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62" r:id="rId4"/>
    <p:sldId id="263" r:id="rId5"/>
    <p:sldId id="259" r:id="rId6"/>
    <p:sldId id="260" r:id="rId7"/>
    <p:sldId id="284" r:id="rId8"/>
    <p:sldId id="285" r:id="rId9"/>
    <p:sldId id="286" r:id="rId10"/>
    <p:sldId id="287" r:id="rId11"/>
    <p:sldId id="267" r:id="rId12"/>
    <p:sldId id="268" r:id="rId13"/>
    <p:sldId id="269" r:id="rId14"/>
    <p:sldId id="270" r:id="rId15"/>
    <p:sldId id="271" r:id="rId16"/>
    <p:sldId id="272" r:id="rId17"/>
    <p:sldId id="283" r:id="rId18"/>
    <p:sldId id="274" r:id="rId19"/>
    <p:sldId id="275" r:id="rId20"/>
    <p:sldId id="276" r:id="rId21"/>
    <p:sldId id="277" r:id="rId22"/>
    <p:sldId id="278" r:id="rId23"/>
    <p:sldId id="279" r:id="rId24"/>
    <p:sldId id="292" r:id="rId25"/>
    <p:sldId id="293" r:id="rId26"/>
    <p:sldId id="294" r:id="rId27"/>
    <p:sldId id="295" r:id="rId28"/>
    <p:sldId id="296" r:id="rId29"/>
    <p:sldId id="297" r:id="rId30"/>
    <p:sldId id="298" r:id="rId31"/>
    <p:sldId id="265" r:id="rId32"/>
    <p:sldId id="264" r:id="rId33"/>
    <p:sldId id="288" r:id="rId34"/>
    <p:sldId id="290" r:id="rId35"/>
    <p:sldId id="29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AADF58-2423-4E31-83E4-45009B26DC69}" type="datetimeFigureOut">
              <a:rPr lang="en-GB" smtClean="0"/>
              <a:t>13/07/2016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FEC295-6F3C-4D11-91C1-AA6AB4F48AAE}" type="slidenum">
              <a:rPr lang="en-GB" smtClean="0"/>
              <a:t>‹#›</a:t>
            </a:fld>
            <a:endParaRPr lang="en-GB"/>
          </a:p>
        </p:txBody>
      </p:sp>
    </p:spTree>
    <p:extLst>
      <p:ext uri="{BB962C8B-B14F-4D97-AF65-F5344CB8AC3E}">
        <p14:creationId xmlns:p14="http://schemas.microsoft.com/office/powerpoint/2010/main" val="3016992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2AF05447-0F11-4F74-889F-6938434C2C2B}" type="slidenum">
              <a:rPr lang="en-GB" altLang="en-US" smtClean="0">
                <a:cs typeface="Arial" pitchFamily="34" charset="0"/>
              </a:rPr>
              <a:pPr eaLnBrk="1" fontAlgn="base" hangingPunct="1">
                <a:spcBef>
                  <a:spcPct val="0"/>
                </a:spcBef>
                <a:spcAft>
                  <a:spcPct val="0"/>
                </a:spcAft>
              </a:pPr>
              <a:t>3</a:t>
            </a:fld>
            <a:endParaRPr lang="en-GB" altLang="en-US" smtClean="0">
              <a:cs typeface="Arial" pitchFamily="34" charset="0"/>
            </a:endParaRPr>
          </a:p>
        </p:txBody>
      </p:sp>
    </p:spTree>
    <p:extLst>
      <p:ext uri="{BB962C8B-B14F-4D97-AF65-F5344CB8AC3E}">
        <p14:creationId xmlns:p14="http://schemas.microsoft.com/office/powerpoint/2010/main" val="2758015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market fragmentation</a:t>
            </a:r>
            <a:r>
              <a:rPr lang="en-GB" baseline="0" dirty="0" smtClean="0"/>
              <a:t> approach – and the integrated and cohesive approach</a:t>
            </a:r>
          </a:p>
          <a:p>
            <a:endParaRPr lang="en-GB" dirty="0"/>
          </a:p>
        </p:txBody>
      </p:sp>
      <p:sp>
        <p:nvSpPr>
          <p:cNvPr id="4" name="Slide Number Placeholder 3"/>
          <p:cNvSpPr>
            <a:spLocks noGrp="1"/>
          </p:cNvSpPr>
          <p:nvPr>
            <p:ph type="sldNum" sz="quarter" idx="10"/>
          </p:nvPr>
        </p:nvSpPr>
        <p:spPr/>
        <p:txBody>
          <a:bodyPr/>
          <a:lstStyle/>
          <a:p>
            <a:fld id="{A31B7F98-E108-409B-8123-1C13548A92CC}" type="slidenum">
              <a:rPr lang="en-GB" smtClean="0"/>
              <a:t>32</a:t>
            </a:fld>
            <a:endParaRPr lang="en-GB"/>
          </a:p>
        </p:txBody>
      </p:sp>
    </p:spTree>
    <p:extLst>
      <p:ext uri="{BB962C8B-B14F-4D97-AF65-F5344CB8AC3E}">
        <p14:creationId xmlns:p14="http://schemas.microsoft.com/office/powerpoint/2010/main" val="1416728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1453266-C1EE-471C-9912-94DF596718C1}" type="datetimeFigureOut">
              <a:rPr lang="en-GB" smtClean="0"/>
              <a:t>13/07/2016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968C8C-64CC-4987-9C29-9910D656E7C0}" type="slidenum">
              <a:rPr lang="en-GB" smtClean="0"/>
              <a:t>‹#›</a:t>
            </a:fld>
            <a:endParaRPr lang="en-GB"/>
          </a:p>
        </p:txBody>
      </p:sp>
    </p:spTree>
    <p:extLst>
      <p:ext uri="{BB962C8B-B14F-4D97-AF65-F5344CB8AC3E}">
        <p14:creationId xmlns:p14="http://schemas.microsoft.com/office/powerpoint/2010/main" val="4153088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453266-C1EE-471C-9912-94DF596718C1}" type="datetimeFigureOut">
              <a:rPr lang="en-GB" smtClean="0"/>
              <a:t>13/07/2016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968C8C-64CC-4987-9C29-9910D656E7C0}" type="slidenum">
              <a:rPr lang="en-GB" smtClean="0"/>
              <a:t>‹#›</a:t>
            </a:fld>
            <a:endParaRPr lang="en-GB"/>
          </a:p>
        </p:txBody>
      </p:sp>
    </p:spTree>
    <p:extLst>
      <p:ext uri="{BB962C8B-B14F-4D97-AF65-F5344CB8AC3E}">
        <p14:creationId xmlns:p14="http://schemas.microsoft.com/office/powerpoint/2010/main" val="3460135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453266-C1EE-471C-9912-94DF596718C1}" type="datetimeFigureOut">
              <a:rPr lang="en-GB" smtClean="0"/>
              <a:t>13/07/2016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968C8C-64CC-4987-9C29-9910D656E7C0}" type="slidenum">
              <a:rPr lang="en-GB" smtClean="0"/>
              <a:t>‹#›</a:t>
            </a:fld>
            <a:endParaRPr lang="en-GB"/>
          </a:p>
        </p:txBody>
      </p:sp>
    </p:spTree>
    <p:extLst>
      <p:ext uri="{BB962C8B-B14F-4D97-AF65-F5344CB8AC3E}">
        <p14:creationId xmlns:p14="http://schemas.microsoft.com/office/powerpoint/2010/main" val="2357566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453266-C1EE-471C-9912-94DF596718C1}" type="datetimeFigureOut">
              <a:rPr lang="en-GB" smtClean="0"/>
              <a:t>13/07/2016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968C8C-64CC-4987-9C29-9910D656E7C0}" type="slidenum">
              <a:rPr lang="en-GB" smtClean="0"/>
              <a:t>‹#›</a:t>
            </a:fld>
            <a:endParaRPr lang="en-GB"/>
          </a:p>
        </p:txBody>
      </p:sp>
    </p:spTree>
    <p:extLst>
      <p:ext uri="{BB962C8B-B14F-4D97-AF65-F5344CB8AC3E}">
        <p14:creationId xmlns:p14="http://schemas.microsoft.com/office/powerpoint/2010/main" val="207313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453266-C1EE-471C-9912-94DF596718C1}" type="datetimeFigureOut">
              <a:rPr lang="en-GB" smtClean="0"/>
              <a:t>13/07/2016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968C8C-64CC-4987-9C29-9910D656E7C0}" type="slidenum">
              <a:rPr lang="en-GB" smtClean="0"/>
              <a:t>‹#›</a:t>
            </a:fld>
            <a:endParaRPr lang="en-GB"/>
          </a:p>
        </p:txBody>
      </p:sp>
    </p:spTree>
    <p:extLst>
      <p:ext uri="{BB962C8B-B14F-4D97-AF65-F5344CB8AC3E}">
        <p14:creationId xmlns:p14="http://schemas.microsoft.com/office/powerpoint/2010/main" val="663649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1453266-C1EE-471C-9912-94DF596718C1}" type="datetimeFigureOut">
              <a:rPr lang="en-GB" smtClean="0"/>
              <a:t>13/07/2016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968C8C-64CC-4987-9C29-9910D656E7C0}" type="slidenum">
              <a:rPr lang="en-GB" smtClean="0"/>
              <a:t>‹#›</a:t>
            </a:fld>
            <a:endParaRPr lang="en-GB"/>
          </a:p>
        </p:txBody>
      </p:sp>
    </p:spTree>
    <p:extLst>
      <p:ext uri="{BB962C8B-B14F-4D97-AF65-F5344CB8AC3E}">
        <p14:creationId xmlns:p14="http://schemas.microsoft.com/office/powerpoint/2010/main" val="471174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1453266-C1EE-471C-9912-94DF596718C1}" type="datetimeFigureOut">
              <a:rPr lang="en-GB" smtClean="0"/>
              <a:t>13/07/2016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968C8C-64CC-4987-9C29-9910D656E7C0}" type="slidenum">
              <a:rPr lang="en-GB" smtClean="0"/>
              <a:t>‹#›</a:t>
            </a:fld>
            <a:endParaRPr lang="en-GB"/>
          </a:p>
        </p:txBody>
      </p:sp>
    </p:spTree>
    <p:extLst>
      <p:ext uri="{BB962C8B-B14F-4D97-AF65-F5344CB8AC3E}">
        <p14:creationId xmlns:p14="http://schemas.microsoft.com/office/powerpoint/2010/main" val="3530242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1453266-C1EE-471C-9912-94DF596718C1}" type="datetimeFigureOut">
              <a:rPr lang="en-GB" smtClean="0"/>
              <a:t>13/07/2016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968C8C-64CC-4987-9C29-9910D656E7C0}" type="slidenum">
              <a:rPr lang="en-GB" smtClean="0"/>
              <a:t>‹#›</a:t>
            </a:fld>
            <a:endParaRPr lang="en-GB"/>
          </a:p>
        </p:txBody>
      </p:sp>
    </p:spTree>
    <p:extLst>
      <p:ext uri="{BB962C8B-B14F-4D97-AF65-F5344CB8AC3E}">
        <p14:creationId xmlns:p14="http://schemas.microsoft.com/office/powerpoint/2010/main" val="3526880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453266-C1EE-471C-9912-94DF596718C1}" type="datetimeFigureOut">
              <a:rPr lang="en-GB" smtClean="0"/>
              <a:t>13/07/2016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968C8C-64CC-4987-9C29-9910D656E7C0}" type="slidenum">
              <a:rPr lang="en-GB" smtClean="0"/>
              <a:t>‹#›</a:t>
            </a:fld>
            <a:endParaRPr lang="en-GB"/>
          </a:p>
        </p:txBody>
      </p:sp>
    </p:spTree>
    <p:extLst>
      <p:ext uri="{BB962C8B-B14F-4D97-AF65-F5344CB8AC3E}">
        <p14:creationId xmlns:p14="http://schemas.microsoft.com/office/powerpoint/2010/main" val="150624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453266-C1EE-471C-9912-94DF596718C1}" type="datetimeFigureOut">
              <a:rPr lang="en-GB" smtClean="0"/>
              <a:t>13/07/2016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968C8C-64CC-4987-9C29-9910D656E7C0}" type="slidenum">
              <a:rPr lang="en-GB" smtClean="0"/>
              <a:t>‹#›</a:t>
            </a:fld>
            <a:endParaRPr lang="en-GB"/>
          </a:p>
        </p:txBody>
      </p:sp>
    </p:spTree>
    <p:extLst>
      <p:ext uri="{BB962C8B-B14F-4D97-AF65-F5344CB8AC3E}">
        <p14:creationId xmlns:p14="http://schemas.microsoft.com/office/powerpoint/2010/main" val="1867782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453266-C1EE-471C-9912-94DF596718C1}" type="datetimeFigureOut">
              <a:rPr lang="en-GB" smtClean="0"/>
              <a:t>13/07/2016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968C8C-64CC-4987-9C29-9910D656E7C0}" type="slidenum">
              <a:rPr lang="en-GB" smtClean="0"/>
              <a:t>‹#›</a:t>
            </a:fld>
            <a:endParaRPr lang="en-GB"/>
          </a:p>
        </p:txBody>
      </p:sp>
    </p:spTree>
    <p:extLst>
      <p:ext uri="{BB962C8B-B14F-4D97-AF65-F5344CB8AC3E}">
        <p14:creationId xmlns:p14="http://schemas.microsoft.com/office/powerpoint/2010/main" val="471282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453266-C1EE-471C-9912-94DF596718C1}" type="datetimeFigureOut">
              <a:rPr lang="en-GB" smtClean="0"/>
              <a:t>13/07/2016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68C8C-64CC-4987-9C29-9910D656E7C0}" type="slidenum">
              <a:rPr lang="en-GB" smtClean="0"/>
              <a:t>‹#›</a:t>
            </a:fld>
            <a:endParaRPr lang="en-GB"/>
          </a:p>
        </p:txBody>
      </p:sp>
    </p:spTree>
    <p:extLst>
      <p:ext uri="{BB962C8B-B14F-4D97-AF65-F5344CB8AC3E}">
        <p14:creationId xmlns:p14="http://schemas.microsoft.com/office/powerpoint/2010/main" val="3998020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23.png"/><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c.europa.eu/social/main.jsp?catId=958&amp;langId=en" TargetMode="External"/><Relationship Id="rId7" Type="http://schemas.openxmlformats.org/officeDocument/2006/relationships/image" Target="../media/image3.png"/><Relationship Id="rId2" Type="http://schemas.openxmlformats.org/officeDocument/2006/relationships/hyperlink" Target="http://ec.europa.eu/social/main.jsp?catId=822&amp;langId=en"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gov.uk/government/uploads/system/uploads/attachment_data/file/354161/Prosperity_for_all_in_the_global_economy_-_summary.pdf" TargetMode="External"/><Relationship Id="rId4" Type="http://schemas.openxmlformats.org/officeDocument/2006/relationships/hyperlink" Target="http://ec.europa.eu/europe2020/index_en.ht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Muir.Houston@glasgow.ac.uk" TargetMode="External"/><Relationship Id="rId2" Type="http://schemas.openxmlformats.org/officeDocument/2006/relationships/hyperlink" Target="http://www.letae.eu/" TargetMode="Externa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2.pn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2362201"/>
          </a:xfrm>
        </p:spPr>
        <p:txBody>
          <a:bodyPr>
            <a:normAutofit/>
          </a:bodyPr>
          <a:lstStyle/>
          <a:p>
            <a:r>
              <a:rPr lang="en-GB" b="1" dirty="0"/>
              <a:t>Partnership and Collaboration in Work-based and -related Learning in Higher </a:t>
            </a:r>
            <a:r>
              <a:rPr lang="en-GB" b="1" dirty="0" smtClean="0"/>
              <a:t>Education</a:t>
            </a:r>
            <a:endParaRPr lang="en-GB" dirty="0"/>
          </a:p>
        </p:txBody>
      </p:sp>
      <p:sp>
        <p:nvSpPr>
          <p:cNvPr id="3" name="Subtitle 2"/>
          <p:cNvSpPr>
            <a:spLocks noGrp="1"/>
          </p:cNvSpPr>
          <p:nvPr>
            <p:ph type="subTitle" idx="1"/>
          </p:nvPr>
        </p:nvSpPr>
        <p:spPr/>
        <p:txBody>
          <a:bodyPr>
            <a:normAutofit fontScale="85000" lnSpcReduction="10000"/>
          </a:bodyPr>
          <a:lstStyle/>
          <a:p>
            <a:r>
              <a:rPr lang="en-GB" b="1" dirty="0" smtClean="0"/>
              <a:t>Dr Muir Houston, University of Glasgow</a:t>
            </a:r>
          </a:p>
          <a:p>
            <a:r>
              <a:rPr lang="en-GB" dirty="0" smtClean="0"/>
              <a:t>Employer Engagement in Education and Training: 21</a:t>
            </a:r>
            <a:r>
              <a:rPr lang="en-GB" baseline="30000" dirty="0" smtClean="0"/>
              <a:t>st</a:t>
            </a:r>
            <a:r>
              <a:rPr lang="en-GB" dirty="0" smtClean="0"/>
              <a:t> and 22</a:t>
            </a:r>
            <a:r>
              <a:rPr lang="en-GB" baseline="30000" dirty="0" smtClean="0"/>
              <a:t>nd</a:t>
            </a:r>
            <a:r>
              <a:rPr lang="en-GB" dirty="0" smtClean="0"/>
              <a:t> July 2016</a:t>
            </a:r>
          </a:p>
          <a:p>
            <a:r>
              <a:rPr lang="en-GB" dirty="0" smtClean="0"/>
              <a:t>London</a:t>
            </a:r>
            <a:endParaRPr lang="en-GB"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0"/>
            <a:ext cx="1951038"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4781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0"/>
            <a:ext cx="1752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819400" y="6248400"/>
            <a:ext cx="3928255" cy="369332"/>
          </a:xfrm>
          <a:prstGeom prst="rect">
            <a:avLst/>
          </a:prstGeom>
        </p:spPr>
        <p:txBody>
          <a:bodyPr wrap="none">
            <a:spAutoFit/>
          </a:bodyPr>
          <a:lstStyle/>
          <a:p>
            <a:pPr>
              <a:spcBef>
                <a:spcPct val="0"/>
              </a:spcBef>
            </a:pPr>
            <a:r>
              <a:rPr lang="en-GB" altLang="en-US" dirty="0">
                <a:latin typeface="Calibri" pitchFamily="34" charset="0"/>
              </a:rPr>
              <a:t>539382-LLP-1-2013-1-ES-ERASMUS-EQR</a:t>
            </a:r>
          </a:p>
        </p:txBody>
      </p:sp>
    </p:spTree>
    <p:extLst>
      <p:ext uri="{BB962C8B-B14F-4D97-AF65-F5344CB8AC3E}">
        <p14:creationId xmlns:p14="http://schemas.microsoft.com/office/powerpoint/2010/main" val="109610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388" y="620713"/>
            <a:ext cx="8229600" cy="431800"/>
          </a:xfrm>
        </p:spPr>
        <p:txBody>
          <a:bodyPr rtlCol="0">
            <a:normAutofit fontScale="90000"/>
          </a:bodyPr>
          <a:lstStyle/>
          <a:p>
            <a:pPr eaLnBrk="1" fontAlgn="auto" hangingPunct="1">
              <a:spcAft>
                <a:spcPts val="0"/>
              </a:spcAft>
              <a:defRPr/>
            </a:pPr>
            <a:r>
              <a:rPr lang="en-GB" sz="2400" b="1" dirty="0">
                <a:solidFill>
                  <a:prstClr val="black"/>
                </a:solidFill>
                <a:latin typeface="Arial" panose="020B0604020202020204" pitchFamily="34" charset="0"/>
                <a:cs typeface="Arial" panose="020B0604020202020204" pitchFamily="34" charset="0"/>
              </a:rPr>
              <a:t>Basic information on national preconditions/strategies</a:t>
            </a:r>
            <a:endParaRPr lang="en-GB" dirty="0"/>
          </a:p>
        </p:txBody>
      </p:sp>
      <p:sp>
        <p:nvSpPr>
          <p:cNvPr id="3" name="Content Placeholder 2"/>
          <p:cNvSpPr>
            <a:spLocks noGrp="1"/>
          </p:cNvSpPr>
          <p:nvPr>
            <p:ph idx="1"/>
          </p:nvPr>
        </p:nvSpPr>
        <p:spPr>
          <a:xfrm>
            <a:off x="457200" y="1196975"/>
            <a:ext cx="8229600" cy="4929188"/>
          </a:xfrm>
        </p:spPr>
        <p:txBody>
          <a:bodyPr rtlCol="0">
            <a:normAutofit/>
          </a:bodyPr>
          <a:lstStyle/>
          <a:p>
            <a:pPr eaLnBrk="1" hangingPunct="1">
              <a:defRPr/>
            </a:pPr>
            <a:r>
              <a:rPr lang="en-GB" altLang="en-US" sz="1800" b="1" dirty="0">
                <a:solidFill>
                  <a:srgbClr val="FF0000"/>
                </a:solidFill>
                <a:latin typeface="Arial" charset="0"/>
                <a:ea typeface="ＭＳ Ｐゴシック" pitchFamily="34" charset="-128"/>
              </a:rPr>
              <a:t>FI</a:t>
            </a:r>
            <a:r>
              <a:rPr lang="en-GB" altLang="en-US" sz="1800" dirty="0">
                <a:solidFill>
                  <a:srgbClr val="000000"/>
                </a:solidFill>
                <a:latin typeface="Arial" charset="0"/>
                <a:ea typeface="ＭＳ Ｐゴシック" pitchFamily="34" charset="-128"/>
              </a:rPr>
              <a:t>: 	Lifelong Learning high on the agenda</a:t>
            </a:r>
          </a:p>
          <a:p>
            <a:pPr marL="0" indent="0" eaLnBrk="1" hangingPunct="1">
              <a:buFont typeface="Arial" pitchFamily="34" charset="0"/>
              <a:buNone/>
              <a:defRPr/>
            </a:pPr>
            <a:r>
              <a:rPr lang="en-GB" altLang="en-US" sz="1800" dirty="0" smtClean="0">
                <a:solidFill>
                  <a:srgbClr val="000000"/>
                </a:solidFill>
                <a:latin typeface="Arial" charset="0"/>
                <a:ea typeface="ＭＳ Ｐゴシック" pitchFamily="34" charset="-128"/>
              </a:rPr>
              <a:t>	Focus </a:t>
            </a:r>
            <a:r>
              <a:rPr lang="en-GB" altLang="en-US" sz="1800" dirty="0">
                <a:solidFill>
                  <a:srgbClr val="000000"/>
                </a:solidFill>
                <a:latin typeface="Arial" charset="0"/>
                <a:ea typeface="ＭＳ Ｐゴシック" pitchFamily="34" charset="-128"/>
              </a:rPr>
              <a:t>on internationalisation/export of programmes</a:t>
            </a:r>
          </a:p>
          <a:p>
            <a:pPr marL="0" indent="0" eaLnBrk="1" hangingPunct="1">
              <a:buFont typeface="Arial" pitchFamily="34" charset="0"/>
              <a:buNone/>
              <a:defRPr/>
            </a:pPr>
            <a:r>
              <a:rPr lang="en-GB" altLang="en-US" sz="1800" dirty="0" smtClean="0">
                <a:solidFill>
                  <a:srgbClr val="000000"/>
                </a:solidFill>
                <a:latin typeface="Arial" charset="0"/>
                <a:ea typeface="ＭＳ Ｐゴシック" pitchFamily="34" charset="-128"/>
              </a:rPr>
              <a:t>	Variety </a:t>
            </a:r>
            <a:r>
              <a:rPr lang="en-GB" altLang="en-US" sz="1800" dirty="0">
                <a:solidFill>
                  <a:srgbClr val="000000"/>
                </a:solidFill>
                <a:latin typeface="Arial" charset="0"/>
                <a:ea typeface="ＭＳ Ｐゴシック" pitchFamily="34" charset="-128"/>
              </a:rPr>
              <a:t>of options: Degree, Professional development, open university </a:t>
            </a:r>
            <a:r>
              <a:rPr lang="en-GB" altLang="en-US" sz="1800" dirty="0" smtClean="0">
                <a:solidFill>
                  <a:srgbClr val="000000"/>
                </a:solidFill>
                <a:latin typeface="Arial" charset="0"/>
                <a:ea typeface="ＭＳ Ｐゴシック" pitchFamily="34" charset="-128"/>
              </a:rPr>
              <a:t>	programmes </a:t>
            </a:r>
            <a:endParaRPr lang="en-GB" altLang="en-US" sz="1800" dirty="0">
              <a:solidFill>
                <a:srgbClr val="000000"/>
              </a:solidFill>
              <a:latin typeface="Arial" charset="0"/>
              <a:ea typeface="ＭＳ Ｐゴシック" pitchFamily="34" charset="-128"/>
            </a:endParaRPr>
          </a:p>
          <a:p>
            <a:pPr marL="0" indent="0" eaLnBrk="1" hangingPunct="1">
              <a:buFont typeface="Arial" pitchFamily="34" charset="0"/>
              <a:buNone/>
              <a:defRPr/>
            </a:pPr>
            <a:r>
              <a:rPr lang="en-GB" altLang="en-US" sz="1800" dirty="0" smtClean="0">
                <a:solidFill>
                  <a:srgbClr val="000000"/>
                </a:solidFill>
                <a:latin typeface="Arial" charset="0"/>
                <a:ea typeface="ＭＳ Ｐゴシック" pitchFamily="34" charset="-128"/>
              </a:rPr>
              <a:t>	Variety </a:t>
            </a:r>
            <a:r>
              <a:rPr lang="en-GB" altLang="en-US" sz="1800" dirty="0">
                <a:solidFill>
                  <a:srgbClr val="000000"/>
                </a:solidFill>
                <a:latin typeface="Arial" charset="0"/>
                <a:ea typeface="ＭＳ Ｐゴシック" pitchFamily="34" charset="-128"/>
              </a:rPr>
              <a:t>of funding mechanisms</a:t>
            </a:r>
          </a:p>
          <a:p>
            <a:pPr marL="0" indent="0" eaLnBrk="1" hangingPunct="1">
              <a:buFontTx/>
              <a:buChar char="•"/>
              <a:defRPr/>
            </a:pPr>
            <a:endParaRPr lang="en-GB" altLang="en-US" sz="1800" dirty="0">
              <a:solidFill>
                <a:srgbClr val="000000"/>
              </a:solidFill>
              <a:latin typeface="Arial" charset="0"/>
              <a:ea typeface="ＭＳ Ｐゴシック" pitchFamily="34" charset="-128"/>
            </a:endParaRPr>
          </a:p>
          <a:p>
            <a:pPr eaLnBrk="1" hangingPunct="1">
              <a:defRPr/>
            </a:pPr>
            <a:r>
              <a:rPr lang="en-GB" altLang="en-US" sz="1800" b="1" dirty="0">
                <a:solidFill>
                  <a:srgbClr val="FF0000"/>
                </a:solidFill>
                <a:latin typeface="Arial" charset="0"/>
                <a:ea typeface="ＭＳ Ｐゴシック" pitchFamily="34" charset="-128"/>
              </a:rPr>
              <a:t>CZ</a:t>
            </a:r>
            <a:r>
              <a:rPr lang="en-GB" altLang="en-US" sz="1800" dirty="0">
                <a:solidFill>
                  <a:srgbClr val="000000"/>
                </a:solidFill>
                <a:latin typeface="Arial" charset="0"/>
                <a:ea typeface="ＭＳ Ｐゴシック" pitchFamily="34" charset="-128"/>
              </a:rPr>
              <a:t>:	No strategy towards TLL</a:t>
            </a:r>
          </a:p>
          <a:p>
            <a:pPr marL="0" indent="0" eaLnBrk="1" hangingPunct="1">
              <a:buFont typeface="Arial" pitchFamily="34" charset="0"/>
              <a:buNone/>
              <a:defRPr/>
            </a:pPr>
            <a:r>
              <a:rPr lang="en-GB" altLang="en-US" sz="1800" dirty="0" smtClean="0">
                <a:solidFill>
                  <a:srgbClr val="000000"/>
                </a:solidFill>
                <a:latin typeface="Arial" charset="0"/>
                <a:ea typeface="ＭＳ Ｐゴシック" pitchFamily="34" charset="-128"/>
              </a:rPr>
              <a:t>	Rather </a:t>
            </a:r>
            <a:r>
              <a:rPr lang="en-GB" altLang="en-US" sz="1800" dirty="0">
                <a:solidFill>
                  <a:srgbClr val="000000"/>
                </a:solidFill>
                <a:latin typeface="Arial" charset="0"/>
                <a:ea typeface="ＭＳ Ｐゴシック" pitchFamily="34" charset="-128"/>
              </a:rPr>
              <a:t>short-time </a:t>
            </a:r>
            <a:r>
              <a:rPr lang="en-GB" altLang="en-US" sz="1800" dirty="0" smtClean="0">
                <a:solidFill>
                  <a:srgbClr val="000000"/>
                </a:solidFill>
                <a:latin typeface="Arial" charset="0"/>
                <a:ea typeface="ＭＳ Ｐゴシック" pitchFamily="34" charset="-128"/>
              </a:rPr>
              <a:t>programmes/internships</a:t>
            </a:r>
            <a:endParaRPr lang="en-GB" altLang="en-US" sz="1800" dirty="0">
              <a:solidFill>
                <a:srgbClr val="000000"/>
              </a:solidFill>
              <a:latin typeface="Arial" charset="0"/>
              <a:ea typeface="ＭＳ Ｐゴシック" pitchFamily="34" charset="-128"/>
            </a:endParaRPr>
          </a:p>
          <a:p>
            <a:pPr marL="0" indent="0" eaLnBrk="1" hangingPunct="1">
              <a:buFont typeface="Arial" pitchFamily="34" charset="0"/>
              <a:buNone/>
              <a:defRPr/>
            </a:pPr>
            <a:r>
              <a:rPr lang="en-GB" altLang="en-US" sz="1800" dirty="0" smtClean="0">
                <a:solidFill>
                  <a:srgbClr val="000000"/>
                </a:solidFill>
                <a:latin typeface="Arial" charset="0"/>
                <a:ea typeface="ＭＳ Ｐゴシック" pitchFamily="34" charset="-128"/>
              </a:rPr>
              <a:t>	Focussing </a:t>
            </a:r>
            <a:r>
              <a:rPr lang="en-GB" altLang="en-US" sz="1800" dirty="0">
                <a:solidFill>
                  <a:srgbClr val="000000"/>
                </a:solidFill>
                <a:latin typeface="Arial" charset="0"/>
                <a:ea typeface="ＭＳ Ｐゴシック" pitchFamily="34" charset="-128"/>
              </a:rPr>
              <a:t>on unemployed</a:t>
            </a:r>
          </a:p>
          <a:p>
            <a:pPr marL="0" indent="0" eaLnBrk="1" hangingPunct="1">
              <a:buFontTx/>
              <a:buChar char="•"/>
              <a:defRPr/>
            </a:pPr>
            <a:endParaRPr lang="en-GB" altLang="en-US" sz="1800" dirty="0">
              <a:solidFill>
                <a:srgbClr val="000000"/>
              </a:solidFill>
              <a:latin typeface="Arial" charset="0"/>
              <a:ea typeface="ＭＳ Ｐゴシック" pitchFamily="34" charset="-128"/>
            </a:endParaRPr>
          </a:p>
          <a:p>
            <a:pPr eaLnBrk="1" hangingPunct="1">
              <a:defRPr/>
            </a:pPr>
            <a:r>
              <a:rPr lang="en-GB" altLang="en-US" sz="1800" b="1" dirty="0">
                <a:solidFill>
                  <a:srgbClr val="FF0000"/>
                </a:solidFill>
                <a:latin typeface="Arial" charset="0"/>
                <a:ea typeface="ＭＳ Ｐゴシック" pitchFamily="34" charset="-128"/>
              </a:rPr>
              <a:t>TR</a:t>
            </a:r>
            <a:r>
              <a:rPr lang="en-GB" altLang="en-US" sz="1800" dirty="0">
                <a:solidFill>
                  <a:srgbClr val="000000"/>
                </a:solidFill>
                <a:latin typeface="Arial" charset="0"/>
                <a:ea typeface="ＭＳ Ｐゴシック" pitchFamily="34" charset="-128"/>
              </a:rPr>
              <a:t>:	LLL important issue since the foundation of Turkey</a:t>
            </a:r>
          </a:p>
          <a:p>
            <a:pPr marL="0" indent="0" eaLnBrk="1" hangingPunct="1">
              <a:buFont typeface="Arial" pitchFamily="34" charset="0"/>
              <a:buNone/>
              <a:defRPr/>
            </a:pPr>
            <a:r>
              <a:rPr lang="en-GB" altLang="en-US" sz="1800" dirty="0" smtClean="0">
                <a:solidFill>
                  <a:srgbClr val="000000"/>
                </a:solidFill>
                <a:latin typeface="Arial" charset="0"/>
                <a:ea typeface="ＭＳ Ｐゴシック" pitchFamily="34" charset="-128"/>
              </a:rPr>
              <a:t>	Rather </a:t>
            </a:r>
            <a:r>
              <a:rPr lang="en-GB" altLang="en-US" sz="1800" dirty="0">
                <a:solidFill>
                  <a:srgbClr val="000000"/>
                </a:solidFill>
                <a:latin typeface="Arial" charset="0"/>
                <a:ea typeface="ＭＳ Ｐゴシック" pitchFamily="34" charset="-128"/>
              </a:rPr>
              <a:t>low ratio of tertiary-educated adults </a:t>
            </a:r>
          </a:p>
          <a:p>
            <a:pPr marL="0" indent="0" eaLnBrk="1" hangingPunct="1">
              <a:buFont typeface="Arial" pitchFamily="34" charset="0"/>
              <a:buNone/>
              <a:defRPr/>
            </a:pPr>
            <a:r>
              <a:rPr lang="en-GB" altLang="en-US" sz="1800" dirty="0" smtClean="0">
                <a:solidFill>
                  <a:srgbClr val="000000"/>
                </a:solidFill>
                <a:latin typeface="Arial" charset="0"/>
                <a:ea typeface="ＭＳ Ｐゴシック" pitchFamily="34" charset="-128"/>
              </a:rPr>
              <a:t>	Universities </a:t>
            </a:r>
            <a:r>
              <a:rPr lang="en-GB" altLang="en-US" sz="1800" dirty="0">
                <a:solidFill>
                  <a:srgbClr val="000000"/>
                </a:solidFill>
                <a:latin typeface="Arial" charset="0"/>
                <a:ea typeface="ＭＳ Ｐゴシック" pitchFamily="34" charset="-128"/>
              </a:rPr>
              <a:t>offer short-time courses for workforces</a:t>
            </a:r>
          </a:p>
          <a:p>
            <a:pPr marL="0" indent="0" eaLnBrk="1" hangingPunct="1">
              <a:buFont typeface="Arial" pitchFamily="34" charset="0"/>
              <a:buNone/>
              <a:defRPr/>
            </a:pPr>
            <a:r>
              <a:rPr lang="en-GB" altLang="en-US" sz="1800" dirty="0" smtClean="0">
                <a:solidFill>
                  <a:srgbClr val="000000"/>
                </a:solidFill>
                <a:latin typeface="Arial" charset="0"/>
                <a:ea typeface="ＭＳ Ｐゴシック" pitchFamily="34" charset="-128"/>
              </a:rPr>
              <a:t>	Open </a:t>
            </a:r>
            <a:r>
              <a:rPr lang="en-GB" altLang="en-US" sz="1800" dirty="0">
                <a:solidFill>
                  <a:srgbClr val="000000"/>
                </a:solidFill>
                <a:latin typeface="Arial" charset="0"/>
                <a:ea typeface="ＭＳ Ｐゴシック" pitchFamily="34" charset="-128"/>
              </a:rPr>
              <a:t>education / distance learning</a:t>
            </a:r>
          </a:p>
          <a:p>
            <a:pPr marL="0" indent="0" eaLnBrk="1" hangingPunct="1">
              <a:buFont typeface="Arial" pitchFamily="34" charset="0"/>
              <a:buNone/>
              <a:defRPr/>
            </a:pPr>
            <a:r>
              <a:rPr lang="en-GB" altLang="en-US" sz="1800" dirty="0" smtClean="0">
                <a:solidFill>
                  <a:srgbClr val="000000"/>
                </a:solidFill>
                <a:latin typeface="Arial" charset="0"/>
                <a:ea typeface="ＭＳ Ｐゴシック" pitchFamily="34" charset="-128"/>
              </a:rPr>
              <a:t>	Focussing </a:t>
            </a:r>
            <a:r>
              <a:rPr lang="en-GB" altLang="en-US" sz="1800" dirty="0">
                <a:solidFill>
                  <a:srgbClr val="000000"/>
                </a:solidFill>
                <a:latin typeface="Arial" charset="0"/>
                <a:ea typeface="ＭＳ Ｐゴシック" pitchFamily="34" charset="-128"/>
              </a:rPr>
              <a:t>on unemployed 	</a:t>
            </a:r>
          </a:p>
          <a:p>
            <a:pPr marL="0" indent="0" eaLnBrk="1" fontAlgn="auto" hangingPunct="1">
              <a:spcAft>
                <a:spcPts val="0"/>
              </a:spcAft>
              <a:buFont typeface="Arial" pitchFamily="34" charset="0"/>
              <a:buNone/>
              <a:defRPr/>
            </a:pPr>
            <a:endParaRPr lang="en-GB" dirty="0"/>
          </a:p>
        </p:txBody>
      </p:sp>
      <p:pic>
        <p:nvPicPr>
          <p:cNvPr id="174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4781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5577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1</a:t>
            </a:r>
            <a:endParaRPr lang="en-GB" dirty="0"/>
          </a:p>
        </p:txBody>
      </p:sp>
      <p:sp>
        <p:nvSpPr>
          <p:cNvPr id="3" name="Content Placeholder 2"/>
          <p:cNvSpPr>
            <a:spLocks noGrp="1"/>
          </p:cNvSpPr>
          <p:nvPr>
            <p:ph sz="half" idx="1"/>
          </p:nvPr>
        </p:nvSpPr>
        <p:spPr>
          <a:xfrm>
            <a:off x="179512" y="1600200"/>
            <a:ext cx="4464496" cy="4525963"/>
          </a:xfrm>
        </p:spPr>
        <p:txBody>
          <a:bodyPr/>
          <a:lstStyle/>
          <a:p>
            <a:r>
              <a:rPr lang="en-GB" b="1" dirty="0" smtClean="0">
                <a:solidFill>
                  <a:srgbClr val="FF0000"/>
                </a:solidFill>
              </a:rPr>
              <a:t>Bachelor of Arts in Community Development</a:t>
            </a:r>
          </a:p>
          <a:p>
            <a:pPr marL="0" indent="0">
              <a:buNone/>
            </a:pPr>
            <a:endParaRPr lang="en-GB" b="1" dirty="0" smtClean="0">
              <a:solidFill>
                <a:srgbClr val="FF0000"/>
              </a:solidFill>
            </a:endParaRPr>
          </a:p>
          <a:p>
            <a:pPr lvl="1"/>
            <a:r>
              <a:rPr lang="en-GB" sz="2800" dirty="0" smtClean="0"/>
              <a:t>First Cycle (Level 5 EQF; Level 9 SCQF)</a:t>
            </a:r>
          </a:p>
          <a:p>
            <a:pPr lvl="1"/>
            <a:r>
              <a:rPr lang="en-GB" sz="2800" dirty="0" smtClean="0"/>
              <a:t>3 years full-time </a:t>
            </a:r>
          </a:p>
          <a:p>
            <a:pPr lvl="1"/>
            <a:r>
              <a:rPr lang="en-GB" sz="2800" dirty="0" smtClean="0"/>
              <a:t>Collaboration rather than partnership</a:t>
            </a:r>
          </a:p>
          <a:p>
            <a:pPr lvl="1"/>
            <a:endParaRPr lang="en-GB" dirty="0" smtClean="0"/>
          </a:p>
          <a:p>
            <a:endParaRPr lang="en-GB"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32040" y="1524000"/>
            <a:ext cx="2448272" cy="1079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068960"/>
            <a:ext cx="2939163"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9658" y="4581128"/>
            <a:ext cx="1804987" cy="172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788024" y="2699628"/>
            <a:ext cx="3384376" cy="369332"/>
          </a:xfrm>
          <a:prstGeom prst="rect">
            <a:avLst/>
          </a:prstGeom>
          <a:noFill/>
        </p:spPr>
        <p:txBody>
          <a:bodyPr wrap="square" rtlCol="0">
            <a:spAutoFit/>
          </a:bodyPr>
          <a:lstStyle/>
          <a:p>
            <a:r>
              <a:rPr lang="en-GB" dirty="0" smtClean="0"/>
              <a:t>Academic Institution</a:t>
            </a:r>
            <a:endParaRPr lang="en-GB" dirty="0"/>
          </a:p>
        </p:txBody>
      </p:sp>
      <p:sp>
        <p:nvSpPr>
          <p:cNvPr id="7" name="TextBox 6"/>
          <p:cNvSpPr txBox="1"/>
          <p:nvPr/>
        </p:nvSpPr>
        <p:spPr>
          <a:xfrm>
            <a:off x="5004048" y="4077072"/>
            <a:ext cx="3744416" cy="369332"/>
          </a:xfrm>
          <a:prstGeom prst="rect">
            <a:avLst/>
          </a:prstGeom>
          <a:noFill/>
        </p:spPr>
        <p:txBody>
          <a:bodyPr wrap="square" rtlCol="0">
            <a:spAutoFit/>
          </a:bodyPr>
          <a:lstStyle/>
          <a:p>
            <a:r>
              <a:rPr lang="en-GB" dirty="0" smtClean="0"/>
              <a:t>Professional  Accreditation Agency</a:t>
            </a:r>
            <a:endParaRPr lang="en-GB" dirty="0"/>
          </a:p>
        </p:txBody>
      </p:sp>
      <p:sp>
        <p:nvSpPr>
          <p:cNvPr id="8" name="TextBox 7"/>
          <p:cNvSpPr txBox="1"/>
          <p:nvPr/>
        </p:nvSpPr>
        <p:spPr>
          <a:xfrm>
            <a:off x="5004048" y="6306741"/>
            <a:ext cx="3744416" cy="369332"/>
          </a:xfrm>
          <a:prstGeom prst="rect">
            <a:avLst/>
          </a:prstGeom>
          <a:noFill/>
        </p:spPr>
        <p:txBody>
          <a:bodyPr wrap="square" rtlCol="0">
            <a:spAutoFit/>
          </a:bodyPr>
          <a:lstStyle/>
          <a:p>
            <a:r>
              <a:rPr lang="en-GB" dirty="0" smtClean="0"/>
              <a:t>Placement Provider</a:t>
            </a:r>
            <a:endParaRPr lang="en-GB" dirty="0"/>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4574" y="-7486"/>
            <a:ext cx="1749425"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4781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748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506" y="990660"/>
            <a:ext cx="8856984" cy="5678699"/>
          </a:xfrm>
        </p:spPr>
        <p:txBody>
          <a:bodyPr>
            <a:normAutofit fontScale="85000" lnSpcReduction="20000"/>
          </a:bodyPr>
          <a:lstStyle/>
          <a:p>
            <a:r>
              <a:rPr lang="en-GB" b="1" dirty="0" smtClean="0">
                <a:solidFill>
                  <a:srgbClr val="FF0000"/>
                </a:solidFill>
              </a:rPr>
              <a:t>Entry requirements:</a:t>
            </a:r>
          </a:p>
          <a:p>
            <a:pPr lvl="1"/>
            <a:r>
              <a:rPr lang="en-GB" dirty="0" smtClean="0"/>
              <a:t>Applicants with no formal qualifications are encouraged to apply; all applicants must have at least two days per week of paid or unpaid work in the broad field of community development</a:t>
            </a:r>
          </a:p>
          <a:p>
            <a:r>
              <a:rPr lang="en-GB" b="1" dirty="0" smtClean="0">
                <a:solidFill>
                  <a:srgbClr val="FF0000"/>
                </a:solidFill>
              </a:rPr>
              <a:t>Format of programme:</a:t>
            </a:r>
          </a:p>
          <a:p>
            <a:pPr lvl="1"/>
            <a:r>
              <a:rPr lang="en-GB" dirty="0" smtClean="0"/>
              <a:t>1 ½ days Sept to May Years 1 &amp; 2; 1 day per week (academic attendance); Year 3 placement 12-16 hours/week – plus reflective practice assessment on students own work (paid/unpaid) in Years 1 &amp; 2</a:t>
            </a:r>
          </a:p>
          <a:p>
            <a:r>
              <a:rPr lang="en-GB" b="1" dirty="0" smtClean="0">
                <a:solidFill>
                  <a:srgbClr val="FF0000"/>
                </a:solidFill>
              </a:rPr>
              <a:t>Academic/work-based/-related element</a:t>
            </a:r>
          </a:p>
          <a:p>
            <a:pPr lvl="1"/>
            <a:r>
              <a:rPr lang="en-GB" dirty="0" smtClean="0"/>
              <a:t>Assessment is based 60% on academic assessment and 40% on placement and practice assessment</a:t>
            </a:r>
          </a:p>
          <a:p>
            <a:pPr lvl="1"/>
            <a:r>
              <a:rPr lang="en-GB" i="1" dirty="0"/>
              <a:t>in terms of getting the professional </a:t>
            </a:r>
            <a:r>
              <a:rPr lang="en-GB" i="1" dirty="0" smtClean="0"/>
              <a:t>accreditation </a:t>
            </a:r>
            <a:r>
              <a:rPr lang="en-GB" i="1" dirty="0"/>
              <a:t>we have, students have to complete fourteen hundred and fifty hours of community development practice across the three years. (lecturer</a:t>
            </a:r>
            <a:r>
              <a:rPr lang="en-GB" i="1" dirty="0" smtClean="0"/>
              <a:t>)</a:t>
            </a:r>
            <a:endParaRPr lang="en-GB" dirty="0" smtClean="0"/>
          </a:p>
          <a:p>
            <a:pPr lvl="1"/>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9936" y="41410"/>
            <a:ext cx="1749425"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4781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4003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92137"/>
            <a:ext cx="7139136" cy="850106"/>
          </a:xfrm>
        </p:spPr>
        <p:txBody>
          <a:bodyPr>
            <a:normAutofit fontScale="90000"/>
          </a:bodyPr>
          <a:lstStyle/>
          <a:p>
            <a:r>
              <a:rPr lang="en-GB" b="1" dirty="0" smtClean="0">
                <a:solidFill>
                  <a:srgbClr val="FF0000"/>
                </a:solidFill>
              </a:rPr>
              <a:t>Funding, recruitment, evaluation</a:t>
            </a:r>
            <a:endParaRPr lang="en-GB" b="1"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GB" dirty="0" smtClean="0"/>
              <a:t>No tuition fees, access to Student Loans, possible income from existing job in sector</a:t>
            </a:r>
          </a:p>
          <a:p>
            <a:r>
              <a:rPr lang="en-GB" dirty="0" smtClean="0"/>
              <a:t>Recruitment often through word of mouth in field although also institutional marketing: around 25-30 per year</a:t>
            </a:r>
          </a:p>
          <a:p>
            <a:r>
              <a:rPr lang="en-GB" dirty="0" smtClean="0"/>
              <a:t>University Academic regulations for the award of degrees apply to assessment, quality and standards</a:t>
            </a:r>
          </a:p>
          <a:p>
            <a:r>
              <a:rPr lang="en-GB" i="1" dirty="0" smtClean="0"/>
              <a:t>Every</a:t>
            </a:r>
            <a:r>
              <a:rPr lang="en-GB" i="1" dirty="0"/>
              <a:t>, </a:t>
            </a:r>
            <a:r>
              <a:rPr lang="en-GB" i="1" dirty="0" smtClean="0"/>
              <a:t>.. four </a:t>
            </a:r>
            <a:r>
              <a:rPr lang="en-GB" i="1" dirty="0"/>
              <a:t>to five years the programme has to re-apply for its accreditation, </a:t>
            </a:r>
            <a:r>
              <a:rPr lang="en-GB" i="1" dirty="0" smtClean="0"/>
              <a:t>…. an </a:t>
            </a:r>
            <a:r>
              <a:rPr lang="en-GB" i="1" dirty="0"/>
              <a:t>HMI inspection type thing, so we have to go through quite a rigorous process in terms </a:t>
            </a:r>
            <a:r>
              <a:rPr lang="en-GB" i="1" dirty="0" smtClean="0"/>
              <a:t>of, … meeting </a:t>
            </a:r>
            <a:r>
              <a:rPr lang="en-GB" i="1" dirty="0"/>
              <a:t>the specific criteria and the competence</a:t>
            </a:r>
            <a:r>
              <a:rPr lang="en-GB" i="1" dirty="0" smtClean="0"/>
              <a:t>.</a:t>
            </a:r>
          </a:p>
          <a:p>
            <a:endParaRPr lang="en-GB" dirty="0" smtClean="0"/>
          </a:p>
          <a:p>
            <a:endParaRPr lang="en-GB"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4575" y="0"/>
            <a:ext cx="1749425"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4781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2821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419865"/>
            <a:ext cx="7200800" cy="850106"/>
          </a:xfrm>
        </p:spPr>
        <p:txBody>
          <a:bodyPr/>
          <a:lstStyle/>
          <a:p>
            <a:r>
              <a:rPr lang="en-GB" dirty="0" smtClean="0"/>
              <a:t>Impact on learners (1)</a:t>
            </a:r>
            <a:endParaRPr lang="en-GB" dirty="0"/>
          </a:p>
        </p:txBody>
      </p:sp>
      <p:sp>
        <p:nvSpPr>
          <p:cNvPr id="5" name="Content Placeholder 4"/>
          <p:cNvSpPr>
            <a:spLocks noGrp="1"/>
          </p:cNvSpPr>
          <p:nvPr>
            <p:ph idx="1"/>
          </p:nvPr>
        </p:nvSpPr>
        <p:spPr>
          <a:xfrm>
            <a:off x="457200" y="1124744"/>
            <a:ext cx="8229600" cy="5472608"/>
          </a:xfrm>
        </p:spPr>
        <p:txBody>
          <a:bodyPr>
            <a:normAutofit fontScale="77500" lnSpcReduction="20000"/>
          </a:bodyPr>
          <a:lstStyle/>
          <a:p>
            <a:pPr marL="0" indent="0">
              <a:buNone/>
            </a:pPr>
            <a:r>
              <a:rPr lang="en-GB" b="1" dirty="0" smtClean="0">
                <a:solidFill>
                  <a:srgbClr val="FF0000"/>
                </a:solidFill>
              </a:rPr>
              <a:t>Support</a:t>
            </a:r>
          </a:p>
          <a:p>
            <a:r>
              <a:rPr lang="en-GB" i="1" dirty="0" smtClean="0"/>
              <a:t>I found the lecturers are extremely supportive, the comments are supportive. I speak to my lecturers. I quite like the lecturers…. Extremely approachable.</a:t>
            </a:r>
          </a:p>
          <a:p>
            <a:pPr marL="0" indent="0">
              <a:buNone/>
            </a:pPr>
            <a:r>
              <a:rPr lang="en-GB" b="1" dirty="0" smtClean="0">
                <a:solidFill>
                  <a:srgbClr val="FF0000"/>
                </a:solidFill>
              </a:rPr>
              <a:t>Work- life balance</a:t>
            </a:r>
          </a:p>
          <a:p>
            <a:r>
              <a:rPr lang="en-GB" i="1" dirty="0" smtClean="0"/>
              <a:t>It was extremely complex, and I've had to wake up in the middle of the night two hours a week for weeks leading up to my assignments, to be able to do my assignments. The work/life balance just became really challenging</a:t>
            </a:r>
          </a:p>
          <a:p>
            <a:pPr marL="0" indent="0">
              <a:buNone/>
            </a:pPr>
            <a:r>
              <a:rPr lang="en-GB" b="1" dirty="0" smtClean="0">
                <a:solidFill>
                  <a:srgbClr val="FF0000"/>
                </a:solidFill>
              </a:rPr>
              <a:t>Motivation </a:t>
            </a:r>
          </a:p>
          <a:p>
            <a:r>
              <a:rPr lang="en-GB" i="1" dirty="0" smtClean="0"/>
              <a:t>We realised there was a lot we didn't know and so we started to volunteer So I was, in effect, looking for a course that would relate to what we are doing because I'm an adult – of course... I was looking for information and research and programmes and things and then I found the community development course... (female learner, 50)</a:t>
            </a:r>
          </a:p>
          <a:p>
            <a:endParaRPr lang="en-GB"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4575" y="-438"/>
            <a:ext cx="1749425"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4781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2978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34082"/>
          </a:xfrm>
        </p:spPr>
        <p:txBody>
          <a:bodyPr>
            <a:normAutofit fontScale="90000"/>
          </a:bodyPr>
          <a:lstStyle/>
          <a:p>
            <a:r>
              <a:rPr lang="en-GB" dirty="0" smtClean="0"/>
              <a:t>Impact on learners</a:t>
            </a:r>
            <a:endParaRPr lang="en-GB" dirty="0"/>
          </a:p>
        </p:txBody>
      </p:sp>
      <p:sp>
        <p:nvSpPr>
          <p:cNvPr id="3" name="Content Placeholder 2"/>
          <p:cNvSpPr>
            <a:spLocks noGrp="1"/>
          </p:cNvSpPr>
          <p:nvPr>
            <p:ph idx="1"/>
          </p:nvPr>
        </p:nvSpPr>
        <p:spPr>
          <a:xfrm>
            <a:off x="395536" y="1097360"/>
            <a:ext cx="8435280" cy="5760640"/>
          </a:xfrm>
        </p:spPr>
        <p:txBody>
          <a:bodyPr>
            <a:normAutofit fontScale="70000" lnSpcReduction="20000"/>
          </a:bodyPr>
          <a:lstStyle/>
          <a:p>
            <a:pPr marL="0" indent="0">
              <a:buNone/>
            </a:pPr>
            <a:r>
              <a:rPr lang="en-GB" b="1" dirty="0" smtClean="0">
                <a:solidFill>
                  <a:srgbClr val="FF0000"/>
                </a:solidFill>
              </a:rPr>
              <a:t>Entry</a:t>
            </a:r>
          </a:p>
          <a:p>
            <a:r>
              <a:rPr lang="en-GB" i="1" dirty="0" smtClean="0"/>
              <a:t>… this course came up here, I realised it was a work-based practice course…no formal educational requirements,….. it was all based upon my interview,.. I didn’t have experience working with groups within the community,… But I spoke to them, …“Go and get some experience.” I’d been doing some volunteering, but just one on one, so I got a lot more experience with groups. And that fitted the bill. </a:t>
            </a:r>
          </a:p>
          <a:p>
            <a:pPr marL="0" indent="0">
              <a:buNone/>
            </a:pPr>
            <a:r>
              <a:rPr lang="en-GB" b="1" i="1" dirty="0" smtClean="0">
                <a:solidFill>
                  <a:srgbClr val="FF0000"/>
                </a:solidFill>
              </a:rPr>
              <a:t>Placement</a:t>
            </a:r>
          </a:p>
          <a:p>
            <a:r>
              <a:rPr lang="en-GB" i="1" dirty="0" smtClean="0"/>
              <a:t>Already, I mean the brilliant part, brilliant, amazing, dialectic part of the course is I’m, where I’m working, I’m learning so much with the vast experience of the people in the community. The people that have been working in the community centre… then also I’m bringing the theory to that workplace as well.</a:t>
            </a:r>
          </a:p>
          <a:p>
            <a:pPr marL="0" indent="0">
              <a:buNone/>
            </a:pPr>
            <a:r>
              <a:rPr lang="en-GB" b="1" dirty="0" smtClean="0">
                <a:solidFill>
                  <a:srgbClr val="FF0000"/>
                </a:solidFill>
              </a:rPr>
              <a:t>Future</a:t>
            </a:r>
          </a:p>
          <a:p>
            <a:r>
              <a:rPr lang="en-GB" i="1" dirty="0" smtClean="0"/>
              <a:t>I’ll be the most accredited person within that organisation, and that’s not to discredit anyone that’s—there’s other people with diplomas in other… But in terms of a Glasgow University degree, I will be the most accredited person, and yet, probably the most naïve in terms of (laugh) of what actually works on the job</a:t>
            </a:r>
            <a:r>
              <a:rPr lang="en-GB" dirty="0" smtClean="0"/>
              <a:t>. (Male, 40)</a:t>
            </a:r>
          </a:p>
          <a:p>
            <a:endParaRPr lang="en-GB"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3698" y="0"/>
            <a:ext cx="1749425"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4781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2256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9404" y="398819"/>
            <a:ext cx="6419056" cy="778098"/>
          </a:xfrm>
        </p:spPr>
        <p:txBody>
          <a:bodyPr/>
          <a:lstStyle/>
          <a:p>
            <a:r>
              <a:rPr lang="en-GB" dirty="0" smtClean="0"/>
              <a:t>Work-based perspective</a:t>
            </a:r>
            <a:endParaRPr lang="en-GB" dirty="0"/>
          </a:p>
        </p:txBody>
      </p:sp>
      <p:sp>
        <p:nvSpPr>
          <p:cNvPr id="3" name="Content Placeholder 2"/>
          <p:cNvSpPr>
            <a:spLocks noGrp="1"/>
          </p:cNvSpPr>
          <p:nvPr>
            <p:ph idx="1"/>
          </p:nvPr>
        </p:nvSpPr>
        <p:spPr>
          <a:xfrm>
            <a:off x="179512" y="1052736"/>
            <a:ext cx="8507288" cy="5616624"/>
          </a:xfrm>
        </p:spPr>
        <p:txBody>
          <a:bodyPr>
            <a:normAutofit fontScale="70000" lnSpcReduction="20000"/>
          </a:bodyPr>
          <a:lstStyle/>
          <a:p>
            <a:pPr marL="0" indent="0">
              <a:buNone/>
            </a:pPr>
            <a:r>
              <a:rPr lang="en-GB" b="1" dirty="0" smtClean="0">
                <a:solidFill>
                  <a:srgbClr val="FF0000"/>
                </a:solidFill>
              </a:rPr>
              <a:t>Community development</a:t>
            </a:r>
          </a:p>
          <a:p>
            <a:pPr marL="0" indent="0">
              <a:buNone/>
            </a:pPr>
            <a:r>
              <a:rPr lang="en-GB" i="1" dirty="0" smtClean="0"/>
              <a:t>We've got a gardening project, social gathering place. Walking group, take people out, get them out of the scheme for a while, get them out, a bit of health, getting to see the scenery, all that sort of stuff. Everything's about bringing people together and enabling they social connections to be made.</a:t>
            </a:r>
          </a:p>
          <a:p>
            <a:pPr marL="0" indent="0">
              <a:buNone/>
            </a:pPr>
            <a:r>
              <a:rPr lang="en-GB" b="1" dirty="0" smtClean="0">
                <a:solidFill>
                  <a:srgbClr val="FF0000"/>
                </a:solidFill>
              </a:rPr>
              <a:t>Facilitating placement</a:t>
            </a:r>
          </a:p>
          <a:p>
            <a:pPr marL="0" indent="0">
              <a:buNone/>
            </a:pPr>
            <a:r>
              <a:rPr lang="en-GB" i="1" dirty="0" smtClean="0"/>
              <a:t>I do the leading of a group or go and work with the student, do that, and then I'll talk to them about “How was that? What did you think about? What did that feel like? How did you manage that? So now what? What are you going to do next?”….. “How are you going to facilitate the next session?”</a:t>
            </a:r>
          </a:p>
          <a:p>
            <a:pPr marL="0" indent="0">
              <a:buNone/>
            </a:pPr>
            <a:r>
              <a:rPr lang="en-GB" b="1" dirty="0" smtClean="0">
                <a:solidFill>
                  <a:srgbClr val="FF0000"/>
                </a:solidFill>
              </a:rPr>
              <a:t>Flexibility</a:t>
            </a:r>
          </a:p>
          <a:p>
            <a:pPr marL="0" indent="0">
              <a:buNone/>
            </a:pPr>
            <a:r>
              <a:rPr lang="en-GB" i="1" dirty="0" smtClean="0"/>
              <a:t>Quite often you'll have a student come here with a...  desire or a particular interest that they want to work on. They have to do some work with asylum seekers and refugees … So sometimes we get specific pieces of work, others it's about their own interests and then I'll see “Well, we've got a bit of work here. You could help.” (placement manager)</a:t>
            </a:r>
            <a:endParaRPr lang="en-GB" i="1"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4575" y="6580"/>
            <a:ext cx="1749425"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4781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5862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94122"/>
          </a:xfrm>
        </p:spPr>
        <p:txBody>
          <a:bodyPr/>
          <a:lstStyle/>
          <a:p>
            <a:r>
              <a:rPr lang="en-GB" dirty="0" smtClean="0"/>
              <a:t>Case study 2</a:t>
            </a:r>
            <a:endParaRPr lang="en-GB" dirty="0"/>
          </a:p>
        </p:txBody>
      </p:sp>
      <p:sp>
        <p:nvSpPr>
          <p:cNvPr id="5" name="Content Placeholder 4"/>
          <p:cNvSpPr>
            <a:spLocks noGrp="1"/>
          </p:cNvSpPr>
          <p:nvPr>
            <p:ph sz="half" idx="1"/>
          </p:nvPr>
        </p:nvSpPr>
        <p:spPr/>
        <p:txBody>
          <a:bodyPr>
            <a:normAutofit lnSpcReduction="10000"/>
          </a:bodyPr>
          <a:lstStyle/>
          <a:p>
            <a:r>
              <a:rPr lang="en-GB" dirty="0" smtClean="0">
                <a:solidFill>
                  <a:srgbClr val="FF0000"/>
                </a:solidFill>
              </a:rPr>
              <a:t>Bachelor in Engineering (Hons.) </a:t>
            </a:r>
          </a:p>
          <a:p>
            <a:endParaRPr lang="en-GB" dirty="0" smtClean="0"/>
          </a:p>
          <a:p>
            <a:pPr lvl="1"/>
            <a:r>
              <a:rPr lang="en-GB" dirty="0" smtClean="0"/>
              <a:t>First Cycle (Level 6 EQF; Level 10 SCQF)</a:t>
            </a:r>
          </a:p>
          <a:p>
            <a:pPr lvl="1"/>
            <a:r>
              <a:rPr lang="en-GB" dirty="0" smtClean="0"/>
              <a:t>Credit Accumulation model with expectation of 6 years part-time</a:t>
            </a:r>
          </a:p>
          <a:p>
            <a:pPr lvl="1"/>
            <a:r>
              <a:rPr lang="en-GB" dirty="0" smtClean="0"/>
              <a:t>Partnership model academic/trade union/employer</a:t>
            </a:r>
          </a:p>
          <a:p>
            <a:pPr lvl="1"/>
            <a:endParaRPr lang="en-GB" dirty="0" smtClean="0"/>
          </a:p>
          <a:p>
            <a:endParaRPr lang="en-GB" dirty="0"/>
          </a:p>
        </p:txBody>
      </p:sp>
      <p:pic>
        <p:nvPicPr>
          <p:cNvPr id="1027"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88023" y="1700808"/>
            <a:ext cx="2045751" cy="253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722" y="5661248"/>
            <a:ext cx="3876675" cy="6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6296" y="3356992"/>
            <a:ext cx="1907704" cy="1755088"/>
          </a:xfrm>
          <a:prstGeom prst="rect">
            <a:avLst/>
          </a:prstGeom>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4979" y="438"/>
            <a:ext cx="1749425"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4781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8453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256584"/>
          </a:xfrm>
        </p:spPr>
        <p:txBody>
          <a:bodyPr>
            <a:normAutofit fontScale="92500" lnSpcReduction="10000"/>
          </a:bodyPr>
          <a:lstStyle/>
          <a:p>
            <a:r>
              <a:rPr lang="en-GB" b="1" dirty="0" smtClean="0">
                <a:solidFill>
                  <a:srgbClr val="FF0000"/>
                </a:solidFill>
              </a:rPr>
              <a:t>Entry requirements</a:t>
            </a:r>
          </a:p>
          <a:p>
            <a:pPr lvl="1"/>
            <a:r>
              <a:rPr lang="en-GB" dirty="0" smtClean="0"/>
              <a:t>True open access practised by academic partner, options for credit transfer and APEL/APL, trade union member and employee of Rolls Royce </a:t>
            </a:r>
          </a:p>
          <a:p>
            <a:r>
              <a:rPr lang="en-GB" b="1" dirty="0" smtClean="0">
                <a:solidFill>
                  <a:srgbClr val="FF0000"/>
                </a:solidFill>
              </a:rPr>
              <a:t>Format of programme</a:t>
            </a:r>
          </a:p>
          <a:p>
            <a:pPr lvl="1"/>
            <a:r>
              <a:rPr lang="en-GB" dirty="0" smtClean="0"/>
              <a:t>Credit based modular system – 30/60 Credit point modules; part-time students but full-time employees – 360 credits required for Honours degree</a:t>
            </a:r>
          </a:p>
          <a:p>
            <a:r>
              <a:rPr lang="en-GB" b="1" dirty="0" smtClean="0">
                <a:solidFill>
                  <a:srgbClr val="FF0000"/>
                </a:solidFill>
              </a:rPr>
              <a:t>Academic /work-based element</a:t>
            </a:r>
          </a:p>
          <a:p>
            <a:pPr lvl="1"/>
            <a:r>
              <a:rPr lang="en-GB" dirty="0" smtClean="0"/>
              <a:t>Work hosted and supported and modules work-related but not work based (exception may be work-based practice project)</a:t>
            </a:r>
            <a:endParaRPr lang="en-GB" dirty="0"/>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4979" y="438"/>
            <a:ext cx="1749425"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4781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601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4999" y="762000"/>
            <a:ext cx="7174692" cy="742949"/>
          </a:xfrm>
        </p:spPr>
        <p:txBody>
          <a:bodyPr>
            <a:normAutofit fontScale="90000"/>
          </a:bodyPr>
          <a:lstStyle/>
          <a:p>
            <a:r>
              <a:rPr lang="en-GB" b="1" dirty="0" smtClean="0">
                <a:solidFill>
                  <a:srgbClr val="FF0000"/>
                </a:solidFill>
              </a:rPr>
              <a:t>Funding, recruitment, evaluation</a:t>
            </a:r>
            <a:endParaRPr lang="en-GB" b="1" dirty="0">
              <a:solidFill>
                <a:srgbClr val="FF0000"/>
              </a:solidFill>
            </a:endParaRPr>
          </a:p>
        </p:txBody>
      </p:sp>
      <p:sp>
        <p:nvSpPr>
          <p:cNvPr id="6" name="Content Placeholder 5"/>
          <p:cNvSpPr>
            <a:spLocks noGrp="1"/>
          </p:cNvSpPr>
          <p:nvPr>
            <p:ph idx="1"/>
          </p:nvPr>
        </p:nvSpPr>
        <p:spPr>
          <a:xfrm>
            <a:off x="457200" y="1600200"/>
            <a:ext cx="8229600" cy="4925144"/>
          </a:xfrm>
        </p:spPr>
        <p:txBody>
          <a:bodyPr>
            <a:normAutofit fontScale="77500" lnSpcReduction="20000"/>
          </a:bodyPr>
          <a:lstStyle/>
          <a:p>
            <a:r>
              <a:rPr lang="en-GB" dirty="0" smtClean="0"/>
              <a:t>Tuition fees per module (£452–£702 (30 credits) or £833–£1076 (60 credits). Workers above income threshold and pay £70 (30 credits) and £140 (60 Credits) balance is paid 50/50 by trade union and employer</a:t>
            </a:r>
          </a:p>
          <a:p>
            <a:r>
              <a:rPr lang="en-GB" dirty="0" smtClean="0"/>
              <a:t>Recruitment internal and around 10 per year with around 40 at any one time </a:t>
            </a:r>
            <a:r>
              <a:rPr lang="en-GB" smtClean="0"/>
              <a:t>studying modules</a:t>
            </a:r>
            <a:endParaRPr lang="en-GB" dirty="0" smtClean="0"/>
          </a:p>
          <a:p>
            <a:r>
              <a:rPr lang="en-GB" dirty="0" smtClean="0"/>
              <a:t>University academic regulations apply to award of credit and ultimately degree</a:t>
            </a:r>
          </a:p>
          <a:p>
            <a:r>
              <a:rPr lang="en-GB" i="1" dirty="0"/>
              <a:t>We scheduled meetings with the OU and the employer on site, and we have an overview of the tutor marked assessments so we can see, from the tutor marked assessments, how our members are doing, if they need extra support</a:t>
            </a:r>
            <a:r>
              <a:rPr lang="en-GB" i="1" dirty="0" smtClean="0"/>
              <a:t>.</a:t>
            </a:r>
          </a:p>
          <a:p>
            <a:endParaRPr lang="en-GB" dirty="0"/>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4979" y="438"/>
            <a:ext cx="1749425"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4781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9246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68313" y="1700213"/>
            <a:ext cx="8229600" cy="4752975"/>
          </a:xfrm>
        </p:spPr>
        <p:txBody>
          <a:bodyPr/>
          <a:lstStyle/>
          <a:p>
            <a:pPr marL="0" indent="0" eaLnBrk="1" hangingPunct="1">
              <a:buFont typeface="Arial" pitchFamily="34" charset="0"/>
              <a:buNone/>
            </a:pPr>
            <a:r>
              <a:rPr lang="en-GB" altLang="en-US" sz="2400" dirty="0" smtClean="0"/>
              <a:t>Work-based and work-related learning in higher education for adult learners is seen as crucial to address the predicted labour market skills gap identified in such EU communiqués as: </a:t>
            </a:r>
          </a:p>
          <a:p>
            <a:pPr marL="0" indent="0" eaLnBrk="1" hangingPunct="1">
              <a:buFont typeface="Arial" pitchFamily="34" charset="0"/>
              <a:buNone/>
            </a:pPr>
            <a:r>
              <a:rPr lang="en-GB" altLang="en-US" sz="2400" i="1" u="sng" dirty="0" smtClean="0">
                <a:hlinkClick r:id="rId2"/>
              </a:rPr>
              <a:t>New Skills for New Jobs: Anticipating and matching labour market and skills needs</a:t>
            </a:r>
            <a:r>
              <a:rPr lang="en-GB" altLang="en-US" sz="2400" dirty="0" smtClean="0"/>
              <a:t>; and,</a:t>
            </a:r>
          </a:p>
          <a:p>
            <a:pPr marL="0" indent="0" eaLnBrk="1" hangingPunct="1">
              <a:buFont typeface="Arial" pitchFamily="34" charset="0"/>
              <a:buNone/>
            </a:pPr>
            <a:r>
              <a:rPr lang="en-GB" altLang="en-US" sz="2400" i="1" u="sng" dirty="0" smtClean="0">
                <a:hlinkClick r:id="rId3"/>
              </a:rPr>
              <a:t>An Agenda for new skills and jobs: A European contribution towards full employment</a:t>
            </a:r>
            <a:r>
              <a:rPr lang="en-GB" altLang="en-US" sz="2400" dirty="0" smtClean="0"/>
              <a:t>  as part of the </a:t>
            </a:r>
            <a:r>
              <a:rPr lang="en-GB" altLang="en-US" sz="2400" i="1" u="sng" dirty="0" smtClean="0">
                <a:hlinkClick r:id="rId4"/>
              </a:rPr>
              <a:t>Europe 2020</a:t>
            </a:r>
            <a:r>
              <a:rPr lang="en-GB" altLang="en-US" sz="2400" dirty="0" smtClean="0"/>
              <a:t>  strategy. </a:t>
            </a:r>
          </a:p>
          <a:p>
            <a:pPr marL="0" indent="0" eaLnBrk="1" hangingPunct="1">
              <a:buFont typeface="Arial" pitchFamily="34" charset="0"/>
              <a:buNone/>
            </a:pPr>
            <a:endParaRPr lang="en-GB" altLang="en-US" sz="2400" dirty="0" smtClean="0"/>
          </a:p>
          <a:p>
            <a:pPr marL="0" indent="0" eaLnBrk="1" hangingPunct="1">
              <a:spcBef>
                <a:spcPts val="0"/>
              </a:spcBef>
              <a:buNone/>
            </a:pPr>
            <a:r>
              <a:rPr lang="en-GB" altLang="en-US" sz="2400" dirty="0" smtClean="0"/>
              <a:t>It was also explicit in the UK’s Leitch Review </a:t>
            </a:r>
            <a:r>
              <a:rPr lang="en-GB" altLang="en-US" sz="2400" i="1" dirty="0" smtClean="0">
                <a:hlinkClick r:id="rId5"/>
              </a:rPr>
              <a:t>Prosperity for all </a:t>
            </a:r>
          </a:p>
          <a:p>
            <a:pPr marL="0" indent="0" eaLnBrk="1" hangingPunct="1">
              <a:spcBef>
                <a:spcPts val="0"/>
              </a:spcBef>
              <a:buNone/>
            </a:pPr>
            <a:r>
              <a:rPr lang="en-GB" altLang="en-US" sz="2400" i="1" dirty="0" smtClean="0">
                <a:hlinkClick r:id="rId5"/>
              </a:rPr>
              <a:t>in the global economy - world class skills </a:t>
            </a:r>
            <a:endParaRPr lang="en-GB" altLang="en-US" sz="2400" i="1" dirty="0" smtClean="0"/>
          </a:p>
        </p:txBody>
      </p:sp>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4781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0"/>
            <a:ext cx="1752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p:cNvSpPr txBox="1">
            <a:spLocks noChangeArrowheads="1"/>
          </p:cNvSpPr>
          <p:nvPr/>
        </p:nvSpPr>
        <p:spPr bwMode="auto">
          <a:xfrm>
            <a:off x="3203575" y="549275"/>
            <a:ext cx="23495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altLang="en-US" sz="3200"/>
              <a:t>Background</a:t>
            </a:r>
          </a:p>
        </p:txBody>
      </p:sp>
    </p:spTree>
    <p:extLst>
      <p:ext uri="{BB962C8B-B14F-4D97-AF65-F5344CB8AC3E}">
        <p14:creationId xmlns:p14="http://schemas.microsoft.com/office/powerpoint/2010/main" val="11031962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503" y="592137"/>
            <a:ext cx="7056784" cy="828947"/>
          </a:xfrm>
        </p:spPr>
        <p:txBody>
          <a:bodyPr/>
          <a:lstStyle/>
          <a:p>
            <a:r>
              <a:rPr lang="en-GB" b="1" dirty="0" smtClean="0">
                <a:solidFill>
                  <a:srgbClr val="FF0000"/>
                </a:solidFill>
              </a:rPr>
              <a:t>Drivers of the programme</a:t>
            </a:r>
            <a:endParaRPr lang="en-GB" b="1" dirty="0">
              <a:solidFill>
                <a:srgbClr val="FF0000"/>
              </a:solidFill>
            </a:endParaRPr>
          </a:p>
        </p:txBody>
      </p:sp>
      <p:sp>
        <p:nvSpPr>
          <p:cNvPr id="3" name="Content Placeholder 2"/>
          <p:cNvSpPr>
            <a:spLocks noGrp="1"/>
          </p:cNvSpPr>
          <p:nvPr>
            <p:ph idx="1"/>
          </p:nvPr>
        </p:nvSpPr>
        <p:spPr>
          <a:xfrm>
            <a:off x="457200" y="1600200"/>
            <a:ext cx="8229600" cy="4997152"/>
          </a:xfrm>
        </p:spPr>
        <p:txBody>
          <a:bodyPr>
            <a:normAutofit fontScale="70000" lnSpcReduction="20000"/>
          </a:bodyPr>
          <a:lstStyle/>
          <a:p>
            <a:r>
              <a:rPr lang="en-GB" i="1" dirty="0"/>
              <a:t>We engaged with the employer (Rolls Royce) and we negotiated a learning agreement that set parameters and how we were going to do it …. The site shop stewards committees,  … made the decision that all the shop stewards could take up the union learning rep role </a:t>
            </a:r>
            <a:r>
              <a:rPr lang="en-GB" i="1" dirty="0" smtClean="0"/>
              <a:t>……so </a:t>
            </a:r>
            <a:r>
              <a:rPr lang="en-GB" i="1" dirty="0"/>
              <a:t>you could understand the agenda and drive it. We made the learning and training part of the collective bargaining structure (UNITE rep)</a:t>
            </a:r>
            <a:endParaRPr lang="en-GB" dirty="0"/>
          </a:p>
          <a:p>
            <a:r>
              <a:rPr lang="en-GB" i="1" dirty="0"/>
              <a:t>there was a commonality of interest in, predominantly, in engineering and that would be on the </a:t>
            </a:r>
            <a:r>
              <a:rPr lang="en-GB" i="1" dirty="0" err="1"/>
              <a:t>B.Eng</a:t>
            </a:r>
            <a:r>
              <a:rPr lang="en-GB" i="1" dirty="0"/>
              <a:t> of the Open University</a:t>
            </a:r>
            <a:r>
              <a:rPr lang="en-GB" i="1" dirty="0" smtClean="0"/>
              <a:t>.(UNITE rep)</a:t>
            </a:r>
          </a:p>
          <a:p>
            <a:r>
              <a:rPr lang="en-GB" i="1" dirty="0"/>
              <a:t>So we engaged with the employer, and we said to Rolls Royce, “look, there’s a massive under-utilisation of potential, here. Our members have got a huge amount of skills, knowledge and experience. We’re looking to get accreditation round that. The challenge will be, then, to you, we’re not looking to replace your current undergraduate structures or your graduate structures” </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4575" y="0"/>
            <a:ext cx="1749425"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4781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4928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Impact on learners</a:t>
            </a:r>
            <a:endParaRPr lang="en-GB" b="1" dirty="0">
              <a:solidFill>
                <a:srgbClr val="FF0000"/>
              </a:solidFill>
            </a:endParaRPr>
          </a:p>
        </p:txBody>
      </p:sp>
      <p:sp>
        <p:nvSpPr>
          <p:cNvPr id="3" name="Content Placeholder 2"/>
          <p:cNvSpPr>
            <a:spLocks noGrp="1"/>
          </p:cNvSpPr>
          <p:nvPr>
            <p:ph idx="1"/>
          </p:nvPr>
        </p:nvSpPr>
        <p:spPr>
          <a:xfrm>
            <a:off x="179512" y="1196752"/>
            <a:ext cx="8784976" cy="5472608"/>
          </a:xfrm>
        </p:spPr>
        <p:txBody>
          <a:bodyPr>
            <a:normAutofit fontScale="85000" lnSpcReduction="20000"/>
          </a:bodyPr>
          <a:lstStyle/>
          <a:p>
            <a:pPr marL="0" indent="0">
              <a:buNone/>
            </a:pPr>
            <a:r>
              <a:rPr lang="en-GB" b="1" dirty="0" smtClean="0">
                <a:solidFill>
                  <a:srgbClr val="FF0000"/>
                </a:solidFill>
              </a:rPr>
              <a:t>Support</a:t>
            </a:r>
          </a:p>
          <a:p>
            <a:r>
              <a:rPr lang="en-GB" i="1" dirty="0" smtClean="0"/>
              <a:t>I see it going on with a lot of the cohorts, a lot of individuals who’s taking learning, they buddy up, they help each other.  I think people seem more confident that when they’ve got a problem they come and ask us …. and encourage managers to become the mentor for these individuals and at that, once that happens there would probably be a more full integration.</a:t>
            </a:r>
          </a:p>
          <a:p>
            <a:pPr marL="0" indent="0">
              <a:buNone/>
            </a:pPr>
            <a:r>
              <a:rPr lang="en-GB" b="1" dirty="0" smtClean="0">
                <a:solidFill>
                  <a:srgbClr val="FF0000"/>
                </a:solidFill>
              </a:rPr>
              <a:t>Work Life Study balance</a:t>
            </a:r>
          </a:p>
          <a:p>
            <a:r>
              <a:rPr lang="en-GB" i="1" dirty="0"/>
              <a:t>Sometimes you haven’t the energy or the inclination.  Other times you don’t have the time and then there’s times when you, I mean it’s, there can be days where both me and Brian will sit in front of a computer all day and then we have to go home and sit in front of a computer again.  Do you know what I mean</a:t>
            </a:r>
            <a:r>
              <a:rPr lang="en-GB" i="1" dirty="0" smtClean="0"/>
              <a:t>?</a:t>
            </a:r>
            <a:endParaRPr lang="en-GB"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4575" y="0"/>
            <a:ext cx="1749425"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4781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2397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Impact on learners 2</a:t>
            </a:r>
            <a:endParaRPr lang="en-GB" b="1" dirty="0">
              <a:solidFill>
                <a:srgbClr val="FF0000"/>
              </a:solidFill>
            </a:endParaRPr>
          </a:p>
        </p:txBody>
      </p:sp>
      <p:sp>
        <p:nvSpPr>
          <p:cNvPr id="3" name="Content Placeholder 2"/>
          <p:cNvSpPr>
            <a:spLocks noGrp="1"/>
          </p:cNvSpPr>
          <p:nvPr>
            <p:ph idx="1"/>
          </p:nvPr>
        </p:nvSpPr>
        <p:spPr>
          <a:xfrm>
            <a:off x="179512" y="1196752"/>
            <a:ext cx="8784976" cy="5472608"/>
          </a:xfrm>
        </p:spPr>
        <p:txBody>
          <a:bodyPr>
            <a:normAutofit fontScale="92500" lnSpcReduction="20000"/>
          </a:bodyPr>
          <a:lstStyle/>
          <a:p>
            <a:pPr marL="0" indent="0">
              <a:buNone/>
            </a:pPr>
            <a:r>
              <a:rPr lang="en-GB" b="1" dirty="0" smtClean="0">
                <a:solidFill>
                  <a:srgbClr val="FF0000"/>
                </a:solidFill>
              </a:rPr>
              <a:t>Career</a:t>
            </a:r>
          </a:p>
          <a:p>
            <a:r>
              <a:rPr lang="en-GB" i="1" dirty="0"/>
              <a:t>There’s been guys that have taken up other roles – both on the shop floor, taken on more roles within their teams on the shop floor. There’s guys also moved into technical functions. And actually, one of our members who’s actually now completed his degree – he was the first guy to complete his engineering degree – </a:t>
            </a:r>
            <a:r>
              <a:rPr lang="en-GB" i="1" dirty="0" smtClean="0"/>
              <a:t>has actually </a:t>
            </a:r>
            <a:r>
              <a:rPr lang="en-GB" i="1" dirty="0"/>
              <a:t>transfer… there was a redundancy at </a:t>
            </a:r>
            <a:r>
              <a:rPr lang="en-GB" i="1" dirty="0" err="1"/>
              <a:t>Inchinnan</a:t>
            </a:r>
            <a:r>
              <a:rPr lang="en-GB" i="1" dirty="0"/>
              <a:t>, there, but he mitigated the threat of redundancy for himself because he moved to Canada, Rolls Royce Canada – got a job, a technical job in Rolls Royce Canada and that was on the back of his studies, as well. </a:t>
            </a:r>
            <a:endParaRPr lang="en-GB"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4575" y="0"/>
            <a:ext cx="1749425"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4781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0078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172" y="762000"/>
            <a:ext cx="6419056" cy="720080"/>
          </a:xfrm>
        </p:spPr>
        <p:txBody>
          <a:bodyPr>
            <a:normAutofit/>
          </a:bodyPr>
          <a:lstStyle/>
          <a:p>
            <a:r>
              <a:rPr lang="en-GB" sz="3200" b="1" dirty="0" smtClean="0">
                <a:solidFill>
                  <a:srgbClr val="FF0000"/>
                </a:solidFill>
              </a:rPr>
              <a:t>Academic/work-based perspective</a:t>
            </a:r>
            <a:endParaRPr lang="en-GB" sz="3200" b="1" dirty="0">
              <a:solidFill>
                <a:srgbClr val="FF0000"/>
              </a:solidFill>
            </a:endParaRPr>
          </a:p>
        </p:txBody>
      </p:sp>
      <p:sp>
        <p:nvSpPr>
          <p:cNvPr id="3" name="Content Placeholder 2"/>
          <p:cNvSpPr>
            <a:spLocks noGrp="1"/>
          </p:cNvSpPr>
          <p:nvPr>
            <p:ph idx="1"/>
          </p:nvPr>
        </p:nvSpPr>
        <p:spPr>
          <a:xfrm>
            <a:off x="457200" y="1600200"/>
            <a:ext cx="8229600" cy="4925144"/>
          </a:xfrm>
        </p:spPr>
        <p:txBody>
          <a:bodyPr>
            <a:normAutofit fontScale="70000" lnSpcReduction="20000"/>
          </a:bodyPr>
          <a:lstStyle/>
          <a:p>
            <a:pPr marL="0" indent="0">
              <a:buNone/>
            </a:pPr>
            <a:r>
              <a:rPr lang="en-GB" b="1" dirty="0" smtClean="0">
                <a:solidFill>
                  <a:srgbClr val="FF0000"/>
                </a:solidFill>
              </a:rPr>
              <a:t>Delivery </a:t>
            </a:r>
          </a:p>
          <a:p>
            <a:r>
              <a:rPr lang="en-GB" i="1" dirty="0"/>
              <a:t>.. the peer support that started to develop – and I think has become a, you know a more important part of it – particularly the role of the trade union learning reps who, I mean, we’ve got three in East Kilbride that are also doing the OU as well, so they understand the process and, as new people come on board, they can act as work, you know, as trade union mentors for them and provide peer support. … that’s been one of the key bits of the workplace delivery aspect of it, that, … has been really important. So yeah, it’s basically an OU model, but with some additional workplace support.</a:t>
            </a:r>
            <a:endParaRPr lang="en-GB" dirty="0"/>
          </a:p>
          <a:p>
            <a:pPr marL="0" indent="0">
              <a:buNone/>
            </a:pPr>
            <a:r>
              <a:rPr lang="en-GB" b="1" dirty="0" smtClean="0">
                <a:solidFill>
                  <a:srgbClr val="FF0000"/>
                </a:solidFill>
              </a:rPr>
              <a:t>Impact</a:t>
            </a:r>
          </a:p>
          <a:p>
            <a:r>
              <a:rPr lang="en-GB" i="1" dirty="0"/>
              <a:t>But at the end of the day, I mean, the company, I think, have come round to realising what they’ve got is a model that will deliver some graduates for them at less cost than anything else that’s going on. It’s got some workplace support aspect to it, it’s got a commitment to the individuals and, you know, so I think that they can see that there’s something emerging out of this that’s quite different</a:t>
            </a:r>
            <a:r>
              <a:rPr lang="en-GB" i="1" dirty="0" smtClean="0"/>
              <a:t>.</a:t>
            </a:r>
            <a:endParaRPr lang="en-GB" i="1" dirty="0"/>
          </a:p>
          <a:p>
            <a:pPr marL="0" indent="0">
              <a:buNone/>
            </a:pPr>
            <a:endParaRPr lang="en-GB"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4575" y="0"/>
            <a:ext cx="1749425"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4781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9723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3</a:t>
            </a:r>
            <a:endParaRPr lang="en-GB" dirty="0"/>
          </a:p>
        </p:txBody>
      </p:sp>
      <p:sp>
        <p:nvSpPr>
          <p:cNvPr id="4" name="Content Placeholder 3"/>
          <p:cNvSpPr>
            <a:spLocks noGrp="1"/>
          </p:cNvSpPr>
          <p:nvPr>
            <p:ph sz="half" idx="1"/>
          </p:nvPr>
        </p:nvSpPr>
        <p:spPr/>
        <p:txBody>
          <a:bodyPr>
            <a:normAutofit fontScale="92500" lnSpcReduction="20000"/>
          </a:bodyPr>
          <a:lstStyle/>
          <a:p>
            <a:r>
              <a:rPr lang="en-GB" dirty="0" smtClean="0">
                <a:solidFill>
                  <a:srgbClr val="FF0000"/>
                </a:solidFill>
              </a:rPr>
              <a:t>Foundation Degree in Electrical Power Engineering</a:t>
            </a:r>
          </a:p>
          <a:p>
            <a:pPr lvl="1"/>
            <a:endParaRPr lang="en-GB" dirty="0"/>
          </a:p>
          <a:p>
            <a:pPr lvl="1"/>
            <a:r>
              <a:rPr lang="en-GB" dirty="0" smtClean="0"/>
              <a:t>Intermediate First Cycle (Level 5 EQF, SCQF 8)</a:t>
            </a:r>
          </a:p>
          <a:p>
            <a:pPr lvl="1"/>
            <a:r>
              <a:rPr lang="en-GB" dirty="0" smtClean="0"/>
              <a:t>3 years Sandwich with final year in industry</a:t>
            </a:r>
          </a:p>
          <a:p>
            <a:pPr lvl="1"/>
            <a:r>
              <a:rPr lang="en-GB" dirty="0" smtClean="0"/>
              <a:t>Partnership model between Aston and Scottish and Southern Energy (SSE)  with UHI responsible for Scottish provision</a:t>
            </a:r>
          </a:p>
          <a:p>
            <a:pPr lvl="1"/>
            <a:endParaRPr lang="en-GB"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4008" y="1700808"/>
            <a:ext cx="3609145" cy="125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284984"/>
            <a:ext cx="290195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5157192"/>
            <a:ext cx="3060700"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1400" y="0"/>
            <a:ext cx="1752600" cy="590550"/>
          </a:xfrm>
          <a:prstGeom prst="rect">
            <a:avLst/>
          </a:prstGeom>
        </p:spPr>
      </p:pic>
      <p:pic>
        <p:nvPicPr>
          <p:cNvPr id="11"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4781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4090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400600"/>
          </a:xfrm>
        </p:spPr>
        <p:txBody>
          <a:bodyPr>
            <a:normAutofit lnSpcReduction="10000"/>
          </a:bodyPr>
          <a:lstStyle/>
          <a:p>
            <a:r>
              <a:rPr lang="en-GB" b="1" dirty="0" smtClean="0">
                <a:solidFill>
                  <a:srgbClr val="FF0000"/>
                </a:solidFill>
              </a:rPr>
              <a:t>Entry Requirements:</a:t>
            </a:r>
          </a:p>
          <a:p>
            <a:pPr lvl="1"/>
            <a:r>
              <a:rPr lang="en-GB" dirty="0" smtClean="0"/>
              <a:t>Two good A-Levels, preferably including Maths or Physics but recruitment through corporate HR</a:t>
            </a:r>
            <a:endParaRPr lang="en-GB" dirty="0"/>
          </a:p>
          <a:p>
            <a:r>
              <a:rPr lang="en-GB" b="1" dirty="0" smtClean="0">
                <a:solidFill>
                  <a:srgbClr val="FF0000"/>
                </a:solidFill>
              </a:rPr>
              <a:t>Format of programme</a:t>
            </a:r>
          </a:p>
          <a:p>
            <a:pPr lvl="1"/>
            <a:r>
              <a:rPr lang="en-GB" dirty="0" smtClean="0"/>
              <a:t>26 weeks over two years block release (two to three weeks) </a:t>
            </a:r>
          </a:p>
          <a:p>
            <a:pPr lvl="1"/>
            <a:r>
              <a:rPr lang="en-GB" dirty="0" smtClean="0"/>
              <a:t>Second year at Aston</a:t>
            </a:r>
          </a:p>
          <a:p>
            <a:pPr marL="342900" lvl="1" indent="-342900">
              <a:buFont typeface="Arial" panose="020B0604020202020204" pitchFamily="34" charset="0"/>
              <a:buChar char="•"/>
            </a:pPr>
            <a:r>
              <a:rPr lang="en-GB" sz="3200" b="1" dirty="0">
                <a:solidFill>
                  <a:srgbClr val="FF0000"/>
                </a:solidFill>
              </a:rPr>
              <a:t>Academic/work-based element</a:t>
            </a:r>
          </a:p>
          <a:p>
            <a:pPr lvl="1"/>
            <a:r>
              <a:rPr lang="en-GB" dirty="0"/>
              <a:t>Additional in-house courses and third year in Industry </a:t>
            </a:r>
            <a:endParaRPr lang="en-GB" dirty="0" smtClean="0"/>
          </a:p>
          <a:p>
            <a:pPr lvl="1"/>
            <a:r>
              <a:rPr lang="en-GB" dirty="0" smtClean="0"/>
              <a:t>Industrial project in 2</a:t>
            </a:r>
            <a:r>
              <a:rPr lang="en-GB" baseline="30000" dirty="0" smtClean="0"/>
              <a:t>nd</a:t>
            </a:r>
            <a:r>
              <a:rPr lang="en-GB" dirty="0" smtClean="0"/>
              <a:t> year</a:t>
            </a:r>
            <a:endParaRPr lang="en-GB" dirty="0"/>
          </a:p>
          <a:p>
            <a:endParaRPr lang="en-GB" dirty="0" smtClean="0"/>
          </a:p>
          <a:p>
            <a:endParaRPr lang="en-GB"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0"/>
            <a:ext cx="1752600" cy="590550"/>
          </a:xfrm>
          <a:prstGeom prst="rect">
            <a:avLst/>
          </a:prstGeom>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4781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1755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0843" y="590550"/>
            <a:ext cx="7067128" cy="850106"/>
          </a:xfrm>
        </p:spPr>
        <p:txBody>
          <a:bodyPr>
            <a:normAutofit/>
          </a:bodyPr>
          <a:lstStyle/>
          <a:p>
            <a:r>
              <a:rPr lang="en-GB" sz="3600" b="1" dirty="0" smtClean="0">
                <a:solidFill>
                  <a:srgbClr val="FF0000"/>
                </a:solidFill>
              </a:rPr>
              <a:t>Funding, recruitment, evaluation</a:t>
            </a:r>
            <a:endParaRPr lang="en-GB" sz="3600"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GB" dirty="0" smtClean="0"/>
              <a:t>Tuition fees of £7560 per annum – but in reality this will be paid by SSE in addition to subsistence costs for attendance</a:t>
            </a:r>
          </a:p>
          <a:p>
            <a:r>
              <a:rPr lang="en-GB" dirty="0" smtClean="0"/>
              <a:t>Around 60 per year with 24 at UHI</a:t>
            </a:r>
          </a:p>
          <a:p>
            <a:r>
              <a:rPr lang="en-GB" dirty="0" smtClean="0"/>
              <a:t>In practice this is done by SSE through its corporate recruitment to Trainee Engineer programme (although other companies in sector have been involved in model)</a:t>
            </a:r>
          </a:p>
          <a:p>
            <a:r>
              <a:rPr lang="en-GB" dirty="0" smtClean="0"/>
              <a:t>Academic regulations apply to academic elements/ on site training for competences overseen by company and recorded in log</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0"/>
            <a:ext cx="1752600" cy="590550"/>
          </a:xfrm>
          <a:prstGeom prst="rect">
            <a:avLst/>
          </a:prstGeom>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4781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7901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801" y="494352"/>
            <a:ext cx="6486525" cy="673969"/>
          </a:xfrm>
        </p:spPr>
        <p:txBody>
          <a:bodyPr>
            <a:normAutofit fontScale="90000"/>
          </a:bodyPr>
          <a:lstStyle/>
          <a:p>
            <a:r>
              <a:rPr lang="en-GB" b="1" dirty="0" smtClean="0">
                <a:solidFill>
                  <a:srgbClr val="FF0000"/>
                </a:solidFill>
              </a:rPr>
              <a:t>Drivers of the programme</a:t>
            </a:r>
            <a:endParaRPr lang="en-GB" b="1" dirty="0">
              <a:solidFill>
                <a:srgbClr val="FF0000"/>
              </a:solidFill>
            </a:endParaRPr>
          </a:p>
        </p:txBody>
      </p:sp>
      <p:sp>
        <p:nvSpPr>
          <p:cNvPr id="3" name="Content Placeholder 2"/>
          <p:cNvSpPr>
            <a:spLocks noGrp="1"/>
          </p:cNvSpPr>
          <p:nvPr>
            <p:ph idx="1"/>
          </p:nvPr>
        </p:nvSpPr>
        <p:spPr>
          <a:xfrm>
            <a:off x="457200" y="1340768"/>
            <a:ext cx="8229600" cy="5328592"/>
          </a:xfrm>
        </p:spPr>
        <p:txBody>
          <a:bodyPr>
            <a:normAutofit fontScale="85000" lnSpcReduction="20000"/>
          </a:bodyPr>
          <a:lstStyle/>
          <a:p>
            <a:pPr marL="0" indent="0">
              <a:buNone/>
            </a:pPr>
            <a:r>
              <a:rPr lang="en-GB" i="1" dirty="0" smtClean="0"/>
              <a:t>In 2004 Aston University began discussions with two power engineering utilities regarding the provision of Level 4 and Level 5 training to support senior technicians and Incorporated Engineers working within the sector.  </a:t>
            </a:r>
          </a:p>
          <a:p>
            <a:pPr marL="0" indent="0">
              <a:buNone/>
            </a:pPr>
            <a:r>
              <a:rPr lang="en-GB" i="1" dirty="0" smtClean="0"/>
              <a:t>The University discussed its outline proposals in November 2005 with Energy and Utility Skills, and subsequent, detailed dialogue with staff from National Grid and Scottish and Southern Energy (SSE) resulted in the development and approval of the employer-led Foundation Degree programme by May 2006. </a:t>
            </a:r>
          </a:p>
          <a:p>
            <a:pPr marL="0" indent="0">
              <a:buNone/>
            </a:pPr>
            <a:r>
              <a:rPr lang="en-GB" i="1" dirty="0" smtClean="0"/>
              <a:t>A two-year, block release Foundation Degree in Power Engineering was developed and the first cohort graduated in the Summer of 2007.</a:t>
            </a:r>
          </a:p>
          <a:p>
            <a:r>
              <a:rPr lang="en-GB" sz="2100" dirty="0" err="1" smtClean="0"/>
              <a:t>Lukes</a:t>
            </a:r>
            <a:r>
              <a:rPr lang="en-GB" sz="2100" dirty="0" smtClean="0"/>
              <a:t>, S. (2013) Aston University Work Based Provision for the UK Electrical Power Industry. UALL Conference, Middlesex</a:t>
            </a:r>
            <a:endParaRPr lang="en-GB" dirty="0" smtClean="0"/>
          </a:p>
          <a:p>
            <a:pPr lvl="2"/>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0"/>
            <a:ext cx="1752600" cy="590550"/>
          </a:xfrm>
          <a:prstGeom prst="rect">
            <a:avLst/>
          </a:prstGeom>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4781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0984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Impact on learners</a:t>
            </a:r>
            <a:endParaRPr lang="en-GB" b="1" dirty="0">
              <a:solidFill>
                <a:srgbClr val="FF0000"/>
              </a:solidFill>
            </a:endParaRPr>
          </a:p>
        </p:txBody>
      </p:sp>
      <p:sp>
        <p:nvSpPr>
          <p:cNvPr id="3" name="Content Placeholder 2"/>
          <p:cNvSpPr>
            <a:spLocks noGrp="1"/>
          </p:cNvSpPr>
          <p:nvPr>
            <p:ph sz="half" idx="1"/>
          </p:nvPr>
        </p:nvSpPr>
        <p:spPr/>
        <p:txBody>
          <a:bodyPr>
            <a:normAutofit fontScale="85000" lnSpcReduction="20000"/>
          </a:bodyPr>
          <a:lstStyle/>
          <a:p>
            <a:r>
              <a:rPr lang="en-GB" i="1" dirty="0" smtClean="0"/>
              <a:t>My father works for the  company and so I knew  about the opportunities and a bit about the  company in terms of culture and some expectations of what was required and on balance I though starting in the company and being paid was a better option than doing a traditional electrical engineering degree at university. And it was local! </a:t>
            </a:r>
            <a:r>
              <a:rPr lang="en-GB" dirty="0" smtClean="0"/>
              <a:t>(Female, 20)</a:t>
            </a:r>
            <a:endParaRPr lang="en-GB" dirty="0"/>
          </a:p>
        </p:txBody>
      </p:sp>
      <p:sp>
        <p:nvSpPr>
          <p:cNvPr id="4" name="Content Placeholder 3"/>
          <p:cNvSpPr>
            <a:spLocks noGrp="1"/>
          </p:cNvSpPr>
          <p:nvPr>
            <p:ph sz="half" idx="2"/>
          </p:nvPr>
        </p:nvSpPr>
        <p:spPr/>
        <p:txBody>
          <a:bodyPr>
            <a:normAutofit fontScale="85000" lnSpcReduction="20000"/>
          </a:bodyPr>
          <a:lstStyle/>
          <a:p>
            <a:r>
              <a:rPr lang="en-GB" dirty="0"/>
              <a:t>I tried university and did a year at Edinburgh but did not really like it – worked as a </a:t>
            </a:r>
            <a:r>
              <a:rPr lang="en-GB" dirty="0" err="1"/>
              <a:t>a</a:t>
            </a:r>
            <a:r>
              <a:rPr lang="en-GB" dirty="0"/>
              <a:t> chef for a while and then started with SSE on the overhead lines. Did a conversion course at Inverness college to get my maths up to scratch and then one of my pals had just graduated from the SSE programme so I applied. I really like getting out and about, the travel and the variety. (Male, 24)</a:t>
            </a:r>
          </a:p>
          <a:p>
            <a:pPr marL="0" indent="0">
              <a:buNone/>
            </a:pPr>
            <a:endParaRPr lang="en-GB"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4781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0"/>
            <a:ext cx="1752600" cy="590550"/>
          </a:xfrm>
          <a:prstGeom prst="rect">
            <a:avLst/>
          </a:prstGeom>
        </p:spPr>
      </p:pic>
    </p:spTree>
    <p:extLst>
      <p:ext uri="{BB962C8B-B14F-4D97-AF65-F5344CB8AC3E}">
        <p14:creationId xmlns:p14="http://schemas.microsoft.com/office/powerpoint/2010/main" val="3523198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Impact </a:t>
            </a:r>
            <a:endParaRPr lang="en-GB" b="1" dirty="0">
              <a:solidFill>
                <a:srgbClr val="FF0000"/>
              </a:solidFill>
            </a:endParaRPr>
          </a:p>
        </p:txBody>
      </p:sp>
      <p:sp>
        <p:nvSpPr>
          <p:cNvPr id="3" name="Content Placeholder 2"/>
          <p:cNvSpPr>
            <a:spLocks noGrp="1"/>
          </p:cNvSpPr>
          <p:nvPr>
            <p:ph sz="half" idx="1"/>
          </p:nvPr>
        </p:nvSpPr>
        <p:spPr>
          <a:xfrm>
            <a:off x="457200" y="1268760"/>
            <a:ext cx="4038600" cy="5184576"/>
          </a:xfrm>
        </p:spPr>
        <p:txBody>
          <a:bodyPr>
            <a:normAutofit fontScale="77500" lnSpcReduction="20000"/>
          </a:bodyPr>
          <a:lstStyle/>
          <a:p>
            <a:pPr marL="0" indent="0">
              <a:buNone/>
            </a:pPr>
            <a:r>
              <a:rPr lang="en-GB" dirty="0"/>
              <a:t>… it’s a good programme as far as both the company and the trainees are concerned and t</a:t>
            </a:r>
            <a:r>
              <a:rPr lang="en-US" dirty="0"/>
              <a:t>he retention rates were very high and </a:t>
            </a:r>
            <a:r>
              <a:rPr lang="en-GB" dirty="0"/>
              <a:t>I mean the guys are coming out twenty-six to about thirty-two thousand a year on their first job … and a lot of them are getting on the company car scheme and things .. … the old guys are all retiring and the opportunities of promotion are quite quick for suitable candidates right now. (SSE, Training Director, retired)</a:t>
            </a:r>
          </a:p>
          <a:p>
            <a:pPr marL="0" indent="0">
              <a:buNone/>
            </a:pPr>
            <a:endParaRPr lang="en-GB" dirty="0"/>
          </a:p>
        </p:txBody>
      </p:sp>
      <p:sp>
        <p:nvSpPr>
          <p:cNvPr id="4" name="Content Placeholder 3"/>
          <p:cNvSpPr>
            <a:spLocks noGrp="1"/>
          </p:cNvSpPr>
          <p:nvPr>
            <p:ph sz="half" idx="2"/>
          </p:nvPr>
        </p:nvSpPr>
        <p:spPr>
          <a:xfrm>
            <a:off x="4648200" y="1196752"/>
            <a:ext cx="4038600" cy="5112568"/>
          </a:xfrm>
        </p:spPr>
        <p:txBody>
          <a:bodyPr>
            <a:normAutofit fontScale="77500" lnSpcReduction="20000"/>
          </a:bodyPr>
          <a:lstStyle/>
          <a:p>
            <a:pPr marL="0" indent="0">
              <a:buNone/>
            </a:pPr>
            <a:r>
              <a:rPr lang="en-GB" i="1" dirty="0"/>
              <a:t>The drop-out rate is extremely low (&lt; 2% over 5 years, compared with a sector average of 11.3%) and the performance of the students is far higher than average, despite the programme being technically challenging.  This is far better than for most other, conventional undergraduate students, and even the low levels of 6.9% at our University. Almost 500 students have graduated from these programmes to date.  26% of graduates have been awarded Distinctions (&gt; 70% overall mark), and a further 36% gained Merit awards (&gt; 60% overall mark).</a:t>
            </a:r>
            <a:endParaRPr lang="en-GB" dirty="0"/>
          </a:p>
          <a:p>
            <a:pPr marL="0" indent="0">
              <a:buNone/>
            </a:pPr>
            <a:endParaRPr lang="en-GB"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4781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0"/>
            <a:ext cx="1752600" cy="590550"/>
          </a:xfrm>
          <a:prstGeom prst="rect">
            <a:avLst/>
          </a:prstGeom>
        </p:spPr>
      </p:pic>
    </p:spTree>
    <p:extLst>
      <p:ext uri="{BB962C8B-B14F-4D97-AF65-F5344CB8AC3E}">
        <p14:creationId xmlns:p14="http://schemas.microsoft.com/office/powerpoint/2010/main" val="2600532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437"/>
          </a:xfrm>
        </p:spPr>
        <p:txBody>
          <a:bodyPr rtlCol="0">
            <a:normAutofit fontScale="90000"/>
          </a:bodyPr>
          <a:lstStyle/>
          <a:p>
            <a:pPr eaLnBrk="1" fontAlgn="auto" hangingPunct="1">
              <a:spcAft>
                <a:spcPts val="0"/>
              </a:spcAft>
              <a:defRPr/>
            </a:pPr>
            <a:r>
              <a:rPr lang="en-GB" dirty="0" smtClean="0"/>
              <a:t>A review (1996)</a:t>
            </a:r>
            <a:endParaRPr lang="en-GB" dirty="0"/>
          </a:p>
        </p:txBody>
      </p:sp>
      <p:sp>
        <p:nvSpPr>
          <p:cNvPr id="5123" name="Content Placeholder 2"/>
          <p:cNvSpPr>
            <a:spLocks noGrp="1"/>
          </p:cNvSpPr>
          <p:nvPr>
            <p:ph idx="1"/>
          </p:nvPr>
        </p:nvSpPr>
        <p:spPr>
          <a:xfrm>
            <a:off x="468313" y="1052513"/>
            <a:ext cx="8229600" cy="5400675"/>
          </a:xfrm>
        </p:spPr>
        <p:txBody>
          <a:bodyPr/>
          <a:lstStyle/>
          <a:p>
            <a:pPr marL="0" indent="0" algn="ctr" eaLnBrk="1" hangingPunct="1">
              <a:lnSpc>
                <a:spcPct val="90000"/>
              </a:lnSpc>
              <a:buFont typeface="Arial" pitchFamily="34" charset="0"/>
              <a:buNone/>
            </a:pPr>
            <a:r>
              <a:rPr lang="en-GB" altLang="en-US" sz="2800" dirty="0" smtClean="0"/>
              <a:t>Government sponsored review of WBL</a:t>
            </a:r>
            <a:r>
              <a:rPr lang="en-GB" altLang="en-US" dirty="0" smtClean="0"/>
              <a:t> </a:t>
            </a:r>
          </a:p>
          <a:p>
            <a:pPr marL="0" indent="0" eaLnBrk="1" hangingPunct="1">
              <a:lnSpc>
                <a:spcPct val="90000"/>
              </a:lnSpc>
              <a:buNone/>
            </a:pPr>
            <a:r>
              <a:rPr lang="en-GB" altLang="en-US" sz="2400" i="1" dirty="0" smtClean="0"/>
              <a:t>… it is the case that the closer integration of learning and work is a central theme of policy debates across Europe about skills formation of the workforce and strategies for economic competitiveness and enterprise renewal (Brennan and Little 1996)</a:t>
            </a:r>
          </a:p>
          <a:p>
            <a:pPr marL="0" indent="0" eaLnBrk="1" hangingPunct="1">
              <a:lnSpc>
                <a:spcPct val="90000"/>
              </a:lnSpc>
              <a:buNone/>
            </a:pPr>
            <a:r>
              <a:rPr lang="en-GB" altLang="en-US" sz="2400" dirty="0" smtClean="0"/>
              <a:t>Four key reasons underlying current interest in work based learning: </a:t>
            </a:r>
          </a:p>
          <a:p>
            <a:pPr marL="0" indent="0" eaLnBrk="1" hangingPunct="1">
              <a:lnSpc>
                <a:spcPct val="90000"/>
              </a:lnSpc>
              <a:buFont typeface="Arial" pitchFamily="34" charset="0"/>
              <a:buNone/>
            </a:pPr>
            <a:r>
              <a:rPr lang="en-GB" altLang="en-US" sz="2400" dirty="0" smtClean="0"/>
              <a:t>(</a:t>
            </a:r>
            <a:r>
              <a:rPr lang="en-GB" altLang="en-US" sz="2400" dirty="0" err="1" smtClean="0"/>
              <a:t>i</a:t>
            </a:r>
            <a:r>
              <a:rPr lang="en-GB" altLang="en-US" sz="2400" dirty="0" smtClean="0"/>
              <a:t>) </a:t>
            </a:r>
            <a:r>
              <a:rPr lang="en-GB" altLang="en-US" sz="2400" b="1" dirty="0" smtClean="0">
                <a:solidFill>
                  <a:srgbClr val="FF0000"/>
                </a:solidFill>
              </a:rPr>
              <a:t>economic restructuring and productivity changes</a:t>
            </a:r>
            <a:r>
              <a:rPr lang="en-GB" altLang="en-US" sz="2400" dirty="0" smtClean="0"/>
              <a:t>; </a:t>
            </a:r>
          </a:p>
          <a:p>
            <a:pPr marL="0" indent="0" eaLnBrk="1" hangingPunct="1">
              <a:lnSpc>
                <a:spcPct val="90000"/>
              </a:lnSpc>
              <a:buFont typeface="Arial" pitchFamily="34" charset="0"/>
              <a:buNone/>
            </a:pPr>
            <a:r>
              <a:rPr lang="en-GB" altLang="en-US" sz="2400" dirty="0" smtClean="0"/>
              <a:t>(ii) </a:t>
            </a:r>
            <a:r>
              <a:rPr lang="en-GB" altLang="en-US" sz="2400" b="1" dirty="0" smtClean="0">
                <a:solidFill>
                  <a:srgbClr val="FF0000"/>
                </a:solidFill>
              </a:rPr>
              <a:t>workplace reorganisation;</a:t>
            </a:r>
            <a:r>
              <a:rPr lang="en-GB" altLang="en-US" sz="2400" dirty="0" smtClean="0"/>
              <a:t> </a:t>
            </a:r>
          </a:p>
          <a:p>
            <a:pPr marL="0" indent="0" eaLnBrk="1" hangingPunct="1">
              <a:lnSpc>
                <a:spcPct val="90000"/>
              </a:lnSpc>
              <a:buFont typeface="Arial" pitchFamily="34" charset="0"/>
              <a:buNone/>
            </a:pPr>
            <a:r>
              <a:rPr lang="en-GB" altLang="en-US" sz="2400" dirty="0" smtClean="0"/>
              <a:t>(iii</a:t>
            </a:r>
            <a:r>
              <a:rPr lang="en-GB" altLang="en-US" sz="2400" b="1" dirty="0" smtClean="0">
                <a:solidFill>
                  <a:srgbClr val="FF0000"/>
                </a:solidFill>
              </a:rPr>
              <a:t>) knowledge assets as the source of competitiveness</a:t>
            </a:r>
            <a:r>
              <a:rPr lang="en-GB" altLang="en-US" sz="2400" dirty="0" smtClean="0"/>
              <a:t>; </a:t>
            </a:r>
          </a:p>
          <a:p>
            <a:pPr marL="0" indent="0" eaLnBrk="1" hangingPunct="1">
              <a:lnSpc>
                <a:spcPct val="90000"/>
              </a:lnSpc>
              <a:buFont typeface="Arial" pitchFamily="34" charset="0"/>
              <a:buNone/>
            </a:pPr>
            <a:r>
              <a:rPr lang="en-GB" altLang="en-US" sz="2400" dirty="0" smtClean="0"/>
              <a:t>(iv</a:t>
            </a:r>
            <a:r>
              <a:rPr lang="en-GB" altLang="en-US" sz="2400" b="1" dirty="0" smtClean="0">
                <a:solidFill>
                  <a:srgbClr val="FF0000"/>
                </a:solidFill>
              </a:rPr>
              <a:t>) financing of continuing training </a:t>
            </a:r>
          </a:p>
          <a:p>
            <a:pPr marL="0" indent="0" eaLnBrk="1" hangingPunct="1">
              <a:lnSpc>
                <a:spcPct val="90000"/>
              </a:lnSpc>
              <a:buFont typeface="Arial" pitchFamily="34" charset="0"/>
              <a:buNone/>
            </a:pPr>
            <a:r>
              <a:rPr lang="en-GB" altLang="en-US" sz="2400" dirty="0" smtClean="0"/>
              <a:t>(</a:t>
            </a:r>
            <a:r>
              <a:rPr lang="en-GB" altLang="en-US" sz="2400" dirty="0" err="1" smtClean="0"/>
              <a:t>Sommerlad</a:t>
            </a:r>
            <a:r>
              <a:rPr lang="en-GB" altLang="en-US" sz="2400" dirty="0" smtClean="0"/>
              <a:t>, 1996).</a:t>
            </a:r>
          </a:p>
        </p:txBody>
      </p:sp>
      <p:pic>
        <p:nvPicPr>
          <p:cNvPr id="51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4781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0"/>
            <a:ext cx="1752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7057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Impact on organisations</a:t>
            </a:r>
            <a:endParaRPr lang="en-GB" dirty="0"/>
          </a:p>
        </p:txBody>
      </p:sp>
      <p:sp>
        <p:nvSpPr>
          <p:cNvPr id="5" name="Content Placeholder 4"/>
          <p:cNvSpPr>
            <a:spLocks noGrp="1"/>
          </p:cNvSpPr>
          <p:nvPr>
            <p:ph sz="half" idx="1"/>
          </p:nvPr>
        </p:nvSpPr>
        <p:spPr/>
        <p:txBody>
          <a:bodyPr>
            <a:normAutofit fontScale="92500" lnSpcReduction="10000"/>
          </a:bodyPr>
          <a:lstStyle/>
          <a:p>
            <a:r>
              <a:rPr lang="en-GB" dirty="0" smtClean="0"/>
              <a:t>For both Aston University and UHI it allows a relatively stable prediction of supply over medium (5 years) term</a:t>
            </a:r>
          </a:p>
          <a:p>
            <a:r>
              <a:rPr lang="en-GB" dirty="0" smtClean="0"/>
              <a:t>Development of programme to Honours and Masters level</a:t>
            </a:r>
          </a:p>
          <a:p>
            <a:r>
              <a:rPr lang="en-GB" dirty="0" smtClean="0"/>
              <a:t>Model has been and can be delivered to wider energy sector</a:t>
            </a:r>
            <a:endParaRPr lang="en-GB" dirty="0"/>
          </a:p>
        </p:txBody>
      </p:sp>
      <p:sp>
        <p:nvSpPr>
          <p:cNvPr id="6" name="Content Placeholder 5"/>
          <p:cNvSpPr>
            <a:spLocks noGrp="1"/>
          </p:cNvSpPr>
          <p:nvPr>
            <p:ph sz="half" idx="2"/>
          </p:nvPr>
        </p:nvSpPr>
        <p:spPr/>
        <p:txBody>
          <a:bodyPr>
            <a:normAutofit fontScale="92500" lnSpcReduction="10000"/>
          </a:bodyPr>
          <a:lstStyle/>
          <a:p>
            <a:r>
              <a:rPr lang="en-GB" dirty="0" smtClean="0"/>
              <a:t>The programme sits in the corporate training system between the apprenticeship route and the graduate entry route</a:t>
            </a:r>
          </a:p>
          <a:p>
            <a:r>
              <a:rPr lang="en-GB" dirty="0" smtClean="0"/>
              <a:t>It is cost effective and aims to address challenge of an ageing workforce at the Incorporated Engineer level.</a:t>
            </a:r>
            <a:endParaRPr lang="en-GB" dirty="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4781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0"/>
            <a:ext cx="1752600" cy="590550"/>
          </a:xfrm>
          <a:prstGeom prst="rect">
            <a:avLst/>
          </a:prstGeom>
        </p:spPr>
      </p:pic>
    </p:spTree>
    <p:extLst>
      <p:ext uri="{BB962C8B-B14F-4D97-AF65-F5344CB8AC3E}">
        <p14:creationId xmlns:p14="http://schemas.microsoft.com/office/powerpoint/2010/main" val="3738165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Alternate frames of analysis</a:t>
            </a:r>
            <a:endParaRPr lang="en-GB" b="1" dirty="0">
              <a:solidFill>
                <a:srgbClr val="FF0000"/>
              </a:solidFill>
            </a:endParaRPr>
          </a:p>
        </p:txBody>
      </p:sp>
      <p:sp>
        <p:nvSpPr>
          <p:cNvPr id="3" name="Subtitle 2"/>
          <p:cNvSpPr>
            <a:spLocks noGrp="1"/>
          </p:cNvSpPr>
          <p:nvPr>
            <p:ph sz="half" idx="1"/>
          </p:nvPr>
        </p:nvSpPr>
        <p:spPr/>
        <p:txBody>
          <a:bodyPr>
            <a:normAutofit fontScale="85000" lnSpcReduction="10000"/>
          </a:bodyPr>
          <a:lstStyle/>
          <a:p>
            <a:pPr marL="514350" indent="-514350" algn="l">
              <a:buFont typeface="+mj-lt"/>
              <a:buAutoNum type="arabicPeriod"/>
            </a:pPr>
            <a:r>
              <a:rPr lang="en-GB" b="1" dirty="0" smtClean="0">
                <a:solidFill>
                  <a:srgbClr val="FF0000"/>
                </a:solidFill>
              </a:rPr>
              <a:t>The State </a:t>
            </a:r>
            <a:r>
              <a:rPr lang="en-GB" dirty="0" smtClean="0"/>
              <a:t>– regulating and funding public community services through Single Outcome Agreements</a:t>
            </a:r>
          </a:p>
          <a:p>
            <a:pPr marL="514350" indent="-514350" algn="l">
              <a:buFont typeface="+mj-lt"/>
              <a:buAutoNum type="arabicPeriod"/>
            </a:pPr>
            <a:r>
              <a:rPr lang="en-GB" b="1" dirty="0" smtClean="0">
                <a:solidFill>
                  <a:srgbClr val="92D050"/>
                </a:solidFill>
              </a:rPr>
              <a:t>Labour</a:t>
            </a:r>
            <a:r>
              <a:rPr lang="en-GB" dirty="0" smtClean="0"/>
              <a:t> – promotion of member’s interests in relation to upskilling, progression and security</a:t>
            </a:r>
          </a:p>
          <a:p>
            <a:pPr marL="514350" indent="-514350" algn="l">
              <a:buFont typeface="+mj-lt"/>
              <a:buAutoNum type="arabicPeriod"/>
            </a:pPr>
            <a:r>
              <a:rPr lang="en-GB" b="1" dirty="0" smtClean="0">
                <a:solidFill>
                  <a:srgbClr val="00B0F0"/>
                </a:solidFill>
              </a:rPr>
              <a:t>Capital</a:t>
            </a:r>
            <a:r>
              <a:rPr lang="en-GB" dirty="0" smtClean="0"/>
              <a:t> – corporate response to skill shortages mid-level partly as result of demise in training in aftermath of privatisation</a:t>
            </a:r>
            <a:endParaRPr lang="en-GB" dirty="0"/>
          </a:p>
        </p:txBody>
      </p:sp>
      <p:sp>
        <p:nvSpPr>
          <p:cNvPr id="4" name="Content Placeholder 3"/>
          <p:cNvSpPr>
            <a:spLocks noGrp="1"/>
          </p:cNvSpPr>
          <p:nvPr>
            <p:ph sz="half" idx="2"/>
          </p:nvPr>
        </p:nvSpPr>
        <p:spPr/>
        <p:txBody>
          <a:bodyPr>
            <a:normAutofit fontScale="85000" lnSpcReduction="10000"/>
          </a:bodyPr>
          <a:lstStyle/>
          <a:p>
            <a:pPr marL="514350" indent="-514350">
              <a:buFont typeface="+mj-lt"/>
              <a:buAutoNum type="arabicPeriod"/>
            </a:pPr>
            <a:r>
              <a:rPr lang="en-GB" b="1" dirty="0" smtClean="0">
                <a:solidFill>
                  <a:srgbClr val="FF0000"/>
                </a:solidFill>
              </a:rPr>
              <a:t>Organic</a:t>
            </a:r>
            <a:r>
              <a:rPr lang="en-GB" dirty="0" smtClean="0"/>
              <a:t> – local champions in field using personal networks and connections at community level</a:t>
            </a:r>
          </a:p>
          <a:p>
            <a:pPr marL="514350" indent="-514350">
              <a:buFont typeface="+mj-lt"/>
              <a:buAutoNum type="arabicPeriod"/>
            </a:pPr>
            <a:r>
              <a:rPr lang="en-GB" b="1" dirty="0" smtClean="0">
                <a:solidFill>
                  <a:srgbClr val="92D050"/>
                </a:solidFill>
              </a:rPr>
              <a:t>Bottom up</a:t>
            </a:r>
            <a:r>
              <a:rPr lang="en-GB" dirty="0" smtClean="0"/>
              <a:t> - approach led from shop-floor and ‘owned’ by union members</a:t>
            </a:r>
          </a:p>
          <a:p>
            <a:pPr marL="514350" indent="-514350">
              <a:buFont typeface="+mj-lt"/>
              <a:buAutoNum type="arabicPeriod"/>
            </a:pPr>
            <a:r>
              <a:rPr lang="en-GB" b="1" dirty="0" smtClean="0">
                <a:solidFill>
                  <a:srgbClr val="00B0F0"/>
                </a:solidFill>
              </a:rPr>
              <a:t>Top-down</a:t>
            </a:r>
            <a:r>
              <a:rPr lang="en-GB" dirty="0" smtClean="0"/>
              <a:t> – recruitment and demand led by corporate agenda and manpower requirements</a:t>
            </a:r>
            <a:endParaRPr lang="en-GB"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4781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4575" y="6580"/>
            <a:ext cx="1749425"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43001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9374"/>
            <a:ext cx="8229600" cy="778098"/>
          </a:xfrm>
        </p:spPr>
        <p:txBody>
          <a:bodyPr/>
          <a:lstStyle/>
          <a:p>
            <a:r>
              <a:rPr lang="en-GB" b="1" dirty="0" smtClean="0">
                <a:solidFill>
                  <a:srgbClr val="FF0000"/>
                </a:solidFill>
              </a:rPr>
              <a:t>Permeability – two approaches</a:t>
            </a:r>
            <a:endParaRPr lang="en-GB" b="1" dirty="0">
              <a:solidFill>
                <a:srgbClr val="FF0000"/>
              </a:solidFill>
            </a:endParaRPr>
          </a:p>
        </p:txBody>
      </p:sp>
      <p:sp>
        <p:nvSpPr>
          <p:cNvPr id="3" name="Content Placeholder 2"/>
          <p:cNvSpPr>
            <a:spLocks noGrp="1"/>
          </p:cNvSpPr>
          <p:nvPr>
            <p:ph idx="1"/>
          </p:nvPr>
        </p:nvSpPr>
        <p:spPr>
          <a:xfrm>
            <a:off x="179512" y="1268760"/>
            <a:ext cx="4104456" cy="5400600"/>
          </a:xfrm>
        </p:spPr>
        <p:txBody>
          <a:bodyPr>
            <a:normAutofit fontScale="55000" lnSpcReduction="20000"/>
          </a:bodyPr>
          <a:lstStyle/>
          <a:p>
            <a:r>
              <a:rPr lang="en-GB" sz="4400" dirty="0" smtClean="0"/>
              <a:t>HEFCE is responsible for funding universities in England.</a:t>
            </a:r>
          </a:p>
          <a:p>
            <a:pPr lvl="1">
              <a:buFont typeface="Arial" panose="020B0604020202020204" pitchFamily="34" charset="0"/>
              <a:buChar char="•"/>
            </a:pPr>
            <a:r>
              <a:rPr lang="en-GB" sz="2900" dirty="0"/>
              <a:t>Creation of 6 Private universities; 4 ‘for-profit’ providers; and 2 privately funded charitable bodies</a:t>
            </a:r>
          </a:p>
          <a:p>
            <a:pPr marL="457200" lvl="1" indent="-457200">
              <a:buFont typeface="Arial" panose="020B0604020202020204" pitchFamily="34" charset="0"/>
              <a:buChar char="•"/>
            </a:pPr>
            <a:r>
              <a:rPr lang="en-GB" sz="4400" dirty="0" smtClean="0"/>
              <a:t>Further </a:t>
            </a:r>
            <a:r>
              <a:rPr lang="en-GB" sz="4400" dirty="0"/>
              <a:t>education </a:t>
            </a:r>
            <a:r>
              <a:rPr lang="en-GB" sz="4400" dirty="0" smtClean="0"/>
              <a:t>has also been subject to market pressures </a:t>
            </a:r>
          </a:p>
          <a:p>
            <a:pPr marL="857250" lvl="2" indent="-457200"/>
            <a:r>
              <a:rPr lang="en-GB" sz="2900" dirty="0" smtClean="0"/>
              <a:t>a very conservative estimate of 2x as many private providers than those originally in the public sector; with the funding regime changing 3 times in the last 10 years</a:t>
            </a:r>
          </a:p>
          <a:p>
            <a:pPr marL="457200" lvl="1" indent="-457200">
              <a:buFont typeface="Arial" panose="020B0604020202020204" pitchFamily="34" charset="0"/>
              <a:buChar char="•"/>
            </a:pPr>
            <a:r>
              <a:rPr lang="en-GB" sz="4400" dirty="0"/>
              <a:t>Careers and guidance has also suffered fragmentation </a:t>
            </a:r>
          </a:p>
          <a:p>
            <a:pPr marL="857250" lvl="2" indent="-457200"/>
            <a:r>
              <a:rPr lang="en-GB" sz="2900" dirty="0"/>
              <a:t>schools directly responsible for career guidance and support for pupils and National Careers for adults –  young people sit somewhere in the middle</a:t>
            </a:r>
          </a:p>
          <a:p>
            <a:pPr marL="857250" lvl="2" indent="-457200"/>
            <a:endParaRPr lang="en-GB" dirty="0"/>
          </a:p>
        </p:txBody>
      </p:sp>
      <p:sp>
        <p:nvSpPr>
          <p:cNvPr id="6" name="Content Placeholder 2"/>
          <p:cNvSpPr txBox="1">
            <a:spLocks/>
          </p:cNvSpPr>
          <p:nvPr/>
        </p:nvSpPr>
        <p:spPr>
          <a:xfrm>
            <a:off x="4788024" y="1268759"/>
            <a:ext cx="4186808" cy="532859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700" dirty="0" smtClean="0"/>
              <a:t>Scotland on the other hand has made considerable moves towards consolidation</a:t>
            </a:r>
          </a:p>
          <a:p>
            <a:pPr lvl="1">
              <a:buFont typeface="Arial" panose="020B0604020202020204" pitchFamily="34" charset="0"/>
              <a:buChar char="•"/>
            </a:pPr>
            <a:r>
              <a:rPr lang="en-GB" sz="2000" dirty="0" smtClean="0"/>
              <a:t>Formation of single funding council (SFC) with responsibility for both FE and HE institutional funding</a:t>
            </a:r>
          </a:p>
          <a:p>
            <a:r>
              <a:rPr lang="en-GB" sz="2700" dirty="0" smtClean="0"/>
              <a:t>Regional mergers of individual local authority colleges</a:t>
            </a:r>
          </a:p>
          <a:p>
            <a:pPr lvl="1">
              <a:buFont typeface="Arial" panose="020B0604020202020204" pitchFamily="34" charset="0"/>
              <a:buChar char="•"/>
            </a:pPr>
            <a:r>
              <a:rPr lang="en-GB" sz="2000" dirty="0" smtClean="0"/>
              <a:t>13 regions and 27 colleges; in 10 regions one ‘super’ college has been created  </a:t>
            </a:r>
          </a:p>
          <a:p>
            <a:pPr marL="457200" lvl="1" indent="-457200">
              <a:buFont typeface="Arial" panose="020B0604020202020204" pitchFamily="34" charset="0"/>
              <a:buChar char="•"/>
            </a:pPr>
            <a:r>
              <a:rPr lang="en-GB" sz="2700" dirty="0" smtClean="0"/>
              <a:t>Creation of an integrated careers service as envisaged as part of policy in relation to economic strategy</a:t>
            </a:r>
          </a:p>
          <a:p>
            <a:pPr marL="857250" lvl="2" indent="-457200"/>
            <a:r>
              <a:rPr lang="en-GB" sz="2000" dirty="0" smtClean="0"/>
              <a:t>Skills Development Scotland (SDS) was created in 2008 by merging a number of agencies involved in careers, skills and training at regional and national levels </a:t>
            </a:r>
            <a:endParaRPr lang="en-GB" sz="2300" dirty="0" smtClean="0"/>
          </a:p>
          <a:p>
            <a:pPr marL="857250" lvl="2" indent="-457200"/>
            <a:endParaRPr lang="en-GB" sz="23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4781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6965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GB" altLang="en-US" sz="3200" b="1" dirty="0" smtClean="0">
                <a:solidFill>
                  <a:srgbClr val="FF0000"/>
                </a:solidFill>
              </a:rPr>
              <a:t>Some issues</a:t>
            </a:r>
          </a:p>
        </p:txBody>
      </p:sp>
      <p:sp>
        <p:nvSpPr>
          <p:cNvPr id="23555" name="Content Placeholder 2"/>
          <p:cNvSpPr>
            <a:spLocks noGrp="1"/>
          </p:cNvSpPr>
          <p:nvPr>
            <p:ph sz="half" idx="1"/>
          </p:nvPr>
        </p:nvSpPr>
        <p:spPr/>
        <p:txBody>
          <a:bodyPr>
            <a:normAutofit lnSpcReduction="10000"/>
          </a:bodyPr>
          <a:lstStyle/>
          <a:p>
            <a:pPr eaLnBrk="1" hangingPunct="1">
              <a:lnSpc>
                <a:spcPct val="80000"/>
              </a:lnSpc>
            </a:pPr>
            <a:r>
              <a:rPr lang="en-GB" altLang="en-US" sz="2400" dirty="0" smtClean="0"/>
              <a:t>Lack of data on scale and scope of ‘work-based’ learning in HE at both national and EU levels</a:t>
            </a:r>
          </a:p>
          <a:p>
            <a:pPr eaLnBrk="1" hangingPunct="1">
              <a:lnSpc>
                <a:spcPct val="80000"/>
              </a:lnSpc>
            </a:pPr>
            <a:r>
              <a:rPr lang="en-GB" altLang="en-US" sz="2400" dirty="0" smtClean="0"/>
              <a:t>How should it be defined</a:t>
            </a:r>
          </a:p>
          <a:p>
            <a:pPr eaLnBrk="1" hangingPunct="1">
              <a:lnSpc>
                <a:spcPct val="80000"/>
              </a:lnSpc>
            </a:pPr>
            <a:r>
              <a:rPr lang="en-GB" altLang="en-US" sz="2400" dirty="0" smtClean="0"/>
              <a:t>APEL/APL – much rhetoric but little concrete action</a:t>
            </a:r>
          </a:p>
          <a:p>
            <a:pPr eaLnBrk="1" hangingPunct="1">
              <a:lnSpc>
                <a:spcPct val="80000"/>
              </a:lnSpc>
            </a:pPr>
            <a:r>
              <a:rPr lang="en-GB" altLang="en-US" sz="2400" dirty="0" smtClean="0"/>
              <a:t>Tensions</a:t>
            </a:r>
          </a:p>
          <a:p>
            <a:pPr lvl="1" eaLnBrk="1" hangingPunct="1">
              <a:lnSpc>
                <a:spcPct val="80000"/>
              </a:lnSpc>
            </a:pPr>
            <a:r>
              <a:rPr lang="en-GB" altLang="en-US" sz="2400" dirty="0" smtClean="0"/>
              <a:t>Assessment – academic and practice learning</a:t>
            </a:r>
          </a:p>
          <a:p>
            <a:pPr lvl="1" eaLnBrk="1" hangingPunct="1">
              <a:lnSpc>
                <a:spcPct val="80000"/>
              </a:lnSpc>
            </a:pPr>
            <a:r>
              <a:rPr lang="en-GB" altLang="en-US" sz="2400" dirty="0" smtClean="0"/>
              <a:t>Content and control</a:t>
            </a:r>
          </a:p>
          <a:p>
            <a:pPr lvl="1" eaLnBrk="1" hangingPunct="1">
              <a:lnSpc>
                <a:spcPct val="80000"/>
              </a:lnSpc>
            </a:pPr>
            <a:r>
              <a:rPr lang="en-GB" altLang="en-US" sz="2400" dirty="0" smtClean="0"/>
              <a:t>Set up costs and sustainability</a:t>
            </a:r>
          </a:p>
          <a:p>
            <a:pPr lvl="1" eaLnBrk="1" hangingPunct="1">
              <a:lnSpc>
                <a:spcPct val="80000"/>
              </a:lnSpc>
            </a:pPr>
            <a:r>
              <a:rPr lang="en-GB" altLang="en-US" sz="2400" dirty="0" smtClean="0"/>
              <a:t>Finance – costs/fees/</a:t>
            </a:r>
          </a:p>
        </p:txBody>
      </p:sp>
      <p:sp>
        <p:nvSpPr>
          <p:cNvPr id="2" name="Content Placeholder 1"/>
          <p:cNvSpPr>
            <a:spLocks noGrp="1"/>
          </p:cNvSpPr>
          <p:nvPr>
            <p:ph sz="half" idx="2"/>
          </p:nvPr>
        </p:nvSpPr>
        <p:spPr/>
        <p:txBody>
          <a:bodyPr>
            <a:normAutofit lnSpcReduction="10000"/>
          </a:bodyPr>
          <a:lstStyle/>
          <a:p>
            <a:pPr>
              <a:lnSpc>
                <a:spcPct val="90000"/>
              </a:lnSpc>
            </a:pPr>
            <a:r>
              <a:rPr lang="en-GB" altLang="en-US" sz="2400" dirty="0"/>
              <a:t>Impact on learner/worker</a:t>
            </a:r>
          </a:p>
          <a:p>
            <a:pPr lvl="1">
              <a:lnSpc>
                <a:spcPct val="90000"/>
              </a:lnSpc>
            </a:pPr>
            <a:r>
              <a:rPr lang="en-GB" altLang="en-US" dirty="0"/>
              <a:t>Work/life/study balance</a:t>
            </a:r>
          </a:p>
          <a:p>
            <a:pPr lvl="1">
              <a:lnSpc>
                <a:spcPct val="90000"/>
              </a:lnSpc>
            </a:pPr>
            <a:r>
              <a:rPr lang="en-GB" altLang="en-US" dirty="0"/>
              <a:t>Issues of flexibility – </a:t>
            </a:r>
          </a:p>
          <a:p>
            <a:pPr>
              <a:lnSpc>
                <a:spcPct val="90000"/>
              </a:lnSpc>
            </a:pPr>
            <a:r>
              <a:rPr lang="en-GB" altLang="en-US" sz="2400" dirty="0"/>
              <a:t>Issues of who supports and when</a:t>
            </a:r>
          </a:p>
          <a:p>
            <a:pPr lvl="1">
              <a:lnSpc>
                <a:spcPct val="90000"/>
              </a:lnSpc>
            </a:pPr>
            <a:r>
              <a:rPr lang="en-GB" altLang="en-US" dirty="0"/>
              <a:t>Block release, distance, part-time</a:t>
            </a:r>
          </a:p>
          <a:p>
            <a:pPr>
              <a:lnSpc>
                <a:spcPct val="90000"/>
              </a:lnSpc>
            </a:pPr>
            <a:r>
              <a:rPr lang="en-GB" altLang="en-US" sz="2400" dirty="0"/>
              <a:t>University administration and structures </a:t>
            </a:r>
          </a:p>
          <a:p>
            <a:pPr lvl="1">
              <a:lnSpc>
                <a:spcPct val="90000"/>
              </a:lnSpc>
            </a:pPr>
            <a:r>
              <a:rPr lang="en-GB" altLang="en-US" dirty="0"/>
              <a:t>Timetabling</a:t>
            </a:r>
          </a:p>
          <a:p>
            <a:pPr lvl="1">
              <a:lnSpc>
                <a:spcPct val="90000"/>
              </a:lnSpc>
            </a:pPr>
            <a:r>
              <a:rPr lang="en-GB" altLang="en-US" dirty="0"/>
              <a:t>Flexibility (or lack)</a:t>
            </a:r>
          </a:p>
          <a:p>
            <a:pPr lvl="1">
              <a:lnSpc>
                <a:spcPct val="90000"/>
              </a:lnSpc>
            </a:pPr>
            <a:r>
              <a:rPr lang="en-GB" altLang="en-US" dirty="0"/>
              <a:t>Truly tradable credit transfer</a:t>
            </a:r>
            <a:r>
              <a:rPr lang="en-GB" altLang="en-US" dirty="0" smtClean="0"/>
              <a:t>?</a:t>
            </a:r>
            <a:endParaRPr lang="en-GB" altLang="en-US" dirty="0"/>
          </a:p>
        </p:txBody>
      </p:sp>
      <p:pic>
        <p:nvPicPr>
          <p:cNvPr id="2355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0"/>
            <a:ext cx="1752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4781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65306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68313" y="260350"/>
            <a:ext cx="8229600" cy="1143000"/>
          </a:xfrm>
        </p:spPr>
        <p:txBody>
          <a:bodyPr/>
          <a:lstStyle/>
          <a:p>
            <a:pPr eaLnBrk="1" hangingPunct="1"/>
            <a:r>
              <a:rPr lang="en-GB" altLang="en-US" sz="3200" b="1" dirty="0" smtClean="0">
                <a:solidFill>
                  <a:srgbClr val="FF0000"/>
                </a:solidFill>
              </a:rPr>
              <a:t>But</a:t>
            </a:r>
          </a:p>
        </p:txBody>
      </p:sp>
      <p:sp>
        <p:nvSpPr>
          <p:cNvPr id="27651" name="Content Placeholder 2"/>
          <p:cNvSpPr>
            <a:spLocks noGrp="1"/>
          </p:cNvSpPr>
          <p:nvPr>
            <p:ph idx="1"/>
          </p:nvPr>
        </p:nvSpPr>
        <p:spPr>
          <a:xfrm>
            <a:off x="395288" y="1268413"/>
            <a:ext cx="8229600" cy="4525962"/>
          </a:xfrm>
        </p:spPr>
        <p:txBody>
          <a:bodyPr>
            <a:normAutofit fontScale="92500" lnSpcReduction="10000"/>
          </a:bodyPr>
          <a:lstStyle/>
          <a:p>
            <a:pPr eaLnBrk="1" hangingPunct="1"/>
            <a:r>
              <a:rPr lang="en-GB" altLang="en-US" sz="2400" dirty="0" smtClean="0"/>
              <a:t>New ‘quality’ job creation has stalled since crisis</a:t>
            </a:r>
          </a:p>
          <a:p>
            <a:pPr eaLnBrk="1" hangingPunct="1"/>
            <a:endParaRPr lang="en-GB" altLang="en-US" sz="2400" dirty="0" smtClean="0"/>
          </a:p>
          <a:p>
            <a:pPr eaLnBrk="1" hangingPunct="1"/>
            <a:r>
              <a:rPr lang="en-GB" altLang="en-US" sz="2400" dirty="0" smtClean="0"/>
              <a:t>Many jobs created are in low-pay, precarious employment</a:t>
            </a:r>
          </a:p>
          <a:p>
            <a:pPr eaLnBrk="1" hangingPunct="1"/>
            <a:endParaRPr lang="en-GB" altLang="en-US" sz="2400" dirty="0" smtClean="0"/>
          </a:p>
          <a:p>
            <a:pPr eaLnBrk="1" hangingPunct="1"/>
            <a:r>
              <a:rPr lang="en-GB" altLang="en-US" sz="2400" dirty="0" smtClean="0"/>
              <a:t>Growth is low – UK productivity consistently below competitors</a:t>
            </a:r>
          </a:p>
          <a:p>
            <a:pPr eaLnBrk="1" hangingPunct="1"/>
            <a:endParaRPr lang="en-GB" altLang="en-US" sz="2400" dirty="0" smtClean="0"/>
          </a:p>
          <a:p>
            <a:pPr eaLnBrk="1" hangingPunct="1"/>
            <a:r>
              <a:rPr lang="en-GB" altLang="en-US" sz="2400" dirty="0" smtClean="0"/>
              <a:t>Youth unemployment still very high in some EU members states</a:t>
            </a:r>
          </a:p>
          <a:p>
            <a:pPr eaLnBrk="1" hangingPunct="1"/>
            <a:endParaRPr lang="en-GB" altLang="en-US" sz="2400" dirty="0" smtClean="0"/>
          </a:p>
          <a:p>
            <a:pPr eaLnBrk="1" hangingPunct="1"/>
            <a:r>
              <a:rPr lang="en-GB" altLang="en-US" sz="2400" dirty="0" smtClean="0"/>
              <a:t>Adult education programmes and funding cut in a number of EU states</a:t>
            </a:r>
          </a:p>
          <a:p>
            <a:pPr eaLnBrk="1" hangingPunct="1"/>
            <a:r>
              <a:rPr lang="en-GB" altLang="en-US" sz="2400" dirty="0" smtClean="0"/>
              <a:t>Increasing evidence of mismatch between qualification level and job requirements</a:t>
            </a:r>
          </a:p>
        </p:txBody>
      </p:sp>
      <p:pic>
        <p:nvPicPr>
          <p:cNvPr id="2765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4781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3650" y="0"/>
            <a:ext cx="15303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95515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468313" y="260350"/>
            <a:ext cx="8229600" cy="4681538"/>
          </a:xfrm>
        </p:spPr>
        <p:txBody>
          <a:bodyPr/>
          <a:lstStyle/>
          <a:p>
            <a:pPr eaLnBrk="1" hangingPunct="1"/>
            <a:r>
              <a:rPr lang="en-GB" altLang="en-US" sz="3200" dirty="0" smtClean="0"/>
              <a:t>Many thanks for attention, </a:t>
            </a:r>
            <a:br>
              <a:rPr lang="en-GB" altLang="en-US" sz="3200" dirty="0" smtClean="0"/>
            </a:br>
            <a:r>
              <a:rPr lang="en-GB" altLang="en-US" sz="3200" dirty="0" smtClean="0"/>
              <a:t>comments and remarks!</a:t>
            </a:r>
            <a:br>
              <a:rPr lang="en-GB" altLang="en-US" sz="3200" dirty="0" smtClean="0"/>
            </a:br>
            <a:r>
              <a:rPr lang="en-GB" altLang="en-US" sz="3200" dirty="0" smtClean="0">
                <a:hlinkClick r:id="rId2"/>
              </a:rPr>
              <a:t>www.letae.eu</a:t>
            </a:r>
            <a:r>
              <a:rPr lang="en-GB" altLang="en-US" sz="3200" dirty="0" smtClean="0"/>
              <a:t/>
            </a:r>
            <a:br>
              <a:rPr lang="en-GB" altLang="en-US" sz="3200" dirty="0" smtClean="0"/>
            </a:br>
            <a:r>
              <a:rPr lang="en-GB" altLang="en-US" sz="3200" dirty="0" smtClean="0"/>
              <a:t/>
            </a:r>
            <a:br>
              <a:rPr lang="en-GB" altLang="en-US" sz="3200" dirty="0" smtClean="0"/>
            </a:br>
            <a:r>
              <a:rPr lang="en-GB" altLang="en-US" sz="3200" dirty="0" smtClean="0">
                <a:hlinkClick r:id="rId3"/>
              </a:rPr>
              <a:t>Muir.Houston@glasgow.ac.uk</a:t>
            </a:r>
            <a:r>
              <a:rPr lang="en-GB" altLang="en-US" sz="3200" dirty="0" smtClean="0"/>
              <a:t> </a:t>
            </a:r>
          </a:p>
        </p:txBody>
      </p:sp>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4781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13650" y="0"/>
            <a:ext cx="15303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8588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692275" y="274638"/>
            <a:ext cx="5616575" cy="1143000"/>
          </a:xfrm>
        </p:spPr>
        <p:txBody>
          <a:bodyPr/>
          <a:lstStyle/>
          <a:p>
            <a:pPr eaLnBrk="1" hangingPunct="1"/>
            <a:r>
              <a:rPr lang="en-GB" altLang="en-US" sz="2800" b="1" smtClean="0">
                <a:solidFill>
                  <a:srgbClr val="FF0000"/>
                </a:solidFill>
              </a:rPr>
              <a:t>learning </a:t>
            </a:r>
            <a:r>
              <a:rPr lang="en-GB" altLang="en-US" sz="2800" b="1" i="1" smtClean="0">
                <a:solidFill>
                  <a:srgbClr val="FF0000"/>
                </a:solidFill>
              </a:rPr>
              <a:t>for </a:t>
            </a:r>
            <a:r>
              <a:rPr lang="en-GB" altLang="en-US" sz="2800" b="1" smtClean="0">
                <a:solidFill>
                  <a:srgbClr val="FF0000"/>
                </a:solidFill>
              </a:rPr>
              <a:t>work; learning </a:t>
            </a:r>
            <a:r>
              <a:rPr lang="en-GB" altLang="en-US" sz="2800" b="1" i="1" smtClean="0">
                <a:solidFill>
                  <a:srgbClr val="FF0000"/>
                </a:solidFill>
              </a:rPr>
              <a:t>at </a:t>
            </a:r>
            <a:r>
              <a:rPr lang="en-GB" altLang="en-US" sz="2800" b="1" smtClean="0">
                <a:solidFill>
                  <a:srgbClr val="FF0000"/>
                </a:solidFill>
              </a:rPr>
              <a:t>work; learning </a:t>
            </a:r>
            <a:r>
              <a:rPr lang="en-GB" altLang="en-US" sz="2800" b="1" i="1" smtClean="0">
                <a:solidFill>
                  <a:srgbClr val="FF0000"/>
                </a:solidFill>
              </a:rPr>
              <a:t>through </a:t>
            </a:r>
            <a:r>
              <a:rPr lang="en-GB" altLang="en-US" sz="2800" b="1" smtClean="0">
                <a:solidFill>
                  <a:srgbClr val="FF0000"/>
                </a:solidFill>
              </a:rPr>
              <a:t>work</a:t>
            </a:r>
          </a:p>
        </p:txBody>
      </p:sp>
      <p:sp>
        <p:nvSpPr>
          <p:cNvPr id="6147" name="Content Placeholder 2"/>
          <p:cNvSpPr>
            <a:spLocks noGrp="1"/>
          </p:cNvSpPr>
          <p:nvPr>
            <p:ph idx="1"/>
          </p:nvPr>
        </p:nvSpPr>
        <p:spPr>
          <a:xfrm>
            <a:off x="457200" y="1600200"/>
            <a:ext cx="8229600" cy="5068888"/>
          </a:xfrm>
        </p:spPr>
        <p:txBody>
          <a:bodyPr/>
          <a:lstStyle/>
          <a:p>
            <a:pPr eaLnBrk="1" hangingPunct="1"/>
            <a:r>
              <a:rPr lang="en-GB" altLang="en-US" sz="2800" smtClean="0"/>
              <a:t>learning </a:t>
            </a:r>
            <a:r>
              <a:rPr lang="en-GB" altLang="en-US" sz="2800" i="1" smtClean="0">
                <a:solidFill>
                  <a:srgbClr val="FF0000"/>
                </a:solidFill>
              </a:rPr>
              <a:t>for</a:t>
            </a:r>
            <a:r>
              <a:rPr lang="en-GB" altLang="en-US" sz="2800" smtClean="0">
                <a:solidFill>
                  <a:srgbClr val="FF0000"/>
                </a:solidFill>
              </a:rPr>
              <a:t> </a:t>
            </a:r>
            <a:r>
              <a:rPr lang="en-GB" altLang="en-US" sz="2800" smtClean="0"/>
              <a:t>work broadly encompassed 'anything which can be labelled vocational ' (delivered in school, college, from television </a:t>
            </a:r>
            <a:r>
              <a:rPr lang="en-GB" altLang="en-US" sz="2800" i="1" smtClean="0"/>
              <a:t>etc.</a:t>
            </a:r>
            <a:r>
              <a:rPr lang="en-GB" altLang="en-US" sz="2800" smtClean="0"/>
              <a:t>);</a:t>
            </a:r>
          </a:p>
          <a:p>
            <a:pPr eaLnBrk="1" hangingPunct="1"/>
            <a:r>
              <a:rPr lang="en-GB" altLang="en-US" sz="2800" smtClean="0"/>
              <a:t>learning </a:t>
            </a:r>
            <a:r>
              <a:rPr lang="en-GB" altLang="en-US" sz="2800" i="1" smtClean="0">
                <a:solidFill>
                  <a:srgbClr val="FF0000"/>
                </a:solidFill>
              </a:rPr>
              <a:t>at</a:t>
            </a:r>
            <a:r>
              <a:rPr lang="en-GB" altLang="en-US" sz="2800" smtClean="0">
                <a:solidFill>
                  <a:srgbClr val="FF0000"/>
                </a:solidFill>
              </a:rPr>
              <a:t> </a:t>
            </a:r>
            <a:r>
              <a:rPr lang="en-GB" altLang="en-US" sz="2800" smtClean="0"/>
              <a:t>work related to training and development delivered in-company;</a:t>
            </a:r>
          </a:p>
          <a:p>
            <a:pPr eaLnBrk="1" hangingPunct="1"/>
            <a:r>
              <a:rPr lang="en-GB" altLang="en-US" sz="2800" smtClean="0"/>
              <a:t>learning </a:t>
            </a:r>
            <a:r>
              <a:rPr lang="en-GB" altLang="en-US" sz="2800" i="1" smtClean="0">
                <a:solidFill>
                  <a:srgbClr val="FF0000"/>
                </a:solidFill>
              </a:rPr>
              <a:t>through</a:t>
            </a:r>
            <a:r>
              <a:rPr lang="en-GB" altLang="en-US" sz="2800" smtClean="0">
                <a:solidFill>
                  <a:srgbClr val="FF0000"/>
                </a:solidFill>
              </a:rPr>
              <a:t> </a:t>
            </a:r>
            <a:r>
              <a:rPr lang="en-GB" altLang="en-US" sz="2800" smtClean="0"/>
              <a:t>work was integrated into the doing of the job</a:t>
            </a:r>
          </a:p>
          <a:p>
            <a:pPr eaLnBrk="1" hangingPunct="1"/>
            <a:r>
              <a:rPr lang="en-GB" altLang="en-US" sz="2800" smtClean="0"/>
              <a:t>In higher education terms, learning </a:t>
            </a:r>
            <a:r>
              <a:rPr lang="en-GB" altLang="en-US" sz="2800" i="1" smtClean="0">
                <a:solidFill>
                  <a:srgbClr val="FF0000"/>
                </a:solidFill>
              </a:rPr>
              <a:t>for</a:t>
            </a:r>
            <a:r>
              <a:rPr lang="en-GB" altLang="en-US" sz="2800" i="1" smtClean="0"/>
              <a:t> </a:t>
            </a:r>
            <a:r>
              <a:rPr lang="en-GB" altLang="en-US" sz="2800" smtClean="0"/>
              <a:t>work may well include elements of learning </a:t>
            </a:r>
            <a:r>
              <a:rPr lang="en-GB" altLang="en-US" sz="2800" i="1" smtClean="0">
                <a:solidFill>
                  <a:srgbClr val="FF0000"/>
                </a:solidFill>
              </a:rPr>
              <a:t>at</a:t>
            </a:r>
            <a:r>
              <a:rPr lang="en-GB" altLang="en-US" sz="2800" i="1" smtClean="0"/>
              <a:t> </a:t>
            </a:r>
            <a:r>
              <a:rPr lang="en-GB" altLang="en-US" sz="2800" smtClean="0"/>
              <a:t>work and learning </a:t>
            </a:r>
            <a:r>
              <a:rPr lang="en-GB" altLang="en-US" sz="2800" i="1" smtClean="0">
                <a:solidFill>
                  <a:srgbClr val="FF0000"/>
                </a:solidFill>
              </a:rPr>
              <a:t>through</a:t>
            </a:r>
            <a:r>
              <a:rPr lang="en-GB" altLang="en-US" sz="2800" i="1" smtClean="0"/>
              <a:t> </a:t>
            </a:r>
            <a:r>
              <a:rPr lang="en-GB" altLang="en-US" sz="2800" smtClean="0"/>
              <a:t>work. </a:t>
            </a:r>
          </a:p>
        </p:txBody>
      </p:sp>
      <p:pic>
        <p:nvPicPr>
          <p:cNvPr id="614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4781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Box 5"/>
          <p:cNvSpPr txBox="1">
            <a:spLocks noChangeArrowheads="1"/>
          </p:cNvSpPr>
          <p:nvPr/>
        </p:nvSpPr>
        <p:spPr bwMode="auto">
          <a:xfrm>
            <a:off x="4787900" y="6308725"/>
            <a:ext cx="4176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800"/>
              <a:t>(Seagraves </a:t>
            </a:r>
            <a:r>
              <a:rPr lang="en-GB" altLang="en-US" sz="1800" i="1"/>
              <a:t>et al.</a:t>
            </a:r>
            <a:r>
              <a:rPr lang="en-GB" altLang="en-US" sz="1800"/>
              <a:t>, 1996: p6)</a:t>
            </a:r>
          </a:p>
        </p:txBody>
      </p:sp>
    </p:spTree>
    <p:extLst>
      <p:ext uri="{BB962C8B-B14F-4D97-AF65-F5344CB8AC3E}">
        <p14:creationId xmlns:p14="http://schemas.microsoft.com/office/powerpoint/2010/main" val="142266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altLang="en-US" sz="3200" smtClean="0"/>
              <a:t>The partners</a:t>
            </a:r>
          </a:p>
        </p:txBody>
      </p:sp>
      <p:pic>
        <p:nvPicPr>
          <p:cNvPr id="819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42988" y="1628775"/>
            <a:ext cx="2687637" cy="630238"/>
          </a:xfrm>
        </p:spPr>
      </p:pic>
      <p:pic>
        <p:nvPicPr>
          <p:cNvPr id="819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4863" y="1711325"/>
            <a:ext cx="1981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3214688"/>
            <a:ext cx="25146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2605088"/>
            <a:ext cx="16764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71550" y="3511550"/>
            <a:ext cx="19907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72225" y="4252913"/>
            <a:ext cx="18097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204913" y="460057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4913313"/>
            <a:ext cx="1951038"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372225" y="4953000"/>
            <a:ext cx="23812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54781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391400" y="0"/>
            <a:ext cx="1752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6453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14400"/>
            <a:ext cx="4038600" cy="5592763"/>
          </a:xfrm>
        </p:spPr>
        <p:txBody>
          <a:bodyPr>
            <a:normAutofit fontScale="92500" lnSpcReduction="20000"/>
          </a:bodyPr>
          <a:lstStyle/>
          <a:p>
            <a:pPr marL="0" indent="0">
              <a:buNone/>
            </a:pPr>
            <a:r>
              <a:rPr lang="en-GB" dirty="0" smtClean="0"/>
              <a:t>Original case criteria:</a:t>
            </a:r>
          </a:p>
          <a:p>
            <a:r>
              <a:rPr lang="en-GB" altLang="en-US" dirty="0" smtClean="0"/>
              <a:t>3 case studies in each of the 6 countries</a:t>
            </a:r>
          </a:p>
          <a:p>
            <a:r>
              <a:rPr lang="en-GB" altLang="en-US" dirty="0" smtClean="0"/>
              <a:t>Tertiary level work-based or work-related programmes for adult learners (&gt;25) within a cluster of EU Member States (CZ, DE, ES, FL, UK) and Turkey.</a:t>
            </a:r>
          </a:p>
          <a:p>
            <a:r>
              <a:rPr lang="en-GB" altLang="en-US" dirty="0" smtClean="0"/>
              <a:t>Originally degree level although this had to be dropped</a:t>
            </a:r>
          </a:p>
          <a:p>
            <a:pPr marL="0" indent="0">
              <a:buNone/>
            </a:pPr>
            <a:endParaRPr lang="en-GB" dirty="0"/>
          </a:p>
        </p:txBody>
      </p:sp>
      <p:sp>
        <p:nvSpPr>
          <p:cNvPr id="4" name="Content Placeholder 3"/>
          <p:cNvSpPr>
            <a:spLocks noGrp="1"/>
          </p:cNvSpPr>
          <p:nvPr>
            <p:ph sz="half" idx="2"/>
          </p:nvPr>
        </p:nvSpPr>
        <p:spPr>
          <a:xfrm>
            <a:off x="4648200" y="990600"/>
            <a:ext cx="4038600" cy="5592763"/>
          </a:xfrm>
        </p:spPr>
        <p:txBody>
          <a:bodyPr>
            <a:normAutofit fontScale="92500" lnSpcReduction="20000"/>
          </a:bodyPr>
          <a:lstStyle/>
          <a:p>
            <a:pPr marL="0" indent="0">
              <a:buNone/>
            </a:pPr>
            <a:r>
              <a:rPr lang="en-GB" altLang="en-US" dirty="0" smtClean="0"/>
              <a:t>What were we doing:</a:t>
            </a:r>
          </a:p>
          <a:p>
            <a:pPr>
              <a:lnSpc>
                <a:spcPct val="90000"/>
              </a:lnSpc>
            </a:pPr>
            <a:r>
              <a:rPr lang="en-GB" altLang="en-US" dirty="0"/>
              <a:t>How and in what ways did the </a:t>
            </a:r>
            <a:r>
              <a:rPr lang="en-GB" altLang="en-US" dirty="0" smtClean="0"/>
              <a:t>collaboration/partnership/programme </a:t>
            </a:r>
            <a:r>
              <a:rPr lang="en-GB" altLang="en-US" dirty="0"/>
              <a:t>develop and evolve?	</a:t>
            </a:r>
          </a:p>
          <a:p>
            <a:pPr>
              <a:lnSpc>
                <a:spcPct val="90000"/>
              </a:lnSpc>
            </a:pPr>
            <a:r>
              <a:rPr lang="en-GB" altLang="en-US" dirty="0"/>
              <a:t>What, role, do work-based/-related programmes/courses play in the academic institution?	</a:t>
            </a:r>
          </a:p>
          <a:p>
            <a:pPr>
              <a:lnSpc>
                <a:spcPct val="90000"/>
              </a:lnSpc>
            </a:pPr>
            <a:r>
              <a:rPr lang="en-GB" altLang="en-US" dirty="0"/>
              <a:t>What, role, do work-based/-related programmes/courses play in the organisation</a:t>
            </a:r>
            <a:r>
              <a:rPr lang="en-GB" altLang="en-US" dirty="0" smtClean="0"/>
              <a:t>?</a:t>
            </a:r>
          </a:p>
          <a:p>
            <a:pPr>
              <a:lnSpc>
                <a:spcPct val="90000"/>
              </a:lnSpc>
            </a:pPr>
            <a:r>
              <a:rPr lang="en-GB" dirty="0" smtClean="0"/>
              <a:t>What is the impact on the learner and the enterprise?</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0"/>
            <a:ext cx="1752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4781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0326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1975"/>
          </a:xfrm>
        </p:spPr>
        <p:txBody>
          <a:bodyPr rtlCol="0">
            <a:normAutofit fontScale="90000"/>
          </a:bodyPr>
          <a:lstStyle/>
          <a:p>
            <a:pPr eaLnBrk="1" fontAlgn="auto" hangingPunct="1">
              <a:spcAft>
                <a:spcPts val="0"/>
              </a:spcAft>
              <a:defRPr/>
            </a:pPr>
            <a:r>
              <a:rPr lang="en-GB" dirty="0" smtClean="0"/>
              <a:t>Some figures</a:t>
            </a:r>
            <a:endParaRPr lang="en-GB" dirty="0"/>
          </a:p>
        </p:txBody>
      </p:sp>
      <p:graphicFrame>
        <p:nvGraphicFramePr>
          <p:cNvPr id="6" name="Content Placeholder 5"/>
          <p:cNvGraphicFramePr>
            <a:graphicFrameLocks noGrp="1"/>
          </p:cNvGraphicFramePr>
          <p:nvPr>
            <p:ph idx="1"/>
          </p:nvPr>
        </p:nvGraphicFramePr>
        <p:xfrm>
          <a:off x="539750" y="981075"/>
          <a:ext cx="8208962" cy="5256211"/>
        </p:xfrm>
        <a:graphic>
          <a:graphicData uri="http://schemas.openxmlformats.org/drawingml/2006/table">
            <a:tbl>
              <a:tblPr firstRow="1" firstCol="1" bandRow="1"/>
              <a:tblGrid>
                <a:gridCol w="630638"/>
                <a:gridCol w="631527"/>
                <a:gridCol w="631527"/>
                <a:gridCol w="631527"/>
                <a:gridCol w="631527"/>
                <a:gridCol w="631527"/>
                <a:gridCol w="631527"/>
                <a:gridCol w="631527"/>
                <a:gridCol w="631527"/>
                <a:gridCol w="631527"/>
                <a:gridCol w="631527"/>
                <a:gridCol w="631527"/>
                <a:gridCol w="631527"/>
              </a:tblGrid>
              <a:tr h="477837">
                <a:tc>
                  <a:txBody>
                    <a:bodyPr/>
                    <a:lstStyle/>
                    <a:p>
                      <a:pPr algn="ctr">
                        <a:lnSpc>
                          <a:spcPct val="115000"/>
                        </a:lnSpc>
                        <a:spcBef>
                          <a:spcPts val="600"/>
                        </a:spcBef>
                        <a:spcAft>
                          <a:spcPts val="600"/>
                        </a:spcAft>
                      </a:pPr>
                      <a:r>
                        <a:rPr lang="en-GB" sz="1600" b="1" dirty="0">
                          <a:effectLst/>
                          <a:latin typeface="Arial"/>
                          <a:ea typeface="Calibri"/>
                          <a:cs typeface="Times New Roman"/>
                        </a:rPr>
                        <a:t> </a:t>
                      </a:r>
                      <a:endParaRPr lang="en-GB"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548DD4"/>
                    </a:solidFill>
                  </a:tcPr>
                </a:tc>
                <a:tc gridSpan="6">
                  <a:txBody>
                    <a:bodyPr/>
                    <a:lstStyle/>
                    <a:p>
                      <a:pPr algn="ctr">
                        <a:lnSpc>
                          <a:spcPct val="115000"/>
                        </a:lnSpc>
                        <a:spcBef>
                          <a:spcPts val="600"/>
                        </a:spcBef>
                        <a:spcAft>
                          <a:spcPts val="600"/>
                        </a:spcAft>
                      </a:pPr>
                      <a:r>
                        <a:rPr lang="en-GB" sz="1600" b="1">
                          <a:effectLst/>
                          <a:latin typeface="Arial"/>
                          <a:ea typeface="Calibri"/>
                          <a:cs typeface="Times New Roman"/>
                        </a:rPr>
                        <a:t>2007</a:t>
                      </a:r>
                      <a:endParaRPr lang="en-GB" sz="16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548DD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6">
                  <a:txBody>
                    <a:bodyPr/>
                    <a:lstStyle/>
                    <a:p>
                      <a:pPr algn="ctr">
                        <a:lnSpc>
                          <a:spcPct val="115000"/>
                        </a:lnSpc>
                        <a:spcBef>
                          <a:spcPts val="600"/>
                        </a:spcBef>
                        <a:spcAft>
                          <a:spcPts val="600"/>
                        </a:spcAft>
                      </a:pPr>
                      <a:r>
                        <a:rPr lang="en-GB" sz="1600" b="1">
                          <a:effectLst/>
                          <a:latin typeface="Arial"/>
                          <a:ea typeface="Calibri"/>
                          <a:cs typeface="Times New Roman"/>
                        </a:rPr>
                        <a:t>2014</a:t>
                      </a:r>
                      <a:endParaRPr lang="en-GB" sz="160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548DD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477837">
                <a:tc>
                  <a:txBody>
                    <a:bodyPr/>
                    <a:lstStyle/>
                    <a:p>
                      <a:pPr algn="ctr">
                        <a:lnSpc>
                          <a:spcPct val="115000"/>
                        </a:lnSpc>
                        <a:spcBef>
                          <a:spcPts val="600"/>
                        </a:spcBef>
                        <a:spcAft>
                          <a:spcPts val="600"/>
                        </a:spcAft>
                      </a:pPr>
                      <a:r>
                        <a:rPr lang="en-GB" sz="1600" b="1">
                          <a:effectLst/>
                          <a:latin typeface="Arial"/>
                          <a:ea typeface="Calibri"/>
                          <a:cs typeface="Times New Roman"/>
                        </a:rPr>
                        <a:t> </a:t>
                      </a:r>
                      <a:endParaRPr lang="en-GB"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548DD4"/>
                    </a:solidFill>
                  </a:tcPr>
                </a:tc>
                <a:tc gridSpan="3">
                  <a:txBody>
                    <a:bodyPr/>
                    <a:lstStyle/>
                    <a:p>
                      <a:pPr algn="ctr">
                        <a:lnSpc>
                          <a:spcPct val="115000"/>
                        </a:lnSpc>
                        <a:spcBef>
                          <a:spcPts val="600"/>
                        </a:spcBef>
                        <a:spcAft>
                          <a:spcPts val="600"/>
                        </a:spcAft>
                      </a:pPr>
                      <a:r>
                        <a:rPr lang="en-GB" sz="1600" b="1" dirty="0">
                          <a:effectLst/>
                          <a:latin typeface="Arial"/>
                          <a:ea typeface="Calibri"/>
                          <a:cs typeface="Times New Roman"/>
                        </a:rPr>
                        <a:t>Male</a:t>
                      </a:r>
                      <a:endParaRPr lang="en-GB" sz="1600" dirty="0">
                        <a:effectLst/>
                        <a:latin typeface="Calibri"/>
                        <a:ea typeface="Calibri"/>
                        <a:cs typeface="Times New Roman"/>
                      </a:endParaRPr>
                    </a:p>
                  </a:txBody>
                  <a:tcPr marL="68580" marR="68580" marT="0" marB="0">
                    <a:lnL>
                      <a:noFill/>
                    </a:lnL>
                    <a:lnR>
                      <a:noFill/>
                    </a:lnR>
                    <a:lnT>
                      <a:noFill/>
                    </a:lnT>
                    <a:lnB>
                      <a:noFill/>
                    </a:lnB>
                    <a:solidFill>
                      <a:srgbClr val="548DD4"/>
                    </a:solidFill>
                  </a:tcPr>
                </a:tc>
                <a:tc hMerge="1">
                  <a:txBody>
                    <a:bodyPr/>
                    <a:lstStyle/>
                    <a:p>
                      <a:endParaRPr lang="en-GB"/>
                    </a:p>
                  </a:txBody>
                  <a:tcPr/>
                </a:tc>
                <a:tc hMerge="1">
                  <a:txBody>
                    <a:bodyPr/>
                    <a:lstStyle/>
                    <a:p>
                      <a:endParaRPr lang="en-GB"/>
                    </a:p>
                  </a:txBody>
                  <a:tcPr/>
                </a:tc>
                <a:tc gridSpan="3">
                  <a:txBody>
                    <a:bodyPr/>
                    <a:lstStyle/>
                    <a:p>
                      <a:pPr algn="ctr">
                        <a:lnSpc>
                          <a:spcPct val="115000"/>
                        </a:lnSpc>
                        <a:spcBef>
                          <a:spcPts val="600"/>
                        </a:spcBef>
                        <a:spcAft>
                          <a:spcPts val="600"/>
                        </a:spcAft>
                      </a:pPr>
                      <a:r>
                        <a:rPr lang="en-GB" sz="1600" b="1">
                          <a:effectLst/>
                          <a:latin typeface="Arial"/>
                          <a:ea typeface="Calibri"/>
                          <a:cs typeface="Times New Roman"/>
                        </a:rPr>
                        <a:t>Female</a:t>
                      </a:r>
                      <a:endParaRPr lang="en-GB" sz="1600">
                        <a:effectLst/>
                        <a:latin typeface="Calibri"/>
                        <a:ea typeface="Calibri"/>
                        <a:cs typeface="Times New Roman"/>
                      </a:endParaRPr>
                    </a:p>
                  </a:txBody>
                  <a:tcPr marL="68580" marR="68580" marT="0" marB="0">
                    <a:lnL>
                      <a:noFill/>
                    </a:lnL>
                    <a:lnR>
                      <a:noFill/>
                    </a:lnR>
                    <a:lnT>
                      <a:noFill/>
                    </a:lnT>
                    <a:lnB>
                      <a:noFill/>
                    </a:lnB>
                    <a:solidFill>
                      <a:srgbClr val="548DD4"/>
                    </a:solidFill>
                  </a:tcPr>
                </a:tc>
                <a:tc hMerge="1">
                  <a:txBody>
                    <a:bodyPr/>
                    <a:lstStyle/>
                    <a:p>
                      <a:endParaRPr lang="en-GB"/>
                    </a:p>
                  </a:txBody>
                  <a:tcPr/>
                </a:tc>
                <a:tc hMerge="1">
                  <a:txBody>
                    <a:bodyPr/>
                    <a:lstStyle/>
                    <a:p>
                      <a:endParaRPr lang="en-GB"/>
                    </a:p>
                  </a:txBody>
                  <a:tcPr/>
                </a:tc>
                <a:tc gridSpan="3">
                  <a:txBody>
                    <a:bodyPr/>
                    <a:lstStyle/>
                    <a:p>
                      <a:pPr algn="ctr">
                        <a:lnSpc>
                          <a:spcPct val="115000"/>
                        </a:lnSpc>
                        <a:spcBef>
                          <a:spcPts val="600"/>
                        </a:spcBef>
                        <a:spcAft>
                          <a:spcPts val="600"/>
                        </a:spcAft>
                      </a:pPr>
                      <a:r>
                        <a:rPr lang="en-GB" sz="1600" b="1">
                          <a:effectLst/>
                          <a:latin typeface="Arial"/>
                          <a:ea typeface="Calibri"/>
                          <a:cs typeface="Times New Roman"/>
                        </a:rPr>
                        <a:t>Male</a:t>
                      </a:r>
                      <a:endParaRPr lang="en-GB" sz="1600">
                        <a:effectLst/>
                        <a:latin typeface="Calibri"/>
                        <a:ea typeface="Calibri"/>
                        <a:cs typeface="Times New Roman"/>
                      </a:endParaRPr>
                    </a:p>
                  </a:txBody>
                  <a:tcPr marL="68580" marR="68580" marT="0" marB="0">
                    <a:lnL>
                      <a:noFill/>
                    </a:lnL>
                    <a:lnR>
                      <a:noFill/>
                    </a:lnR>
                    <a:lnT>
                      <a:noFill/>
                    </a:lnT>
                    <a:lnB>
                      <a:noFill/>
                    </a:lnB>
                    <a:solidFill>
                      <a:srgbClr val="548DD4"/>
                    </a:solidFill>
                  </a:tcPr>
                </a:tc>
                <a:tc hMerge="1">
                  <a:txBody>
                    <a:bodyPr/>
                    <a:lstStyle/>
                    <a:p>
                      <a:endParaRPr lang="en-GB"/>
                    </a:p>
                  </a:txBody>
                  <a:tcPr/>
                </a:tc>
                <a:tc hMerge="1">
                  <a:txBody>
                    <a:bodyPr/>
                    <a:lstStyle/>
                    <a:p>
                      <a:endParaRPr lang="en-GB"/>
                    </a:p>
                  </a:txBody>
                  <a:tcPr/>
                </a:tc>
                <a:tc gridSpan="3">
                  <a:txBody>
                    <a:bodyPr/>
                    <a:lstStyle/>
                    <a:p>
                      <a:pPr algn="ctr">
                        <a:lnSpc>
                          <a:spcPct val="115000"/>
                        </a:lnSpc>
                        <a:spcBef>
                          <a:spcPts val="600"/>
                        </a:spcBef>
                        <a:spcAft>
                          <a:spcPts val="600"/>
                        </a:spcAft>
                      </a:pPr>
                      <a:r>
                        <a:rPr lang="en-GB" sz="1600" b="1">
                          <a:effectLst/>
                          <a:latin typeface="Arial"/>
                          <a:ea typeface="Calibri"/>
                          <a:cs typeface="Times New Roman"/>
                        </a:rPr>
                        <a:t>Female</a:t>
                      </a:r>
                      <a:endParaRPr lang="en-GB" sz="160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548DD4"/>
                    </a:solidFill>
                  </a:tcPr>
                </a:tc>
                <a:tc hMerge="1">
                  <a:txBody>
                    <a:bodyPr/>
                    <a:lstStyle/>
                    <a:p>
                      <a:endParaRPr lang="en-GB"/>
                    </a:p>
                  </a:txBody>
                  <a:tcPr/>
                </a:tc>
                <a:tc hMerge="1">
                  <a:txBody>
                    <a:bodyPr/>
                    <a:lstStyle/>
                    <a:p>
                      <a:endParaRPr lang="en-GB"/>
                    </a:p>
                  </a:txBody>
                  <a:tcPr/>
                </a:tc>
              </a:tr>
              <a:tr h="477837">
                <a:tc>
                  <a:txBody>
                    <a:bodyPr/>
                    <a:lstStyle/>
                    <a:p>
                      <a:pPr algn="ctr">
                        <a:lnSpc>
                          <a:spcPct val="115000"/>
                        </a:lnSpc>
                        <a:spcBef>
                          <a:spcPts val="600"/>
                        </a:spcBef>
                        <a:spcAft>
                          <a:spcPts val="600"/>
                        </a:spcAft>
                      </a:pPr>
                      <a:r>
                        <a:rPr lang="en-GB" sz="1600">
                          <a:effectLst/>
                          <a:latin typeface="Arial"/>
                          <a:ea typeface="Calibri"/>
                          <a:cs typeface="Times New Roman"/>
                        </a:rPr>
                        <a:t> </a:t>
                      </a:r>
                      <a:endParaRPr lang="en-GB"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Bef>
                          <a:spcPts val="600"/>
                        </a:spcBef>
                        <a:spcAft>
                          <a:spcPts val="600"/>
                        </a:spcAft>
                      </a:pPr>
                      <a:r>
                        <a:rPr lang="en-GB" sz="1600" dirty="0">
                          <a:effectLst/>
                          <a:latin typeface="Arial"/>
                          <a:ea typeface="Calibri"/>
                          <a:cs typeface="Times New Roman"/>
                        </a:rPr>
                        <a:t>0-2</a:t>
                      </a:r>
                      <a:endParaRPr lang="en-GB" sz="1600" dirty="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Bef>
                          <a:spcPts val="600"/>
                        </a:spcBef>
                        <a:spcAft>
                          <a:spcPts val="600"/>
                        </a:spcAft>
                      </a:pPr>
                      <a:r>
                        <a:rPr lang="en-GB" sz="1600" dirty="0">
                          <a:effectLst/>
                          <a:latin typeface="Arial"/>
                          <a:ea typeface="Calibri"/>
                          <a:cs typeface="Times New Roman"/>
                        </a:rPr>
                        <a:t>3-4</a:t>
                      </a:r>
                      <a:endParaRPr lang="en-GB" sz="1600" dirty="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Bef>
                          <a:spcPts val="600"/>
                        </a:spcBef>
                        <a:spcAft>
                          <a:spcPts val="600"/>
                        </a:spcAft>
                      </a:pPr>
                      <a:r>
                        <a:rPr lang="en-GB" sz="1600">
                          <a:effectLst/>
                          <a:latin typeface="Arial"/>
                          <a:ea typeface="Calibri"/>
                          <a:cs typeface="Times New Roman"/>
                        </a:rPr>
                        <a:t>5-8</a:t>
                      </a:r>
                      <a:endParaRPr lang="en-GB" sz="160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Bef>
                          <a:spcPts val="600"/>
                        </a:spcBef>
                        <a:spcAft>
                          <a:spcPts val="600"/>
                        </a:spcAft>
                      </a:pPr>
                      <a:r>
                        <a:rPr lang="en-GB" sz="1600">
                          <a:effectLst/>
                          <a:latin typeface="Arial"/>
                          <a:ea typeface="Calibri"/>
                          <a:cs typeface="Times New Roman"/>
                        </a:rPr>
                        <a:t>0-2</a:t>
                      </a:r>
                      <a:endParaRPr lang="en-GB" sz="160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Bef>
                          <a:spcPts val="600"/>
                        </a:spcBef>
                        <a:spcAft>
                          <a:spcPts val="600"/>
                        </a:spcAft>
                      </a:pPr>
                      <a:r>
                        <a:rPr lang="en-GB" sz="1600">
                          <a:effectLst/>
                          <a:latin typeface="Arial"/>
                          <a:ea typeface="Calibri"/>
                          <a:cs typeface="Times New Roman"/>
                        </a:rPr>
                        <a:t>3-4</a:t>
                      </a:r>
                      <a:endParaRPr lang="en-GB" sz="160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Bef>
                          <a:spcPts val="600"/>
                        </a:spcBef>
                        <a:spcAft>
                          <a:spcPts val="600"/>
                        </a:spcAft>
                      </a:pPr>
                      <a:r>
                        <a:rPr lang="en-GB" sz="1600">
                          <a:effectLst/>
                          <a:latin typeface="Arial"/>
                          <a:ea typeface="Calibri"/>
                          <a:cs typeface="Times New Roman"/>
                        </a:rPr>
                        <a:t>5-8</a:t>
                      </a:r>
                      <a:endParaRPr lang="en-GB" sz="160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Bef>
                          <a:spcPts val="600"/>
                        </a:spcBef>
                        <a:spcAft>
                          <a:spcPts val="600"/>
                        </a:spcAft>
                      </a:pPr>
                      <a:r>
                        <a:rPr lang="en-GB" sz="1600">
                          <a:effectLst/>
                          <a:latin typeface="Arial"/>
                          <a:ea typeface="Calibri"/>
                          <a:cs typeface="Times New Roman"/>
                        </a:rPr>
                        <a:t>0-2</a:t>
                      </a:r>
                      <a:endParaRPr lang="en-GB" sz="160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Bef>
                          <a:spcPts val="600"/>
                        </a:spcBef>
                        <a:spcAft>
                          <a:spcPts val="600"/>
                        </a:spcAft>
                      </a:pPr>
                      <a:r>
                        <a:rPr lang="en-GB" sz="1600">
                          <a:effectLst/>
                          <a:latin typeface="Arial"/>
                          <a:ea typeface="Calibri"/>
                          <a:cs typeface="Times New Roman"/>
                        </a:rPr>
                        <a:t>3-4</a:t>
                      </a:r>
                      <a:endParaRPr lang="en-GB" sz="160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Bef>
                          <a:spcPts val="600"/>
                        </a:spcBef>
                        <a:spcAft>
                          <a:spcPts val="600"/>
                        </a:spcAft>
                      </a:pPr>
                      <a:r>
                        <a:rPr lang="en-GB" sz="1600">
                          <a:effectLst/>
                          <a:latin typeface="Arial"/>
                          <a:ea typeface="Calibri"/>
                          <a:cs typeface="Times New Roman"/>
                        </a:rPr>
                        <a:t>5-8</a:t>
                      </a:r>
                      <a:endParaRPr lang="en-GB" sz="160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Bef>
                          <a:spcPts val="600"/>
                        </a:spcBef>
                        <a:spcAft>
                          <a:spcPts val="600"/>
                        </a:spcAft>
                      </a:pPr>
                      <a:r>
                        <a:rPr lang="en-GB" sz="1600">
                          <a:effectLst/>
                          <a:latin typeface="Arial"/>
                          <a:ea typeface="Calibri"/>
                          <a:cs typeface="Times New Roman"/>
                        </a:rPr>
                        <a:t>0-2</a:t>
                      </a:r>
                      <a:endParaRPr lang="en-GB" sz="160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Bef>
                          <a:spcPts val="600"/>
                        </a:spcBef>
                        <a:spcAft>
                          <a:spcPts val="600"/>
                        </a:spcAft>
                      </a:pPr>
                      <a:r>
                        <a:rPr lang="en-GB" sz="1600">
                          <a:effectLst/>
                          <a:latin typeface="Arial"/>
                          <a:ea typeface="Calibri"/>
                          <a:cs typeface="Times New Roman"/>
                        </a:rPr>
                        <a:t>3-4</a:t>
                      </a:r>
                      <a:endParaRPr lang="en-GB" sz="160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Bef>
                          <a:spcPts val="600"/>
                        </a:spcBef>
                        <a:spcAft>
                          <a:spcPts val="600"/>
                        </a:spcAft>
                      </a:pPr>
                      <a:r>
                        <a:rPr lang="en-GB" sz="1600">
                          <a:effectLst/>
                          <a:latin typeface="Arial"/>
                          <a:ea typeface="Calibri"/>
                          <a:cs typeface="Times New Roman"/>
                        </a:rPr>
                        <a:t>5-8</a:t>
                      </a:r>
                      <a:endParaRPr lang="en-GB" sz="160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DB3E2"/>
                    </a:solidFill>
                  </a:tcPr>
                </a:tc>
              </a:tr>
              <a:tr h="955678">
                <a:tc>
                  <a:txBody>
                    <a:bodyPr/>
                    <a:lstStyle/>
                    <a:p>
                      <a:pPr algn="ctr">
                        <a:lnSpc>
                          <a:spcPct val="115000"/>
                        </a:lnSpc>
                        <a:spcAft>
                          <a:spcPts val="0"/>
                        </a:spcAft>
                      </a:pPr>
                      <a:r>
                        <a:rPr lang="en-GB" sz="1400" b="1" dirty="0">
                          <a:effectLst/>
                          <a:latin typeface="Arial"/>
                          <a:ea typeface="Calibri"/>
                          <a:cs typeface="Times New Roman"/>
                        </a:rPr>
                        <a:t>EU28</a:t>
                      </a:r>
                      <a:endParaRPr lang="en-GB"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6D9F1"/>
                    </a:solidFill>
                  </a:tcPr>
                </a:tc>
                <a:tc>
                  <a:txBody>
                    <a:bodyPr/>
                    <a:lstStyle/>
                    <a:p>
                      <a:pPr algn="r">
                        <a:lnSpc>
                          <a:spcPct val="115000"/>
                        </a:lnSpc>
                        <a:spcBef>
                          <a:spcPts val="600"/>
                        </a:spcBef>
                        <a:spcAft>
                          <a:spcPts val="600"/>
                        </a:spcAft>
                      </a:pPr>
                      <a:r>
                        <a:rPr lang="en-GB" sz="1600">
                          <a:effectLst/>
                          <a:latin typeface="Arial"/>
                          <a:ea typeface="Calibri"/>
                          <a:cs typeface="Times New Roman"/>
                        </a:rPr>
                        <a:t>27.8</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Bef>
                          <a:spcPts val="600"/>
                        </a:spcBef>
                        <a:spcAft>
                          <a:spcPts val="600"/>
                        </a:spcAft>
                      </a:pPr>
                      <a:r>
                        <a:rPr lang="en-GB" sz="1600" dirty="0">
                          <a:effectLst/>
                          <a:latin typeface="Arial"/>
                          <a:ea typeface="Calibri"/>
                          <a:cs typeface="Times New Roman"/>
                        </a:rPr>
                        <a:t>49.0</a:t>
                      </a:r>
                      <a:endParaRPr lang="en-GB" sz="1600" dirty="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Bef>
                          <a:spcPts val="600"/>
                        </a:spcBef>
                        <a:spcAft>
                          <a:spcPts val="600"/>
                        </a:spcAft>
                      </a:pPr>
                      <a:r>
                        <a:rPr lang="en-GB" sz="1600" dirty="0">
                          <a:effectLst/>
                          <a:latin typeface="Arial"/>
                          <a:ea typeface="Calibri"/>
                          <a:cs typeface="Times New Roman"/>
                        </a:rPr>
                        <a:t>23.2</a:t>
                      </a:r>
                      <a:endParaRPr lang="en-GB" sz="1600" dirty="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Bef>
                          <a:spcPts val="600"/>
                        </a:spcBef>
                        <a:spcAft>
                          <a:spcPts val="600"/>
                        </a:spcAft>
                      </a:pPr>
                      <a:r>
                        <a:rPr lang="en-GB" sz="1600">
                          <a:effectLst/>
                          <a:latin typeface="Arial"/>
                          <a:ea typeface="Calibri"/>
                          <a:cs typeface="Times New Roman"/>
                        </a:rPr>
                        <a:t>30.8</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Bef>
                          <a:spcPts val="600"/>
                        </a:spcBef>
                        <a:spcAft>
                          <a:spcPts val="600"/>
                        </a:spcAft>
                      </a:pPr>
                      <a:r>
                        <a:rPr lang="en-GB" sz="1600">
                          <a:effectLst/>
                          <a:latin typeface="Arial"/>
                          <a:ea typeface="Calibri"/>
                          <a:cs typeface="Times New Roman"/>
                        </a:rPr>
                        <a:t>45.5</a:t>
                      </a:r>
                      <a:endParaRPr lang="en-GB" sz="160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Bef>
                          <a:spcPts val="600"/>
                        </a:spcBef>
                        <a:spcAft>
                          <a:spcPts val="600"/>
                        </a:spcAft>
                      </a:pPr>
                      <a:r>
                        <a:rPr lang="en-GB" sz="1600">
                          <a:effectLst/>
                          <a:latin typeface="Arial"/>
                          <a:ea typeface="Calibri"/>
                          <a:cs typeface="Times New Roman"/>
                        </a:rPr>
                        <a:t>23.8</a:t>
                      </a:r>
                      <a:endParaRPr lang="en-GB" sz="160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Bef>
                          <a:spcPts val="600"/>
                        </a:spcBef>
                        <a:spcAft>
                          <a:spcPts val="600"/>
                        </a:spcAft>
                      </a:pPr>
                      <a:r>
                        <a:rPr lang="en-GB" sz="1600">
                          <a:effectLst/>
                          <a:latin typeface="Arial"/>
                          <a:ea typeface="Calibri"/>
                          <a:cs typeface="Times New Roman"/>
                        </a:rPr>
                        <a:t>23.7</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Bef>
                          <a:spcPts val="600"/>
                        </a:spcBef>
                        <a:spcAft>
                          <a:spcPts val="600"/>
                        </a:spcAft>
                      </a:pPr>
                      <a:r>
                        <a:rPr lang="en-GB" sz="1600">
                          <a:effectLst/>
                          <a:latin typeface="Arial"/>
                          <a:ea typeface="Calibri"/>
                          <a:cs typeface="Times New Roman"/>
                        </a:rPr>
                        <a:t>48.4</a:t>
                      </a:r>
                      <a:endParaRPr lang="en-GB" sz="160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Bef>
                          <a:spcPts val="600"/>
                        </a:spcBef>
                        <a:spcAft>
                          <a:spcPts val="600"/>
                        </a:spcAft>
                      </a:pPr>
                      <a:r>
                        <a:rPr lang="en-GB" sz="1600">
                          <a:effectLst/>
                          <a:latin typeface="Arial"/>
                          <a:ea typeface="Calibri"/>
                          <a:cs typeface="Times New Roman"/>
                        </a:rPr>
                        <a:t>27.9</a:t>
                      </a:r>
                      <a:endParaRPr lang="en-GB" sz="160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Bef>
                          <a:spcPts val="600"/>
                        </a:spcBef>
                        <a:spcAft>
                          <a:spcPts val="600"/>
                        </a:spcAft>
                      </a:pPr>
                      <a:r>
                        <a:rPr lang="en-GB" sz="1600">
                          <a:effectLst/>
                          <a:latin typeface="Arial"/>
                          <a:ea typeface="Calibri"/>
                          <a:cs typeface="Times New Roman"/>
                        </a:rPr>
                        <a:t>24.3</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Bef>
                          <a:spcPts val="600"/>
                        </a:spcBef>
                        <a:spcAft>
                          <a:spcPts val="600"/>
                        </a:spcAft>
                      </a:pPr>
                      <a:r>
                        <a:rPr lang="en-GB" sz="1600">
                          <a:effectLst/>
                          <a:latin typeface="Arial"/>
                          <a:ea typeface="Calibri"/>
                          <a:cs typeface="Times New Roman"/>
                        </a:rPr>
                        <a:t>45.0</a:t>
                      </a:r>
                      <a:endParaRPr lang="en-GB" sz="160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Bef>
                          <a:spcPts val="600"/>
                        </a:spcBef>
                        <a:spcAft>
                          <a:spcPts val="600"/>
                        </a:spcAft>
                      </a:pPr>
                      <a:r>
                        <a:rPr lang="en-GB" sz="1600">
                          <a:effectLst/>
                          <a:latin typeface="Arial"/>
                          <a:ea typeface="Calibri"/>
                          <a:cs typeface="Times New Roman"/>
                        </a:rPr>
                        <a:t>30.7</a:t>
                      </a:r>
                      <a:endParaRPr lang="en-GB" sz="160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77837">
                <a:tc>
                  <a:txBody>
                    <a:bodyPr/>
                    <a:lstStyle/>
                    <a:p>
                      <a:pPr algn="ctr">
                        <a:lnSpc>
                          <a:spcPct val="115000"/>
                        </a:lnSpc>
                        <a:spcAft>
                          <a:spcPts val="0"/>
                        </a:spcAft>
                      </a:pPr>
                      <a:r>
                        <a:rPr lang="en-GB" sz="1600">
                          <a:effectLst/>
                          <a:latin typeface="Arial"/>
                          <a:ea typeface="Calibri"/>
                          <a:cs typeface="Times New Roman"/>
                        </a:rPr>
                        <a:t>CZ</a:t>
                      </a:r>
                      <a:endParaRPr lang="en-GB"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Bef>
                          <a:spcPts val="600"/>
                        </a:spcBef>
                        <a:spcAft>
                          <a:spcPts val="600"/>
                        </a:spcAft>
                      </a:pPr>
                      <a:r>
                        <a:rPr lang="en-GB" sz="1600" i="1">
                          <a:effectLst/>
                          <a:latin typeface="Arial"/>
                          <a:ea typeface="Calibri"/>
                          <a:cs typeface="Times New Roman"/>
                        </a:rPr>
                        <a:t>6.1</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Bef>
                          <a:spcPts val="600"/>
                        </a:spcBef>
                        <a:spcAft>
                          <a:spcPts val="600"/>
                        </a:spcAft>
                      </a:pPr>
                      <a:r>
                        <a:rPr lang="en-GB" sz="1600" u="sng">
                          <a:effectLst/>
                          <a:latin typeface="Arial"/>
                          <a:ea typeface="Calibri"/>
                          <a:cs typeface="Times New Roman"/>
                        </a:rPr>
                        <a:t>79.0</a:t>
                      </a:r>
                      <a:endParaRPr lang="en-GB" sz="1600">
                        <a:effectLst/>
                        <a:latin typeface="Calibri"/>
                        <a:ea typeface="Calibri"/>
                        <a:cs typeface="Times New Roman"/>
                      </a:endParaRPr>
                    </a:p>
                  </a:txBody>
                  <a:tcPr marL="68580" marR="68580" marT="0" marB="0" anchor="b">
                    <a:lnL>
                      <a:noFill/>
                    </a:lnL>
                    <a:lnR>
                      <a:noFill/>
                    </a:lnR>
                    <a:lnT>
                      <a:noFill/>
                    </a:lnT>
                    <a:lnB>
                      <a:noFill/>
                    </a:lnB>
                    <a:solidFill>
                      <a:srgbClr val="BFBFBF"/>
                    </a:solidFill>
                  </a:tcPr>
                </a:tc>
                <a:tc>
                  <a:txBody>
                    <a:bodyPr/>
                    <a:lstStyle/>
                    <a:p>
                      <a:pPr algn="r">
                        <a:lnSpc>
                          <a:spcPct val="115000"/>
                        </a:lnSpc>
                        <a:spcBef>
                          <a:spcPts val="600"/>
                        </a:spcBef>
                        <a:spcAft>
                          <a:spcPts val="600"/>
                        </a:spcAft>
                      </a:pPr>
                      <a:r>
                        <a:rPr lang="en-GB" sz="1600" dirty="0">
                          <a:effectLst/>
                          <a:latin typeface="Arial"/>
                          <a:ea typeface="Calibri"/>
                          <a:cs typeface="Times New Roman"/>
                        </a:rPr>
                        <a:t>14.8</a:t>
                      </a:r>
                      <a:endParaRPr lang="en-GB" sz="1600" dirty="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Bef>
                          <a:spcPts val="600"/>
                        </a:spcBef>
                        <a:spcAft>
                          <a:spcPts val="600"/>
                        </a:spcAft>
                      </a:pPr>
                      <a:r>
                        <a:rPr lang="en-GB" sz="1600">
                          <a:effectLst/>
                          <a:latin typeface="Arial"/>
                          <a:ea typeface="Calibri"/>
                          <a:cs typeface="Times New Roman"/>
                        </a:rPr>
                        <a:t>12.8</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Bef>
                          <a:spcPts val="600"/>
                        </a:spcBef>
                        <a:spcAft>
                          <a:spcPts val="600"/>
                        </a:spcAft>
                      </a:pPr>
                      <a:r>
                        <a:rPr lang="en-GB" sz="1600" u="sng">
                          <a:effectLst/>
                          <a:latin typeface="Arial"/>
                          <a:ea typeface="Calibri"/>
                          <a:cs typeface="Times New Roman"/>
                        </a:rPr>
                        <a:t>74.6</a:t>
                      </a:r>
                      <a:endParaRPr lang="en-GB" sz="1600">
                        <a:effectLst/>
                        <a:latin typeface="Calibri"/>
                        <a:ea typeface="Calibri"/>
                        <a:cs typeface="Times New Roman"/>
                      </a:endParaRPr>
                    </a:p>
                  </a:txBody>
                  <a:tcPr marL="68580" marR="68580" marT="0" marB="0" anchor="b">
                    <a:lnL>
                      <a:noFill/>
                    </a:lnL>
                    <a:lnR>
                      <a:noFill/>
                    </a:lnR>
                    <a:lnT>
                      <a:noFill/>
                    </a:lnT>
                    <a:lnB>
                      <a:noFill/>
                    </a:lnB>
                    <a:solidFill>
                      <a:srgbClr val="BFBFBF"/>
                    </a:solidFill>
                  </a:tcPr>
                </a:tc>
                <a:tc>
                  <a:txBody>
                    <a:bodyPr/>
                    <a:lstStyle/>
                    <a:p>
                      <a:pPr algn="r">
                        <a:lnSpc>
                          <a:spcPct val="115000"/>
                        </a:lnSpc>
                        <a:spcBef>
                          <a:spcPts val="600"/>
                        </a:spcBef>
                        <a:spcAft>
                          <a:spcPts val="600"/>
                        </a:spcAft>
                      </a:pPr>
                      <a:r>
                        <a:rPr lang="en-GB" sz="1600">
                          <a:effectLst/>
                          <a:latin typeface="Arial"/>
                          <a:ea typeface="Calibri"/>
                          <a:cs typeface="Times New Roman"/>
                        </a:rPr>
                        <a:t>12.6</a:t>
                      </a:r>
                      <a:endParaRPr lang="en-GB" sz="160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Bef>
                          <a:spcPts val="600"/>
                        </a:spcBef>
                        <a:spcAft>
                          <a:spcPts val="600"/>
                        </a:spcAft>
                      </a:pPr>
                      <a:r>
                        <a:rPr lang="en-GB" sz="1600" i="1">
                          <a:effectLst/>
                          <a:latin typeface="Arial"/>
                          <a:ea typeface="Calibri"/>
                          <a:cs typeface="Times New Roman"/>
                        </a:rPr>
                        <a:t>4.8</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Bef>
                          <a:spcPts val="600"/>
                        </a:spcBef>
                        <a:spcAft>
                          <a:spcPts val="600"/>
                        </a:spcAft>
                      </a:pPr>
                      <a:r>
                        <a:rPr lang="en-GB" sz="1600" u="sng">
                          <a:effectLst/>
                          <a:latin typeface="Arial"/>
                          <a:ea typeface="Calibri"/>
                          <a:cs typeface="Times New Roman"/>
                        </a:rPr>
                        <a:t>74.5</a:t>
                      </a:r>
                      <a:endParaRPr lang="en-GB" sz="1600">
                        <a:effectLst/>
                        <a:latin typeface="Calibri"/>
                        <a:ea typeface="Calibri"/>
                        <a:cs typeface="Times New Roman"/>
                      </a:endParaRPr>
                    </a:p>
                  </a:txBody>
                  <a:tcPr marL="68580" marR="68580" marT="0" marB="0" anchor="b">
                    <a:lnL>
                      <a:noFill/>
                    </a:lnL>
                    <a:lnR>
                      <a:noFill/>
                    </a:lnR>
                    <a:lnT>
                      <a:noFill/>
                    </a:lnT>
                    <a:lnB>
                      <a:noFill/>
                    </a:lnB>
                    <a:solidFill>
                      <a:srgbClr val="BFBFBF"/>
                    </a:solidFill>
                  </a:tcPr>
                </a:tc>
                <a:tc>
                  <a:txBody>
                    <a:bodyPr/>
                    <a:lstStyle/>
                    <a:p>
                      <a:pPr algn="r">
                        <a:lnSpc>
                          <a:spcPct val="115000"/>
                        </a:lnSpc>
                        <a:spcBef>
                          <a:spcPts val="600"/>
                        </a:spcBef>
                        <a:spcAft>
                          <a:spcPts val="600"/>
                        </a:spcAft>
                      </a:pPr>
                      <a:r>
                        <a:rPr lang="en-GB" sz="1600">
                          <a:effectLst/>
                          <a:latin typeface="Arial"/>
                          <a:ea typeface="Calibri"/>
                          <a:cs typeface="Times New Roman"/>
                        </a:rPr>
                        <a:t>20.7</a:t>
                      </a:r>
                      <a:endParaRPr lang="en-GB" sz="160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Bef>
                          <a:spcPts val="600"/>
                        </a:spcBef>
                        <a:spcAft>
                          <a:spcPts val="600"/>
                        </a:spcAft>
                      </a:pPr>
                      <a:r>
                        <a:rPr lang="en-GB" sz="1600" i="1">
                          <a:effectLst/>
                          <a:latin typeface="Arial"/>
                          <a:ea typeface="Calibri"/>
                          <a:cs typeface="Times New Roman"/>
                        </a:rPr>
                        <a:t>8.8</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Bef>
                          <a:spcPts val="600"/>
                        </a:spcBef>
                        <a:spcAft>
                          <a:spcPts val="600"/>
                        </a:spcAft>
                      </a:pPr>
                      <a:r>
                        <a:rPr lang="en-GB" sz="1600" u="sng">
                          <a:effectLst/>
                          <a:latin typeface="Arial"/>
                          <a:ea typeface="Calibri"/>
                          <a:cs typeface="Times New Roman"/>
                        </a:rPr>
                        <a:t>68.8</a:t>
                      </a:r>
                      <a:endParaRPr lang="en-GB" sz="1600">
                        <a:effectLst/>
                        <a:latin typeface="Calibri"/>
                        <a:ea typeface="Calibri"/>
                        <a:cs typeface="Times New Roman"/>
                      </a:endParaRPr>
                    </a:p>
                  </a:txBody>
                  <a:tcPr marL="68580" marR="68580" marT="0" marB="0" anchor="b">
                    <a:lnL>
                      <a:noFill/>
                    </a:lnL>
                    <a:lnR>
                      <a:noFill/>
                    </a:lnR>
                    <a:lnT>
                      <a:noFill/>
                    </a:lnT>
                    <a:lnB>
                      <a:noFill/>
                    </a:lnB>
                    <a:solidFill>
                      <a:srgbClr val="BFBFBF"/>
                    </a:solidFill>
                  </a:tcPr>
                </a:tc>
                <a:tc>
                  <a:txBody>
                    <a:bodyPr/>
                    <a:lstStyle/>
                    <a:p>
                      <a:pPr algn="r">
                        <a:lnSpc>
                          <a:spcPct val="115000"/>
                        </a:lnSpc>
                        <a:spcBef>
                          <a:spcPts val="600"/>
                        </a:spcBef>
                        <a:spcAft>
                          <a:spcPts val="600"/>
                        </a:spcAft>
                      </a:pPr>
                      <a:r>
                        <a:rPr lang="en-GB" sz="1600">
                          <a:effectLst/>
                          <a:latin typeface="Arial"/>
                          <a:ea typeface="Calibri"/>
                          <a:cs typeface="Times New Roman"/>
                        </a:rPr>
                        <a:t>22.4</a:t>
                      </a:r>
                      <a:endParaRPr lang="en-GB" sz="160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477837">
                <a:tc>
                  <a:txBody>
                    <a:bodyPr/>
                    <a:lstStyle/>
                    <a:p>
                      <a:pPr algn="ctr">
                        <a:lnSpc>
                          <a:spcPct val="115000"/>
                        </a:lnSpc>
                        <a:spcAft>
                          <a:spcPts val="0"/>
                        </a:spcAft>
                      </a:pPr>
                      <a:r>
                        <a:rPr lang="en-GB" sz="1600">
                          <a:effectLst/>
                          <a:latin typeface="Arial"/>
                          <a:ea typeface="Calibri"/>
                          <a:cs typeface="Times New Roman"/>
                        </a:rPr>
                        <a:t>DE</a:t>
                      </a:r>
                      <a:endParaRPr lang="en-GB"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Bef>
                          <a:spcPts val="600"/>
                        </a:spcBef>
                        <a:spcAft>
                          <a:spcPts val="600"/>
                        </a:spcAft>
                      </a:pPr>
                      <a:r>
                        <a:rPr lang="en-GB" sz="1600" i="1">
                          <a:effectLst/>
                          <a:latin typeface="Arial"/>
                          <a:ea typeface="Calibri"/>
                          <a:cs typeface="Times New Roman"/>
                        </a:rPr>
                        <a:t>12.6</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Bef>
                          <a:spcPts val="600"/>
                        </a:spcBef>
                        <a:spcAft>
                          <a:spcPts val="600"/>
                        </a:spcAft>
                      </a:pPr>
                      <a:r>
                        <a:rPr lang="en-GB" sz="1600" i="1" u="sng">
                          <a:effectLst/>
                          <a:latin typeface="Arial"/>
                          <a:ea typeface="Calibri"/>
                          <a:cs typeface="Times New Roman"/>
                        </a:rPr>
                        <a:t>59.6</a:t>
                      </a:r>
                      <a:endParaRPr lang="en-GB" sz="1600">
                        <a:effectLst/>
                        <a:latin typeface="Calibri"/>
                        <a:ea typeface="Calibri"/>
                        <a:cs typeface="Times New Roman"/>
                      </a:endParaRPr>
                    </a:p>
                  </a:txBody>
                  <a:tcPr marL="68580" marR="68580" marT="0" marB="0" anchor="b">
                    <a:lnL>
                      <a:noFill/>
                    </a:lnL>
                    <a:lnR>
                      <a:noFill/>
                    </a:lnR>
                    <a:lnT>
                      <a:noFill/>
                    </a:lnT>
                    <a:lnB>
                      <a:noFill/>
                    </a:lnB>
                    <a:solidFill>
                      <a:srgbClr val="BFBFBF"/>
                    </a:solidFill>
                  </a:tcPr>
                </a:tc>
                <a:tc>
                  <a:txBody>
                    <a:bodyPr/>
                    <a:lstStyle/>
                    <a:p>
                      <a:pPr algn="r">
                        <a:lnSpc>
                          <a:spcPct val="115000"/>
                        </a:lnSpc>
                        <a:spcBef>
                          <a:spcPts val="600"/>
                        </a:spcBef>
                        <a:spcAft>
                          <a:spcPts val="600"/>
                        </a:spcAft>
                      </a:pPr>
                      <a:r>
                        <a:rPr lang="en-GB" sz="1600" i="1" dirty="0">
                          <a:effectLst/>
                          <a:latin typeface="Arial"/>
                          <a:ea typeface="Calibri"/>
                          <a:cs typeface="Times New Roman"/>
                        </a:rPr>
                        <a:t>27.8</a:t>
                      </a:r>
                      <a:endParaRPr lang="en-GB" sz="1600" dirty="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Bef>
                          <a:spcPts val="600"/>
                        </a:spcBef>
                        <a:spcAft>
                          <a:spcPts val="600"/>
                        </a:spcAft>
                      </a:pPr>
                      <a:r>
                        <a:rPr lang="en-GB" sz="1600" i="1">
                          <a:effectLst/>
                          <a:latin typeface="Arial"/>
                          <a:ea typeface="Calibri"/>
                          <a:cs typeface="Times New Roman"/>
                        </a:rPr>
                        <a:t>18.6</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Bef>
                          <a:spcPts val="600"/>
                        </a:spcBef>
                        <a:spcAft>
                          <a:spcPts val="600"/>
                        </a:spcAft>
                      </a:pPr>
                      <a:r>
                        <a:rPr lang="en-GB" sz="1600" i="1" u="sng">
                          <a:effectLst/>
                          <a:latin typeface="Arial"/>
                          <a:ea typeface="Calibri"/>
                          <a:cs typeface="Times New Roman"/>
                        </a:rPr>
                        <a:t>60.6</a:t>
                      </a:r>
                      <a:endParaRPr lang="en-GB" sz="1600">
                        <a:effectLst/>
                        <a:latin typeface="Calibri"/>
                        <a:ea typeface="Calibri"/>
                        <a:cs typeface="Times New Roman"/>
                      </a:endParaRPr>
                    </a:p>
                  </a:txBody>
                  <a:tcPr marL="68580" marR="68580" marT="0" marB="0" anchor="b">
                    <a:lnL>
                      <a:noFill/>
                    </a:lnL>
                    <a:lnR>
                      <a:noFill/>
                    </a:lnR>
                    <a:lnT>
                      <a:noFill/>
                    </a:lnT>
                    <a:lnB>
                      <a:noFill/>
                    </a:lnB>
                    <a:solidFill>
                      <a:srgbClr val="BFBFBF"/>
                    </a:solidFill>
                  </a:tcPr>
                </a:tc>
                <a:tc>
                  <a:txBody>
                    <a:bodyPr/>
                    <a:lstStyle/>
                    <a:p>
                      <a:pPr algn="r">
                        <a:lnSpc>
                          <a:spcPct val="115000"/>
                        </a:lnSpc>
                        <a:spcBef>
                          <a:spcPts val="600"/>
                        </a:spcBef>
                        <a:spcAft>
                          <a:spcPts val="600"/>
                        </a:spcAft>
                      </a:pPr>
                      <a:r>
                        <a:rPr lang="en-GB" sz="1600" i="1">
                          <a:effectLst/>
                          <a:latin typeface="Arial"/>
                          <a:ea typeface="Calibri"/>
                          <a:cs typeface="Times New Roman"/>
                        </a:rPr>
                        <a:t>20.8</a:t>
                      </a:r>
                      <a:endParaRPr lang="en-GB" sz="160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Bef>
                          <a:spcPts val="600"/>
                        </a:spcBef>
                        <a:spcAft>
                          <a:spcPts val="600"/>
                        </a:spcAft>
                      </a:pPr>
                      <a:r>
                        <a:rPr lang="en-GB" sz="1600" i="1">
                          <a:effectLst/>
                          <a:latin typeface="Arial"/>
                          <a:ea typeface="Calibri"/>
                          <a:cs typeface="Times New Roman"/>
                        </a:rPr>
                        <a:t>11.3</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Bef>
                          <a:spcPts val="600"/>
                        </a:spcBef>
                        <a:spcAft>
                          <a:spcPts val="600"/>
                        </a:spcAft>
                      </a:pPr>
                      <a:r>
                        <a:rPr lang="en-GB" sz="1600" i="1" u="sng">
                          <a:effectLst/>
                          <a:latin typeface="Arial"/>
                          <a:ea typeface="Calibri"/>
                          <a:cs typeface="Times New Roman"/>
                        </a:rPr>
                        <a:t>58.3</a:t>
                      </a:r>
                      <a:endParaRPr lang="en-GB" sz="1600">
                        <a:effectLst/>
                        <a:latin typeface="Calibri"/>
                        <a:ea typeface="Calibri"/>
                        <a:cs typeface="Times New Roman"/>
                      </a:endParaRPr>
                    </a:p>
                  </a:txBody>
                  <a:tcPr marL="68580" marR="68580" marT="0" marB="0" anchor="b">
                    <a:lnL>
                      <a:noFill/>
                    </a:lnL>
                    <a:lnR>
                      <a:noFill/>
                    </a:lnR>
                    <a:lnT>
                      <a:noFill/>
                    </a:lnT>
                    <a:lnB>
                      <a:noFill/>
                    </a:lnB>
                    <a:solidFill>
                      <a:srgbClr val="BFBFBF"/>
                    </a:solidFill>
                  </a:tcPr>
                </a:tc>
                <a:tc>
                  <a:txBody>
                    <a:bodyPr/>
                    <a:lstStyle/>
                    <a:p>
                      <a:pPr algn="r">
                        <a:lnSpc>
                          <a:spcPct val="115000"/>
                        </a:lnSpc>
                        <a:spcBef>
                          <a:spcPts val="600"/>
                        </a:spcBef>
                        <a:spcAft>
                          <a:spcPts val="600"/>
                        </a:spcAft>
                      </a:pPr>
                      <a:r>
                        <a:rPr lang="en-GB" sz="1600" i="1">
                          <a:effectLst/>
                          <a:latin typeface="Arial"/>
                          <a:ea typeface="Calibri"/>
                          <a:cs typeface="Times New Roman"/>
                        </a:rPr>
                        <a:t>30.5</a:t>
                      </a:r>
                      <a:endParaRPr lang="en-GB" sz="160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Bef>
                          <a:spcPts val="600"/>
                        </a:spcBef>
                        <a:spcAft>
                          <a:spcPts val="600"/>
                        </a:spcAft>
                      </a:pPr>
                      <a:r>
                        <a:rPr lang="en-GB" sz="1600" i="1">
                          <a:effectLst/>
                          <a:latin typeface="Arial"/>
                          <a:ea typeface="Calibri"/>
                          <a:cs typeface="Times New Roman"/>
                        </a:rPr>
                        <a:t>14.9</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Bef>
                          <a:spcPts val="600"/>
                        </a:spcBef>
                        <a:spcAft>
                          <a:spcPts val="600"/>
                        </a:spcAft>
                      </a:pPr>
                      <a:r>
                        <a:rPr lang="en-GB" sz="1600" i="1" u="sng">
                          <a:effectLst/>
                          <a:latin typeface="Arial"/>
                          <a:ea typeface="Calibri"/>
                          <a:cs typeface="Times New Roman"/>
                        </a:rPr>
                        <a:t>61.4</a:t>
                      </a:r>
                      <a:endParaRPr lang="en-GB" sz="1600">
                        <a:effectLst/>
                        <a:latin typeface="Calibri"/>
                        <a:ea typeface="Calibri"/>
                        <a:cs typeface="Times New Roman"/>
                      </a:endParaRPr>
                    </a:p>
                  </a:txBody>
                  <a:tcPr marL="68580" marR="68580" marT="0" marB="0" anchor="b">
                    <a:lnL>
                      <a:noFill/>
                    </a:lnL>
                    <a:lnR>
                      <a:noFill/>
                    </a:lnR>
                    <a:lnT>
                      <a:noFill/>
                    </a:lnT>
                    <a:lnB>
                      <a:noFill/>
                    </a:lnB>
                    <a:solidFill>
                      <a:srgbClr val="BFBFBF"/>
                    </a:solidFill>
                  </a:tcPr>
                </a:tc>
                <a:tc>
                  <a:txBody>
                    <a:bodyPr/>
                    <a:lstStyle/>
                    <a:p>
                      <a:pPr algn="r">
                        <a:lnSpc>
                          <a:spcPct val="115000"/>
                        </a:lnSpc>
                        <a:spcBef>
                          <a:spcPts val="600"/>
                        </a:spcBef>
                        <a:spcAft>
                          <a:spcPts val="600"/>
                        </a:spcAft>
                      </a:pPr>
                      <a:r>
                        <a:rPr lang="en-GB" sz="1600" i="1">
                          <a:effectLst/>
                          <a:latin typeface="Arial"/>
                          <a:ea typeface="Calibri"/>
                          <a:cs typeface="Times New Roman"/>
                        </a:rPr>
                        <a:t>23.7</a:t>
                      </a:r>
                      <a:endParaRPr lang="en-GB" sz="160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477837">
                <a:tc>
                  <a:txBody>
                    <a:bodyPr/>
                    <a:lstStyle/>
                    <a:p>
                      <a:pPr algn="ctr">
                        <a:lnSpc>
                          <a:spcPct val="115000"/>
                        </a:lnSpc>
                        <a:spcAft>
                          <a:spcPts val="0"/>
                        </a:spcAft>
                      </a:pPr>
                      <a:r>
                        <a:rPr lang="en-GB" sz="1600">
                          <a:effectLst/>
                          <a:latin typeface="Arial"/>
                          <a:ea typeface="Calibri"/>
                          <a:cs typeface="Times New Roman"/>
                        </a:rPr>
                        <a:t>ES</a:t>
                      </a:r>
                      <a:endParaRPr lang="en-GB"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Bef>
                          <a:spcPts val="600"/>
                        </a:spcBef>
                        <a:spcAft>
                          <a:spcPts val="600"/>
                        </a:spcAft>
                      </a:pPr>
                      <a:r>
                        <a:rPr lang="en-GB" sz="1600">
                          <a:effectLst/>
                          <a:latin typeface="Arial"/>
                          <a:ea typeface="Calibri"/>
                          <a:cs typeface="Times New Roman"/>
                        </a:rPr>
                        <a:t>49.7</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C6D9F1"/>
                    </a:solidFill>
                  </a:tcPr>
                </a:tc>
                <a:tc>
                  <a:txBody>
                    <a:bodyPr/>
                    <a:lstStyle/>
                    <a:p>
                      <a:pPr algn="r">
                        <a:lnSpc>
                          <a:spcPct val="115000"/>
                        </a:lnSpc>
                        <a:spcBef>
                          <a:spcPts val="600"/>
                        </a:spcBef>
                        <a:spcAft>
                          <a:spcPts val="600"/>
                        </a:spcAft>
                      </a:pPr>
                      <a:r>
                        <a:rPr lang="en-GB" sz="1600">
                          <a:effectLst/>
                          <a:latin typeface="Arial"/>
                          <a:ea typeface="Calibri"/>
                          <a:cs typeface="Times New Roman"/>
                        </a:rPr>
                        <a:t>21.7</a:t>
                      </a:r>
                      <a:endParaRPr lang="en-GB" sz="1600">
                        <a:effectLst/>
                        <a:latin typeface="Calibri"/>
                        <a:ea typeface="Calibri"/>
                        <a:cs typeface="Times New Roman"/>
                      </a:endParaRPr>
                    </a:p>
                  </a:txBody>
                  <a:tcPr marL="68580" marR="68580" marT="0" marB="0" anchor="b">
                    <a:lnL>
                      <a:noFill/>
                    </a:lnL>
                    <a:lnR>
                      <a:noFill/>
                    </a:lnR>
                    <a:lnT>
                      <a:noFill/>
                    </a:lnT>
                    <a:lnB>
                      <a:noFill/>
                    </a:lnB>
                    <a:solidFill>
                      <a:srgbClr val="C6D9F1"/>
                    </a:solidFill>
                  </a:tcPr>
                </a:tc>
                <a:tc>
                  <a:txBody>
                    <a:bodyPr/>
                    <a:lstStyle/>
                    <a:p>
                      <a:pPr algn="r">
                        <a:lnSpc>
                          <a:spcPct val="115000"/>
                        </a:lnSpc>
                        <a:spcBef>
                          <a:spcPts val="600"/>
                        </a:spcBef>
                        <a:spcAft>
                          <a:spcPts val="600"/>
                        </a:spcAft>
                      </a:pPr>
                      <a:r>
                        <a:rPr lang="en-GB" sz="1600" dirty="0">
                          <a:effectLst/>
                          <a:latin typeface="Arial"/>
                          <a:ea typeface="Calibri"/>
                          <a:cs typeface="Times New Roman"/>
                        </a:rPr>
                        <a:t>28.6</a:t>
                      </a:r>
                      <a:endParaRPr lang="en-GB" sz="1600" dirty="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Bef>
                          <a:spcPts val="600"/>
                        </a:spcBef>
                        <a:spcAft>
                          <a:spcPts val="600"/>
                        </a:spcAft>
                      </a:pPr>
                      <a:r>
                        <a:rPr lang="en-GB" sz="1600">
                          <a:effectLst/>
                          <a:latin typeface="Arial"/>
                          <a:ea typeface="Calibri"/>
                          <a:cs typeface="Times New Roman"/>
                        </a:rPr>
                        <a:t>49.0</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C6D9F1"/>
                    </a:solidFill>
                  </a:tcPr>
                </a:tc>
                <a:tc>
                  <a:txBody>
                    <a:bodyPr/>
                    <a:lstStyle/>
                    <a:p>
                      <a:pPr algn="r">
                        <a:lnSpc>
                          <a:spcPct val="115000"/>
                        </a:lnSpc>
                        <a:spcBef>
                          <a:spcPts val="600"/>
                        </a:spcBef>
                        <a:spcAft>
                          <a:spcPts val="600"/>
                        </a:spcAft>
                      </a:pPr>
                      <a:r>
                        <a:rPr lang="en-GB" sz="1600">
                          <a:effectLst/>
                          <a:latin typeface="Arial"/>
                          <a:ea typeface="Calibri"/>
                          <a:cs typeface="Times New Roman"/>
                        </a:rPr>
                        <a:t>21.1</a:t>
                      </a:r>
                      <a:endParaRPr lang="en-GB" sz="1600">
                        <a:effectLst/>
                        <a:latin typeface="Calibri"/>
                        <a:ea typeface="Calibri"/>
                        <a:cs typeface="Times New Roman"/>
                      </a:endParaRPr>
                    </a:p>
                  </a:txBody>
                  <a:tcPr marL="68580" marR="68580" marT="0" marB="0" anchor="b">
                    <a:lnL>
                      <a:noFill/>
                    </a:lnL>
                    <a:lnR>
                      <a:noFill/>
                    </a:lnR>
                    <a:lnT>
                      <a:noFill/>
                    </a:lnT>
                    <a:lnB>
                      <a:noFill/>
                    </a:lnB>
                    <a:solidFill>
                      <a:srgbClr val="C6D9F1"/>
                    </a:solidFill>
                  </a:tcPr>
                </a:tc>
                <a:tc>
                  <a:txBody>
                    <a:bodyPr/>
                    <a:lstStyle/>
                    <a:p>
                      <a:pPr algn="r">
                        <a:lnSpc>
                          <a:spcPct val="115000"/>
                        </a:lnSpc>
                        <a:spcBef>
                          <a:spcPts val="600"/>
                        </a:spcBef>
                        <a:spcAft>
                          <a:spcPts val="600"/>
                        </a:spcAft>
                      </a:pPr>
                      <a:r>
                        <a:rPr lang="en-GB" sz="1600">
                          <a:effectLst/>
                          <a:latin typeface="Arial"/>
                          <a:ea typeface="Calibri"/>
                          <a:cs typeface="Times New Roman"/>
                        </a:rPr>
                        <a:t>30.0</a:t>
                      </a:r>
                      <a:endParaRPr lang="en-GB" sz="160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Bef>
                          <a:spcPts val="600"/>
                        </a:spcBef>
                        <a:spcAft>
                          <a:spcPts val="600"/>
                        </a:spcAft>
                      </a:pPr>
                      <a:r>
                        <a:rPr lang="en-GB" sz="1600">
                          <a:effectLst/>
                          <a:latin typeface="Arial"/>
                          <a:ea typeface="Calibri"/>
                          <a:cs typeface="Times New Roman"/>
                        </a:rPr>
                        <a:t>45.2</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C6D9F1"/>
                    </a:solidFill>
                  </a:tcPr>
                </a:tc>
                <a:tc>
                  <a:txBody>
                    <a:bodyPr/>
                    <a:lstStyle/>
                    <a:p>
                      <a:pPr algn="r">
                        <a:lnSpc>
                          <a:spcPct val="115000"/>
                        </a:lnSpc>
                        <a:spcBef>
                          <a:spcPts val="600"/>
                        </a:spcBef>
                        <a:spcAft>
                          <a:spcPts val="600"/>
                        </a:spcAft>
                      </a:pPr>
                      <a:r>
                        <a:rPr lang="en-GB" sz="1600">
                          <a:effectLst/>
                          <a:latin typeface="Arial"/>
                          <a:ea typeface="Calibri"/>
                          <a:cs typeface="Times New Roman"/>
                        </a:rPr>
                        <a:t>22.0</a:t>
                      </a:r>
                      <a:endParaRPr lang="en-GB" sz="1600">
                        <a:effectLst/>
                        <a:latin typeface="Calibri"/>
                        <a:ea typeface="Calibri"/>
                        <a:cs typeface="Times New Roman"/>
                      </a:endParaRPr>
                    </a:p>
                  </a:txBody>
                  <a:tcPr marL="68580" marR="68580" marT="0" marB="0" anchor="b">
                    <a:lnL>
                      <a:noFill/>
                    </a:lnL>
                    <a:lnR>
                      <a:noFill/>
                    </a:lnR>
                    <a:lnT>
                      <a:noFill/>
                    </a:lnT>
                    <a:lnB>
                      <a:noFill/>
                    </a:lnB>
                    <a:solidFill>
                      <a:srgbClr val="C6D9F1"/>
                    </a:solidFill>
                  </a:tcPr>
                </a:tc>
                <a:tc>
                  <a:txBody>
                    <a:bodyPr/>
                    <a:lstStyle/>
                    <a:p>
                      <a:pPr algn="r">
                        <a:lnSpc>
                          <a:spcPct val="115000"/>
                        </a:lnSpc>
                        <a:spcBef>
                          <a:spcPts val="600"/>
                        </a:spcBef>
                        <a:spcAft>
                          <a:spcPts val="600"/>
                        </a:spcAft>
                      </a:pPr>
                      <a:r>
                        <a:rPr lang="en-GB" sz="1600">
                          <a:effectLst/>
                          <a:latin typeface="Arial"/>
                          <a:ea typeface="Calibri"/>
                          <a:cs typeface="Times New Roman"/>
                        </a:rPr>
                        <a:t>32.8</a:t>
                      </a:r>
                      <a:endParaRPr lang="en-GB" sz="160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Bef>
                          <a:spcPts val="600"/>
                        </a:spcBef>
                        <a:spcAft>
                          <a:spcPts val="600"/>
                        </a:spcAft>
                      </a:pPr>
                      <a:r>
                        <a:rPr lang="en-GB" sz="1600">
                          <a:effectLst/>
                          <a:latin typeface="Arial"/>
                          <a:ea typeface="Calibri"/>
                          <a:cs typeface="Times New Roman"/>
                        </a:rPr>
                        <a:t>41.6</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C6D9F1"/>
                    </a:solidFill>
                  </a:tcPr>
                </a:tc>
                <a:tc>
                  <a:txBody>
                    <a:bodyPr/>
                    <a:lstStyle/>
                    <a:p>
                      <a:pPr algn="r">
                        <a:lnSpc>
                          <a:spcPct val="115000"/>
                        </a:lnSpc>
                        <a:spcBef>
                          <a:spcPts val="600"/>
                        </a:spcBef>
                        <a:spcAft>
                          <a:spcPts val="600"/>
                        </a:spcAft>
                      </a:pPr>
                      <a:r>
                        <a:rPr lang="en-GB" sz="1600">
                          <a:effectLst/>
                          <a:latin typeface="Arial"/>
                          <a:ea typeface="Calibri"/>
                          <a:cs typeface="Times New Roman"/>
                        </a:rPr>
                        <a:t>21.9</a:t>
                      </a:r>
                      <a:endParaRPr lang="en-GB" sz="1600">
                        <a:effectLst/>
                        <a:latin typeface="Calibri"/>
                        <a:ea typeface="Calibri"/>
                        <a:cs typeface="Times New Roman"/>
                      </a:endParaRPr>
                    </a:p>
                  </a:txBody>
                  <a:tcPr marL="68580" marR="68580" marT="0" marB="0" anchor="b">
                    <a:lnL>
                      <a:noFill/>
                    </a:lnL>
                    <a:lnR>
                      <a:noFill/>
                    </a:lnR>
                    <a:lnT>
                      <a:noFill/>
                    </a:lnT>
                    <a:lnB>
                      <a:noFill/>
                    </a:lnB>
                    <a:solidFill>
                      <a:srgbClr val="C6D9F1"/>
                    </a:solidFill>
                  </a:tcPr>
                </a:tc>
                <a:tc>
                  <a:txBody>
                    <a:bodyPr/>
                    <a:lstStyle/>
                    <a:p>
                      <a:pPr algn="r">
                        <a:lnSpc>
                          <a:spcPct val="115000"/>
                        </a:lnSpc>
                        <a:spcBef>
                          <a:spcPts val="600"/>
                        </a:spcBef>
                        <a:spcAft>
                          <a:spcPts val="600"/>
                        </a:spcAft>
                      </a:pPr>
                      <a:r>
                        <a:rPr lang="en-GB" sz="1600">
                          <a:effectLst/>
                          <a:latin typeface="Arial"/>
                          <a:ea typeface="Calibri"/>
                          <a:cs typeface="Times New Roman"/>
                        </a:rPr>
                        <a:t>36.5</a:t>
                      </a:r>
                      <a:endParaRPr lang="en-GB" sz="160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C6D9F1"/>
                    </a:solidFill>
                  </a:tcPr>
                </a:tc>
              </a:tr>
              <a:tr h="477837">
                <a:tc>
                  <a:txBody>
                    <a:bodyPr/>
                    <a:lstStyle/>
                    <a:p>
                      <a:pPr algn="ctr">
                        <a:lnSpc>
                          <a:spcPct val="115000"/>
                        </a:lnSpc>
                        <a:spcAft>
                          <a:spcPts val="0"/>
                        </a:spcAft>
                      </a:pPr>
                      <a:r>
                        <a:rPr lang="en-GB" sz="1600">
                          <a:effectLst/>
                          <a:latin typeface="Arial"/>
                          <a:ea typeface="Calibri"/>
                          <a:cs typeface="Times New Roman"/>
                        </a:rPr>
                        <a:t>FI</a:t>
                      </a:r>
                      <a:endParaRPr lang="en-GB"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Bef>
                          <a:spcPts val="600"/>
                        </a:spcBef>
                        <a:spcAft>
                          <a:spcPts val="600"/>
                        </a:spcAft>
                      </a:pPr>
                      <a:r>
                        <a:rPr lang="en-GB" sz="1600">
                          <a:effectLst/>
                          <a:latin typeface="Arial"/>
                          <a:ea typeface="Calibri"/>
                          <a:cs typeface="Times New Roman"/>
                        </a:rPr>
                        <a:t>21.7</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Bef>
                          <a:spcPts val="600"/>
                        </a:spcBef>
                        <a:spcAft>
                          <a:spcPts val="600"/>
                        </a:spcAft>
                      </a:pPr>
                      <a:r>
                        <a:rPr lang="en-GB" sz="1600">
                          <a:effectLst/>
                          <a:latin typeface="Arial"/>
                          <a:ea typeface="Calibri"/>
                          <a:cs typeface="Times New Roman"/>
                        </a:rPr>
                        <a:t>47.2</a:t>
                      </a:r>
                      <a:endParaRPr lang="en-GB" sz="1600">
                        <a:effectLst/>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Bef>
                          <a:spcPts val="600"/>
                        </a:spcBef>
                        <a:spcAft>
                          <a:spcPts val="600"/>
                        </a:spcAft>
                      </a:pPr>
                      <a:r>
                        <a:rPr lang="en-GB" sz="1600">
                          <a:effectLst/>
                          <a:latin typeface="Arial"/>
                          <a:ea typeface="Calibri"/>
                          <a:cs typeface="Times New Roman"/>
                        </a:rPr>
                        <a:t>31.1</a:t>
                      </a:r>
                      <a:endParaRPr lang="en-GB" sz="160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Bef>
                          <a:spcPts val="600"/>
                        </a:spcBef>
                        <a:spcAft>
                          <a:spcPts val="600"/>
                        </a:spcAft>
                      </a:pPr>
                      <a:r>
                        <a:rPr lang="en-GB" sz="1600" dirty="0">
                          <a:effectLst/>
                          <a:latin typeface="Arial"/>
                          <a:ea typeface="Calibri"/>
                          <a:cs typeface="Times New Roman"/>
                        </a:rPr>
                        <a:t>17.3</a:t>
                      </a:r>
                      <a:endParaRPr lang="en-GB"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Bef>
                          <a:spcPts val="600"/>
                        </a:spcBef>
                        <a:spcAft>
                          <a:spcPts val="600"/>
                        </a:spcAft>
                      </a:pPr>
                      <a:r>
                        <a:rPr lang="en-GB" sz="1600" dirty="0">
                          <a:effectLst/>
                          <a:latin typeface="Arial"/>
                          <a:ea typeface="Calibri"/>
                          <a:cs typeface="Times New Roman"/>
                        </a:rPr>
                        <a:t>41.1</a:t>
                      </a:r>
                      <a:endParaRPr lang="en-GB" sz="16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Bef>
                          <a:spcPts val="600"/>
                        </a:spcBef>
                        <a:spcAft>
                          <a:spcPts val="600"/>
                        </a:spcAft>
                      </a:pPr>
                      <a:r>
                        <a:rPr lang="en-GB" sz="1600" b="1">
                          <a:effectLst/>
                          <a:latin typeface="Arial"/>
                          <a:ea typeface="Calibri"/>
                          <a:cs typeface="Times New Roman"/>
                        </a:rPr>
                        <a:t>41.7</a:t>
                      </a:r>
                      <a:endParaRPr lang="en-GB" sz="160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Bef>
                          <a:spcPts val="600"/>
                        </a:spcBef>
                        <a:spcAft>
                          <a:spcPts val="600"/>
                        </a:spcAft>
                      </a:pPr>
                      <a:r>
                        <a:rPr lang="en-GB" sz="1600">
                          <a:effectLst/>
                          <a:latin typeface="Arial"/>
                          <a:ea typeface="Calibri"/>
                          <a:cs typeface="Times New Roman"/>
                        </a:rPr>
                        <a:t>16.1</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Bef>
                          <a:spcPts val="600"/>
                        </a:spcBef>
                        <a:spcAft>
                          <a:spcPts val="600"/>
                        </a:spcAft>
                      </a:pPr>
                      <a:r>
                        <a:rPr lang="en-GB" sz="1600">
                          <a:effectLst/>
                          <a:latin typeface="Arial"/>
                          <a:ea typeface="Calibri"/>
                          <a:cs typeface="Times New Roman"/>
                        </a:rPr>
                        <a:t>48.7</a:t>
                      </a:r>
                      <a:endParaRPr lang="en-GB" sz="1600">
                        <a:effectLst/>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Bef>
                          <a:spcPts val="600"/>
                        </a:spcBef>
                        <a:spcAft>
                          <a:spcPts val="600"/>
                        </a:spcAft>
                      </a:pPr>
                      <a:r>
                        <a:rPr lang="en-GB" sz="1600">
                          <a:effectLst/>
                          <a:latin typeface="Arial"/>
                          <a:ea typeface="Calibri"/>
                          <a:cs typeface="Times New Roman"/>
                        </a:rPr>
                        <a:t>35.2</a:t>
                      </a:r>
                      <a:endParaRPr lang="en-GB" sz="160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r">
                        <a:lnSpc>
                          <a:spcPct val="115000"/>
                        </a:lnSpc>
                        <a:spcBef>
                          <a:spcPts val="600"/>
                        </a:spcBef>
                        <a:spcAft>
                          <a:spcPts val="600"/>
                        </a:spcAft>
                      </a:pPr>
                      <a:r>
                        <a:rPr lang="en-GB" sz="1600">
                          <a:effectLst/>
                          <a:latin typeface="Arial"/>
                          <a:ea typeface="Calibri"/>
                          <a:cs typeface="Times New Roman"/>
                        </a:rPr>
                        <a:t>10.8</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Bef>
                          <a:spcPts val="600"/>
                        </a:spcBef>
                        <a:spcAft>
                          <a:spcPts val="600"/>
                        </a:spcAft>
                      </a:pPr>
                      <a:r>
                        <a:rPr lang="en-GB" sz="1600">
                          <a:effectLst/>
                          <a:latin typeface="Arial"/>
                          <a:ea typeface="Calibri"/>
                          <a:cs typeface="Times New Roman"/>
                        </a:rPr>
                        <a:t>40.7</a:t>
                      </a:r>
                      <a:endParaRPr lang="en-GB" sz="1600">
                        <a:effectLst/>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Bef>
                          <a:spcPts val="600"/>
                        </a:spcBef>
                        <a:spcAft>
                          <a:spcPts val="600"/>
                        </a:spcAft>
                      </a:pPr>
                      <a:r>
                        <a:rPr lang="en-GB" sz="1600" b="1">
                          <a:effectLst/>
                          <a:latin typeface="Arial"/>
                          <a:ea typeface="Calibri"/>
                          <a:cs typeface="Times New Roman"/>
                        </a:rPr>
                        <a:t>48.5</a:t>
                      </a:r>
                      <a:endParaRPr lang="en-GB" sz="160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477837">
                <a:tc>
                  <a:txBody>
                    <a:bodyPr/>
                    <a:lstStyle/>
                    <a:p>
                      <a:pPr algn="ctr">
                        <a:lnSpc>
                          <a:spcPct val="115000"/>
                        </a:lnSpc>
                        <a:spcAft>
                          <a:spcPts val="0"/>
                        </a:spcAft>
                      </a:pPr>
                      <a:r>
                        <a:rPr lang="en-GB" sz="1600">
                          <a:effectLst/>
                          <a:latin typeface="Arial"/>
                          <a:ea typeface="Calibri"/>
                          <a:cs typeface="Times New Roman"/>
                        </a:rPr>
                        <a:t>UK</a:t>
                      </a:r>
                      <a:endParaRPr lang="en-GB"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9F1"/>
                    </a:solidFill>
                  </a:tcPr>
                </a:tc>
                <a:tc>
                  <a:txBody>
                    <a:bodyPr/>
                    <a:lstStyle/>
                    <a:p>
                      <a:pPr algn="r">
                        <a:lnSpc>
                          <a:spcPct val="115000"/>
                        </a:lnSpc>
                        <a:spcBef>
                          <a:spcPts val="600"/>
                        </a:spcBef>
                        <a:spcAft>
                          <a:spcPts val="600"/>
                        </a:spcAft>
                      </a:pPr>
                      <a:r>
                        <a:rPr lang="en-GB" sz="1600">
                          <a:effectLst/>
                          <a:latin typeface="Arial"/>
                          <a:ea typeface="Calibri"/>
                          <a:cs typeface="Times New Roman"/>
                        </a:rPr>
                        <a:t>23.5</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Bef>
                          <a:spcPts val="600"/>
                        </a:spcBef>
                        <a:spcAft>
                          <a:spcPts val="600"/>
                        </a:spcAft>
                      </a:pPr>
                      <a:r>
                        <a:rPr lang="en-GB" sz="1600">
                          <a:effectLst/>
                          <a:latin typeface="Arial"/>
                          <a:ea typeface="Calibri"/>
                          <a:cs typeface="Times New Roman"/>
                        </a:rPr>
                        <a:t>44.9</a:t>
                      </a:r>
                      <a:endParaRPr lang="en-GB" sz="1600">
                        <a:effectLst/>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Bef>
                          <a:spcPts val="600"/>
                        </a:spcBef>
                        <a:spcAft>
                          <a:spcPts val="600"/>
                        </a:spcAft>
                      </a:pPr>
                      <a:r>
                        <a:rPr lang="en-GB" sz="1600">
                          <a:effectLst/>
                          <a:latin typeface="Arial"/>
                          <a:ea typeface="Calibri"/>
                          <a:cs typeface="Times New Roman"/>
                        </a:rPr>
                        <a:t>31.6</a:t>
                      </a:r>
                      <a:endParaRPr lang="en-GB" sz="160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Bef>
                          <a:spcPts val="600"/>
                        </a:spcBef>
                        <a:spcAft>
                          <a:spcPts val="600"/>
                        </a:spcAft>
                      </a:pPr>
                      <a:r>
                        <a:rPr lang="en-GB" sz="1600">
                          <a:effectLst/>
                          <a:latin typeface="Arial"/>
                          <a:ea typeface="Calibri"/>
                          <a:cs typeface="Times New Roman"/>
                        </a:rPr>
                        <a:t>29.8</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Bef>
                          <a:spcPts val="600"/>
                        </a:spcBef>
                        <a:spcAft>
                          <a:spcPts val="600"/>
                        </a:spcAft>
                      </a:pPr>
                      <a:r>
                        <a:rPr lang="en-GB" sz="1600" dirty="0">
                          <a:effectLst/>
                          <a:latin typeface="Arial"/>
                          <a:ea typeface="Calibri"/>
                          <a:cs typeface="Times New Roman"/>
                        </a:rPr>
                        <a:t>37.7</a:t>
                      </a:r>
                      <a:endParaRPr lang="en-GB" sz="16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Bef>
                          <a:spcPts val="600"/>
                        </a:spcBef>
                        <a:spcAft>
                          <a:spcPts val="600"/>
                        </a:spcAft>
                      </a:pPr>
                      <a:r>
                        <a:rPr lang="en-GB" sz="1600" dirty="0">
                          <a:effectLst/>
                          <a:latin typeface="Arial"/>
                          <a:ea typeface="Calibri"/>
                          <a:cs typeface="Times New Roman"/>
                        </a:rPr>
                        <a:t>32.5</a:t>
                      </a:r>
                      <a:endParaRPr lang="en-GB" sz="1600" dirty="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Bef>
                          <a:spcPts val="600"/>
                        </a:spcBef>
                        <a:spcAft>
                          <a:spcPts val="600"/>
                        </a:spcAft>
                      </a:pPr>
                      <a:r>
                        <a:rPr lang="en-GB" sz="1600" dirty="0">
                          <a:effectLst/>
                          <a:latin typeface="Arial"/>
                          <a:ea typeface="Calibri"/>
                          <a:cs typeface="Times New Roman"/>
                        </a:rPr>
                        <a:t>19.6</a:t>
                      </a:r>
                      <a:endParaRPr lang="en-GB"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Bef>
                          <a:spcPts val="600"/>
                        </a:spcBef>
                        <a:spcAft>
                          <a:spcPts val="600"/>
                        </a:spcAft>
                      </a:pPr>
                      <a:r>
                        <a:rPr lang="en-GB" sz="1600" dirty="0">
                          <a:effectLst/>
                          <a:latin typeface="Arial"/>
                          <a:ea typeface="Calibri"/>
                          <a:cs typeface="Times New Roman"/>
                        </a:rPr>
                        <a:t>41.2</a:t>
                      </a:r>
                      <a:endParaRPr lang="en-GB" sz="16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Bef>
                          <a:spcPts val="600"/>
                        </a:spcBef>
                        <a:spcAft>
                          <a:spcPts val="600"/>
                        </a:spcAft>
                      </a:pPr>
                      <a:r>
                        <a:rPr lang="en-GB" sz="1600" b="1" dirty="0">
                          <a:effectLst/>
                          <a:latin typeface="Arial"/>
                          <a:ea typeface="Calibri"/>
                          <a:cs typeface="Times New Roman"/>
                        </a:rPr>
                        <a:t>39.2</a:t>
                      </a:r>
                      <a:endParaRPr lang="en-GB" sz="1600" dirty="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r">
                        <a:lnSpc>
                          <a:spcPct val="115000"/>
                        </a:lnSpc>
                        <a:spcBef>
                          <a:spcPts val="600"/>
                        </a:spcBef>
                        <a:spcAft>
                          <a:spcPts val="600"/>
                        </a:spcAft>
                      </a:pPr>
                      <a:r>
                        <a:rPr lang="en-GB" sz="1600" dirty="0">
                          <a:effectLst/>
                          <a:latin typeface="Arial"/>
                          <a:ea typeface="Calibri"/>
                          <a:cs typeface="Times New Roman"/>
                        </a:rPr>
                        <a:t>22.0</a:t>
                      </a:r>
                      <a:endParaRPr lang="en-GB"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Bef>
                          <a:spcPts val="600"/>
                        </a:spcBef>
                        <a:spcAft>
                          <a:spcPts val="600"/>
                        </a:spcAft>
                      </a:pPr>
                      <a:r>
                        <a:rPr lang="en-GB" sz="1600">
                          <a:effectLst/>
                          <a:latin typeface="Arial"/>
                          <a:ea typeface="Calibri"/>
                          <a:cs typeface="Times New Roman"/>
                        </a:rPr>
                        <a:t>36.1</a:t>
                      </a:r>
                      <a:endParaRPr lang="en-GB" sz="1600">
                        <a:effectLst/>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Bef>
                          <a:spcPts val="600"/>
                        </a:spcBef>
                        <a:spcAft>
                          <a:spcPts val="600"/>
                        </a:spcAft>
                      </a:pPr>
                      <a:r>
                        <a:rPr lang="en-GB" sz="1600" b="1" dirty="0">
                          <a:effectLst/>
                          <a:latin typeface="Arial"/>
                          <a:ea typeface="Calibri"/>
                          <a:cs typeface="Times New Roman"/>
                        </a:rPr>
                        <a:t>41.9</a:t>
                      </a:r>
                      <a:endParaRPr lang="en-GB" sz="1600" dirty="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477837">
                <a:tc>
                  <a:txBody>
                    <a:bodyPr/>
                    <a:lstStyle/>
                    <a:p>
                      <a:pPr algn="ctr">
                        <a:lnSpc>
                          <a:spcPct val="115000"/>
                        </a:lnSpc>
                        <a:spcAft>
                          <a:spcPts val="0"/>
                        </a:spcAft>
                      </a:pPr>
                      <a:r>
                        <a:rPr lang="en-GB" sz="1600">
                          <a:effectLst/>
                          <a:latin typeface="Arial"/>
                          <a:ea typeface="Calibri"/>
                          <a:cs typeface="Times New Roman"/>
                        </a:rPr>
                        <a:t>TR</a:t>
                      </a:r>
                      <a:endParaRPr lang="en-GB"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D9F1"/>
                    </a:solidFill>
                  </a:tcPr>
                </a:tc>
                <a:tc>
                  <a:txBody>
                    <a:bodyPr/>
                    <a:lstStyle/>
                    <a:p>
                      <a:pPr algn="r">
                        <a:lnSpc>
                          <a:spcPct val="115000"/>
                        </a:lnSpc>
                        <a:spcBef>
                          <a:spcPts val="600"/>
                        </a:spcBef>
                        <a:spcAft>
                          <a:spcPts val="600"/>
                        </a:spcAft>
                      </a:pPr>
                      <a:r>
                        <a:rPr lang="en-GB" sz="1600" i="1">
                          <a:effectLst/>
                          <a:latin typeface="Arial"/>
                          <a:ea typeface="Calibri"/>
                          <a:cs typeface="Times New Roman"/>
                        </a:rPr>
                        <a:t>66.9</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A6A6A6"/>
                    </a:solidFill>
                  </a:tcPr>
                </a:tc>
                <a:tc>
                  <a:txBody>
                    <a:bodyPr/>
                    <a:lstStyle/>
                    <a:p>
                      <a:pPr algn="r">
                        <a:lnSpc>
                          <a:spcPct val="115000"/>
                        </a:lnSpc>
                        <a:spcBef>
                          <a:spcPts val="600"/>
                        </a:spcBef>
                        <a:spcAft>
                          <a:spcPts val="600"/>
                        </a:spcAft>
                      </a:pPr>
                      <a:r>
                        <a:rPr lang="en-GB" sz="1600">
                          <a:effectLst/>
                          <a:latin typeface="Arial"/>
                          <a:ea typeface="Calibri"/>
                          <a:cs typeface="Times New Roman"/>
                        </a:rPr>
                        <a:t>20.5</a:t>
                      </a:r>
                      <a:endParaRPr lang="en-GB" sz="1600">
                        <a:effectLst/>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600"/>
                        </a:spcAft>
                      </a:pPr>
                      <a:r>
                        <a:rPr lang="en-GB" sz="1600">
                          <a:effectLst/>
                          <a:latin typeface="Arial"/>
                          <a:ea typeface="Calibri"/>
                          <a:cs typeface="Times New Roman"/>
                        </a:rPr>
                        <a:t>12.6</a:t>
                      </a:r>
                      <a:endParaRPr lang="en-GB" sz="160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600"/>
                        </a:spcAft>
                      </a:pPr>
                      <a:r>
                        <a:rPr lang="en-GB" sz="1600">
                          <a:effectLst/>
                          <a:latin typeface="Arial"/>
                          <a:ea typeface="Calibri"/>
                          <a:cs typeface="Times New Roman"/>
                        </a:rPr>
                        <a:t>79.8</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A6A6A6"/>
                    </a:solidFill>
                  </a:tcPr>
                </a:tc>
                <a:tc>
                  <a:txBody>
                    <a:bodyPr/>
                    <a:lstStyle/>
                    <a:p>
                      <a:pPr algn="r">
                        <a:lnSpc>
                          <a:spcPct val="115000"/>
                        </a:lnSpc>
                        <a:spcBef>
                          <a:spcPts val="600"/>
                        </a:spcBef>
                        <a:spcAft>
                          <a:spcPts val="600"/>
                        </a:spcAft>
                      </a:pPr>
                      <a:r>
                        <a:rPr lang="en-GB" sz="1600">
                          <a:effectLst/>
                          <a:latin typeface="Arial"/>
                          <a:ea typeface="Calibri"/>
                          <a:cs typeface="Times New Roman"/>
                        </a:rPr>
                        <a:t>12.4</a:t>
                      </a:r>
                      <a:endParaRPr lang="en-GB" sz="1600">
                        <a:effectLst/>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600"/>
                        </a:spcAft>
                      </a:pPr>
                      <a:r>
                        <a:rPr lang="en-GB" sz="1600">
                          <a:effectLst/>
                          <a:latin typeface="Arial"/>
                          <a:ea typeface="Calibri"/>
                          <a:cs typeface="Times New Roman"/>
                        </a:rPr>
                        <a:t>7.7</a:t>
                      </a:r>
                      <a:endParaRPr lang="en-GB" sz="160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600"/>
                        </a:spcAft>
                      </a:pPr>
                      <a:r>
                        <a:rPr lang="en-GB" sz="1600" i="1">
                          <a:effectLst/>
                          <a:latin typeface="Arial"/>
                          <a:ea typeface="Calibri"/>
                          <a:cs typeface="Times New Roman"/>
                        </a:rPr>
                        <a:t>61.3</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A6A6A6"/>
                    </a:solidFill>
                  </a:tcPr>
                </a:tc>
                <a:tc>
                  <a:txBody>
                    <a:bodyPr/>
                    <a:lstStyle/>
                    <a:p>
                      <a:pPr algn="r">
                        <a:lnSpc>
                          <a:spcPct val="115000"/>
                        </a:lnSpc>
                        <a:spcBef>
                          <a:spcPts val="600"/>
                        </a:spcBef>
                        <a:spcAft>
                          <a:spcPts val="600"/>
                        </a:spcAft>
                      </a:pPr>
                      <a:r>
                        <a:rPr lang="en-GB" sz="1600">
                          <a:effectLst/>
                          <a:latin typeface="Arial"/>
                          <a:ea typeface="Calibri"/>
                          <a:cs typeface="Times New Roman"/>
                        </a:rPr>
                        <a:t>21.0</a:t>
                      </a:r>
                      <a:endParaRPr lang="en-GB" sz="1600">
                        <a:effectLst/>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600"/>
                        </a:spcAft>
                      </a:pPr>
                      <a:r>
                        <a:rPr lang="en-GB" sz="1600">
                          <a:effectLst/>
                          <a:latin typeface="Arial"/>
                          <a:ea typeface="Calibri"/>
                          <a:cs typeface="Times New Roman"/>
                        </a:rPr>
                        <a:t>17.8</a:t>
                      </a:r>
                      <a:endParaRPr lang="en-GB" sz="160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600"/>
                        </a:spcAft>
                      </a:pPr>
                      <a:r>
                        <a:rPr lang="en-GB" sz="1600" i="1" dirty="0">
                          <a:effectLst/>
                          <a:latin typeface="Arial"/>
                          <a:ea typeface="Calibri"/>
                          <a:cs typeface="Times New Roman"/>
                        </a:rPr>
                        <a:t>73.6</a:t>
                      </a:r>
                      <a:endParaRPr lang="en-GB"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A6A6A6"/>
                    </a:solidFill>
                  </a:tcPr>
                </a:tc>
                <a:tc>
                  <a:txBody>
                    <a:bodyPr/>
                    <a:lstStyle/>
                    <a:p>
                      <a:pPr algn="r">
                        <a:lnSpc>
                          <a:spcPct val="115000"/>
                        </a:lnSpc>
                        <a:spcBef>
                          <a:spcPts val="600"/>
                        </a:spcBef>
                        <a:spcAft>
                          <a:spcPts val="600"/>
                        </a:spcAft>
                      </a:pPr>
                      <a:r>
                        <a:rPr lang="en-GB" sz="1600" dirty="0">
                          <a:effectLst/>
                          <a:latin typeface="Arial"/>
                          <a:ea typeface="Calibri"/>
                          <a:cs typeface="Times New Roman"/>
                        </a:rPr>
                        <a:t>13.6</a:t>
                      </a:r>
                      <a:endParaRPr lang="en-GB" sz="1600" dirty="0">
                        <a:effectLst/>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600"/>
                        </a:spcAft>
                      </a:pPr>
                      <a:r>
                        <a:rPr lang="en-GB" sz="1600" dirty="0">
                          <a:effectLst/>
                          <a:latin typeface="Arial"/>
                          <a:ea typeface="Calibri"/>
                          <a:cs typeface="Times New Roman"/>
                        </a:rPr>
                        <a:t>12.8</a:t>
                      </a:r>
                      <a:endParaRPr lang="en-GB" sz="1600" dirty="0">
                        <a:effectLst/>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pic>
        <p:nvPicPr>
          <p:cNvPr id="1446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4781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2695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47813"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908050"/>
            <a:ext cx="2998787" cy="149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TextBox 3"/>
          <p:cNvSpPr txBox="1">
            <a:spLocks noChangeArrowheads="1"/>
          </p:cNvSpPr>
          <p:nvPr/>
        </p:nvSpPr>
        <p:spPr bwMode="auto">
          <a:xfrm>
            <a:off x="2627313" y="1557338"/>
            <a:ext cx="10080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800" b="1">
                <a:latin typeface="Arial" pitchFamily="34" charset="0"/>
              </a:rPr>
              <a:t>Spain</a:t>
            </a:r>
          </a:p>
        </p:txBody>
      </p:sp>
      <p:pic>
        <p:nvPicPr>
          <p:cNvPr id="1536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517525"/>
            <a:ext cx="1395412"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7" name="TextBox 4"/>
          <p:cNvSpPr txBox="1">
            <a:spLocks noChangeArrowheads="1"/>
          </p:cNvSpPr>
          <p:nvPr/>
        </p:nvSpPr>
        <p:spPr bwMode="auto">
          <a:xfrm>
            <a:off x="6011863" y="1125538"/>
            <a:ext cx="792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1800" b="1">
                <a:latin typeface="Arial" pitchFamily="34" charset="0"/>
              </a:rPr>
              <a:t>EU28</a:t>
            </a:r>
          </a:p>
        </p:txBody>
      </p:sp>
      <p:pic>
        <p:nvPicPr>
          <p:cNvPr id="1536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2924175"/>
            <a:ext cx="2376488"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9" name="TextBox 5"/>
          <p:cNvSpPr txBox="1">
            <a:spLocks noChangeArrowheads="1"/>
          </p:cNvSpPr>
          <p:nvPr/>
        </p:nvSpPr>
        <p:spPr bwMode="auto">
          <a:xfrm>
            <a:off x="2627313" y="3441700"/>
            <a:ext cx="865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1800" b="1">
                <a:latin typeface="Arial" pitchFamily="34" charset="0"/>
              </a:rPr>
              <a:t>UK</a:t>
            </a:r>
          </a:p>
        </p:txBody>
      </p:sp>
      <p:pic>
        <p:nvPicPr>
          <p:cNvPr id="1537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9388" y="2503488"/>
            <a:ext cx="1806575" cy="207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71" name="TextBox 6"/>
          <p:cNvSpPr txBox="1">
            <a:spLocks noChangeArrowheads="1"/>
          </p:cNvSpPr>
          <p:nvPr/>
        </p:nvSpPr>
        <p:spPr bwMode="auto">
          <a:xfrm>
            <a:off x="6011863" y="3441700"/>
            <a:ext cx="1008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1800" b="1">
                <a:latin typeface="Arial" pitchFamily="34" charset="0"/>
              </a:rPr>
              <a:t>Finland</a:t>
            </a:r>
          </a:p>
        </p:txBody>
      </p:sp>
      <p:pic>
        <p:nvPicPr>
          <p:cNvPr id="1537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4797425"/>
            <a:ext cx="1493837"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73" name="TextBox 7"/>
          <p:cNvSpPr txBox="1">
            <a:spLocks noChangeArrowheads="1"/>
          </p:cNvSpPr>
          <p:nvPr/>
        </p:nvSpPr>
        <p:spPr bwMode="auto">
          <a:xfrm>
            <a:off x="2149475" y="5311775"/>
            <a:ext cx="9096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1800" b="1">
                <a:latin typeface="Arial" pitchFamily="34" charset="0"/>
              </a:rPr>
              <a:t>Czech</a:t>
            </a:r>
          </a:p>
        </p:txBody>
      </p:sp>
      <p:pic>
        <p:nvPicPr>
          <p:cNvPr id="15374"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67063" y="4613275"/>
            <a:ext cx="1901825"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75" name="TextBox 8"/>
          <p:cNvSpPr txBox="1">
            <a:spLocks noChangeArrowheads="1"/>
          </p:cNvSpPr>
          <p:nvPr/>
        </p:nvSpPr>
        <p:spPr bwMode="auto">
          <a:xfrm>
            <a:off x="4910138" y="5732463"/>
            <a:ext cx="149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800" b="1">
                <a:latin typeface="Arial" pitchFamily="34" charset="0"/>
              </a:rPr>
              <a:t>Germany</a:t>
            </a:r>
          </a:p>
        </p:txBody>
      </p:sp>
      <p:pic>
        <p:nvPicPr>
          <p:cNvPr id="15376"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18325" y="3716338"/>
            <a:ext cx="1905000" cy="159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77" name="TextBox 9"/>
          <p:cNvSpPr txBox="1">
            <a:spLocks noChangeArrowheads="1"/>
          </p:cNvSpPr>
          <p:nvPr/>
        </p:nvSpPr>
        <p:spPr bwMode="auto">
          <a:xfrm>
            <a:off x="7310438" y="5589588"/>
            <a:ext cx="11223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1800" b="1">
                <a:latin typeface="Arial" pitchFamily="34" charset="0"/>
              </a:rPr>
              <a:t>Turkey</a:t>
            </a:r>
          </a:p>
        </p:txBody>
      </p:sp>
    </p:spTree>
    <p:extLst>
      <p:ext uri="{BB962C8B-B14F-4D97-AF65-F5344CB8AC3E}">
        <p14:creationId xmlns:p14="http://schemas.microsoft.com/office/powerpoint/2010/main" val="3683388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1188" y="692150"/>
            <a:ext cx="8229600" cy="561975"/>
          </a:xfrm>
        </p:spPr>
        <p:txBody>
          <a:bodyPr/>
          <a:lstStyle/>
          <a:p>
            <a:pPr eaLnBrk="1" hangingPunct="1"/>
            <a:r>
              <a:rPr lang="en-GB" altLang="en-US" sz="2400" b="1" smtClean="0">
                <a:latin typeface="Arial" pitchFamily="34" charset="0"/>
                <a:cs typeface="Arial" pitchFamily="34" charset="0"/>
              </a:rPr>
              <a:t>Basic information on national preconditions/strategies</a:t>
            </a:r>
          </a:p>
        </p:txBody>
      </p:sp>
      <p:sp>
        <p:nvSpPr>
          <p:cNvPr id="3" name="Content Placeholder 2"/>
          <p:cNvSpPr>
            <a:spLocks noGrp="1"/>
          </p:cNvSpPr>
          <p:nvPr>
            <p:ph idx="1"/>
          </p:nvPr>
        </p:nvSpPr>
        <p:spPr/>
        <p:txBody>
          <a:bodyPr rtlCol="0">
            <a:normAutofit fontScale="62500" lnSpcReduction="20000"/>
          </a:bodyPr>
          <a:lstStyle/>
          <a:p>
            <a:pPr eaLnBrk="1" fontAlgn="auto" hangingPunct="1">
              <a:spcAft>
                <a:spcPts val="0"/>
              </a:spcAft>
              <a:defRPr/>
            </a:pPr>
            <a:r>
              <a:rPr lang="en-GB" altLang="en-US" b="1" dirty="0">
                <a:solidFill>
                  <a:srgbClr val="FF0000"/>
                </a:solidFill>
              </a:rPr>
              <a:t>GE</a:t>
            </a:r>
            <a:r>
              <a:rPr lang="en-GB" altLang="en-US" dirty="0"/>
              <a:t>: 	Rather low relevance of TLL:</a:t>
            </a:r>
          </a:p>
          <a:p>
            <a:pPr marL="0" indent="0" eaLnBrk="1" fontAlgn="auto" hangingPunct="1">
              <a:spcAft>
                <a:spcPts val="0"/>
              </a:spcAft>
              <a:buFont typeface="Arial" pitchFamily="34" charset="0"/>
              <a:buNone/>
              <a:defRPr/>
            </a:pPr>
            <a:r>
              <a:rPr lang="en-GB" altLang="en-US" dirty="0" smtClean="0"/>
              <a:t>	Successful </a:t>
            </a:r>
            <a:r>
              <a:rPr lang="en-GB" altLang="en-US" dirty="0"/>
              <a:t>approach of combing IVET &amp; HE: “Dual studies”; combing </a:t>
            </a:r>
            <a:r>
              <a:rPr lang="en-GB" altLang="en-US" dirty="0" smtClean="0"/>
              <a:t>	workplace </a:t>
            </a:r>
            <a:r>
              <a:rPr lang="en-GB" altLang="en-US" dirty="0"/>
              <a:t>learning of an apprenticeship and a bachelor programme</a:t>
            </a:r>
          </a:p>
          <a:p>
            <a:pPr marL="0" indent="0" eaLnBrk="1" fontAlgn="auto" hangingPunct="1">
              <a:spcAft>
                <a:spcPts val="0"/>
              </a:spcAft>
              <a:buFont typeface="Arial" pitchFamily="34" charset="0"/>
              <a:buNone/>
              <a:defRPr/>
            </a:pPr>
            <a:r>
              <a:rPr lang="en-GB" altLang="en-US" dirty="0" smtClean="0"/>
              <a:t>	Established </a:t>
            </a:r>
            <a:r>
              <a:rPr lang="en-GB" altLang="en-US" dirty="0"/>
              <a:t>and nation-wide recognised CVET system (Meister, </a:t>
            </a:r>
            <a:r>
              <a:rPr lang="en-GB" altLang="en-US" dirty="0" smtClean="0"/>
              <a:t>	</a:t>
            </a:r>
            <a:r>
              <a:rPr lang="en-GB" altLang="en-US" dirty="0" err="1" smtClean="0"/>
              <a:t>Techniker</a:t>
            </a:r>
            <a:r>
              <a:rPr lang="en-GB" altLang="en-US" dirty="0"/>
              <a:t>)</a:t>
            </a:r>
          </a:p>
          <a:p>
            <a:pPr eaLnBrk="1" fontAlgn="auto" hangingPunct="1">
              <a:spcAft>
                <a:spcPts val="0"/>
              </a:spcAft>
              <a:defRPr/>
            </a:pPr>
            <a:r>
              <a:rPr lang="en-GB" altLang="en-US" b="1" dirty="0">
                <a:solidFill>
                  <a:srgbClr val="FF0000"/>
                </a:solidFill>
              </a:rPr>
              <a:t>ES</a:t>
            </a:r>
            <a:r>
              <a:rPr lang="en-GB" altLang="en-US" dirty="0"/>
              <a:t>:	Continuous training for people with HE-certificates</a:t>
            </a:r>
          </a:p>
          <a:p>
            <a:pPr marL="0" indent="0" eaLnBrk="1" fontAlgn="auto" hangingPunct="1">
              <a:spcAft>
                <a:spcPts val="0"/>
              </a:spcAft>
              <a:buFont typeface="Arial" pitchFamily="34" charset="0"/>
              <a:buNone/>
              <a:defRPr/>
            </a:pPr>
            <a:r>
              <a:rPr lang="en-GB" altLang="en-US" dirty="0" smtClean="0"/>
              <a:t>	No </a:t>
            </a:r>
            <a:r>
              <a:rPr lang="en-GB" altLang="en-US" dirty="0"/>
              <a:t>priority for universities</a:t>
            </a:r>
          </a:p>
          <a:p>
            <a:pPr marL="0" indent="0" eaLnBrk="1" fontAlgn="auto" hangingPunct="1">
              <a:spcAft>
                <a:spcPts val="0"/>
              </a:spcAft>
              <a:buFont typeface="Arial" pitchFamily="34" charset="0"/>
              <a:buNone/>
              <a:defRPr/>
            </a:pPr>
            <a:r>
              <a:rPr lang="en-GB" altLang="en-US" dirty="0" smtClean="0"/>
              <a:t>	2 </a:t>
            </a:r>
            <a:r>
              <a:rPr lang="en-GB" altLang="en-US" dirty="0"/>
              <a:t>years NON-Bologna programmes</a:t>
            </a:r>
          </a:p>
          <a:p>
            <a:pPr marL="0" indent="0" eaLnBrk="1" fontAlgn="auto" hangingPunct="1">
              <a:spcAft>
                <a:spcPts val="0"/>
              </a:spcAft>
              <a:buFont typeface="Arial" pitchFamily="34" charset="0"/>
              <a:buNone/>
              <a:defRPr/>
            </a:pPr>
            <a:r>
              <a:rPr lang="en-GB" altLang="en-US" dirty="0" smtClean="0"/>
              <a:t>	Depending </a:t>
            </a:r>
            <a:r>
              <a:rPr lang="en-GB" altLang="en-US" dirty="0"/>
              <a:t>on students’ demand</a:t>
            </a:r>
          </a:p>
          <a:p>
            <a:pPr eaLnBrk="1" fontAlgn="auto" hangingPunct="1">
              <a:spcAft>
                <a:spcPts val="0"/>
              </a:spcAft>
              <a:defRPr/>
            </a:pPr>
            <a:r>
              <a:rPr lang="en-GB" altLang="en-US" b="1" dirty="0">
                <a:solidFill>
                  <a:srgbClr val="FF0000"/>
                </a:solidFill>
              </a:rPr>
              <a:t>UK</a:t>
            </a:r>
            <a:r>
              <a:rPr lang="en-GB" altLang="en-US" dirty="0"/>
              <a:t>: Long history of TLL</a:t>
            </a:r>
          </a:p>
          <a:p>
            <a:pPr marL="0" indent="0" eaLnBrk="1" fontAlgn="auto" hangingPunct="1">
              <a:spcAft>
                <a:spcPts val="0"/>
              </a:spcAft>
              <a:buFont typeface="Arial" pitchFamily="34" charset="0"/>
              <a:buNone/>
              <a:defRPr/>
            </a:pPr>
            <a:r>
              <a:rPr lang="en-GB" altLang="en-US" dirty="0" smtClean="0"/>
              <a:t>	Divergence </a:t>
            </a:r>
            <a:r>
              <a:rPr lang="en-GB" altLang="en-US" dirty="0"/>
              <a:t>between England and Scotland</a:t>
            </a:r>
          </a:p>
          <a:p>
            <a:pPr marL="0" indent="0" eaLnBrk="1" fontAlgn="auto" hangingPunct="1">
              <a:spcAft>
                <a:spcPts val="0"/>
              </a:spcAft>
              <a:buFont typeface="Arial" pitchFamily="34" charset="0"/>
              <a:buNone/>
              <a:defRPr/>
            </a:pPr>
            <a:r>
              <a:rPr lang="en-GB" altLang="en-US" dirty="0" smtClean="0"/>
              <a:t>	Fragmentation </a:t>
            </a:r>
            <a:r>
              <a:rPr lang="en-GB" altLang="en-US" dirty="0"/>
              <a:t>due to neo-liberalism (market driven approaches) in </a:t>
            </a:r>
            <a:r>
              <a:rPr lang="en-GB" altLang="en-US" dirty="0" smtClean="0"/>
              <a:t>	England </a:t>
            </a:r>
          </a:p>
          <a:p>
            <a:pPr marL="0" indent="0" eaLnBrk="1" fontAlgn="auto" hangingPunct="1">
              <a:spcAft>
                <a:spcPts val="0"/>
              </a:spcAft>
              <a:buFont typeface="Arial" pitchFamily="34" charset="0"/>
              <a:buNone/>
              <a:defRPr/>
            </a:pPr>
            <a:r>
              <a:rPr lang="en-GB" altLang="en-US" dirty="0" smtClean="0"/>
              <a:t>	More </a:t>
            </a:r>
            <a:r>
              <a:rPr lang="en-GB" altLang="en-US" dirty="0"/>
              <a:t>integrated approach in Scotland between VET &amp; </a:t>
            </a:r>
            <a:r>
              <a:rPr lang="en-GB" altLang="en-US" dirty="0" smtClean="0"/>
              <a:t>HE</a:t>
            </a:r>
            <a:endParaRPr lang="en-GB" altLang="en-US" dirty="0"/>
          </a:p>
        </p:txBody>
      </p:sp>
      <p:pic>
        <p:nvPicPr>
          <p:cNvPr id="1638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4781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07355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3450</Words>
  <Application>Microsoft Office PowerPoint</Application>
  <PresentationFormat>On-screen Show (4:3)</PresentationFormat>
  <Paragraphs>349</Paragraphs>
  <Slides>35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ＭＳ Ｐゴシック</vt:lpstr>
      <vt:lpstr>Arial</vt:lpstr>
      <vt:lpstr>Calibri</vt:lpstr>
      <vt:lpstr>Times New Roman</vt:lpstr>
      <vt:lpstr>Office Theme</vt:lpstr>
      <vt:lpstr>Partnership and Collaboration in Work-based and -related Learning in Higher Education</vt:lpstr>
      <vt:lpstr>PowerPoint Presentation</vt:lpstr>
      <vt:lpstr>A review (1996)</vt:lpstr>
      <vt:lpstr>learning for work; learning at work; learning through work</vt:lpstr>
      <vt:lpstr>The partners</vt:lpstr>
      <vt:lpstr>PowerPoint Presentation</vt:lpstr>
      <vt:lpstr>Some figures</vt:lpstr>
      <vt:lpstr>PowerPoint Presentation</vt:lpstr>
      <vt:lpstr>Basic information on national preconditions/strategies</vt:lpstr>
      <vt:lpstr>Basic information on national preconditions/strategies</vt:lpstr>
      <vt:lpstr>Case study 1</vt:lpstr>
      <vt:lpstr>PowerPoint Presentation</vt:lpstr>
      <vt:lpstr>Funding, recruitment, evaluation</vt:lpstr>
      <vt:lpstr>Impact on learners (1)</vt:lpstr>
      <vt:lpstr>Impact on learners</vt:lpstr>
      <vt:lpstr>Work-based perspective</vt:lpstr>
      <vt:lpstr>Case study 2</vt:lpstr>
      <vt:lpstr>PowerPoint Presentation</vt:lpstr>
      <vt:lpstr>Funding, recruitment, evaluation</vt:lpstr>
      <vt:lpstr>Drivers of the programme</vt:lpstr>
      <vt:lpstr>Impact on learners</vt:lpstr>
      <vt:lpstr>Impact on learners 2</vt:lpstr>
      <vt:lpstr>Academic/work-based perspective</vt:lpstr>
      <vt:lpstr>Case Study 3</vt:lpstr>
      <vt:lpstr>PowerPoint Presentation</vt:lpstr>
      <vt:lpstr>Funding, recruitment, evaluation</vt:lpstr>
      <vt:lpstr>Drivers of the programme</vt:lpstr>
      <vt:lpstr>Impact on learners</vt:lpstr>
      <vt:lpstr>Impact </vt:lpstr>
      <vt:lpstr>Impact on organisations</vt:lpstr>
      <vt:lpstr>Alternate frames of analysis</vt:lpstr>
      <vt:lpstr>Permeability – two approaches</vt:lpstr>
      <vt:lpstr>Some issues</vt:lpstr>
      <vt:lpstr>But</vt:lpstr>
      <vt:lpstr>Many thanks for attention,  comments and remarks! www.letae.eu  Muir.Houston@glasgow.ac.uk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Partnership and Collaboration in Work-based and -related Learning in Higher Education</dc:title>
  <dc:creator>Muir</dc:creator>
  <cp:lastModifiedBy>Rachael Mckeown</cp:lastModifiedBy>
  <cp:revision>21</cp:revision>
  <dcterms:created xsi:type="dcterms:W3CDTF">2016-07-11T10:39:18Z</dcterms:created>
  <dcterms:modified xsi:type="dcterms:W3CDTF">2016-07-13T13:08:42Z</dcterms:modified>
</cp:coreProperties>
</file>