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  <p:sldMasterId id="2147483718" r:id="rId2"/>
    <p:sldMasterId id="2147483725" r:id="rId3"/>
  </p:sldMasterIdLst>
  <p:notesMasterIdLst>
    <p:notesMasterId r:id="rId19"/>
  </p:notesMasterIdLst>
  <p:handoutMasterIdLst>
    <p:handoutMasterId r:id="rId20"/>
  </p:handoutMasterIdLst>
  <p:sldIdLst>
    <p:sldId id="316" r:id="rId4"/>
    <p:sldId id="416" r:id="rId5"/>
    <p:sldId id="422" r:id="rId6"/>
    <p:sldId id="423" r:id="rId7"/>
    <p:sldId id="425" r:id="rId8"/>
    <p:sldId id="467" r:id="rId9"/>
    <p:sldId id="465" r:id="rId10"/>
    <p:sldId id="462" r:id="rId11"/>
    <p:sldId id="427" r:id="rId12"/>
    <p:sldId id="464" r:id="rId13"/>
    <p:sldId id="444" r:id="rId14"/>
    <p:sldId id="466" r:id="rId15"/>
    <p:sldId id="469" r:id="rId16"/>
    <p:sldId id="439" r:id="rId17"/>
    <p:sldId id="397" r:id="rId18"/>
  </p:sldIdLst>
  <p:sldSz cx="8961438" cy="6721475"/>
  <p:notesSz cx="6797675" cy="9926638"/>
  <p:custDataLst>
    <p:tags r:id="rId21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4" pos="5318">
          <p15:clr>
            <a:srgbClr val="A4A3A4"/>
          </p15:clr>
        </p15:guide>
        <p15:guide id="6" pos="5402">
          <p15:clr>
            <a:srgbClr val="A4A3A4"/>
          </p15:clr>
        </p15:guide>
        <p15:guide id="7" pos="2823" userDrawn="1">
          <p15:clr>
            <a:srgbClr val="A4A3A4"/>
          </p15:clr>
        </p15:guide>
        <p15:guide id="8" orient="horz" pos="2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" initials="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8A8"/>
    <a:srgbClr val="FFFFFF"/>
    <a:srgbClr val="10BAB3"/>
    <a:srgbClr val="E86EC8"/>
    <a:srgbClr val="A1D5D5"/>
    <a:srgbClr val="B31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0" autoAdjust="0"/>
    <p:restoredTop sz="93963" autoAdjust="0"/>
  </p:normalViewPr>
  <p:slideViewPr>
    <p:cSldViewPr snapToGrid="0">
      <p:cViewPr varScale="1">
        <p:scale>
          <a:sx n="71" d="100"/>
          <a:sy n="71" d="100"/>
        </p:scale>
        <p:origin x="1110" y="78"/>
      </p:cViewPr>
      <p:guideLst>
        <p:guide pos="2880"/>
        <p:guide pos="5318"/>
        <p:guide pos="5402"/>
        <p:guide pos="2823"/>
        <p:guide orient="horz" pos="2117"/>
      </p:guideLst>
    </p:cSldViewPr>
  </p:slideViewPr>
  <p:outlineViewPr>
    <p:cViewPr varScale="1">
      <p:scale>
        <a:sx n="170" d="200"/>
        <a:sy n="170" d="200"/>
      </p:scale>
      <p:origin x="0" y="6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671" y="14"/>
      </p:cViewPr>
      <p:guideLst>
        <p:guide orient="horz" pos="289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6542-932F-4265-89BF-0BC31FD771E1}" type="slidenum">
              <a:rPr lang="en-GB" smtClean="0">
                <a:latin typeface="Corbel"/>
              </a:rPr>
              <a:t>‹#›</a:t>
            </a:fld>
            <a:endParaRPr lang="en-GB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272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768350"/>
            <a:ext cx="5051425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802905"/>
            <a:ext cx="6216650" cy="454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607402"/>
            <a:ext cx="3371850" cy="5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607402"/>
            <a:ext cx="3371850" cy="5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884560AC-433A-4F79-A8A4-5596CB2B7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80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</a:t>
            </a:r>
            <a:r>
              <a:rPr lang="en-GB" baseline="0" dirty="0"/>
              <a:t> can meet some of the EAN team during the TMP worldwide </a:t>
            </a:r>
            <a:r>
              <a:rPr lang="en-GB" baseline="0"/>
              <a:t>&amp; CEC workshop </a:t>
            </a:r>
            <a:r>
              <a:rPr lang="en-GB" baseline="0" dirty="0"/>
              <a:t>session at 11:00-12:00 in exchange room 9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5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8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0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7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Cold spots include uptake of apprenticeships post KS4 – directing employer resources to </a:t>
            </a:r>
            <a:r>
              <a:rPr lang="en-GB" dirty="0" err="1"/>
              <a:t>coldspots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0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5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8309-FDA5-8143-B598-270FC22852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Give some example names of EA’s: Deloitte, Rolls Royce, UKCES, Balfour Beatty, Eversheds, British Gas, Crisis, many more SMEs / entrepreneurs in Food &amp; farming (Blacker Hall</a:t>
            </a:r>
            <a:r>
              <a:rPr lang="en-GB" sz="900" kern="1200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Farm)</a:t>
            </a:r>
            <a:r>
              <a:rPr lang="en-GB" sz="9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gaming, IT and marketing consultancy </a:t>
            </a:r>
          </a:p>
          <a:p>
            <a:endParaRPr lang="en-GB" sz="9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GB" sz="9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EAs to date represent a wide range of industry sectors. The highest proportion (16%) work in professional services, business, legal, scientific and technical activities (Figure 11). Of the EAs working in “other” sectors, these industries span: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energy;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research;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horticulture; and 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marketing.</a:t>
            </a:r>
          </a:p>
          <a:p>
            <a:r>
              <a:rPr lang="en-GB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endParaRPr lang="en-GB" sz="9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4560AC-433A-4F79-A8A4-5596CB2B7BD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5" Type="http://schemas.openxmlformats.org/officeDocument/2006/relationships/image" Target="NUL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2.vml"/><Relationship Id="rId5" Type="http://schemas.openxmlformats.org/officeDocument/2006/relationships/image" Target="NULL"/><Relationship Id="rId4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3.vml"/><Relationship Id="rId5" Type="http://schemas.openxmlformats.org/officeDocument/2006/relationships/image" Target="NULL"/><Relationship Id="rId4" Type="http://schemas.openxmlformats.org/officeDocument/2006/relationships/oleObject" Target="../embeddings/oleObject1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4.vml"/><Relationship Id="rId5" Type="http://schemas.openxmlformats.org/officeDocument/2006/relationships/image" Target="NULL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5.vml"/><Relationship Id="rId5" Type="http://schemas.openxmlformats.org/officeDocument/2006/relationships/image" Target="NULL"/><Relationship Id="rId4" Type="http://schemas.openxmlformats.org/officeDocument/2006/relationships/oleObject" Target="../embeddings/oleObject1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6.vml"/><Relationship Id="rId5" Type="http://schemas.openxmlformats.org/officeDocument/2006/relationships/image" Target="NULL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8.vml"/><Relationship Id="rId5" Type="http://schemas.openxmlformats.org/officeDocument/2006/relationships/image" Target="NULL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9.vml"/><Relationship Id="rId5" Type="http://schemas.openxmlformats.org/officeDocument/2006/relationships/image" Target="NULL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0.vml"/><Relationship Id="rId5" Type="http://schemas.openxmlformats.org/officeDocument/2006/relationships/image" Target="NULL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1.vml"/><Relationship Id="rId5" Type="http://schemas.openxmlformats.org/officeDocument/2006/relationships/image" Target="NULL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2.vml"/><Relationship Id="rId5" Type="http://schemas.openxmlformats.org/officeDocument/2006/relationships/image" Target="NULL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NULL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23.vml"/><Relationship Id="rId5" Type="http://schemas.openxmlformats.org/officeDocument/2006/relationships/image" Target="NULL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4.vml"/><Relationship Id="rId5" Type="http://schemas.openxmlformats.org/officeDocument/2006/relationships/image" Target="NULL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5.vml"/><Relationship Id="rId5" Type="http://schemas.openxmlformats.org/officeDocument/2006/relationships/image" Target="NULL"/><Relationship Id="rId4" Type="http://schemas.openxmlformats.org/officeDocument/2006/relationships/oleObject" Target="../embeddings/oleObject2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5" Type="http://schemas.openxmlformats.org/officeDocument/2006/relationships/image" Target="NULL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5" Type="http://schemas.openxmlformats.org/officeDocument/2006/relationships/image" Target="NULL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5" Type="http://schemas.openxmlformats.org/officeDocument/2006/relationships/image" Target="NULL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5" Type="http://schemas.openxmlformats.org/officeDocument/2006/relationships/image" Target="NULL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image" Target="NULL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5" Type="http://schemas.openxmlformats.org/officeDocument/2006/relationships/image" Target="NULL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1.vml"/><Relationship Id="rId5" Type="http://schemas.openxmlformats.org/officeDocument/2006/relationships/image" Target="NULL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5756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ltGray">
          <a:xfrm>
            <a:off x="611571" y="11557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ltGray">
          <a:xfrm>
            <a:off x="611571" y="1311275"/>
            <a:ext cx="2535951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>
                <a:solidFill>
                  <a:schemeClr val="bg1"/>
                </a:solidFill>
                <a:latin typeface="+mn-lt"/>
              </a:rPr>
              <a:t>Last Modified 9/13/2015 5:31 PM India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ltGray">
          <a:xfrm>
            <a:off x="611571" y="1468439"/>
            <a:ext cx="2330766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aseline="0" noProof="0">
                <a:solidFill>
                  <a:schemeClr val="bg1"/>
                </a:solidFill>
                <a:latin typeface="+mn-lt"/>
              </a:rPr>
              <a:t>Printed 14/07/2015 18:15 GMT Standard Time</a:t>
            </a:r>
            <a:endParaRPr lang="en-US" sz="90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692000"/>
            <a:ext cx="89614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4000" b="0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3492000"/>
            <a:ext cx="8961437" cy="492443"/>
          </a:xfrm>
        </p:spPr>
        <p:txBody>
          <a:bodyPr wrap="square">
            <a:spAutoFit/>
          </a:bodyPr>
          <a:lstStyle>
            <a:lvl1pPr algn="ctr">
              <a:defRPr sz="3200" b="1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611571" y="5969544"/>
            <a:ext cx="4935538" cy="379385"/>
            <a:chOff x="537729" y="5004344"/>
            <a:chExt cx="4935538" cy="379385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004344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 dirty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7" name="doc id"/>
          <p:cNvSpPr>
            <a:spLocks noChangeArrowheads="1"/>
          </p:cNvSpPr>
          <p:nvPr userDrawn="1"/>
        </p:nvSpPr>
        <p:spPr bwMode="gray">
          <a:xfrm>
            <a:off x="8132763" y="1111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6" name="Rectangle 1026"/>
          <p:cNvSpPr txBox="1">
            <a:spLocks noChangeArrowheads="1"/>
          </p:cNvSpPr>
          <p:nvPr userDrawn="1"/>
        </p:nvSpPr>
        <p:spPr bwMode="auto">
          <a:xfrm>
            <a:off x="5449579" y="4815839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CAREERS</a:t>
            </a:r>
          </a:p>
        </p:txBody>
      </p:sp>
      <p:sp>
        <p:nvSpPr>
          <p:cNvPr id="19" name="Rectangle 1026"/>
          <p:cNvSpPr txBox="1">
            <a:spLocks noChangeArrowheads="1"/>
          </p:cNvSpPr>
          <p:nvPr userDrawn="1"/>
        </p:nvSpPr>
        <p:spPr bwMode="auto">
          <a:xfrm>
            <a:off x="5093437" y="5320774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ENTERPRISE</a:t>
            </a:r>
          </a:p>
        </p:txBody>
      </p:sp>
      <p:sp>
        <p:nvSpPr>
          <p:cNvPr id="21" name="Rectangle 1027"/>
          <p:cNvSpPr txBox="1">
            <a:spLocks noChangeArrowheads="1"/>
          </p:cNvSpPr>
          <p:nvPr userDrawn="1"/>
        </p:nvSpPr>
        <p:spPr bwMode="auto">
          <a:xfrm rot="16200000">
            <a:off x="4989782" y="4965213"/>
            <a:ext cx="606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000" b="0" kern="0" dirty="0">
                <a:solidFill>
                  <a:schemeClr val="bg1"/>
                </a:solidFill>
                <a:latin typeface="+mj-lt"/>
              </a:rPr>
              <a:t>THE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 userDrawn="1"/>
        </p:nvSpPr>
        <p:spPr bwMode="auto">
          <a:xfrm>
            <a:off x="7744436" y="4846616"/>
            <a:ext cx="6065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4000" b="0" kern="0" dirty="0">
                <a:solidFill>
                  <a:schemeClr val="bg1"/>
                </a:solidFill>
                <a:latin typeface="+mj-lt"/>
              </a:rPr>
              <a:t>&amp;</a:t>
            </a:r>
          </a:p>
        </p:txBody>
      </p:sp>
      <p:sp>
        <p:nvSpPr>
          <p:cNvPr id="23" name="Rectangle 1027"/>
          <p:cNvSpPr txBox="1">
            <a:spLocks noChangeArrowheads="1"/>
          </p:cNvSpPr>
          <p:nvPr userDrawn="1"/>
        </p:nvSpPr>
        <p:spPr bwMode="auto">
          <a:xfrm>
            <a:off x="6470741" y="5900172"/>
            <a:ext cx="18484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800" b="0" kern="0" dirty="0">
                <a:solidFill>
                  <a:schemeClr val="bg1"/>
                </a:solidFill>
                <a:latin typeface="+mj-lt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86398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42118" y="230188"/>
            <a:ext cx="721174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3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18" y="230187"/>
            <a:ext cx="7211749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4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9" name="Object 2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46089" y="1818053"/>
            <a:ext cx="62776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9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8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8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42119" y="230188"/>
            <a:ext cx="72117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98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ltGray">
          <a:xfrm>
            <a:off x="611571" y="11557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ltGray">
          <a:xfrm>
            <a:off x="611571" y="1311275"/>
            <a:ext cx="2535951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>
                <a:solidFill>
                  <a:schemeClr val="bg1"/>
                </a:solidFill>
                <a:latin typeface="+mn-lt"/>
              </a:rPr>
              <a:t>Last Modified 9/13/2015 5:31 PM India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ltGray">
          <a:xfrm>
            <a:off x="611571" y="1468439"/>
            <a:ext cx="2330766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aseline="0" noProof="0">
                <a:solidFill>
                  <a:schemeClr val="bg1"/>
                </a:solidFill>
                <a:latin typeface="+mn-lt"/>
              </a:rPr>
              <a:t>Printed 14/07/2015 18:15 GMT Standard Time</a:t>
            </a:r>
            <a:endParaRPr lang="en-US" sz="90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692000"/>
            <a:ext cx="896143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4000" b="0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3492000"/>
            <a:ext cx="8961437" cy="492443"/>
          </a:xfrm>
        </p:spPr>
        <p:txBody>
          <a:bodyPr wrap="square">
            <a:spAutoFit/>
          </a:bodyPr>
          <a:lstStyle>
            <a:lvl1pPr algn="ctr">
              <a:defRPr sz="3200" b="1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611571" y="5969544"/>
            <a:ext cx="4935538" cy="379385"/>
            <a:chOff x="537729" y="5004344"/>
            <a:chExt cx="4935538" cy="379385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004344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 dirty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7" name="doc id"/>
          <p:cNvSpPr>
            <a:spLocks noChangeArrowheads="1"/>
          </p:cNvSpPr>
          <p:nvPr userDrawn="1"/>
        </p:nvSpPr>
        <p:spPr bwMode="gray">
          <a:xfrm>
            <a:off x="8132763" y="1111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6" name="Rectangle 1026"/>
          <p:cNvSpPr txBox="1">
            <a:spLocks noChangeArrowheads="1"/>
          </p:cNvSpPr>
          <p:nvPr userDrawn="1"/>
        </p:nvSpPr>
        <p:spPr bwMode="auto">
          <a:xfrm>
            <a:off x="5449579" y="4815839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CAREERS</a:t>
            </a:r>
          </a:p>
        </p:txBody>
      </p:sp>
      <p:sp>
        <p:nvSpPr>
          <p:cNvPr id="19" name="Rectangle 1026"/>
          <p:cNvSpPr txBox="1">
            <a:spLocks noChangeArrowheads="1"/>
          </p:cNvSpPr>
          <p:nvPr userDrawn="1"/>
        </p:nvSpPr>
        <p:spPr bwMode="auto">
          <a:xfrm>
            <a:off x="5093437" y="5320774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ENTERPRISE</a:t>
            </a:r>
          </a:p>
        </p:txBody>
      </p:sp>
      <p:sp>
        <p:nvSpPr>
          <p:cNvPr id="21" name="Rectangle 1027"/>
          <p:cNvSpPr txBox="1">
            <a:spLocks noChangeArrowheads="1"/>
          </p:cNvSpPr>
          <p:nvPr userDrawn="1"/>
        </p:nvSpPr>
        <p:spPr bwMode="auto">
          <a:xfrm rot="16200000">
            <a:off x="4989782" y="4965213"/>
            <a:ext cx="606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000" b="0" kern="0" dirty="0">
                <a:solidFill>
                  <a:schemeClr val="bg1"/>
                </a:solidFill>
                <a:latin typeface="+mj-lt"/>
              </a:rPr>
              <a:t>THE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 userDrawn="1"/>
        </p:nvSpPr>
        <p:spPr bwMode="auto">
          <a:xfrm>
            <a:off x="7744436" y="4846616"/>
            <a:ext cx="6065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4000" b="0" kern="0" dirty="0">
                <a:solidFill>
                  <a:schemeClr val="bg1"/>
                </a:solidFill>
                <a:latin typeface="+mj-lt"/>
              </a:rPr>
              <a:t>&amp;</a:t>
            </a:r>
          </a:p>
        </p:txBody>
      </p:sp>
      <p:sp>
        <p:nvSpPr>
          <p:cNvPr id="23" name="Rectangle 1027"/>
          <p:cNvSpPr txBox="1">
            <a:spLocks noChangeArrowheads="1"/>
          </p:cNvSpPr>
          <p:nvPr userDrawn="1"/>
        </p:nvSpPr>
        <p:spPr bwMode="auto">
          <a:xfrm>
            <a:off x="6470741" y="5900172"/>
            <a:ext cx="18484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800" b="0" kern="0" dirty="0">
                <a:solidFill>
                  <a:schemeClr val="bg1"/>
                </a:solidFill>
                <a:latin typeface="+mj-lt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81962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8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3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5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2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12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3744000" cy="468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27833" y="1439863"/>
            <a:ext cx="3744000" cy="467995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1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8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2316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5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1" y="359999"/>
            <a:ext cx="6407778" cy="315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626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311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42119" y="230188"/>
            <a:ext cx="72117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59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7848000" cy="4680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5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12p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9999"/>
            <a:ext cx="64640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1999" y="1439999"/>
            <a:ext cx="3744000" cy="468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27833" y="1439863"/>
            <a:ext cx="3744000" cy="467995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3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096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1" y="359999"/>
            <a:ext cx="6407778" cy="315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06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42119" y="230188"/>
            <a:ext cx="721174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80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ltGray">
          <a:xfrm>
            <a:off x="611571" y="11557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ltGray">
          <a:xfrm>
            <a:off x="611571" y="1311275"/>
            <a:ext cx="2535951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>
                <a:solidFill>
                  <a:schemeClr val="bg1"/>
                </a:solidFill>
                <a:latin typeface="+mn-lt"/>
              </a:rPr>
              <a:t>Last Modified 9/13/2015 5:31 PM India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ltGray">
          <a:xfrm>
            <a:off x="611571" y="1468439"/>
            <a:ext cx="2330766" cy="1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aseline="0" noProof="0">
                <a:solidFill>
                  <a:schemeClr val="bg1"/>
                </a:solidFill>
                <a:latin typeface="+mn-lt"/>
              </a:rPr>
              <a:t>Printed 14/07/2015 18:15 GMT Standard Time</a:t>
            </a:r>
            <a:endParaRPr lang="en-US" sz="90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11571" y="1734086"/>
            <a:ext cx="736889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0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571" y="2382991"/>
            <a:ext cx="7368890" cy="184666"/>
          </a:xfrm>
        </p:spPr>
        <p:txBody>
          <a:bodyPr wrap="square">
            <a:spAutoFit/>
          </a:bodyPr>
          <a:lstStyle>
            <a:lvl1pPr>
              <a:defRPr sz="1200" baseline="0">
                <a:solidFill>
                  <a:schemeClr val="tx1"/>
                </a:solidFill>
                <a:latin typeface="Corbel"/>
                <a:ea typeface="+mj-ea"/>
                <a:cs typeface="Arial" panose="020B0604020202020204" pitchFamily="34" charset="0"/>
                <a:sym typeface="Corbel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611571" y="5969544"/>
            <a:ext cx="4935538" cy="379385"/>
            <a:chOff x="537729" y="5004344"/>
            <a:chExt cx="4935538" cy="379385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004344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 dirty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0" baseline="0" noProof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7" name="doc id"/>
          <p:cNvSpPr>
            <a:spLocks noChangeArrowheads="1"/>
          </p:cNvSpPr>
          <p:nvPr userDrawn="1"/>
        </p:nvSpPr>
        <p:spPr bwMode="gray">
          <a:xfrm>
            <a:off x="8132763" y="1111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6" name="Rectangle 1026"/>
          <p:cNvSpPr txBox="1">
            <a:spLocks noChangeArrowheads="1"/>
          </p:cNvSpPr>
          <p:nvPr userDrawn="1"/>
        </p:nvSpPr>
        <p:spPr bwMode="auto">
          <a:xfrm>
            <a:off x="5449579" y="4815839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CAREERS</a:t>
            </a:r>
          </a:p>
        </p:txBody>
      </p:sp>
      <p:sp>
        <p:nvSpPr>
          <p:cNvPr id="19" name="Rectangle 1026"/>
          <p:cNvSpPr txBox="1">
            <a:spLocks noChangeArrowheads="1"/>
          </p:cNvSpPr>
          <p:nvPr userDrawn="1"/>
        </p:nvSpPr>
        <p:spPr bwMode="auto">
          <a:xfrm>
            <a:off x="5093437" y="5320774"/>
            <a:ext cx="377754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400" kern="0" dirty="0">
                <a:latin typeface="+mj-lt"/>
              </a:rPr>
              <a:t>ENTERPRISE</a:t>
            </a:r>
          </a:p>
        </p:txBody>
      </p:sp>
      <p:sp>
        <p:nvSpPr>
          <p:cNvPr id="21" name="Rectangle 1027"/>
          <p:cNvSpPr txBox="1">
            <a:spLocks noChangeArrowheads="1"/>
          </p:cNvSpPr>
          <p:nvPr userDrawn="1"/>
        </p:nvSpPr>
        <p:spPr bwMode="auto">
          <a:xfrm rot="16200000">
            <a:off x="4989782" y="4965213"/>
            <a:ext cx="606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000" b="0" kern="0" dirty="0">
                <a:solidFill>
                  <a:schemeClr val="bg1"/>
                </a:solidFill>
                <a:latin typeface="+mj-lt"/>
              </a:rPr>
              <a:t>THE</a:t>
            </a:r>
          </a:p>
        </p:txBody>
      </p:sp>
      <p:sp>
        <p:nvSpPr>
          <p:cNvPr id="22" name="Rectangle 1027"/>
          <p:cNvSpPr txBox="1">
            <a:spLocks noChangeArrowheads="1"/>
          </p:cNvSpPr>
          <p:nvPr userDrawn="1"/>
        </p:nvSpPr>
        <p:spPr bwMode="auto">
          <a:xfrm>
            <a:off x="7744436" y="4846616"/>
            <a:ext cx="6065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4000" b="0" kern="0" dirty="0">
                <a:solidFill>
                  <a:schemeClr val="bg1"/>
                </a:solidFill>
                <a:latin typeface="+mj-lt"/>
              </a:rPr>
              <a:t>&amp;</a:t>
            </a:r>
          </a:p>
        </p:txBody>
      </p:sp>
      <p:sp>
        <p:nvSpPr>
          <p:cNvPr id="23" name="Rectangle 1027"/>
          <p:cNvSpPr txBox="1">
            <a:spLocks noChangeArrowheads="1"/>
          </p:cNvSpPr>
          <p:nvPr userDrawn="1"/>
        </p:nvSpPr>
        <p:spPr bwMode="auto">
          <a:xfrm>
            <a:off x="6470741" y="5900172"/>
            <a:ext cx="18484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SzTx/>
              <a:buFontTx/>
            </a:pPr>
            <a:r>
              <a:rPr lang="en-US" sz="2800" b="0" kern="0" dirty="0">
                <a:solidFill>
                  <a:schemeClr val="bg1"/>
                </a:solidFill>
                <a:latin typeface="+mj-lt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88518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oleObject" Target="../embeddings/oleObject10.bin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39.xml"/><Relationship Id="rId7" Type="http://schemas.openxmlformats.org/officeDocument/2006/relationships/theme" Target="../theme/theme2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image" Target="../media/image1.emf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60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NUL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oleObject" Target="../embeddings/oleObject17.bin"/><Relationship Id="rId10" Type="http://schemas.openxmlformats.org/officeDocument/2006/relationships/vmlDrawing" Target="../drawings/vmlDrawing17.vml"/><Relationship Id="rId19" Type="http://schemas.openxmlformats.org/officeDocument/2006/relationships/tags" Target="../tags/tag58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3911578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LogoSeparator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8418124" y="6435345"/>
            <a:ext cx="40076" cy="1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1194" y="1943830"/>
            <a:ext cx="1700787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>
                <a:latin typeface="+mn-lt"/>
                <a:ea typeface="+mn-ea"/>
              </a:rPr>
              <a:t>Last Modified 9/13/2015 5:31 PM India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09323" y="4117656"/>
            <a:ext cx="1564531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baseline="0" noProof="0">
                <a:latin typeface="+mn-lt"/>
                <a:ea typeface="+mn-ea"/>
              </a:rPr>
              <a:t>Printed 14/07/2015 18:15 GMT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000" y="1440000"/>
            <a:ext cx="78462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8340"/>
            <a:ext cx="6631976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03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668334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668333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92856" y="668333"/>
            <a:ext cx="997132" cy="212366"/>
            <a:chOff x="7743643" y="285750"/>
            <a:chExt cx="997132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43643" y="285750"/>
              <a:ext cx="997132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74364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43643" y="498116"/>
              <a:ext cx="9971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668333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 userDrawn="1"/>
        </p:nvGrpSpPr>
        <p:grpSpPr bwMode="auto">
          <a:xfrm>
            <a:off x="168317" y="6115071"/>
            <a:ext cx="8621671" cy="500064"/>
            <a:chOff x="73" y="3836"/>
            <a:chExt cx="5593" cy="315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36"/>
              <a:ext cx="55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>
                  <a:latin typeface="+mn-lt"/>
                </a:rPr>
                <a:t>1 Footnote</a:t>
              </a:r>
              <a:endParaRPr lang="en-US" sz="1000" baseline="0" noProof="0" dirty="0">
                <a:latin typeface="+mn-lt"/>
              </a:endParaRP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9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57200" indent="-457200" defTabSz="895255">
                <a:tabLst/>
              </a:pPr>
              <a:r>
                <a:rPr lang="en-US" sz="1000" baseline="0" noProof="0" dirty="0">
                  <a:solidFill>
                    <a:schemeClr val="bg1"/>
                  </a:solidFill>
                  <a:latin typeface="+mn-lt"/>
                </a:rPr>
                <a:t>Source</a:t>
              </a:r>
              <a:r>
                <a:rPr lang="en-US" sz="1000" baseline="0" noProof="0">
                  <a:solidFill>
                    <a:schemeClr val="bg1"/>
                  </a:solidFill>
                  <a:latin typeface="+mn-lt"/>
                </a:rPr>
                <a:t>: Source</a:t>
              </a:r>
              <a:endParaRPr lang="en-US" sz="100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7" name="Slide Number Placeholder 1"/>
          <p:cNvSpPr txBox="1">
            <a:spLocks/>
          </p:cNvSpPr>
          <p:nvPr userDrawn="1"/>
        </p:nvSpPr>
        <p:spPr bwMode="auto">
          <a:xfrm>
            <a:off x="8545090" y="6466633"/>
            <a:ext cx="157094" cy="1431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42C328C1-A84F-4A39-A664-DBA00541A8C6}" type="slidenum">
              <a:rPr lang="en-US" smtClean="0">
                <a:solidFill>
                  <a:schemeClr val="tx1"/>
                </a:solidFill>
              </a:rPr>
              <a:pPr algn="l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35125" y="355503"/>
            <a:ext cx="1299991" cy="5310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6352891"/>
            <a:ext cx="4234376" cy="360000"/>
          </a:xfrm>
          <a:prstGeom prst="rect">
            <a:avLst/>
          </a:prstGeom>
          <a:noFill/>
        </p:spPr>
        <p:txBody>
          <a:bodyPr wrap="square" lIns="612000" tIns="0" bIns="72000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200">
                <a:solidFill>
                  <a:schemeClr val="accent3"/>
                </a:solidFill>
                <a:latin typeface="+mn-lt"/>
              </a:rPr>
              <a:t>The Careers &amp; Enterprise</a:t>
            </a:r>
            <a:r>
              <a:rPr lang="en-GB" sz="1200" baseline="0">
                <a:solidFill>
                  <a:schemeClr val="accent3"/>
                </a:solidFill>
                <a:latin typeface="+mn-lt"/>
              </a:rPr>
              <a:t> Company</a:t>
            </a:r>
            <a:endParaRPr lang="en-GB" sz="120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0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3" r:id="rId3"/>
    <p:sldLayoutId id="2147483715" r:id="rId4"/>
    <p:sldLayoutId id="2147483714" r:id="rId5"/>
    <p:sldLayoutId id="2147483712" r:id="rId6"/>
    <p:sldLayoutId id="2147483716" r:id="rId7"/>
    <p:sldLayoutId id="2147483717" r:id="rId8"/>
  </p:sldLayoutIdLst>
  <p:hf hdr="0" ftr="0" dt="0"/>
  <p:txStyles>
    <p:titleStyle>
      <a:lvl1pPr algn="l" defTabSz="895255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9846" algn="l"/>
        </a:tabLst>
        <a:defRPr sz="2400" b="1" baseline="0">
          <a:solidFill>
            <a:schemeClr val="accent3"/>
          </a:solidFill>
          <a:latin typeface="Corbel"/>
          <a:ea typeface="+mj-ea"/>
          <a:cs typeface="Arial" panose="020B0604020202020204" pitchFamily="34" charset="0"/>
          <a:sym typeface="Corbel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600"/>
        </a:spcAft>
        <a:buClr>
          <a:schemeClr val="tx2"/>
        </a:buClr>
        <a:defRPr sz="1800" baseline="0">
          <a:solidFill>
            <a:schemeClr val="accent4"/>
          </a:solidFill>
          <a:latin typeface="Corbel"/>
          <a:ea typeface="+mn-ea"/>
          <a:cs typeface="Arial" panose="020B0604020202020204" pitchFamily="34" charset="0"/>
          <a:sym typeface="Corbel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panose="020B0604020202020204" pitchFamily="34" charset="0"/>
        <a:buChar char="•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2pPr>
      <a:lvl3pPr marL="457151" indent="-261910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Corbel" panose="020B0503020204020204" pitchFamily="34" charset="0"/>
        <a:buChar char="−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3pPr>
      <a:lvl4pPr marL="614298" indent="-155558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charset="0"/>
        <a:buChar char="▫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4pPr>
      <a:lvl5pPr marL="749728" indent="-130162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charset="0"/>
        <a:buChar char="-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LogoSeparator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418124" y="6435345"/>
            <a:ext cx="40076" cy="1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1194" y="1943830"/>
            <a:ext cx="1700787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>
                <a:latin typeface="+mn-lt"/>
                <a:ea typeface="+mn-ea"/>
              </a:rPr>
              <a:t>Last Modified 9/13/2015 5:31 PM India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09323" y="4117656"/>
            <a:ext cx="1564531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baseline="0" noProof="0">
                <a:latin typeface="+mn-lt"/>
                <a:ea typeface="+mn-ea"/>
              </a:rPr>
              <a:t>Printed 14/07/2015 18:15 GMT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6318" y="251967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42120" y="230188"/>
            <a:ext cx="721174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03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668334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668333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92856" y="668333"/>
            <a:ext cx="997132" cy="212366"/>
            <a:chOff x="7743643" y="285750"/>
            <a:chExt cx="997132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43643" y="285750"/>
              <a:ext cx="997132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74364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43643" y="498116"/>
              <a:ext cx="9971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668333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 userDrawn="1"/>
        </p:nvGrpSpPr>
        <p:grpSpPr bwMode="auto">
          <a:xfrm>
            <a:off x="168317" y="6115071"/>
            <a:ext cx="8621671" cy="500064"/>
            <a:chOff x="73" y="3836"/>
            <a:chExt cx="5593" cy="315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36"/>
              <a:ext cx="55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>
                  <a:latin typeface="+mn-lt"/>
                </a:rPr>
                <a:t>1 Footnote</a:t>
              </a:r>
              <a:endParaRPr lang="en-US" sz="1000" baseline="0" noProof="0" dirty="0">
                <a:latin typeface="+mn-lt"/>
              </a:endParaRP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9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57200" indent="-457200" defTabSz="895255">
                <a:tabLst/>
              </a:pPr>
              <a:r>
                <a:rPr lang="en-US" sz="1000" baseline="0" noProof="0" dirty="0">
                  <a:solidFill>
                    <a:schemeClr val="bg1"/>
                  </a:solidFill>
                  <a:latin typeface="+mn-lt"/>
                </a:rPr>
                <a:t>Source</a:t>
              </a:r>
              <a:r>
                <a:rPr lang="en-US" sz="1000" baseline="0" noProof="0">
                  <a:solidFill>
                    <a:schemeClr val="bg1"/>
                  </a:solidFill>
                  <a:latin typeface="+mn-lt"/>
                </a:rPr>
                <a:t>: Source</a:t>
              </a:r>
              <a:endParaRPr lang="en-US" sz="100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7" name="Slide Number Placeholder 1"/>
          <p:cNvSpPr txBox="1">
            <a:spLocks/>
          </p:cNvSpPr>
          <p:nvPr userDrawn="1"/>
        </p:nvSpPr>
        <p:spPr bwMode="auto">
          <a:xfrm>
            <a:off x="8545090" y="6466633"/>
            <a:ext cx="157094" cy="1431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42C328C1-A84F-4A39-A664-DBA00541A8C6}" type="slidenum">
              <a:rPr lang="en-US" smtClean="0">
                <a:solidFill>
                  <a:schemeClr val="tx1"/>
                </a:solidFill>
              </a:rPr>
              <a:pPr algn="l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1737" y="200755"/>
            <a:ext cx="1299991" cy="5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1"/>
          </a:solidFill>
          <a:latin typeface="Corbel"/>
          <a:ea typeface="+mj-ea"/>
          <a:cs typeface="Arial" panose="020B0604020202020204" pitchFamily="34" charset="0"/>
          <a:sym typeface="Corbel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orbel"/>
          <a:ea typeface="+mn-ea"/>
          <a:cs typeface="Arial" panose="020B0604020202020204" pitchFamily="34" charset="0"/>
          <a:sym typeface="Corbel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orbel"/>
          <a:cs typeface="Arial" panose="020B0604020202020204" pitchFamily="34" charset="0"/>
          <a:sym typeface="Corbel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SlideLogoSeparator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8418124" y="6435345"/>
            <a:ext cx="40076" cy="1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dirty="0">
                <a:solidFill>
                  <a:schemeClr val="tx1"/>
                </a:solidFill>
                <a:latin typeface="+mn-lt"/>
              </a:rPr>
              <a:t>|</a:t>
            </a: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1194" y="1943830"/>
            <a:ext cx="1700787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>
                <a:latin typeface="+mn-lt"/>
                <a:ea typeface="+mn-ea"/>
              </a:rPr>
              <a:t>Last Modified 9/13/2015 5:31 PM India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09323" y="4117656"/>
            <a:ext cx="1564531" cy="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baseline="0" noProof="0">
                <a:latin typeface="+mn-lt"/>
                <a:ea typeface="+mn-ea"/>
              </a:rPr>
              <a:t>Printed 14/07/2015 18:15 GMT Standard Time</a:t>
            </a:r>
            <a:endParaRPr lang="en-US" baseline="0" noProof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000" y="1440000"/>
            <a:ext cx="78462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358340"/>
            <a:ext cx="6631976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03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668334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668333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92856" y="668333"/>
            <a:ext cx="997132" cy="212366"/>
            <a:chOff x="7743643" y="285750"/>
            <a:chExt cx="997132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43643" y="285750"/>
              <a:ext cx="997132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74364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43643" y="498116"/>
              <a:ext cx="9971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668333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NeueLT Pro 45 Lt"/>
                  <a:sym typeface="HelveticaNeueLT Pro 45 Lt"/>
                </a:endParaRPr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 userDrawn="1"/>
        </p:nvGrpSpPr>
        <p:grpSpPr bwMode="auto">
          <a:xfrm>
            <a:off x="168317" y="6115071"/>
            <a:ext cx="8621671" cy="500064"/>
            <a:chOff x="73" y="3836"/>
            <a:chExt cx="5593" cy="315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36"/>
              <a:ext cx="55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>
                  <a:latin typeface="+mn-lt"/>
                </a:rPr>
                <a:t>1 Footnote</a:t>
              </a:r>
              <a:endParaRPr lang="en-US" sz="1000" baseline="0" noProof="0" dirty="0">
                <a:latin typeface="+mn-lt"/>
              </a:endParaRP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9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57200" indent="-457200" defTabSz="895255">
                <a:tabLst/>
              </a:pPr>
              <a:r>
                <a:rPr lang="en-US" sz="1000" baseline="0" noProof="0" dirty="0">
                  <a:solidFill>
                    <a:schemeClr val="bg1"/>
                  </a:solidFill>
                  <a:latin typeface="+mn-lt"/>
                </a:rPr>
                <a:t>Source</a:t>
              </a:r>
              <a:r>
                <a:rPr lang="en-US" sz="1000" baseline="0" noProof="0">
                  <a:solidFill>
                    <a:schemeClr val="bg1"/>
                  </a:solidFill>
                  <a:latin typeface="+mn-lt"/>
                </a:rPr>
                <a:t>: Source</a:t>
              </a:r>
              <a:endParaRPr lang="en-US" sz="100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7" name="Slide Number Placeholder 1"/>
          <p:cNvSpPr txBox="1">
            <a:spLocks/>
          </p:cNvSpPr>
          <p:nvPr userDrawn="1"/>
        </p:nvSpPr>
        <p:spPr bwMode="auto">
          <a:xfrm>
            <a:off x="8545090" y="6466633"/>
            <a:ext cx="157094" cy="1431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42C328C1-A84F-4A39-A664-DBA00541A8C6}" type="slidenum">
              <a:rPr lang="en-US" smtClean="0">
                <a:solidFill>
                  <a:schemeClr val="tx1"/>
                </a:solidFill>
              </a:rPr>
              <a:pPr algn="l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35125" y="355503"/>
            <a:ext cx="1299991" cy="5310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6352891"/>
            <a:ext cx="4234376" cy="360000"/>
          </a:xfrm>
          <a:prstGeom prst="rect">
            <a:avLst/>
          </a:prstGeom>
          <a:noFill/>
        </p:spPr>
        <p:txBody>
          <a:bodyPr wrap="square" lIns="612000" tIns="0" bIns="72000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200">
                <a:solidFill>
                  <a:schemeClr val="accent3"/>
                </a:solidFill>
                <a:latin typeface="+mn-lt"/>
              </a:rPr>
              <a:t>The Careers &amp; Enterprise</a:t>
            </a:r>
            <a:r>
              <a:rPr lang="en-GB" sz="1200" baseline="0">
                <a:solidFill>
                  <a:schemeClr val="accent3"/>
                </a:solidFill>
                <a:latin typeface="+mn-lt"/>
              </a:rPr>
              <a:t> Company</a:t>
            </a:r>
            <a:endParaRPr lang="en-GB" sz="120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895255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269846" algn="l"/>
        </a:tabLst>
        <a:defRPr sz="2400" b="1" baseline="0">
          <a:solidFill>
            <a:schemeClr val="accent3"/>
          </a:solidFill>
          <a:latin typeface="Corbel"/>
          <a:ea typeface="+mj-ea"/>
          <a:cs typeface="Arial" panose="020B0604020202020204" pitchFamily="34" charset="0"/>
          <a:sym typeface="Corbel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600"/>
        </a:spcAft>
        <a:buClr>
          <a:schemeClr val="tx2"/>
        </a:buClr>
        <a:defRPr sz="1800" baseline="0">
          <a:solidFill>
            <a:schemeClr val="accent4"/>
          </a:solidFill>
          <a:latin typeface="Corbel"/>
          <a:ea typeface="+mn-ea"/>
          <a:cs typeface="Arial" panose="020B0604020202020204" pitchFamily="34" charset="0"/>
          <a:sym typeface="Corbel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panose="020B0604020202020204" pitchFamily="34" charset="0"/>
        <a:buChar char="•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2pPr>
      <a:lvl3pPr marL="457151" indent="-261910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Corbel" panose="020B0503020204020204" pitchFamily="34" charset="0"/>
        <a:buChar char="−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3pPr>
      <a:lvl4pPr marL="614298" indent="-155558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charset="0"/>
        <a:buChar char="▫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4pPr>
      <a:lvl5pPr marL="749728" indent="-130162" algn="l" defTabSz="895255" rtl="0" eaLnBrk="1" fontAlgn="base" hangingPunct="1">
        <a:spcBef>
          <a:spcPct val="0"/>
        </a:spcBef>
        <a:spcAft>
          <a:spcPts val="600"/>
        </a:spcAft>
        <a:buClr>
          <a:schemeClr val="accent4"/>
        </a:buClr>
        <a:buSzPct val="120000"/>
        <a:buFont typeface="Arial" charset="0"/>
        <a:buChar char="-"/>
        <a:defRPr sz="1800" baseline="0">
          <a:solidFill>
            <a:schemeClr val="accent4"/>
          </a:solidFill>
          <a:latin typeface="Corbel"/>
          <a:cs typeface="Arial" panose="020B0604020202020204" pitchFamily="34" charset="0"/>
          <a:sym typeface="Corbel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6.vml"/><Relationship Id="rId6" Type="http://schemas.openxmlformats.org/officeDocument/2006/relationships/image" Target="NULL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32.vml"/><Relationship Id="rId6" Type="http://schemas.openxmlformats.org/officeDocument/2006/relationships/image" Target="NULL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3.vml"/><Relationship Id="rId6" Type="http://schemas.openxmlformats.org/officeDocument/2006/relationships/image" Target="NULL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7.vml"/><Relationship Id="rId6" Type="http://schemas.openxmlformats.org/officeDocument/2006/relationships/image" Target="NULL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vmlDrawing" Target="../drawings/vmlDrawing28.vml"/><Relationship Id="rId6" Type="http://schemas.openxmlformats.org/officeDocument/2006/relationships/image" Target="NULL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vmlDrawing" Target="../drawings/vmlDrawing29.vml"/><Relationship Id="rId6" Type="http://schemas.openxmlformats.org/officeDocument/2006/relationships/image" Target="NULL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6" Type="http://schemas.openxmlformats.org/officeDocument/2006/relationships/image" Target="NULL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gif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g"/><Relationship Id="rId12" Type="http://schemas.openxmlformats.org/officeDocument/2006/relationships/image" Target="../media/image19.emf"/><Relationship Id="rId17" Type="http://schemas.openxmlformats.org/officeDocument/2006/relationships/image" Target="../media/image24.png"/><Relationship Id="rId25" Type="http://schemas.openxmlformats.org/officeDocument/2006/relationships/image" Target="../media/image32.emf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gif"/><Relationship Id="rId27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2" Type="http://schemas.openxmlformats.org/officeDocument/2006/relationships/tags" Target="../tags/tag80.xml"/><Relationship Id="rId1" Type="http://schemas.openxmlformats.org/officeDocument/2006/relationships/vmlDrawing" Target="../drawings/vmlDrawing31.vml"/><Relationship Id="rId6" Type="http://schemas.openxmlformats.org/officeDocument/2006/relationships/image" Target="NULL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0915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179"/>
            <a:ext cx="8961438" cy="60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3. Enterprise Adviser network toolkit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30710"/>
            <a:ext cx="9124335" cy="4562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225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751" y="1867164"/>
            <a:ext cx="7915936" cy="3699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Microsoft YaHei"/>
                <a:sym typeface="Corbel"/>
              </a:rPr>
              <a:t>Live in 36 out of 39 LEP areas</a:t>
            </a: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endParaRPr lang="en-GB" sz="2800" dirty="0">
              <a:solidFill>
                <a:schemeClr val="accent3"/>
              </a:solidFill>
              <a:latin typeface="+mn-lt"/>
              <a:ea typeface="Microsoft YaHei"/>
              <a:sym typeface="Corbel"/>
            </a:endParaRP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Microsoft YaHei"/>
                <a:sym typeface="Corbel"/>
              </a:rPr>
              <a:t>73 Enterprise Coordinators</a:t>
            </a: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endParaRPr lang="en-GB" sz="2800" dirty="0">
              <a:solidFill>
                <a:schemeClr val="accent3"/>
              </a:solidFill>
              <a:latin typeface="+mn-lt"/>
              <a:ea typeface="Microsoft YaHei"/>
              <a:sym typeface="Corbel"/>
            </a:endParaRP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Microsoft YaHei"/>
                <a:sym typeface="Corbel"/>
              </a:rPr>
              <a:t>800+ schools and colleges signed up</a:t>
            </a:r>
          </a:p>
          <a:p>
            <a:pPr>
              <a:buClr>
                <a:srgbClr val="10BAB3"/>
              </a:buClr>
              <a:buSzPct val="150000"/>
            </a:pPr>
            <a:endParaRPr lang="en-GB" sz="2800" dirty="0">
              <a:solidFill>
                <a:schemeClr val="accent3"/>
              </a:solidFill>
              <a:latin typeface="+mn-lt"/>
              <a:ea typeface="Microsoft YaHei"/>
              <a:sym typeface="Corbel"/>
            </a:endParaRP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3"/>
                </a:solidFill>
                <a:latin typeface="+mn-lt"/>
                <a:ea typeface="Microsoft YaHei"/>
                <a:sym typeface="Corbel"/>
              </a:rPr>
              <a:t>1,000 Enterprise Advisers</a:t>
            </a:r>
          </a:p>
          <a:p>
            <a:pPr marL="342852" indent="-342852"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</a:pPr>
            <a:endParaRPr lang="en-GB" sz="2800" dirty="0">
              <a:solidFill>
                <a:schemeClr val="accent3"/>
              </a:solidFill>
              <a:latin typeface="+mn-lt"/>
              <a:ea typeface="Microsoft YaHei"/>
              <a:sym typeface="Corbel"/>
            </a:endParaRPr>
          </a:p>
          <a:p>
            <a:pPr>
              <a:buClr>
                <a:srgbClr val="10BAB3"/>
              </a:buClr>
              <a:buSzPct val="150000"/>
            </a:pPr>
            <a:endParaRPr lang="en-GB" sz="2800" dirty="0">
              <a:solidFill>
                <a:schemeClr val="accent3"/>
              </a:solidFill>
              <a:latin typeface="+mn-lt"/>
              <a:ea typeface="Microsoft YaHei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331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1" y="359999"/>
            <a:ext cx="6407778" cy="332399"/>
          </a:xfrm>
        </p:spPr>
        <p:txBody>
          <a:bodyPr/>
          <a:lstStyle/>
          <a:p>
            <a:r>
              <a:rPr lang="en-GB" dirty="0"/>
              <a:t>4. Mentoring Community &amp; Fund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2902" y="1396180"/>
            <a:ext cx="1848465" cy="142567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410" y="1061357"/>
            <a:ext cx="5159828" cy="550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001" y="1396180"/>
            <a:ext cx="4106956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Employer-led mentoring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25,000 students pre GCSE</a:t>
            </a:r>
          </a:p>
        </p:txBody>
      </p:sp>
    </p:spTree>
    <p:extLst>
      <p:ext uri="{BB962C8B-B14F-4D97-AF65-F5344CB8AC3E}">
        <p14:creationId xmlns:p14="http://schemas.microsoft.com/office/powerpoint/2010/main" val="386617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Joining the dots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9904" y="1271102"/>
            <a:ext cx="7115231" cy="13470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  <a:t>1. Join the Enterprise Adviser Network</a:t>
            </a: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- Employers: Become an Enterprise Adviser</a:t>
            </a: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- Schools: Connect to your local Enterprise Coordinator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904" y="3002550"/>
            <a:ext cx="7115232" cy="13470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  <a:t>2. Scale up your school engagement activity</a:t>
            </a:r>
            <a:endParaRPr lang="en-GB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- 33  inspiring careers &amp; enterprise programmes</a:t>
            </a: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- Share your own programme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904" y="4733999"/>
            <a:ext cx="7115231" cy="1347019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  <a:t>3. Collaborate on research</a:t>
            </a: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- An evidence-led approach to ‘what works’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9675" y="240762"/>
            <a:ext cx="5141325" cy="1232438"/>
          </a:xfrm>
        </p:spPr>
        <p:txBody>
          <a:bodyPr/>
          <a:lstStyle/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Our principles</a:t>
            </a:r>
          </a:p>
          <a:p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09900"/>
            <a:ext cx="8961438" cy="28321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47750" y="1389573"/>
            <a:ext cx="3798000" cy="4997823"/>
            <a:chOff x="5775272" y="2504678"/>
            <a:chExt cx="2830777" cy="3725045"/>
          </a:xfrm>
        </p:grpSpPr>
        <p:grpSp>
          <p:nvGrpSpPr>
            <p:cNvPr id="6" name="Group 5"/>
            <p:cNvGrpSpPr/>
            <p:nvPr/>
          </p:nvGrpSpPr>
          <p:grpSpPr>
            <a:xfrm>
              <a:off x="5775272" y="2504678"/>
              <a:ext cx="1368676" cy="1373349"/>
              <a:chOff x="5775272" y="2504678"/>
              <a:chExt cx="1368676" cy="1373349"/>
            </a:xfrm>
            <a:solidFill>
              <a:schemeClr val="accent3"/>
            </a:solidFill>
          </p:grpSpPr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5775272" y="2504678"/>
                <a:ext cx="1368676" cy="1373349"/>
              </a:xfrm>
              <a:custGeom>
                <a:avLst/>
                <a:gdLst>
                  <a:gd name="T0" fmla="*/ 94 w 157"/>
                  <a:gd name="T1" fmla="*/ 137 h 158"/>
                  <a:gd name="T2" fmla="*/ 108 w 157"/>
                  <a:gd name="T3" fmla="*/ 153 h 158"/>
                  <a:gd name="T4" fmla="*/ 127 w 157"/>
                  <a:gd name="T5" fmla="*/ 142 h 158"/>
                  <a:gd name="T6" fmla="*/ 120 w 157"/>
                  <a:gd name="T7" fmla="*/ 122 h 158"/>
                  <a:gd name="T8" fmla="*/ 130 w 157"/>
                  <a:gd name="T9" fmla="*/ 109 h 158"/>
                  <a:gd name="T10" fmla="*/ 151 w 157"/>
                  <a:gd name="T11" fmla="*/ 110 h 158"/>
                  <a:gd name="T12" fmla="*/ 155 w 157"/>
                  <a:gd name="T13" fmla="*/ 100 h 158"/>
                  <a:gd name="T14" fmla="*/ 157 w 157"/>
                  <a:gd name="T15" fmla="*/ 89 h 158"/>
                  <a:gd name="T16" fmla="*/ 138 w 157"/>
                  <a:gd name="T17" fmla="*/ 79 h 158"/>
                  <a:gd name="T18" fmla="*/ 136 w 157"/>
                  <a:gd name="T19" fmla="*/ 63 h 158"/>
                  <a:gd name="T20" fmla="*/ 152 w 157"/>
                  <a:gd name="T21" fmla="*/ 49 h 158"/>
                  <a:gd name="T22" fmla="*/ 141 w 157"/>
                  <a:gd name="T23" fmla="*/ 30 h 158"/>
                  <a:gd name="T24" fmla="*/ 121 w 157"/>
                  <a:gd name="T25" fmla="*/ 37 h 158"/>
                  <a:gd name="T26" fmla="*/ 108 w 157"/>
                  <a:gd name="T27" fmla="*/ 27 h 158"/>
                  <a:gd name="T28" fmla="*/ 109 w 157"/>
                  <a:gd name="T29" fmla="*/ 6 h 158"/>
                  <a:gd name="T30" fmla="*/ 99 w 157"/>
                  <a:gd name="T31" fmla="*/ 3 h 158"/>
                  <a:gd name="T32" fmla="*/ 88 w 157"/>
                  <a:gd name="T33" fmla="*/ 0 h 158"/>
                  <a:gd name="T34" fmla="*/ 79 w 157"/>
                  <a:gd name="T35" fmla="*/ 19 h 158"/>
                  <a:gd name="T36" fmla="*/ 63 w 157"/>
                  <a:gd name="T37" fmla="*/ 21 h 158"/>
                  <a:gd name="T38" fmla="*/ 49 w 157"/>
                  <a:gd name="T39" fmla="*/ 6 h 158"/>
                  <a:gd name="T40" fmla="*/ 30 w 157"/>
                  <a:gd name="T41" fmla="*/ 17 h 158"/>
                  <a:gd name="T42" fmla="*/ 36 w 157"/>
                  <a:gd name="T43" fmla="*/ 37 h 158"/>
                  <a:gd name="T44" fmla="*/ 26 w 157"/>
                  <a:gd name="T45" fmla="*/ 49 h 158"/>
                  <a:gd name="T46" fmla="*/ 5 w 157"/>
                  <a:gd name="T47" fmla="*/ 48 h 158"/>
                  <a:gd name="T48" fmla="*/ 2 w 157"/>
                  <a:gd name="T49" fmla="*/ 59 h 158"/>
                  <a:gd name="T50" fmla="*/ 0 w 157"/>
                  <a:gd name="T51" fmla="*/ 69 h 158"/>
                  <a:gd name="T52" fmla="*/ 19 w 157"/>
                  <a:gd name="T53" fmla="*/ 79 h 158"/>
                  <a:gd name="T54" fmla="*/ 21 w 157"/>
                  <a:gd name="T55" fmla="*/ 95 h 158"/>
                  <a:gd name="T56" fmla="*/ 5 w 157"/>
                  <a:gd name="T57" fmla="*/ 109 h 158"/>
                  <a:gd name="T58" fmla="*/ 16 w 157"/>
                  <a:gd name="T59" fmla="*/ 128 h 158"/>
                  <a:gd name="T60" fmla="*/ 36 w 157"/>
                  <a:gd name="T61" fmla="*/ 121 h 158"/>
                  <a:gd name="T62" fmla="*/ 49 w 157"/>
                  <a:gd name="T63" fmla="*/ 131 h 158"/>
                  <a:gd name="T64" fmla="*/ 47 w 157"/>
                  <a:gd name="T65" fmla="*/ 152 h 158"/>
                  <a:gd name="T66" fmla="*/ 58 w 157"/>
                  <a:gd name="T67" fmla="*/ 156 h 158"/>
                  <a:gd name="T68" fmla="*/ 69 w 157"/>
                  <a:gd name="T69" fmla="*/ 158 h 158"/>
                  <a:gd name="T70" fmla="*/ 78 w 157"/>
                  <a:gd name="T71" fmla="*/ 139 h 158"/>
                  <a:gd name="T72" fmla="*/ 94 w 157"/>
                  <a:gd name="T73" fmla="*/ 137 h 158"/>
                  <a:gd name="T74" fmla="*/ 68 w 157"/>
                  <a:gd name="T75" fmla="*/ 116 h 158"/>
                  <a:gd name="T76" fmla="*/ 41 w 157"/>
                  <a:gd name="T77" fmla="*/ 69 h 158"/>
                  <a:gd name="T78" fmla="*/ 88 w 157"/>
                  <a:gd name="T79" fmla="*/ 42 h 158"/>
                  <a:gd name="T80" fmla="*/ 116 w 157"/>
                  <a:gd name="T81" fmla="*/ 89 h 158"/>
                  <a:gd name="T82" fmla="*/ 68 w 157"/>
                  <a:gd name="T83" fmla="*/ 11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7" h="158">
                    <a:moveTo>
                      <a:pt x="94" y="137"/>
                    </a:moveTo>
                    <a:cubicBezTo>
                      <a:pt x="108" y="153"/>
                      <a:pt x="108" y="153"/>
                      <a:pt x="108" y="153"/>
                    </a:cubicBezTo>
                    <a:cubicBezTo>
                      <a:pt x="115" y="150"/>
                      <a:pt x="121" y="146"/>
                      <a:pt x="127" y="142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4" y="118"/>
                      <a:pt x="128" y="114"/>
                      <a:pt x="130" y="109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3" y="107"/>
                      <a:pt x="154" y="103"/>
                      <a:pt x="155" y="100"/>
                    </a:cubicBezTo>
                    <a:cubicBezTo>
                      <a:pt x="156" y="96"/>
                      <a:pt x="157" y="93"/>
                      <a:pt x="157" y="8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8" y="74"/>
                      <a:pt x="137" y="69"/>
                      <a:pt x="136" y="63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49" y="43"/>
                      <a:pt x="145" y="36"/>
                      <a:pt x="141" y="30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7" y="33"/>
                      <a:pt x="113" y="30"/>
                      <a:pt x="108" y="27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6" y="5"/>
                      <a:pt x="102" y="4"/>
                      <a:pt x="99" y="3"/>
                    </a:cubicBezTo>
                    <a:cubicBezTo>
                      <a:pt x="95" y="2"/>
                      <a:pt x="92" y="1"/>
                      <a:pt x="88" y="0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3" y="19"/>
                      <a:pt x="68" y="20"/>
                      <a:pt x="63" y="2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2" y="8"/>
                      <a:pt x="35" y="12"/>
                      <a:pt x="30" y="1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2" y="40"/>
                      <a:pt x="29" y="45"/>
                      <a:pt x="26" y="49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" y="52"/>
                      <a:pt x="3" y="55"/>
                      <a:pt x="2" y="59"/>
                    </a:cubicBezTo>
                    <a:cubicBezTo>
                      <a:pt x="1" y="62"/>
                      <a:pt x="0" y="66"/>
                      <a:pt x="0" y="6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8" y="84"/>
                      <a:pt x="19" y="90"/>
                      <a:pt x="21" y="95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8" y="116"/>
                      <a:pt x="11" y="122"/>
                      <a:pt x="16" y="128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40" y="125"/>
                      <a:pt x="44" y="128"/>
                      <a:pt x="49" y="131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51" y="154"/>
                      <a:pt x="54" y="155"/>
                      <a:pt x="58" y="156"/>
                    </a:cubicBezTo>
                    <a:cubicBezTo>
                      <a:pt x="61" y="157"/>
                      <a:pt x="65" y="157"/>
                      <a:pt x="69" y="158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4" y="139"/>
                      <a:pt x="89" y="138"/>
                      <a:pt x="94" y="137"/>
                    </a:cubicBezTo>
                    <a:close/>
                    <a:moveTo>
                      <a:pt x="68" y="116"/>
                    </a:moveTo>
                    <a:cubicBezTo>
                      <a:pt x="48" y="111"/>
                      <a:pt x="36" y="90"/>
                      <a:pt x="41" y="69"/>
                    </a:cubicBezTo>
                    <a:cubicBezTo>
                      <a:pt x="47" y="49"/>
                      <a:pt x="68" y="36"/>
                      <a:pt x="88" y="42"/>
                    </a:cubicBezTo>
                    <a:cubicBezTo>
                      <a:pt x="109" y="47"/>
                      <a:pt x="121" y="69"/>
                      <a:pt x="116" y="89"/>
                    </a:cubicBezTo>
                    <a:cubicBezTo>
                      <a:pt x="110" y="110"/>
                      <a:pt x="89" y="122"/>
                      <a:pt x="68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6307795" y="3032528"/>
                <a:ext cx="303630" cy="317645"/>
              </a:xfrm>
              <a:custGeom>
                <a:avLst/>
                <a:gdLst>
                  <a:gd name="T0" fmla="*/ 33 w 35"/>
                  <a:gd name="T1" fmla="*/ 22 h 36"/>
                  <a:gd name="T2" fmla="*/ 21 w 35"/>
                  <a:gd name="T3" fmla="*/ 3 h 36"/>
                  <a:gd name="T4" fmla="*/ 2 w 35"/>
                  <a:gd name="T5" fmla="*/ 14 h 36"/>
                  <a:gd name="T6" fmla="*/ 13 w 35"/>
                  <a:gd name="T7" fmla="*/ 34 h 36"/>
                  <a:gd name="T8" fmla="*/ 33 w 35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33" y="22"/>
                    </a:moveTo>
                    <a:cubicBezTo>
                      <a:pt x="35" y="14"/>
                      <a:pt x="30" y="5"/>
                      <a:pt x="21" y="3"/>
                    </a:cubicBezTo>
                    <a:cubicBezTo>
                      <a:pt x="13" y="0"/>
                      <a:pt x="4" y="5"/>
                      <a:pt x="2" y="14"/>
                    </a:cubicBezTo>
                    <a:cubicBezTo>
                      <a:pt x="0" y="23"/>
                      <a:pt x="5" y="31"/>
                      <a:pt x="13" y="34"/>
                    </a:cubicBezTo>
                    <a:cubicBezTo>
                      <a:pt x="22" y="36"/>
                      <a:pt x="30" y="31"/>
                      <a:pt x="3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410563" y="2584088"/>
              <a:ext cx="2195486" cy="3645635"/>
              <a:chOff x="6410563" y="2584088"/>
              <a:chExt cx="2195486" cy="364563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410563" y="3625779"/>
                <a:ext cx="1382691" cy="1378021"/>
                <a:chOff x="9582785" y="4082365"/>
                <a:chExt cx="469900" cy="468313"/>
              </a:xfrm>
              <a:solidFill>
                <a:schemeClr val="accent2"/>
              </a:solidFill>
            </p:grpSpPr>
            <p:sp>
              <p:nvSpPr>
                <p:cNvPr id="15" name="Freeform 26"/>
                <p:cNvSpPr>
                  <a:spLocks noEditPoints="1"/>
                </p:cNvSpPr>
                <p:nvPr/>
              </p:nvSpPr>
              <p:spPr bwMode="auto">
                <a:xfrm>
                  <a:off x="9582785" y="4082365"/>
                  <a:ext cx="469900" cy="468313"/>
                </a:xfrm>
                <a:custGeom>
                  <a:avLst/>
                  <a:gdLst>
                    <a:gd name="T0" fmla="*/ 159 w 159"/>
                    <a:gd name="T1" fmla="*/ 79 h 158"/>
                    <a:gd name="T2" fmla="*/ 158 w 159"/>
                    <a:gd name="T3" fmla="*/ 68 h 158"/>
                    <a:gd name="T4" fmla="*/ 156 w 159"/>
                    <a:gd name="T5" fmla="*/ 57 h 158"/>
                    <a:gd name="T6" fmla="*/ 135 w 159"/>
                    <a:gd name="T7" fmla="*/ 56 h 158"/>
                    <a:gd name="T8" fmla="*/ 126 w 159"/>
                    <a:gd name="T9" fmla="*/ 42 h 158"/>
                    <a:gd name="T10" fmla="*/ 135 w 159"/>
                    <a:gd name="T11" fmla="*/ 23 h 158"/>
                    <a:gd name="T12" fmla="*/ 118 w 159"/>
                    <a:gd name="T13" fmla="*/ 10 h 158"/>
                    <a:gd name="T14" fmla="*/ 102 w 159"/>
                    <a:gd name="T15" fmla="*/ 24 h 158"/>
                    <a:gd name="T16" fmla="*/ 86 w 159"/>
                    <a:gd name="T17" fmla="*/ 20 h 158"/>
                    <a:gd name="T18" fmla="*/ 79 w 159"/>
                    <a:gd name="T19" fmla="*/ 0 h 158"/>
                    <a:gd name="T20" fmla="*/ 68 w 159"/>
                    <a:gd name="T21" fmla="*/ 1 h 158"/>
                    <a:gd name="T22" fmla="*/ 57 w 159"/>
                    <a:gd name="T23" fmla="*/ 3 h 158"/>
                    <a:gd name="T24" fmla="*/ 56 w 159"/>
                    <a:gd name="T25" fmla="*/ 24 h 158"/>
                    <a:gd name="T26" fmla="*/ 42 w 159"/>
                    <a:gd name="T27" fmla="*/ 32 h 158"/>
                    <a:gd name="T28" fmla="*/ 23 w 159"/>
                    <a:gd name="T29" fmla="*/ 24 h 158"/>
                    <a:gd name="T30" fmla="*/ 10 w 159"/>
                    <a:gd name="T31" fmla="*/ 41 h 158"/>
                    <a:gd name="T32" fmla="*/ 24 w 159"/>
                    <a:gd name="T33" fmla="*/ 57 h 158"/>
                    <a:gd name="T34" fmla="*/ 20 w 159"/>
                    <a:gd name="T35" fmla="*/ 72 h 158"/>
                    <a:gd name="T36" fmla="*/ 0 w 159"/>
                    <a:gd name="T37" fmla="*/ 80 h 158"/>
                    <a:gd name="T38" fmla="*/ 1 w 159"/>
                    <a:gd name="T39" fmla="*/ 91 h 158"/>
                    <a:gd name="T40" fmla="*/ 3 w 159"/>
                    <a:gd name="T41" fmla="*/ 101 h 158"/>
                    <a:gd name="T42" fmla="*/ 25 w 159"/>
                    <a:gd name="T43" fmla="*/ 103 h 158"/>
                    <a:gd name="T44" fmla="*/ 33 w 159"/>
                    <a:gd name="T45" fmla="*/ 116 h 158"/>
                    <a:gd name="T46" fmla="*/ 24 w 159"/>
                    <a:gd name="T47" fmla="*/ 136 h 158"/>
                    <a:gd name="T48" fmla="*/ 41 w 159"/>
                    <a:gd name="T49" fmla="*/ 149 h 158"/>
                    <a:gd name="T50" fmla="*/ 57 w 159"/>
                    <a:gd name="T51" fmla="*/ 135 h 158"/>
                    <a:gd name="T52" fmla="*/ 73 w 159"/>
                    <a:gd name="T53" fmla="*/ 139 h 158"/>
                    <a:gd name="T54" fmla="*/ 80 w 159"/>
                    <a:gd name="T55" fmla="*/ 158 h 158"/>
                    <a:gd name="T56" fmla="*/ 91 w 159"/>
                    <a:gd name="T57" fmla="*/ 158 h 158"/>
                    <a:gd name="T58" fmla="*/ 102 w 159"/>
                    <a:gd name="T59" fmla="*/ 155 h 158"/>
                    <a:gd name="T60" fmla="*/ 103 w 159"/>
                    <a:gd name="T61" fmla="*/ 134 h 158"/>
                    <a:gd name="T62" fmla="*/ 117 w 159"/>
                    <a:gd name="T63" fmla="*/ 126 h 158"/>
                    <a:gd name="T64" fmla="*/ 136 w 159"/>
                    <a:gd name="T65" fmla="*/ 135 h 158"/>
                    <a:gd name="T66" fmla="*/ 149 w 159"/>
                    <a:gd name="T67" fmla="*/ 117 h 158"/>
                    <a:gd name="T68" fmla="*/ 135 w 159"/>
                    <a:gd name="T69" fmla="*/ 102 h 158"/>
                    <a:gd name="T70" fmla="*/ 139 w 159"/>
                    <a:gd name="T71" fmla="*/ 86 h 158"/>
                    <a:gd name="T72" fmla="*/ 159 w 159"/>
                    <a:gd name="T73" fmla="*/ 79 h 158"/>
                    <a:gd name="T74" fmla="*/ 85 w 159"/>
                    <a:gd name="T75" fmla="*/ 117 h 158"/>
                    <a:gd name="T76" fmla="*/ 42 w 159"/>
                    <a:gd name="T77" fmla="*/ 85 h 158"/>
                    <a:gd name="T78" fmla="*/ 74 w 159"/>
                    <a:gd name="T79" fmla="*/ 42 h 158"/>
                    <a:gd name="T80" fmla="*/ 117 w 159"/>
                    <a:gd name="T81" fmla="*/ 74 h 158"/>
                    <a:gd name="T82" fmla="*/ 85 w 159"/>
                    <a:gd name="T83" fmla="*/ 11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9" h="158">
                      <a:moveTo>
                        <a:pt x="159" y="79"/>
                      </a:moveTo>
                      <a:cubicBezTo>
                        <a:pt x="159" y="75"/>
                        <a:pt x="159" y="71"/>
                        <a:pt x="158" y="68"/>
                      </a:cubicBezTo>
                      <a:cubicBezTo>
                        <a:pt x="157" y="64"/>
                        <a:pt x="157" y="61"/>
                        <a:pt x="156" y="57"/>
                      </a:cubicBezTo>
                      <a:cubicBezTo>
                        <a:pt x="135" y="56"/>
                        <a:pt x="135" y="56"/>
                        <a:pt x="135" y="56"/>
                      </a:cubicBezTo>
                      <a:cubicBezTo>
                        <a:pt x="132" y="51"/>
                        <a:pt x="130" y="46"/>
                        <a:pt x="126" y="42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0" y="18"/>
                        <a:pt x="124" y="13"/>
                        <a:pt x="118" y="10"/>
                      </a:cubicBezTo>
                      <a:cubicBezTo>
                        <a:pt x="102" y="24"/>
                        <a:pt x="102" y="24"/>
                        <a:pt x="102" y="24"/>
                      </a:cubicBezTo>
                      <a:cubicBezTo>
                        <a:pt x="97" y="22"/>
                        <a:pt x="92" y="20"/>
                        <a:pt x="86" y="2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75" y="0"/>
                        <a:pt x="72" y="0"/>
                        <a:pt x="68" y="1"/>
                      </a:cubicBezTo>
                      <a:cubicBezTo>
                        <a:pt x="64" y="1"/>
                        <a:pt x="61" y="2"/>
                        <a:pt x="57" y="3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1" y="26"/>
                        <a:pt x="46" y="29"/>
                        <a:pt x="42" y="32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18" y="29"/>
                        <a:pt x="14" y="35"/>
                        <a:pt x="10" y="41"/>
                      </a:cubicBezTo>
                      <a:cubicBezTo>
                        <a:pt x="24" y="57"/>
                        <a:pt x="24" y="57"/>
                        <a:pt x="24" y="57"/>
                      </a:cubicBezTo>
                      <a:cubicBezTo>
                        <a:pt x="22" y="62"/>
                        <a:pt x="21" y="67"/>
                        <a:pt x="20" y="7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3"/>
                        <a:pt x="1" y="87"/>
                        <a:pt x="1" y="91"/>
                      </a:cubicBezTo>
                      <a:cubicBezTo>
                        <a:pt x="2" y="94"/>
                        <a:pt x="2" y="98"/>
                        <a:pt x="3" y="101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7" y="108"/>
                        <a:pt x="29" y="112"/>
                        <a:pt x="33" y="116"/>
                      </a:cubicBezTo>
                      <a:cubicBezTo>
                        <a:pt x="24" y="136"/>
                        <a:pt x="24" y="136"/>
                        <a:pt x="24" y="136"/>
                      </a:cubicBezTo>
                      <a:cubicBezTo>
                        <a:pt x="29" y="141"/>
                        <a:pt x="35" y="145"/>
                        <a:pt x="41" y="149"/>
                      </a:cubicBezTo>
                      <a:cubicBezTo>
                        <a:pt x="57" y="135"/>
                        <a:pt x="57" y="135"/>
                        <a:pt x="57" y="135"/>
                      </a:cubicBezTo>
                      <a:cubicBezTo>
                        <a:pt x="62" y="137"/>
                        <a:pt x="67" y="138"/>
                        <a:pt x="73" y="139"/>
                      </a:cubicBezTo>
                      <a:cubicBezTo>
                        <a:pt x="80" y="158"/>
                        <a:pt x="80" y="158"/>
                        <a:pt x="80" y="158"/>
                      </a:cubicBezTo>
                      <a:cubicBezTo>
                        <a:pt x="84" y="158"/>
                        <a:pt x="87" y="158"/>
                        <a:pt x="91" y="158"/>
                      </a:cubicBezTo>
                      <a:cubicBezTo>
                        <a:pt x="95" y="157"/>
                        <a:pt x="98" y="156"/>
                        <a:pt x="102" y="155"/>
                      </a:cubicBezTo>
                      <a:cubicBezTo>
                        <a:pt x="103" y="134"/>
                        <a:pt x="103" y="134"/>
                        <a:pt x="103" y="134"/>
                      </a:cubicBezTo>
                      <a:cubicBezTo>
                        <a:pt x="108" y="132"/>
                        <a:pt x="113" y="129"/>
                        <a:pt x="117" y="126"/>
                      </a:cubicBezTo>
                      <a:cubicBezTo>
                        <a:pt x="136" y="135"/>
                        <a:pt x="136" y="135"/>
                        <a:pt x="136" y="135"/>
                      </a:cubicBezTo>
                      <a:cubicBezTo>
                        <a:pt x="141" y="130"/>
                        <a:pt x="146" y="124"/>
                        <a:pt x="149" y="117"/>
                      </a:cubicBezTo>
                      <a:cubicBezTo>
                        <a:pt x="135" y="102"/>
                        <a:pt x="135" y="102"/>
                        <a:pt x="135" y="102"/>
                      </a:cubicBezTo>
                      <a:cubicBezTo>
                        <a:pt x="137" y="97"/>
                        <a:pt x="138" y="91"/>
                        <a:pt x="139" y="86"/>
                      </a:cubicBezTo>
                      <a:lnTo>
                        <a:pt x="159" y="79"/>
                      </a:lnTo>
                      <a:close/>
                      <a:moveTo>
                        <a:pt x="85" y="117"/>
                      </a:moveTo>
                      <a:cubicBezTo>
                        <a:pt x="64" y="120"/>
                        <a:pt x="45" y="105"/>
                        <a:pt x="42" y="85"/>
                      </a:cubicBezTo>
                      <a:cubicBezTo>
                        <a:pt x="39" y="64"/>
                        <a:pt x="53" y="45"/>
                        <a:pt x="74" y="42"/>
                      </a:cubicBezTo>
                      <a:cubicBezTo>
                        <a:pt x="95" y="39"/>
                        <a:pt x="114" y="53"/>
                        <a:pt x="117" y="74"/>
                      </a:cubicBezTo>
                      <a:cubicBezTo>
                        <a:pt x="120" y="94"/>
                        <a:pt x="106" y="114"/>
                        <a:pt x="85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7"/>
                <p:cNvSpPr>
                  <a:spLocks/>
                </p:cNvSpPr>
                <p:nvPr/>
              </p:nvSpPr>
              <p:spPr bwMode="auto">
                <a:xfrm>
                  <a:off x="9768522" y="4269690"/>
                  <a:ext cx="98425" cy="96838"/>
                </a:xfrm>
                <a:custGeom>
                  <a:avLst/>
                  <a:gdLst>
                    <a:gd name="T0" fmla="*/ 14 w 33"/>
                    <a:gd name="T1" fmla="*/ 1 h 33"/>
                    <a:gd name="T2" fmla="*/ 1 w 33"/>
                    <a:gd name="T3" fmla="*/ 18 h 33"/>
                    <a:gd name="T4" fmla="*/ 19 w 33"/>
                    <a:gd name="T5" fmla="*/ 31 h 33"/>
                    <a:gd name="T6" fmla="*/ 32 w 33"/>
                    <a:gd name="T7" fmla="*/ 14 h 33"/>
                    <a:gd name="T8" fmla="*/ 14 w 33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3">
                      <a:moveTo>
                        <a:pt x="14" y="1"/>
                      </a:moveTo>
                      <a:cubicBezTo>
                        <a:pt x="6" y="2"/>
                        <a:pt x="0" y="10"/>
                        <a:pt x="1" y="18"/>
                      </a:cubicBezTo>
                      <a:cubicBezTo>
                        <a:pt x="3" y="27"/>
                        <a:pt x="10" y="33"/>
                        <a:pt x="19" y="31"/>
                      </a:cubicBezTo>
                      <a:cubicBezTo>
                        <a:pt x="27" y="30"/>
                        <a:pt x="33" y="22"/>
                        <a:pt x="32" y="14"/>
                      </a:cubicBezTo>
                      <a:cubicBezTo>
                        <a:pt x="30" y="6"/>
                        <a:pt x="23" y="0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237373" y="2584088"/>
                <a:ext cx="1368676" cy="1364006"/>
                <a:chOff x="7237373" y="2584088"/>
                <a:chExt cx="1368676" cy="1364006"/>
              </a:xfrm>
              <a:solidFill>
                <a:schemeClr val="accent4"/>
              </a:solidFill>
            </p:grpSpPr>
            <p:sp>
              <p:nvSpPr>
                <p:cNvPr id="13" name="Freeform 28"/>
                <p:cNvSpPr>
                  <a:spLocks noEditPoints="1"/>
                </p:cNvSpPr>
                <p:nvPr/>
              </p:nvSpPr>
              <p:spPr bwMode="auto">
                <a:xfrm>
                  <a:off x="7237373" y="2584088"/>
                  <a:ext cx="1368676" cy="1364006"/>
                </a:xfrm>
                <a:custGeom>
                  <a:avLst/>
                  <a:gdLst>
                    <a:gd name="T0" fmla="*/ 138 w 157"/>
                    <a:gd name="T1" fmla="*/ 79 h 157"/>
                    <a:gd name="T2" fmla="*/ 136 w 157"/>
                    <a:gd name="T3" fmla="*/ 63 h 157"/>
                    <a:gd name="T4" fmla="*/ 152 w 157"/>
                    <a:gd name="T5" fmla="*/ 49 h 157"/>
                    <a:gd name="T6" fmla="*/ 141 w 157"/>
                    <a:gd name="T7" fmla="*/ 30 h 157"/>
                    <a:gd name="T8" fmla="*/ 121 w 157"/>
                    <a:gd name="T9" fmla="*/ 37 h 157"/>
                    <a:gd name="T10" fmla="*/ 108 w 157"/>
                    <a:gd name="T11" fmla="*/ 27 h 157"/>
                    <a:gd name="T12" fmla="*/ 109 w 157"/>
                    <a:gd name="T13" fmla="*/ 6 h 157"/>
                    <a:gd name="T14" fmla="*/ 99 w 157"/>
                    <a:gd name="T15" fmla="*/ 2 h 157"/>
                    <a:gd name="T16" fmla="*/ 88 w 157"/>
                    <a:gd name="T17" fmla="*/ 0 h 157"/>
                    <a:gd name="T18" fmla="*/ 79 w 157"/>
                    <a:gd name="T19" fmla="*/ 19 h 157"/>
                    <a:gd name="T20" fmla="*/ 63 w 157"/>
                    <a:gd name="T21" fmla="*/ 21 h 157"/>
                    <a:gd name="T22" fmla="*/ 49 w 157"/>
                    <a:gd name="T23" fmla="*/ 5 h 157"/>
                    <a:gd name="T24" fmla="*/ 30 w 157"/>
                    <a:gd name="T25" fmla="*/ 16 h 157"/>
                    <a:gd name="T26" fmla="*/ 36 w 157"/>
                    <a:gd name="T27" fmla="*/ 36 h 157"/>
                    <a:gd name="T28" fmla="*/ 26 w 157"/>
                    <a:gd name="T29" fmla="*/ 49 h 157"/>
                    <a:gd name="T30" fmla="*/ 5 w 157"/>
                    <a:gd name="T31" fmla="*/ 48 h 157"/>
                    <a:gd name="T32" fmla="*/ 2 w 157"/>
                    <a:gd name="T33" fmla="*/ 58 h 157"/>
                    <a:gd name="T34" fmla="*/ 0 w 157"/>
                    <a:gd name="T35" fmla="*/ 69 h 157"/>
                    <a:gd name="T36" fmla="*/ 19 w 157"/>
                    <a:gd name="T37" fmla="*/ 78 h 157"/>
                    <a:gd name="T38" fmla="*/ 21 w 157"/>
                    <a:gd name="T39" fmla="*/ 94 h 157"/>
                    <a:gd name="T40" fmla="*/ 5 w 157"/>
                    <a:gd name="T41" fmla="*/ 108 h 157"/>
                    <a:gd name="T42" fmla="*/ 16 w 157"/>
                    <a:gd name="T43" fmla="*/ 127 h 157"/>
                    <a:gd name="T44" fmla="*/ 36 w 157"/>
                    <a:gd name="T45" fmla="*/ 121 h 157"/>
                    <a:gd name="T46" fmla="*/ 49 w 157"/>
                    <a:gd name="T47" fmla="*/ 131 h 157"/>
                    <a:gd name="T48" fmla="*/ 47 w 157"/>
                    <a:gd name="T49" fmla="*/ 152 h 157"/>
                    <a:gd name="T50" fmla="*/ 58 w 157"/>
                    <a:gd name="T51" fmla="*/ 155 h 157"/>
                    <a:gd name="T52" fmla="*/ 69 w 157"/>
                    <a:gd name="T53" fmla="*/ 157 h 157"/>
                    <a:gd name="T54" fmla="*/ 78 w 157"/>
                    <a:gd name="T55" fmla="*/ 139 h 157"/>
                    <a:gd name="T56" fmla="*/ 94 w 157"/>
                    <a:gd name="T57" fmla="*/ 136 h 157"/>
                    <a:gd name="T58" fmla="*/ 108 w 157"/>
                    <a:gd name="T59" fmla="*/ 152 h 157"/>
                    <a:gd name="T60" fmla="*/ 127 w 157"/>
                    <a:gd name="T61" fmla="*/ 141 h 157"/>
                    <a:gd name="T62" fmla="*/ 120 w 157"/>
                    <a:gd name="T63" fmla="*/ 121 h 157"/>
                    <a:gd name="T64" fmla="*/ 130 w 157"/>
                    <a:gd name="T65" fmla="*/ 108 h 157"/>
                    <a:gd name="T66" fmla="*/ 151 w 157"/>
                    <a:gd name="T67" fmla="*/ 110 h 157"/>
                    <a:gd name="T68" fmla="*/ 155 w 157"/>
                    <a:gd name="T69" fmla="*/ 99 h 157"/>
                    <a:gd name="T70" fmla="*/ 157 w 157"/>
                    <a:gd name="T71" fmla="*/ 89 h 157"/>
                    <a:gd name="T72" fmla="*/ 138 w 157"/>
                    <a:gd name="T73" fmla="*/ 79 h 157"/>
                    <a:gd name="T74" fmla="*/ 113 w 157"/>
                    <a:gd name="T75" fmla="*/ 88 h 157"/>
                    <a:gd name="T76" fmla="*/ 69 w 157"/>
                    <a:gd name="T77" fmla="*/ 113 h 157"/>
                    <a:gd name="T78" fmla="*/ 44 w 157"/>
                    <a:gd name="T79" fmla="*/ 69 h 157"/>
                    <a:gd name="T80" fmla="*/ 88 w 157"/>
                    <a:gd name="T81" fmla="*/ 44 h 157"/>
                    <a:gd name="T82" fmla="*/ 113 w 157"/>
                    <a:gd name="T83" fmla="*/ 88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7" h="157">
                      <a:moveTo>
                        <a:pt x="138" y="79"/>
                      </a:moveTo>
                      <a:cubicBezTo>
                        <a:pt x="138" y="73"/>
                        <a:pt x="138" y="68"/>
                        <a:pt x="136" y="63"/>
                      </a:cubicBezTo>
                      <a:cubicBezTo>
                        <a:pt x="152" y="49"/>
                        <a:pt x="152" y="49"/>
                        <a:pt x="152" y="49"/>
                      </a:cubicBezTo>
                      <a:cubicBezTo>
                        <a:pt x="149" y="42"/>
                        <a:pt x="145" y="36"/>
                        <a:pt x="141" y="30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17" y="33"/>
                        <a:pt x="113" y="29"/>
                        <a:pt x="108" y="27"/>
                      </a:cubicBezTo>
                      <a:cubicBezTo>
                        <a:pt x="109" y="6"/>
                        <a:pt x="109" y="6"/>
                        <a:pt x="109" y="6"/>
                      </a:cubicBezTo>
                      <a:cubicBezTo>
                        <a:pt x="106" y="4"/>
                        <a:pt x="102" y="3"/>
                        <a:pt x="99" y="2"/>
                      </a:cubicBezTo>
                      <a:cubicBezTo>
                        <a:pt x="95" y="1"/>
                        <a:pt x="92" y="0"/>
                        <a:pt x="88" y="0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73" y="19"/>
                        <a:pt x="68" y="20"/>
                        <a:pt x="63" y="21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2" y="8"/>
                        <a:pt x="35" y="12"/>
                        <a:pt x="30" y="1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2" y="40"/>
                        <a:pt x="29" y="44"/>
                        <a:pt x="26" y="49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4" y="51"/>
                        <a:pt x="3" y="55"/>
                        <a:pt x="2" y="58"/>
                      </a:cubicBezTo>
                      <a:cubicBezTo>
                        <a:pt x="1" y="62"/>
                        <a:pt x="0" y="65"/>
                        <a:pt x="0" y="69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8" y="84"/>
                        <a:pt x="19" y="89"/>
                        <a:pt x="21" y="94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8" y="115"/>
                        <a:pt x="11" y="122"/>
                        <a:pt x="16" y="127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40" y="125"/>
                        <a:pt x="44" y="128"/>
                        <a:pt x="49" y="131"/>
                      </a:cubicBezTo>
                      <a:cubicBezTo>
                        <a:pt x="47" y="152"/>
                        <a:pt x="47" y="152"/>
                        <a:pt x="47" y="152"/>
                      </a:cubicBezTo>
                      <a:cubicBezTo>
                        <a:pt x="51" y="153"/>
                        <a:pt x="54" y="154"/>
                        <a:pt x="58" y="155"/>
                      </a:cubicBezTo>
                      <a:cubicBezTo>
                        <a:pt x="61" y="156"/>
                        <a:pt x="65" y="157"/>
                        <a:pt x="69" y="157"/>
                      </a:cubicBezTo>
                      <a:cubicBezTo>
                        <a:pt x="78" y="139"/>
                        <a:pt x="78" y="139"/>
                        <a:pt x="78" y="139"/>
                      </a:cubicBezTo>
                      <a:cubicBezTo>
                        <a:pt x="84" y="139"/>
                        <a:pt x="89" y="138"/>
                        <a:pt x="94" y="136"/>
                      </a:cubicBezTo>
                      <a:cubicBezTo>
                        <a:pt x="108" y="152"/>
                        <a:pt x="108" y="152"/>
                        <a:pt x="108" y="152"/>
                      </a:cubicBezTo>
                      <a:cubicBezTo>
                        <a:pt x="115" y="149"/>
                        <a:pt x="121" y="146"/>
                        <a:pt x="127" y="141"/>
                      </a:cubicBezTo>
                      <a:cubicBezTo>
                        <a:pt x="120" y="121"/>
                        <a:pt x="120" y="121"/>
                        <a:pt x="120" y="121"/>
                      </a:cubicBezTo>
                      <a:cubicBezTo>
                        <a:pt x="124" y="117"/>
                        <a:pt x="128" y="113"/>
                        <a:pt x="130" y="108"/>
                      </a:cubicBezTo>
                      <a:cubicBezTo>
                        <a:pt x="151" y="110"/>
                        <a:pt x="151" y="110"/>
                        <a:pt x="151" y="110"/>
                      </a:cubicBezTo>
                      <a:cubicBezTo>
                        <a:pt x="153" y="106"/>
                        <a:pt x="154" y="103"/>
                        <a:pt x="155" y="99"/>
                      </a:cubicBezTo>
                      <a:cubicBezTo>
                        <a:pt x="156" y="96"/>
                        <a:pt x="157" y="92"/>
                        <a:pt x="157" y="89"/>
                      </a:cubicBezTo>
                      <a:lnTo>
                        <a:pt x="138" y="79"/>
                      </a:lnTo>
                      <a:close/>
                      <a:moveTo>
                        <a:pt x="113" y="88"/>
                      </a:moveTo>
                      <a:cubicBezTo>
                        <a:pt x="108" y="107"/>
                        <a:pt x="88" y="119"/>
                        <a:pt x="69" y="113"/>
                      </a:cubicBezTo>
                      <a:cubicBezTo>
                        <a:pt x="50" y="108"/>
                        <a:pt x="39" y="89"/>
                        <a:pt x="44" y="69"/>
                      </a:cubicBezTo>
                      <a:cubicBezTo>
                        <a:pt x="49" y="50"/>
                        <a:pt x="69" y="39"/>
                        <a:pt x="88" y="44"/>
                      </a:cubicBezTo>
                      <a:cubicBezTo>
                        <a:pt x="107" y="49"/>
                        <a:pt x="118" y="69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29"/>
                <p:cNvSpPr>
                  <a:spLocks/>
                </p:cNvSpPr>
                <p:nvPr/>
              </p:nvSpPr>
              <p:spPr bwMode="auto">
                <a:xfrm>
                  <a:off x="7760553" y="3111941"/>
                  <a:ext cx="312973" cy="312975"/>
                </a:xfrm>
                <a:custGeom>
                  <a:avLst/>
                  <a:gdLst>
                    <a:gd name="T0" fmla="*/ 23 w 36"/>
                    <a:gd name="T1" fmla="*/ 2 h 36"/>
                    <a:gd name="T2" fmla="*/ 3 w 36"/>
                    <a:gd name="T3" fmla="*/ 13 h 36"/>
                    <a:gd name="T4" fmla="*/ 14 w 36"/>
                    <a:gd name="T5" fmla="*/ 33 h 36"/>
                    <a:gd name="T6" fmla="*/ 34 w 36"/>
                    <a:gd name="T7" fmla="*/ 22 h 36"/>
                    <a:gd name="T8" fmla="*/ 23 w 36"/>
                    <a:gd name="T9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6">
                      <a:moveTo>
                        <a:pt x="23" y="2"/>
                      </a:moveTo>
                      <a:cubicBezTo>
                        <a:pt x="14" y="0"/>
                        <a:pt x="5" y="5"/>
                        <a:pt x="3" y="13"/>
                      </a:cubicBezTo>
                      <a:cubicBezTo>
                        <a:pt x="0" y="22"/>
                        <a:pt x="5" y="31"/>
                        <a:pt x="14" y="33"/>
                      </a:cubicBezTo>
                      <a:cubicBezTo>
                        <a:pt x="23" y="36"/>
                        <a:pt x="32" y="31"/>
                        <a:pt x="34" y="22"/>
                      </a:cubicBezTo>
                      <a:cubicBezTo>
                        <a:pt x="36" y="13"/>
                        <a:pt x="31" y="4"/>
                        <a:pt x="2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893598" y="4851702"/>
                <a:ext cx="1382691" cy="1378021"/>
                <a:chOff x="9582785" y="4082365"/>
                <a:chExt cx="469900" cy="468313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" name="Freeform 26"/>
                <p:cNvSpPr>
                  <a:spLocks noEditPoints="1"/>
                </p:cNvSpPr>
                <p:nvPr/>
              </p:nvSpPr>
              <p:spPr bwMode="auto">
                <a:xfrm>
                  <a:off x="9582785" y="4082365"/>
                  <a:ext cx="469900" cy="468313"/>
                </a:xfrm>
                <a:custGeom>
                  <a:avLst/>
                  <a:gdLst>
                    <a:gd name="T0" fmla="*/ 159 w 159"/>
                    <a:gd name="T1" fmla="*/ 79 h 158"/>
                    <a:gd name="T2" fmla="*/ 158 w 159"/>
                    <a:gd name="T3" fmla="*/ 68 h 158"/>
                    <a:gd name="T4" fmla="*/ 156 w 159"/>
                    <a:gd name="T5" fmla="*/ 57 h 158"/>
                    <a:gd name="T6" fmla="*/ 135 w 159"/>
                    <a:gd name="T7" fmla="*/ 56 h 158"/>
                    <a:gd name="T8" fmla="*/ 126 w 159"/>
                    <a:gd name="T9" fmla="*/ 42 h 158"/>
                    <a:gd name="T10" fmla="*/ 135 w 159"/>
                    <a:gd name="T11" fmla="*/ 23 h 158"/>
                    <a:gd name="T12" fmla="*/ 118 w 159"/>
                    <a:gd name="T13" fmla="*/ 10 h 158"/>
                    <a:gd name="T14" fmla="*/ 102 w 159"/>
                    <a:gd name="T15" fmla="*/ 24 h 158"/>
                    <a:gd name="T16" fmla="*/ 86 w 159"/>
                    <a:gd name="T17" fmla="*/ 20 h 158"/>
                    <a:gd name="T18" fmla="*/ 79 w 159"/>
                    <a:gd name="T19" fmla="*/ 0 h 158"/>
                    <a:gd name="T20" fmla="*/ 68 w 159"/>
                    <a:gd name="T21" fmla="*/ 1 h 158"/>
                    <a:gd name="T22" fmla="*/ 57 w 159"/>
                    <a:gd name="T23" fmla="*/ 3 h 158"/>
                    <a:gd name="T24" fmla="*/ 56 w 159"/>
                    <a:gd name="T25" fmla="*/ 24 h 158"/>
                    <a:gd name="T26" fmla="*/ 42 w 159"/>
                    <a:gd name="T27" fmla="*/ 32 h 158"/>
                    <a:gd name="T28" fmla="*/ 23 w 159"/>
                    <a:gd name="T29" fmla="*/ 24 h 158"/>
                    <a:gd name="T30" fmla="*/ 10 w 159"/>
                    <a:gd name="T31" fmla="*/ 41 h 158"/>
                    <a:gd name="T32" fmla="*/ 24 w 159"/>
                    <a:gd name="T33" fmla="*/ 57 h 158"/>
                    <a:gd name="T34" fmla="*/ 20 w 159"/>
                    <a:gd name="T35" fmla="*/ 72 h 158"/>
                    <a:gd name="T36" fmla="*/ 0 w 159"/>
                    <a:gd name="T37" fmla="*/ 80 h 158"/>
                    <a:gd name="T38" fmla="*/ 1 w 159"/>
                    <a:gd name="T39" fmla="*/ 91 h 158"/>
                    <a:gd name="T40" fmla="*/ 3 w 159"/>
                    <a:gd name="T41" fmla="*/ 101 h 158"/>
                    <a:gd name="T42" fmla="*/ 25 w 159"/>
                    <a:gd name="T43" fmla="*/ 103 h 158"/>
                    <a:gd name="T44" fmla="*/ 33 w 159"/>
                    <a:gd name="T45" fmla="*/ 116 h 158"/>
                    <a:gd name="T46" fmla="*/ 24 w 159"/>
                    <a:gd name="T47" fmla="*/ 136 h 158"/>
                    <a:gd name="T48" fmla="*/ 41 w 159"/>
                    <a:gd name="T49" fmla="*/ 149 h 158"/>
                    <a:gd name="T50" fmla="*/ 57 w 159"/>
                    <a:gd name="T51" fmla="*/ 135 h 158"/>
                    <a:gd name="T52" fmla="*/ 73 w 159"/>
                    <a:gd name="T53" fmla="*/ 139 h 158"/>
                    <a:gd name="T54" fmla="*/ 80 w 159"/>
                    <a:gd name="T55" fmla="*/ 158 h 158"/>
                    <a:gd name="T56" fmla="*/ 91 w 159"/>
                    <a:gd name="T57" fmla="*/ 158 h 158"/>
                    <a:gd name="T58" fmla="*/ 102 w 159"/>
                    <a:gd name="T59" fmla="*/ 155 h 158"/>
                    <a:gd name="T60" fmla="*/ 103 w 159"/>
                    <a:gd name="T61" fmla="*/ 134 h 158"/>
                    <a:gd name="T62" fmla="*/ 117 w 159"/>
                    <a:gd name="T63" fmla="*/ 126 h 158"/>
                    <a:gd name="T64" fmla="*/ 136 w 159"/>
                    <a:gd name="T65" fmla="*/ 135 h 158"/>
                    <a:gd name="T66" fmla="*/ 149 w 159"/>
                    <a:gd name="T67" fmla="*/ 117 h 158"/>
                    <a:gd name="T68" fmla="*/ 135 w 159"/>
                    <a:gd name="T69" fmla="*/ 102 h 158"/>
                    <a:gd name="T70" fmla="*/ 139 w 159"/>
                    <a:gd name="T71" fmla="*/ 86 h 158"/>
                    <a:gd name="T72" fmla="*/ 159 w 159"/>
                    <a:gd name="T73" fmla="*/ 79 h 158"/>
                    <a:gd name="T74" fmla="*/ 85 w 159"/>
                    <a:gd name="T75" fmla="*/ 117 h 158"/>
                    <a:gd name="T76" fmla="*/ 42 w 159"/>
                    <a:gd name="T77" fmla="*/ 85 h 158"/>
                    <a:gd name="T78" fmla="*/ 74 w 159"/>
                    <a:gd name="T79" fmla="*/ 42 h 158"/>
                    <a:gd name="T80" fmla="*/ 117 w 159"/>
                    <a:gd name="T81" fmla="*/ 74 h 158"/>
                    <a:gd name="T82" fmla="*/ 85 w 159"/>
                    <a:gd name="T83" fmla="*/ 11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9" h="158">
                      <a:moveTo>
                        <a:pt x="159" y="79"/>
                      </a:moveTo>
                      <a:cubicBezTo>
                        <a:pt x="159" y="75"/>
                        <a:pt x="159" y="71"/>
                        <a:pt x="158" y="68"/>
                      </a:cubicBezTo>
                      <a:cubicBezTo>
                        <a:pt x="157" y="64"/>
                        <a:pt x="157" y="61"/>
                        <a:pt x="156" y="57"/>
                      </a:cubicBezTo>
                      <a:cubicBezTo>
                        <a:pt x="135" y="56"/>
                        <a:pt x="135" y="56"/>
                        <a:pt x="135" y="56"/>
                      </a:cubicBezTo>
                      <a:cubicBezTo>
                        <a:pt x="132" y="51"/>
                        <a:pt x="130" y="46"/>
                        <a:pt x="126" y="42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0" y="18"/>
                        <a:pt x="124" y="13"/>
                        <a:pt x="118" y="10"/>
                      </a:cubicBezTo>
                      <a:cubicBezTo>
                        <a:pt x="102" y="24"/>
                        <a:pt x="102" y="24"/>
                        <a:pt x="102" y="24"/>
                      </a:cubicBezTo>
                      <a:cubicBezTo>
                        <a:pt x="97" y="22"/>
                        <a:pt x="92" y="20"/>
                        <a:pt x="86" y="2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75" y="0"/>
                        <a:pt x="72" y="0"/>
                        <a:pt x="68" y="1"/>
                      </a:cubicBezTo>
                      <a:cubicBezTo>
                        <a:pt x="64" y="1"/>
                        <a:pt x="61" y="2"/>
                        <a:pt x="57" y="3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1" y="26"/>
                        <a:pt x="46" y="29"/>
                        <a:pt x="42" y="32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18" y="29"/>
                        <a:pt x="14" y="35"/>
                        <a:pt x="10" y="41"/>
                      </a:cubicBezTo>
                      <a:cubicBezTo>
                        <a:pt x="24" y="57"/>
                        <a:pt x="24" y="57"/>
                        <a:pt x="24" y="57"/>
                      </a:cubicBezTo>
                      <a:cubicBezTo>
                        <a:pt x="22" y="62"/>
                        <a:pt x="21" y="67"/>
                        <a:pt x="20" y="7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3"/>
                        <a:pt x="1" y="87"/>
                        <a:pt x="1" y="91"/>
                      </a:cubicBezTo>
                      <a:cubicBezTo>
                        <a:pt x="2" y="94"/>
                        <a:pt x="2" y="98"/>
                        <a:pt x="3" y="101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7" y="108"/>
                        <a:pt x="29" y="112"/>
                        <a:pt x="33" y="116"/>
                      </a:cubicBezTo>
                      <a:cubicBezTo>
                        <a:pt x="24" y="136"/>
                        <a:pt x="24" y="136"/>
                        <a:pt x="24" y="136"/>
                      </a:cubicBezTo>
                      <a:cubicBezTo>
                        <a:pt x="29" y="141"/>
                        <a:pt x="35" y="145"/>
                        <a:pt x="41" y="149"/>
                      </a:cubicBezTo>
                      <a:cubicBezTo>
                        <a:pt x="57" y="135"/>
                        <a:pt x="57" y="135"/>
                        <a:pt x="57" y="135"/>
                      </a:cubicBezTo>
                      <a:cubicBezTo>
                        <a:pt x="62" y="137"/>
                        <a:pt x="67" y="138"/>
                        <a:pt x="73" y="139"/>
                      </a:cubicBezTo>
                      <a:cubicBezTo>
                        <a:pt x="80" y="158"/>
                        <a:pt x="80" y="158"/>
                        <a:pt x="80" y="158"/>
                      </a:cubicBezTo>
                      <a:cubicBezTo>
                        <a:pt x="84" y="158"/>
                        <a:pt x="87" y="158"/>
                        <a:pt x="91" y="158"/>
                      </a:cubicBezTo>
                      <a:cubicBezTo>
                        <a:pt x="95" y="157"/>
                        <a:pt x="98" y="156"/>
                        <a:pt x="102" y="155"/>
                      </a:cubicBezTo>
                      <a:cubicBezTo>
                        <a:pt x="103" y="134"/>
                        <a:pt x="103" y="134"/>
                        <a:pt x="103" y="134"/>
                      </a:cubicBezTo>
                      <a:cubicBezTo>
                        <a:pt x="108" y="132"/>
                        <a:pt x="113" y="129"/>
                        <a:pt x="117" y="126"/>
                      </a:cubicBezTo>
                      <a:cubicBezTo>
                        <a:pt x="136" y="135"/>
                        <a:pt x="136" y="135"/>
                        <a:pt x="136" y="135"/>
                      </a:cubicBezTo>
                      <a:cubicBezTo>
                        <a:pt x="141" y="130"/>
                        <a:pt x="146" y="124"/>
                        <a:pt x="149" y="117"/>
                      </a:cubicBezTo>
                      <a:cubicBezTo>
                        <a:pt x="135" y="102"/>
                        <a:pt x="135" y="102"/>
                        <a:pt x="135" y="102"/>
                      </a:cubicBezTo>
                      <a:cubicBezTo>
                        <a:pt x="137" y="97"/>
                        <a:pt x="138" y="91"/>
                        <a:pt x="139" y="86"/>
                      </a:cubicBezTo>
                      <a:lnTo>
                        <a:pt x="159" y="79"/>
                      </a:lnTo>
                      <a:close/>
                      <a:moveTo>
                        <a:pt x="85" y="117"/>
                      </a:moveTo>
                      <a:cubicBezTo>
                        <a:pt x="64" y="120"/>
                        <a:pt x="45" y="105"/>
                        <a:pt x="42" y="85"/>
                      </a:cubicBezTo>
                      <a:cubicBezTo>
                        <a:pt x="39" y="64"/>
                        <a:pt x="53" y="45"/>
                        <a:pt x="74" y="42"/>
                      </a:cubicBezTo>
                      <a:cubicBezTo>
                        <a:pt x="95" y="39"/>
                        <a:pt x="114" y="53"/>
                        <a:pt x="117" y="74"/>
                      </a:cubicBezTo>
                      <a:cubicBezTo>
                        <a:pt x="120" y="94"/>
                        <a:pt x="106" y="114"/>
                        <a:pt x="85" y="1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27"/>
                <p:cNvSpPr>
                  <a:spLocks/>
                </p:cNvSpPr>
                <p:nvPr/>
              </p:nvSpPr>
              <p:spPr bwMode="auto">
                <a:xfrm>
                  <a:off x="9768522" y="4269690"/>
                  <a:ext cx="98425" cy="96838"/>
                </a:xfrm>
                <a:custGeom>
                  <a:avLst/>
                  <a:gdLst>
                    <a:gd name="T0" fmla="*/ 14 w 33"/>
                    <a:gd name="T1" fmla="*/ 1 h 33"/>
                    <a:gd name="T2" fmla="*/ 1 w 33"/>
                    <a:gd name="T3" fmla="*/ 18 h 33"/>
                    <a:gd name="T4" fmla="*/ 19 w 33"/>
                    <a:gd name="T5" fmla="*/ 31 h 33"/>
                    <a:gd name="T6" fmla="*/ 32 w 33"/>
                    <a:gd name="T7" fmla="*/ 14 h 33"/>
                    <a:gd name="T8" fmla="*/ 14 w 33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3">
                      <a:moveTo>
                        <a:pt x="14" y="1"/>
                      </a:moveTo>
                      <a:cubicBezTo>
                        <a:pt x="6" y="2"/>
                        <a:pt x="0" y="10"/>
                        <a:pt x="1" y="18"/>
                      </a:cubicBezTo>
                      <a:cubicBezTo>
                        <a:pt x="3" y="27"/>
                        <a:pt x="10" y="33"/>
                        <a:pt x="19" y="31"/>
                      </a:cubicBezTo>
                      <a:cubicBezTo>
                        <a:pt x="27" y="30"/>
                        <a:pt x="33" y="22"/>
                        <a:pt x="32" y="14"/>
                      </a:cubicBezTo>
                      <a:cubicBezTo>
                        <a:pt x="30" y="6"/>
                        <a:pt x="23" y="0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665766" y="3152783"/>
            <a:ext cx="6691207" cy="448277"/>
          </a:xfrm>
          <a:prstGeom prst="rect">
            <a:avLst/>
          </a:prstGeom>
          <a:noFill/>
        </p:spPr>
        <p:txBody>
          <a:bodyPr wrap="square" lIns="89611" tIns="44806" rIns="89611" bIns="44806" rtlCol="0" anchor="t" anchorCtr="0">
            <a:sp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n-lt"/>
                <a:sym typeface="Corbel"/>
              </a:rPr>
              <a:t>Test, learn and adapt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766" y="3850480"/>
            <a:ext cx="6691207" cy="448277"/>
          </a:xfrm>
          <a:prstGeom prst="rect">
            <a:avLst/>
          </a:prstGeom>
          <a:noFill/>
        </p:spPr>
        <p:txBody>
          <a:bodyPr wrap="square" lIns="89611" tIns="44806" rIns="89611" bIns="44806" rtlCol="0" anchor="t" anchorCtr="0">
            <a:sp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n-lt"/>
                <a:sym typeface="Corbel"/>
              </a:rPr>
              <a:t>Build on what works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766" y="4548177"/>
            <a:ext cx="6691207" cy="448277"/>
          </a:xfrm>
          <a:prstGeom prst="rect">
            <a:avLst/>
          </a:prstGeom>
          <a:noFill/>
        </p:spPr>
        <p:txBody>
          <a:bodyPr wrap="square" lIns="89611" tIns="44806" rIns="89611" bIns="44806" rtlCol="0" anchor="t" anchorCtr="0">
            <a:sp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n-lt"/>
                <a:sym typeface="Corbel"/>
              </a:rPr>
              <a:t>Work nationally, tailor locally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766" y="5248358"/>
            <a:ext cx="6691207" cy="448277"/>
          </a:xfrm>
          <a:prstGeom prst="rect">
            <a:avLst/>
          </a:prstGeom>
          <a:noFill/>
        </p:spPr>
        <p:txBody>
          <a:bodyPr wrap="square" lIns="89611" tIns="44806" rIns="89611" bIns="44806" rtlCol="0" anchor="t" anchorCtr="0">
            <a:sp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n-lt"/>
                <a:sym typeface="Corbel"/>
              </a:rPr>
              <a:t>Enable and convene the best programmes</a:t>
            </a:r>
          </a:p>
        </p:txBody>
      </p:sp>
    </p:spTree>
    <p:extLst>
      <p:ext uri="{BB962C8B-B14F-4D97-AF65-F5344CB8AC3E}">
        <p14:creationId xmlns:p14="http://schemas.microsoft.com/office/powerpoint/2010/main" val="153536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54762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757936"/>
            <a:ext cx="8961438" cy="1781000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Join the fast-growing Enterprise Adviser Network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To inspire and prepare the future generation 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" y="2754580"/>
            <a:ext cx="8961437" cy="1631216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www.careersandenterprise.co.uk</a:t>
            </a:r>
          </a:p>
          <a:p>
            <a:r>
              <a:rPr lang="en-GB" dirty="0">
                <a:solidFill>
                  <a:srgbClr val="FFFFFF"/>
                </a:solidFill>
              </a:rPr>
              <a:t>info@careersandenterprise.co.uk</a:t>
            </a:r>
          </a:p>
        </p:txBody>
      </p:sp>
    </p:spTree>
    <p:extLst>
      <p:ext uri="{BB962C8B-B14F-4D97-AF65-F5344CB8AC3E}">
        <p14:creationId xmlns:p14="http://schemas.microsoft.com/office/powerpoint/2010/main" val="29731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6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/>
          </p:cNvSpPr>
          <p:nvPr/>
        </p:nvSpPr>
        <p:spPr>
          <a:xfrm>
            <a:off x="612000" y="1397738"/>
            <a:ext cx="3412133" cy="1202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rbel"/>
                <a:sym typeface="Corbel"/>
              </a:rPr>
              <a:t>There are 750,000 vacancies, one quarter skill-shortage related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4944806" y="3104956"/>
            <a:ext cx="3442109" cy="16030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rbel"/>
                <a:sym typeface="Corbel"/>
              </a:rPr>
              <a:t>… youth unemployment 3x higher than total unemployment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We know that there is a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331" y="5390114"/>
            <a:ext cx="7897095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ONS June 2016</a:t>
            </a:r>
          </a:p>
        </p:txBody>
      </p:sp>
    </p:spTree>
    <p:extLst>
      <p:ext uri="{BB962C8B-B14F-4D97-AF65-F5344CB8AC3E}">
        <p14:creationId xmlns:p14="http://schemas.microsoft.com/office/powerpoint/2010/main" val="12011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We also now know what works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30115" y="2018475"/>
            <a:ext cx="4004420" cy="2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632">
              <a:buClrTx/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“…young adults surveyed who recalled greater levels of contact with employers whilst at school were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significantly less likely to be NEET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and earned, on average,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18% more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than peers who recalled no such activities.”</a:t>
            </a:r>
          </a:p>
          <a:p>
            <a:pPr algn="r" defTabSz="685632">
              <a:buClrTx/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Dr Anthony Mann</a:t>
            </a:r>
          </a:p>
        </p:txBody>
      </p:sp>
      <p:pic>
        <p:nvPicPr>
          <p:cNvPr id="8" name="Picture 89" descr="http://www.inspiringgovernors.org/wp-content/uploads/2014/04/logo-e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886" y="4940210"/>
            <a:ext cx="1888026" cy="1151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2453" y="1528925"/>
            <a:ext cx="3725286" cy="47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896112">
              <a:buAutoNum type="arabicPeriod"/>
            </a:pPr>
            <a:r>
              <a:rPr lang="en-GB" sz="2000" b="1" dirty="0">
                <a:solidFill>
                  <a:schemeClr val="accent2"/>
                </a:solidFill>
                <a:latin typeface="+mn-lt"/>
                <a:sym typeface="Corbel"/>
              </a:rPr>
              <a:t>Encounters</a:t>
            </a:r>
            <a:r>
              <a:rPr lang="en-GB" sz="2000" dirty="0">
                <a:solidFill>
                  <a:schemeClr val="accent2"/>
                </a:solidFill>
                <a:latin typeface="+mn-lt"/>
                <a:sym typeface="Corbel"/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with employers, with workplaces, with further and higher education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+mn-lt"/>
                <a:sym typeface="Corbel"/>
              </a:rPr>
              <a:t> </a:t>
            </a:r>
          </a:p>
          <a:p>
            <a:pPr marL="457200" indent="-457200" defTabSz="896112">
              <a:buAutoNum type="arabicPeriod"/>
            </a:pPr>
            <a:r>
              <a:rPr lang="en-GB" sz="2000" b="1" dirty="0">
                <a:solidFill>
                  <a:schemeClr val="accent2"/>
                </a:solidFill>
                <a:latin typeface="+mn-lt"/>
                <a:sym typeface="Corbel"/>
              </a:rPr>
              <a:t>Information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sym typeface="Corbel"/>
              </a:rPr>
              <a:t>a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bout local jobs, how the curriculum connects to work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+mn-lt"/>
              <a:sym typeface="Corbel"/>
            </a:endParaRPr>
          </a:p>
          <a:p>
            <a:pPr marL="457200" lvl="0" indent="-457200" defTabSz="896112">
              <a:buFont typeface="Arial" charset="0"/>
              <a:buAutoNum type="arabicPeriod"/>
            </a:pPr>
            <a:r>
              <a:rPr lang="en-GB" sz="2000" b="1" dirty="0">
                <a:solidFill>
                  <a:schemeClr val="accent2"/>
                </a:solidFill>
                <a:latin typeface="+mn-lt"/>
                <a:sym typeface="Corbel"/>
              </a:rPr>
              <a:t>A plan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tailored to an individual’s needs and supported by guidance</a:t>
            </a:r>
          </a:p>
          <a:p>
            <a:pPr marL="0" lvl="0" indent="0" algn="r" defTabSz="896112"/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Sir John Holman</a:t>
            </a:r>
          </a:p>
          <a:p>
            <a:pPr marL="457200" indent="-457200" algn="ctr" defTabSz="896112">
              <a:buAutoNum type="arabicPeriod"/>
            </a:pPr>
            <a:endParaRPr lang="en-GB" sz="2000" i="1" dirty="0">
              <a:solidFill>
                <a:schemeClr val="accent2"/>
              </a:solidFill>
              <a:latin typeface="Corbel"/>
              <a:sym typeface="Corbel"/>
            </a:endParaRPr>
          </a:p>
          <a:p>
            <a:pPr marL="457200" indent="-457200" algn="ctr" defTabSz="896112">
              <a:buAutoNum type="arabicPeriod"/>
            </a:pPr>
            <a:endParaRPr lang="en-GB" sz="2000" i="1" dirty="0">
              <a:solidFill>
                <a:schemeClr val="accent2"/>
              </a:solidFill>
              <a:latin typeface="Corbel"/>
              <a:sym typeface="Corbel"/>
            </a:endParaRPr>
          </a:p>
          <a:p>
            <a:pPr marL="0" indent="0" algn="ctr" defTabSz="896112"/>
            <a:endParaRPr lang="en-GB" sz="2500" i="1" dirty="0">
              <a:solidFill>
                <a:schemeClr val="accent2"/>
              </a:solidFill>
              <a:latin typeface="Corbel"/>
              <a:sym typeface="Corbe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57" y="5008927"/>
            <a:ext cx="1995921" cy="10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But it’s not consistently implemented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1808874"/>
            <a:ext cx="3994484" cy="288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46" lvl="2" indent="-285750"/>
            <a:r>
              <a:rPr lang="en-US" sz="2800" b="1" dirty="0">
                <a:solidFill>
                  <a:srgbClr val="10BAB3"/>
                </a:solidFill>
                <a:latin typeface="+mj-lt"/>
              </a:rPr>
              <a:t>66% businesses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believe work experience is critical for recruitment </a:t>
            </a:r>
          </a:p>
          <a:p>
            <a:pPr marL="549246" lvl="2" indent="-285750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yet only </a:t>
            </a:r>
            <a:r>
              <a:rPr lang="en-US" sz="2800" b="1" dirty="0">
                <a:solidFill>
                  <a:srgbClr val="10BAB3"/>
                </a:solidFill>
                <a:latin typeface="+mj-lt"/>
              </a:rPr>
              <a:t>38%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offer work experience in England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2000" y="2448474"/>
            <a:ext cx="3436203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3pPr>
            <a:lvl4pPr marL="898525" indent="-2873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4pPr>
            <a:lvl5pPr marL="8985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6112"/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orbel"/>
                <a:sym typeface="Corbel"/>
              </a:rPr>
              <a:t>Only in </a:t>
            </a:r>
            <a:r>
              <a:rPr lang="en-GB" sz="2800" b="1" dirty="0">
                <a:solidFill>
                  <a:srgbClr val="00A8A8"/>
                </a:solidFill>
                <a:latin typeface="Corbel"/>
                <a:sym typeface="Corbel"/>
              </a:rPr>
              <a:t>40% of schools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orbel"/>
                <a:sym typeface="Corbel"/>
              </a:rPr>
              <a:t>do young people have one encounter each year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140" y="5111717"/>
            <a:ext cx="1995921" cy="1013802"/>
          </a:xfrm>
          <a:prstGeom prst="rect">
            <a:avLst/>
          </a:prstGeom>
        </p:spPr>
      </p:pic>
      <p:pic>
        <p:nvPicPr>
          <p:cNvPr id="114695" name="Picture 7" descr="https://encrypted-tbn3.gstatic.com/images?q=tbn:ANd9GcTwGLZFb7tbhU-hGmoAPOGK49Q5euDZnYo277jCgiCf__l4MJpNEcGHEI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242" y="4938888"/>
            <a:ext cx="152400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6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0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 txBox="1">
            <a:spLocks/>
          </p:cNvSpPr>
          <p:nvPr/>
        </p:nvSpPr>
        <p:spPr>
          <a:xfrm>
            <a:off x="1484750" y="1803739"/>
            <a:ext cx="5527755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sz="1600" baseline="0">
                <a:ea typeface="+mn-ea"/>
                <a:cs typeface="Arial" panose="020B0604020202020204" pitchFamily="34" charset="0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cs typeface="Arial" panose="020B0604020202020204" pitchFamily="34" charset="0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cs typeface="Arial" panose="020B0604020202020204" pitchFamily="34" charset="0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cs typeface="Arial" panose="020B0604020202020204" pitchFamily="34" charset="0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cs typeface="Arial" panose="020B0604020202020204" pitchFamily="34" charset="0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1. </a:t>
            </a:r>
            <a:r>
              <a:rPr lang="en-GB" sz="2000" b="1" dirty="0">
                <a:solidFill>
                  <a:srgbClr val="10BAB3"/>
                </a:solidFill>
                <a:latin typeface="+mn-lt"/>
                <a:ea typeface="Microsoft YaHei"/>
                <a:cs typeface="+mn-cs"/>
                <a:sym typeface="Corbel"/>
              </a:rPr>
              <a:t>Inconsistent coverage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– especially in areas which are more SME</a:t>
            </a:r>
          </a:p>
        </p:txBody>
      </p:sp>
      <p:sp>
        <p:nvSpPr>
          <p:cNvPr id="15" name="Rectangle 8"/>
          <p:cNvSpPr txBox="1">
            <a:spLocks/>
          </p:cNvSpPr>
          <p:nvPr/>
        </p:nvSpPr>
        <p:spPr>
          <a:xfrm>
            <a:off x="1484751" y="3022534"/>
            <a:ext cx="6018018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457200" lvl="0" indent="-457200" defTabSz="895255" eaLnBrk="1" hangingPunct="1">
              <a:buClr>
                <a:schemeClr val="tx2"/>
              </a:buClr>
              <a:buAutoNum type="arabicPeriod"/>
              <a:defRPr sz="2500" b="1" i="1" baseline="0">
                <a:solidFill>
                  <a:schemeClr val="tx2"/>
                </a:solidFill>
                <a:latin typeface="+mn-lt"/>
                <a:ea typeface="Microsoft YaHei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cs typeface="Arial" panose="020B0604020202020204" pitchFamily="34" charset="0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cs typeface="Arial" panose="020B0604020202020204" pitchFamily="34" charset="0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cs typeface="Arial" panose="020B0604020202020204" pitchFamily="34" charset="0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cs typeface="Arial" panose="020B0604020202020204" pitchFamily="34" charset="0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0" dirty="0">
                <a:solidFill>
                  <a:schemeClr val="tx2">
                    <a:lumMod val="50000"/>
                  </a:schemeClr>
                </a:solidFill>
                <a:sym typeface="Corbel"/>
              </a:rPr>
              <a:t>2. </a:t>
            </a:r>
            <a:r>
              <a:rPr lang="en-US" sz="2000" i="0" dirty="0">
                <a:solidFill>
                  <a:srgbClr val="10BAB3"/>
                </a:solidFill>
                <a:sym typeface="Corbel"/>
              </a:rPr>
              <a:t>Evidence base not well disseminated </a:t>
            </a:r>
            <a:r>
              <a:rPr lang="en-US" sz="2000" b="0" i="0" dirty="0">
                <a:solidFill>
                  <a:schemeClr val="tx2">
                    <a:lumMod val="50000"/>
                  </a:schemeClr>
                </a:solidFill>
                <a:sym typeface="Corbel"/>
              </a:rPr>
              <a:t>– schools and employers do not know where to invest scarce resource</a:t>
            </a:r>
          </a:p>
        </p:txBody>
      </p:sp>
      <p:sp>
        <p:nvSpPr>
          <p:cNvPr id="16" name="Rectangle 8"/>
          <p:cNvSpPr txBox="1">
            <a:spLocks/>
          </p:cNvSpPr>
          <p:nvPr/>
        </p:nvSpPr>
        <p:spPr>
          <a:xfrm>
            <a:off x="1548294" y="4241329"/>
            <a:ext cx="5527755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sz="1600" baseline="0">
                <a:ea typeface="+mn-ea"/>
                <a:cs typeface="Arial" panose="020B0604020202020204" pitchFamily="34" charset="0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cs typeface="Arial" panose="020B0604020202020204" pitchFamily="34" charset="0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cs typeface="Arial" panose="020B0604020202020204" pitchFamily="34" charset="0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cs typeface="Arial" panose="020B0604020202020204" pitchFamily="34" charset="0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cs typeface="Arial" panose="020B0604020202020204" pitchFamily="34" charset="0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3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. </a:t>
            </a:r>
            <a:r>
              <a:rPr lang="en-GB" sz="2000" b="1" dirty="0">
                <a:solidFill>
                  <a:srgbClr val="10BAB3"/>
                </a:solidFill>
                <a:latin typeface="+mn-lt"/>
                <a:ea typeface="Microsoft YaHei"/>
                <a:cs typeface="+mn-cs"/>
                <a:sym typeface="Corbel"/>
              </a:rPr>
              <a:t>Different ‘conveyor belts’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sym typeface="Corbel"/>
              </a:rPr>
              <a:t>–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 schools and employers have different language, timetables and working patterns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Microsoft YaHei"/>
              <a:sym typeface="Corbe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Our diagnostic</a:t>
            </a:r>
          </a:p>
        </p:txBody>
      </p:sp>
    </p:spTree>
    <p:extLst>
      <p:ext uri="{BB962C8B-B14F-4D97-AF65-F5344CB8AC3E}">
        <p14:creationId xmlns:p14="http://schemas.microsoft.com/office/powerpoint/2010/main" val="427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374" y="359999"/>
            <a:ext cx="6464049" cy="738664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Careers &amp; Enterprise ‘Cold Spot’ Analysis </a:t>
            </a:r>
            <a:br>
              <a:rPr lang="en-GB" sz="2400" dirty="0">
                <a:solidFill>
                  <a:schemeClr val="tx2"/>
                </a:solidFill>
              </a:rPr>
            </a:b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74" y="1109173"/>
            <a:ext cx="4368593" cy="53187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3459" y="2221101"/>
            <a:ext cx="2924746" cy="250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Outcomes</a:t>
            </a:r>
          </a:p>
          <a:p>
            <a:pPr fontAlgn="ctr"/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Employer engagement</a:t>
            </a:r>
          </a:p>
          <a:p>
            <a:pPr fontAlgn="ctr"/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Deprivation</a:t>
            </a:r>
          </a:p>
        </p:txBody>
      </p:sp>
    </p:spTree>
    <p:extLst>
      <p:ext uri="{BB962C8B-B14F-4D97-AF65-F5344CB8AC3E}">
        <p14:creationId xmlns:p14="http://schemas.microsoft.com/office/powerpoint/2010/main" val="199416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69" y="366821"/>
            <a:ext cx="7211749" cy="369332"/>
          </a:xfrm>
        </p:spPr>
        <p:txBody>
          <a:bodyPr/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2. The Careers &amp; Enterprise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9" y="1061883"/>
            <a:ext cx="8722112" cy="197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45" y="3247819"/>
            <a:ext cx="2428875" cy="2447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289" y="3714432"/>
            <a:ext cx="6036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Microsoft YaHei"/>
                <a:sym typeface="Corbel"/>
              </a:rPr>
              <a:t>£</a:t>
            </a:r>
            <a:r>
              <a:rPr lang="en-GB" sz="2000" b="1" kern="0" dirty="0">
                <a:solidFill>
                  <a:schemeClr val="tx2">
                    <a:lumMod val="75000"/>
                  </a:schemeClr>
                </a:solidFill>
                <a:latin typeface="+mn-lt"/>
                <a:ea typeface="Microsoft YaHei"/>
                <a:sym typeface="Corbel"/>
              </a:rPr>
              <a:t>10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Microsoft YaHei"/>
                <a:sym typeface="Corbel"/>
              </a:rPr>
              <a:t> million deployed including match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Microsoft YaHei"/>
              <a:sym typeface="Corbe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Microsoft YaHei"/>
                <a:sym typeface="Corbel"/>
              </a:rPr>
              <a:t>75% in ‘Cold Spots’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Microsoft YaHei"/>
              <a:sym typeface="Corbe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AB3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Microsoft YaHei"/>
                <a:sym typeface="Corbel"/>
              </a:rPr>
              <a:t>Just under a quarter of a million young people helped</a:t>
            </a:r>
          </a:p>
        </p:txBody>
      </p:sp>
    </p:spTree>
    <p:extLst>
      <p:ext uri="{BB962C8B-B14F-4D97-AF65-F5344CB8AC3E}">
        <p14:creationId xmlns:p14="http://schemas.microsoft.com/office/powerpoint/2010/main" val="329902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40" y="298583"/>
            <a:ext cx="6464049" cy="332399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2. Careers &amp; Enterprise Fund beneficiaries</a:t>
            </a:r>
          </a:p>
        </p:txBody>
      </p:sp>
      <p:pic>
        <p:nvPicPr>
          <p:cNvPr id="112642" name="Picture 2" descr="ws_727f7bd4-64d4-4bb8-9ef2-d3799c6425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321" y="4478073"/>
            <a:ext cx="1770386" cy="104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390" y="3771273"/>
            <a:ext cx="1865364" cy="4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66" y="4759472"/>
            <a:ext cx="2077494" cy="721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44" y="2358820"/>
            <a:ext cx="1575761" cy="516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945" y="5673190"/>
            <a:ext cx="1403422" cy="552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77" y="2216307"/>
            <a:ext cx="1800225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85" y="2591580"/>
            <a:ext cx="816007" cy="147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19" y="884435"/>
            <a:ext cx="1672576" cy="1039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563" y="1852279"/>
            <a:ext cx="2111230" cy="8294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871" y="5219884"/>
            <a:ext cx="1085906" cy="1136708"/>
          </a:xfrm>
          <a:prstGeom prst="rect">
            <a:avLst/>
          </a:prstGeom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999" y="1171689"/>
            <a:ext cx="1165649" cy="649793"/>
          </a:xfrm>
          <a:prstGeom prst="rect">
            <a:avLst/>
          </a:prstGeom>
        </p:spPr>
      </p:pic>
      <p:pic>
        <p:nvPicPr>
          <p:cNvPr id="112648" name="Picture 11264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13" y="1115055"/>
            <a:ext cx="841694" cy="820652"/>
          </a:xfrm>
          <a:prstGeom prst="rect">
            <a:avLst/>
          </a:prstGeom>
        </p:spPr>
      </p:pic>
      <p:pic>
        <p:nvPicPr>
          <p:cNvPr id="112651" name="Picture 1126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680" y="1622491"/>
            <a:ext cx="2537419" cy="564935"/>
          </a:xfrm>
          <a:prstGeom prst="rect">
            <a:avLst/>
          </a:prstGeom>
        </p:spPr>
      </p:pic>
      <p:pic>
        <p:nvPicPr>
          <p:cNvPr id="112652" name="Picture 1126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964" y="3052726"/>
            <a:ext cx="1628702" cy="415160"/>
          </a:xfrm>
          <a:prstGeom prst="rect">
            <a:avLst/>
          </a:prstGeom>
        </p:spPr>
      </p:pic>
      <p:pic>
        <p:nvPicPr>
          <p:cNvPr id="112653" name="Picture 1126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43" y="4415305"/>
            <a:ext cx="1878700" cy="671659"/>
          </a:xfrm>
          <a:prstGeom prst="rect">
            <a:avLst/>
          </a:prstGeom>
        </p:spPr>
      </p:pic>
      <p:pic>
        <p:nvPicPr>
          <p:cNvPr id="112654" name="Picture 11265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267" y="5566017"/>
            <a:ext cx="1018054" cy="830518"/>
          </a:xfrm>
          <a:prstGeom prst="rect">
            <a:avLst/>
          </a:prstGeom>
        </p:spPr>
      </p:pic>
      <p:pic>
        <p:nvPicPr>
          <p:cNvPr id="112655" name="Picture 1126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58" y="5673190"/>
            <a:ext cx="1886387" cy="386951"/>
          </a:xfrm>
          <a:prstGeom prst="rect">
            <a:avLst/>
          </a:prstGeom>
        </p:spPr>
      </p:pic>
      <p:pic>
        <p:nvPicPr>
          <p:cNvPr id="112657" name="Picture 11265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277" y="2693815"/>
            <a:ext cx="1369567" cy="517392"/>
          </a:xfrm>
          <a:prstGeom prst="rect">
            <a:avLst/>
          </a:prstGeom>
        </p:spPr>
      </p:pic>
      <p:pic>
        <p:nvPicPr>
          <p:cNvPr id="112658" name="Picture 11265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49" y="3211038"/>
            <a:ext cx="1423716" cy="1423716"/>
          </a:xfrm>
          <a:prstGeom prst="rect">
            <a:avLst/>
          </a:prstGeom>
        </p:spPr>
      </p:pic>
      <p:pic>
        <p:nvPicPr>
          <p:cNvPr id="112659" name="Picture 11265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59" y="854099"/>
            <a:ext cx="2381062" cy="807860"/>
          </a:xfrm>
          <a:prstGeom prst="rect">
            <a:avLst/>
          </a:prstGeom>
        </p:spPr>
      </p:pic>
      <p:pic>
        <p:nvPicPr>
          <p:cNvPr id="112661" name="Picture 11266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4" y="2120115"/>
            <a:ext cx="864980" cy="850682"/>
          </a:xfrm>
          <a:prstGeom prst="rect">
            <a:avLst/>
          </a:prstGeom>
        </p:spPr>
      </p:pic>
      <p:pic>
        <p:nvPicPr>
          <p:cNvPr id="112662" name="Picture 11266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3482522"/>
            <a:ext cx="1422808" cy="976854"/>
          </a:xfrm>
          <a:prstGeom prst="rect">
            <a:avLst/>
          </a:prstGeom>
        </p:spPr>
      </p:pic>
      <p:pic>
        <p:nvPicPr>
          <p:cNvPr id="112665" name="Picture 11266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72" y="5852521"/>
            <a:ext cx="1559217" cy="495106"/>
          </a:xfrm>
          <a:prstGeom prst="rect">
            <a:avLst/>
          </a:prstGeom>
        </p:spPr>
      </p:pic>
      <p:pic>
        <p:nvPicPr>
          <p:cNvPr id="112666" name="Picture 11266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5" y="4510393"/>
            <a:ext cx="575480" cy="970662"/>
          </a:xfrm>
          <a:prstGeom prst="rect">
            <a:avLst/>
          </a:prstGeom>
        </p:spPr>
      </p:pic>
      <p:pic>
        <p:nvPicPr>
          <p:cNvPr id="112667" name="Picture 11266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337" y="3627147"/>
            <a:ext cx="1314883" cy="968447"/>
          </a:xfrm>
          <a:prstGeom prst="rect">
            <a:avLst/>
          </a:prstGeom>
        </p:spPr>
      </p:pic>
      <p:pic>
        <p:nvPicPr>
          <p:cNvPr id="112668" name="Picture 11266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449" y="3148033"/>
            <a:ext cx="1520051" cy="3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 txBox="1">
            <a:spLocks/>
          </p:cNvSpPr>
          <p:nvPr/>
        </p:nvSpPr>
        <p:spPr>
          <a:xfrm>
            <a:off x="323502" y="1356852"/>
            <a:ext cx="4956422" cy="420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sz="1600" baseline="0">
                <a:ea typeface="+mn-ea"/>
                <a:cs typeface="Arial" panose="020B0604020202020204" pitchFamily="34" charset="0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cs typeface="Arial" panose="020B0604020202020204" pitchFamily="34" charset="0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cs typeface="Arial" panose="020B0604020202020204" pitchFamily="34" charset="0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cs typeface="Arial" panose="020B0604020202020204" pitchFamily="34" charset="0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cs typeface="Arial" panose="020B0604020202020204" pitchFamily="34" charset="0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endParaRPr lang="en-GB" sz="2400" b="1" dirty="0">
              <a:solidFill>
                <a:srgbClr val="00A8A8"/>
              </a:solidFill>
              <a:latin typeface="+mn-lt"/>
              <a:ea typeface="Microsoft YaHei"/>
              <a:cs typeface="+mn-cs"/>
              <a:sym typeface="Corbel"/>
            </a:endParaRPr>
          </a:p>
          <a:p>
            <a:r>
              <a:rPr lang="en-GB" sz="2000" b="1" dirty="0">
                <a:solidFill>
                  <a:srgbClr val="00A8A8"/>
                </a:solidFill>
                <a:latin typeface="+mn-lt"/>
                <a:ea typeface="Microsoft YaHei"/>
                <a:cs typeface="+mn-cs"/>
                <a:sym typeface="Corbel"/>
              </a:rPr>
              <a:t>1 full time, well paid, Enterprise Coordinator per 20 schools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to ‘hold the ring’ locally and understand local schools, businesses and careers offers &gt; 200 at run rate</a:t>
            </a:r>
          </a:p>
          <a:p>
            <a:endParaRPr lang="en-GB" sz="2000" i="1" dirty="0">
              <a:solidFill>
                <a:schemeClr val="tx2">
                  <a:lumMod val="50000"/>
                </a:schemeClr>
              </a:solidFill>
              <a:latin typeface="+mn-lt"/>
              <a:ea typeface="Microsoft YaHei"/>
              <a:cs typeface="+mn-cs"/>
              <a:sym typeface="Corbel"/>
            </a:endParaRPr>
          </a:p>
          <a:p>
            <a:r>
              <a:rPr lang="en-GB" sz="2000" b="1" dirty="0">
                <a:solidFill>
                  <a:srgbClr val="00A8A8"/>
                </a:solidFill>
                <a:latin typeface="+mn-lt"/>
                <a:ea typeface="Microsoft YaHei"/>
                <a:cs typeface="+mn-cs"/>
                <a:sym typeface="Corbel"/>
              </a:rPr>
              <a:t>1 Enterprise Adviser per school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+mn-lt"/>
                <a:ea typeface="Microsoft YaHei"/>
                <a:cs typeface="+mn-cs"/>
                <a:sym typeface="Corbel"/>
              </a:rPr>
              <a:t>to provide strategic guidance to Head Teacher and bring school as close as possible to changing world of work &gt; 4,000 at run rate</a:t>
            </a:r>
          </a:p>
          <a:p>
            <a:endParaRPr lang="en-GB" sz="2000" dirty="0">
              <a:solidFill>
                <a:schemeClr val="tx2">
                  <a:lumMod val="50000"/>
                </a:schemeClr>
              </a:solidFill>
              <a:latin typeface="+mn-lt"/>
              <a:ea typeface="Microsoft YaHei"/>
              <a:cs typeface="+mn-cs"/>
              <a:sym typeface="Corbe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359999"/>
            <a:ext cx="6464049" cy="332399"/>
          </a:xfrm>
        </p:spPr>
        <p:txBody>
          <a:bodyPr/>
          <a:lstStyle/>
          <a:p>
            <a:r>
              <a:rPr lang="en-GB" dirty="0"/>
              <a:t>3. Enterprise Adviser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24" y="1659138"/>
            <a:ext cx="3608437" cy="3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44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1&quot;/&gt;&lt;CPresentation id=&quot;1&quot;&gt;&lt;m_precDefaultNumber/&gt;&lt;m_precDefaultPercent/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#4&lt;/m_strFormatTime&gt;&lt;/m_precDefaultWeek&gt;&lt;m_precDefaultDay&gt;&lt;m_bNumberIsYear val=&quot;0&quot;/&gt;&lt;m_strFormatTime&gt;%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Users\Pamela Mainieri\Desktop\WIP\09-11-2015\LO0565\20150911 HOL Launch Document v2 CH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The Careers &amp; Enterprises Company_CF_LO0565">
  <a:themeElements>
    <a:clrScheme name="Current">
      <a:dk1>
        <a:srgbClr val="000000"/>
      </a:dk1>
      <a:lt1>
        <a:srgbClr val="FFFFFF"/>
      </a:lt1>
      <a:dk2>
        <a:srgbClr val="00BCB4"/>
      </a:dk2>
      <a:lt2>
        <a:srgbClr val="FFFFFF"/>
      </a:lt2>
      <a:accent1>
        <a:srgbClr val="96E3E0"/>
      </a:accent1>
      <a:accent2>
        <a:srgbClr val="00BCB4"/>
      </a:accent2>
      <a:accent3>
        <a:srgbClr val="0C8A84"/>
      </a:accent3>
      <a:accent4>
        <a:srgbClr val="075551"/>
      </a:accent4>
      <a:accent5>
        <a:srgbClr val="FF9900"/>
      </a:accent5>
      <a:accent6>
        <a:srgbClr val="808080"/>
      </a:accent6>
      <a:hlink>
        <a:srgbClr val="0C8A84"/>
      </a:hlink>
      <a:folHlink>
        <a:srgbClr val="075551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BCB4"/>
        </a:dk2>
        <a:lt2>
          <a:srgbClr val="FFFFFF"/>
        </a:lt2>
        <a:accent1>
          <a:srgbClr val="96E3E0"/>
        </a:accent1>
        <a:accent2>
          <a:srgbClr val="00BCB4"/>
        </a:accent2>
        <a:accent3>
          <a:srgbClr val="0C8A84"/>
        </a:accent3>
        <a:accent4>
          <a:srgbClr val="075551"/>
        </a:accent4>
        <a:accent5>
          <a:srgbClr val="FF9900"/>
        </a:accent5>
        <a:accent6>
          <a:srgbClr val="808080"/>
        </a:accent6>
        <a:hlink>
          <a:srgbClr val="0C8A84"/>
        </a:hlink>
        <a:folHlink>
          <a:srgbClr val="0755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 Baseform.potx" id="{2159DD3E-2A1C-4F97-A703-BAFC1D6962B2}" vid="{E96B58C4-C6ED-4B68-9616-32754B0CC414}"/>
    </a:ext>
  </a:extLst>
</a:theme>
</file>

<file path=ppt/theme/theme2.xml><?xml version="1.0" encoding="utf-8"?>
<a:theme xmlns:a="http://schemas.openxmlformats.org/drawingml/2006/main" name="1_The Careers &amp; Enterprises Company_CF_LO0565">
  <a:themeElements>
    <a:clrScheme name="Current">
      <a:dk1>
        <a:srgbClr val="000000"/>
      </a:dk1>
      <a:lt1>
        <a:srgbClr val="FFFFFF"/>
      </a:lt1>
      <a:dk2>
        <a:srgbClr val="00BCB4"/>
      </a:dk2>
      <a:lt2>
        <a:srgbClr val="FFFFFF"/>
      </a:lt2>
      <a:accent1>
        <a:srgbClr val="96E3E0"/>
      </a:accent1>
      <a:accent2>
        <a:srgbClr val="00BCB4"/>
      </a:accent2>
      <a:accent3>
        <a:srgbClr val="0C8A84"/>
      </a:accent3>
      <a:accent4>
        <a:srgbClr val="075551"/>
      </a:accent4>
      <a:accent5>
        <a:srgbClr val="FF9900"/>
      </a:accent5>
      <a:accent6>
        <a:srgbClr val="808080"/>
      </a:accent6>
      <a:hlink>
        <a:srgbClr val="0C8A84"/>
      </a:hlink>
      <a:folHlink>
        <a:srgbClr val="075551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BCB4"/>
        </a:dk2>
        <a:lt2>
          <a:srgbClr val="FFFFFF"/>
        </a:lt2>
        <a:accent1>
          <a:srgbClr val="96E3E0"/>
        </a:accent1>
        <a:accent2>
          <a:srgbClr val="00BCB4"/>
        </a:accent2>
        <a:accent3>
          <a:srgbClr val="0C8A84"/>
        </a:accent3>
        <a:accent4>
          <a:srgbClr val="075551"/>
        </a:accent4>
        <a:accent5>
          <a:srgbClr val="FF9900"/>
        </a:accent5>
        <a:accent6>
          <a:srgbClr val="808080"/>
        </a:accent6>
        <a:hlink>
          <a:srgbClr val="0C8A84"/>
        </a:hlink>
        <a:folHlink>
          <a:srgbClr val="0755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 Baseform.potx" id="{2159DD3E-2A1C-4F97-A703-BAFC1D6962B2}" vid="{E96B58C4-C6ED-4B68-9616-32754B0CC414}"/>
    </a:ext>
  </a:extLst>
</a:theme>
</file>

<file path=ppt/theme/theme3.xml><?xml version="1.0" encoding="utf-8"?>
<a:theme xmlns:a="http://schemas.openxmlformats.org/drawingml/2006/main" name="2_The Careers &amp; Enterprises Company_CF_LO0565">
  <a:themeElements>
    <a:clrScheme name="Current">
      <a:dk1>
        <a:srgbClr val="000000"/>
      </a:dk1>
      <a:lt1>
        <a:srgbClr val="FFFFFF"/>
      </a:lt1>
      <a:dk2>
        <a:srgbClr val="00BCB4"/>
      </a:dk2>
      <a:lt2>
        <a:srgbClr val="FFFFFF"/>
      </a:lt2>
      <a:accent1>
        <a:srgbClr val="96E3E0"/>
      </a:accent1>
      <a:accent2>
        <a:srgbClr val="00BCB4"/>
      </a:accent2>
      <a:accent3>
        <a:srgbClr val="0C8A84"/>
      </a:accent3>
      <a:accent4>
        <a:srgbClr val="075551"/>
      </a:accent4>
      <a:accent5>
        <a:srgbClr val="FF9900"/>
      </a:accent5>
      <a:accent6>
        <a:srgbClr val="808080"/>
      </a:accent6>
      <a:hlink>
        <a:srgbClr val="0C8A84"/>
      </a:hlink>
      <a:folHlink>
        <a:srgbClr val="075551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BCB4"/>
        </a:dk2>
        <a:lt2>
          <a:srgbClr val="FFFFFF"/>
        </a:lt2>
        <a:accent1>
          <a:srgbClr val="96E3E0"/>
        </a:accent1>
        <a:accent2>
          <a:srgbClr val="00BCB4"/>
        </a:accent2>
        <a:accent3>
          <a:srgbClr val="0C8A84"/>
        </a:accent3>
        <a:accent4>
          <a:srgbClr val="075551"/>
        </a:accent4>
        <a:accent5>
          <a:srgbClr val="FF9900"/>
        </a:accent5>
        <a:accent6>
          <a:srgbClr val="808080"/>
        </a:accent6>
        <a:hlink>
          <a:srgbClr val="0C8A84"/>
        </a:hlink>
        <a:folHlink>
          <a:srgbClr val="0755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 Baseform.potx" id="{2159DD3E-2A1C-4F97-A703-BAFC1D6962B2}" vid="{E96B58C4-C6ED-4B68-9616-32754B0CC41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7314</TotalTime>
  <Words>532</Words>
  <Application>Microsoft Office PowerPoint</Application>
  <PresentationFormat>Custom</PresentationFormat>
  <Paragraphs>89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Unicode MS</vt:lpstr>
      <vt:lpstr>Microsoft YaHei</vt:lpstr>
      <vt:lpstr>ＭＳ Ｐゴシック</vt:lpstr>
      <vt:lpstr>Arial</vt:lpstr>
      <vt:lpstr>Calibri</vt:lpstr>
      <vt:lpstr>Corbel</vt:lpstr>
      <vt:lpstr>HelveticaNeueLT Pro 45 Lt</vt:lpstr>
      <vt:lpstr>Times New Roman</vt:lpstr>
      <vt:lpstr>Wingdings</vt:lpstr>
      <vt:lpstr>The Careers &amp; Enterprises Company_CF_LO0565</vt:lpstr>
      <vt:lpstr>1_The Careers &amp; Enterprises Company_CF_LO0565</vt:lpstr>
      <vt:lpstr>2_The Careers &amp; Enterprises Company_CF_LO0565</vt:lpstr>
      <vt:lpstr>think-cell Slide</vt:lpstr>
      <vt:lpstr>PowerPoint Presentation</vt:lpstr>
      <vt:lpstr>We know that there is a problem</vt:lpstr>
      <vt:lpstr>We also now know what works</vt:lpstr>
      <vt:lpstr>But it’s not consistently implemented</vt:lpstr>
      <vt:lpstr>Our diagnostic</vt:lpstr>
      <vt:lpstr>Careers &amp; Enterprise ‘Cold Spot’ Analysis  </vt:lpstr>
      <vt:lpstr>2. The Careers &amp; Enterprise Fund</vt:lpstr>
      <vt:lpstr>2. Careers &amp; Enterprise Fund beneficiaries</vt:lpstr>
      <vt:lpstr>3. Enterprise Adviser network</vt:lpstr>
      <vt:lpstr>3. Enterprise Adviser network toolkit</vt:lpstr>
      <vt:lpstr>PowerPoint Presentation</vt:lpstr>
      <vt:lpstr>4. Mentoring Community &amp; Fund</vt:lpstr>
      <vt:lpstr>Joining the dots</vt:lpstr>
      <vt:lpstr>PowerPoint Presentation</vt:lpstr>
      <vt:lpstr> Join the fast-growing Enterprise Adviser Network   To inspire and prepare the future generation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CEC role in the careers and enterprise ecosystem</dc:title>
  <dc:creator>Adam Rehor</dc:creator>
  <cp:lastModifiedBy>Rachael Mckeown</cp:lastModifiedBy>
  <cp:revision>620</cp:revision>
  <cp:lastPrinted>2016-02-09T13:54:38Z</cp:lastPrinted>
  <dcterms:created xsi:type="dcterms:W3CDTF">1601-01-01T00:00:00Z</dcterms:created>
  <dcterms:modified xsi:type="dcterms:W3CDTF">2016-07-29T15:34:54Z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edBy">
    <vt:lpwstr>Adam Rehor</vt:lpwstr>
  </property>
  <property fmtid="{D5CDD505-2E9C-101B-9397-08002B2CF9AE}" pid="3" name="DatePorted">
    <vt:lpwstr>07/14/2015 12:31:53</vt:lpwstr>
  </property>
  <property fmtid="{D5CDD505-2E9C-101B-9397-08002B2CF9AE}" pid="4" name="Office2010EditCount">
    <vt:lpwstr>1</vt:lpwstr>
  </property>
  <property fmtid="{D5CDD505-2E9C-101B-9397-08002B2CF9AE}" pid="5" name="Office2003EditCount">
    <vt:lpwstr>0</vt:lpwstr>
  </property>
  <property fmtid="{D5CDD505-2E9C-101B-9397-08002B2CF9AE}" pid="6" name="LastEditedOfficeVersion">
    <vt:lpwstr>Office2010</vt:lpwstr>
  </property>
  <property fmtid="{D5CDD505-2E9C-101B-9397-08002B2CF9AE}" pid="7" name="Office2010WasSaved">
    <vt:lpwstr>1</vt:lpwstr>
  </property>
</Properties>
</file>