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9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4" r:id="rId3"/>
    <p:sldMasterId id="2147483982" r:id="rId4"/>
    <p:sldMasterId id="2147483998" r:id="rId5"/>
    <p:sldMasterId id="2147484014" r:id="rId6"/>
    <p:sldMasterId id="2147484030" r:id="rId7"/>
    <p:sldMasterId id="2147484046" r:id="rId8"/>
    <p:sldMasterId id="2147484062" r:id="rId9"/>
    <p:sldMasterId id="2147484078" r:id="rId10"/>
    <p:sldMasterId id="2147484094" r:id="rId11"/>
    <p:sldMasterId id="2147484110" r:id="rId12"/>
  </p:sldMasterIdLst>
  <p:notesMasterIdLst>
    <p:notesMasterId r:id="rId29"/>
  </p:notesMasterIdLst>
  <p:handoutMasterIdLst>
    <p:handoutMasterId r:id="rId30"/>
  </p:handoutMasterIdLst>
  <p:sldIdLst>
    <p:sldId id="341" r:id="rId13"/>
    <p:sldId id="330" r:id="rId14"/>
    <p:sldId id="338" r:id="rId15"/>
    <p:sldId id="347" r:id="rId16"/>
    <p:sldId id="345" r:id="rId17"/>
    <p:sldId id="332" r:id="rId18"/>
    <p:sldId id="342" r:id="rId19"/>
    <p:sldId id="343" r:id="rId20"/>
    <p:sldId id="333" r:id="rId21"/>
    <p:sldId id="346" r:id="rId22"/>
    <p:sldId id="344" r:id="rId23"/>
    <p:sldId id="310" r:id="rId24"/>
    <p:sldId id="335" r:id="rId25"/>
    <p:sldId id="315" r:id="rId26"/>
    <p:sldId id="327" r:id="rId27"/>
    <p:sldId id="348" r:id="rId28"/>
  </p:sldIdLst>
  <p:sldSz cx="9144000" cy="6858000" type="screen4x3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B1"/>
    <a:srgbClr val="051B35"/>
    <a:srgbClr val="AFC828"/>
    <a:srgbClr val="EFA720"/>
    <a:srgbClr val="008C99"/>
    <a:srgbClr val="CD0032"/>
    <a:srgbClr val="DE6222"/>
    <a:srgbClr val="4B384C"/>
    <a:srgbClr val="221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97" autoAdjust="0"/>
  </p:normalViewPr>
  <p:slideViewPr>
    <p:cSldViewPr snapToGrid="0" snapToObjects="1"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9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5.xml"/><Relationship Id="rId12" Type="http://schemas.openxmlformats.org/officeDocument/2006/relationships/slideMaster" Target="slideMasters/slideMaster10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Master" Target="slideMasters/slideMaster9.xml"/><Relationship Id="rId24" Type="http://schemas.openxmlformats.org/officeDocument/2006/relationships/slide" Target="slides/slide12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8.xml"/><Relationship Id="rId19" Type="http://schemas.openxmlformats.org/officeDocument/2006/relationships/slide" Target="slides/slide7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896183B-AA1D-234C-9177-8C9823393811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3DB342D-31D3-B742-B994-53A0640EB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08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BD71B-AA04-4F52-9ED6-DA31C6A5C956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F2E20-2539-4563-B27C-071875F7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15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932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 smtClean="0"/>
              <a:t>Crime Scene Investigation and Forensics: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City and Islington College students taught by staff from British Transport Police (BTP) at college and in the workplace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Students observe actual post-mortem procedures 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Guest speakers provided through BTP: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International Commission on Missing Persons 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Forensic Pathologist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Forensic Entomologist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Home Office Scientific Investigating Officer</a:t>
            </a:r>
          </a:p>
          <a:p>
            <a:pPr marL="123825" lvl="1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3200" b="1" dirty="0" smtClean="0"/>
          </a:p>
          <a:p>
            <a:pPr marL="123825" lvl="1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sz="3200" b="1" dirty="0" smtClean="0"/>
              <a:t>Craven College Aviation Academy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Based at Leeds-Bradford International Airport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Landside and Airside job training, including hospitality, aero-engineering, security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Classrooms adjoin hangars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Students have employee security clearance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Landside and Airside businesses contribute to training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Students travel to Malta airport to experience different security regimes  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3200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dirty="0" smtClean="0"/>
              <a:t>Fashion and textiles ‘Stitching Academy’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 smtClean="0"/>
          </a:p>
          <a:p>
            <a:pPr marL="638175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Partnership between training provider Fashion-Enter and ASOS</a:t>
            </a:r>
          </a:p>
          <a:p>
            <a:pPr marL="638175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Apprentices involved in design, manufacture and production runs</a:t>
            </a:r>
          </a:p>
          <a:p>
            <a:pPr marL="638175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Industry employers feed into the curriculum, share new techniques and technologies</a:t>
            </a:r>
          </a:p>
          <a:p>
            <a:pPr marL="638175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Evolving curriculum based on a ‘continuous learning cycle’ which also supports innovation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sz="3200" dirty="0" smtClean="0"/>
              <a:t>                                                                       </a:t>
            </a:r>
            <a:endParaRPr lang="en-GB" sz="3200" b="1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dirty="0" smtClean="0"/>
              <a:t>Freelance web design, construction and maintenance start-ups</a:t>
            </a:r>
          </a:p>
          <a:p>
            <a:pPr marL="638175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Course jointly designed, taught and assessed by East London Advanced Technology Training and Ah-Ha </a:t>
            </a:r>
          </a:p>
          <a:p>
            <a:pPr marL="638175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Work placements provided by Ah-Ha</a:t>
            </a:r>
          </a:p>
          <a:p>
            <a:pPr marL="638175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Incorporates business start-up training and mentoring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85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43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Employer-led </a:t>
            </a:r>
            <a:r>
              <a:rPr lang="en-GB" sz="1200" b="1" dirty="0" err="1" smtClean="0"/>
              <a:t>appenticeships</a:t>
            </a:r>
            <a:r>
              <a:rPr lang="en-GB" sz="1200" b="1" dirty="0" smtClean="0"/>
              <a:t> rated</a:t>
            </a:r>
            <a:r>
              <a:rPr lang="en-GB" sz="1200" b="1" baseline="0" dirty="0" smtClean="0"/>
              <a:t> as ‘Requires Improvement’ on average by OFSTED under the new framework, with three out of eight being rated </a:t>
            </a:r>
            <a:r>
              <a:rPr lang="en-GB" sz="1200" b="1" baseline="0" dirty="0" err="1" smtClean="0"/>
              <a:t>Indequate</a:t>
            </a:r>
            <a:r>
              <a:rPr lang="en-GB" sz="1200" b="1" baseline="0" dirty="0" smtClean="0"/>
              <a:t> – ILPs rated Good on average (FE News 06-06-16)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Stress also benefit for learners: training</a:t>
            </a:r>
            <a:r>
              <a:rPr lang="en-GB" sz="1200" b="1" baseline="0" dirty="0" smtClean="0"/>
              <a:t> more focussed on real employment, smoother transition into employment for successful learners, increased motivation to learn, </a:t>
            </a:r>
            <a:r>
              <a:rPr lang="en-GB" sz="1200" b="1" baseline="0" dirty="0" err="1" smtClean="0"/>
              <a:t>etc</a:t>
            </a:r>
            <a:r>
              <a:rPr lang="en-GB" sz="1200" b="1" baseline="0" dirty="0" smtClean="0"/>
              <a:t> </a:t>
            </a:r>
            <a:endParaRPr lang="en-GB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 smtClean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8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71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57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8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425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technology plays a key role because keeping on top of technological advances is an essential part of the occupational expertise required in any workplace; </a:t>
            </a:r>
          </a:p>
          <a:p>
            <a:pPr marL="352425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52425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requires a range of assessment and feedback methods that involve both ‘teachers’ and learners, &amp; which reflect the specific assessment cultures of different occupations &amp; sectors; </a:t>
            </a:r>
          </a:p>
          <a:p>
            <a:pPr marL="352425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52425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benefits from operating across more than one setting, including real or simulated workplace, &amp; classroom and workshop, to develop the capacity to learn &amp; apply that learning in different settings, just as at work; </a:t>
            </a:r>
          </a:p>
          <a:p>
            <a:pPr marL="352425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52425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occupational standards are dynamic</a:t>
            </a:r>
            <a:r>
              <a:rPr lang="en-GB" baseline="0" dirty="0" smtClean="0"/>
              <a:t> and </a:t>
            </a:r>
            <a:r>
              <a:rPr lang="en-GB" dirty="0" smtClean="0"/>
              <a:t>evolving to reflect (a) advances in work practices, (b) that through collective learning, transformation in quality and efficiency is achieved. 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117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799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105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Right click</a:t>
            </a:r>
            <a:r>
              <a:rPr lang="en-GB" baseline="0" dirty="0" smtClean="0"/>
              <a:t> on image and open hyperlink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2E20-2539-4563-B27C-071875F7B4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4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2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19703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0855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739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04648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D3768E-6F82-0F47-A00B-DDD2F11049C8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0131DC-EAC5-6C42-B87C-68AA5BACED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0664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B1F2CD-FA43-9E41-9896-A0DF14042662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315D65-E9B3-B640-8278-19698F028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3781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E6D3C1-E872-8144-81B1-AB5113D3B2FF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59E2FE-9866-8E41-BA21-D2C7DA023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51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4EA5DE-C4A6-8D41-B791-F8AF7730E621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8C21CD-196A-034A-B3C7-99F2479135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736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04821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780529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3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15079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6575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8492CF-F624-E142-A77E-A0F81E56D404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67E499D0-8C20-4946-BE5B-9C85997DF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5260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9187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3153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9720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159B7E-7CEC-DB4A-869D-D5D1F195BB20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A52963-BC80-9248-B8C1-9EDD145D0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074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33854C-E9E3-0D4D-B365-A91C1EAAB060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E5B533-6ACE-F84E-9763-134F22E1F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0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95D35F-CA66-CD40-82BE-C9B1202B03B0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1D8E91-8582-2B4B-9F72-00A0CA5FE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807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A98FB4-C83B-4149-A7C8-D215167047B9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E889AF-F8FB-AD4E-9717-4FA172AA7E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9986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247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r>
              <a:rPr lang="en-GB" noProof="0" smtClean="0"/>
              <a:t>Click icon to add SmartArt graphic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63817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04815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6027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9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A2DC80-C92A-4046-B5F6-BD8DF1D8B303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AA6DAE6D-7698-E048-A0F0-F479DFF39E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12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00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8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90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B83BE4-722A-D04F-A9F5-80B6F6C3FA94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E87E48-7BC8-B04F-8DE3-B67B77FAB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9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B18A08-D3A8-7F42-A664-BB6F1A00349F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6BFF68-8DAB-7841-955C-84CDC4098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9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294946-CFBC-8A48-94C4-1C64E0E58E7C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988D8FDD-36F9-4B47-8169-E5131F2B3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3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9F94CE-0BC2-944F-BAC8-D17DED9C4BA7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E0F753-E898-E248-8726-0623A91C18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97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693BFE-8678-1645-B8FE-B356EE439719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E31159-54BA-CB4E-BE42-802DD723C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57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92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415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800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030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2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F42C40-54F0-9C45-9E42-867628FB7818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AD4EA551-ACAD-474F-B1AF-A7C8DCE41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62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93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8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9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11D3C8-27D3-6B40-9E88-6163E0FFDA0C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FD8707-AD9C-7A41-9A46-2E68F83CE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27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E208C8-D330-4A47-9EE7-F0104485027F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85F1FB-CE49-3642-BCCE-5755C4545F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13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E37EF3-3A0F-1246-9216-D630F60F4F32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DD71E9-1167-5346-9301-E07D55207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51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68B323-F185-A944-959F-1E682A26E17B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08F6CE-167E-D44E-A441-84C05A8F4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911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083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3126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70707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0981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73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AC84E0-92AE-914A-8937-FF5F771F2114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0E814F11-1222-464C-A24B-BC814685D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3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266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856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908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40423D-27BD-D648-864C-96F0A1419CE2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9D2665-CAA7-B149-A00F-1E839E67A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518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2EF936-F72F-A54C-88F0-24BFE0E577D0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66C779-0DF0-5040-96D4-8D40F08C3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08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830185-DF87-2E4F-9741-4DF2F9A6F304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B7058A-442C-E046-ADFF-06C66B53A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906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29253A-09C7-7446-A58B-DFBCE7FDFD91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E88632-F381-354F-93D8-F599B872A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280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26780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5082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5247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98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030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367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5E2A1A-43D4-DB46-B528-47A94D8F7831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2F39CA44-2FBE-1247-AFA9-90E16990F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302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678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721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4903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E886D6-C996-1148-A9E4-D6C0F0BC6B54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CA95BB-C568-4D47-A8F0-4876C8109D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649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B1E489-F1EA-FF43-A2DD-700F5C3D4A1A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BA9E56-67A3-1F4B-9799-060D145527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788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2E0CDC-8BF4-7644-856A-6A1A87EBE38E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85C343-7366-9E43-851C-CEE950AE5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215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A417D4-828C-1D45-A62A-E08F8CDC035F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77BB8-1E23-B143-8516-0263060AF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095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55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6964EE-3232-FD47-9710-CCC23392A0A2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9D4864-BA58-A54A-8FD4-D9328E6103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96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3617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6535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689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AE9864-CCB2-BB45-BCDE-95515D318AE5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3784AB7A-496C-2A4A-B927-9A4328B28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090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025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984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0816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68FE9F-EBD8-5B44-9CC9-9B2057FA565E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49E703-06BD-9E41-AA66-DFE9CB00D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11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EA9229-471E-DF49-BA86-81D0D8E3391E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FC5247-BF7E-DE4F-B678-6794DCE086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433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7CBA45-AF98-3840-96DE-F17959B0D94B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0D74C2-7A84-9E48-B87E-9F528FD3B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1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B6A55D-F0F7-094F-A1EE-E3B2457CD13D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2CCE9D-82A1-4C4D-9B27-2A5360D328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43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6ED437-2DFB-AD4E-98EC-22BFD184E9C1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1791C5-2F4E-7F4D-8174-DFC1CCE07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831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2516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866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313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324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12BBF0-E191-B64C-A5D0-2DB2C391452D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425502C9-E206-9947-8D1C-595041BC6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386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3365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684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83792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3D27EF-0BF5-C648-A564-BB3B33B325F2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9B4314-E7BD-A34A-B0EF-AA7E70397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5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7721A0-59A1-A44F-A34E-382B430CF6F0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A794D8-409D-0148-AEDB-BCE76B808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762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55157B-3F44-F14A-8480-4FC0F7FC0DE6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A63B12-9A0B-4A45-973F-B81296D13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190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3F2860-0AEC-E240-B99A-7E816E5FD876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CB17B5-7052-EE4F-A6AD-060A76D67F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81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29B520-34C3-C044-AD13-76E3F89D63F2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081661-5E06-7842-8F4A-BEE13A6F7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754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750377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28275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4180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235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48F01F-37BF-C246-A89F-FD8AB63459CC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583AAA74-ACEB-7745-83E8-D6421583D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32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423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5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71685B-2377-C540-9DC9-7C34967D57D0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58B36C-8910-7446-B499-D9558B476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5110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71317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06EDE9-974E-4942-9456-BB60001BEE9E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43446E-0090-A643-AF17-6AE0DD3132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601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BEF67E-EE99-804D-8361-D4C93D6CF55E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017B9B-3735-8848-9F99-49D877DA34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1411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D41D15-AE43-2D4D-A6C4-764A24CC4177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3717B9-40CA-C447-87F5-C74468065C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6788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6CBEFB-AC72-1349-9D95-B2825BA5ED16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6E4695-D73A-A245-8AC8-2FD0387B6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9830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76563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0904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54385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620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D94D07-2F52-D54A-8F6F-EB063490F584}" type="datetimeFigureOut">
              <a:rPr lang="en-US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fld id="{3FC03EE3-3FDB-A545-B4DC-056E1B8D81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5A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415" r:id="rId2"/>
    <p:sldLayoutId id="2147484345" r:id="rId3"/>
    <p:sldLayoutId id="2147484346" r:id="rId4"/>
    <p:sldLayoutId id="2147484347" r:id="rId5"/>
    <p:sldLayoutId id="2147484416" r:id="rId6"/>
    <p:sldLayoutId id="2147484417" r:id="rId7"/>
    <p:sldLayoutId id="2147484418" r:id="rId8"/>
    <p:sldLayoutId id="2147484419" r:id="rId9"/>
    <p:sldLayoutId id="2147484348" r:id="rId10"/>
    <p:sldLayoutId id="2147484349" r:id="rId11"/>
    <p:sldLayoutId id="2147484350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8CB87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60" r:id="rId2"/>
    <p:sldLayoutId id="2147484409" r:id="rId3"/>
    <p:sldLayoutId id="2147484410" r:id="rId4"/>
    <p:sldLayoutId id="2147484411" r:id="rId5"/>
    <p:sldLayoutId id="2147484461" r:id="rId6"/>
    <p:sldLayoutId id="2147484462" r:id="rId7"/>
    <p:sldLayoutId id="2147484463" r:id="rId8"/>
    <p:sldLayoutId id="2147484464" r:id="rId9"/>
    <p:sldLayoutId id="2147484412" r:id="rId10"/>
    <p:sldLayoutId id="2147484413" r:id="rId11"/>
    <p:sldLayoutId id="2147484414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FD4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IoE_286_landscap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420" r:id="rId2"/>
    <p:sldLayoutId id="2147484352" r:id="rId3"/>
    <p:sldLayoutId id="2147484353" r:id="rId4"/>
    <p:sldLayoutId id="2147484354" r:id="rId5"/>
    <p:sldLayoutId id="2147484421" r:id="rId6"/>
    <p:sldLayoutId id="2147484422" r:id="rId7"/>
    <p:sldLayoutId id="2147484423" r:id="rId8"/>
    <p:sldLayoutId id="2147484424" r:id="rId9"/>
    <p:sldLayoutId id="2147484355" r:id="rId10"/>
    <p:sldLayoutId id="2147484356" r:id="rId11"/>
    <p:sldLayoutId id="2147484357" r:id="rId12"/>
    <p:sldLayoutId id="2147484358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C99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425" r:id="rId2"/>
    <p:sldLayoutId id="2147484360" r:id="rId3"/>
    <p:sldLayoutId id="2147484361" r:id="rId4"/>
    <p:sldLayoutId id="2147484426" r:id="rId5"/>
    <p:sldLayoutId id="2147484427" r:id="rId6"/>
    <p:sldLayoutId id="2147484428" r:id="rId7"/>
    <p:sldLayoutId id="2147484429" r:id="rId8"/>
    <p:sldLayoutId id="2147484362" r:id="rId9"/>
    <p:sldLayoutId id="2147484363" r:id="rId10"/>
    <p:sldLayoutId id="2147484364" r:id="rId11"/>
    <p:sldLayoutId id="2147484365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5A5C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430" r:id="rId2"/>
    <p:sldLayoutId id="2147484367" r:id="rId3"/>
    <p:sldLayoutId id="2147484368" r:id="rId4"/>
    <p:sldLayoutId id="2147484431" r:id="rId5"/>
    <p:sldLayoutId id="2147484432" r:id="rId6"/>
    <p:sldLayoutId id="2147484433" r:id="rId7"/>
    <p:sldLayoutId id="2147484434" r:id="rId8"/>
    <p:sldLayoutId id="2147484369" r:id="rId9"/>
    <p:sldLayoutId id="2147484370" r:id="rId10"/>
    <p:sldLayoutId id="2147484371" r:id="rId11"/>
    <p:sldLayoutId id="214748437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FA72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435" r:id="rId2"/>
    <p:sldLayoutId id="2147484374" r:id="rId3"/>
    <p:sldLayoutId id="2147484375" r:id="rId4"/>
    <p:sldLayoutId id="2147484376" r:id="rId5"/>
    <p:sldLayoutId id="2147484436" r:id="rId6"/>
    <p:sldLayoutId id="2147484437" r:id="rId7"/>
    <p:sldLayoutId id="2147484438" r:id="rId8"/>
    <p:sldLayoutId id="2147484439" r:id="rId9"/>
    <p:sldLayoutId id="2147484377" r:id="rId10"/>
    <p:sldLayoutId id="2147484378" r:id="rId11"/>
    <p:sldLayoutId id="214748437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622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440" r:id="rId2"/>
    <p:sldLayoutId id="2147484381" r:id="rId3"/>
    <p:sldLayoutId id="2147484382" r:id="rId4"/>
    <p:sldLayoutId id="2147484383" r:id="rId5"/>
    <p:sldLayoutId id="2147484441" r:id="rId6"/>
    <p:sldLayoutId id="2147484442" r:id="rId7"/>
    <p:sldLayoutId id="2147484443" r:id="rId8"/>
    <p:sldLayoutId id="2147484444" r:id="rId9"/>
    <p:sldLayoutId id="2147484384" r:id="rId10"/>
    <p:sldLayoutId id="2147484385" r:id="rId11"/>
    <p:sldLayoutId id="214748438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D003F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445" r:id="rId2"/>
    <p:sldLayoutId id="2147484388" r:id="rId3"/>
    <p:sldLayoutId id="2147484389" r:id="rId4"/>
    <p:sldLayoutId id="2147484390" r:id="rId5"/>
    <p:sldLayoutId id="2147484446" r:id="rId6"/>
    <p:sldLayoutId id="2147484447" r:id="rId7"/>
    <p:sldLayoutId id="2147484448" r:id="rId8"/>
    <p:sldLayoutId id="2147484449" r:id="rId9"/>
    <p:sldLayoutId id="2147484391" r:id="rId10"/>
    <p:sldLayoutId id="2147484392" r:id="rId11"/>
    <p:sldLayoutId id="214748439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597A3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450" r:id="rId2"/>
    <p:sldLayoutId id="2147484395" r:id="rId3"/>
    <p:sldLayoutId id="2147484396" r:id="rId4"/>
    <p:sldLayoutId id="2147484397" r:id="rId5"/>
    <p:sldLayoutId id="2147484451" r:id="rId6"/>
    <p:sldLayoutId id="2147484452" r:id="rId7"/>
    <p:sldLayoutId id="2147484453" r:id="rId8"/>
    <p:sldLayoutId id="2147484454" r:id="rId9"/>
    <p:sldLayoutId id="2147484398" r:id="rId10"/>
    <p:sldLayoutId id="2147484399" r:id="rId11"/>
    <p:sldLayoutId id="214748440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D7B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455" r:id="rId2"/>
    <p:sldLayoutId id="2147484402" r:id="rId3"/>
    <p:sldLayoutId id="2147484403" r:id="rId4"/>
    <p:sldLayoutId id="2147484404" r:id="rId5"/>
    <p:sldLayoutId id="2147484456" r:id="rId6"/>
    <p:sldLayoutId id="2147484457" r:id="rId7"/>
    <p:sldLayoutId id="2147484458" r:id="rId8"/>
    <p:sldLayoutId id="2147484459" r:id="rId9"/>
    <p:sldLayoutId id="2147484405" r:id="rId10"/>
    <p:sldLayoutId id="2147484406" r:id="rId11"/>
    <p:sldLayoutId id="2147484407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MgaGqxglh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vet.excellencegateway.org.uk/vocabulary/EGresourcetype/Effective%20practice%20example" TargetMode="External"/><Relationship Id="rId2" Type="http://schemas.openxmlformats.org/officeDocument/2006/relationships/hyperlink" Target="http://www.et-foundation.co.uk/supporting/support-for-employers/teach/" TargetMode="Externa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5467" y="1547446"/>
            <a:ext cx="8929511" cy="442895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3200" b="1" dirty="0" smtClean="0"/>
              <a:t>Collaborative partnerships between industry practitioners and teachers for the co-design and delivery of vocational learning and teaching (VLT) programmes</a:t>
            </a:r>
          </a:p>
          <a:p>
            <a:pPr>
              <a:spcBef>
                <a:spcPts val="0"/>
              </a:spcBef>
            </a:pPr>
            <a:endParaRPr lang="en-GB" sz="800" b="1" dirty="0"/>
          </a:p>
          <a:p>
            <a:pPr>
              <a:spcBef>
                <a:spcPts val="0"/>
              </a:spcBef>
            </a:pPr>
            <a:endParaRPr lang="en-GB" sz="2400" b="1" dirty="0" smtClean="0"/>
          </a:p>
          <a:p>
            <a:pPr>
              <a:spcBef>
                <a:spcPts val="0"/>
              </a:spcBef>
            </a:pPr>
            <a:r>
              <a:rPr lang="en-GB" sz="2400" b="1" dirty="0" smtClean="0"/>
              <a:t>Jay Derrick </a:t>
            </a:r>
          </a:p>
          <a:p>
            <a:pPr>
              <a:spcBef>
                <a:spcPts val="0"/>
              </a:spcBef>
            </a:pPr>
            <a:r>
              <a:rPr lang="en-GB" sz="2400" b="1" dirty="0" smtClean="0"/>
              <a:t>Paul Grainger</a:t>
            </a:r>
          </a:p>
          <a:p>
            <a:pPr>
              <a:spcBef>
                <a:spcPts val="0"/>
              </a:spcBef>
            </a:pPr>
            <a:r>
              <a:rPr lang="en-GB" sz="1600" b="1" dirty="0" smtClean="0"/>
              <a:t>UCL Institute of Education, Department of Education, Practice and Society</a:t>
            </a:r>
          </a:p>
          <a:p>
            <a:pPr>
              <a:spcBef>
                <a:spcPts val="0"/>
              </a:spcBef>
            </a:pPr>
            <a:endParaRPr lang="en-GB" sz="1600" b="1" dirty="0" smtClean="0"/>
          </a:p>
          <a:p>
            <a:pPr>
              <a:spcBef>
                <a:spcPts val="0"/>
              </a:spcBef>
            </a:pPr>
            <a:endParaRPr lang="en-GB" sz="2000" b="1" dirty="0" smtClean="0"/>
          </a:p>
          <a:p>
            <a:pPr>
              <a:spcBef>
                <a:spcPts val="0"/>
              </a:spcBef>
            </a:pPr>
            <a:r>
              <a:rPr lang="en-GB" sz="2400" b="1" dirty="0" smtClean="0"/>
              <a:t>BIS Employer Engagement Conference, 21-22 July 2016</a:t>
            </a:r>
          </a:p>
          <a:p>
            <a:pPr algn="ctr"/>
            <a:r>
              <a:rPr lang="en-GB" sz="1600" dirty="0" smtClean="0"/>
              <a:t>	</a:t>
            </a:r>
            <a:endParaRPr lang="en-GB" sz="1600" dirty="0"/>
          </a:p>
          <a:p>
            <a:endParaRPr lang="en-GB" sz="16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6075" y="1567544"/>
            <a:ext cx="8446233" cy="4939788"/>
          </a:xfrm>
        </p:spPr>
        <p:txBody>
          <a:bodyPr numCol="1"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/>
              <a:t>Teach Too sample video: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2800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/>
              <a:t>	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899"/>
            <a:ext cx="9144000" cy="568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8365" y="1296538"/>
            <a:ext cx="8693623" cy="5349922"/>
          </a:xfrm>
        </p:spPr>
        <p:txBody>
          <a:bodyPr/>
          <a:lstStyle/>
          <a:p>
            <a:r>
              <a:rPr lang="en-GB" sz="3200" b="1" dirty="0" smtClean="0"/>
              <a:t>Gatsby SET L3 project 2016:</a:t>
            </a:r>
          </a:p>
          <a:p>
            <a:endParaRPr lang="en-GB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Looked at academic research and ‘grey literature’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From these, a framework for the investigation of vocational learning and teaching was generated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Used 5 college case studies to identify features of excellent VLT practice, to show how they reinforce, add to, or go beyond CAVTL</a:t>
            </a:r>
          </a:p>
          <a:p>
            <a:endParaRPr lang="en-GB" sz="2400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6330" y="1964602"/>
            <a:ext cx="8700117" cy="4542730"/>
          </a:xfrm>
        </p:spPr>
        <p:txBody>
          <a:bodyPr numCol="1"/>
          <a:lstStyle/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/>
              <a:t>Fashion design and making: </a:t>
            </a:r>
            <a:r>
              <a:rPr lang="en-GB" sz="1800" dirty="0" smtClean="0"/>
              <a:t>Fashion Enter </a:t>
            </a:r>
            <a:r>
              <a:rPr lang="en-GB" sz="1800" dirty="0"/>
              <a:t>and </a:t>
            </a:r>
            <a:r>
              <a:rPr lang="en-GB" sz="1800" dirty="0" smtClean="0"/>
              <a:t>the ASOS Stitching </a:t>
            </a:r>
            <a:r>
              <a:rPr lang="en-GB" sz="1800" dirty="0"/>
              <a:t>Academy</a:t>
            </a:r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Forensics/crime scene investigation: City and Islington College and British Transport Police</a:t>
            </a:r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Landside and Airside Airport Industries: Craven College and </a:t>
            </a:r>
            <a:r>
              <a:rPr lang="en-GB" sz="1800" dirty="0" err="1" smtClean="0"/>
              <a:t>Swissport</a:t>
            </a:r>
            <a:endParaRPr lang="en-GB" sz="1800" dirty="0" smtClean="0"/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Freelance web design and construction start-ups: ELATT and </a:t>
            </a:r>
            <a:r>
              <a:rPr lang="en-GB" sz="1800" dirty="0" err="1" smtClean="0"/>
              <a:t>CrowdSkills</a:t>
            </a:r>
            <a:endParaRPr lang="en-GB" sz="1800" dirty="0" smtClean="0"/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Hairdressing micro-businesses co-designing social media-based VET resources, marketing and training (UKTD)</a:t>
            </a:r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Robotics: Carshalton College and </a:t>
            </a:r>
            <a:r>
              <a:rPr lang="en-GB" sz="1800" dirty="0" err="1" smtClean="0"/>
              <a:t>Mirobot</a:t>
            </a:r>
            <a:endParaRPr lang="en-GB" sz="1800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i="1" dirty="0" smtClean="0"/>
              <a:t>Gatsby</a:t>
            </a:r>
            <a:r>
              <a:rPr lang="en-GB" sz="3200" b="1" dirty="0" smtClean="0"/>
              <a:t> case studies: L3 SET in colleges</a:t>
            </a:r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Vehicle Repair engineering, Computer-Aided Design</a:t>
            </a:r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Materials Engineering</a:t>
            </a:r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Computer engineering and games development</a:t>
            </a:r>
            <a:endParaRPr lang="en-GB" sz="1800" dirty="0"/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Energy industry engineering</a:t>
            </a:r>
          </a:p>
          <a:p>
            <a:pPr marL="466725"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/>
              <a:t>Electrical engineering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/>
              <a:t>                                                                     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49994" y="1375316"/>
            <a:ext cx="8507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/>
              <a:t>Sample </a:t>
            </a:r>
            <a:r>
              <a:rPr lang="en-GB" sz="3200" b="1" i="1" dirty="0" smtClean="0"/>
              <a:t>Teach Too </a:t>
            </a:r>
            <a:r>
              <a:rPr lang="en-GB" sz="3200" b="1" dirty="0" smtClean="0"/>
              <a:t>development projects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4213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4178" y="1230489"/>
            <a:ext cx="9019822" cy="5276843"/>
          </a:xfrm>
        </p:spPr>
        <p:txBody>
          <a:bodyPr numCol="1"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/>
              <a:t>Theorising collaborative learning and innovation at work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800" dirty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Activity theory </a:t>
            </a:r>
            <a:r>
              <a:rPr lang="en-GB" sz="1400" dirty="0" smtClean="0"/>
              <a:t>(</a:t>
            </a:r>
            <a:r>
              <a:rPr lang="en-GB" sz="1400" dirty="0" err="1" smtClean="0"/>
              <a:t>Engestrom</a:t>
            </a:r>
            <a:r>
              <a:rPr lang="en-GB" sz="1400" dirty="0" smtClean="0"/>
              <a:t> 1999, 2008)</a:t>
            </a:r>
          </a:p>
          <a:p>
            <a:pPr marL="1038225" lvl="2" indent="-457200"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Deeply contextual, locally specific</a:t>
            </a:r>
          </a:p>
          <a:p>
            <a:pPr marL="1038225" lvl="2" indent="-457200"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Acknowledges continual interplay between knowledge and practice</a:t>
            </a:r>
          </a:p>
          <a:p>
            <a:pPr marL="1038225" lvl="2" indent="-457200"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Accounts for collaborative working across disciplinary and 	organisational boundaries</a:t>
            </a:r>
          </a:p>
          <a:p>
            <a:pPr marL="1038225" lvl="2" indent="-457200"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Theorises the production of artefacts as the focus of collaborative 	learning</a:t>
            </a:r>
          </a:p>
          <a:p>
            <a:pPr marL="1038225" lvl="2" indent="-457200"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Dynamic: assumes contexts and processes evolve over time</a:t>
            </a:r>
            <a:endParaRPr lang="en-GB" sz="2000" dirty="0"/>
          </a:p>
          <a:p>
            <a:pPr marL="581025" lvl="2" indent="0">
              <a:spcBef>
                <a:spcPts val="0"/>
              </a:spcBef>
              <a:spcAft>
                <a:spcPts val="0"/>
              </a:spcAft>
              <a:buNone/>
            </a:pPr>
            <a:endParaRPr lang="en-GB" sz="800" dirty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Improves on earlier theories </a:t>
            </a:r>
            <a:r>
              <a:rPr lang="en-GB" sz="1400" dirty="0" smtClean="0"/>
              <a:t>(</a:t>
            </a:r>
            <a:r>
              <a:rPr lang="en-GB" sz="1400" dirty="0" err="1" smtClean="0"/>
              <a:t>eg</a:t>
            </a:r>
            <a:r>
              <a:rPr lang="en-GB" sz="1400" dirty="0" smtClean="0"/>
              <a:t> Nonaka and Takeuchi 1997)</a:t>
            </a:r>
            <a:r>
              <a:rPr lang="en-GB" dirty="0" smtClean="0"/>
              <a:t>, which are: 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 </a:t>
            </a:r>
            <a:r>
              <a:rPr lang="en-GB" sz="2000" dirty="0" smtClean="0"/>
              <a:t> Deterministic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 </a:t>
            </a:r>
            <a:r>
              <a:rPr lang="en-GB" sz="2000" dirty="0" smtClean="0"/>
              <a:t> Evidence based only on large scale business processes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 </a:t>
            </a:r>
            <a:r>
              <a:rPr lang="en-GB" sz="2000" dirty="0" smtClean="0"/>
              <a:t> Theorises knowledge creation from static conceptions of different       	types of knowledge (tacit, explicit)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 </a:t>
            </a:r>
            <a:r>
              <a:rPr lang="en-GB" sz="2000" dirty="0" smtClean="0"/>
              <a:t> Doesn’t focus strongly on the organisation of teams</a:t>
            </a:r>
          </a:p>
          <a:p>
            <a:pPr marL="923925" lvl="2" indent="-342900">
              <a:spcBef>
                <a:spcPts val="0"/>
              </a:spcBef>
              <a:spcAft>
                <a:spcPts val="0"/>
              </a:spcAft>
            </a:pPr>
            <a:endParaRPr lang="en-GB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4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6330" y="1296140"/>
            <a:ext cx="8700117" cy="52111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/>
              <a:t>Benefits for employers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8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New recruits better trained and prepared for realities of employment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Enhanced presence within their locality and community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Developing professional identity and expertise of staff through mentoring and teaching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Language of instruction nearer to the language of work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VET provision more adaptive to changes in workplaces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Increased engagement of employers in local skill systems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Working across boundaries creates possibilities for innovation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Focus on workplace skills and capacity rather than qualifications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Better use of local resources and facilities</a:t>
            </a:r>
            <a:endParaRPr lang="en-GB" sz="2400" b="1" dirty="0" smtClean="0"/>
          </a:p>
          <a:p>
            <a:pPr marL="131445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1015" y="1818752"/>
            <a:ext cx="8661680" cy="4935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err="1" smtClean="0"/>
              <a:t>Akkerman</a:t>
            </a:r>
            <a:r>
              <a:rPr lang="en-GB" sz="1200" b="1" dirty="0" smtClean="0"/>
              <a:t> </a:t>
            </a:r>
            <a:r>
              <a:rPr lang="en-GB" sz="1200" b="1" dirty="0"/>
              <a:t>S and Bakker A </a:t>
            </a:r>
            <a:r>
              <a:rPr lang="en-GB" sz="1200" dirty="0"/>
              <a:t>(2011</a:t>
            </a:r>
            <a:r>
              <a:rPr lang="en-GB" sz="1200" dirty="0" smtClean="0"/>
              <a:t>). </a:t>
            </a:r>
            <a:r>
              <a:rPr lang="en-GB" sz="1200" dirty="0"/>
              <a:t>‘Boundary Crossing and Boundary Objects,’ </a:t>
            </a:r>
            <a:r>
              <a:rPr lang="en-GB" sz="1200" i="1" dirty="0"/>
              <a:t>Review of Educational Research </a:t>
            </a:r>
            <a:r>
              <a:rPr lang="en-GB" sz="1200" dirty="0"/>
              <a:t>81(2) 132-169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/>
              <a:t>Billett, S. </a:t>
            </a:r>
            <a:r>
              <a:rPr lang="en-GB" sz="1200" dirty="0"/>
              <a:t>(</a:t>
            </a:r>
            <a:r>
              <a:rPr lang="en-GB" sz="1200" dirty="0" smtClean="0"/>
              <a:t>2001</a:t>
            </a:r>
            <a:r>
              <a:rPr lang="en-GB" sz="1200" dirty="0"/>
              <a:t>). ‘Learning through working life: interdependencies at work’, </a:t>
            </a:r>
            <a:r>
              <a:rPr lang="en-GB" sz="1200" i="1" dirty="0"/>
              <a:t>Studies in Continuing Education</a:t>
            </a:r>
            <a:r>
              <a:rPr lang="en-GB" sz="1200" dirty="0"/>
              <a:t>, 23(1):19-35.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/>
              <a:t>CAVTL </a:t>
            </a:r>
            <a:r>
              <a:rPr lang="en-GB" sz="1200" dirty="0"/>
              <a:t>(2013). </a:t>
            </a:r>
            <a:r>
              <a:rPr lang="en-GB" sz="1200" i="1" dirty="0"/>
              <a:t>It’s about work: excellent adult vocational teaching and learning.</a:t>
            </a:r>
            <a:r>
              <a:rPr lang="en-GB" sz="1200" dirty="0"/>
              <a:t> London: Learning and Skills Improvement </a:t>
            </a:r>
            <a:r>
              <a:rPr lang="en-GB" sz="1200" dirty="0" smtClean="0"/>
              <a:t>Service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err="1"/>
              <a:t>Crevoisier</a:t>
            </a:r>
            <a:r>
              <a:rPr lang="en-GB" sz="1200" b="1" dirty="0"/>
              <a:t> O and </a:t>
            </a:r>
            <a:r>
              <a:rPr lang="en-GB" sz="1200" b="1" dirty="0" err="1"/>
              <a:t>Jeannerat</a:t>
            </a:r>
            <a:r>
              <a:rPr lang="en-GB" sz="1200" b="1" dirty="0"/>
              <a:t> H </a:t>
            </a:r>
            <a:r>
              <a:rPr lang="en-GB" sz="1200" dirty="0"/>
              <a:t>(2009). Territorial Knowledge Dynamics: From the Proximity Paradigm to Multi-Location Milieus. </a:t>
            </a:r>
            <a:r>
              <a:rPr lang="en-GB" sz="1200" i="1" dirty="0"/>
              <a:t>European Planning Studies,</a:t>
            </a:r>
            <a:r>
              <a:rPr lang="en-GB" sz="1200" dirty="0"/>
              <a:t> August </a:t>
            </a:r>
            <a:r>
              <a:rPr lang="en-GB" sz="1200" dirty="0" smtClean="0"/>
              <a:t>2009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err="1" smtClean="0"/>
              <a:t>Engestrom</a:t>
            </a:r>
            <a:r>
              <a:rPr lang="en-GB" sz="1200" b="1" dirty="0"/>
              <a:t>, Y </a:t>
            </a:r>
            <a:r>
              <a:rPr lang="en-GB" sz="1200" dirty="0"/>
              <a:t>(1999</a:t>
            </a:r>
            <a:r>
              <a:rPr lang="en-GB" sz="1200" dirty="0" smtClean="0"/>
              <a:t>). </a:t>
            </a:r>
            <a:r>
              <a:rPr lang="en-GB" sz="1200" dirty="0"/>
              <a:t>Innovative learning in work teams: analysing cycles of knowledge creation in practice. In </a:t>
            </a:r>
            <a:r>
              <a:rPr lang="en-GB" sz="1200" i="1" dirty="0"/>
              <a:t>Perspectives on Activity Theory</a:t>
            </a:r>
            <a:r>
              <a:rPr lang="en-GB" sz="1200" dirty="0"/>
              <a:t>, </a:t>
            </a:r>
            <a:r>
              <a:rPr lang="en-GB" sz="1200" dirty="0" err="1"/>
              <a:t>ed</a:t>
            </a:r>
            <a:r>
              <a:rPr lang="en-GB" sz="1200" dirty="0"/>
              <a:t> Y </a:t>
            </a:r>
            <a:r>
              <a:rPr lang="en-GB" sz="1200" dirty="0" err="1"/>
              <a:t>Engestrom</a:t>
            </a:r>
            <a:r>
              <a:rPr lang="en-GB" sz="1200" dirty="0"/>
              <a:t>, R </a:t>
            </a:r>
            <a:r>
              <a:rPr lang="en-GB" sz="1200" dirty="0" err="1"/>
              <a:t>Miettinen</a:t>
            </a:r>
            <a:r>
              <a:rPr lang="en-GB" sz="1200" dirty="0"/>
              <a:t>, R-L </a:t>
            </a:r>
            <a:r>
              <a:rPr lang="en-GB" sz="1200" dirty="0" err="1"/>
              <a:t>Punamaki</a:t>
            </a:r>
            <a:r>
              <a:rPr lang="en-GB" sz="1200" dirty="0"/>
              <a:t>. Cambridge: Cambridge University </a:t>
            </a:r>
            <a:r>
              <a:rPr lang="en-GB" sz="1200" dirty="0" smtClean="0"/>
              <a:t>Press</a:t>
            </a:r>
            <a:endParaRPr lang="en-GB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err="1"/>
              <a:t>Engestrom</a:t>
            </a:r>
            <a:r>
              <a:rPr lang="en-GB" sz="1200" b="1" dirty="0"/>
              <a:t>, Y </a:t>
            </a:r>
            <a:r>
              <a:rPr lang="en-GB" sz="1200" dirty="0"/>
              <a:t>(2008</a:t>
            </a:r>
            <a:r>
              <a:rPr lang="en-GB" sz="1200" dirty="0" smtClean="0"/>
              <a:t>). </a:t>
            </a:r>
            <a:r>
              <a:rPr lang="en-GB" sz="1200" i="1" dirty="0"/>
              <a:t>From Team to Knots: Activity theoretical studies of collaboration and learning at work</a:t>
            </a:r>
            <a:r>
              <a:rPr lang="en-GB" sz="1200" dirty="0"/>
              <a:t>. Cambridge: Cambridge University </a:t>
            </a:r>
            <a:r>
              <a:rPr lang="en-GB" sz="1200" dirty="0" smtClean="0"/>
              <a:t>Press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ETF </a:t>
            </a:r>
            <a:r>
              <a:rPr lang="en-GB" sz="1200" dirty="0" smtClean="0"/>
              <a:t>(2015).  </a:t>
            </a:r>
            <a:r>
              <a:rPr lang="en-GB" sz="1200" dirty="0"/>
              <a:t>Adapted from </a:t>
            </a:r>
            <a:r>
              <a:rPr lang="en-GB" sz="1200" dirty="0">
                <a:hlinkClick r:id="rId2"/>
              </a:rPr>
              <a:t>http://www.et-foundation.co.uk/supporting/support-for-employers/teach</a:t>
            </a:r>
            <a:r>
              <a:rPr lang="en-GB" sz="1200" dirty="0" smtClean="0">
                <a:hlinkClick r:id="rId2"/>
              </a:rPr>
              <a:t>/</a:t>
            </a:r>
            <a:r>
              <a:rPr lang="en-GB" sz="1200" dirty="0" smtClean="0"/>
              <a:t>. Education and Training Foundation.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ETF</a:t>
            </a:r>
            <a:r>
              <a:rPr lang="en-GB" sz="1200" dirty="0" smtClean="0"/>
              <a:t> (2016</a:t>
            </a:r>
            <a:r>
              <a:rPr lang="en-GB" sz="1200" dirty="0"/>
              <a:t>): resources for Teach Too, accessed 14-07-16 at </a:t>
            </a:r>
            <a:r>
              <a:rPr lang="en-GB" sz="1200" dirty="0">
                <a:hlinkClick r:id="rId3"/>
              </a:rPr>
              <a:t>http://</a:t>
            </a:r>
            <a:r>
              <a:rPr lang="en-GB" sz="1200" dirty="0" smtClean="0">
                <a:hlinkClick r:id="rId3"/>
              </a:rPr>
              <a:t>tvet.excellencegateway.org.uk/vocabulary/EGresourcetype/Effective%20practice%20example</a:t>
            </a:r>
            <a:r>
              <a:rPr lang="en-GB" sz="1200" dirty="0" smtClean="0"/>
              <a:t>	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/>
              <a:t>ETF </a:t>
            </a:r>
            <a:r>
              <a:rPr lang="en-GB" sz="1200" dirty="0"/>
              <a:t>(in press, expected August 2016). A Framework for Developing Occupational Expertise in the 21st Century. London: ETF and UCL </a:t>
            </a:r>
            <a:r>
              <a:rPr lang="en-GB" sz="1200" dirty="0" smtClean="0"/>
              <a:t>Centre for Post 14 Education and Work</a:t>
            </a:r>
            <a:endParaRPr lang="en-GB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Fuller </a:t>
            </a:r>
            <a:r>
              <a:rPr lang="en-GB" sz="1200" b="1" dirty="0"/>
              <a:t>A and </a:t>
            </a:r>
            <a:r>
              <a:rPr lang="en-GB" sz="1200" b="1" dirty="0" smtClean="0"/>
              <a:t>Unwin </a:t>
            </a:r>
            <a:r>
              <a:rPr lang="en-GB" sz="1200" b="1" dirty="0"/>
              <a:t>L. </a:t>
            </a:r>
            <a:r>
              <a:rPr lang="en-GB" sz="1200" dirty="0"/>
              <a:t>(2004). Expansive learning environments: integrating organisational and personal development. In </a:t>
            </a:r>
            <a:r>
              <a:rPr lang="en-GB" sz="1200" dirty="0" err="1"/>
              <a:t>Rainbird</a:t>
            </a:r>
            <a:r>
              <a:rPr lang="en-GB" sz="1200" dirty="0"/>
              <a:t>, H., Fuller, A., and Munro, A. (</a:t>
            </a:r>
            <a:r>
              <a:rPr lang="en-GB" sz="1200" dirty="0" err="1"/>
              <a:t>eds</a:t>
            </a:r>
            <a:r>
              <a:rPr lang="en-GB" sz="1200" dirty="0"/>
              <a:t>), </a:t>
            </a:r>
            <a:r>
              <a:rPr lang="en-GB" sz="1200" i="1" dirty="0"/>
              <a:t>Workplace Learning in Context</a:t>
            </a:r>
            <a:r>
              <a:rPr lang="en-GB" sz="1200" dirty="0"/>
              <a:t>. London: </a:t>
            </a:r>
            <a:r>
              <a:rPr lang="en-GB" sz="1200" dirty="0" smtClean="0"/>
              <a:t>Routledge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Guile G, Kersh N and </a:t>
            </a:r>
            <a:r>
              <a:rPr lang="en-GB" sz="1200" b="1" dirty="0" err="1" smtClean="0"/>
              <a:t>Tiris</a:t>
            </a:r>
            <a:r>
              <a:rPr lang="en-GB" sz="1200" b="1" dirty="0" smtClean="0"/>
              <a:t>, M </a:t>
            </a:r>
            <a:r>
              <a:rPr lang="en-GB" sz="1200" dirty="0" smtClean="0"/>
              <a:t>(2016). </a:t>
            </a:r>
            <a:r>
              <a:rPr lang="en-GB" sz="1200" i="1" dirty="0" smtClean="0"/>
              <a:t>Enhancing SET teaching at Level 3. London</a:t>
            </a:r>
            <a:r>
              <a:rPr lang="en-GB" sz="1200" dirty="0" smtClean="0"/>
              <a:t>: UCL Centre for Engineering Education, UCL Centre for Post 14 Education and Work</a:t>
            </a:r>
            <a:endParaRPr lang="en-GB" sz="12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1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1015" y="1256044"/>
            <a:ext cx="2341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References 1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179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6075" y="1899138"/>
            <a:ext cx="8466329" cy="485538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Guile</a:t>
            </a:r>
            <a:r>
              <a:rPr lang="en-GB" sz="1200" b="1" dirty="0"/>
              <a:t>, D. </a:t>
            </a:r>
            <a:r>
              <a:rPr lang="en-GB" sz="1200" dirty="0"/>
              <a:t>(2014). Professional knowledge and professional practice as continuous </a:t>
            </a:r>
            <a:r>
              <a:rPr lang="en-GB" sz="1200" dirty="0" err="1"/>
              <a:t>recontextualisation</a:t>
            </a:r>
            <a:r>
              <a:rPr lang="en-GB" sz="1200" dirty="0"/>
              <a:t>: a social practice perspective. In Young, M. and Muller, J. (</a:t>
            </a:r>
            <a:r>
              <a:rPr lang="en-GB" sz="1200" dirty="0" err="1"/>
              <a:t>eds</a:t>
            </a:r>
            <a:r>
              <a:rPr lang="en-GB" sz="1200" dirty="0"/>
              <a:t>), </a:t>
            </a:r>
            <a:r>
              <a:rPr lang="en-GB" sz="1200" i="1" dirty="0"/>
              <a:t>Knowledge, Expertise and the Professions.</a:t>
            </a:r>
            <a:r>
              <a:rPr lang="en-GB" sz="1200" dirty="0"/>
              <a:t> London: Routledge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/>
              <a:t>Hager, P. </a:t>
            </a:r>
            <a:r>
              <a:rPr lang="en-GB" sz="1200" dirty="0"/>
              <a:t>(2013).  Practice as a Key Idea in Understanding Work-based Learning. In Gibbs, P. (</a:t>
            </a:r>
            <a:r>
              <a:rPr lang="en-GB" sz="1200" dirty="0" err="1"/>
              <a:t>ed</a:t>
            </a:r>
            <a:r>
              <a:rPr lang="en-GB" sz="1200" dirty="0"/>
              <a:t>), </a:t>
            </a:r>
            <a:r>
              <a:rPr lang="en-GB" sz="1200" i="1" dirty="0"/>
              <a:t>Learning, Work and Practice: New Understandings</a:t>
            </a:r>
            <a:r>
              <a:rPr lang="en-GB" sz="1200" dirty="0"/>
              <a:t>. Dordrecht: Springer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Hodgson </a:t>
            </a:r>
            <a:r>
              <a:rPr lang="en-GB" sz="1200" b="1" dirty="0"/>
              <a:t>A and </a:t>
            </a:r>
            <a:r>
              <a:rPr lang="en-GB" sz="1200" b="1" dirty="0" smtClean="0"/>
              <a:t>Spours </a:t>
            </a:r>
            <a:r>
              <a:rPr lang="en-GB" sz="1200" b="1" dirty="0"/>
              <a:t>K. </a:t>
            </a:r>
            <a:r>
              <a:rPr lang="en-GB" sz="1200" dirty="0"/>
              <a:t>(2013). An ecological analysis of the dynamics of localities: a 14+ low opportunity progression equilibrium in action. </a:t>
            </a:r>
            <a:r>
              <a:rPr lang="en-GB" sz="1200" i="1" dirty="0"/>
              <a:t>Journal of Education and Work</a:t>
            </a:r>
            <a:r>
              <a:rPr lang="en-GB" sz="1200" dirty="0"/>
              <a:t>, DOI:10.1080/13639080.2013.805187	</a:t>
            </a:r>
            <a:endParaRPr lang="en-GB" sz="1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Hodgson A and Spours K </a:t>
            </a:r>
            <a:r>
              <a:rPr lang="en-GB" sz="1200" dirty="0" smtClean="0"/>
              <a:t>(2016). </a:t>
            </a:r>
            <a:r>
              <a:rPr lang="en-GB" sz="1200" i="1" dirty="0" smtClean="0"/>
              <a:t>The evolution of social ecosystem thinking</a:t>
            </a:r>
            <a:r>
              <a:rPr lang="en-GB" sz="1200" i="1" dirty="0"/>
              <a:t>. </a:t>
            </a:r>
            <a:r>
              <a:rPr lang="en-GB" sz="1200" i="1" dirty="0" smtClean="0"/>
              <a:t> </a:t>
            </a:r>
            <a:r>
              <a:rPr lang="en-GB" sz="1200" dirty="0" smtClean="0"/>
              <a:t>Unpublished seminar </a:t>
            </a:r>
            <a:r>
              <a:rPr lang="en-GB" sz="1200" dirty="0"/>
              <a:t>paper given at Ecosystem Thinking, 22-06-16. UCL Centre for Post 14 Education and </a:t>
            </a:r>
            <a:r>
              <a:rPr lang="en-GB" sz="1200" dirty="0" smtClean="0"/>
              <a:t>Work</a:t>
            </a:r>
            <a:r>
              <a:rPr lang="en-GB" sz="1200" dirty="0"/>
              <a:t>		</a:t>
            </a:r>
            <a:endParaRPr lang="en-GB" sz="1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James L, Guile, D and Unwin L </a:t>
            </a:r>
            <a:r>
              <a:rPr lang="en-GB" sz="1200" dirty="0" smtClean="0"/>
              <a:t>(2011). </a:t>
            </a:r>
            <a:r>
              <a:rPr lang="en-GB" sz="1200" i="1" dirty="0" smtClean="0"/>
              <a:t>From learning for the knowledge-based economy to learning for growth: re-examining clusters, innovation and qualifications.</a:t>
            </a:r>
            <a:r>
              <a:rPr lang="en-GB" sz="1200" dirty="0" smtClean="0"/>
              <a:t> London: UCL Institute of Education Centre for learning and Life Chances in Knowledge Economies and Societies (LLAKES)</a:t>
            </a:r>
            <a:endParaRPr lang="en-GB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Lave J and Wenger E </a:t>
            </a:r>
            <a:r>
              <a:rPr lang="en-GB" sz="1200" dirty="0" smtClean="0"/>
              <a:t>(1991). Situated learning. Cambridge: Cambridge University Press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Nonaka I and Takeuchi H </a:t>
            </a:r>
            <a:r>
              <a:rPr lang="en-GB" sz="1200" dirty="0" smtClean="0"/>
              <a:t>(1995). The knowledge-creating company. Oxford: Oxford University Press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Sainsbury D.</a:t>
            </a:r>
            <a:r>
              <a:rPr lang="en-GB" sz="1200" dirty="0" smtClean="0"/>
              <a:t> </a:t>
            </a:r>
            <a:r>
              <a:rPr lang="en-GB" sz="1200" dirty="0"/>
              <a:t>(2016). </a:t>
            </a:r>
            <a:r>
              <a:rPr lang="en-GB" sz="1200" i="1" dirty="0"/>
              <a:t>Post-16 Skills Plan </a:t>
            </a:r>
            <a:r>
              <a:rPr lang="en-GB" sz="1200" dirty="0"/>
              <a:t>(The Sainsbury Report). London: DBIS and </a:t>
            </a:r>
            <a:r>
              <a:rPr lang="en-GB" sz="1200" dirty="0" err="1" smtClean="0"/>
              <a:t>DfE</a:t>
            </a:r>
            <a:endParaRPr lang="en-GB" sz="1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 smtClean="0"/>
              <a:t>Stevenson M </a:t>
            </a:r>
            <a:r>
              <a:rPr lang="en-GB" sz="1200" dirty="0" smtClean="0"/>
              <a:t>(2016). </a:t>
            </a:r>
            <a:r>
              <a:rPr lang="en-GB" sz="1200" i="1" dirty="0" smtClean="0"/>
              <a:t>Talent Ecosystems</a:t>
            </a:r>
            <a:r>
              <a:rPr lang="en-GB" sz="1200" dirty="0" smtClean="0"/>
              <a:t>. Unpublished seminar paper given at Ecosystem Thinking, 22-06-16</a:t>
            </a:r>
            <a:r>
              <a:rPr lang="en-GB" sz="1200" dirty="0"/>
              <a:t>. </a:t>
            </a:r>
            <a:r>
              <a:rPr lang="en-GB" sz="1200" dirty="0" smtClean="0"/>
              <a:t>UCL </a:t>
            </a:r>
            <a:r>
              <a:rPr lang="en-GB" sz="1200" dirty="0"/>
              <a:t>Centre for Post 14 Education and </a:t>
            </a:r>
            <a:r>
              <a:rPr lang="en-GB" sz="1200" dirty="0" smtClean="0"/>
              <a:t>Work</a:t>
            </a:r>
            <a:r>
              <a:rPr lang="en-GB" sz="1200" dirty="0"/>
              <a:t>		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/>
              <a:t>Winch, C. </a:t>
            </a:r>
            <a:r>
              <a:rPr lang="en-GB" sz="1200" dirty="0"/>
              <a:t>(2010). </a:t>
            </a:r>
            <a:r>
              <a:rPr lang="en-GB" sz="1200" i="1" dirty="0"/>
              <a:t>Dimensions of Expertise</a:t>
            </a:r>
            <a:r>
              <a:rPr lang="en-GB" sz="1200" dirty="0"/>
              <a:t>. London: Continuum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200" b="1" dirty="0"/>
              <a:t>Young, M. </a:t>
            </a:r>
            <a:r>
              <a:rPr lang="en-GB" sz="1200" dirty="0"/>
              <a:t>(2008). </a:t>
            </a:r>
            <a:r>
              <a:rPr lang="en-GB" sz="1200" i="1" dirty="0"/>
              <a:t>Bringing Knowledge Back In</a:t>
            </a:r>
            <a:r>
              <a:rPr lang="en-GB" sz="1200" dirty="0"/>
              <a:t>. London: </a:t>
            </a:r>
            <a:r>
              <a:rPr lang="en-GB" sz="1200" dirty="0" smtClean="0"/>
              <a:t>Routledge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1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6075" y="1286190"/>
            <a:ext cx="232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References 2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736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6756" y="1898536"/>
            <a:ext cx="8997244" cy="4608796"/>
          </a:xfrm>
        </p:spPr>
        <p:txBody>
          <a:bodyPr numCol="1"/>
          <a:lstStyle/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Theoretical context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From CAVTL onwards: a developing argument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CAVTL: key recommendations and assumptions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Boundary crossing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Case study video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Teach Too project</a:t>
            </a:r>
            <a:br>
              <a:rPr lang="en-GB" sz="2400" dirty="0" smtClean="0"/>
            </a:br>
            <a:r>
              <a:rPr lang="en-GB" sz="2400" dirty="0" smtClean="0"/>
              <a:t>Gatsby SET L3 project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Examples of Teach Too and Gatsby project case studies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Theorising the collaborative co-design approach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Benefits for employers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References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6756" y="1375316"/>
            <a:ext cx="8710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 smtClean="0"/>
              <a:t>Outline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344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6330" y="1296140"/>
            <a:ext cx="8713897" cy="60463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/>
              <a:t>Theoretical context 1: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dirty="0" err="1" smtClean="0"/>
              <a:t>Situatedness</a:t>
            </a:r>
            <a:endParaRPr lang="en-GB" sz="2400" b="1" dirty="0" smtClean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All learning is ‘situated’ </a:t>
            </a:r>
            <a:r>
              <a:rPr lang="en-GB" sz="1400" dirty="0" smtClean="0"/>
              <a:t>(Lave and Wenger 1991)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Dynamic relationship between work practice and VLT </a:t>
            </a:r>
            <a:r>
              <a:rPr lang="en-GB" sz="1400" dirty="0"/>
              <a:t>(</a:t>
            </a:r>
            <a:r>
              <a:rPr lang="en-GB" sz="1400" dirty="0" smtClean="0"/>
              <a:t>Fuller and Unwin 2004, </a:t>
            </a:r>
            <a:r>
              <a:rPr lang="en-GB" sz="1400" dirty="0" err="1" smtClean="0"/>
              <a:t>Akkerman</a:t>
            </a:r>
            <a:r>
              <a:rPr lang="en-GB" sz="1400" dirty="0" smtClean="0"/>
              <a:t> and </a:t>
            </a:r>
            <a:r>
              <a:rPr lang="en-GB" sz="1400" dirty="0"/>
              <a:t>Bakker </a:t>
            </a:r>
            <a:r>
              <a:rPr lang="en-GB" sz="1400" dirty="0" smtClean="0"/>
              <a:t>2011)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Learning for work as continuous ‘</a:t>
            </a:r>
            <a:r>
              <a:rPr lang="en-GB" sz="2000" dirty="0" err="1" smtClean="0"/>
              <a:t>recontexualisation</a:t>
            </a:r>
            <a:r>
              <a:rPr lang="en-GB" sz="2000" dirty="0" smtClean="0"/>
              <a:t>’ </a:t>
            </a:r>
            <a:r>
              <a:rPr lang="en-GB" sz="1400" dirty="0" smtClean="0"/>
              <a:t>(Guile 2014)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dirty="0" smtClean="0"/>
              <a:t>Practice-theory debate</a:t>
            </a:r>
            <a:endParaRPr lang="en-GB" sz="2400" dirty="0" smtClean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Theory prioritised </a:t>
            </a:r>
            <a:r>
              <a:rPr lang="en-GB" sz="1400" dirty="0"/>
              <a:t>(</a:t>
            </a:r>
            <a:r>
              <a:rPr lang="en-GB" sz="1400" dirty="0" err="1"/>
              <a:t>eg</a:t>
            </a:r>
            <a:r>
              <a:rPr lang="en-GB" sz="1400" dirty="0"/>
              <a:t> </a:t>
            </a:r>
            <a:r>
              <a:rPr lang="en-GB" sz="1400" dirty="0" smtClean="0"/>
              <a:t>Winch 2010, Young 2008),</a:t>
            </a:r>
            <a:r>
              <a:rPr lang="en-GB" sz="1400" dirty="0"/>
              <a:t> </a:t>
            </a:r>
            <a:r>
              <a:rPr lang="en-GB" sz="2000" dirty="0" smtClean="0"/>
              <a:t>Practice prioritised </a:t>
            </a:r>
            <a:r>
              <a:rPr lang="en-GB" sz="1400" dirty="0"/>
              <a:t>(</a:t>
            </a:r>
            <a:r>
              <a:rPr lang="en-GB" sz="1400" dirty="0" err="1"/>
              <a:t>eg</a:t>
            </a:r>
            <a:r>
              <a:rPr lang="en-GB" sz="1400" dirty="0"/>
              <a:t> </a:t>
            </a:r>
            <a:r>
              <a:rPr lang="en-GB" sz="1400" dirty="0" smtClean="0"/>
              <a:t>Hager 2013)</a:t>
            </a:r>
            <a:r>
              <a:rPr lang="en-GB" sz="2000" dirty="0" smtClean="0"/>
              <a:t>, Linked approaches </a:t>
            </a:r>
            <a:r>
              <a:rPr lang="en-GB" sz="1400" dirty="0"/>
              <a:t>(</a:t>
            </a:r>
            <a:r>
              <a:rPr lang="en-GB" sz="1400" dirty="0" err="1"/>
              <a:t>eg</a:t>
            </a:r>
            <a:r>
              <a:rPr lang="en-GB" sz="1400" dirty="0"/>
              <a:t> </a:t>
            </a:r>
            <a:r>
              <a:rPr lang="en-GB" sz="1400" dirty="0" err="1" smtClean="0"/>
              <a:t>Billett</a:t>
            </a:r>
            <a:r>
              <a:rPr lang="en-GB" sz="1400" dirty="0" smtClean="0"/>
              <a:t> 2001, Guile et al 2016)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Activity </a:t>
            </a:r>
            <a:r>
              <a:rPr lang="en-GB" sz="2000" dirty="0"/>
              <a:t>theory </a:t>
            </a:r>
            <a:r>
              <a:rPr lang="en-GB" sz="1400" dirty="0"/>
              <a:t>(</a:t>
            </a:r>
            <a:r>
              <a:rPr lang="en-GB" sz="1400" dirty="0" err="1"/>
              <a:t>Engestrom</a:t>
            </a:r>
            <a:r>
              <a:rPr lang="en-GB" sz="1400" dirty="0"/>
              <a:t> 1999, 2008</a:t>
            </a:r>
            <a:r>
              <a:rPr lang="en-GB" sz="1400" dirty="0" smtClean="0"/>
              <a:t>) </a:t>
            </a:r>
            <a:r>
              <a:rPr lang="en-GB" sz="2000" dirty="0" smtClean="0"/>
              <a:t>provides a theoretical approach that: </a:t>
            </a: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encompasses all these perspectives</a:t>
            </a: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is consistent with empirical research</a:t>
            </a: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aligns with trajectory of present policy frameworks </a:t>
            </a:r>
            <a:r>
              <a:rPr lang="en-GB" sz="1400" dirty="0" smtClean="0"/>
              <a:t>(CAVTL 2013, ETF in press, Guile et al 2016, Sainsbury 2016)</a:t>
            </a:r>
            <a:endParaRPr lang="en-GB" sz="1400" i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2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6330" y="1296140"/>
            <a:ext cx="8713897" cy="60463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/>
              <a:t>Theoretical context 2: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dirty="0" smtClean="0"/>
              <a:t>Literature on local and regional skills and innovation systems: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800" b="1" i="1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1" dirty="0" smtClean="0"/>
              <a:t>‘Clusters’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dirty="0"/>
              <a:t>	</a:t>
            </a:r>
            <a:r>
              <a:rPr lang="en-GB" sz="2400" b="1" dirty="0" smtClean="0"/>
              <a:t>	</a:t>
            </a:r>
            <a:r>
              <a:rPr lang="en-GB" sz="2000" dirty="0"/>
              <a:t>D</a:t>
            </a:r>
            <a:r>
              <a:rPr lang="en-GB" sz="2000" dirty="0" smtClean="0"/>
              <a:t>ynamic conceptualisations of learning and innovation for the 				knowledge-based economy in regional agglomerations of economic 			activity </a:t>
            </a:r>
            <a:r>
              <a:rPr lang="en-GB" sz="1400" dirty="0" smtClean="0"/>
              <a:t>(</a:t>
            </a:r>
            <a:r>
              <a:rPr lang="en-GB" sz="1400" dirty="0" err="1" smtClean="0"/>
              <a:t>eg</a:t>
            </a:r>
            <a:r>
              <a:rPr lang="en-GB" sz="1400" dirty="0" smtClean="0"/>
              <a:t> James et al 2011)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GB" sz="2000" b="1" dirty="0" smtClean="0"/>
              <a:t>‘Cross-territorial knowledge dynamics’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		Local </a:t>
            </a:r>
            <a:r>
              <a:rPr lang="en-GB" sz="2000" dirty="0"/>
              <a:t>skills systems </a:t>
            </a:r>
            <a:r>
              <a:rPr lang="en-GB" sz="2000" dirty="0" smtClean="0"/>
              <a:t>seen less </a:t>
            </a:r>
            <a:r>
              <a:rPr lang="en-GB" sz="2000" dirty="0"/>
              <a:t>as </a:t>
            </a:r>
            <a:r>
              <a:rPr lang="en-GB" sz="2000" dirty="0" smtClean="0"/>
              <a:t>collections </a:t>
            </a:r>
            <a:r>
              <a:rPr lang="en-GB" sz="2000" dirty="0"/>
              <a:t>of interacting mechanical </a:t>
            </a:r>
            <a:r>
              <a:rPr lang="en-GB" sz="2000" dirty="0" smtClean="0"/>
              <a:t>		systems</a:t>
            </a:r>
            <a:r>
              <a:rPr lang="en-GB" sz="2000" dirty="0"/>
              <a:t>, more as </a:t>
            </a:r>
            <a:r>
              <a:rPr lang="en-GB" sz="2000" dirty="0" smtClean="0"/>
              <a:t>fluid fields </a:t>
            </a:r>
            <a:r>
              <a:rPr lang="en-GB" sz="2000" dirty="0"/>
              <a:t>of activity, potential and </a:t>
            </a:r>
            <a:r>
              <a:rPr lang="en-GB" sz="2000" dirty="0" smtClean="0"/>
              <a:t>possibility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1400" dirty="0" smtClean="0"/>
              <a:t>(</a:t>
            </a:r>
            <a:r>
              <a:rPr lang="en-GB" sz="1400" dirty="0" err="1" smtClean="0"/>
              <a:t>eg</a:t>
            </a:r>
            <a:r>
              <a:rPr lang="en-GB" sz="1400" dirty="0"/>
              <a:t> </a:t>
            </a:r>
            <a:r>
              <a:rPr lang="en-GB" sz="1400" dirty="0" err="1" smtClean="0"/>
              <a:t>Crevoisier</a:t>
            </a:r>
            <a:r>
              <a:rPr lang="en-GB" sz="1400" dirty="0" smtClean="0"/>
              <a:t> </a:t>
            </a:r>
            <a:r>
              <a:rPr lang="en-GB" sz="1400" dirty="0"/>
              <a:t>and </a:t>
            </a:r>
            <a:r>
              <a:rPr lang="en-GB" sz="1400" dirty="0" err="1"/>
              <a:t>Jeannerat</a:t>
            </a:r>
            <a:r>
              <a:rPr lang="en-GB" sz="1400" dirty="0"/>
              <a:t> 2009) 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n-GB" sz="2000" b="1" dirty="0" smtClean="0"/>
              <a:t>‘High </a:t>
            </a:r>
            <a:r>
              <a:rPr lang="en-GB" sz="2000" b="1" dirty="0"/>
              <a:t>progression and skills </a:t>
            </a:r>
            <a:r>
              <a:rPr lang="en-GB" sz="2000" b="1" dirty="0" smtClean="0"/>
              <a:t>ecosystems’ </a:t>
            </a:r>
            <a:r>
              <a:rPr lang="en-GB" sz="2000" b="1" dirty="0"/>
              <a:t>(HPSEs</a:t>
            </a:r>
            <a:r>
              <a:rPr lang="en-GB" sz="2000" b="1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		Industrial </a:t>
            </a:r>
            <a:r>
              <a:rPr lang="en-GB" sz="2000" dirty="0"/>
              <a:t>and business </a:t>
            </a:r>
            <a:r>
              <a:rPr lang="en-GB" sz="2000" dirty="0" smtClean="0"/>
              <a:t>clusters, Entrepreneurial </a:t>
            </a:r>
            <a:r>
              <a:rPr lang="en-GB" sz="2000" dirty="0"/>
              <a:t>and devolved </a:t>
            </a:r>
            <a:r>
              <a:rPr lang="en-GB" sz="2000" dirty="0" smtClean="0"/>
              <a:t>state, 			Innovation </a:t>
            </a:r>
            <a:r>
              <a:rPr lang="en-GB" sz="2000" dirty="0"/>
              <a:t>role of </a:t>
            </a:r>
            <a:r>
              <a:rPr lang="en-GB" sz="2000" dirty="0" smtClean="0"/>
              <a:t>HE, Progression </a:t>
            </a:r>
            <a:r>
              <a:rPr lang="en-GB" sz="2000" dirty="0"/>
              <a:t>and hub role of </a:t>
            </a:r>
            <a:r>
              <a:rPr lang="en-GB" sz="2000" dirty="0" smtClean="0"/>
              <a:t>FE </a:t>
            </a:r>
            <a:r>
              <a:rPr lang="en-GB" sz="1400" dirty="0" smtClean="0"/>
              <a:t>(</a:t>
            </a:r>
            <a:r>
              <a:rPr lang="en-GB" sz="1400" dirty="0" err="1" smtClean="0"/>
              <a:t>eg</a:t>
            </a:r>
            <a:r>
              <a:rPr lang="en-GB" sz="1400" dirty="0" smtClean="0"/>
              <a:t> Stevenson 2016, 		Hodgson and Spours 2013, 2016)</a:t>
            </a:r>
            <a:endParaRPr lang="en-GB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5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6330" y="1296140"/>
            <a:ext cx="8713897" cy="60463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/>
              <a:t>CAVTL: line of sight to work </a:t>
            </a:r>
            <a:r>
              <a:rPr lang="en-GB" sz="1400" dirty="0" smtClean="0"/>
              <a:t>(CAVTL 2013)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3200" b="1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32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/>
              <a:t>Teach Too: industry practitioners teaching their work </a:t>
            </a:r>
            <a:r>
              <a:rPr lang="en-GB" sz="1400" dirty="0" smtClean="0"/>
              <a:t>(ETF 2015, 2016, and in press)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32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/>
              <a:t>Gatsby SET project: ‘boundary crossing’ as a necessary feature of VLT </a:t>
            </a:r>
            <a:r>
              <a:rPr lang="en-GB" sz="1400" dirty="0" smtClean="0"/>
              <a:t>(Guile et al 2016)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34981" y="1848897"/>
            <a:ext cx="0" cy="9746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34981" y="3818374"/>
            <a:ext cx="0" cy="9746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6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6756" y="1989574"/>
            <a:ext cx="8625455" cy="4517757"/>
          </a:xfrm>
        </p:spPr>
        <p:txBody>
          <a:bodyPr numCol="1"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/>
              <a:t>Characteristics of excellent VLT programmes: 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800" dirty="0"/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clear line of sight to work </a:t>
            </a:r>
            <a:r>
              <a:rPr lang="en-GB" sz="2400" dirty="0"/>
              <a:t>on all vocational programmes;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‘dual professional’ </a:t>
            </a:r>
            <a:r>
              <a:rPr lang="en-GB" sz="2400" dirty="0"/>
              <a:t>teachers and trainers who combine occupational and pedagogical expertise, and are trusted and given the time to develop partnerships and curricula with employers;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access to </a:t>
            </a:r>
            <a:r>
              <a:rPr lang="en-GB" sz="2400" b="1" dirty="0"/>
              <a:t>industry-standard facilities and resources </a:t>
            </a:r>
            <a:r>
              <a:rPr lang="en-GB" sz="2400" dirty="0"/>
              <a:t>reflecting the ways in which technology is transforming work;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clear </a:t>
            </a:r>
            <a:r>
              <a:rPr lang="en-GB" sz="2400" b="1" dirty="0"/>
              <a:t>escalators to higher level vocational learning</a:t>
            </a:r>
            <a:r>
              <a:rPr lang="en-GB" sz="2400" dirty="0"/>
              <a:t>, developing and combining deep knowledge and skills. 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6756" y="1375316"/>
            <a:ext cx="8710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 smtClean="0"/>
              <a:t>CAVTL: key recommendations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63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6756" y="1527350"/>
            <a:ext cx="8645552" cy="4979982"/>
          </a:xfrm>
        </p:spPr>
        <p:txBody>
          <a:bodyPr numCol="1"/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Occupational expertise: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is developed through </a:t>
            </a:r>
            <a:r>
              <a:rPr lang="en-GB" dirty="0"/>
              <a:t>combination of sustained practice &amp; understanding of </a:t>
            </a:r>
            <a:r>
              <a:rPr lang="en-GB" dirty="0" smtClean="0"/>
              <a:t>theory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h</a:t>
            </a:r>
            <a:r>
              <a:rPr lang="en-GB" dirty="0" smtClean="0"/>
              <a:t>as work-related </a:t>
            </a:r>
            <a:r>
              <a:rPr lang="en-GB" dirty="0"/>
              <a:t>attributes </a:t>
            </a:r>
            <a:r>
              <a:rPr lang="en-GB" dirty="0" smtClean="0"/>
              <a:t>at its heart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800" dirty="0" smtClean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Effective vocational learning and teaching: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h</a:t>
            </a:r>
            <a:r>
              <a:rPr lang="en-GB" dirty="0" smtClean="0"/>
              <a:t>as practical problem-solving </a:t>
            </a:r>
            <a:r>
              <a:rPr lang="en-GB" dirty="0"/>
              <a:t>&amp; critical reflection on experience, including learning from mistakes in real &amp; simulated settings, </a:t>
            </a:r>
            <a:r>
              <a:rPr lang="en-GB" dirty="0" smtClean="0"/>
              <a:t>at its heart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is </a:t>
            </a:r>
            <a:r>
              <a:rPr lang="en-GB" dirty="0"/>
              <a:t>collaborative and </a:t>
            </a:r>
            <a:r>
              <a:rPr lang="en-GB" dirty="0" smtClean="0"/>
              <a:t>contextualised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takes </a:t>
            </a:r>
            <a:r>
              <a:rPr lang="en-GB" dirty="0"/>
              <a:t>place within communities of practice with different types of ‘teacher’ &amp; </a:t>
            </a:r>
            <a:r>
              <a:rPr lang="en-GB" dirty="0" smtClean="0"/>
              <a:t>making use of the </a:t>
            </a:r>
            <a:r>
              <a:rPr lang="en-GB" dirty="0"/>
              <a:t>experience &amp; knowledge of all </a:t>
            </a:r>
            <a:r>
              <a:rPr lang="en-GB" dirty="0" smtClean="0"/>
              <a:t>learners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h</a:t>
            </a:r>
            <a:r>
              <a:rPr lang="en-GB" dirty="0" smtClean="0"/>
              <a:t>ighlights technology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requires </a:t>
            </a:r>
            <a:r>
              <a:rPr lang="en-GB" dirty="0"/>
              <a:t>a range of assessment and feedback methods </a:t>
            </a:r>
            <a:endParaRPr lang="en-GB" dirty="0" smtClean="0"/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benefits </a:t>
            </a:r>
            <a:r>
              <a:rPr lang="en-GB" dirty="0"/>
              <a:t>from operating across more than one </a:t>
            </a:r>
            <a:r>
              <a:rPr lang="en-GB" dirty="0" smtClean="0"/>
              <a:t>setting</a:t>
            </a: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800" dirty="0"/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Occupational standards: </a:t>
            </a:r>
          </a:p>
          <a:p>
            <a:pPr marL="523875" lvl="1" indent="-342900"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a</a:t>
            </a:r>
            <a:r>
              <a:rPr lang="en-GB" dirty="0" smtClean="0"/>
              <a:t>re dynamic and evolving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8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0967" y="1708926"/>
            <a:ext cx="8671728" cy="4798406"/>
          </a:xfrm>
        </p:spPr>
        <p:txBody>
          <a:bodyPr numCol="1"/>
          <a:lstStyle/>
          <a:p>
            <a:pPr lvl="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</a:pPr>
            <a:r>
              <a:rPr lang="en-US" sz="2200" dirty="0" smtClean="0">
                <a:ea typeface="+mn-ea"/>
                <a:cs typeface="+mn-cs"/>
              </a:rPr>
              <a:t>- A </a:t>
            </a:r>
            <a:r>
              <a:rPr lang="en-US" sz="2200" i="1" dirty="0">
                <a:ea typeface="+mn-ea"/>
                <a:cs typeface="+mn-cs"/>
              </a:rPr>
              <a:t>continuous</a:t>
            </a:r>
            <a:r>
              <a:rPr lang="en-US" sz="2200" dirty="0">
                <a:ea typeface="+mn-ea"/>
                <a:cs typeface="+mn-cs"/>
              </a:rPr>
              <a:t> feature of </a:t>
            </a:r>
            <a:r>
              <a:rPr lang="en-US" sz="2200" dirty="0" smtClean="0">
                <a:ea typeface="+mn-ea"/>
                <a:cs typeface="+mn-cs"/>
              </a:rPr>
              <a:t>effective and innovative skills systems</a:t>
            </a:r>
          </a:p>
          <a:p>
            <a:pPr lvl="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</a:pPr>
            <a:r>
              <a:rPr lang="en-US" sz="2200" b="1" i="1" dirty="0" smtClean="0">
                <a:ea typeface="+mn-ea"/>
                <a:cs typeface="+mn-cs"/>
              </a:rPr>
              <a:t>4 types of boundary:</a:t>
            </a:r>
            <a:endParaRPr lang="en-US" sz="2200" b="1" i="1" dirty="0">
              <a:ea typeface="+mn-ea"/>
              <a:cs typeface="+mn-cs"/>
            </a:endParaRPr>
          </a:p>
          <a:p>
            <a:pPr marL="342900" lvl="0" indent="-34290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tabLst/>
            </a:pPr>
            <a:r>
              <a:rPr lang="en-US" sz="2200" dirty="0" smtClean="0">
                <a:ea typeface="+mn-ea"/>
                <a:cs typeface="+mn-cs"/>
              </a:rPr>
              <a:t>Training providers</a:t>
            </a:r>
            <a:r>
              <a:rPr lang="en-US" sz="2200" dirty="0">
                <a:ea typeface="+mn-ea"/>
                <a:cs typeface="+mn-cs"/>
              </a:rPr>
              <a:t>, employers, communities, learners &amp; families</a:t>
            </a:r>
          </a:p>
          <a:p>
            <a:pPr marL="342900" lvl="0" indent="-34290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ea typeface="+mn-ea"/>
                <a:cs typeface="+mn-cs"/>
              </a:rPr>
              <a:t>pre-given course &amp; qualification </a:t>
            </a:r>
            <a:r>
              <a:rPr lang="en-US" sz="2200" dirty="0" smtClean="0">
                <a:ea typeface="+mn-ea"/>
                <a:cs typeface="+mn-cs"/>
              </a:rPr>
              <a:t>requirements, </a:t>
            </a:r>
            <a:r>
              <a:rPr lang="en-US" sz="2200" dirty="0">
                <a:ea typeface="+mn-ea"/>
                <a:cs typeface="+mn-cs"/>
              </a:rPr>
              <a:t>&amp; employers’ needs</a:t>
            </a:r>
          </a:p>
          <a:p>
            <a:pPr marL="342900" lvl="0" indent="-34290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ea typeface="+mn-ea"/>
                <a:cs typeface="+mn-cs"/>
              </a:rPr>
              <a:t>theoretical &amp; practical learning</a:t>
            </a:r>
          </a:p>
          <a:p>
            <a:pPr marL="342900" lvl="0" indent="-34290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ea typeface="+mn-ea"/>
                <a:cs typeface="+mn-cs"/>
              </a:rPr>
              <a:t>learners’ initial interests </a:t>
            </a:r>
            <a:r>
              <a:rPr lang="en-US" sz="2200" dirty="0" smtClean="0">
                <a:ea typeface="+mn-ea"/>
                <a:cs typeface="+mn-cs"/>
              </a:rPr>
              <a:t>&amp; </a:t>
            </a:r>
            <a:r>
              <a:rPr lang="en-US" sz="2200" dirty="0">
                <a:ea typeface="+mn-ea"/>
                <a:cs typeface="+mn-cs"/>
              </a:rPr>
              <a:t>their </a:t>
            </a:r>
            <a:r>
              <a:rPr lang="en-US" sz="2200" dirty="0" smtClean="0">
                <a:ea typeface="+mn-ea"/>
                <a:cs typeface="+mn-cs"/>
              </a:rPr>
              <a:t>potential, </a:t>
            </a:r>
            <a:r>
              <a:rPr lang="en-US" sz="2200" dirty="0">
                <a:ea typeface="+mn-ea"/>
                <a:cs typeface="+mn-cs"/>
              </a:rPr>
              <a:t>through participating in a </a:t>
            </a:r>
            <a:r>
              <a:rPr lang="en-US" sz="2200" dirty="0" smtClean="0">
                <a:ea typeface="+mn-ea"/>
                <a:cs typeface="+mn-cs"/>
              </a:rPr>
              <a:t>combination </a:t>
            </a:r>
            <a:r>
              <a:rPr lang="en-US" sz="2200" dirty="0">
                <a:ea typeface="+mn-ea"/>
                <a:cs typeface="+mn-cs"/>
              </a:rPr>
              <a:t>of </a:t>
            </a:r>
            <a:r>
              <a:rPr lang="en-US" sz="2200" dirty="0" smtClean="0">
                <a:ea typeface="+mn-ea"/>
                <a:cs typeface="+mn-cs"/>
              </a:rPr>
              <a:t>provider-based </a:t>
            </a:r>
            <a:r>
              <a:rPr lang="en-US" sz="2200" dirty="0">
                <a:ea typeface="+mn-ea"/>
                <a:cs typeface="+mn-cs"/>
              </a:rPr>
              <a:t>teaching &amp; learning, work experience &amp; </a:t>
            </a:r>
            <a:r>
              <a:rPr lang="en-US" sz="2200" dirty="0" smtClean="0">
                <a:ea typeface="+mn-ea"/>
                <a:cs typeface="+mn-cs"/>
              </a:rPr>
              <a:t>self-directed efforts</a:t>
            </a:r>
          </a:p>
          <a:p>
            <a:pPr lvl="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</a:pPr>
            <a:r>
              <a:rPr lang="en-US" sz="2200" b="1" dirty="0" smtClean="0">
                <a:ea typeface="+mn-ea"/>
                <a:cs typeface="+mn-cs"/>
              </a:rPr>
              <a:t>Empirical evidence for this focus in the </a:t>
            </a:r>
            <a:r>
              <a:rPr lang="en-US" sz="2200" b="1" i="1" dirty="0" smtClean="0">
                <a:ea typeface="+mn-ea"/>
                <a:cs typeface="+mn-cs"/>
              </a:rPr>
              <a:t>Teach Too </a:t>
            </a:r>
            <a:r>
              <a:rPr lang="en-US" sz="2200" b="1" dirty="0" smtClean="0">
                <a:ea typeface="+mn-ea"/>
                <a:cs typeface="+mn-cs"/>
              </a:rPr>
              <a:t>and </a:t>
            </a:r>
            <a:r>
              <a:rPr lang="en-US" sz="2200" b="1" i="1" dirty="0" smtClean="0">
                <a:ea typeface="+mn-ea"/>
                <a:cs typeface="+mn-cs"/>
              </a:rPr>
              <a:t>Gatsby </a:t>
            </a:r>
            <a:r>
              <a:rPr lang="en-US" sz="2200" b="1" dirty="0" smtClean="0">
                <a:ea typeface="+mn-ea"/>
                <a:cs typeface="+mn-cs"/>
              </a:rPr>
              <a:t>SET projects takes us beyond CAVTL</a:t>
            </a:r>
            <a:endParaRPr lang="en-US" sz="2200" b="1" dirty="0">
              <a:ea typeface="+mn-ea"/>
              <a:cs typeface="+mn-cs"/>
            </a:endParaRPr>
          </a:p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" y="1185705"/>
            <a:ext cx="8996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 smtClean="0"/>
              <a:t>Boundary crossing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546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8365" y="1396721"/>
            <a:ext cx="8764861" cy="5357797"/>
          </a:xfrm>
        </p:spPr>
        <p:txBody>
          <a:bodyPr/>
          <a:lstStyle/>
          <a:p>
            <a:r>
              <a:rPr lang="en-GB" sz="3200" b="1" dirty="0"/>
              <a:t>Teach </a:t>
            </a:r>
            <a:r>
              <a:rPr lang="en-GB" sz="3200" b="1" dirty="0" smtClean="0"/>
              <a:t>Too: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encourages </a:t>
            </a:r>
            <a:r>
              <a:rPr lang="en-GB" sz="2200" dirty="0"/>
              <a:t>people from industry to </a:t>
            </a:r>
            <a:r>
              <a:rPr lang="en-GB" sz="2200" dirty="0" smtClean="0"/>
              <a:t>be involved in teaching </a:t>
            </a:r>
            <a:r>
              <a:rPr lang="en-GB" sz="2200" dirty="0"/>
              <a:t>their </a:t>
            </a:r>
            <a:r>
              <a:rPr lang="en-GB" sz="2200" dirty="0" smtClean="0"/>
              <a:t>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contributes to vocational education and training</a:t>
            </a:r>
            <a:r>
              <a:rPr lang="en-GB" sz="22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o</a:t>
            </a:r>
            <a:r>
              <a:rPr lang="en-GB" sz="2200" dirty="0" smtClean="0"/>
              <a:t>pens a </a:t>
            </a:r>
            <a:r>
              <a:rPr lang="en-GB" sz="2200" dirty="0"/>
              <a:t>clear line of sight to work.</a:t>
            </a:r>
          </a:p>
          <a:p>
            <a:r>
              <a:rPr lang="en-GB" sz="2200" dirty="0" smtClean="0"/>
              <a:t>This </a:t>
            </a:r>
            <a:r>
              <a:rPr lang="en-GB" sz="2200" dirty="0"/>
              <a:t>includes: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industry professionals teaching in provider or workplace environments, and/or contributing to curriculum development, whilst continuing to work;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promoting the practice of teachers and trainers updating their industry experience;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helping to build the ‘two-way street’ – genuinely collaborative arrangements between employers and providers</a:t>
            </a:r>
            <a:r>
              <a:rPr lang="en-GB" sz="2200" dirty="0" smtClean="0"/>
              <a:t>.  (ETF 2015)</a:t>
            </a:r>
            <a:endParaRPr lang="en-GB" sz="2200" dirty="0"/>
          </a:p>
          <a:p>
            <a:r>
              <a:rPr lang="en-GB" sz="3200" dirty="0"/>
              <a:t>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4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OE_Standard_Presentation_Template_1_Dec_2014 copy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Light Green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ue Celest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right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ky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Yellow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rang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Pink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urpl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Ston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OE-Net Document" ma:contentTypeID="0x0101003C6433750ECB5A49A2B0F8B7F0D600E000508F965A44D00B4BB5F97D405736E133" ma:contentTypeVersion="7" ma:contentTypeDescription="" ma:contentTypeScope="" ma:versionID="849809ea6dcb1261241d6a9a69473d50">
  <xsd:schema xmlns:xsd="http://www.w3.org/2001/XMLSchema" xmlns:xs="http://www.w3.org/2001/XMLSchema" xmlns:p="http://schemas.microsoft.com/office/2006/metadata/properties" xmlns:ns1="http://schemas.microsoft.com/sharepoint/v3" xmlns:ns2="1f70c37c-c3dd-452e-8808-84ca52e5f108" targetNamespace="http://schemas.microsoft.com/office/2006/metadata/properties" ma:root="true" ma:fieldsID="17997155ec8a0f7180f991f9e5460b9c" ns1:_="" ns2:_="">
    <xsd:import namespace="http://schemas.microsoft.com/sharepoint/v3"/>
    <xsd:import namespace="1f70c37c-c3dd-452e-8808-84ca52e5f108"/>
    <xsd:element name="properties">
      <xsd:complexType>
        <xsd:sequence>
          <xsd:element name="documentManagement">
            <xsd:complexType>
              <xsd:all>
                <xsd:element ref="ns2:IOENetDocumentType"/>
                <xsd:element ref="ns1:ol_Depart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9" nillable="true" ma:displayName="Department" ma:hidden="true" ma:internalName="ol_Departmen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0c37c-c3dd-452e-8808-84ca52e5f108" elementFormDefault="qualified">
    <xsd:import namespace="http://schemas.microsoft.com/office/2006/documentManagement/types"/>
    <xsd:import namespace="http://schemas.microsoft.com/office/infopath/2007/PartnerControls"/>
    <xsd:element name="IOENetDocumentType" ma:index="8" ma:displayName="IOE-Net Document Type" ma:format="Dropdown" ma:internalName="IOENetDocumentType" ma:readOnly="false">
      <xsd:simpleType>
        <xsd:restriction base="dms:Choice">
          <xsd:enumeration value="Agreement"/>
          <xsd:enumeration value="Form"/>
          <xsd:enumeration value="Guideline"/>
          <xsd:enumeration value="Policy"/>
          <xsd:enumeration value="Presentation"/>
          <xsd:enumeration value="Report"/>
          <xsd:enumeration value="Strategy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94C293-62A5-490D-83AD-D57271ED98B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6ABB17C-1081-41D3-9809-558BFD7AF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f70c37c-c3dd-452e-8808-84ca52e5f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IOE_Standard_Presentation_Template_1_Dec_2014 copy.pot</Template>
  <TotalTime>6252</TotalTime>
  <Words>1584</Words>
  <Application>Microsoft Office PowerPoint</Application>
  <PresentationFormat>On-screen Show (4:3)</PresentationFormat>
  <Paragraphs>220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MS PGothic</vt:lpstr>
      <vt:lpstr>Arial</vt:lpstr>
      <vt:lpstr>Calibri</vt:lpstr>
      <vt:lpstr>Helvetica</vt:lpstr>
      <vt:lpstr>Wingdings</vt:lpstr>
      <vt:lpstr>IOE_Standard_Presentation_Template_1_Dec_2014 copy</vt:lpstr>
      <vt:lpstr>Blue Celeste</vt:lpstr>
      <vt:lpstr>Bright Blue</vt:lpstr>
      <vt:lpstr>Sky Blue</vt:lpstr>
      <vt:lpstr>Yellow</vt:lpstr>
      <vt:lpstr>Orange</vt:lpstr>
      <vt:lpstr>Pink</vt:lpstr>
      <vt:lpstr>Purple</vt:lpstr>
      <vt:lpstr>Stone</vt:lpstr>
      <vt:lpstr>Light Green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 (IOE) powerpoint presentation template</dc:title>
  <dc:creator>Paul2</dc:creator>
  <cp:lastModifiedBy>Rachael Mckeown</cp:lastModifiedBy>
  <cp:revision>314</cp:revision>
  <cp:lastPrinted>2016-07-19T09:30:41Z</cp:lastPrinted>
  <dcterms:created xsi:type="dcterms:W3CDTF">2013-09-17T12:18:35Z</dcterms:created>
  <dcterms:modified xsi:type="dcterms:W3CDTF">2016-07-19T18:02:22Z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l_Department">
    <vt:lpwstr>External Relations</vt:lpwstr>
  </property>
  <property fmtid="{D5CDD505-2E9C-101B-9397-08002B2CF9AE}" pid="3" name="IOENetDocumentType">
    <vt:lpwstr>Presentation</vt:lpwstr>
  </property>
</Properties>
</file>