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1.xml" ContentType="application/vnd.openxmlformats-officedocument.drawingml.diagram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572" r:id="rId1"/>
  </p:sldMasterIdLst>
  <p:notesMasterIdLst>
    <p:notesMasterId r:id="rId24"/>
  </p:notesMasterIdLst>
  <p:handoutMasterIdLst>
    <p:handoutMasterId r:id="rId25"/>
  </p:handoutMasterIdLst>
  <p:sldIdLst>
    <p:sldId id="257" r:id="rId2"/>
    <p:sldId id="318" r:id="rId3"/>
    <p:sldId id="295" r:id="rId4"/>
    <p:sldId id="317" r:id="rId5"/>
    <p:sldId id="296" r:id="rId6"/>
    <p:sldId id="311" r:id="rId7"/>
    <p:sldId id="312" r:id="rId8"/>
    <p:sldId id="313" r:id="rId9"/>
    <p:sldId id="314" r:id="rId10"/>
    <p:sldId id="319" r:id="rId11"/>
    <p:sldId id="320" r:id="rId12"/>
    <p:sldId id="321" r:id="rId13"/>
    <p:sldId id="284" r:id="rId14"/>
    <p:sldId id="328" r:id="rId15"/>
    <p:sldId id="329" r:id="rId16"/>
    <p:sldId id="330" r:id="rId17"/>
    <p:sldId id="331" r:id="rId18"/>
    <p:sldId id="332" r:id="rId19"/>
    <p:sldId id="326" r:id="rId20"/>
    <p:sldId id="333" r:id="rId21"/>
    <p:sldId id="327" r:id="rId22"/>
    <p:sldId id="293" r:id="rId23"/>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F9F79B"/>
    <a:srgbClr val="000000"/>
    <a:srgbClr val="FF3300"/>
    <a:srgbClr val="31B6FD"/>
    <a:srgbClr val="5A91B0"/>
    <a:srgbClr val="686D41"/>
    <a:srgbClr val="ACB46B"/>
    <a:srgbClr val="D8E387"/>
    <a:srgbClr val="FDFFD7"/>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03" autoAdjust="0"/>
    <p:restoredTop sz="98319" autoAdjust="0"/>
  </p:normalViewPr>
  <p:slideViewPr>
    <p:cSldViewPr snapToGrid="0" snapToObjects="1">
      <p:cViewPr>
        <p:scale>
          <a:sx n="70" d="100"/>
          <a:sy n="70" d="100"/>
        </p:scale>
        <p:origin x="-1662" y="-564"/>
      </p:cViewPr>
      <p:guideLst>
        <p:guide orient="horz" pos="2160"/>
        <p:guide pos="2880"/>
      </p:guideLst>
    </p:cSldViewPr>
  </p:slideViewPr>
  <p:outlineViewPr>
    <p:cViewPr>
      <p:scale>
        <a:sx n="33" d="100"/>
        <a:sy n="33" d="100"/>
      </p:scale>
      <p:origin x="0" y="86464"/>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8C2A79-B10A-48D8-9F9C-F449FC76EBB3}" type="doc">
      <dgm:prSet loTypeId="urn:microsoft.com/office/officeart/2005/8/layout/hProcess9" loCatId="process" qsTypeId="urn:microsoft.com/office/officeart/2005/8/quickstyle/simple1" qsCatId="simple" csTypeId="urn:microsoft.com/office/officeart/2005/8/colors/accent0_1" csCatId="mainScheme" phldr="1"/>
      <dgm:spPr/>
    </dgm:pt>
    <dgm:pt modelId="{B43A924E-8EF6-472A-A333-640A14859194}">
      <dgm:prSet phldrT="[Text]"/>
      <dgm:spPr/>
      <dgm:t>
        <a:bodyPr/>
        <a:lstStyle/>
        <a:p>
          <a:pPr algn="ctr"/>
          <a:r>
            <a:rPr lang="en-AU"/>
            <a:t>Employ boundary crossing</a:t>
          </a:r>
        </a:p>
      </dgm:t>
    </dgm:pt>
    <dgm:pt modelId="{DB3210B1-97AD-4A3F-82FC-722A968A4090}" type="parTrans" cxnId="{D98F9AA7-47AB-46A9-B8D4-C1709BDBEB0C}">
      <dgm:prSet/>
      <dgm:spPr/>
      <dgm:t>
        <a:bodyPr/>
        <a:lstStyle/>
        <a:p>
          <a:pPr algn="ctr"/>
          <a:endParaRPr lang="en-AU"/>
        </a:p>
      </dgm:t>
    </dgm:pt>
    <dgm:pt modelId="{5ABADEA7-5E56-4910-A14E-54A6B85D8B37}" type="sibTrans" cxnId="{D98F9AA7-47AB-46A9-B8D4-C1709BDBEB0C}">
      <dgm:prSet/>
      <dgm:spPr/>
      <dgm:t>
        <a:bodyPr/>
        <a:lstStyle/>
        <a:p>
          <a:pPr algn="ctr"/>
          <a:endParaRPr lang="en-AU"/>
        </a:p>
      </dgm:t>
    </dgm:pt>
    <dgm:pt modelId="{D847F187-250A-4AD1-977E-58AE3D740201}">
      <dgm:prSet phldrT="[Text]"/>
      <dgm:spPr/>
      <dgm:t>
        <a:bodyPr/>
        <a:lstStyle/>
        <a:p>
          <a:pPr algn="ctr"/>
          <a:r>
            <a:rPr lang="en-AU"/>
            <a:t>Co-produce curriculum</a:t>
          </a:r>
        </a:p>
      </dgm:t>
    </dgm:pt>
    <dgm:pt modelId="{2193D4BB-8468-465B-A980-5C502E222C71}" type="parTrans" cxnId="{E798CF09-240A-4AFE-9741-0563BAC7AFB7}">
      <dgm:prSet/>
      <dgm:spPr/>
      <dgm:t>
        <a:bodyPr/>
        <a:lstStyle/>
        <a:p>
          <a:pPr algn="ctr"/>
          <a:endParaRPr lang="en-AU"/>
        </a:p>
      </dgm:t>
    </dgm:pt>
    <dgm:pt modelId="{3C70868D-B74C-4D3B-B322-2D7866B1BEFA}" type="sibTrans" cxnId="{E798CF09-240A-4AFE-9741-0563BAC7AFB7}">
      <dgm:prSet/>
      <dgm:spPr/>
      <dgm:t>
        <a:bodyPr/>
        <a:lstStyle/>
        <a:p>
          <a:pPr algn="ctr"/>
          <a:endParaRPr lang="en-AU"/>
        </a:p>
      </dgm:t>
    </dgm:pt>
    <dgm:pt modelId="{949BDB50-8738-42FE-AF10-B70AF4F10FF5}">
      <dgm:prSet phldrT="[Text]"/>
      <dgm:spPr/>
      <dgm:t>
        <a:bodyPr/>
        <a:lstStyle/>
        <a:p>
          <a:pPr algn="ctr"/>
          <a:r>
            <a:rPr lang="en-AU"/>
            <a:t>Co-teach/train innovative educational programs</a:t>
          </a:r>
        </a:p>
      </dgm:t>
    </dgm:pt>
    <dgm:pt modelId="{E2B61C27-1708-418B-8EC3-8FCB1ECA91C7}" type="parTrans" cxnId="{78118AB7-F884-4B08-A2A4-393DE5C0AD77}">
      <dgm:prSet/>
      <dgm:spPr/>
      <dgm:t>
        <a:bodyPr/>
        <a:lstStyle/>
        <a:p>
          <a:pPr algn="ctr"/>
          <a:endParaRPr lang="en-AU"/>
        </a:p>
      </dgm:t>
    </dgm:pt>
    <dgm:pt modelId="{8FC6A444-6BB3-4C6C-A4D7-DA3799F8AC1E}" type="sibTrans" cxnId="{78118AB7-F884-4B08-A2A4-393DE5C0AD77}">
      <dgm:prSet/>
      <dgm:spPr/>
      <dgm:t>
        <a:bodyPr/>
        <a:lstStyle/>
        <a:p>
          <a:pPr algn="ctr"/>
          <a:endParaRPr lang="en-AU"/>
        </a:p>
      </dgm:t>
    </dgm:pt>
    <dgm:pt modelId="{5CCF8659-1CE2-4CE9-8478-0DF26275E1D3}">
      <dgm:prSet/>
      <dgm:spPr/>
      <dgm:t>
        <a:bodyPr/>
        <a:lstStyle/>
        <a:p>
          <a:r>
            <a:rPr lang="en-AU"/>
            <a:t>Embed in external systems </a:t>
          </a:r>
        </a:p>
      </dgm:t>
    </dgm:pt>
    <dgm:pt modelId="{46D818B9-BCD0-4180-8CD2-CCEA01D0A538}" type="parTrans" cxnId="{5465D12B-6CEE-4FFE-846C-353CFBDB1F97}">
      <dgm:prSet/>
      <dgm:spPr/>
      <dgm:t>
        <a:bodyPr/>
        <a:lstStyle/>
        <a:p>
          <a:endParaRPr lang="en-AU"/>
        </a:p>
      </dgm:t>
    </dgm:pt>
    <dgm:pt modelId="{60368F8B-20A7-4152-8BBA-C21698AC84C2}" type="sibTrans" cxnId="{5465D12B-6CEE-4FFE-846C-353CFBDB1F97}">
      <dgm:prSet/>
      <dgm:spPr/>
      <dgm:t>
        <a:bodyPr/>
        <a:lstStyle/>
        <a:p>
          <a:endParaRPr lang="en-AU"/>
        </a:p>
      </dgm:t>
    </dgm:pt>
    <dgm:pt modelId="{4A658479-DCFD-455E-9E7F-7C56A28AE7C8}">
      <dgm:prSet/>
      <dgm:spPr/>
      <dgm:t>
        <a:bodyPr/>
        <a:lstStyle/>
        <a:p>
          <a:r>
            <a:rPr lang="en-AU"/>
            <a:t>Enact school-to-work transition</a:t>
          </a:r>
        </a:p>
      </dgm:t>
    </dgm:pt>
    <dgm:pt modelId="{0D90C4CB-1038-48F1-A8E2-095AE4F3D355}" type="sibTrans" cxnId="{ED1FC373-D029-41FF-9BEA-E8CA2656CF97}">
      <dgm:prSet/>
      <dgm:spPr/>
      <dgm:t>
        <a:bodyPr/>
        <a:lstStyle/>
        <a:p>
          <a:endParaRPr lang="en-AU"/>
        </a:p>
      </dgm:t>
    </dgm:pt>
    <dgm:pt modelId="{B3DAE4E9-E960-4514-8715-35A04454D8B4}" type="parTrans" cxnId="{ED1FC373-D029-41FF-9BEA-E8CA2656CF97}">
      <dgm:prSet/>
      <dgm:spPr/>
      <dgm:t>
        <a:bodyPr/>
        <a:lstStyle/>
        <a:p>
          <a:endParaRPr lang="en-AU"/>
        </a:p>
      </dgm:t>
    </dgm:pt>
    <dgm:pt modelId="{9F3E9D9C-9940-42E1-86FC-69B19160978B}" type="pres">
      <dgm:prSet presAssocID="{EE8C2A79-B10A-48D8-9F9C-F449FC76EBB3}" presName="CompostProcess" presStyleCnt="0">
        <dgm:presLayoutVars>
          <dgm:dir/>
          <dgm:resizeHandles val="exact"/>
        </dgm:presLayoutVars>
      </dgm:prSet>
      <dgm:spPr/>
    </dgm:pt>
    <dgm:pt modelId="{9AB606A5-26D6-48A1-99FA-B1AAF608E29A}" type="pres">
      <dgm:prSet presAssocID="{EE8C2A79-B10A-48D8-9F9C-F449FC76EBB3}" presName="arrow" presStyleLbl="bgShp" presStyleIdx="0" presStyleCnt="1"/>
      <dgm:spPr/>
    </dgm:pt>
    <dgm:pt modelId="{687ADF13-03AC-4DD5-8084-8ADEFD80A823}" type="pres">
      <dgm:prSet presAssocID="{EE8C2A79-B10A-48D8-9F9C-F449FC76EBB3}" presName="linearProcess" presStyleCnt="0"/>
      <dgm:spPr/>
    </dgm:pt>
    <dgm:pt modelId="{4488BDD2-935E-463B-B1B5-479E9D336A8A}" type="pres">
      <dgm:prSet presAssocID="{B43A924E-8EF6-472A-A333-640A14859194}" presName="textNode" presStyleLbl="node1" presStyleIdx="0" presStyleCnt="5">
        <dgm:presLayoutVars>
          <dgm:bulletEnabled val="1"/>
        </dgm:presLayoutVars>
      </dgm:prSet>
      <dgm:spPr/>
      <dgm:t>
        <a:bodyPr/>
        <a:lstStyle/>
        <a:p>
          <a:endParaRPr lang="en-AU"/>
        </a:p>
      </dgm:t>
    </dgm:pt>
    <dgm:pt modelId="{AD4E0570-B663-450E-96FB-C3377CEF0A42}" type="pres">
      <dgm:prSet presAssocID="{5ABADEA7-5E56-4910-A14E-54A6B85D8B37}" presName="sibTrans" presStyleCnt="0"/>
      <dgm:spPr/>
    </dgm:pt>
    <dgm:pt modelId="{FF02DDC9-F095-4084-AC84-36FB767A0006}" type="pres">
      <dgm:prSet presAssocID="{D847F187-250A-4AD1-977E-58AE3D740201}" presName="textNode" presStyleLbl="node1" presStyleIdx="1" presStyleCnt="5">
        <dgm:presLayoutVars>
          <dgm:bulletEnabled val="1"/>
        </dgm:presLayoutVars>
      </dgm:prSet>
      <dgm:spPr/>
      <dgm:t>
        <a:bodyPr/>
        <a:lstStyle/>
        <a:p>
          <a:endParaRPr lang="en-AU"/>
        </a:p>
      </dgm:t>
    </dgm:pt>
    <dgm:pt modelId="{C063C716-F5AA-466C-8629-A46DDF86BF00}" type="pres">
      <dgm:prSet presAssocID="{3C70868D-B74C-4D3B-B322-2D7866B1BEFA}" presName="sibTrans" presStyleCnt="0"/>
      <dgm:spPr/>
    </dgm:pt>
    <dgm:pt modelId="{8F7AE46B-C349-4396-A1A9-42B4D46720AD}" type="pres">
      <dgm:prSet presAssocID="{5CCF8659-1CE2-4CE9-8478-0DF26275E1D3}" presName="textNode" presStyleLbl="node1" presStyleIdx="2" presStyleCnt="5">
        <dgm:presLayoutVars>
          <dgm:bulletEnabled val="1"/>
        </dgm:presLayoutVars>
      </dgm:prSet>
      <dgm:spPr/>
      <dgm:t>
        <a:bodyPr/>
        <a:lstStyle/>
        <a:p>
          <a:endParaRPr lang="en-AU"/>
        </a:p>
      </dgm:t>
    </dgm:pt>
    <dgm:pt modelId="{0D0FC649-F895-4F2E-A293-3C86611AF219}" type="pres">
      <dgm:prSet presAssocID="{60368F8B-20A7-4152-8BBA-C21698AC84C2}" presName="sibTrans" presStyleCnt="0"/>
      <dgm:spPr/>
    </dgm:pt>
    <dgm:pt modelId="{48D35772-516F-4C76-9AEA-4B64EF4315AF}" type="pres">
      <dgm:prSet presAssocID="{949BDB50-8738-42FE-AF10-B70AF4F10FF5}" presName="textNode" presStyleLbl="node1" presStyleIdx="3" presStyleCnt="5">
        <dgm:presLayoutVars>
          <dgm:bulletEnabled val="1"/>
        </dgm:presLayoutVars>
      </dgm:prSet>
      <dgm:spPr/>
      <dgm:t>
        <a:bodyPr/>
        <a:lstStyle/>
        <a:p>
          <a:endParaRPr lang="en-AU"/>
        </a:p>
      </dgm:t>
    </dgm:pt>
    <dgm:pt modelId="{88625235-8B94-4133-9121-5E45C70D4C0D}" type="pres">
      <dgm:prSet presAssocID="{8FC6A444-6BB3-4C6C-A4D7-DA3799F8AC1E}" presName="sibTrans" presStyleCnt="0"/>
      <dgm:spPr/>
    </dgm:pt>
    <dgm:pt modelId="{4842D518-D6C7-4044-AFA3-96A2DB51EF3B}" type="pres">
      <dgm:prSet presAssocID="{4A658479-DCFD-455E-9E7F-7C56A28AE7C8}" presName="textNode" presStyleLbl="node1" presStyleIdx="4" presStyleCnt="5">
        <dgm:presLayoutVars>
          <dgm:bulletEnabled val="1"/>
        </dgm:presLayoutVars>
      </dgm:prSet>
      <dgm:spPr/>
      <dgm:t>
        <a:bodyPr/>
        <a:lstStyle/>
        <a:p>
          <a:endParaRPr lang="en-AU"/>
        </a:p>
      </dgm:t>
    </dgm:pt>
  </dgm:ptLst>
  <dgm:cxnLst>
    <dgm:cxn modelId="{E798CF09-240A-4AFE-9741-0563BAC7AFB7}" srcId="{EE8C2A79-B10A-48D8-9F9C-F449FC76EBB3}" destId="{D847F187-250A-4AD1-977E-58AE3D740201}" srcOrd="1" destOrd="0" parTransId="{2193D4BB-8468-465B-A980-5C502E222C71}" sibTransId="{3C70868D-B74C-4D3B-B322-2D7866B1BEFA}"/>
    <dgm:cxn modelId="{D98F9AA7-47AB-46A9-B8D4-C1709BDBEB0C}" srcId="{EE8C2A79-B10A-48D8-9F9C-F449FC76EBB3}" destId="{B43A924E-8EF6-472A-A333-640A14859194}" srcOrd="0" destOrd="0" parTransId="{DB3210B1-97AD-4A3F-82FC-722A968A4090}" sibTransId="{5ABADEA7-5E56-4910-A14E-54A6B85D8B37}"/>
    <dgm:cxn modelId="{F7869E30-3CA4-4B4F-B01B-366C417FBC2D}" type="presOf" srcId="{B43A924E-8EF6-472A-A333-640A14859194}" destId="{4488BDD2-935E-463B-B1B5-479E9D336A8A}" srcOrd="0" destOrd="0" presId="urn:microsoft.com/office/officeart/2005/8/layout/hProcess9"/>
    <dgm:cxn modelId="{5465D12B-6CEE-4FFE-846C-353CFBDB1F97}" srcId="{EE8C2A79-B10A-48D8-9F9C-F449FC76EBB3}" destId="{5CCF8659-1CE2-4CE9-8478-0DF26275E1D3}" srcOrd="2" destOrd="0" parTransId="{46D818B9-BCD0-4180-8CD2-CCEA01D0A538}" sibTransId="{60368F8B-20A7-4152-8BBA-C21698AC84C2}"/>
    <dgm:cxn modelId="{78118AB7-F884-4B08-A2A4-393DE5C0AD77}" srcId="{EE8C2A79-B10A-48D8-9F9C-F449FC76EBB3}" destId="{949BDB50-8738-42FE-AF10-B70AF4F10FF5}" srcOrd="3" destOrd="0" parTransId="{E2B61C27-1708-418B-8EC3-8FCB1ECA91C7}" sibTransId="{8FC6A444-6BB3-4C6C-A4D7-DA3799F8AC1E}"/>
    <dgm:cxn modelId="{B31D5711-4B97-462C-9287-26C44CC6B43D}" type="presOf" srcId="{EE8C2A79-B10A-48D8-9F9C-F449FC76EBB3}" destId="{9F3E9D9C-9940-42E1-86FC-69B19160978B}" srcOrd="0" destOrd="0" presId="urn:microsoft.com/office/officeart/2005/8/layout/hProcess9"/>
    <dgm:cxn modelId="{64991737-161D-49AB-8C1F-84539F0873C2}" type="presOf" srcId="{5CCF8659-1CE2-4CE9-8478-0DF26275E1D3}" destId="{8F7AE46B-C349-4396-A1A9-42B4D46720AD}" srcOrd="0" destOrd="0" presId="urn:microsoft.com/office/officeart/2005/8/layout/hProcess9"/>
    <dgm:cxn modelId="{ED1FC373-D029-41FF-9BEA-E8CA2656CF97}" srcId="{EE8C2A79-B10A-48D8-9F9C-F449FC76EBB3}" destId="{4A658479-DCFD-455E-9E7F-7C56A28AE7C8}" srcOrd="4" destOrd="0" parTransId="{B3DAE4E9-E960-4514-8715-35A04454D8B4}" sibTransId="{0D90C4CB-1038-48F1-A8E2-095AE4F3D355}"/>
    <dgm:cxn modelId="{A78E6125-CB20-43EA-97CD-A56C26D4AAF1}" type="presOf" srcId="{D847F187-250A-4AD1-977E-58AE3D740201}" destId="{FF02DDC9-F095-4084-AC84-36FB767A0006}" srcOrd="0" destOrd="0" presId="urn:microsoft.com/office/officeart/2005/8/layout/hProcess9"/>
    <dgm:cxn modelId="{D35E979A-CA74-4EBC-83F0-DA088F44767C}" type="presOf" srcId="{949BDB50-8738-42FE-AF10-B70AF4F10FF5}" destId="{48D35772-516F-4C76-9AEA-4B64EF4315AF}" srcOrd="0" destOrd="0" presId="urn:microsoft.com/office/officeart/2005/8/layout/hProcess9"/>
    <dgm:cxn modelId="{218E6C80-A8BC-41B6-B977-E54936E87BDE}" type="presOf" srcId="{4A658479-DCFD-455E-9E7F-7C56A28AE7C8}" destId="{4842D518-D6C7-4044-AFA3-96A2DB51EF3B}" srcOrd="0" destOrd="0" presId="urn:microsoft.com/office/officeart/2005/8/layout/hProcess9"/>
    <dgm:cxn modelId="{9D0324A6-535F-43CF-A831-48F857DA72AA}" type="presParOf" srcId="{9F3E9D9C-9940-42E1-86FC-69B19160978B}" destId="{9AB606A5-26D6-48A1-99FA-B1AAF608E29A}" srcOrd="0" destOrd="0" presId="urn:microsoft.com/office/officeart/2005/8/layout/hProcess9"/>
    <dgm:cxn modelId="{2E5FF1B4-08FC-48D8-BBF6-32F63F474BA7}" type="presParOf" srcId="{9F3E9D9C-9940-42E1-86FC-69B19160978B}" destId="{687ADF13-03AC-4DD5-8084-8ADEFD80A823}" srcOrd="1" destOrd="0" presId="urn:microsoft.com/office/officeart/2005/8/layout/hProcess9"/>
    <dgm:cxn modelId="{46E7D181-CB07-4FB1-B7EF-8736A922A7FF}" type="presParOf" srcId="{687ADF13-03AC-4DD5-8084-8ADEFD80A823}" destId="{4488BDD2-935E-463B-B1B5-479E9D336A8A}" srcOrd="0" destOrd="0" presId="urn:microsoft.com/office/officeart/2005/8/layout/hProcess9"/>
    <dgm:cxn modelId="{2CE32CBF-555C-476D-AA5C-78FAE6A25BA8}" type="presParOf" srcId="{687ADF13-03AC-4DD5-8084-8ADEFD80A823}" destId="{AD4E0570-B663-450E-96FB-C3377CEF0A42}" srcOrd="1" destOrd="0" presId="urn:microsoft.com/office/officeart/2005/8/layout/hProcess9"/>
    <dgm:cxn modelId="{C95F7671-28D9-4C3F-8251-1B1813625AA4}" type="presParOf" srcId="{687ADF13-03AC-4DD5-8084-8ADEFD80A823}" destId="{FF02DDC9-F095-4084-AC84-36FB767A0006}" srcOrd="2" destOrd="0" presId="urn:microsoft.com/office/officeart/2005/8/layout/hProcess9"/>
    <dgm:cxn modelId="{7E7BBB88-E293-4714-A3C8-0CD0B6338E39}" type="presParOf" srcId="{687ADF13-03AC-4DD5-8084-8ADEFD80A823}" destId="{C063C716-F5AA-466C-8629-A46DDF86BF00}" srcOrd="3" destOrd="0" presId="urn:microsoft.com/office/officeart/2005/8/layout/hProcess9"/>
    <dgm:cxn modelId="{7991859A-58C4-4972-B450-7B91D91774EB}" type="presParOf" srcId="{687ADF13-03AC-4DD5-8084-8ADEFD80A823}" destId="{8F7AE46B-C349-4396-A1A9-42B4D46720AD}" srcOrd="4" destOrd="0" presId="urn:microsoft.com/office/officeart/2005/8/layout/hProcess9"/>
    <dgm:cxn modelId="{405323DB-1CA4-4707-B324-AC4ED413FBD6}" type="presParOf" srcId="{687ADF13-03AC-4DD5-8084-8ADEFD80A823}" destId="{0D0FC649-F895-4F2E-A293-3C86611AF219}" srcOrd="5" destOrd="0" presId="urn:microsoft.com/office/officeart/2005/8/layout/hProcess9"/>
    <dgm:cxn modelId="{5B7DB616-7FD0-458F-9D30-624807C5300E}" type="presParOf" srcId="{687ADF13-03AC-4DD5-8084-8ADEFD80A823}" destId="{48D35772-516F-4C76-9AEA-4B64EF4315AF}" srcOrd="6" destOrd="0" presId="urn:microsoft.com/office/officeart/2005/8/layout/hProcess9"/>
    <dgm:cxn modelId="{05260B36-9C37-4E57-B6E6-CD3A99515D60}" type="presParOf" srcId="{687ADF13-03AC-4DD5-8084-8ADEFD80A823}" destId="{88625235-8B94-4133-9121-5E45C70D4C0D}" srcOrd="7" destOrd="0" presId="urn:microsoft.com/office/officeart/2005/8/layout/hProcess9"/>
    <dgm:cxn modelId="{504ED749-19C8-41D5-B839-A730E134B46B}" type="presParOf" srcId="{687ADF13-03AC-4DD5-8084-8ADEFD80A823}" destId="{4842D518-D6C7-4044-AFA3-96A2DB51EF3B}" srcOrd="8"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123F9144-3942-C64E-AA01-BD186C88ECFC}" type="datetimeFigureOut">
              <a:rPr lang="en-US" smtClean="0"/>
              <a:pPr/>
              <a:t>1/28/2014</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8F9AFED1-4E62-F444-9490-7DD4DFA3BBC6}" type="slidenum">
              <a:rPr lang="en-US" smtClean="0"/>
              <a:pPr/>
              <a:t>‹#›</a:t>
            </a:fld>
            <a:endParaRPr lang="en-US"/>
          </a:p>
        </p:txBody>
      </p:sp>
    </p:spTree>
    <p:extLst>
      <p:ext uri="{BB962C8B-B14F-4D97-AF65-F5344CB8AC3E}">
        <p14:creationId xmlns="" xmlns:p14="http://schemas.microsoft.com/office/powerpoint/2010/main" val="21556907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EF888F4-A221-814F-AD86-1EDCF1E909D4}" type="datetimeFigureOut">
              <a:rPr lang="en-US" smtClean="0"/>
              <a:pPr/>
              <a:t>1/28/2014</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E0BDA11-CA7D-1E47-B311-F6CEDA6460A2}" type="slidenum">
              <a:rPr lang="en-US" smtClean="0"/>
              <a:pPr/>
              <a:t>‹#›</a:t>
            </a:fld>
            <a:endParaRPr lang="en-US"/>
          </a:p>
        </p:txBody>
      </p:sp>
    </p:spTree>
    <p:extLst>
      <p:ext uri="{BB962C8B-B14F-4D97-AF65-F5344CB8AC3E}">
        <p14:creationId xmlns="" xmlns:p14="http://schemas.microsoft.com/office/powerpoint/2010/main" val="196651435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0BDA11-CA7D-1E47-B311-F6CEDA6460A2}" type="slidenum">
              <a:rPr lang="en-US" smtClean="0"/>
              <a:pPr/>
              <a:t>1</a:t>
            </a:fld>
            <a:endParaRPr lang="en-US"/>
          </a:p>
        </p:txBody>
      </p:sp>
    </p:spTree>
    <p:extLst>
      <p:ext uri="{BB962C8B-B14F-4D97-AF65-F5344CB8AC3E}">
        <p14:creationId xmlns="" xmlns:p14="http://schemas.microsoft.com/office/powerpoint/2010/main" val="3092282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E0BDA11-CA7D-1E47-B311-F6CEDA6460A2}" type="slidenum">
              <a:rPr lang="en-US" smtClean="0"/>
              <a:pPr/>
              <a:t>3</a:t>
            </a:fld>
            <a:endParaRPr lang="en-US"/>
          </a:p>
        </p:txBody>
      </p:sp>
    </p:spTree>
    <p:extLst>
      <p:ext uri="{BB962C8B-B14F-4D97-AF65-F5344CB8AC3E}">
        <p14:creationId xmlns="" xmlns:p14="http://schemas.microsoft.com/office/powerpoint/2010/main" val="3064384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E0BDA11-CA7D-1E47-B311-F6CEDA6460A2}" type="slidenum">
              <a:rPr lang="en-US" smtClean="0"/>
              <a:pPr/>
              <a:t>4</a:t>
            </a:fld>
            <a:endParaRPr lang="en-US"/>
          </a:p>
        </p:txBody>
      </p:sp>
    </p:spTree>
    <p:extLst>
      <p:ext uri="{BB962C8B-B14F-4D97-AF65-F5344CB8AC3E}">
        <p14:creationId xmlns="" xmlns:p14="http://schemas.microsoft.com/office/powerpoint/2010/main" val="3064384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E0BDA11-CA7D-1E47-B311-F6CEDA6460A2}" type="slidenum">
              <a:rPr lang="en-US" smtClean="0"/>
              <a:pPr/>
              <a:t>5</a:t>
            </a:fld>
            <a:endParaRPr lang="en-US"/>
          </a:p>
        </p:txBody>
      </p:sp>
    </p:spTree>
    <p:extLst>
      <p:ext uri="{BB962C8B-B14F-4D97-AF65-F5344CB8AC3E}">
        <p14:creationId xmlns="" xmlns:p14="http://schemas.microsoft.com/office/powerpoint/2010/main" val="1708450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Qualitative - why.  I am looking to discover, gain insight and understand from the perspectives of the participants because I believe that this approach is more likely to contribute to new knowledge on ISPs. The</a:t>
            </a:r>
            <a:r>
              <a:rPr lang="en-US" baseline="0" dirty="0" smtClean="0"/>
              <a:t> proposed study will be conducted in a real-world context with no </a:t>
            </a:r>
            <a:r>
              <a:rPr lang="en-US" dirty="0" smtClean="0"/>
              <a:t>control over</a:t>
            </a:r>
            <a:r>
              <a:rPr lang="en-US" baseline="0" dirty="0" smtClean="0"/>
              <a:t> participants as is the case in quantitative studies.</a:t>
            </a:r>
            <a:r>
              <a:rPr lang="en-US" dirty="0" smtClean="0"/>
              <a:t>  </a:t>
            </a:r>
          </a:p>
          <a:p>
            <a:endParaRPr lang="en-US" baseline="0" dirty="0" smtClean="0"/>
          </a:p>
          <a:p>
            <a:r>
              <a:rPr lang="en-US" baseline="0" dirty="0" smtClean="0"/>
              <a:t>I am looking to apply adaptive theory where prior theoretical models can suggest patterns that emerge as well as respond to order that emerges from the data (</a:t>
            </a:r>
            <a:r>
              <a:rPr lang="en-US" baseline="0" dirty="0" err="1" smtClean="0"/>
              <a:t>Layder</a:t>
            </a:r>
            <a:r>
              <a:rPr lang="en-US" baseline="0" dirty="0" smtClean="0"/>
              <a:t>, 1998).</a:t>
            </a:r>
          </a:p>
          <a:p>
            <a:endParaRPr lang="en-US" baseline="0" dirty="0" smtClean="0"/>
          </a:p>
          <a:p>
            <a:r>
              <a:rPr lang="en-US" baseline="0" dirty="0" smtClean="0"/>
              <a:t>Qualitative researcher - I am personally comfortable being the primary instrument for collecting data.  I envisaged visiting schools, industry, government departments and industry bodies to observe, interview and interpret ISPs.   My extensive experience in public and private sector roles(15 years) has given me the confidence to function effectively. I have held project manager roles in government and have had my consultancy and Registered Training </a:t>
            </a:r>
            <a:r>
              <a:rPr lang="en-US" baseline="0" dirty="0" err="1" smtClean="0"/>
              <a:t>Organisation</a:t>
            </a:r>
            <a:r>
              <a:rPr lang="en-US" baseline="0" dirty="0" smtClean="0"/>
              <a:t> where I have worked intimately with the Resources Industry to develop learning and assessment strategies.</a:t>
            </a:r>
          </a:p>
          <a:p>
            <a:r>
              <a:rPr lang="en-US" baseline="0" dirty="0" smtClean="0"/>
              <a:t> I am aware that I will need to closely watch my personal bias. </a:t>
            </a:r>
          </a:p>
          <a:p>
            <a:endParaRPr lang="en-US" baseline="0" dirty="0" smtClean="0"/>
          </a:p>
          <a:p>
            <a:r>
              <a:rPr lang="en-US" baseline="0" dirty="0" smtClean="0"/>
              <a:t>I have selected a single case study as the appropriate method to answer my research questions.  Robert Yin argues that case studies are appropriate when a researcher is asking how and why questions.</a:t>
            </a:r>
          </a:p>
          <a:p>
            <a:r>
              <a:rPr lang="en-US" baseline="0" dirty="0" smtClean="0"/>
              <a:t>My case is bounded to the QMEA and two SHS that participate within the QMEA.  The two schools will provide independent data.</a:t>
            </a:r>
          </a:p>
          <a:p>
            <a:r>
              <a:rPr lang="en-US" baseline="0" dirty="0" smtClean="0"/>
              <a:t>I have delineated the case into four units of analysis to determine how the QMEA functions.</a:t>
            </a:r>
          </a:p>
          <a:p>
            <a:r>
              <a:rPr lang="en-US" baseline="0" dirty="0" smtClean="0"/>
              <a:t>The </a:t>
            </a:r>
            <a:r>
              <a:rPr lang="en-US" baseline="0" dirty="0" err="1" smtClean="0"/>
              <a:t>UofA</a:t>
            </a:r>
            <a:r>
              <a:rPr lang="en-US" baseline="0" dirty="0" smtClean="0"/>
              <a:t> are</a:t>
            </a:r>
          </a:p>
          <a:p>
            <a:r>
              <a:rPr lang="en-US" baseline="0" dirty="0" smtClean="0"/>
              <a:t>influence and interconnection - </a:t>
            </a:r>
            <a:r>
              <a:rPr lang="en-US" baseline="0" dirty="0" err="1" smtClean="0"/>
              <a:t>analysing</a:t>
            </a:r>
            <a:r>
              <a:rPr lang="en-US" baseline="0" dirty="0" smtClean="0"/>
              <a:t> these two concepts will help me to understand ISP from an ecological perspective.  </a:t>
            </a:r>
            <a:r>
              <a:rPr lang="en-US" baseline="0" dirty="0" err="1" smtClean="0"/>
              <a:t>IAnalysis</a:t>
            </a:r>
            <a:r>
              <a:rPr lang="en-US" baseline="0" dirty="0" smtClean="0"/>
              <a:t> of these two concepts will allow me to look at how interdependent the entire ISP system is.</a:t>
            </a:r>
          </a:p>
          <a:p>
            <a:endParaRPr lang="en-US" baseline="0" dirty="0" smtClean="0"/>
          </a:p>
          <a:p>
            <a:r>
              <a:rPr lang="en-US" baseline="0" dirty="0" smtClean="0"/>
              <a:t>Trust - is a necessary element of all effective partnerships</a:t>
            </a:r>
          </a:p>
          <a:p>
            <a:endParaRPr lang="en-US" baseline="0" dirty="0" smtClean="0"/>
          </a:p>
          <a:p>
            <a:r>
              <a:rPr lang="en-US" baseline="0" dirty="0" smtClean="0"/>
              <a:t>Innovation - I have not raised innovation previously in this presentation.  I believe it is a critical  - this is about </a:t>
            </a:r>
            <a:r>
              <a:rPr lang="en-US" baseline="0" dirty="0" err="1" smtClean="0"/>
              <a:t>analysing</a:t>
            </a:r>
            <a:r>
              <a:rPr lang="en-US" baseline="0" dirty="0" smtClean="0"/>
              <a:t> whether the QMEA ISP has been able to </a:t>
            </a:r>
            <a:r>
              <a:rPr lang="en-US" baseline="0" dirty="0" err="1" smtClean="0"/>
              <a:t>realise</a:t>
            </a:r>
            <a:r>
              <a:rPr lang="en-US" baseline="0" dirty="0" smtClean="0"/>
              <a:t> outputs and to adapt (innovate) when the system is at threat.</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E0BDA11-CA7D-1E47-B311-F6CEDA6460A2}" type="slidenum">
              <a:rPr lang="en-US" smtClean="0"/>
              <a:pPr/>
              <a:t>13</a:t>
            </a:fld>
            <a:endParaRPr lang="en-US"/>
          </a:p>
        </p:txBody>
      </p:sp>
    </p:spTree>
    <p:extLst>
      <p:ext uri="{BB962C8B-B14F-4D97-AF65-F5344CB8AC3E}">
        <p14:creationId xmlns="" xmlns:p14="http://schemas.microsoft.com/office/powerpoint/2010/main" val="211273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0BDA11-CA7D-1E47-B311-F6CEDA6460A2}" type="slidenum">
              <a:rPr lang="en-US" smtClean="0"/>
              <a:pPr/>
              <a:t>22</a:t>
            </a:fld>
            <a:endParaRPr lang="en-US"/>
          </a:p>
        </p:txBody>
      </p:sp>
    </p:spTree>
    <p:extLst>
      <p:ext uri="{BB962C8B-B14F-4D97-AF65-F5344CB8AC3E}">
        <p14:creationId xmlns="" xmlns:p14="http://schemas.microsoft.com/office/powerpoint/2010/main" val="411427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140825E-4A15-4D39-8176-1F07E904CB30}" type="datetimeFigureOut">
              <a:rPr lang="en-US" smtClean="0"/>
              <a:pPr/>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E1A6C2-F648-1E4F-80EE-27450C796A0A}" type="datetimeFigureOut">
              <a:rPr lang="en-US" smtClean="0"/>
              <a:pPr/>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271247-0E36-2B4C-AA8A-29D71B44D05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E1A6C2-F648-1E4F-80EE-27450C796A0A}" type="datetimeFigureOut">
              <a:rPr lang="en-US" smtClean="0"/>
              <a:pPr/>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271247-0E36-2B4C-AA8A-29D71B44D05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E1A6C2-F648-1E4F-80EE-27450C796A0A}" type="datetimeFigureOut">
              <a:rPr lang="en-US" smtClean="0"/>
              <a:pPr/>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271247-0E36-2B4C-AA8A-29D71B44D05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D140825E-4A15-4D39-8176-1F07E904CB30}" type="datetimeFigureOut">
              <a:rPr lang="en-US" smtClean="0"/>
              <a:pPr/>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4E1A6C2-F648-1E4F-80EE-27450C796A0A}" type="datetimeFigureOut">
              <a:rPr lang="en-US" smtClean="0"/>
              <a:pPr/>
              <a:t>1/28/2014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271247-0E36-2B4C-AA8A-29D71B44D05E}"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4E1A6C2-F648-1E4F-80EE-27450C796A0A}" type="datetimeFigureOut">
              <a:rPr lang="en-US" smtClean="0"/>
              <a:pPr/>
              <a:t>1/28/2014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271247-0E36-2B4C-AA8A-29D71B44D05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E1A6C2-F648-1E4F-80EE-27450C796A0A}" type="datetimeFigureOut">
              <a:rPr lang="en-US" smtClean="0"/>
              <a:pPr/>
              <a:t>1/28/2014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271247-0E36-2B4C-AA8A-29D71B44D05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E1A6C2-F648-1E4F-80EE-27450C796A0A}" type="datetimeFigureOut">
              <a:rPr lang="en-US" smtClean="0"/>
              <a:pPr/>
              <a:t>1/28/2014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271247-0E36-2B4C-AA8A-29D71B44D05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84E1A6C2-F648-1E4F-80EE-27450C796A0A}" type="datetimeFigureOut">
              <a:rPr lang="en-US" smtClean="0"/>
              <a:pPr/>
              <a:t>1/28/2014</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754ED01-E2A0-4C1E-8E21-014B9904157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1A6C2-F648-1E4F-80EE-27450C796A0A}" type="datetimeFigureOut">
              <a:rPr lang="en-US" smtClean="0"/>
              <a:pPr/>
              <a:t>1/28/2014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271247-0E36-2B4C-AA8A-29D71B44D05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84E1A6C2-F648-1E4F-80EE-27450C796A0A}" type="datetimeFigureOut">
              <a:rPr lang="en-US" smtClean="0"/>
              <a:pPr/>
              <a:t>1/28/2014</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DC271247-0E36-2B4C-AA8A-29D71B44D05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573" r:id="rId1"/>
    <p:sldLayoutId id="2147484574" r:id="rId2"/>
    <p:sldLayoutId id="2147484575" r:id="rId3"/>
    <p:sldLayoutId id="2147484576" r:id="rId4"/>
    <p:sldLayoutId id="2147484577" r:id="rId5"/>
    <p:sldLayoutId id="2147484578" r:id="rId6"/>
    <p:sldLayoutId id="2147484579" r:id="rId7"/>
    <p:sldLayoutId id="2147484580" r:id="rId8"/>
    <p:sldLayoutId id="2147484581" r:id="rId9"/>
    <p:sldLayoutId id="2147484582" r:id="rId10"/>
    <p:sldLayoutId id="2147484583"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593850" y="2086196"/>
            <a:ext cx="5956299" cy="44672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777009" y="2050472"/>
            <a:ext cx="7589979" cy="1378528"/>
          </a:xfrm>
        </p:spPr>
        <p:txBody>
          <a:bodyPr>
            <a:normAutofit fontScale="90000"/>
          </a:bodyPr>
          <a:lstStyle/>
          <a:p>
            <a:pPr algn="ctr"/>
            <a:r>
              <a:rPr lang="en-US" sz="5300" dirty="0" smtClean="0">
                <a:solidFill>
                  <a:schemeClr val="accent2">
                    <a:lumMod val="75000"/>
                  </a:schemeClr>
                </a:solidFill>
              </a:rPr>
              <a:t/>
            </a:r>
            <a:br>
              <a:rPr lang="en-US" sz="5300" dirty="0" smtClean="0">
                <a:solidFill>
                  <a:schemeClr val="accent2">
                    <a:lumMod val="75000"/>
                  </a:schemeClr>
                </a:solidFill>
              </a:rPr>
            </a:br>
            <a:r>
              <a:rPr lang="en-US" sz="5300" dirty="0">
                <a:solidFill>
                  <a:schemeClr val="accent2">
                    <a:lumMod val="75000"/>
                  </a:schemeClr>
                </a:solidFill>
              </a:rPr>
              <a:t/>
            </a:r>
            <a:br>
              <a:rPr lang="en-US" sz="5300" dirty="0">
                <a:solidFill>
                  <a:schemeClr val="accent2">
                    <a:lumMod val="75000"/>
                  </a:schemeClr>
                </a:solidFill>
              </a:rPr>
            </a:br>
            <a:r>
              <a:rPr lang="en-US" sz="5300" dirty="0" smtClean="0">
                <a:solidFill>
                  <a:schemeClr val="accent2">
                    <a:lumMod val="75000"/>
                  </a:schemeClr>
                </a:solidFill>
              </a:rPr>
              <a:t>Industry-School Partnerships:</a:t>
            </a:r>
            <a:r>
              <a:rPr lang="en-US" sz="4900" dirty="0" smtClean="0">
                <a:solidFill>
                  <a:schemeClr val="accent2">
                    <a:lumMod val="75000"/>
                  </a:schemeClr>
                </a:solidFill>
              </a:rPr>
              <a:t/>
            </a:r>
            <a:br>
              <a:rPr lang="en-US" sz="4900" dirty="0" smtClean="0">
                <a:solidFill>
                  <a:schemeClr val="accent2">
                    <a:lumMod val="75000"/>
                  </a:schemeClr>
                </a:solidFill>
              </a:rPr>
            </a:br>
            <a:r>
              <a:rPr lang="en-US" sz="3600" dirty="0" smtClean="0">
                <a:solidFill>
                  <a:schemeClr val="accent2">
                    <a:lumMod val="75000"/>
                  </a:schemeClr>
                </a:solidFill>
              </a:rPr>
              <a:t> </a:t>
            </a:r>
            <a:r>
              <a:rPr lang="en-US" sz="3100" cap="none" dirty="0" smtClean="0">
                <a:solidFill>
                  <a:schemeClr val="accent2">
                    <a:lumMod val="75000"/>
                  </a:schemeClr>
                </a:solidFill>
                <a:ea typeface="Adobe Ming Std L" pitchFamily="18" charset="-128"/>
                <a:cs typeface="Adobe Hebrew" pitchFamily="18" charset="-79"/>
              </a:rPr>
              <a:t>Boundary crossing to enable school-to-work transitions across three targeted industries</a:t>
            </a:r>
            <a:r>
              <a:rPr lang="en-US" sz="3600" dirty="0" smtClean="0"/>
              <a:t/>
            </a:r>
            <a:br>
              <a:rPr lang="en-US" sz="3600" dirty="0" smtClean="0"/>
            </a:br>
            <a:r>
              <a:rPr lang="en-US" dirty="0" smtClean="0"/>
              <a:t>  </a:t>
            </a:r>
            <a:endParaRPr lang="en-US" sz="3200" dirty="0"/>
          </a:p>
        </p:txBody>
      </p:sp>
      <p:pic>
        <p:nvPicPr>
          <p:cNvPr id="6" name="Picture 5"/>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0" y="6037717"/>
            <a:ext cx="9144000" cy="820283"/>
          </a:xfrm>
          <a:prstGeom prst="rect">
            <a:avLst/>
          </a:prstGeom>
        </p:spPr>
      </p:pic>
    </p:spTree>
    <p:extLst>
      <p:ext uri="{BB962C8B-B14F-4D97-AF65-F5344CB8AC3E}">
        <p14:creationId xmlns="" xmlns:p14="http://schemas.microsoft.com/office/powerpoint/2010/main" val="275958851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Boundary coordination mechanism</a:t>
            </a:r>
            <a:endParaRPr lang="en-AU" dirty="0"/>
          </a:p>
        </p:txBody>
      </p:sp>
      <p:sp>
        <p:nvSpPr>
          <p:cNvPr id="4" name="Text Placeholder 3"/>
          <p:cNvSpPr>
            <a:spLocks noGrp="1"/>
          </p:cNvSpPr>
          <p:nvPr>
            <p:ph type="body" idx="1"/>
          </p:nvPr>
        </p:nvSpPr>
        <p:spPr>
          <a:xfrm>
            <a:off x="659187" y="1423441"/>
            <a:ext cx="3200400" cy="3117145"/>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lgn="ctr"/>
            <a:r>
              <a:rPr lang="en-AU" sz="2800" b="1" cap="none" dirty="0" smtClean="0">
                <a:solidFill>
                  <a:schemeClr val="bg1"/>
                </a:solidFill>
              </a:rPr>
              <a:t>Repeated interactions facilitate the permeation of boundaries between partners</a:t>
            </a:r>
            <a:endParaRPr lang="en-AU" sz="2800" b="1" cap="none" dirty="0">
              <a:solidFill>
                <a:schemeClr val="bg1"/>
              </a:solidFill>
            </a:endParaRPr>
          </a:p>
        </p:txBody>
      </p:sp>
      <p:sp>
        <p:nvSpPr>
          <p:cNvPr id="5" name="Text Placeholder 4"/>
          <p:cNvSpPr>
            <a:spLocks noGrp="1"/>
          </p:cNvSpPr>
          <p:nvPr>
            <p:ph type="body" sz="quarter" idx="3"/>
          </p:nvPr>
        </p:nvSpPr>
        <p:spPr>
          <a:xfrm>
            <a:off x="4700016" y="996291"/>
            <a:ext cx="3643884" cy="827054"/>
          </a:xfrm>
        </p:spPr>
        <p:txBody>
          <a:bodyPr/>
          <a:lstStyle/>
          <a:p>
            <a:r>
              <a:rPr lang="en-AU" sz="2000" b="1" cap="none" dirty="0" smtClean="0"/>
              <a:t>Factors to consider</a:t>
            </a:r>
            <a:r>
              <a:rPr lang="en-AU" sz="2000" cap="none" dirty="0" smtClean="0"/>
              <a:t>:</a:t>
            </a:r>
          </a:p>
          <a:p>
            <a:endParaRPr lang="en-AU" dirty="0"/>
          </a:p>
        </p:txBody>
      </p:sp>
      <p:sp>
        <p:nvSpPr>
          <p:cNvPr id="6" name="Content Placeholder 5"/>
          <p:cNvSpPr>
            <a:spLocks noGrp="1"/>
          </p:cNvSpPr>
          <p:nvPr>
            <p:ph sz="quarter" idx="4"/>
          </p:nvPr>
        </p:nvSpPr>
        <p:spPr>
          <a:xfrm>
            <a:off x="4517409" y="1696389"/>
            <a:ext cx="3657600" cy="3108960"/>
          </a:xfrm>
        </p:spPr>
        <p:txBody>
          <a:bodyPr>
            <a:noAutofit/>
          </a:bodyPr>
          <a:lstStyle/>
          <a:p>
            <a:pPr>
              <a:buFont typeface="Arial" panose="020B0604020202020204" pitchFamily="34" charset="0"/>
              <a:buChar char="•"/>
            </a:pPr>
            <a:r>
              <a:rPr lang="en-AU" sz="1800" b="0" dirty="0" smtClean="0"/>
              <a:t>Agreements, formal/informal</a:t>
            </a:r>
          </a:p>
          <a:p>
            <a:pPr>
              <a:buFont typeface="Arial" panose="020B0604020202020204" pitchFamily="34" charset="0"/>
              <a:buChar char="•"/>
            </a:pPr>
            <a:r>
              <a:rPr lang="en-AU" sz="1800" b="0" dirty="0" smtClean="0"/>
              <a:t>Linkages, direct/indirect btw partners</a:t>
            </a:r>
          </a:p>
          <a:p>
            <a:pPr>
              <a:buFont typeface="Arial" panose="020B0604020202020204" pitchFamily="34" charset="0"/>
              <a:buChar char="•"/>
            </a:pPr>
            <a:r>
              <a:rPr lang="en-AU" sz="1800" b="0" dirty="0" smtClean="0"/>
              <a:t>Co-produced curriculum processes</a:t>
            </a:r>
          </a:p>
          <a:p>
            <a:pPr>
              <a:buFont typeface="Arial" panose="020B0604020202020204" pitchFamily="34" charset="0"/>
              <a:buChar char="•"/>
            </a:pPr>
            <a:r>
              <a:rPr lang="en-AU" sz="1800" b="0" dirty="0" smtClean="0"/>
              <a:t>Coordination models, individual vs. Team</a:t>
            </a:r>
          </a:p>
          <a:p>
            <a:pPr>
              <a:buFont typeface="Arial" panose="020B0604020202020204" pitchFamily="34" charset="0"/>
              <a:buChar char="•"/>
            </a:pPr>
            <a:r>
              <a:rPr lang="en-AU" sz="1800" b="0" dirty="0" smtClean="0"/>
              <a:t>Geography – close proximity</a:t>
            </a:r>
          </a:p>
          <a:p>
            <a:pPr marL="0" indent="0"/>
            <a:endParaRPr lang="en-AU" sz="1800" b="0" dirty="0"/>
          </a:p>
        </p:txBody>
      </p:sp>
      <p:pic>
        <p:nvPicPr>
          <p:cNvPr id="614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6034964"/>
            <a:ext cx="9144000"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9803502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Boundary reflection mechanism</a:t>
            </a:r>
            <a:endParaRPr lang="en-AU" dirty="0"/>
          </a:p>
        </p:txBody>
      </p:sp>
      <p:sp>
        <p:nvSpPr>
          <p:cNvPr id="4" name="Text Placeholder 3"/>
          <p:cNvSpPr>
            <a:spLocks noGrp="1"/>
          </p:cNvSpPr>
          <p:nvPr>
            <p:ph type="body" idx="1"/>
          </p:nvPr>
        </p:nvSpPr>
        <p:spPr>
          <a:xfrm>
            <a:off x="973085" y="1214651"/>
            <a:ext cx="3200400" cy="3590698"/>
          </a:xfrm>
        </p:spPr>
        <p:style>
          <a:lnRef idx="2">
            <a:schemeClr val="accent3">
              <a:shade val="50000"/>
            </a:schemeClr>
          </a:lnRef>
          <a:fillRef idx="1">
            <a:schemeClr val="accent3"/>
          </a:fillRef>
          <a:effectRef idx="0">
            <a:schemeClr val="accent3"/>
          </a:effectRef>
          <a:fontRef idx="minor">
            <a:schemeClr val="lt1"/>
          </a:fontRef>
        </p:style>
        <p:txBody>
          <a:bodyPr anchor="ctr">
            <a:noAutofit/>
          </a:bodyPr>
          <a:lstStyle/>
          <a:p>
            <a:pPr algn="ctr"/>
            <a:r>
              <a:rPr lang="en-AU" sz="2800" b="1" cap="none" dirty="0" smtClean="0">
                <a:solidFill>
                  <a:schemeClr val="bg1"/>
                </a:solidFill>
              </a:rPr>
              <a:t>Realising &amp; clarifying differences </a:t>
            </a:r>
            <a:r>
              <a:rPr lang="en-AU" sz="2800" b="1" cap="none" dirty="0">
                <a:solidFill>
                  <a:schemeClr val="bg1"/>
                </a:solidFill>
              </a:rPr>
              <a:t>&amp;</a:t>
            </a:r>
            <a:r>
              <a:rPr lang="en-AU" sz="2800" b="1" cap="none" dirty="0" smtClean="0">
                <a:solidFill>
                  <a:schemeClr val="bg1"/>
                </a:solidFill>
              </a:rPr>
              <a:t> learning about own &amp; others practices</a:t>
            </a:r>
          </a:p>
        </p:txBody>
      </p:sp>
      <p:sp>
        <p:nvSpPr>
          <p:cNvPr id="5" name="Text Placeholder 4"/>
          <p:cNvSpPr>
            <a:spLocks noGrp="1"/>
          </p:cNvSpPr>
          <p:nvPr>
            <p:ph type="body" sz="quarter" idx="3"/>
          </p:nvPr>
        </p:nvSpPr>
        <p:spPr>
          <a:xfrm>
            <a:off x="4700016" y="996291"/>
            <a:ext cx="3643884" cy="827054"/>
          </a:xfrm>
        </p:spPr>
        <p:txBody>
          <a:bodyPr/>
          <a:lstStyle/>
          <a:p>
            <a:r>
              <a:rPr lang="en-AU" sz="2000" b="1" cap="none" dirty="0" smtClean="0"/>
              <a:t>Factors to consider</a:t>
            </a:r>
            <a:r>
              <a:rPr lang="en-AU" sz="2000" cap="none" dirty="0" smtClean="0"/>
              <a:t>:</a:t>
            </a:r>
          </a:p>
          <a:p>
            <a:endParaRPr lang="en-AU" dirty="0"/>
          </a:p>
        </p:txBody>
      </p:sp>
      <p:sp>
        <p:nvSpPr>
          <p:cNvPr id="6" name="Content Placeholder 5"/>
          <p:cNvSpPr>
            <a:spLocks noGrp="1"/>
          </p:cNvSpPr>
          <p:nvPr>
            <p:ph sz="quarter" idx="4"/>
          </p:nvPr>
        </p:nvSpPr>
        <p:spPr>
          <a:xfrm>
            <a:off x="4850142" y="1696389"/>
            <a:ext cx="3200400" cy="3108960"/>
          </a:xfrm>
        </p:spPr>
        <p:txBody>
          <a:bodyPr>
            <a:normAutofit fontScale="92500" lnSpcReduction="20000"/>
          </a:bodyPr>
          <a:lstStyle/>
          <a:p>
            <a:pPr>
              <a:buFont typeface="Arial" panose="020B0604020202020204" pitchFamily="34" charset="0"/>
              <a:buChar char="•"/>
            </a:pPr>
            <a:r>
              <a:rPr lang="en-AU" b="0" dirty="0" smtClean="0"/>
              <a:t>Initiated by either partner</a:t>
            </a:r>
          </a:p>
          <a:p>
            <a:pPr>
              <a:buFont typeface="Arial" panose="020B0604020202020204" pitchFamily="34" charset="0"/>
              <a:buChar char="•"/>
            </a:pPr>
            <a:r>
              <a:rPr lang="en-AU" b="0" dirty="0" smtClean="0"/>
              <a:t>Negotiation of new actions</a:t>
            </a:r>
          </a:p>
          <a:p>
            <a:pPr>
              <a:buFont typeface="Arial" panose="020B0604020202020204" pitchFamily="34" charset="0"/>
              <a:buChar char="•"/>
            </a:pPr>
            <a:r>
              <a:rPr lang="en-AU" b="0" dirty="0" smtClean="0"/>
              <a:t>Strengthening / changing existing arrangements</a:t>
            </a:r>
          </a:p>
          <a:p>
            <a:pPr>
              <a:buFont typeface="Arial" panose="020B0604020202020204" pitchFamily="34" charset="0"/>
              <a:buChar char="•"/>
            </a:pPr>
            <a:r>
              <a:rPr lang="en-AU" b="0" dirty="0" smtClean="0"/>
              <a:t>Culture, curriculum, industry standards</a:t>
            </a:r>
            <a:endParaRPr lang="en-AU" b="0" dirty="0"/>
          </a:p>
          <a:p>
            <a:endParaRPr lang="en-AU" dirty="0"/>
          </a:p>
        </p:txBody>
      </p:sp>
      <p:pic>
        <p:nvPicPr>
          <p:cNvPr id="512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6035675"/>
            <a:ext cx="9144000"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2752070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Boundary transformation</a:t>
            </a:r>
            <a:endParaRPr lang="en-AU" dirty="0"/>
          </a:p>
        </p:txBody>
      </p:sp>
      <p:sp>
        <p:nvSpPr>
          <p:cNvPr id="4" name="Text Placeholder 3"/>
          <p:cNvSpPr>
            <a:spLocks noGrp="1"/>
          </p:cNvSpPr>
          <p:nvPr>
            <p:ph type="body" idx="1"/>
          </p:nvPr>
        </p:nvSpPr>
        <p:spPr>
          <a:xfrm>
            <a:off x="659187" y="1105469"/>
            <a:ext cx="3489732" cy="3699880"/>
          </a:xfrm>
        </p:spPr>
        <p:style>
          <a:lnRef idx="2">
            <a:schemeClr val="accent2">
              <a:shade val="50000"/>
            </a:schemeClr>
          </a:lnRef>
          <a:fillRef idx="1">
            <a:schemeClr val="accent2"/>
          </a:fillRef>
          <a:effectRef idx="0">
            <a:schemeClr val="accent2"/>
          </a:effectRef>
          <a:fontRef idx="minor">
            <a:schemeClr val="lt1"/>
          </a:fontRef>
        </p:style>
        <p:txBody>
          <a:bodyPr anchor="ctr">
            <a:noAutofit/>
          </a:bodyPr>
          <a:lstStyle/>
          <a:p>
            <a:pPr algn="ctr"/>
            <a:r>
              <a:rPr lang="en-AU" sz="2800" b="1" cap="none" dirty="0" smtClean="0">
                <a:solidFill>
                  <a:schemeClr val="bg1"/>
                </a:solidFill>
              </a:rPr>
              <a:t>Evidence of change  in current practices leading to effectiveness in the overall ISP system</a:t>
            </a:r>
            <a:endParaRPr lang="en-AU" sz="2800" b="1" cap="none" dirty="0">
              <a:solidFill>
                <a:schemeClr val="bg1"/>
              </a:solidFill>
            </a:endParaRPr>
          </a:p>
        </p:txBody>
      </p:sp>
      <p:sp>
        <p:nvSpPr>
          <p:cNvPr id="5" name="Text Placeholder 4"/>
          <p:cNvSpPr>
            <a:spLocks noGrp="1"/>
          </p:cNvSpPr>
          <p:nvPr>
            <p:ph type="body" sz="quarter" idx="3"/>
          </p:nvPr>
        </p:nvSpPr>
        <p:spPr>
          <a:xfrm>
            <a:off x="4700016" y="996291"/>
            <a:ext cx="3643884" cy="827054"/>
          </a:xfrm>
        </p:spPr>
        <p:txBody>
          <a:bodyPr/>
          <a:lstStyle/>
          <a:p>
            <a:r>
              <a:rPr lang="en-AU" sz="2000" b="1" cap="none" dirty="0" smtClean="0"/>
              <a:t>Factors to consider</a:t>
            </a:r>
            <a:r>
              <a:rPr lang="en-AU" sz="2000" cap="none" dirty="0" smtClean="0"/>
              <a:t>:</a:t>
            </a:r>
          </a:p>
          <a:p>
            <a:endParaRPr lang="en-AU" dirty="0"/>
          </a:p>
        </p:txBody>
      </p:sp>
      <p:sp>
        <p:nvSpPr>
          <p:cNvPr id="6" name="Content Placeholder 5"/>
          <p:cNvSpPr>
            <a:spLocks noGrp="1"/>
          </p:cNvSpPr>
          <p:nvPr>
            <p:ph sz="quarter" idx="4"/>
          </p:nvPr>
        </p:nvSpPr>
        <p:spPr>
          <a:xfrm>
            <a:off x="4517409" y="1696389"/>
            <a:ext cx="3657600" cy="3108960"/>
          </a:xfrm>
        </p:spPr>
        <p:txBody>
          <a:bodyPr>
            <a:noAutofit/>
          </a:bodyPr>
          <a:lstStyle/>
          <a:p>
            <a:pPr>
              <a:buFont typeface="Arial" panose="020B0604020202020204" pitchFamily="34" charset="0"/>
              <a:buChar char="•"/>
            </a:pPr>
            <a:r>
              <a:rPr lang="en-AU" sz="1800" b="0" dirty="0" smtClean="0"/>
              <a:t>Occurs progressively as an outcome of the previous three mechanisms</a:t>
            </a:r>
          </a:p>
          <a:p>
            <a:pPr>
              <a:buFont typeface="Arial" panose="020B0604020202020204" pitchFamily="34" charset="0"/>
              <a:buChar char="•"/>
            </a:pPr>
            <a:r>
              <a:rPr lang="en-AU" sz="1800" b="0" dirty="0" smtClean="0"/>
              <a:t>Institutionalised activities external to the ISP</a:t>
            </a:r>
          </a:p>
          <a:p>
            <a:pPr marL="0" indent="0"/>
            <a:endParaRPr lang="en-AU" sz="2000" b="0" dirty="0"/>
          </a:p>
        </p:txBody>
      </p:sp>
      <p:pic>
        <p:nvPicPr>
          <p:cNvPr id="409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6035675"/>
            <a:ext cx="9144000"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9130566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Research methodology</a:t>
            </a:r>
            <a:endParaRPr lang="en-US" dirty="0"/>
          </a:p>
        </p:txBody>
      </p:sp>
      <p:sp>
        <p:nvSpPr>
          <p:cNvPr id="3" name="Content Placeholder 2"/>
          <p:cNvSpPr>
            <a:spLocks noGrp="1"/>
          </p:cNvSpPr>
          <p:nvPr>
            <p:ph idx="1"/>
          </p:nvPr>
        </p:nvSpPr>
        <p:spPr>
          <a:xfrm>
            <a:off x="811530" y="1469118"/>
            <a:ext cx="7520940" cy="2106596"/>
          </a:xfrm>
        </p:spPr>
        <p:txBody>
          <a:bodyPr>
            <a:normAutofit/>
          </a:bodyPr>
          <a:lstStyle/>
          <a:p>
            <a:pPr>
              <a:buFont typeface="Arial" panose="020B0604020202020204" pitchFamily="34" charset="0"/>
              <a:buChar char="•"/>
            </a:pPr>
            <a:r>
              <a:rPr lang="en-US" sz="2000" dirty="0" smtClean="0"/>
              <a:t>Qualitative case study</a:t>
            </a:r>
          </a:p>
          <a:p>
            <a:pPr>
              <a:buFont typeface="Arial" panose="020B0604020202020204" pitchFamily="34" charset="0"/>
              <a:buChar char="•"/>
            </a:pPr>
            <a:r>
              <a:rPr lang="en-US" sz="2000" dirty="0" smtClean="0"/>
              <a:t>Data sources - semi-structured interviews &amp; documents</a:t>
            </a:r>
            <a:endParaRPr lang="en-US" sz="2000" dirty="0"/>
          </a:p>
          <a:p>
            <a:pPr>
              <a:buFont typeface="Arial" panose="020B0604020202020204" pitchFamily="34" charset="0"/>
              <a:buChar char="•"/>
            </a:pPr>
            <a:r>
              <a:rPr lang="en-US" sz="2000" dirty="0"/>
              <a:t>Purposive sampling </a:t>
            </a:r>
            <a:r>
              <a:rPr lang="en-US" sz="2000" dirty="0" smtClean="0"/>
              <a:t>method, 50 interviews</a:t>
            </a:r>
            <a:endParaRPr lang="en-US" sz="2000" dirty="0"/>
          </a:p>
          <a:p>
            <a:pPr>
              <a:buFont typeface="Arial" panose="020B0604020202020204" pitchFamily="34" charset="0"/>
              <a:buChar char="•"/>
            </a:pPr>
            <a:r>
              <a:rPr lang="en-US" sz="2000" dirty="0" smtClean="0"/>
              <a:t>Thematic analysis – priori theoretical framework</a:t>
            </a:r>
          </a:p>
          <a:p>
            <a:endParaRPr lang="en-US" dirty="0" smtClean="0"/>
          </a:p>
        </p:txBody>
      </p:sp>
      <p:pic>
        <p:nvPicPr>
          <p:cNvPr id="4" name="Pictur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6037717"/>
            <a:ext cx="9144000" cy="820283"/>
          </a:xfrm>
          <a:prstGeom prst="rect">
            <a:avLst/>
          </a:prstGeom>
        </p:spPr>
      </p:pic>
    </p:spTree>
    <p:extLst>
      <p:ext uri="{BB962C8B-B14F-4D97-AF65-F5344CB8AC3E}">
        <p14:creationId xmlns="" xmlns:p14="http://schemas.microsoft.com/office/powerpoint/2010/main" val="34312767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Findings on identification mechanism</a:t>
            </a:r>
            <a:endParaRPr lang="en-AU"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615352562"/>
              </p:ext>
            </p:extLst>
          </p:nvPr>
        </p:nvGraphicFramePr>
        <p:xfrm>
          <a:off x="1070428" y="1100138"/>
          <a:ext cx="7273473" cy="4202199"/>
        </p:xfrm>
        <a:graphic>
          <a:graphicData uri="http://schemas.openxmlformats.org/drawingml/2006/table">
            <a:tbl>
              <a:tblPr firstRow="1" bandRow="1">
                <a:tableStyleId>{21E4AEA4-8DFA-4A89-87EB-49C32662AFE0}</a:tableStyleId>
              </a:tblPr>
              <a:tblGrid>
                <a:gridCol w="2424491"/>
                <a:gridCol w="2424491"/>
                <a:gridCol w="2424491"/>
              </a:tblGrid>
              <a:tr h="510933">
                <a:tc>
                  <a:txBody>
                    <a:bodyPr/>
                    <a:lstStyle/>
                    <a:p>
                      <a:r>
                        <a:rPr lang="en-US" dirty="0" smtClean="0"/>
                        <a:t>Aerospace</a:t>
                      </a:r>
                      <a:endParaRPr lang="en-US" dirty="0"/>
                    </a:p>
                  </a:txBody>
                  <a:tcPr/>
                </a:tc>
                <a:tc>
                  <a:txBody>
                    <a:bodyPr/>
                    <a:lstStyle/>
                    <a:p>
                      <a:r>
                        <a:rPr lang="en-US" dirty="0" smtClean="0"/>
                        <a:t>Building &amp; Construction</a:t>
                      </a:r>
                      <a:endParaRPr lang="en-US" dirty="0"/>
                    </a:p>
                  </a:txBody>
                  <a:tcPr/>
                </a:tc>
                <a:tc>
                  <a:txBody>
                    <a:bodyPr/>
                    <a:lstStyle/>
                    <a:p>
                      <a:r>
                        <a:rPr lang="en-US" dirty="0" smtClean="0"/>
                        <a:t>Minerals &amp; Energy</a:t>
                      </a:r>
                      <a:endParaRPr lang="en-US" dirty="0"/>
                    </a:p>
                  </a:txBody>
                  <a:tcPr/>
                </a:tc>
              </a:tr>
              <a:tr h="1386818">
                <a:tc>
                  <a:txBody>
                    <a:bodyPr/>
                    <a:lstStyle/>
                    <a:p>
                      <a:r>
                        <a:rPr lang="en-US" dirty="0" smtClean="0"/>
                        <a:t>Demand – strong</a:t>
                      </a:r>
                      <a:r>
                        <a:rPr lang="en-US" baseline="0" dirty="0" smtClean="0"/>
                        <a:t> demand identified by Boeing, QANTAS &amp; Virgin</a:t>
                      </a:r>
                      <a:endParaRPr lang="en-US" dirty="0"/>
                    </a:p>
                  </a:txBody>
                  <a:tcPr/>
                </a:tc>
                <a:tc>
                  <a:txBody>
                    <a:bodyPr/>
                    <a:lstStyle/>
                    <a:p>
                      <a:r>
                        <a:rPr lang="en-US" dirty="0" smtClean="0"/>
                        <a:t>Demand – State government identified need &amp; contracted Hutchinson Builders to develop &amp; deliver training</a:t>
                      </a:r>
                      <a:endParaRPr lang="en-US" dirty="0"/>
                    </a:p>
                  </a:txBody>
                  <a:tcPr/>
                </a:tc>
                <a:tc>
                  <a:txBody>
                    <a:bodyPr/>
                    <a:lstStyle/>
                    <a:p>
                      <a:r>
                        <a:rPr lang="en-US" dirty="0" smtClean="0"/>
                        <a:t>Demand – State government identified need &amp; approached Queensland</a:t>
                      </a:r>
                      <a:r>
                        <a:rPr lang="en-US" baseline="0" dirty="0" smtClean="0"/>
                        <a:t> Resources Council</a:t>
                      </a:r>
                      <a:endParaRPr lang="en-US" dirty="0"/>
                    </a:p>
                  </a:txBody>
                  <a:tcPr/>
                </a:tc>
              </a:tr>
              <a:tr h="1824760">
                <a:tc>
                  <a:txBody>
                    <a:bodyPr/>
                    <a:lstStyle/>
                    <a:p>
                      <a:r>
                        <a:rPr lang="en-US" dirty="0" smtClean="0"/>
                        <a:t>Model – partnership between 24 schools &amp; industry </a:t>
                      </a:r>
                      <a:endParaRPr lang="en-US" dirty="0"/>
                    </a:p>
                  </a:txBody>
                  <a:tcPr/>
                </a:tc>
                <a:tc>
                  <a:txBody>
                    <a:bodyPr/>
                    <a:lstStyle/>
                    <a:p>
                      <a:r>
                        <a:rPr lang="en-US" dirty="0" smtClean="0"/>
                        <a:t>Model – Hutchinson Builders identified 73</a:t>
                      </a:r>
                      <a:r>
                        <a:rPr lang="en-US" baseline="0" dirty="0" smtClean="0"/>
                        <a:t> partner schools in six clusters</a:t>
                      </a:r>
                      <a:endParaRPr lang="en-US" dirty="0"/>
                    </a:p>
                  </a:txBody>
                  <a:tcPr/>
                </a:tc>
                <a:tc>
                  <a:txBody>
                    <a:bodyPr/>
                    <a:lstStyle/>
                    <a:p>
                      <a:r>
                        <a:rPr lang="en-US" dirty="0" smtClean="0"/>
                        <a:t>Model – partnership between 34</a:t>
                      </a:r>
                      <a:r>
                        <a:rPr lang="en-US" baseline="0" dirty="0" smtClean="0"/>
                        <a:t> schools &amp; 17 multinational companies.</a:t>
                      </a:r>
                      <a:endParaRPr lang="en-US" dirty="0"/>
                    </a:p>
                  </a:txBody>
                  <a:tcPr/>
                </a:tc>
              </a:tr>
            </a:tbl>
          </a:graphicData>
        </a:graphic>
      </p:graphicFrame>
      <p:pic>
        <p:nvPicPr>
          <p:cNvPr id="307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6035675"/>
            <a:ext cx="9144000"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914858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Findings on coordination mechanism</a:t>
            </a:r>
            <a:endParaRPr lang="en-AU"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831114821"/>
              </p:ext>
            </p:extLst>
          </p:nvPr>
        </p:nvGraphicFramePr>
        <p:xfrm>
          <a:off x="1070428" y="1100138"/>
          <a:ext cx="7273473" cy="3459338"/>
        </p:xfrm>
        <a:graphic>
          <a:graphicData uri="http://schemas.openxmlformats.org/drawingml/2006/table">
            <a:tbl>
              <a:tblPr firstRow="1" bandRow="1">
                <a:tableStyleId>{21E4AEA4-8DFA-4A89-87EB-49C32662AFE0}</a:tableStyleId>
              </a:tblPr>
              <a:tblGrid>
                <a:gridCol w="2424491"/>
                <a:gridCol w="2424491"/>
                <a:gridCol w="2424491"/>
              </a:tblGrid>
              <a:tr h="561889">
                <a:tc>
                  <a:txBody>
                    <a:bodyPr/>
                    <a:lstStyle/>
                    <a:p>
                      <a:r>
                        <a:rPr lang="en-US" dirty="0" smtClean="0"/>
                        <a:t>Aerospace</a:t>
                      </a:r>
                      <a:endParaRPr lang="en-US" dirty="0"/>
                    </a:p>
                  </a:txBody>
                  <a:tcPr/>
                </a:tc>
                <a:tc>
                  <a:txBody>
                    <a:bodyPr/>
                    <a:lstStyle/>
                    <a:p>
                      <a:r>
                        <a:rPr lang="en-US" dirty="0" smtClean="0"/>
                        <a:t>Building &amp; Construction</a:t>
                      </a:r>
                      <a:endParaRPr lang="en-US" dirty="0"/>
                    </a:p>
                  </a:txBody>
                  <a:tcPr/>
                </a:tc>
                <a:tc>
                  <a:txBody>
                    <a:bodyPr/>
                    <a:lstStyle/>
                    <a:p>
                      <a:r>
                        <a:rPr lang="en-US" dirty="0" smtClean="0"/>
                        <a:t>Minerals &amp; Energy</a:t>
                      </a:r>
                      <a:endParaRPr lang="en-US" dirty="0"/>
                    </a:p>
                  </a:txBody>
                  <a:tcPr/>
                </a:tc>
              </a:tr>
              <a:tr h="1217407">
                <a:tc>
                  <a:txBody>
                    <a:bodyPr/>
                    <a:lstStyle/>
                    <a:p>
                      <a:r>
                        <a:rPr lang="en-US" dirty="0" smtClean="0"/>
                        <a:t>Documented</a:t>
                      </a:r>
                      <a:r>
                        <a:rPr lang="en-US" baseline="0" dirty="0" smtClean="0"/>
                        <a:t> a</a:t>
                      </a:r>
                      <a:r>
                        <a:rPr lang="en-US" dirty="0" smtClean="0"/>
                        <a:t>greements – future goal </a:t>
                      </a:r>
                      <a:endParaRPr lang="en-US" dirty="0"/>
                    </a:p>
                  </a:txBody>
                  <a:tcPr/>
                </a:tc>
                <a:tc>
                  <a:txBody>
                    <a:bodyPr/>
                    <a:lstStyle/>
                    <a:p>
                      <a:r>
                        <a:rPr lang="en-US" dirty="0" smtClean="0"/>
                        <a:t>Documented agreements – not</a:t>
                      </a:r>
                      <a:r>
                        <a:rPr lang="en-US" baseline="0" dirty="0" smtClean="0"/>
                        <a:t> </a:t>
                      </a:r>
                      <a:r>
                        <a:rPr lang="en-US" baseline="0" dirty="0" err="1" smtClean="0"/>
                        <a:t>formalised</a:t>
                      </a:r>
                      <a:endParaRPr lang="en-US" dirty="0"/>
                    </a:p>
                  </a:txBody>
                  <a:tcPr/>
                </a:tc>
                <a:tc>
                  <a:txBody>
                    <a:bodyPr/>
                    <a:lstStyle/>
                    <a:p>
                      <a:r>
                        <a:rPr lang="en-US" dirty="0" smtClean="0"/>
                        <a:t>Documented agreement– multiple formal arrangements over 6 year.</a:t>
                      </a:r>
                      <a:endParaRPr lang="en-US" dirty="0"/>
                    </a:p>
                  </a:txBody>
                  <a:tcPr/>
                </a:tc>
              </a:tr>
              <a:tr h="1601851">
                <a:tc>
                  <a:txBody>
                    <a:bodyPr/>
                    <a:lstStyle/>
                    <a:p>
                      <a:r>
                        <a:rPr lang="en-US" dirty="0" smtClean="0"/>
                        <a:t>Coordination model – </a:t>
                      </a:r>
                    </a:p>
                    <a:p>
                      <a:r>
                        <a:rPr lang="en-US" dirty="0" smtClean="0"/>
                        <a:t>sole project officer </a:t>
                      </a:r>
                      <a:endParaRPr lang="en-US" dirty="0"/>
                    </a:p>
                  </a:txBody>
                  <a:tcPr/>
                </a:tc>
                <a:tc>
                  <a:txBody>
                    <a:bodyPr/>
                    <a:lstStyle/>
                    <a:p>
                      <a:r>
                        <a:rPr lang="en-US" dirty="0" smtClean="0"/>
                        <a:t>Coordination model – dedicated school coordinator between school &amp; industry</a:t>
                      </a:r>
                      <a:endParaRPr lang="en-US" dirty="0"/>
                    </a:p>
                  </a:txBody>
                  <a:tcPr/>
                </a:tc>
                <a:tc>
                  <a:txBody>
                    <a:bodyPr/>
                    <a:lstStyle/>
                    <a:p>
                      <a:r>
                        <a:rPr lang="en-US" baseline="0" dirty="0" smtClean="0"/>
                        <a:t>Queensland Minerals &amp; Energy Academy (Lead Broker). Board, Director &amp; project team</a:t>
                      </a:r>
                      <a:endParaRPr lang="en-US" dirty="0"/>
                    </a:p>
                  </a:txBody>
                  <a:tcPr/>
                </a:tc>
              </a:tr>
            </a:tbl>
          </a:graphicData>
        </a:graphic>
      </p:graphicFrame>
      <p:pic>
        <p:nvPicPr>
          <p:cNvPr id="307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6035675"/>
            <a:ext cx="9144000"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757714" y="3937000"/>
            <a:ext cx="184666" cy="369332"/>
          </a:xfrm>
          <a:prstGeom prst="rect">
            <a:avLst/>
          </a:prstGeom>
          <a:noFill/>
        </p:spPr>
        <p:txBody>
          <a:bodyPr wrap="none" rtlCol="0">
            <a:spAutoFit/>
          </a:bodyPr>
          <a:lstStyle/>
          <a:p>
            <a:endParaRPr lang="en-US" dirty="0"/>
          </a:p>
        </p:txBody>
      </p:sp>
    </p:spTree>
    <p:extLst>
      <p:ext uri="{BB962C8B-B14F-4D97-AF65-F5344CB8AC3E}">
        <p14:creationId xmlns="" xmlns:p14="http://schemas.microsoft.com/office/powerpoint/2010/main" val="38994944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Findings on coordination mechanism</a:t>
            </a:r>
            <a:endParaRPr lang="en-AU"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046311"/>
              </p:ext>
            </p:extLst>
          </p:nvPr>
        </p:nvGraphicFramePr>
        <p:xfrm>
          <a:off x="1070428" y="1248057"/>
          <a:ext cx="7273473" cy="3142413"/>
        </p:xfrm>
        <a:graphic>
          <a:graphicData uri="http://schemas.openxmlformats.org/drawingml/2006/table">
            <a:tbl>
              <a:tblPr firstRow="1" bandRow="1">
                <a:tableStyleId>{21E4AEA4-8DFA-4A89-87EB-49C32662AFE0}</a:tableStyleId>
              </a:tblPr>
              <a:tblGrid>
                <a:gridCol w="2424491"/>
                <a:gridCol w="2424491"/>
                <a:gridCol w="2424491"/>
              </a:tblGrid>
              <a:tr h="524904">
                <a:tc>
                  <a:txBody>
                    <a:bodyPr/>
                    <a:lstStyle/>
                    <a:p>
                      <a:r>
                        <a:rPr lang="en-US" dirty="0" smtClean="0"/>
                        <a:t>Aerospace</a:t>
                      </a:r>
                      <a:endParaRPr lang="en-US" dirty="0"/>
                    </a:p>
                  </a:txBody>
                  <a:tcPr/>
                </a:tc>
                <a:tc>
                  <a:txBody>
                    <a:bodyPr/>
                    <a:lstStyle/>
                    <a:p>
                      <a:r>
                        <a:rPr lang="en-US" dirty="0" smtClean="0"/>
                        <a:t>Building &amp; Construction</a:t>
                      </a:r>
                      <a:endParaRPr lang="en-US" dirty="0"/>
                    </a:p>
                  </a:txBody>
                  <a:tcPr/>
                </a:tc>
                <a:tc>
                  <a:txBody>
                    <a:bodyPr/>
                    <a:lstStyle/>
                    <a:p>
                      <a:r>
                        <a:rPr lang="en-US" dirty="0" smtClean="0"/>
                        <a:t>Minerals &amp; Energy</a:t>
                      </a:r>
                      <a:endParaRPr lang="en-US" dirty="0"/>
                    </a:p>
                  </a:txBody>
                  <a:tcPr/>
                </a:tc>
              </a:tr>
              <a:tr h="998346">
                <a:tc>
                  <a:txBody>
                    <a:bodyPr/>
                    <a:lstStyle/>
                    <a:p>
                      <a:r>
                        <a:rPr lang="en-US" dirty="0" smtClean="0"/>
                        <a:t>Geography</a:t>
                      </a:r>
                      <a:r>
                        <a:rPr lang="en-US" baseline="0" dirty="0" smtClean="0"/>
                        <a:t> – close proximity to Brisbane airport &amp; schools</a:t>
                      </a:r>
                      <a:r>
                        <a:rPr lang="en-US" dirty="0" smtClean="0"/>
                        <a:t> </a:t>
                      </a:r>
                      <a:endParaRPr lang="en-US" dirty="0"/>
                    </a:p>
                  </a:txBody>
                  <a:tcPr/>
                </a:tc>
                <a:tc>
                  <a:txBody>
                    <a:bodyPr/>
                    <a:lstStyle/>
                    <a:p>
                      <a:r>
                        <a:rPr lang="en-US" dirty="0" smtClean="0"/>
                        <a:t>Geography - school clusters in close proximity to infrastructure</a:t>
                      </a:r>
                      <a:r>
                        <a:rPr lang="en-US" baseline="0" dirty="0" smtClean="0"/>
                        <a:t> projects</a:t>
                      </a:r>
                      <a:endParaRPr lang="en-US" dirty="0"/>
                    </a:p>
                  </a:txBody>
                  <a:tcPr/>
                </a:tc>
                <a:tc>
                  <a:txBody>
                    <a:bodyPr/>
                    <a:lstStyle/>
                    <a:p>
                      <a:r>
                        <a:rPr lang="en-US" dirty="0" smtClean="0"/>
                        <a:t>Geography – close school proximity to mining communities</a:t>
                      </a:r>
                      <a:endParaRPr lang="en-US" dirty="0"/>
                    </a:p>
                  </a:txBody>
                  <a:tcPr/>
                </a:tc>
              </a:tr>
              <a:tr h="1313613">
                <a:tc>
                  <a:txBody>
                    <a:bodyPr/>
                    <a:lstStyle/>
                    <a:p>
                      <a:r>
                        <a:rPr lang="en-US" dirty="0" smtClean="0"/>
                        <a:t>Curriculum – co-production process</a:t>
                      </a:r>
                      <a:endParaRPr lang="en-US" dirty="0"/>
                    </a:p>
                  </a:txBody>
                  <a:tcPr/>
                </a:tc>
                <a:tc>
                  <a:txBody>
                    <a:bodyPr/>
                    <a:lstStyle/>
                    <a:p>
                      <a:r>
                        <a:rPr lang="en-US" dirty="0" smtClean="0"/>
                        <a:t>Curriculum – co-production process</a:t>
                      </a:r>
                      <a:endParaRPr lang="en-US" dirty="0"/>
                    </a:p>
                  </a:txBody>
                  <a:tcPr/>
                </a:tc>
                <a:tc>
                  <a:txBody>
                    <a:bodyPr/>
                    <a:lstStyle/>
                    <a:p>
                      <a:r>
                        <a:rPr lang="en-US" baseline="0" dirty="0" smtClean="0"/>
                        <a:t>Curriculum – co-production process</a:t>
                      </a:r>
                      <a:endParaRPr lang="en-US" dirty="0"/>
                    </a:p>
                  </a:txBody>
                  <a:tcPr/>
                </a:tc>
              </a:tr>
            </a:tbl>
          </a:graphicData>
        </a:graphic>
      </p:graphicFrame>
      <p:pic>
        <p:nvPicPr>
          <p:cNvPr id="307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6035675"/>
            <a:ext cx="9144000"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757714" y="3937000"/>
            <a:ext cx="184666" cy="369332"/>
          </a:xfrm>
          <a:prstGeom prst="rect">
            <a:avLst/>
          </a:prstGeom>
          <a:noFill/>
        </p:spPr>
        <p:txBody>
          <a:bodyPr wrap="none" rtlCol="0">
            <a:spAutoFit/>
          </a:bodyPr>
          <a:lstStyle/>
          <a:p>
            <a:endParaRPr lang="en-US" dirty="0"/>
          </a:p>
        </p:txBody>
      </p:sp>
    </p:spTree>
    <p:extLst>
      <p:ext uri="{BB962C8B-B14F-4D97-AF65-F5344CB8AC3E}">
        <p14:creationId xmlns="" xmlns:p14="http://schemas.microsoft.com/office/powerpoint/2010/main" val="2246982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Findings on reflection mechanism</a:t>
            </a:r>
            <a:endParaRPr lang="en-AU"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1193548"/>
              </p:ext>
            </p:extLst>
          </p:nvPr>
        </p:nvGraphicFramePr>
        <p:xfrm>
          <a:off x="1070427" y="1001141"/>
          <a:ext cx="7273473" cy="3840479"/>
        </p:xfrm>
        <a:graphic>
          <a:graphicData uri="http://schemas.openxmlformats.org/drawingml/2006/table">
            <a:tbl>
              <a:tblPr firstRow="1" bandRow="1">
                <a:tableStyleId>{21E4AEA4-8DFA-4A89-87EB-49C32662AFE0}</a:tableStyleId>
              </a:tblPr>
              <a:tblGrid>
                <a:gridCol w="2424491"/>
                <a:gridCol w="2424491"/>
                <a:gridCol w="2424491"/>
              </a:tblGrid>
              <a:tr h="524904">
                <a:tc>
                  <a:txBody>
                    <a:bodyPr/>
                    <a:lstStyle/>
                    <a:p>
                      <a:r>
                        <a:rPr lang="en-US" dirty="0" smtClean="0"/>
                        <a:t>Aerospace</a:t>
                      </a:r>
                      <a:endParaRPr lang="en-US" dirty="0"/>
                    </a:p>
                  </a:txBody>
                  <a:tcPr/>
                </a:tc>
                <a:tc>
                  <a:txBody>
                    <a:bodyPr/>
                    <a:lstStyle/>
                    <a:p>
                      <a:r>
                        <a:rPr lang="en-US" dirty="0" smtClean="0"/>
                        <a:t>Building &amp; Construction</a:t>
                      </a:r>
                      <a:endParaRPr lang="en-US" dirty="0"/>
                    </a:p>
                  </a:txBody>
                  <a:tcPr/>
                </a:tc>
                <a:tc>
                  <a:txBody>
                    <a:bodyPr/>
                    <a:lstStyle/>
                    <a:p>
                      <a:r>
                        <a:rPr lang="en-US" dirty="0" smtClean="0"/>
                        <a:t>Minerals &amp; Energy</a:t>
                      </a:r>
                      <a:endParaRPr lang="en-US" dirty="0"/>
                    </a:p>
                  </a:txBody>
                  <a:tcPr/>
                </a:tc>
              </a:tr>
              <a:tr h="998346">
                <a:tc>
                  <a:txBody>
                    <a:bodyPr/>
                    <a:lstStyle/>
                    <a:p>
                      <a:r>
                        <a:rPr lang="en-US" dirty="0" smtClean="0"/>
                        <a:t>As industry priorities change the nature of the partnership</a:t>
                      </a:r>
                      <a:r>
                        <a:rPr lang="en-US" baseline="0" dirty="0" smtClean="0"/>
                        <a:t> changes. F11 phased out, curriculum changed.</a:t>
                      </a:r>
                      <a:endParaRPr lang="en-US" dirty="0"/>
                    </a:p>
                  </a:txBody>
                  <a:tcPr/>
                </a:tc>
                <a:tc>
                  <a:txBody>
                    <a:bodyPr/>
                    <a:lstStyle/>
                    <a:p>
                      <a:r>
                        <a:rPr lang="en-US" dirty="0" smtClean="0"/>
                        <a:t>School leavers over-qualified for apprenticeship</a:t>
                      </a:r>
                      <a:endParaRPr lang="en-US" dirty="0"/>
                    </a:p>
                  </a:txBody>
                  <a:tcPr/>
                </a:tc>
                <a:tc>
                  <a:txBody>
                    <a:bodyPr/>
                    <a:lstStyle/>
                    <a:p>
                      <a:r>
                        <a:rPr lang="en-US" dirty="0" smtClean="0"/>
                        <a:t>Economic fluctuation impacts on partnership</a:t>
                      </a:r>
                      <a:r>
                        <a:rPr lang="en-US" baseline="0" dirty="0" smtClean="0"/>
                        <a:t> sustainability</a:t>
                      </a:r>
                      <a:endParaRPr lang="en-US" dirty="0"/>
                    </a:p>
                  </a:txBody>
                  <a:tcPr/>
                </a:tc>
              </a:tr>
              <a:tr h="1313613">
                <a:tc>
                  <a:txBody>
                    <a:bodyPr/>
                    <a:lstStyle/>
                    <a:p>
                      <a:r>
                        <a:rPr lang="en-US" dirty="0" smtClean="0"/>
                        <a:t>Program focus dependent on</a:t>
                      </a:r>
                      <a:r>
                        <a:rPr lang="en-US" baseline="0" dirty="0" smtClean="0"/>
                        <a:t> project coordinator experience and perspective</a:t>
                      </a:r>
                      <a:endParaRPr lang="en-US" dirty="0"/>
                    </a:p>
                  </a:txBody>
                  <a:tcPr/>
                </a:tc>
                <a:tc>
                  <a:txBody>
                    <a:bodyPr/>
                    <a:lstStyle/>
                    <a:p>
                      <a:r>
                        <a:rPr lang="en-US" dirty="0" smtClean="0"/>
                        <a:t>Training programs need to be mobile to enable delivery where infrastructure projects are located</a:t>
                      </a:r>
                      <a:endParaRPr lang="en-US" dirty="0"/>
                    </a:p>
                  </a:txBody>
                  <a:tcPr/>
                </a:tc>
                <a:tc>
                  <a:txBody>
                    <a:bodyPr/>
                    <a:lstStyle/>
                    <a:p>
                      <a:r>
                        <a:rPr lang="en-US" baseline="0" dirty="0" smtClean="0"/>
                        <a:t>Shortage of school teachers with industry-based knowledge to </a:t>
                      </a:r>
                      <a:r>
                        <a:rPr lang="en-US" baseline="0" dirty="0" err="1" smtClean="0"/>
                        <a:t>contextualise</a:t>
                      </a:r>
                      <a:r>
                        <a:rPr lang="en-US" baseline="0" dirty="0" smtClean="0"/>
                        <a:t> curriculum</a:t>
                      </a:r>
                      <a:endParaRPr lang="en-US" dirty="0"/>
                    </a:p>
                  </a:txBody>
                  <a:tcPr/>
                </a:tc>
              </a:tr>
            </a:tbl>
          </a:graphicData>
        </a:graphic>
      </p:graphicFrame>
      <p:pic>
        <p:nvPicPr>
          <p:cNvPr id="307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6035675"/>
            <a:ext cx="9144000"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757714" y="3937000"/>
            <a:ext cx="184666" cy="369332"/>
          </a:xfrm>
          <a:prstGeom prst="rect">
            <a:avLst/>
          </a:prstGeom>
          <a:noFill/>
        </p:spPr>
        <p:txBody>
          <a:bodyPr wrap="none" rtlCol="0">
            <a:spAutoFit/>
          </a:bodyPr>
          <a:lstStyle/>
          <a:p>
            <a:endParaRPr lang="en-US" dirty="0"/>
          </a:p>
        </p:txBody>
      </p:sp>
    </p:spTree>
    <p:extLst>
      <p:ext uri="{BB962C8B-B14F-4D97-AF65-F5344CB8AC3E}">
        <p14:creationId xmlns="" xmlns:p14="http://schemas.microsoft.com/office/powerpoint/2010/main" val="23792847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Findings on transformation mechanism</a:t>
            </a:r>
            <a:endParaRPr lang="en-AU"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695129334"/>
              </p:ext>
            </p:extLst>
          </p:nvPr>
        </p:nvGraphicFramePr>
        <p:xfrm>
          <a:off x="1070427" y="1001141"/>
          <a:ext cx="7273473" cy="4480559"/>
        </p:xfrm>
        <a:graphic>
          <a:graphicData uri="http://schemas.openxmlformats.org/drawingml/2006/table">
            <a:tbl>
              <a:tblPr firstRow="1" bandRow="1">
                <a:tableStyleId>{21E4AEA4-8DFA-4A89-87EB-49C32662AFE0}</a:tableStyleId>
              </a:tblPr>
              <a:tblGrid>
                <a:gridCol w="2424491"/>
                <a:gridCol w="2424491"/>
                <a:gridCol w="2424491"/>
              </a:tblGrid>
              <a:tr h="524904">
                <a:tc>
                  <a:txBody>
                    <a:bodyPr/>
                    <a:lstStyle/>
                    <a:p>
                      <a:r>
                        <a:rPr lang="en-US" dirty="0" smtClean="0"/>
                        <a:t>Aerospace</a:t>
                      </a:r>
                      <a:endParaRPr lang="en-US" dirty="0"/>
                    </a:p>
                  </a:txBody>
                  <a:tcPr/>
                </a:tc>
                <a:tc>
                  <a:txBody>
                    <a:bodyPr/>
                    <a:lstStyle/>
                    <a:p>
                      <a:r>
                        <a:rPr lang="en-US" dirty="0" smtClean="0"/>
                        <a:t>Building &amp; Construction</a:t>
                      </a:r>
                      <a:endParaRPr lang="en-US" dirty="0"/>
                    </a:p>
                  </a:txBody>
                  <a:tcPr/>
                </a:tc>
                <a:tc>
                  <a:txBody>
                    <a:bodyPr/>
                    <a:lstStyle/>
                    <a:p>
                      <a:r>
                        <a:rPr lang="en-US" dirty="0" smtClean="0"/>
                        <a:t>Minerals &amp; Energy</a:t>
                      </a:r>
                      <a:endParaRPr lang="en-US" dirty="0"/>
                    </a:p>
                  </a:txBody>
                  <a:tcPr/>
                </a:tc>
              </a:tr>
              <a:tr h="998346">
                <a:tc>
                  <a:txBody>
                    <a:bodyPr/>
                    <a:lstStyle/>
                    <a:p>
                      <a:r>
                        <a:rPr lang="en-US" dirty="0" err="1" smtClean="0"/>
                        <a:t>Institutionalised</a:t>
                      </a:r>
                      <a:r>
                        <a:rPr lang="en-US" dirty="0" smtClean="0"/>
                        <a:t> curriculum – approved by State government</a:t>
                      </a:r>
                      <a:endParaRPr lang="en-US" dirty="0"/>
                    </a:p>
                  </a:txBody>
                  <a:tcPr/>
                </a:tc>
                <a:tc>
                  <a:txBody>
                    <a:bodyPr/>
                    <a:lstStyle/>
                    <a:p>
                      <a:r>
                        <a:rPr lang="en-US" dirty="0" err="1" smtClean="0"/>
                        <a:t>Institutionalised</a:t>
                      </a:r>
                      <a:r>
                        <a:rPr lang="en-US" dirty="0" smtClean="0"/>
                        <a:t> curriculum – approved by State government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Institutionalised</a:t>
                      </a:r>
                      <a:r>
                        <a:rPr lang="en-US" dirty="0" smtClean="0"/>
                        <a:t> curriculum – approved by State government</a:t>
                      </a:r>
                    </a:p>
                    <a:p>
                      <a:endParaRPr lang="en-US" dirty="0"/>
                    </a:p>
                  </a:txBody>
                  <a:tcPr/>
                </a:tc>
              </a:tr>
              <a:tr h="998346">
                <a:tc>
                  <a:txBody>
                    <a:bodyPr/>
                    <a:lstStyle/>
                    <a:p>
                      <a:r>
                        <a:rPr lang="en-US" dirty="0" smtClean="0"/>
                        <a:t>European Aviation</a:t>
                      </a:r>
                      <a:r>
                        <a:rPr lang="en-US" baseline="0" dirty="0" smtClean="0"/>
                        <a:t> Safety Agency approval as training </a:t>
                      </a:r>
                      <a:r>
                        <a:rPr lang="en-US" baseline="0" dirty="0" err="1" smtClean="0"/>
                        <a:t>organisation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Australian</a:t>
                      </a:r>
                      <a:r>
                        <a:rPr lang="en-US" baseline="0" dirty="0" smtClean="0"/>
                        <a:t> vocational system approval</a:t>
                      </a:r>
                      <a:endParaRPr lang="en-US"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Australian</a:t>
                      </a:r>
                      <a:r>
                        <a:rPr lang="en-US" baseline="0" dirty="0" smtClean="0"/>
                        <a:t> vocational system approval</a:t>
                      </a:r>
                      <a:endParaRPr lang="en-US" dirty="0" smtClean="0"/>
                    </a:p>
                    <a:p>
                      <a:endParaRPr lang="en-US" dirty="0"/>
                    </a:p>
                  </a:txBody>
                  <a:tcPr/>
                </a:tc>
              </a:tr>
              <a:tr h="1313613">
                <a:tc>
                  <a:txBody>
                    <a:bodyPr/>
                    <a:lstStyle/>
                    <a:p>
                      <a:r>
                        <a:rPr lang="en-US" dirty="0" smtClean="0"/>
                        <a:t>Australian</a:t>
                      </a:r>
                      <a:r>
                        <a:rPr lang="en-US" baseline="0" dirty="0" smtClean="0"/>
                        <a:t> vocational system approval</a:t>
                      </a:r>
                      <a:endParaRPr lang="en-US" dirty="0"/>
                    </a:p>
                  </a:txBody>
                  <a:tcPr/>
                </a:tc>
                <a:tc>
                  <a:txBody>
                    <a:bodyPr/>
                    <a:lstStyle/>
                    <a:p>
                      <a:r>
                        <a:rPr lang="en-US" dirty="0" err="1" smtClean="0"/>
                        <a:t>Contextualised</a:t>
                      </a:r>
                      <a:r>
                        <a:rPr lang="en-US" baseline="0" dirty="0" smtClean="0"/>
                        <a:t> </a:t>
                      </a:r>
                      <a:r>
                        <a:rPr lang="en-US" baseline="0" dirty="0" err="1" smtClean="0"/>
                        <a:t>maths</a:t>
                      </a:r>
                      <a:r>
                        <a:rPr lang="en-US" baseline="0" dirty="0" smtClean="0"/>
                        <a:t>, English, Science. Certificate I &amp; II Building &amp; Construction.</a:t>
                      </a:r>
                      <a:endParaRPr lang="en-US" dirty="0"/>
                    </a:p>
                  </a:txBody>
                  <a:tcPr/>
                </a:tc>
                <a:tc>
                  <a:txBody>
                    <a:bodyPr/>
                    <a:lstStyle/>
                    <a:p>
                      <a:r>
                        <a:rPr lang="en-US" dirty="0" err="1" smtClean="0"/>
                        <a:t>Contextualised</a:t>
                      </a:r>
                      <a:r>
                        <a:rPr lang="en-US" baseline="0" dirty="0" smtClean="0"/>
                        <a:t> </a:t>
                      </a:r>
                      <a:r>
                        <a:rPr lang="en-US" baseline="0" dirty="0" err="1" smtClean="0"/>
                        <a:t>maths</a:t>
                      </a:r>
                      <a:r>
                        <a:rPr lang="en-US" baseline="0" dirty="0" smtClean="0"/>
                        <a:t>, science&amp; Certificate I &amp; II in Resources Industry</a:t>
                      </a:r>
                      <a:endParaRPr lang="en-US" dirty="0"/>
                    </a:p>
                  </a:txBody>
                  <a:tcPr/>
                </a:tc>
              </a:tr>
            </a:tbl>
          </a:graphicData>
        </a:graphic>
      </p:graphicFrame>
      <p:pic>
        <p:nvPicPr>
          <p:cNvPr id="307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6035675"/>
            <a:ext cx="9144000"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757714" y="3937000"/>
            <a:ext cx="184666" cy="369332"/>
          </a:xfrm>
          <a:prstGeom prst="rect">
            <a:avLst/>
          </a:prstGeom>
          <a:noFill/>
        </p:spPr>
        <p:txBody>
          <a:bodyPr wrap="none" rtlCol="0">
            <a:spAutoFit/>
          </a:bodyPr>
          <a:lstStyle/>
          <a:p>
            <a:endParaRPr lang="en-US" dirty="0"/>
          </a:p>
        </p:txBody>
      </p:sp>
    </p:spTree>
    <p:extLst>
      <p:ext uri="{BB962C8B-B14F-4D97-AF65-F5344CB8AC3E}">
        <p14:creationId xmlns="" xmlns:p14="http://schemas.microsoft.com/office/powerpoint/2010/main" val="24633090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966198" cy="548640"/>
          </a:xfrm>
        </p:spPr>
        <p:txBody>
          <a:bodyPr/>
          <a:lstStyle/>
          <a:p>
            <a:pPr algn="ctr"/>
            <a:r>
              <a:rPr lang="en-AU" dirty="0" smtClean="0"/>
              <a:t>Industry-school partnership propositions</a:t>
            </a:r>
            <a:endParaRPr lang="en-AU" dirty="0"/>
          </a:p>
        </p:txBody>
      </p:sp>
      <p:sp>
        <p:nvSpPr>
          <p:cNvPr id="3" name="Content Placeholder 2"/>
          <p:cNvSpPr>
            <a:spLocks noGrp="1"/>
          </p:cNvSpPr>
          <p:nvPr>
            <p:ph idx="1"/>
          </p:nvPr>
        </p:nvSpPr>
        <p:spPr>
          <a:xfrm>
            <a:off x="822960" y="1227628"/>
            <a:ext cx="7520940" cy="3852372"/>
          </a:xfrm>
        </p:spPr>
        <p:txBody>
          <a:bodyPr>
            <a:normAutofit/>
          </a:bodyPr>
          <a:lstStyle/>
          <a:p>
            <a:pPr marL="0" indent="0"/>
            <a:r>
              <a:rPr lang="en-AU" sz="2300" b="0" dirty="0"/>
              <a:t>ISP partners need to </a:t>
            </a:r>
            <a:r>
              <a:rPr lang="en-AU" sz="2300" b="0" i="1" dirty="0"/>
              <a:t>identify and understand</a:t>
            </a:r>
            <a:r>
              <a:rPr lang="en-AU" sz="2300" b="0" dirty="0"/>
              <a:t> the types of boundaries and common interfaces that exist between schools and specific industries.  </a:t>
            </a:r>
            <a:endParaRPr lang="en-AU" sz="2300" b="0" dirty="0" smtClean="0"/>
          </a:p>
          <a:p>
            <a:pPr>
              <a:buFont typeface="+mj-lt"/>
              <a:buAutoNum type="arabicPeriod"/>
            </a:pPr>
            <a:endParaRPr lang="en-AU" sz="2300" b="0" dirty="0"/>
          </a:p>
          <a:p>
            <a:pPr marL="0" indent="0"/>
            <a:r>
              <a:rPr lang="en-AU" sz="2300" b="0" dirty="0"/>
              <a:t>Effective ISP coordination models across partner boundaries is dependent on the geographical scope of activity</a:t>
            </a:r>
            <a:r>
              <a:rPr lang="en-AU" sz="2300" b="0" dirty="0" smtClean="0"/>
              <a:t>.</a:t>
            </a:r>
          </a:p>
          <a:p>
            <a:pPr>
              <a:buFont typeface="+mj-lt"/>
              <a:buAutoNum type="arabicPeriod"/>
            </a:pPr>
            <a:endParaRPr lang="en-AU" sz="2300" b="0" dirty="0"/>
          </a:p>
          <a:p>
            <a:endParaRPr lang="en-AU" dirty="0"/>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6075907"/>
            <a:ext cx="9144000"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1176376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1027" name="Picture 3"/>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1433015" y="122403"/>
            <a:ext cx="6632811" cy="59671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6089555"/>
            <a:ext cx="9144000"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373957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966198" cy="548640"/>
          </a:xfrm>
        </p:spPr>
        <p:txBody>
          <a:bodyPr/>
          <a:lstStyle/>
          <a:p>
            <a:pPr algn="ctr"/>
            <a:r>
              <a:rPr lang="en-AU" dirty="0" smtClean="0"/>
              <a:t>Industry-school partnership propositions</a:t>
            </a:r>
            <a:endParaRPr lang="en-AU" dirty="0"/>
          </a:p>
        </p:txBody>
      </p:sp>
      <p:sp>
        <p:nvSpPr>
          <p:cNvPr id="3" name="Content Placeholder 2"/>
          <p:cNvSpPr>
            <a:spLocks noGrp="1"/>
          </p:cNvSpPr>
          <p:nvPr>
            <p:ph idx="1"/>
          </p:nvPr>
        </p:nvSpPr>
        <p:spPr>
          <a:xfrm>
            <a:off x="822960" y="1227628"/>
            <a:ext cx="7520940" cy="3852372"/>
          </a:xfrm>
        </p:spPr>
        <p:txBody>
          <a:bodyPr>
            <a:normAutofit/>
          </a:bodyPr>
          <a:lstStyle/>
          <a:p>
            <a:pPr marL="0" indent="0"/>
            <a:r>
              <a:rPr lang="en-AU" sz="2300" b="0" dirty="0" smtClean="0"/>
              <a:t>ISPs </a:t>
            </a:r>
            <a:r>
              <a:rPr lang="en-AU" sz="2300" b="0" dirty="0"/>
              <a:t>who practice reflection and address challenges transparently can expect to develop innovative and sustainable programs</a:t>
            </a:r>
            <a:r>
              <a:rPr lang="en-AU" sz="2300" b="0" dirty="0" smtClean="0"/>
              <a:t>.</a:t>
            </a:r>
          </a:p>
          <a:p>
            <a:pPr>
              <a:buFont typeface="+mj-lt"/>
              <a:buAutoNum type="arabicPeriod"/>
            </a:pPr>
            <a:endParaRPr lang="en-AU" sz="2300" b="0" dirty="0"/>
          </a:p>
          <a:p>
            <a:pPr marL="0" indent="0"/>
            <a:r>
              <a:rPr lang="en-AU" sz="2300" b="0" dirty="0"/>
              <a:t>ISPs who seek to integrate programs into existing external systems will transform and realise school-to-work transitions that meet the needs of all partners and ultimately the end beneficiary – the school student.</a:t>
            </a:r>
          </a:p>
          <a:p>
            <a:r>
              <a:rPr lang="en-AU" sz="2300" b="0" dirty="0"/>
              <a:t> </a:t>
            </a:r>
          </a:p>
          <a:p>
            <a:endParaRPr lang="en-AU" dirty="0"/>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6075907"/>
            <a:ext cx="9144000"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1905032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Common elements </a:t>
            </a:r>
            <a:r>
              <a:rPr lang="en-AU" smtClean="0"/>
              <a:t>across industries</a:t>
            </a:r>
            <a:endParaRPr lang="en-AU" dirty="0"/>
          </a:p>
        </p:txBody>
      </p:sp>
      <p:graphicFrame>
        <p:nvGraphicFramePr>
          <p:cNvPr id="4" name="Content Placeholder 3"/>
          <p:cNvGraphicFramePr>
            <a:graphicFrameLocks noGrp="1"/>
          </p:cNvGraphicFramePr>
          <p:nvPr>
            <p:ph idx="1"/>
          </p:nvPr>
        </p:nvGraphicFramePr>
        <p:xfrm>
          <a:off x="822325" y="1100138"/>
          <a:ext cx="7521575" cy="3579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0" y="6035675"/>
            <a:ext cx="9144000"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634539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6471" y="1938475"/>
            <a:ext cx="4531057" cy="1143000"/>
          </a:xfrm>
        </p:spPr>
        <p:txBody>
          <a:bodyPr/>
          <a:lstStyle/>
          <a:p>
            <a:pPr algn="ctr"/>
            <a:r>
              <a:rPr lang="en-US" b="1" dirty="0" smtClean="0"/>
              <a:t>Questions</a:t>
            </a:r>
            <a:endParaRPr lang="en-US" b="1" dirty="0"/>
          </a:p>
        </p:txBody>
      </p:sp>
      <p:pic>
        <p:nvPicPr>
          <p:cNvPr id="4" name="Pictur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6037717"/>
            <a:ext cx="9144000" cy="820283"/>
          </a:xfrm>
          <a:prstGeom prst="rect">
            <a:avLst/>
          </a:prstGeom>
        </p:spPr>
      </p:pic>
    </p:spTree>
    <p:extLst>
      <p:ext uri="{BB962C8B-B14F-4D97-AF65-F5344CB8AC3E}">
        <p14:creationId xmlns="" xmlns:p14="http://schemas.microsoft.com/office/powerpoint/2010/main" val="3580804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09684" y="533400"/>
            <a:ext cx="7977116" cy="1066800"/>
          </a:xfrm>
        </p:spPr>
        <p:txBody>
          <a:bodyPr>
            <a:normAutofit/>
          </a:bodyPr>
          <a:lstStyle/>
          <a:p>
            <a:r>
              <a:rPr lang="en-AU" dirty="0" smtClean="0"/>
              <a:t>Defining Industry-School Partnerships</a:t>
            </a:r>
            <a:endParaRPr lang="en-AU" dirty="0"/>
          </a:p>
        </p:txBody>
      </p:sp>
      <p:sp>
        <p:nvSpPr>
          <p:cNvPr id="2" name="Content Placeholder 1"/>
          <p:cNvSpPr>
            <a:spLocks noGrp="1"/>
          </p:cNvSpPr>
          <p:nvPr>
            <p:ph idx="1"/>
          </p:nvPr>
        </p:nvSpPr>
        <p:spPr>
          <a:xfrm>
            <a:off x="822960" y="1810311"/>
            <a:ext cx="7520940" cy="3579849"/>
          </a:xfrm>
        </p:spPr>
        <p:txBody>
          <a:bodyPr>
            <a:normAutofit/>
          </a:bodyPr>
          <a:lstStyle/>
          <a:p>
            <a:pPr>
              <a:buFont typeface="Arial" panose="020B0604020202020204" pitchFamily="34" charset="0"/>
              <a:buChar char="•"/>
            </a:pPr>
            <a:r>
              <a:rPr lang="en-US" sz="2400" b="0" dirty="0" smtClean="0"/>
              <a:t>ISPs </a:t>
            </a:r>
            <a:r>
              <a:rPr lang="en-US" sz="2400" b="0" dirty="0"/>
              <a:t>are a systematic targeted approach, supported by government </a:t>
            </a:r>
            <a:r>
              <a:rPr lang="en-US" sz="2400" b="0" dirty="0" smtClean="0"/>
              <a:t>policy that </a:t>
            </a:r>
            <a:r>
              <a:rPr lang="en-US" sz="2400" b="0" dirty="0"/>
              <a:t>provide exposure for students interested in pursuing a career in a specific </a:t>
            </a:r>
            <a:r>
              <a:rPr lang="en-US" sz="2400" b="0" dirty="0" smtClean="0"/>
              <a:t>industry.</a:t>
            </a:r>
          </a:p>
          <a:p>
            <a:endParaRPr lang="en-US" b="0" dirty="0"/>
          </a:p>
          <a:p>
            <a:pPr>
              <a:buFont typeface="Arial" panose="020B0604020202020204" pitchFamily="34" charset="0"/>
              <a:buChar char="•"/>
            </a:pPr>
            <a:r>
              <a:rPr lang="en-US" sz="2400" b="0" dirty="0"/>
              <a:t>ISPs are a platform for industries to promote themselves and may </a:t>
            </a:r>
            <a:r>
              <a:rPr lang="en-US" sz="2400" b="0" dirty="0" smtClean="0"/>
              <a:t>facilitate school-to-work transition</a:t>
            </a:r>
          </a:p>
          <a:p>
            <a:endParaRPr lang="en-US" dirty="0"/>
          </a:p>
          <a:p>
            <a:endParaRPr lang="en-AU" dirty="0"/>
          </a:p>
        </p:txBody>
      </p:sp>
      <p:pic>
        <p:nvPicPr>
          <p:cNvPr id="4" name="Pictur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6037717"/>
            <a:ext cx="9144000" cy="820283"/>
          </a:xfrm>
          <a:prstGeom prst="rect">
            <a:avLst/>
          </a:prstGeom>
        </p:spPr>
      </p:pic>
    </p:spTree>
    <p:extLst>
      <p:ext uri="{BB962C8B-B14F-4D97-AF65-F5344CB8AC3E}">
        <p14:creationId xmlns="" xmlns:p14="http://schemas.microsoft.com/office/powerpoint/2010/main" val="26303211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229600" cy="1066800"/>
          </a:xfrm>
        </p:spPr>
        <p:txBody>
          <a:bodyPr>
            <a:normAutofit/>
          </a:bodyPr>
          <a:lstStyle/>
          <a:p>
            <a:pPr algn="ctr"/>
            <a:r>
              <a:rPr lang="en-AU" dirty="0" smtClean="0"/>
              <a:t>Terminology</a:t>
            </a:r>
            <a:endParaRPr lang="en-AU" dirty="0"/>
          </a:p>
        </p:txBody>
      </p:sp>
      <p:sp>
        <p:nvSpPr>
          <p:cNvPr id="2" name="Content Placeholder 1"/>
          <p:cNvSpPr>
            <a:spLocks noGrp="1"/>
          </p:cNvSpPr>
          <p:nvPr>
            <p:ph idx="1"/>
          </p:nvPr>
        </p:nvSpPr>
        <p:spPr>
          <a:xfrm>
            <a:off x="811530" y="1367972"/>
            <a:ext cx="7520940" cy="3579849"/>
          </a:xfrm>
        </p:spPr>
        <p:txBody>
          <a:bodyPr numCol="2">
            <a:normAutofit lnSpcReduction="10000"/>
          </a:bodyPr>
          <a:lstStyle/>
          <a:p>
            <a:pPr marL="0" indent="0"/>
            <a:r>
              <a:rPr lang="en-AU" sz="2400" b="0" dirty="0"/>
              <a:t>J</a:t>
            </a:r>
            <a:r>
              <a:rPr lang="en-AU" sz="2400" b="0" dirty="0" smtClean="0"/>
              <a:t>oint ventures </a:t>
            </a:r>
          </a:p>
          <a:p>
            <a:pPr marL="0" indent="0"/>
            <a:r>
              <a:rPr lang="en-AU" sz="2400" b="0" dirty="0"/>
              <a:t>P</a:t>
            </a:r>
            <a:r>
              <a:rPr lang="en-AU" sz="2400" b="0" dirty="0" smtClean="0"/>
              <a:t>ublic-private partnerships </a:t>
            </a:r>
          </a:p>
          <a:p>
            <a:pPr marL="0" indent="0"/>
            <a:r>
              <a:rPr lang="en-AU" sz="2400" b="0" dirty="0" smtClean="0"/>
              <a:t>School-enterprise </a:t>
            </a:r>
          </a:p>
          <a:p>
            <a:pPr marL="0" indent="0"/>
            <a:r>
              <a:rPr lang="en-AU" sz="2400" b="0" dirty="0" smtClean="0"/>
              <a:t>Cooperation</a:t>
            </a:r>
          </a:p>
          <a:p>
            <a:pPr marL="0" indent="0"/>
            <a:r>
              <a:rPr lang="en-AU" sz="2400" b="0" dirty="0" smtClean="0"/>
              <a:t>Networks</a:t>
            </a:r>
          </a:p>
          <a:p>
            <a:pPr marL="0" indent="0"/>
            <a:r>
              <a:rPr lang="en-AU" sz="2400" b="0" dirty="0" smtClean="0"/>
              <a:t>Coalitions</a:t>
            </a:r>
          </a:p>
          <a:p>
            <a:pPr marL="0" indent="0"/>
            <a:r>
              <a:rPr lang="en-AU" sz="2400" b="0" dirty="0" smtClean="0"/>
              <a:t>Collaborations</a:t>
            </a:r>
          </a:p>
          <a:p>
            <a:pPr marL="0" indent="0"/>
            <a:r>
              <a:rPr lang="en-AU" sz="2400" b="0" dirty="0" smtClean="0"/>
              <a:t>Co-</a:t>
            </a:r>
            <a:r>
              <a:rPr lang="en-AU" sz="2400" b="0" dirty="0" err="1" smtClean="0"/>
              <a:t>makership</a:t>
            </a:r>
            <a:endParaRPr lang="en-AU" sz="2400" b="0" dirty="0" smtClean="0"/>
          </a:p>
          <a:p>
            <a:pPr marL="0" indent="0"/>
            <a:r>
              <a:rPr lang="en-AU" sz="2400" b="0" dirty="0" smtClean="0"/>
              <a:t>Social partnerships </a:t>
            </a:r>
          </a:p>
          <a:p>
            <a:pPr marL="0" indent="0"/>
            <a:r>
              <a:rPr lang="en-AU" sz="2400" b="0" dirty="0" smtClean="0"/>
              <a:t>Business-school relationships</a:t>
            </a:r>
          </a:p>
          <a:p>
            <a:pPr marL="0" indent="0"/>
            <a:r>
              <a:rPr lang="en-AU" sz="2400" b="0" dirty="0"/>
              <a:t>S</a:t>
            </a:r>
            <a:r>
              <a:rPr lang="en-AU" sz="2400" b="0" dirty="0" smtClean="0"/>
              <a:t>chool-business partnerships</a:t>
            </a:r>
          </a:p>
          <a:p>
            <a:pPr marL="0" indent="0"/>
            <a:r>
              <a:rPr lang="en-AU" sz="2400" b="0" dirty="0" smtClean="0"/>
              <a:t>Community-school partnerships</a:t>
            </a:r>
          </a:p>
          <a:p>
            <a:pPr marL="0" indent="0"/>
            <a:r>
              <a:rPr lang="en-AU" sz="2400" b="0" dirty="0" smtClean="0"/>
              <a:t>Industry-school </a:t>
            </a:r>
            <a:r>
              <a:rPr lang="en-AU" sz="2400" b="0" dirty="0"/>
              <a:t>engagement </a:t>
            </a:r>
            <a:endParaRPr lang="en-AU" sz="2400" b="0" dirty="0" smtClean="0"/>
          </a:p>
          <a:p>
            <a:pPr marL="0" indent="0"/>
            <a:r>
              <a:rPr lang="en-AU" sz="2400" b="0" dirty="0" smtClean="0">
                <a:solidFill>
                  <a:srgbClr val="FF0000"/>
                </a:solidFill>
              </a:rPr>
              <a:t>Industry-school </a:t>
            </a:r>
            <a:r>
              <a:rPr lang="en-AU" sz="2400" b="0" dirty="0">
                <a:solidFill>
                  <a:srgbClr val="FF0000"/>
                </a:solidFill>
              </a:rPr>
              <a:t>partnerships</a:t>
            </a:r>
            <a:r>
              <a:rPr lang="en-AU" sz="2400" b="0" dirty="0"/>
              <a:t> </a:t>
            </a:r>
          </a:p>
        </p:txBody>
      </p:sp>
      <p:pic>
        <p:nvPicPr>
          <p:cNvPr id="4" name="Pictur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6037717"/>
            <a:ext cx="9144000" cy="820283"/>
          </a:xfrm>
          <a:prstGeom prst="rect">
            <a:avLst/>
          </a:prstGeom>
        </p:spPr>
      </p:pic>
    </p:spTree>
    <p:extLst>
      <p:ext uri="{BB962C8B-B14F-4D97-AF65-F5344CB8AC3E}">
        <p14:creationId xmlns="" xmlns:p14="http://schemas.microsoft.com/office/powerpoint/2010/main" val="22646467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38328"/>
            <a:ext cx="3282287" cy="1053744"/>
          </a:xfrm>
        </p:spPr>
        <p:txBody>
          <a:bodyPr/>
          <a:lstStyle/>
          <a:p>
            <a:r>
              <a:rPr lang="en-AU" dirty="0" smtClean="0"/>
              <a:t>ISP Benefits</a:t>
            </a:r>
            <a:endParaRPr lang="en-AU" dirty="0"/>
          </a:p>
        </p:txBody>
      </p:sp>
      <p:sp>
        <p:nvSpPr>
          <p:cNvPr id="2" name="Content Placeholder 1"/>
          <p:cNvSpPr>
            <a:spLocks noGrp="1"/>
          </p:cNvSpPr>
          <p:nvPr>
            <p:ph idx="1"/>
          </p:nvPr>
        </p:nvSpPr>
        <p:spPr>
          <a:xfrm>
            <a:off x="872068" y="1382887"/>
            <a:ext cx="3247350" cy="4279252"/>
          </a:xfrm>
        </p:spPr>
        <p:txBody>
          <a:bodyPr>
            <a:normAutofit/>
          </a:bodyPr>
          <a:lstStyle/>
          <a:p>
            <a:pPr>
              <a:buFont typeface="+mj-lt"/>
              <a:buAutoNum type="arabicPeriod"/>
            </a:pPr>
            <a:r>
              <a:rPr lang="en-AU" sz="1800" b="0" dirty="0" smtClean="0"/>
              <a:t>Reduce education sector costs to governments &amp; address skill-shortages</a:t>
            </a:r>
          </a:p>
          <a:p>
            <a:pPr>
              <a:buFont typeface="+mj-lt"/>
              <a:buAutoNum type="arabicPeriod"/>
            </a:pPr>
            <a:r>
              <a:rPr lang="en-AU" sz="1800" b="0" dirty="0" smtClean="0"/>
              <a:t>Help supply education to geographically dispersed locations</a:t>
            </a:r>
          </a:p>
          <a:p>
            <a:pPr>
              <a:buFont typeface="+mj-lt"/>
              <a:buAutoNum type="arabicPeriod"/>
            </a:pPr>
            <a:r>
              <a:rPr lang="en-AU" sz="1800" b="0" dirty="0" smtClean="0"/>
              <a:t>Keep pace with knowledge innovation, new work practices/products with innovative educational solutions</a:t>
            </a:r>
            <a:endParaRPr lang="en-AU" sz="1800" b="0" dirty="0"/>
          </a:p>
        </p:txBody>
      </p:sp>
      <p:pic>
        <p:nvPicPr>
          <p:cNvPr id="3074" name="Picture 2"/>
          <p:cNvPicPr>
            <a:picLocks noChangeAspect="1" noChangeArrowheads="1"/>
          </p:cNvPicPr>
          <p:nvPr/>
        </p:nvPicPr>
        <p:blipFill>
          <a:blip r:embed="rId3">
            <a:extLst>
              <a:ext uri="{BEBA8EAE-BF5A-486C-A8C5-ECC9F3942E4B}">
                <a14:imgProps xmlns="" xmlns:a14="http://schemas.microsoft.com/office/drawing/2010/main">
                  <a14:imgLayer r:embed="rId4">
                    <a14:imgEffect>
                      <a14:saturation sat="0"/>
                    </a14:imgEffect>
                  </a14:imgLayer>
                </a14:imgProps>
              </a:ext>
              <a:ext uri="{28A0092B-C50C-407E-A947-70E740481C1C}">
                <a14:useLocalDpi xmlns="" xmlns:a14="http://schemas.microsoft.com/office/drawing/2010/main" val="0"/>
              </a:ext>
            </a:extLst>
          </a:blip>
          <a:srcRect/>
          <a:stretch>
            <a:fillRect/>
          </a:stretch>
        </p:blipFill>
        <p:spPr bwMode="auto">
          <a:xfrm>
            <a:off x="5975927" y="548862"/>
            <a:ext cx="2841625" cy="20843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5">
            <a:extLst>
              <a:ext uri="{BEBA8EAE-BF5A-486C-A8C5-ECC9F3942E4B}">
                <a14:imgProps xmlns="" xmlns:a14="http://schemas.microsoft.com/office/drawing/2010/main">
                  <a14:imgLayer r:embed="rId6">
                    <a14:imgEffect>
                      <a14:saturation sat="0"/>
                    </a14:imgEffect>
                  </a14:imgLayer>
                </a14:imgProps>
              </a:ext>
              <a:ext uri="{28A0092B-C50C-407E-A947-70E740481C1C}">
                <a14:useLocalDpi xmlns="" xmlns:a14="http://schemas.microsoft.com/office/drawing/2010/main" val="0"/>
              </a:ext>
            </a:extLst>
          </a:blip>
          <a:srcRect/>
          <a:stretch>
            <a:fillRect/>
          </a:stretch>
        </p:blipFill>
        <p:spPr bwMode="auto">
          <a:xfrm>
            <a:off x="4817657" y="3097543"/>
            <a:ext cx="4009754" cy="272258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Lst>
        </p:spPr>
      </p:pic>
      <p:pic>
        <p:nvPicPr>
          <p:cNvPr id="6" name="Picture 5"/>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0" y="6037717"/>
            <a:ext cx="9144000" cy="820283"/>
          </a:xfrm>
          <a:prstGeom prst="rect">
            <a:avLst/>
          </a:prstGeom>
        </p:spPr>
      </p:pic>
    </p:spTree>
    <p:extLst>
      <p:ext uri="{BB962C8B-B14F-4D97-AF65-F5344CB8AC3E}">
        <p14:creationId xmlns="" xmlns:p14="http://schemas.microsoft.com/office/powerpoint/2010/main" val="8146338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Research purpose</a:t>
            </a:r>
            <a:endParaRPr lang="en-AU" dirty="0"/>
          </a:p>
        </p:txBody>
      </p:sp>
      <p:sp>
        <p:nvSpPr>
          <p:cNvPr id="3" name="Content Placeholder 2"/>
          <p:cNvSpPr>
            <a:spLocks noGrp="1"/>
          </p:cNvSpPr>
          <p:nvPr>
            <p:ph idx="1"/>
          </p:nvPr>
        </p:nvSpPr>
        <p:spPr>
          <a:xfrm>
            <a:off x="822960" y="1100628"/>
            <a:ext cx="7520940" cy="3826214"/>
          </a:xfrm>
        </p:spPr>
        <p:txBody>
          <a:bodyPr>
            <a:normAutofit fontScale="85000" lnSpcReduction="20000"/>
          </a:bodyPr>
          <a:lstStyle/>
          <a:p>
            <a:r>
              <a:rPr lang="en-AU" sz="2400" dirty="0" smtClean="0"/>
              <a:t>Report on three Industry-School Partnerships</a:t>
            </a:r>
          </a:p>
          <a:p>
            <a:pPr lvl="1"/>
            <a:r>
              <a:rPr lang="en-AU" sz="2400" dirty="0" smtClean="0"/>
              <a:t>Minerals and energy </a:t>
            </a:r>
          </a:p>
          <a:p>
            <a:pPr lvl="1"/>
            <a:r>
              <a:rPr lang="en-AU" sz="2400" dirty="0" smtClean="0"/>
              <a:t>Building and construction </a:t>
            </a:r>
          </a:p>
          <a:p>
            <a:pPr lvl="1"/>
            <a:r>
              <a:rPr lang="en-AU" sz="2400" dirty="0" smtClean="0"/>
              <a:t>Aerospace </a:t>
            </a:r>
          </a:p>
          <a:p>
            <a:pPr marL="0" lvl="1" indent="0">
              <a:buNone/>
            </a:pPr>
            <a:endParaRPr lang="en-AU" sz="2400" b="1" dirty="0" smtClean="0"/>
          </a:p>
          <a:p>
            <a:pPr marL="0" lvl="1" indent="0">
              <a:buNone/>
            </a:pPr>
            <a:r>
              <a:rPr lang="en-AU" sz="2400" b="1" dirty="0" smtClean="0"/>
              <a:t>Aim</a:t>
            </a:r>
            <a:r>
              <a:rPr lang="en-AU" sz="2400" dirty="0" smtClean="0"/>
              <a:t> – to understand and compare the dynamics of each industry sector using boundary crossing theory.</a:t>
            </a:r>
          </a:p>
          <a:p>
            <a:pPr marL="0" lvl="1" indent="0">
              <a:buNone/>
            </a:pPr>
            <a:endParaRPr lang="en-AU" sz="2400" dirty="0" smtClean="0"/>
          </a:p>
          <a:p>
            <a:pPr marL="0" lvl="1" indent="0">
              <a:buNone/>
            </a:pPr>
            <a:r>
              <a:rPr lang="en-AU" sz="2400" b="1" dirty="0" smtClean="0"/>
              <a:t>Acknowledgement</a:t>
            </a:r>
            <a:endParaRPr lang="en-AU" sz="2400" b="1" dirty="0"/>
          </a:p>
          <a:p>
            <a:pPr marL="0" lvl="1" indent="0">
              <a:buNone/>
            </a:pPr>
            <a:r>
              <a:rPr lang="en-AU" sz="2400" dirty="0"/>
              <a:t>This research was supported under Australian Research Council's Linkage Projects funding scheme (project number LP100200052: Industry school partnerships project: A strategy to enhance education and training opportunities).  </a:t>
            </a:r>
          </a:p>
        </p:txBody>
      </p:sp>
      <p:pic>
        <p:nvPicPr>
          <p:cNvPr id="1024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6062260"/>
            <a:ext cx="9144000"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3879532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ISP Theoretical framework</a:t>
            </a:r>
            <a:endParaRPr lang="en-AU" dirty="0"/>
          </a:p>
        </p:txBody>
      </p:sp>
      <p:sp>
        <p:nvSpPr>
          <p:cNvPr id="3" name="Content Placeholder 2"/>
          <p:cNvSpPr>
            <a:spLocks noGrp="1"/>
          </p:cNvSpPr>
          <p:nvPr>
            <p:ph idx="1"/>
          </p:nvPr>
        </p:nvSpPr>
        <p:spPr/>
        <p:txBody>
          <a:bodyPr/>
          <a:lstStyle/>
          <a:p>
            <a:pPr marL="0" indent="0">
              <a:buNone/>
            </a:pPr>
            <a:endParaRPr lang="en-AU" dirty="0"/>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82750" y="914400"/>
            <a:ext cx="7461150" cy="47406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6035675"/>
            <a:ext cx="9144000"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3945034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sz="half" idx="2"/>
          </p:nvPr>
        </p:nvPicPr>
        <p:blipFill>
          <a:blip r:embed="rId2">
            <a:extLst>
              <a:ext uri="{28A0092B-C50C-407E-A947-70E740481C1C}">
                <a14:useLocalDpi xmlns="" xmlns:a14="http://schemas.microsoft.com/office/drawing/2010/main" val="0"/>
              </a:ext>
            </a:extLst>
          </a:blip>
          <a:stretch>
            <a:fillRect/>
          </a:stretch>
        </p:blipFill>
        <p:spPr bwMode="auto">
          <a:xfrm>
            <a:off x="4244454" y="1701848"/>
            <a:ext cx="4531057" cy="2715905"/>
          </a:xfrm>
          <a:prstGeom prst="rect">
            <a:avLst/>
          </a:prstGeom>
          <a:noFill/>
        </p:spPr>
      </p:pic>
      <p:sp>
        <p:nvSpPr>
          <p:cNvPr id="7" name="Title 6"/>
          <p:cNvSpPr>
            <a:spLocks noGrp="1"/>
          </p:cNvSpPr>
          <p:nvPr>
            <p:ph type="title"/>
          </p:nvPr>
        </p:nvSpPr>
        <p:spPr>
          <a:xfrm>
            <a:off x="1023582" y="365760"/>
            <a:ext cx="6769290" cy="548640"/>
          </a:xfrm>
        </p:spPr>
        <p:txBody>
          <a:bodyPr/>
          <a:lstStyle/>
          <a:p>
            <a:pPr algn="ctr"/>
            <a:r>
              <a:rPr lang="en-AU" dirty="0" smtClean="0"/>
              <a:t>Boundary crossing framework</a:t>
            </a:r>
            <a:endParaRPr lang="en-AU" dirty="0"/>
          </a:p>
        </p:txBody>
      </p:sp>
      <p:pic>
        <p:nvPicPr>
          <p:cNvPr id="8194"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6035675"/>
            <a:ext cx="9144000"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364776" y="1056749"/>
            <a:ext cx="2200749" cy="36823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sz="quarter" idx="4"/>
          </p:nvPr>
        </p:nvSpPr>
        <p:spPr>
          <a:xfrm>
            <a:off x="4700016" y="1056749"/>
            <a:ext cx="3591270" cy="3932537"/>
          </a:xfrm>
        </p:spPr>
        <p:txBody>
          <a:bodyPr>
            <a:normAutofit/>
          </a:bodyPr>
          <a:lstStyle/>
          <a:p>
            <a:r>
              <a:rPr lang="en-AU" sz="2000" dirty="0" err="1" smtClean="0"/>
              <a:t>Akkerman</a:t>
            </a:r>
            <a:r>
              <a:rPr lang="en-AU" sz="2000" dirty="0" smtClean="0"/>
              <a:t> &amp; Bakker (2011)</a:t>
            </a:r>
            <a:endParaRPr lang="en-AU" sz="2000" dirty="0"/>
          </a:p>
        </p:txBody>
      </p:sp>
    </p:spTree>
    <p:extLst>
      <p:ext uri="{BB962C8B-B14F-4D97-AF65-F5344CB8AC3E}">
        <p14:creationId xmlns="" xmlns:p14="http://schemas.microsoft.com/office/powerpoint/2010/main" val="25349107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Boundary Identification mechanism</a:t>
            </a:r>
            <a:endParaRPr lang="en-AU" dirty="0"/>
          </a:p>
        </p:txBody>
      </p:sp>
      <p:sp>
        <p:nvSpPr>
          <p:cNvPr id="4" name="Text Placeholder 3"/>
          <p:cNvSpPr>
            <a:spLocks noGrp="1"/>
          </p:cNvSpPr>
          <p:nvPr>
            <p:ph type="body" idx="1"/>
          </p:nvPr>
        </p:nvSpPr>
        <p:spPr>
          <a:xfrm>
            <a:off x="659187" y="1214651"/>
            <a:ext cx="3200400" cy="3596158"/>
          </a:xfrm>
        </p:spPr>
        <p:style>
          <a:lnRef idx="2">
            <a:schemeClr val="accent3">
              <a:shade val="50000"/>
            </a:schemeClr>
          </a:lnRef>
          <a:fillRef idx="1">
            <a:schemeClr val="accent3"/>
          </a:fillRef>
          <a:effectRef idx="0">
            <a:schemeClr val="accent3"/>
          </a:effectRef>
          <a:fontRef idx="minor">
            <a:schemeClr val="lt1"/>
          </a:fontRef>
        </p:style>
        <p:txBody>
          <a:bodyPr>
            <a:noAutofit/>
          </a:bodyPr>
          <a:lstStyle/>
          <a:p>
            <a:pPr algn="ctr"/>
            <a:r>
              <a:rPr lang="en-AU" sz="3200" b="1" cap="none" dirty="0" smtClean="0">
                <a:solidFill>
                  <a:schemeClr val="bg1"/>
                </a:solidFill>
              </a:rPr>
              <a:t>Process of delineating differences between two partners</a:t>
            </a:r>
          </a:p>
          <a:p>
            <a:endParaRPr lang="en-AU" sz="3200" b="1" cap="none" dirty="0"/>
          </a:p>
        </p:txBody>
      </p:sp>
      <p:sp>
        <p:nvSpPr>
          <p:cNvPr id="5" name="Text Placeholder 4"/>
          <p:cNvSpPr>
            <a:spLocks noGrp="1"/>
          </p:cNvSpPr>
          <p:nvPr>
            <p:ph type="body" sz="quarter" idx="3"/>
          </p:nvPr>
        </p:nvSpPr>
        <p:spPr>
          <a:xfrm>
            <a:off x="4700016" y="996291"/>
            <a:ext cx="3643884" cy="827054"/>
          </a:xfrm>
        </p:spPr>
        <p:txBody>
          <a:bodyPr/>
          <a:lstStyle/>
          <a:p>
            <a:r>
              <a:rPr lang="en-AU" sz="2000" b="1" cap="none" dirty="0" smtClean="0"/>
              <a:t>Factors to consider</a:t>
            </a:r>
            <a:r>
              <a:rPr lang="en-AU" sz="2000" cap="none" dirty="0" smtClean="0"/>
              <a:t>:</a:t>
            </a:r>
          </a:p>
          <a:p>
            <a:endParaRPr lang="en-AU" dirty="0"/>
          </a:p>
        </p:txBody>
      </p:sp>
      <p:sp>
        <p:nvSpPr>
          <p:cNvPr id="6" name="Content Placeholder 5"/>
          <p:cNvSpPr>
            <a:spLocks noGrp="1"/>
          </p:cNvSpPr>
          <p:nvPr>
            <p:ph sz="quarter" idx="4"/>
          </p:nvPr>
        </p:nvSpPr>
        <p:spPr>
          <a:xfrm>
            <a:off x="4850142" y="1696389"/>
            <a:ext cx="3200400" cy="3108960"/>
          </a:xfrm>
        </p:spPr>
        <p:txBody>
          <a:bodyPr>
            <a:normAutofit fontScale="85000" lnSpcReduction="10000"/>
          </a:bodyPr>
          <a:lstStyle/>
          <a:p>
            <a:pPr>
              <a:buFont typeface="Arial" panose="020B0604020202020204" pitchFamily="34" charset="0"/>
              <a:buChar char="•"/>
            </a:pPr>
            <a:r>
              <a:rPr lang="en-AU" b="0" dirty="0"/>
              <a:t>Verify &amp; understand demand &amp; source for ISP</a:t>
            </a:r>
          </a:p>
          <a:p>
            <a:pPr>
              <a:buFont typeface="Arial" panose="020B0604020202020204" pitchFamily="34" charset="0"/>
              <a:buChar char="•"/>
            </a:pPr>
            <a:r>
              <a:rPr lang="en-AU" b="0" dirty="0"/>
              <a:t>Cultural compatibility of partners</a:t>
            </a:r>
          </a:p>
          <a:p>
            <a:pPr>
              <a:buFont typeface="Arial" panose="020B0604020202020204" pitchFamily="34" charset="0"/>
              <a:buChar char="•"/>
            </a:pPr>
            <a:r>
              <a:rPr lang="en-AU" b="0" dirty="0"/>
              <a:t>Roles and responsibilities</a:t>
            </a:r>
          </a:p>
          <a:p>
            <a:pPr>
              <a:buFont typeface="Arial" panose="020B0604020202020204" pitchFamily="34" charset="0"/>
              <a:buChar char="•"/>
            </a:pPr>
            <a:r>
              <a:rPr lang="en-AU" b="0" dirty="0"/>
              <a:t>Skills &amp; training systems offered</a:t>
            </a:r>
          </a:p>
          <a:p>
            <a:pPr>
              <a:buFont typeface="Arial" panose="020B0604020202020204" pitchFamily="34" charset="0"/>
              <a:buChar char="•"/>
            </a:pPr>
            <a:r>
              <a:rPr lang="en-AU" b="0" dirty="0"/>
              <a:t>Models of operation</a:t>
            </a:r>
          </a:p>
          <a:p>
            <a:endParaRPr lang="en-AU" dirty="0"/>
          </a:p>
        </p:txBody>
      </p:sp>
      <p:pic>
        <p:nvPicPr>
          <p:cNvPr id="717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6035675"/>
            <a:ext cx="9144000"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0627829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13661</TotalTime>
  <Words>1159</Words>
  <Application>Microsoft Office PowerPoint</Application>
  <PresentationFormat>On-screen Show (4:3)</PresentationFormat>
  <Paragraphs>163</Paragraphs>
  <Slides>22</Slides>
  <Notes>6</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Angles</vt:lpstr>
      <vt:lpstr>  Industry-School Partnerships:  Boundary crossing to enable school-to-work transitions across three targeted industries   </vt:lpstr>
      <vt:lpstr>Slide 2</vt:lpstr>
      <vt:lpstr>Defining Industry-School Partnerships</vt:lpstr>
      <vt:lpstr>Terminology</vt:lpstr>
      <vt:lpstr>ISP Benefits</vt:lpstr>
      <vt:lpstr>Research purpose</vt:lpstr>
      <vt:lpstr>ISP Theoretical framework</vt:lpstr>
      <vt:lpstr>Boundary crossing framework</vt:lpstr>
      <vt:lpstr>Boundary Identification mechanism</vt:lpstr>
      <vt:lpstr>Boundary coordination mechanism</vt:lpstr>
      <vt:lpstr>Boundary reflection mechanism</vt:lpstr>
      <vt:lpstr>Boundary transformation</vt:lpstr>
      <vt:lpstr>Research methodology</vt:lpstr>
      <vt:lpstr>Findings on identification mechanism</vt:lpstr>
      <vt:lpstr>Findings on coordination mechanism</vt:lpstr>
      <vt:lpstr>Findings on coordination mechanism</vt:lpstr>
      <vt:lpstr>Findings on reflection mechanism</vt:lpstr>
      <vt:lpstr>Findings on transformation mechanism</vt:lpstr>
      <vt:lpstr>Industry-school partnership propositions</vt:lpstr>
      <vt:lpstr>Industry-school partnership propositions</vt:lpstr>
      <vt:lpstr>Common elements across industries</vt:lpstr>
      <vt:lpstr>Questions</vt:lpstr>
    </vt:vector>
  </TitlesOfParts>
  <Company>GRAVOX ROX UR SOX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Industry-School  Partnerships</dc:title>
  <dc:creator>GRADY FLYNN</dc:creator>
  <cp:lastModifiedBy> </cp:lastModifiedBy>
  <cp:revision>281</cp:revision>
  <cp:lastPrinted>2013-11-05T11:25:48Z</cp:lastPrinted>
  <dcterms:created xsi:type="dcterms:W3CDTF">2012-12-28T01:26:04Z</dcterms:created>
  <dcterms:modified xsi:type="dcterms:W3CDTF">2014-01-28T11:29:11Z</dcterms:modified>
</cp:coreProperties>
</file>