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80" r:id="rId3"/>
    <p:sldId id="281" r:id="rId4"/>
    <p:sldId id="260" r:id="rId5"/>
    <p:sldId id="282" r:id="rId6"/>
    <p:sldId id="283" r:id="rId7"/>
    <p:sldId id="287" r:id="rId8"/>
    <p:sldId id="285" r:id="rId9"/>
    <p:sldId id="284" r:id="rId10"/>
    <p:sldId id="286" r:id="rId11"/>
    <p:sldId id="259" r:id="rId12"/>
    <p:sldId id="302" r:id="rId13"/>
    <p:sldId id="301" r:id="rId14"/>
    <p:sldId id="263" r:id="rId15"/>
    <p:sldId id="267" r:id="rId16"/>
    <p:sldId id="268" r:id="rId17"/>
    <p:sldId id="296" r:id="rId18"/>
    <p:sldId id="293" r:id="rId19"/>
    <p:sldId id="270" r:id="rId20"/>
    <p:sldId id="271" r:id="rId21"/>
    <p:sldId id="276" r:id="rId22"/>
    <p:sldId id="303" r:id="rId23"/>
    <p:sldId id="289" r:id="rId24"/>
    <p:sldId id="295" r:id="rId25"/>
    <p:sldId id="277" r:id="rId26"/>
    <p:sldId id="278" r:id="rId27"/>
    <p:sldId id="292" r:id="rId28"/>
    <p:sldId id="300" r:id="rId29"/>
    <p:sldId id="307" r:id="rId30"/>
  </p:sldIdLst>
  <p:sldSz cx="9144000" cy="6858000" type="screen4x3"/>
  <p:notesSz cx="68072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0"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58" autoAdjust="0"/>
  </p:normalViewPr>
  <p:slideViewPr>
    <p:cSldViewPr>
      <p:cViewPr varScale="1">
        <p:scale>
          <a:sx n="83" d="100"/>
          <a:sy n="83" d="100"/>
        </p:scale>
        <p:origin x="-1182" y="-96"/>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2286" y="-90"/>
      </p:cViewPr>
      <p:guideLst>
        <p:guide orient="horz" pos="3120"/>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10573490813648297"/>
          <c:y val="6.4809190517851931E-2"/>
          <c:w val="0.73526916010498689"/>
          <c:h val="0.74553409990417863"/>
        </c:manualLayout>
      </c:layout>
      <c:barChart>
        <c:barDir val="col"/>
        <c:grouping val="percentStacked"/>
        <c:ser>
          <c:idx val="0"/>
          <c:order val="0"/>
          <c:tx>
            <c:strRef>
              <c:f>Sheet1!$B$1</c:f>
              <c:strCache>
                <c:ptCount val="1"/>
                <c:pt idx="0">
                  <c:v>Yes (%)</c:v>
                </c:pt>
              </c:strCache>
            </c:strRef>
          </c:tx>
          <c:spPr>
            <a:solidFill>
              <a:srgbClr val="FF0000"/>
            </a:solidFill>
            <a:effectLst>
              <a:outerShdw blurRad="50800" dist="50800" dir="5400000" algn="ctr" rotWithShape="0">
                <a:srgbClr val="FF0000"/>
              </a:outerShdw>
            </a:effectLst>
          </c:spPr>
          <c:cat>
            <c:strRef>
              <c:f>Sheet1!$A$2:$A$5</c:f>
              <c:strCache>
                <c:ptCount val="3"/>
                <c:pt idx="0">
                  <c:v>Non-Selective State Schools</c:v>
                </c:pt>
                <c:pt idx="1">
                  <c:v>Grammar Schools and Selective State Schools </c:v>
                </c:pt>
                <c:pt idx="2">
                  <c:v>Independent Schools</c:v>
                </c:pt>
              </c:strCache>
            </c:strRef>
          </c:cat>
          <c:val>
            <c:numRef>
              <c:f>Sheet1!$B$2:$B$5</c:f>
              <c:numCache>
                <c:formatCode>General</c:formatCode>
                <c:ptCount val="4"/>
                <c:pt idx="0">
                  <c:v>46.6</c:v>
                </c:pt>
                <c:pt idx="1">
                  <c:v>54.2</c:v>
                </c:pt>
                <c:pt idx="2">
                  <c:v>64.400000000000006</c:v>
                </c:pt>
              </c:numCache>
            </c:numRef>
          </c:val>
        </c:ser>
        <c:ser>
          <c:idx val="1"/>
          <c:order val="1"/>
          <c:tx>
            <c:strRef>
              <c:f>Sheet1!$C$1</c:f>
              <c:strCache>
                <c:ptCount val="1"/>
                <c:pt idx="0">
                  <c:v>No (%)</c:v>
                </c:pt>
              </c:strCache>
            </c:strRef>
          </c:tx>
          <c:cat>
            <c:strRef>
              <c:f>Sheet1!$A$2:$A$5</c:f>
              <c:strCache>
                <c:ptCount val="3"/>
                <c:pt idx="0">
                  <c:v>Non-Selective State Schools</c:v>
                </c:pt>
                <c:pt idx="1">
                  <c:v>Grammar Schools and Selective State Schools </c:v>
                </c:pt>
                <c:pt idx="2">
                  <c:v>Independent Schools</c:v>
                </c:pt>
              </c:strCache>
            </c:strRef>
          </c:cat>
          <c:val>
            <c:numRef>
              <c:f>Sheet1!$C$2:$C$5</c:f>
              <c:numCache>
                <c:formatCode>General</c:formatCode>
                <c:ptCount val="4"/>
                <c:pt idx="0">
                  <c:v>53.4</c:v>
                </c:pt>
                <c:pt idx="1">
                  <c:v>45.8</c:v>
                </c:pt>
                <c:pt idx="2">
                  <c:v>35.6</c:v>
                </c:pt>
              </c:numCache>
            </c:numRef>
          </c:val>
        </c:ser>
        <c:dLbls/>
        <c:overlap val="100"/>
        <c:axId val="82345344"/>
        <c:axId val="82576512"/>
      </c:barChart>
      <c:catAx>
        <c:axId val="82345344"/>
        <c:scaling>
          <c:orientation val="minMax"/>
        </c:scaling>
        <c:axPos val="b"/>
        <c:numFmt formatCode="General" sourceLinked="0"/>
        <c:tickLblPos val="nextTo"/>
        <c:txPr>
          <a:bodyPr/>
          <a:lstStyle/>
          <a:p>
            <a:pPr>
              <a:defRPr sz="1300" baseline="0"/>
            </a:pPr>
            <a:endParaRPr lang="en-US"/>
          </a:p>
        </c:txPr>
        <c:crossAx val="82576512"/>
        <c:crosses val="autoZero"/>
        <c:auto val="1"/>
        <c:lblAlgn val="ctr"/>
        <c:lblOffset val="100"/>
      </c:catAx>
      <c:valAx>
        <c:axId val="82576512"/>
        <c:scaling>
          <c:orientation val="minMax"/>
        </c:scaling>
        <c:axPos val="l"/>
        <c:majorGridlines/>
        <c:numFmt formatCode="0%" sourceLinked="1"/>
        <c:tickLblPos val="nextTo"/>
        <c:crossAx val="82345344"/>
        <c:crosses val="autoZero"/>
        <c:crossBetween val="between"/>
      </c:valAx>
    </c:plotArea>
    <c:legend>
      <c:legendPos val="tr"/>
      <c:layout>
        <c:manualLayout>
          <c:xMode val="edge"/>
          <c:yMode val="edge"/>
          <c:x val="0.67267073490813667"/>
          <c:y val="0.20105820105820107"/>
          <c:w val="0.13066259842519684"/>
          <c:h val="0.28706453359996681"/>
        </c:manualLayout>
      </c:layout>
      <c:spPr>
        <a:solidFill>
          <a:srgbClr val="FFFF00"/>
        </a:solidFill>
      </c:spPr>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6.9084776902887154E-2"/>
          <c:y val="5.2256801233179169E-2"/>
          <c:w val="0.91258188976377952"/>
          <c:h val="0.84218326875807192"/>
        </c:manualLayout>
      </c:layout>
      <c:barChart>
        <c:barDir val="col"/>
        <c:grouping val="clustered"/>
        <c:ser>
          <c:idx val="0"/>
          <c:order val="0"/>
          <c:tx>
            <c:strRef>
              <c:f>Sheet1!$B$1</c:f>
              <c:strCache>
                <c:ptCount val="1"/>
                <c:pt idx="0">
                  <c:v>Non-Selective State Schools</c:v>
                </c:pt>
              </c:strCache>
            </c:strRef>
          </c:tx>
          <c:spPr>
            <a:solidFill>
              <a:srgbClr val="C00000"/>
            </a:solidFill>
          </c:spPr>
          <c:cat>
            <c:strRef>
              <c:f>Sheet1!$A$2:$A$5</c:f>
              <c:strCache>
                <c:ptCount val="3"/>
                <c:pt idx="0">
                  <c:v>Human Capital</c:v>
                </c:pt>
                <c:pt idx="1">
                  <c:v>Social Capital</c:v>
                </c:pt>
                <c:pt idx="2">
                  <c:v>Cultural Capital</c:v>
                </c:pt>
              </c:strCache>
            </c:strRef>
          </c:cat>
          <c:val>
            <c:numRef>
              <c:f>Sheet1!$B$2:$B$5</c:f>
              <c:numCache>
                <c:formatCode>General</c:formatCode>
                <c:ptCount val="4"/>
                <c:pt idx="0">
                  <c:v>9.66</c:v>
                </c:pt>
                <c:pt idx="1">
                  <c:v>11.34</c:v>
                </c:pt>
                <c:pt idx="2">
                  <c:v>35.290000000000006</c:v>
                </c:pt>
              </c:numCache>
            </c:numRef>
          </c:val>
        </c:ser>
        <c:ser>
          <c:idx val="1"/>
          <c:order val="1"/>
          <c:tx>
            <c:strRef>
              <c:f>Sheet1!$C$1</c:f>
              <c:strCache>
                <c:ptCount val="1"/>
                <c:pt idx="0">
                  <c:v>Grammar Schools and Selective State Schools </c:v>
                </c:pt>
              </c:strCache>
            </c:strRef>
          </c:tx>
          <c:spPr>
            <a:solidFill>
              <a:srgbClr val="00B050"/>
            </a:solidFill>
          </c:spPr>
          <c:cat>
            <c:strRef>
              <c:f>Sheet1!$A$2:$A$5</c:f>
              <c:strCache>
                <c:ptCount val="3"/>
                <c:pt idx="0">
                  <c:v>Human Capital</c:v>
                </c:pt>
                <c:pt idx="1">
                  <c:v>Social Capital</c:v>
                </c:pt>
                <c:pt idx="2">
                  <c:v>Cultural Capital</c:v>
                </c:pt>
              </c:strCache>
            </c:strRef>
          </c:cat>
          <c:val>
            <c:numRef>
              <c:f>Sheet1!$C$2:$C$5</c:f>
              <c:numCache>
                <c:formatCode>General</c:formatCode>
                <c:ptCount val="4"/>
                <c:pt idx="0">
                  <c:v>15.66</c:v>
                </c:pt>
                <c:pt idx="1">
                  <c:v>14.46</c:v>
                </c:pt>
                <c:pt idx="2">
                  <c:v>37.349999999999994</c:v>
                </c:pt>
              </c:numCache>
            </c:numRef>
          </c:val>
        </c:ser>
        <c:ser>
          <c:idx val="2"/>
          <c:order val="2"/>
          <c:tx>
            <c:strRef>
              <c:f>Sheet1!$D$1</c:f>
              <c:strCache>
                <c:ptCount val="1"/>
                <c:pt idx="0">
                  <c:v>Independent Schools</c:v>
                </c:pt>
              </c:strCache>
            </c:strRef>
          </c:tx>
          <c:spPr>
            <a:solidFill>
              <a:srgbClr val="0070C0"/>
            </a:solidFill>
          </c:spPr>
          <c:cat>
            <c:strRef>
              <c:f>Sheet1!$A$2:$A$5</c:f>
              <c:strCache>
                <c:ptCount val="3"/>
                <c:pt idx="0">
                  <c:v>Human Capital</c:v>
                </c:pt>
                <c:pt idx="1">
                  <c:v>Social Capital</c:v>
                </c:pt>
                <c:pt idx="2">
                  <c:v>Cultural Capital</c:v>
                </c:pt>
              </c:strCache>
            </c:strRef>
          </c:cat>
          <c:val>
            <c:numRef>
              <c:f>Sheet1!$D$2:$D$5</c:f>
              <c:numCache>
                <c:formatCode>General</c:formatCode>
                <c:ptCount val="4"/>
                <c:pt idx="0">
                  <c:v>13.33</c:v>
                </c:pt>
                <c:pt idx="1">
                  <c:v>26.67</c:v>
                </c:pt>
                <c:pt idx="2">
                  <c:v>37.78</c:v>
                </c:pt>
              </c:numCache>
            </c:numRef>
          </c:val>
        </c:ser>
        <c:dLbls/>
        <c:axId val="83482880"/>
        <c:axId val="83701760"/>
      </c:barChart>
      <c:catAx>
        <c:axId val="83482880"/>
        <c:scaling>
          <c:orientation val="minMax"/>
        </c:scaling>
        <c:axPos val="b"/>
        <c:numFmt formatCode="General" sourceLinked="0"/>
        <c:tickLblPos val="nextTo"/>
        <c:crossAx val="83701760"/>
        <c:crosses val="autoZero"/>
        <c:auto val="1"/>
        <c:lblAlgn val="ctr"/>
        <c:lblOffset val="100"/>
      </c:catAx>
      <c:valAx>
        <c:axId val="83701760"/>
        <c:scaling>
          <c:orientation val="minMax"/>
        </c:scaling>
        <c:axPos val="l"/>
        <c:majorGridlines/>
        <c:numFmt formatCode="General" sourceLinked="1"/>
        <c:tickLblPos val="nextTo"/>
        <c:crossAx val="83482880"/>
        <c:crosses val="autoZero"/>
        <c:crossBetween val="between"/>
      </c:valAx>
    </c:plotArea>
    <c:legend>
      <c:legendPos val="t"/>
      <c:layout>
        <c:manualLayout>
          <c:xMode val="edge"/>
          <c:yMode val="edge"/>
          <c:x val="0.74693923884514446"/>
          <c:y val="6.084656084656085E-2"/>
          <c:w val="0.22278818897637798"/>
          <c:h val="0.81419468399783368"/>
        </c:manualLayout>
      </c:layout>
      <c:spPr>
        <a:solidFill>
          <a:schemeClr val="bg1">
            <a:lumMod val="75000"/>
          </a:schemeClr>
        </a:solidFill>
        <a:ln>
          <a:solidFill>
            <a:schemeClr val="accent1"/>
          </a:solidFill>
        </a:ln>
      </c:spPr>
      <c:txPr>
        <a:bodyPr/>
        <a:lstStyle/>
        <a:p>
          <a:pPr>
            <a:defRPr sz="1600" baseline="0"/>
          </a:pPr>
          <a:endParaRPr lang="en-US"/>
        </a:p>
      </c:txPr>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70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5838" y="0"/>
            <a:ext cx="2949787" cy="497020"/>
          </a:xfrm>
          <a:prstGeom prst="rect">
            <a:avLst/>
          </a:prstGeom>
        </p:spPr>
        <p:txBody>
          <a:bodyPr vert="horz" lIns="91440" tIns="45720" rIns="91440" bIns="45720" rtlCol="0"/>
          <a:lstStyle>
            <a:lvl1pPr algn="r">
              <a:defRPr sz="1200"/>
            </a:lvl1pPr>
          </a:lstStyle>
          <a:p>
            <a:fld id="{B269BACE-C868-4433-A455-A274EEABC6A0}" type="datetimeFigureOut">
              <a:rPr lang="en-GB" smtClean="0"/>
              <a:pPr/>
              <a:t>28/01/2014</a:t>
            </a:fld>
            <a:endParaRPr lang="en-GB"/>
          </a:p>
        </p:txBody>
      </p:sp>
      <p:sp>
        <p:nvSpPr>
          <p:cNvPr id="4" name="Footer Placeholder 3"/>
          <p:cNvSpPr>
            <a:spLocks noGrp="1"/>
          </p:cNvSpPr>
          <p:nvPr>
            <p:ph type="ftr" sz="quarter" idx="2"/>
          </p:nvPr>
        </p:nvSpPr>
        <p:spPr>
          <a:xfrm>
            <a:off x="0" y="9408981"/>
            <a:ext cx="2949787" cy="49701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5838" y="9408981"/>
            <a:ext cx="2949787" cy="497019"/>
          </a:xfrm>
          <a:prstGeom prst="rect">
            <a:avLst/>
          </a:prstGeom>
        </p:spPr>
        <p:txBody>
          <a:bodyPr vert="horz" lIns="91440" tIns="45720" rIns="91440" bIns="45720" rtlCol="0" anchor="b"/>
          <a:lstStyle>
            <a:lvl1pPr algn="r">
              <a:defRPr sz="1200"/>
            </a:lvl1pPr>
          </a:lstStyle>
          <a:p>
            <a:fld id="{E34BF331-DF44-473A-AB7B-51ACE226CF50}" type="slidenum">
              <a:rPr lang="en-GB" smtClean="0"/>
              <a:pPr/>
              <a:t>‹#›</a:t>
            </a:fld>
            <a:endParaRPr lang="en-GB"/>
          </a:p>
        </p:txBody>
      </p:sp>
    </p:spTree>
    <p:extLst>
      <p:ext uri="{BB962C8B-B14F-4D97-AF65-F5344CB8AC3E}">
        <p14:creationId xmlns:p14="http://schemas.microsoft.com/office/powerpoint/2010/main" xmlns="" val="387206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5838" y="0"/>
            <a:ext cx="2949787" cy="495300"/>
          </a:xfrm>
          <a:prstGeom prst="rect">
            <a:avLst/>
          </a:prstGeom>
        </p:spPr>
        <p:txBody>
          <a:bodyPr vert="horz" lIns="91440" tIns="45720" rIns="91440" bIns="45720" rtlCol="0"/>
          <a:lstStyle>
            <a:lvl1pPr algn="r">
              <a:defRPr sz="1200"/>
            </a:lvl1pPr>
          </a:lstStyle>
          <a:p>
            <a:fld id="{EDC1C1F7-083C-4210-B7C1-74A3F1B65493}" type="datetimeFigureOut">
              <a:rPr lang="en-GB" smtClean="0"/>
              <a:pPr/>
              <a:t>28/01/2014</a:t>
            </a:fld>
            <a:endParaRPr lang="en-GB"/>
          </a:p>
        </p:txBody>
      </p:sp>
      <p:sp>
        <p:nvSpPr>
          <p:cNvPr id="4" name="Slide Image Placeholder 3"/>
          <p:cNvSpPr>
            <a:spLocks noGrp="1" noRot="1" noChangeAspect="1"/>
          </p:cNvSpPr>
          <p:nvPr>
            <p:ph type="sldImg" idx="2"/>
          </p:nvPr>
        </p:nvSpPr>
        <p:spPr>
          <a:xfrm>
            <a:off x="927100" y="742950"/>
            <a:ext cx="4953000" cy="3714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720" y="4705350"/>
            <a:ext cx="544576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8981"/>
            <a:ext cx="2949787"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5838" y="9408981"/>
            <a:ext cx="2949787" cy="495300"/>
          </a:xfrm>
          <a:prstGeom prst="rect">
            <a:avLst/>
          </a:prstGeom>
        </p:spPr>
        <p:txBody>
          <a:bodyPr vert="horz" lIns="91440" tIns="45720" rIns="91440" bIns="45720" rtlCol="0" anchor="b"/>
          <a:lstStyle>
            <a:lvl1pPr algn="r">
              <a:defRPr sz="1200"/>
            </a:lvl1pPr>
          </a:lstStyle>
          <a:p>
            <a:fld id="{3502E02C-5943-4179-A541-1D153463BCDD}" type="slidenum">
              <a:rPr lang="en-GB" smtClean="0"/>
              <a:pPr/>
              <a:t>‹#›</a:t>
            </a:fld>
            <a:endParaRPr lang="en-GB"/>
          </a:p>
        </p:txBody>
      </p:sp>
    </p:spTree>
    <p:extLst>
      <p:ext uri="{BB962C8B-B14F-4D97-AF65-F5344CB8AC3E}">
        <p14:creationId xmlns:p14="http://schemas.microsoft.com/office/powerpoint/2010/main" xmlns="" val="346204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02E02C-5943-4179-A541-1D153463BCDD}" type="slidenum">
              <a:rPr lang="en-GB" smtClean="0"/>
              <a:pPr/>
              <a:t>1</a:t>
            </a:fld>
            <a:endParaRPr lang="en-GB"/>
          </a:p>
        </p:txBody>
      </p:sp>
    </p:spTree>
    <p:extLst>
      <p:ext uri="{BB962C8B-B14F-4D97-AF65-F5344CB8AC3E}">
        <p14:creationId xmlns:p14="http://schemas.microsoft.com/office/powerpoint/2010/main" xmlns="" val="2594678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only across-the-board</a:t>
            </a:r>
            <a:r>
              <a:rPr lang="en-GB" baseline="0" dirty="0" smtClean="0"/>
              <a:t> negative I could see.</a:t>
            </a:r>
            <a:endParaRPr lang="en-GB" dirty="0"/>
          </a:p>
        </p:txBody>
      </p:sp>
      <p:sp>
        <p:nvSpPr>
          <p:cNvPr id="4" name="Slide Number Placeholder 3"/>
          <p:cNvSpPr>
            <a:spLocks noGrp="1"/>
          </p:cNvSpPr>
          <p:nvPr>
            <p:ph type="sldNum" sz="quarter" idx="10"/>
          </p:nvPr>
        </p:nvSpPr>
        <p:spPr/>
        <p:txBody>
          <a:bodyPr/>
          <a:lstStyle/>
          <a:p>
            <a:fld id="{3502E02C-5943-4179-A541-1D153463BCDD}" type="slidenum">
              <a:rPr lang="en-GB" smtClean="0"/>
              <a:pPr/>
              <a:t>23</a:t>
            </a:fld>
            <a:endParaRPr lang="en-GB"/>
          </a:p>
        </p:txBody>
      </p:sp>
    </p:spTree>
    <p:extLst>
      <p:ext uri="{BB962C8B-B14F-4D97-AF65-F5344CB8AC3E}">
        <p14:creationId xmlns:p14="http://schemas.microsoft.com/office/powerpoint/2010/main" xmlns="" val="3981568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I think these points are worth making.</a:t>
            </a:r>
            <a:r>
              <a:rPr lang="en-GB" b="0" baseline="0" dirty="0" smtClean="0"/>
              <a:t> They raise valid issues about how work experience is managed in </a:t>
            </a:r>
            <a:r>
              <a:rPr lang="en-GB" sz="1200" b="0" dirty="0" smtClean="0">
                <a:solidFill>
                  <a:srgbClr val="FF0000"/>
                </a:solidFill>
              </a:rPr>
              <a:t>Non-Selective State Schools. I’m not sure whether they could be better integrated into an argument though.</a:t>
            </a:r>
            <a:endParaRPr lang="en-GB" b="0" dirty="0"/>
          </a:p>
        </p:txBody>
      </p:sp>
      <p:sp>
        <p:nvSpPr>
          <p:cNvPr id="4" name="Slide Number Placeholder 3"/>
          <p:cNvSpPr>
            <a:spLocks noGrp="1"/>
          </p:cNvSpPr>
          <p:nvPr>
            <p:ph type="sldNum" sz="quarter" idx="10"/>
          </p:nvPr>
        </p:nvSpPr>
        <p:spPr/>
        <p:txBody>
          <a:bodyPr/>
          <a:lstStyle/>
          <a:p>
            <a:fld id="{3502E02C-5943-4179-A541-1D153463BCDD}" type="slidenum">
              <a:rPr lang="en-GB" smtClean="0"/>
              <a:pPr/>
              <a:t>25</a:t>
            </a:fld>
            <a:endParaRPr lang="en-GB"/>
          </a:p>
        </p:txBody>
      </p:sp>
    </p:spTree>
    <p:extLst>
      <p:ext uri="{BB962C8B-B14F-4D97-AF65-F5344CB8AC3E}">
        <p14:creationId xmlns:p14="http://schemas.microsoft.com/office/powerpoint/2010/main" xmlns="" val="972805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02E02C-5943-4179-A541-1D153463BCDD}" type="slidenum">
              <a:rPr lang="en-GB" smtClean="0"/>
              <a:pPr/>
              <a:t>27</a:t>
            </a:fld>
            <a:endParaRPr lang="en-GB"/>
          </a:p>
        </p:txBody>
      </p:sp>
    </p:spTree>
    <p:extLst>
      <p:ext uri="{BB962C8B-B14F-4D97-AF65-F5344CB8AC3E}">
        <p14:creationId xmlns:p14="http://schemas.microsoft.com/office/powerpoint/2010/main" xmlns="" val="356976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02E02C-5943-4179-A541-1D153463BCDD}" type="slidenum">
              <a:rPr lang="en-GB" smtClean="0"/>
              <a:pPr/>
              <a:t>11</a:t>
            </a:fld>
            <a:endParaRPr lang="en-GB"/>
          </a:p>
        </p:txBody>
      </p:sp>
    </p:spTree>
    <p:extLst>
      <p:ext uri="{BB962C8B-B14F-4D97-AF65-F5344CB8AC3E}">
        <p14:creationId xmlns:p14="http://schemas.microsoft.com/office/powerpoint/2010/main" xmlns="" val="3010909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02E02C-5943-4179-A541-1D153463BCDD}" type="slidenum">
              <a:rPr lang="en-GB" smtClean="0"/>
              <a:pPr/>
              <a:t>14</a:t>
            </a:fld>
            <a:endParaRPr lang="en-GB"/>
          </a:p>
        </p:txBody>
      </p:sp>
    </p:spTree>
    <p:extLst>
      <p:ext uri="{BB962C8B-B14F-4D97-AF65-F5344CB8AC3E}">
        <p14:creationId xmlns:p14="http://schemas.microsoft.com/office/powerpoint/2010/main" xmlns="" val="144505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Could note that the verb to ‘network’ is only</a:t>
            </a:r>
            <a:r>
              <a:rPr lang="en-GB" baseline="0" dirty="0" smtClean="0"/>
              <a:t> used by those from an Independent School </a:t>
            </a:r>
            <a:endParaRPr lang="en-GB" dirty="0"/>
          </a:p>
        </p:txBody>
      </p:sp>
      <p:sp>
        <p:nvSpPr>
          <p:cNvPr id="4" name="Slide Number Placeholder 3"/>
          <p:cNvSpPr>
            <a:spLocks noGrp="1"/>
          </p:cNvSpPr>
          <p:nvPr>
            <p:ph type="sldNum" sz="quarter" idx="10"/>
          </p:nvPr>
        </p:nvSpPr>
        <p:spPr/>
        <p:txBody>
          <a:bodyPr/>
          <a:lstStyle/>
          <a:p>
            <a:fld id="{3502E02C-5943-4179-A541-1D153463BCDD}" type="slidenum">
              <a:rPr lang="en-GB" smtClean="0"/>
              <a:pPr/>
              <a:t>15</a:t>
            </a:fld>
            <a:endParaRPr lang="en-GB"/>
          </a:p>
        </p:txBody>
      </p:sp>
    </p:spTree>
    <p:extLst>
      <p:ext uri="{BB962C8B-B14F-4D97-AF65-F5344CB8AC3E}">
        <p14:creationId xmlns:p14="http://schemas.microsoft.com/office/powerpoint/2010/main" xmlns="" val="1244563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Worth</a:t>
            </a:r>
            <a:r>
              <a:rPr lang="en-GB" baseline="0" dirty="0" smtClean="0"/>
              <a:t> dwelling on, I think – strong argument for work experience in general.</a:t>
            </a:r>
            <a:endParaRPr lang="en-GB" dirty="0"/>
          </a:p>
        </p:txBody>
      </p:sp>
      <p:sp>
        <p:nvSpPr>
          <p:cNvPr id="4" name="Slide Number Placeholder 3"/>
          <p:cNvSpPr>
            <a:spLocks noGrp="1"/>
          </p:cNvSpPr>
          <p:nvPr>
            <p:ph type="sldNum" sz="quarter" idx="10"/>
          </p:nvPr>
        </p:nvSpPr>
        <p:spPr/>
        <p:txBody>
          <a:bodyPr/>
          <a:lstStyle/>
          <a:p>
            <a:fld id="{3502E02C-5943-4179-A541-1D153463BCDD}" type="slidenum">
              <a:rPr lang="en-GB" smtClean="0"/>
              <a:pPr/>
              <a:t>16</a:t>
            </a:fld>
            <a:endParaRPr lang="en-GB"/>
          </a:p>
        </p:txBody>
      </p:sp>
    </p:spTree>
    <p:extLst>
      <p:ext uri="{BB962C8B-B14F-4D97-AF65-F5344CB8AC3E}">
        <p14:creationId xmlns:p14="http://schemas.microsoft.com/office/powerpoint/2010/main" xmlns="" val="2516541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Broad structure: begin with stuff all respondents</a:t>
            </a:r>
            <a:r>
              <a:rPr lang="en-GB" baseline="0" dirty="0" smtClean="0"/>
              <a:t> said, then zoom in on the type of comments made only by some respondents.</a:t>
            </a:r>
          </a:p>
          <a:p>
            <a:endParaRPr lang="en-GB" baseline="0" dirty="0" smtClean="0"/>
          </a:p>
        </p:txBody>
      </p:sp>
      <p:sp>
        <p:nvSpPr>
          <p:cNvPr id="4" name="Slide Number Placeholder 3"/>
          <p:cNvSpPr>
            <a:spLocks noGrp="1"/>
          </p:cNvSpPr>
          <p:nvPr>
            <p:ph type="sldNum" sz="quarter" idx="10"/>
          </p:nvPr>
        </p:nvSpPr>
        <p:spPr/>
        <p:txBody>
          <a:bodyPr/>
          <a:lstStyle/>
          <a:p>
            <a:fld id="{3502E02C-5943-4179-A541-1D153463BCDD}" type="slidenum">
              <a:rPr lang="en-GB" smtClean="0"/>
              <a:pPr/>
              <a:t>17</a:t>
            </a:fld>
            <a:endParaRPr lang="en-GB"/>
          </a:p>
        </p:txBody>
      </p:sp>
    </p:spTree>
    <p:extLst>
      <p:ext uri="{BB962C8B-B14F-4D97-AF65-F5344CB8AC3E}">
        <p14:creationId xmlns:p14="http://schemas.microsoft.com/office/powerpoint/2010/main" xmlns="" val="2897324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may digress briefly here to talk about my work on personal statements – same findings from a different perspective.</a:t>
            </a:r>
            <a:endParaRPr lang="en-GB" dirty="0"/>
          </a:p>
        </p:txBody>
      </p:sp>
      <p:sp>
        <p:nvSpPr>
          <p:cNvPr id="4" name="Slide Number Placeholder 3"/>
          <p:cNvSpPr>
            <a:spLocks noGrp="1"/>
          </p:cNvSpPr>
          <p:nvPr>
            <p:ph type="sldNum" sz="quarter" idx="10"/>
          </p:nvPr>
        </p:nvSpPr>
        <p:spPr/>
        <p:txBody>
          <a:bodyPr/>
          <a:lstStyle/>
          <a:p>
            <a:fld id="{3502E02C-5943-4179-A541-1D153463BCDD}" type="slidenum">
              <a:rPr lang="en-GB" smtClean="0"/>
              <a:pPr/>
              <a:t>18</a:t>
            </a:fld>
            <a:endParaRPr lang="en-GB"/>
          </a:p>
        </p:txBody>
      </p:sp>
    </p:spTree>
    <p:extLst>
      <p:ext uri="{BB962C8B-B14F-4D97-AF65-F5344CB8AC3E}">
        <p14:creationId xmlns:p14="http://schemas.microsoft.com/office/powerpoint/2010/main" xmlns="" val="2511252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Relating</a:t>
            </a:r>
            <a:r>
              <a:rPr lang="en-GB" baseline="0" dirty="0" smtClean="0"/>
              <a:t> nicely</a:t>
            </a:r>
            <a:r>
              <a:rPr lang="en-GB" dirty="0" smtClean="0"/>
              <a:t> to previous slide.</a:t>
            </a:r>
            <a:endParaRPr lang="en-GB" dirty="0"/>
          </a:p>
        </p:txBody>
      </p:sp>
      <p:sp>
        <p:nvSpPr>
          <p:cNvPr id="4" name="Slide Number Placeholder 3"/>
          <p:cNvSpPr>
            <a:spLocks noGrp="1"/>
          </p:cNvSpPr>
          <p:nvPr>
            <p:ph type="sldNum" sz="quarter" idx="10"/>
          </p:nvPr>
        </p:nvSpPr>
        <p:spPr/>
        <p:txBody>
          <a:bodyPr/>
          <a:lstStyle/>
          <a:p>
            <a:fld id="{3502E02C-5943-4179-A541-1D153463BCDD}" type="slidenum">
              <a:rPr lang="en-GB" smtClean="0"/>
              <a:pPr/>
              <a:t>20</a:t>
            </a:fld>
            <a:endParaRPr lang="en-GB"/>
          </a:p>
        </p:txBody>
      </p:sp>
    </p:spTree>
    <p:extLst>
      <p:ext uri="{BB962C8B-B14F-4D97-AF65-F5344CB8AC3E}">
        <p14:creationId xmlns:p14="http://schemas.microsoft.com/office/powerpoint/2010/main" xmlns="" val="88694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Possible</a:t>
            </a:r>
            <a:r>
              <a:rPr lang="en-GB" baseline="0" dirty="0" smtClean="0"/>
              <a:t> explanation for different outcomes in the job market. Those from Independent Schools seem much better at turning the experience into a career.</a:t>
            </a:r>
            <a:endParaRPr lang="en-GB" dirty="0"/>
          </a:p>
        </p:txBody>
      </p:sp>
      <p:sp>
        <p:nvSpPr>
          <p:cNvPr id="4" name="Slide Number Placeholder 3"/>
          <p:cNvSpPr>
            <a:spLocks noGrp="1"/>
          </p:cNvSpPr>
          <p:nvPr>
            <p:ph type="sldNum" sz="quarter" idx="10"/>
          </p:nvPr>
        </p:nvSpPr>
        <p:spPr/>
        <p:txBody>
          <a:bodyPr/>
          <a:lstStyle/>
          <a:p>
            <a:fld id="{3502E02C-5943-4179-A541-1D153463BCDD}" type="slidenum">
              <a:rPr lang="en-GB" smtClean="0"/>
              <a:pPr/>
              <a:t>21</a:t>
            </a:fld>
            <a:endParaRPr lang="en-GB"/>
          </a:p>
        </p:txBody>
      </p:sp>
    </p:spTree>
    <p:extLst>
      <p:ext uri="{BB962C8B-B14F-4D97-AF65-F5344CB8AC3E}">
        <p14:creationId xmlns:p14="http://schemas.microsoft.com/office/powerpoint/2010/main" xmlns="" val="3362559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48C196-9783-472C-AC53-E6ADFB71A542}" type="datetimeFigureOut">
              <a:rPr lang="en-GB" smtClean="0"/>
              <a:pPr/>
              <a:t>28/01/2014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A4AA77-0F39-46BA-B17C-8D5A733D910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C196-9783-472C-AC53-E6ADFB71A542}" type="datetimeFigureOut">
              <a:rPr lang="en-GB" smtClean="0"/>
              <a:pPr/>
              <a:t>28/01/2014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A4AA77-0F39-46BA-B17C-8D5A733D910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C196-9783-472C-AC53-E6ADFB71A542}" type="datetimeFigureOut">
              <a:rPr lang="en-GB" smtClean="0"/>
              <a:pPr/>
              <a:t>28/01/2014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A4AA77-0F39-46BA-B17C-8D5A733D910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C196-9783-472C-AC53-E6ADFB71A542}" type="datetimeFigureOut">
              <a:rPr lang="en-GB" smtClean="0"/>
              <a:pPr/>
              <a:t>28/01/2014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A4AA77-0F39-46BA-B17C-8D5A733D910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48C196-9783-472C-AC53-E6ADFB71A542}" type="datetimeFigureOut">
              <a:rPr lang="en-GB" smtClean="0"/>
              <a:pPr/>
              <a:t>28/01/2014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A4AA77-0F39-46BA-B17C-8D5A733D910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48C196-9783-472C-AC53-E6ADFB71A542}" type="datetimeFigureOut">
              <a:rPr lang="en-GB" smtClean="0"/>
              <a:pPr/>
              <a:t>28/01/2014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A4AA77-0F39-46BA-B17C-8D5A733D910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48C196-9783-472C-AC53-E6ADFB71A542}" type="datetimeFigureOut">
              <a:rPr lang="en-GB" smtClean="0"/>
              <a:pPr/>
              <a:t>28/01/2014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A4AA77-0F39-46BA-B17C-8D5A733D910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48C196-9783-472C-AC53-E6ADFB71A542}" type="datetimeFigureOut">
              <a:rPr lang="en-GB" smtClean="0"/>
              <a:pPr/>
              <a:t>28/01/2014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A4AA77-0F39-46BA-B17C-8D5A733D910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8C196-9783-472C-AC53-E6ADFB71A542}" type="datetimeFigureOut">
              <a:rPr lang="en-GB" smtClean="0"/>
              <a:pPr/>
              <a:t>28/01/2014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A4AA77-0F39-46BA-B17C-8D5A733D910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8C196-9783-472C-AC53-E6ADFB71A542}" type="datetimeFigureOut">
              <a:rPr lang="en-GB" smtClean="0"/>
              <a:pPr/>
              <a:t>28/01/2014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A4AA77-0F39-46BA-B17C-8D5A733D910A}" type="slidenum">
              <a:rPr lang="en-GB" smtClean="0"/>
              <a:pPr/>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048C196-9783-472C-AC53-E6ADFB71A542}" type="datetimeFigureOut">
              <a:rPr lang="en-GB" smtClean="0"/>
              <a:pPr/>
              <a:t>28/01/2014</a:t>
            </a:fld>
            <a:endParaRPr lang="en-GB"/>
          </a:p>
        </p:txBody>
      </p:sp>
      <p:sp>
        <p:nvSpPr>
          <p:cNvPr id="9" name="Slide Number Placeholder 8"/>
          <p:cNvSpPr>
            <a:spLocks noGrp="1"/>
          </p:cNvSpPr>
          <p:nvPr>
            <p:ph type="sldNum" sz="quarter" idx="11"/>
          </p:nvPr>
        </p:nvSpPr>
        <p:spPr/>
        <p:txBody>
          <a:bodyPr/>
          <a:lstStyle/>
          <a:p>
            <a:fld id="{D3A4AA77-0F39-46BA-B17C-8D5A733D910A}" type="slidenum">
              <a:rPr lang="en-GB" smtClean="0"/>
              <a:pPr/>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3A4AA77-0F39-46BA-B17C-8D5A733D910A}" type="slidenum">
              <a:rPr lang="en-GB" smtClean="0"/>
              <a:pPr/>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048C196-9783-472C-AC53-E6ADFB71A542}" type="datetimeFigureOut">
              <a:rPr lang="en-GB" smtClean="0"/>
              <a:pPr/>
              <a:t>28/01/2014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Anthony.Mann@educationandemployers.org" TargetMode="External"/><Relationship Id="rId2" Type="http://schemas.openxmlformats.org/officeDocument/2006/relationships/hyperlink" Target="mailto:SJ@manchester.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268760"/>
            <a:ext cx="7543800" cy="2593975"/>
          </a:xfrm>
        </p:spPr>
        <p:txBody>
          <a:bodyPr>
            <a:normAutofit fontScale="90000"/>
          </a:bodyPr>
          <a:lstStyle/>
          <a:p>
            <a:r>
              <a:rPr lang="en-GB" sz="3600" b="1" dirty="0"/>
              <a:t>“They told me I was going to have to wait for the baby boomers to die</a:t>
            </a:r>
            <a:r>
              <a:rPr lang="en-GB" sz="3600" b="1" dirty="0" smtClean="0"/>
              <a:t>”</a:t>
            </a:r>
            <a:br>
              <a:rPr lang="en-GB" sz="3600" b="1" dirty="0" smtClean="0"/>
            </a:br>
            <a:r>
              <a:rPr lang="en-GB" sz="3600" b="1" dirty="0" smtClean="0"/>
              <a:t/>
            </a:r>
            <a:br>
              <a:rPr lang="en-GB" sz="3600" b="1" dirty="0" smtClean="0"/>
            </a:br>
            <a:r>
              <a:rPr lang="en-GB" sz="3600" dirty="0"/>
              <a:t>A textual analysis of young adults’ perceptions of the value of school-mediated workplace exposure</a:t>
            </a:r>
            <a:br>
              <a:rPr lang="en-GB" sz="3600" dirty="0"/>
            </a:br>
            <a:endParaRPr lang="en-GB" sz="3600" b="1" dirty="0"/>
          </a:p>
        </p:txBody>
      </p:sp>
      <p:sp>
        <p:nvSpPr>
          <p:cNvPr id="3" name="Subtitle 2"/>
          <p:cNvSpPr>
            <a:spLocks noGrp="1"/>
          </p:cNvSpPr>
          <p:nvPr>
            <p:ph type="subTitle" idx="1"/>
          </p:nvPr>
        </p:nvSpPr>
        <p:spPr/>
        <p:txBody>
          <a:bodyPr/>
          <a:lstStyle/>
          <a:p>
            <a:r>
              <a:rPr lang="en-GB" dirty="0"/>
              <a:t>Dr </a:t>
            </a:r>
            <a:r>
              <a:rPr lang="en-GB" dirty="0" smtClean="0"/>
              <a:t>Steven </a:t>
            </a:r>
            <a:r>
              <a:rPr lang="en-GB" dirty="0"/>
              <a:t>Jones </a:t>
            </a:r>
            <a:r>
              <a:rPr lang="en-GB" dirty="0" smtClean="0"/>
              <a:t>(University </a:t>
            </a:r>
            <a:r>
              <a:rPr lang="en-GB" dirty="0"/>
              <a:t>of </a:t>
            </a:r>
            <a:r>
              <a:rPr lang="en-GB" dirty="0" smtClean="0"/>
              <a:t>Manchester) </a:t>
            </a:r>
          </a:p>
          <a:p>
            <a:r>
              <a:rPr lang="en-GB" dirty="0" smtClean="0"/>
              <a:t>Dr </a:t>
            </a:r>
            <a:r>
              <a:rPr lang="en-GB" dirty="0"/>
              <a:t>Anthony </a:t>
            </a:r>
            <a:r>
              <a:rPr lang="en-GB" dirty="0" smtClean="0"/>
              <a:t>Mann (Education </a:t>
            </a:r>
            <a:r>
              <a:rPr lang="en-GB" dirty="0"/>
              <a:t>and Employers </a:t>
            </a:r>
            <a:r>
              <a:rPr lang="en-GB" dirty="0" smtClean="0"/>
              <a:t>Taskforce)</a:t>
            </a:r>
            <a:endParaRPr lang="en-GB" dirty="0"/>
          </a:p>
        </p:txBody>
      </p:sp>
    </p:spTree>
    <p:extLst>
      <p:ext uri="{BB962C8B-B14F-4D97-AF65-F5344CB8AC3E}">
        <p14:creationId xmlns:p14="http://schemas.microsoft.com/office/powerpoint/2010/main" xmlns="" val="2839061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Cultural capital (Bourdieu)</a:t>
            </a:r>
            <a:endParaRPr lang="en-GB" dirty="0"/>
          </a:p>
        </p:txBody>
      </p:sp>
      <p:sp>
        <p:nvSpPr>
          <p:cNvPr id="3" name="Content Placeholder 2"/>
          <p:cNvSpPr>
            <a:spLocks noGrp="1"/>
          </p:cNvSpPr>
          <p:nvPr>
            <p:ph sz="half" idx="1"/>
          </p:nvPr>
        </p:nvSpPr>
        <p:spPr/>
        <p:txBody>
          <a:bodyPr>
            <a:normAutofit fontScale="62500" lnSpcReduction="20000"/>
          </a:bodyPr>
          <a:lstStyle/>
          <a:p>
            <a:pPr marL="114300" indent="0">
              <a:buNone/>
            </a:pPr>
            <a:r>
              <a:rPr lang="en-GB" sz="3200" b="1" dirty="0" smtClean="0"/>
              <a:t>Cultural </a:t>
            </a:r>
            <a:r>
              <a:rPr lang="en-GB" sz="3200" b="1" dirty="0"/>
              <a:t>capital accumulation</a:t>
            </a:r>
            <a:endParaRPr lang="en-GB" sz="3200" dirty="0"/>
          </a:p>
          <a:p>
            <a:pPr marL="114300" indent="0">
              <a:buNone/>
            </a:pPr>
            <a:r>
              <a:rPr lang="en-GB" dirty="0"/>
              <a:t>That as a result of the employer engagement, </a:t>
            </a:r>
            <a:r>
              <a:rPr lang="en-GB" dirty="0" smtClean="0"/>
              <a:t>young people experience change </a:t>
            </a:r>
            <a:r>
              <a:rPr lang="en-GB" dirty="0"/>
              <a:t>in their attitudes about themselves and the lives they expect to lead.</a:t>
            </a:r>
          </a:p>
          <a:p>
            <a:pPr marL="114300" indent="0">
              <a:buNone/>
            </a:pPr>
            <a:r>
              <a:rPr lang="en-GB" dirty="0"/>
              <a:t>This may include:</a:t>
            </a:r>
          </a:p>
          <a:p>
            <a:pPr lvl="0"/>
            <a:r>
              <a:rPr lang="en-GB" dirty="0"/>
              <a:t>Examples of changes in ‘habitus’: attitudes, dispositions – feelings that career paths are or are not ‘for me’</a:t>
            </a:r>
          </a:p>
          <a:p>
            <a:pPr lvl="0"/>
            <a:r>
              <a:rPr lang="en-GB" dirty="0"/>
              <a:t>Examples where the employer engagement leads to a changed perspective about the value and point of education/schooling and qualifications </a:t>
            </a:r>
          </a:p>
          <a:p>
            <a:pPr marL="114300" indent="0">
              <a:buNone/>
            </a:pPr>
            <a:endParaRPr lang="en-GB" dirty="0"/>
          </a:p>
        </p:txBody>
      </p:sp>
      <p:sp>
        <p:nvSpPr>
          <p:cNvPr id="4" name="Content Placeholder 3"/>
          <p:cNvSpPr>
            <a:spLocks noGrp="1"/>
          </p:cNvSpPr>
          <p:nvPr>
            <p:ph sz="half" idx="2"/>
          </p:nvPr>
        </p:nvSpPr>
        <p:spPr/>
        <p:txBody>
          <a:bodyPr>
            <a:normAutofit fontScale="62500" lnSpcReduction="20000"/>
          </a:bodyPr>
          <a:lstStyle/>
          <a:p>
            <a:pPr marL="114300" indent="0">
              <a:buNone/>
            </a:pPr>
            <a:r>
              <a:rPr lang="en-GB" b="1" dirty="0" smtClean="0"/>
              <a:t>Clarke &amp; </a:t>
            </a:r>
            <a:r>
              <a:rPr lang="en-GB" b="1" dirty="0" err="1" smtClean="0"/>
              <a:t>Zukas</a:t>
            </a:r>
            <a:r>
              <a:rPr lang="en-GB" b="1" dirty="0" smtClean="0"/>
              <a:t> (2013</a:t>
            </a:r>
            <a:r>
              <a:rPr lang="en-GB" dirty="0" smtClean="0"/>
              <a:t>), </a:t>
            </a:r>
            <a:r>
              <a:rPr lang="en-GB" i="1" dirty="0" smtClean="0"/>
              <a:t>A </a:t>
            </a:r>
            <a:r>
              <a:rPr lang="en-GB" i="1" dirty="0" err="1" smtClean="0"/>
              <a:t>Bourdieusian</a:t>
            </a:r>
            <a:r>
              <a:rPr lang="en-GB" i="1" dirty="0" smtClean="0"/>
              <a:t> approach to understanding employability: becoming a ‘fish in water’ </a:t>
            </a:r>
            <a:r>
              <a:rPr lang="en-GB" dirty="0" smtClean="0"/>
              <a:t>Journal of Vocational Education and Training</a:t>
            </a:r>
          </a:p>
          <a:p>
            <a:pPr marL="114300" indent="0">
              <a:buNone/>
            </a:pPr>
            <a:endParaRPr lang="en-GB" dirty="0"/>
          </a:p>
          <a:p>
            <a:pPr marL="114300" indent="0">
              <a:buNone/>
            </a:pPr>
            <a:r>
              <a:rPr lang="en-GB" b="1" dirty="0" smtClean="0"/>
              <a:t>King’s College/Louise Archer</a:t>
            </a:r>
            <a:r>
              <a:rPr lang="en-GB" dirty="0" smtClean="0"/>
              <a:t>, ASPIRES (2013) – science ‘for me’ / ‘not for me’</a:t>
            </a:r>
          </a:p>
          <a:p>
            <a:pPr marL="114300" indent="0">
              <a:buNone/>
            </a:pPr>
            <a:endParaRPr lang="en-GB" dirty="0"/>
          </a:p>
          <a:p>
            <a:pPr marL="114300" indent="0">
              <a:buNone/>
            </a:pPr>
            <a:r>
              <a:rPr lang="en-GB" b="1" dirty="0" smtClean="0"/>
              <a:t>Miller </a:t>
            </a:r>
            <a:r>
              <a:rPr lang="en-GB" dirty="0" smtClean="0"/>
              <a:t>(1998), </a:t>
            </a:r>
            <a:r>
              <a:rPr lang="en-GB" b="1" dirty="0" smtClean="0"/>
              <a:t>Green &amp; Rogers </a:t>
            </a:r>
            <a:r>
              <a:rPr lang="en-GB" dirty="0" smtClean="0"/>
              <a:t>(1997), mentoring and changed attitudes to education </a:t>
            </a:r>
          </a:p>
          <a:p>
            <a:pPr marL="114300" indent="0">
              <a:buNone/>
            </a:pPr>
            <a:endParaRPr lang="en-GB" dirty="0"/>
          </a:p>
          <a:p>
            <a:pPr marL="114300" indent="0">
              <a:buNone/>
            </a:pPr>
            <a:endParaRPr lang="en-GB" dirty="0"/>
          </a:p>
          <a:p>
            <a:endParaRPr lang="en-GB" dirty="0"/>
          </a:p>
        </p:txBody>
      </p:sp>
    </p:spTree>
    <p:extLst>
      <p:ext uri="{BB962C8B-B14F-4D97-AF65-F5344CB8AC3E}">
        <p14:creationId xmlns:p14="http://schemas.microsoft.com/office/powerpoint/2010/main" xmlns="" val="2851925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Questions</a:t>
            </a:r>
            <a:endParaRPr lang="en-GB" dirty="0"/>
          </a:p>
        </p:txBody>
      </p:sp>
      <p:sp>
        <p:nvSpPr>
          <p:cNvPr id="3" name="Content Placeholder 2"/>
          <p:cNvSpPr>
            <a:spLocks noGrp="1"/>
          </p:cNvSpPr>
          <p:nvPr>
            <p:ph idx="1"/>
          </p:nvPr>
        </p:nvSpPr>
        <p:spPr/>
        <p:txBody>
          <a:bodyPr>
            <a:normAutofit lnSpcReduction="10000"/>
          </a:bodyPr>
          <a:lstStyle/>
          <a:p>
            <a:pPr marL="114300" indent="0">
              <a:buNone/>
            </a:pPr>
            <a:endParaRPr lang="en-GB" dirty="0" smtClean="0"/>
          </a:p>
          <a:p>
            <a:pPr marL="114300" indent="0">
              <a:buNone/>
            </a:pPr>
            <a:endParaRPr lang="en-GB" dirty="0"/>
          </a:p>
          <a:p>
            <a:pPr marL="114300" indent="0">
              <a:buNone/>
            </a:pPr>
            <a:r>
              <a:rPr lang="en-GB" dirty="0" smtClean="0"/>
              <a:t>Can the testimonies of young British adults shed light on which, if any, of these theories of change help to explain what may happen when a young person engages with employers as part of their educational experiences?</a:t>
            </a:r>
          </a:p>
          <a:p>
            <a:pPr marL="114300" indent="0">
              <a:buNone/>
            </a:pPr>
            <a:endParaRPr lang="en-GB" dirty="0"/>
          </a:p>
          <a:p>
            <a:pPr marL="114300" indent="0">
              <a:buNone/>
            </a:pPr>
            <a:r>
              <a:rPr lang="en-GB" dirty="0" smtClean="0"/>
              <a:t>Do the testimonies of young British adults help us understand how social background influences experience of employer engagements?</a:t>
            </a:r>
          </a:p>
          <a:p>
            <a:pPr marL="114300" indent="0">
              <a:buNone/>
            </a:pPr>
            <a:endParaRPr lang="en-GB" dirty="0"/>
          </a:p>
          <a:p>
            <a:pPr marL="114300" indent="0">
              <a:buNone/>
            </a:pPr>
            <a:r>
              <a:rPr lang="en-GB" dirty="0" smtClean="0"/>
              <a:t>Can theories of symbolic capital help to shape policy and allow more young people to benefit from employer engagement?</a:t>
            </a:r>
            <a:endParaRPr lang="en-GB" dirty="0"/>
          </a:p>
        </p:txBody>
      </p:sp>
    </p:spTree>
    <p:extLst>
      <p:ext uri="{BB962C8B-B14F-4D97-AF65-F5344CB8AC3E}">
        <p14:creationId xmlns:p14="http://schemas.microsoft.com/office/powerpoint/2010/main" xmlns="" val="4255952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and Method</a:t>
            </a:r>
            <a:endParaRPr lang="en-GB" dirty="0"/>
          </a:p>
        </p:txBody>
      </p:sp>
      <p:sp>
        <p:nvSpPr>
          <p:cNvPr id="3" name="Content Placeholder 2"/>
          <p:cNvSpPr>
            <a:spLocks noGrp="1"/>
          </p:cNvSpPr>
          <p:nvPr>
            <p:ph idx="1"/>
          </p:nvPr>
        </p:nvSpPr>
        <p:spPr/>
        <p:txBody>
          <a:bodyPr>
            <a:normAutofit lnSpcReduction="10000"/>
          </a:bodyPr>
          <a:lstStyle/>
          <a:p>
            <a:pPr marL="114300" indent="0">
              <a:buNone/>
            </a:pPr>
            <a:r>
              <a:rPr lang="en-GB" dirty="0" smtClean="0"/>
              <a:t>Of </a:t>
            </a:r>
            <a:r>
              <a:rPr lang="en-GB" dirty="0"/>
              <a:t>the 1,002 total </a:t>
            </a:r>
            <a:r>
              <a:rPr lang="en-GB" dirty="0" err="1"/>
              <a:t>YouGov</a:t>
            </a:r>
            <a:r>
              <a:rPr lang="en-GB" dirty="0"/>
              <a:t> respondents, 488 </a:t>
            </a:r>
            <a:r>
              <a:rPr lang="en-GB" dirty="0" smtClean="0"/>
              <a:t>responded to:</a:t>
            </a:r>
          </a:p>
          <a:p>
            <a:pPr marL="114300" lvl="2" indent="0">
              <a:buClr>
                <a:schemeClr val="accent1"/>
              </a:buClr>
              <a:buNone/>
            </a:pPr>
            <a:endParaRPr lang="en-US" b="1" dirty="0" smtClean="0">
              <a:solidFill>
                <a:srgbClr val="7030A0"/>
              </a:solidFill>
              <a:latin typeface="Bell MT" panose="02020503060305020303" pitchFamily="18" charset="0"/>
            </a:endParaRPr>
          </a:p>
          <a:p>
            <a:pPr marL="388620" lvl="3" indent="0">
              <a:buClr>
                <a:schemeClr val="accent1"/>
              </a:buClr>
              <a:buNone/>
            </a:pPr>
            <a:r>
              <a:rPr lang="en-US" b="1" dirty="0" smtClean="0">
                <a:solidFill>
                  <a:srgbClr val="7030A0"/>
                </a:solidFill>
                <a:latin typeface="Bell MT" panose="02020503060305020303" pitchFamily="18" charset="0"/>
              </a:rPr>
              <a:t>Thinking </a:t>
            </a:r>
            <a:r>
              <a:rPr lang="en-US" b="1" dirty="0">
                <a:solidFill>
                  <a:srgbClr val="7030A0"/>
                </a:solidFill>
                <a:latin typeface="Bell MT" panose="02020503060305020303" pitchFamily="18" charset="0"/>
              </a:rPr>
              <a:t>back to your time in school or college, what would you say you got out of employers being involved in your education?  It could be in terms of changing the way you thought about school or college, providing useful information or encouragement for thinking about possible jobs or careers, helping to get actual jobs either through people you got to know or giving you something useful for job applications or interviews, or in getting into a course at college or university you really wanted.  Or maybe you got nothing out of it at all.  Either way, please tell us more. (</a:t>
            </a:r>
            <a:r>
              <a:rPr lang="en-US" dirty="0">
                <a:solidFill>
                  <a:srgbClr val="7030A0"/>
                </a:solidFill>
                <a:latin typeface="Bell MT" panose="02020503060305020303" pitchFamily="18" charset="0"/>
              </a:rPr>
              <a:t>150 words max)</a:t>
            </a:r>
            <a:endParaRPr lang="en-GB" dirty="0">
              <a:solidFill>
                <a:srgbClr val="7030A0"/>
              </a:solidFill>
              <a:latin typeface="Bell MT" panose="02020503060305020303" pitchFamily="18" charset="0"/>
            </a:endParaRPr>
          </a:p>
          <a:p>
            <a:pPr marL="114300" indent="0">
              <a:buNone/>
            </a:pPr>
            <a:endParaRPr lang="en-GB" dirty="0" smtClean="0"/>
          </a:p>
          <a:p>
            <a:pPr marL="114300" indent="0">
              <a:buNone/>
            </a:pPr>
            <a:r>
              <a:rPr lang="en-GB" dirty="0" smtClean="0"/>
              <a:t>Of </a:t>
            </a:r>
            <a:r>
              <a:rPr lang="en-GB" dirty="0"/>
              <a:t>these 488, 380 indicated in their comments that they had had some contact with employers at </a:t>
            </a:r>
            <a:r>
              <a:rPr lang="en-GB" dirty="0" smtClean="0"/>
              <a:t>school.</a:t>
            </a:r>
          </a:p>
          <a:p>
            <a:pPr marL="114300" indent="0">
              <a:buNone/>
            </a:pPr>
            <a:endParaRPr lang="en-GB" dirty="0"/>
          </a:p>
          <a:p>
            <a:pPr marL="114300" indent="0">
              <a:buNone/>
            </a:pPr>
            <a:r>
              <a:rPr lang="en-GB" dirty="0" smtClean="0"/>
              <a:t>Of </a:t>
            </a:r>
            <a:r>
              <a:rPr lang="en-GB" dirty="0"/>
              <a:t>these 380, 190 (50.0%) indicated that they had found this contact helpful in some way</a:t>
            </a:r>
          </a:p>
          <a:p>
            <a:pPr marL="114300" indent="0">
              <a:buNone/>
            </a:pPr>
            <a:endParaRPr lang="en-GB" dirty="0"/>
          </a:p>
          <a:p>
            <a:endParaRPr lang="en-GB" dirty="0"/>
          </a:p>
        </p:txBody>
      </p:sp>
    </p:spTree>
    <p:extLst>
      <p:ext uri="{BB962C8B-B14F-4D97-AF65-F5344CB8AC3E}">
        <p14:creationId xmlns:p14="http://schemas.microsoft.com/office/powerpoint/2010/main" xmlns="" val="2454982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Employer Contact?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55830991"/>
              </p:ext>
            </p:extLst>
          </p:nvPr>
        </p:nvGraphicFramePr>
        <p:xfrm>
          <a:off x="467544" y="16288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815924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 Type Coding </a:t>
            </a:r>
            <a:endParaRPr lang="en-GB" dirty="0"/>
          </a:p>
        </p:txBody>
      </p:sp>
      <p:sp>
        <p:nvSpPr>
          <p:cNvPr id="3" name="Content Placeholder 2"/>
          <p:cNvSpPr>
            <a:spLocks noGrp="1"/>
          </p:cNvSpPr>
          <p:nvPr>
            <p:ph idx="1"/>
          </p:nvPr>
        </p:nvSpPr>
        <p:spPr/>
        <p:txBody>
          <a:bodyPr>
            <a:normAutofit/>
          </a:bodyPr>
          <a:lstStyle/>
          <a:p>
            <a:endParaRPr lang="en-GB" sz="2800" b="1" dirty="0" smtClean="0">
              <a:solidFill>
                <a:srgbClr val="FF0000"/>
              </a:solidFill>
            </a:endParaRPr>
          </a:p>
          <a:p>
            <a:r>
              <a:rPr lang="en-GB" sz="2800" b="1" dirty="0" smtClean="0">
                <a:solidFill>
                  <a:srgbClr val="FF0000"/>
                </a:solidFill>
              </a:rPr>
              <a:t>Non-Selective State Schools</a:t>
            </a:r>
          </a:p>
          <a:p>
            <a:endParaRPr lang="en-GB" sz="2800" b="1" dirty="0" smtClean="0">
              <a:solidFill>
                <a:srgbClr val="FF0000"/>
              </a:solidFill>
            </a:endParaRPr>
          </a:p>
          <a:p>
            <a:r>
              <a:rPr lang="en-GB" sz="2800" b="1" dirty="0" smtClean="0">
                <a:solidFill>
                  <a:srgbClr val="00B050"/>
                </a:solidFill>
              </a:rPr>
              <a:t>Grammar Schools and Selective State Schools </a:t>
            </a:r>
          </a:p>
          <a:p>
            <a:endParaRPr lang="en-GB" sz="2800" b="1" dirty="0" smtClean="0">
              <a:solidFill>
                <a:srgbClr val="00B050"/>
              </a:solidFill>
            </a:endParaRPr>
          </a:p>
          <a:p>
            <a:r>
              <a:rPr lang="en-GB" sz="2800" b="1" dirty="0" smtClean="0">
                <a:solidFill>
                  <a:srgbClr val="0070C0"/>
                </a:solidFill>
              </a:rPr>
              <a:t>Independent Schools</a:t>
            </a:r>
            <a:endParaRPr lang="en-GB" sz="2800" dirty="0">
              <a:solidFill>
                <a:srgbClr val="0070C0"/>
              </a:solidFill>
            </a:endParaRPr>
          </a:p>
        </p:txBody>
      </p:sp>
    </p:spTree>
    <p:extLst>
      <p:ext uri="{BB962C8B-B14F-4D97-AF65-F5344CB8AC3E}">
        <p14:creationId xmlns:p14="http://schemas.microsoft.com/office/powerpoint/2010/main" xmlns="" val="3952162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
            </a:r>
            <a:br>
              <a:rPr lang="en-GB" sz="2800" b="1" dirty="0" smtClean="0"/>
            </a:br>
            <a:r>
              <a:rPr lang="en-GB" sz="2800" b="1" dirty="0" smtClean="0"/>
              <a:t/>
            </a:r>
            <a:br>
              <a:rPr lang="en-GB" sz="2800" b="1" dirty="0" smtClean="0"/>
            </a:br>
            <a:r>
              <a:rPr lang="en-GB" sz="2400" b="1" dirty="0" smtClean="0"/>
              <a:t>Positives </a:t>
            </a:r>
            <a:r>
              <a:rPr lang="en-GB" sz="2400" b="1" dirty="0"/>
              <a:t>(across all school types</a:t>
            </a:r>
            <a:r>
              <a:rPr lang="en-GB" sz="2400" b="1" dirty="0" smtClean="0"/>
              <a:t>):</a:t>
            </a:r>
            <a:br>
              <a:rPr lang="en-GB" sz="2400" b="1" dirty="0" smtClean="0"/>
            </a:br>
            <a:r>
              <a:rPr lang="en-GB" sz="2800" b="1" dirty="0" smtClean="0"/>
              <a:t>#  Social Capital – networks and contacts</a:t>
            </a:r>
            <a:r>
              <a:rPr lang="en-GB" dirty="0"/>
              <a:t/>
            </a:r>
            <a:br>
              <a:rPr lang="en-GB" dirty="0"/>
            </a:br>
            <a:endParaRPr lang="en-GB" dirty="0"/>
          </a:p>
        </p:txBody>
      </p:sp>
      <p:sp>
        <p:nvSpPr>
          <p:cNvPr id="3" name="Content Placeholder 2"/>
          <p:cNvSpPr>
            <a:spLocks noGrp="1"/>
          </p:cNvSpPr>
          <p:nvPr>
            <p:ph idx="1"/>
          </p:nvPr>
        </p:nvSpPr>
        <p:spPr/>
        <p:txBody>
          <a:bodyPr/>
          <a:lstStyle/>
          <a:p>
            <a:endParaRPr lang="en-GB" dirty="0" smtClean="0">
              <a:solidFill>
                <a:srgbClr val="FF0000"/>
              </a:solidFill>
            </a:endParaRPr>
          </a:p>
          <a:p>
            <a:r>
              <a:rPr lang="en-GB" dirty="0">
                <a:solidFill>
                  <a:srgbClr val="FF0000"/>
                </a:solidFill>
              </a:rPr>
              <a:t>Gained </a:t>
            </a:r>
            <a:r>
              <a:rPr lang="en-GB" dirty="0" smtClean="0">
                <a:solidFill>
                  <a:srgbClr val="FF0000"/>
                </a:solidFill>
              </a:rPr>
              <a:t>contacts.</a:t>
            </a:r>
          </a:p>
          <a:p>
            <a:endParaRPr lang="en-GB" dirty="0">
              <a:solidFill>
                <a:srgbClr val="FF0000"/>
              </a:solidFill>
            </a:endParaRPr>
          </a:p>
          <a:p>
            <a:r>
              <a:rPr lang="en-GB" dirty="0">
                <a:solidFill>
                  <a:srgbClr val="FF0000"/>
                </a:solidFill>
              </a:rPr>
              <a:t>Personal contacts were </a:t>
            </a:r>
            <a:r>
              <a:rPr lang="en-GB" dirty="0" smtClean="0">
                <a:solidFill>
                  <a:srgbClr val="FF0000"/>
                </a:solidFill>
              </a:rPr>
              <a:t>helpful.</a:t>
            </a:r>
          </a:p>
          <a:p>
            <a:endParaRPr lang="en-GB" dirty="0">
              <a:solidFill>
                <a:srgbClr val="FF0000"/>
              </a:solidFill>
            </a:endParaRPr>
          </a:p>
          <a:p>
            <a:r>
              <a:rPr lang="en-GB" dirty="0">
                <a:solidFill>
                  <a:srgbClr val="00B050"/>
                </a:solidFill>
              </a:rPr>
              <a:t>It was useful to talk to </a:t>
            </a:r>
            <a:r>
              <a:rPr lang="en-GB" dirty="0" smtClean="0">
                <a:solidFill>
                  <a:srgbClr val="00B050"/>
                </a:solidFill>
              </a:rPr>
              <a:t>employers.</a:t>
            </a:r>
          </a:p>
          <a:p>
            <a:endParaRPr lang="en-GB" dirty="0">
              <a:solidFill>
                <a:srgbClr val="00B050"/>
              </a:solidFill>
            </a:endParaRPr>
          </a:p>
          <a:p>
            <a:r>
              <a:rPr lang="en-GB" dirty="0">
                <a:solidFill>
                  <a:srgbClr val="0070C0"/>
                </a:solidFill>
              </a:rPr>
              <a:t>The ability to network and make </a:t>
            </a:r>
            <a:r>
              <a:rPr lang="en-GB" dirty="0" smtClean="0">
                <a:solidFill>
                  <a:srgbClr val="0070C0"/>
                </a:solidFill>
              </a:rPr>
              <a:t>contacts.</a:t>
            </a:r>
            <a:endParaRPr lang="en-GB" dirty="0">
              <a:solidFill>
                <a:srgbClr val="0070C0"/>
              </a:solidFill>
            </a:endParaRPr>
          </a:p>
          <a:p>
            <a:endParaRPr lang="en-GB" dirty="0" smtClean="0"/>
          </a:p>
          <a:p>
            <a:endParaRPr lang="en-GB" dirty="0"/>
          </a:p>
        </p:txBody>
      </p:sp>
    </p:spTree>
    <p:extLst>
      <p:ext uri="{BB962C8B-B14F-4D97-AF65-F5344CB8AC3E}">
        <p14:creationId xmlns:p14="http://schemas.microsoft.com/office/powerpoint/2010/main" xmlns="" val="3789001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2800" b="1" dirty="0" smtClean="0"/>
              <a:t/>
            </a:r>
            <a:br>
              <a:rPr lang="en-GB" sz="2800" b="1" dirty="0" smtClean="0"/>
            </a:br>
            <a:r>
              <a:rPr lang="en-GB" sz="2800" b="1" dirty="0" smtClean="0"/>
              <a:t/>
            </a:r>
            <a:br>
              <a:rPr lang="en-GB" sz="2800" b="1" dirty="0" smtClean="0"/>
            </a:br>
            <a:r>
              <a:rPr lang="en-GB" sz="2400" b="1" dirty="0" smtClean="0"/>
              <a:t>Positives </a:t>
            </a:r>
            <a:r>
              <a:rPr lang="en-GB" sz="2400" b="1" dirty="0"/>
              <a:t>(across all school types</a:t>
            </a:r>
            <a:r>
              <a:rPr lang="en-GB" sz="2400" b="1" dirty="0" smtClean="0"/>
              <a:t>):</a:t>
            </a:r>
            <a:br>
              <a:rPr lang="en-GB" sz="2400" b="1" dirty="0" smtClean="0"/>
            </a:br>
            <a:r>
              <a:rPr lang="en-GB" sz="2800" b="1" dirty="0" smtClean="0"/>
              <a:t># Social Capital - “Authentic</a:t>
            </a:r>
            <a:r>
              <a:rPr lang="en-GB" sz="2800" b="1" dirty="0"/>
              <a:t>” </a:t>
            </a:r>
            <a:r>
              <a:rPr lang="en-GB" sz="2800" b="1" dirty="0" smtClean="0"/>
              <a:t>Guidance</a:t>
            </a:r>
            <a:r>
              <a:rPr lang="en-GB" sz="4000" dirty="0"/>
              <a:t/>
            </a:r>
            <a:br>
              <a:rPr lang="en-GB" sz="4000" dirty="0"/>
            </a:br>
            <a:endParaRPr lang="en-GB" sz="4000" dirty="0"/>
          </a:p>
        </p:txBody>
      </p:sp>
      <p:sp>
        <p:nvSpPr>
          <p:cNvPr id="3" name="Content Placeholder 2"/>
          <p:cNvSpPr>
            <a:spLocks noGrp="1"/>
          </p:cNvSpPr>
          <p:nvPr>
            <p:ph idx="1"/>
          </p:nvPr>
        </p:nvSpPr>
        <p:spPr/>
        <p:txBody>
          <a:bodyPr>
            <a:normAutofit lnSpcReduction="10000"/>
          </a:bodyPr>
          <a:lstStyle/>
          <a:p>
            <a:endParaRPr lang="en-GB" dirty="0" smtClean="0">
              <a:solidFill>
                <a:srgbClr val="FF0000"/>
              </a:solidFill>
            </a:endParaRPr>
          </a:p>
          <a:p>
            <a:r>
              <a:rPr lang="en-GB" dirty="0">
                <a:solidFill>
                  <a:srgbClr val="0070C0"/>
                </a:solidFill>
              </a:rPr>
              <a:t>Told us from experience. Told us straight</a:t>
            </a:r>
            <a:r>
              <a:rPr lang="en-GB" dirty="0" smtClean="0">
                <a:solidFill>
                  <a:srgbClr val="0070C0"/>
                </a:solidFill>
              </a:rPr>
              <a:t>.</a:t>
            </a:r>
          </a:p>
          <a:p>
            <a:endParaRPr lang="en-GB" dirty="0">
              <a:solidFill>
                <a:srgbClr val="0070C0"/>
              </a:solidFill>
            </a:endParaRPr>
          </a:p>
          <a:p>
            <a:r>
              <a:rPr lang="en-GB" dirty="0">
                <a:solidFill>
                  <a:srgbClr val="C00000"/>
                </a:solidFill>
              </a:rPr>
              <a:t>Opportunity to ask questions without prejudice</a:t>
            </a:r>
            <a:r>
              <a:rPr lang="en-GB" dirty="0" smtClean="0">
                <a:solidFill>
                  <a:srgbClr val="C00000"/>
                </a:solidFill>
              </a:rPr>
              <a:t>.</a:t>
            </a:r>
          </a:p>
          <a:p>
            <a:endParaRPr lang="en-GB" dirty="0">
              <a:solidFill>
                <a:srgbClr val="C00000"/>
              </a:solidFill>
            </a:endParaRPr>
          </a:p>
          <a:p>
            <a:r>
              <a:rPr lang="en-GB" dirty="0">
                <a:solidFill>
                  <a:srgbClr val="00B050"/>
                </a:solidFill>
              </a:rPr>
              <a:t>You got advice that seemed more </a:t>
            </a:r>
            <a:r>
              <a:rPr lang="en-GB" dirty="0" smtClean="0">
                <a:solidFill>
                  <a:srgbClr val="00B050"/>
                </a:solidFill>
              </a:rPr>
              <a:t>genuine.</a:t>
            </a:r>
          </a:p>
          <a:p>
            <a:endParaRPr lang="en-GB" dirty="0">
              <a:solidFill>
                <a:srgbClr val="00B050"/>
              </a:solidFill>
            </a:endParaRPr>
          </a:p>
          <a:p>
            <a:r>
              <a:rPr lang="en-GB" dirty="0" smtClean="0">
                <a:solidFill>
                  <a:srgbClr val="0070C0"/>
                </a:solidFill>
              </a:rPr>
              <a:t>I trusted </a:t>
            </a:r>
            <a:r>
              <a:rPr lang="en-GB" dirty="0">
                <a:solidFill>
                  <a:srgbClr val="0070C0"/>
                </a:solidFill>
              </a:rPr>
              <a:t>the word of someone in the working world as opposed to a careers advisor or teacher ‘telling’ you what to do</a:t>
            </a:r>
            <a:r>
              <a:rPr lang="en-GB" dirty="0" smtClean="0">
                <a:solidFill>
                  <a:srgbClr val="0070C0"/>
                </a:solidFill>
              </a:rPr>
              <a:t>.</a:t>
            </a:r>
          </a:p>
          <a:p>
            <a:endParaRPr lang="en-GB" dirty="0">
              <a:solidFill>
                <a:srgbClr val="0070C0"/>
              </a:solidFill>
            </a:endParaRPr>
          </a:p>
          <a:p>
            <a:r>
              <a:rPr lang="en-GB" dirty="0">
                <a:solidFill>
                  <a:srgbClr val="0070C0"/>
                </a:solidFill>
              </a:rPr>
              <a:t>They told me that I was going to have to wait for the baby boomers to </a:t>
            </a:r>
            <a:r>
              <a:rPr lang="en-GB" dirty="0" smtClean="0">
                <a:solidFill>
                  <a:srgbClr val="0070C0"/>
                </a:solidFill>
              </a:rPr>
              <a:t>die.</a:t>
            </a:r>
            <a:endParaRPr lang="en-GB" dirty="0">
              <a:solidFill>
                <a:srgbClr val="0070C0"/>
              </a:solidFill>
            </a:endParaRPr>
          </a:p>
          <a:p>
            <a:endParaRPr lang="en-GB" dirty="0" smtClean="0"/>
          </a:p>
          <a:p>
            <a:endParaRPr lang="en-GB" dirty="0"/>
          </a:p>
        </p:txBody>
      </p:sp>
    </p:spTree>
    <p:extLst>
      <p:ext uri="{BB962C8B-B14F-4D97-AF65-F5344CB8AC3E}">
        <p14:creationId xmlns:p14="http://schemas.microsoft.com/office/powerpoint/2010/main" xmlns="" val="3789001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
            </a:r>
            <a:br>
              <a:rPr lang="en-GB" sz="2800" b="1" dirty="0" smtClean="0"/>
            </a:br>
            <a:r>
              <a:rPr lang="en-GB" sz="2800" b="1" dirty="0" smtClean="0"/>
              <a:t/>
            </a:r>
            <a:br>
              <a:rPr lang="en-GB" sz="2800" b="1" dirty="0" smtClean="0"/>
            </a:br>
            <a:r>
              <a:rPr lang="en-GB" sz="2400" b="1" dirty="0" smtClean="0"/>
              <a:t>Positives </a:t>
            </a:r>
            <a:r>
              <a:rPr lang="en-GB" sz="2400" b="1" dirty="0"/>
              <a:t>(across all school types</a:t>
            </a:r>
            <a:r>
              <a:rPr lang="en-GB" sz="2400" b="1" dirty="0" smtClean="0"/>
              <a:t>):</a:t>
            </a:r>
            <a:br>
              <a:rPr lang="en-GB" sz="2400" b="1" dirty="0" smtClean="0"/>
            </a:br>
            <a:r>
              <a:rPr lang="en-GB" sz="2800" b="1" dirty="0" smtClean="0"/>
              <a:t># Cultural Capital: Enhanced Personal </a:t>
            </a:r>
            <a:r>
              <a:rPr lang="en-GB" sz="2800" b="1" dirty="0"/>
              <a:t>Confidence </a:t>
            </a:r>
            <a:r>
              <a:rPr lang="en-GB" dirty="0"/>
              <a:t/>
            </a:r>
            <a:br>
              <a:rPr lang="en-GB" dirty="0"/>
            </a:br>
            <a:endParaRPr lang="en-GB" dirty="0"/>
          </a:p>
        </p:txBody>
      </p:sp>
      <p:sp>
        <p:nvSpPr>
          <p:cNvPr id="3" name="Content Placeholder 2"/>
          <p:cNvSpPr>
            <a:spLocks noGrp="1"/>
          </p:cNvSpPr>
          <p:nvPr>
            <p:ph idx="1"/>
          </p:nvPr>
        </p:nvSpPr>
        <p:spPr/>
        <p:txBody>
          <a:bodyPr/>
          <a:lstStyle/>
          <a:p>
            <a:endParaRPr lang="en-GB" dirty="0" smtClean="0">
              <a:solidFill>
                <a:srgbClr val="FF0000"/>
              </a:solidFill>
            </a:endParaRPr>
          </a:p>
          <a:p>
            <a:r>
              <a:rPr lang="en-GB" dirty="0" smtClean="0">
                <a:solidFill>
                  <a:srgbClr val="FF0000"/>
                </a:solidFill>
              </a:rPr>
              <a:t>Making </a:t>
            </a:r>
            <a:r>
              <a:rPr lang="en-GB" dirty="0">
                <a:solidFill>
                  <a:srgbClr val="FF0000"/>
                </a:solidFill>
              </a:rPr>
              <a:t>you feel more </a:t>
            </a:r>
            <a:r>
              <a:rPr lang="en-GB" dirty="0" smtClean="0">
                <a:solidFill>
                  <a:srgbClr val="FF0000"/>
                </a:solidFill>
              </a:rPr>
              <a:t>confident.</a:t>
            </a:r>
          </a:p>
          <a:p>
            <a:endParaRPr lang="en-GB" dirty="0">
              <a:solidFill>
                <a:srgbClr val="FF0000"/>
              </a:solidFill>
            </a:endParaRPr>
          </a:p>
          <a:p>
            <a:r>
              <a:rPr lang="en-GB" dirty="0">
                <a:solidFill>
                  <a:srgbClr val="FF0000"/>
                </a:solidFill>
              </a:rPr>
              <a:t>Helped me a lot by boosting my </a:t>
            </a:r>
            <a:r>
              <a:rPr lang="en-GB" dirty="0" smtClean="0">
                <a:solidFill>
                  <a:srgbClr val="FF0000"/>
                </a:solidFill>
              </a:rPr>
              <a:t>confidence.</a:t>
            </a:r>
          </a:p>
          <a:p>
            <a:endParaRPr lang="en-GB" dirty="0">
              <a:solidFill>
                <a:srgbClr val="FF0000"/>
              </a:solidFill>
            </a:endParaRPr>
          </a:p>
          <a:p>
            <a:r>
              <a:rPr lang="en-GB" dirty="0">
                <a:solidFill>
                  <a:srgbClr val="00B050"/>
                </a:solidFill>
              </a:rPr>
              <a:t>Helped develop my </a:t>
            </a:r>
            <a:r>
              <a:rPr lang="en-GB" dirty="0" smtClean="0">
                <a:solidFill>
                  <a:srgbClr val="00B050"/>
                </a:solidFill>
              </a:rPr>
              <a:t>confidence.</a:t>
            </a:r>
          </a:p>
          <a:p>
            <a:endParaRPr lang="en-GB" dirty="0">
              <a:solidFill>
                <a:srgbClr val="00B050"/>
              </a:solidFill>
            </a:endParaRPr>
          </a:p>
          <a:p>
            <a:r>
              <a:rPr lang="en-GB" dirty="0">
                <a:solidFill>
                  <a:srgbClr val="0070C0"/>
                </a:solidFill>
              </a:rPr>
              <a:t>The excitement of being </a:t>
            </a:r>
            <a:r>
              <a:rPr lang="en-GB" dirty="0" smtClean="0">
                <a:solidFill>
                  <a:srgbClr val="0070C0"/>
                </a:solidFill>
              </a:rPr>
              <a:t>independent.</a:t>
            </a:r>
            <a:endParaRPr lang="en-GB" dirty="0">
              <a:solidFill>
                <a:srgbClr val="0070C0"/>
              </a:solidFill>
            </a:endParaRPr>
          </a:p>
          <a:p>
            <a:endParaRPr lang="en-GB" dirty="0" smtClean="0"/>
          </a:p>
          <a:p>
            <a:endParaRPr lang="en-GB" dirty="0"/>
          </a:p>
        </p:txBody>
      </p:sp>
    </p:spTree>
    <p:extLst>
      <p:ext uri="{BB962C8B-B14F-4D97-AF65-F5344CB8AC3E}">
        <p14:creationId xmlns:p14="http://schemas.microsoft.com/office/powerpoint/2010/main" xmlns="" val="2748763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600" b="1" dirty="0" smtClean="0"/>
              <a:t/>
            </a:r>
            <a:br>
              <a:rPr lang="en-GB" sz="1600" b="1" dirty="0" smtClean="0"/>
            </a:br>
            <a:r>
              <a:rPr lang="en-GB" sz="1600" b="1" dirty="0" smtClean="0"/>
              <a:t/>
            </a:r>
            <a:br>
              <a:rPr lang="en-GB" sz="1600" b="1" dirty="0" smtClean="0"/>
            </a:br>
            <a:r>
              <a:rPr lang="en-GB" sz="1600" b="1" dirty="0" smtClean="0"/>
              <a:t>Positives </a:t>
            </a:r>
            <a:r>
              <a:rPr lang="en-GB" sz="1600" b="1" dirty="0"/>
              <a:t>(particular to </a:t>
            </a:r>
            <a:r>
              <a:rPr lang="en-GB" sz="1600" b="1" dirty="0">
                <a:solidFill>
                  <a:srgbClr val="00B050"/>
                </a:solidFill>
              </a:rPr>
              <a:t>Grammar Schools</a:t>
            </a:r>
            <a:r>
              <a:rPr lang="en-GB" sz="1600" b="1" dirty="0"/>
              <a:t>, </a:t>
            </a:r>
            <a:r>
              <a:rPr lang="en-GB" sz="1600" b="1" dirty="0">
                <a:solidFill>
                  <a:srgbClr val="00B050"/>
                </a:solidFill>
              </a:rPr>
              <a:t>Selective State Schools </a:t>
            </a:r>
            <a:r>
              <a:rPr lang="en-GB" sz="1600" b="1" dirty="0"/>
              <a:t>and </a:t>
            </a:r>
            <a:r>
              <a:rPr lang="en-GB" sz="1600" b="1" dirty="0">
                <a:solidFill>
                  <a:srgbClr val="0070C0"/>
                </a:solidFill>
              </a:rPr>
              <a:t>Independent Schools</a:t>
            </a:r>
            <a:r>
              <a:rPr lang="en-GB" sz="1600" b="1" dirty="0"/>
              <a:t>)</a:t>
            </a:r>
            <a:r>
              <a:rPr lang="en-GB" sz="1600" dirty="0"/>
              <a:t/>
            </a:r>
            <a:br>
              <a:rPr lang="en-GB" sz="1600" dirty="0"/>
            </a:br>
            <a:r>
              <a:rPr lang="en-GB" sz="2800" b="1" dirty="0" smtClean="0"/>
              <a:t># Human Capital: Links </a:t>
            </a:r>
            <a:r>
              <a:rPr lang="en-GB" sz="2800" b="1" dirty="0"/>
              <a:t>to Higher Education</a:t>
            </a:r>
            <a:r>
              <a:rPr lang="en-GB" dirty="0"/>
              <a:t/>
            </a:r>
            <a:br>
              <a:rPr lang="en-GB" dirty="0"/>
            </a:br>
            <a:endParaRPr lang="en-GB" dirty="0"/>
          </a:p>
        </p:txBody>
      </p:sp>
      <p:sp>
        <p:nvSpPr>
          <p:cNvPr id="3" name="Content Placeholder 2"/>
          <p:cNvSpPr>
            <a:spLocks noGrp="1"/>
          </p:cNvSpPr>
          <p:nvPr>
            <p:ph idx="1"/>
          </p:nvPr>
        </p:nvSpPr>
        <p:spPr/>
        <p:txBody>
          <a:bodyPr>
            <a:noAutofit/>
          </a:bodyPr>
          <a:lstStyle/>
          <a:p>
            <a:r>
              <a:rPr lang="en-GB" sz="2400" dirty="0" smtClean="0">
                <a:solidFill>
                  <a:srgbClr val="00B050"/>
                </a:solidFill>
              </a:rPr>
              <a:t>Helped </a:t>
            </a:r>
            <a:r>
              <a:rPr lang="en-GB" sz="2400" dirty="0">
                <a:solidFill>
                  <a:srgbClr val="00B050"/>
                </a:solidFill>
              </a:rPr>
              <a:t>me to gain experience which I used in my university application</a:t>
            </a:r>
            <a:r>
              <a:rPr lang="en-GB" sz="2400" dirty="0" smtClean="0">
                <a:solidFill>
                  <a:srgbClr val="00B050"/>
                </a:solidFill>
              </a:rPr>
              <a:t>.</a:t>
            </a:r>
          </a:p>
          <a:p>
            <a:endParaRPr lang="en-GB" sz="2400" dirty="0">
              <a:solidFill>
                <a:srgbClr val="00B050"/>
              </a:solidFill>
            </a:endParaRPr>
          </a:p>
          <a:p>
            <a:r>
              <a:rPr lang="en-GB" sz="2400" dirty="0">
                <a:solidFill>
                  <a:srgbClr val="00B050"/>
                </a:solidFill>
              </a:rPr>
              <a:t>Helped get into </a:t>
            </a:r>
            <a:r>
              <a:rPr lang="en-GB" sz="2400" dirty="0" smtClean="0">
                <a:solidFill>
                  <a:srgbClr val="00B050"/>
                </a:solidFill>
              </a:rPr>
              <a:t>university.</a:t>
            </a:r>
          </a:p>
          <a:p>
            <a:endParaRPr lang="en-GB" sz="2400" dirty="0">
              <a:solidFill>
                <a:srgbClr val="00B050"/>
              </a:solidFill>
            </a:endParaRPr>
          </a:p>
          <a:p>
            <a:r>
              <a:rPr lang="en-GB" sz="2400" dirty="0">
                <a:solidFill>
                  <a:srgbClr val="0070C0"/>
                </a:solidFill>
              </a:rPr>
              <a:t>Context for what university courses you should look for</a:t>
            </a:r>
            <a:r>
              <a:rPr lang="en-GB" sz="2400" dirty="0" smtClean="0">
                <a:solidFill>
                  <a:srgbClr val="0070C0"/>
                </a:solidFill>
              </a:rPr>
              <a:t>.</a:t>
            </a:r>
          </a:p>
          <a:p>
            <a:endParaRPr lang="en-GB" sz="2400" dirty="0">
              <a:solidFill>
                <a:srgbClr val="0070C0"/>
              </a:solidFill>
            </a:endParaRPr>
          </a:p>
          <a:p>
            <a:r>
              <a:rPr lang="en-GB" sz="2400" dirty="0">
                <a:solidFill>
                  <a:srgbClr val="0070C0"/>
                </a:solidFill>
              </a:rPr>
              <a:t>Helped me to better prepare for my interviews for university</a:t>
            </a:r>
            <a:r>
              <a:rPr lang="en-GB" sz="2400" dirty="0" smtClean="0">
                <a:solidFill>
                  <a:srgbClr val="0070C0"/>
                </a:solidFill>
              </a:rPr>
              <a:t>.</a:t>
            </a:r>
          </a:p>
          <a:p>
            <a:endParaRPr lang="en-GB" sz="2400" dirty="0">
              <a:solidFill>
                <a:srgbClr val="0070C0"/>
              </a:solidFill>
            </a:endParaRPr>
          </a:p>
          <a:p>
            <a:r>
              <a:rPr lang="en-GB" sz="2400" dirty="0" smtClean="0">
                <a:solidFill>
                  <a:srgbClr val="00B050"/>
                </a:solidFill>
              </a:rPr>
              <a:t>Helped </a:t>
            </a:r>
            <a:r>
              <a:rPr lang="en-GB" sz="2400" dirty="0">
                <a:solidFill>
                  <a:srgbClr val="00B050"/>
                </a:solidFill>
              </a:rPr>
              <a:t>me when I went on to a </a:t>
            </a:r>
            <a:r>
              <a:rPr lang="en-GB" sz="2400" dirty="0" smtClean="0">
                <a:solidFill>
                  <a:srgbClr val="00B050"/>
                </a:solidFill>
              </a:rPr>
              <a:t>degree.</a:t>
            </a:r>
          </a:p>
          <a:p>
            <a:endParaRPr lang="en-GB" sz="1800" dirty="0">
              <a:solidFill>
                <a:srgbClr val="00B050"/>
              </a:solidFill>
            </a:endParaRPr>
          </a:p>
        </p:txBody>
      </p:sp>
    </p:spTree>
    <p:extLst>
      <p:ext uri="{BB962C8B-B14F-4D97-AF65-F5344CB8AC3E}">
        <p14:creationId xmlns:p14="http://schemas.microsoft.com/office/powerpoint/2010/main" xmlns="" val="500075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
            </a:r>
            <a:br>
              <a:rPr lang="en-GB" sz="2800" b="1" dirty="0" smtClean="0"/>
            </a:br>
            <a:r>
              <a:rPr lang="en-GB" sz="2800" b="1" dirty="0" smtClean="0"/>
              <a:t/>
            </a:r>
            <a:br>
              <a:rPr lang="en-GB" sz="2800" b="1" dirty="0" smtClean="0"/>
            </a:br>
            <a:r>
              <a:rPr lang="en-GB" sz="2400" b="1" dirty="0"/>
              <a:t>Positives (particular to </a:t>
            </a:r>
            <a:r>
              <a:rPr lang="en-GB" sz="2400" b="1" dirty="0">
                <a:solidFill>
                  <a:srgbClr val="FF0000"/>
                </a:solidFill>
              </a:rPr>
              <a:t>Non-Selective State Schools</a:t>
            </a:r>
            <a:r>
              <a:rPr lang="en-GB" sz="2400" b="1" dirty="0" smtClean="0"/>
              <a:t>)</a:t>
            </a:r>
            <a:r>
              <a:rPr lang="en-GB" sz="4000" b="1" dirty="0" smtClean="0"/>
              <a:t> </a:t>
            </a:r>
            <a:br>
              <a:rPr lang="en-GB" sz="4000" b="1" dirty="0" smtClean="0"/>
            </a:br>
            <a:r>
              <a:rPr lang="en-GB" sz="2800" b="1" dirty="0" smtClean="0"/>
              <a:t># Cultural Capital: Elimination of Options</a:t>
            </a:r>
            <a:r>
              <a:rPr lang="en-GB" dirty="0"/>
              <a:t/>
            </a:r>
            <a:br>
              <a:rPr lang="en-GB" dirty="0"/>
            </a:br>
            <a:endParaRPr lang="en-GB" dirty="0"/>
          </a:p>
        </p:txBody>
      </p:sp>
      <p:sp>
        <p:nvSpPr>
          <p:cNvPr id="3" name="Content Placeholder 2"/>
          <p:cNvSpPr>
            <a:spLocks noGrp="1"/>
          </p:cNvSpPr>
          <p:nvPr>
            <p:ph idx="1"/>
          </p:nvPr>
        </p:nvSpPr>
        <p:spPr/>
        <p:txBody>
          <a:bodyPr/>
          <a:lstStyle/>
          <a:p>
            <a:endParaRPr lang="en-GB" dirty="0" smtClean="0">
              <a:solidFill>
                <a:srgbClr val="FF0000"/>
              </a:solidFill>
            </a:endParaRPr>
          </a:p>
          <a:p>
            <a:r>
              <a:rPr lang="en-GB" dirty="0">
                <a:solidFill>
                  <a:srgbClr val="FF0000"/>
                </a:solidFill>
              </a:rPr>
              <a:t>Made me realise what profession I did not want to go into</a:t>
            </a:r>
            <a:r>
              <a:rPr lang="en-GB" dirty="0" smtClean="0">
                <a:solidFill>
                  <a:srgbClr val="FF0000"/>
                </a:solidFill>
              </a:rPr>
              <a:t>.</a:t>
            </a:r>
          </a:p>
          <a:p>
            <a:endParaRPr lang="en-GB" dirty="0">
              <a:solidFill>
                <a:srgbClr val="FF0000"/>
              </a:solidFill>
            </a:endParaRPr>
          </a:p>
          <a:p>
            <a:r>
              <a:rPr lang="en-GB" dirty="0">
                <a:solidFill>
                  <a:srgbClr val="FF0000"/>
                </a:solidFill>
              </a:rPr>
              <a:t>I did work experience at a hairdressers. It made me realise that I wanted to go to university so that I got a good job and didn’t have to fall back on boring jobs like hairdressing</a:t>
            </a:r>
            <a:r>
              <a:rPr lang="en-GB" dirty="0" smtClean="0">
                <a:solidFill>
                  <a:srgbClr val="FF0000"/>
                </a:solidFill>
              </a:rPr>
              <a:t>.</a:t>
            </a:r>
          </a:p>
          <a:p>
            <a:endParaRPr lang="en-GB" dirty="0">
              <a:solidFill>
                <a:srgbClr val="FF0000"/>
              </a:solidFill>
            </a:endParaRPr>
          </a:p>
          <a:p>
            <a:r>
              <a:rPr lang="en-GB" dirty="0">
                <a:solidFill>
                  <a:srgbClr val="FF0000"/>
                </a:solidFill>
              </a:rPr>
              <a:t>It made me realise which types of job I didn’t want</a:t>
            </a:r>
            <a:r>
              <a:rPr lang="en-GB" dirty="0" smtClean="0">
                <a:solidFill>
                  <a:srgbClr val="FF0000"/>
                </a:solidFill>
              </a:rPr>
              <a:t>…</a:t>
            </a:r>
          </a:p>
          <a:p>
            <a:endParaRPr lang="en-GB" dirty="0">
              <a:solidFill>
                <a:srgbClr val="FF0000"/>
              </a:solidFill>
            </a:endParaRPr>
          </a:p>
          <a:p>
            <a:r>
              <a:rPr lang="en-GB" dirty="0">
                <a:solidFill>
                  <a:srgbClr val="00B050"/>
                </a:solidFill>
              </a:rPr>
              <a:t>Showed my which careers I definitely did not want to do</a:t>
            </a:r>
            <a:r>
              <a:rPr lang="en-GB" dirty="0" smtClean="0">
                <a:solidFill>
                  <a:srgbClr val="00B050"/>
                </a:solidFill>
              </a:rPr>
              <a:t>.</a:t>
            </a:r>
          </a:p>
          <a:p>
            <a:endParaRPr lang="en-GB" dirty="0">
              <a:solidFill>
                <a:srgbClr val="00B050"/>
              </a:solidFill>
            </a:endParaRPr>
          </a:p>
          <a:p>
            <a:r>
              <a:rPr lang="en-GB" dirty="0">
                <a:solidFill>
                  <a:srgbClr val="FF0000"/>
                </a:solidFill>
              </a:rPr>
              <a:t>Helped me to decide that it wasn’t what I wanted to go into.</a:t>
            </a:r>
          </a:p>
          <a:p>
            <a:endParaRPr lang="en-GB" dirty="0" smtClean="0"/>
          </a:p>
          <a:p>
            <a:endParaRPr lang="en-GB" dirty="0"/>
          </a:p>
        </p:txBody>
      </p:sp>
    </p:spTree>
    <p:extLst>
      <p:ext uri="{BB962C8B-B14F-4D97-AF65-F5344CB8AC3E}">
        <p14:creationId xmlns:p14="http://schemas.microsoft.com/office/powerpoint/2010/main" xmlns="" val="4248341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Employer engagement in education: </a:t>
            </a:r>
            <a:r>
              <a:rPr lang="en-GB" sz="3600" dirty="0" smtClean="0"/>
              <a:t>becoming a norm of education policy</a:t>
            </a:r>
            <a:endParaRPr lang="en-GB" sz="3600" dirty="0"/>
          </a:p>
        </p:txBody>
      </p:sp>
      <p:sp>
        <p:nvSpPr>
          <p:cNvPr id="3" name="Content Placeholder 2"/>
          <p:cNvSpPr>
            <a:spLocks noGrp="1"/>
          </p:cNvSpPr>
          <p:nvPr>
            <p:ph idx="1"/>
          </p:nvPr>
        </p:nvSpPr>
        <p:spPr/>
        <p:txBody>
          <a:bodyPr>
            <a:normAutofit fontScale="92500" lnSpcReduction="10000"/>
          </a:bodyPr>
          <a:lstStyle/>
          <a:p>
            <a:pPr marL="114300" indent="0">
              <a:buNone/>
            </a:pPr>
            <a:r>
              <a:rPr lang="en-GB" b="1" dirty="0" smtClean="0"/>
              <a:t>The English work experience requirement</a:t>
            </a:r>
          </a:p>
          <a:p>
            <a:pPr marL="114300" indent="0">
              <a:buNone/>
            </a:pPr>
            <a:r>
              <a:rPr lang="en-GB" dirty="0" smtClean="0"/>
              <a:t>After years of employer engagement becoming ever more commonplace within British secondary education, with the introduction of the Wolf reforms in 2013, a period of work experience has become a legal requirement of all (English) educational provision at 16-19.</a:t>
            </a:r>
          </a:p>
          <a:p>
            <a:pPr marL="114300" indent="0">
              <a:buNone/>
            </a:pPr>
            <a:endParaRPr lang="en-GB" dirty="0" smtClean="0"/>
          </a:p>
          <a:p>
            <a:pPr marL="114300" indent="0">
              <a:buNone/>
            </a:pPr>
            <a:r>
              <a:rPr lang="en-GB" b="1" dirty="0" smtClean="0"/>
              <a:t>International endorsement: OECD</a:t>
            </a:r>
            <a:endParaRPr lang="en-GB" b="1" dirty="0"/>
          </a:p>
          <a:p>
            <a:pPr marL="114300" indent="0">
              <a:buNone/>
            </a:pPr>
            <a:r>
              <a:rPr lang="en-GB" dirty="0" smtClean="0"/>
              <a:t>“Individual </a:t>
            </a:r>
            <a:r>
              <a:rPr lang="en-GB" dirty="0"/>
              <a:t>career guidance should be a part of a comprehensive career guidance framework, including a systematic career education programme to inform students about the world of work and career opportunities. This means that schools should encourage an understanding of the world of work from the earliest years, backed by visits to workplaces and workplace experience. Partnerships between schools and local firms allow both teachers and students to spend time in </a:t>
            </a:r>
            <a:r>
              <a:rPr lang="en-GB" dirty="0" smtClean="0"/>
              <a:t>workplaces.” </a:t>
            </a:r>
            <a:r>
              <a:rPr lang="en-GB" dirty="0"/>
              <a:t>(OECD 2010, 85)</a:t>
            </a:r>
          </a:p>
          <a:p>
            <a:pPr marL="114300" indent="0">
              <a:buNone/>
            </a:pPr>
            <a:endParaRPr lang="en-GB" dirty="0"/>
          </a:p>
        </p:txBody>
      </p:sp>
    </p:spTree>
    <p:extLst>
      <p:ext uri="{BB962C8B-B14F-4D97-AF65-F5344CB8AC3E}">
        <p14:creationId xmlns:p14="http://schemas.microsoft.com/office/powerpoint/2010/main" xmlns="" val="29777156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
            </a:r>
            <a:br>
              <a:rPr lang="en-GB" sz="2800" b="1" dirty="0" smtClean="0"/>
            </a:br>
            <a:r>
              <a:rPr lang="en-GB" sz="2800" b="1" dirty="0" smtClean="0"/>
              <a:t/>
            </a:r>
            <a:br>
              <a:rPr lang="en-GB" sz="2800" b="1" dirty="0" smtClean="0"/>
            </a:br>
            <a:r>
              <a:rPr lang="en-GB" sz="2400" b="1" dirty="0"/>
              <a:t>Positives (particular to </a:t>
            </a:r>
            <a:r>
              <a:rPr lang="en-GB" sz="2400" b="1" dirty="0">
                <a:solidFill>
                  <a:srgbClr val="FF0000"/>
                </a:solidFill>
              </a:rPr>
              <a:t>Non-Selective State Schools</a:t>
            </a:r>
            <a:r>
              <a:rPr lang="en-GB" sz="2400" b="1" dirty="0" smtClean="0"/>
              <a:t>)</a:t>
            </a:r>
            <a:r>
              <a:rPr lang="en-GB" sz="4000" b="1" dirty="0" smtClean="0"/>
              <a:t> </a:t>
            </a:r>
            <a:br>
              <a:rPr lang="en-GB" sz="4000" b="1" dirty="0" smtClean="0"/>
            </a:br>
            <a:r>
              <a:rPr lang="en-GB" sz="2800" b="1" dirty="0" smtClean="0"/>
              <a:t># Cultural Capital: Academic Motivation</a:t>
            </a:r>
            <a:br>
              <a:rPr lang="en-GB" sz="2800" b="1" dirty="0" smtClean="0"/>
            </a:br>
            <a:r>
              <a:rPr lang="en-GB" sz="2800" dirty="0"/>
              <a:t/>
            </a:r>
            <a:br>
              <a:rPr lang="en-GB" sz="2800" dirty="0"/>
            </a:br>
            <a:endParaRPr lang="en-GB" sz="2800" dirty="0"/>
          </a:p>
        </p:txBody>
      </p:sp>
      <p:sp>
        <p:nvSpPr>
          <p:cNvPr id="3" name="Content Placeholder 2"/>
          <p:cNvSpPr>
            <a:spLocks noGrp="1"/>
          </p:cNvSpPr>
          <p:nvPr>
            <p:ph idx="1"/>
          </p:nvPr>
        </p:nvSpPr>
        <p:spPr/>
        <p:txBody>
          <a:bodyPr/>
          <a:lstStyle/>
          <a:p>
            <a:endParaRPr lang="en-GB" dirty="0" smtClean="0">
              <a:solidFill>
                <a:srgbClr val="FF0000"/>
              </a:solidFill>
            </a:endParaRPr>
          </a:p>
          <a:p>
            <a:r>
              <a:rPr lang="en-GB" dirty="0">
                <a:solidFill>
                  <a:srgbClr val="FF0000"/>
                </a:solidFill>
              </a:rPr>
              <a:t>My work experience placement made me determined to work hard in education and aim for a worthwhile job I will enjoy</a:t>
            </a:r>
            <a:r>
              <a:rPr lang="en-GB" dirty="0" smtClean="0">
                <a:solidFill>
                  <a:srgbClr val="FF0000"/>
                </a:solidFill>
              </a:rPr>
              <a:t>.</a:t>
            </a:r>
          </a:p>
          <a:p>
            <a:endParaRPr lang="en-GB" dirty="0">
              <a:solidFill>
                <a:srgbClr val="FF0000"/>
              </a:solidFill>
            </a:endParaRPr>
          </a:p>
          <a:p>
            <a:r>
              <a:rPr lang="en-GB" dirty="0">
                <a:solidFill>
                  <a:srgbClr val="FF0000"/>
                </a:solidFill>
              </a:rPr>
              <a:t>I found my work experience horrible, which is why I made an effort to get a better education and a better job</a:t>
            </a:r>
            <a:r>
              <a:rPr lang="en-GB" dirty="0" smtClean="0">
                <a:solidFill>
                  <a:srgbClr val="FF0000"/>
                </a:solidFill>
              </a:rPr>
              <a:t>.</a:t>
            </a:r>
          </a:p>
          <a:p>
            <a:endParaRPr lang="en-GB" dirty="0">
              <a:solidFill>
                <a:srgbClr val="FF0000"/>
              </a:solidFill>
            </a:endParaRPr>
          </a:p>
          <a:p>
            <a:r>
              <a:rPr lang="en-GB" dirty="0">
                <a:solidFill>
                  <a:srgbClr val="FF0000"/>
                </a:solidFill>
              </a:rPr>
              <a:t>It stopped me from leaving school early.</a:t>
            </a:r>
          </a:p>
          <a:p>
            <a:endParaRPr lang="en-GB" dirty="0"/>
          </a:p>
        </p:txBody>
      </p:sp>
    </p:spTree>
    <p:extLst>
      <p:ext uri="{BB962C8B-B14F-4D97-AF65-F5344CB8AC3E}">
        <p14:creationId xmlns:p14="http://schemas.microsoft.com/office/powerpoint/2010/main" xmlns="" val="2920501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600" b="1" dirty="0" smtClean="0"/>
              <a:t/>
            </a:r>
            <a:br>
              <a:rPr lang="en-GB" sz="1600" b="1" dirty="0" smtClean="0"/>
            </a:br>
            <a:r>
              <a:rPr lang="en-GB" sz="2400" b="1" dirty="0" smtClean="0"/>
              <a:t>Positives </a:t>
            </a:r>
            <a:r>
              <a:rPr lang="en-GB" sz="2400" b="1" dirty="0"/>
              <a:t>(particular to </a:t>
            </a:r>
            <a:r>
              <a:rPr lang="en-GB" sz="2400" b="1" dirty="0" smtClean="0">
                <a:solidFill>
                  <a:srgbClr val="0070C0"/>
                </a:solidFill>
              </a:rPr>
              <a:t>Independent </a:t>
            </a:r>
            <a:r>
              <a:rPr lang="en-GB" sz="2400" b="1" dirty="0">
                <a:solidFill>
                  <a:srgbClr val="0070C0"/>
                </a:solidFill>
              </a:rPr>
              <a:t>Schools</a:t>
            </a:r>
            <a:r>
              <a:rPr lang="en-GB" sz="2400" b="1" dirty="0"/>
              <a:t>)</a:t>
            </a:r>
            <a:r>
              <a:rPr lang="en-GB" sz="3200" dirty="0"/>
              <a:t/>
            </a:r>
            <a:br>
              <a:rPr lang="en-GB" sz="3200" dirty="0"/>
            </a:br>
            <a:r>
              <a:rPr lang="en-GB" sz="2800" b="1" dirty="0" smtClean="0"/>
              <a:t># Social Capital: access to advantageous labour market experience</a:t>
            </a:r>
            <a:endParaRPr lang="en-GB" sz="2800" dirty="0"/>
          </a:p>
        </p:txBody>
      </p:sp>
      <p:sp>
        <p:nvSpPr>
          <p:cNvPr id="3" name="Content Placeholder 2"/>
          <p:cNvSpPr>
            <a:spLocks noGrp="1"/>
          </p:cNvSpPr>
          <p:nvPr>
            <p:ph idx="1"/>
          </p:nvPr>
        </p:nvSpPr>
        <p:spPr/>
        <p:txBody>
          <a:bodyPr>
            <a:noAutofit/>
          </a:bodyPr>
          <a:lstStyle/>
          <a:p>
            <a:endParaRPr lang="en-GB" sz="1800" dirty="0" smtClean="0">
              <a:solidFill>
                <a:srgbClr val="0070C0"/>
              </a:solidFill>
            </a:endParaRPr>
          </a:p>
          <a:p>
            <a:endParaRPr lang="en-GB" sz="2400" dirty="0" smtClean="0">
              <a:solidFill>
                <a:srgbClr val="0070C0"/>
              </a:solidFill>
            </a:endParaRPr>
          </a:p>
          <a:p>
            <a:r>
              <a:rPr lang="en-GB" sz="2400" dirty="0" smtClean="0">
                <a:solidFill>
                  <a:srgbClr val="0070C0"/>
                </a:solidFill>
              </a:rPr>
              <a:t>Following </a:t>
            </a:r>
            <a:r>
              <a:rPr lang="en-GB" sz="2400" dirty="0">
                <a:solidFill>
                  <a:srgbClr val="0070C0"/>
                </a:solidFill>
              </a:rPr>
              <a:t>my work experience placement I obtained permanent part-time work at the same business. This steady job helped as a stepping stone into the working world</a:t>
            </a:r>
            <a:r>
              <a:rPr lang="en-GB" sz="2400" dirty="0" smtClean="0">
                <a:solidFill>
                  <a:srgbClr val="0070C0"/>
                </a:solidFill>
              </a:rPr>
              <a:t>.</a:t>
            </a:r>
          </a:p>
          <a:p>
            <a:endParaRPr lang="en-GB" sz="2400" dirty="0">
              <a:solidFill>
                <a:srgbClr val="0070C0"/>
              </a:solidFill>
            </a:endParaRPr>
          </a:p>
          <a:p>
            <a:r>
              <a:rPr lang="en-GB" sz="2400" dirty="0">
                <a:solidFill>
                  <a:srgbClr val="0070C0"/>
                </a:solidFill>
              </a:rPr>
              <a:t>It definitely helped me get summer internships during my degree, which will give me an advantage in the job market when I finish</a:t>
            </a:r>
            <a:r>
              <a:rPr lang="en-GB" sz="2400" dirty="0" smtClean="0">
                <a:solidFill>
                  <a:srgbClr val="0070C0"/>
                </a:solidFill>
              </a:rPr>
              <a:t>.</a:t>
            </a:r>
          </a:p>
          <a:p>
            <a:endParaRPr lang="en-GB" sz="2400" dirty="0">
              <a:solidFill>
                <a:srgbClr val="0070C0"/>
              </a:solidFill>
            </a:endParaRPr>
          </a:p>
        </p:txBody>
      </p:sp>
    </p:spTree>
    <p:extLst>
      <p:ext uri="{BB962C8B-B14F-4D97-AF65-F5344CB8AC3E}">
        <p14:creationId xmlns:p14="http://schemas.microsoft.com/office/powerpoint/2010/main" xmlns="" val="3870175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 likelihood </a:t>
            </a:r>
            <a:r>
              <a:rPr lang="en-GB" sz="4000" dirty="0"/>
              <a:t>of </a:t>
            </a:r>
            <a:r>
              <a:rPr lang="en-GB" sz="4000" dirty="0" smtClean="0"/>
              <a:t>different capitals </a:t>
            </a:r>
            <a:r>
              <a:rPr lang="en-GB" sz="4000" dirty="0"/>
              <a:t>being referenced in statements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10916793"/>
              </p:ext>
            </p:extLst>
          </p:nvPr>
        </p:nvGraphicFramePr>
        <p:xfrm>
          <a:off x="467544" y="1556792"/>
          <a:ext cx="7620000"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755437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
            </a:r>
            <a:br>
              <a:rPr lang="en-GB" sz="2800" b="1" dirty="0" smtClean="0"/>
            </a:br>
            <a:r>
              <a:rPr lang="en-GB" sz="2800" b="1" dirty="0" smtClean="0"/>
              <a:t/>
            </a:r>
            <a:br>
              <a:rPr lang="en-GB" sz="2800" b="1" dirty="0" smtClean="0"/>
            </a:br>
            <a:r>
              <a:rPr lang="en-GB" sz="2400" b="1" dirty="0" smtClean="0"/>
              <a:t>Negatives </a:t>
            </a:r>
            <a:r>
              <a:rPr lang="en-GB" sz="2400" b="1" dirty="0"/>
              <a:t>(across all school types</a:t>
            </a:r>
            <a:r>
              <a:rPr lang="en-GB" sz="2400" b="1" dirty="0" smtClean="0"/>
              <a:t>):</a:t>
            </a:r>
            <a:br>
              <a:rPr lang="en-GB" sz="2400" b="1" dirty="0" smtClean="0"/>
            </a:br>
            <a:r>
              <a:rPr lang="en-GB" sz="2800" b="1" dirty="0" smtClean="0"/>
              <a:t># Lack of Relevance</a:t>
            </a:r>
            <a:r>
              <a:rPr lang="en-GB" dirty="0"/>
              <a:t/>
            </a:r>
            <a:br>
              <a:rPr lang="en-GB" dirty="0"/>
            </a:br>
            <a:endParaRPr lang="en-GB" dirty="0"/>
          </a:p>
        </p:txBody>
      </p:sp>
      <p:sp>
        <p:nvSpPr>
          <p:cNvPr id="3" name="Content Placeholder 2"/>
          <p:cNvSpPr>
            <a:spLocks noGrp="1"/>
          </p:cNvSpPr>
          <p:nvPr>
            <p:ph idx="1"/>
          </p:nvPr>
        </p:nvSpPr>
        <p:spPr/>
        <p:txBody>
          <a:bodyPr/>
          <a:lstStyle/>
          <a:p>
            <a:endParaRPr lang="en-GB" dirty="0" smtClean="0">
              <a:solidFill>
                <a:srgbClr val="FF0000"/>
              </a:solidFill>
            </a:endParaRPr>
          </a:p>
          <a:p>
            <a:r>
              <a:rPr lang="en-GB" dirty="0">
                <a:solidFill>
                  <a:srgbClr val="FF0000"/>
                </a:solidFill>
              </a:rPr>
              <a:t>Wasn’t linked to the career I was interested in</a:t>
            </a:r>
            <a:r>
              <a:rPr lang="en-GB" dirty="0" smtClean="0">
                <a:solidFill>
                  <a:srgbClr val="FF0000"/>
                </a:solidFill>
              </a:rPr>
              <a:t>.</a:t>
            </a:r>
          </a:p>
          <a:p>
            <a:endParaRPr lang="en-GB" dirty="0">
              <a:solidFill>
                <a:srgbClr val="FF0000"/>
              </a:solidFill>
            </a:endParaRPr>
          </a:p>
          <a:p>
            <a:r>
              <a:rPr lang="en-GB" dirty="0">
                <a:solidFill>
                  <a:srgbClr val="0070C0"/>
                </a:solidFill>
              </a:rPr>
              <a:t>Never in the field I wanted to work in</a:t>
            </a:r>
            <a:r>
              <a:rPr lang="en-GB" dirty="0" smtClean="0">
                <a:solidFill>
                  <a:srgbClr val="0070C0"/>
                </a:solidFill>
              </a:rPr>
              <a:t>.</a:t>
            </a:r>
          </a:p>
          <a:p>
            <a:endParaRPr lang="en-GB" dirty="0">
              <a:solidFill>
                <a:srgbClr val="0070C0"/>
              </a:solidFill>
            </a:endParaRPr>
          </a:p>
          <a:p>
            <a:r>
              <a:rPr lang="en-GB" dirty="0">
                <a:solidFill>
                  <a:srgbClr val="FF0000"/>
                </a:solidFill>
              </a:rPr>
              <a:t>I worked in a bookshop doing the jobs no-one else wanted. This did not affect my decision to become a diagnostic radiographer</a:t>
            </a:r>
            <a:r>
              <a:rPr lang="en-GB" dirty="0" smtClean="0">
                <a:solidFill>
                  <a:srgbClr val="FF0000"/>
                </a:solidFill>
              </a:rPr>
              <a:t>.</a:t>
            </a:r>
          </a:p>
          <a:p>
            <a:endParaRPr lang="en-GB" dirty="0">
              <a:solidFill>
                <a:srgbClr val="FF0000"/>
              </a:solidFill>
            </a:endParaRPr>
          </a:p>
          <a:p>
            <a:r>
              <a:rPr lang="en-GB" dirty="0">
                <a:solidFill>
                  <a:srgbClr val="0070C0"/>
                </a:solidFill>
              </a:rPr>
              <a:t>I folded letters and put them into envelopes for a solicitors. I now do a PhD in astrophysics.</a:t>
            </a:r>
          </a:p>
          <a:p>
            <a:endParaRPr lang="en-GB" dirty="0" smtClean="0"/>
          </a:p>
          <a:p>
            <a:endParaRPr lang="en-GB" dirty="0"/>
          </a:p>
        </p:txBody>
      </p:sp>
    </p:spTree>
    <p:extLst>
      <p:ext uri="{BB962C8B-B14F-4D97-AF65-F5344CB8AC3E}">
        <p14:creationId xmlns:p14="http://schemas.microsoft.com/office/powerpoint/2010/main" xmlns="" val="1227593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1143000"/>
          </a:xfrm>
        </p:spPr>
        <p:txBody>
          <a:bodyPr/>
          <a:lstStyle/>
          <a:p>
            <a:r>
              <a:rPr lang="en-GB" sz="2800" b="1" dirty="0" smtClean="0"/>
              <a:t/>
            </a:r>
            <a:br>
              <a:rPr lang="en-GB" sz="2800" b="1" dirty="0" smtClean="0"/>
            </a:br>
            <a:r>
              <a:rPr lang="en-GB" sz="2800" b="1" dirty="0" smtClean="0"/>
              <a:t/>
            </a:r>
            <a:br>
              <a:rPr lang="en-GB" sz="2800" b="1" dirty="0" smtClean="0"/>
            </a:br>
            <a:r>
              <a:rPr lang="en-GB" sz="2400" b="1" dirty="0" smtClean="0"/>
              <a:t>Negatives </a:t>
            </a:r>
            <a:r>
              <a:rPr lang="en-GB" sz="2400" b="1" dirty="0"/>
              <a:t>(particular to </a:t>
            </a:r>
            <a:r>
              <a:rPr lang="en-GB" sz="2400" b="1" dirty="0">
                <a:solidFill>
                  <a:srgbClr val="FF0000"/>
                </a:solidFill>
              </a:rPr>
              <a:t>Non-Selective State Schools</a:t>
            </a:r>
            <a:r>
              <a:rPr lang="en-GB" sz="2400" b="1" dirty="0" smtClean="0"/>
              <a:t>)</a:t>
            </a:r>
            <a:r>
              <a:rPr lang="en-GB" sz="4000" b="1" dirty="0" smtClean="0"/>
              <a:t> </a:t>
            </a:r>
            <a:br>
              <a:rPr lang="en-GB" sz="4000" b="1" dirty="0" smtClean="0"/>
            </a:br>
            <a:r>
              <a:rPr lang="en-GB" sz="2800" b="1" dirty="0" smtClean="0"/>
              <a:t># Under-stimulation/Exploitation</a:t>
            </a:r>
            <a:r>
              <a:rPr lang="en-GB" sz="3200" b="1" dirty="0" smtClean="0"/>
              <a:t/>
            </a:r>
            <a:br>
              <a:rPr lang="en-GB" sz="3200" b="1" dirty="0" smtClean="0"/>
            </a:br>
            <a:endParaRPr lang="en-GB" dirty="0"/>
          </a:p>
        </p:txBody>
      </p:sp>
      <p:sp>
        <p:nvSpPr>
          <p:cNvPr id="3" name="Content Placeholder 2"/>
          <p:cNvSpPr>
            <a:spLocks noGrp="1"/>
          </p:cNvSpPr>
          <p:nvPr>
            <p:ph idx="1"/>
          </p:nvPr>
        </p:nvSpPr>
        <p:spPr/>
        <p:txBody>
          <a:bodyPr>
            <a:normAutofit lnSpcReduction="10000"/>
          </a:bodyPr>
          <a:lstStyle/>
          <a:p>
            <a:endParaRPr lang="en-GB" dirty="0" smtClean="0"/>
          </a:p>
          <a:p>
            <a:r>
              <a:rPr lang="en-GB" dirty="0" smtClean="0">
                <a:solidFill>
                  <a:srgbClr val="FF0000"/>
                </a:solidFill>
              </a:rPr>
              <a:t>The </a:t>
            </a:r>
            <a:r>
              <a:rPr lang="en-GB" dirty="0">
                <a:solidFill>
                  <a:srgbClr val="FF0000"/>
                </a:solidFill>
              </a:rPr>
              <a:t>only experience I had was when I was 15 with Woolworths. It was rubbish. I stacked shelves and that was it</a:t>
            </a:r>
            <a:r>
              <a:rPr lang="en-GB" dirty="0" smtClean="0">
                <a:solidFill>
                  <a:srgbClr val="FF0000"/>
                </a:solidFill>
              </a:rPr>
              <a:t>.</a:t>
            </a:r>
          </a:p>
          <a:p>
            <a:endParaRPr lang="en-GB" dirty="0">
              <a:solidFill>
                <a:srgbClr val="FF0000"/>
              </a:solidFill>
            </a:endParaRPr>
          </a:p>
          <a:p>
            <a:r>
              <a:rPr lang="en-GB" dirty="0">
                <a:solidFill>
                  <a:srgbClr val="FF0000"/>
                </a:solidFill>
              </a:rPr>
              <a:t>[My placement] was in Mickey D’s. Hell personified</a:t>
            </a:r>
            <a:r>
              <a:rPr lang="en-GB" dirty="0" smtClean="0">
                <a:solidFill>
                  <a:srgbClr val="FF0000"/>
                </a:solidFill>
              </a:rPr>
              <a:t>.</a:t>
            </a:r>
          </a:p>
          <a:p>
            <a:endParaRPr lang="en-GB" dirty="0">
              <a:solidFill>
                <a:srgbClr val="FF0000"/>
              </a:solidFill>
            </a:endParaRPr>
          </a:p>
          <a:p>
            <a:r>
              <a:rPr lang="en-GB" dirty="0">
                <a:solidFill>
                  <a:srgbClr val="FF0000"/>
                </a:solidFill>
              </a:rPr>
              <a:t>It was more an excuse to have somebody work for them for free. </a:t>
            </a:r>
          </a:p>
          <a:p>
            <a:endParaRPr lang="en-GB" dirty="0"/>
          </a:p>
          <a:p>
            <a:r>
              <a:rPr lang="en-GB" dirty="0">
                <a:solidFill>
                  <a:srgbClr val="00B050"/>
                </a:solidFill>
              </a:rPr>
              <a:t>I worked in a shoe shop and had to do all of the rubbish jobs for free.</a:t>
            </a:r>
          </a:p>
          <a:p>
            <a:endParaRPr lang="en-GB" dirty="0"/>
          </a:p>
          <a:p>
            <a:r>
              <a:rPr lang="en-GB" dirty="0">
                <a:solidFill>
                  <a:srgbClr val="FF0000"/>
                </a:solidFill>
              </a:rPr>
              <a:t>The employer just used me as free labour. </a:t>
            </a:r>
          </a:p>
          <a:p>
            <a:endParaRPr lang="en-GB" dirty="0" smtClean="0">
              <a:solidFill>
                <a:srgbClr val="FF0000"/>
              </a:solidFill>
            </a:endParaRPr>
          </a:p>
          <a:p>
            <a:endParaRPr lang="en-GB" dirty="0"/>
          </a:p>
        </p:txBody>
      </p:sp>
    </p:spTree>
    <p:extLst>
      <p:ext uri="{BB962C8B-B14F-4D97-AF65-F5344CB8AC3E}">
        <p14:creationId xmlns:p14="http://schemas.microsoft.com/office/powerpoint/2010/main" xmlns="" val="4037783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Wider issues </a:t>
            </a:r>
            <a:r>
              <a:rPr lang="en-GB" sz="3200" b="1" dirty="0"/>
              <a:t>raised by those from </a:t>
            </a:r>
            <a:r>
              <a:rPr lang="en-GB" sz="3200" b="1" dirty="0" smtClean="0">
                <a:solidFill>
                  <a:srgbClr val="FF0000"/>
                </a:solidFill>
              </a:rPr>
              <a:t>Non-Selective </a:t>
            </a:r>
            <a:r>
              <a:rPr lang="en-GB" sz="3200" b="1" dirty="0">
                <a:solidFill>
                  <a:srgbClr val="FF0000"/>
                </a:solidFill>
              </a:rPr>
              <a:t>State </a:t>
            </a:r>
            <a:r>
              <a:rPr lang="en-GB" sz="3200" b="1" dirty="0" smtClean="0">
                <a:solidFill>
                  <a:srgbClr val="FF0000"/>
                </a:solidFill>
              </a:rPr>
              <a:t>Schools</a:t>
            </a:r>
            <a:endParaRPr lang="en-GB"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endParaRPr lang="en-GB" dirty="0">
              <a:solidFill>
                <a:srgbClr val="FF0000"/>
              </a:solidFill>
            </a:endParaRPr>
          </a:p>
          <a:p>
            <a:r>
              <a:rPr lang="en-GB" dirty="0">
                <a:solidFill>
                  <a:srgbClr val="FF0000"/>
                </a:solidFill>
              </a:rPr>
              <a:t>I gained very little from the types of employer contact we had at school, as they were very much </a:t>
            </a:r>
            <a:r>
              <a:rPr lang="en-GB" b="1" dirty="0">
                <a:solidFill>
                  <a:srgbClr val="C00000"/>
                </a:solidFill>
              </a:rPr>
              <a:t>targeted towards people who were not academically capable</a:t>
            </a:r>
            <a:r>
              <a:rPr lang="en-GB" b="1" dirty="0">
                <a:solidFill>
                  <a:srgbClr val="FF0000"/>
                </a:solidFill>
              </a:rPr>
              <a:t> </a:t>
            </a:r>
            <a:r>
              <a:rPr lang="en-GB" dirty="0">
                <a:solidFill>
                  <a:srgbClr val="FF0000"/>
                </a:solidFill>
              </a:rPr>
              <a:t>and who wouldn’t be going on to university</a:t>
            </a:r>
            <a:r>
              <a:rPr lang="en-GB" dirty="0" smtClean="0">
                <a:solidFill>
                  <a:srgbClr val="FF0000"/>
                </a:solidFill>
              </a:rPr>
              <a:t>.</a:t>
            </a:r>
          </a:p>
          <a:p>
            <a:endParaRPr lang="en-GB" dirty="0">
              <a:solidFill>
                <a:srgbClr val="FF0000"/>
              </a:solidFill>
            </a:endParaRPr>
          </a:p>
          <a:p>
            <a:r>
              <a:rPr lang="en-GB" dirty="0" smtClean="0">
                <a:solidFill>
                  <a:srgbClr val="FF0000"/>
                </a:solidFill>
              </a:rPr>
              <a:t>Focused </a:t>
            </a:r>
            <a:r>
              <a:rPr lang="en-GB" dirty="0">
                <a:solidFill>
                  <a:srgbClr val="FF0000"/>
                </a:solidFill>
              </a:rPr>
              <a:t>on business/vocations, </a:t>
            </a:r>
            <a:r>
              <a:rPr lang="en-GB" b="1" dirty="0">
                <a:solidFill>
                  <a:srgbClr val="C00000"/>
                </a:solidFill>
              </a:rPr>
              <a:t>not on the professions </a:t>
            </a:r>
            <a:r>
              <a:rPr lang="en-GB" dirty="0">
                <a:solidFill>
                  <a:srgbClr val="FF0000"/>
                </a:solidFill>
              </a:rPr>
              <a:t>(e.g. law, medicine, accountancy</a:t>
            </a:r>
            <a:r>
              <a:rPr lang="en-GB" dirty="0" smtClean="0">
                <a:solidFill>
                  <a:srgbClr val="FF0000"/>
                </a:solidFill>
              </a:rPr>
              <a:t>).</a:t>
            </a:r>
          </a:p>
          <a:p>
            <a:endParaRPr lang="en-GB" dirty="0">
              <a:solidFill>
                <a:srgbClr val="FF0000"/>
              </a:solidFill>
            </a:endParaRPr>
          </a:p>
          <a:p>
            <a:r>
              <a:rPr lang="en-GB" dirty="0">
                <a:solidFill>
                  <a:srgbClr val="FF0000"/>
                </a:solidFill>
              </a:rPr>
              <a:t>[I gained] nothing, as those that visited were </a:t>
            </a:r>
            <a:r>
              <a:rPr lang="en-GB" b="1" dirty="0">
                <a:solidFill>
                  <a:srgbClr val="C00000"/>
                </a:solidFill>
              </a:rPr>
              <a:t>recruiting from the army</a:t>
            </a:r>
            <a:r>
              <a:rPr lang="en-GB" dirty="0">
                <a:solidFill>
                  <a:srgbClr val="FF0000"/>
                </a:solidFill>
              </a:rPr>
              <a:t>.</a:t>
            </a:r>
          </a:p>
          <a:p>
            <a:endParaRPr lang="en-GB" dirty="0">
              <a:solidFill>
                <a:srgbClr val="FF0000"/>
              </a:solidFill>
            </a:endParaRPr>
          </a:p>
          <a:p>
            <a:r>
              <a:rPr lang="en-GB" dirty="0">
                <a:solidFill>
                  <a:srgbClr val="FF0000"/>
                </a:solidFill>
              </a:rPr>
              <a:t>Misbehaved children were given the opportunity to do more work placements so they could build up their CV … [This] often left well-behaved children feeling like </a:t>
            </a:r>
            <a:r>
              <a:rPr lang="en-GB" b="1" dirty="0">
                <a:solidFill>
                  <a:srgbClr val="C00000"/>
                </a:solidFill>
              </a:rPr>
              <a:t>if you misbehaved you were rewarded</a:t>
            </a:r>
            <a:r>
              <a:rPr lang="en-GB" dirty="0">
                <a:solidFill>
                  <a:srgbClr val="FF0000"/>
                </a:solidFill>
              </a:rPr>
              <a:t>.</a:t>
            </a:r>
          </a:p>
          <a:p>
            <a:endParaRPr lang="en-GB" dirty="0">
              <a:solidFill>
                <a:srgbClr val="FF0000"/>
              </a:solidFill>
            </a:endParaRPr>
          </a:p>
          <a:p>
            <a:endParaRPr lang="en-GB" dirty="0"/>
          </a:p>
        </p:txBody>
      </p:sp>
    </p:spTree>
    <p:extLst>
      <p:ext uri="{BB962C8B-B14F-4D97-AF65-F5344CB8AC3E}">
        <p14:creationId xmlns:p14="http://schemas.microsoft.com/office/powerpoint/2010/main" xmlns="" val="1578229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Theoretical Perspectives</a:t>
            </a:r>
            <a:endParaRPr lang="en-GB" dirty="0"/>
          </a:p>
        </p:txBody>
      </p:sp>
      <p:sp>
        <p:nvSpPr>
          <p:cNvPr id="3" name="Content Placeholder 2"/>
          <p:cNvSpPr>
            <a:spLocks noGrp="1"/>
          </p:cNvSpPr>
          <p:nvPr>
            <p:ph idx="1"/>
          </p:nvPr>
        </p:nvSpPr>
        <p:spPr>
          <a:xfrm>
            <a:off x="457200" y="1600200"/>
            <a:ext cx="7620000" cy="5141168"/>
          </a:xfrm>
        </p:spPr>
        <p:txBody>
          <a:bodyPr>
            <a:normAutofit lnSpcReduction="10000"/>
          </a:bodyPr>
          <a:lstStyle/>
          <a:p>
            <a:pPr marL="114300" indent="0">
              <a:buNone/>
            </a:pPr>
            <a:r>
              <a:rPr lang="en-GB" b="1" dirty="0"/>
              <a:t>Life-course A</a:t>
            </a:r>
            <a:r>
              <a:rPr lang="en-GB" b="1" dirty="0" smtClean="0"/>
              <a:t>nalysis </a:t>
            </a:r>
            <a:r>
              <a:rPr lang="en-GB" b="1" dirty="0"/>
              <a:t>(Pallas </a:t>
            </a:r>
            <a:r>
              <a:rPr lang="en-GB" b="1" dirty="0" smtClean="0"/>
              <a:t>2003)</a:t>
            </a:r>
            <a:r>
              <a:rPr lang="en-GB" dirty="0" smtClean="0"/>
              <a:t>: </a:t>
            </a:r>
          </a:p>
          <a:p>
            <a:pPr marL="114300" indent="0">
              <a:buNone/>
            </a:pPr>
            <a:endParaRPr lang="en-GB" sz="500" dirty="0"/>
          </a:p>
          <a:p>
            <a:pPr marL="411480" lvl="1" indent="0">
              <a:buNone/>
            </a:pPr>
            <a:r>
              <a:rPr lang="en-GB" dirty="0" smtClean="0"/>
              <a:t>Not all young people are equally equipped to deploy their work experience as a “launch pad” (Evans</a:t>
            </a:r>
            <a:r>
              <a:rPr lang="en-GB" dirty="0"/>
              <a:t>, </a:t>
            </a:r>
            <a:r>
              <a:rPr lang="en-GB" dirty="0" err="1"/>
              <a:t>Schoon</a:t>
            </a:r>
            <a:r>
              <a:rPr lang="en-GB" dirty="0"/>
              <a:t> and </a:t>
            </a:r>
            <a:r>
              <a:rPr lang="en-GB" dirty="0" err="1" smtClean="0"/>
              <a:t>Weale</a:t>
            </a:r>
            <a:r>
              <a:rPr lang="en-GB" dirty="0" smtClean="0"/>
              <a:t>, </a:t>
            </a:r>
            <a:r>
              <a:rPr lang="en-GB" dirty="0"/>
              <a:t>2010: 38</a:t>
            </a:r>
            <a:r>
              <a:rPr lang="en-GB" dirty="0" smtClean="0"/>
              <a:t>) for HE entry, career building, etc.</a:t>
            </a:r>
          </a:p>
          <a:p>
            <a:pPr marL="114300" indent="0">
              <a:buNone/>
            </a:pPr>
            <a:endParaRPr lang="en-GB" dirty="0"/>
          </a:p>
          <a:p>
            <a:pPr marL="114300" indent="0">
              <a:buNone/>
            </a:pPr>
            <a:r>
              <a:rPr lang="en-GB" b="1" dirty="0" smtClean="0"/>
              <a:t>Social Capital ‘Donors’</a:t>
            </a:r>
            <a:r>
              <a:rPr lang="en-GB" b="1" dirty="0"/>
              <a:t> </a:t>
            </a:r>
            <a:r>
              <a:rPr lang="en-GB" b="1" dirty="0" smtClean="0"/>
              <a:t>(</a:t>
            </a:r>
            <a:r>
              <a:rPr lang="en-GB" b="1" dirty="0" err="1" smtClean="0"/>
              <a:t>Portes</a:t>
            </a:r>
            <a:r>
              <a:rPr lang="en-GB" b="1" dirty="0" smtClean="0"/>
              <a:t> 1998)</a:t>
            </a:r>
            <a:r>
              <a:rPr lang="en-GB" dirty="0" smtClean="0"/>
              <a:t>: </a:t>
            </a:r>
          </a:p>
          <a:p>
            <a:pPr marL="114300" indent="0">
              <a:buNone/>
            </a:pPr>
            <a:endParaRPr lang="en-GB" sz="500" dirty="0"/>
          </a:p>
          <a:p>
            <a:pPr marL="411480" lvl="1" indent="0">
              <a:buNone/>
            </a:pPr>
            <a:r>
              <a:rPr lang="en-GB" dirty="0" smtClean="0"/>
              <a:t>Differences arise between those </a:t>
            </a:r>
            <a:r>
              <a:rPr lang="en-GB" dirty="0"/>
              <a:t>who provide </a:t>
            </a:r>
            <a:r>
              <a:rPr lang="en-GB" dirty="0" smtClean="0"/>
              <a:t>resources (‘donors’), possibly leading to different conceptualisations of employer engagement.</a:t>
            </a:r>
          </a:p>
          <a:p>
            <a:pPr marL="114300" indent="0">
              <a:buNone/>
            </a:pPr>
            <a:endParaRPr lang="en-GB" dirty="0"/>
          </a:p>
          <a:p>
            <a:pPr marL="114300" indent="0">
              <a:buNone/>
            </a:pPr>
            <a:r>
              <a:rPr lang="en-GB" b="1" dirty="0" smtClean="0"/>
              <a:t>Class-matching or Class-reproducing Activity (</a:t>
            </a:r>
            <a:r>
              <a:rPr lang="en-GB" b="1" dirty="0"/>
              <a:t>Hatcher </a:t>
            </a:r>
            <a:r>
              <a:rPr lang="en-GB" b="1" dirty="0" smtClean="0"/>
              <a:t>&amp; </a:t>
            </a:r>
            <a:r>
              <a:rPr lang="en-GB" b="1" dirty="0"/>
              <a:t>Le </a:t>
            </a:r>
            <a:r>
              <a:rPr lang="en-GB" b="1" dirty="0" err="1"/>
              <a:t>Gallais</a:t>
            </a:r>
            <a:r>
              <a:rPr lang="en-GB" b="1" dirty="0"/>
              <a:t> </a:t>
            </a:r>
            <a:r>
              <a:rPr lang="en-GB" b="1" dirty="0" smtClean="0"/>
              <a:t>2008): </a:t>
            </a:r>
          </a:p>
          <a:p>
            <a:pPr marL="114300" indent="0">
              <a:buNone/>
            </a:pPr>
            <a:endParaRPr lang="en-GB" sz="500" b="1" dirty="0"/>
          </a:p>
          <a:p>
            <a:pPr marL="411480" lvl="1" indent="0">
              <a:buNone/>
            </a:pPr>
            <a:r>
              <a:rPr lang="en-GB" dirty="0" smtClean="0"/>
              <a:t>Recurring </a:t>
            </a:r>
            <a:r>
              <a:rPr lang="en-GB" dirty="0"/>
              <a:t>p</a:t>
            </a:r>
            <a:r>
              <a:rPr lang="en-GB" dirty="0" smtClean="0"/>
              <a:t>erception that school-mediated employer engagement focuses less on academic routes and tends to operate outside of the professions.</a:t>
            </a:r>
          </a:p>
          <a:p>
            <a:endParaRPr lang="en-GB" dirty="0"/>
          </a:p>
          <a:p>
            <a:endParaRPr lang="en-GB" dirty="0"/>
          </a:p>
        </p:txBody>
      </p:sp>
    </p:spTree>
    <p:extLst>
      <p:ext uri="{BB962C8B-B14F-4D97-AF65-F5344CB8AC3E}">
        <p14:creationId xmlns:p14="http://schemas.microsoft.com/office/powerpoint/2010/main" xmlns="" val="3482710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Rethinking ‘Capital’?</a:t>
            </a:r>
            <a:endParaRPr lang="en-GB" dirty="0"/>
          </a:p>
        </p:txBody>
      </p:sp>
      <p:sp>
        <p:nvSpPr>
          <p:cNvPr id="3" name="Content Placeholder 2"/>
          <p:cNvSpPr>
            <a:spLocks noGrp="1"/>
          </p:cNvSpPr>
          <p:nvPr>
            <p:ph idx="1"/>
          </p:nvPr>
        </p:nvSpPr>
        <p:spPr>
          <a:xfrm>
            <a:off x="457200" y="1600200"/>
            <a:ext cx="7620000" cy="5141168"/>
          </a:xfrm>
        </p:spPr>
        <p:txBody>
          <a:bodyPr>
            <a:normAutofit lnSpcReduction="10000"/>
          </a:bodyPr>
          <a:lstStyle/>
          <a:p>
            <a:pPr marL="114300" indent="0">
              <a:buNone/>
            </a:pPr>
            <a:r>
              <a:rPr lang="en-GB" b="1" dirty="0" smtClean="0"/>
              <a:t>Authenticity </a:t>
            </a:r>
            <a:r>
              <a:rPr lang="en-GB" dirty="0" smtClean="0"/>
              <a:t>(trusted routes to social and cultural capital): </a:t>
            </a:r>
          </a:p>
          <a:p>
            <a:pPr marL="114300" indent="0">
              <a:buNone/>
            </a:pPr>
            <a:endParaRPr lang="en-GB" sz="500" dirty="0"/>
          </a:p>
          <a:p>
            <a:pPr marL="411480" lvl="1" indent="0">
              <a:buNone/>
            </a:pPr>
            <a:r>
              <a:rPr lang="en-GB" dirty="0" smtClean="0"/>
              <a:t>Strong, widely-shared perception </a:t>
            </a:r>
            <a:r>
              <a:rPr lang="en-GB" dirty="0"/>
              <a:t>that workplace staff communicate </a:t>
            </a:r>
            <a:r>
              <a:rPr lang="en-GB" dirty="0" smtClean="0"/>
              <a:t>more </a:t>
            </a:r>
            <a:r>
              <a:rPr lang="en-GB" dirty="0"/>
              <a:t>directly and truthfully about labour market </a:t>
            </a:r>
            <a:r>
              <a:rPr lang="en-GB" dirty="0" smtClean="0"/>
              <a:t>realities</a:t>
            </a:r>
            <a:r>
              <a:rPr lang="en-GB" dirty="0"/>
              <a:t>:</a:t>
            </a:r>
            <a:r>
              <a:rPr lang="en-GB" dirty="0" smtClean="0"/>
              <a:t> “trustworthy </a:t>
            </a:r>
            <a:r>
              <a:rPr lang="en-GB" dirty="0"/>
              <a:t>reciprocal social </a:t>
            </a:r>
            <a:r>
              <a:rPr lang="en-GB" dirty="0" smtClean="0"/>
              <a:t>relations” (</a:t>
            </a:r>
            <a:r>
              <a:rPr lang="en-GB" dirty="0" err="1" smtClean="0"/>
              <a:t>Raffo</a:t>
            </a:r>
            <a:r>
              <a:rPr lang="en-GB" dirty="0" smtClean="0"/>
              <a:t> </a:t>
            </a:r>
            <a:r>
              <a:rPr lang="en-GB" dirty="0"/>
              <a:t>&amp; </a:t>
            </a:r>
            <a:r>
              <a:rPr lang="en-GB" dirty="0" smtClean="0"/>
              <a:t>Reeves, 2000).</a:t>
            </a:r>
          </a:p>
          <a:p>
            <a:pPr marL="114300" indent="0">
              <a:buNone/>
            </a:pPr>
            <a:endParaRPr lang="en-GB" dirty="0"/>
          </a:p>
          <a:p>
            <a:pPr marL="114300" indent="0">
              <a:buNone/>
            </a:pPr>
            <a:r>
              <a:rPr lang="en-GB" b="1" dirty="0" smtClean="0"/>
              <a:t>Game-playing insights </a:t>
            </a:r>
            <a:r>
              <a:rPr lang="en-GB" dirty="0" smtClean="0"/>
              <a:t>(‘socialised’ human capital): </a:t>
            </a:r>
          </a:p>
          <a:p>
            <a:endParaRPr lang="en-GB" sz="500" dirty="0" smtClean="0"/>
          </a:p>
          <a:p>
            <a:pPr marL="411480" lvl="1" indent="0">
              <a:buNone/>
            </a:pPr>
            <a:r>
              <a:rPr lang="en-GB" dirty="0" smtClean="0"/>
              <a:t>Accumulation of ‘invisible’ human capital more common than direct, technical skills (</a:t>
            </a:r>
            <a:r>
              <a:rPr lang="en-GB" dirty="0" err="1"/>
              <a:t>Kemple</a:t>
            </a:r>
            <a:r>
              <a:rPr lang="en-GB" dirty="0"/>
              <a:t> and </a:t>
            </a:r>
            <a:r>
              <a:rPr lang="en-GB" dirty="0" err="1"/>
              <a:t>Willner</a:t>
            </a:r>
            <a:r>
              <a:rPr lang="en-GB" dirty="0"/>
              <a:t> 2008, 40</a:t>
            </a:r>
            <a:r>
              <a:rPr lang="en-GB" dirty="0" smtClean="0"/>
              <a:t>). </a:t>
            </a:r>
            <a:endParaRPr lang="en-GB" dirty="0"/>
          </a:p>
          <a:p>
            <a:pPr marL="114300" indent="0">
              <a:buNone/>
            </a:pPr>
            <a:endParaRPr lang="en-GB" dirty="0"/>
          </a:p>
          <a:p>
            <a:pPr marL="114300" indent="0">
              <a:buNone/>
            </a:pPr>
            <a:r>
              <a:rPr lang="en-GB" b="1" dirty="0" smtClean="0"/>
              <a:t>Elimination and Motivation </a:t>
            </a:r>
            <a:r>
              <a:rPr lang="en-GB" dirty="0" smtClean="0"/>
              <a:t>(‘negatively accumulated’ cultural capital): </a:t>
            </a:r>
          </a:p>
          <a:p>
            <a:pPr marL="114300" indent="0">
              <a:buNone/>
            </a:pPr>
            <a:endParaRPr lang="en-GB" sz="500" dirty="0"/>
          </a:p>
          <a:p>
            <a:pPr marL="411480" lvl="1" indent="0">
              <a:buNone/>
            </a:pPr>
            <a:r>
              <a:rPr lang="en-GB" dirty="0" smtClean="0"/>
              <a:t>Enhanced agency to reject some vocational </a:t>
            </a:r>
            <a:r>
              <a:rPr lang="en-GB" dirty="0"/>
              <a:t>options </a:t>
            </a:r>
            <a:r>
              <a:rPr lang="en-GB" dirty="0" smtClean="0"/>
              <a:t>and re-engage with </a:t>
            </a:r>
            <a:r>
              <a:rPr lang="en-GB" dirty="0"/>
              <a:t>academic routes, </a:t>
            </a:r>
            <a:r>
              <a:rPr lang="en-GB" dirty="0" smtClean="0"/>
              <a:t>especially </a:t>
            </a:r>
            <a:r>
              <a:rPr lang="en-GB" dirty="0"/>
              <a:t>f</a:t>
            </a:r>
            <a:r>
              <a:rPr lang="en-GB" dirty="0" smtClean="0"/>
              <a:t>or </a:t>
            </a:r>
            <a:r>
              <a:rPr lang="en-GB" dirty="0"/>
              <a:t>those in the non-selective state </a:t>
            </a:r>
            <a:r>
              <a:rPr lang="en-GB" dirty="0" smtClean="0"/>
              <a:t>sector.</a:t>
            </a:r>
          </a:p>
        </p:txBody>
      </p:sp>
    </p:spTree>
    <p:extLst>
      <p:ext uri="{BB962C8B-B14F-4D97-AF65-F5344CB8AC3E}">
        <p14:creationId xmlns:p14="http://schemas.microsoft.com/office/powerpoint/2010/main" xmlns="" val="244373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 Perspectives?</a:t>
            </a:r>
            <a:endParaRPr lang="en-GB" dirty="0"/>
          </a:p>
        </p:txBody>
      </p:sp>
      <p:sp>
        <p:nvSpPr>
          <p:cNvPr id="3" name="Content Placeholder 2"/>
          <p:cNvSpPr>
            <a:spLocks noGrp="1"/>
          </p:cNvSpPr>
          <p:nvPr>
            <p:ph idx="1"/>
          </p:nvPr>
        </p:nvSpPr>
        <p:spPr/>
        <p:txBody>
          <a:bodyPr>
            <a:normAutofit fontScale="92500" lnSpcReduction="20000"/>
          </a:bodyPr>
          <a:lstStyle/>
          <a:p>
            <a:pPr marL="114300" indent="0">
              <a:buNone/>
            </a:pPr>
            <a:r>
              <a:rPr lang="en-GB" b="1" dirty="0" smtClean="0"/>
              <a:t>Employability and technical skills: can’t be assumed</a:t>
            </a:r>
          </a:p>
          <a:p>
            <a:pPr marL="114300" indent="0">
              <a:buNone/>
            </a:pPr>
            <a:r>
              <a:rPr lang="en-GB" dirty="0" smtClean="0"/>
              <a:t>It should not be taken for granted that young people will build – or feel that they can describe - any human capital development gained through their employer engagements.  What is the optimal way to deliver work-relevant skills?</a:t>
            </a:r>
          </a:p>
          <a:p>
            <a:pPr marL="114300" indent="0">
              <a:buNone/>
            </a:pPr>
            <a:r>
              <a:rPr lang="en-GB" b="1" dirty="0" smtClean="0"/>
              <a:t>Self-conceptions: start early</a:t>
            </a:r>
            <a:endParaRPr lang="en-GB" dirty="0" smtClean="0"/>
          </a:p>
          <a:p>
            <a:pPr marL="114300" indent="0">
              <a:buNone/>
            </a:pPr>
            <a:r>
              <a:rPr lang="en-GB" dirty="0" smtClean="0"/>
              <a:t>Young people form and change attitudes about themselves and their places in the world through their youth – beginning exposure to potential futures at a young age is likely to increase opportunity to gain insights of value to emerging self-conceptions and sense of agency.</a:t>
            </a:r>
          </a:p>
          <a:p>
            <a:pPr marL="114300" indent="0">
              <a:buNone/>
            </a:pPr>
            <a:r>
              <a:rPr lang="en-GB" b="1" dirty="0" smtClean="0"/>
              <a:t>You don’t know what you don’t know: more is more</a:t>
            </a:r>
          </a:p>
          <a:p>
            <a:pPr marL="114300" indent="0">
              <a:buNone/>
            </a:pPr>
            <a:r>
              <a:rPr lang="en-GB" dirty="0" smtClean="0"/>
              <a:t>Employer engagement often highly effective in influencing young people ruling in and ruling out potential pathways. Preceding attitudes influence patterns of engagement, calling for managed experiences, where broader early exposure is mandated and later focused exploration is facilitated.</a:t>
            </a:r>
          </a:p>
          <a:p>
            <a:pPr marL="114300" indent="0">
              <a:buNone/>
            </a:pPr>
            <a:endParaRPr lang="en-GB" b="1" dirty="0"/>
          </a:p>
        </p:txBody>
      </p:sp>
    </p:spTree>
    <p:extLst>
      <p:ext uri="{BB962C8B-B14F-4D97-AF65-F5344CB8AC3E}">
        <p14:creationId xmlns:p14="http://schemas.microsoft.com/office/powerpoint/2010/main" xmlns="" val="3330231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a:t>
            </a:r>
            <a:endParaRPr lang="en-GB" dirty="0"/>
          </a:p>
        </p:txBody>
      </p:sp>
      <p:sp>
        <p:nvSpPr>
          <p:cNvPr id="3" name="Content Placeholder 2"/>
          <p:cNvSpPr>
            <a:spLocks noGrp="1"/>
          </p:cNvSpPr>
          <p:nvPr>
            <p:ph idx="1"/>
          </p:nvPr>
        </p:nvSpPr>
        <p:spPr/>
        <p:txBody>
          <a:bodyPr/>
          <a:lstStyle/>
          <a:p>
            <a:pPr marL="114300" indent="0">
              <a:buNone/>
            </a:pPr>
            <a:endParaRPr lang="en-GB" dirty="0" smtClean="0"/>
          </a:p>
          <a:p>
            <a:pPr marL="114300" indent="0">
              <a:buNone/>
            </a:pPr>
            <a:r>
              <a:rPr lang="en-GB" sz="2800" dirty="0" smtClean="0"/>
              <a:t>Steve Jones </a:t>
            </a:r>
          </a:p>
          <a:p>
            <a:pPr marL="114300" indent="0">
              <a:buNone/>
            </a:pPr>
            <a:r>
              <a:rPr lang="en-GB" sz="2800" b="1" dirty="0" smtClean="0">
                <a:hlinkClick r:id="rId2"/>
              </a:rPr>
              <a:t>SJ@manchester.ac.uk</a:t>
            </a:r>
            <a:r>
              <a:rPr lang="en-GB" sz="2800" b="1" dirty="0" smtClean="0"/>
              <a:t> </a:t>
            </a:r>
            <a:endParaRPr lang="en-GB" sz="2800" b="1" dirty="0"/>
          </a:p>
          <a:p>
            <a:pPr marL="114300" indent="0">
              <a:buNone/>
            </a:pPr>
            <a:endParaRPr lang="en-GB" sz="2800" dirty="0" smtClean="0"/>
          </a:p>
          <a:p>
            <a:pPr marL="114300" indent="0">
              <a:buNone/>
            </a:pPr>
            <a:r>
              <a:rPr lang="en-GB" sz="2800" dirty="0" smtClean="0"/>
              <a:t>Anthony Mann</a:t>
            </a:r>
          </a:p>
          <a:p>
            <a:pPr marL="114300" indent="0">
              <a:buNone/>
            </a:pPr>
            <a:r>
              <a:rPr lang="en-GB" sz="2800" b="1" dirty="0" smtClean="0">
                <a:hlinkClick r:id="rId3"/>
              </a:rPr>
              <a:t>Anthony.Mann@educationandemployers.org</a:t>
            </a:r>
            <a:r>
              <a:rPr lang="en-GB" sz="2800" b="1" dirty="0" smtClean="0"/>
              <a:t> </a:t>
            </a:r>
          </a:p>
          <a:p>
            <a:pPr marL="114300" indent="0">
              <a:buNone/>
            </a:pPr>
            <a:endParaRPr lang="en-GB" b="1" dirty="0" smtClean="0"/>
          </a:p>
          <a:p>
            <a:pPr marL="114300" indent="0">
              <a:buNone/>
            </a:pPr>
            <a:r>
              <a:rPr lang="en-GB" b="1" dirty="0" smtClean="0">
                <a:solidFill>
                  <a:srgbClr val="002060"/>
                </a:solidFill>
              </a:rPr>
              <a:t> </a:t>
            </a:r>
            <a:endParaRPr lang="en-GB" b="1" dirty="0">
              <a:solidFill>
                <a:srgbClr val="002060"/>
              </a:solidFill>
            </a:endParaRPr>
          </a:p>
        </p:txBody>
      </p:sp>
    </p:spTree>
    <p:extLst>
      <p:ext uri="{BB962C8B-B14F-4D97-AF65-F5344CB8AC3E}">
        <p14:creationId xmlns:p14="http://schemas.microsoft.com/office/powerpoint/2010/main" xmlns="" val="1710917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engage employers in education?</a:t>
            </a:r>
            <a:endParaRPr lang="en-GB" dirty="0"/>
          </a:p>
        </p:txBody>
      </p:sp>
      <p:sp>
        <p:nvSpPr>
          <p:cNvPr id="3" name="Content Placeholder 2"/>
          <p:cNvSpPr>
            <a:spLocks noGrp="1"/>
          </p:cNvSpPr>
          <p:nvPr>
            <p:ph idx="1"/>
          </p:nvPr>
        </p:nvSpPr>
        <p:spPr/>
        <p:txBody>
          <a:bodyPr>
            <a:normAutofit lnSpcReduction="10000"/>
          </a:bodyPr>
          <a:lstStyle/>
          <a:p>
            <a:pPr marL="114300" indent="0">
              <a:buNone/>
            </a:pPr>
            <a:r>
              <a:rPr lang="en-GB" dirty="0" smtClean="0"/>
              <a:t>Primarily, to improve the labour market prospects of young people:</a:t>
            </a:r>
          </a:p>
          <a:p>
            <a:pPr marL="114300" indent="0">
              <a:buNone/>
            </a:pPr>
            <a:endParaRPr lang="en-GB" dirty="0" smtClean="0"/>
          </a:p>
          <a:p>
            <a:pPr marL="114300" indent="0">
              <a:buNone/>
            </a:pPr>
            <a:r>
              <a:rPr lang="en-GB" b="1" dirty="0" smtClean="0"/>
              <a:t>Scottish Executive (2007) </a:t>
            </a:r>
            <a:endParaRPr lang="en-GB" dirty="0" smtClean="0"/>
          </a:p>
          <a:p>
            <a:pPr marL="114300" indent="0">
              <a:buNone/>
            </a:pPr>
            <a:r>
              <a:rPr lang="en-GB" sz="1900" i="1" dirty="0" smtClean="0"/>
              <a:t>Determined to Succeed (2004)</a:t>
            </a:r>
            <a:r>
              <a:rPr lang="en-GB" sz="1900" dirty="0" smtClean="0"/>
              <a:t> calls for a ‘major commitment’ from Scotland’s </a:t>
            </a:r>
            <a:r>
              <a:rPr lang="en-GB" sz="1900" dirty="0"/>
              <a:t>employers to help young people get ready for work and go on ‘to </a:t>
            </a:r>
            <a:r>
              <a:rPr lang="en-GB" sz="1900" i="1" dirty="0"/>
              <a:t>be successful employees</a:t>
            </a:r>
            <a:r>
              <a:rPr lang="en-GB" sz="1900" dirty="0"/>
              <a:t>, employers and entrepreneurs</a:t>
            </a:r>
            <a:r>
              <a:rPr lang="en-GB" sz="1900" dirty="0" smtClean="0"/>
              <a:t>’</a:t>
            </a:r>
          </a:p>
          <a:p>
            <a:pPr marL="114300" indent="0">
              <a:buNone/>
            </a:pPr>
            <a:r>
              <a:rPr lang="en-GB" b="1" dirty="0"/>
              <a:t>Welsh Assembly Government </a:t>
            </a:r>
            <a:r>
              <a:rPr lang="en-GB" b="1" dirty="0" smtClean="0"/>
              <a:t>(2004)</a:t>
            </a:r>
            <a:r>
              <a:rPr lang="en-GB" dirty="0" smtClean="0"/>
              <a:t> </a:t>
            </a:r>
          </a:p>
          <a:p>
            <a:pPr marL="114300" indent="0">
              <a:buNone/>
            </a:pPr>
            <a:r>
              <a:rPr lang="en-GB" sz="1900" dirty="0" smtClean="0"/>
              <a:t>statutory </a:t>
            </a:r>
            <a:r>
              <a:rPr lang="en-GB" sz="1900" dirty="0"/>
              <a:t>requirement to work-related education </a:t>
            </a:r>
            <a:r>
              <a:rPr lang="en-GB" sz="1900" dirty="0" smtClean="0"/>
              <a:t>designed </a:t>
            </a:r>
            <a:r>
              <a:rPr lang="en-GB" sz="1900" dirty="0"/>
              <a:t>to provide ‘opportunities for learners to improve their knowledge and understanding of, and </a:t>
            </a:r>
            <a:r>
              <a:rPr lang="en-GB" sz="1900" i="1" dirty="0"/>
              <a:t>skills for, the world of work</a:t>
            </a:r>
            <a:r>
              <a:rPr lang="en-GB" sz="1900" dirty="0"/>
              <a:t>, enterprise and </a:t>
            </a:r>
            <a:r>
              <a:rPr lang="en-GB" sz="1900" dirty="0" smtClean="0"/>
              <a:t>entrepreneurship’</a:t>
            </a:r>
          </a:p>
          <a:p>
            <a:pPr marL="114300" indent="0">
              <a:buNone/>
            </a:pPr>
            <a:r>
              <a:rPr lang="en-GB" b="1" dirty="0" smtClean="0"/>
              <a:t>English </a:t>
            </a:r>
            <a:r>
              <a:rPr lang="en-GB" b="1" dirty="0"/>
              <a:t>Department for Children, Schools and Families </a:t>
            </a:r>
            <a:r>
              <a:rPr lang="en-GB" b="1" dirty="0" smtClean="0"/>
              <a:t>(2008) </a:t>
            </a:r>
            <a:r>
              <a:rPr lang="en-GB" dirty="0" smtClean="0"/>
              <a:t> </a:t>
            </a:r>
            <a:r>
              <a:rPr lang="en-GB" sz="1900" dirty="0" smtClean="0"/>
              <a:t>work-related </a:t>
            </a:r>
            <a:r>
              <a:rPr lang="en-GB" sz="1900" dirty="0"/>
              <a:t>learning at Key </a:t>
            </a:r>
            <a:r>
              <a:rPr lang="en-GB" sz="1900" dirty="0" smtClean="0"/>
              <a:t>Stage 4 to help </a:t>
            </a:r>
            <a:r>
              <a:rPr lang="en-GB" sz="1900" dirty="0"/>
              <a:t>young people aged 14 to 16 ‘to develop their “employability skills” that make them </a:t>
            </a:r>
            <a:r>
              <a:rPr lang="en-GB" sz="1900" i="1" dirty="0"/>
              <a:t>attractive to their future employers</a:t>
            </a:r>
            <a:r>
              <a:rPr lang="en-GB" sz="1900" dirty="0" smtClean="0"/>
              <a:t>’</a:t>
            </a:r>
          </a:p>
        </p:txBody>
      </p:sp>
    </p:spTree>
    <p:extLst>
      <p:ext uri="{BB962C8B-B14F-4D97-AF65-F5344CB8AC3E}">
        <p14:creationId xmlns:p14="http://schemas.microsoft.com/office/powerpoint/2010/main" xmlns="" val="2721142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smtClean="0"/>
              <a:t>Research studies: suggest school-age employer contacts linked to comparative success in early labour market</a:t>
            </a:r>
            <a:endParaRPr lang="en-GB" sz="2400" b="1" dirty="0"/>
          </a:p>
        </p:txBody>
      </p:sp>
      <p:sp>
        <p:nvSpPr>
          <p:cNvPr id="3" name="Content Placeholder 2"/>
          <p:cNvSpPr>
            <a:spLocks noGrp="1"/>
          </p:cNvSpPr>
          <p:nvPr>
            <p:ph idx="1"/>
          </p:nvPr>
        </p:nvSpPr>
        <p:spPr/>
        <p:txBody>
          <a:bodyPr>
            <a:normAutofit fontScale="85000" lnSpcReduction="20000"/>
          </a:bodyPr>
          <a:lstStyle/>
          <a:p>
            <a:r>
              <a:rPr lang="en-GB" dirty="0" smtClean="0"/>
              <a:t>Four US longitudinal studies of </a:t>
            </a:r>
            <a:r>
              <a:rPr lang="en-GB" dirty="0"/>
              <a:t>learning programmes with control groups </a:t>
            </a:r>
            <a:r>
              <a:rPr lang="en-GB" dirty="0" smtClean="0"/>
              <a:t>rich in employer engagement and work related learning : early adult labour market wage premiums of 6.5% to 25% one to six years after leaving </a:t>
            </a:r>
            <a:r>
              <a:rPr lang="en-GB" dirty="0"/>
              <a:t>high school </a:t>
            </a:r>
            <a:r>
              <a:rPr lang="en-GB" dirty="0" smtClean="0"/>
              <a:t>(</a:t>
            </a:r>
            <a:r>
              <a:rPr lang="en-GB" b="1" dirty="0" smtClean="0"/>
              <a:t>Jobs </a:t>
            </a:r>
            <a:r>
              <a:rPr lang="en-GB" b="1" dirty="0"/>
              <a:t>for </a:t>
            </a:r>
            <a:r>
              <a:rPr lang="en-GB" b="1" dirty="0" smtClean="0"/>
              <a:t>the Future 1998; Applied </a:t>
            </a:r>
            <a:r>
              <a:rPr lang="en-GB" b="1" dirty="0"/>
              <a:t>Research Unit of Montgomery County </a:t>
            </a:r>
            <a:r>
              <a:rPr lang="en-GB" b="1" dirty="0" smtClean="0"/>
              <a:t>Public Schools 2001; </a:t>
            </a:r>
            <a:r>
              <a:rPr lang="en-GB" b="1" dirty="0" err="1" smtClean="0"/>
              <a:t>MacAullum</a:t>
            </a:r>
            <a:r>
              <a:rPr lang="en-GB" b="1" dirty="0" smtClean="0"/>
              <a:t> </a:t>
            </a:r>
            <a:r>
              <a:rPr lang="en-GB" b="1" dirty="0"/>
              <a:t>et </a:t>
            </a:r>
            <a:r>
              <a:rPr lang="en-GB" b="1" dirty="0" smtClean="0"/>
              <a:t>al. 2002; </a:t>
            </a:r>
            <a:r>
              <a:rPr lang="en-GB" b="1" dirty="0" err="1" smtClean="0"/>
              <a:t>Kemple</a:t>
            </a:r>
            <a:r>
              <a:rPr lang="en-GB" b="1" dirty="0" smtClean="0"/>
              <a:t> with </a:t>
            </a:r>
            <a:r>
              <a:rPr lang="en-GB" b="1" dirty="0" err="1" smtClean="0"/>
              <a:t>Willner</a:t>
            </a:r>
            <a:r>
              <a:rPr lang="en-GB" b="1" dirty="0" smtClean="0"/>
              <a:t> 2008</a:t>
            </a:r>
            <a:r>
              <a:rPr lang="en-GB" dirty="0" smtClean="0"/>
              <a:t>).</a:t>
            </a:r>
          </a:p>
          <a:p>
            <a:r>
              <a:rPr lang="en-GB" b="1" dirty="0" smtClean="0"/>
              <a:t>Mann and Percy (2013)</a:t>
            </a:r>
            <a:r>
              <a:rPr lang="en-GB" dirty="0" smtClean="0"/>
              <a:t>, young adults aged 19-24 in full-time employment enjoy wage premiums of up to 18% linked to higher volumes of school-mediate employer contacts</a:t>
            </a:r>
          </a:p>
          <a:p>
            <a:r>
              <a:rPr lang="en-GB" b="1" dirty="0" smtClean="0"/>
              <a:t>Percy and Mann (2014)</a:t>
            </a:r>
            <a:r>
              <a:rPr lang="en-GB" dirty="0" smtClean="0"/>
              <a:t>, young adults aged 19-24 with higher levels of school-age employer contacts experience NEET rates up to 20% lower than comparable peers with low level of engagement.</a:t>
            </a:r>
          </a:p>
          <a:p>
            <a:r>
              <a:rPr lang="en-GB" b="1" dirty="0" smtClean="0"/>
              <a:t>Crawford et al (2011)</a:t>
            </a:r>
            <a:r>
              <a:rPr lang="en-GB" dirty="0" smtClean="0"/>
              <a:t>, young people who combine FT education with PT work at 16/17 do better in employment at 18/19 than peers who just study PT</a:t>
            </a:r>
          </a:p>
          <a:p>
            <a:r>
              <a:rPr lang="en-GB" dirty="0" smtClean="0"/>
              <a:t>Teenage access to networks of people in employment correlated with better employment outcomes </a:t>
            </a:r>
            <a:r>
              <a:rPr lang="en-GB" dirty="0"/>
              <a:t>as young </a:t>
            </a:r>
            <a:r>
              <a:rPr lang="en-GB" dirty="0" smtClean="0"/>
              <a:t>adults in US </a:t>
            </a:r>
            <a:r>
              <a:rPr lang="en-GB" b="1" dirty="0" smtClean="0"/>
              <a:t>(McDonald </a:t>
            </a:r>
            <a:r>
              <a:rPr lang="en-GB" b="1" dirty="0"/>
              <a:t>et al., 2007</a:t>
            </a:r>
            <a:r>
              <a:rPr lang="en-GB" b="1" dirty="0" smtClean="0"/>
              <a:t>) </a:t>
            </a:r>
            <a:r>
              <a:rPr lang="en-GB" dirty="0" smtClean="0"/>
              <a:t>and Finnish studies </a:t>
            </a:r>
            <a:r>
              <a:rPr lang="en-GB" b="1" dirty="0" smtClean="0"/>
              <a:t>(</a:t>
            </a:r>
            <a:r>
              <a:rPr lang="en-GB" b="1" dirty="0" err="1" smtClean="0"/>
              <a:t>Jokisaari</a:t>
            </a:r>
            <a:r>
              <a:rPr lang="en-GB" b="1" dirty="0" smtClean="0"/>
              <a:t> &amp; </a:t>
            </a:r>
            <a:r>
              <a:rPr lang="en-GB" b="1" dirty="0" err="1" smtClean="0"/>
              <a:t>Nurmi</a:t>
            </a:r>
            <a:r>
              <a:rPr lang="en-GB" b="1" dirty="0" smtClean="0"/>
              <a:t>, 2005).</a:t>
            </a:r>
            <a:endParaRPr lang="en-GB" b="1" dirty="0"/>
          </a:p>
          <a:p>
            <a:endParaRPr lang="en-GB" dirty="0" smtClean="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xmlns="" val="2243468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Politicians agree, researchers endorse, but lack of certainty why and how employer engagement in education should be a good thing</a:t>
            </a:r>
            <a:endParaRPr lang="en-GB" sz="2800" b="1" dirty="0"/>
          </a:p>
        </p:txBody>
      </p:sp>
      <p:sp>
        <p:nvSpPr>
          <p:cNvPr id="3" name="Content Placeholder 2"/>
          <p:cNvSpPr>
            <a:spLocks noGrp="1"/>
          </p:cNvSpPr>
          <p:nvPr>
            <p:ph idx="1"/>
          </p:nvPr>
        </p:nvSpPr>
        <p:spPr/>
        <p:txBody>
          <a:bodyPr>
            <a:normAutofit/>
          </a:bodyPr>
          <a:lstStyle/>
          <a:p>
            <a:pPr marL="114300" indent="0">
              <a:buNone/>
            </a:pPr>
            <a:r>
              <a:rPr lang="en-GB" dirty="0" smtClean="0"/>
              <a:t>US studies typically vague on causes of premiums observed.  They could be…</a:t>
            </a:r>
          </a:p>
          <a:p>
            <a:pPr marL="114300" indent="0">
              <a:buNone/>
            </a:pPr>
            <a:endParaRPr lang="en-GB" dirty="0"/>
          </a:p>
          <a:p>
            <a:r>
              <a:rPr lang="en-GB" dirty="0" smtClean="0"/>
              <a:t>improved ‘career </a:t>
            </a:r>
            <a:r>
              <a:rPr lang="en-GB" dirty="0"/>
              <a:t>awareness </a:t>
            </a:r>
            <a:r>
              <a:rPr lang="en-GB" dirty="0" smtClean="0"/>
              <a:t>and development </a:t>
            </a:r>
            <a:r>
              <a:rPr lang="en-GB" dirty="0"/>
              <a:t>activities’ (</a:t>
            </a:r>
            <a:r>
              <a:rPr lang="en-GB" dirty="0" err="1"/>
              <a:t>Kemple</a:t>
            </a:r>
            <a:r>
              <a:rPr lang="en-GB" dirty="0"/>
              <a:t> and </a:t>
            </a:r>
            <a:r>
              <a:rPr lang="en-GB" dirty="0" err="1"/>
              <a:t>Willner</a:t>
            </a:r>
            <a:r>
              <a:rPr lang="en-GB" dirty="0"/>
              <a:t> 2008, 40). </a:t>
            </a:r>
            <a:endParaRPr lang="en-GB" dirty="0" smtClean="0"/>
          </a:p>
          <a:p>
            <a:pPr marL="114300" indent="0">
              <a:buNone/>
            </a:pPr>
            <a:endParaRPr lang="en-GB" dirty="0"/>
          </a:p>
          <a:p>
            <a:r>
              <a:rPr lang="en-GB" dirty="0" smtClean="0"/>
              <a:t>‘</a:t>
            </a:r>
            <a:r>
              <a:rPr lang="en-GB" dirty="0"/>
              <a:t>enhanced career preparation</a:t>
            </a:r>
            <a:r>
              <a:rPr lang="en-GB" dirty="0" smtClean="0"/>
              <a:t>’ which allow programme </a:t>
            </a:r>
            <a:r>
              <a:rPr lang="en-GB" dirty="0"/>
              <a:t>graduates to ‘make immediate tangible steps towards </a:t>
            </a:r>
            <a:r>
              <a:rPr lang="en-GB" dirty="0" smtClean="0"/>
              <a:t>careers goals</a:t>
            </a:r>
            <a:r>
              <a:rPr lang="en-GB" dirty="0"/>
              <a:t>’ </a:t>
            </a:r>
            <a:r>
              <a:rPr lang="en-GB" dirty="0" smtClean="0"/>
              <a:t>(</a:t>
            </a:r>
            <a:r>
              <a:rPr lang="en-GB" dirty="0" err="1"/>
              <a:t>MacAullum</a:t>
            </a:r>
            <a:r>
              <a:rPr lang="en-GB" dirty="0"/>
              <a:t> et al. 2002, 11, 13). </a:t>
            </a:r>
          </a:p>
          <a:p>
            <a:pPr marL="114300" indent="0">
              <a:buNone/>
            </a:pPr>
            <a:endParaRPr lang="en-GB" dirty="0"/>
          </a:p>
          <a:p>
            <a:endParaRPr lang="en-GB" dirty="0"/>
          </a:p>
        </p:txBody>
      </p:sp>
    </p:spTree>
    <p:extLst>
      <p:ext uri="{BB962C8B-B14F-4D97-AF65-F5344CB8AC3E}">
        <p14:creationId xmlns:p14="http://schemas.microsoft.com/office/powerpoint/2010/main" xmlns="" val="2775575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t>Three theories of change</a:t>
            </a:r>
            <a:r>
              <a:rPr lang="en-GB" sz="3600" dirty="0" smtClean="0"/>
              <a:t>  </a:t>
            </a:r>
            <a:br>
              <a:rPr lang="en-GB" sz="3600" dirty="0" smtClean="0"/>
            </a:br>
            <a:endParaRPr lang="en-GB" sz="3600" dirty="0"/>
          </a:p>
        </p:txBody>
      </p:sp>
      <p:sp>
        <p:nvSpPr>
          <p:cNvPr id="3" name="Content Placeholder 2"/>
          <p:cNvSpPr>
            <a:spLocks noGrp="1"/>
          </p:cNvSpPr>
          <p:nvPr>
            <p:ph idx="1"/>
          </p:nvPr>
        </p:nvSpPr>
        <p:spPr/>
        <p:txBody>
          <a:bodyPr>
            <a:normAutofit fontScale="92500"/>
          </a:bodyPr>
          <a:lstStyle/>
          <a:p>
            <a:pPr marL="114300" indent="0">
              <a:buNone/>
            </a:pPr>
            <a:endParaRPr lang="en-GB" sz="2800" dirty="0" smtClean="0"/>
          </a:p>
          <a:p>
            <a:pPr marL="114300" indent="0">
              <a:buNone/>
            </a:pPr>
            <a:r>
              <a:rPr lang="en-GB" sz="2800" dirty="0" smtClean="0"/>
              <a:t>Human, social and cultural capital theory offering potential explanatory frameworks for assessing school-mediated employer engagement, providing potential means of understanding both how employer engagements are experienced and how they might influence potential economic outcomes.</a:t>
            </a:r>
          </a:p>
          <a:p>
            <a:pPr marL="114300" indent="0">
              <a:buNone/>
            </a:pPr>
            <a:endParaRPr lang="en-GB" sz="2400" dirty="0"/>
          </a:p>
          <a:p>
            <a:pPr marL="114300" indent="0">
              <a:buNone/>
            </a:pPr>
            <a:r>
              <a:rPr lang="en-GB" sz="2000" dirty="0" smtClean="0"/>
              <a:t>Stanley, J. &amp; Mann, A. (2014) “A theoretical framework for employer engagement” in Mann, A., Stanley, J. &amp; Archer, L. eds. </a:t>
            </a:r>
            <a:r>
              <a:rPr lang="en-GB" sz="2000" i="1" dirty="0" smtClean="0"/>
              <a:t>Understanding employer engagement in education</a:t>
            </a:r>
            <a:r>
              <a:rPr lang="en-GB" sz="2000" dirty="0" smtClean="0"/>
              <a:t>: </a:t>
            </a:r>
            <a:r>
              <a:rPr lang="en-GB" sz="2000" i="1" dirty="0" smtClean="0"/>
              <a:t>theories and evidence </a:t>
            </a:r>
            <a:r>
              <a:rPr lang="en-GB" sz="2000" dirty="0" smtClean="0"/>
              <a:t>(London: </a:t>
            </a:r>
            <a:r>
              <a:rPr lang="en-GB" sz="2000" dirty="0" err="1" smtClean="0"/>
              <a:t>Routledge</a:t>
            </a:r>
            <a:r>
              <a:rPr lang="en-GB" sz="2000" dirty="0" smtClean="0"/>
              <a:t>) </a:t>
            </a:r>
          </a:p>
          <a:p>
            <a:pPr marL="114300" indent="0">
              <a:buNone/>
            </a:pPr>
            <a:endParaRPr lang="en-GB" dirty="0"/>
          </a:p>
        </p:txBody>
      </p:sp>
    </p:spTree>
    <p:extLst>
      <p:ext uri="{BB962C8B-B14F-4D97-AF65-F5344CB8AC3E}">
        <p14:creationId xmlns:p14="http://schemas.microsoft.com/office/powerpoint/2010/main" xmlns="" val="3458372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3"/>
          <p:cNvSpPr/>
          <p:nvPr/>
        </p:nvSpPr>
        <p:spPr>
          <a:xfrm>
            <a:off x="2195736" y="931077"/>
            <a:ext cx="360040" cy="720080"/>
          </a:xfrm>
          <a:prstGeom prst="downArrow">
            <a:avLst/>
          </a:prstGeom>
          <a:solidFill>
            <a:schemeClr val="accent1">
              <a:alpha val="0"/>
            </a:schemeClr>
          </a:solidFill>
          <a:ln>
            <a:solidFill>
              <a:schemeClr val="accent1">
                <a:shade val="50000"/>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pic>
        <p:nvPicPr>
          <p:cNvPr id="5" name="table"/>
          <p:cNvPicPr>
            <a:picLocks noChangeAspect="1"/>
          </p:cNvPicPr>
          <p:nvPr/>
        </p:nvPicPr>
        <p:blipFill>
          <a:blip r:embed="rId2" cstate="print"/>
          <a:stretch>
            <a:fillRect/>
          </a:stretch>
        </p:blipFill>
        <p:spPr>
          <a:xfrm>
            <a:off x="1403648" y="2011197"/>
            <a:ext cx="6773243" cy="3170195"/>
          </a:xfrm>
          <a:prstGeom prst="rect">
            <a:avLst/>
          </a:prstGeom>
        </p:spPr>
      </p:pic>
      <p:sp>
        <p:nvSpPr>
          <p:cNvPr id="6" name="TextBox 6"/>
          <p:cNvSpPr txBox="1"/>
          <p:nvPr/>
        </p:nvSpPr>
        <p:spPr>
          <a:xfrm>
            <a:off x="2123728" y="427021"/>
            <a:ext cx="792088" cy="369332"/>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Family</a:t>
            </a:r>
            <a:endParaRPr lang="en-GB" dirty="0"/>
          </a:p>
        </p:txBody>
      </p:sp>
      <p:sp>
        <p:nvSpPr>
          <p:cNvPr id="7" name="TextBox 7"/>
          <p:cNvSpPr txBox="1"/>
          <p:nvPr/>
        </p:nvSpPr>
        <p:spPr>
          <a:xfrm>
            <a:off x="3059832" y="427021"/>
            <a:ext cx="1296144" cy="369332"/>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 </a:t>
            </a:r>
            <a:r>
              <a:rPr lang="en-GB" dirty="0" smtClean="0"/>
              <a:t>Peer Group</a:t>
            </a:r>
            <a:endParaRPr lang="en-GB" dirty="0"/>
          </a:p>
        </p:txBody>
      </p:sp>
      <p:sp>
        <p:nvSpPr>
          <p:cNvPr id="8" name="TextBox 8"/>
          <p:cNvSpPr txBox="1"/>
          <p:nvPr/>
        </p:nvSpPr>
        <p:spPr>
          <a:xfrm>
            <a:off x="4499992" y="427021"/>
            <a:ext cx="1080120" cy="369332"/>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 </a:t>
            </a:r>
            <a:r>
              <a:rPr lang="en-GB" dirty="0" smtClean="0"/>
              <a:t>Locality</a:t>
            </a:r>
            <a:endParaRPr lang="en-GB" dirty="0"/>
          </a:p>
        </p:txBody>
      </p:sp>
      <p:sp>
        <p:nvSpPr>
          <p:cNvPr id="9" name="TextBox 9"/>
          <p:cNvSpPr txBox="1"/>
          <p:nvPr/>
        </p:nvSpPr>
        <p:spPr>
          <a:xfrm>
            <a:off x="5724128" y="427021"/>
            <a:ext cx="1080120" cy="369332"/>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 </a:t>
            </a:r>
            <a:r>
              <a:rPr lang="en-GB" dirty="0" smtClean="0"/>
              <a:t>Gender</a:t>
            </a:r>
            <a:endParaRPr lang="en-GB" dirty="0"/>
          </a:p>
        </p:txBody>
      </p:sp>
      <p:sp>
        <p:nvSpPr>
          <p:cNvPr id="10" name="TextBox 10"/>
          <p:cNvSpPr txBox="1"/>
          <p:nvPr/>
        </p:nvSpPr>
        <p:spPr>
          <a:xfrm>
            <a:off x="6948264" y="427021"/>
            <a:ext cx="1080120" cy="369332"/>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 </a:t>
            </a:r>
            <a:r>
              <a:rPr lang="en-GB" dirty="0" smtClean="0"/>
              <a:t>Ethnicity</a:t>
            </a:r>
            <a:endParaRPr lang="en-GB" dirty="0"/>
          </a:p>
        </p:txBody>
      </p:sp>
      <p:sp>
        <p:nvSpPr>
          <p:cNvPr id="11" name="TextBox 12"/>
          <p:cNvSpPr txBox="1"/>
          <p:nvPr/>
        </p:nvSpPr>
        <p:spPr>
          <a:xfrm rot="10800000" flipH="1" flipV="1">
            <a:off x="4355976" y="1075093"/>
            <a:ext cx="1728192" cy="369332"/>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 </a:t>
            </a:r>
            <a:r>
              <a:rPr lang="en-GB" dirty="0" smtClean="0"/>
              <a:t>Work</a:t>
            </a:r>
            <a:endParaRPr lang="en-GB" dirty="0"/>
          </a:p>
        </p:txBody>
      </p:sp>
      <p:sp>
        <p:nvSpPr>
          <p:cNvPr id="12" name="TextBox 13"/>
          <p:cNvSpPr txBox="1"/>
          <p:nvPr/>
        </p:nvSpPr>
        <p:spPr>
          <a:xfrm rot="10800000" flipH="1" flipV="1">
            <a:off x="6588224" y="936594"/>
            <a:ext cx="1872208" cy="646331"/>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 </a:t>
            </a:r>
            <a:r>
              <a:rPr lang="en-GB" dirty="0" smtClean="0"/>
              <a:t>Other institutions</a:t>
            </a:r>
            <a:endParaRPr lang="en-GB" dirty="0"/>
          </a:p>
        </p:txBody>
      </p:sp>
      <p:sp>
        <p:nvSpPr>
          <p:cNvPr id="13" name="TextBox 11"/>
          <p:cNvSpPr txBox="1"/>
          <p:nvPr/>
        </p:nvSpPr>
        <p:spPr>
          <a:xfrm rot="10800000" flipH="1" flipV="1">
            <a:off x="2411760" y="1075093"/>
            <a:ext cx="1728192" cy="369332"/>
          </a:xfrm>
          <a:prstGeom prst="rect">
            <a:avLst/>
          </a:prstGeom>
          <a:noFill/>
          <a:ln>
            <a:solidFill>
              <a:schemeClr val="tx1">
                <a:alpha val="52000"/>
              </a:schemeClr>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 </a:t>
            </a:r>
            <a:r>
              <a:rPr lang="en-GB" dirty="0" smtClean="0"/>
              <a:t>School</a:t>
            </a:r>
            <a:endParaRPr lang="en-GB" dirty="0"/>
          </a:p>
        </p:txBody>
      </p:sp>
      <p:sp>
        <p:nvSpPr>
          <p:cNvPr id="14" name="Right Arrow 13"/>
          <p:cNvSpPr/>
          <p:nvPr/>
        </p:nvSpPr>
        <p:spPr>
          <a:xfrm>
            <a:off x="1619672" y="4603485"/>
            <a:ext cx="5760640" cy="21602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15" name="TextBox 21"/>
          <p:cNvSpPr txBox="1"/>
          <p:nvPr/>
        </p:nvSpPr>
        <p:spPr>
          <a:xfrm>
            <a:off x="7380312" y="4603485"/>
            <a:ext cx="1152128"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dirty="0" smtClean="0"/>
              <a:t>Educational Career</a:t>
            </a:r>
            <a:endParaRPr lang="en-GB" sz="1600" dirty="0"/>
          </a:p>
        </p:txBody>
      </p:sp>
      <p:sp>
        <p:nvSpPr>
          <p:cNvPr id="16" name="TextBox 22"/>
          <p:cNvSpPr txBox="1"/>
          <p:nvPr/>
        </p:nvSpPr>
        <p:spPr>
          <a:xfrm>
            <a:off x="179512" y="427021"/>
            <a:ext cx="1440160" cy="1323439"/>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dirty="0" smtClean="0"/>
              <a:t>Environmental factors contributing to capital formation</a:t>
            </a:r>
            <a:endParaRPr lang="en-GB" sz="1600" dirty="0"/>
          </a:p>
        </p:txBody>
      </p:sp>
      <p:sp>
        <p:nvSpPr>
          <p:cNvPr id="17" name="TextBox 23"/>
          <p:cNvSpPr txBox="1"/>
          <p:nvPr/>
        </p:nvSpPr>
        <p:spPr>
          <a:xfrm>
            <a:off x="2771800" y="5539589"/>
            <a:ext cx="1368152" cy="523220"/>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smtClean="0"/>
              <a:t>Employer Engagement 1</a:t>
            </a:r>
            <a:endParaRPr lang="en-GB" sz="1400" dirty="0"/>
          </a:p>
        </p:txBody>
      </p:sp>
      <p:sp>
        <p:nvSpPr>
          <p:cNvPr id="18" name="TextBox 29"/>
          <p:cNvSpPr txBox="1"/>
          <p:nvPr/>
        </p:nvSpPr>
        <p:spPr>
          <a:xfrm>
            <a:off x="4355976" y="5539589"/>
            <a:ext cx="1368152" cy="523220"/>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smtClean="0"/>
              <a:t>Employer Engagement 2</a:t>
            </a:r>
            <a:endParaRPr lang="en-GB" sz="1400" dirty="0"/>
          </a:p>
        </p:txBody>
      </p:sp>
      <p:sp>
        <p:nvSpPr>
          <p:cNvPr id="19" name="TextBox 30"/>
          <p:cNvSpPr txBox="1"/>
          <p:nvPr/>
        </p:nvSpPr>
        <p:spPr>
          <a:xfrm>
            <a:off x="6012160" y="5539589"/>
            <a:ext cx="1368152" cy="523220"/>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smtClean="0"/>
              <a:t>Employer Engagement 3</a:t>
            </a:r>
            <a:endParaRPr lang="en-GB" sz="1400" dirty="0"/>
          </a:p>
        </p:txBody>
      </p:sp>
      <p:sp>
        <p:nvSpPr>
          <p:cNvPr id="20" name="Up Arrow 19"/>
          <p:cNvSpPr/>
          <p:nvPr/>
        </p:nvSpPr>
        <p:spPr>
          <a:xfrm>
            <a:off x="3419872" y="5107541"/>
            <a:ext cx="72008"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1" name="Up Arrow 20"/>
          <p:cNvSpPr/>
          <p:nvPr/>
        </p:nvSpPr>
        <p:spPr>
          <a:xfrm>
            <a:off x="5004048" y="5107541"/>
            <a:ext cx="72008"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2" name="Up Arrow 21"/>
          <p:cNvSpPr/>
          <p:nvPr/>
        </p:nvSpPr>
        <p:spPr>
          <a:xfrm>
            <a:off x="6588224" y="5107541"/>
            <a:ext cx="72008"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3" name="TextBox 34"/>
          <p:cNvSpPr txBox="1"/>
          <p:nvPr/>
        </p:nvSpPr>
        <p:spPr>
          <a:xfrm>
            <a:off x="179512" y="5107541"/>
            <a:ext cx="1440160" cy="1323439"/>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dirty="0" smtClean="0"/>
              <a:t>Employer interventions contributing to capital formation</a:t>
            </a:r>
            <a:endParaRPr lang="en-GB" sz="1600" dirty="0"/>
          </a:p>
        </p:txBody>
      </p:sp>
      <p:sp>
        <p:nvSpPr>
          <p:cNvPr id="24" name="Down Arrow 23"/>
          <p:cNvSpPr/>
          <p:nvPr/>
        </p:nvSpPr>
        <p:spPr>
          <a:xfrm>
            <a:off x="3491880" y="1003085"/>
            <a:ext cx="360040" cy="720080"/>
          </a:xfrm>
          <a:prstGeom prst="downArrow">
            <a:avLst/>
          </a:prstGeom>
          <a:solidFill>
            <a:schemeClr val="accent1">
              <a:alpha val="0"/>
            </a:schemeClr>
          </a:solidFill>
          <a:ln>
            <a:solidFill>
              <a:schemeClr val="accent1">
                <a:shade val="50000"/>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5" name="Down Arrow 24"/>
          <p:cNvSpPr/>
          <p:nvPr/>
        </p:nvSpPr>
        <p:spPr>
          <a:xfrm>
            <a:off x="5076056" y="1003085"/>
            <a:ext cx="360040" cy="720080"/>
          </a:xfrm>
          <a:prstGeom prst="downArrow">
            <a:avLst/>
          </a:prstGeom>
          <a:solidFill>
            <a:schemeClr val="accent1">
              <a:alpha val="0"/>
            </a:schemeClr>
          </a:solidFill>
          <a:ln>
            <a:solidFill>
              <a:schemeClr val="accent1">
                <a:shade val="50000"/>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6" name="Down Arrow 25"/>
          <p:cNvSpPr/>
          <p:nvPr/>
        </p:nvSpPr>
        <p:spPr>
          <a:xfrm>
            <a:off x="6012160" y="1003085"/>
            <a:ext cx="360040" cy="720080"/>
          </a:xfrm>
          <a:prstGeom prst="downArrow">
            <a:avLst/>
          </a:prstGeom>
          <a:solidFill>
            <a:schemeClr val="accent1">
              <a:alpha val="0"/>
            </a:schemeClr>
          </a:solidFill>
          <a:ln>
            <a:solidFill>
              <a:schemeClr val="accent1">
                <a:shade val="50000"/>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7" name="Down Arrow 26"/>
          <p:cNvSpPr/>
          <p:nvPr/>
        </p:nvSpPr>
        <p:spPr>
          <a:xfrm>
            <a:off x="7236296" y="1003085"/>
            <a:ext cx="360040" cy="720080"/>
          </a:xfrm>
          <a:prstGeom prst="downArrow">
            <a:avLst/>
          </a:prstGeom>
          <a:solidFill>
            <a:schemeClr val="accent1">
              <a:alpha val="0"/>
            </a:schemeClr>
          </a:solidFill>
          <a:ln>
            <a:solidFill>
              <a:schemeClr val="accent1">
                <a:shade val="50000"/>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8" name="Down Arrow 27"/>
          <p:cNvSpPr/>
          <p:nvPr/>
        </p:nvSpPr>
        <p:spPr>
          <a:xfrm>
            <a:off x="2843808" y="1579149"/>
            <a:ext cx="360040" cy="360040"/>
          </a:xfrm>
          <a:prstGeom prst="downArrow">
            <a:avLst/>
          </a:prstGeom>
          <a:solidFill>
            <a:schemeClr val="accent1">
              <a:alpha val="0"/>
            </a:schemeClr>
          </a:solidFill>
          <a:ln>
            <a:solidFill>
              <a:schemeClr val="accent1">
                <a:shade val="50000"/>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9" name="Down Arrow 28"/>
          <p:cNvSpPr/>
          <p:nvPr/>
        </p:nvSpPr>
        <p:spPr>
          <a:xfrm>
            <a:off x="5364088" y="1579149"/>
            <a:ext cx="360040" cy="360040"/>
          </a:xfrm>
          <a:prstGeom prst="downArrow">
            <a:avLst/>
          </a:prstGeom>
          <a:solidFill>
            <a:schemeClr val="accent1">
              <a:alpha val="0"/>
            </a:schemeClr>
          </a:solidFill>
          <a:ln>
            <a:solidFill>
              <a:schemeClr val="accent1">
                <a:shade val="50000"/>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30" name="Down Arrow 29"/>
          <p:cNvSpPr/>
          <p:nvPr/>
        </p:nvSpPr>
        <p:spPr>
          <a:xfrm>
            <a:off x="6876256" y="1579149"/>
            <a:ext cx="360040" cy="360040"/>
          </a:xfrm>
          <a:prstGeom prst="downArrow">
            <a:avLst/>
          </a:prstGeom>
          <a:solidFill>
            <a:schemeClr val="accent1">
              <a:alpha val="0"/>
            </a:schemeClr>
          </a:solidFill>
          <a:ln>
            <a:solidFill>
              <a:schemeClr val="accent1">
                <a:shade val="50000"/>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xmlns="" val="3539973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Human capital (Becker)</a:t>
            </a:r>
            <a:endParaRPr lang="en-GB" dirty="0"/>
          </a:p>
        </p:txBody>
      </p:sp>
      <p:sp>
        <p:nvSpPr>
          <p:cNvPr id="5" name="Content Placeholder 4"/>
          <p:cNvSpPr>
            <a:spLocks noGrp="1"/>
          </p:cNvSpPr>
          <p:nvPr>
            <p:ph sz="half" idx="1"/>
          </p:nvPr>
        </p:nvSpPr>
        <p:spPr/>
        <p:txBody>
          <a:bodyPr>
            <a:normAutofit fontScale="55000" lnSpcReduction="20000"/>
          </a:bodyPr>
          <a:lstStyle/>
          <a:p>
            <a:pPr marL="114300" indent="0">
              <a:buNone/>
            </a:pPr>
            <a:r>
              <a:rPr lang="en-GB" sz="2500" b="1" dirty="0"/>
              <a:t>Human capital accumulation</a:t>
            </a:r>
            <a:endParaRPr lang="en-GB" sz="2500" dirty="0"/>
          </a:p>
          <a:p>
            <a:pPr marL="114300" indent="0">
              <a:buNone/>
            </a:pPr>
            <a:r>
              <a:rPr lang="en-GB" sz="2500" dirty="0"/>
              <a:t>That as a result of the employer engagement, young people improve their ability to contribute to the production of goods and services in employment.</a:t>
            </a:r>
          </a:p>
          <a:p>
            <a:endParaRPr lang="en-GB" sz="2500" dirty="0"/>
          </a:p>
          <a:p>
            <a:pPr marL="114300" indent="0">
              <a:buNone/>
            </a:pPr>
            <a:r>
              <a:rPr lang="en-GB" sz="2500" dirty="0"/>
              <a:t>This may include:</a:t>
            </a:r>
          </a:p>
          <a:p>
            <a:pPr lvl="0"/>
            <a:r>
              <a:rPr lang="en-GB" sz="2500" dirty="0"/>
              <a:t>Development of technical skills </a:t>
            </a:r>
          </a:p>
          <a:p>
            <a:pPr lvl="0"/>
            <a:r>
              <a:rPr lang="en-GB" sz="2500" dirty="0"/>
              <a:t>Development of employability skills (UKCES definition):</a:t>
            </a:r>
            <a:r>
              <a:rPr lang="en-GB" sz="2500" baseline="30000" dirty="0"/>
              <a:t> </a:t>
            </a:r>
            <a:endParaRPr lang="en-GB" sz="2500" dirty="0"/>
          </a:p>
          <a:p>
            <a:pPr lvl="1"/>
            <a:r>
              <a:rPr lang="en-GB" sz="2500" dirty="0"/>
              <a:t>Self-management</a:t>
            </a:r>
          </a:p>
          <a:p>
            <a:pPr lvl="1"/>
            <a:r>
              <a:rPr lang="en-GB" sz="2500" dirty="0"/>
              <a:t>Thinking and solving problems </a:t>
            </a:r>
          </a:p>
          <a:p>
            <a:pPr lvl="1"/>
            <a:r>
              <a:rPr lang="en-GB" sz="2500" dirty="0"/>
              <a:t>Working together and communicating</a:t>
            </a:r>
          </a:p>
          <a:p>
            <a:pPr lvl="1"/>
            <a:r>
              <a:rPr lang="en-GB" sz="2500" dirty="0"/>
              <a:t>Understanding the business</a:t>
            </a:r>
          </a:p>
          <a:p>
            <a:pPr lvl="1"/>
            <a:r>
              <a:rPr lang="en-GB" sz="2500" dirty="0"/>
              <a:t>Using numbers effectively</a:t>
            </a:r>
          </a:p>
          <a:p>
            <a:pPr lvl="1"/>
            <a:r>
              <a:rPr lang="en-GB" sz="2500" dirty="0"/>
              <a:t>Using language effectively</a:t>
            </a:r>
          </a:p>
          <a:p>
            <a:pPr lvl="1"/>
            <a:r>
              <a:rPr lang="en-GB" sz="2500" dirty="0"/>
              <a:t>Using IT effectively</a:t>
            </a:r>
          </a:p>
          <a:p>
            <a:pPr lvl="1"/>
            <a:r>
              <a:rPr lang="en-GB" sz="2500" dirty="0"/>
              <a:t>Demonstrating a positive approach</a:t>
            </a:r>
          </a:p>
          <a:p>
            <a:pPr marL="114300" indent="0">
              <a:buNone/>
            </a:pPr>
            <a:endParaRPr lang="en-GB" dirty="0"/>
          </a:p>
        </p:txBody>
      </p:sp>
      <p:sp>
        <p:nvSpPr>
          <p:cNvPr id="6" name="Content Placeholder 5"/>
          <p:cNvSpPr>
            <a:spLocks noGrp="1"/>
          </p:cNvSpPr>
          <p:nvPr>
            <p:ph sz="half" idx="2"/>
          </p:nvPr>
        </p:nvSpPr>
        <p:spPr/>
        <p:txBody>
          <a:bodyPr>
            <a:normAutofit fontScale="55000" lnSpcReduction="20000"/>
          </a:bodyPr>
          <a:lstStyle/>
          <a:p>
            <a:pPr marL="114300" indent="0">
              <a:buNone/>
            </a:pPr>
            <a:r>
              <a:rPr lang="en-GB" sz="3600" b="1" dirty="0" smtClean="0"/>
              <a:t>Department for Education (2013) </a:t>
            </a:r>
            <a:r>
              <a:rPr lang="en-GB" sz="3600" b="1" i="1" dirty="0" smtClean="0"/>
              <a:t>Post-16 work experience as part of 16 to 19 study programmes</a:t>
            </a:r>
            <a:endParaRPr lang="en-GB" sz="3600" b="1" dirty="0" smtClean="0"/>
          </a:p>
          <a:p>
            <a:pPr marL="114300" indent="0">
              <a:buNone/>
            </a:pPr>
            <a:endParaRPr lang="en-GB" dirty="0"/>
          </a:p>
          <a:p>
            <a:pPr marL="114300" indent="0">
              <a:buNone/>
            </a:pPr>
            <a:r>
              <a:rPr lang="en-GB" dirty="0" smtClean="0"/>
              <a:t>“</a:t>
            </a:r>
            <a:r>
              <a:rPr lang="en-GB" sz="3800" dirty="0" smtClean="0"/>
              <a:t>In </a:t>
            </a:r>
            <a:r>
              <a:rPr lang="en-GB" sz="3800" dirty="0"/>
              <a:t>her review of vocational education Professor Wolf described the unique role that </a:t>
            </a:r>
            <a:r>
              <a:rPr lang="en-GB" sz="3800" dirty="0" smtClean="0"/>
              <a:t>time spent </a:t>
            </a:r>
            <a:r>
              <a:rPr lang="en-GB" sz="3800" dirty="0"/>
              <a:t>with an employer can have in helping young people develop employability </a:t>
            </a:r>
            <a:r>
              <a:rPr lang="en-GB" sz="3800" dirty="0" smtClean="0"/>
              <a:t>skills and </a:t>
            </a:r>
            <a:r>
              <a:rPr lang="en-GB" sz="3800" dirty="0"/>
              <a:t>the value that employers place on this when they are assessing young people </a:t>
            </a:r>
            <a:r>
              <a:rPr lang="en-GB" sz="3800" dirty="0" smtClean="0"/>
              <a:t>for employment </a:t>
            </a:r>
            <a:r>
              <a:rPr lang="en-GB" sz="3800" dirty="0"/>
              <a:t>in the future</a:t>
            </a:r>
            <a:r>
              <a:rPr lang="en-GB" sz="3800" dirty="0" smtClean="0"/>
              <a:t>.”</a:t>
            </a:r>
            <a:endParaRPr lang="en-GB" sz="3800" dirty="0"/>
          </a:p>
          <a:p>
            <a:pPr marL="114300" indent="0">
              <a:buNone/>
            </a:pPr>
            <a:endParaRPr lang="en-GB" dirty="0"/>
          </a:p>
        </p:txBody>
      </p:sp>
    </p:spTree>
    <p:extLst>
      <p:ext uri="{BB962C8B-B14F-4D97-AF65-F5344CB8AC3E}">
        <p14:creationId xmlns:p14="http://schemas.microsoft.com/office/powerpoint/2010/main" xmlns="" val="3218726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smtClean="0"/>
              <a:t>Social capital (</a:t>
            </a:r>
            <a:r>
              <a:rPr lang="en-GB" sz="4000" dirty="0" err="1" smtClean="0"/>
              <a:t>Granovetter</a:t>
            </a:r>
            <a:r>
              <a:rPr lang="en-GB" sz="4000" dirty="0" smtClean="0"/>
              <a:t>, Portes)</a:t>
            </a:r>
            <a:endParaRPr lang="en-GB" sz="4000" dirty="0"/>
          </a:p>
        </p:txBody>
      </p:sp>
      <p:sp>
        <p:nvSpPr>
          <p:cNvPr id="5" name="Content Placeholder 4"/>
          <p:cNvSpPr>
            <a:spLocks noGrp="1"/>
          </p:cNvSpPr>
          <p:nvPr>
            <p:ph sz="half" idx="1"/>
          </p:nvPr>
        </p:nvSpPr>
        <p:spPr/>
        <p:txBody>
          <a:bodyPr>
            <a:normAutofit fontScale="55000" lnSpcReduction="20000"/>
          </a:bodyPr>
          <a:lstStyle/>
          <a:p>
            <a:pPr marL="114300" indent="0">
              <a:buNone/>
            </a:pPr>
            <a:r>
              <a:rPr lang="en-GB" sz="3300" b="1" dirty="0" smtClean="0"/>
              <a:t>Social </a:t>
            </a:r>
            <a:r>
              <a:rPr lang="en-GB" sz="3300" b="1" dirty="0"/>
              <a:t>capital accumulation</a:t>
            </a:r>
            <a:endParaRPr lang="en-GB" sz="3300" dirty="0"/>
          </a:p>
          <a:p>
            <a:pPr marL="114300" indent="0">
              <a:buNone/>
            </a:pPr>
            <a:r>
              <a:rPr lang="en-GB" dirty="0"/>
              <a:t>That as a result of the employer engagement, </a:t>
            </a:r>
            <a:r>
              <a:rPr lang="en-GB" dirty="0" smtClean="0"/>
              <a:t>young people come </a:t>
            </a:r>
            <a:r>
              <a:rPr lang="en-GB" dirty="0"/>
              <a:t>into contact with another individual or group of individuals creating a social relationship which in some way afford or constrain the ability of the young </a:t>
            </a:r>
            <a:r>
              <a:rPr lang="en-GB" dirty="0" smtClean="0"/>
              <a:t>person </a:t>
            </a:r>
            <a:r>
              <a:rPr lang="en-GB" dirty="0"/>
              <a:t>to achieve goals of economic relevance.  </a:t>
            </a:r>
          </a:p>
          <a:p>
            <a:pPr marL="114300" indent="0">
              <a:buNone/>
            </a:pPr>
            <a:r>
              <a:rPr lang="en-GB" dirty="0"/>
              <a:t>This may include:</a:t>
            </a:r>
          </a:p>
          <a:p>
            <a:pPr lvl="0"/>
            <a:r>
              <a:rPr lang="en-GB" dirty="0"/>
              <a:t>Gaining access to new information about employment opportunities and recruitment demands (non-redundant trusted information)</a:t>
            </a:r>
          </a:p>
          <a:p>
            <a:pPr lvl="0"/>
            <a:r>
              <a:rPr lang="en-GB" dirty="0"/>
              <a:t>Validating/confirming previously held perspectives on employment opportunities and recruitment demands</a:t>
            </a:r>
          </a:p>
          <a:p>
            <a:pPr lvl="0"/>
            <a:r>
              <a:rPr lang="en-GB" dirty="0"/>
              <a:t>Securing new access to economic opportunities through newly formed or strengthened social relations </a:t>
            </a:r>
          </a:p>
          <a:p>
            <a:pPr marL="114300" indent="0">
              <a:buNone/>
            </a:pPr>
            <a:endParaRPr lang="en-GB" dirty="0"/>
          </a:p>
        </p:txBody>
      </p:sp>
      <p:sp>
        <p:nvSpPr>
          <p:cNvPr id="6" name="Content Placeholder 5"/>
          <p:cNvSpPr>
            <a:spLocks noGrp="1"/>
          </p:cNvSpPr>
          <p:nvPr>
            <p:ph sz="half" idx="2"/>
          </p:nvPr>
        </p:nvSpPr>
        <p:spPr/>
        <p:txBody>
          <a:bodyPr>
            <a:normAutofit fontScale="55000" lnSpcReduction="20000"/>
          </a:bodyPr>
          <a:lstStyle/>
          <a:p>
            <a:pPr marL="114300" indent="0">
              <a:buNone/>
            </a:pPr>
            <a:endParaRPr lang="en-GB" dirty="0"/>
          </a:p>
          <a:p>
            <a:pPr marL="114300" indent="0">
              <a:buNone/>
            </a:pPr>
            <a:r>
              <a:rPr lang="en-GB" sz="3600" b="1" dirty="0" err="1" smtClean="0"/>
              <a:t>Raffo</a:t>
            </a:r>
            <a:r>
              <a:rPr lang="en-GB" sz="3600" b="1" dirty="0" smtClean="0"/>
              <a:t> &amp; Reeves (2000) on extended work experience </a:t>
            </a:r>
          </a:p>
          <a:p>
            <a:pPr marL="114300" indent="0">
              <a:buNone/>
            </a:pPr>
            <a:endParaRPr lang="en-GB" sz="3600" dirty="0"/>
          </a:p>
          <a:p>
            <a:pPr marL="114300" indent="0">
              <a:buNone/>
            </a:pPr>
            <a:r>
              <a:rPr lang="en-GB" sz="3600" dirty="0" smtClean="0"/>
              <a:t>“the </a:t>
            </a:r>
            <a:r>
              <a:rPr lang="en-GB" sz="3600" dirty="0"/>
              <a:t>process of developing </a:t>
            </a:r>
            <a:r>
              <a:rPr lang="en-GB" sz="3600" dirty="0" smtClean="0"/>
              <a:t>social capital </a:t>
            </a:r>
            <a:r>
              <a:rPr lang="en-GB" sz="3600" dirty="0"/>
              <a:t>through trustworthy reciprocal social relations within </a:t>
            </a:r>
            <a:r>
              <a:rPr lang="en-GB" sz="3600" dirty="0" smtClean="0"/>
              <a:t>individualized networks</a:t>
            </a:r>
            <a:r>
              <a:rPr lang="en-GB" sz="3600" dirty="0"/>
              <a:t>, young people are provided with an opportunity to gain information</a:t>
            </a:r>
            <a:r>
              <a:rPr lang="en-GB" sz="3600" dirty="0" smtClean="0"/>
              <a:t>, observe</a:t>
            </a:r>
            <a:r>
              <a:rPr lang="en-GB" sz="3600" dirty="0"/>
              <a:t>, ape and then conﬁrm decisions and actions with signiﬁcant </a:t>
            </a:r>
            <a:r>
              <a:rPr lang="en-GB" sz="3600" dirty="0" smtClean="0"/>
              <a:t>others and </a:t>
            </a:r>
            <a:r>
              <a:rPr lang="en-GB" sz="3600" dirty="0"/>
              <a:t>peers</a:t>
            </a:r>
            <a:r>
              <a:rPr lang="en-GB" sz="3600" dirty="0" smtClean="0"/>
              <a:t>.” </a:t>
            </a:r>
            <a:endParaRPr lang="en-GB" sz="3600" dirty="0"/>
          </a:p>
          <a:p>
            <a:pPr marL="114300" indent="0">
              <a:buNone/>
            </a:pPr>
            <a:endParaRPr lang="en-GB" dirty="0"/>
          </a:p>
          <a:p>
            <a:pPr marL="114300" indent="0">
              <a:buNone/>
            </a:pPr>
            <a:endParaRPr lang="en-GB" dirty="0"/>
          </a:p>
        </p:txBody>
      </p:sp>
    </p:spTree>
    <p:extLst>
      <p:ext uri="{BB962C8B-B14F-4D97-AF65-F5344CB8AC3E}">
        <p14:creationId xmlns:p14="http://schemas.microsoft.com/office/powerpoint/2010/main" xmlns="" val="1739103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5471</TotalTime>
  <Words>2614</Words>
  <Application>Microsoft Office PowerPoint</Application>
  <PresentationFormat>On-screen Show (4:3)</PresentationFormat>
  <Paragraphs>269</Paragraphs>
  <Slides>29</Slides>
  <Notes>12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Adjacency</vt:lpstr>
      <vt:lpstr>“They told me I was going to have to wait for the baby boomers to die”  A textual analysis of young adults’ perceptions of the value of school-mediated workplace exposure </vt:lpstr>
      <vt:lpstr>Employer engagement in education: becoming a norm of education policy</vt:lpstr>
      <vt:lpstr>Why engage employers in education?</vt:lpstr>
      <vt:lpstr>Research studies: suggest school-age employer contacts linked to comparative success in early labour market</vt:lpstr>
      <vt:lpstr>Politicians agree, researchers endorse, but lack of certainty why and how employer engagement in education should be a good thing</vt:lpstr>
      <vt:lpstr>Three theories of change   </vt:lpstr>
      <vt:lpstr>Slide 7</vt:lpstr>
      <vt:lpstr>Human capital (Becker)</vt:lpstr>
      <vt:lpstr>Social capital (Granovetter, Portes)</vt:lpstr>
      <vt:lpstr>Cultural capital (Bourdieu)</vt:lpstr>
      <vt:lpstr>Research Questions</vt:lpstr>
      <vt:lpstr>Data and Method</vt:lpstr>
      <vt:lpstr>Useful Employer Contact?</vt:lpstr>
      <vt:lpstr>School Type Coding </vt:lpstr>
      <vt:lpstr>  Positives (across all school types): #  Social Capital – networks and contacts </vt:lpstr>
      <vt:lpstr>  Positives (across all school types): # Social Capital - “Authentic” Guidance </vt:lpstr>
      <vt:lpstr>  Positives (across all school types): # Cultural Capital: Enhanced Personal Confidence  </vt:lpstr>
      <vt:lpstr>  Positives (particular to Grammar Schools, Selective State Schools and Independent Schools) # Human Capital: Links to Higher Education </vt:lpstr>
      <vt:lpstr>  Positives (particular to Non-Selective State Schools)  # Cultural Capital: Elimination of Options </vt:lpstr>
      <vt:lpstr>  Positives (particular to Non-Selective State Schools)  # Cultural Capital: Academic Motivation  </vt:lpstr>
      <vt:lpstr> Positives (particular to Independent Schools) # Social Capital: access to advantageous labour market experience</vt:lpstr>
      <vt:lpstr>% likelihood of different capitals being referenced in statements</vt:lpstr>
      <vt:lpstr>  Negatives (across all school types): # Lack of Relevance </vt:lpstr>
      <vt:lpstr>  Negatives (particular to Non-Selective State Schools)  # Under-stimulation/Exploitation </vt:lpstr>
      <vt:lpstr>Wider issues raised by those from Non-Selective State Schools</vt:lpstr>
      <vt:lpstr>Useful Theoretical Perspectives</vt:lpstr>
      <vt:lpstr>Rethinking ‘Capital’?</vt:lpstr>
      <vt:lpstr>Policy Perspectives?</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“They told me I was going to have to wait for the baby boomers to die”  What young adults value most (and least) about school-mediated workplace exposure</dc:title>
  <dc:creator>Steve</dc:creator>
  <cp:lastModifiedBy> </cp:lastModifiedBy>
  <cp:revision>62</cp:revision>
  <cp:lastPrinted>2014-01-10T17:23:19Z</cp:lastPrinted>
  <dcterms:created xsi:type="dcterms:W3CDTF">2013-12-27T11:27:09Z</dcterms:created>
  <dcterms:modified xsi:type="dcterms:W3CDTF">2014-01-28T11:29:43Z</dcterms:modified>
</cp:coreProperties>
</file>