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39" r:id="rId2"/>
    <p:sldId id="257" r:id="rId3"/>
    <p:sldId id="258" r:id="rId4"/>
    <p:sldId id="312" r:id="rId5"/>
    <p:sldId id="314" r:id="rId6"/>
    <p:sldId id="341" r:id="rId7"/>
    <p:sldId id="358" r:id="rId8"/>
    <p:sldId id="300" r:id="rId9"/>
    <p:sldId id="343" r:id="rId10"/>
    <p:sldId id="359" r:id="rId11"/>
    <p:sldId id="327" r:id="rId12"/>
    <p:sldId id="361" r:id="rId13"/>
    <p:sldId id="362" r:id="rId14"/>
    <p:sldId id="363" r:id="rId15"/>
    <p:sldId id="332" r:id="rId16"/>
    <p:sldId id="364" r:id="rId17"/>
    <p:sldId id="333" r:id="rId18"/>
    <p:sldId id="335" r:id="rId19"/>
    <p:sldId id="337" r:id="rId20"/>
    <p:sldId id="338" r:id="rId21"/>
    <p:sldId id="348" r:id="rId22"/>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0827" tIns="45414" rIns="90827" bIns="45414"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16350" y="0"/>
            <a:ext cx="2917825" cy="493713"/>
          </a:xfrm>
          <a:prstGeom prst="rect">
            <a:avLst/>
          </a:prstGeom>
        </p:spPr>
        <p:txBody>
          <a:bodyPr vert="horz" lIns="90827" tIns="45414" rIns="90827" bIns="45414" rtlCol="0"/>
          <a:lstStyle>
            <a:lvl1pPr algn="r" fontAlgn="auto">
              <a:spcBef>
                <a:spcPts val="0"/>
              </a:spcBef>
              <a:spcAft>
                <a:spcPts val="0"/>
              </a:spcAft>
              <a:defRPr sz="1200">
                <a:latin typeface="+mn-lt"/>
                <a:cs typeface="+mn-cs"/>
              </a:defRPr>
            </a:lvl1pPr>
          </a:lstStyle>
          <a:p>
            <a:pPr>
              <a:defRPr/>
            </a:pPr>
            <a:fld id="{E8CC6127-6245-4C22-B429-82BE3699F89E}" type="datetimeFigureOut">
              <a:rPr lang="en-US"/>
              <a:pPr>
                <a:defRPr/>
              </a:pPr>
              <a:t>1/9/2014</a:t>
            </a:fld>
            <a:endParaRPr lang="en-GB"/>
          </a:p>
        </p:txBody>
      </p:sp>
      <p:sp>
        <p:nvSpPr>
          <p:cNvPr id="4" name="Footer Placeholder 3"/>
          <p:cNvSpPr>
            <a:spLocks noGrp="1"/>
          </p:cNvSpPr>
          <p:nvPr>
            <p:ph type="ftr" sz="quarter" idx="2"/>
          </p:nvPr>
        </p:nvSpPr>
        <p:spPr>
          <a:xfrm>
            <a:off x="0" y="9371013"/>
            <a:ext cx="2919413" cy="493712"/>
          </a:xfrm>
          <a:prstGeom prst="rect">
            <a:avLst/>
          </a:prstGeom>
        </p:spPr>
        <p:txBody>
          <a:bodyPr vert="horz" lIns="90827" tIns="45414" rIns="90827" bIns="45414"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16350" y="9371013"/>
            <a:ext cx="2917825" cy="493712"/>
          </a:xfrm>
          <a:prstGeom prst="rect">
            <a:avLst/>
          </a:prstGeom>
        </p:spPr>
        <p:txBody>
          <a:bodyPr vert="horz" lIns="90827" tIns="45414" rIns="90827" bIns="45414" rtlCol="0" anchor="b"/>
          <a:lstStyle>
            <a:lvl1pPr algn="r" fontAlgn="auto">
              <a:spcBef>
                <a:spcPts val="0"/>
              </a:spcBef>
              <a:spcAft>
                <a:spcPts val="0"/>
              </a:spcAft>
              <a:defRPr sz="1200">
                <a:latin typeface="+mn-lt"/>
                <a:cs typeface="+mn-cs"/>
              </a:defRPr>
            </a:lvl1pPr>
          </a:lstStyle>
          <a:p>
            <a:pPr>
              <a:defRPr/>
            </a:pPr>
            <a:fld id="{1BC38056-D12A-4BDD-A4E2-CF3CEB688D99}" type="slidenum">
              <a:rPr lang="en-GB"/>
              <a:pPr>
                <a:defRPr/>
              </a:pPr>
              <a:t>‹#›</a:t>
            </a:fld>
            <a:endParaRPr lang="en-GB"/>
          </a:p>
        </p:txBody>
      </p:sp>
    </p:spTree>
    <p:extLst>
      <p:ext uri="{BB962C8B-B14F-4D97-AF65-F5344CB8AC3E}">
        <p14:creationId xmlns:p14="http://schemas.microsoft.com/office/powerpoint/2010/main" val="1229462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0827" tIns="45414" rIns="90827" bIns="45414" rtlCol="0"/>
          <a:lstStyle>
            <a:lvl1pPr algn="l">
              <a:defRPr sz="1200"/>
            </a:lvl1pPr>
          </a:lstStyle>
          <a:p>
            <a:pPr>
              <a:defRPr/>
            </a:pPr>
            <a:endParaRPr lang="en-GB"/>
          </a:p>
        </p:txBody>
      </p:sp>
      <p:sp>
        <p:nvSpPr>
          <p:cNvPr id="3" name="Date Placeholder 2"/>
          <p:cNvSpPr>
            <a:spLocks noGrp="1"/>
          </p:cNvSpPr>
          <p:nvPr>
            <p:ph type="dt" idx="1"/>
          </p:nvPr>
        </p:nvSpPr>
        <p:spPr>
          <a:xfrm>
            <a:off x="3816350" y="0"/>
            <a:ext cx="2917825" cy="493713"/>
          </a:xfrm>
          <a:prstGeom prst="rect">
            <a:avLst/>
          </a:prstGeom>
        </p:spPr>
        <p:txBody>
          <a:bodyPr vert="horz" lIns="90827" tIns="45414" rIns="90827" bIns="45414" rtlCol="0"/>
          <a:lstStyle>
            <a:lvl1pPr algn="r">
              <a:defRPr sz="1200"/>
            </a:lvl1pPr>
          </a:lstStyle>
          <a:p>
            <a:pPr>
              <a:defRPr/>
            </a:pPr>
            <a:fld id="{73C5B2A6-654B-4760-AB63-2C8D753FF9FD}" type="datetimeFigureOut">
              <a:rPr lang="en-GB"/>
              <a:pPr>
                <a:defRPr/>
              </a:pPr>
              <a:t>09/01/2014</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827" tIns="45414" rIns="90827" bIns="45414" rtlCol="0" anchor="ctr"/>
          <a:lstStyle/>
          <a:p>
            <a:pPr lvl="0"/>
            <a:endParaRPr lang="en-GB" noProof="0" smtClean="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0827" tIns="45414" rIns="90827" bIns="454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1013"/>
            <a:ext cx="2919413" cy="493712"/>
          </a:xfrm>
          <a:prstGeom prst="rect">
            <a:avLst/>
          </a:prstGeom>
        </p:spPr>
        <p:txBody>
          <a:bodyPr vert="horz" lIns="90827" tIns="45414" rIns="90827" bIns="45414"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16350" y="9371013"/>
            <a:ext cx="2917825" cy="493712"/>
          </a:xfrm>
          <a:prstGeom prst="rect">
            <a:avLst/>
          </a:prstGeom>
        </p:spPr>
        <p:txBody>
          <a:bodyPr vert="horz" lIns="90827" tIns="45414" rIns="90827" bIns="45414" rtlCol="0" anchor="b"/>
          <a:lstStyle>
            <a:lvl1pPr algn="r">
              <a:defRPr sz="1200"/>
            </a:lvl1pPr>
          </a:lstStyle>
          <a:p>
            <a:pPr>
              <a:defRPr/>
            </a:pPr>
            <a:fld id="{5F3FD1F6-40E9-4179-8DAD-F65F8AF4F0E3}" type="slidenum">
              <a:rPr lang="en-GB"/>
              <a:pPr>
                <a:defRPr/>
              </a:pPr>
              <a:t>‹#›</a:t>
            </a:fld>
            <a:endParaRPr lang="en-GB"/>
          </a:p>
        </p:txBody>
      </p:sp>
    </p:spTree>
    <p:extLst>
      <p:ext uri="{BB962C8B-B14F-4D97-AF65-F5344CB8AC3E}">
        <p14:creationId xmlns:p14="http://schemas.microsoft.com/office/powerpoint/2010/main" val="125630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BA39DB-9A14-409B-821C-7252636C0B6C}" type="slidenum">
              <a:rPr lang="en-GB" smtClean="0"/>
              <a:pPr/>
              <a:t>1</a:t>
            </a:fld>
            <a:endParaRPr lang="en-GB" smtClean="0"/>
          </a:p>
        </p:txBody>
      </p:sp>
    </p:spTree>
    <p:extLst>
      <p:ext uri="{BB962C8B-B14F-4D97-AF65-F5344CB8AC3E}">
        <p14:creationId xmlns:p14="http://schemas.microsoft.com/office/powerpoint/2010/main" val="224538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Context;</a:t>
            </a:r>
          </a:p>
          <a:p>
            <a:endParaRPr lang="en-GB" smtClean="0"/>
          </a:p>
          <a:p>
            <a:r>
              <a:rPr lang="en-GB" smtClean="0"/>
              <a:t>Charity set up to ensure every school has an effective partnership with employers- COMPLETELY FREE SERVICE TO SCHOOLS</a:t>
            </a:r>
          </a:p>
          <a:p>
            <a:endParaRPr lang="en-GB" smtClean="0"/>
          </a:p>
          <a:p>
            <a:r>
              <a:rPr lang="en-GB" smtClean="0"/>
              <a:t>A lot of debate at the moment around careers in schools. </a:t>
            </a:r>
          </a:p>
          <a:p>
            <a:r>
              <a:rPr lang="en-GB" smtClean="0"/>
              <a:t>Ofsted report due in June. </a:t>
            </a:r>
          </a:p>
          <a:p>
            <a:r>
              <a:rPr lang="en-GB" smtClean="0"/>
              <a:t>Minister responded to a report on Tuesday add a quick synopsis.</a:t>
            </a:r>
          </a:p>
          <a:p>
            <a:endParaRPr lang="en-GB"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A69218-4A46-4F81-A21C-3CD520BB7248}" type="slidenum">
              <a:rPr lang="en-GB" smtClean="0"/>
              <a:pPr/>
              <a:t>2</a:t>
            </a:fld>
            <a:endParaRPr lang="en-GB" smtClean="0"/>
          </a:p>
        </p:txBody>
      </p:sp>
    </p:spTree>
    <p:extLst>
      <p:ext uri="{BB962C8B-B14F-4D97-AF65-F5344CB8AC3E}">
        <p14:creationId xmlns:p14="http://schemas.microsoft.com/office/powerpoint/2010/main" val="235743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 </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D06AA9-3A1F-431C-99C8-C2D2E0FFA722}" type="slidenum">
              <a:rPr lang="en-GB" smtClean="0"/>
              <a:pPr/>
              <a:t>3</a:t>
            </a:fld>
            <a:endParaRPr lang="en-GB" smtClean="0"/>
          </a:p>
        </p:txBody>
      </p:sp>
    </p:spTree>
    <p:extLst>
      <p:ext uri="{BB962C8B-B14F-4D97-AF65-F5344CB8AC3E}">
        <p14:creationId xmlns:p14="http://schemas.microsoft.com/office/powerpoint/2010/main" val="365362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949C6E-2E73-4D1F-8034-123EFEF734DF}" type="slidenum">
              <a:rPr lang="en-GB" smtClean="0"/>
              <a:pPr/>
              <a:t>6</a:t>
            </a:fld>
            <a:endParaRPr lang="en-GB" smtClean="0"/>
          </a:p>
        </p:txBody>
      </p:sp>
    </p:spTree>
    <p:extLst>
      <p:ext uri="{BB962C8B-B14F-4D97-AF65-F5344CB8AC3E}">
        <p14:creationId xmlns:p14="http://schemas.microsoft.com/office/powerpoint/2010/main" val="281308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41ED26-01A0-4983-849B-0342087B779B}" type="datetimeFigureOut">
              <a:rPr lang="en-US"/>
              <a:pPr>
                <a:defRPr/>
              </a:pPr>
              <a:t>1/9/2014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ADF90F-205C-40CC-AB7F-766FF38B36B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1B429E-914D-4B3D-A1C1-47E664C0FA05}" type="datetimeFigureOut">
              <a:rPr lang="en-US"/>
              <a:pPr>
                <a:defRPr/>
              </a:pPr>
              <a:t>1/9/2014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970E3C9-1517-431D-9417-C0241CD0EC9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613F20A-D08A-4D00-802D-40FD5BF19E58}" type="datetimeFigureOut">
              <a:rPr lang="en-US"/>
              <a:pPr>
                <a:defRPr/>
              </a:pPr>
              <a:t>1/9/2014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BC3651D-D79A-40BB-A414-8F3EE7069C7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8E2E3E8-CCEE-4B97-9DFB-368E448C0F5C}" type="datetimeFigureOut">
              <a:rPr lang="en-US"/>
              <a:pPr>
                <a:defRPr/>
              </a:pPr>
              <a:t>1/9/2014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52168B9-7171-42AA-86A9-E7DCE325B47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5CEBC4-75B4-4C90-B749-4C1A5D276115}" type="datetimeFigureOut">
              <a:rPr lang="en-US"/>
              <a:pPr>
                <a:defRPr/>
              </a:pPr>
              <a:t>1/9/2014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FF89B63-185E-47C4-A67E-FA57B483C4C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22E3B7B-516E-4CE9-A71D-0EE2597DD35E}" type="datetimeFigureOut">
              <a:rPr lang="en-US"/>
              <a:pPr>
                <a:defRPr/>
              </a:pPr>
              <a:t>1/9/2014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EFCF172-E19E-4337-A958-5898335DCEE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505232E-9080-4A43-869C-6504FCD3EAB3}" type="datetimeFigureOut">
              <a:rPr lang="en-US"/>
              <a:pPr>
                <a:defRPr/>
              </a:pPr>
              <a:t>1/9/2014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F05E72F-5A86-40C5-B0D3-51F1BE906CA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1EF665D-4EBA-4CB5-8F43-B89A83F1C682}" type="datetimeFigureOut">
              <a:rPr lang="en-US"/>
              <a:pPr>
                <a:defRPr/>
              </a:pPr>
              <a:t>1/9/2014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07A3C38-E26B-41B1-8741-C412BDD5E93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FFCB5-CE7C-4AEF-AB67-45BB1FCD2465}" type="datetimeFigureOut">
              <a:rPr lang="en-US"/>
              <a:pPr>
                <a:defRPr/>
              </a:pPr>
              <a:t>1/9/2014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677BA5D-F320-4F46-B67C-D4089F7FCEC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51015C-EF9C-49CF-A902-20362C2A2D8C}" type="datetimeFigureOut">
              <a:rPr lang="en-US"/>
              <a:pPr>
                <a:defRPr/>
              </a:pPr>
              <a:t>1/9/2014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E140E1-B979-41EA-A1E9-8DB5E7949C5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0F9DC7-71A6-4852-AEBE-044285F13D85}" type="datetimeFigureOut">
              <a:rPr lang="en-US"/>
              <a:pPr>
                <a:defRPr/>
              </a:pPr>
              <a:t>1/9/2014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B2C2C66-45E4-4512-BA2F-CB39AD909B9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A5000D-F0F0-4500-8A23-A09E8E36DF09}" type="datetimeFigureOut">
              <a:rPr lang="en-US"/>
              <a:pPr>
                <a:defRPr/>
              </a:pPr>
              <a:t>1/9/2014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BA0706A-4BAA-4734-AD55-A69ECC1B04E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hyperlink" Target="http://www.fsb.org.uk/default.aspx?loc=general&amp;id=0" TargetMode="External"/><Relationship Id="rId5" Type="http://schemas.openxmlformats.org/officeDocument/2006/relationships/image" Target="../media/image7.jpeg"/><Relationship Id="rId15" Type="http://schemas.openxmlformats.org/officeDocument/2006/relationships/image" Target="../media/image15.jpe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hyperlink" Target="http://www.cbi.org.uk/" TargetMode="External"/><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ophie.greaves@educationandemployers.org" TargetMode="External"/><Relationship Id="rId2" Type="http://schemas.openxmlformats.org/officeDocument/2006/relationships/hyperlink" Target="mailto:Charlotte.lightman@educationandemployers.org"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73025" y="4648200"/>
            <a:ext cx="9217025" cy="504825"/>
          </a:xfrm>
        </p:spPr>
        <p:txBody>
          <a:bodyPr/>
          <a:lstStyle/>
          <a:p>
            <a:pPr eaLnBrk="1" hangingPunct="1">
              <a:defRPr/>
            </a:pPr>
            <a:r>
              <a:rPr lang="en-GB" sz="2000" dirty="0" smtClean="0">
                <a:solidFill>
                  <a:schemeClr val="accent1">
                    <a:lumMod val="50000"/>
                  </a:schemeClr>
                </a:solidFill>
                <a:cs typeface="Calibri" pitchFamily="34" charset="0"/>
              </a:rPr>
              <a:t/>
            </a:r>
            <a:br>
              <a:rPr lang="en-GB" sz="2000" dirty="0" smtClean="0">
                <a:solidFill>
                  <a:schemeClr val="accent1">
                    <a:lumMod val="50000"/>
                  </a:schemeClr>
                </a:solidFill>
                <a:cs typeface="Calibri" pitchFamily="34" charset="0"/>
              </a:rPr>
            </a:br>
            <a:r>
              <a:rPr lang="en-GB" sz="2000" b="1" dirty="0" smtClean="0">
                <a:solidFill>
                  <a:schemeClr val="accent1">
                    <a:lumMod val="50000"/>
                  </a:schemeClr>
                </a:solidFill>
                <a:latin typeface="Arial Black" pitchFamily="34" charset="0"/>
                <a:cs typeface="Calibri" pitchFamily="34" charset="0"/>
              </a:rPr>
              <a:t>How young people and schools benefit from effective partnerships between education and employers</a:t>
            </a:r>
          </a:p>
        </p:txBody>
      </p:sp>
      <p:pic>
        <p:nvPicPr>
          <p:cNvPr id="2051" name="Picture 4" descr="ITF-Logo-Final STACKED.jpg"/>
          <p:cNvPicPr>
            <a:picLocks noChangeAspect="1"/>
          </p:cNvPicPr>
          <p:nvPr/>
        </p:nvPicPr>
        <p:blipFill>
          <a:blip r:embed="rId3" cstate="print"/>
          <a:srcRect/>
          <a:stretch>
            <a:fillRect/>
          </a:stretch>
        </p:blipFill>
        <p:spPr bwMode="auto">
          <a:xfrm>
            <a:off x="2525281" y="105693"/>
            <a:ext cx="3960812" cy="2060575"/>
          </a:xfrm>
          <a:prstGeom prst="rect">
            <a:avLst/>
          </a:prstGeom>
          <a:noFill/>
          <a:ln w="9525">
            <a:noFill/>
            <a:miter lim="800000"/>
            <a:headEnd/>
            <a:tailEnd/>
          </a:ln>
        </p:spPr>
      </p:pic>
      <p:pic>
        <p:nvPicPr>
          <p:cNvPr id="2052" name="Picture 2"/>
          <p:cNvPicPr>
            <a:picLocks noChangeAspect="1" noChangeArrowheads="1"/>
          </p:cNvPicPr>
          <p:nvPr/>
        </p:nvPicPr>
        <p:blipFill>
          <a:blip r:embed="rId4" cstate="print"/>
          <a:srcRect/>
          <a:stretch>
            <a:fillRect/>
          </a:stretch>
        </p:blipFill>
        <p:spPr bwMode="auto">
          <a:xfrm>
            <a:off x="5940425" y="2505365"/>
            <a:ext cx="2371725" cy="1790700"/>
          </a:xfrm>
          <a:prstGeom prst="rect">
            <a:avLst/>
          </a:prstGeom>
          <a:noFill/>
          <a:ln w="9525">
            <a:noFill/>
            <a:miter lim="800000"/>
            <a:headEnd/>
            <a:tailEnd/>
          </a:ln>
        </p:spPr>
      </p:pic>
      <p:pic>
        <p:nvPicPr>
          <p:cNvPr id="2053" name="Picture 3"/>
          <p:cNvPicPr>
            <a:picLocks noChangeAspect="1" noChangeArrowheads="1"/>
          </p:cNvPicPr>
          <p:nvPr/>
        </p:nvPicPr>
        <p:blipFill>
          <a:blip r:embed="rId5" cstate="print"/>
          <a:srcRect/>
          <a:stretch>
            <a:fillRect/>
          </a:stretch>
        </p:blipFill>
        <p:spPr bwMode="auto">
          <a:xfrm>
            <a:off x="3348038" y="2505365"/>
            <a:ext cx="2295525" cy="1790700"/>
          </a:xfrm>
          <a:prstGeom prst="rect">
            <a:avLst/>
          </a:prstGeom>
          <a:noFill/>
          <a:ln w="9525">
            <a:noFill/>
            <a:miter lim="800000"/>
            <a:headEnd/>
            <a:tailEnd/>
          </a:ln>
        </p:spPr>
      </p:pic>
      <p:pic>
        <p:nvPicPr>
          <p:cNvPr id="2054" name="Picture 4"/>
          <p:cNvPicPr>
            <a:picLocks noChangeAspect="1" noChangeArrowheads="1"/>
          </p:cNvPicPr>
          <p:nvPr/>
        </p:nvPicPr>
        <p:blipFill>
          <a:blip r:embed="rId6" cstate="print"/>
          <a:srcRect/>
          <a:stretch>
            <a:fillRect/>
          </a:stretch>
        </p:blipFill>
        <p:spPr bwMode="auto">
          <a:xfrm>
            <a:off x="684213" y="2505365"/>
            <a:ext cx="2371725" cy="1790700"/>
          </a:xfrm>
          <a:prstGeom prst="rect">
            <a:avLst/>
          </a:prstGeom>
          <a:noFill/>
          <a:ln w="9525">
            <a:noFill/>
            <a:miter lim="800000"/>
            <a:headEnd/>
            <a:tailEnd/>
          </a:ln>
        </p:spPr>
      </p:pic>
      <p:sp>
        <p:nvSpPr>
          <p:cNvPr id="10" name="Rectangle 2"/>
          <p:cNvSpPr txBox="1">
            <a:spLocks/>
          </p:cNvSpPr>
          <p:nvPr/>
        </p:nvSpPr>
        <p:spPr bwMode="auto">
          <a:xfrm>
            <a:off x="2339752" y="6093296"/>
            <a:ext cx="4643437" cy="519113"/>
          </a:xfrm>
          <a:prstGeom prst="rect">
            <a:avLst/>
          </a:prstGeom>
          <a:noFill/>
          <a:ln w="9525">
            <a:noFill/>
            <a:miter lim="800000"/>
            <a:headEnd/>
            <a:tailEnd/>
          </a:ln>
        </p:spPr>
        <p:txBody>
          <a:bodyPr anchor="ctr"/>
          <a:lstStyle/>
          <a:p>
            <a:pPr algn="ctr">
              <a:defRPr/>
            </a:pPr>
            <a:r>
              <a:rPr lang="en-GB" b="1" dirty="0" smtClean="0">
                <a:solidFill>
                  <a:schemeClr val="accent1">
                    <a:lumMod val="50000"/>
                  </a:schemeClr>
                </a:solidFill>
                <a:cs typeface="Calibri" pitchFamily="34" charset="0"/>
              </a:rPr>
              <a:t>www.inspiringthefuture.org</a:t>
            </a:r>
            <a:endParaRPr lang="en-GB" b="1" dirty="0">
              <a:solidFill>
                <a:srgbClr val="366896"/>
              </a:solidFill>
              <a:latin typeface="Arial Black"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917"/>
          <a:stretch/>
        </p:blipFill>
        <p:spPr>
          <a:xfrm>
            <a:off x="827584" y="969432"/>
            <a:ext cx="7488832" cy="5025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459" name="Oval 3"/>
          <p:cNvSpPr>
            <a:spLocks noChangeArrowheads="1"/>
          </p:cNvSpPr>
          <p:nvPr/>
        </p:nvSpPr>
        <p:spPr bwMode="auto">
          <a:xfrm>
            <a:off x="3343524" y="765176"/>
            <a:ext cx="796428" cy="607002"/>
          </a:xfrm>
          <a:prstGeom prst="ellipse">
            <a:avLst/>
          </a:prstGeom>
          <a:noFill/>
          <a:ln w="38100" algn="in">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sz="1800">
              <a:latin typeface="Arial" panose="020B0604020202020204" pitchFamily="34" charset="0"/>
            </a:endParaRPr>
          </a:p>
        </p:txBody>
      </p:sp>
      <p:sp>
        <p:nvSpPr>
          <p:cNvPr id="19460" name="TextBox 6"/>
          <p:cNvSpPr txBox="1">
            <a:spLocks noChangeArrowheads="1"/>
          </p:cNvSpPr>
          <p:nvPr/>
        </p:nvSpPr>
        <p:spPr bwMode="auto">
          <a:xfrm>
            <a:off x="6659563" y="765175"/>
            <a:ext cx="2160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sz="1800">
              <a:latin typeface="Arial" panose="020B0604020202020204" pitchFamily="34" charset="0"/>
            </a:endParaRPr>
          </a:p>
        </p:txBody>
      </p:sp>
      <p:sp>
        <p:nvSpPr>
          <p:cNvPr id="9" name="TextBox 8"/>
          <p:cNvSpPr txBox="1"/>
          <p:nvPr/>
        </p:nvSpPr>
        <p:spPr>
          <a:xfrm>
            <a:off x="9616" y="80963"/>
            <a:ext cx="7272338" cy="338554"/>
          </a:xfrm>
          <a:prstGeom prst="rect">
            <a:avLst/>
          </a:prstGeom>
          <a:noFill/>
        </p:spPr>
        <p:txBody>
          <a:bodyPr>
            <a:spAutoFit/>
          </a:bodyPr>
          <a:lstStyle/>
          <a:p>
            <a:pPr eaLnBrk="1" hangingPunct="1">
              <a:defRPr/>
            </a:pPr>
            <a:r>
              <a:rPr lang="en-GB" sz="1600" b="1" dirty="0" smtClean="0">
                <a:solidFill>
                  <a:schemeClr val="accent5">
                    <a:lumMod val="50000"/>
                  </a:schemeClr>
                </a:solidFill>
                <a:latin typeface="Arial Black" pitchFamily="34" charset="0"/>
                <a:cs typeface="Arial" charset="0"/>
              </a:rPr>
              <a:t>Getting started - Finding volunteers</a:t>
            </a:r>
            <a:endParaRPr lang="en-GB" sz="1600" b="1" dirty="0">
              <a:solidFill>
                <a:schemeClr val="accent5">
                  <a:lumMod val="50000"/>
                </a:schemeClr>
              </a:solidFill>
              <a:latin typeface="Arial Black" pitchFamily="34" charset="0"/>
              <a:cs typeface="Arial" charset="0"/>
            </a:endParaRPr>
          </a:p>
        </p:txBody>
      </p:sp>
      <p:sp>
        <p:nvSpPr>
          <p:cNvPr id="10" name="TextBox 9"/>
          <p:cNvSpPr txBox="1"/>
          <p:nvPr/>
        </p:nvSpPr>
        <p:spPr>
          <a:xfrm>
            <a:off x="6948488" y="1412875"/>
            <a:ext cx="1981200" cy="954107"/>
          </a:xfrm>
          <a:prstGeom prst="rect">
            <a:avLst/>
          </a:prstGeom>
          <a:solidFill>
            <a:schemeClr val="bg1"/>
          </a:solidFill>
          <a:ln w="38100">
            <a:solidFill>
              <a:srgbClr val="FF0000"/>
            </a:solidFill>
          </a:ln>
        </p:spPr>
        <p:txBody>
          <a:bodyPr>
            <a:spAutoFit/>
          </a:bodyPr>
          <a:lstStyle/>
          <a:p>
            <a:pPr eaLnBrk="1" hangingPunct="1">
              <a:defRPr/>
            </a:pPr>
            <a:r>
              <a:rPr lang="en-GB" sz="1400" dirty="0">
                <a:solidFill>
                  <a:schemeClr val="accent5">
                    <a:lumMod val="50000"/>
                  </a:schemeClr>
                </a:solidFill>
                <a:latin typeface="+mn-lt"/>
                <a:cs typeface="Arial" charset="0"/>
              </a:rPr>
              <a:t>Log in and choose the </a:t>
            </a:r>
            <a:r>
              <a:rPr lang="en-GB" sz="1400" dirty="0" smtClean="0">
                <a:solidFill>
                  <a:schemeClr val="accent5">
                    <a:lumMod val="50000"/>
                  </a:schemeClr>
                </a:solidFill>
                <a:latin typeface="+mn-lt"/>
                <a:cs typeface="Arial" charset="0"/>
              </a:rPr>
              <a:t>‘</a:t>
            </a:r>
            <a:r>
              <a:rPr lang="en-GB" sz="1400" b="1" i="1" dirty="0" smtClean="0">
                <a:solidFill>
                  <a:schemeClr val="accent5">
                    <a:lumMod val="50000"/>
                  </a:schemeClr>
                </a:solidFill>
                <a:latin typeface="+mn-lt"/>
                <a:cs typeface="Arial" charset="0"/>
              </a:rPr>
              <a:t>Find Volunteers</a:t>
            </a:r>
            <a:r>
              <a:rPr lang="en-GB" sz="1400" b="1" dirty="0" smtClean="0">
                <a:solidFill>
                  <a:schemeClr val="accent5">
                    <a:lumMod val="50000"/>
                  </a:schemeClr>
                </a:solidFill>
                <a:latin typeface="+mn-lt"/>
                <a:cs typeface="Arial" charset="0"/>
              </a:rPr>
              <a:t>’</a:t>
            </a:r>
            <a:r>
              <a:rPr lang="en-GB" sz="1400" dirty="0" smtClean="0">
                <a:solidFill>
                  <a:schemeClr val="accent5">
                    <a:lumMod val="50000"/>
                  </a:schemeClr>
                </a:solidFill>
                <a:latin typeface="+mn-lt"/>
                <a:cs typeface="Arial" charset="0"/>
              </a:rPr>
              <a:t> </a:t>
            </a:r>
            <a:r>
              <a:rPr lang="en-GB" sz="1400" dirty="0">
                <a:solidFill>
                  <a:schemeClr val="accent5">
                    <a:lumMod val="50000"/>
                  </a:schemeClr>
                </a:solidFill>
                <a:latin typeface="+mn-lt"/>
                <a:cs typeface="Arial" charset="0"/>
              </a:rPr>
              <a:t>tab to find potential volunteers.</a:t>
            </a:r>
          </a:p>
        </p:txBody>
      </p:sp>
      <p:pic>
        <p:nvPicPr>
          <p:cNvPr id="19463" name="Picture 10" descr="ITF-Logo-Final LO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115888"/>
            <a:ext cx="40909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descr="inspiringthefuture.org UR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6237288"/>
            <a:ext cx="26638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772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381" t="14563" r="13382" b="32282"/>
          <a:stretch/>
        </p:blipFill>
        <p:spPr>
          <a:xfrm>
            <a:off x="521551" y="1033117"/>
            <a:ext cx="7866873" cy="4567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84355" y="115888"/>
            <a:ext cx="7272338" cy="400050"/>
          </a:xfrm>
          <a:prstGeom prst="rect">
            <a:avLst/>
          </a:prstGeom>
          <a:noFill/>
        </p:spPr>
        <p:txBody>
          <a:bodyPr>
            <a:spAutoFit/>
          </a:bodyPr>
          <a:lstStyle/>
          <a:p>
            <a:pPr>
              <a:defRPr/>
            </a:pPr>
            <a:r>
              <a:rPr lang="en-GB" sz="2000" b="1" dirty="0">
                <a:solidFill>
                  <a:schemeClr val="accent5">
                    <a:lumMod val="50000"/>
                  </a:schemeClr>
                </a:solidFill>
                <a:latin typeface="Arial Black" pitchFamily="34" charset="0"/>
              </a:rPr>
              <a:t>Setting up your search </a:t>
            </a:r>
          </a:p>
        </p:txBody>
      </p:sp>
      <p:sp>
        <p:nvSpPr>
          <p:cNvPr id="9" name="TextBox 8"/>
          <p:cNvSpPr txBox="1"/>
          <p:nvPr/>
        </p:nvSpPr>
        <p:spPr>
          <a:xfrm>
            <a:off x="71438" y="6045133"/>
            <a:ext cx="9072562" cy="738664"/>
          </a:xfrm>
          <a:prstGeom prst="rect">
            <a:avLst/>
          </a:prstGeom>
          <a:solidFill>
            <a:schemeClr val="bg1"/>
          </a:solidFill>
          <a:ln w="38100">
            <a:noFill/>
          </a:ln>
        </p:spPr>
        <p:txBody>
          <a:bodyPr>
            <a:spAutoFit/>
          </a:bodyPr>
          <a:lstStyle/>
          <a:p>
            <a:pPr>
              <a:defRPr/>
            </a:pPr>
            <a:r>
              <a:rPr lang="en-GB" sz="1400" b="1" dirty="0">
                <a:latin typeface="+mn-lt"/>
              </a:rPr>
              <a:t>Step 1 - </a:t>
            </a:r>
            <a:r>
              <a:rPr lang="en-GB" sz="1400" dirty="0">
                <a:latin typeface="+mn-lt"/>
              </a:rPr>
              <a:t>The local authority will automatically be selected for your school or </a:t>
            </a:r>
            <a:r>
              <a:rPr lang="en-GB" sz="1400" dirty="0" smtClean="0">
                <a:latin typeface="+mn-lt"/>
              </a:rPr>
              <a:t>college</a:t>
            </a:r>
            <a:endParaRPr lang="en-GB" sz="1400" dirty="0">
              <a:latin typeface="+mn-lt"/>
            </a:endParaRPr>
          </a:p>
          <a:p>
            <a:pPr>
              <a:defRPr/>
            </a:pPr>
            <a:r>
              <a:rPr lang="en-GB" sz="1400" b="1" dirty="0" smtClean="0">
                <a:latin typeface="+mn-lt"/>
              </a:rPr>
              <a:t>Step </a:t>
            </a:r>
            <a:r>
              <a:rPr lang="en-GB" sz="1400" b="1" dirty="0">
                <a:latin typeface="+mn-lt"/>
              </a:rPr>
              <a:t>2 </a:t>
            </a:r>
            <a:r>
              <a:rPr lang="en-GB" sz="1400" dirty="0">
                <a:latin typeface="+mn-lt"/>
              </a:rPr>
              <a:t>– Use the drop down menu on the right to select </a:t>
            </a:r>
            <a:r>
              <a:rPr lang="en-GB" sz="1400" dirty="0" smtClean="0">
                <a:latin typeface="+mn-lt"/>
              </a:rPr>
              <a:t>activities and subject specialism/ sectors. </a:t>
            </a:r>
          </a:p>
          <a:p>
            <a:pPr>
              <a:defRPr/>
            </a:pPr>
            <a:r>
              <a:rPr lang="en-GB" sz="1400" b="1" dirty="0" smtClean="0">
                <a:latin typeface="+mn-lt"/>
              </a:rPr>
              <a:t>Step 3 </a:t>
            </a:r>
            <a:r>
              <a:rPr lang="en-GB" sz="1400" dirty="0" smtClean="0">
                <a:latin typeface="+mn-lt"/>
              </a:rPr>
              <a:t>- You can also choose whether to sort the volunteer list alphabetically or by newest volunteer first</a:t>
            </a:r>
            <a:endParaRPr lang="en-GB" sz="1400" dirty="0">
              <a:latin typeface="+mn-lt"/>
            </a:endParaRPr>
          </a:p>
        </p:txBody>
      </p:sp>
      <p:pic>
        <p:nvPicPr>
          <p:cNvPr id="13316" name="Picture 9" descr="ITF-Logo-Final LONG.jpg"/>
          <p:cNvPicPr>
            <a:picLocks noChangeAspect="1"/>
          </p:cNvPicPr>
          <p:nvPr/>
        </p:nvPicPr>
        <p:blipFill>
          <a:blip r:embed="rId3" cstate="print"/>
          <a:srcRect/>
          <a:stretch>
            <a:fillRect/>
          </a:stretch>
        </p:blipFill>
        <p:spPr bwMode="auto">
          <a:xfrm>
            <a:off x="4932363" y="115888"/>
            <a:ext cx="4090987" cy="614362"/>
          </a:xfrm>
          <a:prstGeom prst="rect">
            <a:avLst/>
          </a:prstGeom>
          <a:noFill/>
          <a:ln w="9525">
            <a:noFill/>
            <a:miter lim="800000"/>
            <a:headEnd/>
            <a:tailEnd/>
          </a:ln>
        </p:spPr>
      </p:pic>
      <p:sp>
        <p:nvSpPr>
          <p:cNvPr id="13318" name="Oval 3"/>
          <p:cNvSpPr>
            <a:spLocks noChangeArrowheads="1"/>
          </p:cNvSpPr>
          <p:nvPr/>
        </p:nvSpPr>
        <p:spPr bwMode="auto">
          <a:xfrm>
            <a:off x="5204680" y="2524885"/>
            <a:ext cx="2160587" cy="1296988"/>
          </a:xfrm>
          <a:prstGeom prst="ellipse">
            <a:avLst/>
          </a:prstGeom>
          <a:noFill/>
          <a:ln w="38100" algn="in">
            <a:solidFill>
              <a:srgbClr val="FF0000"/>
            </a:solidFill>
            <a:round/>
            <a:headEnd/>
            <a:tailEnd/>
          </a:ln>
        </p:spPr>
        <p:txBody>
          <a:bodyPr lIns="36576" tIns="36576" rIns="36576" bIns="36576"/>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116632"/>
            <a:ext cx="7272337" cy="400050"/>
          </a:xfrm>
          <a:prstGeom prst="rect">
            <a:avLst/>
          </a:prstGeom>
          <a:noFill/>
        </p:spPr>
        <p:txBody>
          <a:bodyPr>
            <a:spAutoFit/>
          </a:bodyPr>
          <a:lstStyle/>
          <a:p>
            <a:pPr eaLnBrk="1" hangingPunct="1">
              <a:defRPr/>
            </a:pPr>
            <a:r>
              <a:rPr lang="en-GB" sz="2000" b="1" dirty="0">
                <a:solidFill>
                  <a:schemeClr val="accent5">
                    <a:lumMod val="50000"/>
                  </a:schemeClr>
                </a:solidFill>
                <a:latin typeface="Arial Black" pitchFamily="34" charset="0"/>
                <a:cs typeface="Arial" charset="0"/>
              </a:rPr>
              <a:t>Viewing potential matches </a:t>
            </a:r>
          </a:p>
        </p:txBody>
      </p:sp>
      <p:pic>
        <p:nvPicPr>
          <p:cNvPr id="21507" name="Picture 10" descr="inspiringthefuture.org UR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6237288"/>
            <a:ext cx="26638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a:srcRect l="3507" t="28103" r="3313"/>
          <a:stretch/>
        </p:blipFill>
        <p:spPr>
          <a:xfrm>
            <a:off x="755576" y="976958"/>
            <a:ext cx="7632848" cy="5088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2756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24322"/>
            <a:ext cx="7272337" cy="400050"/>
          </a:xfrm>
          <a:prstGeom prst="rect">
            <a:avLst/>
          </a:prstGeom>
          <a:noFill/>
        </p:spPr>
        <p:txBody>
          <a:bodyPr>
            <a:spAutoFit/>
          </a:bodyPr>
          <a:lstStyle/>
          <a:p>
            <a:pPr eaLnBrk="1" hangingPunct="1">
              <a:defRPr/>
            </a:pPr>
            <a:r>
              <a:rPr lang="en-GB" sz="2000" b="1" dirty="0">
                <a:solidFill>
                  <a:schemeClr val="accent5">
                    <a:lumMod val="50000"/>
                  </a:schemeClr>
                </a:solidFill>
                <a:latin typeface="Arial Black" pitchFamily="34" charset="0"/>
                <a:cs typeface="Arial" charset="0"/>
              </a:rPr>
              <a:t>Finding out more about a volunteer </a:t>
            </a:r>
          </a:p>
        </p:txBody>
      </p:sp>
      <p:pic>
        <p:nvPicPr>
          <p:cNvPr id="2253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75472"/>
            <a:ext cx="3889375" cy="2305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56100" y="1125538"/>
            <a:ext cx="4608513" cy="952500"/>
          </a:xfrm>
          <a:prstGeom prst="rect">
            <a:avLst/>
          </a:prstGeom>
          <a:noFill/>
          <a:ln w="38100">
            <a:solidFill>
              <a:srgbClr val="FF0000"/>
            </a:solidFill>
          </a:ln>
        </p:spPr>
        <p:txBody>
          <a:bodyPr>
            <a:spAutoFit/>
          </a:bodyPr>
          <a:lstStyle/>
          <a:p>
            <a:pPr eaLnBrk="1" hangingPunct="1">
              <a:defRPr/>
            </a:pPr>
            <a:r>
              <a:rPr lang="en-GB" sz="1400" dirty="0">
                <a:solidFill>
                  <a:schemeClr val="accent5">
                    <a:lumMod val="50000"/>
                  </a:schemeClr>
                </a:solidFill>
                <a:latin typeface="+mn-lt"/>
                <a:cs typeface="Arial" charset="0"/>
              </a:rPr>
              <a:t>Under the ‘</a:t>
            </a:r>
            <a:r>
              <a:rPr lang="en-GB" sz="1400" b="1" i="1" dirty="0">
                <a:solidFill>
                  <a:schemeClr val="accent5">
                    <a:lumMod val="50000"/>
                  </a:schemeClr>
                </a:solidFill>
                <a:latin typeface="+mn-lt"/>
                <a:cs typeface="Arial" charset="0"/>
              </a:rPr>
              <a:t>Info’</a:t>
            </a:r>
            <a:r>
              <a:rPr lang="en-GB" sz="1400" dirty="0">
                <a:solidFill>
                  <a:schemeClr val="accent5">
                    <a:lumMod val="50000"/>
                  </a:schemeClr>
                </a:solidFill>
                <a:latin typeface="+mn-lt"/>
                <a:cs typeface="Arial" charset="0"/>
              </a:rPr>
              <a:t> heading click on </a:t>
            </a:r>
            <a:r>
              <a:rPr lang="en-GB" sz="1400" b="1" i="1" dirty="0">
                <a:solidFill>
                  <a:schemeClr val="accent5">
                    <a:lumMod val="50000"/>
                  </a:schemeClr>
                </a:solidFill>
                <a:latin typeface="+mn-lt"/>
                <a:cs typeface="Arial" charset="0"/>
              </a:rPr>
              <a:t>‘View’ </a:t>
            </a:r>
            <a:r>
              <a:rPr lang="en-GB" sz="1400" dirty="0">
                <a:solidFill>
                  <a:schemeClr val="accent5">
                    <a:lumMod val="50000"/>
                  </a:schemeClr>
                </a:solidFill>
                <a:latin typeface="+mn-lt"/>
                <a:cs typeface="Arial" charset="0"/>
              </a:rPr>
              <a:t>on any volunteer to see more information about them (as seen in the pop-up box on the right). This will help you make a decision about which volunteer to approach for your activity.</a:t>
            </a:r>
          </a:p>
        </p:txBody>
      </p:sp>
      <p:pic>
        <p:nvPicPr>
          <p:cNvPr id="22534" name="Picture 10" descr="inspiringthefuture.org UR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6237288"/>
            <a:ext cx="26638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1187624" y="3680420"/>
            <a:ext cx="6876862" cy="2486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536" name="Oval 3"/>
          <p:cNvSpPr>
            <a:spLocks noChangeArrowheads="1"/>
          </p:cNvSpPr>
          <p:nvPr/>
        </p:nvSpPr>
        <p:spPr bwMode="auto">
          <a:xfrm>
            <a:off x="7164288" y="3480522"/>
            <a:ext cx="758784" cy="769300"/>
          </a:xfrm>
          <a:prstGeom prst="ellipse">
            <a:avLst/>
          </a:prstGeom>
          <a:noFill/>
          <a:ln w="38100" algn="in">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sz="1800">
              <a:latin typeface="Arial" panose="020B0604020202020204" pitchFamily="34" charset="0"/>
            </a:endParaRPr>
          </a:p>
        </p:txBody>
      </p:sp>
    </p:spTree>
    <p:extLst>
      <p:ext uri="{BB962C8B-B14F-4D97-AF65-F5344CB8AC3E}">
        <p14:creationId xmlns:p14="http://schemas.microsoft.com/office/powerpoint/2010/main" val="2003561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388" y="188913"/>
            <a:ext cx="7272337" cy="400050"/>
          </a:xfrm>
          <a:prstGeom prst="rect">
            <a:avLst/>
          </a:prstGeom>
          <a:noFill/>
        </p:spPr>
        <p:txBody>
          <a:bodyPr>
            <a:spAutoFit/>
          </a:bodyPr>
          <a:lstStyle/>
          <a:p>
            <a:pPr eaLnBrk="1" hangingPunct="1">
              <a:defRPr/>
            </a:pPr>
            <a:r>
              <a:rPr lang="en-GB" sz="2000" b="1" dirty="0">
                <a:solidFill>
                  <a:schemeClr val="accent5">
                    <a:lumMod val="50000"/>
                  </a:schemeClr>
                </a:solidFill>
                <a:latin typeface="Arial Black" pitchFamily="34" charset="0"/>
                <a:cs typeface="Arial" charset="0"/>
              </a:rPr>
              <a:t>Messaging your chosen volunteer </a:t>
            </a:r>
          </a:p>
        </p:txBody>
      </p:sp>
      <p:sp>
        <p:nvSpPr>
          <p:cNvPr id="8" name="TextBox 7"/>
          <p:cNvSpPr txBox="1"/>
          <p:nvPr/>
        </p:nvSpPr>
        <p:spPr>
          <a:xfrm>
            <a:off x="6948264" y="895061"/>
            <a:ext cx="1728787" cy="3262432"/>
          </a:xfrm>
          <a:prstGeom prst="rect">
            <a:avLst/>
          </a:prstGeom>
          <a:noFill/>
          <a:ln w="38100">
            <a:solidFill>
              <a:srgbClr val="FF0000"/>
            </a:solidFill>
          </a:ln>
        </p:spPr>
        <p:txBody>
          <a:bodyPr>
            <a:spAutoFit/>
          </a:bodyPr>
          <a:lstStyle/>
          <a:p>
            <a:pPr eaLnBrk="1" hangingPunct="1">
              <a:defRPr/>
            </a:pPr>
            <a:r>
              <a:rPr lang="en-GB" sz="1200" dirty="0">
                <a:solidFill>
                  <a:schemeClr val="accent5">
                    <a:lumMod val="50000"/>
                  </a:schemeClr>
                </a:solidFill>
                <a:latin typeface="+mn-lt"/>
                <a:cs typeface="Arial" charset="0"/>
              </a:rPr>
              <a:t>Once you have decided which volunteer to approach, click on the </a:t>
            </a:r>
            <a:r>
              <a:rPr lang="en-GB" sz="1200" dirty="0" smtClean="0">
                <a:solidFill>
                  <a:schemeClr val="accent5">
                    <a:lumMod val="50000"/>
                  </a:schemeClr>
                </a:solidFill>
                <a:latin typeface="+mn-lt"/>
                <a:cs typeface="Arial" charset="0"/>
              </a:rPr>
              <a:t>‘</a:t>
            </a:r>
            <a:r>
              <a:rPr lang="en-GB" sz="1200" b="1" i="1" dirty="0" smtClean="0">
                <a:solidFill>
                  <a:schemeClr val="accent5">
                    <a:lumMod val="50000"/>
                  </a:schemeClr>
                </a:solidFill>
                <a:latin typeface="+mn-lt"/>
                <a:cs typeface="Arial" charset="0"/>
              </a:rPr>
              <a:t>Message’</a:t>
            </a:r>
            <a:r>
              <a:rPr lang="en-GB" sz="1200" dirty="0" smtClean="0">
                <a:solidFill>
                  <a:schemeClr val="accent5">
                    <a:lumMod val="50000"/>
                  </a:schemeClr>
                </a:solidFill>
                <a:latin typeface="+mn-lt"/>
                <a:cs typeface="Arial" charset="0"/>
              </a:rPr>
              <a:t> </a:t>
            </a:r>
            <a:r>
              <a:rPr lang="en-GB" sz="1200" dirty="0">
                <a:solidFill>
                  <a:schemeClr val="accent5">
                    <a:lumMod val="50000"/>
                  </a:schemeClr>
                </a:solidFill>
                <a:latin typeface="+mn-lt"/>
                <a:cs typeface="Arial" charset="0"/>
              </a:rPr>
              <a:t>button next to their name</a:t>
            </a:r>
          </a:p>
          <a:p>
            <a:pPr eaLnBrk="1" hangingPunct="1">
              <a:defRPr/>
            </a:pPr>
            <a:r>
              <a:rPr lang="en-GB" sz="1200" dirty="0">
                <a:solidFill>
                  <a:schemeClr val="accent5">
                    <a:lumMod val="50000"/>
                  </a:schemeClr>
                </a:solidFill>
                <a:latin typeface="+mn-lt"/>
                <a:cs typeface="Arial" charset="0"/>
              </a:rPr>
              <a:t> </a:t>
            </a:r>
          </a:p>
          <a:p>
            <a:pPr eaLnBrk="1" hangingPunct="1">
              <a:defRPr/>
            </a:pPr>
            <a:r>
              <a:rPr lang="en-GB" sz="1200" dirty="0">
                <a:solidFill>
                  <a:schemeClr val="accent5">
                    <a:lumMod val="50000"/>
                  </a:schemeClr>
                </a:solidFill>
                <a:latin typeface="+mn-lt"/>
                <a:cs typeface="Arial" charset="0"/>
              </a:rPr>
              <a:t>Under ‘</a:t>
            </a:r>
            <a:r>
              <a:rPr lang="en-GB" sz="1200" b="1" i="1" dirty="0">
                <a:solidFill>
                  <a:schemeClr val="accent5">
                    <a:lumMod val="50000"/>
                  </a:schemeClr>
                </a:solidFill>
                <a:latin typeface="+mn-lt"/>
                <a:cs typeface="Arial" charset="0"/>
              </a:rPr>
              <a:t>Actions’</a:t>
            </a:r>
            <a:r>
              <a:rPr lang="en-GB" sz="1200" dirty="0">
                <a:solidFill>
                  <a:schemeClr val="accent5">
                    <a:lumMod val="50000"/>
                  </a:schemeClr>
                </a:solidFill>
                <a:latin typeface="+mn-lt"/>
                <a:cs typeface="Arial" charset="0"/>
              </a:rPr>
              <a:t>. Write a brief message to the volunteer in the Message box introducing yourself, and let them know about the activity you have in mind. </a:t>
            </a:r>
          </a:p>
          <a:p>
            <a:pPr eaLnBrk="1" hangingPunct="1">
              <a:defRPr/>
            </a:pPr>
            <a:endParaRPr lang="en-GB" sz="1200" dirty="0">
              <a:solidFill>
                <a:schemeClr val="accent5">
                  <a:lumMod val="50000"/>
                </a:schemeClr>
              </a:solidFill>
              <a:latin typeface="+mn-lt"/>
              <a:cs typeface="Arial" charset="0"/>
            </a:endParaRPr>
          </a:p>
          <a:p>
            <a:pPr eaLnBrk="1" hangingPunct="1">
              <a:defRPr/>
            </a:pPr>
            <a:r>
              <a:rPr lang="en-GB" sz="1200" dirty="0">
                <a:solidFill>
                  <a:schemeClr val="accent5">
                    <a:lumMod val="50000"/>
                  </a:schemeClr>
                </a:solidFill>
                <a:latin typeface="+mn-lt"/>
                <a:cs typeface="Arial" charset="0"/>
              </a:rPr>
              <a:t>Once you have finished drafting the message, click </a:t>
            </a:r>
            <a:r>
              <a:rPr lang="en-GB" sz="1400" dirty="0">
                <a:solidFill>
                  <a:schemeClr val="accent5">
                    <a:lumMod val="50000"/>
                  </a:schemeClr>
                </a:solidFill>
                <a:latin typeface="+mn-lt"/>
                <a:cs typeface="Arial" charset="0"/>
              </a:rPr>
              <a:t>‘</a:t>
            </a:r>
            <a:r>
              <a:rPr lang="en-GB" sz="1400" b="1" i="1" dirty="0">
                <a:solidFill>
                  <a:schemeClr val="accent5">
                    <a:lumMod val="50000"/>
                  </a:schemeClr>
                </a:solidFill>
                <a:latin typeface="+mn-lt"/>
                <a:cs typeface="Arial" charset="0"/>
              </a:rPr>
              <a:t>Send’</a:t>
            </a:r>
            <a:r>
              <a:rPr lang="en-GB" sz="1400" dirty="0">
                <a:solidFill>
                  <a:schemeClr val="accent5">
                    <a:lumMod val="50000"/>
                  </a:schemeClr>
                </a:solidFill>
                <a:latin typeface="+mn-lt"/>
                <a:cs typeface="Arial" charset="0"/>
              </a:rPr>
              <a:t>. </a:t>
            </a:r>
          </a:p>
        </p:txBody>
      </p:sp>
      <p:sp>
        <p:nvSpPr>
          <p:cNvPr id="23559" name="Oval 3"/>
          <p:cNvSpPr>
            <a:spLocks noChangeArrowheads="1"/>
          </p:cNvSpPr>
          <p:nvPr/>
        </p:nvSpPr>
        <p:spPr bwMode="auto">
          <a:xfrm>
            <a:off x="5651500" y="2924175"/>
            <a:ext cx="504825" cy="288925"/>
          </a:xfrm>
          <a:prstGeom prst="ellipse">
            <a:avLst/>
          </a:prstGeom>
          <a:noFill/>
          <a:ln w="38100" algn="in">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sz="1800">
              <a:latin typeface="Arial" panose="020B0604020202020204" pitchFamily="34" charset="0"/>
            </a:endParaRPr>
          </a:p>
        </p:txBody>
      </p:sp>
      <p:sp>
        <p:nvSpPr>
          <p:cNvPr id="13" name="Rectangle 12"/>
          <p:cNvSpPr/>
          <p:nvPr/>
        </p:nvSpPr>
        <p:spPr>
          <a:xfrm>
            <a:off x="611188" y="2924175"/>
            <a:ext cx="73025" cy="649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 name="Picture 2"/>
          <p:cNvPicPr>
            <a:picLocks noChangeAspect="1"/>
          </p:cNvPicPr>
          <p:nvPr/>
        </p:nvPicPr>
        <p:blipFill rotWithShape="1">
          <a:blip r:embed="rId2"/>
          <a:srcRect t="7870"/>
          <a:stretch/>
        </p:blipFill>
        <p:spPr>
          <a:xfrm>
            <a:off x="827584" y="713899"/>
            <a:ext cx="5542952" cy="3624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564" name="Oval 3"/>
          <p:cNvSpPr>
            <a:spLocks noChangeArrowheads="1"/>
          </p:cNvSpPr>
          <p:nvPr/>
        </p:nvSpPr>
        <p:spPr bwMode="auto">
          <a:xfrm>
            <a:off x="467544" y="3698399"/>
            <a:ext cx="1225550" cy="504825"/>
          </a:xfrm>
          <a:prstGeom prst="ellipse">
            <a:avLst/>
          </a:prstGeom>
          <a:noFill/>
          <a:ln w="38100" algn="in">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sz="1800">
              <a:latin typeface="Arial" panose="020B0604020202020204" pitchFamily="34" charset="0"/>
            </a:endParaRPr>
          </a:p>
        </p:txBody>
      </p:sp>
      <p:sp>
        <p:nvSpPr>
          <p:cNvPr id="14" name="TextBox 13"/>
          <p:cNvSpPr txBox="1"/>
          <p:nvPr/>
        </p:nvSpPr>
        <p:spPr>
          <a:xfrm>
            <a:off x="179512" y="4547817"/>
            <a:ext cx="8964488" cy="1938992"/>
          </a:xfrm>
          <a:prstGeom prst="rect">
            <a:avLst/>
          </a:prstGeom>
          <a:solidFill>
            <a:schemeClr val="bg1"/>
          </a:solidFill>
          <a:ln w="38100">
            <a:noFill/>
          </a:ln>
        </p:spPr>
        <p:txBody>
          <a:bodyPr wrap="square">
            <a:spAutoFit/>
          </a:bodyPr>
          <a:lstStyle/>
          <a:p>
            <a:pPr eaLnBrk="1" hangingPunct="1">
              <a:defRPr/>
            </a:pPr>
            <a:r>
              <a:rPr lang="en-GB" sz="1200" b="1" dirty="0" smtClean="0">
                <a:latin typeface="+mn-lt"/>
                <a:cs typeface="Arial" charset="0"/>
              </a:rPr>
              <a:t>Mass Message</a:t>
            </a:r>
            <a:endParaRPr lang="en-GB" sz="1200" dirty="0">
              <a:latin typeface="+mn-lt"/>
              <a:cs typeface="Arial" charset="0"/>
            </a:endParaRPr>
          </a:p>
          <a:p>
            <a:pPr eaLnBrk="1" hangingPunct="1">
              <a:defRPr/>
            </a:pPr>
            <a:endParaRPr lang="en-GB" sz="1200" dirty="0">
              <a:latin typeface="+mn-lt"/>
              <a:cs typeface="Arial" charset="0"/>
            </a:endParaRPr>
          </a:p>
          <a:p>
            <a:pPr eaLnBrk="1" hangingPunct="1">
              <a:defRPr/>
            </a:pPr>
            <a:r>
              <a:rPr lang="en-GB" sz="1200" dirty="0" smtClean="0">
                <a:latin typeface="+mn-lt"/>
                <a:cs typeface="Arial" charset="0"/>
              </a:rPr>
              <a:t>To message more than one volunteer at a time.  Simply click in the box under the heading </a:t>
            </a:r>
            <a:r>
              <a:rPr lang="en-GB" sz="1200" b="1" dirty="0" smtClean="0">
                <a:latin typeface="+mn-lt"/>
                <a:cs typeface="Arial" charset="0"/>
              </a:rPr>
              <a:t>‘Mass Message’ </a:t>
            </a:r>
            <a:r>
              <a:rPr lang="en-GB" sz="1200" dirty="0" smtClean="0">
                <a:latin typeface="+mn-lt"/>
                <a:cs typeface="Arial" charset="0"/>
              </a:rPr>
              <a:t>by all the volunteers you would like to select, and then click </a:t>
            </a:r>
            <a:r>
              <a:rPr lang="en-GB" sz="1200" b="1" dirty="0" smtClean="0">
                <a:latin typeface="+mn-lt"/>
                <a:cs typeface="Arial" charset="0"/>
              </a:rPr>
              <a:t>‘Message All’.</a:t>
            </a:r>
          </a:p>
          <a:p>
            <a:pPr eaLnBrk="1" hangingPunct="1">
              <a:defRPr/>
            </a:pPr>
            <a:endParaRPr lang="en-GB" sz="1200" dirty="0">
              <a:latin typeface="+mn-lt"/>
              <a:cs typeface="Arial" charset="0"/>
            </a:endParaRPr>
          </a:p>
          <a:p>
            <a:pPr eaLnBrk="1" hangingPunct="1">
              <a:defRPr/>
            </a:pPr>
            <a:r>
              <a:rPr lang="en-GB" sz="1200" dirty="0" smtClean="0">
                <a:latin typeface="+mn-lt"/>
                <a:cs typeface="Arial" charset="0"/>
              </a:rPr>
              <a:t>You will  then create a message in the usual way,</a:t>
            </a:r>
          </a:p>
          <a:p>
            <a:pPr eaLnBrk="1" hangingPunct="1">
              <a:defRPr/>
            </a:pPr>
            <a:r>
              <a:rPr lang="en-GB" sz="1200" dirty="0">
                <a:latin typeface="+mn-lt"/>
                <a:cs typeface="Arial" charset="0"/>
              </a:rPr>
              <a:t>b</a:t>
            </a:r>
            <a:r>
              <a:rPr lang="en-GB" sz="1200" dirty="0" smtClean="0">
                <a:latin typeface="+mn-lt"/>
                <a:cs typeface="Arial" charset="0"/>
              </a:rPr>
              <a:t>ut when you click </a:t>
            </a:r>
            <a:r>
              <a:rPr lang="en-GB" sz="1200" b="1" dirty="0" smtClean="0">
                <a:latin typeface="+mn-lt"/>
                <a:cs typeface="Arial" charset="0"/>
              </a:rPr>
              <a:t>‘Send’ </a:t>
            </a:r>
            <a:r>
              <a:rPr lang="en-GB" sz="1200" dirty="0" smtClean="0">
                <a:latin typeface="+mn-lt"/>
                <a:cs typeface="Arial" charset="0"/>
              </a:rPr>
              <a:t>it will go to all the </a:t>
            </a:r>
          </a:p>
          <a:p>
            <a:pPr eaLnBrk="1" hangingPunct="1">
              <a:defRPr/>
            </a:pPr>
            <a:r>
              <a:rPr lang="en-GB" sz="1200" dirty="0" smtClean="0">
                <a:latin typeface="+mn-lt"/>
                <a:cs typeface="Arial" charset="0"/>
              </a:rPr>
              <a:t>volunteers you have selected without the need</a:t>
            </a:r>
          </a:p>
          <a:p>
            <a:pPr eaLnBrk="1" hangingPunct="1">
              <a:defRPr/>
            </a:pPr>
            <a:r>
              <a:rPr lang="en-GB" sz="1200" dirty="0" smtClean="0">
                <a:latin typeface="+mn-lt"/>
                <a:cs typeface="Arial" charset="0"/>
              </a:rPr>
              <a:t>to send individual messages.</a:t>
            </a:r>
          </a:p>
          <a:p>
            <a:pPr eaLnBrk="1" hangingPunct="1">
              <a:defRPr/>
            </a:pPr>
            <a:endParaRPr lang="en-GB" sz="1200" dirty="0">
              <a:latin typeface="+mn-lt"/>
              <a:cs typeface="Arial" charset="0"/>
            </a:endParaRPr>
          </a:p>
        </p:txBody>
      </p:sp>
      <p:pic>
        <p:nvPicPr>
          <p:cNvPr id="4" name="Picture 3"/>
          <p:cNvPicPr>
            <a:picLocks noChangeAspect="1"/>
          </p:cNvPicPr>
          <p:nvPr/>
        </p:nvPicPr>
        <p:blipFill rotWithShape="1">
          <a:blip r:embed="rId3"/>
          <a:srcRect r="37350"/>
          <a:stretch/>
        </p:blipFill>
        <p:spPr>
          <a:xfrm>
            <a:off x="3515052" y="5442142"/>
            <a:ext cx="3744416" cy="1106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62" name="Picture 10" descr="inspiringthefuture.org UR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4162" y="6486809"/>
            <a:ext cx="1705190" cy="28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520" y="4547817"/>
            <a:ext cx="849766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3195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8590"/>
            <a:ext cx="7272337" cy="400050"/>
          </a:xfrm>
          <a:prstGeom prst="rect">
            <a:avLst/>
          </a:prstGeom>
          <a:noFill/>
        </p:spPr>
        <p:txBody>
          <a:bodyPr>
            <a:spAutoFit/>
          </a:bodyPr>
          <a:lstStyle/>
          <a:p>
            <a:pPr>
              <a:defRPr/>
            </a:pPr>
            <a:r>
              <a:rPr lang="en-GB" sz="2000" b="1" dirty="0" smtClean="0">
                <a:solidFill>
                  <a:schemeClr val="accent5">
                    <a:lumMod val="50000"/>
                  </a:schemeClr>
                </a:solidFill>
                <a:latin typeface="Arial Black" pitchFamily="34" charset="0"/>
              </a:rPr>
              <a:t>Sending </a:t>
            </a:r>
            <a:r>
              <a:rPr lang="en-GB" sz="2000" b="1" dirty="0">
                <a:solidFill>
                  <a:schemeClr val="accent5">
                    <a:lumMod val="50000"/>
                  </a:schemeClr>
                </a:solidFill>
                <a:latin typeface="Arial Black" pitchFamily="34" charset="0"/>
              </a:rPr>
              <a:t>a message </a:t>
            </a:r>
          </a:p>
        </p:txBody>
      </p:sp>
      <p:pic>
        <p:nvPicPr>
          <p:cNvPr id="17415" name="Picture 10" descr="inspiringthefuture.org URL.JPG"/>
          <p:cNvPicPr>
            <a:picLocks noChangeAspect="1"/>
          </p:cNvPicPr>
          <p:nvPr/>
        </p:nvPicPr>
        <p:blipFill>
          <a:blip r:embed="rId2" cstate="print"/>
          <a:srcRect/>
          <a:stretch>
            <a:fillRect/>
          </a:stretch>
        </p:blipFill>
        <p:spPr bwMode="auto">
          <a:xfrm>
            <a:off x="6300788" y="6237288"/>
            <a:ext cx="2663825" cy="449262"/>
          </a:xfrm>
          <a:prstGeom prst="rect">
            <a:avLst/>
          </a:prstGeom>
          <a:noFill/>
          <a:ln w="9525">
            <a:noFill/>
            <a:miter lim="800000"/>
            <a:headEnd/>
            <a:tailEnd/>
          </a:ln>
        </p:spPr>
      </p:pic>
      <p:sp>
        <p:nvSpPr>
          <p:cNvPr id="2" name="Rectangle 1"/>
          <p:cNvSpPr/>
          <p:nvPr/>
        </p:nvSpPr>
        <p:spPr>
          <a:xfrm>
            <a:off x="2892288" y="908720"/>
            <a:ext cx="5400600" cy="2520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827584" y="596717"/>
            <a:ext cx="7344816" cy="5555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8590"/>
            <a:ext cx="7272337" cy="400050"/>
          </a:xfrm>
          <a:prstGeom prst="rect">
            <a:avLst/>
          </a:prstGeom>
          <a:noFill/>
        </p:spPr>
        <p:txBody>
          <a:bodyPr>
            <a:spAutoFit/>
          </a:bodyPr>
          <a:lstStyle/>
          <a:p>
            <a:pPr>
              <a:defRPr/>
            </a:pPr>
            <a:r>
              <a:rPr lang="en-GB" sz="2000" b="1" dirty="0">
                <a:solidFill>
                  <a:schemeClr val="accent5">
                    <a:lumMod val="50000"/>
                  </a:schemeClr>
                </a:solidFill>
                <a:latin typeface="Arial Black" pitchFamily="34" charset="0"/>
              </a:rPr>
              <a:t>Receiving a message </a:t>
            </a:r>
          </a:p>
        </p:txBody>
      </p:sp>
      <p:pic>
        <p:nvPicPr>
          <p:cNvPr id="17415" name="Picture 10" descr="inspiringthefuture.org URL.JPG"/>
          <p:cNvPicPr>
            <a:picLocks noChangeAspect="1"/>
          </p:cNvPicPr>
          <p:nvPr/>
        </p:nvPicPr>
        <p:blipFill>
          <a:blip r:embed="rId2" cstate="print"/>
          <a:srcRect/>
          <a:stretch>
            <a:fillRect/>
          </a:stretch>
        </p:blipFill>
        <p:spPr bwMode="auto">
          <a:xfrm>
            <a:off x="6300788" y="6237288"/>
            <a:ext cx="2663825" cy="449262"/>
          </a:xfrm>
          <a:prstGeom prst="rect">
            <a:avLst/>
          </a:prstGeom>
          <a:noFill/>
          <a:ln w="9525">
            <a:noFill/>
            <a:miter lim="800000"/>
            <a:headEnd/>
            <a:tailEnd/>
          </a:ln>
        </p:spPr>
      </p:pic>
      <p:sp>
        <p:nvSpPr>
          <p:cNvPr id="2" name="Rectangle 1"/>
          <p:cNvSpPr/>
          <p:nvPr/>
        </p:nvSpPr>
        <p:spPr>
          <a:xfrm>
            <a:off x="2892288" y="908720"/>
            <a:ext cx="5400600" cy="2520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2843213" y="4936911"/>
            <a:ext cx="5400600" cy="118870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p:cNvSpPr txBox="1"/>
          <p:nvPr/>
        </p:nvSpPr>
        <p:spPr>
          <a:xfrm>
            <a:off x="505832" y="3926967"/>
            <a:ext cx="8132336" cy="954107"/>
          </a:xfrm>
          <a:prstGeom prst="rect">
            <a:avLst/>
          </a:prstGeom>
          <a:noFill/>
          <a:ln w="38100">
            <a:solidFill>
              <a:srgbClr val="FF0000"/>
            </a:solidFill>
          </a:ln>
        </p:spPr>
        <p:txBody>
          <a:bodyPr wrap="square">
            <a:spAutoFit/>
          </a:bodyPr>
          <a:lstStyle/>
          <a:p>
            <a:pPr>
              <a:defRPr/>
            </a:pPr>
            <a:r>
              <a:rPr lang="en-GB" sz="1400" dirty="0">
                <a:solidFill>
                  <a:schemeClr val="accent5">
                    <a:lumMod val="50000"/>
                  </a:schemeClr>
                </a:solidFill>
                <a:latin typeface="+mn-lt"/>
              </a:rPr>
              <a:t>Once your message has been sent, your chosen volunteer will be notified. </a:t>
            </a:r>
          </a:p>
          <a:p>
            <a:pPr>
              <a:defRPr/>
            </a:pPr>
            <a:endParaRPr lang="en-GB" sz="1400" dirty="0">
              <a:solidFill>
                <a:schemeClr val="accent5">
                  <a:lumMod val="50000"/>
                </a:schemeClr>
              </a:solidFill>
              <a:latin typeface="+mn-lt"/>
            </a:endParaRPr>
          </a:p>
          <a:p>
            <a:pPr>
              <a:defRPr/>
            </a:pPr>
            <a:r>
              <a:rPr lang="en-GB" sz="1400" dirty="0">
                <a:solidFill>
                  <a:schemeClr val="accent5">
                    <a:lumMod val="50000"/>
                  </a:schemeClr>
                </a:solidFill>
                <a:latin typeface="+mn-lt"/>
              </a:rPr>
              <a:t>When they reply, you will be notified by email and asked to log in to your profile.  You’ll see the new message on your home page, in the ‘</a:t>
            </a:r>
            <a:r>
              <a:rPr lang="en-GB" sz="1400" b="1" i="1" dirty="0">
                <a:solidFill>
                  <a:schemeClr val="accent5">
                    <a:lumMod val="50000"/>
                  </a:schemeClr>
                </a:solidFill>
                <a:latin typeface="+mn-lt"/>
              </a:rPr>
              <a:t>My Messages’ </a:t>
            </a:r>
            <a:r>
              <a:rPr lang="en-GB" sz="1400" dirty="0">
                <a:solidFill>
                  <a:schemeClr val="accent5">
                    <a:lumMod val="50000"/>
                  </a:schemeClr>
                </a:solidFill>
                <a:latin typeface="+mn-lt"/>
              </a:rPr>
              <a:t>section. To view the reply simply click on the message subject. </a:t>
            </a:r>
          </a:p>
        </p:txBody>
      </p:sp>
      <p:pic>
        <p:nvPicPr>
          <p:cNvPr id="3" name="Picture 2"/>
          <p:cNvPicPr>
            <a:picLocks noChangeAspect="1"/>
          </p:cNvPicPr>
          <p:nvPr/>
        </p:nvPicPr>
        <p:blipFill>
          <a:blip r:embed="rId3"/>
          <a:stretch>
            <a:fillRect/>
          </a:stretch>
        </p:blipFill>
        <p:spPr>
          <a:xfrm>
            <a:off x="414337" y="1230402"/>
            <a:ext cx="8315325" cy="166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4" name="Oval 3"/>
          <p:cNvSpPr>
            <a:spLocks noChangeArrowheads="1"/>
          </p:cNvSpPr>
          <p:nvPr/>
        </p:nvSpPr>
        <p:spPr bwMode="auto">
          <a:xfrm>
            <a:off x="3599337" y="2303282"/>
            <a:ext cx="2248515" cy="574574"/>
          </a:xfrm>
          <a:prstGeom prst="ellipse">
            <a:avLst/>
          </a:prstGeom>
          <a:noFill/>
          <a:ln w="38100" algn="in">
            <a:solidFill>
              <a:srgbClr val="FF0000"/>
            </a:solidFill>
            <a:round/>
            <a:headEnd/>
            <a:tailEnd/>
          </a:ln>
        </p:spPr>
        <p:txBody>
          <a:bodyPr lIns="36576" tIns="36576" rIns="36576" bIns="36576"/>
          <a:lstStyle/>
          <a:p>
            <a:endParaRPr lang="en-GB"/>
          </a:p>
        </p:txBody>
      </p:sp>
    </p:spTree>
    <p:extLst>
      <p:ext uri="{BB962C8B-B14F-4D97-AF65-F5344CB8AC3E}">
        <p14:creationId xmlns:p14="http://schemas.microsoft.com/office/powerpoint/2010/main" val="4227049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59763"/>
            <a:ext cx="7272337" cy="400050"/>
          </a:xfrm>
          <a:prstGeom prst="rect">
            <a:avLst/>
          </a:prstGeom>
          <a:noFill/>
        </p:spPr>
        <p:txBody>
          <a:bodyPr>
            <a:spAutoFit/>
          </a:bodyPr>
          <a:lstStyle/>
          <a:p>
            <a:pPr>
              <a:defRPr/>
            </a:pPr>
            <a:r>
              <a:rPr lang="en-GB" sz="2000" b="1" dirty="0">
                <a:solidFill>
                  <a:schemeClr val="accent5">
                    <a:lumMod val="50000"/>
                  </a:schemeClr>
                </a:solidFill>
                <a:latin typeface="Arial Black" pitchFamily="34" charset="0"/>
              </a:rPr>
              <a:t>Viewing your message </a:t>
            </a:r>
          </a:p>
        </p:txBody>
      </p:sp>
      <p:sp>
        <p:nvSpPr>
          <p:cNvPr id="7" name="TextBox 6"/>
          <p:cNvSpPr txBox="1"/>
          <p:nvPr/>
        </p:nvSpPr>
        <p:spPr>
          <a:xfrm>
            <a:off x="205678" y="712215"/>
            <a:ext cx="2089150" cy="2677656"/>
          </a:xfrm>
          <a:prstGeom prst="rect">
            <a:avLst/>
          </a:prstGeom>
          <a:noFill/>
          <a:ln w="38100">
            <a:solidFill>
              <a:srgbClr val="FF0000"/>
            </a:solidFill>
          </a:ln>
        </p:spPr>
        <p:txBody>
          <a:bodyPr>
            <a:spAutoFit/>
          </a:bodyPr>
          <a:lstStyle/>
          <a:p>
            <a:pPr>
              <a:defRPr/>
            </a:pPr>
            <a:r>
              <a:rPr lang="en-GB" sz="1400" dirty="0">
                <a:solidFill>
                  <a:schemeClr val="accent5">
                    <a:lumMod val="50000"/>
                  </a:schemeClr>
                </a:solidFill>
                <a:latin typeface="+mn-lt"/>
              </a:rPr>
              <a:t>If you wish to send another message to the volunteer you can do so by typing in the reply box and then clicking ‘</a:t>
            </a:r>
            <a:r>
              <a:rPr lang="en-GB" sz="1400" b="1" i="1" dirty="0">
                <a:solidFill>
                  <a:schemeClr val="accent5">
                    <a:lumMod val="50000"/>
                  </a:schemeClr>
                </a:solidFill>
                <a:latin typeface="+mn-lt"/>
              </a:rPr>
              <a:t>Reply’</a:t>
            </a:r>
            <a:r>
              <a:rPr lang="en-GB" sz="1400" dirty="0">
                <a:solidFill>
                  <a:schemeClr val="accent5">
                    <a:lumMod val="50000"/>
                  </a:schemeClr>
                </a:solidFill>
                <a:latin typeface="+mn-lt"/>
              </a:rPr>
              <a:t>. </a:t>
            </a:r>
          </a:p>
          <a:p>
            <a:pPr>
              <a:defRPr/>
            </a:pPr>
            <a:endParaRPr lang="en-GB" sz="1400" dirty="0">
              <a:solidFill>
                <a:schemeClr val="accent5">
                  <a:lumMod val="50000"/>
                </a:schemeClr>
              </a:solidFill>
              <a:latin typeface="+mn-lt"/>
            </a:endParaRPr>
          </a:p>
          <a:p>
            <a:pPr>
              <a:defRPr/>
            </a:pPr>
            <a:r>
              <a:rPr lang="en-GB" sz="1400" dirty="0">
                <a:solidFill>
                  <a:schemeClr val="accent5">
                    <a:lumMod val="50000"/>
                  </a:schemeClr>
                </a:solidFill>
                <a:latin typeface="+mn-lt"/>
              </a:rPr>
              <a:t>If you want to come back to the message another time you can mark it as unread, by clicking the ‘</a:t>
            </a:r>
            <a:r>
              <a:rPr lang="en-GB" sz="1400" b="1" i="1" dirty="0">
                <a:solidFill>
                  <a:schemeClr val="accent5">
                    <a:lumMod val="50000"/>
                  </a:schemeClr>
                </a:solidFill>
                <a:latin typeface="+mn-lt"/>
              </a:rPr>
              <a:t>Mark as Unread’ </a:t>
            </a:r>
            <a:r>
              <a:rPr lang="en-GB" sz="1400" dirty="0">
                <a:solidFill>
                  <a:schemeClr val="accent5">
                    <a:lumMod val="50000"/>
                  </a:schemeClr>
                </a:solidFill>
                <a:latin typeface="+mn-lt"/>
              </a:rPr>
              <a:t>button.</a:t>
            </a:r>
          </a:p>
          <a:p>
            <a:pPr>
              <a:defRPr/>
            </a:pPr>
            <a:endParaRPr lang="en-GB" sz="1400" dirty="0">
              <a:solidFill>
                <a:schemeClr val="accent5">
                  <a:lumMod val="50000"/>
                </a:schemeClr>
              </a:solidFill>
              <a:latin typeface="+mn-lt"/>
            </a:endParaRPr>
          </a:p>
        </p:txBody>
      </p:sp>
      <p:pic>
        <p:nvPicPr>
          <p:cNvPr id="18440" name="Picture 10" descr="inspiringthefuture.org URL.JPG"/>
          <p:cNvPicPr>
            <a:picLocks noChangeAspect="1"/>
          </p:cNvPicPr>
          <p:nvPr/>
        </p:nvPicPr>
        <p:blipFill>
          <a:blip r:embed="rId2" cstate="print"/>
          <a:srcRect/>
          <a:stretch>
            <a:fillRect/>
          </a:stretch>
        </p:blipFill>
        <p:spPr bwMode="auto">
          <a:xfrm>
            <a:off x="6300788" y="6237288"/>
            <a:ext cx="2663825" cy="449262"/>
          </a:xfrm>
          <a:prstGeom prst="rect">
            <a:avLst/>
          </a:prstGeom>
          <a:noFill/>
          <a:ln w="9525">
            <a:noFill/>
            <a:miter lim="800000"/>
            <a:headEnd/>
            <a:tailEnd/>
          </a:ln>
        </p:spPr>
      </p:pic>
      <p:pic>
        <p:nvPicPr>
          <p:cNvPr id="3" name="Picture 2"/>
          <p:cNvPicPr>
            <a:picLocks noChangeAspect="1"/>
          </p:cNvPicPr>
          <p:nvPr/>
        </p:nvPicPr>
        <p:blipFill rotWithShape="1">
          <a:blip r:embed="rId3"/>
          <a:srcRect l="2916" r="2959"/>
          <a:stretch/>
        </p:blipFill>
        <p:spPr>
          <a:xfrm>
            <a:off x="2663787" y="741102"/>
            <a:ext cx="6120680" cy="5314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4"/>
          <a:srcRect l="1156" t="1592" r="18866" b="13795"/>
          <a:stretch/>
        </p:blipFill>
        <p:spPr>
          <a:xfrm>
            <a:off x="246868" y="3499274"/>
            <a:ext cx="1152129"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03448" y="5552893"/>
            <a:ext cx="2093610" cy="1169551"/>
          </a:xfrm>
          <a:prstGeom prst="rect">
            <a:avLst/>
          </a:prstGeom>
          <a:noFill/>
          <a:ln w="38100">
            <a:solidFill>
              <a:srgbClr val="FF0000"/>
            </a:solidFill>
          </a:ln>
        </p:spPr>
        <p:txBody>
          <a:bodyPr wrap="square">
            <a:spAutoFit/>
          </a:bodyPr>
          <a:lstStyle/>
          <a:p>
            <a:pPr>
              <a:defRPr/>
            </a:pPr>
            <a:r>
              <a:rPr lang="en-GB" sz="1400" dirty="0" smtClean="0">
                <a:solidFill>
                  <a:schemeClr val="accent5">
                    <a:lumMod val="50000"/>
                  </a:schemeClr>
                </a:solidFill>
                <a:latin typeface="+mn-lt"/>
              </a:rPr>
              <a:t>If you </a:t>
            </a:r>
            <a:r>
              <a:rPr lang="en-GB" sz="1400" smtClean="0">
                <a:solidFill>
                  <a:schemeClr val="accent5">
                    <a:lumMod val="50000"/>
                  </a:schemeClr>
                </a:solidFill>
                <a:latin typeface="+mn-lt"/>
              </a:rPr>
              <a:t>have to send </a:t>
            </a:r>
            <a:r>
              <a:rPr lang="en-GB" sz="1400" dirty="0" smtClean="0">
                <a:solidFill>
                  <a:schemeClr val="accent5">
                    <a:lumMod val="50000"/>
                  </a:schemeClr>
                </a:solidFill>
                <a:latin typeface="+mn-lt"/>
              </a:rPr>
              <a:t>a message prior to knowing the event date, you can add the date later but you need to click </a:t>
            </a:r>
            <a:r>
              <a:rPr lang="en-GB" sz="1400" b="1" i="1" dirty="0">
                <a:solidFill>
                  <a:schemeClr val="accent5">
                    <a:lumMod val="50000"/>
                  </a:schemeClr>
                </a:solidFill>
                <a:latin typeface="+mn-lt"/>
              </a:rPr>
              <a:t>‘Update</a:t>
            </a:r>
            <a:r>
              <a:rPr lang="en-GB" sz="1400" b="1" i="1" dirty="0" smtClean="0">
                <a:solidFill>
                  <a:schemeClr val="accent5">
                    <a:lumMod val="50000"/>
                  </a:schemeClr>
                </a:solidFill>
                <a:latin typeface="+mn-lt"/>
              </a:rPr>
              <a:t>’</a:t>
            </a:r>
            <a:endParaRPr lang="en-GB" sz="1400" b="1" i="1" dirty="0">
              <a:solidFill>
                <a:schemeClr val="accent5">
                  <a:lumMod val="50000"/>
                </a:schemeClr>
              </a:solidFill>
              <a:latin typeface="+mn-lt"/>
            </a:endParaRPr>
          </a:p>
        </p:txBody>
      </p:sp>
      <p:sp>
        <p:nvSpPr>
          <p:cNvPr id="9" name="Oval 3"/>
          <p:cNvSpPr>
            <a:spLocks noChangeArrowheads="1"/>
          </p:cNvSpPr>
          <p:nvPr/>
        </p:nvSpPr>
        <p:spPr bwMode="auto">
          <a:xfrm>
            <a:off x="209416" y="5011690"/>
            <a:ext cx="864096" cy="431800"/>
          </a:xfrm>
          <a:prstGeom prst="ellipse">
            <a:avLst/>
          </a:prstGeom>
          <a:noFill/>
          <a:ln w="38100" algn="in">
            <a:solidFill>
              <a:srgbClr val="FF0000"/>
            </a:solidFill>
            <a:round/>
            <a:headEnd/>
            <a:tailEnd/>
          </a:ln>
        </p:spPr>
        <p:txBody>
          <a:bodyPr lIns="36576" tIns="36576" rIns="36576" bIns="36576"/>
          <a:lstStyle/>
          <a:p>
            <a:endParaRPr lang="en-GB"/>
          </a:p>
        </p:txBody>
      </p:sp>
      <p:sp>
        <p:nvSpPr>
          <p:cNvPr id="10" name="Oval 3"/>
          <p:cNvSpPr>
            <a:spLocks noChangeArrowheads="1"/>
          </p:cNvSpPr>
          <p:nvPr/>
        </p:nvSpPr>
        <p:spPr bwMode="auto">
          <a:xfrm>
            <a:off x="92411" y="3900918"/>
            <a:ext cx="1098106" cy="599725"/>
          </a:xfrm>
          <a:prstGeom prst="ellipse">
            <a:avLst/>
          </a:prstGeom>
          <a:noFill/>
          <a:ln w="38100" algn="in">
            <a:solidFill>
              <a:srgbClr val="FF0000"/>
            </a:solidFill>
            <a:round/>
            <a:headEnd/>
            <a:tailEnd/>
          </a:ln>
        </p:spPr>
        <p:txBody>
          <a:bodyPr lIns="36576" tIns="36576" rIns="36576" bIns="36576"/>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49" r="3609"/>
          <a:stretch/>
        </p:blipFill>
        <p:spPr>
          <a:xfrm>
            <a:off x="4019637" y="378603"/>
            <a:ext cx="4464496" cy="5817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07504" y="122312"/>
            <a:ext cx="7272337" cy="400050"/>
          </a:xfrm>
          <a:prstGeom prst="rect">
            <a:avLst/>
          </a:prstGeom>
          <a:noFill/>
        </p:spPr>
        <p:txBody>
          <a:bodyPr>
            <a:spAutoFit/>
          </a:bodyPr>
          <a:lstStyle/>
          <a:p>
            <a:pPr>
              <a:defRPr/>
            </a:pPr>
            <a:r>
              <a:rPr lang="en-GB" sz="2000" b="1" dirty="0">
                <a:solidFill>
                  <a:schemeClr val="accent5">
                    <a:lumMod val="50000"/>
                  </a:schemeClr>
                </a:solidFill>
                <a:latin typeface="Arial Black" pitchFamily="34" charset="0"/>
              </a:rPr>
              <a:t>Viewing an activity </a:t>
            </a:r>
          </a:p>
        </p:txBody>
      </p:sp>
      <p:sp>
        <p:nvSpPr>
          <p:cNvPr id="7" name="TextBox 6"/>
          <p:cNvSpPr txBox="1"/>
          <p:nvPr/>
        </p:nvSpPr>
        <p:spPr>
          <a:xfrm>
            <a:off x="323528" y="2450377"/>
            <a:ext cx="3097212" cy="1169551"/>
          </a:xfrm>
          <a:prstGeom prst="rect">
            <a:avLst/>
          </a:prstGeom>
          <a:noFill/>
          <a:ln w="38100">
            <a:solidFill>
              <a:srgbClr val="FF0000"/>
            </a:solidFill>
          </a:ln>
        </p:spPr>
        <p:txBody>
          <a:bodyPr>
            <a:spAutoFit/>
          </a:bodyPr>
          <a:lstStyle/>
          <a:p>
            <a:pPr>
              <a:defRPr/>
            </a:pPr>
            <a:r>
              <a:rPr lang="en-GB" sz="1400" dirty="0">
                <a:solidFill>
                  <a:schemeClr val="accent5">
                    <a:lumMod val="50000"/>
                  </a:schemeClr>
                </a:solidFill>
                <a:latin typeface="+mn-lt"/>
              </a:rPr>
              <a:t>The </a:t>
            </a:r>
            <a:r>
              <a:rPr lang="en-GB" sz="1400" dirty="0" smtClean="0">
                <a:solidFill>
                  <a:schemeClr val="accent5">
                    <a:lumMod val="50000"/>
                  </a:schemeClr>
                </a:solidFill>
                <a:latin typeface="+mn-lt"/>
              </a:rPr>
              <a:t>message thread </a:t>
            </a:r>
            <a:r>
              <a:rPr lang="en-GB" sz="1400" dirty="0">
                <a:solidFill>
                  <a:schemeClr val="accent5">
                    <a:lumMod val="50000"/>
                  </a:schemeClr>
                </a:solidFill>
                <a:latin typeface="+mn-lt"/>
              </a:rPr>
              <a:t>will appear on your home page under ‘My </a:t>
            </a:r>
            <a:r>
              <a:rPr lang="en-GB" sz="1400" dirty="0" smtClean="0">
                <a:solidFill>
                  <a:schemeClr val="accent5">
                    <a:lumMod val="50000"/>
                  </a:schemeClr>
                </a:solidFill>
                <a:latin typeface="+mn-lt"/>
              </a:rPr>
              <a:t>Messages’. </a:t>
            </a:r>
            <a:r>
              <a:rPr lang="en-GB" sz="1400" dirty="0">
                <a:solidFill>
                  <a:schemeClr val="accent5">
                    <a:lumMod val="50000"/>
                  </a:schemeClr>
                </a:solidFill>
                <a:latin typeface="+mn-lt"/>
              </a:rPr>
              <a:t>Click </a:t>
            </a:r>
            <a:r>
              <a:rPr lang="en-GB" sz="1400" dirty="0" smtClean="0">
                <a:solidFill>
                  <a:schemeClr val="accent5">
                    <a:lumMod val="50000"/>
                  </a:schemeClr>
                </a:solidFill>
                <a:latin typeface="+mn-lt"/>
              </a:rPr>
              <a:t>on the message </a:t>
            </a:r>
            <a:r>
              <a:rPr lang="en-GB" sz="1400" dirty="0">
                <a:solidFill>
                  <a:schemeClr val="accent5">
                    <a:lumMod val="50000"/>
                  </a:schemeClr>
                </a:solidFill>
                <a:latin typeface="+mn-lt"/>
              </a:rPr>
              <a:t>name on your home to view the details. </a:t>
            </a:r>
          </a:p>
          <a:p>
            <a:pPr>
              <a:defRPr/>
            </a:pPr>
            <a:endParaRPr lang="en-GB" sz="1400" dirty="0">
              <a:solidFill>
                <a:schemeClr val="accent5">
                  <a:lumMod val="50000"/>
                </a:schemeClr>
              </a:solidFill>
              <a:latin typeface="+mn-lt"/>
            </a:endParaRPr>
          </a:p>
        </p:txBody>
      </p:sp>
      <p:sp>
        <p:nvSpPr>
          <p:cNvPr id="20485" name="Oval 3"/>
          <p:cNvSpPr>
            <a:spLocks noChangeArrowheads="1"/>
          </p:cNvSpPr>
          <p:nvPr/>
        </p:nvSpPr>
        <p:spPr bwMode="auto">
          <a:xfrm>
            <a:off x="5590580" y="2711702"/>
            <a:ext cx="1368152" cy="431800"/>
          </a:xfrm>
          <a:prstGeom prst="ellipse">
            <a:avLst/>
          </a:prstGeom>
          <a:noFill/>
          <a:ln w="38100" algn="in">
            <a:solidFill>
              <a:srgbClr val="FF0000"/>
            </a:solidFill>
            <a:round/>
            <a:headEnd/>
            <a:tailEnd/>
          </a:ln>
        </p:spPr>
        <p:txBody>
          <a:bodyPr lIns="36576" tIns="36576" rIns="36576" bIns="36576"/>
          <a:lstStyle/>
          <a:p>
            <a:endParaRPr lang="en-GB"/>
          </a:p>
        </p:txBody>
      </p:sp>
      <p:sp>
        <p:nvSpPr>
          <p:cNvPr id="20487" name="Oval 3"/>
          <p:cNvSpPr>
            <a:spLocks noChangeArrowheads="1"/>
          </p:cNvSpPr>
          <p:nvPr/>
        </p:nvSpPr>
        <p:spPr bwMode="auto">
          <a:xfrm>
            <a:off x="7157337" y="2711702"/>
            <a:ext cx="1525401" cy="431800"/>
          </a:xfrm>
          <a:prstGeom prst="ellipse">
            <a:avLst/>
          </a:prstGeom>
          <a:noFill/>
          <a:ln w="38100" algn="in">
            <a:solidFill>
              <a:srgbClr val="FF0000"/>
            </a:solidFill>
            <a:round/>
            <a:headEnd/>
            <a:tailEnd/>
          </a:ln>
        </p:spPr>
        <p:txBody>
          <a:bodyPr lIns="36576" tIns="36576" rIns="36576" bIns="36576"/>
          <a:lstStyle/>
          <a:p>
            <a:endParaRPr lang="en-GB"/>
          </a:p>
        </p:txBody>
      </p:sp>
      <p:pic>
        <p:nvPicPr>
          <p:cNvPr id="20489" name="Picture 10" descr="inspiringthefuture.org URL.JPG"/>
          <p:cNvPicPr>
            <a:picLocks noChangeAspect="1"/>
          </p:cNvPicPr>
          <p:nvPr/>
        </p:nvPicPr>
        <p:blipFill>
          <a:blip r:embed="rId3" cstate="print"/>
          <a:srcRect/>
          <a:stretch>
            <a:fillRect/>
          </a:stretch>
        </p:blipFill>
        <p:spPr bwMode="auto">
          <a:xfrm>
            <a:off x="6875463" y="6334208"/>
            <a:ext cx="2089150" cy="35234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388" y="188913"/>
            <a:ext cx="7272337" cy="400050"/>
          </a:xfrm>
          <a:prstGeom prst="rect">
            <a:avLst/>
          </a:prstGeom>
          <a:noFill/>
        </p:spPr>
        <p:txBody>
          <a:bodyPr>
            <a:spAutoFit/>
          </a:bodyPr>
          <a:lstStyle/>
          <a:p>
            <a:pPr>
              <a:defRPr/>
            </a:pPr>
            <a:r>
              <a:rPr lang="en-GB" sz="2000" b="1" dirty="0">
                <a:solidFill>
                  <a:schemeClr val="accent5">
                    <a:lumMod val="50000"/>
                  </a:schemeClr>
                </a:solidFill>
                <a:latin typeface="Arial Black" pitchFamily="34" charset="0"/>
              </a:rPr>
              <a:t>Completing your feedback </a:t>
            </a:r>
          </a:p>
        </p:txBody>
      </p:sp>
      <p:sp>
        <p:nvSpPr>
          <p:cNvPr id="7" name="TextBox 6"/>
          <p:cNvSpPr txBox="1"/>
          <p:nvPr/>
        </p:nvSpPr>
        <p:spPr>
          <a:xfrm>
            <a:off x="467544" y="2132856"/>
            <a:ext cx="2303463" cy="2031325"/>
          </a:xfrm>
          <a:prstGeom prst="rect">
            <a:avLst/>
          </a:prstGeom>
          <a:noFill/>
          <a:ln w="38100">
            <a:solidFill>
              <a:srgbClr val="FF0000"/>
            </a:solidFill>
          </a:ln>
        </p:spPr>
        <p:txBody>
          <a:bodyPr>
            <a:spAutoFit/>
          </a:bodyPr>
          <a:lstStyle/>
          <a:p>
            <a:pPr>
              <a:defRPr/>
            </a:pPr>
            <a:r>
              <a:rPr lang="en-GB" sz="1400" dirty="0" smtClean="0">
                <a:solidFill>
                  <a:schemeClr val="accent5">
                    <a:lumMod val="50000"/>
                  </a:schemeClr>
                </a:solidFill>
                <a:latin typeface="+mn-lt"/>
              </a:rPr>
              <a:t>24 hours after the event takes place, </a:t>
            </a:r>
            <a:r>
              <a:rPr lang="en-GB" sz="1400" dirty="0">
                <a:solidFill>
                  <a:schemeClr val="accent5">
                    <a:lumMod val="50000"/>
                  </a:schemeClr>
                </a:solidFill>
                <a:latin typeface="+mn-lt"/>
              </a:rPr>
              <a:t>y</a:t>
            </a:r>
            <a:r>
              <a:rPr lang="en-GB" sz="1400" dirty="0" smtClean="0">
                <a:solidFill>
                  <a:schemeClr val="accent5">
                    <a:lumMod val="50000"/>
                  </a:schemeClr>
                </a:solidFill>
                <a:latin typeface="+mn-lt"/>
              </a:rPr>
              <a:t>ou </a:t>
            </a:r>
            <a:r>
              <a:rPr lang="en-GB" sz="1400" dirty="0">
                <a:solidFill>
                  <a:schemeClr val="accent5">
                    <a:lumMod val="50000"/>
                  </a:schemeClr>
                </a:solidFill>
                <a:latin typeface="+mn-lt"/>
              </a:rPr>
              <a:t>will </a:t>
            </a:r>
            <a:r>
              <a:rPr lang="en-GB" sz="1400" dirty="0" smtClean="0">
                <a:solidFill>
                  <a:schemeClr val="accent5">
                    <a:lumMod val="50000"/>
                  </a:schemeClr>
                </a:solidFill>
                <a:latin typeface="+mn-lt"/>
              </a:rPr>
              <a:t>get an email notifications asking you to log in and complete the </a:t>
            </a:r>
            <a:r>
              <a:rPr lang="en-GB" sz="1400" dirty="0">
                <a:solidFill>
                  <a:schemeClr val="accent5">
                    <a:lumMod val="50000"/>
                  </a:schemeClr>
                </a:solidFill>
                <a:latin typeface="+mn-lt"/>
              </a:rPr>
              <a:t>‘</a:t>
            </a:r>
            <a:r>
              <a:rPr lang="en-GB" sz="1400" i="1" dirty="0">
                <a:solidFill>
                  <a:schemeClr val="accent5">
                    <a:lumMod val="50000"/>
                  </a:schemeClr>
                </a:solidFill>
                <a:latin typeface="+mn-lt"/>
              </a:rPr>
              <a:t>My Feedback’</a:t>
            </a:r>
            <a:r>
              <a:rPr lang="en-GB" sz="1400" dirty="0">
                <a:solidFill>
                  <a:schemeClr val="accent5">
                    <a:lumMod val="50000"/>
                  </a:schemeClr>
                </a:solidFill>
                <a:latin typeface="+mn-lt"/>
              </a:rPr>
              <a:t> section of the home page. </a:t>
            </a:r>
          </a:p>
          <a:p>
            <a:pPr>
              <a:defRPr/>
            </a:pPr>
            <a:endParaRPr lang="en-GB" sz="1400" dirty="0">
              <a:solidFill>
                <a:schemeClr val="accent5">
                  <a:lumMod val="50000"/>
                </a:schemeClr>
              </a:solidFill>
              <a:latin typeface="+mn-lt"/>
            </a:endParaRPr>
          </a:p>
          <a:p>
            <a:pPr>
              <a:defRPr/>
            </a:pPr>
            <a:r>
              <a:rPr lang="en-GB" sz="1400" dirty="0">
                <a:solidFill>
                  <a:schemeClr val="accent5">
                    <a:lumMod val="50000"/>
                  </a:schemeClr>
                </a:solidFill>
                <a:latin typeface="+mn-lt"/>
              </a:rPr>
              <a:t>Simply click on the </a:t>
            </a:r>
            <a:r>
              <a:rPr lang="en-GB" sz="1400" b="1" i="1" dirty="0">
                <a:solidFill>
                  <a:schemeClr val="accent5">
                    <a:lumMod val="50000"/>
                  </a:schemeClr>
                </a:solidFill>
                <a:latin typeface="+mn-lt"/>
              </a:rPr>
              <a:t>’Click to complete’  </a:t>
            </a:r>
            <a:r>
              <a:rPr lang="en-GB" sz="1400" dirty="0">
                <a:solidFill>
                  <a:schemeClr val="accent5">
                    <a:lumMod val="50000"/>
                  </a:schemeClr>
                </a:solidFill>
                <a:latin typeface="+mn-lt"/>
              </a:rPr>
              <a:t>link. </a:t>
            </a:r>
          </a:p>
        </p:txBody>
      </p:sp>
      <p:pic>
        <p:nvPicPr>
          <p:cNvPr id="22534" name="Picture 10" descr="inspiringthefuture.org URL.JPG"/>
          <p:cNvPicPr>
            <a:picLocks noChangeAspect="1"/>
          </p:cNvPicPr>
          <p:nvPr/>
        </p:nvPicPr>
        <p:blipFill>
          <a:blip r:embed="rId2" cstate="print"/>
          <a:srcRect/>
          <a:stretch>
            <a:fillRect/>
          </a:stretch>
        </p:blipFill>
        <p:spPr bwMode="auto">
          <a:xfrm>
            <a:off x="6300788" y="6237288"/>
            <a:ext cx="2663825" cy="449262"/>
          </a:xfrm>
          <a:prstGeom prst="rect">
            <a:avLst/>
          </a:prstGeom>
          <a:noFill/>
          <a:ln w="9525">
            <a:noFill/>
            <a:miter lim="800000"/>
            <a:headEnd/>
            <a:tailEnd/>
          </a:ln>
        </p:spPr>
      </p:pic>
      <p:pic>
        <p:nvPicPr>
          <p:cNvPr id="8" name="Picture 7"/>
          <p:cNvPicPr>
            <a:picLocks noChangeAspect="1"/>
          </p:cNvPicPr>
          <p:nvPr/>
        </p:nvPicPr>
        <p:blipFill rotWithShape="1">
          <a:blip r:embed="rId3"/>
          <a:srcRect l="4449" t="31390" r="3609"/>
          <a:stretch/>
        </p:blipFill>
        <p:spPr>
          <a:xfrm>
            <a:off x="3131840" y="764704"/>
            <a:ext cx="5637759"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533" name="Oval 3"/>
          <p:cNvSpPr>
            <a:spLocks noChangeArrowheads="1"/>
          </p:cNvSpPr>
          <p:nvPr/>
        </p:nvSpPr>
        <p:spPr bwMode="auto">
          <a:xfrm>
            <a:off x="7747803" y="5151838"/>
            <a:ext cx="936625" cy="792163"/>
          </a:xfrm>
          <a:prstGeom prst="ellipse">
            <a:avLst/>
          </a:prstGeom>
          <a:noFill/>
          <a:ln w="38100" algn="in">
            <a:solidFill>
              <a:srgbClr val="FF0000"/>
            </a:solidFill>
            <a:round/>
            <a:headEnd/>
            <a:tailEnd/>
          </a:ln>
        </p:spPr>
        <p:txBody>
          <a:bodyPr lIns="36576" tIns="36576" rIns="36576" bIns="36576"/>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571500" y="571500"/>
            <a:ext cx="3000375" cy="369888"/>
          </a:xfrm>
          <a:prstGeom prst="rect">
            <a:avLst/>
          </a:prstGeom>
          <a:noFill/>
          <a:ln w="9525">
            <a:noFill/>
            <a:miter lim="800000"/>
            <a:headEnd/>
            <a:tailEnd/>
          </a:ln>
        </p:spPr>
        <p:txBody>
          <a:bodyPr>
            <a:spAutoFit/>
          </a:bodyPr>
          <a:lstStyle/>
          <a:p>
            <a:endParaRPr lang="en-GB">
              <a:latin typeface="Calibri" pitchFamily="34" charset="0"/>
            </a:endParaRPr>
          </a:p>
        </p:txBody>
      </p:sp>
      <p:sp>
        <p:nvSpPr>
          <p:cNvPr id="3075" name="TextBox 8"/>
          <p:cNvSpPr txBox="1">
            <a:spLocks noChangeArrowheads="1"/>
          </p:cNvSpPr>
          <p:nvPr/>
        </p:nvSpPr>
        <p:spPr bwMode="auto">
          <a:xfrm>
            <a:off x="179302" y="1418874"/>
            <a:ext cx="8567738" cy="1754326"/>
          </a:xfrm>
          <a:prstGeom prst="rect">
            <a:avLst/>
          </a:prstGeom>
          <a:noFill/>
          <a:ln w="9525">
            <a:noFill/>
            <a:miter lim="800000"/>
            <a:headEnd/>
            <a:tailEnd/>
          </a:ln>
        </p:spPr>
        <p:txBody>
          <a:bodyPr>
            <a:spAutoFit/>
          </a:bodyPr>
          <a:lstStyle/>
          <a:p>
            <a:endParaRPr lang="en-GB" b="1" dirty="0">
              <a:latin typeface="Calibri" pitchFamily="34" charset="0"/>
            </a:endParaRPr>
          </a:p>
          <a:p>
            <a:endParaRPr lang="en-GB" b="1" dirty="0">
              <a:solidFill>
                <a:schemeClr val="tx2"/>
              </a:solidFill>
              <a:latin typeface="Calibri" pitchFamily="34" charset="0"/>
            </a:endParaRPr>
          </a:p>
          <a:p>
            <a:r>
              <a:rPr lang="en-GB" b="1" dirty="0" smtClean="0">
                <a:solidFill>
                  <a:schemeClr val="accent5">
                    <a:lumMod val="50000"/>
                  </a:schemeClr>
                </a:solidFill>
                <a:latin typeface="Calibri" pitchFamily="34" charset="0"/>
              </a:rPr>
              <a:t>Our </a:t>
            </a:r>
            <a:r>
              <a:rPr lang="en-GB" b="1" dirty="0">
                <a:solidFill>
                  <a:schemeClr val="accent5">
                    <a:lumMod val="50000"/>
                  </a:schemeClr>
                </a:solidFill>
                <a:latin typeface="Calibri" pitchFamily="34" charset="0"/>
              </a:rPr>
              <a:t>vision</a:t>
            </a:r>
            <a:r>
              <a:rPr lang="en-GB" dirty="0">
                <a:solidFill>
                  <a:schemeClr val="accent5">
                    <a:lumMod val="50000"/>
                  </a:schemeClr>
                </a:solidFill>
                <a:latin typeface="Calibri" pitchFamily="34" charset="0"/>
              </a:rPr>
              <a:t>: </a:t>
            </a:r>
            <a:r>
              <a:rPr lang="en-GB" dirty="0">
                <a:latin typeface="Calibri" pitchFamily="34" charset="0"/>
              </a:rPr>
              <a:t>to ensure that every school and college has an effective partnership with employers to provide its young people with the inspiration, motivation, knowledge, skills and opportunities they need to help them achieve their potential and so to secure the UK's future prosperity.</a:t>
            </a:r>
          </a:p>
        </p:txBody>
      </p:sp>
      <p:sp>
        <p:nvSpPr>
          <p:cNvPr id="3076" name="TextBox 10"/>
          <p:cNvSpPr txBox="1">
            <a:spLocks noChangeArrowheads="1"/>
          </p:cNvSpPr>
          <p:nvPr/>
        </p:nvSpPr>
        <p:spPr bwMode="auto">
          <a:xfrm>
            <a:off x="468313" y="908050"/>
            <a:ext cx="7715250" cy="369888"/>
          </a:xfrm>
          <a:prstGeom prst="rect">
            <a:avLst/>
          </a:prstGeom>
          <a:noFill/>
          <a:ln w="9525">
            <a:noFill/>
            <a:miter lim="800000"/>
            <a:headEnd/>
            <a:tailEnd/>
          </a:ln>
        </p:spPr>
        <p:txBody>
          <a:bodyPr>
            <a:spAutoFit/>
          </a:bodyPr>
          <a:lstStyle/>
          <a:p>
            <a:endParaRPr lang="en-GB">
              <a:latin typeface="Calibri" pitchFamily="34" charset="0"/>
            </a:endParaRPr>
          </a:p>
        </p:txBody>
      </p:sp>
      <p:sp>
        <p:nvSpPr>
          <p:cNvPr id="3077" name="TextBox 11"/>
          <p:cNvSpPr txBox="1">
            <a:spLocks noChangeArrowheads="1"/>
          </p:cNvSpPr>
          <p:nvPr/>
        </p:nvSpPr>
        <p:spPr bwMode="auto">
          <a:xfrm>
            <a:off x="197531" y="1159764"/>
            <a:ext cx="8572500" cy="646112"/>
          </a:xfrm>
          <a:prstGeom prst="rect">
            <a:avLst/>
          </a:prstGeom>
          <a:noFill/>
          <a:ln w="9525">
            <a:noFill/>
            <a:miter lim="800000"/>
            <a:headEnd/>
            <a:tailEnd/>
          </a:ln>
        </p:spPr>
        <p:txBody>
          <a:bodyPr>
            <a:spAutoFit/>
          </a:bodyPr>
          <a:lstStyle/>
          <a:p>
            <a:r>
              <a:rPr lang="en-GB" b="1" dirty="0">
                <a:solidFill>
                  <a:schemeClr val="accent5">
                    <a:lumMod val="50000"/>
                  </a:schemeClr>
                </a:solidFill>
                <a:latin typeface="Calibri" pitchFamily="34" charset="0"/>
              </a:rPr>
              <a:t>An independent charity: </a:t>
            </a:r>
            <a:r>
              <a:rPr lang="en-GB" dirty="0">
                <a:latin typeface="Calibri" pitchFamily="34" charset="0"/>
              </a:rPr>
              <a:t>Established in 2009</a:t>
            </a:r>
            <a:endParaRPr lang="en-GB" b="1" dirty="0">
              <a:latin typeface="Calibri" pitchFamily="34" charset="0"/>
            </a:endParaRPr>
          </a:p>
          <a:p>
            <a:endParaRPr lang="en-GB" dirty="0">
              <a:latin typeface="Calibri" pitchFamily="34" charset="0"/>
            </a:endParaRPr>
          </a:p>
        </p:txBody>
      </p:sp>
      <p:sp>
        <p:nvSpPr>
          <p:cNvPr id="3078" name="TextBox 12"/>
          <p:cNvSpPr txBox="1">
            <a:spLocks noChangeArrowheads="1"/>
          </p:cNvSpPr>
          <p:nvPr/>
        </p:nvSpPr>
        <p:spPr bwMode="auto">
          <a:xfrm>
            <a:off x="197531" y="3541218"/>
            <a:ext cx="8501063" cy="922338"/>
          </a:xfrm>
          <a:prstGeom prst="rect">
            <a:avLst/>
          </a:prstGeom>
          <a:noFill/>
          <a:ln w="9525">
            <a:noFill/>
            <a:miter lim="800000"/>
            <a:headEnd/>
            <a:tailEnd/>
          </a:ln>
        </p:spPr>
        <p:txBody>
          <a:bodyPr>
            <a:spAutoFit/>
          </a:bodyPr>
          <a:lstStyle/>
          <a:p>
            <a:r>
              <a:rPr lang="en-GB" b="1" dirty="0">
                <a:solidFill>
                  <a:schemeClr val="accent5">
                    <a:lumMod val="50000"/>
                  </a:schemeClr>
                </a:solidFill>
                <a:latin typeface="Calibri" pitchFamily="34" charset="0"/>
              </a:rPr>
              <a:t>Our Partnerships </a:t>
            </a:r>
            <a:r>
              <a:rPr lang="en-GB" b="1" dirty="0" smtClean="0">
                <a:solidFill>
                  <a:schemeClr val="accent5">
                    <a:lumMod val="50000"/>
                  </a:schemeClr>
                </a:solidFill>
                <a:latin typeface="Calibri" pitchFamily="34" charset="0"/>
              </a:rPr>
              <a:t>Board</a:t>
            </a:r>
            <a:endParaRPr lang="en-GB" dirty="0">
              <a:solidFill>
                <a:schemeClr val="accent5">
                  <a:lumMod val="50000"/>
                </a:schemeClr>
              </a:solidFill>
              <a:latin typeface="Calibri" pitchFamily="34" charset="0"/>
            </a:endParaRPr>
          </a:p>
          <a:p>
            <a:r>
              <a:rPr lang="en-GB" dirty="0">
                <a:latin typeface="Calibri" pitchFamily="34" charset="0"/>
              </a:rPr>
              <a:t>Senior representatives of the national organisations representing schools and colleges;</a:t>
            </a:r>
          </a:p>
          <a:p>
            <a:endParaRPr lang="en-GB" dirty="0">
              <a:latin typeface="Calibri" pitchFamily="34" charset="0"/>
            </a:endParaRPr>
          </a:p>
        </p:txBody>
      </p:sp>
      <p:grpSp>
        <p:nvGrpSpPr>
          <p:cNvPr id="3079" name="Group 8"/>
          <p:cNvGrpSpPr>
            <a:grpSpLocks/>
          </p:cNvGrpSpPr>
          <p:nvPr/>
        </p:nvGrpSpPr>
        <p:grpSpPr bwMode="auto">
          <a:xfrm>
            <a:off x="468313" y="4995725"/>
            <a:ext cx="8175625" cy="465894"/>
            <a:chOff x="323850" y="5589588"/>
            <a:chExt cx="8496300" cy="728662"/>
          </a:xfrm>
        </p:grpSpPr>
        <p:pic>
          <p:nvPicPr>
            <p:cNvPr id="3091" name="Picture 2" descr="C:\Documents and Settings\cglover.ENGNET\Desktop\ATL_N_4col+black.JPG"/>
            <p:cNvPicPr>
              <a:picLocks noChangeAspect="1" noChangeArrowheads="1"/>
            </p:cNvPicPr>
            <p:nvPr/>
          </p:nvPicPr>
          <p:blipFill>
            <a:blip r:embed="rId3" cstate="print"/>
            <a:srcRect t="17520"/>
            <a:stretch>
              <a:fillRect/>
            </a:stretch>
          </p:blipFill>
          <p:spPr bwMode="auto">
            <a:xfrm>
              <a:off x="323850" y="5661025"/>
              <a:ext cx="1079500" cy="576263"/>
            </a:xfrm>
            <a:prstGeom prst="rect">
              <a:avLst/>
            </a:prstGeom>
            <a:noFill/>
            <a:ln w="9525">
              <a:noFill/>
              <a:miter lim="800000"/>
              <a:headEnd/>
              <a:tailEnd/>
            </a:ln>
          </p:spPr>
        </p:pic>
        <p:pic>
          <p:nvPicPr>
            <p:cNvPr id="3092" name="Picture 4" descr="C:\Documents and Settings\cglover.ENGNET\Desktop\NASUWT NEW.JPG"/>
            <p:cNvPicPr>
              <a:picLocks noChangeAspect="1" noChangeArrowheads="1"/>
            </p:cNvPicPr>
            <p:nvPr/>
          </p:nvPicPr>
          <p:blipFill>
            <a:blip r:embed="rId4" cstate="print"/>
            <a:srcRect/>
            <a:stretch>
              <a:fillRect/>
            </a:stretch>
          </p:blipFill>
          <p:spPr bwMode="auto">
            <a:xfrm>
              <a:off x="1547813" y="5661025"/>
              <a:ext cx="1368425" cy="557213"/>
            </a:xfrm>
            <a:prstGeom prst="rect">
              <a:avLst/>
            </a:prstGeom>
            <a:noFill/>
            <a:ln w="9525">
              <a:noFill/>
              <a:miter lim="800000"/>
              <a:headEnd/>
              <a:tailEnd/>
            </a:ln>
          </p:spPr>
        </p:pic>
        <p:pic>
          <p:nvPicPr>
            <p:cNvPr id="3093" name="Picture 5"/>
            <p:cNvPicPr>
              <a:picLocks noChangeAspect="1" noChangeArrowheads="1"/>
            </p:cNvPicPr>
            <p:nvPr/>
          </p:nvPicPr>
          <p:blipFill>
            <a:blip r:embed="rId5" cstate="print"/>
            <a:srcRect/>
            <a:stretch>
              <a:fillRect/>
            </a:stretch>
          </p:blipFill>
          <p:spPr bwMode="auto">
            <a:xfrm>
              <a:off x="2987675" y="5589588"/>
              <a:ext cx="1368425" cy="682625"/>
            </a:xfrm>
            <a:prstGeom prst="rect">
              <a:avLst/>
            </a:prstGeom>
            <a:noFill/>
            <a:ln w="9525">
              <a:noFill/>
              <a:miter lim="800000"/>
              <a:headEnd/>
              <a:tailEnd/>
            </a:ln>
          </p:spPr>
        </p:pic>
        <p:pic>
          <p:nvPicPr>
            <p:cNvPr id="3094" name="Picture 2" descr="C:\Documents and Settings\cglover.ENGNET\Desktop\ascl logo.jpg"/>
            <p:cNvPicPr>
              <a:picLocks noChangeAspect="1" noChangeArrowheads="1"/>
            </p:cNvPicPr>
            <p:nvPr/>
          </p:nvPicPr>
          <p:blipFill>
            <a:blip r:embed="rId6" cstate="print"/>
            <a:srcRect/>
            <a:stretch>
              <a:fillRect/>
            </a:stretch>
          </p:blipFill>
          <p:spPr bwMode="auto">
            <a:xfrm>
              <a:off x="4356100" y="5589588"/>
              <a:ext cx="1511300" cy="728662"/>
            </a:xfrm>
            <a:prstGeom prst="rect">
              <a:avLst/>
            </a:prstGeom>
            <a:noFill/>
            <a:ln w="9525">
              <a:noFill/>
              <a:miter lim="800000"/>
              <a:headEnd/>
              <a:tailEnd/>
            </a:ln>
          </p:spPr>
        </p:pic>
        <p:pic>
          <p:nvPicPr>
            <p:cNvPr id="3095" name="Picture 17" descr="http://upload.wikimedia.org/wikipedia/en/3/32/NAHT_logo.png"/>
            <p:cNvPicPr>
              <a:picLocks noChangeAspect="1" noChangeArrowheads="1"/>
            </p:cNvPicPr>
            <p:nvPr/>
          </p:nvPicPr>
          <p:blipFill>
            <a:blip r:embed="rId7" cstate="print"/>
            <a:srcRect/>
            <a:stretch>
              <a:fillRect/>
            </a:stretch>
          </p:blipFill>
          <p:spPr bwMode="auto">
            <a:xfrm>
              <a:off x="7059613" y="5854700"/>
              <a:ext cx="1760537" cy="193675"/>
            </a:xfrm>
            <a:prstGeom prst="rect">
              <a:avLst/>
            </a:prstGeom>
            <a:noFill/>
            <a:ln w="9525">
              <a:noFill/>
              <a:miter lim="800000"/>
              <a:headEnd/>
              <a:tailEnd/>
            </a:ln>
          </p:spPr>
        </p:pic>
        <p:pic>
          <p:nvPicPr>
            <p:cNvPr id="3096" name="Picture 11" descr="logo_association-of-colleges.gif"/>
            <p:cNvPicPr>
              <a:picLocks noChangeAspect="1"/>
            </p:cNvPicPr>
            <p:nvPr/>
          </p:nvPicPr>
          <p:blipFill>
            <a:blip r:embed="rId8" cstate="print"/>
            <a:srcRect/>
            <a:stretch>
              <a:fillRect/>
            </a:stretch>
          </p:blipFill>
          <p:spPr bwMode="auto">
            <a:xfrm>
              <a:off x="5940425" y="5589588"/>
              <a:ext cx="1079500" cy="511175"/>
            </a:xfrm>
            <a:prstGeom prst="rect">
              <a:avLst/>
            </a:prstGeom>
            <a:noFill/>
            <a:ln w="9525">
              <a:noFill/>
              <a:miter lim="800000"/>
              <a:headEnd/>
              <a:tailEnd/>
            </a:ln>
          </p:spPr>
        </p:pic>
      </p:grpSp>
      <p:grpSp>
        <p:nvGrpSpPr>
          <p:cNvPr id="3080" name="Group 15"/>
          <p:cNvGrpSpPr>
            <a:grpSpLocks/>
          </p:cNvGrpSpPr>
          <p:nvPr/>
        </p:nvGrpSpPr>
        <p:grpSpPr bwMode="auto">
          <a:xfrm>
            <a:off x="468313" y="6103939"/>
            <a:ext cx="8520112" cy="349107"/>
            <a:chOff x="156325" y="5733256"/>
            <a:chExt cx="8889566" cy="540000"/>
          </a:xfrm>
        </p:grpSpPr>
        <p:pic>
          <p:nvPicPr>
            <p:cNvPr id="3084" name="Picture 14" descr="CBI logo">
              <a:hlinkClick r:id="rId9"/>
            </p:cNvPr>
            <p:cNvPicPr>
              <a:picLocks noChangeAspect="1" noChangeArrowheads="1"/>
            </p:cNvPicPr>
            <p:nvPr/>
          </p:nvPicPr>
          <p:blipFill>
            <a:blip r:embed="rId10" cstate="print"/>
            <a:srcRect/>
            <a:stretch>
              <a:fillRect/>
            </a:stretch>
          </p:blipFill>
          <p:spPr bwMode="auto">
            <a:xfrm>
              <a:off x="156325" y="5733256"/>
              <a:ext cx="1031299" cy="540000"/>
            </a:xfrm>
            <a:prstGeom prst="rect">
              <a:avLst/>
            </a:prstGeom>
            <a:noFill/>
            <a:ln w="9525">
              <a:noFill/>
              <a:miter lim="800000"/>
              <a:headEnd/>
              <a:tailEnd/>
            </a:ln>
          </p:spPr>
        </p:pic>
        <p:pic>
          <p:nvPicPr>
            <p:cNvPr id="3085" name="Picture 18" descr="http://www.fsb.org.uk/Templates/FSB/images/logo.jpg">
              <a:hlinkClick r:id="rId11" tooltip="Federation of Small Business, The Uk's Leading Business Organisation"/>
            </p:cNvPr>
            <p:cNvPicPr>
              <a:picLocks noChangeAspect="1" noChangeArrowheads="1"/>
            </p:cNvPicPr>
            <p:nvPr/>
          </p:nvPicPr>
          <p:blipFill>
            <a:blip r:embed="rId12" cstate="print"/>
            <a:srcRect/>
            <a:stretch>
              <a:fillRect/>
            </a:stretch>
          </p:blipFill>
          <p:spPr bwMode="auto">
            <a:xfrm>
              <a:off x="4758489" y="5733256"/>
              <a:ext cx="2839403" cy="540000"/>
            </a:xfrm>
            <a:prstGeom prst="rect">
              <a:avLst/>
            </a:prstGeom>
            <a:noFill/>
            <a:ln w="9525">
              <a:noFill/>
              <a:miter lim="800000"/>
              <a:headEnd/>
              <a:tailEnd/>
            </a:ln>
          </p:spPr>
        </p:pic>
        <p:pic>
          <p:nvPicPr>
            <p:cNvPr id="3086" name="Picture 2" descr="IoD logo plain"/>
            <p:cNvPicPr>
              <a:picLocks noChangeAspect="1" noChangeArrowheads="1"/>
            </p:cNvPicPr>
            <p:nvPr/>
          </p:nvPicPr>
          <p:blipFill>
            <a:blip r:embed="rId13" cstate="print"/>
            <a:srcRect/>
            <a:stretch>
              <a:fillRect/>
            </a:stretch>
          </p:blipFill>
          <p:spPr bwMode="auto">
            <a:xfrm>
              <a:off x="7619655" y="5733256"/>
              <a:ext cx="675000" cy="540000"/>
            </a:xfrm>
            <a:prstGeom prst="rect">
              <a:avLst/>
            </a:prstGeom>
            <a:noFill/>
            <a:ln w="9525" algn="in">
              <a:noFill/>
              <a:miter lim="800000"/>
              <a:headEnd/>
              <a:tailEnd/>
            </a:ln>
          </p:spPr>
        </p:pic>
        <p:pic>
          <p:nvPicPr>
            <p:cNvPr id="3087" name="Picture 3"/>
            <p:cNvPicPr>
              <a:picLocks noChangeAspect="1" noChangeArrowheads="1"/>
            </p:cNvPicPr>
            <p:nvPr/>
          </p:nvPicPr>
          <p:blipFill>
            <a:blip r:embed="rId14" cstate="print"/>
            <a:srcRect/>
            <a:stretch>
              <a:fillRect/>
            </a:stretch>
          </p:blipFill>
          <p:spPr bwMode="auto">
            <a:xfrm>
              <a:off x="1209387" y="5733256"/>
              <a:ext cx="962698" cy="540000"/>
            </a:xfrm>
            <a:prstGeom prst="rect">
              <a:avLst/>
            </a:prstGeom>
            <a:noFill/>
            <a:ln w="9525" algn="in">
              <a:noFill/>
              <a:miter lim="800000"/>
              <a:headEnd/>
              <a:tailEnd/>
            </a:ln>
          </p:spPr>
        </p:pic>
        <p:pic>
          <p:nvPicPr>
            <p:cNvPr id="3088" name="Picture 4" descr="tuc"/>
            <p:cNvPicPr>
              <a:picLocks noChangeAspect="1" noChangeArrowheads="1"/>
            </p:cNvPicPr>
            <p:nvPr/>
          </p:nvPicPr>
          <p:blipFill>
            <a:blip r:embed="rId15" cstate="print"/>
            <a:srcRect/>
            <a:stretch>
              <a:fillRect/>
            </a:stretch>
          </p:blipFill>
          <p:spPr bwMode="auto">
            <a:xfrm>
              <a:off x="8316416" y="5733256"/>
              <a:ext cx="729475" cy="540000"/>
            </a:xfrm>
            <a:prstGeom prst="rect">
              <a:avLst/>
            </a:prstGeom>
            <a:noFill/>
            <a:ln w="9525" algn="in">
              <a:noFill/>
              <a:miter lim="800000"/>
              <a:headEnd/>
              <a:tailEnd/>
            </a:ln>
          </p:spPr>
        </p:pic>
        <p:pic>
          <p:nvPicPr>
            <p:cNvPr id="3089" name="Picture 5" descr="CIPD-colour-logo"/>
            <p:cNvPicPr>
              <a:picLocks noChangeAspect="1" noChangeArrowheads="1"/>
            </p:cNvPicPr>
            <p:nvPr/>
          </p:nvPicPr>
          <p:blipFill>
            <a:blip r:embed="rId16" cstate="print"/>
            <a:srcRect l="11781" t="11774" r="5746" b="12009"/>
            <a:stretch>
              <a:fillRect/>
            </a:stretch>
          </p:blipFill>
          <p:spPr bwMode="auto">
            <a:xfrm>
              <a:off x="4152819" y="5733256"/>
              <a:ext cx="583906" cy="540000"/>
            </a:xfrm>
            <a:prstGeom prst="rect">
              <a:avLst/>
            </a:prstGeom>
            <a:noFill/>
            <a:ln w="9525" algn="in">
              <a:noFill/>
              <a:miter lim="800000"/>
              <a:headEnd/>
              <a:tailEnd/>
            </a:ln>
          </p:spPr>
        </p:pic>
        <p:pic>
          <p:nvPicPr>
            <p:cNvPr id="3090" name="Picture 14" descr="Department_for_Business,_Innovation_and_Skills.png"/>
            <p:cNvPicPr>
              <a:picLocks noChangeAspect="1"/>
            </p:cNvPicPr>
            <p:nvPr/>
          </p:nvPicPr>
          <p:blipFill>
            <a:blip r:embed="rId17" cstate="print"/>
            <a:srcRect/>
            <a:stretch>
              <a:fillRect/>
            </a:stretch>
          </p:blipFill>
          <p:spPr bwMode="auto">
            <a:xfrm>
              <a:off x="2193848" y="5805264"/>
              <a:ext cx="1937208" cy="349433"/>
            </a:xfrm>
            <a:prstGeom prst="rect">
              <a:avLst/>
            </a:prstGeom>
            <a:noFill/>
            <a:ln w="9525">
              <a:noFill/>
              <a:miter lim="800000"/>
              <a:headEnd/>
              <a:tailEnd/>
            </a:ln>
          </p:spPr>
        </p:pic>
      </p:grpSp>
      <p:sp>
        <p:nvSpPr>
          <p:cNvPr id="3081" name="TextBox 24"/>
          <p:cNvSpPr txBox="1">
            <a:spLocks noChangeArrowheads="1"/>
          </p:cNvSpPr>
          <p:nvPr/>
        </p:nvSpPr>
        <p:spPr bwMode="auto">
          <a:xfrm>
            <a:off x="273631" y="5576722"/>
            <a:ext cx="2016125" cy="368300"/>
          </a:xfrm>
          <a:prstGeom prst="rect">
            <a:avLst/>
          </a:prstGeom>
          <a:noFill/>
          <a:ln w="9525">
            <a:noFill/>
            <a:miter lim="800000"/>
            <a:headEnd/>
            <a:tailEnd/>
          </a:ln>
        </p:spPr>
        <p:txBody>
          <a:bodyPr>
            <a:spAutoFit/>
          </a:bodyPr>
          <a:lstStyle/>
          <a:p>
            <a:r>
              <a:rPr lang="en-GB" b="1" dirty="0">
                <a:solidFill>
                  <a:schemeClr val="accent5">
                    <a:lumMod val="50000"/>
                  </a:schemeClr>
                </a:solidFill>
                <a:latin typeface="Calibri" pitchFamily="34" charset="0"/>
              </a:rPr>
              <a:t>...and employers;</a:t>
            </a:r>
          </a:p>
        </p:txBody>
      </p:sp>
      <p:pic>
        <p:nvPicPr>
          <p:cNvPr id="3082" name="Picture 6" descr="C:\Users\Phil\Desktop\Inspiring the Future\Education and Employers logo.png"/>
          <p:cNvPicPr>
            <a:picLocks noChangeAspect="1" noChangeArrowheads="1"/>
          </p:cNvPicPr>
          <p:nvPr/>
        </p:nvPicPr>
        <p:blipFill>
          <a:blip r:embed="rId18" cstate="print"/>
          <a:srcRect/>
          <a:stretch>
            <a:fillRect/>
          </a:stretch>
        </p:blipFill>
        <p:spPr bwMode="auto">
          <a:xfrm>
            <a:off x="7236295" y="53976"/>
            <a:ext cx="1836267" cy="722578"/>
          </a:xfrm>
          <a:prstGeom prst="rect">
            <a:avLst/>
          </a:prstGeom>
          <a:noFill/>
          <a:ln w="9525">
            <a:noFill/>
            <a:miter lim="800000"/>
            <a:headEnd/>
            <a:tailEnd/>
          </a:ln>
        </p:spPr>
      </p:pic>
      <p:sp>
        <p:nvSpPr>
          <p:cNvPr id="25" name="Rectangle 24"/>
          <p:cNvSpPr/>
          <p:nvPr/>
        </p:nvSpPr>
        <p:spPr>
          <a:xfrm flipV="1">
            <a:off x="273631" y="4749145"/>
            <a:ext cx="8642350" cy="50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solidFill>
                <a:schemeClr val="accent5">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p:cNvPicPr>
            <a:picLocks noChangeAspect="1" noChangeArrowheads="1"/>
          </p:cNvPicPr>
          <p:nvPr/>
        </p:nvPicPr>
        <p:blipFill>
          <a:blip r:embed="rId2" cstate="print"/>
          <a:srcRect l="6525"/>
          <a:stretch>
            <a:fillRect/>
          </a:stretch>
        </p:blipFill>
        <p:spPr bwMode="auto">
          <a:xfrm>
            <a:off x="622027" y="2059857"/>
            <a:ext cx="6775658" cy="410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25348" y="133350"/>
            <a:ext cx="7272337" cy="400050"/>
          </a:xfrm>
          <a:prstGeom prst="rect">
            <a:avLst/>
          </a:prstGeom>
          <a:noFill/>
        </p:spPr>
        <p:txBody>
          <a:bodyPr>
            <a:spAutoFit/>
          </a:bodyPr>
          <a:lstStyle/>
          <a:p>
            <a:pPr>
              <a:defRPr/>
            </a:pPr>
            <a:r>
              <a:rPr lang="en-GB" sz="2000" b="1" dirty="0">
                <a:solidFill>
                  <a:schemeClr val="accent5">
                    <a:lumMod val="50000"/>
                  </a:schemeClr>
                </a:solidFill>
                <a:latin typeface="Arial Black" pitchFamily="34" charset="0"/>
              </a:rPr>
              <a:t>Completing your feedback </a:t>
            </a:r>
          </a:p>
        </p:txBody>
      </p:sp>
      <p:sp>
        <p:nvSpPr>
          <p:cNvPr id="7" name="TextBox 6"/>
          <p:cNvSpPr txBox="1"/>
          <p:nvPr/>
        </p:nvSpPr>
        <p:spPr>
          <a:xfrm>
            <a:off x="6588125" y="333375"/>
            <a:ext cx="2303463" cy="1600200"/>
          </a:xfrm>
          <a:prstGeom prst="rect">
            <a:avLst/>
          </a:prstGeom>
          <a:noFill/>
          <a:ln w="38100">
            <a:solidFill>
              <a:srgbClr val="FF0000"/>
            </a:solidFill>
          </a:ln>
        </p:spPr>
        <p:txBody>
          <a:bodyPr>
            <a:spAutoFit/>
          </a:bodyPr>
          <a:lstStyle/>
          <a:p>
            <a:pPr>
              <a:defRPr/>
            </a:pPr>
            <a:r>
              <a:rPr lang="en-GB" sz="1400" dirty="0">
                <a:solidFill>
                  <a:schemeClr val="accent5">
                    <a:lumMod val="50000"/>
                  </a:schemeClr>
                </a:solidFill>
                <a:latin typeface="+mn-lt"/>
              </a:rPr>
              <a:t>Once you have completed the relevant sections, click on the </a:t>
            </a:r>
            <a:r>
              <a:rPr lang="en-GB" sz="1400" b="1" i="1" dirty="0">
                <a:solidFill>
                  <a:schemeClr val="accent5">
                    <a:lumMod val="50000"/>
                  </a:schemeClr>
                </a:solidFill>
                <a:latin typeface="+mn-lt"/>
              </a:rPr>
              <a:t>‘Submit Feedback’ </a:t>
            </a:r>
            <a:r>
              <a:rPr lang="en-GB" sz="1400" dirty="0">
                <a:solidFill>
                  <a:schemeClr val="accent5">
                    <a:lumMod val="50000"/>
                  </a:schemeClr>
                </a:solidFill>
                <a:latin typeface="+mn-lt"/>
              </a:rPr>
              <a:t> button, and you’ll be taken back to the home page to find your next volunteer!</a:t>
            </a:r>
            <a:endParaRPr lang="en-GB" sz="1400" b="1" i="1" dirty="0">
              <a:solidFill>
                <a:schemeClr val="accent5">
                  <a:lumMod val="50000"/>
                </a:schemeClr>
              </a:solidFill>
              <a:latin typeface="+mn-lt"/>
            </a:endParaRPr>
          </a:p>
          <a:p>
            <a:pPr>
              <a:defRPr/>
            </a:pPr>
            <a:endParaRPr lang="en-GB" sz="1400" dirty="0">
              <a:solidFill>
                <a:schemeClr val="accent5">
                  <a:lumMod val="50000"/>
                </a:schemeClr>
              </a:solidFill>
              <a:latin typeface="+mn-lt"/>
            </a:endParaRPr>
          </a:p>
        </p:txBody>
      </p:sp>
      <p:sp>
        <p:nvSpPr>
          <p:cNvPr id="23557" name="Oval 3"/>
          <p:cNvSpPr>
            <a:spLocks noChangeArrowheads="1"/>
          </p:cNvSpPr>
          <p:nvPr/>
        </p:nvSpPr>
        <p:spPr bwMode="auto">
          <a:xfrm>
            <a:off x="5761037" y="5301208"/>
            <a:ext cx="1388307" cy="504056"/>
          </a:xfrm>
          <a:prstGeom prst="ellipse">
            <a:avLst/>
          </a:prstGeom>
          <a:noFill/>
          <a:ln w="38100" algn="in">
            <a:solidFill>
              <a:srgbClr val="FF0000"/>
            </a:solidFill>
            <a:round/>
            <a:headEnd/>
            <a:tailEnd/>
          </a:ln>
        </p:spPr>
        <p:txBody>
          <a:bodyPr lIns="36576" tIns="36576" rIns="36576" bIns="36576"/>
          <a:lstStyle/>
          <a:p>
            <a:endParaRPr lang="en-GB"/>
          </a:p>
        </p:txBody>
      </p:sp>
      <p:pic>
        <p:nvPicPr>
          <p:cNvPr id="23558" name="Picture 10" descr="inspiringthefuture.org URL.JPG"/>
          <p:cNvPicPr>
            <a:picLocks noChangeAspect="1"/>
          </p:cNvPicPr>
          <p:nvPr/>
        </p:nvPicPr>
        <p:blipFill>
          <a:blip r:embed="rId3" cstate="print"/>
          <a:srcRect/>
          <a:stretch>
            <a:fillRect/>
          </a:stretch>
        </p:blipFill>
        <p:spPr bwMode="auto">
          <a:xfrm>
            <a:off x="6300788" y="6237288"/>
            <a:ext cx="2663825" cy="449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052513"/>
            <a:ext cx="8415337" cy="5472112"/>
          </a:xfrm>
        </p:spPr>
        <p:txBody>
          <a:bodyPr/>
          <a:lstStyle/>
          <a:p>
            <a:pPr>
              <a:defRPr/>
            </a:pPr>
            <a:endParaRPr lang="en-GB" sz="1600" b="1" dirty="0" smtClean="0">
              <a:solidFill>
                <a:schemeClr val="accent5">
                  <a:lumMod val="50000"/>
                </a:schemeClr>
              </a:solidFill>
              <a:latin typeface="Arial Black" pitchFamily="34" charset="0"/>
            </a:endParaRPr>
          </a:p>
          <a:p>
            <a:pPr>
              <a:buFont typeface="Arial" charset="0"/>
              <a:buNone/>
              <a:defRPr/>
            </a:pPr>
            <a:endParaRPr lang="en-GB" sz="2000" b="1" dirty="0" smtClean="0">
              <a:solidFill>
                <a:schemeClr val="accent5">
                  <a:lumMod val="50000"/>
                </a:schemeClr>
              </a:solidFill>
              <a:latin typeface="Arial Black" pitchFamily="34" charset="0"/>
            </a:endParaRPr>
          </a:p>
          <a:p>
            <a:pPr>
              <a:buFont typeface="Arial" charset="0"/>
              <a:buNone/>
              <a:defRPr/>
            </a:pPr>
            <a:r>
              <a:rPr lang="en-GB" sz="2000" b="1" dirty="0" smtClean="0">
                <a:solidFill>
                  <a:schemeClr val="accent5">
                    <a:lumMod val="50000"/>
                  </a:schemeClr>
                </a:solidFill>
                <a:latin typeface="Arial Black" pitchFamily="34" charset="0"/>
              </a:rPr>
              <a:t>Key Contacts</a:t>
            </a:r>
          </a:p>
          <a:p>
            <a:pPr>
              <a:defRPr/>
            </a:pPr>
            <a:endParaRPr lang="en-GB" sz="1600" b="1" dirty="0" smtClean="0">
              <a:solidFill>
                <a:schemeClr val="accent5">
                  <a:lumMod val="50000"/>
                </a:schemeClr>
              </a:solidFill>
            </a:endParaRPr>
          </a:p>
          <a:p>
            <a:pPr>
              <a:buFont typeface="Arial" charset="0"/>
              <a:buNone/>
              <a:defRPr/>
            </a:pPr>
            <a:r>
              <a:rPr lang="en-GB" sz="2000" b="1" dirty="0" smtClean="0">
                <a:solidFill>
                  <a:schemeClr val="accent5">
                    <a:lumMod val="50000"/>
                  </a:schemeClr>
                </a:solidFill>
              </a:rPr>
              <a:t>For any queries please contact:</a:t>
            </a:r>
          </a:p>
          <a:p>
            <a:pPr>
              <a:defRPr/>
            </a:pPr>
            <a:endParaRPr lang="en-GB" sz="2000" b="1" dirty="0" smtClean="0">
              <a:solidFill>
                <a:schemeClr val="accent5">
                  <a:lumMod val="50000"/>
                </a:schemeClr>
              </a:solidFill>
            </a:endParaRPr>
          </a:p>
          <a:p>
            <a:pPr marL="0" indent="0">
              <a:buNone/>
              <a:defRPr/>
            </a:pPr>
            <a:r>
              <a:rPr lang="en-GB" sz="1800" b="1" dirty="0" smtClean="0">
                <a:solidFill>
                  <a:schemeClr val="accent5">
                    <a:lumMod val="50000"/>
                  </a:schemeClr>
                </a:solidFill>
              </a:rPr>
              <a:t>Charlotte Lightman – Schools Liaison Manager</a:t>
            </a:r>
          </a:p>
          <a:p>
            <a:pPr marL="0" indent="0">
              <a:buNone/>
              <a:defRPr/>
            </a:pPr>
            <a:r>
              <a:rPr lang="en-GB" sz="1800" dirty="0" smtClean="0">
                <a:solidFill>
                  <a:schemeClr val="accent5">
                    <a:lumMod val="50000"/>
                  </a:schemeClr>
                </a:solidFill>
                <a:hlinkClick r:id="rId2"/>
              </a:rPr>
              <a:t>charlotte.lightman@educationandemployers.org</a:t>
            </a:r>
            <a:endParaRPr lang="en-GB" sz="1800" dirty="0" smtClean="0">
              <a:solidFill>
                <a:schemeClr val="accent5">
                  <a:lumMod val="50000"/>
                </a:schemeClr>
              </a:solidFill>
            </a:endParaRPr>
          </a:p>
          <a:p>
            <a:pPr marL="0" indent="0">
              <a:buNone/>
              <a:defRPr/>
            </a:pPr>
            <a:r>
              <a:rPr lang="en-GB" sz="1800" dirty="0" smtClean="0">
                <a:solidFill>
                  <a:schemeClr val="accent5">
                    <a:lumMod val="50000"/>
                  </a:schemeClr>
                </a:solidFill>
              </a:rPr>
              <a:t>Tel: 020 3206 0510</a:t>
            </a:r>
            <a:r>
              <a:rPr lang="fr-FR" sz="1800" dirty="0" smtClean="0"/>
              <a:t> </a:t>
            </a:r>
          </a:p>
          <a:p>
            <a:pPr marL="0" indent="0">
              <a:buNone/>
              <a:defRPr/>
            </a:pPr>
            <a:endParaRPr lang="fr-FR" sz="1800" dirty="0">
              <a:solidFill>
                <a:schemeClr val="accent5">
                  <a:lumMod val="50000"/>
                </a:schemeClr>
              </a:solidFill>
            </a:endParaRPr>
          </a:p>
          <a:p>
            <a:pPr marL="0" indent="0">
              <a:buNone/>
              <a:defRPr/>
            </a:pPr>
            <a:r>
              <a:rPr lang="en-GB" sz="1800" b="1" dirty="0">
                <a:solidFill>
                  <a:schemeClr val="accent5">
                    <a:lumMod val="50000"/>
                  </a:schemeClr>
                </a:solidFill>
              </a:rPr>
              <a:t>Sophie Greaves – Schools Liaison Assistant</a:t>
            </a:r>
          </a:p>
          <a:p>
            <a:pPr marL="0" indent="0">
              <a:buNone/>
              <a:defRPr/>
            </a:pPr>
            <a:r>
              <a:rPr lang="en-GB" sz="1800" dirty="0">
                <a:solidFill>
                  <a:schemeClr val="accent5">
                    <a:lumMod val="50000"/>
                  </a:schemeClr>
                </a:solidFill>
                <a:hlinkClick r:id="rId3"/>
              </a:rPr>
              <a:t>s</a:t>
            </a:r>
            <a:r>
              <a:rPr lang="en-GB" sz="1800" dirty="0" smtClean="0">
                <a:solidFill>
                  <a:schemeClr val="accent5">
                    <a:lumMod val="50000"/>
                  </a:schemeClr>
                </a:solidFill>
                <a:hlinkClick r:id="rId3"/>
              </a:rPr>
              <a:t>ophie.greaves@educationandemployers.org</a:t>
            </a:r>
            <a:endParaRPr lang="en-GB" sz="1800" dirty="0">
              <a:solidFill>
                <a:schemeClr val="accent5">
                  <a:lumMod val="50000"/>
                </a:schemeClr>
              </a:solidFill>
            </a:endParaRPr>
          </a:p>
          <a:p>
            <a:pPr marL="0" indent="0">
              <a:buNone/>
              <a:defRPr/>
            </a:pPr>
            <a:r>
              <a:rPr lang="en-GB" sz="1800" dirty="0">
                <a:solidFill>
                  <a:schemeClr val="accent5">
                    <a:lumMod val="50000"/>
                  </a:schemeClr>
                </a:solidFill>
              </a:rPr>
              <a:t>Tel: 020 3206 0510</a:t>
            </a:r>
          </a:p>
          <a:p>
            <a:pPr marL="0" indent="0">
              <a:buNone/>
              <a:defRPr/>
            </a:pPr>
            <a:endParaRPr lang="en-GB" sz="1800" dirty="0">
              <a:solidFill>
                <a:schemeClr val="accent5">
                  <a:lumMod val="50000"/>
                </a:schemeClr>
              </a:solidFill>
            </a:endParaRPr>
          </a:p>
          <a:p>
            <a:pPr>
              <a:defRPr/>
            </a:pPr>
            <a:endParaRPr lang="en-GB" sz="1600" b="1" dirty="0" smtClean="0">
              <a:solidFill>
                <a:schemeClr val="accent5">
                  <a:lumMod val="50000"/>
                </a:schemeClr>
              </a:solidFill>
            </a:endParaRPr>
          </a:p>
          <a:p>
            <a:pPr>
              <a:defRPr/>
            </a:pPr>
            <a:endParaRPr lang="en-GB" sz="1300" b="1" dirty="0" smtClean="0">
              <a:solidFill>
                <a:schemeClr val="accent5">
                  <a:lumMod val="50000"/>
                </a:schemeClr>
              </a:solidFill>
            </a:endParaRPr>
          </a:p>
          <a:p>
            <a:pPr>
              <a:defRPr/>
            </a:pPr>
            <a:endParaRPr lang="en-GB" sz="1400" dirty="0"/>
          </a:p>
        </p:txBody>
      </p:sp>
      <p:pic>
        <p:nvPicPr>
          <p:cNvPr id="28675" name="Picture 3" descr="ITF-Logo-Final LONG.jpg"/>
          <p:cNvPicPr>
            <a:picLocks noChangeAspect="1"/>
          </p:cNvPicPr>
          <p:nvPr/>
        </p:nvPicPr>
        <p:blipFill>
          <a:blip r:embed="rId4" cstate="print"/>
          <a:srcRect/>
          <a:stretch>
            <a:fillRect/>
          </a:stretch>
        </p:blipFill>
        <p:spPr bwMode="auto">
          <a:xfrm>
            <a:off x="4932363" y="115888"/>
            <a:ext cx="4090987" cy="614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BARTS ITF.png"/>
          <p:cNvPicPr>
            <a:picLocks noChangeAspect="1"/>
          </p:cNvPicPr>
          <p:nvPr/>
        </p:nvPicPr>
        <p:blipFill>
          <a:blip r:embed="rId3" cstate="print"/>
          <a:srcRect/>
          <a:stretch>
            <a:fillRect/>
          </a:stretch>
        </p:blipFill>
        <p:spPr bwMode="auto">
          <a:xfrm>
            <a:off x="5651500" y="4365625"/>
            <a:ext cx="2665413" cy="2017713"/>
          </a:xfrm>
          <a:prstGeom prst="rect">
            <a:avLst/>
          </a:prstGeom>
          <a:noFill/>
          <a:ln w="9525">
            <a:noFill/>
            <a:miter lim="800000"/>
            <a:headEnd/>
            <a:tailEnd/>
          </a:ln>
        </p:spPr>
      </p:pic>
      <p:pic>
        <p:nvPicPr>
          <p:cNvPr id="4099" name="Picture 4"/>
          <p:cNvPicPr>
            <a:picLocks noGrp="1" noChangeAspect="1" noChangeArrowheads="1"/>
          </p:cNvPicPr>
          <p:nvPr>
            <p:ph idx="1"/>
          </p:nvPr>
        </p:nvPicPr>
        <p:blipFill>
          <a:blip r:embed="rId4" cstate="print"/>
          <a:srcRect/>
          <a:stretch>
            <a:fillRect/>
          </a:stretch>
        </p:blipFill>
        <p:spPr>
          <a:xfrm>
            <a:off x="899592" y="1484784"/>
            <a:ext cx="3456632" cy="520113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100" name="Picture 11" descr="silk PRINCIPLES.png"/>
          <p:cNvPicPr>
            <a:picLocks noChangeAspect="1"/>
          </p:cNvPicPr>
          <p:nvPr/>
        </p:nvPicPr>
        <p:blipFill>
          <a:blip r:embed="rId5" cstate="print"/>
          <a:srcRect r="9435"/>
          <a:stretch>
            <a:fillRect/>
          </a:stretch>
        </p:blipFill>
        <p:spPr bwMode="auto">
          <a:xfrm>
            <a:off x="5580063" y="2133600"/>
            <a:ext cx="2663825" cy="2032000"/>
          </a:xfrm>
          <a:prstGeom prst="rect">
            <a:avLst/>
          </a:prstGeom>
          <a:noFill/>
          <a:ln w="9525">
            <a:noFill/>
            <a:miter lim="800000"/>
            <a:headEnd/>
            <a:tailEnd/>
          </a:ln>
        </p:spPr>
      </p:pic>
      <p:pic>
        <p:nvPicPr>
          <p:cNvPr id="4101" name="Picture 10" descr="ITF-Logo-Final LONG.jpg"/>
          <p:cNvPicPr>
            <a:picLocks noChangeAspect="1"/>
          </p:cNvPicPr>
          <p:nvPr/>
        </p:nvPicPr>
        <p:blipFill>
          <a:blip r:embed="rId6" cstate="print"/>
          <a:srcRect/>
          <a:stretch>
            <a:fillRect/>
          </a:stretch>
        </p:blipFill>
        <p:spPr bwMode="auto">
          <a:xfrm>
            <a:off x="4932363" y="115888"/>
            <a:ext cx="4090987" cy="614362"/>
          </a:xfrm>
          <a:prstGeom prst="rect">
            <a:avLst/>
          </a:prstGeom>
          <a:noFill/>
          <a:ln w="9525">
            <a:noFill/>
            <a:miter lim="800000"/>
            <a:headEnd/>
            <a:tailEnd/>
          </a:ln>
        </p:spPr>
      </p:pic>
      <p:sp>
        <p:nvSpPr>
          <p:cNvPr id="4102" name="Rectangle 2"/>
          <p:cNvSpPr txBox="1">
            <a:spLocks/>
          </p:cNvSpPr>
          <p:nvPr/>
        </p:nvSpPr>
        <p:spPr bwMode="auto">
          <a:xfrm>
            <a:off x="323850" y="747713"/>
            <a:ext cx="8820150" cy="519112"/>
          </a:xfrm>
          <a:prstGeom prst="rect">
            <a:avLst/>
          </a:prstGeom>
          <a:noFill/>
          <a:ln w="9525">
            <a:noFill/>
            <a:miter lim="800000"/>
            <a:headEnd/>
            <a:tailEnd/>
          </a:ln>
        </p:spPr>
        <p:txBody>
          <a:bodyPr lIns="0" tIns="0" rIns="0" bIns="0"/>
          <a:lstStyle/>
          <a:p>
            <a:pPr eaLnBrk="0" hangingPunct="0">
              <a:lnSpc>
                <a:spcPts val="3225"/>
              </a:lnSpc>
            </a:pPr>
            <a:r>
              <a:rPr lang="en-GB" dirty="0">
                <a:solidFill>
                  <a:schemeClr val="accent5">
                    <a:lumMod val="50000"/>
                  </a:schemeClr>
                </a:solidFill>
                <a:latin typeface="Arial Black" pitchFamily="34" charset="0"/>
              </a:rPr>
              <a:t>What we do:</a:t>
            </a:r>
          </a:p>
          <a:p>
            <a:pPr eaLnBrk="0" hangingPunct="0">
              <a:lnSpc>
                <a:spcPts val="3225"/>
              </a:lnSpc>
            </a:pPr>
            <a:r>
              <a:rPr lang="en-GB" sz="1600" dirty="0">
                <a:latin typeface="Arial Black" pitchFamily="34" charset="0"/>
              </a:rPr>
              <a:t>Free services like ‘Inspiring the Future’ – working in partnership with schools</a:t>
            </a:r>
          </a:p>
        </p:txBody>
      </p:sp>
      <p:sp>
        <p:nvSpPr>
          <p:cNvPr id="4103" name="TextBox 13"/>
          <p:cNvSpPr txBox="1">
            <a:spLocks noChangeArrowheads="1"/>
          </p:cNvSpPr>
          <p:nvPr/>
        </p:nvSpPr>
        <p:spPr bwMode="auto">
          <a:xfrm>
            <a:off x="300836" y="1700213"/>
            <a:ext cx="1727200" cy="647700"/>
          </a:xfrm>
          <a:prstGeom prst="rect">
            <a:avLst/>
          </a:prstGeom>
          <a:noFill/>
          <a:ln w="9525">
            <a:noFill/>
            <a:miter lim="800000"/>
            <a:headEnd/>
            <a:tailEnd/>
          </a:ln>
        </p:spPr>
        <p:txBody>
          <a:bodyPr>
            <a:spAutoFit/>
          </a:bodyPr>
          <a:lstStyle/>
          <a:p>
            <a:r>
              <a:rPr lang="en-GB" dirty="0">
                <a:solidFill>
                  <a:schemeClr val="accent5">
                    <a:lumMod val="50000"/>
                  </a:schemeClr>
                </a:solidFill>
                <a:latin typeface="Arial Black" pitchFamily="34" charset="0"/>
              </a:rPr>
              <a:t>Research</a:t>
            </a:r>
          </a:p>
          <a:p>
            <a:endParaRPr lang="en-GB" dirty="0"/>
          </a:p>
        </p:txBody>
      </p:sp>
      <p:sp>
        <p:nvSpPr>
          <p:cNvPr id="4104" name="TextBox 14"/>
          <p:cNvSpPr txBox="1">
            <a:spLocks noChangeArrowheads="1"/>
          </p:cNvSpPr>
          <p:nvPr/>
        </p:nvSpPr>
        <p:spPr bwMode="auto">
          <a:xfrm>
            <a:off x="5580063" y="1700213"/>
            <a:ext cx="2879725" cy="647700"/>
          </a:xfrm>
          <a:prstGeom prst="rect">
            <a:avLst/>
          </a:prstGeom>
          <a:noFill/>
          <a:ln w="9525">
            <a:noFill/>
            <a:miter lim="800000"/>
            <a:headEnd/>
            <a:tailEnd/>
          </a:ln>
        </p:spPr>
        <p:txBody>
          <a:bodyPr>
            <a:spAutoFit/>
          </a:bodyPr>
          <a:lstStyle/>
          <a:p>
            <a:r>
              <a:rPr lang="en-GB" dirty="0">
                <a:solidFill>
                  <a:schemeClr val="accent5">
                    <a:lumMod val="50000"/>
                  </a:schemeClr>
                </a:solidFill>
                <a:latin typeface="Arial Black" pitchFamily="34" charset="0"/>
              </a:rPr>
              <a:t>Practical Solutions</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12713" y="7938"/>
            <a:ext cx="8869362" cy="2616200"/>
          </a:xfrm>
          <a:prstGeom prst="rect">
            <a:avLst/>
          </a:prstGeom>
          <a:noFill/>
          <a:ln w="9525">
            <a:noFill/>
            <a:miter lim="800000"/>
            <a:headEnd/>
            <a:tailEnd/>
          </a:ln>
          <a:effectLst/>
        </p:spPr>
        <p:txBody>
          <a:bodyPr anchor="ctr">
            <a:spAutoFit/>
          </a:bodyPr>
          <a:lstStyle/>
          <a:p>
            <a:pPr>
              <a:defRPr/>
            </a:pPr>
            <a:endParaRPr lang="en-GB" sz="2000" dirty="0">
              <a:solidFill>
                <a:schemeClr val="tx2">
                  <a:lumMod val="75000"/>
                </a:schemeClr>
              </a:solidFill>
              <a:latin typeface="Calibri" pitchFamily="34" charset="0"/>
              <a:ea typeface="Calibri" pitchFamily="34" charset="0"/>
              <a:cs typeface="Times New Roman" pitchFamily="18" charset="0"/>
            </a:endParaRPr>
          </a:p>
          <a:p>
            <a:pPr marL="342900" indent="-342900">
              <a:defRPr/>
            </a:pPr>
            <a:r>
              <a:rPr lang="en-GB" sz="2000" b="1" i="1" dirty="0">
                <a:solidFill>
                  <a:schemeClr val="tx2">
                    <a:lumMod val="75000"/>
                  </a:schemeClr>
                </a:solidFill>
                <a:latin typeface="+mj-lt"/>
              </a:rPr>
              <a:t>      </a:t>
            </a:r>
          </a:p>
          <a:p>
            <a:pPr marL="342900" indent="-342900">
              <a:defRPr/>
            </a:pPr>
            <a:endParaRPr lang="en-GB" sz="2000" b="1" i="1" dirty="0">
              <a:solidFill>
                <a:schemeClr val="tx2">
                  <a:lumMod val="75000"/>
                </a:schemeClr>
              </a:solidFill>
              <a:latin typeface="+mj-lt"/>
            </a:endParaRPr>
          </a:p>
          <a:p>
            <a:pPr marL="342900" indent="-342900" algn="just">
              <a:defRPr/>
            </a:pPr>
            <a:r>
              <a:rPr lang="en-GB" sz="2000" b="1" dirty="0">
                <a:solidFill>
                  <a:schemeClr val="accent5">
                    <a:lumMod val="50000"/>
                  </a:schemeClr>
                </a:solidFill>
                <a:latin typeface="+mj-lt"/>
              </a:rPr>
              <a:t>Taskforce/</a:t>
            </a:r>
            <a:r>
              <a:rPr lang="en-GB" sz="2000" b="1" dirty="0" err="1">
                <a:solidFill>
                  <a:schemeClr val="accent5">
                    <a:lumMod val="50000"/>
                  </a:schemeClr>
                </a:solidFill>
                <a:latin typeface="+mj-lt"/>
              </a:rPr>
              <a:t>YouGov</a:t>
            </a:r>
            <a:r>
              <a:rPr lang="en-GB" sz="2000" b="1" dirty="0">
                <a:solidFill>
                  <a:schemeClr val="accent5">
                    <a:lumMod val="50000"/>
                  </a:schemeClr>
                </a:solidFill>
                <a:latin typeface="+mj-lt"/>
              </a:rPr>
              <a:t> 2011 survey, 986 young adults (19-24):</a:t>
            </a:r>
            <a:r>
              <a:rPr lang="en-GB" sz="2000" b="1" i="1" dirty="0">
                <a:solidFill>
                  <a:schemeClr val="accent5">
                    <a:lumMod val="50000"/>
                  </a:schemeClr>
                </a:solidFill>
                <a:latin typeface="+mj-lt"/>
              </a:rPr>
              <a:t> </a:t>
            </a:r>
          </a:p>
          <a:p>
            <a:pPr marL="342900" indent="-342900" algn="just">
              <a:defRPr/>
            </a:pPr>
            <a:endParaRPr lang="en-GB" sz="800" b="1" i="1" dirty="0">
              <a:solidFill>
                <a:schemeClr val="tx2">
                  <a:lumMod val="75000"/>
                </a:schemeClr>
              </a:solidFill>
              <a:latin typeface="+mj-lt"/>
            </a:endParaRPr>
          </a:p>
          <a:p>
            <a:pPr marL="342900" indent="-342900" algn="just">
              <a:defRPr/>
            </a:pPr>
            <a:r>
              <a:rPr lang="en-GB" sz="1700" b="1" dirty="0">
                <a:latin typeface="+mj-lt"/>
              </a:rPr>
              <a:t>Q1: </a:t>
            </a:r>
            <a:r>
              <a:rPr lang="en-GB" sz="1700" b="1" i="1" dirty="0">
                <a:latin typeface="+mj-lt"/>
              </a:rPr>
              <a:t>How many different occasions do you remember employer involvement (work experience, mentoring, enterprise competitions, career advice, CV or interview practice) when you were at school?  </a:t>
            </a:r>
          </a:p>
          <a:p>
            <a:pPr marL="342900" indent="-342900" algn="just">
              <a:defRPr/>
            </a:pPr>
            <a:endParaRPr lang="en-GB" sz="800" b="1" i="1" dirty="0">
              <a:solidFill>
                <a:schemeClr val="tx2">
                  <a:lumMod val="75000"/>
                </a:schemeClr>
              </a:solidFill>
              <a:latin typeface="+mj-lt"/>
            </a:endParaRPr>
          </a:p>
          <a:p>
            <a:pPr marL="342900" indent="-342900" algn="just">
              <a:defRPr/>
            </a:pPr>
            <a:endParaRPr lang="en-GB" sz="1700" dirty="0">
              <a:solidFill>
                <a:schemeClr val="tx2">
                  <a:lumMod val="75000"/>
                </a:schemeClr>
              </a:solidFill>
              <a:latin typeface="Calibri" pitchFamily="34" charset="0"/>
              <a:ea typeface="Calibri" pitchFamily="34" charset="0"/>
              <a:cs typeface="Times New Roman" pitchFamily="18" charset="0"/>
            </a:endParaRPr>
          </a:p>
        </p:txBody>
      </p:sp>
      <p:sp>
        <p:nvSpPr>
          <p:cNvPr id="8196" name="Rectangle 2"/>
          <p:cNvSpPr>
            <a:spLocks noChangeArrowheads="1"/>
          </p:cNvSpPr>
          <p:nvPr/>
        </p:nvSpPr>
        <p:spPr bwMode="auto">
          <a:xfrm>
            <a:off x="-98425" y="6305550"/>
            <a:ext cx="3276600" cy="492125"/>
          </a:xfrm>
          <a:prstGeom prst="rect">
            <a:avLst/>
          </a:prstGeom>
          <a:noFill/>
          <a:ln>
            <a:noFill/>
          </a:ln>
          <a:extLst/>
        </p:spPr>
        <p:txBody>
          <a:bodyPr anchor="ctr">
            <a:spAutoFit/>
          </a:bodyPr>
          <a:lstStyle/>
          <a:p>
            <a:pPr>
              <a:defRPr/>
            </a:pPr>
            <a:endParaRPr lang="en-GB" sz="800" b="1" dirty="0">
              <a:solidFill>
                <a:schemeClr val="tx2">
                  <a:lumMod val="50000"/>
                </a:schemeClr>
              </a:solidFill>
              <a:ea typeface="Calibri" pitchFamily="34" charset="0"/>
              <a:cs typeface="Times New Roman" pitchFamily="18" charset="0"/>
            </a:endParaRPr>
          </a:p>
          <a:p>
            <a:pPr marL="342900" indent="-342900" algn="r">
              <a:defRPr/>
            </a:pPr>
            <a:r>
              <a:rPr lang="en-GB" b="1" dirty="0">
                <a:solidFill>
                  <a:schemeClr val="tx2">
                    <a:lumMod val="75000"/>
                  </a:schemeClr>
                </a:solidFill>
                <a:latin typeface="+mn-lt"/>
              </a:rPr>
              <a:t>Source: </a:t>
            </a:r>
            <a:r>
              <a:rPr lang="en-GB" b="1" i="1" dirty="0">
                <a:solidFill>
                  <a:schemeClr val="tx2">
                    <a:lumMod val="75000"/>
                  </a:schemeClr>
                </a:solidFill>
                <a:latin typeface="+mn-lt"/>
              </a:rPr>
              <a:t>It’s who you meet, </a:t>
            </a:r>
            <a:r>
              <a:rPr lang="en-GB" b="1" dirty="0">
                <a:solidFill>
                  <a:schemeClr val="tx2">
                    <a:lumMod val="75000"/>
                  </a:schemeClr>
                </a:solidFill>
                <a:latin typeface="+mn-lt"/>
              </a:rPr>
              <a:t>2012</a:t>
            </a:r>
            <a:endParaRPr lang="en-GB" b="1" i="1" dirty="0">
              <a:solidFill>
                <a:schemeClr val="tx2">
                  <a:lumMod val="75000"/>
                </a:schemeClr>
              </a:solidFill>
              <a:latin typeface="+mn-lt"/>
            </a:endParaRPr>
          </a:p>
        </p:txBody>
      </p:sp>
      <p:pic>
        <p:nvPicPr>
          <p:cNvPr id="5124" name="Picture 4" descr="ITF-Logo-Final LONG.jpg"/>
          <p:cNvPicPr>
            <a:picLocks noChangeAspect="1"/>
          </p:cNvPicPr>
          <p:nvPr/>
        </p:nvPicPr>
        <p:blipFill>
          <a:blip r:embed="rId2" cstate="print"/>
          <a:srcRect/>
          <a:stretch>
            <a:fillRect/>
          </a:stretch>
        </p:blipFill>
        <p:spPr bwMode="auto">
          <a:xfrm>
            <a:off x="4932363" y="115888"/>
            <a:ext cx="4090987" cy="614362"/>
          </a:xfrm>
          <a:prstGeom prst="rect">
            <a:avLst/>
          </a:prstGeom>
          <a:noFill/>
          <a:ln w="9525">
            <a:noFill/>
            <a:miter lim="800000"/>
            <a:headEnd/>
            <a:tailEnd/>
          </a:ln>
        </p:spPr>
      </p:pic>
      <p:graphicFrame>
        <p:nvGraphicFramePr>
          <p:cNvPr id="6" name="Table 5"/>
          <p:cNvGraphicFramePr>
            <a:graphicFrameLocks noGrp="1"/>
          </p:cNvGraphicFramePr>
          <p:nvPr/>
        </p:nvGraphicFramePr>
        <p:xfrm>
          <a:off x="539750" y="2997200"/>
          <a:ext cx="8137674" cy="1884346"/>
        </p:xfrm>
        <a:graphic>
          <a:graphicData uri="http://schemas.openxmlformats.org/drawingml/2006/table">
            <a:tbl>
              <a:tblPr firstRow="1" bandRow="1">
                <a:tableStyleId>{93296810-A885-4BE3-A3E7-6D5BEEA58F35}</a:tableStyleId>
              </a:tblPr>
              <a:tblGrid>
                <a:gridCol w="1512169"/>
                <a:gridCol w="1296144"/>
                <a:gridCol w="1260524"/>
                <a:gridCol w="1356279"/>
                <a:gridCol w="1356279"/>
                <a:gridCol w="1356279"/>
              </a:tblGrid>
              <a:tr h="1104326">
                <a:tc>
                  <a:txBody>
                    <a:bodyPr/>
                    <a:lstStyle/>
                    <a:p>
                      <a:r>
                        <a:rPr lang="en-GB" sz="2400" dirty="0" smtClean="0"/>
                        <a:t>Number of Occasions</a:t>
                      </a:r>
                      <a:endParaRPr lang="en-GB" sz="2400" dirty="0"/>
                    </a:p>
                  </a:txBody>
                  <a:tcPr/>
                </a:tc>
                <a:tc>
                  <a:txBody>
                    <a:bodyPr/>
                    <a:lstStyle/>
                    <a:p>
                      <a:r>
                        <a:rPr lang="en-GB" sz="2400" dirty="0" smtClean="0"/>
                        <a:t>0</a:t>
                      </a:r>
                      <a:endParaRPr lang="en-GB" sz="2400" dirty="0"/>
                    </a:p>
                  </a:txBody>
                  <a:tcPr/>
                </a:tc>
                <a:tc>
                  <a:txBody>
                    <a:bodyPr/>
                    <a:lstStyle/>
                    <a:p>
                      <a:r>
                        <a:rPr lang="en-GB" sz="2400" dirty="0" smtClean="0"/>
                        <a:t>1</a:t>
                      </a:r>
                      <a:endParaRPr lang="en-GB" sz="2400" dirty="0"/>
                    </a:p>
                  </a:txBody>
                  <a:tcPr/>
                </a:tc>
                <a:tc>
                  <a:txBody>
                    <a:bodyPr/>
                    <a:lstStyle/>
                    <a:p>
                      <a:r>
                        <a:rPr lang="en-GB" sz="2400" dirty="0" smtClean="0"/>
                        <a:t>2</a:t>
                      </a:r>
                      <a:endParaRPr lang="en-GB" sz="2400" dirty="0"/>
                    </a:p>
                  </a:txBody>
                  <a:tcPr/>
                </a:tc>
                <a:tc>
                  <a:txBody>
                    <a:bodyPr/>
                    <a:lstStyle/>
                    <a:p>
                      <a:r>
                        <a:rPr lang="en-GB" sz="2400" dirty="0" smtClean="0"/>
                        <a:t>3</a:t>
                      </a:r>
                      <a:endParaRPr lang="en-GB" sz="2400" dirty="0"/>
                    </a:p>
                  </a:txBody>
                  <a:tcPr/>
                </a:tc>
                <a:tc>
                  <a:txBody>
                    <a:bodyPr/>
                    <a:lstStyle/>
                    <a:p>
                      <a:r>
                        <a:rPr lang="en-GB" sz="2400" dirty="0" smtClean="0"/>
                        <a:t>4 or more</a:t>
                      </a:r>
                      <a:endParaRPr lang="en-GB" sz="2400" dirty="0"/>
                    </a:p>
                  </a:txBody>
                  <a:tcPr/>
                </a:tc>
              </a:tr>
              <a:tr h="695626">
                <a:tc>
                  <a:txBody>
                    <a:bodyPr/>
                    <a:lstStyle/>
                    <a:p>
                      <a:r>
                        <a:rPr lang="en-GB" sz="2400" dirty="0" smtClean="0"/>
                        <a:t>NEET</a:t>
                      </a:r>
                      <a:endParaRPr lang="en-GB" sz="2400" dirty="0"/>
                    </a:p>
                  </a:txBody>
                  <a:tcPr/>
                </a:tc>
                <a:tc>
                  <a:txBody>
                    <a:bodyPr/>
                    <a:lstStyle/>
                    <a:p>
                      <a:r>
                        <a:rPr lang="en-GB" sz="2400" dirty="0" smtClean="0"/>
                        <a:t>26%</a:t>
                      </a:r>
                      <a:endParaRPr lang="en-GB" sz="2400" dirty="0"/>
                    </a:p>
                  </a:txBody>
                  <a:tcPr/>
                </a:tc>
                <a:tc>
                  <a:txBody>
                    <a:bodyPr/>
                    <a:lstStyle/>
                    <a:p>
                      <a:r>
                        <a:rPr lang="en-GB" sz="2400" dirty="0" smtClean="0"/>
                        <a:t>23%</a:t>
                      </a:r>
                      <a:endParaRPr lang="en-GB" sz="2400" dirty="0"/>
                    </a:p>
                  </a:txBody>
                  <a:tcPr/>
                </a:tc>
                <a:tc>
                  <a:txBody>
                    <a:bodyPr/>
                    <a:lstStyle/>
                    <a:p>
                      <a:r>
                        <a:rPr lang="en-GB" sz="2400" dirty="0" smtClean="0"/>
                        <a:t>17%</a:t>
                      </a:r>
                      <a:endParaRPr lang="en-GB" sz="2400" dirty="0"/>
                    </a:p>
                  </a:txBody>
                  <a:tcPr/>
                </a:tc>
                <a:tc>
                  <a:txBody>
                    <a:bodyPr/>
                    <a:lstStyle/>
                    <a:p>
                      <a:r>
                        <a:rPr lang="en-GB" sz="2400" dirty="0" smtClean="0"/>
                        <a:t>16%</a:t>
                      </a:r>
                      <a:endParaRPr lang="en-GB" sz="2400" dirty="0"/>
                    </a:p>
                  </a:txBody>
                  <a:tcPr/>
                </a:tc>
                <a:tc>
                  <a:txBody>
                    <a:bodyPr/>
                    <a:lstStyle/>
                    <a:p>
                      <a:r>
                        <a:rPr lang="en-GB" sz="2400" dirty="0" smtClean="0"/>
                        <a:t>4%</a:t>
                      </a:r>
                      <a:endParaRPr lang="en-GB" sz="2400" dirty="0"/>
                    </a:p>
                  </a:txBody>
                  <a:tcPr/>
                </a:tc>
              </a:tr>
            </a:tbl>
          </a:graphicData>
        </a:graphic>
      </p:graphicFrame>
      <p:pic>
        <p:nvPicPr>
          <p:cNvPr id="5148" name="Picture 6" descr="C:\Users\Phil\Desktop\Inspiring the Future\Education and Employers logo.png"/>
          <p:cNvPicPr>
            <a:picLocks noChangeAspect="1" noChangeArrowheads="1"/>
          </p:cNvPicPr>
          <p:nvPr/>
        </p:nvPicPr>
        <p:blipFill>
          <a:blip r:embed="rId3" cstate="print"/>
          <a:srcRect/>
          <a:stretch>
            <a:fillRect/>
          </a:stretch>
        </p:blipFill>
        <p:spPr bwMode="auto">
          <a:xfrm>
            <a:off x="7245951" y="6086475"/>
            <a:ext cx="1811338"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0"/>
            <a:ext cx="4716463" cy="430213"/>
          </a:xfrm>
          <a:prstGeom prst="rect">
            <a:avLst/>
          </a:prstGeom>
        </p:spPr>
        <p:txBody>
          <a:bodyPr>
            <a:spAutoFit/>
          </a:bodyPr>
          <a:lstStyle/>
          <a:p>
            <a:pPr>
              <a:defRPr/>
            </a:pPr>
            <a:r>
              <a:rPr lang="en-GB" sz="2200" b="1" i="1" dirty="0">
                <a:solidFill>
                  <a:schemeClr val="accent5">
                    <a:lumMod val="50000"/>
                  </a:schemeClr>
                </a:solidFill>
                <a:latin typeface="+mj-lt"/>
              </a:rPr>
              <a:t>...against teenage aspirations</a:t>
            </a:r>
          </a:p>
        </p:txBody>
      </p:sp>
      <p:pic>
        <p:nvPicPr>
          <p:cNvPr id="6147" name="Picture 9"/>
          <p:cNvPicPr>
            <a:picLocks noChangeAspect="1" noChangeArrowheads="1"/>
          </p:cNvPicPr>
          <p:nvPr/>
        </p:nvPicPr>
        <p:blipFill>
          <a:blip r:embed="rId2" cstate="print"/>
          <a:srcRect r="23824"/>
          <a:stretch>
            <a:fillRect/>
          </a:stretch>
        </p:blipFill>
        <p:spPr bwMode="auto">
          <a:xfrm>
            <a:off x="0" y="868363"/>
            <a:ext cx="9144000" cy="5989637"/>
          </a:xfrm>
          <a:prstGeom prst="rect">
            <a:avLst/>
          </a:prstGeom>
          <a:noFill/>
          <a:ln w="9525">
            <a:noFill/>
            <a:miter lim="800000"/>
            <a:headEnd/>
            <a:tailEnd/>
          </a:ln>
        </p:spPr>
      </p:pic>
      <p:pic>
        <p:nvPicPr>
          <p:cNvPr id="6148" name="Picture 2"/>
          <p:cNvPicPr>
            <a:picLocks noChangeAspect="1" noChangeArrowheads="1"/>
          </p:cNvPicPr>
          <p:nvPr/>
        </p:nvPicPr>
        <p:blipFill>
          <a:blip r:embed="rId3" cstate="print"/>
          <a:srcRect/>
          <a:stretch>
            <a:fillRect/>
          </a:stretch>
        </p:blipFill>
        <p:spPr bwMode="auto">
          <a:xfrm>
            <a:off x="4859338" y="188913"/>
            <a:ext cx="1296987" cy="469900"/>
          </a:xfrm>
          <a:prstGeom prst="rect">
            <a:avLst/>
          </a:prstGeom>
          <a:noFill/>
          <a:ln w="9525">
            <a:noFill/>
            <a:miter lim="800000"/>
            <a:headEnd/>
            <a:tailEnd/>
          </a:ln>
        </p:spPr>
      </p:pic>
      <p:pic>
        <p:nvPicPr>
          <p:cNvPr id="6149" name="Picture 2" descr="https://almanac.ukces.org.uk/Almanac%20Library/UKCES-logo_P411_WarmRed_proc.gif"/>
          <p:cNvPicPr>
            <a:picLocks noChangeAspect="1" noChangeArrowheads="1"/>
          </p:cNvPicPr>
          <p:nvPr/>
        </p:nvPicPr>
        <p:blipFill>
          <a:blip r:embed="rId4" cstate="print"/>
          <a:srcRect/>
          <a:stretch>
            <a:fillRect/>
          </a:stretch>
        </p:blipFill>
        <p:spPr bwMode="auto">
          <a:xfrm>
            <a:off x="6264275" y="188913"/>
            <a:ext cx="1187450" cy="482600"/>
          </a:xfrm>
          <a:prstGeom prst="rect">
            <a:avLst/>
          </a:prstGeom>
          <a:noFill/>
          <a:ln w="9525">
            <a:noFill/>
            <a:miter lim="800000"/>
            <a:headEnd/>
            <a:tailEnd/>
          </a:ln>
        </p:spPr>
      </p:pic>
      <p:pic>
        <p:nvPicPr>
          <p:cNvPr id="6150" name="Picture 2" descr="E:\logo for bf (1).jpg"/>
          <p:cNvPicPr>
            <a:picLocks noChangeAspect="1" noChangeArrowheads="1"/>
          </p:cNvPicPr>
          <p:nvPr/>
        </p:nvPicPr>
        <p:blipFill>
          <a:blip r:embed="rId5" cstate="print"/>
          <a:srcRect/>
          <a:stretch>
            <a:fillRect/>
          </a:stretch>
        </p:blipFill>
        <p:spPr bwMode="auto">
          <a:xfrm>
            <a:off x="7524750" y="0"/>
            <a:ext cx="1368425"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07988" y="188913"/>
            <a:ext cx="8423275" cy="863600"/>
          </a:xfrm>
        </p:spPr>
        <p:txBody>
          <a:bodyPr/>
          <a:lstStyle/>
          <a:p>
            <a:r>
              <a:rPr lang="en-GB" sz="2000" dirty="0" smtClean="0">
                <a:solidFill>
                  <a:srgbClr val="00B050"/>
                </a:solidFill>
                <a:cs typeface="Calibri" pitchFamily="34" charset="0"/>
              </a:rPr>
              <a:t/>
            </a:r>
            <a:br>
              <a:rPr lang="en-GB" sz="2000" dirty="0" smtClean="0">
                <a:solidFill>
                  <a:srgbClr val="00B050"/>
                </a:solidFill>
                <a:cs typeface="Calibri" pitchFamily="34" charset="0"/>
              </a:rPr>
            </a:br>
            <a:r>
              <a:rPr lang="en-GB" sz="2000" dirty="0" smtClean="0">
                <a:solidFill>
                  <a:srgbClr val="00B050"/>
                </a:solidFill>
                <a:cs typeface="Calibri" pitchFamily="34" charset="0"/>
              </a:rPr>
              <a:t/>
            </a:r>
            <a:br>
              <a:rPr lang="en-GB" sz="2000" dirty="0" smtClean="0">
                <a:solidFill>
                  <a:srgbClr val="00B050"/>
                </a:solidFill>
                <a:cs typeface="Calibri" pitchFamily="34" charset="0"/>
              </a:rPr>
            </a:br>
            <a:endParaRPr lang="en-GB" sz="1600" dirty="0" smtClean="0">
              <a:solidFill>
                <a:srgbClr val="366896"/>
              </a:solidFill>
              <a:cs typeface="Calibri" pitchFamily="34" charset="0"/>
            </a:endParaRPr>
          </a:p>
        </p:txBody>
      </p:sp>
      <p:sp>
        <p:nvSpPr>
          <p:cNvPr id="3" name="Content Placeholder 2"/>
          <p:cNvSpPr>
            <a:spLocks noGrp="1"/>
          </p:cNvSpPr>
          <p:nvPr>
            <p:ph idx="1"/>
          </p:nvPr>
        </p:nvSpPr>
        <p:spPr>
          <a:xfrm>
            <a:off x="5099050" y="1793874"/>
            <a:ext cx="3924300" cy="2881313"/>
          </a:xfrm>
        </p:spPr>
        <p:txBody>
          <a:bodyPr/>
          <a:lstStyle/>
          <a:p>
            <a:pPr>
              <a:spcAft>
                <a:spcPts val="0"/>
              </a:spcAft>
              <a:defRPr/>
            </a:pPr>
            <a:endParaRPr lang="en-GB" sz="1600" b="1" dirty="0" smtClean="0">
              <a:solidFill>
                <a:schemeClr val="accent5">
                  <a:lumMod val="50000"/>
                </a:schemeClr>
              </a:solidFill>
              <a:latin typeface="Arial Black" pitchFamily="34" charset="0"/>
            </a:endParaRPr>
          </a:p>
          <a:p>
            <a:pPr>
              <a:spcAft>
                <a:spcPts val="0"/>
              </a:spcAft>
              <a:buFont typeface="Arial" charset="0"/>
              <a:buNone/>
              <a:defRPr/>
            </a:pPr>
            <a:r>
              <a:rPr lang="en-GB" sz="1600" b="1" dirty="0" smtClean="0">
                <a:solidFill>
                  <a:schemeClr val="accent5">
                    <a:lumMod val="50000"/>
                  </a:schemeClr>
                </a:solidFill>
                <a:latin typeface="Arial Black" pitchFamily="34" charset="0"/>
              </a:rPr>
              <a:t>What is Inspiring the Future?</a:t>
            </a:r>
          </a:p>
          <a:p>
            <a:pPr>
              <a:spcAft>
                <a:spcPts val="0"/>
              </a:spcAft>
              <a:buFont typeface="Arial" charset="0"/>
              <a:buNone/>
              <a:defRPr/>
            </a:pPr>
            <a:endParaRPr lang="en-GB" sz="1600" b="1" dirty="0" smtClean="0">
              <a:solidFill>
                <a:schemeClr val="accent5">
                  <a:lumMod val="50000"/>
                </a:schemeClr>
              </a:solidFill>
              <a:latin typeface="Arial Black" pitchFamily="34" charset="0"/>
            </a:endParaRPr>
          </a:p>
          <a:p>
            <a:pPr>
              <a:spcAft>
                <a:spcPts val="0"/>
              </a:spcAft>
              <a:buFont typeface="Arial" charset="0"/>
              <a:buNone/>
              <a:defRPr/>
            </a:pPr>
            <a:r>
              <a:rPr lang="en-GB" sz="1600" dirty="0" smtClean="0">
                <a:solidFill>
                  <a:schemeClr val="accent5">
                    <a:lumMod val="50000"/>
                  </a:schemeClr>
                </a:solidFill>
              </a:rPr>
              <a:t>Built around a secure online system, Inspiring </a:t>
            </a:r>
          </a:p>
          <a:p>
            <a:pPr>
              <a:spcAft>
                <a:spcPts val="0"/>
              </a:spcAft>
              <a:buFont typeface="Arial" charset="0"/>
              <a:buNone/>
              <a:defRPr/>
            </a:pPr>
            <a:r>
              <a:rPr lang="en-GB" sz="1600" dirty="0">
                <a:solidFill>
                  <a:schemeClr val="accent5">
                    <a:lumMod val="50000"/>
                  </a:schemeClr>
                </a:solidFill>
              </a:rPr>
              <a:t>t</a:t>
            </a:r>
            <a:r>
              <a:rPr lang="en-GB" sz="1600" dirty="0" smtClean="0">
                <a:solidFill>
                  <a:schemeClr val="accent5">
                    <a:lumMod val="50000"/>
                  </a:schemeClr>
                </a:solidFill>
              </a:rPr>
              <a:t>he Future is a </a:t>
            </a:r>
            <a:r>
              <a:rPr lang="en-GB" sz="1600" b="1" dirty="0" smtClean="0">
                <a:solidFill>
                  <a:schemeClr val="accent5">
                    <a:lumMod val="50000"/>
                  </a:schemeClr>
                </a:solidFill>
              </a:rPr>
              <a:t>free service </a:t>
            </a:r>
            <a:r>
              <a:rPr lang="en-GB" sz="1600" dirty="0" smtClean="0">
                <a:solidFill>
                  <a:schemeClr val="accent5">
                    <a:lumMod val="50000"/>
                  </a:schemeClr>
                </a:solidFill>
              </a:rPr>
              <a:t>which has nearly </a:t>
            </a:r>
          </a:p>
          <a:p>
            <a:pPr>
              <a:spcAft>
                <a:spcPts val="0"/>
              </a:spcAft>
              <a:buFont typeface="Arial" charset="0"/>
              <a:buNone/>
              <a:defRPr/>
            </a:pPr>
            <a:r>
              <a:rPr lang="en-GB" sz="1600" dirty="0" smtClean="0">
                <a:solidFill>
                  <a:schemeClr val="accent5">
                    <a:lumMod val="50000"/>
                  </a:schemeClr>
                </a:solidFill>
              </a:rPr>
              <a:t>10,000</a:t>
            </a:r>
            <a:r>
              <a:rPr lang="en-GB" sz="1600" dirty="0">
                <a:solidFill>
                  <a:schemeClr val="accent5">
                    <a:lumMod val="50000"/>
                  </a:schemeClr>
                </a:solidFill>
              </a:rPr>
              <a:t> </a:t>
            </a:r>
            <a:r>
              <a:rPr lang="en-GB" sz="1600" dirty="0" smtClean="0">
                <a:solidFill>
                  <a:schemeClr val="accent5">
                    <a:lumMod val="50000"/>
                  </a:schemeClr>
                </a:solidFill>
              </a:rPr>
              <a:t>volunteers from </a:t>
            </a:r>
            <a:r>
              <a:rPr lang="en-GB" sz="1600" b="1" dirty="0" smtClean="0">
                <a:solidFill>
                  <a:schemeClr val="accent5">
                    <a:lumMod val="50000"/>
                  </a:schemeClr>
                </a:solidFill>
              </a:rPr>
              <a:t>all sectors and </a:t>
            </a:r>
          </a:p>
          <a:p>
            <a:pPr>
              <a:spcAft>
                <a:spcPts val="0"/>
              </a:spcAft>
              <a:buFont typeface="Arial" charset="0"/>
              <a:buNone/>
              <a:defRPr/>
            </a:pPr>
            <a:r>
              <a:rPr lang="en-GB" sz="1600" b="1" dirty="0" smtClean="0">
                <a:solidFill>
                  <a:schemeClr val="accent5">
                    <a:lumMod val="50000"/>
                  </a:schemeClr>
                </a:solidFill>
              </a:rPr>
              <a:t>professions from apprentices to CEOs </a:t>
            </a:r>
            <a:r>
              <a:rPr lang="en-GB" sz="1600" dirty="0" smtClean="0">
                <a:solidFill>
                  <a:schemeClr val="accent5">
                    <a:lumMod val="50000"/>
                  </a:schemeClr>
                </a:solidFill>
              </a:rPr>
              <a:t>who </a:t>
            </a:r>
          </a:p>
          <a:p>
            <a:pPr>
              <a:spcAft>
                <a:spcPts val="0"/>
              </a:spcAft>
              <a:buFont typeface="Arial" charset="0"/>
              <a:buNone/>
              <a:defRPr/>
            </a:pPr>
            <a:r>
              <a:rPr lang="en-GB" sz="1600" dirty="0" smtClean="0">
                <a:solidFill>
                  <a:schemeClr val="accent5">
                    <a:lumMod val="50000"/>
                  </a:schemeClr>
                </a:solidFill>
              </a:rPr>
              <a:t>have pledged one hour per year to go </a:t>
            </a:r>
          </a:p>
          <a:p>
            <a:pPr>
              <a:spcAft>
                <a:spcPts val="0"/>
              </a:spcAft>
              <a:buFont typeface="Arial" charset="0"/>
              <a:buNone/>
              <a:defRPr/>
            </a:pPr>
            <a:r>
              <a:rPr lang="en-GB" sz="1600" dirty="0" smtClean="0">
                <a:solidFill>
                  <a:schemeClr val="accent5">
                    <a:lumMod val="50000"/>
                  </a:schemeClr>
                </a:solidFill>
              </a:rPr>
              <a:t>into schools and colleges to give short talks </a:t>
            </a:r>
          </a:p>
          <a:p>
            <a:pPr>
              <a:spcAft>
                <a:spcPts val="0"/>
              </a:spcAft>
              <a:buFont typeface="Arial" charset="0"/>
              <a:buNone/>
              <a:defRPr/>
            </a:pPr>
            <a:r>
              <a:rPr lang="en-GB" sz="1600" dirty="0" smtClean="0">
                <a:solidFill>
                  <a:schemeClr val="accent5">
                    <a:lumMod val="50000"/>
                  </a:schemeClr>
                </a:solidFill>
              </a:rPr>
              <a:t>about their jobs, careers and the education </a:t>
            </a:r>
          </a:p>
          <a:p>
            <a:pPr>
              <a:spcAft>
                <a:spcPts val="0"/>
              </a:spcAft>
              <a:buFont typeface="Arial" charset="0"/>
              <a:buNone/>
              <a:defRPr/>
            </a:pPr>
            <a:r>
              <a:rPr lang="en-GB" sz="1600" dirty="0" smtClean="0">
                <a:solidFill>
                  <a:schemeClr val="accent5">
                    <a:lumMod val="50000"/>
                  </a:schemeClr>
                </a:solidFill>
              </a:rPr>
              <a:t>route they took</a:t>
            </a:r>
          </a:p>
          <a:p>
            <a:pPr>
              <a:spcAft>
                <a:spcPts val="0"/>
              </a:spcAft>
              <a:buFont typeface="Arial" charset="0"/>
              <a:buNone/>
              <a:defRPr/>
            </a:pPr>
            <a:endParaRPr lang="en-GB" sz="1300" dirty="0" smtClean="0">
              <a:solidFill>
                <a:schemeClr val="accent5">
                  <a:lumMod val="50000"/>
                </a:schemeClr>
              </a:solidFill>
            </a:endParaRPr>
          </a:p>
          <a:p>
            <a:pPr marL="0" indent="0">
              <a:defRPr/>
            </a:pPr>
            <a:endParaRPr lang="en-GB" sz="1200" dirty="0" smtClean="0">
              <a:solidFill>
                <a:schemeClr val="accent5">
                  <a:lumMod val="50000"/>
                </a:schemeClr>
              </a:solidFill>
              <a:cs typeface="Calibri" pitchFamily="34" charset="0"/>
            </a:endParaRPr>
          </a:p>
          <a:p>
            <a:pPr marL="0" indent="0">
              <a:defRPr/>
            </a:pPr>
            <a:endParaRPr lang="en-GB" sz="1200" dirty="0" smtClean="0">
              <a:solidFill>
                <a:schemeClr val="accent5">
                  <a:lumMod val="50000"/>
                </a:schemeClr>
              </a:solidFill>
              <a:cs typeface="Calibri" pitchFamily="34" charset="0"/>
            </a:endParaRPr>
          </a:p>
          <a:p>
            <a:pPr marL="0" indent="0">
              <a:defRPr/>
            </a:pPr>
            <a:endParaRPr lang="en-GB" sz="1200" dirty="0" smtClean="0">
              <a:solidFill>
                <a:schemeClr val="accent5">
                  <a:lumMod val="50000"/>
                </a:schemeClr>
              </a:solidFill>
              <a:cs typeface="Calibri" pitchFamily="34" charset="0"/>
            </a:endParaRPr>
          </a:p>
          <a:p>
            <a:pPr marL="539750" indent="-274638">
              <a:spcBef>
                <a:spcPts val="600"/>
              </a:spcBef>
              <a:spcAft>
                <a:spcPts val="0"/>
              </a:spcAft>
              <a:buFont typeface="Arial" pitchFamily="34" charset="0"/>
              <a:buChar char="•"/>
              <a:defRPr/>
            </a:pPr>
            <a:endParaRPr lang="en-GB" sz="1400" dirty="0" smtClean="0"/>
          </a:p>
          <a:p>
            <a:pPr>
              <a:spcAft>
                <a:spcPts val="0"/>
              </a:spcAft>
              <a:defRPr/>
            </a:pPr>
            <a:endParaRPr lang="en-GB" sz="1600" dirty="0" smtClean="0"/>
          </a:p>
          <a:p>
            <a:pPr>
              <a:spcAft>
                <a:spcPts val="0"/>
              </a:spcAft>
              <a:defRPr/>
            </a:pPr>
            <a:endParaRPr lang="en-GB" sz="1400" b="1" dirty="0" smtClean="0"/>
          </a:p>
          <a:p>
            <a:pPr>
              <a:spcAft>
                <a:spcPts val="0"/>
              </a:spcAft>
              <a:defRPr/>
            </a:pPr>
            <a:endParaRPr lang="en-GB" sz="1400" b="1" dirty="0" smtClean="0"/>
          </a:p>
          <a:p>
            <a:pPr>
              <a:spcAft>
                <a:spcPts val="0"/>
              </a:spcAft>
              <a:defRPr/>
            </a:pPr>
            <a:endParaRPr lang="en-GB" sz="1400" b="1" dirty="0" smtClean="0"/>
          </a:p>
          <a:p>
            <a:pPr>
              <a:spcAft>
                <a:spcPts val="0"/>
              </a:spcAft>
              <a:defRPr/>
            </a:pPr>
            <a:endParaRPr lang="en-GB" sz="1400" b="1" dirty="0" smtClean="0"/>
          </a:p>
        </p:txBody>
      </p:sp>
      <p:pic>
        <p:nvPicPr>
          <p:cNvPr id="8196" name="Picture 4" descr="ITF-Logo-Final LONG.jpg"/>
          <p:cNvPicPr>
            <a:picLocks noChangeAspect="1"/>
          </p:cNvPicPr>
          <p:nvPr/>
        </p:nvPicPr>
        <p:blipFill>
          <a:blip r:embed="rId3" cstate="print"/>
          <a:srcRect/>
          <a:stretch>
            <a:fillRect/>
          </a:stretch>
        </p:blipFill>
        <p:spPr bwMode="auto">
          <a:xfrm>
            <a:off x="4932363" y="115888"/>
            <a:ext cx="4090987" cy="614362"/>
          </a:xfrm>
          <a:prstGeom prst="rect">
            <a:avLst/>
          </a:prstGeom>
          <a:noFill/>
          <a:ln w="9525">
            <a:noFill/>
            <a:miter lim="800000"/>
            <a:headEnd/>
            <a:tailEnd/>
          </a:ln>
        </p:spPr>
      </p:pic>
      <p:pic>
        <p:nvPicPr>
          <p:cNvPr id="8197" name="Picture 3"/>
          <p:cNvPicPr>
            <a:picLocks noChangeAspect="1"/>
          </p:cNvPicPr>
          <p:nvPr/>
        </p:nvPicPr>
        <p:blipFill>
          <a:blip r:embed="rId4" cstate="print"/>
          <a:srcRect/>
          <a:stretch>
            <a:fillRect/>
          </a:stretch>
        </p:blipFill>
        <p:spPr bwMode="auto">
          <a:xfrm>
            <a:off x="250825" y="692150"/>
            <a:ext cx="4549775" cy="5040313"/>
          </a:xfrm>
          <a:prstGeom prst="rect">
            <a:avLst/>
          </a:prstGeom>
          <a:noFill/>
          <a:ln w="9525">
            <a:solidFill>
              <a:schemeClr val="tx1"/>
            </a:solidFill>
            <a:miter lim="800000"/>
            <a:headEnd/>
            <a:tailEnd/>
          </a:ln>
        </p:spPr>
      </p:pic>
      <p:pic>
        <p:nvPicPr>
          <p:cNvPr id="8199" name="Picture 8"/>
          <p:cNvPicPr>
            <a:picLocks noChangeAspect="1" noChangeArrowheads="1"/>
          </p:cNvPicPr>
          <p:nvPr/>
        </p:nvPicPr>
        <p:blipFill>
          <a:blip r:embed="rId5" cstate="print"/>
          <a:srcRect l="46207" t="73453" r="17265" b="16702"/>
          <a:stretch>
            <a:fillRect/>
          </a:stretch>
        </p:blipFill>
        <p:spPr bwMode="auto">
          <a:xfrm>
            <a:off x="1254125" y="6061075"/>
            <a:ext cx="3802063" cy="5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TF-Logo-Final LONG.jpg"/>
          <p:cNvPicPr>
            <a:picLocks noChangeAspect="1"/>
          </p:cNvPicPr>
          <p:nvPr/>
        </p:nvPicPr>
        <p:blipFill>
          <a:blip r:embed="rId2" cstate="print"/>
          <a:stretch>
            <a:fillRect/>
          </a:stretch>
        </p:blipFill>
        <p:spPr>
          <a:xfrm>
            <a:off x="4644008" y="315574"/>
            <a:ext cx="4091947" cy="613792"/>
          </a:xfrm>
          <a:prstGeom prst="rect">
            <a:avLst/>
          </a:prstGeom>
        </p:spPr>
      </p:pic>
      <p:grpSp>
        <p:nvGrpSpPr>
          <p:cNvPr id="12" name="Group 11"/>
          <p:cNvGrpSpPr/>
          <p:nvPr/>
        </p:nvGrpSpPr>
        <p:grpSpPr>
          <a:xfrm>
            <a:off x="467544" y="1210742"/>
            <a:ext cx="8268411" cy="5027563"/>
            <a:chOff x="-900608" y="866960"/>
            <a:chExt cx="8482544" cy="526714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26411" b="23197"/>
            <a:stretch/>
          </p:blipFill>
          <p:spPr>
            <a:xfrm>
              <a:off x="4015669" y="866960"/>
              <a:ext cx="3566267" cy="526714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1" b="24107"/>
            <a:stretch/>
          </p:blipFill>
          <p:spPr>
            <a:xfrm>
              <a:off x="-900608" y="929366"/>
              <a:ext cx="4916277" cy="5204734"/>
            </a:xfrm>
            <a:prstGeom prst="rect">
              <a:avLst/>
            </a:prstGeom>
          </p:spPr>
        </p:pic>
      </p:grpSp>
    </p:spTree>
    <p:extLst>
      <p:ext uri="{BB962C8B-B14F-4D97-AF65-F5344CB8AC3E}">
        <p14:creationId xmlns:p14="http://schemas.microsoft.com/office/powerpoint/2010/main" val="3667752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07504" y="712355"/>
            <a:ext cx="8280400" cy="2831544"/>
          </a:xfrm>
          <a:prstGeom prst="rect">
            <a:avLst/>
          </a:prstGeom>
          <a:noFill/>
          <a:ln>
            <a:noFill/>
          </a:ln>
          <a:extLst/>
        </p:spPr>
        <p:txBody>
          <a:bodyPr>
            <a:spAutoFit/>
          </a:bodyPr>
          <a:lstStyle/>
          <a:p>
            <a:pPr defTabSz="736600" eaLnBrk="0" hangingPunct="0">
              <a:defRPr/>
            </a:pPr>
            <a:r>
              <a:rPr lang="en-GB" sz="2400" b="1" dirty="0">
                <a:solidFill>
                  <a:schemeClr val="accent5">
                    <a:lumMod val="50000"/>
                  </a:schemeClr>
                </a:solidFill>
                <a:latin typeface="Arial Black" panose="020B0A04020102020204" pitchFamily="34" charset="0"/>
              </a:rPr>
              <a:t>How can schools use Inspiring the Future?</a:t>
            </a:r>
            <a:endParaRPr lang="en-GB" sz="2400" b="1" i="1" dirty="0">
              <a:solidFill>
                <a:schemeClr val="accent5">
                  <a:lumMod val="50000"/>
                </a:schemeClr>
              </a:solidFill>
              <a:latin typeface="Arial Black" panose="020B0A04020102020204" pitchFamily="34" charset="0"/>
            </a:endParaRPr>
          </a:p>
          <a:p>
            <a:pPr defTabSz="736600" eaLnBrk="0" hangingPunct="0">
              <a:defRPr/>
            </a:pPr>
            <a:endParaRPr lang="en-GB" sz="1400" b="1" dirty="0">
              <a:latin typeface="Calibri" pitchFamily="34" charset="0"/>
              <a:cs typeface="Times New Roman" pitchFamily="18" charset="0"/>
            </a:endParaRPr>
          </a:p>
          <a:p>
            <a:pPr marL="285750" indent="-285750" defTabSz="736600" eaLnBrk="0" hangingPunct="0">
              <a:buFont typeface="Arial" panose="020B0604020202020204" pitchFamily="34" charset="0"/>
              <a:buChar char="•"/>
              <a:defRPr/>
            </a:pPr>
            <a:r>
              <a:rPr lang="en-GB" sz="1300" dirty="0" smtClean="0">
                <a:latin typeface="Calibri" pitchFamily="34" charset="0"/>
                <a:cs typeface="Times New Roman" pitchFamily="18" charset="0"/>
              </a:rPr>
              <a:t>A huge </a:t>
            </a:r>
            <a:r>
              <a:rPr lang="en-GB" sz="1300" dirty="0">
                <a:latin typeface="Calibri" pitchFamily="34" charset="0"/>
                <a:cs typeface="Times New Roman" pitchFamily="18" charset="0"/>
              </a:rPr>
              <a:t>national network of diverse volunteers waiting for teachers to invite them to talk to </a:t>
            </a:r>
            <a:r>
              <a:rPr lang="en-GB" sz="1300" dirty="0" smtClean="0">
                <a:latin typeface="Calibri" pitchFamily="34" charset="0"/>
                <a:cs typeface="Times New Roman" pitchFamily="18" charset="0"/>
              </a:rPr>
              <a:t>pupils</a:t>
            </a:r>
          </a:p>
          <a:p>
            <a:pPr defTabSz="736600" eaLnBrk="0" hangingPunct="0">
              <a:defRPr/>
            </a:pPr>
            <a:endParaRPr lang="en-GB" sz="1300" dirty="0" smtClean="0">
              <a:latin typeface="Calibri" pitchFamily="34" charset="0"/>
              <a:cs typeface="Times New Roman" pitchFamily="18" charset="0"/>
            </a:endParaRPr>
          </a:p>
          <a:p>
            <a:pPr marL="285750" indent="-285750" defTabSz="736600" eaLnBrk="0" hangingPunct="0">
              <a:buFont typeface="Arial" panose="020B0604020202020204" pitchFamily="34" charset="0"/>
              <a:buChar char="•"/>
              <a:defRPr/>
            </a:pPr>
            <a:r>
              <a:rPr lang="en-GB" sz="1300" dirty="0">
                <a:latin typeface="Calibri" pitchFamily="34" charset="0"/>
                <a:cs typeface="Times New Roman" pitchFamily="18" charset="0"/>
              </a:rPr>
              <a:t>V</a:t>
            </a:r>
            <a:r>
              <a:rPr lang="en-GB" sz="1300" dirty="0" smtClean="0">
                <a:latin typeface="Calibri" pitchFamily="34" charset="0"/>
                <a:cs typeface="Times New Roman" pitchFamily="18" charset="0"/>
              </a:rPr>
              <a:t>olunteers who are happy </a:t>
            </a:r>
            <a:r>
              <a:rPr lang="en-GB" sz="1300" dirty="0">
                <a:latin typeface="Calibri" pitchFamily="34" charset="0"/>
                <a:cs typeface="Times New Roman" pitchFamily="18" charset="0"/>
              </a:rPr>
              <a:t>to come into the classroom to speak about jobs related to particular subjects, or to take part in careers talks either to a small group or at large career </a:t>
            </a:r>
            <a:r>
              <a:rPr lang="en-GB" sz="1300" dirty="0" smtClean="0">
                <a:latin typeface="Calibri" pitchFamily="34" charset="0"/>
                <a:cs typeface="Times New Roman" pitchFamily="18" charset="0"/>
              </a:rPr>
              <a:t>fairs</a:t>
            </a:r>
          </a:p>
          <a:p>
            <a:pPr defTabSz="736600" eaLnBrk="0" hangingPunct="0">
              <a:defRPr/>
            </a:pPr>
            <a:endParaRPr lang="en-GB" sz="1300" dirty="0" smtClean="0">
              <a:latin typeface="Calibri" pitchFamily="34" charset="0"/>
              <a:cs typeface="Times New Roman" pitchFamily="18" charset="0"/>
            </a:endParaRPr>
          </a:p>
          <a:p>
            <a:pPr marL="285750" indent="-285750" defTabSz="736600" eaLnBrk="0" hangingPunct="0">
              <a:buFont typeface="Arial" panose="020B0604020202020204" pitchFamily="34" charset="0"/>
              <a:buChar char="•"/>
              <a:defRPr/>
            </a:pPr>
            <a:r>
              <a:rPr lang="en-GB" sz="1300" dirty="0">
                <a:latin typeface="Calibri" pitchFamily="34" charset="0"/>
                <a:cs typeface="Times New Roman" pitchFamily="18" charset="0"/>
              </a:rPr>
              <a:t>C</a:t>
            </a:r>
            <a:r>
              <a:rPr lang="en-GB" sz="1300" dirty="0" smtClean="0">
                <a:latin typeface="Calibri" pitchFamily="34" charset="0"/>
                <a:cs typeface="Times New Roman" pitchFamily="18" charset="0"/>
              </a:rPr>
              <a:t>onnect </a:t>
            </a:r>
            <a:r>
              <a:rPr lang="en-GB" sz="1300" dirty="0">
                <a:latin typeface="Calibri" pitchFamily="34" charset="0"/>
                <a:cs typeface="Times New Roman" pitchFamily="18" charset="0"/>
              </a:rPr>
              <a:t>with people from all walks of </a:t>
            </a:r>
            <a:r>
              <a:rPr lang="en-GB" sz="1300" dirty="0" smtClean="0">
                <a:latin typeface="Calibri" pitchFamily="34" charset="0"/>
                <a:cs typeface="Times New Roman" pitchFamily="18" charset="0"/>
              </a:rPr>
              <a:t>life - </a:t>
            </a:r>
            <a:r>
              <a:rPr lang="en-GB" sz="1300" dirty="0">
                <a:latin typeface="Calibri" pitchFamily="34" charset="0"/>
                <a:cs typeface="Times New Roman" pitchFamily="18" charset="0"/>
              </a:rPr>
              <a:t>Apprentices, Entrepreneurs, Graduate Trainees, </a:t>
            </a:r>
            <a:r>
              <a:rPr lang="en-GB" sz="1300" dirty="0" smtClean="0">
                <a:latin typeface="Calibri" pitchFamily="34" charset="0"/>
                <a:cs typeface="Times New Roman" pitchFamily="18" charset="0"/>
              </a:rPr>
              <a:t>CEO’s - </a:t>
            </a:r>
            <a:r>
              <a:rPr lang="en-GB" sz="1300" dirty="0">
                <a:latin typeface="Calibri" pitchFamily="34" charset="0"/>
                <a:cs typeface="Times New Roman" pitchFamily="18" charset="0"/>
              </a:rPr>
              <a:t>they are all </a:t>
            </a:r>
            <a:r>
              <a:rPr lang="en-GB" sz="1300" b="1" dirty="0" smtClean="0">
                <a:latin typeface="Calibri" pitchFamily="34" charset="0"/>
                <a:cs typeface="Times New Roman" pitchFamily="18" charset="0"/>
              </a:rPr>
              <a:t>one </a:t>
            </a:r>
            <a:r>
              <a:rPr lang="en-GB" sz="1300" b="1" dirty="0">
                <a:latin typeface="Calibri" pitchFamily="34" charset="0"/>
                <a:cs typeface="Times New Roman" pitchFamily="18" charset="0"/>
              </a:rPr>
              <a:t>click </a:t>
            </a:r>
            <a:r>
              <a:rPr lang="en-GB" sz="1300" b="1" dirty="0" smtClean="0">
                <a:latin typeface="Calibri" pitchFamily="34" charset="0"/>
                <a:cs typeface="Times New Roman" pitchFamily="18" charset="0"/>
              </a:rPr>
              <a:t>away</a:t>
            </a:r>
            <a:endParaRPr lang="en-GB" sz="1300" b="1" dirty="0">
              <a:latin typeface="Calibri" pitchFamily="34" charset="0"/>
              <a:cs typeface="Times New Roman" pitchFamily="18" charset="0"/>
            </a:endParaRPr>
          </a:p>
          <a:p>
            <a:pPr defTabSz="736600" eaLnBrk="0" hangingPunct="0">
              <a:defRPr/>
            </a:pPr>
            <a:endParaRPr lang="en-GB" sz="1400" dirty="0">
              <a:solidFill>
                <a:schemeClr val="tx2"/>
              </a:solidFill>
              <a:latin typeface="+mn-lt"/>
              <a:cs typeface="Times New Roman" pitchFamily="18" charset="0"/>
            </a:endParaRPr>
          </a:p>
          <a:p>
            <a:pPr defTabSz="736600" eaLnBrk="0" hangingPunct="0">
              <a:defRPr/>
            </a:pPr>
            <a:endParaRPr lang="en-GB" sz="1400" dirty="0">
              <a:solidFill>
                <a:schemeClr val="tx2"/>
              </a:solidFill>
              <a:cs typeface="Times New Roman" pitchFamily="18" charset="0"/>
            </a:endParaRPr>
          </a:p>
          <a:p>
            <a:pPr defTabSz="736600" eaLnBrk="0" hangingPunct="0">
              <a:defRPr/>
            </a:pPr>
            <a:endParaRPr lang="en-GB" sz="1400" dirty="0">
              <a:solidFill>
                <a:schemeClr val="tx2"/>
              </a:solidFill>
              <a:cs typeface="Times New Roman" pitchFamily="18" charset="0"/>
            </a:endParaRPr>
          </a:p>
        </p:txBody>
      </p:sp>
      <p:pic>
        <p:nvPicPr>
          <p:cNvPr id="9219" name="Picture 4" descr="ITF-Logo-Final LONG.jpg"/>
          <p:cNvPicPr>
            <a:picLocks noChangeAspect="1"/>
          </p:cNvPicPr>
          <p:nvPr/>
        </p:nvPicPr>
        <p:blipFill>
          <a:blip r:embed="rId2" cstate="print"/>
          <a:srcRect/>
          <a:stretch>
            <a:fillRect/>
          </a:stretch>
        </p:blipFill>
        <p:spPr bwMode="auto">
          <a:xfrm>
            <a:off x="4932363" y="115888"/>
            <a:ext cx="4090987" cy="614362"/>
          </a:xfrm>
          <a:prstGeom prst="rect">
            <a:avLst/>
          </a:prstGeom>
          <a:noFill/>
          <a:ln w="9525">
            <a:no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4140620908"/>
              </p:ext>
            </p:extLst>
          </p:nvPr>
        </p:nvGraphicFramePr>
        <p:xfrm>
          <a:off x="755576" y="2996952"/>
          <a:ext cx="2520280" cy="3568003"/>
        </p:xfrm>
        <a:graphic>
          <a:graphicData uri="http://schemas.openxmlformats.org/drawingml/2006/table">
            <a:tbl>
              <a:tblPr firstRow="1" bandRow="1">
                <a:tableStyleId>{912C8C85-51F0-491E-9774-3900AFEF0FD7}</a:tableStyleId>
              </a:tblPr>
              <a:tblGrid>
                <a:gridCol w="2520280"/>
              </a:tblGrid>
              <a:tr h="431438">
                <a:tc>
                  <a:txBody>
                    <a:bodyPr/>
                    <a:lstStyle/>
                    <a:p>
                      <a:r>
                        <a:rPr lang="en-GB" sz="1400" b="1" dirty="0" smtClean="0"/>
                        <a:t>Types of Events you could run</a:t>
                      </a:r>
                      <a:endParaRPr lang="en-GB" sz="1400" b="1" dirty="0"/>
                    </a:p>
                  </a:txBody>
                  <a:tcPr/>
                </a:tc>
              </a:tr>
              <a:tr h="284202">
                <a:tc>
                  <a:txBody>
                    <a:bodyPr/>
                    <a:lstStyle/>
                    <a:p>
                      <a:r>
                        <a:rPr lang="en-GB" sz="1200" b="1" dirty="0" smtClean="0"/>
                        <a:t>Careers Fairs</a:t>
                      </a:r>
                      <a:endParaRPr lang="en-GB" sz="1200" b="1" dirty="0"/>
                    </a:p>
                  </a:txBody>
                  <a:tcPr/>
                </a:tc>
              </a:tr>
              <a:tr h="284202">
                <a:tc>
                  <a:txBody>
                    <a:bodyPr/>
                    <a:lstStyle/>
                    <a:p>
                      <a:r>
                        <a:rPr lang="en-GB" sz="1200" b="1" dirty="0" smtClean="0"/>
                        <a:t>Careers Networking</a:t>
                      </a:r>
                      <a:endParaRPr lang="en-GB" sz="1200" b="1" dirty="0"/>
                    </a:p>
                  </a:txBody>
                  <a:tcPr/>
                </a:tc>
              </a:tr>
              <a:tr h="284202">
                <a:tc>
                  <a:txBody>
                    <a:bodyPr/>
                    <a:lstStyle/>
                    <a:p>
                      <a:r>
                        <a:rPr lang="en-GB" sz="1200" b="1" dirty="0" smtClean="0"/>
                        <a:t>Options</a:t>
                      </a:r>
                      <a:r>
                        <a:rPr lang="en-GB" sz="1200" b="1" baseline="0" dirty="0" smtClean="0"/>
                        <a:t> Evenings</a:t>
                      </a:r>
                      <a:endParaRPr lang="en-GB" sz="1200" b="1" dirty="0"/>
                    </a:p>
                  </a:txBody>
                  <a:tcPr/>
                </a:tc>
              </a:tr>
              <a:tr h="284202">
                <a:tc>
                  <a:txBody>
                    <a:bodyPr/>
                    <a:lstStyle/>
                    <a:p>
                      <a:r>
                        <a:rPr lang="en-GB" sz="1200" b="1" dirty="0" smtClean="0"/>
                        <a:t>‘Career Insight’ Talks</a:t>
                      </a:r>
                      <a:endParaRPr lang="en-GB" sz="1200" b="1" dirty="0"/>
                    </a:p>
                  </a:txBody>
                  <a:tcPr/>
                </a:tc>
              </a:tr>
              <a:tr h="471130">
                <a:tc>
                  <a:txBody>
                    <a:bodyPr/>
                    <a:lstStyle/>
                    <a:p>
                      <a:r>
                        <a:rPr lang="en-GB" sz="1200" b="1" dirty="0" smtClean="0"/>
                        <a:t>CV &amp; Interview Technique Workshops</a:t>
                      </a:r>
                      <a:endParaRPr lang="en-GB" sz="1200" b="1" dirty="0"/>
                    </a:p>
                  </a:txBody>
                  <a:tcPr/>
                </a:tc>
              </a:tr>
              <a:tr h="391819">
                <a:tc>
                  <a:txBody>
                    <a:bodyPr/>
                    <a:lstStyle/>
                    <a:p>
                      <a:r>
                        <a:rPr lang="en-GB" sz="1200" b="1" dirty="0" smtClean="0"/>
                        <a:t>What’s my line? </a:t>
                      </a:r>
                      <a:endParaRPr lang="en-GB" sz="1200" b="1" dirty="0"/>
                    </a:p>
                  </a:txBody>
                  <a:tcPr/>
                </a:tc>
              </a:tr>
              <a:tr h="284202">
                <a:tc>
                  <a:txBody>
                    <a:bodyPr/>
                    <a:lstStyle/>
                    <a:p>
                      <a:r>
                        <a:rPr lang="en-GB" sz="1200" b="1" dirty="0" smtClean="0"/>
                        <a:t>‘Enterprise Insight</a:t>
                      </a:r>
                      <a:r>
                        <a:rPr lang="en-GB" sz="1200" b="1" baseline="0" dirty="0" smtClean="0"/>
                        <a:t> Talks’</a:t>
                      </a:r>
                      <a:endParaRPr lang="en-GB" sz="1200" b="1" dirty="0"/>
                    </a:p>
                  </a:txBody>
                  <a:tcPr/>
                </a:tc>
              </a:tr>
              <a:tr h="284202">
                <a:tc>
                  <a:txBody>
                    <a:bodyPr/>
                    <a:lstStyle/>
                    <a:p>
                      <a:r>
                        <a:rPr lang="en-GB" sz="1200" b="1" dirty="0" smtClean="0"/>
                        <a:t>School</a:t>
                      </a:r>
                      <a:r>
                        <a:rPr lang="en-GB" sz="1200" b="1" baseline="0" dirty="0" smtClean="0"/>
                        <a:t> Assemblies</a:t>
                      </a:r>
                      <a:endParaRPr lang="en-GB" sz="1200" b="1" dirty="0"/>
                    </a:p>
                  </a:txBody>
                  <a:tcPr/>
                </a:tc>
              </a:tr>
              <a:tr h="284202">
                <a:tc>
                  <a:txBody>
                    <a:bodyPr/>
                    <a:lstStyle/>
                    <a:p>
                      <a:r>
                        <a:rPr lang="en-GB" sz="1200" b="1" dirty="0" smtClean="0"/>
                        <a:t>Curriculum</a:t>
                      </a:r>
                      <a:r>
                        <a:rPr lang="en-GB" sz="1200" b="1" baseline="0" dirty="0" smtClean="0"/>
                        <a:t> Enrichment</a:t>
                      </a:r>
                      <a:endParaRPr lang="en-GB" sz="1200" b="1" dirty="0"/>
                    </a:p>
                  </a:txBody>
                  <a:tcPr/>
                </a:tc>
              </a:tr>
              <a:tr h="284202">
                <a:tc>
                  <a:txBody>
                    <a:bodyPr/>
                    <a:lstStyle/>
                    <a:p>
                      <a:r>
                        <a:rPr lang="en-GB" sz="1200" b="1" dirty="0" smtClean="0"/>
                        <a:t>Lunchtime</a:t>
                      </a:r>
                      <a:r>
                        <a:rPr lang="en-GB" sz="1200" b="1" baseline="0" dirty="0" smtClean="0"/>
                        <a:t> Events</a:t>
                      </a:r>
                      <a:endParaRPr lang="en-GB" sz="1200" b="1" dirty="0"/>
                    </a:p>
                  </a:txBody>
                  <a:tcPr/>
                </a:tc>
              </a:tr>
            </a:tbl>
          </a:graphicData>
        </a:graphic>
      </p:graphicFrame>
      <p:pic>
        <p:nvPicPr>
          <p:cNvPr id="9246" name="Picture 11" descr="silk PRINCIPLES.png"/>
          <p:cNvPicPr>
            <a:picLocks noChangeAspect="1"/>
          </p:cNvPicPr>
          <p:nvPr/>
        </p:nvPicPr>
        <p:blipFill>
          <a:blip r:embed="rId3" cstate="print"/>
          <a:srcRect r="6033"/>
          <a:stretch>
            <a:fillRect/>
          </a:stretch>
        </p:blipFill>
        <p:spPr bwMode="auto">
          <a:xfrm>
            <a:off x="5076056" y="3789040"/>
            <a:ext cx="3672334" cy="2703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8" descr="ITF-Logo-Final LONG.jpg"/>
          <p:cNvPicPr>
            <a:picLocks noChangeAspect="1"/>
          </p:cNvPicPr>
          <p:nvPr/>
        </p:nvPicPr>
        <p:blipFill>
          <a:blip r:embed="rId2" cstate="print"/>
          <a:srcRect/>
          <a:stretch>
            <a:fillRect/>
          </a:stretch>
        </p:blipFill>
        <p:spPr bwMode="auto">
          <a:xfrm>
            <a:off x="4932363" y="115888"/>
            <a:ext cx="4090987" cy="614362"/>
          </a:xfrm>
          <a:prstGeom prst="rect">
            <a:avLst/>
          </a:prstGeom>
          <a:noFill/>
          <a:ln w="9525">
            <a:noFill/>
            <a:miter lim="800000"/>
            <a:headEnd/>
            <a:tailEnd/>
          </a:ln>
        </p:spPr>
      </p:pic>
      <p:sp>
        <p:nvSpPr>
          <p:cNvPr id="10243" name="TextBox 31"/>
          <p:cNvSpPr txBox="1">
            <a:spLocks noChangeArrowheads="1"/>
          </p:cNvSpPr>
          <p:nvPr/>
        </p:nvSpPr>
        <p:spPr bwMode="auto">
          <a:xfrm>
            <a:off x="179388" y="908050"/>
            <a:ext cx="4752975" cy="647700"/>
          </a:xfrm>
          <a:prstGeom prst="rect">
            <a:avLst/>
          </a:prstGeom>
          <a:noFill/>
          <a:ln w="9525">
            <a:noFill/>
            <a:miter lim="800000"/>
            <a:headEnd/>
            <a:tailEnd/>
          </a:ln>
        </p:spPr>
        <p:txBody>
          <a:bodyPr>
            <a:spAutoFit/>
          </a:bodyPr>
          <a:lstStyle/>
          <a:p>
            <a:r>
              <a:rPr lang="en-GB" b="1" dirty="0">
                <a:solidFill>
                  <a:schemeClr val="accent5">
                    <a:lumMod val="50000"/>
                  </a:schemeClr>
                </a:solidFill>
                <a:latin typeface="Arial Black" pitchFamily="34" charset="0"/>
              </a:rPr>
              <a:t>Signing up to Inspiring the Future</a:t>
            </a:r>
          </a:p>
          <a:p>
            <a:endParaRPr lang="en-GB" dirty="0"/>
          </a:p>
        </p:txBody>
      </p:sp>
      <p:pic>
        <p:nvPicPr>
          <p:cNvPr id="10244" name="Picture 2"/>
          <p:cNvPicPr>
            <a:picLocks noChangeAspect="1" noChangeArrowheads="1"/>
          </p:cNvPicPr>
          <p:nvPr/>
        </p:nvPicPr>
        <p:blipFill>
          <a:blip r:embed="rId3" cstate="print"/>
          <a:srcRect l="15215" t="21281" r="15605" b="9813"/>
          <a:stretch>
            <a:fillRect/>
          </a:stretch>
        </p:blipFill>
        <p:spPr bwMode="auto">
          <a:xfrm>
            <a:off x="468313" y="1412875"/>
            <a:ext cx="8099425" cy="45370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TotalTime>
  <Words>991</Words>
  <Application>Microsoft Office PowerPoint</Application>
  <PresentationFormat>On-screen Show (4:3)</PresentationFormat>
  <Paragraphs>142</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Times New Roman</vt:lpstr>
      <vt:lpstr>Office Theme</vt:lpstr>
      <vt:lpstr> How young people and schools benefit from effective partnerships between education and employers</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amann</dc:creator>
  <cp:lastModifiedBy>Phil Pyatt</cp:lastModifiedBy>
  <cp:revision>254</cp:revision>
  <cp:lastPrinted>2013-05-16T09:50:51Z</cp:lastPrinted>
  <dcterms:created xsi:type="dcterms:W3CDTF">2012-09-13T07:34:03Z</dcterms:created>
  <dcterms:modified xsi:type="dcterms:W3CDTF">2014-01-09T11:46:20Z</dcterms:modified>
</cp:coreProperties>
</file>