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4" r:id="rId3"/>
    <p:sldId id="258" r:id="rId4"/>
    <p:sldId id="275" r:id="rId5"/>
    <p:sldId id="259" r:id="rId6"/>
    <p:sldId id="260" r:id="rId7"/>
    <p:sldId id="261" r:id="rId8"/>
    <p:sldId id="262" r:id="rId9"/>
    <p:sldId id="264" r:id="rId10"/>
    <p:sldId id="266" r:id="rId11"/>
    <p:sldId id="280" r:id="rId12"/>
    <p:sldId id="278" r:id="rId13"/>
    <p:sldId id="279" r:id="rId14"/>
    <p:sldId id="276" r:id="rId15"/>
    <p:sldId id="270" r:id="rId16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20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mbhome.uscs.susx.ac.uk\ejs37\Documents\ESRC\Output\background%20var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Tenure!$B$22</c:f>
              <c:strCache>
                <c:ptCount val="1"/>
                <c:pt idx="0">
                  <c:v>academic</c:v>
                </c:pt>
              </c:strCache>
            </c:strRef>
          </c:tx>
          <c:cat>
            <c:strRef>
              <c:f>Tenure!$A$24:$A$25</c:f>
              <c:strCache>
                <c:ptCount val="2"/>
                <c:pt idx="0">
                  <c:v>rented</c:v>
                </c:pt>
                <c:pt idx="1">
                  <c:v>owned</c:v>
                </c:pt>
              </c:strCache>
            </c:strRef>
          </c:cat>
          <c:val>
            <c:numRef>
              <c:f>Tenure!$B$24:$B$25</c:f>
              <c:numCache>
                <c:formatCode>General</c:formatCode>
                <c:ptCount val="2"/>
                <c:pt idx="0">
                  <c:v>20.779999999999998</c:v>
                </c:pt>
                <c:pt idx="1">
                  <c:v>34.15</c:v>
                </c:pt>
              </c:numCache>
            </c:numRef>
          </c:val>
        </c:ser>
        <c:ser>
          <c:idx val="1"/>
          <c:order val="1"/>
          <c:tx>
            <c:strRef>
              <c:f>Tenure!$C$22</c:f>
              <c:strCache>
                <c:ptCount val="1"/>
                <c:pt idx="0">
                  <c:v>vocational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cat>
            <c:strRef>
              <c:f>Tenure!$A$24:$A$25</c:f>
              <c:strCache>
                <c:ptCount val="2"/>
                <c:pt idx="0">
                  <c:v>rented</c:v>
                </c:pt>
                <c:pt idx="1">
                  <c:v>owned</c:v>
                </c:pt>
              </c:strCache>
            </c:strRef>
          </c:cat>
          <c:val>
            <c:numRef>
              <c:f>Tenure!$C$24:$C$25</c:f>
              <c:numCache>
                <c:formatCode>General</c:formatCode>
                <c:ptCount val="2"/>
                <c:pt idx="0">
                  <c:v>20.59</c:v>
                </c:pt>
                <c:pt idx="1">
                  <c:v>17.559999999999999</c:v>
                </c:pt>
              </c:numCache>
            </c:numRef>
          </c:val>
        </c:ser>
        <c:ser>
          <c:idx val="2"/>
          <c:order val="2"/>
          <c:tx>
            <c:strRef>
              <c:f>Tenure!$D$22</c:f>
              <c:strCache>
                <c:ptCount val="1"/>
                <c:pt idx="0">
                  <c:v>mixed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strRef>
              <c:f>Tenure!$A$24:$A$25</c:f>
              <c:strCache>
                <c:ptCount val="2"/>
                <c:pt idx="0">
                  <c:v>rented</c:v>
                </c:pt>
                <c:pt idx="1">
                  <c:v>owned</c:v>
                </c:pt>
              </c:strCache>
            </c:strRef>
          </c:cat>
          <c:val>
            <c:numRef>
              <c:f>Tenure!$D$24:$D$25</c:f>
              <c:numCache>
                <c:formatCode>General</c:formatCode>
                <c:ptCount val="2"/>
                <c:pt idx="0">
                  <c:v>17.07</c:v>
                </c:pt>
                <c:pt idx="1">
                  <c:v>24.09</c:v>
                </c:pt>
              </c:numCache>
            </c:numRef>
          </c:val>
        </c:ser>
        <c:ser>
          <c:idx val="3"/>
          <c:order val="3"/>
          <c:tx>
            <c:strRef>
              <c:f>Tenure!$E$22</c:f>
              <c:strCache>
                <c:ptCount val="1"/>
                <c:pt idx="0">
                  <c:v>no post-comp quals</c:v>
                </c:pt>
              </c:strCache>
            </c:strRef>
          </c:tx>
          <c:cat>
            <c:strRef>
              <c:f>Tenure!$A$24:$A$25</c:f>
              <c:strCache>
                <c:ptCount val="2"/>
                <c:pt idx="0">
                  <c:v>rented</c:v>
                </c:pt>
                <c:pt idx="1">
                  <c:v>owned</c:v>
                </c:pt>
              </c:strCache>
            </c:strRef>
          </c:cat>
          <c:val>
            <c:numRef>
              <c:f>Tenure!$E$24:$E$25</c:f>
              <c:numCache>
                <c:formatCode>General</c:formatCode>
                <c:ptCount val="2"/>
                <c:pt idx="0">
                  <c:v>41.56</c:v>
                </c:pt>
                <c:pt idx="1">
                  <c:v>24.2</c:v>
                </c:pt>
              </c:numCache>
            </c:numRef>
          </c:val>
        </c:ser>
        <c:dLbls/>
        <c:axId val="74941952"/>
        <c:axId val="74950528"/>
      </c:barChart>
      <c:catAx>
        <c:axId val="74941952"/>
        <c:scaling>
          <c:orientation val="minMax"/>
        </c:scaling>
        <c:axPos val="b"/>
        <c:tickLblPos val="nextTo"/>
        <c:crossAx val="74950528"/>
        <c:crosses val="autoZero"/>
        <c:auto val="1"/>
        <c:lblAlgn val="ctr"/>
        <c:lblOffset val="100"/>
      </c:catAx>
      <c:valAx>
        <c:axId val="74950528"/>
        <c:scaling>
          <c:orientation val="minMax"/>
        </c:scaling>
        <c:axPos val="l"/>
        <c:majorGridlines/>
        <c:numFmt formatCode="General" sourceLinked="1"/>
        <c:tickLblPos val="nextTo"/>
        <c:crossAx val="7494195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617D536-9D57-4B6B-8CCA-2F3BEF0F8143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E2A55E2-2898-4332-A159-531988B61F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5F08AB1-02FC-445A-89CA-09B9F743016F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0AB34E9-39EC-4E08-9D69-74FB6480B8A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7E607-7FC7-4A65-872F-2CFDBDEEBA19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F9B9F4-5D5A-4416-865A-DB51C0D36969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C5451A-529B-4AEC-B87C-751F8B7C2BEF}" type="slidenum">
              <a:rPr lang="en-GB"/>
              <a:pPr/>
              <a:t>2</a:t>
            </a:fld>
            <a:endParaRPr lang="en-GB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05350"/>
            <a:ext cx="4981575" cy="44577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DC12BE-C51C-4CCC-ABB7-F01117A0090D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DD0504-B5A9-4D59-86DE-14AE15C87E15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A9A7B9-006A-4B29-AA41-E8813C1BC73A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C42AAE-5708-4DC4-85DF-D76288527DCA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0A9D21-CE32-49B3-8608-05AE714819BE}" type="slidenum">
              <a:rPr lang="en-GB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7B20BA-222F-45B1-8DDB-8511E8961173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D7C4E7-50A5-45D5-87D0-A1199AFD0DC1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7526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5" descr="Us_pos_CMYK"/>
          <p:cNvPicPr>
            <a:picLocks noChangeAspect="1" noChangeArrowheads="1"/>
          </p:cNvPicPr>
          <p:nvPr/>
        </p:nvPicPr>
        <p:blipFill>
          <a:blip r:embed="rId2" cstate="print"/>
          <a:srcRect t="18727" b="19583"/>
          <a:stretch>
            <a:fillRect/>
          </a:stretch>
        </p:blipFill>
        <p:spPr bwMode="auto">
          <a:xfrm>
            <a:off x="6248400" y="304800"/>
            <a:ext cx="2716213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5938" y="295275"/>
            <a:ext cx="5884862" cy="1000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GB" noProof="0" smtClean="0"/>
              <a:t>Click to edit Master title style</a:t>
            </a:r>
            <a:endParaRPr lang="en-GB" altLang="en-GB" noProof="0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2450" y="1871663"/>
            <a:ext cx="8286750" cy="549275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FF6600"/>
                </a:solidFill>
              </a:defRPr>
            </a:lvl1pPr>
          </a:lstStyle>
          <a:p>
            <a:pPr lvl="0"/>
            <a:r>
              <a:rPr lang="en-US" altLang="en-GB" noProof="0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73805D46-AC67-49D0-B17A-A524F9C4B5EA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976B15E7-DCBD-4167-A9A2-EDFFA7C2803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7A287601-3BAB-4BAB-B157-9AC611F43037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2C57CE9D-02F2-4DC2-9AAA-9579A10476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9575" y="304800"/>
            <a:ext cx="2079625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5938" y="304800"/>
            <a:ext cx="6091237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08624B0C-70C9-4FAD-89B2-8043D6FD67AE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3E4C688F-2076-4A82-945F-AFDFA09454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B4A41CBC-B82F-4AE8-B53B-DC6AD9A32075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BC3B5F50-5A19-4456-8EF7-C16C570D6F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F5F2F11-C199-4CE8-8075-F57BC44E1463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7FDF15BA-D93A-4771-ADD7-CE1E3ABC25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038" y="1871663"/>
            <a:ext cx="4065587" cy="3690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871663"/>
            <a:ext cx="4067175" cy="3690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95DC0A47-087C-40DE-BC38-466474ED44AB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3FBED2B2-98DC-4AA5-8720-35947CDA09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6B2891B7-C53B-43D8-853A-DF51E889D2C9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2D73B8B8-79B5-49DF-8474-BC2B1E5889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64E4BE2-4B07-4735-8CCF-67DE52F20C18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08024D1-7211-489E-BCC4-AC47EEF013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2A14D706-8FF1-4C72-916C-5F7F844BCE21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86627011-A02E-49B6-A4DD-7A83FE5F0F5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AE56A5B0-6BC3-4F58-881C-25C38B238649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995FD7F-EFCD-4709-8C5D-17D047FA0B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FB73A83-F612-404B-BC6D-AB26F14B7A87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A66B664-2559-4BF7-9670-BBA937D300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498725" y="3336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GB" altLang="en-GB" sz="2400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498725" y="3108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GB" altLang="en-GB" sz="24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15938" y="304800"/>
            <a:ext cx="5961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4038" y="1871663"/>
            <a:ext cx="8285162" cy="369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 smtClean="0"/>
              <a:t>Click to edit Master text styles</a:t>
            </a:r>
          </a:p>
          <a:p>
            <a:pPr lvl="1"/>
            <a:r>
              <a:rPr lang="en-US" altLang="en-GB" smtClean="0"/>
              <a:t>Second level</a:t>
            </a:r>
          </a:p>
          <a:p>
            <a:pPr lvl="2"/>
            <a:r>
              <a:rPr lang="en-US" altLang="en-GB" smtClean="0"/>
              <a:t>Third level</a:t>
            </a:r>
          </a:p>
          <a:p>
            <a:pPr lvl="3"/>
            <a:r>
              <a:rPr lang="en-US" altLang="en-GB" smtClean="0"/>
              <a:t>Fourth level</a:t>
            </a:r>
          </a:p>
          <a:p>
            <a:pPr lvl="4"/>
            <a:r>
              <a:rPr lang="en-US" altLang="en-GB" smtClean="0"/>
              <a:t>Fifth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7526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031" name="Picture 7" descr="Us_pos_CMYK"/>
          <p:cNvPicPr>
            <a:picLocks noChangeAspect="1" noChangeArrowheads="1"/>
          </p:cNvPicPr>
          <p:nvPr/>
        </p:nvPicPr>
        <p:blipFill>
          <a:blip r:embed="rId13" cstate="print"/>
          <a:srcRect t="18727" b="19583"/>
          <a:stretch>
            <a:fillRect/>
          </a:stretch>
        </p:blipFill>
        <p:spPr bwMode="auto">
          <a:xfrm>
            <a:off x="6172200" y="228600"/>
            <a:ext cx="2819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5944" name="Rectangle 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308850" y="6165850"/>
            <a:ext cx="151288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hlink"/>
                </a:solidFill>
              </a:defRPr>
            </a:lvl1pPr>
          </a:lstStyle>
          <a:p>
            <a:fld id="{966EE116-22FA-4D67-AB7B-0E6D58387BC0}" type="datetimeFigureOut">
              <a:rPr lang="en-GB"/>
              <a:pPr/>
              <a:t>28/01/2014</a:t>
            </a:fld>
            <a:endParaRPr lang="en-GB"/>
          </a:p>
        </p:txBody>
      </p:sp>
      <p:sp>
        <p:nvSpPr>
          <p:cNvPr id="2959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165850"/>
            <a:ext cx="64087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hlink"/>
                </a:solidFill>
              </a:defRPr>
            </a:lvl1pPr>
          </a:lstStyle>
          <a:p>
            <a:endParaRPr lang="en-GB"/>
          </a:p>
        </p:txBody>
      </p:sp>
      <p:sp>
        <p:nvSpPr>
          <p:cNvPr id="2959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165850"/>
            <a:ext cx="4683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hlink"/>
                </a:solidFill>
              </a:defRPr>
            </a:lvl1pPr>
          </a:lstStyle>
          <a:p>
            <a:fld id="{6A69666E-B88C-44AC-884C-6ECF2088A54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2563" indent="-182563" algn="l" rtl="0" fontAlgn="base">
        <a:lnSpc>
          <a:spcPct val="125000"/>
        </a:lnSpc>
        <a:spcBef>
          <a:spcPct val="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68275" algn="l" rtl="0" fontAlgn="base">
        <a:lnSpc>
          <a:spcPct val="125000"/>
        </a:lnSpc>
        <a:spcBef>
          <a:spcPct val="20000"/>
        </a:spcBef>
        <a:spcAft>
          <a:spcPct val="0"/>
        </a:spcAft>
        <a:buFont typeface="Arial" charset="0"/>
        <a:buChar char="-"/>
        <a:defRPr sz="2200">
          <a:solidFill>
            <a:schemeClr val="tx1"/>
          </a:solidFill>
          <a:latin typeface="+mn-lt"/>
        </a:defRPr>
      </a:lvl2pPr>
      <a:lvl3pPr marL="898525" indent="-182563" algn="l" rtl="0" fontAlgn="base">
        <a:lnSpc>
          <a:spcPct val="125000"/>
        </a:lnSpc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3pPr>
      <a:lvl4pPr marL="1249363" indent="-166688" algn="l" rtl="0" fontAlgn="base">
        <a:spcBef>
          <a:spcPct val="20000"/>
        </a:spcBef>
        <a:spcAft>
          <a:spcPct val="0"/>
        </a:spcAft>
        <a:buFont typeface="Arial" charset="0"/>
        <a:defRPr sz="2200">
          <a:solidFill>
            <a:schemeClr val="tx1"/>
          </a:solidFill>
          <a:latin typeface="+mn-lt"/>
        </a:defRPr>
      </a:lvl4pPr>
      <a:lvl5pPr marL="1616075" indent="-18415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5pPr>
      <a:lvl6pPr marL="2073275" indent="-184150" algn="l" rtl="0" eaLnBrk="1" fontAlgn="base" hangingPunct="1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6pPr>
      <a:lvl7pPr marL="2530475" indent="-184150" algn="l" rtl="0" eaLnBrk="1" fontAlgn="base" hangingPunct="1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7pPr>
      <a:lvl8pPr marL="2987675" indent="-184150" algn="l" rtl="0" eaLnBrk="1" fontAlgn="base" hangingPunct="1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8pPr>
      <a:lvl9pPr marL="3444875" indent="-184150" algn="l" rtl="0" eaLnBrk="1" fontAlgn="base" hangingPunct="1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11188" y="1773238"/>
            <a:ext cx="6985000" cy="769937"/>
          </a:xfrm>
        </p:spPr>
        <p:txBody>
          <a:bodyPr/>
          <a:lstStyle/>
          <a:p>
            <a:r>
              <a:rPr lang="en-GB" smtClean="0"/>
              <a:t>Do educational pathways matter? Educational trajectories and job satisfaction</a:t>
            </a:r>
          </a:p>
          <a:p>
            <a:endParaRPr lang="en-GB" smtClean="0"/>
          </a:p>
          <a:p>
            <a:r>
              <a:rPr lang="en-GB" smtClean="0">
                <a:solidFill>
                  <a:schemeClr val="tx1"/>
                </a:solidFill>
              </a:rPr>
              <a:t>An analysis of the British Household Panel Survey from the ESRC-funded project: </a:t>
            </a:r>
          </a:p>
          <a:p>
            <a:r>
              <a:rPr lang="en-GB" smtClean="0">
                <a:solidFill>
                  <a:schemeClr val="tx1"/>
                </a:solidFill>
              </a:rPr>
              <a:t>“Education and Social Outcomes for Young People: Promoting Success”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49288" y="5580063"/>
            <a:ext cx="811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Emma Salter and Dr Ricardo Sabates, Centre for International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4.1</a:t>
            </a:r>
            <a:r>
              <a:rPr lang="en-US" altLang="en-GB" smtClean="0"/>
              <a:t> Trends: </a:t>
            </a:r>
            <a:r>
              <a:rPr lang="en-GB" smtClean="0"/>
              <a:t>Education and</a:t>
            </a:r>
            <a:br>
              <a:rPr lang="en-GB" smtClean="0"/>
            </a:br>
            <a:r>
              <a:rPr lang="en-GB" smtClean="0"/>
              <a:t>		overall job satisfaction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341438"/>
            <a:ext cx="7046912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5.1 </a:t>
            </a:r>
            <a:r>
              <a:rPr lang="en-GB" smtClean="0"/>
              <a:t>Results: income and employment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133600"/>
            <a:ext cx="7535862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5.2 </a:t>
            </a:r>
            <a:r>
              <a:rPr lang="en-GB" smtClean="0"/>
              <a:t>Results: Intrinsic factors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341438"/>
            <a:ext cx="81851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5.3 </a:t>
            </a:r>
            <a:r>
              <a:rPr lang="en-GB" smtClean="0"/>
              <a:t>Results III: extrinsic factors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8850" y="1484313"/>
            <a:ext cx="69977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9900"/>
                </a:solidFill>
              </a:rPr>
              <a:t>6.0 </a:t>
            </a:r>
            <a:r>
              <a:rPr lang="en-GB" smtClean="0"/>
              <a:t>Conclusions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Education generally has a positive effect on employment and income over time</a:t>
            </a:r>
          </a:p>
          <a:p>
            <a:endParaRPr lang="en-GB" smtClean="0"/>
          </a:p>
          <a:p>
            <a:r>
              <a:rPr lang="en-GB" smtClean="0"/>
              <a:t>Education has very little effect on job satisfaction</a:t>
            </a:r>
          </a:p>
          <a:p>
            <a:endParaRPr lang="en-GB" smtClean="0"/>
          </a:p>
          <a:p>
            <a:r>
              <a:rPr lang="en-GB" smtClean="0"/>
              <a:t>Clear gender differences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en-GB" smtClean="0"/>
          </a:p>
          <a:p>
            <a:pPr marL="0" indent="0" algn="ctr">
              <a:buFontTx/>
              <a:buNone/>
            </a:pPr>
            <a:endParaRPr lang="en-GB" smtClean="0"/>
          </a:p>
          <a:p>
            <a:pPr marL="0" indent="0" algn="ctr">
              <a:buFontTx/>
              <a:buNone/>
            </a:pPr>
            <a:r>
              <a:rPr lang="en-GB" sz="4800" smtClean="0"/>
              <a:t>Thank you!</a:t>
            </a:r>
          </a:p>
          <a:p>
            <a:pPr marL="0" indent="0" algn="ctr">
              <a:buFontTx/>
              <a:buNone/>
            </a:pPr>
            <a:endParaRPr lang="en-GB" sz="4800" smtClean="0"/>
          </a:p>
          <a:p>
            <a:pPr marL="0" indent="0" algn="ctr">
              <a:buFontTx/>
              <a:buNone/>
            </a:pPr>
            <a:r>
              <a:rPr lang="en-GB" sz="3600" smtClean="0"/>
              <a:t>e.j.salter@sussex.ac.uk</a:t>
            </a:r>
          </a:p>
          <a:p>
            <a:pPr marL="0" indent="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/>
              <a:t>Outline</a:t>
            </a:r>
            <a:endParaRPr lang="en-GB" alt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/>
            <a:r>
              <a:rPr lang="en-US" altLang="en-GB" smtClean="0">
                <a:solidFill>
                  <a:srgbClr val="FF9900"/>
                </a:solidFill>
              </a:rPr>
              <a:t>1.0</a:t>
            </a:r>
            <a:r>
              <a:rPr lang="en-US" altLang="en-GB" smtClean="0"/>
              <a:t>  Background and theoretical model</a:t>
            </a:r>
          </a:p>
          <a:p>
            <a:pPr marL="419100" indent="-419100"/>
            <a:r>
              <a:rPr lang="en-US" altLang="en-GB" smtClean="0">
                <a:solidFill>
                  <a:srgbClr val="FF9900"/>
                </a:solidFill>
              </a:rPr>
              <a:t>2.0	</a:t>
            </a:r>
            <a:r>
              <a:rPr lang="en-US" altLang="en-GB" smtClean="0"/>
              <a:t>The dataset and method</a:t>
            </a:r>
          </a:p>
          <a:p>
            <a:pPr marL="419100" indent="-419100"/>
            <a:r>
              <a:rPr lang="en-US" altLang="en-GB" smtClean="0">
                <a:solidFill>
                  <a:srgbClr val="FF9900"/>
                </a:solidFill>
              </a:rPr>
              <a:t>3.0  </a:t>
            </a:r>
            <a:r>
              <a:rPr lang="en-US" altLang="en-GB" smtClean="0"/>
              <a:t>Descriptive analysis</a:t>
            </a:r>
          </a:p>
          <a:p>
            <a:pPr marL="419100" indent="-419100"/>
            <a:r>
              <a:rPr lang="en-US" altLang="en-GB" smtClean="0">
                <a:solidFill>
                  <a:srgbClr val="FF9900"/>
                </a:solidFill>
              </a:rPr>
              <a:t>4.0</a:t>
            </a:r>
            <a:r>
              <a:rPr lang="en-US" altLang="en-GB" smtClean="0"/>
              <a:t>  Trends</a:t>
            </a:r>
          </a:p>
          <a:p>
            <a:pPr marL="419100" indent="-419100"/>
            <a:r>
              <a:rPr lang="en-US" altLang="en-GB" smtClean="0">
                <a:solidFill>
                  <a:srgbClr val="FF9900"/>
                </a:solidFill>
              </a:rPr>
              <a:t>5.0</a:t>
            </a:r>
            <a:r>
              <a:rPr lang="en-US" altLang="en-GB" smtClean="0"/>
              <a:t>  </a:t>
            </a:r>
            <a:r>
              <a:rPr lang="en-GB" altLang="en-GB" smtClean="0"/>
              <a:t>Results</a:t>
            </a:r>
            <a:endParaRPr lang="en-US" altLang="en-GB" smtClean="0"/>
          </a:p>
          <a:p>
            <a:pPr marL="419100" indent="-419100"/>
            <a:r>
              <a:rPr lang="en-US" altLang="en-GB" smtClean="0">
                <a:solidFill>
                  <a:srgbClr val="FF9900"/>
                </a:solidFill>
              </a:rPr>
              <a:t>6.0	 </a:t>
            </a:r>
            <a:r>
              <a:rPr lang="en-US" altLang="en-GB" smtClean="0"/>
              <a:t>Conclusion</a:t>
            </a:r>
          </a:p>
          <a:p>
            <a:pPr marL="419100" indent="-419100"/>
            <a:endParaRPr lang="en-GB" alt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1.1</a:t>
            </a:r>
            <a:r>
              <a:rPr lang="en-US" altLang="en-GB" smtClean="0"/>
              <a:t> </a:t>
            </a:r>
            <a:r>
              <a:rPr lang="en-GB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Gaps in research on education and job satisfaction:</a:t>
            </a:r>
          </a:p>
          <a:p>
            <a:pPr lvl="1"/>
            <a:r>
              <a:rPr lang="en-GB" smtClean="0"/>
              <a:t>Inconclusive</a:t>
            </a:r>
          </a:p>
          <a:p>
            <a:pPr lvl="1"/>
            <a:r>
              <a:rPr lang="en-GB" smtClean="0"/>
              <a:t>Lack of differentiation between type of education</a:t>
            </a:r>
          </a:p>
          <a:p>
            <a:pPr lvl="1"/>
            <a:r>
              <a:rPr lang="en-GB" smtClean="0"/>
              <a:t>Lack of evidence on changes across the life course</a:t>
            </a:r>
          </a:p>
          <a:p>
            <a:pPr lvl="1"/>
            <a:r>
              <a:rPr lang="en-GB" smtClean="0"/>
              <a:t>More analysis needed of component factors rather than overall satisfaction</a:t>
            </a:r>
          </a:p>
          <a:p>
            <a:pPr lvl="1">
              <a:buFont typeface="Arial" charset="0"/>
              <a:buNone/>
            </a:pPr>
            <a:endParaRPr lang="en-GB" smtClean="0"/>
          </a:p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1.2 </a:t>
            </a:r>
            <a:r>
              <a:rPr lang="en-GB" smtClean="0"/>
              <a:t>Theoretical model</a:t>
            </a:r>
          </a:p>
        </p:txBody>
      </p:sp>
      <p:grpSp>
        <p:nvGrpSpPr>
          <p:cNvPr id="16387" name="Group 38"/>
          <p:cNvGrpSpPr>
            <a:grpSpLocks/>
          </p:cNvGrpSpPr>
          <p:nvPr/>
        </p:nvGrpSpPr>
        <p:grpSpPr bwMode="auto">
          <a:xfrm>
            <a:off x="363538" y="1625600"/>
            <a:ext cx="8353425" cy="4508500"/>
            <a:chOff x="19005" y="0"/>
            <a:chExt cx="5314997" cy="2903705"/>
          </a:xfrm>
        </p:grpSpPr>
        <p:grpSp>
          <p:nvGrpSpPr>
            <p:cNvPr id="16388" name="Group 39"/>
            <p:cNvGrpSpPr>
              <a:grpSpLocks/>
            </p:cNvGrpSpPr>
            <p:nvPr/>
          </p:nvGrpSpPr>
          <p:grpSpPr bwMode="auto">
            <a:xfrm>
              <a:off x="19005" y="0"/>
              <a:ext cx="5314997" cy="2903705"/>
              <a:chOff x="19005" y="0"/>
              <a:chExt cx="5314997" cy="2903705"/>
            </a:xfrm>
          </p:grpSpPr>
          <p:grpSp>
            <p:nvGrpSpPr>
              <p:cNvPr id="16390" name="Group 41"/>
              <p:cNvGrpSpPr>
                <a:grpSpLocks/>
              </p:cNvGrpSpPr>
              <p:nvPr/>
            </p:nvGrpSpPr>
            <p:grpSpPr bwMode="auto">
              <a:xfrm>
                <a:off x="19005" y="0"/>
                <a:ext cx="5314997" cy="2903705"/>
                <a:chOff x="19005" y="0"/>
                <a:chExt cx="5315012" cy="2903770"/>
              </a:xfrm>
            </p:grpSpPr>
            <p:cxnSp>
              <p:nvCxnSpPr>
                <p:cNvPr id="16392" name="Straight Arrow Connector 43"/>
                <p:cNvCxnSpPr>
                  <a:cxnSpLocks noChangeShapeType="1"/>
                </p:cNvCxnSpPr>
                <p:nvPr/>
              </p:nvCxnSpPr>
              <p:spPr bwMode="auto">
                <a:xfrm>
                  <a:off x="4333875" y="838200"/>
                  <a:ext cx="352425" cy="1322732"/>
                </a:xfrm>
                <a:prstGeom prst="straightConnector1">
                  <a:avLst/>
                </a:prstGeom>
                <a:noFill/>
                <a:ln w="25400" algn="ctr">
                  <a:solidFill>
                    <a:srgbClr val="4F81BD"/>
                  </a:solidFill>
                  <a:round/>
                  <a:headEnd/>
                  <a:tailEnd type="arrow" w="med" len="med"/>
                </a:ln>
              </p:spPr>
            </p:cxnSp>
            <p:grpSp>
              <p:nvGrpSpPr>
                <p:cNvPr id="16393" name="Group 44"/>
                <p:cNvGrpSpPr>
                  <a:grpSpLocks/>
                </p:cNvGrpSpPr>
                <p:nvPr/>
              </p:nvGrpSpPr>
              <p:grpSpPr bwMode="auto">
                <a:xfrm>
                  <a:off x="19005" y="0"/>
                  <a:ext cx="5278464" cy="2903770"/>
                  <a:chOff x="-57057" y="247651"/>
                  <a:chExt cx="5289170" cy="2903814"/>
                </a:xfrm>
              </p:grpSpPr>
              <p:sp>
                <p:nvSpPr>
                  <p:cNvPr id="47" name="Text Box 297"/>
                  <p:cNvSpPr txBox="1"/>
                  <p:nvPr/>
                </p:nvSpPr>
                <p:spPr>
                  <a:xfrm>
                    <a:off x="3924635" y="545190"/>
                    <a:ext cx="695328" cy="533729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noFill/>
                  </a:ln>
                  <a:effectLst/>
                </p:spPr>
                <p:txBody>
                  <a:bodyPr/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600">
                        <a:solidFill>
                          <a:srgbClr val="000000"/>
                        </a:solidFill>
                        <a:latin typeface="Calibri" pitchFamily="34" charset="0"/>
                        <a:ea typeface="SimSun" pitchFamily="2" charset="-122"/>
                      </a:rPr>
                      <a:t>Intrinsic  Extrinsic</a:t>
                    </a:r>
                    <a:endParaRPr lang="en-GB" sz="1100">
                      <a:solidFill>
                        <a:srgbClr val="000000"/>
                      </a:solidFill>
                      <a:latin typeface="Calibri" pitchFamily="34" charset="0"/>
                      <a:ea typeface="SimSun" pitchFamily="2" charset="-122"/>
                    </a:endParaRPr>
                  </a:p>
                </p:txBody>
              </p:sp>
              <p:grpSp>
                <p:nvGrpSpPr>
                  <p:cNvPr id="16396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-57057" y="247651"/>
                    <a:ext cx="5289170" cy="2903814"/>
                    <a:chOff x="-142782" y="247651"/>
                    <a:chExt cx="5289170" cy="2903814"/>
                  </a:xfrm>
                </p:grpSpPr>
                <p:sp>
                  <p:nvSpPr>
                    <p:cNvPr id="49" name="Text Box 299"/>
                    <p:cNvSpPr txBox="1"/>
                    <p:nvPr/>
                  </p:nvSpPr>
                  <p:spPr>
                    <a:xfrm>
                      <a:off x="1362245" y="342741"/>
                      <a:ext cx="1219609" cy="975436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noFill/>
                    </a:ln>
                    <a:effectLst/>
                  </p:spPr>
                  <p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 pitchFamily="34" charset="0"/>
                          <a:ea typeface="SimSun" pitchFamily="2" charset="-122"/>
                        </a:rPr>
                        <a:t>Self esteem</a:t>
                      </a:r>
                      <a:endParaRPr lang="en-GB" sz="1100">
                        <a:solidFill>
                          <a:srgbClr val="000000"/>
                        </a:solidFill>
                        <a:latin typeface="Calibri" pitchFamily="34" charset="0"/>
                        <a:ea typeface="SimSun" pitchFamily="2" charset="-12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 pitchFamily="34" charset="0"/>
                          <a:ea typeface="SimSun" pitchFamily="2" charset="-122"/>
                        </a:rPr>
                        <a:t>(Employability) skills</a:t>
                      </a:r>
                      <a:endParaRPr lang="en-GB" sz="1100">
                        <a:solidFill>
                          <a:srgbClr val="000000"/>
                        </a:solidFill>
                        <a:latin typeface="Calibri" pitchFamily="34" charset="0"/>
                        <a:ea typeface="SimSun" pitchFamily="2" charset="-12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 pitchFamily="34" charset="0"/>
                          <a:ea typeface="SimSun" pitchFamily="2" charset="-122"/>
                        </a:rPr>
                        <a:t>Pay</a:t>
                      </a:r>
                      <a:endParaRPr lang="en-GB" sz="1100">
                        <a:solidFill>
                          <a:srgbClr val="000000"/>
                        </a:solidFill>
                        <a:latin typeface="Calibri" pitchFamily="34" charset="0"/>
                        <a:ea typeface="SimSun" pitchFamily="2" charset="-12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Calibri" pitchFamily="34" charset="0"/>
                          <a:ea typeface="SimSun" pitchFamily="2" charset="-122"/>
                        </a:rPr>
                        <a:t>Autonomy</a:t>
                      </a:r>
                      <a:endParaRPr lang="en-GB" sz="1100">
                        <a:solidFill>
                          <a:srgbClr val="000000"/>
                        </a:solidFill>
                        <a:latin typeface="Calibri" pitchFamily="34" charset="0"/>
                        <a:ea typeface="SimSun" pitchFamily="2" charset="-12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Calibri" pitchFamily="34" charset="0"/>
                          <a:ea typeface="SimSun" pitchFamily="2" charset="-122"/>
                        </a:rPr>
                        <a:t> </a:t>
                      </a:r>
                    </a:p>
                  </p:txBody>
                </p:sp>
                <p:grpSp>
                  <p:nvGrpSpPr>
                    <p:cNvPr id="16398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-142782" y="247651"/>
                      <a:ext cx="5289170" cy="2903814"/>
                      <a:chOff x="-142782" y="247651"/>
                      <a:chExt cx="5289170" cy="2903814"/>
                    </a:xfrm>
                  </p:grpSpPr>
                  <p:grpSp>
                    <p:nvGrpSpPr>
                      <p:cNvPr id="16399" name="Group 5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-142782" y="539870"/>
                        <a:ext cx="876300" cy="495697"/>
                        <a:chOff x="-142782" y="385013"/>
                        <a:chExt cx="876300" cy="502397"/>
                      </a:xfrm>
                    </p:grpSpPr>
                    <p:sp>
                      <p:nvSpPr>
                        <p:cNvPr id="60" name="Text Box 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-14243" y="515796"/>
                          <a:ext cx="712535" cy="372028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>
                              <a:solidFill>
                                <a:srgbClr val="000000"/>
                              </a:solidFill>
                              <a:latin typeface="Calibri" pitchFamily="34" charset="0"/>
                              <a:ea typeface="SimSun" pitchFamily="2" charset="-122"/>
                            </a:rPr>
                            <a:t>Education</a:t>
                          </a:r>
                          <a:endParaRPr lang="en-GB" sz="1100">
                            <a:solidFill>
                              <a:srgbClr val="000000"/>
                            </a:solidFill>
                            <a:latin typeface="Calibri" pitchFamily="34" charset="0"/>
                            <a:ea typeface="SimSun" pitchFamily="2" charset="-122"/>
                          </a:endParaRPr>
                        </a:p>
                      </p:txBody>
                    </p:sp>
                    <p:sp>
                      <p:nvSpPr>
                        <p:cNvPr id="61" name="Oval 60"/>
                        <p:cNvSpPr/>
                        <p:nvPr/>
                      </p:nvSpPr>
                      <p:spPr>
                        <a:xfrm>
                          <a:off x="-142782" y="385223"/>
                          <a:ext cx="876499" cy="492238"/>
                        </a:xfrm>
                        <a:prstGeom prst="ellipse">
                          <a:avLst/>
                        </a:prstGeom>
                        <a:noFill/>
                        <a:ln w="25400" cap="flat" cmpd="sng" algn="ctr">
                          <a:solidFill>
                            <a:srgbClr val="4F81BD"/>
                          </a:solidFill>
                          <a:prstDash val="solid"/>
                        </a:ln>
                        <a:effectLst/>
                      </p:spPr>
                      <p:txBody>
                        <a:bodyPr anchor="ctr"/>
                        <a:lstStyle/>
                        <a:p>
                          <a:endParaRPr lang="en-GB">
                            <a:solidFill>
                              <a:srgbClr val="00000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16400" name="Group 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099195" y="2408504"/>
                        <a:ext cx="1047193" cy="742961"/>
                        <a:chOff x="-272780" y="2408504"/>
                        <a:chExt cx="1047193" cy="742961"/>
                      </a:xfrm>
                    </p:grpSpPr>
                    <p:sp>
                      <p:nvSpPr>
                        <p:cNvPr id="58" name="Oval 57"/>
                        <p:cNvSpPr/>
                        <p:nvPr/>
                      </p:nvSpPr>
                      <p:spPr>
                        <a:xfrm>
                          <a:off x="-272949" y="2408130"/>
                          <a:ext cx="1047547" cy="743335"/>
                        </a:xfrm>
                        <a:prstGeom prst="ellipse">
                          <a:avLst/>
                        </a:prstGeom>
                        <a:noFill/>
                        <a:ln w="25400" cap="flat" cmpd="sng" algn="ctr">
                          <a:solidFill>
                            <a:srgbClr val="4F81BD"/>
                          </a:solidFill>
                          <a:prstDash val="solid"/>
                        </a:ln>
                        <a:effectLst/>
                      </p:spPr>
                      <p:txBody>
                        <a:bodyPr anchor="ctr"/>
                        <a:lstStyle/>
                        <a:p>
                          <a:endParaRPr lang="en-GB">
                            <a:solidFill>
                              <a:srgbClr val="00000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  <p:sp>
                      <p:nvSpPr>
                        <p:cNvPr id="59" name="Text Box 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-145421" y="2561500"/>
                          <a:ext cx="794517" cy="44068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GB" sz="1600">
                              <a:solidFill>
                                <a:srgbClr val="000000"/>
                              </a:solidFill>
                              <a:latin typeface="Calibri" pitchFamily="34" charset="0"/>
                              <a:ea typeface="SimSun" pitchFamily="2" charset="-122"/>
                            </a:rPr>
                            <a:t>Overall job satisfaction</a:t>
                          </a:r>
                          <a:endParaRPr lang="en-GB" sz="1100">
                            <a:solidFill>
                              <a:srgbClr val="000000"/>
                            </a:solidFill>
                            <a:latin typeface="Calibri" pitchFamily="34" charset="0"/>
                            <a:ea typeface="SimSun" pitchFamily="2" charset="-122"/>
                          </a:endParaRPr>
                        </a:p>
                      </p:txBody>
                    </p:sp>
                  </p:grpSp>
                  <p:cxnSp>
                    <p:nvCxnSpPr>
                      <p:cNvPr id="16401" name="Straight Arrow Connector 5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00100" y="800096"/>
                        <a:ext cx="504825" cy="0"/>
                      </a:xfrm>
                      <a:prstGeom prst="straightConnector1">
                        <a:avLst/>
                      </a:prstGeom>
                      <a:noFill/>
                      <a:ln w="25400" algn="ctr">
                        <a:solidFill>
                          <a:srgbClr val="4F81BD"/>
                        </a:solidFill>
                        <a:round/>
                        <a:headEnd/>
                        <a:tailEnd type="arrow" w="med" len="med"/>
                      </a:ln>
                    </p:spPr>
                  </p:cxnSp>
                  <p:sp>
                    <p:nvSpPr>
                      <p:cNvPr id="54" name="Rectangle 53"/>
                      <p:cNvSpPr/>
                      <p:nvPr/>
                    </p:nvSpPr>
                    <p:spPr>
                      <a:xfrm>
                        <a:off x="1362245" y="247651"/>
                        <a:ext cx="1267178" cy="1171750"/>
                      </a:xfrm>
                      <a:prstGeom prst="rect">
                        <a:avLst/>
                      </a:prstGeom>
                      <a:noFill/>
                      <a:ln w="25400" cap="flat" cmpd="sng" algn="ctr">
                        <a:solidFill>
                          <a:srgbClr val="4F81BD"/>
                        </a:solidFill>
                        <a:prstDash val="solid"/>
                      </a:ln>
                      <a:effectLst/>
                    </p:spPr>
                    <p:txBody>
                      <a:bodyPr anchor="ctr"/>
                      <a:lstStyle/>
                      <a:p>
                        <a:endParaRPr lang="en-GB">
                          <a:solidFill>
                            <a:srgbClr val="000000"/>
                          </a:solidFill>
                          <a:latin typeface="Calibri" pitchFamily="34" charset="0"/>
                        </a:endParaRPr>
                      </a:p>
                    </p:txBody>
                  </p:sp>
                  <p:cxnSp>
                    <p:nvCxnSpPr>
                      <p:cNvPr id="16403" name="Straight Arrow Connector 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686237" y="790601"/>
                        <a:ext cx="1048322" cy="0"/>
                      </a:xfrm>
                      <a:prstGeom prst="straightConnector1">
                        <a:avLst/>
                      </a:prstGeom>
                      <a:noFill/>
                      <a:ln w="25400" algn="ctr">
                        <a:solidFill>
                          <a:srgbClr val="4F81BD"/>
                        </a:solidFill>
                        <a:round/>
                        <a:headEnd/>
                        <a:tailEnd type="arrow" w="med" len="med"/>
                      </a:ln>
                    </p:spPr>
                  </p:cxnSp>
                  <p:sp>
                    <p:nvSpPr>
                      <p:cNvPr id="56" name="Plus 55"/>
                      <p:cNvSpPr/>
                      <p:nvPr/>
                    </p:nvSpPr>
                    <p:spPr>
                      <a:xfrm>
                        <a:off x="867317" y="405111"/>
                        <a:ext cx="285419" cy="295494"/>
                      </a:xfrm>
                      <a:prstGeom prst="mathPlus">
                        <a:avLst/>
                      </a:prstGeom>
                      <a:solidFill>
                        <a:srgbClr val="4F81BD"/>
                      </a:solidFill>
                      <a:ln w="25400" cap="flat" cmpd="sng" algn="ctr">
                        <a:solidFill>
                          <a:srgbClr val="4F81BD">
                            <a:shade val="50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GB" kern="0" dirty="0">
                          <a:solidFill>
                            <a:sysClr val="window" lastClr="FFFFFF"/>
                          </a:solidFill>
                          <a:latin typeface="Calibri"/>
                          <a:cs typeface="+mn-cs"/>
                        </a:endParaRPr>
                      </a:p>
                    </p:txBody>
                  </p:sp>
                  <p:sp>
                    <p:nvSpPr>
                      <p:cNvPr id="57" name="Plus 56"/>
                      <p:cNvSpPr/>
                      <p:nvPr/>
                    </p:nvSpPr>
                    <p:spPr>
                      <a:xfrm>
                        <a:off x="3038321" y="405111"/>
                        <a:ext cx="285419" cy="295494"/>
                      </a:xfrm>
                      <a:prstGeom prst="mathPlus">
                        <a:avLst/>
                      </a:prstGeom>
                      <a:solidFill>
                        <a:srgbClr val="4F81BD"/>
                      </a:solidFill>
                      <a:ln w="25400" cap="flat" cmpd="sng" algn="ctr">
                        <a:solidFill>
                          <a:srgbClr val="4F81BD">
                            <a:shade val="50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GB" kern="0" dirty="0">
                          <a:solidFill>
                            <a:sysClr val="window" lastClr="FFFFFF"/>
                          </a:solidFill>
                          <a:latin typeface="Calibri"/>
                          <a:cs typeface="+mn-cs"/>
                        </a:endParaRPr>
                      </a:p>
                    </p:txBody>
                  </p:sp>
                </p:grpSp>
              </p:grpSp>
            </p:grpSp>
            <p:sp>
              <p:nvSpPr>
                <p:cNvPr id="46" name="Rectangle 45"/>
                <p:cNvSpPr/>
                <p:nvPr/>
              </p:nvSpPr>
              <p:spPr>
                <a:xfrm>
                  <a:off x="3695676" y="1070510"/>
                  <a:ext cx="1638341" cy="813874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1F497D">
                      <a:lumMod val="60000"/>
                      <a:lumOff val="40000"/>
                    </a:srgbClr>
                  </a:solidFill>
                  <a:prstDash val="dash"/>
                </a:ln>
                <a:effectLst/>
              </p:spPr>
              <p:txBody>
                <a:bodyPr anchor="ctr"/>
                <a:lstStyle/>
                <a:p>
                  <a:endParaRPr lang="en-GB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43" name="Rectangle 42"/>
              <p:cNvSpPr/>
              <p:nvPr/>
            </p:nvSpPr>
            <p:spPr>
              <a:xfrm>
                <a:off x="3981516" y="247428"/>
                <a:ext cx="685839" cy="537799"/>
              </a:xfrm>
              <a:prstGeom prst="rect">
                <a:avLst/>
              </a:prstGeom>
              <a:noFill/>
              <a:ln w="25400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endParaRPr lang="en-GB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3753240" y="1172729"/>
              <a:ext cx="1494906" cy="6226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>
                  <a:solidFill>
                    <a:srgbClr val="000000"/>
                  </a:solidFill>
                  <a:latin typeface="Calibri" pitchFamily="34" charset="0"/>
                  <a:ea typeface="SimSun" pitchFamily="2" charset="-122"/>
                </a:rPr>
                <a:t>Labour market context</a:t>
              </a:r>
              <a:endParaRPr lang="en-GB" sz="1100">
                <a:solidFill>
                  <a:srgbClr val="000000"/>
                </a:solidFill>
                <a:latin typeface="Calibri" pitchFamily="34" charset="0"/>
                <a:ea typeface="SimSun" pitchFamily="2" charset="-122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>
                  <a:solidFill>
                    <a:srgbClr val="000000"/>
                  </a:solidFill>
                  <a:latin typeface="Calibri" pitchFamily="34" charset="0"/>
                  <a:ea typeface="SimSun" pitchFamily="2" charset="-122"/>
                </a:rPr>
                <a:t>(+ &amp; -)</a:t>
              </a:r>
              <a:endParaRPr lang="en-GB" sz="1100">
                <a:solidFill>
                  <a:srgbClr val="000000"/>
                </a:solidFill>
                <a:latin typeface="Calibri" pitchFamily="34" charset="0"/>
                <a:ea typeface="SimSun" pitchFamily="2" charset="-122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2.1</a:t>
            </a:r>
            <a:r>
              <a:rPr lang="en-US" altLang="en-GB" smtClean="0"/>
              <a:t> </a:t>
            </a:r>
            <a:r>
              <a:rPr lang="en-GB" smtClean="0"/>
              <a:t>The 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040313"/>
          </a:xfrm>
        </p:spPr>
        <p:txBody>
          <a:bodyPr>
            <a:normAutofit/>
          </a:bodyPr>
          <a:lstStyle/>
          <a:p>
            <a:r>
              <a:rPr lang="en-GB" smtClean="0"/>
              <a:t>British Household Panel Survey (BHPS)</a:t>
            </a:r>
          </a:p>
          <a:p>
            <a:pPr lvl="1"/>
            <a:r>
              <a:rPr lang="en-GB" smtClean="0"/>
              <a:t>annual household panel survey started in 1991</a:t>
            </a:r>
          </a:p>
          <a:p>
            <a:pPr lvl="1"/>
            <a:r>
              <a:rPr lang="en-GB" smtClean="0"/>
              <a:t>10,264 individuals in 5,505 households</a:t>
            </a:r>
          </a:p>
          <a:p>
            <a:pPr lvl="1"/>
            <a:r>
              <a:rPr lang="en-GB" smtClean="0"/>
              <a:t>still collecting data – most recent available is 2010</a:t>
            </a:r>
          </a:p>
          <a:p>
            <a:pPr lvl="1">
              <a:buFont typeface="Arial" charset="0"/>
              <a:buNone/>
            </a:pPr>
            <a:endParaRPr lang="en-GB" smtClean="0"/>
          </a:p>
          <a:p>
            <a:r>
              <a:rPr lang="en-GB" smtClean="0"/>
              <a:t>19 years (waves) of data (1991-2010) from the adult questionnaire (16+)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2.2</a:t>
            </a:r>
            <a:r>
              <a:rPr lang="en-US" altLang="en-GB" smtClean="0"/>
              <a:t> </a:t>
            </a:r>
            <a:r>
              <a:rPr lang="en-GB" smtClean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en-GB" smtClean="0"/>
              <a:t>Identify individuals’ educational trajectories</a:t>
            </a:r>
          </a:p>
          <a:p>
            <a:pPr marL="514350" indent="-514350">
              <a:buFontTx/>
              <a:buNone/>
            </a:pPr>
            <a:endParaRPr lang="en-GB" smtClean="0"/>
          </a:p>
          <a:p>
            <a:pPr marL="514350" indent="-514350">
              <a:buFontTx/>
              <a:buAutoNum type="arabicPeriod" startAt="2"/>
            </a:pPr>
            <a:r>
              <a:rPr lang="en-GB" smtClean="0"/>
              <a:t>Explore the socio-demographics of people in each category</a:t>
            </a:r>
          </a:p>
          <a:p>
            <a:pPr marL="514350" indent="-514350">
              <a:buFontTx/>
              <a:buNone/>
            </a:pPr>
            <a:endParaRPr lang="en-GB" smtClean="0"/>
          </a:p>
          <a:p>
            <a:pPr marL="514350" indent="-514350">
              <a:buFontTx/>
              <a:buAutoNum type="arabicPeriod" startAt="3"/>
            </a:pPr>
            <a:r>
              <a:rPr lang="en-GB" smtClean="0"/>
              <a:t>Analyse job-related outcomes by educational category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29600" cy="863600"/>
          </a:xfrm>
        </p:spPr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3.1</a:t>
            </a:r>
            <a:r>
              <a:rPr lang="en-US" altLang="en-GB" smtClean="0"/>
              <a:t> </a:t>
            </a:r>
            <a:r>
              <a:rPr lang="en-GB" smtClean="0"/>
              <a:t>Trajectories of 16-40 year olds in</a:t>
            </a:r>
            <a:br>
              <a:rPr lang="en-GB" smtClean="0"/>
            </a:br>
            <a:r>
              <a:rPr lang="en-GB" smtClean="0"/>
              <a:t>      BHPS (n=10,640)</a:t>
            </a:r>
          </a:p>
        </p:txBody>
      </p:sp>
      <p:sp>
        <p:nvSpPr>
          <p:cNvPr id="19459" name="Title 1"/>
          <p:cNvSpPr txBox="1">
            <a:spLocks/>
          </p:cNvSpPr>
          <p:nvPr/>
        </p:nvSpPr>
        <p:spPr bwMode="auto">
          <a:xfrm>
            <a:off x="771525" y="1425575"/>
            <a:ext cx="7580313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200" b="1"/>
          </a:p>
        </p:txBody>
      </p:sp>
      <p:pic>
        <p:nvPicPr>
          <p:cNvPr id="1946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42988" y="1366838"/>
            <a:ext cx="6913562" cy="5070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3.2 </a:t>
            </a:r>
            <a:r>
              <a:rPr lang="en-US" altLang="en-GB" smtClean="0"/>
              <a:t>Descriptive analysis</a:t>
            </a:r>
            <a:endParaRPr lang="en-GB" smtClean="0"/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smtClean="0"/>
              <a:t>Paternal occupational class</a:t>
            </a:r>
          </a:p>
        </p:txBody>
      </p:sp>
      <p:pic>
        <p:nvPicPr>
          <p:cNvPr id="10" name="Content Placeholder 9"/>
          <p:cNvPicPr>
            <a:picLocks noGrp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176463"/>
            <a:ext cx="4041775" cy="3949700"/>
          </a:xfrm>
        </p:spPr>
      </p:pic>
      <p:sp>
        <p:nvSpPr>
          <p:cNvPr id="2048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0" smtClean="0"/>
              <a:t>Paternal education</a:t>
            </a:r>
          </a:p>
        </p:txBody>
      </p:sp>
      <p:pic>
        <p:nvPicPr>
          <p:cNvPr id="8" name="Content Placeholder 7"/>
          <p:cNvPicPr>
            <a:picLocks noGrp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38675" y="2176463"/>
            <a:ext cx="4048125" cy="3949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mtClean="0">
                <a:solidFill>
                  <a:srgbClr val="FF9900"/>
                </a:solidFill>
              </a:rPr>
              <a:t>3.3</a:t>
            </a:r>
            <a:r>
              <a:rPr lang="en-GB" altLang="en-GB" smtClean="0"/>
              <a:t> </a:t>
            </a:r>
            <a:r>
              <a:rPr lang="en-GB" smtClean="0"/>
              <a:t>Descriptive analysis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smtClean="0"/>
              <a:t>Tenure at age 16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9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0" smtClean="0"/>
              <a:t>GCSE attainment</a:t>
            </a:r>
          </a:p>
        </p:txBody>
      </p:sp>
      <p:pic>
        <p:nvPicPr>
          <p:cNvPr id="8" name="Content Placeholder 7"/>
          <p:cNvPicPr>
            <a:picLocks noGrp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5025" y="2176463"/>
            <a:ext cx="4041775" cy="3949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_PowerPoint_White_Template_ver2010">
  <a:themeElements>
    <a:clrScheme name="Sussex_template 1">
      <a:dk1>
        <a:srgbClr val="000000"/>
      </a:dk1>
      <a:lt1>
        <a:srgbClr val="004846"/>
      </a:lt1>
      <a:dk2>
        <a:srgbClr val="FFFFFF"/>
      </a:dk2>
      <a:lt2>
        <a:srgbClr val="808080"/>
      </a:lt2>
      <a:accent1>
        <a:srgbClr val="9BB9BA"/>
      </a:accent1>
      <a:accent2>
        <a:srgbClr val="658E92"/>
      </a:accent2>
      <a:accent3>
        <a:srgbClr val="AAB1B0"/>
      </a:accent3>
      <a:accent4>
        <a:srgbClr val="000000"/>
      </a:accent4>
      <a:accent5>
        <a:srgbClr val="CBD9D9"/>
      </a:accent5>
      <a:accent6>
        <a:srgbClr val="5B8084"/>
      </a:accent6>
      <a:hlink>
        <a:srgbClr val="326065"/>
      </a:hlink>
      <a:folHlink>
        <a:srgbClr val="10393E"/>
      </a:folHlink>
    </a:clrScheme>
    <a:fontScheme name="Sussex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158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158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ussex_template 1">
        <a:dk1>
          <a:srgbClr val="000000"/>
        </a:dk1>
        <a:lt1>
          <a:srgbClr val="004846"/>
        </a:lt1>
        <a:dk2>
          <a:srgbClr val="FFFFFF"/>
        </a:dk2>
        <a:lt2>
          <a:srgbClr val="808080"/>
        </a:lt2>
        <a:accent1>
          <a:srgbClr val="9BB9BA"/>
        </a:accent1>
        <a:accent2>
          <a:srgbClr val="658E92"/>
        </a:accent2>
        <a:accent3>
          <a:srgbClr val="AAB1B0"/>
        </a:accent3>
        <a:accent4>
          <a:srgbClr val="000000"/>
        </a:accent4>
        <a:accent5>
          <a:srgbClr val="CBD9D9"/>
        </a:accent5>
        <a:accent6>
          <a:srgbClr val="5B8084"/>
        </a:accent6>
        <a:hlink>
          <a:srgbClr val="326065"/>
        </a:hlink>
        <a:folHlink>
          <a:srgbClr val="103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sex_template 2">
        <a:dk1>
          <a:srgbClr val="FFCC00"/>
        </a:dk1>
        <a:lt1>
          <a:srgbClr val="FF9900"/>
        </a:lt1>
        <a:dk2>
          <a:srgbClr val="FF6600"/>
        </a:dk2>
        <a:lt2>
          <a:srgbClr val="FFFD00"/>
        </a:lt2>
        <a:accent1>
          <a:srgbClr val="008080"/>
        </a:accent1>
        <a:accent2>
          <a:srgbClr val="33CCCC"/>
        </a:accent2>
        <a:accent3>
          <a:srgbClr val="FFB8AA"/>
        </a:accent3>
        <a:accent4>
          <a:srgbClr val="DA8200"/>
        </a:accent4>
        <a:accent5>
          <a:srgbClr val="AAC0C0"/>
        </a:accent5>
        <a:accent6>
          <a:srgbClr val="2DB9B9"/>
        </a:accent6>
        <a:hlink>
          <a:srgbClr val="00FFFF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ussex_template 1">
    <a:dk1>
      <a:srgbClr val="000000"/>
    </a:dk1>
    <a:lt1>
      <a:srgbClr val="004846"/>
    </a:lt1>
    <a:dk2>
      <a:srgbClr val="FFFFFF"/>
    </a:dk2>
    <a:lt2>
      <a:srgbClr val="808080"/>
    </a:lt2>
    <a:accent1>
      <a:srgbClr val="9BB9BA"/>
    </a:accent1>
    <a:accent2>
      <a:srgbClr val="658E92"/>
    </a:accent2>
    <a:accent3>
      <a:srgbClr val="AAB1B0"/>
    </a:accent3>
    <a:accent4>
      <a:srgbClr val="000000"/>
    </a:accent4>
    <a:accent5>
      <a:srgbClr val="CBD9D9"/>
    </a:accent5>
    <a:accent6>
      <a:srgbClr val="5B8084"/>
    </a:accent6>
    <a:hlink>
      <a:srgbClr val="326065"/>
    </a:hlink>
    <a:folHlink>
      <a:srgbClr val="10393E"/>
    </a:folHlink>
  </a:clrScheme>
  <a:fontScheme name="Sussex_templat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US_PowerPoint_White_Template_ver2010</Template>
  <TotalTime>0</TotalTime>
  <Words>268</Words>
  <Application>Microsoft Office PowerPoint</Application>
  <PresentationFormat>On-screen Show (4:3)</PresentationFormat>
  <Paragraphs>74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</vt:lpstr>
      <vt:lpstr>SimSun</vt:lpstr>
      <vt:lpstr>US_PowerPoint_White_Template_ver2010</vt:lpstr>
      <vt:lpstr>Slide 1</vt:lpstr>
      <vt:lpstr>Outline</vt:lpstr>
      <vt:lpstr>1.1 Background</vt:lpstr>
      <vt:lpstr>1.2 Theoretical model</vt:lpstr>
      <vt:lpstr>2.1 The dataset</vt:lpstr>
      <vt:lpstr>2.2 Method</vt:lpstr>
      <vt:lpstr>3.1 Trajectories of 16-40 year olds in       BHPS (n=10,640)</vt:lpstr>
      <vt:lpstr>3.2 Descriptive analysis</vt:lpstr>
      <vt:lpstr>3.3 Descriptive analysis</vt:lpstr>
      <vt:lpstr>4.1 Trends: Education and   overall job satisfaction</vt:lpstr>
      <vt:lpstr>5.1 Results: income and employment</vt:lpstr>
      <vt:lpstr>5.2 Results: Intrinsic factors</vt:lpstr>
      <vt:lpstr>5.3 Results III: extrinsic factors</vt:lpstr>
      <vt:lpstr>6.0 Conclusions</vt:lpstr>
      <vt:lpstr>Slide 15</vt:lpstr>
    </vt:vector>
  </TitlesOfParts>
  <Company>University of Sussex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and social outcomes of young people</dc:title>
  <dc:creator>Emma Salter</dc:creator>
  <cp:lastModifiedBy> </cp:lastModifiedBy>
  <cp:revision>44</cp:revision>
  <dcterms:created xsi:type="dcterms:W3CDTF">2013-10-25T12:00:31Z</dcterms:created>
  <dcterms:modified xsi:type="dcterms:W3CDTF">2014-01-28T13:04:28Z</dcterms:modified>
</cp:coreProperties>
</file>