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6" r:id="rId2"/>
  </p:sldMasterIdLst>
  <p:notesMasterIdLst>
    <p:notesMasterId r:id="rId30"/>
  </p:notesMasterIdLst>
  <p:sldIdLst>
    <p:sldId id="256" r:id="rId3"/>
    <p:sldId id="257" r:id="rId4"/>
    <p:sldId id="282" r:id="rId5"/>
    <p:sldId id="275" r:id="rId6"/>
    <p:sldId id="260" r:id="rId7"/>
    <p:sldId id="259" r:id="rId8"/>
    <p:sldId id="258" r:id="rId9"/>
    <p:sldId id="279" r:id="rId10"/>
    <p:sldId id="261" r:id="rId11"/>
    <p:sldId id="267" r:id="rId12"/>
    <p:sldId id="262" r:id="rId13"/>
    <p:sldId id="268" r:id="rId14"/>
    <p:sldId id="283" r:id="rId15"/>
    <p:sldId id="270" r:id="rId16"/>
    <p:sldId id="272" r:id="rId17"/>
    <p:sldId id="273" r:id="rId18"/>
    <p:sldId id="274" r:id="rId19"/>
    <p:sldId id="284" r:id="rId20"/>
    <p:sldId id="265" r:id="rId21"/>
    <p:sldId id="269" r:id="rId22"/>
    <p:sldId id="277" r:id="rId23"/>
    <p:sldId id="276" r:id="rId24"/>
    <p:sldId id="264" r:id="rId25"/>
    <p:sldId id="266" r:id="rId26"/>
    <p:sldId id="278" r:id="rId27"/>
    <p:sldId id="285" r:id="rId28"/>
    <p:sldId id="28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6">
          <p15:clr>
            <a:srgbClr val="A4A3A4"/>
          </p15:clr>
        </p15:guide>
        <p15:guide id="2" pos="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39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4" d="100"/>
          <a:sy n="84" d="100"/>
        </p:scale>
        <p:origin x="1098" y="78"/>
      </p:cViewPr>
      <p:guideLst>
        <p:guide orient="horz" pos="1186"/>
        <p:guide pos="9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84776902887154E-2"/>
          <c:y val="5.2256801233179169E-2"/>
          <c:w val="0.91258188976377952"/>
          <c:h val="0.84218326875807192"/>
        </c:manualLayout>
      </c:layout>
      <c:barChart>
        <c:barDir val="col"/>
        <c:grouping val="clustered"/>
        <c:varyColors val="0"/>
        <c:ser>
          <c:idx val="0"/>
          <c:order val="0"/>
          <c:tx>
            <c:strRef>
              <c:f>Sheet1!$B$1</c:f>
              <c:strCache>
                <c:ptCount val="1"/>
                <c:pt idx="0">
                  <c:v>Non-Selective State Schools</c:v>
                </c:pt>
              </c:strCache>
            </c:strRef>
          </c:tx>
          <c:spPr>
            <a:solidFill>
              <a:srgbClr val="C00000"/>
            </a:solidFill>
          </c:spPr>
          <c:invertIfNegative val="0"/>
          <c:cat>
            <c:strRef>
              <c:f>Sheet1!$A$2:$A$5</c:f>
              <c:strCache>
                <c:ptCount val="3"/>
                <c:pt idx="0">
                  <c:v>Human Capital</c:v>
                </c:pt>
                <c:pt idx="1">
                  <c:v>Social Capital</c:v>
                </c:pt>
                <c:pt idx="2">
                  <c:v>Cultural Capital</c:v>
                </c:pt>
              </c:strCache>
            </c:strRef>
          </c:cat>
          <c:val>
            <c:numRef>
              <c:f>Sheet1!$B$2:$B$5</c:f>
              <c:numCache>
                <c:formatCode>General</c:formatCode>
                <c:ptCount val="4"/>
                <c:pt idx="0">
                  <c:v>9.66</c:v>
                </c:pt>
                <c:pt idx="1">
                  <c:v>11.34</c:v>
                </c:pt>
                <c:pt idx="2">
                  <c:v>35.290000000000006</c:v>
                </c:pt>
              </c:numCache>
            </c:numRef>
          </c:val>
        </c:ser>
        <c:ser>
          <c:idx val="1"/>
          <c:order val="1"/>
          <c:tx>
            <c:strRef>
              <c:f>Sheet1!$C$1</c:f>
              <c:strCache>
                <c:ptCount val="1"/>
                <c:pt idx="0">
                  <c:v>Grammar Schools and Selective State Schools </c:v>
                </c:pt>
              </c:strCache>
            </c:strRef>
          </c:tx>
          <c:spPr>
            <a:solidFill>
              <a:srgbClr val="00B050"/>
            </a:solidFill>
          </c:spPr>
          <c:invertIfNegative val="0"/>
          <c:cat>
            <c:strRef>
              <c:f>Sheet1!$A$2:$A$5</c:f>
              <c:strCache>
                <c:ptCount val="3"/>
                <c:pt idx="0">
                  <c:v>Human Capital</c:v>
                </c:pt>
                <c:pt idx="1">
                  <c:v>Social Capital</c:v>
                </c:pt>
                <c:pt idx="2">
                  <c:v>Cultural Capital</c:v>
                </c:pt>
              </c:strCache>
            </c:strRef>
          </c:cat>
          <c:val>
            <c:numRef>
              <c:f>Sheet1!$C$2:$C$5</c:f>
              <c:numCache>
                <c:formatCode>General</c:formatCode>
                <c:ptCount val="4"/>
                <c:pt idx="0">
                  <c:v>15.66</c:v>
                </c:pt>
                <c:pt idx="1">
                  <c:v>14.46</c:v>
                </c:pt>
                <c:pt idx="2">
                  <c:v>37.349999999999994</c:v>
                </c:pt>
              </c:numCache>
            </c:numRef>
          </c:val>
        </c:ser>
        <c:ser>
          <c:idx val="2"/>
          <c:order val="2"/>
          <c:tx>
            <c:strRef>
              <c:f>Sheet1!$D$1</c:f>
              <c:strCache>
                <c:ptCount val="1"/>
                <c:pt idx="0">
                  <c:v>Independent Schools</c:v>
                </c:pt>
              </c:strCache>
            </c:strRef>
          </c:tx>
          <c:spPr>
            <a:solidFill>
              <a:srgbClr val="0070C0"/>
            </a:solidFill>
          </c:spPr>
          <c:invertIfNegative val="0"/>
          <c:cat>
            <c:strRef>
              <c:f>Sheet1!$A$2:$A$5</c:f>
              <c:strCache>
                <c:ptCount val="3"/>
                <c:pt idx="0">
                  <c:v>Human Capital</c:v>
                </c:pt>
                <c:pt idx="1">
                  <c:v>Social Capital</c:v>
                </c:pt>
                <c:pt idx="2">
                  <c:v>Cultural Capital</c:v>
                </c:pt>
              </c:strCache>
            </c:strRef>
          </c:cat>
          <c:val>
            <c:numRef>
              <c:f>Sheet1!$D$2:$D$5</c:f>
              <c:numCache>
                <c:formatCode>General</c:formatCode>
                <c:ptCount val="4"/>
                <c:pt idx="0">
                  <c:v>13.33</c:v>
                </c:pt>
                <c:pt idx="1">
                  <c:v>26.67</c:v>
                </c:pt>
                <c:pt idx="2">
                  <c:v>37.78</c:v>
                </c:pt>
              </c:numCache>
            </c:numRef>
          </c:val>
        </c:ser>
        <c:dLbls>
          <c:showLegendKey val="0"/>
          <c:showVal val="0"/>
          <c:showCatName val="0"/>
          <c:showSerName val="0"/>
          <c:showPercent val="0"/>
          <c:showBubbleSize val="0"/>
        </c:dLbls>
        <c:gapWidth val="150"/>
        <c:axId val="183810944"/>
        <c:axId val="183811336"/>
      </c:barChart>
      <c:catAx>
        <c:axId val="183810944"/>
        <c:scaling>
          <c:orientation val="minMax"/>
        </c:scaling>
        <c:delete val="0"/>
        <c:axPos val="b"/>
        <c:numFmt formatCode="General" sourceLinked="0"/>
        <c:majorTickMark val="out"/>
        <c:minorTickMark val="none"/>
        <c:tickLblPos val="nextTo"/>
        <c:crossAx val="183811336"/>
        <c:crosses val="autoZero"/>
        <c:auto val="1"/>
        <c:lblAlgn val="ctr"/>
        <c:lblOffset val="100"/>
        <c:noMultiLvlLbl val="0"/>
      </c:catAx>
      <c:valAx>
        <c:axId val="183811336"/>
        <c:scaling>
          <c:orientation val="minMax"/>
        </c:scaling>
        <c:delete val="0"/>
        <c:axPos val="l"/>
        <c:majorGridlines/>
        <c:numFmt formatCode="General" sourceLinked="1"/>
        <c:majorTickMark val="out"/>
        <c:minorTickMark val="none"/>
        <c:tickLblPos val="nextTo"/>
        <c:crossAx val="183810944"/>
        <c:crosses val="autoZero"/>
        <c:crossBetween val="between"/>
      </c:valAx>
    </c:plotArea>
    <c:legend>
      <c:legendPos val="t"/>
      <c:layout>
        <c:manualLayout>
          <c:xMode val="edge"/>
          <c:yMode val="edge"/>
          <c:x val="0.74693923884514446"/>
          <c:y val="6.084656084656085E-2"/>
          <c:w val="0.22278818897637798"/>
          <c:h val="0.81419468399783368"/>
        </c:manualLayout>
      </c:layout>
      <c:overlay val="0"/>
      <c:spPr>
        <a:solidFill>
          <a:schemeClr val="bg1">
            <a:lumMod val="75000"/>
          </a:schemeClr>
        </a:solidFill>
        <a:ln>
          <a:solidFill>
            <a:schemeClr val="accent1"/>
          </a:solidFill>
        </a:ln>
      </c:spPr>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B45EFA-9647-C149-8B41-CE006DC1378A}" type="datetimeFigureOut">
              <a:rPr lang="en-US" smtClean="0"/>
              <a:t>7/17/2014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9E894E-3B76-584F-B924-485D2D742234}" type="slidenum">
              <a:rPr lang="en-US" smtClean="0"/>
              <a:t>‹#›</a:t>
            </a:fld>
            <a:endParaRPr lang="en-US"/>
          </a:p>
        </p:txBody>
      </p:sp>
    </p:spTree>
    <p:extLst>
      <p:ext uri="{BB962C8B-B14F-4D97-AF65-F5344CB8AC3E}">
        <p14:creationId xmlns:p14="http://schemas.microsoft.com/office/powerpoint/2010/main" val="29517794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Worth</a:t>
            </a:r>
            <a:r>
              <a:rPr lang="en-GB" baseline="0" dirty="0" smtClean="0"/>
              <a:t> dwelling on, I think – strong argument for work experience in general.</a:t>
            </a:r>
            <a:endParaRPr lang="en-GB" dirty="0"/>
          </a:p>
        </p:txBody>
      </p:sp>
      <p:sp>
        <p:nvSpPr>
          <p:cNvPr id="4" name="Slide Number Placeholder 3"/>
          <p:cNvSpPr>
            <a:spLocks noGrp="1"/>
          </p:cNvSpPr>
          <p:nvPr>
            <p:ph type="sldNum" sz="quarter" idx="10"/>
          </p:nvPr>
        </p:nvSpPr>
        <p:spPr/>
        <p:txBody>
          <a:bodyPr/>
          <a:lstStyle/>
          <a:p>
            <a:fld id="{3502E02C-5943-4179-A541-1D153463BCDD}" type="slidenum">
              <a:rPr lang="en-GB" smtClean="0"/>
              <a:pPr/>
              <a:t>16</a:t>
            </a:fld>
            <a:endParaRPr lang="en-GB"/>
          </a:p>
        </p:txBody>
      </p:sp>
    </p:spTree>
    <p:extLst>
      <p:ext uri="{BB962C8B-B14F-4D97-AF65-F5344CB8AC3E}">
        <p14:creationId xmlns:p14="http://schemas.microsoft.com/office/powerpoint/2010/main" val="4113422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Broad structure: begin with stuff all respondents</a:t>
            </a:r>
            <a:r>
              <a:rPr lang="en-GB" baseline="0" dirty="0" smtClean="0"/>
              <a:t> said, then zoom in on the type of comments made only by some respondents.</a:t>
            </a:r>
          </a:p>
          <a:p>
            <a:endParaRPr lang="en-GB" baseline="0" dirty="0" smtClean="0"/>
          </a:p>
        </p:txBody>
      </p:sp>
      <p:sp>
        <p:nvSpPr>
          <p:cNvPr id="4" name="Slide Number Placeholder 3"/>
          <p:cNvSpPr>
            <a:spLocks noGrp="1"/>
          </p:cNvSpPr>
          <p:nvPr>
            <p:ph type="sldNum" sz="quarter" idx="10"/>
          </p:nvPr>
        </p:nvSpPr>
        <p:spPr/>
        <p:txBody>
          <a:bodyPr/>
          <a:lstStyle/>
          <a:p>
            <a:fld id="{3502E02C-5943-4179-A541-1D153463BCDD}" type="slidenum">
              <a:rPr lang="en-GB" smtClean="0"/>
              <a:pPr/>
              <a:t>17</a:t>
            </a:fld>
            <a:endParaRPr lang="en-GB"/>
          </a:p>
        </p:txBody>
      </p:sp>
    </p:spTree>
    <p:extLst>
      <p:ext uri="{BB962C8B-B14F-4D97-AF65-F5344CB8AC3E}">
        <p14:creationId xmlns:p14="http://schemas.microsoft.com/office/powerpoint/2010/main" val="189115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4188" y="2570883"/>
            <a:ext cx="7071113" cy="1470025"/>
          </a:xfrm>
          <a:prstGeom prst="rect">
            <a:avLst/>
          </a:prstGeom>
        </p:spPr>
        <p:txBody>
          <a:bodyPr lIns="0" tIns="0" rIns="0" bIns="0"/>
          <a:lstStyle>
            <a:lvl1pPr algn="l">
              <a:lnSpc>
                <a:spcPts val="3640"/>
              </a:lnSpc>
              <a:defRPr sz="3600" b="1" baseline="0">
                <a:solidFill>
                  <a:srgbClr val="EA3926"/>
                </a:solidFill>
              </a:defRPr>
            </a:lvl1pPr>
          </a:lstStyle>
          <a:p>
            <a:r>
              <a:rPr lang="en-US" dirty="0" smtClean="0"/>
              <a:t>Click Here to Add a Headline</a:t>
            </a:r>
            <a:endParaRPr lang="en-US" dirty="0"/>
          </a:p>
        </p:txBody>
      </p:sp>
      <p:cxnSp>
        <p:nvCxnSpPr>
          <p:cNvPr id="7" name="Straight Connector 6"/>
          <p:cNvCxnSpPr/>
          <p:nvPr userDrawn="1"/>
        </p:nvCxnSpPr>
        <p:spPr>
          <a:xfrm>
            <a:off x="484188" y="2245088"/>
            <a:ext cx="8105630" cy="0"/>
          </a:xfrm>
          <a:prstGeom prst="line">
            <a:avLst/>
          </a:prstGeom>
          <a:ln w="44450" cmpd="sng">
            <a:solidFill>
              <a:srgbClr val="EA39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7826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82812" y="1085274"/>
            <a:ext cx="7656733" cy="5611090"/>
          </a:xfrm>
          <a:prstGeom prst="rect">
            <a:avLst/>
          </a:prstGeom>
        </p:spPr>
        <p:txBody>
          <a:bodyPr vert="horz" lIns="0" tIns="0" rIns="0" bIns="0"/>
          <a:lstStyle>
            <a:lvl1pPr marL="0" indent="0">
              <a:buNone/>
              <a:defRPr lang="en-US" sz="2300" dirty="0" smtClean="0"/>
            </a:lvl1pPr>
            <a:lvl2pPr marL="342900" indent="-342900">
              <a:lnSpc>
                <a:spcPts val="2780"/>
              </a:lnSpc>
              <a:spcBef>
                <a:spcPts val="600"/>
              </a:spcBef>
              <a:spcAft>
                <a:spcPts val="600"/>
              </a:spcAft>
              <a:buClr>
                <a:schemeClr val="bg1">
                  <a:lumMod val="50000"/>
                </a:schemeClr>
              </a:buClr>
              <a:buSzPct val="96000"/>
              <a:buFont typeface="Arial"/>
              <a:buChar char="•"/>
              <a:defRPr lang="en-US" sz="1900"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p:txBody>
      </p:sp>
      <p:sp>
        <p:nvSpPr>
          <p:cNvPr id="10" name="Content Placeholder 9"/>
          <p:cNvSpPr>
            <a:spLocks noGrp="1"/>
          </p:cNvSpPr>
          <p:nvPr>
            <p:ph sz="quarter" idx="11"/>
          </p:nvPr>
        </p:nvSpPr>
        <p:spPr>
          <a:xfrm>
            <a:off x="482812" y="-8220"/>
            <a:ext cx="7091006" cy="871446"/>
          </a:xfrm>
          <a:prstGeom prst="rect">
            <a:avLst/>
          </a:prstGeom>
        </p:spPr>
        <p:txBody>
          <a:bodyPr vert="horz" lIns="0" tIns="0" rIns="0" bIns="0" anchor="b" anchorCtr="0"/>
          <a:lstStyle>
            <a:lvl1pPr marL="0" indent="0">
              <a:lnSpc>
                <a:spcPts val="2800"/>
              </a:lnSpc>
              <a:spcBef>
                <a:spcPts val="0"/>
              </a:spcBef>
              <a:buNone/>
              <a:defRPr sz="2600" b="1">
                <a:solidFill>
                  <a:srgbClr val="EA3926"/>
                </a:solidFill>
              </a:defRPr>
            </a:lvl1pPr>
            <a:lvl2pPr marL="457200" indent="0">
              <a:buNone/>
              <a:defRPr/>
            </a:lvl2pPr>
          </a:lstStyle>
          <a:p>
            <a:pPr lvl="0"/>
            <a:r>
              <a:rPr lang="en-US" dirty="0" smtClean="0"/>
              <a:t>Click to edit Master text styles</a:t>
            </a:r>
          </a:p>
        </p:txBody>
      </p:sp>
      <p:cxnSp>
        <p:nvCxnSpPr>
          <p:cNvPr id="6" name="Straight Connector 5"/>
          <p:cNvCxnSpPr/>
          <p:nvPr userDrawn="1"/>
        </p:nvCxnSpPr>
        <p:spPr>
          <a:xfrm>
            <a:off x="484188" y="949311"/>
            <a:ext cx="7747721" cy="0"/>
          </a:xfrm>
          <a:prstGeom prst="line">
            <a:avLst/>
          </a:prstGeom>
          <a:ln w="44450" cmpd="sng">
            <a:solidFill>
              <a:srgbClr val="EA39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89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HEADER">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82812" y="623455"/>
            <a:ext cx="7645188" cy="5853545"/>
          </a:xfrm>
          <a:prstGeom prst="rect">
            <a:avLst/>
          </a:prstGeom>
        </p:spPr>
        <p:txBody>
          <a:bodyPr vert="horz" lIns="0" tIns="0" rIns="0" bIns="0"/>
          <a:lstStyle>
            <a:lvl1pPr marL="0" indent="0">
              <a:buNone/>
              <a:defRPr lang="en-US" sz="2300" dirty="0" smtClean="0"/>
            </a:lvl1pPr>
            <a:lvl2pPr marL="342900" indent="-342900">
              <a:lnSpc>
                <a:spcPts val="2780"/>
              </a:lnSpc>
              <a:spcBef>
                <a:spcPts val="600"/>
              </a:spcBef>
              <a:spcAft>
                <a:spcPts val="600"/>
              </a:spcAft>
              <a:buClr>
                <a:schemeClr val="bg1">
                  <a:lumMod val="50000"/>
                </a:schemeClr>
              </a:buClr>
              <a:buSzPct val="96000"/>
              <a:buFont typeface="Arial"/>
              <a:buChar char="•"/>
              <a:defRPr lang="en-US" sz="1900"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06904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46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DD25A90-4AA1-442B-B691-157128492750}" type="datetimeFigureOut">
              <a:rPr lang="en-US"/>
              <a:pPr>
                <a:defRPr/>
              </a:pPr>
              <a:t>7/17/2014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0CC8220E-2421-4D75-AE29-AE1E5A3FDA3D}" type="slidenum">
              <a:rPr lang="en-GB" altLang="en-US"/>
              <a:pPr/>
              <a:t>‹#›</a:t>
            </a:fld>
            <a:endParaRPr lang="en-GB" altLang="en-US"/>
          </a:p>
        </p:txBody>
      </p:sp>
    </p:spTree>
    <p:extLst>
      <p:ext uri="{BB962C8B-B14F-4D97-AF65-F5344CB8AC3E}">
        <p14:creationId xmlns:p14="http://schemas.microsoft.com/office/powerpoint/2010/main" val="3776179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2C0AA54-8768-423E-B9A9-0FBAF6561828}" type="datetimeFigureOut">
              <a:rPr lang="en-GB" smtClean="0"/>
              <a:t>17/07/2014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448ACD9-49B7-4D28-8914-357C1E4C3CCB}" type="slidenum">
              <a:rPr lang="en-GB" smtClean="0"/>
              <a:t>‹#›</a:t>
            </a:fld>
            <a:endParaRPr lang="en-GB"/>
          </a:p>
        </p:txBody>
      </p:sp>
    </p:spTree>
    <p:extLst>
      <p:ext uri="{BB962C8B-B14F-4D97-AF65-F5344CB8AC3E}">
        <p14:creationId xmlns:p14="http://schemas.microsoft.com/office/powerpoint/2010/main" val="179755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46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8">
            <a:extLst>
              <a:ext uri="{28A0092B-C50C-407E-A947-70E740481C1C}">
                <a14:useLocalDpi xmlns:a14="http://schemas.microsoft.com/office/drawing/2010/main" val="0"/>
              </a:ext>
            </a:extLst>
          </a:blip>
          <a:srcRect l="82088"/>
          <a:stretch/>
        </p:blipFill>
        <p:spPr>
          <a:xfrm>
            <a:off x="7504545" y="0"/>
            <a:ext cx="1637017" cy="6858000"/>
          </a:xfrm>
          <a:prstGeom prst="rect">
            <a:avLst/>
          </a:prstGeom>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9255592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8" r:id="rId4"/>
    <p:sldLayoutId id="2147483659" r:id="rId5"/>
    <p:sldLayoutId id="2147483660"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026065"/>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educationandemployers.org/research"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inspiringthefuture.org/"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hyperlink" Target="http://www.inspiringthefuture.org/" TargetMode="Externa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mailto:Anthony.Mann@educationandemployers.org" TargetMode="External"/><Relationship Id="rId2" Type="http://schemas.openxmlformats.org/officeDocument/2006/relationships/hyperlink" Target="http://www.educationandemployers.org/research" TargetMode="Externa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hyperlink" Target="http://www.inspiringthefutur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www.educationandemployer.org/research"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educationandemployer.org/research"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#NAFNext2014</a:t>
            </a:r>
            <a:endParaRPr lang="en-US" dirty="0"/>
          </a:p>
        </p:txBody>
      </p:sp>
    </p:spTree>
    <p:extLst>
      <p:ext uri="{BB962C8B-B14F-4D97-AF65-F5344CB8AC3E}">
        <p14:creationId xmlns:p14="http://schemas.microsoft.com/office/powerpoint/2010/main" val="2935606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dirty="0" smtClean="0"/>
          </a:p>
          <a:p>
            <a:endParaRPr lang="en-GB" dirty="0"/>
          </a:p>
        </p:txBody>
      </p:sp>
      <p:sp>
        <p:nvSpPr>
          <p:cNvPr id="3" name="Content Placeholder 2"/>
          <p:cNvSpPr>
            <a:spLocks noGrp="1"/>
          </p:cNvSpPr>
          <p:nvPr>
            <p:ph sz="quarter" idx="11"/>
          </p:nvPr>
        </p:nvSpPr>
        <p:spPr/>
        <p:txBody>
          <a:bodyPr/>
          <a:lstStyle/>
          <a:p>
            <a:r>
              <a:rPr lang="en-GB" dirty="0" smtClean="0"/>
              <a:t>Because employer engagement makes you special</a:t>
            </a:r>
            <a:endParaRPr lang="en-GB" dirty="0"/>
          </a:p>
        </p:txBody>
      </p:sp>
      <p:pic>
        <p:nvPicPr>
          <p:cNvPr id="4" name="Picture 3"/>
          <p:cNvPicPr>
            <a:picLocks noChangeAspect="1"/>
          </p:cNvPicPr>
          <p:nvPr/>
        </p:nvPicPr>
        <p:blipFill>
          <a:blip r:embed="rId2"/>
          <a:stretch>
            <a:fillRect/>
          </a:stretch>
        </p:blipFill>
        <p:spPr>
          <a:xfrm>
            <a:off x="1815153" y="1191573"/>
            <a:ext cx="4790364" cy="4526839"/>
          </a:xfrm>
          <a:prstGeom prst="rect">
            <a:avLst/>
          </a:prstGeom>
        </p:spPr>
      </p:pic>
      <p:sp>
        <p:nvSpPr>
          <p:cNvPr id="5" name="TextBox 4"/>
          <p:cNvSpPr txBox="1"/>
          <p:nvPr/>
        </p:nvSpPr>
        <p:spPr>
          <a:xfrm>
            <a:off x="709684" y="5950424"/>
            <a:ext cx="7219665" cy="861774"/>
          </a:xfrm>
          <a:prstGeom prst="rect">
            <a:avLst/>
          </a:prstGeom>
          <a:noFill/>
        </p:spPr>
        <p:txBody>
          <a:bodyPr wrap="square" rtlCol="0">
            <a:spAutoFit/>
          </a:bodyPr>
          <a:lstStyle/>
          <a:p>
            <a:r>
              <a:rPr lang="en-GB" altLang="en-US" sz="1600" dirty="0"/>
              <a:t>Orr et al (2007) “National Academies Foundation Career Academies” in </a:t>
            </a:r>
            <a:r>
              <a:rPr lang="en-GB" altLang="en-US" sz="1600" dirty="0" err="1"/>
              <a:t>Neumark</a:t>
            </a:r>
            <a:r>
              <a:rPr lang="en-GB" altLang="en-US" sz="1600" dirty="0"/>
              <a:t> D. Ed. </a:t>
            </a:r>
            <a:r>
              <a:rPr lang="en-GB" altLang="en-US" sz="1600" i="1" dirty="0"/>
              <a:t>Improving School-to-work  transitions</a:t>
            </a:r>
            <a:r>
              <a:rPr lang="en-GB" altLang="en-US" sz="1600" dirty="0"/>
              <a:t>, 190-191</a:t>
            </a:r>
          </a:p>
          <a:p>
            <a:endParaRPr lang="en-GB" dirty="0"/>
          </a:p>
        </p:txBody>
      </p:sp>
      <p:sp>
        <p:nvSpPr>
          <p:cNvPr id="6" name="Oval 5"/>
          <p:cNvSpPr/>
          <p:nvPr/>
        </p:nvSpPr>
        <p:spPr>
          <a:xfrm>
            <a:off x="5172501" y="1085274"/>
            <a:ext cx="750627" cy="486515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9954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quarter" idx="10"/>
            <p:extLst>
              <p:ext uri="{D42A27DB-BD31-4B8C-83A1-F6EECF244321}">
                <p14:modId xmlns:p14="http://schemas.microsoft.com/office/powerpoint/2010/main" val="2730786799"/>
              </p:ext>
            </p:extLst>
          </p:nvPr>
        </p:nvGraphicFramePr>
        <p:xfrm>
          <a:off x="0" y="0"/>
          <a:ext cx="8106769" cy="6770037"/>
        </p:xfrm>
        <a:graphic>
          <a:graphicData uri="http://schemas.openxmlformats.org/drawingml/2006/table">
            <a:tbl>
              <a:tblPr firstRow="1" bandRow="1">
                <a:tableStyleId>{5C22544A-7EE6-4342-B048-85BDC9FD1C3A}</a:tableStyleId>
              </a:tblPr>
              <a:tblGrid>
                <a:gridCol w="1890520"/>
                <a:gridCol w="2300944"/>
                <a:gridCol w="3915305"/>
              </a:tblGrid>
              <a:tr h="643557">
                <a:tc>
                  <a:txBody>
                    <a:bodyPr/>
                    <a:lstStyle/>
                    <a:p>
                      <a:r>
                        <a:rPr lang="en-GB" dirty="0" smtClean="0"/>
                        <a:t>Study</a:t>
                      </a:r>
                      <a:endParaRPr lang="en-GB" dirty="0"/>
                    </a:p>
                  </a:txBody>
                  <a:tcPr/>
                </a:tc>
                <a:tc>
                  <a:txBody>
                    <a:bodyPr/>
                    <a:lstStyle/>
                    <a:p>
                      <a:r>
                        <a:rPr lang="en-GB" dirty="0" smtClean="0"/>
                        <a:t>Wage premium</a:t>
                      </a:r>
                      <a:endParaRPr lang="en-GB" dirty="0"/>
                    </a:p>
                  </a:txBody>
                  <a:tcPr/>
                </a:tc>
                <a:tc>
                  <a:txBody>
                    <a:bodyPr/>
                    <a:lstStyle/>
                    <a:p>
                      <a:r>
                        <a:rPr lang="en-GB" dirty="0" smtClean="0"/>
                        <a:t>Controls</a:t>
                      </a:r>
                      <a:endParaRPr lang="en-GB" dirty="0"/>
                    </a:p>
                  </a:txBody>
                  <a:tcPr/>
                </a:tc>
              </a:tr>
              <a:tr h="2420527">
                <a:tc>
                  <a:txBody>
                    <a:bodyPr/>
                    <a:lstStyle/>
                    <a:p>
                      <a:r>
                        <a:rPr lang="en-GB" dirty="0" err="1" smtClean="0"/>
                        <a:t>Kemple</a:t>
                      </a:r>
                      <a:r>
                        <a:rPr lang="en-GB" dirty="0" smtClean="0"/>
                        <a:t> (2008)</a:t>
                      </a:r>
                    </a:p>
                    <a:p>
                      <a:endParaRPr lang="en-GB" dirty="0" smtClean="0"/>
                    </a:p>
                    <a:p>
                      <a:r>
                        <a:rPr lang="en-GB" dirty="0" smtClean="0"/>
                        <a:t>Career Academies</a:t>
                      </a:r>
                      <a:endParaRPr lang="en-GB" dirty="0"/>
                    </a:p>
                  </a:txBody>
                  <a:tcPr/>
                </a:tc>
                <a:tc>
                  <a:txBody>
                    <a:bodyPr/>
                    <a:lstStyle/>
                    <a:p>
                      <a:r>
                        <a:rPr lang="en-GB" b="1" dirty="0" smtClean="0"/>
                        <a:t>11%</a:t>
                      </a:r>
                    </a:p>
                    <a:p>
                      <a:endParaRPr lang="en-GB" dirty="0" smtClean="0"/>
                    </a:p>
                    <a:p>
                      <a:r>
                        <a:rPr lang="en-GB" dirty="0" smtClean="0"/>
                        <a:t>At</a:t>
                      </a:r>
                      <a:r>
                        <a:rPr lang="en-GB" baseline="0" dirty="0" smtClean="0"/>
                        <a:t> Age 26</a:t>
                      </a:r>
                      <a:endParaRPr lang="en-GB" dirty="0"/>
                    </a:p>
                  </a:txBody>
                  <a:tcPr/>
                </a:tc>
                <a:tc>
                  <a:txBody>
                    <a:bodyPr/>
                    <a:lstStyle/>
                    <a:p>
                      <a:r>
                        <a:rPr lang="en-GB" dirty="0" smtClean="0"/>
                        <a:t>Student demographic and family characteristics, educational attainment, including gender, ethnicity, socio-economic</a:t>
                      </a:r>
                      <a:r>
                        <a:rPr lang="en-GB" baseline="0" dirty="0" smtClean="0"/>
                        <a:t> status, middle school attendance rates, geographic location of academy, graduation cohort, duration of employment, hours worked per week, weeks worked per month, hourly wage.</a:t>
                      </a:r>
                      <a:endParaRPr lang="en-GB" dirty="0"/>
                    </a:p>
                  </a:txBody>
                  <a:tcPr/>
                </a:tc>
              </a:tr>
              <a:tr h="864474">
                <a:tc>
                  <a:txBody>
                    <a:bodyPr/>
                    <a:lstStyle/>
                    <a:p>
                      <a:r>
                        <a:rPr lang="en-GB" dirty="0" err="1" smtClean="0"/>
                        <a:t>MacAullum</a:t>
                      </a:r>
                      <a:r>
                        <a:rPr lang="en-GB" dirty="0" smtClean="0"/>
                        <a:t> – Lansing AMP (2002)</a:t>
                      </a:r>
                      <a:endParaRPr lang="en-GB" dirty="0"/>
                    </a:p>
                  </a:txBody>
                  <a:tcPr/>
                </a:tc>
                <a:tc>
                  <a:txBody>
                    <a:bodyPr/>
                    <a:lstStyle/>
                    <a:p>
                      <a:r>
                        <a:rPr lang="en-GB" b="1" dirty="0" smtClean="0"/>
                        <a:t>26%</a:t>
                      </a:r>
                    </a:p>
                    <a:p>
                      <a:endParaRPr lang="en-GB" dirty="0" smtClean="0"/>
                    </a:p>
                    <a:p>
                      <a:r>
                        <a:rPr lang="en-GB" dirty="0" smtClean="0"/>
                        <a:t>At age 20</a:t>
                      </a:r>
                      <a:endParaRPr lang="en-GB" dirty="0"/>
                    </a:p>
                  </a:txBody>
                  <a:tcPr/>
                </a:tc>
                <a:tc>
                  <a:txBody>
                    <a:bodyPr/>
                    <a:lstStyle/>
                    <a:p>
                      <a:r>
                        <a:rPr lang="en-GB" dirty="0" smtClean="0"/>
                        <a:t>Duration of</a:t>
                      </a:r>
                    </a:p>
                    <a:p>
                      <a:r>
                        <a:rPr lang="en-GB" dirty="0" smtClean="0"/>
                        <a:t>employment, hourly wages</a:t>
                      </a:r>
                      <a:endParaRPr lang="en-GB" dirty="0"/>
                    </a:p>
                  </a:txBody>
                  <a:tcPr/>
                </a:tc>
              </a:tr>
              <a:tr h="864474">
                <a:tc>
                  <a:txBody>
                    <a:bodyPr/>
                    <a:lstStyle/>
                    <a:p>
                      <a:r>
                        <a:rPr lang="en-GB" dirty="0" smtClean="0"/>
                        <a:t>Jobs for the Future </a:t>
                      </a:r>
                      <a:r>
                        <a:rPr lang="en-GB" baseline="0" dirty="0" smtClean="0"/>
                        <a:t> (1999) </a:t>
                      </a:r>
                      <a:r>
                        <a:rPr lang="en-GB" dirty="0" smtClean="0"/>
                        <a:t>Boston</a:t>
                      </a:r>
                      <a:endParaRPr lang="en-GB" dirty="0"/>
                    </a:p>
                  </a:txBody>
                  <a:tcPr/>
                </a:tc>
                <a:tc>
                  <a:txBody>
                    <a:bodyPr/>
                    <a:lstStyle/>
                    <a:p>
                      <a:r>
                        <a:rPr lang="en-GB" b="1" dirty="0" smtClean="0"/>
                        <a:t>20%</a:t>
                      </a:r>
                    </a:p>
                    <a:p>
                      <a:endParaRPr lang="en-GB" dirty="0" smtClean="0"/>
                    </a:p>
                    <a:p>
                      <a:r>
                        <a:rPr lang="en-GB" dirty="0" smtClean="0"/>
                        <a:t>Age 24 (?)</a:t>
                      </a:r>
                      <a:endParaRPr lang="en-GB" dirty="0"/>
                    </a:p>
                  </a:txBody>
                  <a:tcPr/>
                </a:tc>
                <a:tc>
                  <a:txBody>
                    <a:bodyPr/>
                    <a:lstStyle/>
                    <a:p>
                      <a:r>
                        <a:rPr lang="en-GB" dirty="0" smtClean="0"/>
                        <a:t>Unclear</a:t>
                      </a:r>
                      <a:endParaRPr lang="en-GB" dirty="0"/>
                    </a:p>
                  </a:txBody>
                  <a:tcPr/>
                </a:tc>
              </a:tr>
              <a:tr h="1642500">
                <a:tc>
                  <a:txBody>
                    <a:bodyPr/>
                    <a:lstStyle/>
                    <a:p>
                      <a:r>
                        <a:rPr lang="en-GB" dirty="0" smtClean="0"/>
                        <a:t>Montgomery Schools, Arizona (1999, 2001)</a:t>
                      </a:r>
                    </a:p>
                    <a:p>
                      <a:endParaRPr lang="en-GB" dirty="0" smtClean="0"/>
                    </a:p>
                    <a:p>
                      <a:r>
                        <a:rPr lang="en-GB" dirty="0" smtClean="0"/>
                        <a:t>CTE</a:t>
                      </a:r>
                    </a:p>
                    <a:p>
                      <a:endParaRPr lang="en-GB" dirty="0"/>
                    </a:p>
                  </a:txBody>
                  <a:tcPr/>
                </a:tc>
                <a:tc>
                  <a:txBody>
                    <a:bodyPr/>
                    <a:lstStyle/>
                    <a:p>
                      <a:r>
                        <a:rPr lang="en-GB" b="1" dirty="0" smtClean="0"/>
                        <a:t>Higher</a:t>
                      </a:r>
                    </a:p>
                    <a:p>
                      <a:endParaRPr lang="en-GB" dirty="0" smtClean="0"/>
                    </a:p>
                    <a:p>
                      <a:r>
                        <a:rPr lang="en-GB" dirty="0" smtClean="0"/>
                        <a:t>At age 25</a:t>
                      </a:r>
                      <a:endParaRPr lang="en-GB" dirty="0"/>
                    </a:p>
                  </a:txBody>
                  <a:tcPr/>
                </a:tc>
                <a:tc>
                  <a:txBody>
                    <a:bodyPr/>
                    <a:lstStyle/>
                    <a:p>
                      <a:r>
                        <a:rPr lang="en-GB" dirty="0" smtClean="0"/>
                        <a:t>Background characteristics, post secondary college and work activities, months worked, income</a:t>
                      </a:r>
                      <a:endParaRPr lang="en-GB" dirty="0"/>
                    </a:p>
                  </a:txBody>
                  <a:tcPr/>
                </a:tc>
              </a:tr>
            </a:tbl>
          </a:graphicData>
        </a:graphic>
      </p:graphicFrame>
    </p:spTree>
    <p:extLst>
      <p:ext uri="{BB962C8B-B14F-4D97-AF65-F5344CB8AC3E}">
        <p14:creationId xmlns:p14="http://schemas.microsoft.com/office/powerpoint/2010/main" val="3953161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quarter" idx="10"/>
            <p:extLst>
              <p:ext uri="{D42A27DB-BD31-4B8C-83A1-F6EECF244321}">
                <p14:modId xmlns:p14="http://schemas.microsoft.com/office/powerpoint/2010/main" val="2254626917"/>
              </p:ext>
            </p:extLst>
          </p:nvPr>
        </p:nvGraphicFramePr>
        <p:xfrm>
          <a:off x="18576" y="1142504"/>
          <a:ext cx="8106769" cy="5158126"/>
        </p:xfrm>
        <a:graphic>
          <a:graphicData uri="http://schemas.openxmlformats.org/drawingml/2006/table">
            <a:tbl>
              <a:tblPr firstRow="1" bandRow="1">
                <a:tableStyleId>{5C22544A-7EE6-4342-B048-85BDC9FD1C3A}</a:tableStyleId>
              </a:tblPr>
              <a:tblGrid>
                <a:gridCol w="1890520"/>
                <a:gridCol w="2300944"/>
                <a:gridCol w="3915305"/>
              </a:tblGrid>
              <a:tr h="860446">
                <a:tc>
                  <a:txBody>
                    <a:bodyPr/>
                    <a:lstStyle/>
                    <a:p>
                      <a:r>
                        <a:rPr lang="en-GB" dirty="0" smtClean="0"/>
                        <a:t>Study</a:t>
                      </a:r>
                      <a:endParaRPr lang="en-GB" dirty="0"/>
                    </a:p>
                  </a:txBody>
                  <a:tcPr/>
                </a:tc>
                <a:tc>
                  <a:txBody>
                    <a:bodyPr/>
                    <a:lstStyle/>
                    <a:p>
                      <a:r>
                        <a:rPr lang="en-GB" dirty="0" smtClean="0"/>
                        <a:t>Wage</a:t>
                      </a:r>
                      <a:r>
                        <a:rPr lang="en-GB" baseline="0" dirty="0" smtClean="0"/>
                        <a:t> premium</a:t>
                      </a:r>
                      <a:endParaRPr lang="en-GB" dirty="0"/>
                    </a:p>
                  </a:txBody>
                  <a:tcPr/>
                </a:tc>
                <a:tc>
                  <a:txBody>
                    <a:bodyPr/>
                    <a:lstStyle/>
                    <a:p>
                      <a:r>
                        <a:rPr lang="en-GB" dirty="0" smtClean="0"/>
                        <a:t>Controls</a:t>
                      </a:r>
                      <a:endParaRPr lang="en-GB" dirty="0"/>
                    </a:p>
                  </a:txBody>
                  <a:tcPr/>
                </a:tc>
              </a:tr>
              <a:tr h="8604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Mann and Percy (2013)</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Volume of employer contacts</a:t>
                      </a:r>
                    </a:p>
                    <a:p>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Up to </a:t>
                      </a:r>
                      <a:r>
                        <a:rPr lang="en-GB" b="1" dirty="0" smtClean="0"/>
                        <a:t>18%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Ages 19-24</a:t>
                      </a:r>
                    </a:p>
                    <a:p>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Highest</a:t>
                      </a:r>
                      <a:r>
                        <a:rPr lang="en-GB" baseline="0" dirty="0" smtClean="0"/>
                        <a:t> level of qualification; school type attended; age; region; gender; full-time earnings</a:t>
                      </a:r>
                      <a:endParaRPr lang="en-GB" dirty="0" smtClean="0"/>
                    </a:p>
                    <a:p>
                      <a:endParaRPr lang="en-GB" dirty="0"/>
                    </a:p>
                  </a:txBody>
                  <a:tcPr/>
                </a:tc>
              </a:tr>
              <a:tr h="8604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Percy and </a:t>
                      </a:r>
                      <a:r>
                        <a:rPr lang="en-GB" dirty="0" err="1" smtClean="0"/>
                        <a:t>Kashefpakdel</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Volume of employer career talks </a:t>
                      </a:r>
                      <a:endParaRPr lang="en-GB" dirty="0" smtClean="0"/>
                    </a:p>
                    <a:p>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Up to </a:t>
                      </a:r>
                      <a:r>
                        <a:rPr lang="en-GB" b="1" dirty="0" smtClean="0"/>
                        <a:t>7.2%</a:t>
                      </a:r>
                      <a:r>
                        <a:rPr lang="en-GB"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At age 26</a:t>
                      </a:r>
                    </a:p>
                    <a:p>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cs typeface="Arial" pitchFamily="34" charset="0"/>
                        </a:rPr>
                        <a:t>Academic attainment; Socio-economic status; Early home learning environment;</a:t>
                      </a:r>
                      <a:r>
                        <a:rPr lang="en-GB" sz="1800" baseline="0" dirty="0" smtClean="0">
                          <a:cs typeface="Arial" pitchFamily="34" charset="0"/>
                        </a:rPr>
                        <a:t> </a:t>
                      </a:r>
                      <a:r>
                        <a:rPr lang="en-GB" sz="1800" dirty="0" smtClean="0">
                          <a:cs typeface="Arial" pitchFamily="34" charset="0"/>
                        </a:rPr>
                        <a:t>Demographics (social characteristics)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800" dirty="0" smtClean="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800" dirty="0" smtClean="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800" dirty="0" smtClean="0">
                        <a:cs typeface="Arial" pitchFamily="34" charset="0"/>
                      </a:endParaRPr>
                    </a:p>
                    <a:p>
                      <a:endParaRPr lang="en-GB" dirty="0"/>
                    </a:p>
                  </a:txBody>
                  <a:tcPr/>
                </a:tc>
              </a:tr>
            </a:tbl>
          </a:graphicData>
        </a:graphic>
      </p:graphicFrame>
    </p:spTree>
    <p:extLst>
      <p:ext uri="{BB962C8B-B14F-4D97-AF65-F5344CB8AC3E}">
        <p14:creationId xmlns:p14="http://schemas.microsoft.com/office/powerpoint/2010/main" val="3852263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smtClean="0"/>
          </a:p>
          <a:p>
            <a:pPr marL="0" indent="0">
              <a:buNone/>
            </a:pPr>
            <a:endParaRPr lang="en-GB" dirty="0"/>
          </a:p>
          <a:p>
            <a:pPr marL="0" indent="0" algn="ctr">
              <a:buNone/>
            </a:pPr>
            <a:r>
              <a:rPr lang="en-GB" dirty="0" smtClean="0"/>
              <a:t>Why </a:t>
            </a:r>
            <a:r>
              <a:rPr lang="en-GB" dirty="0"/>
              <a:t>does it make a difference?</a:t>
            </a:r>
          </a:p>
          <a:p>
            <a:pPr marL="0" indent="0">
              <a:buNone/>
            </a:pPr>
            <a:endParaRPr lang="en-GB" dirty="0"/>
          </a:p>
        </p:txBody>
      </p:sp>
    </p:spTree>
    <p:extLst>
      <p:ext uri="{BB962C8B-B14F-4D97-AF65-F5344CB8AC3E}">
        <p14:creationId xmlns:p14="http://schemas.microsoft.com/office/powerpoint/2010/main" val="445366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smtClean="0"/>
              <a:t>What does employer engagement do?</a:t>
            </a:r>
            <a:endParaRPr lang="en-GB" sz="3600" dirty="0"/>
          </a:p>
        </p:txBody>
      </p:sp>
      <p:sp>
        <p:nvSpPr>
          <p:cNvPr id="3" name="Content Placeholder 2"/>
          <p:cNvSpPr>
            <a:spLocks noGrp="1"/>
          </p:cNvSpPr>
          <p:nvPr>
            <p:ph idx="1"/>
          </p:nvPr>
        </p:nvSpPr>
        <p:spPr/>
        <p:txBody>
          <a:bodyPr>
            <a:normAutofit fontScale="77500" lnSpcReduction="20000"/>
          </a:bodyPr>
          <a:lstStyle/>
          <a:p>
            <a:r>
              <a:rPr lang="en-GB" dirty="0" smtClean="0"/>
              <a:t>‘Human Capital’ – skills</a:t>
            </a:r>
          </a:p>
          <a:p>
            <a:pPr lvl="1"/>
            <a:r>
              <a:rPr lang="en-GB" dirty="0"/>
              <a:t>l</a:t>
            </a:r>
            <a:r>
              <a:rPr lang="en-GB" dirty="0" smtClean="0"/>
              <a:t>iteracy and numeracy skills</a:t>
            </a:r>
          </a:p>
          <a:p>
            <a:pPr lvl="1"/>
            <a:r>
              <a:rPr lang="en-GB" dirty="0"/>
              <a:t>e</a:t>
            </a:r>
            <a:r>
              <a:rPr lang="en-GB" dirty="0" smtClean="0"/>
              <a:t>mployability skills and attitudes</a:t>
            </a:r>
          </a:p>
          <a:p>
            <a:pPr lvl="1"/>
            <a:r>
              <a:rPr lang="en-GB" dirty="0"/>
              <a:t>w</a:t>
            </a:r>
            <a:r>
              <a:rPr lang="en-GB" dirty="0" smtClean="0"/>
              <a:t>ork experience that supports entry to higher education </a:t>
            </a:r>
          </a:p>
          <a:p>
            <a:pPr lvl="1"/>
            <a:r>
              <a:rPr lang="en-GB" dirty="0" smtClean="0"/>
              <a:t>internships</a:t>
            </a:r>
          </a:p>
          <a:p>
            <a:r>
              <a:rPr lang="en-GB" dirty="0" smtClean="0"/>
              <a:t>‘Social Capital’ - people</a:t>
            </a:r>
          </a:p>
          <a:p>
            <a:pPr lvl="1"/>
            <a:r>
              <a:rPr lang="en-GB" dirty="0" smtClean="0"/>
              <a:t>Roles, relationships and practical support, e.g. Job offers through work experience, references</a:t>
            </a:r>
          </a:p>
          <a:p>
            <a:pPr lvl="1"/>
            <a:r>
              <a:rPr lang="en-GB" dirty="0" smtClean="0"/>
              <a:t>‘hot knowledge’, trusted others</a:t>
            </a:r>
          </a:p>
          <a:p>
            <a:r>
              <a:rPr lang="en-GB" dirty="0" smtClean="0"/>
              <a:t>Cultural Capital - values</a:t>
            </a:r>
          </a:p>
          <a:p>
            <a:pPr lvl="1"/>
            <a:r>
              <a:rPr lang="en-GB" dirty="0" smtClean="0"/>
              <a:t>Identity, e.g. </a:t>
            </a:r>
            <a:r>
              <a:rPr lang="en-GB" dirty="0"/>
              <a:t>p</a:t>
            </a:r>
            <a:r>
              <a:rPr lang="en-GB" dirty="0" smtClean="0"/>
              <a:t>roviding models of future careers, supporting aspirations</a:t>
            </a:r>
          </a:p>
          <a:p>
            <a:pPr lvl="1"/>
            <a:r>
              <a:rPr lang="en-GB" dirty="0" smtClean="0"/>
              <a:t>Qualifications, e.g. giving recognition to qualifications</a:t>
            </a:r>
            <a:endParaRPr lang="en-GB" dirty="0"/>
          </a:p>
        </p:txBody>
      </p:sp>
    </p:spTree>
    <p:extLst>
      <p:ext uri="{BB962C8B-B14F-4D97-AF65-F5344CB8AC3E}">
        <p14:creationId xmlns:p14="http://schemas.microsoft.com/office/powerpoint/2010/main" val="1052233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 likelihood </a:t>
            </a:r>
            <a:r>
              <a:rPr lang="en-GB" sz="4000" dirty="0"/>
              <a:t>of </a:t>
            </a:r>
            <a:r>
              <a:rPr lang="en-GB" sz="4000" dirty="0" smtClean="0"/>
              <a:t>different capitals </a:t>
            </a:r>
            <a:br>
              <a:rPr lang="en-GB" sz="4000" dirty="0" smtClean="0"/>
            </a:br>
            <a:r>
              <a:rPr lang="en-GB" sz="4000" dirty="0" smtClean="0"/>
              <a:t>being </a:t>
            </a:r>
            <a:r>
              <a:rPr lang="en-GB" sz="4000" dirty="0"/>
              <a:t>referenced in statements</a:t>
            </a:r>
          </a:p>
        </p:txBody>
      </p:sp>
      <p:graphicFrame>
        <p:nvGraphicFramePr>
          <p:cNvPr id="4" name="Content Placeholder 3"/>
          <p:cNvGraphicFramePr>
            <a:graphicFrameLocks noGrp="1"/>
          </p:cNvGraphicFramePr>
          <p:nvPr>
            <p:ph idx="1"/>
            <p:extLst/>
          </p:nvPr>
        </p:nvGraphicFramePr>
        <p:xfrm>
          <a:off x="467544" y="1556792"/>
          <a:ext cx="7620000"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8679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2800" b="1" dirty="0" smtClean="0"/>
              <a:t/>
            </a:r>
            <a:br>
              <a:rPr lang="en-GB" sz="2800" b="1" dirty="0" smtClean="0"/>
            </a:br>
            <a:r>
              <a:rPr lang="en-GB" sz="2800" b="1" dirty="0" smtClean="0"/>
              <a:t/>
            </a:r>
            <a:br>
              <a:rPr lang="en-GB" sz="2800" b="1" dirty="0" smtClean="0"/>
            </a:br>
            <a:r>
              <a:rPr lang="en-GB" sz="2400" b="1" dirty="0" smtClean="0"/>
              <a:t>Positives </a:t>
            </a:r>
            <a:r>
              <a:rPr lang="en-GB" sz="2400" b="1" dirty="0"/>
              <a:t>(across all school types</a:t>
            </a:r>
            <a:r>
              <a:rPr lang="en-GB" sz="2400" b="1" dirty="0" smtClean="0"/>
              <a:t>):</a:t>
            </a:r>
            <a:br>
              <a:rPr lang="en-GB" sz="2400" b="1" dirty="0" smtClean="0"/>
            </a:br>
            <a:r>
              <a:rPr lang="en-GB" sz="2800" b="1" dirty="0" smtClean="0"/>
              <a:t># Social Capital - “Authentic</a:t>
            </a:r>
            <a:r>
              <a:rPr lang="en-GB" sz="2800" b="1" dirty="0"/>
              <a:t>” </a:t>
            </a:r>
            <a:r>
              <a:rPr lang="en-GB" sz="2800" b="1" dirty="0" smtClean="0"/>
              <a:t>Guidance</a:t>
            </a:r>
            <a:r>
              <a:rPr lang="en-GB" sz="4000" dirty="0"/>
              <a:t/>
            </a:r>
            <a:br>
              <a:rPr lang="en-GB" sz="4000" dirty="0"/>
            </a:br>
            <a:endParaRPr lang="en-GB" sz="4000" dirty="0"/>
          </a:p>
        </p:txBody>
      </p:sp>
      <p:sp>
        <p:nvSpPr>
          <p:cNvPr id="3" name="Content Placeholder 2"/>
          <p:cNvSpPr>
            <a:spLocks noGrp="1"/>
          </p:cNvSpPr>
          <p:nvPr>
            <p:ph idx="1"/>
          </p:nvPr>
        </p:nvSpPr>
        <p:spPr/>
        <p:txBody>
          <a:bodyPr>
            <a:normAutofit fontScale="70000" lnSpcReduction="20000"/>
          </a:bodyPr>
          <a:lstStyle/>
          <a:p>
            <a:endParaRPr lang="en-GB" dirty="0" smtClean="0">
              <a:solidFill>
                <a:srgbClr val="FF0000"/>
              </a:solidFill>
            </a:endParaRPr>
          </a:p>
          <a:p>
            <a:r>
              <a:rPr lang="en-GB" dirty="0">
                <a:solidFill>
                  <a:srgbClr val="0070C0"/>
                </a:solidFill>
              </a:rPr>
              <a:t>Told us from experience. Told us straight</a:t>
            </a:r>
            <a:r>
              <a:rPr lang="en-GB" dirty="0" smtClean="0">
                <a:solidFill>
                  <a:srgbClr val="0070C0"/>
                </a:solidFill>
              </a:rPr>
              <a:t>.</a:t>
            </a:r>
          </a:p>
          <a:p>
            <a:endParaRPr lang="en-GB" dirty="0">
              <a:solidFill>
                <a:srgbClr val="0070C0"/>
              </a:solidFill>
            </a:endParaRPr>
          </a:p>
          <a:p>
            <a:r>
              <a:rPr lang="en-GB" dirty="0">
                <a:solidFill>
                  <a:srgbClr val="C00000"/>
                </a:solidFill>
              </a:rPr>
              <a:t>Opportunity to ask questions without prejudice</a:t>
            </a:r>
            <a:r>
              <a:rPr lang="en-GB" dirty="0" smtClean="0">
                <a:solidFill>
                  <a:srgbClr val="C00000"/>
                </a:solidFill>
              </a:rPr>
              <a:t>.</a:t>
            </a:r>
          </a:p>
          <a:p>
            <a:endParaRPr lang="en-GB" dirty="0">
              <a:solidFill>
                <a:srgbClr val="C00000"/>
              </a:solidFill>
            </a:endParaRPr>
          </a:p>
          <a:p>
            <a:r>
              <a:rPr lang="en-GB" dirty="0">
                <a:solidFill>
                  <a:srgbClr val="00B050"/>
                </a:solidFill>
              </a:rPr>
              <a:t>You got advice that seemed more </a:t>
            </a:r>
            <a:r>
              <a:rPr lang="en-GB" dirty="0" smtClean="0">
                <a:solidFill>
                  <a:srgbClr val="00B050"/>
                </a:solidFill>
              </a:rPr>
              <a:t>genuine.</a:t>
            </a:r>
          </a:p>
          <a:p>
            <a:endParaRPr lang="en-GB" dirty="0">
              <a:solidFill>
                <a:srgbClr val="00B050"/>
              </a:solidFill>
            </a:endParaRPr>
          </a:p>
          <a:p>
            <a:r>
              <a:rPr lang="en-GB" dirty="0" smtClean="0">
                <a:solidFill>
                  <a:srgbClr val="0070C0"/>
                </a:solidFill>
              </a:rPr>
              <a:t>I trusted </a:t>
            </a:r>
            <a:r>
              <a:rPr lang="en-GB" dirty="0">
                <a:solidFill>
                  <a:srgbClr val="0070C0"/>
                </a:solidFill>
              </a:rPr>
              <a:t>the word of someone in the working world as opposed to a careers advisor or teacher ‘telling’ you what to do</a:t>
            </a:r>
            <a:r>
              <a:rPr lang="en-GB" dirty="0" smtClean="0">
                <a:solidFill>
                  <a:srgbClr val="0070C0"/>
                </a:solidFill>
              </a:rPr>
              <a:t>.</a:t>
            </a:r>
          </a:p>
          <a:p>
            <a:endParaRPr lang="en-GB" dirty="0">
              <a:solidFill>
                <a:srgbClr val="0070C0"/>
              </a:solidFill>
            </a:endParaRPr>
          </a:p>
          <a:p>
            <a:r>
              <a:rPr lang="en-GB" dirty="0">
                <a:solidFill>
                  <a:srgbClr val="0070C0"/>
                </a:solidFill>
              </a:rPr>
              <a:t>They told me that I was going to have to wait for the baby boomers to </a:t>
            </a:r>
            <a:r>
              <a:rPr lang="en-GB" dirty="0" smtClean="0">
                <a:solidFill>
                  <a:srgbClr val="0070C0"/>
                </a:solidFill>
              </a:rPr>
              <a:t>die.</a:t>
            </a:r>
            <a:endParaRPr lang="en-GB" dirty="0">
              <a:solidFill>
                <a:srgbClr val="0070C0"/>
              </a:solidFill>
            </a:endParaRPr>
          </a:p>
          <a:p>
            <a:endParaRPr lang="en-GB" dirty="0" smtClean="0"/>
          </a:p>
          <a:p>
            <a:endParaRPr lang="en-GB" dirty="0"/>
          </a:p>
        </p:txBody>
      </p:sp>
    </p:spTree>
    <p:extLst>
      <p:ext uri="{BB962C8B-B14F-4D97-AF65-F5344CB8AC3E}">
        <p14:creationId xmlns:p14="http://schemas.microsoft.com/office/powerpoint/2010/main" val="874981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
            </a:r>
            <a:br>
              <a:rPr lang="en-GB" sz="2800" b="1" dirty="0" smtClean="0"/>
            </a:br>
            <a:r>
              <a:rPr lang="en-GB" sz="2800" b="1" dirty="0" smtClean="0"/>
              <a:t/>
            </a:r>
            <a:br>
              <a:rPr lang="en-GB" sz="2800" b="1" dirty="0" smtClean="0"/>
            </a:br>
            <a:r>
              <a:rPr lang="en-GB" sz="2400" b="1" dirty="0" smtClean="0"/>
              <a:t>Positives </a:t>
            </a:r>
            <a:r>
              <a:rPr lang="en-GB" sz="2400" b="1" dirty="0"/>
              <a:t>(across all school types</a:t>
            </a:r>
            <a:r>
              <a:rPr lang="en-GB" sz="2400" b="1" dirty="0" smtClean="0"/>
              <a:t>):</a:t>
            </a:r>
            <a:br>
              <a:rPr lang="en-GB" sz="2400" b="1" dirty="0" smtClean="0"/>
            </a:br>
            <a:r>
              <a:rPr lang="en-GB" sz="2800" b="1" dirty="0" smtClean="0"/>
              <a:t># Cultural Capital: Enhanced Personal </a:t>
            </a:r>
            <a:r>
              <a:rPr lang="en-GB" sz="2800" b="1" dirty="0"/>
              <a:t>Confidence </a:t>
            </a:r>
            <a:r>
              <a:rPr lang="en-GB" dirty="0"/>
              <a:t/>
            </a:r>
            <a:br>
              <a:rPr lang="en-GB" dirty="0"/>
            </a:br>
            <a:endParaRPr lang="en-GB" dirty="0"/>
          </a:p>
        </p:txBody>
      </p:sp>
      <p:sp>
        <p:nvSpPr>
          <p:cNvPr id="3" name="Content Placeholder 2"/>
          <p:cNvSpPr>
            <a:spLocks noGrp="1"/>
          </p:cNvSpPr>
          <p:nvPr>
            <p:ph idx="1"/>
          </p:nvPr>
        </p:nvSpPr>
        <p:spPr/>
        <p:txBody>
          <a:bodyPr/>
          <a:lstStyle/>
          <a:p>
            <a:endParaRPr lang="en-GB" dirty="0" smtClean="0">
              <a:solidFill>
                <a:srgbClr val="FF0000"/>
              </a:solidFill>
            </a:endParaRPr>
          </a:p>
          <a:p>
            <a:r>
              <a:rPr lang="en-GB" dirty="0" smtClean="0">
                <a:solidFill>
                  <a:srgbClr val="FF0000"/>
                </a:solidFill>
              </a:rPr>
              <a:t>Making </a:t>
            </a:r>
            <a:r>
              <a:rPr lang="en-GB" dirty="0">
                <a:solidFill>
                  <a:srgbClr val="FF0000"/>
                </a:solidFill>
              </a:rPr>
              <a:t>you feel more </a:t>
            </a:r>
            <a:r>
              <a:rPr lang="en-GB" dirty="0" smtClean="0">
                <a:solidFill>
                  <a:srgbClr val="FF0000"/>
                </a:solidFill>
              </a:rPr>
              <a:t>confident.</a:t>
            </a:r>
          </a:p>
          <a:p>
            <a:endParaRPr lang="en-GB" dirty="0">
              <a:solidFill>
                <a:srgbClr val="FF0000"/>
              </a:solidFill>
            </a:endParaRPr>
          </a:p>
          <a:p>
            <a:r>
              <a:rPr lang="en-GB" dirty="0">
                <a:solidFill>
                  <a:srgbClr val="FF0000"/>
                </a:solidFill>
              </a:rPr>
              <a:t>Helped me a lot by boosting my </a:t>
            </a:r>
            <a:r>
              <a:rPr lang="en-GB" dirty="0" smtClean="0">
                <a:solidFill>
                  <a:srgbClr val="FF0000"/>
                </a:solidFill>
              </a:rPr>
              <a:t>confidence.</a:t>
            </a:r>
          </a:p>
          <a:p>
            <a:endParaRPr lang="en-GB" dirty="0">
              <a:solidFill>
                <a:srgbClr val="FF0000"/>
              </a:solidFill>
            </a:endParaRPr>
          </a:p>
          <a:p>
            <a:r>
              <a:rPr lang="en-GB" dirty="0">
                <a:solidFill>
                  <a:srgbClr val="00B050"/>
                </a:solidFill>
              </a:rPr>
              <a:t>Helped develop my </a:t>
            </a:r>
            <a:r>
              <a:rPr lang="en-GB" dirty="0" smtClean="0">
                <a:solidFill>
                  <a:srgbClr val="00B050"/>
                </a:solidFill>
              </a:rPr>
              <a:t>confidence.</a:t>
            </a:r>
          </a:p>
          <a:p>
            <a:endParaRPr lang="en-GB" dirty="0">
              <a:solidFill>
                <a:srgbClr val="00B050"/>
              </a:solidFill>
            </a:endParaRPr>
          </a:p>
          <a:p>
            <a:r>
              <a:rPr lang="en-GB" dirty="0">
                <a:solidFill>
                  <a:srgbClr val="0070C0"/>
                </a:solidFill>
              </a:rPr>
              <a:t>The excitement of being </a:t>
            </a:r>
            <a:r>
              <a:rPr lang="en-GB" dirty="0" smtClean="0">
                <a:solidFill>
                  <a:srgbClr val="0070C0"/>
                </a:solidFill>
              </a:rPr>
              <a:t>independent.</a:t>
            </a:r>
            <a:endParaRPr lang="en-GB" dirty="0">
              <a:solidFill>
                <a:srgbClr val="0070C0"/>
              </a:solidFill>
            </a:endParaRPr>
          </a:p>
          <a:p>
            <a:endParaRPr lang="en-GB" dirty="0" smtClean="0"/>
          </a:p>
          <a:p>
            <a:endParaRPr lang="en-GB" dirty="0"/>
          </a:p>
        </p:txBody>
      </p:sp>
    </p:spTree>
    <p:extLst>
      <p:ext uri="{BB962C8B-B14F-4D97-AF65-F5344CB8AC3E}">
        <p14:creationId xmlns:p14="http://schemas.microsoft.com/office/powerpoint/2010/main" val="186135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137" y="968991"/>
            <a:ext cx="7533564" cy="4524315"/>
          </a:xfrm>
          <a:prstGeom prst="rect">
            <a:avLst/>
          </a:prstGeom>
        </p:spPr>
        <p:txBody>
          <a:bodyPr wrap="square">
            <a:spAutoFit/>
          </a:bodyPr>
          <a:lstStyle/>
          <a:p>
            <a:r>
              <a:rPr lang="en-GB" sz="3600" dirty="0" smtClean="0"/>
              <a:t>Employer </a:t>
            </a:r>
            <a:r>
              <a:rPr lang="en-GB" sz="3600" dirty="0"/>
              <a:t>engagement can modify the distribution of human capital (technical and employability skills), social capital (useful networks) and cultural capital (attitudes and identities). The impact of employer engagement  is itself shaped by prior levels of human, social and cultural capital. </a:t>
            </a:r>
          </a:p>
        </p:txBody>
      </p:sp>
    </p:spTree>
    <p:extLst>
      <p:ext uri="{BB962C8B-B14F-4D97-AF65-F5344CB8AC3E}">
        <p14:creationId xmlns:p14="http://schemas.microsoft.com/office/powerpoint/2010/main" val="1286482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4796" y="1538364"/>
            <a:ext cx="7921015" cy="4031873"/>
          </a:xfrm>
          <a:prstGeom prst="rect">
            <a:avLst/>
          </a:prstGeom>
        </p:spPr>
        <p:txBody>
          <a:bodyPr wrap="none">
            <a:spAutoFit/>
          </a:bodyPr>
          <a:lstStyle/>
          <a:p>
            <a:r>
              <a:rPr lang="en-GB" sz="3200" dirty="0"/>
              <a:t>Why is it more important than ever</a:t>
            </a:r>
            <a:r>
              <a:rPr lang="en-GB" sz="3200" dirty="0" smtClean="0"/>
              <a:t>?</a:t>
            </a:r>
          </a:p>
          <a:p>
            <a:endParaRPr lang="en-GB" sz="3200" dirty="0"/>
          </a:p>
          <a:p>
            <a:r>
              <a:rPr lang="en-GB" sz="3200" dirty="0"/>
              <a:t>Due to globalisation, liberal labour regulation, </a:t>
            </a:r>
            <a:endParaRPr lang="en-GB" sz="3200" dirty="0" smtClean="0"/>
          </a:p>
          <a:p>
            <a:r>
              <a:rPr lang="en-GB" sz="3200" dirty="0" smtClean="0"/>
              <a:t>and </a:t>
            </a:r>
            <a:r>
              <a:rPr lang="en-GB" sz="3200" dirty="0"/>
              <a:t>especially technological change, for </a:t>
            </a:r>
            <a:endParaRPr lang="en-GB" sz="3200" dirty="0" smtClean="0"/>
          </a:p>
          <a:p>
            <a:r>
              <a:rPr lang="en-GB" sz="3200" dirty="0" smtClean="0"/>
              <a:t>young </a:t>
            </a:r>
            <a:r>
              <a:rPr lang="en-GB" sz="3200" dirty="0"/>
              <a:t>people the labour market is </a:t>
            </a:r>
            <a:endParaRPr lang="en-GB" sz="3200" dirty="0" smtClean="0"/>
          </a:p>
          <a:p>
            <a:r>
              <a:rPr lang="en-GB" sz="3200" dirty="0" smtClean="0"/>
              <a:t>increasingly</a:t>
            </a:r>
            <a:r>
              <a:rPr lang="en-GB" sz="3200" dirty="0"/>
              <a:t>:</a:t>
            </a:r>
          </a:p>
          <a:p>
            <a:endParaRPr lang="en-GB" sz="3200" dirty="0"/>
          </a:p>
          <a:p>
            <a:endParaRPr lang="en-GB" sz="3200" dirty="0"/>
          </a:p>
        </p:txBody>
      </p:sp>
    </p:spTree>
    <p:extLst>
      <p:ext uri="{BB962C8B-B14F-4D97-AF65-F5344CB8AC3E}">
        <p14:creationId xmlns:p14="http://schemas.microsoft.com/office/powerpoint/2010/main" val="3928607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What difference does it make? Reviewing evidence on school-employer partnerships		</a:t>
            </a:r>
            <a:r>
              <a:rPr lang="en-US" dirty="0"/>
              <a:t/>
            </a:r>
            <a:br>
              <a:rPr lang="en-US" dirty="0"/>
            </a:br>
            <a:r>
              <a:rPr lang="en-US" dirty="0" smtClean="0"/>
              <a:t/>
            </a:r>
            <a:br>
              <a:rPr lang="en-US" dirty="0" smtClean="0"/>
            </a:br>
            <a:r>
              <a:rPr lang="en-US" dirty="0" err="1" smtClean="0"/>
              <a:t>Dr</a:t>
            </a:r>
            <a:r>
              <a:rPr lang="en-US" dirty="0" smtClean="0"/>
              <a:t> </a:t>
            </a:r>
            <a:r>
              <a:rPr lang="en-US" dirty="0"/>
              <a:t>Anthony Mann</a:t>
            </a:r>
            <a:br>
              <a:rPr lang="en-US" dirty="0"/>
            </a:br>
            <a:r>
              <a:rPr lang="en-US" sz="2800" dirty="0" smtClean="0">
                <a:hlinkClick r:id="rId2"/>
              </a:rPr>
              <a:t>www.educationandemployers.org/research</a:t>
            </a:r>
            <a:r>
              <a:rPr lang="en-US" sz="2800" dirty="0" smtClean="0"/>
              <a:t> </a:t>
            </a:r>
            <a:endParaRPr lang="en-US" sz="2800" dirty="0"/>
          </a:p>
        </p:txBody>
      </p:sp>
      <p:sp>
        <p:nvSpPr>
          <p:cNvPr id="5" name="Footer Placeholder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#NAFNext2014</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791"/>
            <a:ext cx="3893888" cy="1332519"/>
          </a:xfrm>
          <a:prstGeom prst="rect">
            <a:avLst/>
          </a:prstGeom>
        </p:spPr>
      </p:pic>
    </p:spTree>
    <p:extLst>
      <p:ext uri="{BB962C8B-B14F-4D97-AF65-F5344CB8AC3E}">
        <p14:creationId xmlns:p14="http://schemas.microsoft.com/office/powerpoint/2010/main" val="4235372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dirty="0" smtClean="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08247788"/>
              </p:ext>
            </p:extLst>
          </p:nvPr>
        </p:nvGraphicFramePr>
        <p:xfrm>
          <a:off x="482812" y="341194"/>
          <a:ext cx="7159934" cy="6368956"/>
        </p:xfrm>
        <a:graphic>
          <a:graphicData uri="http://schemas.openxmlformats.org/drawingml/2006/table">
            <a:tbl>
              <a:tblPr firstRow="1" firstCol="1" bandRow="1">
                <a:tableStyleId>{5C22544A-7EE6-4342-B048-85BDC9FD1C3A}</a:tableStyleId>
              </a:tblPr>
              <a:tblGrid>
                <a:gridCol w="7159934"/>
              </a:tblGrid>
              <a:tr h="1592239">
                <a:tc>
                  <a:txBody>
                    <a:bodyPr/>
                    <a:lstStyle/>
                    <a:p>
                      <a:pPr>
                        <a:lnSpc>
                          <a:spcPct val="107000"/>
                        </a:lnSpc>
                        <a:spcAft>
                          <a:spcPts val="0"/>
                        </a:spcAft>
                      </a:pPr>
                      <a:r>
                        <a:rPr lang="en-GB" sz="2200" i="1" dirty="0">
                          <a:solidFill>
                            <a:schemeClr val="tx1"/>
                          </a:solidFill>
                          <a:effectLst/>
                        </a:rPr>
                        <a:t>Complex</a:t>
                      </a:r>
                      <a:r>
                        <a:rPr lang="en-GB" sz="2200" dirty="0">
                          <a:solidFill>
                            <a:schemeClr val="tx1"/>
                          </a:solidFill>
                          <a:effectLst/>
                        </a:rPr>
                        <a:t> – with shifts in distribution of employment, jobs growth in new economic areas and significant change in working practice in traditional areas</a:t>
                      </a:r>
                      <a:endParaRPr lang="en-GB"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592239">
                <a:tc>
                  <a:txBody>
                    <a:bodyPr/>
                    <a:lstStyle/>
                    <a:p>
                      <a:pPr>
                        <a:lnSpc>
                          <a:spcPct val="107000"/>
                        </a:lnSpc>
                        <a:spcAft>
                          <a:spcPts val="0"/>
                        </a:spcAft>
                      </a:pPr>
                      <a:r>
                        <a:rPr lang="en-GB" sz="2200" i="1" dirty="0">
                          <a:solidFill>
                            <a:schemeClr val="tx1"/>
                          </a:solidFill>
                          <a:effectLst/>
                        </a:rPr>
                        <a:t>Fractured</a:t>
                      </a:r>
                      <a:r>
                        <a:rPr lang="en-GB" sz="2200" dirty="0">
                          <a:solidFill>
                            <a:schemeClr val="tx1"/>
                          </a:solidFill>
                          <a:effectLst/>
                        </a:rPr>
                        <a:t> – with churns between employment (PT, FT, temporary), education, training, unemployment, NEET commonplace</a:t>
                      </a:r>
                      <a:endParaRPr lang="en-GB"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592239">
                <a:tc>
                  <a:txBody>
                    <a:bodyPr/>
                    <a:lstStyle/>
                    <a:p>
                      <a:pPr>
                        <a:lnSpc>
                          <a:spcPct val="107000"/>
                        </a:lnSpc>
                        <a:spcAft>
                          <a:spcPts val="0"/>
                        </a:spcAft>
                      </a:pPr>
                      <a:r>
                        <a:rPr lang="en-GB" sz="2200" i="1" dirty="0">
                          <a:solidFill>
                            <a:schemeClr val="tx1"/>
                          </a:solidFill>
                          <a:effectLst/>
                        </a:rPr>
                        <a:t>Demanding</a:t>
                      </a:r>
                      <a:r>
                        <a:rPr lang="en-GB" sz="2200" dirty="0">
                          <a:solidFill>
                            <a:schemeClr val="tx1"/>
                          </a:solidFill>
                          <a:effectLst/>
                        </a:rPr>
                        <a:t> – higher </a:t>
                      </a:r>
                      <a:r>
                        <a:rPr lang="en-GB" sz="2200" dirty="0" err="1">
                          <a:solidFill>
                            <a:schemeClr val="tx1"/>
                          </a:solidFill>
                          <a:effectLst/>
                        </a:rPr>
                        <a:t>quals</a:t>
                      </a:r>
                      <a:r>
                        <a:rPr lang="en-GB" sz="2200" dirty="0">
                          <a:solidFill>
                            <a:schemeClr val="tx1"/>
                          </a:solidFill>
                          <a:effectLst/>
                        </a:rPr>
                        <a:t>, personal adaptability and effectiveness (employability skills) at a premium in service/knowledge economy</a:t>
                      </a:r>
                      <a:endParaRPr lang="en-GB"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592239">
                <a:tc>
                  <a:txBody>
                    <a:bodyPr/>
                    <a:lstStyle/>
                    <a:p>
                      <a:r>
                        <a:rPr lang="en-GB" sz="2000" b="1" i="1" kern="1200" dirty="0" smtClean="0">
                          <a:solidFill>
                            <a:schemeClr val="tx1"/>
                          </a:solidFill>
                          <a:effectLst/>
                          <a:latin typeface="+mn-lt"/>
                          <a:ea typeface="+mn-ea"/>
                          <a:cs typeface="+mn-cs"/>
                        </a:rPr>
                        <a:t>Schools matter more than ever because: </a:t>
                      </a:r>
                    </a:p>
                    <a:p>
                      <a:pPr lvl="0"/>
                      <a:r>
                        <a:rPr lang="en-GB" sz="2000" b="1" kern="1200" dirty="0" smtClean="0">
                          <a:solidFill>
                            <a:schemeClr val="tx1"/>
                          </a:solidFill>
                          <a:effectLst/>
                          <a:latin typeface="+mn-lt"/>
                          <a:ea typeface="+mn-ea"/>
                          <a:cs typeface="+mn-cs"/>
                        </a:rPr>
                        <a:t>* evidence on scarring clear; </a:t>
                      </a:r>
                    </a:p>
                    <a:p>
                      <a:pPr lvl="0"/>
                      <a:r>
                        <a:rPr lang="en-GB" sz="2000" b="1" kern="1200" dirty="0" smtClean="0">
                          <a:solidFill>
                            <a:schemeClr val="tx1"/>
                          </a:solidFill>
                          <a:effectLst/>
                          <a:latin typeface="+mn-lt"/>
                          <a:ea typeface="+mn-ea"/>
                          <a:cs typeface="+mn-cs"/>
                        </a:rPr>
                        <a:t>* costs of education and training to individual higher than ever; </a:t>
                      </a:r>
                    </a:p>
                    <a:p>
                      <a:pPr lvl="0"/>
                      <a:r>
                        <a:rPr lang="en-GB" sz="2000" b="1" kern="1200" dirty="0" smtClean="0">
                          <a:solidFill>
                            <a:schemeClr val="tx1"/>
                          </a:solidFill>
                          <a:effectLst/>
                          <a:latin typeface="+mn-lt"/>
                          <a:ea typeface="+mn-ea"/>
                          <a:cs typeface="+mn-cs"/>
                        </a:rPr>
                        <a:t>* teenage part-time employment is drying up</a:t>
                      </a:r>
                    </a:p>
                    <a:p>
                      <a:pPr>
                        <a:lnSpc>
                          <a:spcPct val="107000"/>
                        </a:lnSpc>
                        <a:spcAft>
                          <a:spcPts val="0"/>
                        </a:spcAft>
                      </a:pPr>
                      <a:endParaRPr lang="en-GB"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1653207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a:t>That employer engagement in education should not just be a concern of the Department for Education</a:t>
            </a:r>
          </a:p>
          <a:p>
            <a:r>
              <a:rPr lang="en-GB" dirty="0"/>
              <a:t>That as engagement appears to relate as much to cultural and social capital development as human capital development, we should:</a:t>
            </a:r>
          </a:p>
          <a:p>
            <a:pPr lvl="1"/>
            <a:r>
              <a:rPr lang="en-GB" i="1" dirty="0"/>
              <a:t>Start young: </a:t>
            </a:r>
            <a:r>
              <a:rPr lang="en-GB" dirty="0"/>
              <a:t>employer engagement</a:t>
            </a:r>
            <a:r>
              <a:rPr lang="en-GB" i="1" dirty="0"/>
              <a:t> </a:t>
            </a:r>
            <a:r>
              <a:rPr lang="en-GB" dirty="0"/>
              <a:t>is also about breadth and realism of aspirations which relate to identity development (pre-14 contacts are comparatively rare)</a:t>
            </a:r>
          </a:p>
          <a:p>
            <a:pPr lvl="1"/>
            <a:r>
              <a:rPr lang="en-GB" i="1" dirty="0"/>
              <a:t>Do a lot:</a:t>
            </a:r>
            <a:r>
              <a:rPr lang="en-GB" dirty="0"/>
              <a:t> higher volume of interventions especially in run up to decision making points (only 15% of young adults recall 3+ contacts)</a:t>
            </a:r>
          </a:p>
          <a:p>
            <a:pPr lvl="1"/>
            <a:r>
              <a:rPr lang="en-GB" i="1" dirty="0"/>
              <a:t>Do different things</a:t>
            </a:r>
            <a:r>
              <a:rPr lang="en-GB" dirty="0"/>
              <a:t>: different activities relate to different outcomes (intensive and extensive)</a:t>
            </a:r>
          </a:p>
          <a:p>
            <a:pPr lvl="1"/>
            <a:r>
              <a:rPr lang="en-GB" i="1" dirty="0"/>
              <a:t>Integrate into decision making journey</a:t>
            </a:r>
            <a:r>
              <a:rPr lang="en-GB" dirty="0"/>
              <a:t>: from exploration to validation, confirmation and supported progression</a:t>
            </a:r>
          </a:p>
          <a:p>
            <a:pPr lvl="1"/>
            <a:r>
              <a:rPr lang="en-GB" i="1" dirty="0"/>
              <a:t>Recognise disadvantage</a:t>
            </a:r>
            <a:r>
              <a:rPr lang="en-GB" dirty="0"/>
              <a:t>: challenge social reproduction, don’t strengthen it</a:t>
            </a:r>
          </a:p>
          <a:p>
            <a:endParaRPr lang="en-GB" dirty="0"/>
          </a:p>
        </p:txBody>
      </p:sp>
    </p:spTree>
    <p:extLst>
      <p:ext uri="{BB962C8B-B14F-4D97-AF65-F5344CB8AC3E}">
        <p14:creationId xmlns:p14="http://schemas.microsoft.com/office/powerpoint/2010/main" val="60399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dirty="0"/>
          </a:p>
        </p:txBody>
      </p:sp>
      <p:sp>
        <p:nvSpPr>
          <p:cNvPr id="3" name="Rectangle 2"/>
          <p:cNvSpPr/>
          <p:nvPr/>
        </p:nvSpPr>
        <p:spPr>
          <a:xfrm>
            <a:off x="1010048" y="2275343"/>
            <a:ext cx="6590715" cy="584775"/>
          </a:xfrm>
          <a:prstGeom prst="rect">
            <a:avLst/>
          </a:prstGeom>
        </p:spPr>
        <p:txBody>
          <a:bodyPr wrap="none">
            <a:spAutoFit/>
          </a:bodyPr>
          <a:lstStyle/>
          <a:p>
            <a:r>
              <a:rPr lang="en-GB" sz="3200" dirty="0"/>
              <a:t>How can we deliver it at scale at cost? </a:t>
            </a:r>
          </a:p>
        </p:txBody>
      </p:sp>
    </p:spTree>
    <p:extLst>
      <p:ext uri="{BB962C8B-B14F-4D97-AF65-F5344CB8AC3E}">
        <p14:creationId xmlns:p14="http://schemas.microsoft.com/office/powerpoint/2010/main" val="1197542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sz="3200" dirty="0" smtClean="0"/>
              <a:t/>
            </a:r>
            <a:br>
              <a:rPr lang="en-GB" sz="3200" dirty="0" smtClean="0"/>
            </a:br>
            <a:r>
              <a:rPr lang="en-GB" sz="3200" dirty="0" smtClean="0"/>
              <a:t/>
            </a:r>
            <a:br>
              <a:rPr lang="en-GB" sz="3200" dirty="0" smtClean="0"/>
            </a:br>
            <a:r>
              <a:rPr lang="en-GB" sz="3200" dirty="0" smtClean="0"/>
              <a:t>Make it easy, free and trustworthy for schools to connect with employers in ways that best suit them</a:t>
            </a:r>
          </a:p>
        </p:txBody>
      </p:sp>
      <p:sp>
        <p:nvSpPr>
          <p:cNvPr id="19459" name="Content Placeholder 2"/>
          <p:cNvSpPr>
            <a:spLocks noGrp="1"/>
          </p:cNvSpPr>
          <p:nvPr>
            <p:ph idx="1"/>
          </p:nvPr>
        </p:nvSpPr>
        <p:spPr/>
        <p:txBody>
          <a:bodyPr rtlCol="0">
            <a:normAutofit/>
          </a:bodyPr>
          <a:lstStyle/>
          <a:p>
            <a:pPr fontAlgn="auto">
              <a:spcAft>
                <a:spcPts val="0"/>
              </a:spcAft>
              <a:buFont typeface="Arial" charset="0"/>
              <a:buNone/>
              <a:defRPr/>
            </a:pPr>
            <a:endParaRPr lang="en-GB" dirty="0" smtClean="0"/>
          </a:p>
          <a:p>
            <a:pPr fontAlgn="auto">
              <a:spcAft>
                <a:spcPts val="0"/>
              </a:spcAft>
              <a:buFont typeface="Arial" charset="0"/>
              <a:buNone/>
              <a:defRPr/>
            </a:pPr>
            <a:endParaRPr lang="en-GB" dirty="0" smtClean="0"/>
          </a:p>
          <a:p>
            <a:pPr fontAlgn="auto">
              <a:spcAft>
                <a:spcPts val="0"/>
              </a:spcAft>
              <a:buFont typeface="Arial" charset="0"/>
              <a:buNone/>
              <a:defRPr/>
            </a:pPr>
            <a:endParaRPr lang="en-GB" dirty="0" smtClean="0"/>
          </a:p>
          <a:p>
            <a:pPr fontAlgn="auto">
              <a:spcAft>
                <a:spcPts val="0"/>
              </a:spcAft>
              <a:buFont typeface="Arial" charset="0"/>
              <a:buNone/>
              <a:defRPr/>
            </a:pPr>
            <a:endParaRPr lang="en-GB" dirty="0" smtClean="0"/>
          </a:p>
          <a:p>
            <a:pPr fontAlgn="auto">
              <a:spcAft>
                <a:spcPts val="0"/>
              </a:spcAft>
              <a:buFont typeface="Arial" charset="0"/>
              <a:buNone/>
              <a:defRPr/>
            </a:pPr>
            <a:endParaRPr lang="en-GB" dirty="0" smtClean="0"/>
          </a:p>
        </p:txBody>
      </p:sp>
      <p:pic>
        <p:nvPicPr>
          <p:cNvPr id="40964" name="Picture 14" descr="ITF-Logo-Final STACKED JPE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657902"/>
            <a:ext cx="4637116" cy="241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4"/>
          <p:cNvSpPr txBox="1">
            <a:spLocks noChangeArrowheads="1"/>
          </p:cNvSpPr>
          <p:nvPr/>
        </p:nvSpPr>
        <p:spPr bwMode="auto">
          <a:xfrm>
            <a:off x="1097164" y="5418277"/>
            <a:ext cx="62097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4000" b="1" dirty="0">
                <a:hlinkClick r:id="rId3"/>
              </a:rPr>
              <a:t>www.inspiringthefuture.org</a:t>
            </a:r>
            <a:r>
              <a:rPr lang="en-GB" altLang="en-US" b="1" dirty="0"/>
              <a:t> </a:t>
            </a:r>
          </a:p>
        </p:txBody>
      </p:sp>
    </p:spTree>
    <p:extLst>
      <p:ext uri="{BB962C8B-B14F-4D97-AF65-F5344CB8AC3E}">
        <p14:creationId xmlns:p14="http://schemas.microsoft.com/office/powerpoint/2010/main" val="3282665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052513"/>
            <a:ext cx="8415338" cy="5472112"/>
          </a:xfrm>
        </p:spPr>
        <p:txBody>
          <a:bodyPr rtlCol="0">
            <a:normAutofit/>
          </a:bodyPr>
          <a:lstStyle/>
          <a:p>
            <a:pPr fontAlgn="auto">
              <a:spcAft>
                <a:spcPts val="0"/>
              </a:spcAft>
              <a:buFont typeface="Arial" panose="020B0604020202020204" pitchFamily="34" charset="0"/>
              <a:buNone/>
              <a:defRPr/>
            </a:pPr>
            <a:endParaRPr lang="en-GB" sz="1400" b="1" dirty="0" smtClean="0">
              <a:solidFill>
                <a:schemeClr val="accent5">
                  <a:lumMod val="50000"/>
                </a:schemeClr>
              </a:solidFill>
            </a:endParaRPr>
          </a:p>
          <a:p>
            <a:pPr fontAlgn="auto">
              <a:spcAft>
                <a:spcPts val="0"/>
              </a:spcAft>
              <a:buFont typeface="Arial" panose="020B0604020202020204" pitchFamily="34" charset="0"/>
              <a:buNone/>
              <a:defRPr/>
            </a:pPr>
            <a:endParaRPr lang="en-GB" sz="1400" b="1" dirty="0" smtClean="0">
              <a:solidFill>
                <a:schemeClr val="accent5">
                  <a:lumMod val="50000"/>
                </a:schemeClr>
              </a:solidFill>
            </a:endParaRPr>
          </a:p>
        </p:txBody>
      </p:sp>
      <p:sp>
        <p:nvSpPr>
          <p:cNvPr id="11" name="Rectangle 10"/>
          <p:cNvSpPr/>
          <p:nvPr/>
        </p:nvSpPr>
        <p:spPr>
          <a:xfrm>
            <a:off x="468313" y="2854325"/>
            <a:ext cx="2447925" cy="811213"/>
          </a:xfrm>
          <a:prstGeom prst="rect">
            <a:avLst/>
          </a:prstGeom>
        </p:spPr>
        <p:txBody>
          <a:bodyPr lIns="36000" tIns="36000" rIns="36000" bIns="36000">
            <a:spAutoFit/>
          </a:bodyPr>
          <a:lstStyle/>
          <a:p>
            <a:pPr algn="ctr" fontAlgn="auto">
              <a:spcBef>
                <a:spcPts val="0"/>
              </a:spcBef>
              <a:spcAft>
                <a:spcPts val="0"/>
              </a:spcAft>
              <a:defRPr/>
            </a:pPr>
            <a:r>
              <a:rPr lang="en-GB" sz="1150" b="1" dirty="0">
                <a:solidFill>
                  <a:schemeClr val="accent5">
                    <a:lumMod val="50000"/>
                  </a:schemeClr>
                </a:solidFill>
                <a:latin typeface="Calibri" pitchFamily="34" charset="0"/>
                <a:cs typeface="+mn-cs"/>
              </a:rPr>
              <a:t>Step 1:  </a:t>
            </a:r>
            <a:r>
              <a:rPr lang="en-GB" sz="1150" dirty="0">
                <a:solidFill>
                  <a:schemeClr val="accent5">
                    <a:lumMod val="50000"/>
                  </a:schemeClr>
                </a:solidFill>
                <a:latin typeface="Calibri" pitchFamily="34" charset="0"/>
                <a:cs typeface="+mn-cs"/>
              </a:rPr>
              <a:t>Organisations promote Inspiring the Future as part of volunteering scheme, or to members and contacts</a:t>
            </a:r>
          </a:p>
        </p:txBody>
      </p:sp>
      <p:sp>
        <p:nvSpPr>
          <p:cNvPr id="12" name="Rectangle 11"/>
          <p:cNvSpPr/>
          <p:nvPr/>
        </p:nvSpPr>
        <p:spPr>
          <a:xfrm>
            <a:off x="3203575" y="2854325"/>
            <a:ext cx="2447925" cy="625475"/>
          </a:xfrm>
          <a:prstGeom prst="rect">
            <a:avLst/>
          </a:prstGeom>
        </p:spPr>
        <p:txBody>
          <a:bodyPr lIns="36000" tIns="36000" rIns="36000" bIns="36000">
            <a:spAutoFit/>
          </a:bodyPr>
          <a:lstStyle/>
          <a:p>
            <a:pPr algn="ctr" fontAlgn="auto">
              <a:spcBef>
                <a:spcPts val="0"/>
              </a:spcBef>
              <a:spcAft>
                <a:spcPts val="0"/>
              </a:spcAft>
              <a:defRPr/>
            </a:pPr>
            <a:r>
              <a:rPr lang="en-GB" sz="1150" b="1" dirty="0">
                <a:solidFill>
                  <a:schemeClr val="accent5">
                    <a:lumMod val="50000"/>
                  </a:schemeClr>
                </a:solidFill>
                <a:latin typeface="Calibri" pitchFamily="34" charset="0"/>
                <a:cs typeface="+mn-cs"/>
              </a:rPr>
              <a:t>Step 2:  </a:t>
            </a:r>
            <a:r>
              <a:rPr lang="en-GB" sz="1150" dirty="0">
                <a:solidFill>
                  <a:schemeClr val="accent5">
                    <a:lumMod val="50000"/>
                  </a:schemeClr>
                </a:solidFill>
                <a:latin typeface="Calibri" pitchFamily="34" charset="0"/>
                <a:cs typeface="+mn-cs"/>
              </a:rPr>
              <a:t>Employees register their skills and interests on </a:t>
            </a:r>
            <a:r>
              <a:rPr lang="en-GB" sz="1150" dirty="0">
                <a:solidFill>
                  <a:schemeClr val="accent5">
                    <a:lumMod val="50000"/>
                  </a:schemeClr>
                </a:solidFill>
                <a:latin typeface="Calibri" pitchFamily="34" charset="0"/>
                <a:cs typeface="+mn-cs"/>
                <a:hlinkClick r:id="rId2"/>
              </a:rPr>
              <a:t>www.inspiringthefuture.org</a:t>
            </a:r>
            <a:endParaRPr lang="en-GB" sz="1150" dirty="0">
              <a:solidFill>
                <a:schemeClr val="accent5">
                  <a:lumMod val="50000"/>
                </a:schemeClr>
              </a:solidFill>
              <a:latin typeface="Calibri" pitchFamily="34" charset="0"/>
              <a:cs typeface="+mn-cs"/>
            </a:endParaRPr>
          </a:p>
        </p:txBody>
      </p:sp>
      <p:sp>
        <p:nvSpPr>
          <p:cNvPr id="13" name="Rectangle 12"/>
          <p:cNvSpPr/>
          <p:nvPr/>
        </p:nvSpPr>
        <p:spPr>
          <a:xfrm>
            <a:off x="6011863" y="2854325"/>
            <a:ext cx="2663825" cy="625475"/>
          </a:xfrm>
          <a:prstGeom prst="rect">
            <a:avLst/>
          </a:prstGeom>
        </p:spPr>
        <p:txBody>
          <a:bodyPr lIns="36000" tIns="36000" rIns="36000" bIns="36000">
            <a:spAutoFit/>
          </a:bodyPr>
          <a:lstStyle/>
          <a:p>
            <a:pPr algn="ctr" fontAlgn="auto">
              <a:spcBef>
                <a:spcPts val="0"/>
              </a:spcBef>
              <a:spcAft>
                <a:spcPts val="0"/>
              </a:spcAft>
              <a:defRPr/>
            </a:pPr>
            <a:r>
              <a:rPr lang="en-GB" sz="1150" b="1" dirty="0">
                <a:solidFill>
                  <a:schemeClr val="accent5">
                    <a:lumMod val="50000"/>
                  </a:schemeClr>
                </a:solidFill>
                <a:latin typeface="Calibri" pitchFamily="34" charset="0"/>
                <a:cs typeface="+mn-cs"/>
              </a:rPr>
              <a:t>Step 3:  </a:t>
            </a:r>
            <a:r>
              <a:rPr lang="en-GB" sz="1150" dirty="0">
                <a:solidFill>
                  <a:schemeClr val="accent5">
                    <a:lumMod val="50000"/>
                  </a:schemeClr>
                </a:solidFill>
                <a:latin typeface="Calibri" pitchFamily="34" charset="0"/>
                <a:cs typeface="+mn-cs"/>
              </a:rPr>
              <a:t>Website matches opportunities, and education staff contact volunteers through the site </a:t>
            </a:r>
          </a:p>
        </p:txBody>
      </p:sp>
      <p:sp>
        <p:nvSpPr>
          <p:cNvPr id="15" name="Rectangle 14"/>
          <p:cNvSpPr/>
          <p:nvPr/>
        </p:nvSpPr>
        <p:spPr>
          <a:xfrm>
            <a:off x="1241425" y="5408613"/>
            <a:ext cx="2160588" cy="442912"/>
          </a:xfrm>
          <a:prstGeom prst="rect">
            <a:avLst/>
          </a:prstGeom>
        </p:spPr>
        <p:txBody>
          <a:bodyPr lIns="36000" tIns="36000" rIns="36000" bIns="36000">
            <a:spAutoFit/>
          </a:bodyPr>
          <a:lstStyle/>
          <a:p>
            <a:pPr algn="ctr" fontAlgn="auto">
              <a:spcBef>
                <a:spcPts val="0"/>
              </a:spcBef>
              <a:spcAft>
                <a:spcPts val="0"/>
              </a:spcAft>
              <a:defRPr/>
            </a:pPr>
            <a:r>
              <a:rPr lang="en-GB" sz="1150" b="1" dirty="0">
                <a:solidFill>
                  <a:schemeClr val="accent5">
                    <a:lumMod val="50000"/>
                  </a:schemeClr>
                </a:solidFill>
                <a:latin typeface="Calibri" pitchFamily="34" charset="0"/>
                <a:cs typeface="+mn-cs"/>
              </a:rPr>
              <a:t>Step 5: </a:t>
            </a:r>
            <a:r>
              <a:rPr lang="en-GB" sz="1150" dirty="0">
                <a:solidFill>
                  <a:schemeClr val="accent5">
                    <a:lumMod val="50000"/>
                  </a:schemeClr>
                </a:solidFill>
                <a:latin typeface="Calibri" pitchFamily="34" charset="0"/>
                <a:cs typeface="+mn-cs"/>
              </a:rPr>
              <a:t>Employees and schools provide feedback</a:t>
            </a:r>
          </a:p>
        </p:txBody>
      </p:sp>
      <p:sp>
        <p:nvSpPr>
          <p:cNvPr id="16" name="Rectangle 15"/>
          <p:cNvSpPr/>
          <p:nvPr/>
        </p:nvSpPr>
        <p:spPr>
          <a:xfrm>
            <a:off x="4787900" y="5408613"/>
            <a:ext cx="2159000" cy="442912"/>
          </a:xfrm>
          <a:prstGeom prst="rect">
            <a:avLst/>
          </a:prstGeom>
        </p:spPr>
        <p:txBody>
          <a:bodyPr lIns="36000" tIns="36000" rIns="36000" bIns="36000">
            <a:spAutoFit/>
          </a:bodyPr>
          <a:lstStyle/>
          <a:p>
            <a:pPr algn="ctr" fontAlgn="auto">
              <a:spcBef>
                <a:spcPts val="0"/>
              </a:spcBef>
              <a:spcAft>
                <a:spcPts val="0"/>
              </a:spcAft>
              <a:defRPr/>
            </a:pPr>
            <a:r>
              <a:rPr lang="en-GB" sz="1150" b="1" dirty="0">
                <a:solidFill>
                  <a:schemeClr val="accent5">
                    <a:lumMod val="50000"/>
                  </a:schemeClr>
                </a:solidFill>
                <a:latin typeface="Calibri" pitchFamily="34" charset="0"/>
                <a:cs typeface="+mn-cs"/>
              </a:rPr>
              <a:t>Step 4: </a:t>
            </a:r>
            <a:r>
              <a:rPr lang="en-GB" sz="1150" dirty="0">
                <a:solidFill>
                  <a:schemeClr val="accent5">
                    <a:lumMod val="50000"/>
                  </a:schemeClr>
                </a:solidFill>
                <a:latin typeface="Calibri" pitchFamily="34" charset="0"/>
                <a:cs typeface="+mn-cs"/>
              </a:rPr>
              <a:t>Employees volunteer at schools</a:t>
            </a:r>
          </a:p>
        </p:txBody>
      </p:sp>
      <p:pic>
        <p:nvPicPr>
          <p:cNvPr id="41992" name="Picture 7" descr="C:\Users\lpatel\Documents\Encrypted\education and employers\feed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789363"/>
            <a:ext cx="1331913"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3" name="Group 24"/>
          <p:cNvGrpSpPr>
            <a:grpSpLocks noChangeAspect="1"/>
          </p:cNvGrpSpPr>
          <p:nvPr/>
        </p:nvGrpSpPr>
        <p:grpSpPr bwMode="auto">
          <a:xfrm>
            <a:off x="5003800" y="4005263"/>
            <a:ext cx="1636713" cy="1260475"/>
            <a:chOff x="6568007" y="4149200"/>
            <a:chExt cx="1964353" cy="1511928"/>
          </a:xfrm>
        </p:grpSpPr>
        <p:pic>
          <p:nvPicPr>
            <p:cNvPr id="42005" name="Picture 4" descr="C:\Users\lpatel\Documents\Encrypted\education and employers\volunteeri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007" y="4149200"/>
              <a:ext cx="1460377"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6" name="Picture 3" descr="C:\Users\lpatel\Documents\Encrypted\education and employers\volunteer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4581128"/>
              <a:ext cx="72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994" name="Picture 5" descr="C:\Users\lpatel\Documents\Encrypted\education and employers\comm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613" y="1924050"/>
            <a:ext cx="11144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ight Arrow 32"/>
          <p:cNvSpPr/>
          <p:nvPr/>
        </p:nvSpPr>
        <p:spPr>
          <a:xfrm>
            <a:off x="2686050" y="1917700"/>
            <a:ext cx="720725" cy="2159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a:p>
        </p:txBody>
      </p:sp>
      <p:sp>
        <p:nvSpPr>
          <p:cNvPr id="34" name="Right Arrow 33"/>
          <p:cNvSpPr/>
          <p:nvPr/>
        </p:nvSpPr>
        <p:spPr>
          <a:xfrm>
            <a:off x="5435600" y="1917700"/>
            <a:ext cx="720725" cy="2159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a:p>
        </p:txBody>
      </p:sp>
      <p:sp>
        <p:nvSpPr>
          <p:cNvPr id="37" name="Right Arrow 36"/>
          <p:cNvSpPr/>
          <p:nvPr/>
        </p:nvSpPr>
        <p:spPr>
          <a:xfrm rot="10800000">
            <a:off x="3706813" y="4652963"/>
            <a:ext cx="720725" cy="2159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a:p>
        </p:txBody>
      </p:sp>
      <p:pic>
        <p:nvPicPr>
          <p:cNvPr id="41998" name="Picture 28" descr="ITF-Logo-Final LONG.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115888"/>
            <a:ext cx="40909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Slide Number Placeholder 29"/>
          <p:cNvSpPr>
            <a:spLocks noGrp="1"/>
          </p:cNvSpPr>
          <p:nvPr>
            <p:ph type="sldNum" sz="quarter" idx="12"/>
          </p:nvPr>
        </p:nvSpPr>
        <p:spPr bwMode="auto">
          <a:xfrm>
            <a:off x="457200" y="6356350"/>
            <a:ext cx="2133600" cy="365125"/>
          </a:xfrm>
          <a:ln>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a:fld id="{136DDFA2-090A-450B-AB9F-F6563969F331}" type="slidenum">
              <a:rPr lang="en-GB" altLang="en-US">
                <a:solidFill>
                  <a:srgbClr val="898989"/>
                </a:solidFill>
                <a:latin typeface="Arial" panose="020B0604020202020204" pitchFamily="34" charset="0"/>
              </a:rPr>
              <a:pPr algn="l"/>
              <a:t>24</a:t>
            </a:fld>
            <a:endParaRPr lang="en-GB" altLang="en-US">
              <a:solidFill>
                <a:srgbClr val="898989"/>
              </a:solidFill>
              <a:latin typeface="Arial" panose="020B0604020202020204" pitchFamily="34" charset="0"/>
            </a:endParaRPr>
          </a:p>
        </p:txBody>
      </p:sp>
      <p:pic>
        <p:nvPicPr>
          <p:cNvPr id="4200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375" y="1485900"/>
            <a:ext cx="14938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30" descr="ITF-Logo-Final STACKE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55650" y="1341438"/>
            <a:ext cx="11795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25" y="1557338"/>
            <a:ext cx="192881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539750" y="692150"/>
            <a:ext cx="2016125" cy="369888"/>
          </a:xfrm>
          <a:prstGeom prst="rect">
            <a:avLst/>
          </a:prstGeom>
          <a:noFill/>
        </p:spPr>
        <p:txBody>
          <a:bodyPr>
            <a:spAutoFit/>
          </a:bodyPr>
          <a:lstStyle/>
          <a:p>
            <a:pPr fontAlgn="auto">
              <a:spcBef>
                <a:spcPts val="0"/>
              </a:spcBef>
              <a:spcAft>
                <a:spcPts val="0"/>
              </a:spcAft>
              <a:defRPr/>
            </a:pPr>
            <a:r>
              <a:rPr lang="en-GB" dirty="0">
                <a:solidFill>
                  <a:schemeClr val="accent5">
                    <a:lumMod val="50000"/>
                  </a:schemeClr>
                </a:solidFill>
                <a:latin typeface="Arial Black" pitchFamily="34" charset="0"/>
                <a:cs typeface="+mn-cs"/>
              </a:rPr>
              <a:t>How it works</a:t>
            </a:r>
            <a:endParaRPr lang="en-GB" dirty="0">
              <a:latin typeface="+mn-lt"/>
              <a:cs typeface="+mn-cs"/>
            </a:endParaRPr>
          </a:p>
        </p:txBody>
      </p:sp>
      <p:sp>
        <p:nvSpPr>
          <p:cNvPr id="24" name="Bent-Up Arrow 23"/>
          <p:cNvSpPr/>
          <p:nvPr/>
        </p:nvSpPr>
        <p:spPr>
          <a:xfrm rot="5400000" flipV="1">
            <a:off x="6732588" y="4005263"/>
            <a:ext cx="1295400" cy="431800"/>
          </a:xfrm>
          <a:prstGeom prst="bentUpArrow">
            <a:avLst>
              <a:gd name="adj1" fmla="val 25000"/>
              <a:gd name="adj2" fmla="val 26443"/>
              <a:gd name="adj3" fmla="val 25000"/>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530593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At end of year 2</a:t>
            </a:r>
            <a:endParaRPr lang="en-GB" dirty="0"/>
          </a:p>
        </p:txBody>
      </p:sp>
      <p:sp>
        <p:nvSpPr>
          <p:cNvPr id="3" name="Content Placeholder 2"/>
          <p:cNvSpPr>
            <a:spLocks noGrp="1"/>
          </p:cNvSpPr>
          <p:nvPr>
            <p:ph idx="1"/>
          </p:nvPr>
        </p:nvSpPr>
        <p:spPr>
          <a:xfrm>
            <a:off x="457200" y="1600200"/>
            <a:ext cx="7745104" cy="4525963"/>
          </a:xfrm>
        </p:spPr>
        <p:txBody>
          <a:bodyPr/>
          <a:lstStyle/>
          <a:p>
            <a:pPr marL="0" indent="0">
              <a:buNone/>
            </a:pPr>
            <a:r>
              <a:rPr lang="en-GB" dirty="0" smtClean="0"/>
              <a:t>70% of secondary schools registered</a:t>
            </a:r>
          </a:p>
          <a:p>
            <a:pPr marL="0" indent="0">
              <a:buNone/>
            </a:pPr>
            <a:endParaRPr lang="en-GB" dirty="0"/>
          </a:p>
          <a:p>
            <a:pPr marL="0" indent="0">
              <a:buNone/>
            </a:pPr>
            <a:r>
              <a:rPr lang="en-GB" dirty="0" smtClean="0"/>
              <a:t>15,000 volunteers from 3,500 workplaces</a:t>
            </a:r>
          </a:p>
          <a:p>
            <a:pPr marL="0" indent="0">
              <a:buNone/>
            </a:pPr>
            <a:endParaRPr lang="en-GB" dirty="0"/>
          </a:p>
          <a:p>
            <a:pPr marL="0" indent="0">
              <a:buNone/>
            </a:pPr>
            <a:r>
              <a:rPr lang="en-GB" dirty="0" smtClean="0"/>
              <a:t>35,000 invitations</a:t>
            </a:r>
          </a:p>
          <a:p>
            <a:pPr marL="0" indent="0">
              <a:buNone/>
            </a:pPr>
            <a:endParaRPr lang="en-GB" dirty="0"/>
          </a:p>
          <a:p>
            <a:pPr marL="0" indent="0">
              <a:buNone/>
            </a:pPr>
            <a:r>
              <a:rPr lang="en-GB" dirty="0" smtClean="0"/>
              <a:t>500,000 young people engaging</a:t>
            </a:r>
            <a:endParaRPr lang="en-GB" dirty="0"/>
          </a:p>
        </p:txBody>
      </p:sp>
    </p:spTree>
    <p:extLst>
      <p:ext uri="{BB962C8B-B14F-4D97-AF65-F5344CB8AC3E}">
        <p14:creationId xmlns:p14="http://schemas.microsoft.com/office/powerpoint/2010/main" val="1772166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Look out for…</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Organisation for Economic Co-operation</a:t>
            </a:r>
          </a:p>
          <a:p>
            <a:pPr marL="0" indent="0">
              <a:buNone/>
            </a:pPr>
            <a:r>
              <a:rPr lang="en-GB" dirty="0" smtClean="0"/>
              <a:t>And Development</a:t>
            </a:r>
          </a:p>
          <a:p>
            <a:pPr marL="0" indent="0">
              <a:buNone/>
            </a:pPr>
            <a:endParaRPr lang="en-GB" dirty="0"/>
          </a:p>
          <a:p>
            <a:pPr marL="0" indent="0">
              <a:buNone/>
            </a:pPr>
            <a:r>
              <a:rPr lang="en-GB" i="1" dirty="0" smtClean="0"/>
              <a:t>Learning for Jobs</a:t>
            </a:r>
            <a:endParaRPr lang="en-GB" i="1" dirty="0"/>
          </a:p>
        </p:txBody>
      </p:sp>
    </p:spTree>
    <p:extLst>
      <p:ext uri="{BB962C8B-B14F-4D97-AF65-F5344CB8AC3E}">
        <p14:creationId xmlns:p14="http://schemas.microsoft.com/office/powerpoint/2010/main" val="2805118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Thank you</a:t>
            </a:r>
            <a:endParaRPr lang="en-GB" dirty="0"/>
          </a:p>
        </p:txBody>
      </p:sp>
      <p:sp>
        <p:nvSpPr>
          <p:cNvPr id="3" name="Content Placeholder 2"/>
          <p:cNvSpPr>
            <a:spLocks noGrp="1"/>
          </p:cNvSpPr>
          <p:nvPr>
            <p:ph idx="1"/>
          </p:nvPr>
        </p:nvSpPr>
        <p:spPr/>
        <p:txBody>
          <a:bodyPr/>
          <a:lstStyle/>
          <a:p>
            <a:pPr marL="0" indent="0">
              <a:buNone/>
            </a:pPr>
            <a:r>
              <a:rPr lang="en-GB" dirty="0" smtClean="0"/>
              <a:t>Visit </a:t>
            </a:r>
            <a:r>
              <a:rPr lang="en-GB" dirty="0" smtClean="0">
                <a:hlinkClick r:id="rId2"/>
              </a:rPr>
              <a:t>www.educationandemployers.org/research</a:t>
            </a:r>
            <a:r>
              <a:rPr lang="en-GB" dirty="0" smtClean="0"/>
              <a:t> </a:t>
            </a:r>
          </a:p>
          <a:p>
            <a:pPr marL="0" indent="0">
              <a:buNone/>
            </a:pPr>
            <a:r>
              <a:rPr lang="en-GB" dirty="0" smtClean="0"/>
              <a:t>to access free library and sign up for research e-bulletins.</a:t>
            </a:r>
          </a:p>
          <a:p>
            <a:pPr marL="0" indent="0">
              <a:buNone/>
            </a:pPr>
            <a:r>
              <a:rPr lang="en-GB" dirty="0" smtClean="0">
                <a:hlinkClick r:id="rId3"/>
              </a:rPr>
              <a:t>Anthony.Mann@educationandemployers.org</a:t>
            </a:r>
            <a:r>
              <a:rPr lang="en-GB" dirty="0" smtClean="0"/>
              <a:t> </a:t>
            </a:r>
          </a:p>
          <a:p>
            <a:pPr marL="0" indent="0">
              <a:buNone/>
            </a:pPr>
            <a:r>
              <a:rPr lang="en-GB" dirty="0" smtClean="0">
                <a:hlinkClick r:id="rId4"/>
              </a:rPr>
              <a:t>www.inspiringthefuture.org</a:t>
            </a:r>
            <a:r>
              <a:rPr lang="en-GB" dirty="0" smtClean="0"/>
              <a:t> </a:t>
            </a:r>
          </a:p>
          <a:p>
            <a:pPr marL="0" indent="0">
              <a:buNone/>
            </a:pPr>
            <a:endParaRPr lang="en-GB"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3701" y="4744151"/>
            <a:ext cx="4572000" cy="1564574"/>
          </a:xfrm>
          <a:prstGeom prst="rect">
            <a:avLst/>
          </a:prstGeom>
        </p:spPr>
      </p:pic>
    </p:spTree>
    <p:extLst>
      <p:ext uri="{BB962C8B-B14F-4D97-AF65-F5344CB8AC3E}">
        <p14:creationId xmlns:p14="http://schemas.microsoft.com/office/powerpoint/2010/main" val="38230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l"/>
            <a:endParaRPr lang="en-GB" altLang="en-US" dirty="0" smtClean="0"/>
          </a:p>
        </p:txBody>
      </p:sp>
      <p:sp>
        <p:nvSpPr>
          <p:cNvPr id="46083" name="Content Placeholder 2"/>
          <p:cNvSpPr>
            <a:spLocks noGrp="1"/>
          </p:cNvSpPr>
          <p:nvPr>
            <p:ph idx="1"/>
          </p:nvPr>
        </p:nvSpPr>
        <p:spPr/>
        <p:txBody>
          <a:bodyPr/>
          <a:lstStyle/>
          <a:p>
            <a:pPr algn="ctr">
              <a:buFont typeface="Arial" panose="020B0604020202020204" pitchFamily="34" charset="0"/>
              <a:buNone/>
            </a:pPr>
            <a:endParaRPr lang="en-GB" altLang="en-US" dirty="0"/>
          </a:p>
          <a:p>
            <a:pPr algn="ctr">
              <a:buFont typeface="Arial" panose="020B0604020202020204" pitchFamily="34" charset="0"/>
              <a:buNone/>
            </a:pPr>
            <a:r>
              <a:rPr lang="en-GB" altLang="en-US" sz="6000" dirty="0" smtClean="0"/>
              <a:t>“If school was like this, </a:t>
            </a:r>
          </a:p>
          <a:p>
            <a:pPr algn="ctr">
              <a:buFont typeface="Arial" panose="020B0604020202020204" pitchFamily="34" charset="0"/>
              <a:buNone/>
            </a:pPr>
            <a:r>
              <a:rPr lang="en-GB" altLang="en-US" sz="6000" dirty="0" smtClean="0"/>
              <a:t>I’d love it.”</a:t>
            </a:r>
          </a:p>
        </p:txBody>
      </p:sp>
    </p:spTree>
    <p:extLst>
      <p:ext uri="{BB962C8B-B14F-4D97-AF65-F5344CB8AC3E}">
        <p14:creationId xmlns:p14="http://schemas.microsoft.com/office/powerpoint/2010/main" val="428139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Employer engagement in education</a:t>
            </a:r>
            <a:endParaRPr lang="en-GB" dirty="0"/>
          </a:p>
        </p:txBody>
      </p:sp>
      <p:sp>
        <p:nvSpPr>
          <p:cNvPr id="5" name="Content Placeholder 4"/>
          <p:cNvSpPr>
            <a:spLocks noGrp="1"/>
          </p:cNvSpPr>
          <p:nvPr>
            <p:ph sz="half" idx="1"/>
          </p:nvPr>
        </p:nvSpPr>
        <p:spPr/>
        <p:txBody>
          <a:bodyPr/>
          <a:lstStyle/>
          <a:p>
            <a:pPr marL="0" indent="0">
              <a:buNone/>
            </a:pPr>
            <a:r>
              <a:rPr lang="en-GB" sz="2400" dirty="0" smtClean="0"/>
              <a:t>“the process through which a young person engages with members of the economic community, under the auspices of their school, with the aim of influencing their educational achievement, engagement and/or progression out of education into ultimate employment.”</a:t>
            </a:r>
          </a:p>
          <a:p>
            <a:pPr marL="0" indent="0">
              <a:buNone/>
            </a:pPr>
            <a:endParaRPr lang="en-GB" dirty="0"/>
          </a:p>
        </p:txBody>
      </p:sp>
      <p:sp>
        <p:nvSpPr>
          <p:cNvPr id="6" name="Content Placeholder 5"/>
          <p:cNvSpPr>
            <a:spLocks noGrp="1"/>
          </p:cNvSpPr>
          <p:nvPr>
            <p:ph sz="half" idx="2"/>
          </p:nvPr>
        </p:nvSpPr>
        <p:spPr/>
        <p:txBody>
          <a:bodyPr/>
          <a:lstStyle/>
          <a:p>
            <a:pPr marL="0" indent="0">
              <a:buNone/>
            </a:pPr>
            <a:r>
              <a:rPr lang="en-GB" sz="2400" b="1" i="1" dirty="0" smtClean="0"/>
              <a:t>Supplementary</a:t>
            </a:r>
            <a:r>
              <a:rPr lang="en-GB" sz="2400" i="1" dirty="0" smtClean="0"/>
              <a:t> </a:t>
            </a:r>
            <a:r>
              <a:rPr lang="en-GB" sz="2400" dirty="0" smtClean="0"/>
              <a:t>to conventional teaching (reading partners)</a:t>
            </a:r>
            <a:endParaRPr lang="en-GB" sz="2400" i="1" dirty="0" smtClean="0"/>
          </a:p>
          <a:p>
            <a:pPr marL="0" indent="0">
              <a:buNone/>
            </a:pPr>
            <a:r>
              <a:rPr lang="en-GB" sz="2400" b="1" i="1" dirty="0" smtClean="0"/>
              <a:t>Complementary</a:t>
            </a:r>
            <a:r>
              <a:rPr lang="en-GB" sz="2400" i="1" dirty="0" smtClean="0"/>
              <a:t> </a:t>
            </a:r>
            <a:r>
              <a:rPr lang="en-GB" sz="2400" dirty="0" smtClean="0"/>
              <a:t>in offering alternative means to reach learning outcomes (mentoring)</a:t>
            </a:r>
            <a:endParaRPr lang="en-GB" sz="2400" i="1" dirty="0" smtClean="0"/>
          </a:p>
          <a:p>
            <a:pPr marL="0" indent="0">
              <a:buNone/>
            </a:pPr>
            <a:r>
              <a:rPr lang="en-GB" sz="2400" b="1" i="1" dirty="0" smtClean="0"/>
              <a:t>Additional</a:t>
            </a:r>
            <a:r>
              <a:rPr lang="en-GB" sz="2400" i="1" dirty="0" smtClean="0"/>
              <a:t> </a:t>
            </a:r>
            <a:r>
              <a:rPr lang="en-GB" sz="2400" dirty="0" smtClean="0"/>
              <a:t>in providing learning outcomes not routinely delivered by schools (enterprise/employability)</a:t>
            </a:r>
          </a:p>
          <a:p>
            <a:pPr marL="0" indent="0">
              <a:buNone/>
            </a:pPr>
            <a:endParaRPr lang="en-GB" dirty="0"/>
          </a:p>
        </p:txBody>
      </p:sp>
    </p:spTree>
    <p:extLst>
      <p:ext uri="{BB962C8B-B14F-4D97-AF65-F5344CB8AC3E}">
        <p14:creationId xmlns:p14="http://schemas.microsoft.com/office/powerpoint/2010/main" val="2765778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b="1" dirty="0" smtClean="0">
                <a:hlinkClick r:id="rId2"/>
              </a:rPr>
              <a:t>www.educationandemployer.org/research</a:t>
            </a:r>
            <a:r>
              <a:rPr lang="en-GB" b="1" dirty="0" smtClean="0"/>
              <a:t> </a:t>
            </a:r>
            <a:r>
              <a:rPr lang="en-GB" dirty="0" smtClean="0"/>
              <a:t> </a:t>
            </a:r>
          </a:p>
          <a:p>
            <a:endParaRPr lang="en-GB" dirty="0"/>
          </a:p>
        </p:txBody>
      </p:sp>
      <p:pic>
        <p:nvPicPr>
          <p:cNvPr id="3" name="Picture 2"/>
          <p:cNvPicPr>
            <a:picLocks noChangeAspect="1"/>
          </p:cNvPicPr>
          <p:nvPr/>
        </p:nvPicPr>
        <p:blipFill>
          <a:blip r:embed="rId3"/>
          <a:stretch>
            <a:fillRect/>
          </a:stretch>
        </p:blipFill>
        <p:spPr>
          <a:xfrm>
            <a:off x="832513" y="1337481"/>
            <a:ext cx="3357349" cy="4722125"/>
          </a:xfrm>
          <a:prstGeom prst="rect">
            <a:avLst/>
          </a:prstGeom>
        </p:spPr>
      </p:pic>
      <p:sp>
        <p:nvSpPr>
          <p:cNvPr id="4" name="TextBox 3"/>
          <p:cNvSpPr txBox="1"/>
          <p:nvPr/>
        </p:nvSpPr>
        <p:spPr>
          <a:xfrm>
            <a:off x="4694830" y="1460310"/>
            <a:ext cx="3433170" cy="34163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sz="2400" dirty="0" smtClean="0"/>
              <a:t>Work experience</a:t>
            </a:r>
          </a:p>
          <a:p>
            <a:r>
              <a:rPr lang="en-GB" sz="2400" dirty="0" smtClean="0"/>
              <a:t>Careers activities</a:t>
            </a:r>
          </a:p>
          <a:p>
            <a:r>
              <a:rPr lang="en-GB" sz="2400" dirty="0" smtClean="0"/>
              <a:t>Workplace visits</a:t>
            </a:r>
          </a:p>
          <a:p>
            <a:r>
              <a:rPr lang="en-GB" sz="2400" dirty="0" smtClean="0"/>
              <a:t>Business mentoring</a:t>
            </a:r>
          </a:p>
          <a:p>
            <a:r>
              <a:rPr lang="en-GB" sz="2400" dirty="0" smtClean="0"/>
              <a:t>Enterprise competitions</a:t>
            </a:r>
          </a:p>
          <a:p>
            <a:r>
              <a:rPr lang="en-GB" sz="2400" dirty="0" smtClean="0"/>
              <a:t>Curriculum enrichment</a:t>
            </a:r>
          </a:p>
          <a:p>
            <a:endParaRPr lang="en-GB" sz="2400" dirty="0"/>
          </a:p>
          <a:p>
            <a:r>
              <a:rPr lang="en-GB" sz="2400" dirty="0" smtClean="0"/>
              <a:t>Increased achievement</a:t>
            </a:r>
          </a:p>
          <a:p>
            <a:r>
              <a:rPr lang="en-GB" sz="2400" dirty="0" smtClean="0"/>
              <a:t>Improved transitions</a:t>
            </a:r>
            <a:endParaRPr lang="en-GB" sz="2400" dirty="0"/>
          </a:p>
        </p:txBody>
      </p:sp>
    </p:spTree>
    <p:extLst>
      <p:ext uri="{BB962C8B-B14F-4D97-AF65-F5344CB8AC3E}">
        <p14:creationId xmlns:p14="http://schemas.microsoft.com/office/powerpoint/2010/main" val="11778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0"/>
          </p:nvPr>
        </p:nvPicPr>
        <p:blipFill>
          <a:blip r:embed="rId2"/>
          <a:stretch>
            <a:fillRect/>
          </a:stretch>
        </p:blipFill>
        <p:spPr>
          <a:xfrm>
            <a:off x="675271" y="1150769"/>
            <a:ext cx="2933948" cy="4361802"/>
          </a:xfrm>
          <a:prstGeom prst="rect">
            <a:avLst/>
          </a:prstGeom>
        </p:spPr>
      </p:pic>
      <p:sp>
        <p:nvSpPr>
          <p:cNvPr id="4" name="Footer Placeholder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#NAFNext2014</a:t>
            </a:r>
            <a:endParaRPr lang="en-US" dirty="0"/>
          </a:p>
        </p:txBody>
      </p:sp>
      <p:sp>
        <p:nvSpPr>
          <p:cNvPr id="5" name="Rectangle 4"/>
          <p:cNvSpPr/>
          <p:nvPr/>
        </p:nvSpPr>
        <p:spPr>
          <a:xfrm>
            <a:off x="675271" y="544214"/>
            <a:ext cx="5271508" cy="430887"/>
          </a:xfrm>
          <a:prstGeom prst="rect">
            <a:avLst/>
          </a:prstGeom>
        </p:spPr>
        <p:txBody>
          <a:bodyPr wrap="none">
            <a:spAutoFit/>
          </a:bodyPr>
          <a:lstStyle/>
          <a:p>
            <a:r>
              <a:rPr lang="en-GB" sz="2200" b="1" dirty="0" smtClean="0">
                <a:hlinkClick r:id="rId3"/>
              </a:rPr>
              <a:t>www.educationandemployer.org/research</a:t>
            </a:r>
            <a:r>
              <a:rPr lang="en-GB" b="1" dirty="0" smtClean="0"/>
              <a:t> </a:t>
            </a:r>
            <a:r>
              <a:rPr lang="en-GB" dirty="0" smtClean="0"/>
              <a:t> </a:t>
            </a:r>
            <a:endParaRPr lang="en-GB" dirty="0"/>
          </a:p>
        </p:txBody>
      </p:sp>
      <p:sp>
        <p:nvSpPr>
          <p:cNvPr id="6" name="TextBox 5"/>
          <p:cNvSpPr txBox="1"/>
          <p:nvPr/>
        </p:nvSpPr>
        <p:spPr>
          <a:xfrm>
            <a:off x="4694830" y="1460310"/>
            <a:ext cx="3433170" cy="34163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GB" sz="2400" dirty="0" smtClean="0"/>
          </a:p>
          <a:p>
            <a:r>
              <a:rPr lang="en-GB" sz="2400" dirty="0" smtClean="0"/>
              <a:t>Conceptualising EE in E</a:t>
            </a:r>
          </a:p>
          <a:p>
            <a:endParaRPr lang="en-GB" sz="2400" dirty="0" smtClean="0"/>
          </a:p>
          <a:p>
            <a:r>
              <a:rPr lang="en-GB" sz="2400" dirty="0" smtClean="0"/>
              <a:t>Social/economic contexts</a:t>
            </a:r>
          </a:p>
          <a:p>
            <a:endParaRPr lang="en-GB" sz="2400" dirty="0"/>
          </a:p>
          <a:p>
            <a:r>
              <a:rPr lang="en-GB" sz="2400" dirty="0" smtClean="0"/>
              <a:t>Equity and access</a:t>
            </a:r>
          </a:p>
          <a:p>
            <a:endParaRPr lang="en-GB" sz="2400" dirty="0"/>
          </a:p>
          <a:p>
            <a:r>
              <a:rPr lang="en-GB" sz="2400" dirty="0" smtClean="0"/>
              <a:t>Economic impact</a:t>
            </a:r>
            <a:endParaRPr lang="en-GB" sz="2400" dirty="0"/>
          </a:p>
          <a:p>
            <a:endParaRPr lang="en-GB" sz="2400" dirty="0"/>
          </a:p>
        </p:txBody>
      </p:sp>
    </p:spTree>
    <p:extLst>
      <p:ext uri="{BB962C8B-B14F-4D97-AF65-F5344CB8AC3E}">
        <p14:creationId xmlns:p14="http://schemas.microsoft.com/office/powerpoint/2010/main" val="58137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Employer engagement in education</a:t>
            </a:r>
            <a:endParaRPr lang="en-US" dirty="0"/>
          </a:p>
        </p:txBody>
      </p:sp>
      <p:sp>
        <p:nvSpPr>
          <p:cNvPr id="7" name="Footer Placeholder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#NAFNext2014</a:t>
            </a:r>
            <a:endParaRPr lang="en-US" dirty="0"/>
          </a:p>
        </p:txBody>
      </p:sp>
      <p:sp>
        <p:nvSpPr>
          <p:cNvPr id="6" name="Content Placeholder 5"/>
          <p:cNvSpPr>
            <a:spLocks noGrp="1"/>
          </p:cNvSpPr>
          <p:nvPr>
            <p:ph sz="quarter" idx="10"/>
          </p:nvPr>
        </p:nvSpPr>
        <p:spPr/>
        <p:txBody>
          <a:bodyPr/>
          <a:lstStyle/>
          <a:p>
            <a:endParaRPr lang="en-GB" dirty="0" smtClean="0"/>
          </a:p>
          <a:p>
            <a:r>
              <a:rPr lang="en-GB" sz="3600" dirty="0" smtClean="0"/>
              <a:t>What difference does it make?</a:t>
            </a:r>
          </a:p>
          <a:p>
            <a:endParaRPr lang="en-GB" sz="3600" dirty="0"/>
          </a:p>
          <a:p>
            <a:r>
              <a:rPr lang="en-GB" sz="3600" dirty="0" smtClean="0"/>
              <a:t>Why does it make a difference?</a:t>
            </a:r>
          </a:p>
          <a:p>
            <a:endParaRPr lang="en-GB" sz="3600" dirty="0"/>
          </a:p>
          <a:p>
            <a:r>
              <a:rPr lang="en-GB" sz="3600" dirty="0" smtClean="0"/>
              <a:t>Why is it more important than ever?</a:t>
            </a:r>
          </a:p>
          <a:p>
            <a:endParaRPr lang="en-GB" sz="3600" dirty="0"/>
          </a:p>
          <a:p>
            <a:r>
              <a:rPr lang="en-GB" sz="3600" dirty="0" smtClean="0"/>
              <a:t>How can we deliver it at scale at cost? </a:t>
            </a:r>
            <a:endParaRPr lang="en-GB" sz="3600" dirty="0"/>
          </a:p>
          <a:p>
            <a:endParaRPr lang="en-GB" sz="3600" dirty="0" smtClean="0"/>
          </a:p>
        </p:txBody>
      </p:sp>
    </p:spTree>
    <p:extLst>
      <p:ext uri="{BB962C8B-B14F-4D97-AF65-F5344CB8AC3E}">
        <p14:creationId xmlns:p14="http://schemas.microsoft.com/office/powerpoint/2010/main" val="752213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58046" y="2921168"/>
            <a:ext cx="5901424" cy="646331"/>
          </a:xfrm>
          <a:prstGeom prst="rect">
            <a:avLst/>
          </a:prstGeom>
        </p:spPr>
        <p:txBody>
          <a:bodyPr wrap="none">
            <a:spAutoFit/>
          </a:bodyPr>
          <a:lstStyle/>
          <a:p>
            <a:r>
              <a:rPr lang="en-GB" sz="3600" dirty="0"/>
              <a:t>What difference does it make?</a:t>
            </a:r>
            <a:endParaRPr lang="en-GB" dirty="0"/>
          </a:p>
        </p:txBody>
      </p:sp>
    </p:spTree>
    <p:extLst>
      <p:ext uri="{BB962C8B-B14F-4D97-AF65-F5344CB8AC3E}">
        <p14:creationId xmlns:p14="http://schemas.microsoft.com/office/powerpoint/2010/main" val="2465094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dirty="0" smtClean="0"/>
          </a:p>
          <a:p>
            <a:endParaRPr lang="en-GB" dirty="0"/>
          </a:p>
        </p:txBody>
      </p:sp>
      <p:sp>
        <p:nvSpPr>
          <p:cNvPr id="3" name="Content Placeholder 2"/>
          <p:cNvSpPr>
            <a:spLocks noGrp="1"/>
          </p:cNvSpPr>
          <p:nvPr>
            <p:ph sz="quarter" idx="11"/>
          </p:nvPr>
        </p:nvSpPr>
        <p:spPr/>
        <p:txBody>
          <a:bodyPr/>
          <a:lstStyle/>
          <a:p>
            <a:r>
              <a:rPr lang="en-GB" dirty="0" smtClean="0"/>
              <a:t>Career Academies: I love you!</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77922" y="1535904"/>
            <a:ext cx="6795896" cy="4263439"/>
          </a:xfrm>
          <a:prstGeom prst="rect">
            <a:avLst/>
          </a:prstGeom>
          <a:noFill/>
        </p:spPr>
      </p:pic>
      <p:sp>
        <p:nvSpPr>
          <p:cNvPr id="5" name="TextBox 4"/>
          <p:cNvSpPr txBox="1"/>
          <p:nvPr/>
        </p:nvSpPr>
        <p:spPr>
          <a:xfrm>
            <a:off x="777922" y="5977719"/>
            <a:ext cx="7361623" cy="584775"/>
          </a:xfrm>
          <a:prstGeom prst="rect">
            <a:avLst/>
          </a:prstGeom>
          <a:noFill/>
        </p:spPr>
        <p:txBody>
          <a:bodyPr wrap="square" rtlCol="0">
            <a:spAutoFit/>
          </a:bodyPr>
          <a:lstStyle/>
          <a:p>
            <a:r>
              <a:rPr lang="en-GB" altLang="en-US" sz="1600" dirty="0" err="1" smtClean="0"/>
              <a:t>Kemple</a:t>
            </a:r>
            <a:r>
              <a:rPr lang="en-GB" altLang="en-US" sz="1600" dirty="0"/>
              <a:t>, J. J. with </a:t>
            </a:r>
            <a:r>
              <a:rPr lang="en-GB" altLang="en-US" sz="1600" dirty="0" err="1"/>
              <a:t>Willner</a:t>
            </a:r>
            <a:r>
              <a:rPr lang="en-GB" altLang="en-US" sz="1600" dirty="0"/>
              <a:t>, C. J. (2008), </a:t>
            </a:r>
            <a:r>
              <a:rPr lang="en-GB" altLang="en-US" sz="1600" i="1" dirty="0"/>
              <a:t>Career Academies Long-Term Impacts on </a:t>
            </a:r>
            <a:r>
              <a:rPr lang="en-GB" altLang="en-US" sz="1600" i="1" dirty="0" err="1"/>
              <a:t>Labor</a:t>
            </a:r>
            <a:r>
              <a:rPr lang="en-GB" altLang="en-US" sz="1600" i="1" dirty="0"/>
              <a:t> Market Outcomes, Educational Attainment, and Transitions to Adulthood. </a:t>
            </a:r>
            <a:r>
              <a:rPr lang="en-GB" altLang="en-US" sz="1600" dirty="0" smtClean="0"/>
              <a:t>MDRC</a:t>
            </a:r>
            <a:endParaRPr lang="en-GB" sz="1600" dirty="0"/>
          </a:p>
        </p:txBody>
      </p:sp>
    </p:spTree>
    <p:extLst>
      <p:ext uri="{BB962C8B-B14F-4D97-AF65-F5344CB8AC3E}">
        <p14:creationId xmlns:p14="http://schemas.microsoft.com/office/powerpoint/2010/main" val="49152481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1021</TotalTime>
  <Words>1100</Words>
  <Application>Microsoft Office PowerPoint</Application>
  <PresentationFormat>On-screen Show (4:3)</PresentationFormat>
  <Paragraphs>187</Paragraphs>
  <Slides>27</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Arial Black</vt:lpstr>
      <vt:lpstr>Calibri</vt:lpstr>
      <vt:lpstr>Times New Roman</vt:lpstr>
      <vt:lpstr>1_Office Theme</vt:lpstr>
      <vt:lpstr>BLANK</vt:lpstr>
      <vt:lpstr>PowerPoint Presentation</vt:lpstr>
      <vt:lpstr>What difference does it make? Reviewing evidence on school-employer partnerships    Dr Anthony Mann www.educationandemployers.org/research </vt:lpstr>
      <vt:lpstr>PowerPoint Presentation</vt:lpstr>
      <vt:lpstr>Employer engagement in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employer engagement do?</vt:lpstr>
      <vt:lpstr>% likelihood of different capitals  being referenced in statements</vt:lpstr>
      <vt:lpstr>  Positives (across all school types): # Social Capital - “Authentic” Guidance </vt:lpstr>
      <vt:lpstr>  Positives (across all school types): # Cultural Capital: Enhanced Personal Confidence  </vt:lpstr>
      <vt:lpstr>PowerPoint Presentation</vt:lpstr>
      <vt:lpstr>PowerPoint Presentation</vt:lpstr>
      <vt:lpstr>PowerPoint Presentation</vt:lpstr>
      <vt:lpstr>PowerPoint Presentation</vt:lpstr>
      <vt:lpstr>PowerPoint Presentation</vt:lpstr>
      <vt:lpstr>  Make it easy, free and trustworthy for schools to connect with employers in ways that best suit them</vt:lpstr>
      <vt:lpstr>PowerPoint Presentation</vt:lpstr>
      <vt:lpstr>At end of year 2</vt:lpstr>
      <vt:lpstr>Look out for…</vt:lpstr>
      <vt:lpstr>Thank you</vt:lpstr>
    </vt:vector>
  </TitlesOfParts>
  <Company>designpartners.llc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Glover</dc:creator>
  <cp:lastModifiedBy>Katy Morris</cp:lastModifiedBy>
  <cp:revision>47</cp:revision>
  <dcterms:created xsi:type="dcterms:W3CDTF">2014-01-27T15:52:45Z</dcterms:created>
  <dcterms:modified xsi:type="dcterms:W3CDTF">2014-07-17T16:22:12Z</dcterms:modified>
</cp:coreProperties>
</file>