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2.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notesSlides/notesSlide17.xml" ContentType="application/vnd.openxmlformats-officedocument.presentationml.notesSlide+xml"/>
  <Override PartName="/ppt/charts/chart27.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notesSlides/notesSlide20.xml" ContentType="application/vnd.openxmlformats-officedocument.presentationml.notesSlide+xml"/>
  <Override PartName="/ppt/charts/chart31.xml" ContentType="application/vnd.openxmlformats-officedocument.drawingml.chart+xml"/>
  <Override PartName="/ppt/drawings/drawing4.xml" ContentType="application/vnd.openxmlformats-officedocument.drawingml.chartshapes+xml"/>
  <Override PartName="/ppt/charts/chart32.xml" ContentType="application/vnd.openxmlformats-officedocument.drawingml.chart+xml"/>
  <Override PartName="/ppt/drawings/drawing5.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4.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25.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26.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17" r:id="rId2"/>
    <p:sldMasterId id="2147483745" r:id="rId3"/>
    <p:sldMasterId id="2147483761" r:id="rId4"/>
  </p:sldMasterIdLst>
  <p:notesMasterIdLst>
    <p:notesMasterId r:id="rId61"/>
  </p:notesMasterIdLst>
  <p:handoutMasterIdLst>
    <p:handoutMasterId r:id="rId62"/>
  </p:handoutMasterIdLst>
  <p:sldIdLst>
    <p:sldId id="333" r:id="rId5"/>
    <p:sldId id="471" r:id="rId6"/>
    <p:sldId id="734" r:id="rId7"/>
    <p:sldId id="680" r:id="rId8"/>
    <p:sldId id="713" r:id="rId9"/>
    <p:sldId id="729" r:id="rId10"/>
    <p:sldId id="682" r:id="rId11"/>
    <p:sldId id="671" r:id="rId12"/>
    <p:sldId id="672" r:id="rId13"/>
    <p:sldId id="707" r:id="rId14"/>
    <p:sldId id="709" r:id="rId15"/>
    <p:sldId id="727" r:id="rId16"/>
    <p:sldId id="619" r:id="rId17"/>
    <p:sldId id="712" r:id="rId18"/>
    <p:sldId id="711" r:id="rId19"/>
    <p:sldId id="715" r:id="rId20"/>
    <p:sldId id="716" r:id="rId21"/>
    <p:sldId id="666" r:id="rId22"/>
    <p:sldId id="455" r:id="rId23"/>
    <p:sldId id="624" r:id="rId24"/>
    <p:sldId id="678" r:id="rId25"/>
    <p:sldId id="735" r:id="rId26"/>
    <p:sldId id="667" r:id="rId27"/>
    <p:sldId id="683" r:id="rId28"/>
    <p:sldId id="738" r:id="rId29"/>
    <p:sldId id="739" r:id="rId30"/>
    <p:sldId id="740" r:id="rId31"/>
    <p:sldId id="669" r:id="rId32"/>
    <p:sldId id="692" r:id="rId33"/>
    <p:sldId id="696" r:id="rId34"/>
    <p:sldId id="695" r:id="rId35"/>
    <p:sldId id="694" r:id="rId36"/>
    <p:sldId id="736" r:id="rId37"/>
    <p:sldId id="737" r:id="rId38"/>
    <p:sldId id="693" r:id="rId39"/>
    <p:sldId id="721" r:id="rId40"/>
    <p:sldId id="702" r:id="rId41"/>
    <p:sldId id="718" r:id="rId42"/>
    <p:sldId id="719" r:id="rId43"/>
    <p:sldId id="684" r:id="rId44"/>
    <p:sldId id="686" r:id="rId45"/>
    <p:sldId id="663" r:id="rId46"/>
    <p:sldId id="688" r:id="rId47"/>
    <p:sldId id="714" r:id="rId48"/>
    <p:sldId id="674" r:id="rId49"/>
    <p:sldId id="675" r:id="rId50"/>
    <p:sldId id="723" r:id="rId51"/>
    <p:sldId id="724" r:id="rId52"/>
    <p:sldId id="725" r:id="rId53"/>
    <p:sldId id="706" r:id="rId54"/>
    <p:sldId id="732" r:id="rId55"/>
    <p:sldId id="705" r:id="rId56"/>
    <p:sldId id="733" r:id="rId57"/>
    <p:sldId id="677" r:id="rId58"/>
    <p:sldId id="676" r:id="rId59"/>
    <p:sldId id="492" r:id="rId60"/>
  </p:sldIdLst>
  <p:sldSz cx="9144000" cy="6858000" type="screen4x3"/>
  <p:notesSz cx="6794500" cy="9906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YSSETTES Sophie"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D99"/>
    <a:srgbClr val="FFFF99"/>
    <a:srgbClr val="B00047"/>
    <a:srgbClr val="66CCFF"/>
    <a:srgbClr val="ED01DC"/>
    <a:srgbClr val="FF0066"/>
    <a:srgbClr val="00FF99"/>
    <a:srgbClr val="00456C"/>
    <a:srgbClr val="58C8D4"/>
    <a:srgbClr val="66A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4" autoAdjust="0"/>
    <p:restoredTop sz="90503" autoAdjust="0"/>
  </p:normalViewPr>
  <p:slideViewPr>
    <p:cSldViewPr>
      <p:cViewPr>
        <p:scale>
          <a:sx n="66" d="100"/>
          <a:sy n="66" d="100"/>
        </p:scale>
        <p:origin x="-834" y="-198"/>
      </p:cViewPr>
      <p:guideLst>
        <p:guide orient="horz" pos="2160"/>
        <p:guide pos="2880"/>
      </p:guideLst>
    </p:cSldViewPr>
  </p:slideViewPr>
  <p:outlineViewPr>
    <p:cViewPr>
      <p:scale>
        <a:sx n="33" d="100"/>
        <a:sy n="33" d="100"/>
      </p:scale>
      <p:origin x="54" y="4884"/>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oecdemeamicrosoftonlinecom-1.sharepoint.emea.microsoftonline.com/PISA2012/Shared%20Documents/Vol6Ch3_Figures.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8.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Sheet1!$B$1</c:f>
              <c:strCache>
                <c:ptCount val="1"/>
                <c:pt idx="0">
                  <c:v>Percentage of students with a bank account</c:v>
                </c:pt>
              </c:strCache>
            </c:strRef>
          </c:tx>
          <c:spPr>
            <a:solidFill>
              <a:srgbClr val="00B050"/>
            </a:solidFill>
          </c:spPr>
          <c:invertIfNegative val="0"/>
          <c:dPt>
            <c:idx val="9"/>
            <c:invertIfNegative val="0"/>
            <c:bubble3D val="0"/>
            <c:spPr>
              <a:solidFill>
                <a:srgbClr val="FF0000"/>
              </a:solidFill>
            </c:spPr>
          </c:dPt>
          <c:cat>
            <c:strRef>
              <c:f>Sheet1!$A$2:$A$18</c:f>
              <c:strCache>
                <c:ptCount val="17"/>
                <c:pt idx="0">
                  <c:v>Poland</c:v>
                </c:pt>
                <c:pt idx="1">
                  <c:v>Slovak Republic</c:v>
                </c:pt>
                <c:pt idx="2">
                  <c:v>Israel</c:v>
                </c:pt>
                <c:pt idx="3">
                  <c:v>Italy</c:v>
                </c:pt>
                <c:pt idx="4">
                  <c:v>Croatia</c:v>
                </c:pt>
                <c:pt idx="5">
                  <c:v>Czech Republic</c:v>
                </c:pt>
                <c:pt idx="6">
                  <c:v>Latvia</c:v>
                </c:pt>
                <c:pt idx="7">
                  <c:v>United States</c:v>
                </c:pt>
                <c:pt idx="8">
                  <c:v>Shanghai-China</c:v>
                </c:pt>
                <c:pt idx="9">
                  <c:v>OECD average-13</c:v>
                </c:pt>
                <c:pt idx="10">
                  <c:v>Spain</c:v>
                </c:pt>
                <c:pt idx="11">
                  <c:v>Flemish Community (Belgium)</c:v>
                </c:pt>
                <c:pt idx="12">
                  <c:v>France</c:v>
                </c:pt>
                <c:pt idx="13">
                  <c:v>Australia</c:v>
                </c:pt>
                <c:pt idx="14">
                  <c:v>Estonia</c:v>
                </c:pt>
                <c:pt idx="15">
                  <c:v>New Zealand</c:v>
                </c:pt>
                <c:pt idx="16">
                  <c:v>Slovenia</c:v>
                </c:pt>
              </c:strCache>
            </c:strRef>
          </c:cat>
          <c:val>
            <c:numRef>
              <c:f>Sheet1!$B$2:$B$18</c:f>
              <c:numCache>
                <c:formatCode>General</c:formatCode>
                <c:ptCount val="17"/>
                <c:pt idx="0">
                  <c:v>15.500779157535002</c:v>
                </c:pt>
                <c:pt idx="1">
                  <c:v>25.095891841206093</c:v>
                </c:pt>
                <c:pt idx="2">
                  <c:v>29.275832915493034</c:v>
                </c:pt>
                <c:pt idx="3">
                  <c:v>35.912645182541922</c:v>
                </c:pt>
                <c:pt idx="4">
                  <c:v>36.94599490748476</c:v>
                </c:pt>
                <c:pt idx="5">
                  <c:v>40.065140324481028</c:v>
                </c:pt>
                <c:pt idx="6">
                  <c:v>40.82856722889607</c:v>
                </c:pt>
                <c:pt idx="7">
                  <c:v>51.429320080468663</c:v>
                </c:pt>
                <c:pt idx="8">
                  <c:v>55.828690406777845</c:v>
                </c:pt>
                <c:pt idx="9">
                  <c:v>58.291125373799893</c:v>
                </c:pt>
                <c:pt idx="10">
                  <c:v>59.137114916242581</c:v>
                </c:pt>
                <c:pt idx="11">
                  <c:v>78.106456546784585</c:v>
                </c:pt>
                <c:pt idx="12">
                  <c:v>80.390297111257269</c:v>
                </c:pt>
                <c:pt idx="13">
                  <c:v>81.561723761239421</c:v>
                </c:pt>
                <c:pt idx="14">
                  <c:v>82.013296151565157</c:v>
                </c:pt>
                <c:pt idx="15">
                  <c:v>88.879401456572126</c:v>
                </c:pt>
                <c:pt idx="16">
                  <c:v>90.41673041401171</c:v>
                </c:pt>
              </c:numCache>
            </c:numRef>
          </c:val>
        </c:ser>
        <c:dLbls>
          <c:showLegendKey val="0"/>
          <c:showVal val="0"/>
          <c:showCatName val="0"/>
          <c:showSerName val="0"/>
          <c:showPercent val="0"/>
          <c:showBubbleSize val="0"/>
        </c:dLbls>
        <c:gapWidth val="150"/>
        <c:axId val="352091520"/>
        <c:axId val="352236672"/>
      </c:barChart>
      <c:catAx>
        <c:axId val="352091520"/>
        <c:scaling>
          <c:orientation val="minMax"/>
        </c:scaling>
        <c:delete val="0"/>
        <c:axPos val="l"/>
        <c:majorTickMark val="out"/>
        <c:minorTickMark val="none"/>
        <c:tickLblPos val="nextTo"/>
        <c:crossAx val="352236672"/>
        <c:crosses val="autoZero"/>
        <c:auto val="1"/>
        <c:lblAlgn val="ctr"/>
        <c:lblOffset val="100"/>
        <c:tickLblSkip val="1"/>
        <c:noMultiLvlLbl val="0"/>
      </c:catAx>
      <c:valAx>
        <c:axId val="352236672"/>
        <c:scaling>
          <c:orientation val="minMax"/>
        </c:scaling>
        <c:delete val="0"/>
        <c:axPos val="b"/>
        <c:majorGridlines/>
        <c:numFmt formatCode="General" sourceLinked="1"/>
        <c:majorTickMark val="out"/>
        <c:minorTickMark val="none"/>
        <c:tickLblPos val="nextTo"/>
        <c:crossAx val="352091520"/>
        <c:crosses val="autoZero"/>
        <c:crossBetween val="between"/>
      </c:valAx>
    </c:plotArea>
    <c:plotVisOnly val="1"/>
    <c:dispBlanksAs val="gap"/>
    <c:showDLblsOverMax val="0"/>
  </c:chart>
  <c:txPr>
    <a:bodyPr/>
    <a:lstStyle/>
    <a:p>
      <a:pPr>
        <a:defRPr sz="1600">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-0.17832216334366272</c:v>
                </c:pt>
                <c:pt idx="1">
                  <c:v>-0.26244975435339124</c:v>
                </c:pt>
                <c:pt idx="2">
                  <c:v>-0.27121667137992866</c:v>
                </c:pt>
                <c:pt idx="3">
                  <c:v>-0.19408995128501796</c:v>
                </c:pt>
                <c:pt idx="4">
                  <c:v>-9.3921459637999624E-2</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0.17832216334366272</c:v>
                </c:pt>
                <c:pt idx="1">
                  <c:v>0.26244975435339124</c:v>
                </c:pt>
                <c:pt idx="2">
                  <c:v>0.27121667137992866</c:v>
                </c:pt>
                <c:pt idx="3">
                  <c:v>0.19408995128501796</c:v>
                </c:pt>
                <c:pt idx="4">
                  <c:v>9.3921459637999624E-2</c:v>
                </c:pt>
              </c:numCache>
            </c:numRef>
          </c:val>
        </c:ser>
        <c:ser>
          <c:idx val="0"/>
          <c:order val="2"/>
          <c:tx>
            <c:strRef>
              <c:f>Sheet1!$H$2</c:f>
              <c:strCache>
                <c:ptCount val="1"/>
                <c:pt idx="0">
                  <c:v>United States</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-8.9161081671831361</c:v>
                </c:pt>
                <c:pt idx="1">
                  <c:v>13.122487717669561</c:v>
                </c:pt>
                <c:pt idx="2">
                  <c:v>13.560833568996433</c:v>
                </c:pt>
                <c:pt idx="3">
                  <c:v>9.7044975642508984</c:v>
                </c:pt>
                <c:pt idx="4">
                  <c:v>4.6960729818999809</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8.9161081671831361</c:v>
                </c:pt>
                <c:pt idx="1">
                  <c:v>-13.122487717669561</c:v>
                </c:pt>
                <c:pt idx="2">
                  <c:v>-13.560833568996433</c:v>
                </c:pt>
                <c:pt idx="3">
                  <c:v>-9.7044975642508984</c:v>
                </c:pt>
                <c:pt idx="4">
                  <c:v>-4.6960729818999809</c:v>
                </c:pt>
              </c:numCache>
            </c:numRef>
          </c:val>
        </c:ser>
        <c:dLbls>
          <c:showLegendKey val="0"/>
          <c:showVal val="0"/>
          <c:showCatName val="0"/>
          <c:showSerName val="0"/>
          <c:showPercent val="0"/>
          <c:showBubbleSize val="0"/>
        </c:dLbls>
        <c:gapWidth val="0"/>
        <c:overlap val="100"/>
        <c:axId val="170424576"/>
        <c:axId val="170426368"/>
      </c:barChart>
      <c:catAx>
        <c:axId val="170424576"/>
        <c:scaling>
          <c:orientation val="minMax"/>
        </c:scaling>
        <c:delete val="1"/>
        <c:axPos val="l"/>
        <c:majorTickMark val="none"/>
        <c:minorTickMark val="none"/>
        <c:tickLblPos val="low"/>
        <c:crossAx val="170426368"/>
        <c:crosses val="autoZero"/>
        <c:auto val="1"/>
        <c:lblAlgn val="ctr"/>
        <c:lblOffset val="100"/>
        <c:tickLblSkip val="1"/>
        <c:noMultiLvlLbl val="0"/>
      </c:catAx>
      <c:valAx>
        <c:axId val="170426368"/>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0424576"/>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-1.5597051641990878E-2</c:v>
                </c:pt>
                <c:pt idx="1">
                  <c:v>-5.0913495805570204E-2</c:v>
                </c:pt>
                <c:pt idx="2">
                  <c:v>-0.18585700828878779</c:v>
                </c:pt>
                <c:pt idx="3">
                  <c:v>-0.32175194333485169</c:v>
                </c:pt>
                <c:pt idx="4">
                  <c:v>-0.42588050092879953</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1.5597051641990878E-2</c:v>
                </c:pt>
                <c:pt idx="1">
                  <c:v>5.0913495805570204E-2</c:v>
                </c:pt>
                <c:pt idx="2">
                  <c:v>0.18585700828878779</c:v>
                </c:pt>
                <c:pt idx="3">
                  <c:v>0.32175194333485169</c:v>
                </c:pt>
                <c:pt idx="4">
                  <c:v>0.42588050092879953</c:v>
                </c:pt>
              </c:numCache>
            </c:numRef>
          </c:val>
        </c:ser>
        <c:ser>
          <c:idx val="0"/>
          <c:order val="2"/>
          <c:tx>
            <c:strRef>
              <c:f>Sheet1!$H$2</c:f>
              <c:strCache>
                <c:ptCount val="1"/>
                <c:pt idx="0">
                  <c:v>Shanghai-China</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-0.77985258209954389</c:v>
                </c:pt>
                <c:pt idx="1">
                  <c:v>2.5456747902785102</c:v>
                </c:pt>
                <c:pt idx="2">
                  <c:v>9.2928504144393891</c:v>
                </c:pt>
                <c:pt idx="3">
                  <c:v>16.087597166742583</c:v>
                </c:pt>
                <c:pt idx="4">
                  <c:v>21.294025046439977</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0.77985258209954389</c:v>
                </c:pt>
                <c:pt idx="1">
                  <c:v>-2.5456747902785102</c:v>
                </c:pt>
                <c:pt idx="2">
                  <c:v>-9.2928504144393891</c:v>
                </c:pt>
                <c:pt idx="3">
                  <c:v>-16.087597166742583</c:v>
                </c:pt>
                <c:pt idx="4">
                  <c:v>-21.294025046439977</c:v>
                </c:pt>
              </c:numCache>
            </c:numRef>
          </c:val>
        </c:ser>
        <c:dLbls>
          <c:showLegendKey val="0"/>
          <c:showVal val="0"/>
          <c:showCatName val="0"/>
          <c:showSerName val="0"/>
          <c:showPercent val="0"/>
          <c:showBubbleSize val="0"/>
        </c:dLbls>
        <c:gapWidth val="0"/>
        <c:overlap val="100"/>
        <c:axId val="170606592"/>
        <c:axId val="170608128"/>
      </c:barChart>
      <c:catAx>
        <c:axId val="170606592"/>
        <c:scaling>
          <c:orientation val="minMax"/>
        </c:scaling>
        <c:delete val="1"/>
        <c:axPos val="l"/>
        <c:majorTickMark val="none"/>
        <c:minorTickMark val="none"/>
        <c:tickLblPos val="low"/>
        <c:crossAx val="170608128"/>
        <c:crosses val="autoZero"/>
        <c:auto val="1"/>
        <c:lblAlgn val="ctr"/>
        <c:lblOffset val="100"/>
        <c:tickLblSkip val="1"/>
        <c:noMultiLvlLbl val="0"/>
      </c:catAx>
      <c:valAx>
        <c:axId val="170608128"/>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0606592"/>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Top performers</c:v>
                </c:pt>
              </c:strCache>
            </c:strRef>
          </c:tx>
          <c:spPr>
            <a:solidFill>
              <a:srgbClr val="00FF99"/>
            </a:solidFill>
          </c:spPr>
          <c:invertIfNegative val="0"/>
          <c:cat>
            <c:strRef>
              <c:f>Sheet1!$A$2:$A$20</c:f>
              <c:strCache>
                <c:ptCount val="19"/>
                <c:pt idx="0">
                  <c:v>Shanghai-China  41.2</c:v>
                </c:pt>
                <c:pt idx="1">
                  <c:v>Fl.Com. (Belgium)  16.7</c:v>
                </c:pt>
                <c:pt idx="2">
                  <c:v>New Zealand  15.4</c:v>
                </c:pt>
                <c:pt idx="3">
                  <c:v>Australia  11.7</c:v>
                </c:pt>
                <c:pt idx="4">
                  <c:v>Estonia  9.5</c:v>
                </c:pt>
                <c:pt idx="5">
                  <c:v>Czech Republic  7.5</c:v>
                </c:pt>
                <c:pt idx="6">
                  <c:v>OECD average-13  7.9</c:v>
                </c:pt>
                <c:pt idx="7">
                  <c:v>United States  7.3</c:v>
                </c:pt>
                <c:pt idx="8">
                  <c:v>Israel  6.7</c:v>
                </c:pt>
                <c:pt idx="9">
                  <c:v>France  7.1</c:v>
                </c:pt>
                <c:pt idx="10">
                  <c:v>Poland  6.4</c:v>
                </c:pt>
                <c:pt idx="11">
                  <c:v>Slovenia  5.2</c:v>
                </c:pt>
                <c:pt idx="12">
                  <c:v>Slovak Republic  4.6</c:v>
                </c:pt>
                <c:pt idx="13">
                  <c:v>Latvia  3.9</c:v>
                </c:pt>
                <c:pt idx="14">
                  <c:v>Russian Federation  2.6</c:v>
                </c:pt>
                <c:pt idx="15">
                  <c:v>Spain  2.5</c:v>
                </c:pt>
                <c:pt idx="16">
                  <c:v>Croatia  3.1</c:v>
                </c:pt>
                <c:pt idx="17">
                  <c:v>Italy  1.8</c:v>
                </c:pt>
                <c:pt idx="18">
                  <c:v>Colombia  0.4</c:v>
                </c:pt>
              </c:strCache>
            </c:strRef>
          </c:cat>
          <c:val>
            <c:numRef>
              <c:f>Sheet1!$B$2:$B$20</c:f>
              <c:numCache>
                <c:formatCode>0</c:formatCode>
                <c:ptCount val="19"/>
                <c:pt idx="0">
                  <c:v>42.588050092879953</c:v>
                </c:pt>
                <c:pt idx="1">
                  <c:v>19.667434266839983</c:v>
                </c:pt>
                <c:pt idx="2">
                  <c:v>19.290573820073721</c:v>
                </c:pt>
                <c:pt idx="3">
                  <c:v>15.907919010547321</c:v>
                </c:pt>
                <c:pt idx="4">
                  <c:v>11.307271507425895</c:v>
                </c:pt>
                <c:pt idx="5">
                  <c:v>9.8686142953197518</c:v>
                </c:pt>
                <c:pt idx="6">
                  <c:v>9.7403130939114124</c:v>
                </c:pt>
                <c:pt idx="7">
                  <c:v>9.3921459637999618</c:v>
                </c:pt>
                <c:pt idx="8">
                  <c:v>8.5448310858106016</c:v>
                </c:pt>
                <c:pt idx="9">
                  <c:v>8.1266743832604096</c:v>
                </c:pt>
                <c:pt idx="10">
                  <c:v>7.208783824048715</c:v>
                </c:pt>
                <c:pt idx="11">
                  <c:v>5.7572164020734977</c:v>
                </c:pt>
                <c:pt idx="12">
                  <c:v>5.6509207053386152</c:v>
                </c:pt>
                <c:pt idx="13">
                  <c:v>4.6254637614790104</c:v>
                </c:pt>
                <c:pt idx="14">
                  <c:v>4.25003877262409</c:v>
                </c:pt>
                <c:pt idx="15">
                  <c:v>3.7754076244971104</c:v>
                </c:pt>
                <c:pt idx="16">
                  <c:v>3.761554054974166</c:v>
                </c:pt>
                <c:pt idx="17">
                  <c:v>2.1262773318127692</c:v>
                </c:pt>
                <c:pt idx="18">
                  <c:v>0.71511445796284956</c:v>
                </c:pt>
              </c:numCache>
            </c:numRef>
          </c:val>
        </c:ser>
        <c:dLbls>
          <c:showLegendKey val="0"/>
          <c:showVal val="0"/>
          <c:showCatName val="0"/>
          <c:showSerName val="0"/>
          <c:showPercent val="0"/>
          <c:showBubbleSize val="0"/>
        </c:dLbls>
        <c:gapWidth val="150"/>
        <c:axId val="301005056"/>
        <c:axId val="301134208"/>
      </c:barChart>
      <c:lineChart>
        <c:grouping val="standard"/>
        <c:varyColors val="0"/>
        <c:ser>
          <c:idx val="1"/>
          <c:order val="1"/>
          <c:tx>
            <c:strRef>
              <c:f>Sheet1!$C$1</c:f>
              <c:strCache>
                <c:ptCount val="1"/>
                <c:pt idx="0">
                  <c:v>… among boys</c:v>
                </c:pt>
              </c:strCache>
            </c:strRef>
          </c:tx>
          <c:spPr>
            <a:ln>
              <a:noFill/>
            </a:ln>
          </c:spPr>
          <c:marker>
            <c:symbol val="circle"/>
            <c:size val="11"/>
            <c:spPr>
              <a:solidFill>
                <a:srgbClr val="66CCFF"/>
              </a:solidFill>
            </c:spPr>
          </c:marker>
          <c:cat>
            <c:strRef>
              <c:f>Sheet1!$A$2:$A$20</c:f>
              <c:strCache>
                <c:ptCount val="19"/>
                <c:pt idx="0">
                  <c:v>Shanghai-China  41.2</c:v>
                </c:pt>
                <c:pt idx="1">
                  <c:v>Fl.Com. (Belgium)  16.7</c:v>
                </c:pt>
                <c:pt idx="2">
                  <c:v>New Zealand  15.4</c:v>
                </c:pt>
                <c:pt idx="3">
                  <c:v>Australia  11.7</c:v>
                </c:pt>
                <c:pt idx="4">
                  <c:v>Estonia  9.5</c:v>
                </c:pt>
                <c:pt idx="5">
                  <c:v>Czech Republic  7.5</c:v>
                </c:pt>
                <c:pt idx="6">
                  <c:v>OECD average-13  7.9</c:v>
                </c:pt>
                <c:pt idx="7">
                  <c:v>United States  7.3</c:v>
                </c:pt>
                <c:pt idx="8">
                  <c:v>Israel  6.7</c:v>
                </c:pt>
                <c:pt idx="9">
                  <c:v>France  7.1</c:v>
                </c:pt>
                <c:pt idx="10">
                  <c:v>Poland  6.4</c:v>
                </c:pt>
                <c:pt idx="11">
                  <c:v>Slovenia  5.2</c:v>
                </c:pt>
                <c:pt idx="12">
                  <c:v>Slovak Republic  4.6</c:v>
                </c:pt>
                <c:pt idx="13">
                  <c:v>Latvia  3.9</c:v>
                </c:pt>
                <c:pt idx="14">
                  <c:v>Russian Federation  2.6</c:v>
                </c:pt>
                <c:pt idx="15">
                  <c:v>Spain  2.5</c:v>
                </c:pt>
                <c:pt idx="16">
                  <c:v>Croatia  3.1</c:v>
                </c:pt>
                <c:pt idx="17">
                  <c:v>Italy  1.8</c:v>
                </c:pt>
                <c:pt idx="18">
                  <c:v>Colombia  0.4</c:v>
                </c:pt>
              </c:strCache>
            </c:strRef>
          </c:cat>
          <c:val>
            <c:numRef>
              <c:f>Sheet1!$C$2:$C$20</c:f>
              <c:numCache>
                <c:formatCode>0</c:formatCode>
                <c:ptCount val="19"/>
                <c:pt idx="0">
                  <c:v>42.968229870399988</c:v>
                </c:pt>
                <c:pt idx="1">
                  <c:v>21.71336542416239</c:v>
                </c:pt>
                <c:pt idx="2">
                  <c:v>22.055907550662802</c:v>
                </c:pt>
                <c:pt idx="3">
                  <c:v>17.254847855245941</c:v>
                </c:pt>
                <c:pt idx="4">
                  <c:v>12.532246025594597</c:v>
                </c:pt>
                <c:pt idx="5">
                  <c:v>11.253719480580079</c:v>
                </c:pt>
                <c:pt idx="6">
                  <c:v>11.316780882036401</c:v>
                </c:pt>
                <c:pt idx="7">
                  <c:v>10.056410092932936</c:v>
                </c:pt>
                <c:pt idx="8">
                  <c:v>10.806884957068647</c:v>
                </c:pt>
                <c:pt idx="9">
                  <c:v>10.382413084991683</c:v>
                </c:pt>
                <c:pt idx="10">
                  <c:v>9.8582055129348802</c:v>
                </c:pt>
                <c:pt idx="11">
                  <c:v>7.0348858328845312</c:v>
                </c:pt>
                <c:pt idx="12">
                  <c:v>6.5105252391926758</c:v>
                </c:pt>
                <c:pt idx="13">
                  <c:v>4.6023523473408332</c:v>
                </c:pt>
                <c:pt idx="14">
                  <c:v>4.8218953327143907</c:v>
                </c:pt>
                <c:pt idx="15">
                  <c:v>4.4700322937141834</c:v>
                </c:pt>
                <c:pt idx="16">
                  <c:v>4.8087065791001322</c:v>
                </c:pt>
                <c:pt idx="17">
                  <c:v>3.188708116507863</c:v>
                </c:pt>
                <c:pt idx="18">
                  <c:v>1.1707779191026366</c:v>
                </c:pt>
              </c:numCache>
            </c:numRef>
          </c:val>
          <c:smooth val="0"/>
        </c:ser>
        <c:ser>
          <c:idx val="2"/>
          <c:order val="2"/>
          <c:tx>
            <c:strRef>
              <c:f>Sheet1!$D$1</c:f>
              <c:strCache>
                <c:ptCount val="1"/>
                <c:pt idx="0">
                  <c:v>… among girls</c:v>
                </c:pt>
              </c:strCache>
            </c:strRef>
          </c:tx>
          <c:spPr>
            <a:ln>
              <a:noFill/>
            </a:ln>
          </c:spPr>
          <c:marker>
            <c:symbol val="triangle"/>
            <c:size val="11"/>
            <c:spPr>
              <a:solidFill>
                <a:srgbClr val="ED01DC"/>
              </a:solidFill>
            </c:spPr>
          </c:marker>
          <c:cat>
            <c:strRef>
              <c:f>Sheet1!$A$2:$A$20</c:f>
              <c:strCache>
                <c:ptCount val="19"/>
                <c:pt idx="0">
                  <c:v>Shanghai-China  41.2</c:v>
                </c:pt>
                <c:pt idx="1">
                  <c:v>Fl.Com. (Belgium)  16.7</c:v>
                </c:pt>
                <c:pt idx="2">
                  <c:v>New Zealand  15.4</c:v>
                </c:pt>
                <c:pt idx="3">
                  <c:v>Australia  11.7</c:v>
                </c:pt>
                <c:pt idx="4">
                  <c:v>Estonia  9.5</c:v>
                </c:pt>
                <c:pt idx="5">
                  <c:v>Czech Republic  7.5</c:v>
                </c:pt>
                <c:pt idx="6">
                  <c:v>OECD average-13  7.9</c:v>
                </c:pt>
                <c:pt idx="7">
                  <c:v>United States  7.3</c:v>
                </c:pt>
                <c:pt idx="8">
                  <c:v>Israel  6.7</c:v>
                </c:pt>
                <c:pt idx="9">
                  <c:v>France  7.1</c:v>
                </c:pt>
                <c:pt idx="10">
                  <c:v>Poland  6.4</c:v>
                </c:pt>
                <c:pt idx="11">
                  <c:v>Slovenia  5.2</c:v>
                </c:pt>
                <c:pt idx="12">
                  <c:v>Slovak Republic  4.6</c:v>
                </c:pt>
                <c:pt idx="13">
                  <c:v>Latvia  3.9</c:v>
                </c:pt>
                <c:pt idx="14">
                  <c:v>Russian Federation  2.6</c:v>
                </c:pt>
                <c:pt idx="15">
                  <c:v>Spain  2.5</c:v>
                </c:pt>
                <c:pt idx="16">
                  <c:v>Croatia  3.1</c:v>
                </c:pt>
                <c:pt idx="17">
                  <c:v>Italy  1.8</c:v>
                </c:pt>
                <c:pt idx="18">
                  <c:v>Colombia  0.4</c:v>
                </c:pt>
              </c:strCache>
            </c:strRef>
          </c:cat>
          <c:val>
            <c:numRef>
              <c:f>Sheet1!$D$2:$D$20</c:f>
              <c:numCache>
                <c:formatCode>0</c:formatCode>
                <c:ptCount val="19"/>
                <c:pt idx="0">
                  <c:v>42.225743337248034</c:v>
                </c:pt>
                <c:pt idx="1">
                  <c:v>17.711607058368276</c:v>
                </c:pt>
                <c:pt idx="2">
                  <c:v>16.504969481094292</c:v>
                </c:pt>
                <c:pt idx="3">
                  <c:v>14.560773450916527</c:v>
                </c:pt>
                <c:pt idx="4">
                  <c:v>9.9819724506752454</c:v>
                </c:pt>
                <c:pt idx="5">
                  <c:v>8.2986950577736138</c:v>
                </c:pt>
                <c:pt idx="6">
                  <c:v>8.1141346548839941</c:v>
                </c:pt>
                <c:pt idx="7">
                  <c:v>8.7541418836463603</c:v>
                </c:pt>
                <c:pt idx="8">
                  <c:v>5.9164778887556544</c:v>
                </c:pt>
                <c:pt idx="9">
                  <c:v>5.8958688193915023</c:v>
                </c:pt>
                <c:pt idx="10">
                  <c:v>4.6624543505632863</c:v>
                </c:pt>
                <c:pt idx="11">
                  <c:v>4.4211700445642208</c:v>
                </c:pt>
                <c:pt idx="12">
                  <c:v>4.7468462133222031</c:v>
                </c:pt>
                <c:pt idx="13">
                  <c:v>4.6498163917011928</c:v>
                </c:pt>
                <c:pt idx="14">
                  <c:v>3.7007523500349175</c:v>
                </c:pt>
                <c:pt idx="15">
                  <c:v>3.0038989486613961</c:v>
                </c:pt>
                <c:pt idx="16">
                  <c:v>2.6720006503027189</c:v>
                </c:pt>
                <c:pt idx="17">
                  <c:v>1.0248748657593287</c:v>
                </c:pt>
                <c:pt idx="18">
                  <c:v>0.24787351933667165</c:v>
                </c:pt>
              </c:numCache>
            </c:numRef>
          </c:val>
          <c:smooth val="0"/>
        </c:ser>
        <c:dLbls>
          <c:showLegendKey val="0"/>
          <c:showVal val="0"/>
          <c:showCatName val="0"/>
          <c:showSerName val="0"/>
          <c:showPercent val="0"/>
          <c:showBubbleSize val="0"/>
        </c:dLbls>
        <c:marker val="1"/>
        <c:smooth val="0"/>
        <c:axId val="301005056"/>
        <c:axId val="301134208"/>
      </c:lineChart>
      <c:catAx>
        <c:axId val="301005056"/>
        <c:scaling>
          <c:orientation val="minMax"/>
        </c:scaling>
        <c:delete val="0"/>
        <c:axPos val="b"/>
        <c:majorTickMark val="out"/>
        <c:minorTickMark val="none"/>
        <c:tickLblPos val="nextTo"/>
        <c:txPr>
          <a:bodyPr rot="-5400000" vert="horz"/>
          <a:lstStyle/>
          <a:p>
            <a:pPr>
              <a:defRPr/>
            </a:pPr>
            <a:endParaRPr lang="en-US"/>
          </a:p>
        </c:txPr>
        <c:crossAx val="301134208"/>
        <c:crosses val="autoZero"/>
        <c:auto val="1"/>
        <c:lblAlgn val="ctr"/>
        <c:lblOffset val="100"/>
        <c:tickLblSkip val="1"/>
        <c:noMultiLvlLbl val="0"/>
      </c:catAx>
      <c:valAx>
        <c:axId val="301134208"/>
        <c:scaling>
          <c:orientation val="minMax"/>
        </c:scaling>
        <c:delete val="0"/>
        <c:axPos val="l"/>
        <c:majorGridlines/>
        <c:numFmt formatCode="0" sourceLinked="1"/>
        <c:majorTickMark val="out"/>
        <c:minorTickMark val="none"/>
        <c:tickLblPos val="nextTo"/>
        <c:crossAx val="301005056"/>
        <c:crosses val="autoZero"/>
        <c:crossBetween val="between"/>
      </c:valAx>
    </c:plotArea>
    <c:legend>
      <c:legendPos val="t"/>
      <c:layout>
        <c:manualLayout>
          <c:xMode val="edge"/>
          <c:yMode val="edge"/>
          <c:x val="9.0953875380303459E-2"/>
          <c:y val="1.3566868638527343E-2"/>
          <c:w val="0.18589696552468388"/>
          <c:h val="0.17817892029090784"/>
        </c:manualLayou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264485593234E-2"/>
          <c:y val="1.5980581737164542E-2"/>
          <c:w val="0.90533540084594966"/>
          <c:h val="0.6672286037287205"/>
        </c:manualLayout>
      </c:layout>
      <c:barChart>
        <c:barDir val="col"/>
        <c:grouping val="clustered"/>
        <c:varyColors val="0"/>
        <c:ser>
          <c:idx val="0"/>
          <c:order val="0"/>
          <c:tx>
            <c:strRef>
              <c:f>Sheet1!$B$1</c:f>
              <c:strCache>
                <c:ptCount val="1"/>
                <c:pt idx="0">
                  <c:v>Low performers</c:v>
                </c:pt>
              </c:strCache>
            </c:strRef>
          </c:tx>
          <c:spPr>
            <a:solidFill>
              <a:srgbClr val="B00047"/>
            </a:solidFill>
            <a:ln>
              <a:noFill/>
            </a:ln>
          </c:spPr>
          <c:invertIfNegative val="0"/>
          <c:dPt>
            <c:idx val="19"/>
            <c:invertIfNegative val="0"/>
            <c:bubble3D val="0"/>
          </c:dPt>
          <c:cat>
            <c:strRef>
              <c:f>Sheet1!$A$2:$A$20</c:f>
              <c:strCache>
                <c:ptCount val="19"/>
                <c:pt idx="0">
                  <c:v>Shanghai-China</c:v>
                </c:pt>
                <c:pt idx="1">
                  <c:v>Estonia</c:v>
                </c:pt>
                <c:pt idx="2">
                  <c:v>Flemish Community (Belgium)</c:v>
                </c:pt>
                <c:pt idx="3">
                  <c:v>Latvia</c:v>
                </c:pt>
                <c:pt idx="4">
                  <c:v>Poland</c:v>
                </c:pt>
                <c:pt idx="5">
                  <c:v>Czech Republic</c:v>
                </c:pt>
                <c:pt idx="6">
                  <c:v>Australia</c:v>
                </c:pt>
                <c:pt idx="7">
                  <c:v>OECD average-13</c:v>
                </c:pt>
                <c:pt idx="8">
                  <c:v>New Zealand</c:v>
                </c:pt>
                <c:pt idx="9">
                  <c:v>Croatia</c:v>
                </c:pt>
                <c:pt idx="10">
                  <c:v>Spain</c:v>
                </c:pt>
                <c:pt idx="11">
                  <c:v>Russian Federation</c:v>
                </c:pt>
                <c:pt idx="12">
                  <c:v>Slovenia</c:v>
                </c:pt>
                <c:pt idx="13">
                  <c:v>United States</c:v>
                </c:pt>
                <c:pt idx="14">
                  <c:v>France</c:v>
                </c:pt>
                <c:pt idx="15">
                  <c:v>Italy</c:v>
                </c:pt>
                <c:pt idx="16">
                  <c:v>Slovak Republic</c:v>
                </c:pt>
                <c:pt idx="17">
                  <c:v>Israel</c:v>
                </c:pt>
                <c:pt idx="18">
                  <c:v>Colombia</c:v>
                </c:pt>
              </c:strCache>
            </c:strRef>
          </c:cat>
          <c:val>
            <c:numRef>
              <c:f>Sheet1!$B$2:$B$20</c:f>
              <c:numCache>
                <c:formatCode>0</c:formatCode>
                <c:ptCount val="19"/>
                <c:pt idx="0">
                  <c:v>1.5597051641990878</c:v>
                </c:pt>
                <c:pt idx="1">
                  <c:v>5.2724440112271305</c:v>
                </c:pt>
                <c:pt idx="2">
                  <c:v>8.6508777939660657</c:v>
                </c:pt>
                <c:pt idx="3">
                  <c:v>9.6588942350521485</c:v>
                </c:pt>
                <c:pt idx="4">
                  <c:v>9.76807938542788</c:v>
                </c:pt>
                <c:pt idx="5">
                  <c:v>10.102091819054511</c:v>
                </c:pt>
                <c:pt idx="6">
                  <c:v>10.364305482214807</c:v>
                </c:pt>
                <c:pt idx="7">
                  <c:v>15.318744850479771</c:v>
                </c:pt>
                <c:pt idx="8">
                  <c:v>16.07885025630473</c:v>
                </c:pt>
                <c:pt idx="9">
                  <c:v>16.4782316220304</c:v>
                </c:pt>
                <c:pt idx="10">
                  <c:v>16.533098006408199</c:v>
                </c:pt>
                <c:pt idx="11">
                  <c:v>16.742974922754456</c:v>
                </c:pt>
                <c:pt idx="12">
                  <c:v>17.561631301717011</c:v>
                </c:pt>
                <c:pt idx="13">
                  <c:v>17.832216334366272</c:v>
                </c:pt>
                <c:pt idx="14">
                  <c:v>19.435391964220958</c:v>
                </c:pt>
                <c:pt idx="15">
                  <c:v>21.73244184291606</c:v>
                </c:pt>
                <c:pt idx="16">
                  <c:v>22.841394236294335</c:v>
                </c:pt>
                <c:pt idx="17">
                  <c:v>22.97086062211903</c:v>
                </c:pt>
                <c:pt idx="18">
                  <c:v>56.492288943104683</c:v>
                </c:pt>
              </c:numCache>
            </c:numRef>
          </c:val>
        </c:ser>
        <c:dLbls>
          <c:showLegendKey val="0"/>
          <c:showVal val="0"/>
          <c:showCatName val="0"/>
          <c:showSerName val="0"/>
          <c:showPercent val="0"/>
          <c:showBubbleSize val="0"/>
        </c:dLbls>
        <c:gapWidth val="50"/>
        <c:overlap val="100"/>
        <c:axId val="338404096"/>
        <c:axId val="338406016"/>
      </c:barChart>
      <c:lineChart>
        <c:grouping val="standard"/>
        <c:varyColors val="0"/>
        <c:ser>
          <c:idx val="1"/>
          <c:order val="1"/>
          <c:tx>
            <c:strRef>
              <c:f>Sheet1!$C$1</c:f>
              <c:strCache>
                <c:ptCount val="1"/>
                <c:pt idx="0">
                  <c:v>… among boys</c:v>
                </c:pt>
              </c:strCache>
            </c:strRef>
          </c:tx>
          <c:spPr>
            <a:ln>
              <a:noFill/>
            </a:ln>
          </c:spPr>
          <c:marker>
            <c:symbol val="circle"/>
            <c:size val="14"/>
            <c:spPr>
              <a:solidFill>
                <a:srgbClr val="66CCFF"/>
              </a:solidFill>
              <a:ln>
                <a:noFill/>
              </a:ln>
            </c:spPr>
          </c:marker>
          <c:cat>
            <c:strRef>
              <c:f>Sheet1!$A$2:$A$20</c:f>
              <c:strCache>
                <c:ptCount val="19"/>
                <c:pt idx="0">
                  <c:v>Shanghai-China</c:v>
                </c:pt>
                <c:pt idx="1">
                  <c:v>Estonia</c:v>
                </c:pt>
                <c:pt idx="2">
                  <c:v>Flemish Community (Belgium)</c:v>
                </c:pt>
                <c:pt idx="3">
                  <c:v>Latvia</c:v>
                </c:pt>
                <c:pt idx="4">
                  <c:v>Poland</c:v>
                </c:pt>
                <c:pt idx="5">
                  <c:v>Czech Republic</c:v>
                </c:pt>
                <c:pt idx="6">
                  <c:v>Australia</c:v>
                </c:pt>
                <c:pt idx="7">
                  <c:v>OECD average-13</c:v>
                </c:pt>
                <c:pt idx="8">
                  <c:v>New Zealand</c:v>
                </c:pt>
                <c:pt idx="9">
                  <c:v>Croatia</c:v>
                </c:pt>
                <c:pt idx="10">
                  <c:v>Spain</c:v>
                </c:pt>
                <c:pt idx="11">
                  <c:v>Russian Federation</c:v>
                </c:pt>
                <c:pt idx="12">
                  <c:v>Slovenia</c:v>
                </c:pt>
                <c:pt idx="13">
                  <c:v>United States</c:v>
                </c:pt>
                <c:pt idx="14">
                  <c:v>France</c:v>
                </c:pt>
                <c:pt idx="15">
                  <c:v>Italy</c:v>
                </c:pt>
                <c:pt idx="16">
                  <c:v>Slovak Republic</c:v>
                </c:pt>
                <c:pt idx="17">
                  <c:v>Israel</c:v>
                </c:pt>
                <c:pt idx="18">
                  <c:v>Colombia</c:v>
                </c:pt>
              </c:strCache>
            </c:strRef>
          </c:cat>
          <c:val>
            <c:numRef>
              <c:f>Sheet1!$C$2:$C$20</c:f>
              <c:numCache>
                <c:formatCode>0</c:formatCode>
                <c:ptCount val="19"/>
                <c:pt idx="0">
                  <c:v>1.3213931216669936</c:v>
                </c:pt>
                <c:pt idx="1">
                  <c:v>6.3979054840161238</c:v>
                </c:pt>
                <c:pt idx="2">
                  <c:v>8.658620888316312</c:v>
                </c:pt>
                <c:pt idx="3">
                  <c:v>11.333328607206376</c:v>
                </c:pt>
                <c:pt idx="4">
                  <c:v>10.862629083490198</c:v>
                </c:pt>
                <c:pt idx="5">
                  <c:v>9.498721275748105</c:v>
                </c:pt>
                <c:pt idx="6">
                  <c:v>12.319383650025241</c:v>
                </c:pt>
                <c:pt idx="7">
                  <c:v>16.866606122114259</c:v>
                </c:pt>
                <c:pt idx="8">
                  <c:v>18.114968781251616</c:v>
                </c:pt>
                <c:pt idx="9">
                  <c:v>15.921477523507869</c:v>
                </c:pt>
                <c:pt idx="10">
                  <c:v>16.548037058551699</c:v>
                </c:pt>
                <c:pt idx="11">
                  <c:v>17.476488792291388</c:v>
                </c:pt>
                <c:pt idx="12">
                  <c:v>21.152412747058104</c:v>
                </c:pt>
                <c:pt idx="13">
                  <c:v>18.953764981328248</c:v>
                </c:pt>
                <c:pt idx="14">
                  <c:v>23.377697190322298</c:v>
                </c:pt>
                <c:pt idx="15">
                  <c:v>22.010584325187867</c:v>
                </c:pt>
                <c:pt idx="16">
                  <c:v>25.278998719410005</c:v>
                </c:pt>
                <c:pt idx="17">
                  <c:v>26.092155402779497</c:v>
                </c:pt>
                <c:pt idx="18">
                  <c:v>57.810970011659009</c:v>
                </c:pt>
              </c:numCache>
            </c:numRef>
          </c:val>
          <c:smooth val="0"/>
        </c:ser>
        <c:ser>
          <c:idx val="2"/>
          <c:order val="2"/>
          <c:tx>
            <c:strRef>
              <c:f>Sheet1!$D$1</c:f>
              <c:strCache>
                <c:ptCount val="1"/>
                <c:pt idx="0">
                  <c:v>… among girls</c:v>
                </c:pt>
              </c:strCache>
            </c:strRef>
          </c:tx>
          <c:spPr>
            <a:ln>
              <a:noFill/>
            </a:ln>
          </c:spPr>
          <c:marker>
            <c:symbol val="triangle"/>
            <c:size val="15"/>
            <c:spPr>
              <a:solidFill>
                <a:srgbClr val="ED01DC"/>
              </a:solidFill>
              <a:ln>
                <a:noFill/>
              </a:ln>
            </c:spPr>
          </c:marker>
          <c:cat>
            <c:strRef>
              <c:f>Sheet1!$A$2:$A$20</c:f>
              <c:strCache>
                <c:ptCount val="19"/>
                <c:pt idx="0">
                  <c:v>Shanghai-China</c:v>
                </c:pt>
                <c:pt idx="1">
                  <c:v>Estonia</c:v>
                </c:pt>
                <c:pt idx="2">
                  <c:v>Flemish Community (Belgium)</c:v>
                </c:pt>
                <c:pt idx="3">
                  <c:v>Latvia</c:v>
                </c:pt>
                <c:pt idx="4">
                  <c:v>Poland</c:v>
                </c:pt>
                <c:pt idx="5">
                  <c:v>Czech Republic</c:v>
                </c:pt>
                <c:pt idx="6">
                  <c:v>Australia</c:v>
                </c:pt>
                <c:pt idx="7">
                  <c:v>OECD average-13</c:v>
                </c:pt>
                <c:pt idx="8">
                  <c:v>New Zealand</c:v>
                </c:pt>
                <c:pt idx="9">
                  <c:v>Croatia</c:v>
                </c:pt>
                <c:pt idx="10">
                  <c:v>Spain</c:v>
                </c:pt>
                <c:pt idx="11">
                  <c:v>Russian Federation</c:v>
                </c:pt>
                <c:pt idx="12">
                  <c:v>Slovenia</c:v>
                </c:pt>
                <c:pt idx="13">
                  <c:v>United States</c:v>
                </c:pt>
                <c:pt idx="14">
                  <c:v>France</c:v>
                </c:pt>
                <c:pt idx="15">
                  <c:v>Italy</c:v>
                </c:pt>
                <c:pt idx="16">
                  <c:v>Slovak Republic</c:v>
                </c:pt>
                <c:pt idx="17">
                  <c:v>Israel</c:v>
                </c:pt>
                <c:pt idx="18">
                  <c:v>Colombia</c:v>
                </c:pt>
              </c:strCache>
            </c:strRef>
          </c:cat>
          <c:val>
            <c:numRef>
              <c:f>Sheet1!$D$2:$D$20</c:f>
              <c:numCache>
                <c:formatCode>0</c:formatCode>
                <c:ptCount val="19"/>
                <c:pt idx="0">
                  <c:v>1.7868136746018128</c:v>
                </c:pt>
                <c:pt idx="1">
                  <c:v>4.0548080472347579</c:v>
                </c:pt>
                <c:pt idx="2">
                  <c:v>8.6434757098080723</c:v>
                </c:pt>
                <c:pt idx="3">
                  <c:v>7.8945330907026294</c:v>
                </c:pt>
                <c:pt idx="4">
                  <c:v>8.7161199453500924</c:v>
                </c:pt>
                <c:pt idx="5">
                  <c:v>10.785969861953753</c:v>
                </c:pt>
                <c:pt idx="6">
                  <c:v>8.4089127509185513</c:v>
                </c:pt>
                <c:pt idx="7">
                  <c:v>13.71676625556816</c:v>
                </c:pt>
                <c:pt idx="8">
                  <c:v>14.027806458216691</c:v>
                </c:pt>
                <c:pt idx="9">
                  <c:v>17.057529584489494</c:v>
                </c:pt>
                <c:pt idx="10">
                  <c:v>16.516505436566881</c:v>
                </c:pt>
                <c:pt idx="11">
                  <c:v>16.038411510464719</c:v>
                </c:pt>
                <c:pt idx="12">
                  <c:v>13.80678646081434</c:v>
                </c:pt>
                <c:pt idx="13">
                  <c:v>16.755005355374433</c:v>
                </c:pt>
                <c:pt idx="14">
                  <c:v>15.536661838206562</c:v>
                </c:pt>
                <c:pt idx="15">
                  <c:v>21.444096644055563</c:v>
                </c:pt>
                <c:pt idx="16">
                  <c:v>20.27768505606349</c:v>
                </c:pt>
                <c:pt idx="17">
                  <c:v>19.344127757822847</c:v>
                </c:pt>
                <c:pt idx="18">
                  <c:v>55.140102883071044</c:v>
                </c:pt>
              </c:numCache>
            </c:numRef>
          </c:val>
          <c:smooth val="0"/>
        </c:ser>
        <c:dLbls>
          <c:showLegendKey val="0"/>
          <c:showVal val="0"/>
          <c:showCatName val="0"/>
          <c:showSerName val="0"/>
          <c:showPercent val="0"/>
          <c:showBubbleSize val="0"/>
        </c:dLbls>
        <c:marker val="1"/>
        <c:smooth val="0"/>
        <c:axId val="338404096"/>
        <c:axId val="338406016"/>
      </c:lineChart>
      <c:catAx>
        <c:axId val="338404096"/>
        <c:scaling>
          <c:orientation val="minMax"/>
        </c:scaling>
        <c:delete val="0"/>
        <c:axPos val="b"/>
        <c:numFmt formatCode="General" sourceLinked="1"/>
        <c:majorTickMark val="none"/>
        <c:minorTickMark val="none"/>
        <c:tickLblPos val="low"/>
        <c:spPr>
          <a:ln w="25400">
            <a:noFill/>
          </a:ln>
        </c:spPr>
        <c:txPr>
          <a:bodyPr rot="-5400000" vert="horz"/>
          <a:lstStyle/>
          <a:p>
            <a:pPr>
              <a:defRPr sz="1200"/>
            </a:pPr>
            <a:endParaRPr lang="en-US"/>
          </a:p>
        </c:txPr>
        <c:crossAx val="338406016"/>
        <c:crossesAt val="0"/>
        <c:auto val="1"/>
        <c:lblAlgn val="ctr"/>
        <c:lblOffset val="100"/>
        <c:tickLblSkip val="1"/>
        <c:noMultiLvlLbl val="0"/>
      </c:catAx>
      <c:valAx>
        <c:axId val="338406016"/>
        <c:scaling>
          <c:orientation val="minMax"/>
          <c:max val="65"/>
        </c:scaling>
        <c:delete val="0"/>
        <c:axPos val="l"/>
        <c:majorGridlines>
          <c:spPr>
            <a:ln>
              <a:prstDash val="dash"/>
            </a:ln>
          </c:spPr>
        </c:majorGridlines>
        <c:title>
          <c:tx>
            <c:rich>
              <a:bodyPr rot="0" vert="horz"/>
              <a:lstStyle/>
              <a:p>
                <a:pPr>
                  <a:defRPr sz="1200"/>
                </a:pPr>
                <a:r>
                  <a:rPr lang="en-GB" sz="1200" dirty="0" smtClean="0"/>
                  <a:t>%</a:t>
                </a:r>
                <a:endParaRPr lang="en-GB" sz="1200" dirty="0"/>
              </a:p>
            </c:rich>
          </c:tx>
          <c:layout>
            <c:manualLayout>
              <c:xMode val="edge"/>
              <c:yMode val="edge"/>
              <c:x val="1.9155185821870716E-2"/>
              <c:y val="7.4124487616506829E-4"/>
            </c:manualLayout>
          </c:layout>
          <c:overlay val="0"/>
        </c:title>
        <c:numFmt formatCode="General" sourceLinked="0"/>
        <c:majorTickMark val="out"/>
        <c:minorTickMark val="none"/>
        <c:tickLblPos val="low"/>
        <c:spPr>
          <a:ln>
            <a:noFill/>
          </a:ln>
        </c:spPr>
        <c:txPr>
          <a:bodyPr/>
          <a:lstStyle/>
          <a:p>
            <a:pPr>
              <a:defRPr sz="1100"/>
            </a:pPr>
            <a:endParaRPr lang="en-US"/>
          </a:p>
        </c:txPr>
        <c:crossAx val="338404096"/>
        <c:crosses val="autoZero"/>
        <c:crossBetween val="between"/>
        <c:majorUnit val="5"/>
      </c:valAx>
      <c:spPr>
        <a:noFill/>
        <a:ln>
          <a:noFill/>
        </a:ln>
      </c:spPr>
    </c:plotArea>
    <c:legend>
      <c:legendPos val="t"/>
      <c:layout/>
      <c:overlay val="0"/>
    </c:legend>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19904777605357"/>
          <c:y val="3.2882410428973052E-2"/>
          <c:w val="0.79586945536517439"/>
          <c:h val="0.774568907548284"/>
        </c:manualLayout>
      </c:layout>
      <c:scatterChart>
        <c:scatterStyle val="lineMarker"/>
        <c:varyColors val="0"/>
        <c:ser>
          <c:idx val="1"/>
          <c:order val="1"/>
          <c:tx>
            <c:strRef>
              <c:f>'Data Figure VI.3.1'!$C$10:$C$25</c:f>
              <c:strCache>
                <c:ptCount val="1"/>
                <c:pt idx="0">
                  <c:v>United States Poland New Zealand Estonia Croatia Latvia Slovak Republic Czech Republic France Australia Israel Flemish Community (Belgium) Spain Slovenia Colombia Russian Federation</c:v>
                </c:pt>
              </c:strCache>
            </c:strRef>
          </c:tx>
          <c:spPr>
            <a:ln w="28575">
              <a:noFill/>
            </a:ln>
          </c:spPr>
          <c:marker>
            <c:symbol val="square"/>
            <c:size val="15"/>
            <c:spPr>
              <a:solidFill>
                <a:schemeClr val="accent1"/>
              </a:solidFill>
            </c:spPr>
          </c:marker>
          <c:dLbls>
            <c:dLbl>
              <c:idx val="0"/>
              <c:layout>
                <c:manualLayout>
                  <c:x val="-2.0512820512820513E-2"/>
                  <c:y val="3.1662269129287678E-2"/>
                </c:manualLayout>
              </c:layout>
              <c:tx>
                <c:rich>
                  <a:bodyPr/>
                  <a:lstStyle/>
                  <a:p>
                    <a:r>
                      <a:rPr lang="en-US">
                        <a:solidFill>
                          <a:schemeClr val="bg1"/>
                        </a:solidFill>
                      </a:rPr>
                      <a:t>Italy</a:t>
                    </a:r>
                    <a:endParaRPr lang="en-US"/>
                  </a:p>
                </c:rich>
              </c:tx>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xVal>
            <c:numRef>
              <c:f>'Data Figure VI.3.1'!$B$26:$B$28</c:f>
              <c:numCache>
                <c:formatCode>General</c:formatCode>
                <c:ptCount val="3"/>
                <c:pt idx="0" formatCode="0">
                  <c:v>470.17999803284175</c:v>
                </c:pt>
              </c:numCache>
            </c:numRef>
          </c:xVal>
          <c:yVal>
            <c:numRef>
              <c:f>'Data Figure VI.3.1'!$C$26:$C$28</c:f>
              <c:numCache>
                <c:formatCode>General</c:formatCode>
                <c:ptCount val="3"/>
                <c:pt idx="0" formatCode="0">
                  <c:v>462.27802904172808</c:v>
                </c:pt>
              </c:numCache>
            </c:numRef>
          </c:yVal>
          <c:smooth val="0"/>
        </c:ser>
        <c:ser>
          <c:idx val="0"/>
          <c:order val="0"/>
          <c:spPr>
            <a:ln w="28575">
              <a:noFill/>
            </a:ln>
          </c:spPr>
          <c:marker>
            <c:spPr>
              <a:solidFill>
                <a:schemeClr val="accent1">
                  <a:lumMod val="40000"/>
                  <a:lumOff val="60000"/>
                </a:schemeClr>
              </a:solidFill>
            </c:spPr>
          </c:marker>
          <c:xVal>
            <c:numRef>
              <c:f>'Data Figure VI.3.1'!$E$10:$E$28</c:f>
              <c:numCache>
                <c:formatCode>0</c:formatCode>
                <c:ptCount val="19"/>
                <c:pt idx="0">
                  <c:v>492.08807405796665</c:v>
                </c:pt>
                <c:pt idx="1">
                  <c:v>511.79782010439442</c:v>
                </c:pt>
                <c:pt idx="2">
                  <c:v>521.20564013769206</c:v>
                </c:pt>
                <c:pt idx="3">
                  <c:v>527.42270375687679</c:v>
                </c:pt>
                <c:pt idx="4">
                  <c:v>482.90753469520644</c:v>
                </c:pt>
                <c:pt idx="5">
                  <c:v>495.26254170568228</c:v>
                </c:pt>
                <c:pt idx="6">
                  <c:v>468.87204528538587</c:v>
                </c:pt>
                <c:pt idx="7">
                  <c:v>516.04965631315747</c:v>
                </c:pt>
                <c:pt idx="8">
                  <c:v>483.3708356441158</c:v>
                </c:pt>
                <c:pt idx="9">
                  <c:v>524.34462039430525</c:v>
                </c:pt>
                <c:pt idx="10">
                  <c:v>473.62456113656719</c:v>
                </c:pt>
                <c:pt idx="11">
                  <c:v>546.69532800160596</c:v>
                </c:pt>
                <c:pt idx="12">
                  <c:v>487.14400670112457</c:v>
                </c:pt>
                <c:pt idx="13">
                  <c:v>480.71131897505347</c:v>
                </c:pt>
                <c:pt idx="14">
                  <c:v>378.5303060560455</c:v>
                </c:pt>
                <c:pt idx="15">
                  <c:v>486.98153620758268</c:v>
                </c:pt>
                <c:pt idx="17">
                  <c:v>602.91931837384061</c:v>
                </c:pt>
                <c:pt idx="18">
                  <c:v>499.59399165994671</c:v>
                </c:pt>
              </c:numCache>
            </c:numRef>
          </c:xVal>
          <c:yVal>
            <c:numRef>
              <c:f>'Data Figure VI.3.1'!$F$10:$F$28</c:f>
              <c:numCache>
                <c:formatCode>0</c:formatCode>
                <c:ptCount val="19"/>
                <c:pt idx="0">
                  <c:v>491.06414978249063</c:v>
                </c:pt>
                <c:pt idx="1">
                  <c:v>508.42996555911623</c:v>
                </c:pt>
                <c:pt idx="2">
                  <c:v>518.653123930726</c:v>
                </c:pt>
                <c:pt idx="3">
                  <c:v>530.72021503620499</c:v>
                </c:pt>
                <c:pt idx="4">
                  <c:v>477.51551560167985</c:v>
                </c:pt>
                <c:pt idx="5">
                  <c:v>506.12885539340004</c:v>
                </c:pt>
                <c:pt idx="6">
                  <c:v>472.0531723662952</c:v>
                </c:pt>
                <c:pt idx="7">
                  <c:v>509.83806875444282</c:v>
                </c:pt>
                <c:pt idx="8">
                  <c:v>489.04827485208466</c:v>
                </c:pt>
                <c:pt idx="9">
                  <c:v>527.51066653720181</c:v>
                </c:pt>
                <c:pt idx="10">
                  <c:v>479.69093162818012</c:v>
                </c:pt>
                <c:pt idx="11">
                  <c:v>535.64071695083237</c:v>
                </c:pt>
                <c:pt idx="12">
                  <c:v>480.97056872802324</c:v>
                </c:pt>
                <c:pt idx="13">
                  <c:v>488.82400841197989</c:v>
                </c:pt>
                <c:pt idx="14">
                  <c:v>378.81396502175693</c:v>
                </c:pt>
                <c:pt idx="15">
                  <c:v>485.52300808746122</c:v>
                </c:pt>
                <c:pt idx="17">
                  <c:v>603.65886052157896</c:v>
                </c:pt>
                <c:pt idx="18">
                  <c:v>499.59399165994671</c:v>
                </c:pt>
              </c:numCache>
            </c:numRef>
          </c:yVal>
          <c:smooth val="0"/>
        </c:ser>
        <c:dLbls>
          <c:showLegendKey val="0"/>
          <c:showVal val="0"/>
          <c:showCatName val="0"/>
          <c:showSerName val="0"/>
          <c:showPercent val="0"/>
          <c:showBubbleSize val="0"/>
        </c:dLbls>
        <c:axId val="352892032"/>
        <c:axId val="354186752"/>
      </c:scatterChart>
      <c:valAx>
        <c:axId val="352892032"/>
        <c:scaling>
          <c:orientation val="minMax"/>
          <c:max val="650"/>
          <c:min val="350"/>
        </c:scaling>
        <c:delete val="0"/>
        <c:axPos val="b"/>
        <c:majorGridlines/>
        <c:title>
          <c:tx>
            <c:rich>
              <a:bodyPr/>
              <a:lstStyle/>
              <a:p>
                <a:pPr>
                  <a:defRPr/>
                </a:pPr>
                <a:r>
                  <a:rPr lang="en-US" sz="1100" b="0" i="0" baseline="0" dirty="0" smtClean="0">
                    <a:solidFill>
                      <a:schemeClr val="bg1"/>
                    </a:solidFill>
                    <a:effectLst/>
                  </a:rPr>
                  <a:t>Boys' mean score</a:t>
                </a:r>
                <a:endParaRPr lang="en-GB" sz="600" b="0" dirty="0">
                  <a:solidFill>
                    <a:schemeClr val="bg1"/>
                  </a:solidFill>
                  <a:effectLst/>
                </a:endParaRPr>
              </a:p>
            </c:rich>
          </c:tx>
          <c:layout>
            <c:manualLayout>
              <c:xMode val="edge"/>
              <c:yMode val="edge"/>
              <c:x val="0.70883857886758106"/>
              <c:y val="0.88278943505366436"/>
            </c:manualLayout>
          </c:layout>
          <c:overlay val="0"/>
        </c:title>
        <c:numFmt formatCode="0" sourceLinked="1"/>
        <c:majorTickMark val="out"/>
        <c:minorTickMark val="none"/>
        <c:tickLblPos val="nextTo"/>
        <c:txPr>
          <a:bodyPr/>
          <a:lstStyle/>
          <a:p>
            <a:pPr>
              <a:defRPr>
                <a:solidFill>
                  <a:schemeClr val="bg1"/>
                </a:solidFill>
              </a:defRPr>
            </a:pPr>
            <a:endParaRPr lang="en-US"/>
          </a:p>
        </c:txPr>
        <c:crossAx val="354186752"/>
        <c:crosses val="autoZero"/>
        <c:crossBetween val="midCat"/>
      </c:valAx>
      <c:valAx>
        <c:axId val="354186752"/>
        <c:scaling>
          <c:orientation val="minMax"/>
          <c:max val="650"/>
          <c:min val="350"/>
        </c:scaling>
        <c:delete val="0"/>
        <c:axPos val="l"/>
        <c:majorGridlines/>
        <c:title>
          <c:tx>
            <c:rich>
              <a:bodyPr rot="-5400000" vert="horz"/>
              <a:lstStyle/>
              <a:p>
                <a:pPr>
                  <a:defRPr b="0">
                    <a:solidFill>
                      <a:schemeClr val="bg1"/>
                    </a:solidFill>
                  </a:defRPr>
                </a:pPr>
                <a:r>
                  <a:rPr lang="en-US" b="0" dirty="0">
                    <a:solidFill>
                      <a:schemeClr val="bg1"/>
                    </a:solidFill>
                  </a:rPr>
                  <a:t>Girls' mean score</a:t>
                </a:r>
              </a:p>
            </c:rich>
          </c:tx>
          <c:layout>
            <c:manualLayout>
              <c:xMode val="edge"/>
              <c:yMode val="edge"/>
              <c:x val="0"/>
              <c:y val="3.9788611830015246E-2"/>
            </c:manualLayout>
          </c:layout>
          <c:overlay val="0"/>
        </c:title>
        <c:numFmt formatCode="0" sourceLinked="1"/>
        <c:majorTickMark val="out"/>
        <c:minorTickMark val="none"/>
        <c:tickLblPos val="nextTo"/>
        <c:spPr>
          <a:noFill/>
        </c:spPr>
        <c:txPr>
          <a:bodyPr/>
          <a:lstStyle/>
          <a:p>
            <a:pPr>
              <a:defRPr>
                <a:solidFill>
                  <a:schemeClr val="bg1"/>
                </a:solidFill>
              </a:defRPr>
            </a:pPr>
            <a:endParaRPr lang="en-US"/>
          </a:p>
        </c:txPr>
        <c:crossAx val="352892032"/>
        <c:crosses val="autoZero"/>
        <c:crossBetween val="midCat"/>
      </c:valAx>
    </c:plotArea>
    <c:plotVisOnly val="1"/>
    <c:dispBlanksAs val="gap"/>
    <c:showDLblsOverMax val="0"/>
  </c:chart>
  <c:spPr>
    <a:noFill/>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0"/>
    <c:plotArea>
      <c:layout>
        <c:manualLayout>
          <c:layoutTarget val="inner"/>
          <c:xMode val="edge"/>
          <c:yMode val="edge"/>
          <c:x val="0.26346275732568875"/>
          <c:y val="3.5927078061285374E-2"/>
          <c:w val="0.68729316961139109"/>
          <c:h val="0.77184143518103721"/>
        </c:manualLayout>
      </c:layout>
      <c:barChart>
        <c:barDir val="bar"/>
        <c:grouping val="clustered"/>
        <c:varyColors val="0"/>
        <c:ser>
          <c:idx val="0"/>
          <c:order val="0"/>
          <c:tx>
            <c:strRef>
              <c:f>Sheet1!$B$1</c:f>
              <c:strCache>
                <c:ptCount val="1"/>
                <c:pt idx="0">
                  <c:v>Boys</c:v>
                </c:pt>
              </c:strCache>
            </c:strRef>
          </c:tx>
          <c:spPr>
            <a:solidFill>
              <a:srgbClr val="66CCFF"/>
            </a:solidFill>
            <a:effectLst/>
            <a:scene3d>
              <a:camera prst="orthographicFront"/>
              <a:lightRig rig="threePt" dir="t">
                <a:rot lat="0" lon="0" rev="1200000"/>
              </a:lightRig>
            </a:scene3d>
            <a:sp3d/>
          </c:spPr>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Level 1 
and below</c:v>
                </c:pt>
                <c:pt idx="1">
                  <c:v>Level 2</c:v>
                </c:pt>
                <c:pt idx="2">
                  <c:v>Level 3
</c:v>
                </c:pt>
                <c:pt idx="3">
                  <c:v>Level 4
</c:v>
                </c:pt>
                <c:pt idx="4">
                  <c:v>Level 5
</c:v>
                </c:pt>
              </c:strCache>
            </c:strRef>
          </c:cat>
          <c:val>
            <c:numRef>
              <c:f>Sheet1!$B$2:$B$6</c:f>
              <c:numCache>
                <c:formatCode>General</c:formatCode>
                <c:ptCount val="5"/>
                <c:pt idx="0">
                  <c:v>16.899999999999999</c:v>
                </c:pt>
                <c:pt idx="1">
                  <c:v>21.8</c:v>
                </c:pt>
                <c:pt idx="2">
                  <c:v>28.1</c:v>
                </c:pt>
                <c:pt idx="3">
                  <c:v>22</c:v>
                </c:pt>
                <c:pt idx="4">
                  <c:v>11.3</c:v>
                </c:pt>
              </c:numCache>
            </c:numRef>
          </c:val>
        </c:ser>
        <c:ser>
          <c:idx val="1"/>
          <c:order val="1"/>
          <c:tx>
            <c:strRef>
              <c:f>Sheet1!$C$1</c:f>
              <c:strCache>
                <c:ptCount val="1"/>
                <c:pt idx="0">
                  <c:v>Girls</c:v>
                </c:pt>
              </c:strCache>
            </c:strRef>
          </c:tx>
          <c:spPr>
            <a:solidFill>
              <a:srgbClr val="ED01DC"/>
            </a:solidFill>
            <a:ln>
              <a:solidFill>
                <a:srgbClr val="FFC000"/>
              </a:solidFill>
            </a:ln>
            <a:scene3d>
              <a:camera prst="orthographicFront"/>
              <a:lightRig rig="threePt" dir="t">
                <a:rot lat="0" lon="0" rev="1200000"/>
              </a:lightRig>
            </a:scene3d>
            <a:sp3d/>
          </c:spPr>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Level 1 
and below</c:v>
                </c:pt>
                <c:pt idx="1">
                  <c:v>Level 2</c:v>
                </c:pt>
                <c:pt idx="2">
                  <c:v>Level 3
</c:v>
                </c:pt>
                <c:pt idx="3">
                  <c:v>Level 4
</c:v>
                </c:pt>
                <c:pt idx="4">
                  <c:v>Level 5
</c:v>
                </c:pt>
              </c:strCache>
            </c:strRef>
          </c:cat>
          <c:val>
            <c:numRef>
              <c:f>Sheet1!$C$2:$C$6</c:f>
              <c:numCache>
                <c:formatCode>General</c:formatCode>
                <c:ptCount val="5"/>
                <c:pt idx="0">
                  <c:v>13.7</c:v>
                </c:pt>
                <c:pt idx="1">
                  <c:v>24.1</c:v>
                </c:pt>
                <c:pt idx="2">
                  <c:v>32.299999999999997</c:v>
                </c:pt>
                <c:pt idx="3">
                  <c:v>21.8</c:v>
                </c:pt>
                <c:pt idx="4">
                  <c:v>8.1</c:v>
                </c:pt>
              </c:numCache>
            </c:numRef>
          </c:val>
        </c:ser>
        <c:dLbls>
          <c:showLegendKey val="0"/>
          <c:showVal val="0"/>
          <c:showCatName val="0"/>
          <c:showSerName val="0"/>
          <c:showPercent val="0"/>
          <c:showBubbleSize val="0"/>
        </c:dLbls>
        <c:gapWidth val="150"/>
        <c:axId val="379886592"/>
        <c:axId val="385247104"/>
      </c:barChart>
      <c:catAx>
        <c:axId val="379886592"/>
        <c:scaling>
          <c:orientation val="minMax"/>
        </c:scaling>
        <c:delete val="0"/>
        <c:axPos val="l"/>
        <c:majorTickMark val="out"/>
        <c:minorTickMark val="none"/>
        <c:tickLblPos val="nextTo"/>
        <c:txPr>
          <a:bodyPr anchor="ctr" anchorCtr="0"/>
          <a:lstStyle/>
          <a:p>
            <a:pPr>
              <a:defRPr sz="1100"/>
            </a:pPr>
            <a:endParaRPr lang="en-US"/>
          </a:p>
        </c:txPr>
        <c:crossAx val="385247104"/>
        <c:crosses val="autoZero"/>
        <c:auto val="1"/>
        <c:lblAlgn val="r"/>
        <c:lblOffset val="100"/>
        <c:noMultiLvlLbl val="0"/>
      </c:catAx>
      <c:valAx>
        <c:axId val="385247104"/>
        <c:scaling>
          <c:orientation val="minMax"/>
        </c:scaling>
        <c:delete val="0"/>
        <c:axPos val="b"/>
        <c:majorGridlines/>
        <c:numFmt formatCode="General" sourceLinked="1"/>
        <c:majorTickMark val="out"/>
        <c:minorTickMark val="none"/>
        <c:tickLblPos val="nextTo"/>
        <c:txPr>
          <a:bodyPr/>
          <a:lstStyle/>
          <a:p>
            <a:pPr>
              <a:defRPr sz="1200"/>
            </a:pPr>
            <a:endParaRPr lang="en-US"/>
          </a:p>
        </c:txPr>
        <c:crossAx val="379886592"/>
        <c:crosses val="autoZero"/>
        <c:crossBetween val="between"/>
      </c:valAx>
      <c:spPr>
        <a:noFill/>
      </c:spPr>
    </c:plotArea>
    <c:legend>
      <c:legendPos val="r"/>
      <c:layout>
        <c:manualLayout>
          <c:xMode val="edge"/>
          <c:yMode val="edge"/>
          <c:x val="0.75113807937551558"/>
          <c:y val="0.61351158115048143"/>
          <c:w val="0.19504314335444209"/>
          <c:h val="0.17144082756236961"/>
        </c:manualLayout>
      </c:layout>
      <c:overlay val="0"/>
    </c:legend>
    <c:plotVisOnly val="1"/>
    <c:dispBlanksAs val="gap"/>
    <c:showDLblsOverMax val="0"/>
  </c:chart>
  <c:spPr>
    <a:no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52483063720874E-2"/>
          <c:y val="6.424669134168827E-2"/>
          <c:w val="0.80772398825231295"/>
          <c:h val="0.56912009523543805"/>
        </c:manualLayout>
      </c:layout>
      <c:lineChart>
        <c:grouping val="standard"/>
        <c:varyColors val="0"/>
        <c:ser>
          <c:idx val="6"/>
          <c:order val="0"/>
          <c:tx>
            <c:strRef>
              <c:f>Sheet1!$H$1</c:f>
              <c:strCache>
                <c:ptCount val="1"/>
                <c:pt idx="0">
                  <c:v>95%</c:v>
                </c:pt>
              </c:strCache>
            </c:strRef>
          </c:tx>
          <c:spPr>
            <a:ln>
              <a:noFill/>
            </a:ln>
          </c:spPr>
          <c:marker>
            <c:symbol val="circle"/>
            <c:size val="7"/>
            <c:spPr>
              <a:solidFill>
                <a:srgbClr val="92D050"/>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Sheet1!$H$2:$H$20</c:f>
              <c:numCache>
                <c:formatCode>0</c:formatCode>
                <c:ptCount val="19"/>
                <c:pt idx="0">
                  <c:v>543.33076000000017</c:v>
                </c:pt>
                <c:pt idx="1">
                  <c:v>648.45082000000002</c:v>
                </c:pt>
                <c:pt idx="2">
                  <c:v>629.99890000000005</c:v>
                </c:pt>
                <c:pt idx="3">
                  <c:v>642.54248000000007</c:v>
                </c:pt>
                <c:pt idx="4">
                  <c:v>597.64279999999997</c:v>
                </c:pt>
                <c:pt idx="5">
                  <c:v>702.63240000000008</c:v>
                </c:pt>
                <c:pt idx="6">
                  <c:v>656.27888000000007</c:v>
                </c:pt>
                <c:pt idx="7">
                  <c:v>631.30356000000006</c:v>
                </c:pt>
                <c:pt idx="8">
                  <c:v>619.00229999999999</c:v>
                </c:pt>
                <c:pt idx="9">
                  <c:v>617.19438000000002</c:v>
                </c:pt>
                <c:pt idx="10">
                  <c:v>649.95479076923084</c:v>
                </c:pt>
                <c:pt idx="11">
                  <c:v>615.77786000000003</c:v>
                </c:pt>
                <c:pt idx="12">
                  <c:v>689.45510000000013</c:v>
                </c:pt>
                <c:pt idx="13">
                  <c:v>651.91756000000009</c:v>
                </c:pt>
                <c:pt idx="14">
                  <c:v>638.01337999999998</c:v>
                </c:pt>
                <c:pt idx="15">
                  <c:v>621.12706000000003</c:v>
                </c:pt>
                <c:pt idx="16">
                  <c:v>685.14966000000004</c:v>
                </c:pt>
                <c:pt idx="17">
                  <c:v>658.83235999999999</c:v>
                </c:pt>
                <c:pt idx="18">
                  <c:v>728.39052000000004</c:v>
                </c:pt>
              </c:numCache>
            </c:numRef>
          </c:val>
          <c:smooth val="0"/>
        </c:ser>
        <c:ser>
          <c:idx val="5"/>
          <c:order val="1"/>
          <c:tx>
            <c:strRef>
              <c:f>Sheet1!$G$1</c:f>
              <c:strCache>
                <c:ptCount val="1"/>
                <c:pt idx="0">
                  <c:v>90%</c:v>
                </c:pt>
              </c:strCache>
            </c:strRef>
          </c:tx>
          <c:spPr>
            <a:ln>
              <a:noFill/>
            </a:ln>
          </c:spPr>
          <c:marker>
            <c:symbol val="circle"/>
            <c:size val="7"/>
            <c:spPr>
              <a:solidFill>
                <a:srgbClr val="00B050"/>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Sheet1!$G$2:$G$20</c:f>
              <c:numCache>
                <c:formatCode>0</c:formatCode>
                <c:ptCount val="19"/>
                <c:pt idx="0">
                  <c:v>508.04845999999998</c:v>
                </c:pt>
                <c:pt idx="1">
                  <c:v>616.05745999999999</c:v>
                </c:pt>
                <c:pt idx="2">
                  <c:v>596.2635600000001</c:v>
                </c:pt>
                <c:pt idx="3">
                  <c:v>616.28110000000004</c:v>
                </c:pt>
                <c:pt idx="4">
                  <c:v>573.95352000000003</c:v>
                </c:pt>
                <c:pt idx="5">
                  <c:v>666.69772</c:v>
                </c:pt>
                <c:pt idx="6">
                  <c:v>620.10194000000001</c:v>
                </c:pt>
                <c:pt idx="7">
                  <c:v>597.88508000000013</c:v>
                </c:pt>
                <c:pt idx="8">
                  <c:v>593.35600000000011</c:v>
                </c:pt>
                <c:pt idx="9">
                  <c:v>592.83411999999987</c:v>
                </c:pt>
                <c:pt idx="10">
                  <c:v>619.89836923076928</c:v>
                </c:pt>
                <c:pt idx="11">
                  <c:v>585.82612000000006</c:v>
                </c:pt>
                <c:pt idx="12">
                  <c:v>652.86812000000009</c:v>
                </c:pt>
                <c:pt idx="13">
                  <c:v>624.18376000000001</c:v>
                </c:pt>
                <c:pt idx="14">
                  <c:v>611.17420000000004</c:v>
                </c:pt>
                <c:pt idx="15">
                  <c:v>597.86644000000013</c:v>
                </c:pt>
                <c:pt idx="16">
                  <c:v>659.54060000000004</c:v>
                </c:pt>
                <c:pt idx="17">
                  <c:v>630.83762000000002</c:v>
                </c:pt>
                <c:pt idx="18">
                  <c:v>703.62020000000007</c:v>
                </c:pt>
              </c:numCache>
            </c:numRef>
          </c:val>
          <c:smooth val="0"/>
        </c:ser>
        <c:ser>
          <c:idx val="4"/>
          <c:order val="2"/>
          <c:tx>
            <c:strRef>
              <c:f>Sheet1!$F$1</c:f>
              <c:strCache>
                <c:ptCount val="1"/>
                <c:pt idx="0">
                  <c:v>75%</c:v>
                </c:pt>
              </c:strCache>
            </c:strRef>
          </c:tx>
          <c:spPr>
            <a:ln>
              <a:noFill/>
            </a:ln>
          </c:spPr>
          <c:marker>
            <c:symbol val="circle"/>
            <c:size val="7"/>
            <c:spPr>
              <a:solidFill>
                <a:schemeClr val="accent3"/>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Sheet1!$F$2:$F$20</c:f>
              <c:numCache>
                <c:formatCode>0</c:formatCode>
                <c:ptCount val="19"/>
                <c:pt idx="0">
                  <c:v>450.88474000000008</c:v>
                </c:pt>
                <c:pt idx="1">
                  <c:v>555.53886</c:v>
                </c:pt>
                <c:pt idx="2">
                  <c:v>541.39240000000007</c:v>
                </c:pt>
                <c:pt idx="3">
                  <c:v>557.34676000000002</c:v>
                </c:pt>
                <c:pt idx="4">
                  <c:v>527.74914000000001</c:v>
                </c:pt>
                <c:pt idx="5">
                  <c:v>603.34610000000009</c:v>
                </c:pt>
                <c:pt idx="6">
                  <c:v>561.39128000000005</c:v>
                </c:pt>
                <c:pt idx="7">
                  <c:v>546.03332</c:v>
                </c:pt>
                <c:pt idx="8">
                  <c:v>548.79178000000002</c:v>
                </c:pt>
                <c:pt idx="9">
                  <c:v>542.84617999999989</c:v>
                </c:pt>
                <c:pt idx="10">
                  <c:v>566.38061692307701</c:v>
                </c:pt>
                <c:pt idx="11">
                  <c:v>540.14360000000011</c:v>
                </c:pt>
                <c:pt idx="12">
                  <c:v>594.67930000000013</c:v>
                </c:pt>
                <c:pt idx="13">
                  <c:v>573.46892000000003</c:v>
                </c:pt>
                <c:pt idx="14">
                  <c:v>565.93902000000003</c:v>
                </c:pt>
                <c:pt idx="15">
                  <c:v>555.65070000000003</c:v>
                </c:pt>
                <c:pt idx="16">
                  <c:v>610.85735999999997</c:v>
                </c:pt>
                <c:pt idx="17">
                  <c:v>582.3593800000001</c:v>
                </c:pt>
                <c:pt idx="18">
                  <c:v>662.26179999999999</c:v>
                </c:pt>
              </c:numCache>
            </c:numRef>
          </c:val>
          <c:smooth val="0"/>
        </c:ser>
        <c:ser>
          <c:idx val="3"/>
          <c:order val="3"/>
          <c:tx>
            <c:strRef>
              <c:f>Sheet1!$E$1</c:f>
              <c:strCache>
                <c:ptCount val="1"/>
                <c:pt idx="0">
                  <c:v>50%</c:v>
                </c:pt>
              </c:strCache>
            </c:strRef>
          </c:tx>
          <c:spPr>
            <a:ln>
              <a:noFill/>
            </a:ln>
          </c:spPr>
          <c:marker>
            <c:symbol val="circle"/>
            <c:size val="7"/>
            <c:spPr>
              <a:solidFill>
                <a:schemeClr val="bg1">
                  <a:lumMod val="75000"/>
                </a:schemeClr>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Sheet1!$E$2:$E$20</c:f>
              <c:numCache>
                <c:formatCode>0</c:formatCode>
                <c:ptCount val="19"/>
                <c:pt idx="0">
                  <c:v>383.15316000000007</c:v>
                </c:pt>
                <c:pt idx="1">
                  <c:v>486.76350000000002</c:v>
                </c:pt>
                <c:pt idx="2">
                  <c:v>477.03433999999999</c:v>
                </c:pt>
                <c:pt idx="3">
                  <c:v>493.54784000000001</c:v>
                </c:pt>
                <c:pt idx="4">
                  <c:v>472.09518000000003</c:v>
                </c:pt>
                <c:pt idx="5">
                  <c:v>527.28320000000008</c:v>
                </c:pt>
                <c:pt idx="6">
                  <c:v>490.15567999999996</c:v>
                </c:pt>
                <c:pt idx="7">
                  <c:v>485.96206000000006</c:v>
                </c:pt>
                <c:pt idx="8">
                  <c:v>492.42955999999998</c:v>
                </c:pt>
                <c:pt idx="9">
                  <c:v>489.44744000000003</c:v>
                </c:pt>
                <c:pt idx="10">
                  <c:v>504.53012307692308</c:v>
                </c:pt>
                <c:pt idx="11">
                  <c:v>480.65016000000008</c:v>
                </c:pt>
                <c:pt idx="12">
                  <c:v>527.50684000000001</c:v>
                </c:pt>
                <c:pt idx="13">
                  <c:v>516.11885999999993</c:v>
                </c:pt>
                <c:pt idx="14">
                  <c:v>513.71450000000004</c:v>
                </c:pt>
                <c:pt idx="15">
                  <c:v>503.10927999999996</c:v>
                </c:pt>
                <c:pt idx="16">
                  <c:v>549.70508000000007</c:v>
                </c:pt>
                <c:pt idx="17">
                  <c:v>529.55707999999993</c:v>
                </c:pt>
                <c:pt idx="18">
                  <c:v>609.57129999999995</c:v>
                </c:pt>
              </c:numCache>
            </c:numRef>
          </c:val>
          <c:smooth val="0"/>
        </c:ser>
        <c:ser>
          <c:idx val="2"/>
          <c:order val="4"/>
          <c:tx>
            <c:strRef>
              <c:f>Sheet1!$D$1</c:f>
              <c:strCache>
                <c:ptCount val="1"/>
                <c:pt idx="0">
                  <c:v>25%</c:v>
                </c:pt>
              </c:strCache>
            </c:strRef>
          </c:tx>
          <c:spPr>
            <a:ln>
              <a:noFill/>
            </a:ln>
          </c:spPr>
          <c:marker>
            <c:symbol val="circle"/>
            <c:size val="7"/>
            <c:spPr>
              <a:solidFill>
                <a:srgbClr val="FFFF00"/>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Sheet1!$D$2:$D$20</c:f>
              <c:numCache>
                <c:formatCode>0</c:formatCode>
                <c:ptCount val="19"/>
                <c:pt idx="0">
                  <c:v>311.97345999999999</c:v>
                </c:pt>
                <c:pt idx="1">
                  <c:v>410.17872</c:v>
                </c:pt>
                <c:pt idx="2">
                  <c:v>408.68764000000004</c:v>
                </c:pt>
                <c:pt idx="3">
                  <c:v>423.24416000000002</c:v>
                </c:pt>
                <c:pt idx="4">
                  <c:v>411.61387999999999</c:v>
                </c:pt>
                <c:pt idx="5">
                  <c:v>441.58426000000003</c:v>
                </c:pt>
                <c:pt idx="6">
                  <c:v>424.28787999999997</c:v>
                </c:pt>
                <c:pt idx="7">
                  <c:v>425.61122</c:v>
                </c:pt>
                <c:pt idx="8">
                  <c:v>432.26512000000002</c:v>
                </c:pt>
                <c:pt idx="9">
                  <c:v>428.96614</c:v>
                </c:pt>
                <c:pt idx="10">
                  <c:v>438.58062615384608</c:v>
                </c:pt>
                <c:pt idx="11">
                  <c:v>427.12094000000002</c:v>
                </c:pt>
                <c:pt idx="12">
                  <c:v>460.94947999999999</c:v>
                </c:pt>
                <c:pt idx="13">
                  <c:v>455.80529999999999</c:v>
                </c:pt>
                <c:pt idx="14">
                  <c:v>454.03464000000008</c:v>
                </c:pt>
                <c:pt idx="15">
                  <c:v>449.44964000000004</c:v>
                </c:pt>
                <c:pt idx="16">
                  <c:v>480.44511999999997</c:v>
                </c:pt>
                <c:pt idx="17">
                  <c:v>476.1397</c:v>
                </c:pt>
                <c:pt idx="18">
                  <c:v>549.03412000000003</c:v>
                </c:pt>
              </c:numCache>
            </c:numRef>
          </c:val>
          <c:smooth val="0"/>
        </c:ser>
        <c:ser>
          <c:idx val="1"/>
          <c:order val="5"/>
          <c:tx>
            <c:strRef>
              <c:f>Sheet1!$C$1</c:f>
              <c:strCache>
                <c:ptCount val="1"/>
                <c:pt idx="0">
                  <c:v>10%</c:v>
                </c:pt>
              </c:strCache>
            </c:strRef>
          </c:tx>
          <c:spPr>
            <a:ln>
              <a:noFill/>
            </a:ln>
          </c:spPr>
          <c:marker>
            <c:symbol val="circle"/>
            <c:size val="7"/>
            <c:spPr>
              <a:solidFill>
                <a:srgbClr val="FFC000"/>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Sheet1!$C$2:$C$20</c:f>
              <c:numCache>
                <c:formatCode>0</c:formatCode>
                <c:ptCount val="19"/>
                <c:pt idx="0">
                  <c:v>241.29700000000003</c:v>
                </c:pt>
                <c:pt idx="1">
                  <c:v>321.79586</c:v>
                </c:pt>
                <c:pt idx="2">
                  <c:v>330.83544000000006</c:v>
                </c:pt>
                <c:pt idx="3">
                  <c:v>347.44216000000006</c:v>
                </c:pt>
                <c:pt idx="4">
                  <c:v>349.80923999999999</c:v>
                </c:pt>
                <c:pt idx="5">
                  <c:v>361.12266</c:v>
                </c:pt>
                <c:pt idx="6">
                  <c:v>364.45895999999999</c:v>
                </c:pt>
                <c:pt idx="7">
                  <c:v>365.65182000000004</c:v>
                </c:pt>
                <c:pt idx="8">
                  <c:v>366.9751</c:v>
                </c:pt>
                <c:pt idx="9">
                  <c:v>370.62822000000006</c:v>
                </c:pt>
                <c:pt idx="10">
                  <c:v>372.84044769230781</c:v>
                </c:pt>
                <c:pt idx="11">
                  <c:v>372.92074000000002</c:v>
                </c:pt>
                <c:pt idx="12">
                  <c:v>398.13836000000003</c:v>
                </c:pt>
                <c:pt idx="13">
                  <c:v>399.29396000000003</c:v>
                </c:pt>
                <c:pt idx="14">
                  <c:v>401.30685999999997</c:v>
                </c:pt>
                <c:pt idx="15">
                  <c:v>402.20152000000007</c:v>
                </c:pt>
                <c:pt idx="16">
                  <c:v>408.70628000000005</c:v>
                </c:pt>
                <c:pt idx="17">
                  <c:v>427.7360000000001</c:v>
                </c:pt>
                <c:pt idx="18">
                  <c:v>495.39305999999999</c:v>
                </c:pt>
              </c:numCache>
            </c:numRef>
          </c:val>
          <c:smooth val="0"/>
        </c:ser>
        <c:ser>
          <c:idx val="0"/>
          <c:order val="6"/>
          <c:tx>
            <c:strRef>
              <c:f>Sheet1!$B$1</c:f>
              <c:strCache>
                <c:ptCount val="1"/>
                <c:pt idx="0">
                  <c:v>5%</c:v>
                </c:pt>
              </c:strCache>
            </c:strRef>
          </c:tx>
          <c:spPr>
            <a:ln>
              <a:noFill/>
            </a:ln>
          </c:spPr>
          <c:marker>
            <c:symbol val="circle"/>
            <c:size val="7"/>
            <c:spPr>
              <a:solidFill>
                <a:srgbClr val="FF0000"/>
              </a:solidFill>
              <a:ln>
                <a:noFill/>
              </a:ln>
            </c:spPr>
          </c:marker>
          <c:cat>
            <c:strRef>
              <c:f>Sheet1!$A$2:$A$20</c:f>
              <c:strCache>
                <c:ptCount val="19"/>
                <c:pt idx="0">
                  <c:v>Colombia</c:v>
                </c:pt>
                <c:pt idx="1">
                  <c:v>Israel</c:v>
                </c:pt>
                <c:pt idx="2">
                  <c:v>Slovak Republic</c:v>
                </c:pt>
                <c:pt idx="3">
                  <c:v>France</c:v>
                </c:pt>
                <c:pt idx="4">
                  <c:v>Italy</c:v>
                </c:pt>
                <c:pt idx="5">
                  <c:v>New Zealand</c:v>
                </c:pt>
                <c:pt idx="6">
                  <c:v>United States</c:v>
                </c:pt>
                <c:pt idx="7">
                  <c:v>Slovenia</c:v>
                </c:pt>
                <c:pt idx="8">
                  <c:v>Russian Federation</c:v>
                </c:pt>
                <c:pt idx="9">
                  <c:v>Spain</c:v>
                </c:pt>
                <c:pt idx="10">
                  <c:v>OECD average-13</c:v>
                </c:pt>
                <c:pt idx="11">
                  <c:v>Croatia</c:v>
                </c:pt>
                <c:pt idx="12">
                  <c:v>Australia</c:v>
                </c:pt>
                <c:pt idx="13">
                  <c:v>Czech Republic</c:v>
                </c:pt>
                <c:pt idx="14">
                  <c:v>Poland</c:v>
                </c:pt>
                <c:pt idx="15">
                  <c:v>Latvia</c:v>
                </c:pt>
                <c:pt idx="16">
                  <c:v>Flemish Community (Belgium)</c:v>
                </c:pt>
                <c:pt idx="17">
                  <c:v>Estonia</c:v>
                </c:pt>
                <c:pt idx="18">
                  <c:v>Shanghai-China</c:v>
                </c:pt>
              </c:strCache>
            </c:strRef>
          </c:cat>
          <c:val>
            <c:numRef>
              <c:f>Sheet1!$B$2:$B$20</c:f>
              <c:numCache>
                <c:formatCode>0</c:formatCode>
                <c:ptCount val="19"/>
                <c:pt idx="0">
                  <c:v>191.75639999999999</c:v>
                </c:pt>
                <c:pt idx="1">
                  <c:v>265.30313999999998</c:v>
                </c:pt>
                <c:pt idx="2">
                  <c:v>280.41882000000004</c:v>
                </c:pt>
                <c:pt idx="3">
                  <c:v>302.03926000000001</c:v>
                </c:pt>
                <c:pt idx="4">
                  <c:v>313.53910000000002</c:v>
                </c:pt>
                <c:pt idx="5">
                  <c:v>314.99286000000006</c:v>
                </c:pt>
                <c:pt idx="6">
                  <c:v>325.31849999999997</c:v>
                </c:pt>
                <c:pt idx="7">
                  <c:v>331.59961999999996</c:v>
                </c:pt>
                <c:pt idx="8">
                  <c:v>330.42538000000002</c:v>
                </c:pt>
                <c:pt idx="9">
                  <c:v>337.48932000000002</c:v>
                </c:pt>
                <c:pt idx="10">
                  <c:v>333.18529846153848</c:v>
                </c:pt>
                <c:pt idx="11">
                  <c:v>332.41970000000003</c:v>
                </c:pt>
                <c:pt idx="12">
                  <c:v>356.64949999999999</c:v>
                </c:pt>
                <c:pt idx="13">
                  <c:v>363.45248000000004</c:v>
                </c:pt>
                <c:pt idx="14">
                  <c:v>373.83400000000006</c:v>
                </c:pt>
                <c:pt idx="15">
                  <c:v>370.25544000000002</c:v>
                </c:pt>
                <c:pt idx="16">
                  <c:v>368.57799999999997</c:v>
                </c:pt>
                <c:pt idx="17">
                  <c:v>398.19428000000005</c:v>
                </c:pt>
                <c:pt idx="18">
                  <c:v>459.32790000000006</c:v>
                </c:pt>
              </c:numCache>
            </c:numRef>
          </c:val>
          <c:smooth val="0"/>
        </c:ser>
        <c:dLbls>
          <c:showLegendKey val="0"/>
          <c:showVal val="0"/>
          <c:showCatName val="0"/>
          <c:showSerName val="0"/>
          <c:showPercent val="0"/>
          <c:showBubbleSize val="0"/>
        </c:dLbls>
        <c:hiLowLines>
          <c:spPr>
            <a:ln w="15875">
              <a:solidFill>
                <a:schemeClr val="tx1">
                  <a:lumMod val="50000"/>
                  <a:lumOff val="50000"/>
                </a:schemeClr>
              </a:solidFill>
            </a:ln>
          </c:spPr>
        </c:hiLowLines>
        <c:marker val="1"/>
        <c:smooth val="0"/>
        <c:axId val="168320000"/>
        <c:axId val="168350464"/>
      </c:lineChart>
      <c:catAx>
        <c:axId val="168320000"/>
        <c:scaling>
          <c:orientation val="minMax"/>
        </c:scaling>
        <c:delete val="0"/>
        <c:axPos val="b"/>
        <c:majorTickMark val="out"/>
        <c:minorTickMark val="none"/>
        <c:tickLblPos val="nextTo"/>
        <c:txPr>
          <a:bodyPr rot="-5400000" vert="horz"/>
          <a:lstStyle/>
          <a:p>
            <a:pPr>
              <a:defRPr/>
            </a:pPr>
            <a:endParaRPr lang="en-US"/>
          </a:p>
        </c:txPr>
        <c:crossAx val="168350464"/>
        <c:crosses val="autoZero"/>
        <c:auto val="1"/>
        <c:lblAlgn val="ctr"/>
        <c:lblOffset val="100"/>
        <c:tickLblSkip val="1"/>
        <c:noMultiLvlLbl val="0"/>
      </c:catAx>
      <c:valAx>
        <c:axId val="168350464"/>
        <c:scaling>
          <c:orientation val="minMax"/>
          <c:max val="730"/>
          <c:min val="190"/>
        </c:scaling>
        <c:delete val="0"/>
        <c:axPos val="l"/>
        <c:majorGridlines>
          <c:spPr>
            <a:ln>
              <a:solidFill>
                <a:schemeClr val="bg1">
                  <a:lumMod val="50000"/>
                </a:schemeClr>
              </a:solidFill>
              <a:prstDash val="dash"/>
            </a:ln>
          </c:spPr>
        </c:majorGridlines>
        <c:numFmt formatCode="0" sourceLinked="1"/>
        <c:majorTickMark val="out"/>
        <c:minorTickMark val="none"/>
        <c:tickLblPos val="nextTo"/>
        <c:crossAx val="168320000"/>
        <c:crosses val="autoZero"/>
        <c:crossBetween val="between"/>
      </c:valAx>
    </c:plotArea>
    <c:legend>
      <c:legendPos val="t"/>
      <c:layout>
        <c:manualLayout>
          <c:xMode val="edge"/>
          <c:yMode val="edge"/>
          <c:x val="0.89542704502476889"/>
          <c:y val="4.9746495845437604E-2"/>
          <c:w val="6.8075611234015773E-2"/>
          <c:h val="0.36376789015794958"/>
        </c:manualLayout>
      </c:layout>
      <c:overlay val="0"/>
      <c:txPr>
        <a:bodyPr/>
        <a:lstStyle/>
        <a:p>
          <a:pPr>
            <a:defRPr b="1"/>
          </a:pPr>
          <a:endParaRPr lang="en-US"/>
        </a:p>
      </c:txPr>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67548050216619E-4"/>
          <c:y val="0.21597289611742512"/>
          <c:w val="0.967117589571027"/>
          <c:h val="0.58401096168104127"/>
        </c:manualLayout>
      </c:layout>
      <c:barChart>
        <c:barDir val="col"/>
        <c:grouping val="clustered"/>
        <c:varyColors val="0"/>
        <c:ser>
          <c:idx val="0"/>
          <c:order val="0"/>
          <c:tx>
            <c:strRef>
              <c:f>Sheet1!$B$1</c:f>
              <c:strCache>
                <c:ptCount val="1"/>
                <c:pt idx="0">
                  <c:v>Financial literacy 
and mathematics</c:v>
                </c:pt>
              </c:strCache>
            </c:strRef>
          </c:tx>
          <c:invertIfNegative val="0"/>
          <c:dLbls>
            <c:txPr>
              <a:bodyPr/>
              <a:lstStyle/>
              <a:p>
                <a:pPr>
                  <a:defRPr sz="2000" b="1"/>
                </a:pPr>
                <a:endParaRPr lang="en-US"/>
              </a:p>
            </c:txPr>
            <c:dLblPos val="inBase"/>
            <c:showLegendKey val="0"/>
            <c:showVal val="1"/>
            <c:showCatName val="0"/>
            <c:showSerName val="0"/>
            <c:showPercent val="0"/>
            <c:showBubbleSize val="0"/>
            <c:showLeaderLines val="0"/>
          </c:dLbls>
          <c:cat>
            <c:strRef>
              <c:f>Sheet1!$A$2:$A$20</c:f>
              <c:strCache>
                <c:ptCount val="1"/>
                <c:pt idx="0">
                  <c:v>OECD average-13</c:v>
                </c:pt>
              </c:strCache>
            </c:strRef>
          </c:cat>
          <c:val>
            <c:numRef>
              <c:f>Sheet1!$B$2:$B$20</c:f>
              <c:numCache>
                <c:formatCode>0.00</c:formatCode>
                <c:ptCount val="1"/>
                <c:pt idx="0">
                  <c:v>0.82811725071236986</c:v>
                </c:pt>
              </c:numCache>
            </c:numRef>
          </c:val>
        </c:ser>
        <c:ser>
          <c:idx val="1"/>
          <c:order val="1"/>
          <c:tx>
            <c:strRef>
              <c:f>Sheet1!$C$1</c:f>
              <c:strCache>
                <c:ptCount val="1"/>
                <c:pt idx="0">
                  <c:v>Financial literacy
and reading</c:v>
                </c:pt>
              </c:strCache>
            </c:strRef>
          </c:tx>
          <c:invertIfNegative val="0"/>
          <c:dLbls>
            <c:txPr>
              <a:bodyPr/>
              <a:lstStyle/>
              <a:p>
                <a:pPr>
                  <a:defRPr sz="2000" b="1"/>
                </a:pPr>
                <a:endParaRPr lang="en-US"/>
              </a:p>
            </c:txPr>
            <c:dLblPos val="inBase"/>
            <c:showLegendKey val="0"/>
            <c:showVal val="1"/>
            <c:showCatName val="0"/>
            <c:showSerName val="0"/>
            <c:showPercent val="0"/>
            <c:showBubbleSize val="0"/>
            <c:showLeaderLines val="0"/>
          </c:dLbls>
          <c:cat>
            <c:strRef>
              <c:f>Sheet1!$A$2:$A$20</c:f>
              <c:strCache>
                <c:ptCount val="1"/>
                <c:pt idx="0">
                  <c:v>OECD average-13</c:v>
                </c:pt>
              </c:strCache>
            </c:strRef>
          </c:cat>
          <c:val>
            <c:numRef>
              <c:f>Sheet1!$C$2:$C$20</c:f>
              <c:numCache>
                <c:formatCode>0.00</c:formatCode>
                <c:ptCount val="1"/>
                <c:pt idx="0">
                  <c:v>0.78899791493659244</c:v>
                </c:pt>
              </c:numCache>
            </c:numRef>
          </c:val>
        </c:ser>
        <c:ser>
          <c:idx val="2"/>
          <c:order val="2"/>
          <c:tx>
            <c:strRef>
              <c:f>Sheet1!$D$1</c:f>
              <c:strCache>
                <c:ptCount val="1"/>
                <c:pt idx="0">
                  <c:v>Reading and mathematics</c:v>
                </c:pt>
              </c:strCache>
            </c:strRef>
          </c:tx>
          <c:invertIfNegative val="0"/>
          <c:dLbls>
            <c:txPr>
              <a:bodyPr/>
              <a:lstStyle/>
              <a:p>
                <a:pPr>
                  <a:defRPr sz="2000" b="1"/>
                </a:pPr>
                <a:endParaRPr lang="en-US"/>
              </a:p>
            </c:txPr>
            <c:dLblPos val="inBase"/>
            <c:showLegendKey val="0"/>
            <c:showVal val="1"/>
            <c:showCatName val="0"/>
            <c:showSerName val="0"/>
            <c:showPercent val="0"/>
            <c:showBubbleSize val="0"/>
            <c:showLeaderLines val="0"/>
          </c:dLbls>
          <c:cat>
            <c:strRef>
              <c:f>Sheet1!$A$2:$A$20</c:f>
              <c:strCache>
                <c:ptCount val="1"/>
                <c:pt idx="0">
                  <c:v>OECD average-13</c:v>
                </c:pt>
              </c:strCache>
            </c:strRef>
          </c:cat>
          <c:val>
            <c:numRef>
              <c:f>Sheet1!$D$2:$D$20</c:f>
              <c:numCache>
                <c:formatCode>0.00</c:formatCode>
                <c:ptCount val="1"/>
                <c:pt idx="0">
                  <c:v>0.76657928815431953</c:v>
                </c:pt>
              </c:numCache>
            </c:numRef>
          </c:val>
        </c:ser>
        <c:dLbls>
          <c:showLegendKey val="0"/>
          <c:showVal val="0"/>
          <c:showCatName val="0"/>
          <c:showSerName val="0"/>
          <c:showPercent val="0"/>
          <c:showBubbleSize val="0"/>
        </c:dLbls>
        <c:gapWidth val="150"/>
        <c:overlap val="-50"/>
        <c:axId val="163792384"/>
        <c:axId val="163793920"/>
      </c:barChart>
      <c:catAx>
        <c:axId val="163792384"/>
        <c:scaling>
          <c:orientation val="minMax"/>
        </c:scaling>
        <c:delete val="0"/>
        <c:axPos val="b"/>
        <c:majorTickMark val="out"/>
        <c:minorTickMark val="none"/>
        <c:tickLblPos val="low"/>
        <c:spPr>
          <a:ln>
            <a:noFill/>
          </a:ln>
        </c:spPr>
        <c:txPr>
          <a:bodyPr rot="0" vert="horz"/>
          <a:lstStyle/>
          <a:p>
            <a:pPr>
              <a:defRPr sz="2800"/>
            </a:pPr>
            <a:endParaRPr lang="en-US"/>
          </a:p>
        </c:txPr>
        <c:crossAx val="163793920"/>
        <c:crosses val="autoZero"/>
        <c:auto val="1"/>
        <c:lblAlgn val="ctr"/>
        <c:lblOffset val="100"/>
        <c:tickLblSkip val="1"/>
        <c:noMultiLvlLbl val="0"/>
      </c:catAx>
      <c:valAx>
        <c:axId val="163793920"/>
        <c:scaling>
          <c:orientation val="minMax"/>
          <c:max val="0.85000000000000009"/>
          <c:min val="0.5"/>
        </c:scaling>
        <c:delete val="0"/>
        <c:axPos val="l"/>
        <c:numFmt formatCode="0.00" sourceLinked="1"/>
        <c:majorTickMark val="none"/>
        <c:minorTickMark val="none"/>
        <c:tickLblPos val="none"/>
        <c:spPr>
          <a:ln>
            <a:noFill/>
          </a:ln>
        </c:spPr>
        <c:crossAx val="163792384"/>
        <c:crosses val="autoZero"/>
        <c:crossBetween val="between"/>
      </c:valAx>
    </c:plotArea>
    <c:legend>
      <c:legendPos val="t"/>
      <c:layout>
        <c:manualLayout>
          <c:xMode val="edge"/>
          <c:yMode val="edge"/>
          <c:x val="3.9506721475391623E-2"/>
          <c:y val="1.4302741358760428E-2"/>
          <c:w val="0.96049327852460842"/>
          <c:h val="0.17497245502238321"/>
        </c:manualLayout>
      </c:layout>
      <c:overlay val="0"/>
      <c:txPr>
        <a:bodyPr/>
        <a:lstStyle/>
        <a:p>
          <a:pPr>
            <a:defRPr sz="1800"/>
          </a:pPr>
          <a:endParaRPr lang="en-US"/>
        </a:p>
      </c:txPr>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Financial literacy 
and mathematics</c:v>
                </c:pt>
              </c:strCache>
            </c:strRef>
          </c:tx>
          <c:invertIfNegative val="0"/>
          <c:cat>
            <c:strRef>
              <c:f>Sheet1!$A$2:$A$20</c:f>
              <c:strCache>
                <c:ptCount val="19"/>
                <c:pt idx="0">
                  <c:v>Colombia</c:v>
                </c:pt>
                <c:pt idx="1">
                  <c:v>Italy</c:v>
                </c:pt>
                <c:pt idx="2">
                  <c:v>Russian Federation</c:v>
                </c:pt>
                <c:pt idx="3">
                  <c:v>Latvia</c:v>
                </c:pt>
                <c:pt idx="4">
                  <c:v>Spain</c:v>
                </c:pt>
                <c:pt idx="5">
                  <c:v>Estonia</c:v>
                </c:pt>
                <c:pt idx="6">
                  <c:v>OECD average-13</c:v>
                </c:pt>
                <c:pt idx="7">
                  <c:v>Israel</c:v>
                </c:pt>
                <c:pt idx="8">
                  <c:v>Slovenia</c:v>
                </c:pt>
                <c:pt idx="9">
                  <c:v>Australia</c:v>
                </c:pt>
                <c:pt idx="10">
                  <c:v>Poland</c:v>
                </c:pt>
                <c:pt idx="11">
                  <c:v>Czech Republic</c:v>
                </c:pt>
                <c:pt idx="12">
                  <c:v>France</c:v>
                </c:pt>
                <c:pt idx="13">
                  <c:v>Slovak Republic</c:v>
                </c:pt>
                <c:pt idx="14">
                  <c:v>Croatia</c:v>
                </c:pt>
                <c:pt idx="15">
                  <c:v>New Zealand</c:v>
                </c:pt>
                <c:pt idx="16">
                  <c:v>United States</c:v>
                </c:pt>
                <c:pt idx="17">
                  <c:v>Flemish Community (Belgium)</c:v>
                </c:pt>
                <c:pt idx="18">
                  <c:v>Shanghai-China</c:v>
                </c:pt>
              </c:strCache>
            </c:strRef>
          </c:cat>
          <c:val>
            <c:numRef>
              <c:f>Sheet1!$B$2:$B$20</c:f>
              <c:numCache>
                <c:formatCode>0.00</c:formatCode>
                <c:ptCount val="19"/>
                <c:pt idx="0">
                  <c:v>0.50531806056289974</c:v>
                </c:pt>
                <c:pt idx="1">
                  <c:v>0.73100763545675285</c:v>
                </c:pt>
                <c:pt idx="2">
                  <c:v>0.73213566257747675</c:v>
                </c:pt>
                <c:pt idx="3">
                  <c:v>0.75162550001261375</c:v>
                </c:pt>
                <c:pt idx="4">
                  <c:v>0.7932185007959317</c:v>
                </c:pt>
                <c:pt idx="5">
                  <c:v>0.80110028254328081</c:v>
                </c:pt>
                <c:pt idx="6">
                  <c:v>0.82811725071236986</c:v>
                </c:pt>
                <c:pt idx="7">
                  <c:v>0.82933561501096342</c:v>
                </c:pt>
                <c:pt idx="8">
                  <c:v>0.83316745054577179</c:v>
                </c:pt>
                <c:pt idx="9">
                  <c:v>0.83851640081571233</c:v>
                </c:pt>
                <c:pt idx="10">
                  <c:v>0.84050413743253616</c:v>
                </c:pt>
                <c:pt idx="11">
                  <c:v>0.84124390354216472</c:v>
                </c:pt>
                <c:pt idx="12">
                  <c:v>0.84310396464150639</c:v>
                </c:pt>
                <c:pt idx="13">
                  <c:v>0.84793267581679665</c:v>
                </c:pt>
                <c:pt idx="14">
                  <c:v>0.85017978246485859</c:v>
                </c:pt>
                <c:pt idx="15">
                  <c:v>0.8529756405308021</c:v>
                </c:pt>
                <c:pt idx="16">
                  <c:v>0.85502079889113924</c:v>
                </c:pt>
                <c:pt idx="17">
                  <c:v>0.8583972532374502</c:v>
                </c:pt>
                <c:pt idx="18">
                  <c:v>0.88192062907566082</c:v>
                </c:pt>
              </c:numCache>
            </c:numRef>
          </c:val>
        </c:ser>
        <c:ser>
          <c:idx val="1"/>
          <c:order val="1"/>
          <c:tx>
            <c:strRef>
              <c:f>Sheet1!$C$1</c:f>
              <c:strCache>
                <c:ptCount val="1"/>
                <c:pt idx="0">
                  <c:v>Financial literacy
and reading</c:v>
                </c:pt>
              </c:strCache>
            </c:strRef>
          </c:tx>
          <c:invertIfNegative val="0"/>
          <c:cat>
            <c:strRef>
              <c:f>Sheet1!$A$2:$A$20</c:f>
              <c:strCache>
                <c:ptCount val="19"/>
                <c:pt idx="0">
                  <c:v>Colombia</c:v>
                </c:pt>
                <c:pt idx="1">
                  <c:v>Italy</c:v>
                </c:pt>
                <c:pt idx="2">
                  <c:v>Russian Federation</c:v>
                </c:pt>
                <c:pt idx="3">
                  <c:v>Latvia</c:v>
                </c:pt>
                <c:pt idx="4">
                  <c:v>Spain</c:v>
                </c:pt>
                <c:pt idx="5">
                  <c:v>Estonia</c:v>
                </c:pt>
                <c:pt idx="6">
                  <c:v>OECD average-13</c:v>
                </c:pt>
                <c:pt idx="7">
                  <c:v>Israel</c:v>
                </c:pt>
                <c:pt idx="8">
                  <c:v>Slovenia</c:v>
                </c:pt>
                <c:pt idx="9">
                  <c:v>Australia</c:v>
                </c:pt>
                <c:pt idx="10">
                  <c:v>Poland</c:v>
                </c:pt>
                <c:pt idx="11">
                  <c:v>Czech Republic</c:v>
                </c:pt>
                <c:pt idx="12">
                  <c:v>France</c:v>
                </c:pt>
                <c:pt idx="13">
                  <c:v>Slovak Republic</c:v>
                </c:pt>
                <c:pt idx="14">
                  <c:v>Croatia</c:v>
                </c:pt>
                <c:pt idx="15">
                  <c:v>New Zealand</c:v>
                </c:pt>
                <c:pt idx="16">
                  <c:v>United States</c:v>
                </c:pt>
                <c:pt idx="17">
                  <c:v>Flemish Community (Belgium)</c:v>
                </c:pt>
                <c:pt idx="18">
                  <c:v>Shanghai-China</c:v>
                </c:pt>
              </c:strCache>
            </c:strRef>
          </c:cat>
          <c:val>
            <c:numRef>
              <c:f>Sheet1!$C$2:$C$20</c:f>
              <c:numCache>
                <c:formatCode>0.00</c:formatCode>
                <c:ptCount val="19"/>
                <c:pt idx="0">
                  <c:v>0.51679471415072764</c:v>
                </c:pt>
                <c:pt idx="1">
                  <c:v>0.71887017527238728</c:v>
                </c:pt>
                <c:pt idx="2">
                  <c:v>0.68454136904363994</c:v>
                </c:pt>
                <c:pt idx="3">
                  <c:v>0.7458363585601181</c:v>
                </c:pt>
                <c:pt idx="4">
                  <c:v>0.6534160416864081</c:v>
                </c:pt>
                <c:pt idx="5">
                  <c:v>0.75523942854213377</c:v>
                </c:pt>
                <c:pt idx="6">
                  <c:v>0.78899791493659244</c:v>
                </c:pt>
                <c:pt idx="7">
                  <c:v>0.76946934933138045</c:v>
                </c:pt>
                <c:pt idx="8">
                  <c:v>0.83192115915221732</c:v>
                </c:pt>
                <c:pt idx="9">
                  <c:v>0.82857091976175701</c:v>
                </c:pt>
                <c:pt idx="10">
                  <c:v>0.79892158352620324</c:v>
                </c:pt>
                <c:pt idx="11">
                  <c:v>0.76304562978351065</c:v>
                </c:pt>
                <c:pt idx="12">
                  <c:v>0.81502149530157908</c:v>
                </c:pt>
                <c:pt idx="13">
                  <c:v>0.82741422484775207</c:v>
                </c:pt>
                <c:pt idx="14">
                  <c:v>0.80404715981240826</c:v>
                </c:pt>
                <c:pt idx="15">
                  <c:v>0.85623825639834272</c:v>
                </c:pt>
                <c:pt idx="16">
                  <c:v>0.83941753772669048</c:v>
                </c:pt>
                <c:pt idx="17">
                  <c:v>0.79942709284533953</c:v>
                </c:pt>
                <c:pt idx="18">
                  <c:v>0.81725584809933438</c:v>
                </c:pt>
              </c:numCache>
            </c:numRef>
          </c:val>
        </c:ser>
        <c:ser>
          <c:idx val="2"/>
          <c:order val="2"/>
          <c:tx>
            <c:strRef>
              <c:f>Sheet1!$D$1</c:f>
              <c:strCache>
                <c:ptCount val="1"/>
                <c:pt idx="0">
                  <c:v>Reading and mathematics</c:v>
                </c:pt>
              </c:strCache>
            </c:strRef>
          </c:tx>
          <c:invertIfNegative val="0"/>
          <c:cat>
            <c:strRef>
              <c:f>Sheet1!$A$2:$A$20</c:f>
              <c:strCache>
                <c:ptCount val="19"/>
                <c:pt idx="0">
                  <c:v>Colombia</c:v>
                </c:pt>
                <c:pt idx="1">
                  <c:v>Italy</c:v>
                </c:pt>
                <c:pt idx="2">
                  <c:v>Russian Federation</c:v>
                </c:pt>
                <c:pt idx="3">
                  <c:v>Latvia</c:v>
                </c:pt>
                <c:pt idx="4">
                  <c:v>Spain</c:v>
                </c:pt>
                <c:pt idx="5">
                  <c:v>Estonia</c:v>
                </c:pt>
                <c:pt idx="6">
                  <c:v>OECD average-13</c:v>
                </c:pt>
                <c:pt idx="7">
                  <c:v>Israel</c:v>
                </c:pt>
                <c:pt idx="8">
                  <c:v>Slovenia</c:v>
                </c:pt>
                <c:pt idx="9">
                  <c:v>Australia</c:v>
                </c:pt>
                <c:pt idx="10">
                  <c:v>Poland</c:v>
                </c:pt>
                <c:pt idx="11">
                  <c:v>Czech Republic</c:v>
                </c:pt>
                <c:pt idx="12">
                  <c:v>France</c:v>
                </c:pt>
                <c:pt idx="13">
                  <c:v>Slovak Republic</c:v>
                </c:pt>
                <c:pt idx="14">
                  <c:v>Croatia</c:v>
                </c:pt>
                <c:pt idx="15">
                  <c:v>New Zealand</c:v>
                </c:pt>
                <c:pt idx="16">
                  <c:v>United States</c:v>
                </c:pt>
                <c:pt idx="17">
                  <c:v>Flemish Community (Belgium)</c:v>
                </c:pt>
                <c:pt idx="18">
                  <c:v>Shanghai-China</c:v>
                </c:pt>
              </c:strCache>
            </c:strRef>
          </c:cat>
          <c:val>
            <c:numRef>
              <c:f>Sheet1!$D$2:$D$20</c:f>
              <c:numCache>
                <c:formatCode>0.00</c:formatCode>
                <c:ptCount val="19"/>
                <c:pt idx="0">
                  <c:v>0.73377190447273011</c:v>
                </c:pt>
                <c:pt idx="1">
                  <c:v>0.70694858029243202</c:v>
                </c:pt>
                <c:pt idx="2">
                  <c:v>0.74673000977078452</c:v>
                </c:pt>
                <c:pt idx="3">
                  <c:v>0.67779483299570775</c:v>
                </c:pt>
                <c:pt idx="4">
                  <c:v>0.71820748459412398</c:v>
                </c:pt>
                <c:pt idx="5">
                  <c:v>0.72638067954629959</c:v>
                </c:pt>
                <c:pt idx="6">
                  <c:v>0.76657928815431953</c:v>
                </c:pt>
                <c:pt idx="7">
                  <c:v>0.81333589461919298</c:v>
                </c:pt>
                <c:pt idx="8">
                  <c:v>0.74755659881714887</c:v>
                </c:pt>
                <c:pt idx="9">
                  <c:v>0.758816733787403</c:v>
                </c:pt>
                <c:pt idx="10">
                  <c:v>0.77776110203850779</c:v>
                </c:pt>
                <c:pt idx="11">
                  <c:v>0.73468133456862539</c:v>
                </c:pt>
                <c:pt idx="12">
                  <c:v>0.81446809128305042</c:v>
                </c:pt>
                <c:pt idx="13">
                  <c:v>0.79722497564431438</c:v>
                </c:pt>
                <c:pt idx="14">
                  <c:v>0.73694701289434505</c:v>
                </c:pt>
                <c:pt idx="15">
                  <c:v>0.79554020607378051</c:v>
                </c:pt>
                <c:pt idx="16">
                  <c:v>0.79491877097895491</c:v>
                </c:pt>
                <c:pt idx="17">
                  <c:v>0.77969029376231935</c:v>
                </c:pt>
                <c:pt idx="18">
                  <c:v>0.80995712563350031</c:v>
                </c:pt>
              </c:numCache>
            </c:numRef>
          </c:val>
        </c:ser>
        <c:dLbls>
          <c:showLegendKey val="0"/>
          <c:showVal val="0"/>
          <c:showCatName val="0"/>
          <c:showSerName val="0"/>
          <c:showPercent val="0"/>
          <c:showBubbleSize val="0"/>
        </c:dLbls>
        <c:gapWidth val="150"/>
        <c:overlap val="30"/>
        <c:axId val="160940032"/>
        <c:axId val="160941568"/>
      </c:barChart>
      <c:catAx>
        <c:axId val="160940032"/>
        <c:scaling>
          <c:orientation val="minMax"/>
        </c:scaling>
        <c:delete val="0"/>
        <c:axPos val="b"/>
        <c:majorTickMark val="out"/>
        <c:minorTickMark val="none"/>
        <c:tickLblPos val="low"/>
        <c:txPr>
          <a:bodyPr rot="-5400000" vert="horz"/>
          <a:lstStyle/>
          <a:p>
            <a:pPr>
              <a:defRPr/>
            </a:pPr>
            <a:endParaRPr lang="en-US"/>
          </a:p>
        </c:txPr>
        <c:crossAx val="160941568"/>
        <c:crosses val="autoZero"/>
        <c:auto val="1"/>
        <c:lblAlgn val="ctr"/>
        <c:lblOffset val="100"/>
        <c:noMultiLvlLbl val="0"/>
      </c:catAx>
      <c:valAx>
        <c:axId val="160941568"/>
        <c:scaling>
          <c:orientation val="minMax"/>
          <c:max val="0.87000000000000011"/>
          <c:min val="0.5"/>
        </c:scaling>
        <c:delete val="0"/>
        <c:axPos val="l"/>
        <c:majorGridlines/>
        <c:numFmt formatCode="0.00" sourceLinked="1"/>
        <c:majorTickMark val="out"/>
        <c:minorTickMark val="none"/>
        <c:tickLblPos val="nextTo"/>
        <c:crossAx val="160940032"/>
        <c:crosses val="autoZero"/>
        <c:crossBetween val="between"/>
      </c:valAx>
    </c:plotArea>
    <c:legend>
      <c:legendPos val="t"/>
      <c:layout>
        <c:manualLayout>
          <c:xMode val="edge"/>
          <c:yMode val="edge"/>
          <c:x val="8.1685735767128009E-3"/>
          <c:y val="1.4302741358760428E-2"/>
          <c:w val="0.97273602290676542"/>
          <c:h val="0.12729665049318178"/>
        </c:manualLayou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08389894095951E-4"/>
          <c:y val="9.9517449919423795E-2"/>
          <c:w val="0.3466056051393695"/>
          <c:h val="0.7289368861058303"/>
        </c:manualLayout>
      </c:layout>
      <c:barChart>
        <c:barDir val="col"/>
        <c:grouping val="stacked"/>
        <c:varyColors val="0"/>
        <c:ser>
          <c:idx val="0"/>
          <c:order val="0"/>
          <c:tx>
            <c:strRef>
              <c:f>Sheet1!$B$1</c:f>
              <c:strCache>
                <c:ptCount val="1"/>
                <c:pt idx="0">
                  <c:v>Variation uniquely associated with mathematics performance</c:v>
                </c:pt>
              </c:strCache>
            </c:strRef>
          </c:tx>
          <c:invertIfNegative val="0"/>
          <c:dLbls>
            <c:showLegendKey val="0"/>
            <c:showVal val="1"/>
            <c:showCatName val="0"/>
            <c:showSerName val="0"/>
            <c:showPercent val="0"/>
            <c:showBubbleSize val="0"/>
            <c:showLeaderLines val="0"/>
          </c:dLbls>
          <c:cat>
            <c:strRef>
              <c:f>Sheet1!$A$2:$A$20</c:f>
              <c:strCache>
                <c:ptCount val="1"/>
                <c:pt idx="0">
                  <c:v>OECD average-13</c:v>
                </c:pt>
              </c:strCache>
            </c:strRef>
          </c:cat>
          <c:val>
            <c:numRef>
              <c:f>Sheet1!$B$2:$B$20</c:f>
              <c:numCache>
                <c:formatCode>0</c:formatCode>
                <c:ptCount val="1"/>
                <c:pt idx="0">
                  <c:v>12.16284406629341</c:v>
                </c:pt>
              </c:numCache>
            </c:numRef>
          </c:val>
        </c:ser>
        <c:ser>
          <c:idx val="1"/>
          <c:order val="1"/>
          <c:tx>
            <c:strRef>
              <c:f>Sheet1!$C$1</c:f>
              <c:strCache>
                <c:ptCount val="1"/>
                <c:pt idx="0">
                  <c:v>Variation uniquely associated with reading performance</c:v>
                </c:pt>
              </c:strCache>
            </c:strRef>
          </c:tx>
          <c:invertIfNegative val="0"/>
          <c:dLbls>
            <c:showLegendKey val="0"/>
            <c:showVal val="1"/>
            <c:showCatName val="0"/>
            <c:showSerName val="0"/>
            <c:showPercent val="0"/>
            <c:showBubbleSize val="0"/>
            <c:showLeaderLines val="0"/>
          </c:dLbls>
          <c:cat>
            <c:strRef>
              <c:f>Sheet1!$A$2:$A$20</c:f>
              <c:strCache>
                <c:ptCount val="1"/>
                <c:pt idx="0">
                  <c:v>OECD average-13</c:v>
                </c:pt>
              </c:strCache>
            </c:strRef>
          </c:cat>
          <c:val>
            <c:numRef>
              <c:f>Sheet1!$C$2:$C$20</c:f>
              <c:numCache>
                <c:formatCode>0</c:formatCode>
                <c:ptCount val="1"/>
                <c:pt idx="0">
                  <c:v>6.0192649484309806</c:v>
                </c:pt>
              </c:numCache>
            </c:numRef>
          </c:val>
        </c:ser>
        <c:ser>
          <c:idx val="2"/>
          <c:order val="2"/>
          <c:tx>
            <c:strRef>
              <c:f>Sheet1!$D$1</c:f>
              <c:strCache>
                <c:ptCount val="1"/>
                <c:pt idx="0">
                  <c:v>Variation associated with more than one subject</c:v>
                </c:pt>
              </c:strCache>
            </c:strRef>
          </c:tx>
          <c:invertIfNegative val="0"/>
          <c:dLbls>
            <c:showLegendKey val="0"/>
            <c:showVal val="1"/>
            <c:showCatName val="0"/>
            <c:showSerName val="0"/>
            <c:showPercent val="0"/>
            <c:showBubbleSize val="0"/>
            <c:showLeaderLines val="0"/>
          </c:dLbls>
          <c:cat>
            <c:strRef>
              <c:f>Sheet1!$A$2:$A$20</c:f>
              <c:strCache>
                <c:ptCount val="1"/>
                <c:pt idx="0">
                  <c:v>OECD average-13</c:v>
                </c:pt>
              </c:strCache>
            </c:strRef>
          </c:cat>
          <c:val>
            <c:numRef>
              <c:f>Sheet1!$D$2:$D$20</c:f>
              <c:numCache>
                <c:formatCode>0</c:formatCode>
                <c:ptCount val="1"/>
                <c:pt idx="0">
                  <c:v>56.529494226834089</c:v>
                </c:pt>
              </c:numCache>
            </c:numRef>
          </c:val>
        </c:ser>
        <c:ser>
          <c:idx val="3"/>
          <c:order val="3"/>
          <c:tx>
            <c:strRef>
              <c:f>Sheet1!$E$1</c:f>
              <c:strCache>
                <c:ptCount val="1"/>
                <c:pt idx="0">
                  <c:v>Residual (unexplained) variation</c:v>
                </c:pt>
              </c:strCache>
            </c:strRef>
          </c:tx>
          <c:invertIfNegative val="0"/>
          <c:dLbls>
            <c:showLegendKey val="0"/>
            <c:showVal val="1"/>
            <c:showCatName val="0"/>
            <c:showSerName val="0"/>
            <c:showPercent val="0"/>
            <c:showBubbleSize val="0"/>
            <c:showLeaderLines val="0"/>
          </c:dLbls>
          <c:cat>
            <c:strRef>
              <c:f>Sheet1!$A$2:$A$20</c:f>
              <c:strCache>
                <c:ptCount val="1"/>
                <c:pt idx="0">
                  <c:v>OECD average-13</c:v>
                </c:pt>
              </c:strCache>
            </c:strRef>
          </c:cat>
          <c:val>
            <c:numRef>
              <c:f>Sheet1!$E$2:$E$20</c:f>
              <c:numCache>
                <c:formatCode>0</c:formatCode>
                <c:ptCount val="1"/>
                <c:pt idx="0">
                  <c:v>25.288396758441529</c:v>
                </c:pt>
              </c:numCache>
            </c:numRef>
          </c:val>
        </c:ser>
        <c:dLbls>
          <c:showLegendKey val="0"/>
          <c:showVal val="0"/>
          <c:showCatName val="0"/>
          <c:showSerName val="0"/>
          <c:showPercent val="0"/>
          <c:showBubbleSize val="0"/>
        </c:dLbls>
        <c:gapWidth val="150"/>
        <c:overlap val="100"/>
        <c:axId val="134605824"/>
        <c:axId val="151610112"/>
      </c:barChart>
      <c:catAx>
        <c:axId val="134605824"/>
        <c:scaling>
          <c:orientation val="minMax"/>
        </c:scaling>
        <c:delete val="0"/>
        <c:axPos val="b"/>
        <c:majorTickMark val="out"/>
        <c:minorTickMark val="none"/>
        <c:tickLblPos val="nextTo"/>
        <c:spPr>
          <a:ln>
            <a:noFill/>
          </a:ln>
        </c:spPr>
        <c:txPr>
          <a:bodyPr rot="0" vert="horz"/>
          <a:lstStyle/>
          <a:p>
            <a:pPr>
              <a:defRPr sz="1600" b="1"/>
            </a:pPr>
            <a:endParaRPr lang="en-US"/>
          </a:p>
        </c:txPr>
        <c:crossAx val="151610112"/>
        <c:crosses val="autoZero"/>
        <c:auto val="1"/>
        <c:lblAlgn val="ctr"/>
        <c:lblOffset val="100"/>
        <c:tickLblSkip val="1"/>
        <c:noMultiLvlLbl val="0"/>
      </c:catAx>
      <c:valAx>
        <c:axId val="151610112"/>
        <c:scaling>
          <c:orientation val="minMax"/>
          <c:max val="100"/>
          <c:min val="0"/>
        </c:scaling>
        <c:delete val="0"/>
        <c:axPos val="l"/>
        <c:numFmt formatCode="0" sourceLinked="1"/>
        <c:majorTickMark val="none"/>
        <c:minorTickMark val="none"/>
        <c:tickLblPos val="none"/>
        <c:spPr>
          <a:ln>
            <a:noFill/>
          </a:ln>
        </c:spPr>
        <c:crossAx val="134605824"/>
        <c:crosses val="autoZero"/>
        <c:crossBetween val="between"/>
      </c:valAx>
    </c:plotArea>
    <c:legend>
      <c:legendPos val="r"/>
      <c:layout>
        <c:manualLayout>
          <c:xMode val="edge"/>
          <c:yMode val="edge"/>
          <c:x val="0.32378681935839682"/>
          <c:y val="0.12525822238333198"/>
          <c:w val="0.67621318064160318"/>
          <c:h val="0.79181754715513164"/>
        </c:manualLayout>
      </c:layout>
      <c:overlay val="0"/>
      <c:txPr>
        <a:bodyPr/>
        <a:lstStyle/>
        <a:p>
          <a:pPr>
            <a:defRPr sz="1600"/>
          </a:pPr>
          <a:endParaRPr lang="en-US"/>
        </a:p>
      </c:txPr>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Sheet1!$B$1</c:f>
              <c:strCache>
                <c:ptCount val="1"/>
                <c:pt idx="0">
                  <c:v>Percentage of students with a prepaid debit card</c:v>
                </c:pt>
              </c:strCache>
            </c:strRef>
          </c:tx>
          <c:spPr>
            <a:solidFill>
              <a:srgbClr val="00B0F0"/>
            </a:solidFill>
          </c:spPr>
          <c:invertIfNegative val="0"/>
          <c:dPt>
            <c:idx val="9"/>
            <c:invertIfNegative val="0"/>
            <c:bubble3D val="0"/>
            <c:spPr>
              <a:solidFill>
                <a:srgbClr val="FF0000"/>
              </a:solidFill>
            </c:spPr>
          </c:dPt>
          <c:cat>
            <c:strRef>
              <c:f>Sheet1!$A$2:$A$16</c:f>
              <c:strCache>
                <c:ptCount val="15"/>
                <c:pt idx="0">
                  <c:v>Shanghai-China</c:v>
                </c:pt>
                <c:pt idx="1">
                  <c:v>Poland</c:v>
                </c:pt>
                <c:pt idx="2">
                  <c:v>Israel</c:v>
                </c:pt>
                <c:pt idx="3">
                  <c:v>Latvia</c:v>
                </c:pt>
                <c:pt idx="4">
                  <c:v>United States</c:v>
                </c:pt>
                <c:pt idx="5">
                  <c:v>Flemish Community (Belgium)</c:v>
                </c:pt>
                <c:pt idx="6">
                  <c:v>Croatia</c:v>
                </c:pt>
                <c:pt idx="7">
                  <c:v>Italy</c:v>
                </c:pt>
                <c:pt idx="8">
                  <c:v>Slovak Republic</c:v>
                </c:pt>
                <c:pt idx="9">
                  <c:v>OECD average-10</c:v>
                </c:pt>
                <c:pt idx="10">
                  <c:v>France</c:v>
                </c:pt>
                <c:pt idx="11">
                  <c:v>Slovenia</c:v>
                </c:pt>
                <c:pt idx="12">
                  <c:v>Russian Federation</c:v>
                </c:pt>
                <c:pt idx="13">
                  <c:v>Estonia</c:v>
                </c:pt>
                <c:pt idx="14">
                  <c:v>Czech Republic</c:v>
                </c:pt>
              </c:strCache>
            </c:strRef>
          </c:cat>
          <c:val>
            <c:numRef>
              <c:f>Sheet1!$B$2:$B$16</c:f>
              <c:numCache>
                <c:formatCode>General</c:formatCode>
                <c:ptCount val="15"/>
                <c:pt idx="0">
                  <c:v>7.5933093031158698</c:v>
                </c:pt>
                <c:pt idx="1">
                  <c:v>8.7370755412944732</c:v>
                </c:pt>
                <c:pt idx="2">
                  <c:v>9.2357891051601779</c:v>
                </c:pt>
                <c:pt idx="3">
                  <c:v>13.927540155822435</c:v>
                </c:pt>
                <c:pt idx="4">
                  <c:v>14.31802093944469</c:v>
                </c:pt>
                <c:pt idx="5">
                  <c:v>16.741504274034252</c:v>
                </c:pt>
                <c:pt idx="6">
                  <c:v>18.374084887272371</c:v>
                </c:pt>
                <c:pt idx="7">
                  <c:v>19.231414855050051</c:v>
                </c:pt>
                <c:pt idx="8">
                  <c:v>19.488972621755764</c:v>
                </c:pt>
                <c:pt idx="9">
                  <c:v>19.491330524453769</c:v>
                </c:pt>
                <c:pt idx="10">
                  <c:v>22.59555694724148</c:v>
                </c:pt>
                <c:pt idx="11">
                  <c:v>24.886290687757128</c:v>
                </c:pt>
                <c:pt idx="12">
                  <c:v>26.624358569773378</c:v>
                </c:pt>
                <c:pt idx="13">
                  <c:v>28.658287758279538</c:v>
                </c:pt>
                <c:pt idx="14">
                  <c:v>31.020392514520108</c:v>
                </c:pt>
              </c:numCache>
            </c:numRef>
          </c:val>
        </c:ser>
        <c:dLbls>
          <c:showLegendKey val="0"/>
          <c:showVal val="0"/>
          <c:showCatName val="0"/>
          <c:showSerName val="0"/>
          <c:showPercent val="0"/>
          <c:showBubbleSize val="0"/>
        </c:dLbls>
        <c:gapWidth val="150"/>
        <c:axId val="352849920"/>
        <c:axId val="352851456"/>
      </c:barChart>
      <c:catAx>
        <c:axId val="352849920"/>
        <c:scaling>
          <c:orientation val="minMax"/>
        </c:scaling>
        <c:delete val="0"/>
        <c:axPos val="l"/>
        <c:majorTickMark val="out"/>
        <c:minorTickMark val="none"/>
        <c:tickLblPos val="nextTo"/>
        <c:crossAx val="352851456"/>
        <c:crosses val="autoZero"/>
        <c:auto val="1"/>
        <c:lblAlgn val="ctr"/>
        <c:lblOffset val="100"/>
        <c:tickLblSkip val="1"/>
        <c:noMultiLvlLbl val="0"/>
      </c:catAx>
      <c:valAx>
        <c:axId val="352851456"/>
        <c:scaling>
          <c:orientation val="minMax"/>
          <c:max val="100"/>
        </c:scaling>
        <c:delete val="0"/>
        <c:axPos val="b"/>
        <c:majorGridlines/>
        <c:numFmt formatCode="General" sourceLinked="1"/>
        <c:majorTickMark val="out"/>
        <c:minorTickMark val="none"/>
        <c:tickLblPos val="nextTo"/>
        <c:crossAx val="352849920"/>
        <c:crosses val="autoZero"/>
        <c:crossBetween val="between"/>
      </c:valAx>
    </c:plotArea>
    <c:plotVisOnly val="1"/>
    <c:dispBlanksAs val="gap"/>
    <c:showDLblsOverMax val="0"/>
  </c:chart>
  <c:txPr>
    <a:bodyPr/>
    <a:lstStyle/>
    <a:p>
      <a:pPr>
        <a:defRPr sz="1600">
          <a:solidFill>
            <a:schemeClr val="bg1"/>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ALL</c:v>
                </c:pt>
              </c:strCache>
            </c:strRef>
          </c:tx>
          <c:spPr>
            <a:ln w="44450">
              <a:solidFill>
                <a:srgbClr val="59B3CB"/>
              </a:solidFill>
            </a:ln>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Sheet1!$B$2:$B$51</c:f>
              <c:numCache>
                <c:formatCode>General</c:formatCode>
                <c:ptCount val="50"/>
                <c:pt idx="0">
                  <c:v>305.6357421875</c:v>
                </c:pt>
                <c:pt idx="1">
                  <c:v>309.39993286132812</c:v>
                </c:pt>
                <c:pt idx="2">
                  <c:v>311.29635620117187</c:v>
                </c:pt>
                <c:pt idx="3">
                  <c:v>314.27847290039062</c:v>
                </c:pt>
                <c:pt idx="4">
                  <c:v>320.01718139648438</c:v>
                </c:pt>
                <c:pt idx="5">
                  <c:v>324.52349853515625</c:v>
                </c:pt>
                <c:pt idx="6">
                  <c:v>330.04574584960937</c:v>
                </c:pt>
                <c:pt idx="7">
                  <c:v>335.9027099609375</c:v>
                </c:pt>
                <c:pt idx="8">
                  <c:v>343.12136840820312</c:v>
                </c:pt>
                <c:pt idx="9">
                  <c:v>349.90029907226562</c:v>
                </c:pt>
                <c:pt idx="10">
                  <c:v>352.86151123046875</c:v>
                </c:pt>
                <c:pt idx="11">
                  <c:v>355.04315185546875</c:v>
                </c:pt>
                <c:pt idx="12">
                  <c:v>359.89529418945312</c:v>
                </c:pt>
                <c:pt idx="13">
                  <c:v>367.60543823242187</c:v>
                </c:pt>
                <c:pt idx="14">
                  <c:v>378.81689453125</c:v>
                </c:pt>
                <c:pt idx="15">
                  <c:v>386.00897216796875</c:v>
                </c:pt>
                <c:pt idx="16">
                  <c:v>392.924072265625</c:v>
                </c:pt>
                <c:pt idx="17">
                  <c:v>400.14990234375</c:v>
                </c:pt>
                <c:pt idx="18">
                  <c:v>406.97021484375</c:v>
                </c:pt>
                <c:pt idx="19">
                  <c:v>417.4525146484375</c:v>
                </c:pt>
                <c:pt idx="20">
                  <c:v>431.08905029296875</c:v>
                </c:pt>
                <c:pt idx="21">
                  <c:v>440.59225463867187</c:v>
                </c:pt>
                <c:pt idx="22">
                  <c:v>447.26409912109375</c:v>
                </c:pt>
                <c:pt idx="23">
                  <c:v>461.75497436523437</c:v>
                </c:pt>
                <c:pt idx="24">
                  <c:v>467.2427978515625</c:v>
                </c:pt>
                <c:pt idx="25">
                  <c:v>480.41748046875</c:v>
                </c:pt>
                <c:pt idx="26">
                  <c:v>490.21002197265625</c:v>
                </c:pt>
                <c:pt idx="27">
                  <c:v>494.2928466796875</c:v>
                </c:pt>
                <c:pt idx="28">
                  <c:v>505.47613525390625</c:v>
                </c:pt>
                <c:pt idx="29">
                  <c:v>513.15216064453125</c:v>
                </c:pt>
                <c:pt idx="30">
                  <c:v>522.807373046875</c:v>
                </c:pt>
                <c:pt idx="31">
                  <c:v>529.81951904296875</c:v>
                </c:pt>
                <c:pt idx="32">
                  <c:v>540.61785888671875</c:v>
                </c:pt>
                <c:pt idx="33">
                  <c:v>546.33111572265625</c:v>
                </c:pt>
                <c:pt idx="34">
                  <c:v>552.541015625</c:v>
                </c:pt>
                <c:pt idx="35">
                  <c:v>566.27520751953125</c:v>
                </c:pt>
                <c:pt idx="36">
                  <c:v>571.49896240234375</c:v>
                </c:pt>
                <c:pt idx="37">
                  <c:v>580.388427734375</c:v>
                </c:pt>
                <c:pt idx="38">
                  <c:v>585.3555908203125</c:v>
                </c:pt>
                <c:pt idx="39">
                  <c:v>596.288818359375</c:v>
                </c:pt>
                <c:pt idx="40">
                  <c:v>602.01531982421875</c:v>
                </c:pt>
                <c:pt idx="41">
                  <c:v>612.419677734375</c:v>
                </c:pt>
                <c:pt idx="42">
                  <c:v>618.49761962890625</c:v>
                </c:pt>
                <c:pt idx="43">
                  <c:v>626.760498046875</c:v>
                </c:pt>
                <c:pt idx="44">
                  <c:v>637.171142578125</c:v>
                </c:pt>
                <c:pt idx="45">
                  <c:v>642.0152587890625</c:v>
                </c:pt>
                <c:pt idx="46">
                  <c:v>647.7518310546875</c:v>
                </c:pt>
                <c:pt idx="47">
                  <c:v>650.53936767578125</c:v>
                </c:pt>
                <c:pt idx="48">
                  <c:v>657.9337158203125</c:v>
                </c:pt>
                <c:pt idx="49">
                  <c:v>667.027099609375</c:v>
                </c:pt>
              </c:numCache>
            </c:numRef>
          </c:yVal>
          <c:smooth val="1"/>
        </c:ser>
        <c:ser>
          <c:idx val="1"/>
          <c:order val="1"/>
          <c:tx>
            <c:strRef>
              <c:f>Sheet1!$C$1</c:f>
              <c:strCache>
                <c:ptCount val="1"/>
                <c:pt idx="0">
                  <c:v>USA</c:v>
                </c:pt>
              </c:strCache>
            </c:strRef>
          </c:tx>
          <c:spPr>
            <a:ln w="44450"/>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Sheet1!$C$2:$C$51</c:f>
              <c:numCache>
                <c:formatCode>General</c:formatCode>
                <c:ptCount val="50"/>
                <c:pt idx="0">
                  <c:v>310.6357421875</c:v>
                </c:pt>
                <c:pt idx="1">
                  <c:v>315.21625939194035</c:v>
                </c:pt>
                <c:pt idx="2">
                  <c:v>317.92900926239639</c:v>
                </c:pt>
                <c:pt idx="3">
                  <c:v>321.72745249222737</c:v>
                </c:pt>
                <c:pt idx="4">
                  <c:v>328.28248751893335</c:v>
                </c:pt>
                <c:pt idx="5">
                  <c:v>333.60513118821746</c:v>
                </c:pt>
                <c:pt idx="6">
                  <c:v>339.94370503328287</c:v>
                </c:pt>
                <c:pt idx="7">
                  <c:v>346.61699567522322</c:v>
                </c:pt>
                <c:pt idx="8">
                  <c:v>354.65198065310108</c:v>
                </c:pt>
                <c:pt idx="9">
                  <c:v>362.24723784777581</c:v>
                </c:pt>
                <c:pt idx="10">
                  <c:v>366.02477653659122</c:v>
                </c:pt>
                <c:pt idx="11">
                  <c:v>369.02274369220345</c:v>
                </c:pt>
                <c:pt idx="12">
                  <c:v>374.69121255680005</c:v>
                </c:pt>
                <c:pt idx="13">
                  <c:v>383.21768313038103</c:v>
                </c:pt>
                <c:pt idx="14">
                  <c:v>395.24546595982144</c:v>
                </c:pt>
                <c:pt idx="15">
                  <c:v>403.25387012715242</c:v>
                </c:pt>
                <c:pt idx="16">
                  <c:v>410.9852967554209</c:v>
                </c:pt>
                <c:pt idx="17">
                  <c:v>419.02745336415819</c:v>
                </c:pt>
                <c:pt idx="18">
                  <c:v>426.66409239477042</c:v>
                </c:pt>
                <c:pt idx="19">
                  <c:v>437.96271873007015</c:v>
                </c:pt>
                <c:pt idx="20">
                  <c:v>452.41558090521363</c:v>
                </c:pt>
                <c:pt idx="21">
                  <c:v>462.73511178152904</c:v>
                </c:pt>
                <c:pt idx="22">
                  <c:v>470.22328279456315</c:v>
                </c:pt>
                <c:pt idx="23">
                  <c:v>485.530484569316</c:v>
                </c:pt>
                <c:pt idx="24">
                  <c:v>491.83463458625636</c:v>
                </c:pt>
                <c:pt idx="25">
                  <c:v>505.82564373405614</c:v>
                </c:pt>
                <c:pt idx="26">
                  <c:v>516.43451176857457</c:v>
                </c:pt>
                <c:pt idx="27">
                  <c:v>521.3336630062181</c:v>
                </c:pt>
                <c:pt idx="28">
                  <c:v>533.33327811104914</c:v>
                </c:pt>
                <c:pt idx="29">
                  <c:v>541.82563003228631</c:v>
                </c:pt>
                <c:pt idx="30">
                  <c:v>552.29716896524235</c:v>
                </c:pt>
                <c:pt idx="31">
                  <c:v>560.12564149194839</c:v>
                </c:pt>
                <c:pt idx="32">
                  <c:v>571.74030786631056</c:v>
                </c:pt>
                <c:pt idx="33">
                  <c:v>578.26989123286035</c:v>
                </c:pt>
                <c:pt idx="34">
                  <c:v>585.29611766581638</c:v>
                </c:pt>
                <c:pt idx="35">
                  <c:v>599.84663609095981</c:v>
                </c:pt>
                <c:pt idx="36">
                  <c:v>605.88671750438459</c:v>
                </c:pt>
                <c:pt idx="37">
                  <c:v>615.59250936702801</c:v>
                </c:pt>
                <c:pt idx="38">
                  <c:v>621.3759989835778</c:v>
                </c:pt>
                <c:pt idx="39">
                  <c:v>633.12555305325259</c:v>
                </c:pt>
                <c:pt idx="40">
                  <c:v>639.66838104870851</c:v>
                </c:pt>
                <c:pt idx="41">
                  <c:v>650.88906548947705</c:v>
                </c:pt>
                <c:pt idx="42">
                  <c:v>657.78333391462058</c:v>
                </c:pt>
                <c:pt idx="43">
                  <c:v>666.86253886320151</c:v>
                </c:pt>
                <c:pt idx="44">
                  <c:v>678.08950992506379</c:v>
                </c:pt>
                <c:pt idx="45">
                  <c:v>683.74995266661358</c:v>
                </c:pt>
                <c:pt idx="46">
                  <c:v>690.30285146285075</c:v>
                </c:pt>
                <c:pt idx="47">
                  <c:v>693.90671461455679</c:v>
                </c:pt>
                <c:pt idx="48">
                  <c:v>702.11738928970021</c:v>
                </c:pt>
                <c:pt idx="49">
                  <c:v>712.027099609375</c:v>
                </c:pt>
              </c:numCache>
            </c:numRef>
          </c:yVal>
          <c:smooth val="1"/>
        </c:ser>
        <c:ser>
          <c:idx val="2"/>
          <c:order val="2"/>
          <c:tx>
            <c:strRef>
              <c:f>Sheet1!$D$1</c:f>
              <c:strCache>
                <c:ptCount val="1"/>
                <c:pt idx="0">
                  <c:v>Czech Republic</c:v>
                </c:pt>
              </c:strCache>
            </c:strRef>
          </c:tx>
          <c:spPr>
            <a:ln w="44450">
              <a:solidFill>
                <a:srgbClr val="FFC000"/>
              </a:solidFill>
            </a:ln>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Sheet1!$D$2:$D$51</c:f>
              <c:numCache>
                <c:formatCode>General</c:formatCode>
                <c:ptCount val="50"/>
                <c:pt idx="0">
                  <c:v>350.6357421875</c:v>
                </c:pt>
                <c:pt idx="1">
                  <c:v>353.5836063307159</c:v>
                </c:pt>
                <c:pt idx="2">
                  <c:v>354.66370313994736</c:v>
                </c:pt>
                <c:pt idx="3">
                  <c:v>356.82949330855388</c:v>
                </c:pt>
                <c:pt idx="4">
                  <c:v>361.7518752740354</c:v>
                </c:pt>
                <c:pt idx="5">
                  <c:v>365.44186588209504</c:v>
                </c:pt>
                <c:pt idx="6">
                  <c:v>370.14778666593588</c:v>
                </c:pt>
                <c:pt idx="7">
                  <c:v>375.18842424665178</c:v>
                </c:pt>
                <c:pt idx="8">
                  <c:v>381.59075616330517</c:v>
                </c:pt>
                <c:pt idx="9">
                  <c:v>387.55336029675544</c:v>
                </c:pt>
                <c:pt idx="10">
                  <c:v>389.69824592434628</c:v>
                </c:pt>
                <c:pt idx="11">
                  <c:v>391.06356001873405</c:v>
                </c:pt>
                <c:pt idx="12">
                  <c:v>395.0993758221062</c:v>
                </c:pt>
                <c:pt idx="13">
                  <c:v>401.99319333446272</c:v>
                </c:pt>
                <c:pt idx="14">
                  <c:v>412.38832310267856</c:v>
                </c:pt>
                <c:pt idx="15">
                  <c:v>418.76407420878508</c:v>
                </c:pt>
                <c:pt idx="16">
                  <c:v>424.8628477758291</c:v>
                </c:pt>
                <c:pt idx="17">
                  <c:v>431.27235132334181</c:v>
                </c:pt>
                <c:pt idx="18">
                  <c:v>437.27633729272958</c:v>
                </c:pt>
                <c:pt idx="19">
                  <c:v>446.94231056680485</c:v>
                </c:pt>
                <c:pt idx="20">
                  <c:v>459.76251968072387</c:v>
                </c:pt>
                <c:pt idx="21">
                  <c:v>468.44939749581471</c:v>
                </c:pt>
                <c:pt idx="22">
                  <c:v>474.30491544762435</c:v>
                </c:pt>
                <c:pt idx="23">
                  <c:v>487.97946416115275</c:v>
                </c:pt>
                <c:pt idx="24">
                  <c:v>492.65096111686864</c:v>
                </c:pt>
                <c:pt idx="25">
                  <c:v>505.00931720344386</c:v>
                </c:pt>
                <c:pt idx="26">
                  <c:v>513.98553217673793</c:v>
                </c:pt>
                <c:pt idx="27">
                  <c:v>517.2520303531569</c:v>
                </c:pt>
                <c:pt idx="28">
                  <c:v>527.61899239676336</c:v>
                </c:pt>
                <c:pt idx="29">
                  <c:v>534.47869125677619</c:v>
                </c:pt>
                <c:pt idx="30">
                  <c:v>543.31757712850765</c:v>
                </c:pt>
                <c:pt idx="31">
                  <c:v>549.51339659398911</c:v>
                </c:pt>
                <c:pt idx="32">
                  <c:v>559.49540990712694</c:v>
                </c:pt>
                <c:pt idx="33">
                  <c:v>564.39234021245215</c:v>
                </c:pt>
                <c:pt idx="34">
                  <c:v>569.78591358418362</c:v>
                </c:pt>
                <c:pt idx="35">
                  <c:v>582.70377894810269</c:v>
                </c:pt>
                <c:pt idx="36">
                  <c:v>587.11120730030291</c:v>
                </c:pt>
                <c:pt idx="37">
                  <c:v>595.18434610172199</c:v>
                </c:pt>
                <c:pt idx="38">
                  <c:v>599.3351826570472</c:v>
                </c:pt>
                <c:pt idx="39">
                  <c:v>609.45208366549741</c:v>
                </c:pt>
                <c:pt idx="40">
                  <c:v>614.36225859972899</c:v>
                </c:pt>
                <c:pt idx="41">
                  <c:v>623.95028997927295</c:v>
                </c:pt>
                <c:pt idx="42">
                  <c:v>629.21190534319192</c:v>
                </c:pt>
                <c:pt idx="43">
                  <c:v>636.65845723054849</c:v>
                </c:pt>
                <c:pt idx="44">
                  <c:v>646.25277523118621</c:v>
                </c:pt>
                <c:pt idx="45">
                  <c:v>650.28056491151142</c:v>
                </c:pt>
                <c:pt idx="46">
                  <c:v>655.20081064652425</c:v>
                </c:pt>
                <c:pt idx="47">
                  <c:v>657.17202073700571</c:v>
                </c:pt>
                <c:pt idx="48">
                  <c:v>663.75004235092479</c:v>
                </c:pt>
                <c:pt idx="49">
                  <c:v>672.027099609375</c:v>
                </c:pt>
              </c:numCache>
            </c:numRef>
          </c:yVal>
          <c:smooth val="1"/>
        </c:ser>
        <c:ser>
          <c:idx val="3"/>
          <c:order val="3"/>
          <c:tx>
            <c:strRef>
              <c:f>Sheet1!$E$1</c:f>
              <c:strCache>
                <c:ptCount val="1"/>
                <c:pt idx="0">
                  <c:v>Italy</c:v>
                </c:pt>
              </c:strCache>
            </c:strRef>
          </c:tx>
          <c:spPr>
            <a:ln w="44450">
              <a:solidFill>
                <a:srgbClr val="92D050"/>
              </a:solidFill>
            </a:ln>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Sheet1!$E$2:$E$51</c:f>
              <c:numCache>
                <c:formatCode>General</c:formatCode>
                <c:ptCount val="50"/>
                <c:pt idx="0">
                  <c:v>305.6357421875</c:v>
                </c:pt>
                <c:pt idx="1">
                  <c:v>308.5836063307159</c:v>
                </c:pt>
                <c:pt idx="2">
                  <c:v>309.66370313994736</c:v>
                </c:pt>
                <c:pt idx="3">
                  <c:v>311.82949330855388</c:v>
                </c:pt>
                <c:pt idx="4">
                  <c:v>316.7518752740354</c:v>
                </c:pt>
                <c:pt idx="5">
                  <c:v>320.44186588209504</c:v>
                </c:pt>
                <c:pt idx="6">
                  <c:v>325.14778666593588</c:v>
                </c:pt>
                <c:pt idx="7">
                  <c:v>330.18842424665178</c:v>
                </c:pt>
                <c:pt idx="8">
                  <c:v>336.59075616330517</c:v>
                </c:pt>
                <c:pt idx="9">
                  <c:v>342.55336029675544</c:v>
                </c:pt>
                <c:pt idx="10">
                  <c:v>344.69824592434628</c:v>
                </c:pt>
                <c:pt idx="11">
                  <c:v>346.06356001873405</c:v>
                </c:pt>
                <c:pt idx="12">
                  <c:v>350.0993758221062</c:v>
                </c:pt>
                <c:pt idx="13">
                  <c:v>356.99319333446272</c:v>
                </c:pt>
                <c:pt idx="14">
                  <c:v>367.38832310267856</c:v>
                </c:pt>
                <c:pt idx="15">
                  <c:v>373.76407420878508</c:v>
                </c:pt>
                <c:pt idx="16">
                  <c:v>379.8628477758291</c:v>
                </c:pt>
                <c:pt idx="17">
                  <c:v>386.27235132334181</c:v>
                </c:pt>
                <c:pt idx="18">
                  <c:v>392.27633729272958</c:v>
                </c:pt>
                <c:pt idx="19">
                  <c:v>401.94231056680485</c:v>
                </c:pt>
                <c:pt idx="20">
                  <c:v>414.76251968072387</c:v>
                </c:pt>
                <c:pt idx="21">
                  <c:v>423.44939749581471</c:v>
                </c:pt>
                <c:pt idx="22">
                  <c:v>429.30491544762435</c:v>
                </c:pt>
                <c:pt idx="23">
                  <c:v>442.97946416115275</c:v>
                </c:pt>
                <c:pt idx="24">
                  <c:v>447.65096111686864</c:v>
                </c:pt>
                <c:pt idx="25">
                  <c:v>460.00931720344386</c:v>
                </c:pt>
                <c:pt idx="26">
                  <c:v>468.98553217673788</c:v>
                </c:pt>
                <c:pt idx="27">
                  <c:v>472.2520303531569</c:v>
                </c:pt>
                <c:pt idx="28">
                  <c:v>482.61899239676342</c:v>
                </c:pt>
                <c:pt idx="29">
                  <c:v>489.47869125677613</c:v>
                </c:pt>
                <c:pt idx="30">
                  <c:v>498.31757712850765</c:v>
                </c:pt>
                <c:pt idx="31">
                  <c:v>504.51339659398917</c:v>
                </c:pt>
                <c:pt idx="32">
                  <c:v>514.49540990712694</c:v>
                </c:pt>
                <c:pt idx="33">
                  <c:v>519.39234021245215</c:v>
                </c:pt>
                <c:pt idx="34">
                  <c:v>524.78591358418362</c:v>
                </c:pt>
                <c:pt idx="35">
                  <c:v>537.70377894810269</c:v>
                </c:pt>
                <c:pt idx="36">
                  <c:v>542.11120730030291</c:v>
                </c:pt>
                <c:pt idx="37">
                  <c:v>550.18434610172199</c:v>
                </c:pt>
                <c:pt idx="38">
                  <c:v>554.3351826570472</c:v>
                </c:pt>
                <c:pt idx="39">
                  <c:v>564.45208366549741</c:v>
                </c:pt>
                <c:pt idx="40">
                  <c:v>569.36225859972899</c:v>
                </c:pt>
                <c:pt idx="41">
                  <c:v>578.95028997927295</c:v>
                </c:pt>
                <c:pt idx="42">
                  <c:v>584.21190534319192</c:v>
                </c:pt>
                <c:pt idx="43">
                  <c:v>591.65845723054849</c:v>
                </c:pt>
                <c:pt idx="44">
                  <c:v>601.25277523118621</c:v>
                </c:pt>
                <c:pt idx="45">
                  <c:v>605.28056491151142</c:v>
                </c:pt>
                <c:pt idx="46">
                  <c:v>610.20081064652425</c:v>
                </c:pt>
                <c:pt idx="47">
                  <c:v>612.17202073700571</c:v>
                </c:pt>
                <c:pt idx="48">
                  <c:v>618.75004235092479</c:v>
                </c:pt>
                <c:pt idx="49">
                  <c:v>627.027099609375</c:v>
                </c:pt>
              </c:numCache>
            </c:numRef>
          </c:yVal>
          <c:smooth val="1"/>
        </c:ser>
        <c:ser>
          <c:idx val="4"/>
          <c:order val="4"/>
          <c:tx>
            <c:strRef>
              <c:f>Sheet1!$F$1</c:f>
              <c:strCache>
                <c:ptCount val="1"/>
                <c:pt idx="0">
                  <c:v>France</c:v>
                </c:pt>
              </c:strCache>
            </c:strRef>
          </c:tx>
          <c:spPr>
            <a:ln w="38100">
              <a:solidFill>
                <a:schemeClr val="accent4">
                  <a:lumMod val="40000"/>
                  <a:lumOff val="60000"/>
                </a:schemeClr>
              </a:solidFill>
            </a:ln>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Sheet1!$F$2:$F$51</c:f>
              <c:numCache>
                <c:formatCode>General</c:formatCode>
                <c:ptCount val="50"/>
                <c:pt idx="0">
                  <c:v>285.6357421875</c:v>
                </c:pt>
                <c:pt idx="1">
                  <c:v>289.39993286132812</c:v>
                </c:pt>
                <c:pt idx="2">
                  <c:v>291.29635620117187</c:v>
                </c:pt>
                <c:pt idx="3">
                  <c:v>294.27847290039062</c:v>
                </c:pt>
                <c:pt idx="4">
                  <c:v>300.01718139648438</c:v>
                </c:pt>
                <c:pt idx="5">
                  <c:v>304.52349853515625</c:v>
                </c:pt>
                <c:pt idx="6">
                  <c:v>310.04574584960937</c:v>
                </c:pt>
                <c:pt idx="7">
                  <c:v>315.9027099609375</c:v>
                </c:pt>
                <c:pt idx="8">
                  <c:v>323.12136840820312</c:v>
                </c:pt>
                <c:pt idx="9">
                  <c:v>329.90029907226562</c:v>
                </c:pt>
                <c:pt idx="10">
                  <c:v>332.86151123046875</c:v>
                </c:pt>
                <c:pt idx="11">
                  <c:v>335.04315185546875</c:v>
                </c:pt>
                <c:pt idx="12">
                  <c:v>339.89529418945312</c:v>
                </c:pt>
                <c:pt idx="13">
                  <c:v>347.60543823242187</c:v>
                </c:pt>
                <c:pt idx="14">
                  <c:v>358.81689453125</c:v>
                </c:pt>
                <c:pt idx="15">
                  <c:v>366.00897216796875</c:v>
                </c:pt>
                <c:pt idx="16">
                  <c:v>372.924072265625</c:v>
                </c:pt>
                <c:pt idx="17">
                  <c:v>380.14990234375</c:v>
                </c:pt>
                <c:pt idx="18">
                  <c:v>386.97021484375</c:v>
                </c:pt>
                <c:pt idx="19">
                  <c:v>397.4525146484375</c:v>
                </c:pt>
                <c:pt idx="20">
                  <c:v>411.08905029296875</c:v>
                </c:pt>
                <c:pt idx="21">
                  <c:v>420.59225463867187</c:v>
                </c:pt>
                <c:pt idx="22">
                  <c:v>427.26409912109375</c:v>
                </c:pt>
                <c:pt idx="23">
                  <c:v>441.75497436523437</c:v>
                </c:pt>
                <c:pt idx="24">
                  <c:v>447.2427978515625</c:v>
                </c:pt>
                <c:pt idx="25">
                  <c:v>460.41748046875</c:v>
                </c:pt>
                <c:pt idx="26">
                  <c:v>470.21002197265625</c:v>
                </c:pt>
                <c:pt idx="27">
                  <c:v>474.2928466796875</c:v>
                </c:pt>
                <c:pt idx="28">
                  <c:v>485.47613525390625</c:v>
                </c:pt>
                <c:pt idx="29">
                  <c:v>493.15216064453125</c:v>
                </c:pt>
                <c:pt idx="30">
                  <c:v>502.807373046875</c:v>
                </c:pt>
                <c:pt idx="31">
                  <c:v>509.81951904296875</c:v>
                </c:pt>
                <c:pt idx="32">
                  <c:v>520.61785888671875</c:v>
                </c:pt>
                <c:pt idx="33">
                  <c:v>526.33111572265625</c:v>
                </c:pt>
                <c:pt idx="34">
                  <c:v>532.541015625</c:v>
                </c:pt>
                <c:pt idx="35">
                  <c:v>546.27520751953125</c:v>
                </c:pt>
                <c:pt idx="36">
                  <c:v>551.49896240234375</c:v>
                </c:pt>
                <c:pt idx="37">
                  <c:v>560.388427734375</c:v>
                </c:pt>
                <c:pt idx="38">
                  <c:v>565.3555908203125</c:v>
                </c:pt>
                <c:pt idx="39">
                  <c:v>576.288818359375</c:v>
                </c:pt>
                <c:pt idx="40">
                  <c:v>582.01531982421875</c:v>
                </c:pt>
                <c:pt idx="41">
                  <c:v>592.419677734375</c:v>
                </c:pt>
                <c:pt idx="42">
                  <c:v>598.49761962890625</c:v>
                </c:pt>
                <c:pt idx="43">
                  <c:v>606.760498046875</c:v>
                </c:pt>
                <c:pt idx="44">
                  <c:v>617.171142578125</c:v>
                </c:pt>
                <c:pt idx="45">
                  <c:v>622.0152587890625</c:v>
                </c:pt>
                <c:pt idx="46">
                  <c:v>627.7518310546875</c:v>
                </c:pt>
                <c:pt idx="47">
                  <c:v>630.53936767578125</c:v>
                </c:pt>
                <c:pt idx="48">
                  <c:v>637.9337158203125</c:v>
                </c:pt>
                <c:pt idx="49">
                  <c:v>647.027099609375</c:v>
                </c:pt>
              </c:numCache>
            </c:numRef>
          </c:yVal>
          <c:smooth val="1"/>
        </c:ser>
        <c:ser>
          <c:idx val="5"/>
          <c:order val="5"/>
          <c:tx>
            <c:strRef>
              <c:f>Sheet1!$G$1</c:f>
              <c:strCache>
                <c:ptCount val="1"/>
                <c:pt idx="0">
                  <c:v>Singapore</c:v>
                </c:pt>
              </c:strCache>
            </c:strRef>
          </c:tx>
          <c:spPr>
            <a:ln>
              <a:solidFill>
                <a:srgbClr val="ED01DC"/>
              </a:solidFill>
            </a:ln>
          </c:spPr>
          <c:marker>
            <c:symbol val="none"/>
          </c:marker>
          <c:xVal>
            <c:numRef>
              <c:f>Sheet1!$A$2:$A$51</c:f>
              <c:numCache>
                <c:formatCode>General</c:formatCode>
                <c:ptCount val="50"/>
                <c:pt idx="0">
                  <c:v>221</c:v>
                </c:pt>
                <c:pt idx="1">
                  <c:v>231</c:v>
                </c:pt>
                <c:pt idx="2">
                  <c:v>241</c:v>
                </c:pt>
                <c:pt idx="3">
                  <c:v>251</c:v>
                </c:pt>
                <c:pt idx="4">
                  <c:v>261</c:v>
                </c:pt>
                <c:pt idx="5">
                  <c:v>271</c:v>
                </c:pt>
                <c:pt idx="6">
                  <c:v>281</c:v>
                </c:pt>
                <c:pt idx="7">
                  <c:v>291</c:v>
                </c:pt>
                <c:pt idx="8">
                  <c:v>301</c:v>
                </c:pt>
                <c:pt idx="9">
                  <c:v>311</c:v>
                </c:pt>
                <c:pt idx="10">
                  <c:v>321</c:v>
                </c:pt>
                <c:pt idx="11">
                  <c:v>331</c:v>
                </c:pt>
                <c:pt idx="12">
                  <c:v>341</c:v>
                </c:pt>
                <c:pt idx="13">
                  <c:v>351</c:v>
                </c:pt>
                <c:pt idx="14">
                  <c:v>361</c:v>
                </c:pt>
                <c:pt idx="15">
                  <c:v>371</c:v>
                </c:pt>
                <c:pt idx="16">
                  <c:v>381</c:v>
                </c:pt>
                <c:pt idx="17">
                  <c:v>391</c:v>
                </c:pt>
                <c:pt idx="18">
                  <c:v>401</c:v>
                </c:pt>
                <c:pt idx="19">
                  <c:v>411</c:v>
                </c:pt>
                <c:pt idx="20">
                  <c:v>421</c:v>
                </c:pt>
                <c:pt idx="21">
                  <c:v>431</c:v>
                </c:pt>
                <c:pt idx="22">
                  <c:v>441</c:v>
                </c:pt>
                <c:pt idx="23">
                  <c:v>451</c:v>
                </c:pt>
                <c:pt idx="24">
                  <c:v>461</c:v>
                </c:pt>
                <c:pt idx="25">
                  <c:v>471</c:v>
                </c:pt>
                <c:pt idx="26">
                  <c:v>481</c:v>
                </c:pt>
                <c:pt idx="27">
                  <c:v>491</c:v>
                </c:pt>
                <c:pt idx="28">
                  <c:v>501</c:v>
                </c:pt>
                <c:pt idx="29">
                  <c:v>511</c:v>
                </c:pt>
                <c:pt idx="30">
                  <c:v>521</c:v>
                </c:pt>
                <c:pt idx="31">
                  <c:v>531</c:v>
                </c:pt>
                <c:pt idx="32">
                  <c:v>541</c:v>
                </c:pt>
                <c:pt idx="33">
                  <c:v>551</c:v>
                </c:pt>
                <c:pt idx="34">
                  <c:v>561</c:v>
                </c:pt>
                <c:pt idx="35">
                  <c:v>571</c:v>
                </c:pt>
                <c:pt idx="36">
                  <c:v>581</c:v>
                </c:pt>
                <c:pt idx="37">
                  <c:v>591</c:v>
                </c:pt>
                <c:pt idx="38">
                  <c:v>601</c:v>
                </c:pt>
                <c:pt idx="39">
                  <c:v>611</c:v>
                </c:pt>
                <c:pt idx="40">
                  <c:v>621</c:v>
                </c:pt>
                <c:pt idx="41">
                  <c:v>631</c:v>
                </c:pt>
                <c:pt idx="42">
                  <c:v>641</c:v>
                </c:pt>
                <c:pt idx="43">
                  <c:v>651</c:v>
                </c:pt>
                <c:pt idx="44">
                  <c:v>661</c:v>
                </c:pt>
                <c:pt idx="45">
                  <c:v>671</c:v>
                </c:pt>
                <c:pt idx="46">
                  <c:v>681</c:v>
                </c:pt>
                <c:pt idx="47">
                  <c:v>691</c:v>
                </c:pt>
                <c:pt idx="48">
                  <c:v>701</c:v>
                </c:pt>
                <c:pt idx="49">
                  <c:v>711</c:v>
                </c:pt>
              </c:numCache>
            </c:numRef>
          </c:xVal>
          <c:yVal>
            <c:numRef>
              <c:f>Sheet1!$G$2:$G$51</c:f>
              <c:numCache>
                <c:formatCode>General</c:formatCode>
                <c:ptCount val="50"/>
                <c:pt idx="0">
                  <c:v>305.6357421875</c:v>
                </c:pt>
                <c:pt idx="1">
                  <c:v>309.39993286132812</c:v>
                </c:pt>
                <c:pt idx="2">
                  <c:v>311.29635620117187</c:v>
                </c:pt>
                <c:pt idx="3">
                  <c:v>314.27847290039062</c:v>
                </c:pt>
                <c:pt idx="4">
                  <c:v>320.01718139648438</c:v>
                </c:pt>
                <c:pt idx="5">
                  <c:v>324.52349853515625</c:v>
                </c:pt>
                <c:pt idx="6">
                  <c:v>330.04574584960937</c:v>
                </c:pt>
                <c:pt idx="7">
                  <c:v>335.9027099609375</c:v>
                </c:pt>
                <c:pt idx="8">
                  <c:v>343.12136840820312</c:v>
                </c:pt>
                <c:pt idx="9">
                  <c:v>349.90029907226562</c:v>
                </c:pt>
                <c:pt idx="10">
                  <c:v>352.86151123046875</c:v>
                </c:pt>
                <c:pt idx="11">
                  <c:v>355.04315185546875</c:v>
                </c:pt>
                <c:pt idx="12">
                  <c:v>359.89529418945312</c:v>
                </c:pt>
                <c:pt idx="13">
                  <c:v>367.60543823242187</c:v>
                </c:pt>
                <c:pt idx="14">
                  <c:v>378.81689453125</c:v>
                </c:pt>
                <c:pt idx="15">
                  <c:v>386.00897216796875</c:v>
                </c:pt>
                <c:pt idx="16">
                  <c:v>392.924072265625</c:v>
                </c:pt>
                <c:pt idx="17">
                  <c:v>400.14990234375</c:v>
                </c:pt>
                <c:pt idx="18">
                  <c:v>406.97021484375</c:v>
                </c:pt>
                <c:pt idx="19">
                  <c:v>417.4525146484375</c:v>
                </c:pt>
                <c:pt idx="20">
                  <c:v>431.08905029296875</c:v>
                </c:pt>
                <c:pt idx="21">
                  <c:v>440.59225463867187</c:v>
                </c:pt>
                <c:pt idx="22">
                  <c:v>447.26409912109375</c:v>
                </c:pt>
                <c:pt idx="23">
                  <c:v>461.75497436523437</c:v>
                </c:pt>
                <c:pt idx="24">
                  <c:v>467.2427978515625</c:v>
                </c:pt>
                <c:pt idx="25">
                  <c:v>480.41748046875</c:v>
                </c:pt>
                <c:pt idx="26">
                  <c:v>490.21002197265625</c:v>
                </c:pt>
                <c:pt idx="27">
                  <c:v>494.2928466796875</c:v>
                </c:pt>
                <c:pt idx="28">
                  <c:v>505.47613525390625</c:v>
                </c:pt>
                <c:pt idx="29">
                  <c:v>513.15216064453125</c:v>
                </c:pt>
                <c:pt idx="30">
                  <c:v>522.807373046875</c:v>
                </c:pt>
                <c:pt idx="31">
                  <c:v>529.81951904296875</c:v>
                </c:pt>
                <c:pt idx="32">
                  <c:v>540.61785888671875</c:v>
                </c:pt>
                <c:pt idx="33">
                  <c:v>546.33111572265625</c:v>
                </c:pt>
                <c:pt idx="34">
                  <c:v>552.541015625</c:v>
                </c:pt>
                <c:pt idx="35">
                  <c:v>566.27520751953125</c:v>
                </c:pt>
                <c:pt idx="36">
                  <c:v>571.49896240234375</c:v>
                </c:pt>
                <c:pt idx="37">
                  <c:v>580.388427734375</c:v>
                </c:pt>
                <c:pt idx="38">
                  <c:v>585.3555908203125</c:v>
                </c:pt>
                <c:pt idx="39">
                  <c:v>596.288818359375</c:v>
                </c:pt>
                <c:pt idx="40">
                  <c:v>602.01531982421875</c:v>
                </c:pt>
                <c:pt idx="41">
                  <c:v>612.419677734375</c:v>
                </c:pt>
                <c:pt idx="42">
                  <c:v>618.49761962890625</c:v>
                </c:pt>
                <c:pt idx="43">
                  <c:v>626.760498046875</c:v>
                </c:pt>
                <c:pt idx="44">
                  <c:v>637.171142578125</c:v>
                </c:pt>
                <c:pt idx="45">
                  <c:v>642.0152587890625</c:v>
                </c:pt>
                <c:pt idx="46">
                  <c:v>647.7518310546875</c:v>
                </c:pt>
                <c:pt idx="47">
                  <c:v>650.53936767578125</c:v>
                </c:pt>
                <c:pt idx="48">
                  <c:v>657.9337158203125</c:v>
                </c:pt>
                <c:pt idx="49">
                  <c:v>667.027099609375</c:v>
                </c:pt>
              </c:numCache>
            </c:numRef>
          </c:yVal>
          <c:smooth val="1"/>
        </c:ser>
        <c:dLbls>
          <c:showLegendKey val="0"/>
          <c:showVal val="0"/>
          <c:showCatName val="0"/>
          <c:showSerName val="0"/>
          <c:showPercent val="0"/>
          <c:showBubbleSize val="0"/>
        </c:dLbls>
        <c:axId val="273466112"/>
        <c:axId val="273467648"/>
      </c:scatterChart>
      <c:valAx>
        <c:axId val="273466112"/>
        <c:scaling>
          <c:orientation val="minMax"/>
          <c:max val="800"/>
          <c:min val="200"/>
        </c:scaling>
        <c:delete val="0"/>
        <c:axPos val="b"/>
        <c:numFmt formatCode="General" sourceLinked="1"/>
        <c:majorTickMark val="out"/>
        <c:minorTickMark val="none"/>
        <c:tickLblPos val="nextTo"/>
        <c:crossAx val="273467648"/>
        <c:crosses val="autoZero"/>
        <c:crossBetween val="midCat"/>
      </c:valAx>
      <c:valAx>
        <c:axId val="273467648"/>
        <c:scaling>
          <c:orientation val="minMax"/>
          <c:max val="800"/>
          <c:min val="200"/>
        </c:scaling>
        <c:delete val="0"/>
        <c:axPos val="l"/>
        <c:majorGridlines/>
        <c:numFmt formatCode="General" sourceLinked="1"/>
        <c:majorTickMark val="out"/>
        <c:minorTickMark val="none"/>
        <c:tickLblPos val="nextTo"/>
        <c:crossAx val="273466112"/>
        <c:crosses val="autoZero"/>
        <c:crossBetween val="midCat"/>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264485593234E-2"/>
          <c:y val="1.5980508007018907E-2"/>
          <c:w val="0.90533540084594966"/>
          <c:h val="0.83067787442715701"/>
        </c:manualLayout>
      </c:layout>
      <c:barChart>
        <c:barDir val="col"/>
        <c:grouping val="clustered"/>
        <c:varyColors val="0"/>
        <c:ser>
          <c:idx val="0"/>
          <c:order val="0"/>
          <c:tx>
            <c:strRef>
              <c:f>Sheet1!$B$1</c:f>
              <c:strCache>
                <c:ptCount val="1"/>
                <c:pt idx="0">
                  <c:v>Significatif +</c:v>
                </c:pt>
              </c:strCache>
            </c:strRef>
          </c:tx>
          <c:spPr>
            <a:solidFill>
              <a:srgbClr val="00B050"/>
            </a:solidFill>
            <a:ln>
              <a:noFill/>
            </a:ln>
          </c:spPr>
          <c:invertIfNegative val="0"/>
          <c:dLbls>
            <c:dLbl>
              <c:idx val="8"/>
              <c:layout>
                <c:manualLayout>
                  <c:x val="1.3888890407796413E-3"/>
                  <c:y val="-1.2903894435983006E-2"/>
                </c:manualLayout>
              </c:layout>
              <c:showLegendKey val="0"/>
              <c:showVal val="0"/>
              <c:showCatName val="1"/>
              <c:showSerName val="0"/>
              <c:showPercent val="0"/>
              <c:showBubbleSize val="0"/>
            </c:dLbl>
            <c:dLbl>
              <c:idx val="9"/>
              <c:layout>
                <c:manualLayout>
                  <c:x val="0"/>
                  <c:y val="-2.7958437944629762E-2"/>
                </c:manualLayout>
              </c:layout>
              <c:showLegendKey val="0"/>
              <c:showVal val="0"/>
              <c:showCatName val="1"/>
              <c:showSerName val="0"/>
              <c:showPercent val="0"/>
              <c:showBubbleSize val="0"/>
            </c:dLbl>
            <c:dLbl>
              <c:idx val="10"/>
              <c:layout>
                <c:manualLayout>
                  <c:x val="-1.3888890407796413E-3"/>
                  <c:y val="-3.0109087017293548E-2"/>
                </c:manualLayout>
              </c:layout>
              <c:showLegendKey val="0"/>
              <c:showVal val="0"/>
              <c:showCatName val="1"/>
              <c:showSerName val="0"/>
              <c:showPercent val="0"/>
              <c:showBubbleSize val="0"/>
            </c:dLbl>
            <c:dLbl>
              <c:idx val="11"/>
              <c:layout>
                <c:manualLayout>
                  <c:x val="0"/>
                  <c:y val="-2.5807788871965935E-2"/>
                </c:manualLayout>
              </c:layout>
              <c:showLegendKey val="0"/>
              <c:showVal val="0"/>
              <c:showCatName val="1"/>
              <c:showSerName val="0"/>
              <c:showPercent val="0"/>
              <c:showBubbleSize val="0"/>
            </c:dLbl>
            <c:dLbl>
              <c:idx val="12"/>
              <c:layout>
                <c:manualLayout>
                  <c:x val="4.1666671223389243E-3"/>
                  <c:y val="-4.9464928671268039E-2"/>
                </c:manualLayout>
              </c:layout>
              <c:dLblPos val="outEnd"/>
              <c:showLegendKey val="0"/>
              <c:showVal val="0"/>
              <c:showCatName val="1"/>
              <c:showSerName val="0"/>
              <c:showPercent val="0"/>
              <c:showBubbleSize val="0"/>
            </c:dLbl>
            <c:dLbl>
              <c:idx val="13"/>
              <c:layout>
                <c:manualLayout>
                  <c:x val="0"/>
                  <c:y val="0.17850387303109772"/>
                </c:manualLayout>
              </c:layout>
              <c:showLegendKey val="0"/>
              <c:showVal val="0"/>
              <c:showCatName val="1"/>
              <c:showSerName val="0"/>
              <c:showPercent val="0"/>
              <c:showBubbleSize val="0"/>
            </c:dLbl>
            <c:dLbl>
              <c:idx val="14"/>
              <c:layout>
                <c:manualLayout>
                  <c:x val="2.7777780815593845E-3"/>
                  <c:y val="0.43658176175075702"/>
                </c:manualLayout>
              </c:layout>
              <c:showLegendKey val="0"/>
              <c:showVal val="0"/>
              <c:showCatName val="1"/>
              <c:showSerName val="0"/>
              <c:showPercent val="0"/>
              <c:showBubbleSize val="0"/>
            </c:dLbl>
            <c:dLbl>
              <c:idx val="15"/>
              <c:layout>
                <c:manualLayout>
                  <c:x val="2.7777780815592826E-3"/>
                  <c:y val="0.34410385162621243"/>
                </c:manualLayout>
              </c:layout>
              <c:showLegendKey val="0"/>
              <c:showVal val="0"/>
              <c:showCatName val="1"/>
              <c:showSerName val="0"/>
              <c:showPercent val="0"/>
              <c:showBubbleSize val="0"/>
            </c:dLbl>
            <c:dLbl>
              <c:idx val="16"/>
              <c:layout>
                <c:manualLayout>
                  <c:x val="2.7777780815593845E-3"/>
                  <c:y val="0.43012981453276555"/>
                </c:manualLayout>
              </c:layout>
              <c:showLegendKey val="0"/>
              <c:showVal val="0"/>
              <c:showCatName val="1"/>
              <c:showSerName val="0"/>
              <c:showPercent val="0"/>
              <c:showBubbleSize val="0"/>
            </c:dLbl>
            <c:dLbl>
              <c:idx val="17"/>
              <c:layout>
                <c:manualLayout>
                  <c:x val="-2.7778874429009747E-3"/>
                  <c:y val="0.37851423678883367"/>
                </c:manualLayout>
              </c:layout>
              <c:showLegendKey val="0"/>
              <c:showVal val="0"/>
              <c:showCatName val="1"/>
              <c:showSerName val="0"/>
              <c:showPercent val="0"/>
              <c:showBubbleSize val="0"/>
            </c:dLbl>
            <c:dLbl>
              <c:idx val="18"/>
              <c:layout>
                <c:manualLayout>
                  <c:x val="-2.7777780815592826E-3"/>
                  <c:y val="0.4344311126780932"/>
                </c:manualLayout>
              </c:layout>
              <c:showLegendKey val="0"/>
              <c:showVal val="0"/>
              <c:showCatName val="1"/>
              <c:showSerName val="0"/>
              <c:showPercent val="0"/>
              <c:showBubbleSize val="0"/>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txPr>
              <a:bodyPr rot="-5400000" vert="horz"/>
              <a:lstStyle/>
              <a:p>
                <a:pPr>
                  <a:defRPr sz="1200"/>
                </a:pPr>
                <a:endParaRPr lang="en-US"/>
              </a:p>
            </c:txPr>
            <c:showLegendKey val="0"/>
            <c:showVal val="0"/>
            <c:showCatName val="1"/>
            <c:showSerName val="0"/>
            <c:showPercent val="0"/>
            <c:showBubbleSize val="0"/>
            <c:showLeaderLines val="0"/>
          </c:dLbls>
          <c:cat>
            <c:strRef>
              <c:f>Sheet1!$A$2:$A$20</c:f>
              <c:strCache>
                <c:ptCount val="19"/>
                <c:pt idx="0">
                  <c:v>France</c:v>
                </c:pt>
                <c:pt idx="1">
                  <c:v>Italy</c:v>
                </c:pt>
                <c:pt idx="2">
                  <c:v>Slovenia</c:v>
                </c:pt>
                <c:pt idx="3">
                  <c:v>Israel</c:v>
                </c:pt>
                <c:pt idx="4">
                  <c:v>Colombia</c:v>
                </c:pt>
                <c:pt idx="5">
                  <c:v>Shanghai-China</c:v>
                </c:pt>
                <c:pt idx="6">
                  <c:v>Latvia</c:v>
                </c:pt>
                <c:pt idx="7">
                  <c:v>United States</c:v>
                </c:pt>
                <c:pt idx="8">
                  <c:v>OECD average-13</c:v>
                </c:pt>
                <c:pt idx="9">
                  <c:v>Croatia</c:v>
                </c:pt>
                <c:pt idx="10">
                  <c:v>Poland</c:v>
                </c:pt>
                <c:pt idx="11">
                  <c:v>Slovak Republic</c:v>
                </c:pt>
                <c:pt idx="12">
                  <c:v>Spain</c:v>
                </c:pt>
                <c:pt idx="13">
                  <c:v>Estonia</c:v>
                </c:pt>
                <c:pt idx="14">
                  <c:v>Flemish Community (Belgium)</c:v>
                </c:pt>
                <c:pt idx="15">
                  <c:v>New Zealand</c:v>
                </c:pt>
                <c:pt idx="16">
                  <c:v>Russian Federation</c:v>
                </c:pt>
                <c:pt idx="17">
                  <c:v>Australia</c:v>
                </c:pt>
                <c:pt idx="18">
                  <c:v>Czech Republic</c:v>
                </c:pt>
              </c:strCache>
            </c:strRef>
          </c:cat>
          <c:val>
            <c:numRef>
              <c:f>Sheet1!$B$2:$B$20</c:f>
              <c:numCache>
                <c:formatCode>General</c:formatCode>
                <c:ptCount val="19"/>
                <c:pt idx="3" formatCode="0.0">
                  <c:v>0</c:v>
                </c:pt>
                <c:pt idx="4" formatCode="0.0">
                  <c:v>0</c:v>
                </c:pt>
                <c:pt idx="5" formatCode="0.0">
                  <c:v>0</c:v>
                </c:pt>
                <c:pt idx="6" formatCode="0.0">
                  <c:v>0</c:v>
                </c:pt>
                <c:pt idx="7" formatCode="0.0">
                  <c:v>0</c:v>
                </c:pt>
                <c:pt idx="8" formatCode="0.0">
                  <c:v>0</c:v>
                </c:pt>
                <c:pt idx="9" formatCode="0.0">
                  <c:v>0</c:v>
                </c:pt>
                <c:pt idx="10" formatCode="0.0">
                  <c:v>0</c:v>
                </c:pt>
                <c:pt idx="11" formatCode="0.0">
                  <c:v>0</c:v>
                </c:pt>
                <c:pt idx="12" formatCode="0.0">
                  <c:v>0</c:v>
                </c:pt>
                <c:pt idx="13" formatCode="0">
                  <c:v>5.2254446046036511</c:v>
                </c:pt>
                <c:pt idx="14" formatCode="0">
                  <c:v>9.1893822108987422</c:v>
                </c:pt>
                <c:pt idx="15" formatCode="0">
                  <c:v>12.003495399395215</c:v>
                </c:pt>
                <c:pt idx="16" formatCode="0">
                  <c:v>13.670879707311199</c:v>
                </c:pt>
                <c:pt idx="17" formatCode="0">
                  <c:v>18.14460472275033</c:v>
                </c:pt>
                <c:pt idx="18" formatCode="0">
                  <c:v>18.884633639061626</c:v>
                </c:pt>
              </c:numCache>
            </c:numRef>
          </c:val>
        </c:ser>
        <c:ser>
          <c:idx val="1"/>
          <c:order val="1"/>
          <c:tx>
            <c:strRef>
              <c:f>Sheet1!$C$1</c:f>
              <c:strCache>
                <c:ptCount val="1"/>
                <c:pt idx="0">
                  <c:v>No difference</c:v>
                </c:pt>
              </c:strCache>
            </c:strRef>
          </c:tx>
          <c:spPr>
            <a:solidFill>
              <a:srgbClr val="FFFF00"/>
            </a:solidFill>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txPr>
              <a:bodyPr rot="-5400000" vert="horz"/>
              <a:lstStyle/>
              <a:p>
                <a:pPr>
                  <a:defRPr/>
                </a:pPr>
                <a:endParaRPr lang="en-US"/>
              </a:p>
            </c:txPr>
            <c:showLegendKey val="0"/>
            <c:showVal val="0"/>
            <c:showCatName val="1"/>
            <c:showSerName val="0"/>
            <c:showPercent val="0"/>
            <c:showBubbleSize val="0"/>
            <c:showLeaderLines val="0"/>
          </c:dLbls>
          <c:cat>
            <c:strRef>
              <c:f>Sheet1!$A$2:$A$20</c:f>
              <c:strCache>
                <c:ptCount val="19"/>
                <c:pt idx="0">
                  <c:v>France</c:v>
                </c:pt>
                <c:pt idx="1">
                  <c:v>Italy</c:v>
                </c:pt>
                <c:pt idx="2">
                  <c:v>Slovenia</c:v>
                </c:pt>
                <c:pt idx="3">
                  <c:v>Israel</c:v>
                </c:pt>
                <c:pt idx="4">
                  <c:v>Colombia</c:v>
                </c:pt>
                <c:pt idx="5">
                  <c:v>Shanghai-China</c:v>
                </c:pt>
                <c:pt idx="6">
                  <c:v>Latvia</c:v>
                </c:pt>
                <c:pt idx="7">
                  <c:v>United States</c:v>
                </c:pt>
                <c:pt idx="8">
                  <c:v>OECD average-13</c:v>
                </c:pt>
                <c:pt idx="9">
                  <c:v>Croatia</c:v>
                </c:pt>
                <c:pt idx="10">
                  <c:v>Poland</c:v>
                </c:pt>
                <c:pt idx="11">
                  <c:v>Slovak Republic</c:v>
                </c:pt>
                <c:pt idx="12">
                  <c:v>Spain</c:v>
                </c:pt>
                <c:pt idx="13">
                  <c:v>Estonia</c:v>
                </c:pt>
                <c:pt idx="14">
                  <c:v>Flemish Community (Belgium)</c:v>
                </c:pt>
                <c:pt idx="15">
                  <c:v>New Zealand</c:v>
                </c:pt>
                <c:pt idx="16">
                  <c:v>Russian Federation</c:v>
                </c:pt>
                <c:pt idx="17">
                  <c:v>Australia</c:v>
                </c:pt>
                <c:pt idx="18">
                  <c:v>Czech Republic</c:v>
                </c:pt>
              </c:strCache>
            </c:strRef>
          </c:cat>
          <c:val>
            <c:numRef>
              <c:f>Sheet1!$C$2:$C$20</c:f>
              <c:numCache>
                <c:formatCode>General</c:formatCode>
                <c:ptCount val="19"/>
                <c:pt idx="0">
                  <c:v>0</c:v>
                </c:pt>
                <c:pt idx="1">
                  <c:v>0</c:v>
                </c:pt>
                <c:pt idx="2">
                  <c:v>0</c:v>
                </c:pt>
                <c:pt idx="3" formatCode="0">
                  <c:v>-5.1501071493414319</c:v>
                </c:pt>
                <c:pt idx="4" formatCode="0">
                  <c:v>-4.7186555820332838</c:v>
                </c:pt>
                <c:pt idx="5" formatCode="0">
                  <c:v>-0.12324801475629173</c:v>
                </c:pt>
                <c:pt idx="6" formatCode="0">
                  <c:v>0.57270103030218622</c:v>
                </c:pt>
                <c:pt idx="7" formatCode="0">
                  <c:v>0.57901571784791594</c:v>
                </c:pt>
                <c:pt idx="8" formatCode="0">
                  <c:v>1.5848750060541941</c:v>
                </c:pt>
                <c:pt idx="9" formatCode="0">
                  <c:v>2.0447769388988291</c:v>
                </c:pt>
                <c:pt idx="10" formatCode="0">
                  <c:v>2.3151747846722985</c:v>
                </c:pt>
                <c:pt idx="11" formatCode="0">
                  <c:v>2.3436555233517256</c:v>
                </c:pt>
                <c:pt idx="12" formatCode="0">
                  <c:v>3.7984093535315711</c:v>
                </c:pt>
                <c:pt idx="13">
                  <c:v>0</c:v>
                </c:pt>
                <c:pt idx="14">
                  <c:v>0</c:v>
                </c:pt>
                <c:pt idx="15">
                  <c:v>0</c:v>
                </c:pt>
                <c:pt idx="16">
                  <c:v>0</c:v>
                </c:pt>
                <c:pt idx="17">
                  <c:v>0</c:v>
                </c:pt>
                <c:pt idx="18">
                  <c:v>0</c:v>
                </c:pt>
              </c:numCache>
            </c:numRef>
          </c:val>
        </c:ser>
        <c:ser>
          <c:idx val="2"/>
          <c:order val="2"/>
          <c:tx>
            <c:strRef>
              <c:f>Sheet1!$D$1</c:f>
              <c:strCache>
                <c:ptCount val="1"/>
                <c:pt idx="0">
                  <c:v>Significatif -</c:v>
                </c:pt>
              </c:strCache>
            </c:strRef>
          </c:tx>
          <c:spPr>
            <a:solidFill>
              <a:schemeClr val="accent6">
                <a:lumMod val="75000"/>
              </a:schemeClr>
            </a:solidFill>
          </c:spPr>
          <c:invertIfNegative val="0"/>
          <c:dPt>
            <c:idx val="22"/>
            <c:invertIfNegative val="0"/>
            <c:bubble3D val="0"/>
          </c:dPt>
          <c:dLbls>
            <c:txPr>
              <a:bodyPr rot="-5400000" vert="horz"/>
              <a:lstStyle/>
              <a:p>
                <a:pPr>
                  <a:defRPr/>
                </a:pPr>
                <a:endParaRPr lang="en-US"/>
              </a:p>
            </c:txPr>
            <c:showLegendKey val="0"/>
            <c:showVal val="0"/>
            <c:showCatName val="1"/>
            <c:showSerName val="0"/>
            <c:showPercent val="0"/>
            <c:showBubbleSize val="0"/>
            <c:showLeaderLines val="0"/>
          </c:dLbls>
          <c:cat>
            <c:strRef>
              <c:f>Sheet1!$A$2:$A$20</c:f>
              <c:strCache>
                <c:ptCount val="19"/>
                <c:pt idx="0">
                  <c:v>France</c:v>
                </c:pt>
                <c:pt idx="1">
                  <c:v>Italy</c:v>
                </c:pt>
                <c:pt idx="2">
                  <c:v>Slovenia</c:v>
                </c:pt>
                <c:pt idx="3">
                  <c:v>Israel</c:v>
                </c:pt>
                <c:pt idx="4">
                  <c:v>Colombia</c:v>
                </c:pt>
                <c:pt idx="5">
                  <c:v>Shanghai-China</c:v>
                </c:pt>
                <c:pt idx="6">
                  <c:v>Latvia</c:v>
                </c:pt>
                <c:pt idx="7">
                  <c:v>United States</c:v>
                </c:pt>
                <c:pt idx="8">
                  <c:v>OECD average-13</c:v>
                </c:pt>
                <c:pt idx="9">
                  <c:v>Croatia</c:v>
                </c:pt>
                <c:pt idx="10">
                  <c:v>Poland</c:v>
                </c:pt>
                <c:pt idx="11">
                  <c:v>Slovak Republic</c:v>
                </c:pt>
                <c:pt idx="12">
                  <c:v>Spain</c:v>
                </c:pt>
                <c:pt idx="13">
                  <c:v>Estonia</c:v>
                </c:pt>
                <c:pt idx="14">
                  <c:v>Flemish Community (Belgium)</c:v>
                </c:pt>
                <c:pt idx="15">
                  <c:v>New Zealand</c:v>
                </c:pt>
                <c:pt idx="16">
                  <c:v>Russian Federation</c:v>
                </c:pt>
                <c:pt idx="17">
                  <c:v>Australia</c:v>
                </c:pt>
                <c:pt idx="18">
                  <c:v>Czech Republic</c:v>
                </c:pt>
              </c:strCache>
            </c:strRef>
          </c:cat>
          <c:val>
            <c:numRef>
              <c:f>Sheet1!$D$2:$D$20</c:f>
              <c:numCache>
                <c:formatCode>0</c:formatCode>
                <c:ptCount val="19"/>
                <c:pt idx="0">
                  <c:v>-24.261676237810381</c:v>
                </c:pt>
                <c:pt idx="1">
                  <c:v>-14.048349359548476</c:v>
                </c:pt>
                <c:pt idx="2">
                  <c:v>-8.4203081307082606</c:v>
                </c:pt>
              </c:numCache>
            </c:numRef>
          </c:val>
        </c:ser>
        <c:dLbls>
          <c:showLegendKey val="0"/>
          <c:showVal val="0"/>
          <c:showCatName val="0"/>
          <c:showSerName val="0"/>
          <c:showPercent val="0"/>
          <c:showBubbleSize val="0"/>
        </c:dLbls>
        <c:gapWidth val="50"/>
        <c:overlap val="100"/>
        <c:axId val="275190528"/>
        <c:axId val="275192064"/>
      </c:barChart>
      <c:catAx>
        <c:axId val="275190528"/>
        <c:scaling>
          <c:orientation val="minMax"/>
        </c:scaling>
        <c:delete val="0"/>
        <c:axPos val="b"/>
        <c:numFmt formatCode="General" sourceLinked="1"/>
        <c:majorTickMark val="none"/>
        <c:minorTickMark val="none"/>
        <c:tickLblPos val="none"/>
        <c:spPr>
          <a:ln w="25400">
            <a:noFill/>
          </a:ln>
        </c:spPr>
        <c:txPr>
          <a:bodyPr/>
          <a:lstStyle/>
          <a:p>
            <a:pPr>
              <a:defRPr sz="1400"/>
            </a:pPr>
            <a:endParaRPr lang="en-US"/>
          </a:p>
        </c:txPr>
        <c:crossAx val="275192064"/>
        <c:crossesAt val="0"/>
        <c:auto val="1"/>
        <c:lblAlgn val="ctr"/>
        <c:lblOffset val="100"/>
        <c:tickLblSkip val="1"/>
        <c:noMultiLvlLbl val="0"/>
      </c:catAx>
      <c:valAx>
        <c:axId val="275192064"/>
        <c:scaling>
          <c:orientation val="minMax"/>
          <c:max val="30"/>
          <c:min val="-30"/>
        </c:scaling>
        <c:delete val="0"/>
        <c:axPos val="l"/>
        <c:majorGridlines>
          <c:spPr>
            <a:ln>
              <a:prstDash val="dash"/>
            </a:ln>
          </c:spPr>
        </c:majorGridlines>
        <c:title>
          <c:tx>
            <c:rich>
              <a:bodyPr rot="0" vert="horz"/>
              <a:lstStyle/>
              <a:p>
                <a:pPr>
                  <a:defRPr sz="1200"/>
                </a:pPr>
                <a:r>
                  <a:rPr lang="en-GB" sz="1200" dirty="0" smtClean="0"/>
                  <a:t>%</a:t>
                </a:r>
                <a:endParaRPr lang="en-GB" sz="1200" dirty="0"/>
              </a:p>
            </c:rich>
          </c:tx>
          <c:layout>
            <c:manualLayout>
              <c:xMode val="edge"/>
              <c:yMode val="edge"/>
              <c:x val="1.9155185821870716E-2"/>
              <c:y val="7.4124487616506829E-4"/>
            </c:manualLayout>
          </c:layout>
          <c:overlay val="0"/>
        </c:title>
        <c:numFmt formatCode="General" sourceLinked="0"/>
        <c:majorTickMark val="out"/>
        <c:minorTickMark val="none"/>
        <c:tickLblPos val="low"/>
        <c:spPr>
          <a:ln>
            <a:noFill/>
          </a:ln>
        </c:spPr>
        <c:txPr>
          <a:bodyPr/>
          <a:lstStyle/>
          <a:p>
            <a:pPr>
              <a:defRPr sz="1100"/>
            </a:pPr>
            <a:endParaRPr lang="en-US"/>
          </a:p>
        </c:txPr>
        <c:crossAx val="275190528"/>
        <c:crosses val="autoZero"/>
        <c:crossBetween val="between"/>
      </c:valAx>
      <c:spPr>
        <a:noFill/>
        <a:ln>
          <a:noFill/>
        </a:ln>
      </c:spPr>
    </c:plotArea>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72545129098224E-2"/>
          <c:y val="0.16376558623502432"/>
          <c:w val="0.91327218979202995"/>
          <c:h val="0.46308252893782809"/>
        </c:manualLayout>
      </c:layout>
      <c:barChart>
        <c:barDir val="col"/>
        <c:grouping val="stacked"/>
        <c:varyColors val="0"/>
        <c:ser>
          <c:idx val="0"/>
          <c:order val="0"/>
          <c:tx>
            <c:strRef>
              <c:f>Sheet1!$B$1</c:f>
              <c:strCache>
                <c:ptCount val="1"/>
                <c:pt idx="0">
                  <c:v>Variation uniquely associated with mathematics performance</c:v>
                </c:pt>
              </c:strCache>
            </c:strRef>
          </c:tx>
          <c:invertIfNegative val="0"/>
          <c:cat>
            <c:strRef>
              <c:f>Sheet1!$A$2:$A$20</c:f>
              <c:strCache>
                <c:ptCount val="19"/>
                <c:pt idx="0">
                  <c:v>Colombia</c:v>
                </c:pt>
                <c:pt idx="1">
                  <c:v>Russian Federation</c:v>
                </c:pt>
                <c:pt idx="2">
                  <c:v>Italy</c:v>
                </c:pt>
                <c:pt idx="3">
                  <c:v>Spain</c:v>
                </c:pt>
                <c:pt idx="4">
                  <c:v>Latvia</c:v>
                </c:pt>
                <c:pt idx="5">
                  <c:v>Estonia</c:v>
                </c:pt>
                <c:pt idx="6">
                  <c:v>Israel</c:v>
                </c:pt>
                <c:pt idx="7">
                  <c:v>OECD average-13</c:v>
                </c:pt>
                <c:pt idx="8">
                  <c:v>Czech Republic</c:v>
                </c:pt>
                <c:pt idx="9">
                  <c:v>France</c:v>
                </c:pt>
                <c:pt idx="10">
                  <c:v>Poland</c:v>
                </c:pt>
                <c:pt idx="11">
                  <c:v>Flemish Community (Belgium)</c:v>
                </c:pt>
                <c:pt idx="12">
                  <c:v>Slovak Republic</c:v>
                </c:pt>
                <c:pt idx="13">
                  <c:v>Australia</c:v>
                </c:pt>
                <c:pt idx="14">
                  <c:v>Croatia</c:v>
                </c:pt>
                <c:pt idx="15">
                  <c:v>Slovenia</c:v>
                </c:pt>
                <c:pt idx="16">
                  <c:v>United States</c:v>
                </c:pt>
                <c:pt idx="17">
                  <c:v>Shanghai-China</c:v>
                </c:pt>
                <c:pt idx="18">
                  <c:v>New Zealand</c:v>
                </c:pt>
              </c:strCache>
            </c:strRef>
          </c:cat>
          <c:val>
            <c:numRef>
              <c:f>Sheet1!$B$2:$B$20</c:f>
              <c:numCache>
                <c:formatCode>0</c:formatCode>
                <c:ptCount val="19"/>
                <c:pt idx="0">
                  <c:v>3.4581354868841068</c:v>
                </c:pt>
                <c:pt idx="1">
                  <c:v>11.041435122088444</c:v>
                </c:pt>
                <c:pt idx="2">
                  <c:v>9.9238590784224456</c:v>
                </c:pt>
                <c:pt idx="3">
                  <c:v>21.670183757659728</c:v>
                </c:pt>
                <c:pt idx="4">
                  <c:v>11.209383330198376</c:v>
                </c:pt>
                <c:pt idx="5">
                  <c:v>13.502686540951897</c:v>
                </c:pt>
                <c:pt idx="6">
                  <c:v>12.240352117851073</c:v>
                </c:pt>
                <c:pt idx="7">
                  <c:v>12.16284406629341</c:v>
                </c:pt>
                <c:pt idx="8">
                  <c:v>17.114731436449713</c:v>
                </c:pt>
                <c:pt idx="9">
                  <c:v>9.5504279527485867</c:v>
                </c:pt>
                <c:pt idx="10">
                  <c:v>12.169606003668589</c:v>
                </c:pt>
                <c:pt idx="11">
                  <c:v>14.098041964207741</c:v>
                </c:pt>
                <c:pt idx="12">
                  <c:v>9.7302949759950064</c:v>
                </c:pt>
                <c:pt idx="13">
                  <c:v>10.374673373397062</c:v>
                </c:pt>
                <c:pt idx="14">
                  <c:v>14.528993930175915</c:v>
                </c:pt>
                <c:pt idx="15">
                  <c:v>10.117196067623965</c:v>
                </c:pt>
                <c:pt idx="16">
                  <c:v>9.5785559675918002</c:v>
                </c:pt>
                <c:pt idx="17">
                  <c:v>14.068478611510725</c:v>
                </c:pt>
                <c:pt idx="18">
                  <c:v>8.046363625246661</c:v>
                </c:pt>
              </c:numCache>
            </c:numRef>
          </c:val>
        </c:ser>
        <c:ser>
          <c:idx val="1"/>
          <c:order val="1"/>
          <c:tx>
            <c:strRef>
              <c:f>Sheet1!$C$1</c:f>
              <c:strCache>
                <c:ptCount val="1"/>
                <c:pt idx="0">
                  <c:v>Variation uniquely associated with reading performance</c:v>
                </c:pt>
              </c:strCache>
            </c:strRef>
          </c:tx>
          <c:invertIfNegative val="0"/>
          <c:cat>
            <c:strRef>
              <c:f>Sheet1!$A$2:$A$20</c:f>
              <c:strCache>
                <c:ptCount val="19"/>
                <c:pt idx="0">
                  <c:v>Colombia</c:v>
                </c:pt>
                <c:pt idx="1">
                  <c:v>Russian Federation</c:v>
                </c:pt>
                <c:pt idx="2">
                  <c:v>Italy</c:v>
                </c:pt>
                <c:pt idx="3">
                  <c:v>Spain</c:v>
                </c:pt>
                <c:pt idx="4">
                  <c:v>Latvia</c:v>
                </c:pt>
                <c:pt idx="5">
                  <c:v>Estonia</c:v>
                </c:pt>
                <c:pt idx="6">
                  <c:v>Israel</c:v>
                </c:pt>
                <c:pt idx="7">
                  <c:v>OECD average-13</c:v>
                </c:pt>
                <c:pt idx="8">
                  <c:v>Czech Republic</c:v>
                </c:pt>
                <c:pt idx="9">
                  <c:v>France</c:v>
                </c:pt>
                <c:pt idx="10">
                  <c:v>Poland</c:v>
                </c:pt>
                <c:pt idx="11">
                  <c:v>Flemish Community (Belgium)</c:v>
                </c:pt>
                <c:pt idx="12">
                  <c:v>Slovak Republic</c:v>
                </c:pt>
                <c:pt idx="13">
                  <c:v>Australia</c:v>
                </c:pt>
                <c:pt idx="14">
                  <c:v>Croatia</c:v>
                </c:pt>
                <c:pt idx="15">
                  <c:v>Slovenia</c:v>
                </c:pt>
                <c:pt idx="16">
                  <c:v>United States</c:v>
                </c:pt>
                <c:pt idx="17">
                  <c:v>Shanghai-China</c:v>
                </c:pt>
                <c:pt idx="18">
                  <c:v>New Zealand</c:v>
                </c:pt>
              </c:strCache>
            </c:strRef>
          </c:cat>
          <c:val>
            <c:numRef>
              <c:f>Sheet1!$C$2:$C$20</c:f>
              <c:numCache>
                <c:formatCode>0</c:formatCode>
                <c:ptCount val="19"/>
                <c:pt idx="0">
                  <c:v>4.6268515369952627</c:v>
                </c:pt>
                <c:pt idx="1">
                  <c:v>4.2985628882316833</c:v>
                </c:pt>
                <c:pt idx="2">
                  <c:v>8.1647220059270875</c:v>
                </c:pt>
                <c:pt idx="3">
                  <c:v>1.4578229278376242</c:v>
                </c:pt>
                <c:pt idx="4">
                  <c:v>10.341886711983518</c:v>
                </c:pt>
                <c:pt idx="5">
                  <c:v>6.3622379363282153</c:v>
                </c:pt>
                <c:pt idx="6">
                  <c:v>2.6679162168139414</c:v>
                </c:pt>
                <c:pt idx="7">
                  <c:v>6.0192649484309806</c:v>
                </c:pt>
                <c:pt idx="8">
                  <c:v>4.5692161736853993</c:v>
                </c:pt>
                <c:pt idx="9">
                  <c:v>4.8968994394018157</c:v>
                </c:pt>
                <c:pt idx="10">
                  <c:v>5.3527313890221535</c:v>
                </c:pt>
                <c:pt idx="11">
                  <c:v>4.3224166325912989</c:v>
                </c:pt>
                <c:pt idx="12">
                  <c:v>6.2914460200174096</c:v>
                </c:pt>
                <c:pt idx="13">
                  <c:v>8.7167432826257603</c:v>
                </c:pt>
                <c:pt idx="14">
                  <c:v>6.8976715978893601</c:v>
                </c:pt>
                <c:pt idx="15">
                  <c:v>9.9091194085828569</c:v>
                </c:pt>
                <c:pt idx="16">
                  <c:v>6.934805367691169</c:v>
                </c:pt>
                <c:pt idx="17">
                  <c:v>3.0812475096814382</c:v>
                </c:pt>
                <c:pt idx="18">
                  <c:v>8.6043675290780133</c:v>
                </c:pt>
              </c:numCache>
            </c:numRef>
          </c:val>
        </c:ser>
        <c:ser>
          <c:idx val="2"/>
          <c:order val="2"/>
          <c:tx>
            <c:strRef>
              <c:f>Sheet1!$D$1</c:f>
              <c:strCache>
                <c:ptCount val="1"/>
                <c:pt idx="0">
                  <c:v>Variation associated with more than one subject</c:v>
                </c:pt>
              </c:strCache>
            </c:strRef>
          </c:tx>
          <c:invertIfNegative val="0"/>
          <c:cat>
            <c:strRef>
              <c:f>Sheet1!$A$2:$A$20</c:f>
              <c:strCache>
                <c:ptCount val="19"/>
                <c:pt idx="0">
                  <c:v>Colombia</c:v>
                </c:pt>
                <c:pt idx="1">
                  <c:v>Russian Federation</c:v>
                </c:pt>
                <c:pt idx="2">
                  <c:v>Italy</c:v>
                </c:pt>
                <c:pt idx="3">
                  <c:v>Spain</c:v>
                </c:pt>
                <c:pt idx="4">
                  <c:v>Latvia</c:v>
                </c:pt>
                <c:pt idx="5">
                  <c:v>Estonia</c:v>
                </c:pt>
                <c:pt idx="6">
                  <c:v>Israel</c:v>
                </c:pt>
                <c:pt idx="7">
                  <c:v>OECD average-13</c:v>
                </c:pt>
                <c:pt idx="8">
                  <c:v>Czech Republic</c:v>
                </c:pt>
                <c:pt idx="9">
                  <c:v>France</c:v>
                </c:pt>
                <c:pt idx="10">
                  <c:v>Poland</c:v>
                </c:pt>
                <c:pt idx="11">
                  <c:v>Flemish Community (Belgium)</c:v>
                </c:pt>
                <c:pt idx="12">
                  <c:v>Slovak Republic</c:v>
                </c:pt>
                <c:pt idx="13">
                  <c:v>Australia</c:v>
                </c:pt>
                <c:pt idx="14">
                  <c:v>Croatia</c:v>
                </c:pt>
                <c:pt idx="15">
                  <c:v>Slovenia</c:v>
                </c:pt>
                <c:pt idx="16">
                  <c:v>United States</c:v>
                </c:pt>
                <c:pt idx="17">
                  <c:v>Shanghai-China</c:v>
                </c:pt>
                <c:pt idx="18">
                  <c:v>New Zealand</c:v>
                </c:pt>
              </c:strCache>
            </c:strRef>
          </c:cat>
          <c:val>
            <c:numRef>
              <c:f>Sheet1!$D$2:$D$20</c:f>
              <c:numCache>
                <c:formatCode>0</c:formatCode>
                <c:ptCount val="19"/>
                <c:pt idx="0">
                  <c:v>22.086747829350049</c:v>
                </c:pt>
                <c:pt idx="1">
                  <c:v>42.563001117361623</c:v>
                </c:pt>
                <c:pt idx="2">
                  <c:v>43.513490751211926</c:v>
                </c:pt>
                <c:pt idx="3">
                  <c:v>41.251614752651953</c:v>
                </c:pt>
                <c:pt idx="4">
                  <c:v>45.287731685707683</c:v>
                </c:pt>
                <c:pt idx="5">
                  <c:v>50.676913195980418</c:v>
                </c:pt>
                <c:pt idx="6">
                  <c:v>56.541230141542762</c:v>
                </c:pt>
                <c:pt idx="7">
                  <c:v>56.529494226834089</c:v>
                </c:pt>
                <c:pt idx="8">
                  <c:v>53.654998172946023</c:v>
                </c:pt>
                <c:pt idx="9">
                  <c:v>61.532666723383812</c:v>
                </c:pt>
                <c:pt idx="10">
                  <c:v>58.478186124952529</c:v>
                </c:pt>
                <c:pt idx="11">
                  <c:v>59.587423483681746</c:v>
                </c:pt>
                <c:pt idx="12">
                  <c:v>62.170967211275823</c:v>
                </c:pt>
                <c:pt idx="13">
                  <c:v>59.936383630864839</c:v>
                </c:pt>
                <c:pt idx="14">
                  <c:v>57.751859748745893</c:v>
                </c:pt>
                <c:pt idx="15">
                  <c:v>59.300489459804623</c:v>
                </c:pt>
                <c:pt idx="16">
                  <c:v>63.528073695012665</c:v>
                </c:pt>
                <c:pt idx="17">
                  <c:v>63.710001717612897</c:v>
                </c:pt>
                <c:pt idx="18">
                  <c:v>64.710987605534044</c:v>
                </c:pt>
              </c:numCache>
            </c:numRef>
          </c:val>
        </c:ser>
        <c:ser>
          <c:idx val="3"/>
          <c:order val="3"/>
          <c:tx>
            <c:strRef>
              <c:f>Sheet1!$E$1</c:f>
              <c:strCache>
                <c:ptCount val="1"/>
                <c:pt idx="0">
                  <c:v>Residual (unexplained) variation</c:v>
                </c:pt>
              </c:strCache>
            </c:strRef>
          </c:tx>
          <c:invertIfNegative val="0"/>
          <c:cat>
            <c:strRef>
              <c:f>Sheet1!$A$2:$A$20</c:f>
              <c:strCache>
                <c:ptCount val="19"/>
                <c:pt idx="0">
                  <c:v>Colombia</c:v>
                </c:pt>
                <c:pt idx="1">
                  <c:v>Russian Federation</c:v>
                </c:pt>
                <c:pt idx="2">
                  <c:v>Italy</c:v>
                </c:pt>
                <c:pt idx="3">
                  <c:v>Spain</c:v>
                </c:pt>
                <c:pt idx="4">
                  <c:v>Latvia</c:v>
                </c:pt>
                <c:pt idx="5">
                  <c:v>Estonia</c:v>
                </c:pt>
                <c:pt idx="6">
                  <c:v>Israel</c:v>
                </c:pt>
                <c:pt idx="7">
                  <c:v>OECD average-13</c:v>
                </c:pt>
                <c:pt idx="8">
                  <c:v>Czech Republic</c:v>
                </c:pt>
                <c:pt idx="9">
                  <c:v>France</c:v>
                </c:pt>
                <c:pt idx="10">
                  <c:v>Poland</c:v>
                </c:pt>
                <c:pt idx="11">
                  <c:v>Flemish Community (Belgium)</c:v>
                </c:pt>
                <c:pt idx="12">
                  <c:v>Slovak Republic</c:v>
                </c:pt>
                <c:pt idx="13">
                  <c:v>Australia</c:v>
                </c:pt>
                <c:pt idx="14">
                  <c:v>Croatia</c:v>
                </c:pt>
                <c:pt idx="15">
                  <c:v>Slovenia</c:v>
                </c:pt>
                <c:pt idx="16">
                  <c:v>United States</c:v>
                </c:pt>
                <c:pt idx="17">
                  <c:v>Shanghai-China</c:v>
                </c:pt>
                <c:pt idx="18">
                  <c:v>New Zealand</c:v>
                </c:pt>
              </c:strCache>
            </c:strRef>
          </c:cat>
          <c:val>
            <c:numRef>
              <c:f>Sheet1!$E$2:$E$20</c:f>
              <c:numCache>
                <c:formatCode>0</c:formatCode>
                <c:ptCount val="19"/>
                <c:pt idx="0">
                  <c:v>69.82826514677059</c:v>
                </c:pt>
                <c:pt idx="1">
                  <c:v>42.097000872318262</c:v>
                </c:pt>
                <c:pt idx="2">
                  <c:v>38.397928164438547</c:v>
                </c:pt>
                <c:pt idx="3">
                  <c:v>35.6203785618507</c:v>
                </c:pt>
                <c:pt idx="4">
                  <c:v>33.160998272110433</c:v>
                </c:pt>
                <c:pt idx="5">
                  <c:v>29.458162326739473</c:v>
                </c:pt>
                <c:pt idx="6">
                  <c:v>28.550501523792231</c:v>
                </c:pt>
                <c:pt idx="7">
                  <c:v>25.288396758441529</c:v>
                </c:pt>
                <c:pt idx="8">
                  <c:v>24.66105421691887</c:v>
                </c:pt>
                <c:pt idx="9">
                  <c:v>24.020005884465789</c:v>
                </c:pt>
                <c:pt idx="10">
                  <c:v>23.999476482356727</c:v>
                </c:pt>
                <c:pt idx="11">
                  <c:v>21.992117919519217</c:v>
                </c:pt>
                <c:pt idx="12">
                  <c:v>21.807291792711766</c:v>
                </c:pt>
                <c:pt idx="13">
                  <c:v>20.972199713112339</c:v>
                </c:pt>
                <c:pt idx="14">
                  <c:v>20.821474723188832</c:v>
                </c:pt>
                <c:pt idx="15">
                  <c:v>20.673195063988558</c:v>
                </c:pt>
                <c:pt idx="16">
                  <c:v>19.958564969704373</c:v>
                </c:pt>
                <c:pt idx="17">
                  <c:v>19.14027216119494</c:v>
                </c:pt>
                <c:pt idx="18">
                  <c:v>18.638281240141293</c:v>
                </c:pt>
              </c:numCache>
            </c:numRef>
          </c:val>
        </c:ser>
        <c:dLbls>
          <c:showLegendKey val="0"/>
          <c:showVal val="0"/>
          <c:showCatName val="0"/>
          <c:showSerName val="0"/>
          <c:showPercent val="0"/>
          <c:showBubbleSize val="0"/>
        </c:dLbls>
        <c:gapWidth val="150"/>
        <c:overlap val="100"/>
        <c:axId val="133337088"/>
        <c:axId val="133338624"/>
      </c:barChart>
      <c:catAx>
        <c:axId val="133337088"/>
        <c:scaling>
          <c:orientation val="minMax"/>
        </c:scaling>
        <c:delete val="0"/>
        <c:axPos val="b"/>
        <c:majorTickMark val="out"/>
        <c:minorTickMark val="none"/>
        <c:tickLblPos val="nextTo"/>
        <c:txPr>
          <a:bodyPr rot="-5400000" vert="horz"/>
          <a:lstStyle/>
          <a:p>
            <a:pPr>
              <a:defRPr sz="1050"/>
            </a:pPr>
            <a:endParaRPr lang="en-US"/>
          </a:p>
        </c:txPr>
        <c:crossAx val="133338624"/>
        <c:crosses val="autoZero"/>
        <c:auto val="1"/>
        <c:lblAlgn val="ctr"/>
        <c:lblOffset val="100"/>
        <c:tickLblSkip val="1"/>
        <c:noMultiLvlLbl val="0"/>
      </c:catAx>
      <c:valAx>
        <c:axId val="133338624"/>
        <c:scaling>
          <c:orientation val="minMax"/>
          <c:max val="100"/>
          <c:min val="0"/>
        </c:scaling>
        <c:delete val="0"/>
        <c:axPos val="l"/>
        <c:majorGridlines/>
        <c:numFmt formatCode="0" sourceLinked="1"/>
        <c:majorTickMark val="out"/>
        <c:minorTickMark val="none"/>
        <c:tickLblPos val="nextTo"/>
        <c:crossAx val="133337088"/>
        <c:crosses val="autoZero"/>
        <c:crossBetween val="between"/>
      </c:valAx>
    </c:plotArea>
    <c:legend>
      <c:legendPos val="r"/>
      <c:layout>
        <c:manualLayout>
          <c:xMode val="edge"/>
          <c:yMode val="edge"/>
          <c:x val="7.1201387129718446E-3"/>
          <c:y val="1.2270137865663049E-2"/>
          <c:w val="0.98351400705290604"/>
          <c:h val="0.11412984508227006"/>
        </c:manualLayout>
      </c:layout>
      <c:overlay val="0"/>
      <c:txPr>
        <a:bodyPr/>
        <a:lstStyle/>
        <a:p>
          <a:pPr>
            <a:defRPr sz="1200"/>
          </a:pPr>
          <a:endParaRPr lang="en-US"/>
        </a:p>
      </c:txPr>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95409354816789E-2"/>
          <c:y val="8.5572799635221825E-2"/>
          <c:w val="0.93279483358831317"/>
          <c:h val="0.53835065928031511"/>
        </c:manualLayout>
      </c:layout>
      <c:barChart>
        <c:barDir val="col"/>
        <c:grouping val="clustered"/>
        <c:varyColors val="0"/>
        <c:ser>
          <c:idx val="0"/>
          <c:order val="0"/>
          <c:tx>
            <c:strRef>
              <c:f>Sheet1!$B$1</c:f>
              <c:strCache>
                <c:ptCount val="1"/>
                <c:pt idx="0">
                  <c:v>Financial literacy </c:v>
                </c:pt>
              </c:strCache>
            </c:strRef>
          </c:tx>
          <c:spPr>
            <a:solidFill>
              <a:srgbClr val="FFC000"/>
            </a:solidFill>
          </c:spPr>
          <c:invertIfNegative val="0"/>
          <c:cat>
            <c:strRef>
              <c:f>Sheet1!$A$2:$A$19</c:f>
              <c:strCache>
                <c:ptCount val="18"/>
                <c:pt idx="0">
                  <c:v>Spain</c:v>
                </c:pt>
                <c:pt idx="1">
                  <c:v>Estonia</c:v>
                </c:pt>
                <c:pt idx="2">
                  <c:v>Poland</c:v>
                </c:pt>
                <c:pt idx="3">
                  <c:v>Latvia</c:v>
                </c:pt>
                <c:pt idx="4">
                  <c:v>New Zealand</c:v>
                </c:pt>
                <c:pt idx="5">
                  <c:v>United States</c:v>
                </c:pt>
                <c:pt idx="6">
                  <c:v>Australia</c:v>
                </c:pt>
                <c:pt idx="7">
                  <c:v>Colombia</c:v>
                </c:pt>
                <c:pt idx="8">
                  <c:v>Russian Federation</c:v>
                </c:pt>
                <c:pt idx="9">
                  <c:v>Croatia</c:v>
                </c:pt>
                <c:pt idx="10">
                  <c:v>OECD average-13</c:v>
                </c:pt>
                <c:pt idx="11">
                  <c:v>Flemish Community (Belgium)</c:v>
                </c:pt>
                <c:pt idx="12">
                  <c:v>Shanghai-China</c:v>
                </c:pt>
                <c:pt idx="13">
                  <c:v>Israel</c:v>
                </c:pt>
                <c:pt idx="14">
                  <c:v>Italy</c:v>
                </c:pt>
                <c:pt idx="15">
                  <c:v>Czech Republic</c:v>
                </c:pt>
                <c:pt idx="16">
                  <c:v>Slovak Republic</c:v>
                </c:pt>
                <c:pt idx="17">
                  <c:v>Slovenia</c:v>
                </c:pt>
              </c:strCache>
            </c:strRef>
          </c:cat>
          <c:val>
            <c:numRef>
              <c:f>Sheet1!$B$2:$B$19</c:f>
              <c:numCache>
                <c:formatCode>0</c:formatCode>
                <c:ptCount val="18"/>
                <c:pt idx="0">
                  <c:v>16.04193931240529</c:v>
                </c:pt>
                <c:pt idx="1">
                  <c:v>19.861169367573865</c:v>
                </c:pt>
                <c:pt idx="2">
                  <c:v>20.12457036893052</c:v>
                </c:pt>
                <c:pt idx="3">
                  <c:v>23.831568440763519</c:v>
                </c:pt>
                <c:pt idx="4">
                  <c:v>24.073854167673929</c:v>
                </c:pt>
                <c:pt idx="5">
                  <c:v>24.525085740896003</c:v>
                </c:pt>
                <c:pt idx="6">
                  <c:v>24.690786627257808</c:v>
                </c:pt>
                <c:pt idx="7">
                  <c:v>28.492857384557141</c:v>
                </c:pt>
                <c:pt idx="8">
                  <c:v>30.721972880141251</c:v>
                </c:pt>
                <c:pt idx="9">
                  <c:v>36.559540882554167</c:v>
                </c:pt>
                <c:pt idx="10">
                  <c:v>37.047224678462243</c:v>
                </c:pt>
                <c:pt idx="11">
                  <c:v>43.993626464104011</c:v>
                </c:pt>
                <c:pt idx="12">
                  <c:v>44.752729204770084</c:v>
                </c:pt>
                <c:pt idx="13">
                  <c:v>44.914291047512499</c:v>
                </c:pt>
                <c:pt idx="14">
                  <c:v>45.914175540174462</c:v>
                </c:pt>
                <c:pt idx="15">
                  <c:v>48.130665456062026</c:v>
                </c:pt>
                <c:pt idx="16">
                  <c:v>56.239150327849799</c:v>
                </c:pt>
                <c:pt idx="17">
                  <c:v>57.939723779741968</c:v>
                </c:pt>
              </c:numCache>
            </c:numRef>
          </c:val>
        </c:ser>
        <c:dLbls>
          <c:showLegendKey val="0"/>
          <c:showVal val="0"/>
          <c:showCatName val="0"/>
          <c:showSerName val="0"/>
          <c:showPercent val="0"/>
          <c:showBubbleSize val="0"/>
        </c:dLbls>
        <c:gapWidth val="150"/>
        <c:axId val="605095040"/>
        <c:axId val="605096960"/>
      </c:barChart>
      <c:lineChart>
        <c:grouping val="standard"/>
        <c:varyColors val="0"/>
        <c:ser>
          <c:idx val="1"/>
          <c:order val="1"/>
          <c:tx>
            <c:strRef>
              <c:f>Sheet1!$C$1</c:f>
              <c:strCache>
                <c:ptCount val="1"/>
                <c:pt idx="0">
                  <c:v>Mathematics</c:v>
                </c:pt>
              </c:strCache>
            </c:strRef>
          </c:tx>
          <c:spPr>
            <a:ln>
              <a:noFill/>
            </a:ln>
          </c:spPr>
          <c:marker>
            <c:symbol val="circle"/>
            <c:size val="9"/>
            <c:spPr>
              <a:solidFill>
                <a:srgbClr val="FF0000"/>
              </a:solidFill>
              <a:ln>
                <a:solidFill>
                  <a:srgbClr val="FF0000"/>
                </a:solidFill>
              </a:ln>
            </c:spPr>
          </c:marker>
          <c:cat>
            <c:strRef>
              <c:f>Sheet1!$A$2:$A$19</c:f>
              <c:strCache>
                <c:ptCount val="18"/>
                <c:pt idx="0">
                  <c:v>Spain</c:v>
                </c:pt>
                <c:pt idx="1">
                  <c:v>Estonia</c:v>
                </c:pt>
                <c:pt idx="2">
                  <c:v>Poland</c:v>
                </c:pt>
                <c:pt idx="3">
                  <c:v>Latvia</c:v>
                </c:pt>
                <c:pt idx="4">
                  <c:v>New Zealand</c:v>
                </c:pt>
                <c:pt idx="5">
                  <c:v>United States</c:v>
                </c:pt>
                <c:pt idx="6">
                  <c:v>Australia</c:v>
                </c:pt>
                <c:pt idx="7">
                  <c:v>Colombia</c:v>
                </c:pt>
                <c:pt idx="8">
                  <c:v>Russian Federation</c:v>
                </c:pt>
                <c:pt idx="9">
                  <c:v>Croatia</c:v>
                </c:pt>
                <c:pt idx="10">
                  <c:v>OECD average-13</c:v>
                </c:pt>
                <c:pt idx="11">
                  <c:v>Flemish Community (Belgium)</c:v>
                </c:pt>
                <c:pt idx="12">
                  <c:v>Shanghai-China</c:v>
                </c:pt>
                <c:pt idx="13">
                  <c:v>Israel</c:v>
                </c:pt>
                <c:pt idx="14">
                  <c:v>Italy</c:v>
                </c:pt>
                <c:pt idx="15">
                  <c:v>Czech Republic</c:v>
                </c:pt>
                <c:pt idx="16">
                  <c:v>Slovak Republic</c:v>
                </c:pt>
                <c:pt idx="17">
                  <c:v>Slovenia</c:v>
                </c:pt>
              </c:strCache>
            </c:strRef>
          </c:cat>
          <c:val>
            <c:numRef>
              <c:f>Sheet1!$C$2:$C$19</c:f>
              <c:numCache>
                <c:formatCode>0</c:formatCode>
                <c:ptCount val="18"/>
                <c:pt idx="0">
                  <c:v>26.38881591018361</c:v>
                </c:pt>
                <c:pt idx="1">
                  <c:v>26.278213335401574</c:v>
                </c:pt>
                <c:pt idx="2">
                  <c:v>22.732459226867192</c:v>
                </c:pt>
                <c:pt idx="3">
                  <c:v>24.008399737261101</c:v>
                </c:pt>
                <c:pt idx="4">
                  <c:v>28.247578602756761</c:v>
                </c:pt>
                <c:pt idx="5">
                  <c:v>29.746582778322406</c:v>
                </c:pt>
                <c:pt idx="6">
                  <c:v>36.142280462918187</c:v>
                </c:pt>
                <c:pt idx="7">
                  <c:v>28.573284081999319</c:v>
                </c:pt>
                <c:pt idx="8">
                  <c:v>28.832189007299519</c:v>
                </c:pt>
                <c:pt idx="9">
                  <c:v>37.4717347137519</c:v>
                </c:pt>
                <c:pt idx="10">
                  <c:v>39.953068282309466</c:v>
                </c:pt>
                <c:pt idx="11">
                  <c:v>45.550062504109924</c:v>
                </c:pt>
                <c:pt idx="12">
                  <c:v>51.069064295625331</c:v>
                </c:pt>
                <c:pt idx="13">
                  <c:v>44.926032888521462</c:v>
                </c:pt>
                <c:pt idx="14">
                  <c:v>50.119104701452187</c:v>
                </c:pt>
                <c:pt idx="15">
                  <c:v>46.386725549137722</c:v>
                </c:pt>
                <c:pt idx="16">
                  <c:v>52.955776021721015</c:v>
                </c:pt>
                <c:pt idx="17">
                  <c:v>55.035212659376043</c:v>
                </c:pt>
              </c:numCache>
            </c:numRef>
          </c:val>
          <c:smooth val="0"/>
        </c:ser>
        <c:ser>
          <c:idx val="2"/>
          <c:order val="2"/>
          <c:tx>
            <c:strRef>
              <c:f>Sheet1!$D$1</c:f>
              <c:strCache>
                <c:ptCount val="1"/>
                <c:pt idx="0">
                  <c:v>Reading</c:v>
                </c:pt>
              </c:strCache>
            </c:strRef>
          </c:tx>
          <c:spPr>
            <a:ln>
              <a:noFill/>
            </a:ln>
          </c:spPr>
          <c:marker>
            <c:symbol val="triangle"/>
            <c:size val="9"/>
            <c:spPr>
              <a:solidFill>
                <a:srgbClr val="92D050"/>
              </a:solidFill>
              <a:ln>
                <a:solidFill>
                  <a:srgbClr val="92D050"/>
                </a:solidFill>
              </a:ln>
            </c:spPr>
          </c:marker>
          <c:cat>
            <c:strRef>
              <c:f>Sheet1!$A$2:$A$19</c:f>
              <c:strCache>
                <c:ptCount val="18"/>
                <c:pt idx="0">
                  <c:v>Spain</c:v>
                </c:pt>
                <c:pt idx="1">
                  <c:v>Estonia</c:v>
                </c:pt>
                <c:pt idx="2">
                  <c:v>Poland</c:v>
                </c:pt>
                <c:pt idx="3">
                  <c:v>Latvia</c:v>
                </c:pt>
                <c:pt idx="4">
                  <c:v>New Zealand</c:v>
                </c:pt>
                <c:pt idx="5">
                  <c:v>United States</c:v>
                </c:pt>
                <c:pt idx="6">
                  <c:v>Australia</c:v>
                </c:pt>
                <c:pt idx="7">
                  <c:v>Colombia</c:v>
                </c:pt>
                <c:pt idx="8">
                  <c:v>Russian Federation</c:v>
                </c:pt>
                <c:pt idx="9">
                  <c:v>Croatia</c:v>
                </c:pt>
                <c:pt idx="10">
                  <c:v>OECD average-13</c:v>
                </c:pt>
                <c:pt idx="11">
                  <c:v>Flemish Community (Belgium)</c:v>
                </c:pt>
                <c:pt idx="12">
                  <c:v>Shanghai-China</c:v>
                </c:pt>
                <c:pt idx="13">
                  <c:v>Israel</c:v>
                </c:pt>
                <c:pt idx="14">
                  <c:v>Italy</c:v>
                </c:pt>
                <c:pt idx="15">
                  <c:v>Czech Republic</c:v>
                </c:pt>
                <c:pt idx="16">
                  <c:v>Slovak Republic</c:v>
                </c:pt>
                <c:pt idx="17">
                  <c:v>Slovenia</c:v>
                </c:pt>
              </c:strCache>
            </c:strRef>
          </c:cat>
          <c:val>
            <c:numRef>
              <c:f>Sheet1!$D$2:$D$19</c:f>
              <c:numCache>
                <c:formatCode>0</c:formatCode>
                <c:ptCount val="18"/>
                <c:pt idx="0">
                  <c:v>19.90995836783857</c:v>
                </c:pt>
                <c:pt idx="1">
                  <c:v>29.354682135649838</c:v>
                </c:pt>
                <c:pt idx="2">
                  <c:v>26.627702916433762</c:v>
                </c:pt>
                <c:pt idx="3">
                  <c:v>22.623261384429782</c:v>
                </c:pt>
                <c:pt idx="4">
                  <c:v>22.001781940168328</c:v>
                </c:pt>
                <c:pt idx="5">
                  <c:v>24.194883664056604</c:v>
                </c:pt>
                <c:pt idx="6">
                  <c:v>31.153195291689045</c:v>
                </c:pt>
                <c:pt idx="7">
                  <c:v>30.190065040811803</c:v>
                </c:pt>
                <c:pt idx="8">
                  <c:v>31.255202465112134</c:v>
                </c:pt>
                <c:pt idx="9">
                  <c:v>46.316495522454851</c:v>
                </c:pt>
                <c:pt idx="10">
                  <c:v>41.35930709733838</c:v>
                </c:pt>
                <c:pt idx="11">
                  <c:v>47.670311949268154</c:v>
                </c:pt>
                <c:pt idx="12">
                  <c:v>43.06086775104815</c:v>
                </c:pt>
                <c:pt idx="13">
                  <c:v>44.611716570291463</c:v>
                </c:pt>
                <c:pt idx="14">
                  <c:v>52.77452707269353</c:v>
                </c:pt>
                <c:pt idx="15">
                  <c:v>50.334703695781059</c:v>
                </c:pt>
                <c:pt idx="16">
                  <c:v>63.279467822165294</c:v>
                </c:pt>
                <c:pt idx="17">
                  <c:v>62.211685907273839</c:v>
                </c:pt>
              </c:numCache>
            </c:numRef>
          </c:val>
          <c:smooth val="0"/>
        </c:ser>
        <c:ser>
          <c:idx val="3"/>
          <c:order val="3"/>
          <c:tx>
            <c:strRef>
              <c:f>Sheet1!$E$1</c:f>
              <c:strCache>
                <c:ptCount val="1"/>
                <c:pt idx="0">
                  <c:v>Socio-economic status</c:v>
                </c:pt>
              </c:strCache>
            </c:strRef>
          </c:tx>
          <c:spPr>
            <a:ln>
              <a:noFill/>
            </a:ln>
          </c:spPr>
          <c:marker>
            <c:symbol val="x"/>
            <c:size val="9"/>
            <c:spPr>
              <a:solidFill>
                <a:srgbClr val="66CCFF"/>
              </a:solidFill>
              <a:ln w="12700">
                <a:solidFill>
                  <a:schemeClr val="tx1"/>
                </a:solidFill>
              </a:ln>
            </c:spPr>
          </c:marker>
          <c:cat>
            <c:strRef>
              <c:f>Sheet1!$A$2:$A$19</c:f>
              <c:strCache>
                <c:ptCount val="18"/>
                <c:pt idx="0">
                  <c:v>Spain</c:v>
                </c:pt>
                <c:pt idx="1">
                  <c:v>Estonia</c:v>
                </c:pt>
                <c:pt idx="2">
                  <c:v>Poland</c:v>
                </c:pt>
                <c:pt idx="3">
                  <c:v>Latvia</c:v>
                </c:pt>
                <c:pt idx="4">
                  <c:v>New Zealand</c:v>
                </c:pt>
                <c:pt idx="5">
                  <c:v>United States</c:v>
                </c:pt>
                <c:pt idx="6">
                  <c:v>Australia</c:v>
                </c:pt>
                <c:pt idx="7">
                  <c:v>Colombia</c:v>
                </c:pt>
                <c:pt idx="8">
                  <c:v>Russian Federation</c:v>
                </c:pt>
                <c:pt idx="9">
                  <c:v>Croatia</c:v>
                </c:pt>
                <c:pt idx="10">
                  <c:v>OECD average-13</c:v>
                </c:pt>
                <c:pt idx="11">
                  <c:v>Flemish Community (Belgium)</c:v>
                </c:pt>
                <c:pt idx="12">
                  <c:v>Shanghai-China</c:v>
                </c:pt>
                <c:pt idx="13">
                  <c:v>Israel</c:v>
                </c:pt>
                <c:pt idx="14">
                  <c:v>Italy</c:v>
                </c:pt>
                <c:pt idx="15">
                  <c:v>Czech Republic</c:v>
                </c:pt>
                <c:pt idx="16">
                  <c:v>Slovak Republic</c:v>
                </c:pt>
                <c:pt idx="17">
                  <c:v>Slovenia</c:v>
                </c:pt>
              </c:strCache>
            </c:strRef>
          </c:cat>
          <c:val>
            <c:numRef>
              <c:f>Sheet1!$E$2:$E$19</c:f>
              <c:numCache>
                <c:formatCode>0</c:formatCode>
                <c:ptCount val="18"/>
                <c:pt idx="0">
                  <c:v>25.668406877925193</c:v>
                </c:pt>
                <c:pt idx="1">
                  <c:v>20.982252016698652</c:v>
                </c:pt>
                <c:pt idx="2">
                  <c:v>25.443878145817138</c:v>
                </c:pt>
                <c:pt idx="3">
                  <c:v>19.954718790207409</c:v>
                </c:pt>
                <c:pt idx="4">
                  <c:v>20.392434334218322</c:v>
                </c:pt>
                <c:pt idx="5">
                  <c:v>27.289990637087968</c:v>
                </c:pt>
                <c:pt idx="6">
                  <c:v>26.191222220301029</c:v>
                </c:pt>
                <c:pt idx="7">
                  <c:v>38.750151481955839</c:v>
                </c:pt>
                <c:pt idx="8">
                  <c:v>23.320641965445532</c:v>
                </c:pt>
                <c:pt idx="9">
                  <c:v>24.090729302783302</c:v>
                </c:pt>
                <c:pt idx="10">
                  <c:v>24.703425509900796</c:v>
                </c:pt>
                <c:pt idx="11">
                  <c:v>24.491211854788673</c:v>
                </c:pt>
                <c:pt idx="12">
                  <c:v>35.509332980361677</c:v>
                </c:pt>
                <c:pt idx="13">
                  <c:v>23.83389784433227</c:v>
                </c:pt>
                <c:pt idx="14">
                  <c:v>25.571127683835442</c:v>
                </c:pt>
                <c:pt idx="15">
                  <c:v>19.021032594250656</c:v>
                </c:pt>
                <c:pt idx="16">
                  <c:v>32.742680714722866</c:v>
                </c:pt>
                <c:pt idx="17">
                  <c:v>25.026263076862961</c:v>
                </c:pt>
              </c:numCache>
            </c:numRef>
          </c:val>
          <c:smooth val="0"/>
        </c:ser>
        <c:dLbls>
          <c:showLegendKey val="0"/>
          <c:showVal val="0"/>
          <c:showCatName val="0"/>
          <c:showSerName val="0"/>
          <c:showPercent val="0"/>
          <c:showBubbleSize val="0"/>
        </c:dLbls>
        <c:marker val="1"/>
        <c:smooth val="0"/>
        <c:axId val="605095040"/>
        <c:axId val="605096960"/>
      </c:lineChart>
      <c:catAx>
        <c:axId val="605095040"/>
        <c:scaling>
          <c:orientation val="minMax"/>
        </c:scaling>
        <c:delete val="0"/>
        <c:axPos val="b"/>
        <c:majorTickMark val="out"/>
        <c:minorTickMark val="none"/>
        <c:tickLblPos val="nextTo"/>
        <c:txPr>
          <a:bodyPr rot="-5400000" vert="horz"/>
          <a:lstStyle/>
          <a:p>
            <a:pPr>
              <a:defRPr/>
            </a:pPr>
            <a:endParaRPr lang="en-US"/>
          </a:p>
        </c:txPr>
        <c:crossAx val="605096960"/>
        <c:crosses val="autoZero"/>
        <c:auto val="1"/>
        <c:lblAlgn val="ctr"/>
        <c:lblOffset val="100"/>
        <c:tickLblSkip val="1"/>
        <c:noMultiLvlLbl val="0"/>
      </c:catAx>
      <c:valAx>
        <c:axId val="605096960"/>
        <c:scaling>
          <c:orientation val="minMax"/>
        </c:scaling>
        <c:delete val="0"/>
        <c:axPos val="l"/>
        <c:majorGridlines/>
        <c:numFmt formatCode="0" sourceLinked="1"/>
        <c:majorTickMark val="out"/>
        <c:minorTickMark val="none"/>
        <c:tickLblPos val="nextTo"/>
        <c:crossAx val="605095040"/>
        <c:crosses val="autoZero"/>
        <c:crossBetween val="between"/>
      </c:valAx>
    </c:plotArea>
    <c:legend>
      <c:legendPos val="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31112679461506E-3"/>
          <c:y val="0"/>
          <c:w val="0.61867428422811044"/>
          <c:h val="0.79752085816448148"/>
        </c:manualLayout>
      </c:layout>
      <c:barChart>
        <c:barDir val="col"/>
        <c:grouping val="stacked"/>
        <c:varyColors val="0"/>
        <c:ser>
          <c:idx val="2"/>
          <c:order val="0"/>
          <c:tx>
            <c:strRef>
              <c:f>Sheet1!$D$1</c:f>
              <c:strCache>
                <c:ptCount val="1"/>
                <c:pt idx="0">
                  <c:v>Variation in financial literacy shared with mathematics and reading performance </c:v>
                </c:pt>
              </c:strCache>
            </c:strRef>
          </c:tx>
          <c:spPr>
            <a:solidFill>
              <a:srgbClr val="92D050"/>
            </a:solidFill>
          </c:spPr>
          <c:invertIfNegative val="0"/>
          <c:dLbls>
            <c:dLbl>
              <c:idx val="0"/>
              <c:layout/>
              <c:tx>
                <c:rich>
                  <a:bodyPr/>
                  <a:lstStyle/>
                  <a:p>
                    <a:r>
                      <a:rPr lang="en-US" smtClean="0"/>
                      <a:t>28</a:t>
                    </a:r>
                    <a:endParaRPr lang="en-US"/>
                  </a:p>
                </c:rich>
              </c:tx>
              <c:showLegendKey val="0"/>
              <c:showVal val="1"/>
              <c:showCatName val="0"/>
              <c:showSerName val="0"/>
              <c:showPercent val="0"/>
              <c:showBubbleSize val="0"/>
            </c:dLbl>
            <c:dLbl>
              <c:idx val="1"/>
              <c:layout/>
              <c:tx>
                <c:rich>
                  <a:bodyPr/>
                  <a:lstStyle/>
                  <a:p>
                    <a:r>
                      <a:rPr lang="en-US" smtClean="0"/>
                      <a:t>35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Variation between schools (37.0%)</c:v>
                </c:pt>
                <c:pt idx="1">
                  <c:v>Variation within schools (60.9%)</c:v>
                </c:pt>
              </c:strCache>
            </c:strRef>
          </c:cat>
          <c:val>
            <c:numRef>
              <c:f>Sheet1!$D$2:$D$3</c:f>
              <c:numCache>
                <c:formatCode>0</c:formatCode>
                <c:ptCount val="2"/>
                <c:pt idx="0">
                  <c:v>-28.102689461257981</c:v>
                </c:pt>
                <c:pt idx="1">
                  <c:v>-34.958344372415709</c:v>
                </c:pt>
              </c:numCache>
            </c:numRef>
          </c:val>
        </c:ser>
        <c:ser>
          <c:idx val="1"/>
          <c:order val="1"/>
          <c:tx>
            <c:strRef>
              <c:f>Sheet1!$C$1</c:f>
              <c:strCache>
                <c:ptCount val="1"/>
                <c:pt idx="0">
                  <c:v>Variation in performance unique to financial literacy</c:v>
                </c:pt>
              </c:strCache>
            </c:strRef>
          </c:tx>
          <c:spPr>
            <a:solidFill>
              <a:srgbClr val="00B0F0"/>
            </a:solidFill>
          </c:spPr>
          <c:invertIfNegative val="0"/>
          <c:dLbls>
            <c:showLegendKey val="0"/>
            <c:showVal val="1"/>
            <c:showCatName val="0"/>
            <c:showSerName val="0"/>
            <c:showPercent val="0"/>
            <c:showBubbleSize val="0"/>
            <c:showLeaderLines val="0"/>
          </c:dLbls>
          <c:cat>
            <c:strRef>
              <c:f>Sheet1!$A$2:$A$3</c:f>
              <c:strCache>
                <c:ptCount val="2"/>
                <c:pt idx="0">
                  <c:v>Variation between schools (37.0%)</c:v>
                </c:pt>
                <c:pt idx="1">
                  <c:v>Variation within schools (60.9%)</c:v>
                </c:pt>
              </c:strCache>
            </c:strRef>
          </c:cat>
          <c:val>
            <c:numRef>
              <c:f>Sheet1!$C$2:$C$3</c:f>
              <c:numCache>
                <c:formatCode>0</c:formatCode>
                <c:ptCount val="2"/>
                <c:pt idx="0">
                  <c:v>8.9292254738638572</c:v>
                </c:pt>
                <c:pt idx="1">
                  <c:v>25.922998744371142</c:v>
                </c:pt>
              </c:numCache>
            </c:numRef>
          </c:val>
        </c:ser>
        <c:dLbls>
          <c:showLegendKey val="0"/>
          <c:showVal val="0"/>
          <c:showCatName val="0"/>
          <c:showSerName val="0"/>
          <c:showPercent val="0"/>
          <c:showBubbleSize val="0"/>
        </c:dLbls>
        <c:gapWidth val="150"/>
        <c:overlap val="100"/>
        <c:axId val="603402240"/>
        <c:axId val="603404160"/>
      </c:barChart>
      <c:catAx>
        <c:axId val="603402240"/>
        <c:scaling>
          <c:orientation val="minMax"/>
        </c:scaling>
        <c:delete val="0"/>
        <c:axPos val="b"/>
        <c:majorTickMark val="none"/>
        <c:minorTickMark val="none"/>
        <c:tickLblPos val="none"/>
        <c:spPr>
          <a:ln w="19050">
            <a:solidFill>
              <a:schemeClr val="tx2">
                <a:lumMod val="20000"/>
                <a:lumOff val="80000"/>
              </a:schemeClr>
            </a:solidFill>
          </a:ln>
        </c:spPr>
        <c:crossAx val="603404160"/>
        <c:crosses val="autoZero"/>
        <c:auto val="1"/>
        <c:lblAlgn val="ctr"/>
        <c:lblOffset val="100"/>
        <c:noMultiLvlLbl val="0"/>
      </c:catAx>
      <c:valAx>
        <c:axId val="603404160"/>
        <c:scaling>
          <c:orientation val="minMax"/>
          <c:max val="50"/>
          <c:min val="-50"/>
        </c:scaling>
        <c:delete val="0"/>
        <c:axPos val="l"/>
        <c:numFmt formatCode="0" sourceLinked="1"/>
        <c:majorTickMark val="none"/>
        <c:minorTickMark val="none"/>
        <c:tickLblPos val="none"/>
        <c:spPr>
          <a:ln>
            <a:noFill/>
          </a:ln>
        </c:spPr>
        <c:crossAx val="603402240"/>
        <c:crosses val="autoZero"/>
        <c:crossBetween val="between"/>
        <c:majorUnit val="20"/>
      </c:valAx>
    </c:plotArea>
    <c:legend>
      <c:legendPos val="r"/>
      <c:layout>
        <c:manualLayout>
          <c:xMode val="edge"/>
          <c:yMode val="edge"/>
          <c:x val="0.60891056555624756"/>
          <c:y val="5.5059547830657057E-2"/>
          <c:w val="0.38172358020963043"/>
          <c:h val="0.86365902414760731"/>
        </c:manualLayout>
      </c:layout>
      <c:overlay val="0"/>
      <c:txPr>
        <a:bodyPr/>
        <a:lstStyle/>
        <a:p>
          <a:pPr>
            <a:defRPr sz="1600"/>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53520166146816E-2"/>
          <c:y val="2.2193087008343267E-2"/>
          <c:w val="0.9187537956599221"/>
          <c:h val="0.54286990825353165"/>
        </c:manualLayout>
      </c:layout>
      <c:barChart>
        <c:barDir val="col"/>
        <c:grouping val="stacked"/>
        <c:varyColors val="0"/>
        <c:ser>
          <c:idx val="2"/>
          <c:order val="0"/>
          <c:tx>
            <c:strRef>
              <c:f>Sheet1!$D$1</c:f>
              <c:strCache>
                <c:ptCount val="1"/>
                <c:pt idx="0">
                  <c:v>Variation in financial literacy shared with mathematics and reading performance </c:v>
                </c:pt>
              </c:strCache>
            </c:strRef>
          </c:tx>
          <c:spPr>
            <a:solidFill>
              <a:srgbClr val="92D050"/>
            </a:solidFill>
          </c:spPr>
          <c:invertIfNegative val="0"/>
          <c:cat>
            <c:strRef>
              <c:f>Sheet1!$A$2:$A$19</c:f>
              <c:strCache>
                <c:ptCount val="18"/>
                <c:pt idx="0">
                  <c:v>F. Com. (Belgium) (43%)</c:v>
                </c:pt>
                <c:pt idx="1">
                  <c:v>New Zealand (23%)</c:v>
                </c:pt>
                <c:pt idx="2">
                  <c:v>United States (24%)</c:v>
                </c:pt>
                <c:pt idx="3">
                  <c:v>Colombia (28%)</c:v>
                </c:pt>
                <c:pt idx="4">
                  <c:v>Israel (44%)</c:v>
                </c:pt>
                <c:pt idx="5">
                  <c:v>Shanghai-China (45%)</c:v>
                </c:pt>
                <c:pt idx="6">
                  <c:v>Poland (20%)</c:v>
                </c:pt>
                <c:pt idx="7">
                  <c:v>Croatia (36%)</c:v>
                </c:pt>
                <c:pt idx="8">
                  <c:v>OECD average-13 (37%)</c:v>
                </c:pt>
                <c:pt idx="9">
                  <c:v>Slovenia (56%)</c:v>
                </c:pt>
                <c:pt idx="10">
                  <c:v>Estonia (19%)</c:v>
                </c:pt>
                <c:pt idx="11">
                  <c:v>Australia (24%)</c:v>
                </c:pt>
                <c:pt idx="12">
                  <c:v>Italy (45%)</c:v>
                </c:pt>
                <c:pt idx="13">
                  <c:v>Russian Federation (31%)</c:v>
                </c:pt>
                <c:pt idx="14">
                  <c:v>Slovak Republic (56%)</c:v>
                </c:pt>
                <c:pt idx="15">
                  <c:v>Latvia (23%)</c:v>
                </c:pt>
                <c:pt idx="16">
                  <c:v>Spain (16%)</c:v>
                </c:pt>
                <c:pt idx="17">
                  <c:v>Czech Republic (46%)</c:v>
                </c:pt>
              </c:strCache>
            </c:strRef>
          </c:cat>
          <c:val>
            <c:numRef>
              <c:f>Sheet1!$D$2:$D$19</c:f>
              <c:numCache>
                <c:formatCode>General</c:formatCode>
                <c:ptCount val="18"/>
                <c:pt idx="0">
                  <c:v>-37.230165172913395</c:v>
                </c:pt>
                <c:pt idx="1">
                  <c:v>-16.245204397183592</c:v>
                </c:pt>
                <c:pt idx="2">
                  <c:v>-16.95932134140951</c:v>
                </c:pt>
                <c:pt idx="3">
                  <c:v>-20.621865712474673</c:v>
                </c:pt>
                <c:pt idx="4">
                  <c:v>-35.612902201130453</c:v>
                </c:pt>
                <c:pt idx="5">
                  <c:v>-36.887241053222468</c:v>
                </c:pt>
                <c:pt idx="6">
                  <c:v>-11.787489667943685</c:v>
                </c:pt>
                <c:pt idx="7">
                  <c:v>-27.701999220586096</c:v>
                </c:pt>
                <c:pt idx="8">
                  <c:v>-28.102689461257981</c:v>
                </c:pt>
                <c:pt idx="9">
                  <c:v>-46.417292399032647</c:v>
                </c:pt>
                <c:pt idx="10">
                  <c:v>-9.6247396099826812</c:v>
                </c:pt>
                <c:pt idx="11">
                  <c:v>-14.735822972786073</c:v>
                </c:pt>
                <c:pt idx="12">
                  <c:v>-34.704168165547969</c:v>
                </c:pt>
                <c:pt idx="13">
                  <c:v>-20.132129692302744</c:v>
                </c:pt>
                <c:pt idx="14">
                  <c:v>-45.150466017576818</c:v>
                </c:pt>
                <c:pt idx="15">
                  <c:v>-11.620786546368073</c:v>
                </c:pt>
                <c:pt idx="16">
                  <c:v>-5.105776192590346</c:v>
                </c:pt>
                <c:pt idx="17">
                  <c:v>-33.174990661044319</c:v>
                </c:pt>
              </c:numCache>
            </c:numRef>
          </c:val>
        </c:ser>
        <c:ser>
          <c:idx val="1"/>
          <c:order val="1"/>
          <c:tx>
            <c:strRef>
              <c:f>Sheet1!$C$1</c:f>
              <c:strCache>
                <c:ptCount val="1"/>
                <c:pt idx="0">
                  <c:v>Variation in performance unique to financial literacy</c:v>
                </c:pt>
              </c:strCache>
            </c:strRef>
          </c:tx>
          <c:spPr>
            <a:solidFill>
              <a:srgbClr val="66CCFF"/>
            </a:solidFill>
          </c:spPr>
          <c:invertIfNegative val="0"/>
          <c:cat>
            <c:strRef>
              <c:f>Sheet1!$A$2:$A$19</c:f>
              <c:strCache>
                <c:ptCount val="18"/>
                <c:pt idx="0">
                  <c:v>F. Com. (Belgium) (43%)</c:v>
                </c:pt>
                <c:pt idx="1">
                  <c:v>New Zealand (23%)</c:v>
                </c:pt>
                <c:pt idx="2">
                  <c:v>United States (24%)</c:v>
                </c:pt>
                <c:pt idx="3">
                  <c:v>Colombia (28%)</c:v>
                </c:pt>
                <c:pt idx="4">
                  <c:v>Israel (44%)</c:v>
                </c:pt>
                <c:pt idx="5">
                  <c:v>Shanghai-China (45%)</c:v>
                </c:pt>
                <c:pt idx="6">
                  <c:v>Poland (20%)</c:v>
                </c:pt>
                <c:pt idx="7">
                  <c:v>Croatia (36%)</c:v>
                </c:pt>
                <c:pt idx="8">
                  <c:v>OECD average-13 (37%)</c:v>
                </c:pt>
                <c:pt idx="9">
                  <c:v>Slovenia (56%)</c:v>
                </c:pt>
                <c:pt idx="10">
                  <c:v>Estonia (19%)</c:v>
                </c:pt>
                <c:pt idx="11">
                  <c:v>Australia (24%)</c:v>
                </c:pt>
                <c:pt idx="12">
                  <c:v>Italy (45%)</c:v>
                </c:pt>
                <c:pt idx="13">
                  <c:v>Russian Federation (31%)</c:v>
                </c:pt>
                <c:pt idx="14">
                  <c:v>Slovak Republic (56%)</c:v>
                </c:pt>
                <c:pt idx="15">
                  <c:v>Latvia (23%)</c:v>
                </c:pt>
                <c:pt idx="16">
                  <c:v>Spain (16%)</c:v>
                </c:pt>
                <c:pt idx="17">
                  <c:v>Czech Republic (46%)</c:v>
                </c:pt>
              </c:strCache>
            </c:strRef>
          </c:cat>
          <c:val>
            <c:numRef>
              <c:f>Sheet1!$C$2:$C$19</c:f>
              <c:numCache>
                <c:formatCode>General</c:formatCode>
                <c:ptCount val="18"/>
                <c:pt idx="0">
                  <c:v>5.7058142878450226</c:v>
                </c:pt>
                <c:pt idx="1">
                  <c:v>7.0318304615296885</c:v>
                </c:pt>
                <c:pt idx="2">
                  <c:v>7.3365872339998282</c:v>
                </c:pt>
                <c:pt idx="3">
                  <c:v>7.4148835187773647</c:v>
                </c:pt>
                <c:pt idx="4">
                  <c:v>7.9000631031725277</c:v>
                </c:pt>
                <c:pt idx="5">
                  <c:v>7.958627249500803</c:v>
                </c:pt>
                <c:pt idx="6">
                  <c:v>8.0668297856974007</c:v>
                </c:pt>
                <c:pt idx="7">
                  <c:v>8.7371041126961035</c:v>
                </c:pt>
                <c:pt idx="8">
                  <c:v>8.9292254738638572</c:v>
                </c:pt>
                <c:pt idx="9">
                  <c:v>9.3247679125726499</c:v>
                </c:pt>
                <c:pt idx="10">
                  <c:v>9.3603418248923642</c:v>
                </c:pt>
                <c:pt idx="11">
                  <c:v>9.7500304614166229</c:v>
                </c:pt>
                <c:pt idx="12">
                  <c:v>10.188995233657597</c:v>
                </c:pt>
                <c:pt idx="13">
                  <c:v>10.405094551926467</c:v>
                </c:pt>
                <c:pt idx="14">
                  <c:v>10.719911587044399</c:v>
                </c:pt>
                <c:pt idx="15">
                  <c:v>10.96259122390812</c:v>
                </c:pt>
                <c:pt idx="16">
                  <c:v>11.206514399371885</c:v>
                </c:pt>
                <c:pt idx="17">
                  <c:v>12.903366804140283</c:v>
                </c:pt>
              </c:numCache>
            </c:numRef>
          </c:val>
        </c:ser>
        <c:dLbls>
          <c:showLegendKey val="0"/>
          <c:showVal val="0"/>
          <c:showCatName val="0"/>
          <c:showSerName val="0"/>
          <c:showPercent val="0"/>
          <c:showBubbleSize val="0"/>
        </c:dLbls>
        <c:gapWidth val="150"/>
        <c:overlap val="100"/>
        <c:axId val="583695744"/>
        <c:axId val="584201344"/>
      </c:barChart>
      <c:catAx>
        <c:axId val="583695744"/>
        <c:scaling>
          <c:orientation val="minMax"/>
        </c:scaling>
        <c:delete val="0"/>
        <c:axPos val="b"/>
        <c:majorTickMark val="out"/>
        <c:minorTickMark val="none"/>
        <c:tickLblPos val="low"/>
        <c:txPr>
          <a:bodyPr rot="-5400000" vert="horz"/>
          <a:lstStyle/>
          <a:p>
            <a:pPr>
              <a:defRPr sz="1400"/>
            </a:pPr>
            <a:endParaRPr lang="en-US"/>
          </a:p>
        </c:txPr>
        <c:crossAx val="584201344"/>
        <c:crosses val="autoZero"/>
        <c:auto val="1"/>
        <c:lblAlgn val="ctr"/>
        <c:lblOffset val="100"/>
        <c:tickLblSkip val="1"/>
        <c:noMultiLvlLbl val="0"/>
      </c:catAx>
      <c:valAx>
        <c:axId val="584201344"/>
        <c:scaling>
          <c:orientation val="minMax"/>
          <c:max val="25"/>
          <c:min val="-50"/>
        </c:scaling>
        <c:delete val="0"/>
        <c:axPos val="l"/>
        <c:majorGridlines>
          <c:spPr>
            <a:ln>
              <a:prstDash val="dash"/>
            </a:ln>
          </c:spPr>
        </c:majorGridlines>
        <c:numFmt formatCode="General" sourceLinked="1"/>
        <c:majorTickMark val="out"/>
        <c:minorTickMark val="none"/>
        <c:tickLblPos val="nextTo"/>
        <c:crossAx val="583695744"/>
        <c:crosses val="autoZero"/>
        <c:crossBetween val="between"/>
      </c:valAx>
    </c:plotArea>
    <c:legend>
      <c:legendPos val="b"/>
      <c:layout>
        <c:manualLayout>
          <c:xMode val="edge"/>
          <c:yMode val="edge"/>
          <c:x val="9.6433760487575057E-2"/>
          <c:y val="0"/>
          <c:w val="0.83210809031584188"/>
          <c:h val="0.12803219260647741"/>
        </c:manualLayout>
      </c:layout>
      <c:overlay val="0"/>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514495871833817E-2"/>
          <c:y val="2.3457804639779447E-2"/>
          <c:w val="0.91719281995423518"/>
          <c:h val="0.54286990825353165"/>
        </c:manualLayout>
      </c:layout>
      <c:barChart>
        <c:barDir val="col"/>
        <c:grouping val="stacked"/>
        <c:varyColors val="0"/>
        <c:ser>
          <c:idx val="2"/>
          <c:order val="0"/>
          <c:tx>
            <c:strRef>
              <c:f>Sheet1!$D$1</c:f>
              <c:strCache>
                <c:ptCount val="1"/>
                <c:pt idx="0">
                  <c:v>Variation in financial literacy shared with mathematics and reading performance </c:v>
                </c:pt>
              </c:strCache>
            </c:strRef>
          </c:tx>
          <c:spPr>
            <a:solidFill>
              <a:srgbClr val="92D050"/>
            </a:solidFill>
          </c:spPr>
          <c:invertIfNegative val="0"/>
          <c:cat>
            <c:strRef>
              <c:f>Sheet1!$A$2:$A$19</c:f>
              <c:strCache>
                <c:ptCount val="18"/>
                <c:pt idx="0">
                  <c:v>New Zealand (73%)</c:v>
                </c:pt>
                <c:pt idx="1">
                  <c:v>Slovak Republic (43%)</c:v>
                </c:pt>
                <c:pt idx="2">
                  <c:v>Slovenia (40%)</c:v>
                </c:pt>
                <c:pt idx="3">
                  <c:v>Australia (75%)</c:v>
                </c:pt>
                <c:pt idx="4">
                  <c:v>United States (75%)</c:v>
                </c:pt>
                <c:pt idx="5">
                  <c:v>Shanghai-China (55%)</c:v>
                </c:pt>
                <c:pt idx="6">
                  <c:v>Czech Republic (50%)</c:v>
                </c:pt>
                <c:pt idx="7">
                  <c:v>OECD average-13 (61%)</c:v>
                </c:pt>
                <c:pt idx="8">
                  <c:v>Croatia (63%)</c:v>
                </c:pt>
                <c:pt idx="9">
                  <c:v>Poland (79%)</c:v>
                </c:pt>
                <c:pt idx="10">
                  <c:v>Fl.Com (Belgium) (55%)</c:v>
                </c:pt>
                <c:pt idx="11">
                  <c:v>Israel (53%)</c:v>
                </c:pt>
                <c:pt idx="12">
                  <c:v>Estonia (77%)</c:v>
                </c:pt>
                <c:pt idx="13">
                  <c:v>Latvia (72%)</c:v>
                </c:pt>
                <c:pt idx="14">
                  <c:v>Italy (53%)</c:v>
                </c:pt>
                <c:pt idx="15">
                  <c:v>Russian Federation (69%)</c:v>
                </c:pt>
                <c:pt idx="16">
                  <c:v>Spain (85%)</c:v>
                </c:pt>
                <c:pt idx="17">
                  <c:v>Colombia (70%)</c:v>
                </c:pt>
              </c:strCache>
            </c:strRef>
          </c:cat>
          <c:val>
            <c:numRef>
              <c:f>Sheet1!$D$2:$D$19</c:f>
              <c:numCache>
                <c:formatCode>General</c:formatCode>
                <c:ptCount val="18"/>
                <c:pt idx="0">
                  <c:v>-55.20745039273983</c:v>
                </c:pt>
                <c:pt idx="1">
                  <c:v>-25.04080037849128</c:v>
                </c:pt>
                <c:pt idx="2">
                  <c:v>-20.261837036144133</c:v>
                </c:pt>
                <c:pt idx="3">
                  <c:v>-54.183502950003913</c:v>
                </c:pt>
                <c:pt idx="4">
                  <c:v>-52.752711880238671</c:v>
                </c:pt>
                <c:pt idx="5">
                  <c:v>-30.792326161549141</c:v>
                </c:pt>
                <c:pt idx="6">
                  <c:v>-25.028216282229145</c:v>
                </c:pt>
                <c:pt idx="7">
                  <c:v>-34.958344372415709</c:v>
                </c:pt>
                <c:pt idx="8">
                  <c:v>-37.167370550263527</c:v>
                </c:pt>
                <c:pt idx="9">
                  <c:v>-51.237146019332187</c:v>
                </c:pt>
                <c:pt idx="10">
                  <c:v>-25.596035600289625</c:v>
                </c:pt>
                <c:pt idx="11">
                  <c:v>-22.447641949202243</c:v>
                </c:pt>
                <c:pt idx="12">
                  <c:v>-44.580013459567724</c:v>
                </c:pt>
                <c:pt idx="13">
                  <c:v>-39.88294704158902</c:v>
                </c:pt>
                <c:pt idx="14">
                  <c:v>-17.17513729945744</c:v>
                </c:pt>
                <c:pt idx="15">
                  <c:v>-27.127626227313115</c:v>
                </c:pt>
                <c:pt idx="16">
                  <c:v>-39.803632441667041</c:v>
                </c:pt>
                <c:pt idx="17">
                  <c:v>-8.8030839817552575</c:v>
                </c:pt>
              </c:numCache>
            </c:numRef>
          </c:val>
        </c:ser>
        <c:ser>
          <c:idx val="1"/>
          <c:order val="1"/>
          <c:tx>
            <c:strRef>
              <c:f>Sheet1!$C$1</c:f>
              <c:strCache>
                <c:ptCount val="1"/>
                <c:pt idx="0">
                  <c:v>Variation in performance unique to financial literacy</c:v>
                </c:pt>
              </c:strCache>
            </c:strRef>
          </c:tx>
          <c:spPr>
            <a:solidFill>
              <a:srgbClr val="66CCFF"/>
            </a:solidFill>
          </c:spPr>
          <c:invertIfNegative val="0"/>
          <c:cat>
            <c:strRef>
              <c:f>Sheet1!$A$2:$A$19</c:f>
              <c:strCache>
                <c:ptCount val="18"/>
                <c:pt idx="0">
                  <c:v>New Zealand (73%)</c:v>
                </c:pt>
                <c:pt idx="1">
                  <c:v>Slovak Republic (43%)</c:v>
                </c:pt>
                <c:pt idx="2">
                  <c:v>Slovenia (40%)</c:v>
                </c:pt>
                <c:pt idx="3">
                  <c:v>Australia (75%)</c:v>
                </c:pt>
                <c:pt idx="4">
                  <c:v>United States (75%)</c:v>
                </c:pt>
                <c:pt idx="5">
                  <c:v>Shanghai-China (55%)</c:v>
                </c:pt>
                <c:pt idx="6">
                  <c:v>Czech Republic (50%)</c:v>
                </c:pt>
                <c:pt idx="7">
                  <c:v>OECD average-13 (61%)</c:v>
                </c:pt>
                <c:pt idx="8">
                  <c:v>Croatia (63%)</c:v>
                </c:pt>
                <c:pt idx="9">
                  <c:v>Poland (79%)</c:v>
                </c:pt>
                <c:pt idx="10">
                  <c:v>Fl.Com (Belgium) (55%)</c:v>
                </c:pt>
                <c:pt idx="11">
                  <c:v>Israel (53%)</c:v>
                </c:pt>
                <c:pt idx="12">
                  <c:v>Estonia (77%)</c:v>
                </c:pt>
                <c:pt idx="13">
                  <c:v>Latvia (72%)</c:v>
                </c:pt>
                <c:pt idx="14">
                  <c:v>Italy (53%)</c:v>
                </c:pt>
                <c:pt idx="15">
                  <c:v>Russian Federation (69%)</c:v>
                </c:pt>
                <c:pt idx="16">
                  <c:v>Spain (85%)</c:v>
                </c:pt>
                <c:pt idx="17">
                  <c:v>Colombia (70%)</c:v>
                </c:pt>
              </c:strCache>
            </c:strRef>
          </c:cat>
          <c:val>
            <c:numRef>
              <c:f>Sheet1!$C$2:$C$19</c:f>
              <c:numCache>
                <c:formatCode>General</c:formatCode>
                <c:ptCount val="18"/>
                <c:pt idx="0">
                  <c:v>18.205580364028176</c:v>
                </c:pt>
                <c:pt idx="1">
                  <c:v>18.432962321323384</c:v>
                </c:pt>
                <c:pt idx="2">
                  <c:v>20.194854727351913</c:v>
                </c:pt>
                <c:pt idx="3">
                  <c:v>20.489512536836727</c:v>
                </c:pt>
                <c:pt idx="4">
                  <c:v>22.001058952045589</c:v>
                </c:pt>
                <c:pt idx="5">
                  <c:v>24.573501491587031</c:v>
                </c:pt>
                <c:pt idx="6">
                  <c:v>24.618390250193478</c:v>
                </c:pt>
                <c:pt idx="7">
                  <c:v>25.922998744371142</c:v>
                </c:pt>
                <c:pt idx="8">
                  <c:v>26.07816274199994</c:v>
                </c:pt>
                <c:pt idx="9">
                  <c:v>27.545918172717652</c:v>
                </c:pt>
                <c:pt idx="10">
                  <c:v>29.064209955449407</c:v>
                </c:pt>
                <c:pt idx="11">
                  <c:v>30.900135792724257</c:v>
                </c:pt>
                <c:pt idx="12">
                  <c:v>32.002005477822308</c:v>
                </c:pt>
                <c:pt idx="13">
                  <c:v>32.353741712656358</c:v>
                </c:pt>
                <c:pt idx="14">
                  <c:v>35.703998249788683</c:v>
                </c:pt>
                <c:pt idx="15">
                  <c:v>41.702365406298696</c:v>
                </c:pt>
                <c:pt idx="16">
                  <c:v>45.56455782082103</c:v>
                </c:pt>
                <c:pt idx="17">
                  <c:v>61.527072398745908</c:v>
                </c:pt>
              </c:numCache>
            </c:numRef>
          </c:val>
        </c:ser>
        <c:dLbls>
          <c:showLegendKey val="0"/>
          <c:showVal val="0"/>
          <c:showCatName val="0"/>
          <c:showSerName val="0"/>
          <c:showPercent val="0"/>
          <c:showBubbleSize val="0"/>
        </c:dLbls>
        <c:gapWidth val="150"/>
        <c:overlap val="100"/>
        <c:axId val="543499392"/>
        <c:axId val="543500928"/>
      </c:barChart>
      <c:catAx>
        <c:axId val="543499392"/>
        <c:scaling>
          <c:orientation val="minMax"/>
        </c:scaling>
        <c:delete val="0"/>
        <c:axPos val="b"/>
        <c:majorTickMark val="out"/>
        <c:minorTickMark val="none"/>
        <c:tickLblPos val="low"/>
        <c:txPr>
          <a:bodyPr rot="-5400000" vert="horz"/>
          <a:lstStyle/>
          <a:p>
            <a:pPr>
              <a:defRPr/>
            </a:pPr>
            <a:endParaRPr lang="en-US"/>
          </a:p>
        </c:txPr>
        <c:crossAx val="543500928"/>
        <c:crosses val="autoZero"/>
        <c:auto val="1"/>
        <c:lblAlgn val="ctr"/>
        <c:lblOffset val="100"/>
        <c:tickLblSkip val="1"/>
        <c:noMultiLvlLbl val="0"/>
      </c:catAx>
      <c:valAx>
        <c:axId val="543500928"/>
        <c:scaling>
          <c:orientation val="minMax"/>
          <c:max val="65"/>
          <c:min val="-70"/>
        </c:scaling>
        <c:delete val="0"/>
        <c:axPos val="l"/>
        <c:majorGridlines>
          <c:spPr>
            <a:ln>
              <a:prstDash val="dash"/>
            </a:ln>
          </c:spPr>
        </c:majorGridlines>
        <c:numFmt formatCode="General" sourceLinked="1"/>
        <c:majorTickMark val="out"/>
        <c:minorTickMark val="none"/>
        <c:tickLblPos val="nextTo"/>
        <c:crossAx val="543499392"/>
        <c:crosses val="autoZero"/>
        <c:crossBetween val="between"/>
      </c:valAx>
    </c:plotArea>
    <c:legend>
      <c:legendPos val="b"/>
      <c:layout>
        <c:manualLayout>
          <c:xMode val="edge"/>
          <c:yMode val="edge"/>
          <c:x val="9.6433760487575057E-2"/>
          <c:y val="0"/>
          <c:w val="0.83210809031584188"/>
          <c:h val="8.5198392512358112E-2"/>
        </c:manualLayout>
      </c:layout>
      <c:overlay val="0"/>
      <c:txPr>
        <a:bodyPr/>
        <a:lstStyle/>
        <a:p>
          <a:pPr>
            <a:defRPr>
              <a:solidFill>
                <a:schemeClr val="bg1"/>
              </a:solidFill>
            </a:defRPr>
          </a:pPr>
          <a:endParaRPr lang="en-US"/>
        </a:p>
      </c:txPr>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69743684393488E-2"/>
          <c:y val="2.584910288110066E-2"/>
          <c:w val="0.90261241134497605"/>
          <c:h val="0.68958869679380341"/>
        </c:manualLayout>
      </c:layout>
      <c:barChart>
        <c:barDir val="col"/>
        <c:grouping val="clustered"/>
        <c:varyColors val="0"/>
        <c:ser>
          <c:idx val="0"/>
          <c:order val="0"/>
          <c:tx>
            <c:strRef>
              <c:f>Sheet1!$B$1</c:f>
              <c:strCache>
                <c:ptCount val="1"/>
                <c:pt idx="0">
                  <c:v>Financial literacy</c:v>
                </c:pt>
              </c:strCache>
            </c:strRef>
          </c:tx>
          <c:spPr>
            <a:solidFill>
              <a:srgbClr val="59B3CB"/>
            </a:solidFill>
            <a:ln>
              <a:noFill/>
            </a:ln>
          </c:spPr>
          <c:invertIfNegative val="0"/>
          <c:dPt>
            <c:idx val="21"/>
            <c:invertIfNegative val="0"/>
            <c:bubble3D val="0"/>
            <c:spPr>
              <a:solidFill>
                <a:srgbClr val="59B3CB">
                  <a:alpha val="60000"/>
                </a:srgbClr>
              </a:solidFill>
              <a:ln>
                <a:noFill/>
              </a:ln>
            </c:spPr>
          </c:dPt>
          <c:cat>
            <c:strRef>
              <c:f>Sheet1!$A$2:$A$20</c:f>
              <c:strCache>
                <c:ptCount val="19"/>
                <c:pt idx="0">
                  <c:v>Estonia</c:v>
                </c:pt>
                <c:pt idx="1">
                  <c:v>Italy</c:v>
                </c:pt>
                <c:pt idx="2">
                  <c:v>Russian Federation</c:v>
                </c:pt>
                <c:pt idx="3">
                  <c:v>Croatia</c:v>
                </c:pt>
                <c:pt idx="4">
                  <c:v>Australia</c:v>
                </c:pt>
                <c:pt idx="5">
                  <c:v>Fl.Com. (Belgium)</c:v>
                </c:pt>
                <c:pt idx="6">
                  <c:v>Poland</c:v>
                </c:pt>
                <c:pt idx="7">
                  <c:v>Shanghai-China</c:v>
                </c:pt>
                <c:pt idx="8">
                  <c:v>Colombia</c:v>
                </c:pt>
                <c:pt idx="9">
                  <c:v>Latvia</c:v>
                </c:pt>
                <c:pt idx="10">
                  <c:v>Czech Republic</c:v>
                </c:pt>
                <c:pt idx="11">
                  <c:v>OECD average-13 </c:v>
                </c:pt>
                <c:pt idx="12">
                  <c:v>Israel</c:v>
                </c:pt>
                <c:pt idx="13">
                  <c:v>Spain</c:v>
                </c:pt>
                <c:pt idx="14">
                  <c:v>France</c:v>
                </c:pt>
                <c:pt idx="15">
                  <c:v>Slovenia</c:v>
                </c:pt>
                <c:pt idx="16">
                  <c:v>United States</c:v>
                </c:pt>
                <c:pt idx="17">
                  <c:v>Slovak Republic</c:v>
                </c:pt>
                <c:pt idx="18">
                  <c:v>New Zealand</c:v>
                </c:pt>
              </c:strCache>
            </c:strRef>
          </c:cat>
          <c:val>
            <c:numRef>
              <c:f>Sheet1!$B$2:$B$20</c:f>
              <c:numCache>
                <c:formatCode>0.0</c:formatCode>
                <c:ptCount val="19"/>
                <c:pt idx="0">
                  <c:v>6.6657238915714352</c:v>
                </c:pt>
                <c:pt idx="1">
                  <c:v>7.5117823318967414</c:v>
                </c:pt>
                <c:pt idx="2">
                  <c:v>9.6039311061394539</c:v>
                </c:pt>
                <c:pt idx="3">
                  <c:v>10.404417210194815</c:v>
                </c:pt>
                <c:pt idx="4">
                  <c:v>11.254542391005655</c:v>
                </c:pt>
                <c:pt idx="5">
                  <c:v>11.3006048952403</c:v>
                </c:pt>
                <c:pt idx="6">
                  <c:v>12.227798843801114</c:v>
                </c:pt>
                <c:pt idx="7">
                  <c:v>12.461163148844612</c:v>
                </c:pt>
                <c:pt idx="8">
                  <c:v>13.006886092758121</c:v>
                </c:pt>
                <c:pt idx="9">
                  <c:v>13.227639772072642</c:v>
                </c:pt>
                <c:pt idx="10">
                  <c:v>13.250389948755704</c:v>
                </c:pt>
                <c:pt idx="11">
                  <c:v>13.60918534138893</c:v>
                </c:pt>
                <c:pt idx="12">
                  <c:v>14.425251318947637</c:v>
                </c:pt>
                <c:pt idx="13">
                  <c:v>14.64696807723147</c:v>
                </c:pt>
                <c:pt idx="14">
                  <c:v>15.544166566246254</c:v>
                </c:pt>
                <c:pt idx="15">
                  <c:v>16.342665331462619</c:v>
                </c:pt>
                <c:pt idx="16">
                  <c:v>16.611216948026655</c:v>
                </c:pt>
                <c:pt idx="17">
                  <c:v>18.168414049923484</c:v>
                </c:pt>
                <c:pt idx="18">
                  <c:v>18.969884843946996</c:v>
                </c:pt>
              </c:numCache>
            </c:numRef>
          </c:val>
        </c:ser>
        <c:dLbls>
          <c:showLegendKey val="0"/>
          <c:showVal val="0"/>
          <c:showCatName val="0"/>
          <c:showSerName val="0"/>
          <c:showPercent val="0"/>
          <c:showBubbleSize val="0"/>
        </c:dLbls>
        <c:gapWidth val="66"/>
        <c:overlap val="100"/>
        <c:axId val="463651968"/>
        <c:axId val="463653888"/>
      </c:barChart>
      <c:lineChart>
        <c:grouping val="standard"/>
        <c:varyColors val="0"/>
        <c:ser>
          <c:idx val="1"/>
          <c:order val="1"/>
          <c:tx>
            <c:strRef>
              <c:f>Sheet1!$C$1</c:f>
              <c:strCache>
                <c:ptCount val="1"/>
                <c:pt idx="0">
                  <c:v>Mathematics</c:v>
                </c:pt>
              </c:strCache>
            </c:strRef>
          </c:tx>
          <c:spPr>
            <a:ln>
              <a:noFill/>
            </a:ln>
          </c:spPr>
          <c:marker>
            <c:symbol val="triangle"/>
            <c:size val="11"/>
            <c:spPr>
              <a:solidFill>
                <a:srgbClr val="FFC000"/>
              </a:solidFill>
              <a:ln>
                <a:noFill/>
              </a:ln>
            </c:spPr>
          </c:marker>
          <c:cat>
            <c:strRef>
              <c:f>Sheet1!$A$2:$A$20</c:f>
              <c:strCache>
                <c:ptCount val="19"/>
                <c:pt idx="0">
                  <c:v>Estonia</c:v>
                </c:pt>
                <c:pt idx="1">
                  <c:v>Italy</c:v>
                </c:pt>
                <c:pt idx="2">
                  <c:v>Russian Federation</c:v>
                </c:pt>
                <c:pt idx="3">
                  <c:v>Croatia</c:v>
                </c:pt>
                <c:pt idx="4">
                  <c:v>Australia</c:v>
                </c:pt>
                <c:pt idx="5">
                  <c:v>Fl.Com. (Belgium)</c:v>
                </c:pt>
                <c:pt idx="6">
                  <c:v>Poland</c:v>
                </c:pt>
                <c:pt idx="7">
                  <c:v>Shanghai-China</c:v>
                </c:pt>
                <c:pt idx="8">
                  <c:v>Colombia</c:v>
                </c:pt>
                <c:pt idx="9">
                  <c:v>Latvia</c:v>
                </c:pt>
                <c:pt idx="10">
                  <c:v>Czech Republic</c:v>
                </c:pt>
                <c:pt idx="11">
                  <c:v>OECD average-13 </c:v>
                </c:pt>
                <c:pt idx="12">
                  <c:v>Israel</c:v>
                </c:pt>
                <c:pt idx="13">
                  <c:v>Spain</c:v>
                </c:pt>
                <c:pt idx="14">
                  <c:v>France</c:v>
                </c:pt>
                <c:pt idx="15">
                  <c:v>Slovenia</c:v>
                </c:pt>
                <c:pt idx="16">
                  <c:v>United States</c:v>
                </c:pt>
                <c:pt idx="17">
                  <c:v>Slovak Republic</c:v>
                </c:pt>
                <c:pt idx="18">
                  <c:v>New Zealand</c:v>
                </c:pt>
              </c:strCache>
            </c:strRef>
          </c:cat>
          <c:val>
            <c:numRef>
              <c:f>Sheet1!$C$2:$C$20</c:f>
              <c:numCache>
                <c:formatCode>0.0</c:formatCode>
                <c:ptCount val="19"/>
                <c:pt idx="0">
                  <c:v>9.1503371580329933</c:v>
                </c:pt>
                <c:pt idx="1">
                  <c:v>7.9142846746139162</c:v>
                </c:pt>
                <c:pt idx="2">
                  <c:v>8.1539874553970009</c:v>
                </c:pt>
                <c:pt idx="3">
                  <c:v>11.229702472935372</c:v>
                </c:pt>
                <c:pt idx="4">
                  <c:v>11.063236264919301</c:v>
                </c:pt>
                <c:pt idx="5">
                  <c:v>14.266237580393113</c:v>
                </c:pt>
                <c:pt idx="6">
                  <c:v>15.173616392190155</c:v>
                </c:pt>
                <c:pt idx="7">
                  <c:v>11.714646961006478</c:v>
                </c:pt>
                <c:pt idx="8">
                  <c:v>7.9204230040390549</c:v>
                </c:pt>
                <c:pt idx="9">
                  <c:v>13.14483181410584</c:v>
                </c:pt>
                <c:pt idx="10">
                  <c:v>11.851291501084923</c:v>
                </c:pt>
                <c:pt idx="11">
                  <c:v>13.711425533441339</c:v>
                </c:pt>
                <c:pt idx="12">
                  <c:v>16.80910034956392</c:v>
                </c:pt>
                <c:pt idx="13">
                  <c:v>11.857176850561437</c:v>
                </c:pt>
                <c:pt idx="14">
                  <c:v>14.744859577392063</c:v>
                </c:pt>
                <c:pt idx="15">
                  <c:v>14.35581881708314</c:v>
                </c:pt>
                <c:pt idx="16">
                  <c:v>15.639650656185871</c:v>
                </c:pt>
                <c:pt idx="17">
                  <c:v>16.938235155241113</c:v>
                </c:pt>
                <c:pt idx="18">
                  <c:v>18.484686957475439</c:v>
                </c:pt>
              </c:numCache>
            </c:numRef>
          </c:val>
          <c:smooth val="0"/>
        </c:ser>
        <c:ser>
          <c:idx val="2"/>
          <c:order val="2"/>
          <c:tx>
            <c:strRef>
              <c:f>Sheet1!$D$1</c:f>
              <c:strCache>
                <c:ptCount val="1"/>
                <c:pt idx="0">
                  <c:v>Reading</c:v>
                </c:pt>
              </c:strCache>
            </c:strRef>
          </c:tx>
          <c:spPr>
            <a:ln w="28575">
              <a:noFill/>
            </a:ln>
          </c:spPr>
          <c:marker>
            <c:symbol val="square"/>
            <c:size val="11"/>
            <c:spPr>
              <a:solidFill>
                <a:srgbClr val="92D050"/>
              </a:solidFill>
            </c:spPr>
          </c:marker>
          <c:cat>
            <c:strRef>
              <c:f>Sheet1!$A$2:$A$20</c:f>
              <c:strCache>
                <c:ptCount val="19"/>
                <c:pt idx="0">
                  <c:v>Estonia</c:v>
                </c:pt>
                <c:pt idx="1">
                  <c:v>Italy</c:v>
                </c:pt>
                <c:pt idx="2">
                  <c:v>Russian Federation</c:v>
                </c:pt>
                <c:pt idx="3">
                  <c:v>Croatia</c:v>
                </c:pt>
                <c:pt idx="4">
                  <c:v>Australia</c:v>
                </c:pt>
                <c:pt idx="5">
                  <c:v>Fl.Com. (Belgium)</c:v>
                </c:pt>
                <c:pt idx="6">
                  <c:v>Poland</c:v>
                </c:pt>
                <c:pt idx="7">
                  <c:v>Shanghai-China</c:v>
                </c:pt>
                <c:pt idx="8">
                  <c:v>Colombia</c:v>
                </c:pt>
                <c:pt idx="9">
                  <c:v>Latvia</c:v>
                </c:pt>
                <c:pt idx="10">
                  <c:v>Czech Republic</c:v>
                </c:pt>
                <c:pt idx="11">
                  <c:v>OECD average-13 </c:v>
                </c:pt>
                <c:pt idx="12">
                  <c:v>Israel</c:v>
                </c:pt>
                <c:pt idx="13">
                  <c:v>Spain</c:v>
                </c:pt>
                <c:pt idx="14">
                  <c:v>France</c:v>
                </c:pt>
                <c:pt idx="15">
                  <c:v>Slovenia</c:v>
                </c:pt>
                <c:pt idx="16">
                  <c:v>United States</c:v>
                </c:pt>
                <c:pt idx="17">
                  <c:v>Slovak Republic</c:v>
                </c:pt>
                <c:pt idx="18">
                  <c:v>New Zealand</c:v>
                </c:pt>
              </c:strCache>
            </c:strRef>
          </c:cat>
          <c:val>
            <c:numRef>
              <c:f>Sheet1!$D$2:$D$20</c:f>
              <c:numCache>
                <c:formatCode>0.0</c:formatCode>
                <c:ptCount val="19"/>
                <c:pt idx="0">
                  <c:v>5.8672017172419153</c:v>
                </c:pt>
                <c:pt idx="1">
                  <c:v>10.320199191900315</c:v>
                </c:pt>
                <c:pt idx="2">
                  <c:v>13.002126497465737</c:v>
                </c:pt>
                <c:pt idx="3">
                  <c:v>11.618882474694125</c:v>
                </c:pt>
                <c:pt idx="4">
                  <c:v>13.427806903965203</c:v>
                </c:pt>
                <c:pt idx="5">
                  <c:v>18.15868311581853</c:v>
                </c:pt>
                <c:pt idx="6">
                  <c:v>15.204676025178609</c:v>
                </c:pt>
                <c:pt idx="7">
                  <c:v>9.4857767454638608</c:v>
                </c:pt>
                <c:pt idx="8">
                  <c:v>10.53808297842731</c:v>
                </c:pt>
                <c:pt idx="9">
                  <c:v>12.829566249633467</c:v>
                </c:pt>
                <c:pt idx="10">
                  <c:v>12.760247941891283</c:v>
                </c:pt>
                <c:pt idx="11">
                  <c:v>13.87204496249713</c:v>
                </c:pt>
                <c:pt idx="12">
                  <c:v>14.307959344647807</c:v>
                </c:pt>
                <c:pt idx="13">
                  <c:v>9.9021528746025673</c:v>
                </c:pt>
                <c:pt idx="14">
                  <c:v>13.762514674139027</c:v>
                </c:pt>
                <c:pt idx="15">
                  <c:v>17.257698382002086</c:v>
                </c:pt>
                <c:pt idx="16">
                  <c:v>14.801371956972545</c:v>
                </c:pt>
                <c:pt idx="17">
                  <c:v>18.018980984866438</c:v>
                </c:pt>
                <c:pt idx="18">
                  <c:v>16.547091399236351</c:v>
                </c:pt>
              </c:numCache>
            </c:numRef>
          </c:val>
          <c:smooth val="0"/>
        </c:ser>
        <c:dLbls>
          <c:showLegendKey val="0"/>
          <c:showVal val="0"/>
          <c:showCatName val="0"/>
          <c:showSerName val="0"/>
          <c:showPercent val="0"/>
          <c:showBubbleSize val="0"/>
        </c:dLbls>
        <c:marker val="1"/>
        <c:smooth val="0"/>
        <c:axId val="463651968"/>
        <c:axId val="463653888"/>
      </c:lineChart>
      <c:catAx>
        <c:axId val="463651968"/>
        <c:scaling>
          <c:orientation val="minMax"/>
        </c:scaling>
        <c:delete val="0"/>
        <c:axPos val="b"/>
        <c:numFmt formatCode="General" sourceLinked="1"/>
        <c:majorTickMark val="none"/>
        <c:minorTickMark val="none"/>
        <c:tickLblPos val="low"/>
        <c:spPr>
          <a:ln w="25400">
            <a:noFill/>
          </a:ln>
        </c:spPr>
        <c:txPr>
          <a:bodyPr rot="-5400000" vert="horz"/>
          <a:lstStyle/>
          <a:p>
            <a:pPr>
              <a:defRPr sz="1200"/>
            </a:pPr>
            <a:endParaRPr lang="en-US"/>
          </a:p>
        </c:txPr>
        <c:crossAx val="463653888"/>
        <c:crossesAt val="0"/>
        <c:auto val="1"/>
        <c:lblAlgn val="ctr"/>
        <c:lblOffset val="100"/>
        <c:tickLblSkip val="1"/>
        <c:noMultiLvlLbl val="0"/>
      </c:catAx>
      <c:valAx>
        <c:axId val="463653888"/>
        <c:scaling>
          <c:orientation val="minMax"/>
        </c:scaling>
        <c:delete val="0"/>
        <c:axPos val="l"/>
        <c:majorGridlines>
          <c:spPr>
            <a:ln>
              <a:solidFill>
                <a:schemeClr val="bg1">
                  <a:lumMod val="65000"/>
                </a:schemeClr>
              </a:solidFill>
              <a:prstDash val="dash"/>
            </a:ln>
          </c:spPr>
        </c:majorGridlines>
        <c:numFmt formatCode="0" sourceLinked="0"/>
        <c:majorTickMark val="out"/>
        <c:minorTickMark val="none"/>
        <c:tickLblPos val="low"/>
        <c:spPr>
          <a:ln>
            <a:noFill/>
          </a:ln>
        </c:spPr>
        <c:txPr>
          <a:bodyPr/>
          <a:lstStyle/>
          <a:p>
            <a:pPr>
              <a:defRPr sz="1000"/>
            </a:pPr>
            <a:endParaRPr lang="en-US"/>
          </a:p>
        </c:txPr>
        <c:crossAx val="463651968"/>
        <c:crosses val="autoZero"/>
        <c:crossBetween val="between"/>
      </c:valAx>
      <c:spPr>
        <a:noFill/>
        <a:ln w="25400">
          <a:noFill/>
        </a:ln>
      </c:spPr>
    </c:plotArea>
    <c:legend>
      <c:legendPos val="t"/>
      <c:layout>
        <c:manualLayout>
          <c:xMode val="edge"/>
          <c:yMode val="edge"/>
          <c:x val="0.40898804702703284"/>
          <c:y val="3.5721475345148385E-2"/>
          <c:w val="0.47444549171955802"/>
          <c:h val="4.7595954408419974E-2"/>
        </c:manualLayout>
      </c:layout>
      <c:overlay val="0"/>
      <c:txPr>
        <a:bodyPr/>
        <a:lstStyle/>
        <a:p>
          <a:pPr>
            <a:defRPr sz="1400"/>
          </a:pPr>
          <a:endParaRPr lang="en-US"/>
        </a:p>
      </c:txPr>
    </c:legend>
    <c:plotVisOnly val="1"/>
    <c:dispBlanksAs val="gap"/>
    <c:showDLblsOverMax val="0"/>
  </c:chart>
  <c:spPr>
    <a:ln>
      <a:noFill/>
    </a:ln>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9.7106681558296562E-2"/>
          <c:y val="4.2721967175155251E-2"/>
          <c:w val="0.86724101406986454"/>
          <c:h val="0.52469756834626902"/>
        </c:manualLayout>
      </c:layout>
      <c:barChart>
        <c:barDir val="col"/>
        <c:grouping val="clustered"/>
        <c:varyColors val="0"/>
        <c:ser>
          <c:idx val="3"/>
          <c:order val="0"/>
          <c:tx>
            <c:strRef>
              <c:f>Sheet1!$B$1:$B$2</c:f>
              <c:strCache>
                <c:ptCount val="1"/>
                <c:pt idx="0">
                  <c:v>Score point difference between those who hold a bank account and those who don’t, after accounting for socio-demographics: Significant </c:v>
                </c:pt>
              </c:strCache>
            </c:strRef>
          </c:tx>
          <c:spPr>
            <a:solidFill>
              <a:schemeClr val="accent6">
                <a:lumMod val="75000"/>
              </a:schemeClr>
            </a:solidFill>
          </c:spPr>
          <c:invertIfNegative val="0"/>
          <c:cat>
            <c:strRef>
              <c:f>Sheet1!$A$3:$A$19</c:f>
              <c:strCache>
                <c:ptCount val="17"/>
                <c:pt idx="0">
                  <c:v>Slovak Republic</c:v>
                </c:pt>
                <c:pt idx="1">
                  <c:v>Latvia</c:v>
                </c:pt>
                <c:pt idx="2">
                  <c:v>Italy</c:v>
                </c:pt>
                <c:pt idx="3">
                  <c:v>Croatia</c:v>
                </c:pt>
                <c:pt idx="4">
                  <c:v>Israel</c:v>
                </c:pt>
                <c:pt idx="5">
                  <c:v>Shanghai-China</c:v>
                </c:pt>
                <c:pt idx="6">
                  <c:v>Czech Republic</c:v>
                </c:pt>
                <c:pt idx="7">
                  <c:v>Spain</c:v>
                </c:pt>
                <c:pt idx="8">
                  <c:v>United States</c:v>
                </c:pt>
                <c:pt idx="9">
                  <c:v>Australia</c:v>
                </c:pt>
                <c:pt idx="10">
                  <c:v>Poland</c:v>
                </c:pt>
                <c:pt idx="11">
                  <c:v>France</c:v>
                </c:pt>
                <c:pt idx="12">
                  <c:v>OECD average-13</c:v>
                </c:pt>
                <c:pt idx="13">
                  <c:v>Estonia</c:v>
                </c:pt>
                <c:pt idx="14">
                  <c:v>Fl.Com. (Belgium)</c:v>
                </c:pt>
                <c:pt idx="15">
                  <c:v>Slovenia</c:v>
                </c:pt>
                <c:pt idx="16">
                  <c:v>New Zealand</c:v>
                </c:pt>
              </c:strCache>
            </c:strRef>
          </c:cat>
          <c:val>
            <c:numRef>
              <c:f>Sheet1!$B$3:$B$19</c:f>
              <c:numCache>
                <c:formatCode>General</c:formatCode>
                <c:ptCount val="17"/>
                <c:pt idx="12">
                  <c:v>20.72222644774034</c:v>
                </c:pt>
                <c:pt idx="13">
                  <c:v>24.219010007650859</c:v>
                </c:pt>
                <c:pt idx="14">
                  <c:v>40.172676439942379</c:v>
                </c:pt>
                <c:pt idx="15">
                  <c:v>47.292158974899174</c:v>
                </c:pt>
                <c:pt idx="16">
                  <c:v>75.526551412514536</c:v>
                </c:pt>
              </c:numCache>
            </c:numRef>
          </c:val>
        </c:ser>
        <c:ser>
          <c:idx val="0"/>
          <c:order val="1"/>
          <c:tx>
            <c:strRef>
              <c:f>Sheet1!$C$2</c:f>
              <c:strCache>
                <c:ptCount val="1"/>
                <c:pt idx="0">
                  <c:v>Not significant </c:v>
                </c:pt>
              </c:strCache>
            </c:strRef>
          </c:tx>
          <c:spPr>
            <a:solidFill>
              <a:srgbClr val="FFFF00"/>
            </a:solidFill>
          </c:spPr>
          <c:invertIfNegative val="0"/>
          <c:cat>
            <c:strRef>
              <c:f>Sheet1!$A$3:$A$19</c:f>
              <c:strCache>
                <c:ptCount val="17"/>
                <c:pt idx="0">
                  <c:v>Slovak Republic</c:v>
                </c:pt>
                <c:pt idx="1">
                  <c:v>Latvia</c:v>
                </c:pt>
                <c:pt idx="2">
                  <c:v>Italy</c:v>
                </c:pt>
                <c:pt idx="3">
                  <c:v>Croatia</c:v>
                </c:pt>
                <c:pt idx="4">
                  <c:v>Israel</c:v>
                </c:pt>
                <c:pt idx="5">
                  <c:v>Shanghai-China</c:v>
                </c:pt>
                <c:pt idx="6">
                  <c:v>Czech Republic</c:v>
                </c:pt>
                <c:pt idx="7">
                  <c:v>Spain</c:v>
                </c:pt>
                <c:pt idx="8">
                  <c:v>United States</c:v>
                </c:pt>
                <c:pt idx="9">
                  <c:v>Australia</c:v>
                </c:pt>
                <c:pt idx="10">
                  <c:v>Poland</c:v>
                </c:pt>
                <c:pt idx="11">
                  <c:v>France</c:v>
                </c:pt>
                <c:pt idx="12">
                  <c:v>OECD average-13</c:v>
                </c:pt>
                <c:pt idx="13">
                  <c:v>Estonia</c:v>
                </c:pt>
                <c:pt idx="14">
                  <c:v>Fl.Com. (Belgium)</c:v>
                </c:pt>
                <c:pt idx="15">
                  <c:v>Slovenia</c:v>
                </c:pt>
                <c:pt idx="16">
                  <c:v>New Zealand</c:v>
                </c:pt>
              </c:strCache>
            </c:strRef>
          </c:cat>
          <c:val>
            <c:numRef>
              <c:f>Sheet1!$C$3:$C$19</c:f>
              <c:numCache>
                <c:formatCode>General</c:formatCode>
                <c:ptCount val="17"/>
                <c:pt idx="0">
                  <c:v>-19.279300193322566</c:v>
                </c:pt>
                <c:pt idx="1">
                  <c:v>1.720545260694597</c:v>
                </c:pt>
                <c:pt idx="2">
                  <c:v>4.3728894997402694</c:v>
                </c:pt>
                <c:pt idx="3">
                  <c:v>7.6363188202493006</c:v>
                </c:pt>
                <c:pt idx="4">
                  <c:v>8.8050534741630315</c:v>
                </c:pt>
                <c:pt idx="5">
                  <c:v>9.5608925099781832</c:v>
                </c:pt>
                <c:pt idx="6">
                  <c:v>10.488310756696764</c:v>
                </c:pt>
                <c:pt idx="7">
                  <c:v>12.573131880013154</c:v>
                </c:pt>
                <c:pt idx="8">
                  <c:v>14.005097613094001</c:v>
                </c:pt>
                <c:pt idx="9">
                  <c:v>14.535212770443517</c:v>
                </c:pt>
                <c:pt idx="10">
                  <c:v>18.022500678415234</c:v>
                </c:pt>
                <c:pt idx="11">
                  <c:v>18.655650506374037</c:v>
                </c:pt>
              </c:numCache>
            </c:numRef>
          </c:val>
        </c:ser>
        <c:dLbls>
          <c:showLegendKey val="0"/>
          <c:showVal val="0"/>
          <c:showCatName val="0"/>
          <c:showSerName val="0"/>
          <c:showPercent val="0"/>
          <c:showBubbleSize val="0"/>
        </c:dLbls>
        <c:gapWidth val="123"/>
        <c:overlap val="58"/>
        <c:axId val="449034112"/>
        <c:axId val="449041536"/>
      </c:barChart>
      <c:catAx>
        <c:axId val="449034112"/>
        <c:scaling>
          <c:orientation val="minMax"/>
        </c:scaling>
        <c:delete val="0"/>
        <c:axPos val="b"/>
        <c:majorTickMark val="out"/>
        <c:minorTickMark val="none"/>
        <c:tickLblPos val="low"/>
        <c:txPr>
          <a:bodyPr rot="-5400000" vert="horz"/>
          <a:lstStyle/>
          <a:p>
            <a:pPr>
              <a:defRPr sz="1600">
                <a:solidFill>
                  <a:schemeClr val="bg1"/>
                </a:solidFill>
              </a:defRPr>
            </a:pPr>
            <a:endParaRPr lang="en-US"/>
          </a:p>
        </c:txPr>
        <c:crossAx val="449041536"/>
        <c:crosses val="autoZero"/>
        <c:auto val="1"/>
        <c:lblAlgn val="ctr"/>
        <c:lblOffset val="100"/>
        <c:tickLblSkip val="1"/>
        <c:noMultiLvlLbl val="0"/>
      </c:catAx>
      <c:valAx>
        <c:axId val="449041536"/>
        <c:scaling>
          <c:orientation val="minMax"/>
          <c:max val="75"/>
          <c:min val="-25"/>
        </c:scaling>
        <c:delete val="0"/>
        <c:axPos val="l"/>
        <c:majorGridlines/>
        <c:numFmt formatCode="General" sourceLinked="1"/>
        <c:majorTickMark val="out"/>
        <c:minorTickMark val="none"/>
        <c:tickLblPos val="nextTo"/>
        <c:txPr>
          <a:bodyPr/>
          <a:lstStyle/>
          <a:p>
            <a:pPr>
              <a:defRPr sz="1400">
                <a:solidFill>
                  <a:schemeClr val="bg1"/>
                </a:solidFill>
              </a:defRPr>
            </a:pPr>
            <a:endParaRPr lang="en-US"/>
          </a:p>
        </c:txPr>
        <c:crossAx val="449034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62239727274197E-2"/>
          <c:y val="3.0941597139451729E-2"/>
          <c:w val="0.9214461714735499"/>
          <c:h val="0.63010933526038682"/>
        </c:manualLayout>
      </c:layout>
      <c:lineChart>
        <c:grouping val="standard"/>
        <c:varyColors val="0"/>
        <c:ser>
          <c:idx val="3"/>
          <c:order val="0"/>
          <c:tx>
            <c:strRef>
              <c:f>Sheet1!$E$1</c:f>
              <c:strCache>
                <c:ptCount val="1"/>
                <c:pt idx="0">
                  <c:v>Top quartile </c:v>
                </c:pt>
              </c:strCache>
            </c:strRef>
          </c:tx>
          <c:spPr>
            <a:ln>
              <a:noFill/>
            </a:ln>
          </c:spPr>
          <c:marker>
            <c:symbol val="triangle"/>
            <c:size val="11"/>
            <c:spPr>
              <a:solidFill>
                <a:srgbClr val="ED01DC"/>
              </a:solidFill>
              <a:ln>
                <a:noFill/>
              </a:ln>
            </c:spPr>
          </c:marker>
          <c:cat>
            <c:strRef>
              <c:f>Sheet1!$A$2:$A$15</c:f>
              <c:strCache>
                <c:ptCount val="14"/>
                <c:pt idx="0">
                  <c:v>United States</c:v>
                </c:pt>
                <c:pt idx="1">
                  <c:v>Latvia</c:v>
                </c:pt>
                <c:pt idx="2">
                  <c:v>Croatia</c:v>
                </c:pt>
                <c:pt idx="3">
                  <c:v>Poland</c:v>
                </c:pt>
                <c:pt idx="4">
                  <c:v>Flemish Community (Belgium)</c:v>
                </c:pt>
                <c:pt idx="5">
                  <c:v>France</c:v>
                </c:pt>
                <c:pt idx="6">
                  <c:v>Israel</c:v>
                </c:pt>
                <c:pt idx="7">
                  <c:v>OECD average-10</c:v>
                </c:pt>
                <c:pt idx="8">
                  <c:v>Italy</c:v>
                </c:pt>
                <c:pt idx="9">
                  <c:v>Estonia</c:v>
                </c:pt>
                <c:pt idx="10">
                  <c:v>Shanghai-China</c:v>
                </c:pt>
                <c:pt idx="11">
                  <c:v>Australia</c:v>
                </c:pt>
                <c:pt idx="12">
                  <c:v>Czech Republic</c:v>
                </c:pt>
                <c:pt idx="13">
                  <c:v>Slovenia</c:v>
                </c:pt>
              </c:strCache>
            </c:strRef>
          </c:cat>
          <c:val>
            <c:numRef>
              <c:f>Sheet1!$E$2:$E$15</c:f>
              <c:numCache>
                <c:formatCode>0</c:formatCode>
                <c:ptCount val="14"/>
                <c:pt idx="0">
                  <c:v>70.240595825512131</c:v>
                </c:pt>
                <c:pt idx="1">
                  <c:v>62.083260933397014</c:v>
                </c:pt>
                <c:pt idx="2">
                  <c:v>50.830722480060764</c:v>
                </c:pt>
                <c:pt idx="3">
                  <c:v>25.515161499579449</c:v>
                </c:pt>
                <c:pt idx="4">
                  <c:v>83.830959837270399</c:v>
                </c:pt>
                <c:pt idx="5">
                  <c:v>89.846432387177657</c:v>
                </c:pt>
                <c:pt idx="6">
                  <c:v>36.87460743247135</c:v>
                </c:pt>
                <c:pt idx="7">
                  <c:v>66.687568606306769</c:v>
                </c:pt>
                <c:pt idx="8">
                  <c:v>41.241033047315739</c:v>
                </c:pt>
                <c:pt idx="9">
                  <c:v>91.200237173922943</c:v>
                </c:pt>
                <c:pt idx="10">
                  <c:v>58.934975487912176</c:v>
                </c:pt>
                <c:pt idx="11">
                  <c:v>89.180846915362764</c:v>
                </c:pt>
                <c:pt idx="12">
                  <c:v>47.574786962482314</c:v>
                </c:pt>
                <c:pt idx="13">
                  <c:v>91.371024981972909</c:v>
                </c:pt>
              </c:numCache>
            </c:numRef>
          </c:val>
          <c:smooth val="0"/>
        </c:ser>
        <c:ser>
          <c:idx val="2"/>
          <c:order val="1"/>
          <c:tx>
            <c:strRef>
              <c:f>Sheet1!$D$1</c:f>
              <c:strCache>
                <c:ptCount val="1"/>
                <c:pt idx="0">
                  <c:v>3rd quartile </c:v>
                </c:pt>
              </c:strCache>
            </c:strRef>
          </c:tx>
          <c:spPr>
            <a:ln>
              <a:noFill/>
            </a:ln>
          </c:spPr>
          <c:marker>
            <c:symbol val="circle"/>
            <c:size val="11"/>
            <c:spPr>
              <a:solidFill>
                <a:srgbClr val="00B0F0"/>
              </a:solidFill>
              <a:ln>
                <a:noFill/>
              </a:ln>
            </c:spPr>
          </c:marker>
          <c:cat>
            <c:strRef>
              <c:f>Sheet1!$A$2:$A$15</c:f>
              <c:strCache>
                <c:ptCount val="14"/>
                <c:pt idx="0">
                  <c:v>United States</c:v>
                </c:pt>
                <c:pt idx="1">
                  <c:v>Latvia</c:v>
                </c:pt>
                <c:pt idx="2">
                  <c:v>Croatia</c:v>
                </c:pt>
                <c:pt idx="3">
                  <c:v>Poland</c:v>
                </c:pt>
                <c:pt idx="4">
                  <c:v>Flemish Community (Belgium)</c:v>
                </c:pt>
                <c:pt idx="5">
                  <c:v>France</c:v>
                </c:pt>
                <c:pt idx="6">
                  <c:v>Israel</c:v>
                </c:pt>
                <c:pt idx="7">
                  <c:v>OECD average-10</c:v>
                </c:pt>
                <c:pt idx="8">
                  <c:v>Italy</c:v>
                </c:pt>
                <c:pt idx="9">
                  <c:v>Estonia</c:v>
                </c:pt>
                <c:pt idx="10">
                  <c:v>Shanghai-China</c:v>
                </c:pt>
                <c:pt idx="11">
                  <c:v>Australia</c:v>
                </c:pt>
                <c:pt idx="12">
                  <c:v>Czech Republic</c:v>
                </c:pt>
                <c:pt idx="13">
                  <c:v>Slovenia</c:v>
                </c:pt>
              </c:strCache>
            </c:strRef>
          </c:cat>
          <c:val>
            <c:numRef>
              <c:f>Sheet1!$D$2:$D$15</c:f>
              <c:numCache>
                <c:formatCode>0</c:formatCode>
                <c:ptCount val="14"/>
                <c:pt idx="0">
                  <c:v>61.111285577456364</c:v>
                </c:pt>
                <c:pt idx="1">
                  <c:v>43.709631557098362</c:v>
                </c:pt>
                <c:pt idx="2">
                  <c:v>40.584940324784739</c:v>
                </c:pt>
                <c:pt idx="3">
                  <c:v>18.777976553490046</c:v>
                </c:pt>
                <c:pt idx="4">
                  <c:v>84.664937536012999</c:v>
                </c:pt>
                <c:pt idx="5">
                  <c:v>85.833978413073837</c:v>
                </c:pt>
                <c:pt idx="6">
                  <c:v>38.880723542339823</c:v>
                </c:pt>
                <c:pt idx="7">
                  <c:v>63.492774125992625</c:v>
                </c:pt>
                <c:pt idx="8">
                  <c:v>44.846353246151551</c:v>
                </c:pt>
                <c:pt idx="9">
                  <c:v>83.252305909642217</c:v>
                </c:pt>
                <c:pt idx="10">
                  <c:v>67.851212277056163</c:v>
                </c:pt>
                <c:pt idx="11">
                  <c:v>84.19271309155684</c:v>
                </c:pt>
                <c:pt idx="12">
                  <c:v>42.340256328015499</c:v>
                </c:pt>
                <c:pt idx="13">
                  <c:v>91.027211062187035</c:v>
                </c:pt>
              </c:numCache>
            </c:numRef>
          </c:val>
          <c:smooth val="0"/>
        </c:ser>
        <c:ser>
          <c:idx val="1"/>
          <c:order val="2"/>
          <c:tx>
            <c:strRef>
              <c:f>Sheet1!$C$1</c:f>
              <c:strCache>
                <c:ptCount val="1"/>
                <c:pt idx="0">
                  <c:v>2nd quartile </c:v>
                </c:pt>
              </c:strCache>
            </c:strRef>
          </c:tx>
          <c:spPr>
            <a:ln>
              <a:noFill/>
            </a:ln>
          </c:spPr>
          <c:marker>
            <c:symbol val="square"/>
            <c:size val="11"/>
            <c:spPr>
              <a:solidFill>
                <a:srgbClr val="00B050"/>
              </a:solidFill>
              <a:ln>
                <a:noFill/>
              </a:ln>
            </c:spPr>
          </c:marker>
          <c:cat>
            <c:strRef>
              <c:f>Sheet1!$A$2:$A$15</c:f>
              <c:strCache>
                <c:ptCount val="14"/>
                <c:pt idx="0">
                  <c:v>United States</c:v>
                </c:pt>
                <c:pt idx="1">
                  <c:v>Latvia</c:v>
                </c:pt>
                <c:pt idx="2">
                  <c:v>Croatia</c:v>
                </c:pt>
                <c:pt idx="3">
                  <c:v>Poland</c:v>
                </c:pt>
                <c:pt idx="4">
                  <c:v>Flemish Community (Belgium)</c:v>
                </c:pt>
                <c:pt idx="5">
                  <c:v>France</c:v>
                </c:pt>
                <c:pt idx="6">
                  <c:v>Israel</c:v>
                </c:pt>
                <c:pt idx="7">
                  <c:v>OECD average-10</c:v>
                </c:pt>
                <c:pt idx="8">
                  <c:v>Italy</c:v>
                </c:pt>
                <c:pt idx="9">
                  <c:v>Estonia</c:v>
                </c:pt>
                <c:pt idx="10">
                  <c:v>Shanghai-China</c:v>
                </c:pt>
                <c:pt idx="11">
                  <c:v>Australia</c:v>
                </c:pt>
                <c:pt idx="12">
                  <c:v>Czech Republic</c:v>
                </c:pt>
                <c:pt idx="13">
                  <c:v>Slovenia</c:v>
                </c:pt>
              </c:strCache>
            </c:strRef>
          </c:cat>
          <c:val>
            <c:numRef>
              <c:f>Sheet1!$C$2:$C$15</c:f>
              <c:numCache>
                <c:formatCode>0</c:formatCode>
                <c:ptCount val="14"/>
                <c:pt idx="0">
                  <c:v>46.410055501372796</c:v>
                </c:pt>
                <c:pt idx="1">
                  <c:v>36.771171943292032</c:v>
                </c:pt>
                <c:pt idx="2">
                  <c:v>31.083537232308228</c:v>
                </c:pt>
                <c:pt idx="3">
                  <c:v>10.772680829172607</c:v>
                </c:pt>
                <c:pt idx="4">
                  <c:v>79.394252926992564</c:v>
                </c:pt>
                <c:pt idx="5">
                  <c:v>77.942166415847694</c:v>
                </c:pt>
                <c:pt idx="6">
                  <c:v>25.500762176312268</c:v>
                </c:pt>
                <c:pt idx="7">
                  <c:v>56.430617031033023</c:v>
                </c:pt>
                <c:pt idx="8">
                  <c:v>34.362540899272375</c:v>
                </c:pt>
                <c:pt idx="9">
                  <c:v>81.601693905490123</c:v>
                </c:pt>
                <c:pt idx="10">
                  <c:v>57.368278719492793</c:v>
                </c:pt>
                <c:pt idx="11">
                  <c:v>80.145288775484673</c:v>
                </c:pt>
                <c:pt idx="12">
                  <c:v>35.101994433109766</c:v>
                </c:pt>
                <c:pt idx="13">
                  <c:v>93.074734447275333</c:v>
                </c:pt>
              </c:numCache>
            </c:numRef>
          </c:val>
          <c:smooth val="0"/>
        </c:ser>
        <c:ser>
          <c:idx val="0"/>
          <c:order val="3"/>
          <c:tx>
            <c:strRef>
              <c:f>Sheet1!$B$1</c:f>
              <c:strCache>
                <c:ptCount val="1"/>
                <c:pt idx="0">
                  <c:v>Bottom quartile </c:v>
                </c:pt>
              </c:strCache>
            </c:strRef>
          </c:tx>
          <c:spPr>
            <a:ln>
              <a:noFill/>
            </a:ln>
          </c:spPr>
          <c:marker>
            <c:symbol val="dash"/>
            <c:size val="9"/>
            <c:spPr>
              <a:solidFill>
                <a:srgbClr val="FFFF00"/>
              </a:solidFill>
              <a:ln w="15875">
                <a:solidFill>
                  <a:srgbClr val="FFFF00"/>
                </a:solidFill>
              </a:ln>
            </c:spPr>
          </c:marker>
          <c:cat>
            <c:strRef>
              <c:f>Sheet1!$A$2:$A$15</c:f>
              <c:strCache>
                <c:ptCount val="14"/>
                <c:pt idx="0">
                  <c:v>United States</c:v>
                </c:pt>
                <c:pt idx="1">
                  <c:v>Latvia</c:v>
                </c:pt>
                <c:pt idx="2">
                  <c:v>Croatia</c:v>
                </c:pt>
                <c:pt idx="3">
                  <c:v>Poland</c:v>
                </c:pt>
                <c:pt idx="4">
                  <c:v>Flemish Community (Belgium)</c:v>
                </c:pt>
                <c:pt idx="5">
                  <c:v>France</c:v>
                </c:pt>
                <c:pt idx="6">
                  <c:v>Israel</c:v>
                </c:pt>
                <c:pt idx="7">
                  <c:v>OECD average-10</c:v>
                </c:pt>
                <c:pt idx="8">
                  <c:v>Italy</c:v>
                </c:pt>
                <c:pt idx="9">
                  <c:v>Estonia</c:v>
                </c:pt>
                <c:pt idx="10">
                  <c:v>Shanghai-China</c:v>
                </c:pt>
                <c:pt idx="11">
                  <c:v>Australia</c:v>
                </c:pt>
                <c:pt idx="12">
                  <c:v>Czech Republic</c:v>
                </c:pt>
                <c:pt idx="13">
                  <c:v>Slovenia</c:v>
                </c:pt>
              </c:strCache>
            </c:strRef>
          </c:cat>
          <c:val>
            <c:numRef>
              <c:f>Sheet1!$B$2:$B$15</c:f>
              <c:numCache>
                <c:formatCode>0</c:formatCode>
                <c:ptCount val="14"/>
                <c:pt idx="0">
                  <c:v>31.595704580408711</c:v>
                </c:pt>
                <c:pt idx="1">
                  <c:v>24.242197008179193</c:v>
                </c:pt>
                <c:pt idx="2">
                  <c:v>25.168526636220783</c:v>
                </c:pt>
                <c:pt idx="3">
                  <c:v>6.8469310398807686</c:v>
                </c:pt>
                <c:pt idx="4">
                  <c:v>66.037155845297306</c:v>
                </c:pt>
                <c:pt idx="5">
                  <c:v>72.23178469894242</c:v>
                </c:pt>
                <c:pt idx="6">
                  <c:v>19.294870180344141</c:v>
                </c:pt>
                <c:pt idx="7">
                  <c:v>49.985517228149668</c:v>
                </c:pt>
                <c:pt idx="8">
                  <c:v>25.422493773435871</c:v>
                </c:pt>
                <c:pt idx="9">
                  <c:v>77.145659505142476</c:v>
                </c:pt>
                <c:pt idx="10">
                  <c:v>44.896979876643876</c:v>
                </c:pt>
                <c:pt idx="11">
                  <c:v>75.204599377763131</c:v>
                </c:pt>
                <c:pt idx="12">
                  <c:v>36.6759823959611</c:v>
                </c:pt>
                <c:pt idx="13">
                  <c:v>89.399990884320815</c:v>
                </c:pt>
              </c:numCache>
            </c:numRef>
          </c:val>
          <c:smooth val="0"/>
        </c:ser>
        <c:dLbls>
          <c:showLegendKey val="0"/>
          <c:showVal val="0"/>
          <c:showCatName val="0"/>
          <c:showSerName val="0"/>
          <c:showPercent val="0"/>
          <c:showBubbleSize val="0"/>
        </c:dLbls>
        <c:hiLowLines>
          <c:spPr>
            <a:ln w="22225">
              <a:solidFill>
                <a:srgbClr val="FFFF00"/>
              </a:solidFill>
            </a:ln>
          </c:spPr>
        </c:hiLowLines>
        <c:marker val="1"/>
        <c:smooth val="0"/>
        <c:axId val="443256192"/>
        <c:axId val="443327616"/>
      </c:lineChart>
      <c:catAx>
        <c:axId val="443256192"/>
        <c:scaling>
          <c:orientation val="minMax"/>
        </c:scaling>
        <c:delete val="0"/>
        <c:axPos val="b"/>
        <c:majorTickMark val="out"/>
        <c:minorTickMark val="none"/>
        <c:tickLblPos val="nextTo"/>
        <c:txPr>
          <a:bodyPr rot="-5400000" vert="horz"/>
          <a:lstStyle/>
          <a:p>
            <a:pPr>
              <a:defRPr/>
            </a:pPr>
            <a:endParaRPr lang="en-US"/>
          </a:p>
        </c:txPr>
        <c:crossAx val="443327616"/>
        <c:crosses val="autoZero"/>
        <c:auto val="1"/>
        <c:lblAlgn val="ctr"/>
        <c:lblOffset val="100"/>
        <c:tickLblSkip val="1"/>
        <c:noMultiLvlLbl val="0"/>
      </c:catAx>
      <c:valAx>
        <c:axId val="443327616"/>
        <c:scaling>
          <c:orientation val="minMax"/>
        </c:scaling>
        <c:delete val="0"/>
        <c:axPos val="l"/>
        <c:majorGridlines>
          <c:spPr>
            <a:ln w="6350">
              <a:prstDash val="dash"/>
            </a:ln>
          </c:spPr>
        </c:majorGridlines>
        <c:numFmt formatCode="0" sourceLinked="1"/>
        <c:majorTickMark val="out"/>
        <c:minorTickMark val="none"/>
        <c:tickLblPos val="nextTo"/>
        <c:crossAx val="443256192"/>
        <c:crosses val="autoZero"/>
        <c:crossBetween val="between"/>
      </c:valAx>
    </c:plotArea>
    <c:legend>
      <c:legendPos val="r"/>
      <c:layout>
        <c:manualLayout>
          <c:xMode val="edge"/>
          <c:yMode val="edge"/>
          <c:x val="0.69910595423735455"/>
          <c:y val="0.44374104905539968"/>
          <c:w val="0.1719011590183159"/>
          <c:h val="0.20786951094760353"/>
        </c:manualLayou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7731787620156872"/>
          <c:y val="6.8973372592195506E-2"/>
          <c:w val="0.63275968290725371"/>
          <c:h val="0.85589916290708046"/>
        </c:manualLayout>
      </c:layout>
      <c:scatterChart>
        <c:scatterStyle val="lineMarker"/>
        <c:varyColors val="0"/>
        <c:ser>
          <c:idx val="0"/>
          <c:order val="0"/>
          <c:tx>
            <c:strRef>
              <c:f>Sheet1!$B$1</c:f>
              <c:strCache>
                <c:ptCount val="1"/>
              </c:strCache>
            </c:strRef>
          </c:tx>
          <c:spPr>
            <a:ln w="26989">
              <a:noFill/>
            </a:ln>
          </c:spPr>
          <c:marker>
            <c:symbol val="dash"/>
            <c:size val="9"/>
            <c:spPr>
              <a:solidFill>
                <a:schemeClr val="bg1"/>
              </a:solidFill>
              <a:ln w="9524" cmpd="sng">
                <a:solidFill>
                  <a:schemeClr val="bg1"/>
                </a:solidFill>
                <a:prstDash val="solid"/>
              </a:ln>
            </c:spPr>
          </c:marker>
          <c:dPt>
            <c:idx val="40"/>
            <c:marker>
              <c:spPr>
                <a:solidFill>
                  <a:schemeClr val="bg1"/>
                </a:solidFill>
                <a:ln w="9524" cmpd="sng">
                  <a:solidFill>
                    <a:schemeClr val="bg1"/>
                  </a:solidFill>
                </a:ln>
              </c:spPr>
            </c:marker>
            <c:bubble3D val="0"/>
            <c:spPr>
              <a:ln w="23990">
                <a:noFill/>
                <a:prstDash val="solid"/>
              </a:ln>
            </c:spPr>
          </c:dPt>
          <c:dPt>
            <c:idx val="41"/>
            <c:bubble3D val="0"/>
            <c:spPr>
              <a:ln w="23990">
                <a:noFill/>
                <a:prstDash val="solid"/>
              </a:ln>
            </c:spPr>
          </c:dPt>
          <c:dPt>
            <c:idx val="43"/>
            <c:marker>
              <c:spPr>
                <a:noFill/>
                <a:ln w="9524" cmpd="sng">
                  <a:noFill/>
                </a:ln>
              </c:spPr>
            </c:marker>
            <c:bubble3D val="0"/>
          </c:dPt>
          <c:dLbls>
            <c:dLbl>
              <c:idx val="0"/>
              <c:layout/>
              <c:tx>
                <c:rich>
                  <a:bodyPr/>
                  <a:lstStyle/>
                  <a:p>
                    <a:r>
                      <a:rPr lang="en-US" smtClean="0"/>
                      <a:t>Shanghai-China</a:t>
                    </a:r>
                    <a:endParaRPr lang="en-US" dirty="0"/>
                  </a:p>
                </c:rich>
              </c:tx>
              <c:showLegendKey val="0"/>
              <c:showVal val="1"/>
              <c:showCatName val="0"/>
              <c:showSerName val="0"/>
              <c:showPercent val="0"/>
              <c:showBubbleSize val="0"/>
            </c:dLbl>
            <c:dLbl>
              <c:idx val="1"/>
              <c:layout/>
              <c:tx>
                <c:rich>
                  <a:bodyPr/>
                  <a:lstStyle/>
                  <a:p>
                    <a:r>
                      <a:rPr lang="en-US" smtClean="0"/>
                      <a:t>Flemish</a:t>
                    </a:r>
                    <a:r>
                      <a:rPr lang="en-US" baseline="0" smtClean="0"/>
                      <a:t> Community (Belgium)</a:t>
                    </a:r>
                    <a:endParaRPr lang="en-US" dirty="0"/>
                  </a:p>
                </c:rich>
              </c:tx>
              <c:dLblPos val="l"/>
              <c:showLegendKey val="0"/>
              <c:showVal val="1"/>
              <c:showCatName val="0"/>
              <c:showSerName val="0"/>
              <c:showPercent val="0"/>
              <c:showBubbleSize val="0"/>
            </c:dLbl>
            <c:dLbl>
              <c:idx val="2"/>
              <c:layout/>
              <c:tx>
                <c:rich>
                  <a:bodyPr/>
                  <a:lstStyle/>
                  <a:p>
                    <a:r>
                      <a:rPr lang="en-US" smtClean="0"/>
                      <a:t>Estonia</a:t>
                    </a:r>
                    <a:endParaRPr lang="en-US" dirty="0"/>
                  </a:p>
                </c:rich>
              </c:tx>
              <c:showLegendKey val="0"/>
              <c:showVal val="1"/>
              <c:showCatName val="0"/>
              <c:showSerName val="0"/>
              <c:showPercent val="0"/>
              <c:showBubbleSize val="0"/>
            </c:dLbl>
            <c:dLbl>
              <c:idx val="3"/>
              <c:layout/>
              <c:tx>
                <c:rich>
                  <a:bodyPr/>
                  <a:lstStyle/>
                  <a:p>
                    <a:r>
                      <a:rPr lang="en-US" smtClean="0"/>
                      <a:t>Australia</a:t>
                    </a:r>
                    <a:endParaRPr lang="en-US" dirty="0"/>
                  </a:p>
                </c:rich>
              </c:tx>
              <c:dLblPos val="l"/>
              <c:showLegendKey val="0"/>
              <c:showVal val="1"/>
              <c:showCatName val="0"/>
              <c:showSerName val="0"/>
              <c:showPercent val="0"/>
              <c:showBubbleSize val="0"/>
            </c:dLbl>
            <c:dLbl>
              <c:idx val="4"/>
              <c:layout/>
              <c:tx>
                <c:rich>
                  <a:bodyPr/>
                  <a:lstStyle/>
                  <a:p>
                    <a:r>
                      <a:rPr lang="en-US" smtClean="0"/>
                      <a:t>New Zealand</a:t>
                    </a:r>
                    <a:endParaRPr lang="en-US" dirty="0"/>
                  </a:p>
                </c:rich>
              </c:tx>
              <c:showLegendKey val="0"/>
              <c:showVal val="1"/>
              <c:showCatName val="0"/>
              <c:showSerName val="0"/>
              <c:showPercent val="0"/>
              <c:showBubbleSize val="0"/>
            </c:dLbl>
            <c:dLbl>
              <c:idx val="5"/>
              <c:layout/>
              <c:tx>
                <c:rich>
                  <a:bodyPr/>
                  <a:lstStyle/>
                  <a:p>
                    <a:r>
                      <a:rPr lang="en-US" smtClean="0"/>
                      <a:t>Czech Republic</a:t>
                    </a:r>
                    <a:endParaRPr lang="en-US" dirty="0"/>
                  </a:p>
                </c:rich>
              </c:tx>
              <c:dLblPos val="l"/>
              <c:showLegendKey val="0"/>
              <c:showVal val="1"/>
              <c:showCatName val="0"/>
              <c:showSerName val="0"/>
              <c:showPercent val="0"/>
              <c:showBubbleSize val="0"/>
            </c:dLbl>
            <c:dLbl>
              <c:idx val="6"/>
              <c:layout/>
              <c:tx>
                <c:rich>
                  <a:bodyPr/>
                  <a:lstStyle/>
                  <a:p>
                    <a:r>
                      <a:rPr lang="en-US" smtClean="0"/>
                      <a:t>Poland</a:t>
                    </a:r>
                    <a:endParaRPr lang="en-US" dirty="0"/>
                  </a:p>
                </c:rich>
              </c:tx>
              <c:showLegendKey val="0"/>
              <c:showVal val="1"/>
              <c:showCatName val="0"/>
              <c:showSerName val="0"/>
              <c:showPercent val="0"/>
              <c:showBubbleSize val="0"/>
            </c:dLbl>
            <c:dLbl>
              <c:idx val="7"/>
              <c:layout/>
              <c:tx>
                <c:rich>
                  <a:bodyPr/>
                  <a:lstStyle/>
                  <a:p>
                    <a:r>
                      <a:rPr lang="en-US" smtClean="0"/>
                      <a:t>Lativa</a:t>
                    </a:r>
                    <a:endParaRPr lang="en-US" dirty="0"/>
                  </a:p>
                </c:rich>
              </c:tx>
              <c:showLegendKey val="0"/>
              <c:showVal val="1"/>
              <c:showCatName val="0"/>
              <c:showSerName val="0"/>
              <c:showPercent val="0"/>
              <c:showBubbleSize val="0"/>
            </c:dLbl>
            <c:dLbl>
              <c:idx val="8"/>
              <c:layout/>
              <c:tx>
                <c:rich>
                  <a:bodyPr/>
                  <a:lstStyle/>
                  <a:p>
                    <a:r>
                      <a:rPr lang="en-US" smtClean="0"/>
                      <a:t>United States</a:t>
                    </a:r>
                    <a:endParaRPr lang="en-US" dirty="0"/>
                  </a:p>
                </c:rich>
              </c:tx>
              <c:dLblPos val="l"/>
              <c:showLegendKey val="0"/>
              <c:showVal val="1"/>
              <c:showCatName val="0"/>
              <c:showSerName val="0"/>
              <c:showPercent val="0"/>
              <c:showBubbleSize val="0"/>
            </c:dLbl>
            <c:dLbl>
              <c:idx val="9"/>
              <c:layout/>
              <c:tx>
                <c:rich>
                  <a:bodyPr/>
                  <a:lstStyle/>
                  <a:p>
                    <a:r>
                      <a:rPr lang="en-US" smtClean="0"/>
                      <a:t>France</a:t>
                    </a:r>
                    <a:endParaRPr lang="en-US" dirty="0"/>
                  </a:p>
                </c:rich>
              </c:tx>
              <c:showLegendKey val="0"/>
              <c:showVal val="1"/>
              <c:showCatName val="0"/>
              <c:showSerName val="0"/>
              <c:showPercent val="0"/>
              <c:showBubbleSize val="0"/>
            </c:dLbl>
            <c:dLbl>
              <c:idx val="10"/>
              <c:layout>
                <c:manualLayout>
                  <c:x val="8.211082057216372E-2"/>
                  <c:y val="-1.8510081289863404E-3"/>
                </c:manualLayout>
              </c:layout>
              <c:tx>
                <c:rich>
                  <a:bodyPr/>
                  <a:lstStyle/>
                  <a:p>
                    <a:pPr>
                      <a:defRPr>
                        <a:solidFill>
                          <a:schemeClr val="bg1"/>
                        </a:solidFill>
                      </a:defRPr>
                    </a:pPr>
                    <a:r>
                      <a:rPr lang="en-US" smtClean="0"/>
                      <a:t>Russian Federation</a:t>
                    </a:r>
                    <a:endParaRPr lang="en-US" dirty="0"/>
                  </a:p>
                </c:rich>
              </c:tx>
              <c:numFmt formatCode="#,##0.0" sourceLinked="0"/>
              <c:spPr/>
              <c:showLegendKey val="0"/>
              <c:showVal val="1"/>
              <c:showCatName val="0"/>
              <c:showSerName val="0"/>
              <c:showPercent val="0"/>
              <c:showBubbleSize val="0"/>
            </c:dLbl>
            <c:dLbl>
              <c:idx val="11"/>
              <c:layout>
                <c:manualLayout>
                  <c:x val="-0.18253981875197195"/>
                  <c:y val="-1.8510081289864083E-3"/>
                </c:manualLayout>
              </c:layout>
              <c:tx>
                <c:rich>
                  <a:bodyPr/>
                  <a:lstStyle/>
                  <a:p>
                    <a:r>
                      <a:rPr lang="en-US" smtClean="0"/>
                      <a:t>Slovenia</a:t>
                    </a:r>
                    <a:endParaRPr lang="en-US" dirty="0"/>
                  </a:p>
                </c:rich>
              </c:tx>
              <c:dLblPos val="r"/>
              <c:showLegendKey val="0"/>
              <c:showVal val="1"/>
              <c:showCatName val="0"/>
              <c:showSerName val="0"/>
              <c:showPercent val="0"/>
              <c:showBubbleSize val="0"/>
            </c:dLbl>
            <c:dLbl>
              <c:idx val="12"/>
              <c:layout/>
              <c:tx>
                <c:rich>
                  <a:bodyPr/>
                  <a:lstStyle/>
                  <a:p>
                    <a:r>
                      <a:rPr lang="en-US" smtClean="0"/>
                      <a:t>Spain</a:t>
                    </a:r>
                    <a:endParaRPr lang="en-US"/>
                  </a:p>
                </c:rich>
              </c:tx>
              <c:dLblPos val="l"/>
              <c:showLegendKey val="0"/>
              <c:showVal val="1"/>
              <c:showCatName val="0"/>
              <c:showSerName val="0"/>
              <c:showPercent val="0"/>
              <c:showBubbleSize val="0"/>
            </c:dLbl>
            <c:dLbl>
              <c:idx val="13"/>
              <c:layout/>
              <c:tx>
                <c:rich>
                  <a:bodyPr/>
                  <a:lstStyle/>
                  <a:p>
                    <a:r>
                      <a:rPr lang="en-US" smtClean="0"/>
                      <a:t>Croatia</a:t>
                    </a:r>
                    <a:endParaRPr lang="en-US" dirty="0"/>
                  </a:p>
                </c:rich>
              </c:tx>
              <c:showLegendKey val="0"/>
              <c:showVal val="1"/>
              <c:showCatName val="0"/>
              <c:showSerName val="0"/>
              <c:showPercent val="0"/>
              <c:showBubbleSize val="0"/>
            </c:dLbl>
            <c:dLbl>
              <c:idx val="14"/>
              <c:layout/>
              <c:tx>
                <c:rich>
                  <a:bodyPr/>
                  <a:lstStyle/>
                  <a:p>
                    <a:r>
                      <a:rPr lang="en-US" smtClean="0"/>
                      <a:t>Israel</a:t>
                    </a:r>
                    <a:endParaRPr lang="en-US" dirty="0"/>
                  </a:p>
                </c:rich>
              </c:tx>
              <c:dLblPos val="l"/>
              <c:showLegendKey val="0"/>
              <c:showVal val="1"/>
              <c:showCatName val="0"/>
              <c:showSerName val="0"/>
              <c:showPercent val="0"/>
              <c:showBubbleSize val="0"/>
            </c:dLbl>
            <c:dLbl>
              <c:idx val="15"/>
              <c:layout/>
              <c:tx>
                <c:rich>
                  <a:bodyPr/>
                  <a:lstStyle/>
                  <a:p>
                    <a:r>
                      <a:rPr lang="en-US" smtClean="0"/>
                      <a:t>Slovak Republic</a:t>
                    </a:r>
                    <a:endParaRPr lang="en-US" dirty="0"/>
                  </a:p>
                </c:rich>
              </c:tx>
              <c:dLblPos val="l"/>
              <c:showLegendKey val="0"/>
              <c:showVal val="1"/>
              <c:showCatName val="0"/>
              <c:showSerName val="0"/>
              <c:showPercent val="0"/>
              <c:showBubbleSize val="0"/>
            </c:dLbl>
            <c:dLbl>
              <c:idx val="16"/>
              <c:layout/>
              <c:tx>
                <c:rich>
                  <a:bodyPr/>
                  <a:lstStyle/>
                  <a:p>
                    <a:r>
                      <a:rPr lang="en-US" smtClean="0"/>
                      <a:t>Italy</a:t>
                    </a:r>
                    <a:endParaRPr lang="en-US" dirty="0"/>
                  </a:p>
                </c:rich>
              </c:tx>
              <c:showLegendKey val="0"/>
              <c:showVal val="1"/>
              <c:showCatName val="0"/>
              <c:showSerName val="0"/>
              <c:showPercent val="0"/>
              <c:showBubbleSize val="0"/>
            </c:dLbl>
            <c:dLbl>
              <c:idx val="17"/>
              <c:layout/>
              <c:tx>
                <c:rich>
                  <a:bodyPr/>
                  <a:lstStyle/>
                  <a:p>
                    <a:r>
                      <a:rPr lang="en-US" smtClean="0"/>
                      <a:t>Colombia</a:t>
                    </a:r>
                    <a:endParaRPr lang="en-US" dirty="0"/>
                  </a:p>
                </c:rich>
              </c:tx>
              <c:dLblPos val="l"/>
              <c:showLegendKey val="0"/>
              <c:showVal val="1"/>
              <c:showCatName val="0"/>
              <c:showSerName val="0"/>
              <c:showPercent val="0"/>
              <c:showBubbleSize val="0"/>
            </c:dLbl>
            <c:numFmt formatCode="#,##0" sourceLinked="0"/>
            <c:txPr>
              <a:bodyPr/>
              <a:lstStyle/>
              <a:p>
                <a:pPr>
                  <a:defRPr>
                    <a:solidFill>
                      <a:schemeClr val="bg1"/>
                    </a:solidFill>
                  </a:defRPr>
                </a:pPr>
                <a:endParaRPr lang="en-US"/>
              </a:p>
            </c:txPr>
            <c:showLegendKey val="0"/>
            <c:showVal val="1"/>
            <c:showCatName val="0"/>
            <c:showSerName val="0"/>
            <c:showPercent val="0"/>
            <c:showBubbleSize val="0"/>
            <c:showLeaderLines val="0"/>
          </c:dLbls>
          <c:xVal>
            <c:numRef>
              <c:f>Sheet1!$A$2:$A$19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xVal>
          <c:yVal>
            <c:numRef>
              <c:f>Sheet1!$B$2:$B$19</c:f>
              <c:numCache>
                <c:formatCode>0</c:formatCode>
                <c:ptCount val="18"/>
                <c:pt idx="0">
                  <c:v>603.29799052025703</c:v>
                </c:pt>
                <c:pt idx="1">
                  <c:v>541.04356917124198</c:v>
                </c:pt>
                <c:pt idx="2">
                  <c:v>529.00659943390372</c:v>
                </c:pt>
                <c:pt idx="3">
                  <c:v>525.92751612526979</c:v>
                </c:pt>
                <c:pt idx="4">
                  <c:v>519.93404260290902</c:v>
                </c:pt>
                <c:pt idx="5">
                  <c:v>513.13810604985952</c:v>
                </c:pt>
                <c:pt idx="6">
                  <c:v>510.08048095584275</c:v>
                </c:pt>
                <c:pt idx="7" formatCode="0.0">
                  <c:v>500.55361791245355</c:v>
                </c:pt>
                <c:pt idx="8" formatCode="0.0">
                  <c:v>491.56578827820414</c:v>
                </c:pt>
                <c:pt idx="9" formatCode="0.0">
                  <c:v>486.23759106726322</c:v>
                </c:pt>
                <c:pt idx="10" formatCode="0.0">
                  <c:v>486.2253309059447</c:v>
                </c:pt>
                <c:pt idx="11" formatCode="0.0">
                  <c:v>484.67706587896049</c:v>
                </c:pt>
                <c:pt idx="12" formatCode="0.0">
                  <c:v>484.21915520349825</c:v>
                </c:pt>
                <c:pt idx="13" formatCode="0.0">
                  <c:v>480.26502487304316</c:v>
                </c:pt>
                <c:pt idx="14" formatCode="0.0">
                  <c:v>476.43055594709159</c:v>
                </c:pt>
                <c:pt idx="15" formatCode="0.0">
                  <c:v>470.42250385602404</c:v>
                </c:pt>
                <c:pt idx="16" formatCode="0.0">
                  <c:v>466.30017267524494</c:v>
                </c:pt>
                <c:pt idx="17" formatCode="0.0">
                  <c:v>378.67035634308701</c:v>
                </c:pt>
              </c:numCache>
            </c:numRef>
          </c:yVal>
          <c:smooth val="0"/>
        </c:ser>
        <c:dLbls>
          <c:showLegendKey val="0"/>
          <c:showVal val="1"/>
          <c:showCatName val="0"/>
          <c:showSerName val="0"/>
          <c:showPercent val="0"/>
          <c:showBubbleSize val="0"/>
        </c:dLbls>
        <c:axId val="181911552"/>
        <c:axId val="181913088"/>
      </c:scatterChart>
      <c:valAx>
        <c:axId val="181911552"/>
        <c:scaling>
          <c:orientation val="maxMin"/>
          <c:max val="10"/>
          <c:min val="-10"/>
        </c:scaling>
        <c:delete val="0"/>
        <c:axPos val="b"/>
        <c:numFmt formatCode="General" sourceLinked="1"/>
        <c:majorTickMark val="none"/>
        <c:minorTickMark val="none"/>
        <c:tickLblPos val="none"/>
        <c:spPr>
          <a:ln w="8996">
            <a:noFill/>
          </a:ln>
        </c:spPr>
        <c:txPr>
          <a:bodyPr rot="0" vert="horz"/>
          <a:lstStyle/>
          <a:p>
            <a:pPr>
              <a:defRPr/>
            </a:pPr>
            <a:endParaRPr lang="en-US"/>
          </a:p>
        </c:txPr>
        <c:crossAx val="181913088"/>
        <c:crosses val="autoZero"/>
        <c:crossBetween val="midCat"/>
        <c:majorUnit val="10"/>
        <c:minorUnit val="5"/>
      </c:valAx>
      <c:valAx>
        <c:axId val="181913088"/>
        <c:scaling>
          <c:orientation val="minMax"/>
          <c:max val="605"/>
          <c:min val="375"/>
        </c:scaling>
        <c:delete val="0"/>
        <c:axPos val="r"/>
        <c:majorGridlines>
          <c:spPr>
            <a:ln w="2999">
              <a:noFill/>
              <a:prstDash val="sysDash"/>
            </a:ln>
          </c:spPr>
        </c:majorGridlines>
        <c:title>
          <c:tx>
            <c:rich>
              <a:bodyPr rot="0" vert="horz"/>
              <a:lstStyle/>
              <a:p>
                <a:pPr>
                  <a:defRPr>
                    <a:solidFill>
                      <a:schemeClr val="bg1"/>
                    </a:solidFill>
                  </a:defRPr>
                </a:pPr>
                <a:r>
                  <a:rPr lang="en-GB" dirty="0" smtClean="0">
                    <a:solidFill>
                      <a:schemeClr val="bg1"/>
                    </a:solidFill>
                  </a:rPr>
                  <a:t>Mean score</a:t>
                </a:r>
                <a:endParaRPr lang="en-GB" dirty="0">
                  <a:solidFill>
                    <a:schemeClr val="bg1"/>
                  </a:solidFill>
                </a:endParaRPr>
              </a:p>
            </c:rich>
          </c:tx>
          <c:layout>
            <c:manualLayout>
              <c:xMode val="edge"/>
              <c:yMode val="edge"/>
              <c:x val="6.8405395992166051E-2"/>
              <c:y val="1.2606677096441605E-2"/>
            </c:manualLayout>
          </c:layout>
          <c:overlay val="0"/>
        </c:title>
        <c:numFmt formatCode="0" sourceLinked="0"/>
        <c:majorTickMark val="none"/>
        <c:minorTickMark val="none"/>
        <c:tickLblPos val="high"/>
        <c:spPr>
          <a:ln w="8996">
            <a:noFill/>
          </a:ln>
        </c:spPr>
        <c:txPr>
          <a:bodyPr rot="0" vert="horz"/>
          <a:lstStyle/>
          <a:p>
            <a:pPr>
              <a:defRPr sz="1100" b="0">
                <a:solidFill>
                  <a:schemeClr val="bg1"/>
                </a:solidFill>
                <a:latin typeface="Arial" pitchFamily="34" charset="0"/>
                <a:cs typeface="Arial" pitchFamily="34" charset="0"/>
              </a:defRPr>
            </a:pPr>
            <a:endParaRPr lang="en-US"/>
          </a:p>
        </c:txPr>
        <c:crossAx val="181911552"/>
        <c:crossesAt val="38.28"/>
        <c:crossBetween val="midCat"/>
        <c:majorUnit val="10"/>
        <c:minorUnit val="5"/>
      </c:valAx>
      <c:spPr>
        <a:noFill/>
        <a:ln w="25398">
          <a:noFill/>
        </a:ln>
      </c:spPr>
    </c:plotArea>
    <c:plotVisOnly val="1"/>
    <c:dispBlanksAs val="gap"/>
    <c:showDLblsOverMax val="0"/>
  </c:chart>
  <c:spPr>
    <a:noFill/>
    <a:ln>
      <a:noFill/>
    </a:ln>
  </c:spPr>
  <c:txPr>
    <a:bodyPr/>
    <a:lstStyle/>
    <a:p>
      <a:pPr>
        <a:defRPr sz="1417" b="1" i="0" u="none" strike="noStrike" baseline="0">
          <a:solidFill>
            <a:schemeClr val="tx1"/>
          </a:solidFill>
          <a:latin typeface="Arial" panose="020B0604020202020204" pitchFamily="34" charset="0"/>
          <a:ea typeface="Comic Sans MS"/>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Sheet1!$D$1</c:f>
              <c:strCache>
                <c:ptCount val="1"/>
                <c:pt idx="0">
                  <c:v>Not available</c:v>
                </c:pt>
              </c:strCache>
            </c:strRef>
          </c:tx>
          <c:invertIfNegative val="0"/>
          <c:cat>
            <c:strRef>
              <c:f>Sheet1!$A$2:$A$20</c:f>
              <c:strCache>
                <c:ptCount val="19"/>
                <c:pt idx="0">
                  <c:v>Spain</c:v>
                </c:pt>
                <c:pt idx="1">
                  <c:v>Estonia</c:v>
                </c:pt>
                <c:pt idx="2">
                  <c:v>Israel</c:v>
                </c:pt>
                <c:pt idx="3">
                  <c:v>Slovenia</c:v>
                </c:pt>
                <c:pt idx="4">
                  <c:v>Croatia</c:v>
                </c:pt>
                <c:pt idx="5">
                  <c:v>Italy</c:v>
                </c:pt>
                <c:pt idx="6">
                  <c:v>France</c:v>
                </c:pt>
                <c:pt idx="7">
                  <c:v>Poland</c:v>
                </c:pt>
                <c:pt idx="8">
                  <c:v>Colombia</c:v>
                </c:pt>
                <c:pt idx="9">
                  <c:v>Shanghai-China</c:v>
                </c:pt>
                <c:pt idx="10">
                  <c:v>OECD average-13</c:v>
                </c:pt>
                <c:pt idx="11">
                  <c:v>Russian Federation</c:v>
                </c:pt>
                <c:pt idx="12">
                  <c:v>United States</c:v>
                </c:pt>
                <c:pt idx="13">
                  <c:v>New Zealand</c:v>
                </c:pt>
                <c:pt idx="14">
                  <c:v>Latvia</c:v>
                </c:pt>
                <c:pt idx="15">
                  <c:v>Australia</c:v>
                </c:pt>
                <c:pt idx="16">
                  <c:v>Fl.Com. (Belgium)</c:v>
                </c:pt>
                <c:pt idx="17">
                  <c:v>Czech Republic</c:v>
                </c:pt>
                <c:pt idx="18">
                  <c:v>Slovak Republic</c:v>
                </c:pt>
              </c:strCache>
            </c:strRef>
          </c:cat>
          <c:val>
            <c:numRef>
              <c:f>Sheet1!$D$2:$D$20</c:f>
              <c:numCache>
                <c:formatCode>0</c:formatCode>
                <c:ptCount val="19"/>
                <c:pt idx="0">
                  <c:v>84.195699990056056</c:v>
                </c:pt>
                <c:pt idx="1">
                  <c:v>78.243095343628653</c:v>
                </c:pt>
                <c:pt idx="2">
                  <c:v>74.170661700309793</c:v>
                </c:pt>
                <c:pt idx="3">
                  <c:v>66.886104867504301</c:v>
                </c:pt>
                <c:pt idx="4">
                  <c:v>65.835685784696864</c:v>
                </c:pt>
                <c:pt idx="5">
                  <c:v>65.304776205179209</c:v>
                </c:pt>
                <c:pt idx="6">
                  <c:v>60.802712219309832</c:v>
                </c:pt>
                <c:pt idx="7">
                  <c:v>53.7383070609459</c:v>
                </c:pt>
                <c:pt idx="8">
                  <c:v>51.095127373456819</c:v>
                </c:pt>
                <c:pt idx="9">
                  <c:v>50.28293634350932</c:v>
                </c:pt>
                <c:pt idx="10">
                  <c:v>48.160032398040627</c:v>
                </c:pt>
                <c:pt idx="11">
                  <c:v>37.245587354688489</c:v>
                </c:pt>
                <c:pt idx="12">
                  <c:v>33.518584652460923</c:v>
                </c:pt>
                <c:pt idx="13">
                  <c:v>30.043023217868342</c:v>
                </c:pt>
                <c:pt idx="14">
                  <c:v>28.342778074030111</c:v>
                </c:pt>
                <c:pt idx="15">
                  <c:v>27.547793163780419</c:v>
                </c:pt>
                <c:pt idx="16">
                  <c:v>19.450797791266126</c:v>
                </c:pt>
                <c:pt idx="17">
                  <c:v>16.932702684493968</c:v>
                </c:pt>
                <c:pt idx="18">
                  <c:v>15.246162277724812</c:v>
                </c:pt>
              </c:numCache>
            </c:numRef>
          </c:val>
        </c:ser>
        <c:ser>
          <c:idx val="1"/>
          <c:order val="1"/>
          <c:tx>
            <c:strRef>
              <c:f>Sheet1!$C$1</c:f>
              <c:strCache>
                <c:ptCount val="1"/>
                <c:pt idx="0">
                  <c:v>Available &lt; 2 years </c:v>
                </c:pt>
              </c:strCache>
            </c:strRef>
          </c:tx>
          <c:invertIfNegative val="0"/>
          <c:cat>
            <c:strRef>
              <c:f>Sheet1!$A$2:$A$20</c:f>
              <c:strCache>
                <c:ptCount val="19"/>
                <c:pt idx="0">
                  <c:v>Spain</c:v>
                </c:pt>
                <c:pt idx="1">
                  <c:v>Estonia</c:v>
                </c:pt>
                <c:pt idx="2">
                  <c:v>Israel</c:v>
                </c:pt>
                <c:pt idx="3">
                  <c:v>Slovenia</c:v>
                </c:pt>
                <c:pt idx="4">
                  <c:v>Croatia</c:v>
                </c:pt>
                <c:pt idx="5">
                  <c:v>Italy</c:v>
                </c:pt>
                <c:pt idx="6">
                  <c:v>France</c:v>
                </c:pt>
                <c:pt idx="7">
                  <c:v>Poland</c:v>
                </c:pt>
                <c:pt idx="8">
                  <c:v>Colombia</c:v>
                </c:pt>
                <c:pt idx="9">
                  <c:v>Shanghai-China</c:v>
                </c:pt>
                <c:pt idx="10">
                  <c:v>OECD average-13</c:v>
                </c:pt>
                <c:pt idx="11">
                  <c:v>Russian Federation</c:v>
                </c:pt>
                <c:pt idx="12">
                  <c:v>United States</c:v>
                </c:pt>
                <c:pt idx="13">
                  <c:v>New Zealand</c:v>
                </c:pt>
                <c:pt idx="14">
                  <c:v>Latvia</c:v>
                </c:pt>
                <c:pt idx="15">
                  <c:v>Australia</c:v>
                </c:pt>
                <c:pt idx="16">
                  <c:v>Fl.Com. (Belgium)</c:v>
                </c:pt>
                <c:pt idx="17">
                  <c:v>Czech Republic</c:v>
                </c:pt>
                <c:pt idx="18">
                  <c:v>Slovak Republic</c:v>
                </c:pt>
              </c:strCache>
            </c:strRef>
          </c:cat>
          <c:val>
            <c:numRef>
              <c:f>Sheet1!$C$2:$C$20</c:f>
              <c:numCache>
                <c:formatCode>0</c:formatCode>
                <c:ptCount val="19"/>
                <c:pt idx="0">
                  <c:v>6.4789481264045268</c:v>
                </c:pt>
                <c:pt idx="1">
                  <c:v>11.186959644694157</c:v>
                </c:pt>
                <c:pt idx="2">
                  <c:v>17.485646776015201</c:v>
                </c:pt>
                <c:pt idx="3">
                  <c:v>15.985429451481364</c:v>
                </c:pt>
                <c:pt idx="4">
                  <c:v>21.283224005304433</c:v>
                </c:pt>
                <c:pt idx="5">
                  <c:v>11.839534011980945</c:v>
                </c:pt>
                <c:pt idx="6">
                  <c:v>8.7084652050696043</c:v>
                </c:pt>
                <c:pt idx="7">
                  <c:v>15.045224319449268</c:v>
                </c:pt>
                <c:pt idx="8">
                  <c:v>17.318682988971272</c:v>
                </c:pt>
                <c:pt idx="9">
                  <c:v>41.361400678878098</c:v>
                </c:pt>
                <c:pt idx="10">
                  <c:v>15.651690350452149</c:v>
                </c:pt>
                <c:pt idx="11">
                  <c:v>17.892274958814795</c:v>
                </c:pt>
                <c:pt idx="12">
                  <c:v>9.0504019115052898</c:v>
                </c:pt>
                <c:pt idx="13">
                  <c:v>11.423384994627336</c:v>
                </c:pt>
                <c:pt idx="14">
                  <c:v>36.138464399599933</c:v>
                </c:pt>
                <c:pt idx="15">
                  <c:v>10.990701138526637</c:v>
                </c:pt>
                <c:pt idx="16">
                  <c:v>7.1521200810253109</c:v>
                </c:pt>
                <c:pt idx="17">
                  <c:v>38.397663289743839</c:v>
                </c:pt>
                <c:pt idx="18">
                  <c:v>39.727495605354449</c:v>
                </c:pt>
              </c:numCache>
            </c:numRef>
          </c:val>
        </c:ser>
        <c:ser>
          <c:idx val="0"/>
          <c:order val="2"/>
          <c:tx>
            <c:strRef>
              <c:f>Sheet1!$B$1</c:f>
              <c:strCache>
                <c:ptCount val="1"/>
                <c:pt idx="0">
                  <c:v>Available ≥ 2 years </c:v>
                </c:pt>
              </c:strCache>
            </c:strRef>
          </c:tx>
          <c:invertIfNegative val="0"/>
          <c:cat>
            <c:strRef>
              <c:f>Sheet1!$A$2:$A$20</c:f>
              <c:strCache>
                <c:ptCount val="19"/>
                <c:pt idx="0">
                  <c:v>Spain</c:v>
                </c:pt>
                <c:pt idx="1">
                  <c:v>Estonia</c:v>
                </c:pt>
                <c:pt idx="2">
                  <c:v>Israel</c:v>
                </c:pt>
                <c:pt idx="3">
                  <c:v>Slovenia</c:v>
                </c:pt>
                <c:pt idx="4">
                  <c:v>Croatia</c:v>
                </c:pt>
                <c:pt idx="5">
                  <c:v>Italy</c:v>
                </c:pt>
                <c:pt idx="6">
                  <c:v>France</c:v>
                </c:pt>
                <c:pt idx="7">
                  <c:v>Poland</c:v>
                </c:pt>
                <c:pt idx="8">
                  <c:v>Colombia</c:v>
                </c:pt>
                <c:pt idx="9">
                  <c:v>Shanghai-China</c:v>
                </c:pt>
                <c:pt idx="10">
                  <c:v>OECD average-13</c:v>
                </c:pt>
                <c:pt idx="11">
                  <c:v>Russian Federation</c:v>
                </c:pt>
                <c:pt idx="12">
                  <c:v>United States</c:v>
                </c:pt>
                <c:pt idx="13">
                  <c:v>New Zealand</c:v>
                </c:pt>
                <c:pt idx="14">
                  <c:v>Latvia</c:v>
                </c:pt>
                <c:pt idx="15">
                  <c:v>Australia</c:v>
                </c:pt>
                <c:pt idx="16">
                  <c:v>Fl.Com. (Belgium)</c:v>
                </c:pt>
                <c:pt idx="17">
                  <c:v>Czech Republic</c:v>
                </c:pt>
                <c:pt idx="18">
                  <c:v>Slovak Republic</c:v>
                </c:pt>
              </c:strCache>
            </c:strRef>
          </c:cat>
          <c:val>
            <c:numRef>
              <c:f>Sheet1!$B$2:$B$20</c:f>
              <c:numCache>
                <c:formatCode>0</c:formatCode>
                <c:ptCount val="19"/>
                <c:pt idx="0">
                  <c:v>9.3253518835394171</c:v>
                </c:pt>
                <c:pt idx="1">
                  <c:v>10.569945011677191</c:v>
                </c:pt>
                <c:pt idx="2">
                  <c:v>8.3436915236750018</c:v>
                </c:pt>
                <c:pt idx="3">
                  <c:v>17.128465681014333</c:v>
                </c:pt>
                <c:pt idx="4">
                  <c:v>12.881090209998719</c:v>
                </c:pt>
                <c:pt idx="5">
                  <c:v>22.855689782839843</c:v>
                </c:pt>
                <c:pt idx="6">
                  <c:v>30.48882257562056</c:v>
                </c:pt>
                <c:pt idx="7">
                  <c:v>31.216468619604854</c:v>
                </c:pt>
                <c:pt idx="8">
                  <c:v>31.586189637571909</c:v>
                </c:pt>
                <c:pt idx="9">
                  <c:v>8.3556629776125693</c:v>
                </c:pt>
                <c:pt idx="10">
                  <c:v>36.188277251507209</c:v>
                </c:pt>
                <c:pt idx="11">
                  <c:v>44.862137686496723</c:v>
                </c:pt>
                <c:pt idx="12">
                  <c:v>57.431013436033787</c:v>
                </c:pt>
                <c:pt idx="13">
                  <c:v>58.533591787504314</c:v>
                </c:pt>
                <c:pt idx="14">
                  <c:v>35.51875752636996</c:v>
                </c:pt>
                <c:pt idx="15">
                  <c:v>61.461505697692942</c:v>
                </c:pt>
                <c:pt idx="16">
                  <c:v>73.397082127708572</c:v>
                </c:pt>
                <c:pt idx="17">
                  <c:v>44.669634025762193</c:v>
                </c:pt>
                <c:pt idx="18">
                  <c:v>45.026342116920752</c:v>
                </c:pt>
              </c:numCache>
            </c:numRef>
          </c:val>
        </c:ser>
        <c:dLbls>
          <c:showLegendKey val="0"/>
          <c:showVal val="0"/>
          <c:showCatName val="0"/>
          <c:showSerName val="0"/>
          <c:showPercent val="0"/>
          <c:showBubbleSize val="0"/>
        </c:dLbls>
        <c:gapWidth val="150"/>
        <c:overlap val="100"/>
        <c:axId val="442428032"/>
        <c:axId val="442558720"/>
      </c:barChart>
      <c:catAx>
        <c:axId val="442428032"/>
        <c:scaling>
          <c:orientation val="minMax"/>
        </c:scaling>
        <c:delete val="0"/>
        <c:axPos val="b"/>
        <c:majorTickMark val="out"/>
        <c:minorTickMark val="none"/>
        <c:tickLblPos val="nextTo"/>
        <c:crossAx val="442558720"/>
        <c:crosses val="autoZero"/>
        <c:auto val="1"/>
        <c:lblAlgn val="ctr"/>
        <c:lblOffset val="100"/>
        <c:noMultiLvlLbl val="0"/>
      </c:catAx>
      <c:valAx>
        <c:axId val="442558720"/>
        <c:scaling>
          <c:orientation val="minMax"/>
          <c:max val="100"/>
          <c:min val="0"/>
        </c:scaling>
        <c:delete val="0"/>
        <c:axPos val="l"/>
        <c:majorGridlines/>
        <c:numFmt formatCode="#,##0" sourceLinked="0"/>
        <c:majorTickMark val="out"/>
        <c:minorTickMark val="none"/>
        <c:tickLblPos val="nextTo"/>
        <c:crossAx val="442428032"/>
        <c:crosses val="autoZero"/>
        <c:crossBetween val="between"/>
      </c:valAx>
    </c:plotArea>
    <c:legend>
      <c:legendPos val="t"/>
      <c:layout/>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5835691352954"/>
          <c:y val="1.3955818022747157E-2"/>
          <c:w val="0.48572300065279578"/>
          <c:h val="0.86298207009257033"/>
        </c:manualLayout>
      </c:layout>
      <c:barChart>
        <c:barDir val="bar"/>
        <c:grouping val="stacked"/>
        <c:varyColors val="0"/>
        <c:ser>
          <c:idx val="0"/>
          <c:order val="0"/>
          <c:tx>
            <c:strRef>
              <c:f>Sheet1!$B$1</c:f>
              <c:strCache>
                <c:ptCount val="1"/>
                <c:pt idx="0">
                  <c:v>Not at all</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Sheet1!$B$2:$B$20</c:f>
              <c:numCache>
                <c:formatCode>0</c:formatCode>
                <c:ptCount val="19"/>
                <c:pt idx="0">
                  <c:v>97.531008087567855</c:v>
                </c:pt>
                <c:pt idx="1">
                  <c:v>93.425910718147946</c:v>
                </c:pt>
                <c:pt idx="2">
                  <c:v>93.421085909334806</c:v>
                </c:pt>
                <c:pt idx="3">
                  <c:v>92.058369067901339</c:v>
                </c:pt>
                <c:pt idx="4">
                  <c:v>82.485408772832088</c:v>
                </c:pt>
                <c:pt idx="5">
                  <c:v>81.650541993274501</c:v>
                </c:pt>
                <c:pt idx="6">
                  <c:v>81.483976500404339</c:v>
                </c:pt>
                <c:pt idx="7">
                  <c:v>80.378096825536304</c:v>
                </c:pt>
                <c:pt idx="8">
                  <c:v>78.406700039558416</c:v>
                </c:pt>
                <c:pt idx="9">
                  <c:v>76.501363644997099</c:v>
                </c:pt>
                <c:pt idx="10">
                  <c:v>76.361027650353407</c:v>
                </c:pt>
                <c:pt idx="11">
                  <c:v>72.982538653068829</c:v>
                </c:pt>
                <c:pt idx="12">
                  <c:v>72.827260673726428</c:v>
                </c:pt>
                <c:pt idx="13">
                  <c:v>72.266849011732972</c:v>
                </c:pt>
                <c:pt idx="14">
                  <c:v>69.873314970535262</c:v>
                </c:pt>
                <c:pt idx="15">
                  <c:v>68.124518534157374</c:v>
                </c:pt>
                <c:pt idx="16">
                  <c:v>62.563004898761761</c:v>
                </c:pt>
                <c:pt idx="17">
                  <c:v>55.252918902374212</c:v>
                </c:pt>
                <c:pt idx="18">
                  <c:v>45.017525099700492</c:v>
                </c:pt>
              </c:numCache>
            </c:numRef>
          </c:val>
        </c:ser>
        <c:ser>
          <c:idx val="1"/>
          <c:order val="1"/>
          <c:tx>
            <c:strRef>
              <c:f>Sheet1!$C$1</c:f>
              <c:strCache>
                <c:ptCount val="1"/>
                <c:pt idx="0">
                  <c:v>1-4 hours a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Sheet1!$C$2:$C$20</c:f>
              <c:numCache>
                <c:formatCode>0</c:formatCode>
                <c:ptCount val="19"/>
                <c:pt idx="0">
                  <c:v>1.3281913960460883</c:v>
                </c:pt>
                <c:pt idx="1">
                  <c:v>0.33351552265322693</c:v>
                </c:pt>
                <c:pt idx="2">
                  <c:v>0.80488682433807623</c:v>
                </c:pt>
                <c:pt idx="3">
                  <c:v>3.9683485248019275</c:v>
                </c:pt>
                <c:pt idx="4">
                  <c:v>2.0081624375482416</c:v>
                </c:pt>
                <c:pt idx="5">
                  <c:v>4.615747688085742</c:v>
                </c:pt>
                <c:pt idx="6">
                  <c:v>2.9040002425330846</c:v>
                </c:pt>
                <c:pt idx="7">
                  <c:v>6.9250556359328694</c:v>
                </c:pt>
                <c:pt idx="8">
                  <c:v>5.1320718821951088</c:v>
                </c:pt>
                <c:pt idx="9">
                  <c:v>3.963689346871758</c:v>
                </c:pt>
                <c:pt idx="10">
                  <c:v>6.6404621141584785</c:v>
                </c:pt>
                <c:pt idx="11">
                  <c:v>2.8843376358892443</c:v>
                </c:pt>
                <c:pt idx="12">
                  <c:v>5.7729015526512395</c:v>
                </c:pt>
                <c:pt idx="13">
                  <c:v>9.3145997504910927</c:v>
                </c:pt>
                <c:pt idx="14">
                  <c:v>4.4151158055973001</c:v>
                </c:pt>
                <c:pt idx="15">
                  <c:v>8.0016475095997652</c:v>
                </c:pt>
                <c:pt idx="16">
                  <c:v>5.0225403248467719</c:v>
                </c:pt>
                <c:pt idx="17">
                  <c:v>3.5455979217552516</c:v>
                </c:pt>
                <c:pt idx="18">
                  <c:v>3.5519396511645347</c:v>
                </c:pt>
              </c:numCache>
            </c:numRef>
          </c:val>
        </c:ser>
        <c:ser>
          <c:idx val="2"/>
          <c:order val="2"/>
          <c:tx>
            <c:strRef>
              <c:f>Sheet1!$D$1</c:f>
              <c:strCache>
                <c:ptCount val="1"/>
                <c:pt idx="0">
                  <c:v>5-19 hours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Sheet1!$D$2:$D$20</c:f>
              <c:numCache>
                <c:formatCode>0</c:formatCode>
                <c:ptCount val="19"/>
                <c:pt idx="0">
                  <c:v>0.49473377498769594</c:v>
                </c:pt>
                <c:pt idx="1">
                  <c:v>0.8044196259666837</c:v>
                </c:pt>
                <c:pt idx="2">
                  <c:v>2.1760630965329293</c:v>
                </c:pt>
                <c:pt idx="3">
                  <c:v>0.4848360972666923</c:v>
                </c:pt>
                <c:pt idx="4">
                  <c:v>1.9662430426402582</c:v>
                </c:pt>
                <c:pt idx="5">
                  <c:v>1.6441915172389681</c:v>
                </c:pt>
                <c:pt idx="6">
                  <c:v>3.0573273353553398</c:v>
                </c:pt>
                <c:pt idx="7">
                  <c:v>3.0791811308289323</c:v>
                </c:pt>
                <c:pt idx="8">
                  <c:v>7.7603580791026179</c:v>
                </c:pt>
                <c:pt idx="9">
                  <c:v>3.8681539163239069</c:v>
                </c:pt>
                <c:pt idx="10">
                  <c:v>5.9782945392004443</c:v>
                </c:pt>
                <c:pt idx="11">
                  <c:v>3.5708366465695627</c:v>
                </c:pt>
                <c:pt idx="12">
                  <c:v>10.390437388066992</c:v>
                </c:pt>
                <c:pt idx="13">
                  <c:v>3.6232317738913222</c:v>
                </c:pt>
                <c:pt idx="14">
                  <c:v>5.4932326580222028</c:v>
                </c:pt>
                <c:pt idx="15">
                  <c:v>11.170243511540574</c:v>
                </c:pt>
                <c:pt idx="16">
                  <c:v>5.6269434207313278</c:v>
                </c:pt>
                <c:pt idx="17">
                  <c:v>6.1639998802361466</c:v>
                </c:pt>
                <c:pt idx="18">
                  <c:v>2.0279880054113955</c:v>
                </c:pt>
              </c:numCache>
            </c:numRef>
          </c:val>
        </c:ser>
        <c:ser>
          <c:idx val="3"/>
          <c:order val="3"/>
          <c:tx>
            <c:strRef>
              <c:f>Sheet1!$E$1</c:f>
              <c:strCache>
                <c:ptCount val="1"/>
                <c:pt idx="0">
                  <c:v>20-49 hours a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Sheet1!$E$2:$E$20</c:f>
              <c:numCache>
                <c:formatCode>0</c:formatCode>
                <c:ptCount val="19"/>
                <c:pt idx="0">
                  <c:v>0.64606674139835196</c:v>
                </c:pt>
                <c:pt idx="1">
                  <c:v>2.2360594260145681</c:v>
                </c:pt>
                <c:pt idx="2">
                  <c:v>2.901664776814755</c:v>
                </c:pt>
                <c:pt idx="3">
                  <c:v>1.393245973254597</c:v>
                </c:pt>
                <c:pt idx="4">
                  <c:v>1.8521172670277697</c:v>
                </c:pt>
                <c:pt idx="5">
                  <c:v>1.7581765118015722</c:v>
                </c:pt>
                <c:pt idx="6">
                  <c:v>3.3940909151762262</c:v>
                </c:pt>
                <c:pt idx="7">
                  <c:v>6.8651301062197803</c:v>
                </c:pt>
                <c:pt idx="8">
                  <c:v>3.8009100409528167</c:v>
                </c:pt>
                <c:pt idx="9">
                  <c:v>5.0536526534860213</c:v>
                </c:pt>
                <c:pt idx="10">
                  <c:v>5.1207124080364856</c:v>
                </c:pt>
                <c:pt idx="11">
                  <c:v>13.565995830377823</c:v>
                </c:pt>
                <c:pt idx="12">
                  <c:v>6.9696769513193493</c:v>
                </c:pt>
                <c:pt idx="13">
                  <c:v>5.3605749009536474</c:v>
                </c:pt>
                <c:pt idx="14">
                  <c:v>5.8655682162232621</c:v>
                </c:pt>
                <c:pt idx="15">
                  <c:v>10.471557018970181</c:v>
                </c:pt>
                <c:pt idx="16">
                  <c:v>15.392871144334533</c:v>
                </c:pt>
                <c:pt idx="17">
                  <c:v>4.9689446582116323</c:v>
                </c:pt>
                <c:pt idx="18">
                  <c:v>7.3646254198544936</c:v>
                </c:pt>
              </c:numCache>
            </c:numRef>
          </c:val>
        </c:ser>
        <c:ser>
          <c:idx val="4"/>
          <c:order val="4"/>
          <c:tx>
            <c:strRef>
              <c:f>Sheet1!$F$1</c:f>
              <c:strCache>
                <c:ptCount val="1"/>
                <c:pt idx="0">
                  <c:v>50 or more hours a year </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Sheet1!$F$2:$F$20</c:f>
              <c:numCache>
                <c:formatCode>0</c:formatCode>
                <c:ptCount val="19"/>
                <c:pt idx="0">
                  <c:v>0</c:v>
                </c:pt>
                <c:pt idx="1">
                  <c:v>3.2000947072175685</c:v>
                </c:pt>
                <c:pt idx="2">
                  <c:v>0.69629939297943366</c:v>
                </c:pt>
                <c:pt idx="3">
                  <c:v>2.0952003367754579</c:v>
                </c:pt>
                <c:pt idx="4">
                  <c:v>11.688068479951639</c:v>
                </c:pt>
                <c:pt idx="5">
                  <c:v>10.331342289599212</c:v>
                </c:pt>
                <c:pt idx="6">
                  <c:v>9.1606050065310036</c:v>
                </c:pt>
                <c:pt idx="7">
                  <c:v>2.7525363014821118</c:v>
                </c:pt>
                <c:pt idx="8">
                  <c:v>4.8999599581910367</c:v>
                </c:pt>
                <c:pt idx="9">
                  <c:v>10.613140438321199</c:v>
                </c:pt>
                <c:pt idx="10">
                  <c:v>5.8995032882511973</c:v>
                </c:pt>
                <c:pt idx="11">
                  <c:v>6.9962912340945485</c:v>
                </c:pt>
                <c:pt idx="12">
                  <c:v>4.0397234342359853</c:v>
                </c:pt>
                <c:pt idx="13">
                  <c:v>9.4347445629309679</c:v>
                </c:pt>
                <c:pt idx="14">
                  <c:v>14.352768349621964</c:v>
                </c:pt>
                <c:pt idx="15">
                  <c:v>2.2320334257321113</c:v>
                </c:pt>
                <c:pt idx="16">
                  <c:v>11.394640211325607</c:v>
                </c:pt>
                <c:pt idx="17">
                  <c:v>30.068538637422737</c:v>
                </c:pt>
                <c:pt idx="18">
                  <c:v>42.037921823869077</c:v>
                </c:pt>
              </c:numCache>
            </c:numRef>
          </c:val>
        </c:ser>
        <c:dLbls>
          <c:showLegendKey val="0"/>
          <c:showVal val="0"/>
          <c:showCatName val="0"/>
          <c:showSerName val="0"/>
          <c:showPercent val="0"/>
          <c:showBubbleSize val="0"/>
        </c:dLbls>
        <c:gapWidth val="150"/>
        <c:overlap val="100"/>
        <c:axId val="436242304"/>
        <c:axId val="436243840"/>
      </c:barChart>
      <c:catAx>
        <c:axId val="436242304"/>
        <c:scaling>
          <c:orientation val="minMax"/>
        </c:scaling>
        <c:delete val="0"/>
        <c:axPos val="l"/>
        <c:majorTickMark val="none"/>
        <c:minorTickMark val="none"/>
        <c:tickLblPos val="none"/>
        <c:txPr>
          <a:bodyPr/>
          <a:lstStyle/>
          <a:p>
            <a:pPr>
              <a:defRPr sz="1200"/>
            </a:pPr>
            <a:endParaRPr lang="en-US"/>
          </a:p>
        </c:txPr>
        <c:crossAx val="436243840"/>
        <c:crosses val="autoZero"/>
        <c:auto val="1"/>
        <c:lblAlgn val="ctr"/>
        <c:lblOffset val="100"/>
        <c:tickLblSkip val="1"/>
        <c:noMultiLvlLbl val="0"/>
      </c:catAx>
      <c:valAx>
        <c:axId val="436243840"/>
        <c:scaling>
          <c:orientation val="minMax"/>
          <c:max val="100"/>
        </c:scaling>
        <c:delete val="0"/>
        <c:axPos val="b"/>
        <c:majorGridlines/>
        <c:numFmt formatCode="0" sourceLinked="1"/>
        <c:majorTickMark val="out"/>
        <c:minorTickMark val="none"/>
        <c:tickLblPos val="nextTo"/>
        <c:txPr>
          <a:bodyPr/>
          <a:lstStyle/>
          <a:p>
            <a:pPr>
              <a:defRPr sz="1200"/>
            </a:pPr>
            <a:endParaRPr lang="en-US"/>
          </a:p>
        </c:txPr>
        <c:crossAx val="436242304"/>
        <c:crosses val="autoZero"/>
        <c:crossBetween val="between"/>
        <c:majorUnit val="20"/>
      </c:valAx>
    </c:plotArea>
    <c:legend>
      <c:legendPos val="r"/>
      <c:layout>
        <c:manualLayout>
          <c:xMode val="edge"/>
          <c:yMode val="edge"/>
          <c:x val="0.60764068705359298"/>
          <c:y val="0.22121825173547024"/>
          <c:w val="0.35112440873638828"/>
          <c:h val="0.53480616849023943"/>
        </c:manualLayout>
      </c:layout>
      <c:overlay val="0"/>
      <c:txPr>
        <a:bodyPr/>
        <a:lstStyle/>
        <a:p>
          <a:pPr>
            <a:defRPr sz="1200"/>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87683346274822E-2"/>
          <c:y val="2.4938089316240846E-2"/>
          <c:w val="0.57274857387540523"/>
          <c:h val="0.83798206474190728"/>
        </c:manualLayout>
      </c:layout>
      <c:barChart>
        <c:barDir val="bar"/>
        <c:grouping val="stacked"/>
        <c:varyColors val="0"/>
        <c:ser>
          <c:idx val="0"/>
          <c:order val="0"/>
          <c:tx>
            <c:strRef>
              <c:f>Sheet1!$B$1</c:f>
              <c:strCache>
                <c:ptCount val="1"/>
                <c:pt idx="0">
                  <c:v>Not at all</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Sheet1!$B$2:$B$20</c:f>
              <c:numCache>
                <c:formatCode>0</c:formatCode>
                <c:ptCount val="19"/>
                <c:pt idx="0">
                  <c:v>-86.100479597960671</c:v>
                </c:pt>
                <c:pt idx="1">
                  <c:v>-69.882983004022108</c:v>
                </c:pt>
                <c:pt idx="2">
                  <c:v>-36.07034664667259</c:v>
                </c:pt>
                <c:pt idx="3">
                  <c:v>-60.646405426013494</c:v>
                </c:pt>
                <c:pt idx="4">
                  <c:v>-89.096240565221592</c:v>
                </c:pt>
                <c:pt idx="5">
                  <c:v>-53.721856648576264</c:v>
                </c:pt>
                <c:pt idx="6">
                  <c:v>-82.917436768786942</c:v>
                </c:pt>
                <c:pt idx="7">
                  <c:v>-8.8002125601452654</c:v>
                </c:pt>
                <c:pt idx="8">
                  <c:v>-56.12610633961571</c:v>
                </c:pt>
                <c:pt idx="9">
                  <c:v>-55.309331601409902</c:v>
                </c:pt>
                <c:pt idx="10">
                  <c:v>-68.347753324132043</c:v>
                </c:pt>
                <c:pt idx="11">
                  <c:v>-72.132003582761755</c:v>
                </c:pt>
                <c:pt idx="12">
                  <c:v>-20.635399217440327</c:v>
                </c:pt>
                <c:pt idx="13">
                  <c:v>-34.243834742117379</c:v>
                </c:pt>
                <c:pt idx="14">
                  <c:v>-63.536769392988404</c:v>
                </c:pt>
                <c:pt idx="15">
                  <c:v>-66.463960446112452</c:v>
                </c:pt>
                <c:pt idx="16">
                  <c:v>-60.634272759415929</c:v>
                </c:pt>
                <c:pt idx="17">
                  <c:v>-79.98486198514145</c:v>
                </c:pt>
                <c:pt idx="18">
                  <c:v>-54.869020332099808</c:v>
                </c:pt>
              </c:numCache>
            </c:numRef>
          </c:val>
        </c:ser>
        <c:ser>
          <c:idx val="1"/>
          <c:order val="1"/>
          <c:tx>
            <c:strRef>
              <c:f>Sheet1!$C$1</c:f>
              <c:strCache>
                <c:ptCount val="1"/>
                <c:pt idx="0">
                  <c:v>1-4 hours a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Sheet1!$C$2:$C$20</c:f>
              <c:numCache>
                <c:formatCode>0</c:formatCode>
                <c:ptCount val="19"/>
                <c:pt idx="0">
                  <c:v>-7.3100837990808358</c:v>
                </c:pt>
                <c:pt idx="1">
                  <c:v>-15.277904657708133</c:v>
                </c:pt>
                <c:pt idx="2">
                  <c:v>-31.753914112779093</c:v>
                </c:pt>
                <c:pt idx="3">
                  <c:v>-15.723373268792606</c:v>
                </c:pt>
                <c:pt idx="4">
                  <c:v>-6.1272701295641028</c:v>
                </c:pt>
                <c:pt idx="5">
                  <c:v>-32.909624969001484</c:v>
                </c:pt>
                <c:pt idx="6">
                  <c:v>-6.959277342125425</c:v>
                </c:pt>
                <c:pt idx="7">
                  <c:v>-22.917906545504461</c:v>
                </c:pt>
                <c:pt idx="8">
                  <c:v>-24.869556630120861</c:v>
                </c:pt>
                <c:pt idx="9">
                  <c:v>-19.166523852376208</c:v>
                </c:pt>
                <c:pt idx="10">
                  <c:v>-16.540268292334716</c:v>
                </c:pt>
                <c:pt idx="11">
                  <c:v>-6.0253247530551244</c:v>
                </c:pt>
                <c:pt idx="12">
                  <c:v>-20.899590011454748</c:v>
                </c:pt>
                <c:pt idx="13">
                  <c:v>-41.635832005454326</c:v>
                </c:pt>
                <c:pt idx="14">
                  <c:v>-16.750077074972033</c:v>
                </c:pt>
                <c:pt idx="15">
                  <c:v>-12.947290048505922</c:v>
                </c:pt>
                <c:pt idx="16">
                  <c:v>-10.096910105334251</c:v>
                </c:pt>
                <c:pt idx="17">
                  <c:v>-9.7027230099567561</c:v>
                </c:pt>
                <c:pt idx="18">
                  <c:v>-12.152995169677428</c:v>
                </c:pt>
              </c:numCache>
            </c:numRef>
          </c:val>
        </c:ser>
        <c:ser>
          <c:idx val="2"/>
          <c:order val="2"/>
          <c:tx>
            <c:strRef>
              <c:f>Sheet1!$D$1</c:f>
              <c:strCache>
                <c:ptCount val="1"/>
                <c:pt idx="0">
                  <c:v>5-19 hours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Sheet1!$D$2:$D$20</c:f>
              <c:numCache>
                <c:formatCode>0</c:formatCode>
                <c:ptCount val="19"/>
                <c:pt idx="0">
                  <c:v>-5.7972263743338832</c:v>
                </c:pt>
                <c:pt idx="1">
                  <c:v>-8.9334202554953688</c:v>
                </c:pt>
                <c:pt idx="2">
                  <c:v>-25.481800313613185</c:v>
                </c:pt>
                <c:pt idx="3">
                  <c:v>-17.041776022174925</c:v>
                </c:pt>
                <c:pt idx="4">
                  <c:v>-2.4404981332339108</c:v>
                </c:pt>
                <c:pt idx="5">
                  <c:v>-9.7628641482028744</c:v>
                </c:pt>
                <c:pt idx="6">
                  <c:v>-4.9499570055402469</c:v>
                </c:pt>
                <c:pt idx="7">
                  <c:v>-48.89119886000239</c:v>
                </c:pt>
                <c:pt idx="8">
                  <c:v>-11.945294114129233</c:v>
                </c:pt>
                <c:pt idx="9">
                  <c:v>-17.945874495638339</c:v>
                </c:pt>
                <c:pt idx="10">
                  <c:v>-10.044577357176106</c:v>
                </c:pt>
                <c:pt idx="11">
                  <c:v>-12.633681761452115</c:v>
                </c:pt>
                <c:pt idx="12">
                  <c:v>-46.306890162098327</c:v>
                </c:pt>
                <c:pt idx="13">
                  <c:v>-19.636291176722551</c:v>
                </c:pt>
                <c:pt idx="14">
                  <c:v>-13.450347280301985</c:v>
                </c:pt>
                <c:pt idx="15">
                  <c:v>-13.682893526006493</c:v>
                </c:pt>
                <c:pt idx="16">
                  <c:v>-7.7654029710322368</c:v>
                </c:pt>
                <c:pt idx="17">
                  <c:v>-8.0809508807149939</c:v>
                </c:pt>
                <c:pt idx="18">
                  <c:v>-17.42644611069128</c:v>
                </c:pt>
              </c:numCache>
            </c:numRef>
          </c:val>
        </c:ser>
        <c:ser>
          <c:idx val="3"/>
          <c:order val="3"/>
          <c:tx>
            <c:strRef>
              <c:f>Sheet1!$E$1</c:f>
              <c:strCache>
                <c:ptCount val="1"/>
                <c:pt idx="0">
                  <c:v>20-49 hours a year</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Sheet1!$E$2:$E$20</c:f>
              <c:numCache>
                <c:formatCode>0</c:formatCode>
                <c:ptCount val="19"/>
                <c:pt idx="0">
                  <c:v>-0.792210228624602</c:v>
                </c:pt>
                <c:pt idx="1">
                  <c:v>-5.2697207503509116</c:v>
                </c:pt>
                <c:pt idx="2">
                  <c:v>-5.8462224194161445</c:v>
                </c:pt>
                <c:pt idx="3">
                  <c:v>-6.5884452830189701</c:v>
                </c:pt>
                <c:pt idx="4">
                  <c:v>-1.7332233702917015</c:v>
                </c:pt>
                <c:pt idx="5">
                  <c:v>-2.6710120952793468</c:v>
                </c:pt>
                <c:pt idx="6">
                  <c:v>-2.4000834972527225</c:v>
                </c:pt>
                <c:pt idx="7">
                  <c:v>-12.388027779992946</c:v>
                </c:pt>
                <c:pt idx="8">
                  <c:v>-4.7349745604022129</c:v>
                </c:pt>
                <c:pt idx="9">
                  <c:v>-4.9854076595912558</c:v>
                </c:pt>
                <c:pt idx="10">
                  <c:v>-3.595679771609793</c:v>
                </c:pt>
                <c:pt idx="11">
                  <c:v>-5.0891999868413782</c:v>
                </c:pt>
                <c:pt idx="12">
                  <c:v>-9.8812410742260806</c:v>
                </c:pt>
                <c:pt idx="13">
                  <c:v>-3.7444870500193193</c:v>
                </c:pt>
                <c:pt idx="14">
                  <c:v>-4.2191248891343545</c:v>
                </c:pt>
                <c:pt idx="15">
                  <c:v>-5.8274120099146405</c:v>
                </c:pt>
                <c:pt idx="16">
                  <c:v>-14.170114674452069</c:v>
                </c:pt>
                <c:pt idx="17">
                  <c:v>-1.8808950648553919</c:v>
                </c:pt>
                <c:pt idx="18">
                  <c:v>-5.8931001782909096</c:v>
                </c:pt>
              </c:numCache>
            </c:numRef>
          </c:val>
        </c:ser>
        <c:ser>
          <c:idx val="4"/>
          <c:order val="4"/>
          <c:tx>
            <c:strRef>
              <c:f>Sheet1!$F$1</c:f>
              <c:strCache>
                <c:ptCount val="1"/>
                <c:pt idx="0">
                  <c:v>50 or more hours a year </c:v>
                </c:pt>
              </c:strCache>
            </c:strRef>
          </c:tx>
          <c:invertIfNegative val="0"/>
          <c:cat>
            <c:strRef>
              <c:f>Sheet1!$A$2:$A$20</c:f>
              <c:strCache>
                <c:ptCount val="19"/>
                <c:pt idx="0">
                  <c:v>Poland</c:v>
                </c:pt>
                <c:pt idx="1">
                  <c:v>Spain</c:v>
                </c:pt>
                <c:pt idx="2">
                  <c:v>Estonia</c:v>
                </c:pt>
                <c:pt idx="3">
                  <c:v>Latvia</c:v>
                </c:pt>
                <c:pt idx="4">
                  <c:v>Croatia</c:v>
                </c:pt>
                <c:pt idx="5">
                  <c:v>Slovenia</c:v>
                </c:pt>
                <c:pt idx="6">
                  <c:v>Italy</c:v>
                </c:pt>
                <c:pt idx="7">
                  <c:v>Slovak Republic</c:v>
                </c:pt>
                <c:pt idx="8">
                  <c:v>Israel</c:v>
                </c:pt>
                <c:pt idx="9">
                  <c:v>OECD average-13</c:v>
                </c:pt>
                <c:pt idx="10">
                  <c:v>Shanghai-China</c:v>
                </c:pt>
                <c:pt idx="11">
                  <c:v>France</c:v>
                </c:pt>
                <c:pt idx="12">
                  <c:v>Czech Republic</c:v>
                </c:pt>
                <c:pt idx="13">
                  <c:v>Flemish Community (Belgium)</c:v>
                </c:pt>
                <c:pt idx="14">
                  <c:v>Australia</c:v>
                </c:pt>
                <c:pt idx="15">
                  <c:v>Russian Federation</c:v>
                </c:pt>
                <c:pt idx="16">
                  <c:v>Colombia</c:v>
                </c:pt>
                <c:pt idx="17">
                  <c:v>New Zealand</c:v>
                </c:pt>
                <c:pt idx="18">
                  <c:v>United States</c:v>
                </c:pt>
              </c:strCache>
            </c:strRef>
          </c:cat>
          <c:val>
            <c:numRef>
              <c:f>Sheet1!$F$2:$F$20</c:f>
              <c:numCache>
                <c:formatCode>0</c:formatCode>
                <c:ptCount val="19"/>
                <c:pt idx="0">
                  <c:v>0</c:v>
                </c:pt>
                <c:pt idx="1">
                  <c:v>-0.6359713324234767</c:v>
                </c:pt>
                <c:pt idx="2">
                  <c:v>-0.84771650751901095</c:v>
                </c:pt>
                <c:pt idx="3">
                  <c:v>0</c:v>
                </c:pt>
                <c:pt idx="4">
                  <c:v>-0.60276780168870581</c:v>
                </c:pt>
                <c:pt idx="5">
                  <c:v>-0.93464213894005577</c:v>
                </c:pt>
                <c:pt idx="6">
                  <c:v>-2.7732453862946658</c:v>
                </c:pt>
                <c:pt idx="7">
                  <c:v>-7.0026542543549359</c:v>
                </c:pt>
                <c:pt idx="8">
                  <c:v>-2.3240683557319888</c:v>
                </c:pt>
                <c:pt idx="9">
                  <c:v>-2.5928623909842998</c:v>
                </c:pt>
                <c:pt idx="10">
                  <c:v>-1.4717212547473368</c:v>
                </c:pt>
                <c:pt idx="11">
                  <c:v>-4.1197899158896227</c:v>
                </c:pt>
                <c:pt idx="12">
                  <c:v>-2.276879534780516</c:v>
                </c:pt>
                <c:pt idx="13">
                  <c:v>-0.7395550256864305</c:v>
                </c:pt>
                <c:pt idx="14">
                  <c:v>-2.0436813626032264</c:v>
                </c:pt>
                <c:pt idx="15">
                  <c:v>-1.0784439694604744</c:v>
                </c:pt>
                <c:pt idx="16">
                  <c:v>-7.3332994897655279</c:v>
                </c:pt>
                <c:pt idx="17">
                  <c:v>-0.35056905933140364</c:v>
                </c:pt>
                <c:pt idx="18">
                  <c:v>-9.6584382092405701</c:v>
                </c:pt>
              </c:numCache>
            </c:numRef>
          </c:val>
        </c:ser>
        <c:dLbls>
          <c:showLegendKey val="0"/>
          <c:showVal val="0"/>
          <c:showCatName val="0"/>
          <c:showSerName val="0"/>
          <c:showPercent val="0"/>
          <c:showBubbleSize val="0"/>
        </c:dLbls>
        <c:gapWidth val="150"/>
        <c:overlap val="100"/>
        <c:axId val="440097408"/>
        <c:axId val="440644736"/>
      </c:barChart>
      <c:catAx>
        <c:axId val="440097408"/>
        <c:scaling>
          <c:orientation val="minMax"/>
        </c:scaling>
        <c:delete val="0"/>
        <c:axPos val="l"/>
        <c:numFmt formatCode="0" sourceLinked="1"/>
        <c:majorTickMark val="out"/>
        <c:minorTickMark val="none"/>
        <c:tickLblPos val="high"/>
        <c:txPr>
          <a:bodyPr anchor="ctr" anchorCtr="1"/>
          <a:lstStyle/>
          <a:p>
            <a:pPr>
              <a:defRPr sz="1200"/>
            </a:pPr>
            <a:endParaRPr lang="en-US"/>
          </a:p>
        </c:txPr>
        <c:crossAx val="440644736"/>
        <c:crosses val="autoZero"/>
        <c:auto val="1"/>
        <c:lblAlgn val="ctr"/>
        <c:lblOffset val="100"/>
        <c:tickLblSkip val="1"/>
        <c:noMultiLvlLbl val="0"/>
      </c:catAx>
      <c:valAx>
        <c:axId val="440644736"/>
        <c:scaling>
          <c:orientation val="minMax"/>
          <c:max val="0"/>
          <c:min val="-100"/>
        </c:scaling>
        <c:delete val="0"/>
        <c:axPos val="b"/>
        <c:majorGridlines/>
        <c:numFmt formatCode="0_);\(0\)" sourceLinked="0"/>
        <c:majorTickMark val="out"/>
        <c:minorTickMark val="none"/>
        <c:tickLblPos val="nextTo"/>
        <c:txPr>
          <a:bodyPr/>
          <a:lstStyle/>
          <a:p>
            <a:pPr>
              <a:defRPr sz="1200"/>
            </a:pPr>
            <a:endParaRPr lang="en-US"/>
          </a:p>
        </c:txPr>
        <c:crossAx val="440097408"/>
        <c:crosses val="autoZero"/>
        <c:crossBetween val="between"/>
        <c:majorUnit val="20"/>
      </c:valAx>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41465525114072E-2"/>
          <c:y val="0"/>
          <c:w val="0.96565853447488592"/>
          <c:h val="0.94755661501787847"/>
        </c:manualLayout>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ser>
        <c:dLbls>
          <c:showLegendKey val="0"/>
          <c:showVal val="0"/>
          <c:showCatName val="0"/>
          <c:showSerName val="0"/>
          <c:showPercent val="0"/>
          <c:showBubbleSize val="0"/>
        </c:dLbls>
        <c:axId val="275380096"/>
        <c:axId val="275381632"/>
      </c:scatterChart>
      <c:valAx>
        <c:axId val="275380096"/>
        <c:scaling>
          <c:orientation val="minMax"/>
        </c:scaling>
        <c:delete val="0"/>
        <c:axPos val="b"/>
        <c:numFmt formatCode="General" sourceLinked="1"/>
        <c:majorTickMark val="none"/>
        <c:minorTickMark val="none"/>
        <c:tickLblPos val="none"/>
        <c:spPr>
          <a:ln>
            <a:noFill/>
          </a:ln>
        </c:spPr>
        <c:crossAx val="275381632"/>
        <c:crosses val="autoZero"/>
        <c:crossBetween val="midCat"/>
      </c:valAx>
      <c:valAx>
        <c:axId val="275381632"/>
        <c:scaling>
          <c:orientation val="minMax"/>
        </c:scaling>
        <c:delete val="0"/>
        <c:axPos val="l"/>
        <c:numFmt formatCode="General" sourceLinked="1"/>
        <c:majorTickMark val="none"/>
        <c:minorTickMark val="none"/>
        <c:tickLblPos val="none"/>
        <c:spPr>
          <a:ln>
            <a:noFill/>
          </a:ln>
        </c:spPr>
        <c:crossAx val="275380096"/>
        <c:crosses val="autoZero"/>
        <c:crossBetween val="midCat"/>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1"/>
          </c:marker>
          <c:dLbls>
            <c:dLbl>
              <c:idx val="0"/>
              <c:layout/>
              <c:tx>
                <c:strRef>
                  <c:f>[Book10]Sheet1!$E$10</c:f>
                  <c:strCache>
                    <c:ptCount val="1"/>
                    <c:pt idx="0">
                      <c:v>Australia</c:v>
                    </c:pt>
                  </c:strCache>
                </c:strRef>
              </c:tx>
              <c:dLblPos val="t"/>
              <c:showLegendKey val="0"/>
              <c:showVal val="1"/>
              <c:showCatName val="0"/>
              <c:showSerName val="0"/>
              <c:showPercent val="0"/>
              <c:showBubbleSize val="0"/>
            </c:dLbl>
            <c:dLbl>
              <c:idx val="1"/>
              <c:layout/>
              <c:tx>
                <c:strRef>
                  <c:f>[Book10]Sheet1!$E$11</c:f>
                  <c:strCache>
                    <c:ptCount val="1"/>
                    <c:pt idx="0">
                      <c:v>Colombia</c:v>
                    </c:pt>
                  </c:strCache>
                </c:strRef>
              </c:tx>
              <c:dLblPos val="t"/>
              <c:showLegendKey val="0"/>
              <c:showVal val="1"/>
              <c:showCatName val="0"/>
              <c:showSerName val="0"/>
              <c:showPercent val="0"/>
              <c:showBubbleSize val="0"/>
            </c:dLbl>
            <c:dLbl>
              <c:idx val="2"/>
              <c:tx>
                <c:strRef>
                  <c:f>[Book10]Sheet1!$E$12</c:f>
                  <c:strCache>
                    <c:ptCount val="1"/>
                    <c:pt idx="0">
                      <c:v>Croatia</c:v>
                    </c:pt>
                  </c:strCache>
                </c:strRef>
              </c:tx>
              <c:dLblPos val="t"/>
              <c:showLegendKey val="0"/>
              <c:showVal val="1"/>
              <c:showCatName val="0"/>
              <c:showSerName val="0"/>
              <c:showPercent val="0"/>
              <c:showBubbleSize val="0"/>
            </c:dLbl>
            <c:dLbl>
              <c:idx val="3"/>
              <c:layout/>
              <c:tx>
                <c:strRef>
                  <c:f>[Book10]Sheet1!$E$13</c:f>
                  <c:strCache>
                    <c:ptCount val="1"/>
                    <c:pt idx="0">
                      <c:v>Czech Republic</c:v>
                    </c:pt>
                  </c:strCache>
                </c:strRef>
              </c:tx>
              <c:dLblPos val="t"/>
              <c:showLegendKey val="0"/>
              <c:showVal val="1"/>
              <c:showCatName val="0"/>
              <c:showSerName val="0"/>
              <c:showPercent val="0"/>
              <c:showBubbleSize val="0"/>
            </c:dLbl>
            <c:dLbl>
              <c:idx val="4"/>
              <c:tx>
                <c:strRef>
                  <c:f>[Book10]Sheet1!$E$14</c:f>
                  <c:strCache>
                    <c:ptCount val="1"/>
                    <c:pt idx="0">
                      <c:v>Estonia</c:v>
                    </c:pt>
                  </c:strCache>
                </c:strRef>
              </c:tx>
              <c:dLblPos val="t"/>
              <c:showLegendKey val="0"/>
              <c:showVal val="1"/>
              <c:showCatName val="0"/>
              <c:showSerName val="0"/>
              <c:showPercent val="0"/>
              <c:showBubbleSize val="0"/>
            </c:dLbl>
            <c:dLbl>
              <c:idx val="5"/>
              <c:layout/>
              <c:tx>
                <c:strRef>
                  <c:f>[Book10]Sheet1!$E$15</c:f>
                  <c:strCache>
                    <c:ptCount val="1"/>
                    <c:pt idx="0">
                      <c:v>Flemish Community (Belgium)</c:v>
                    </c:pt>
                  </c:strCache>
                </c:strRef>
              </c:tx>
              <c:dLblPos val="t"/>
              <c:showLegendKey val="0"/>
              <c:showVal val="1"/>
              <c:showCatName val="0"/>
              <c:showSerName val="0"/>
              <c:showPercent val="0"/>
              <c:showBubbleSize val="0"/>
            </c:dLbl>
            <c:dLbl>
              <c:idx val="6"/>
              <c:tx>
                <c:strRef>
                  <c:f>[Book10]Sheet1!$E$16</c:f>
                  <c:strCache>
                    <c:ptCount val="1"/>
                    <c:pt idx="0">
                      <c:v>France</c:v>
                    </c:pt>
                  </c:strCache>
                </c:strRef>
              </c:tx>
              <c:dLblPos val="t"/>
              <c:showLegendKey val="0"/>
              <c:showVal val="1"/>
              <c:showCatName val="0"/>
              <c:showSerName val="0"/>
              <c:showPercent val="0"/>
              <c:showBubbleSize val="0"/>
            </c:dLbl>
            <c:dLbl>
              <c:idx val="7"/>
              <c:tx>
                <c:strRef>
                  <c:f>[Book10]Sheet1!$E$17</c:f>
                  <c:strCache>
                    <c:ptCount val="1"/>
                    <c:pt idx="0">
                      <c:v>Israel</c:v>
                    </c:pt>
                  </c:strCache>
                </c:strRef>
              </c:tx>
              <c:dLblPos val="t"/>
              <c:showLegendKey val="0"/>
              <c:showVal val="1"/>
              <c:showCatName val="0"/>
              <c:showSerName val="0"/>
              <c:showPercent val="0"/>
              <c:showBubbleSize val="0"/>
            </c:dLbl>
            <c:dLbl>
              <c:idx val="8"/>
              <c:tx>
                <c:strRef>
                  <c:f>[Book10]Sheet1!$E$18</c:f>
                  <c:strCache>
                    <c:ptCount val="1"/>
                    <c:pt idx="0">
                      <c:v>Italy</c:v>
                    </c:pt>
                  </c:strCache>
                </c:strRef>
              </c:tx>
              <c:dLblPos val="t"/>
              <c:showLegendKey val="0"/>
              <c:showVal val="1"/>
              <c:showCatName val="0"/>
              <c:showSerName val="0"/>
              <c:showPercent val="0"/>
              <c:showBubbleSize val="0"/>
            </c:dLbl>
            <c:dLbl>
              <c:idx val="9"/>
              <c:layout/>
              <c:tx>
                <c:strRef>
                  <c:f>[Book10]Sheet1!$E$19</c:f>
                  <c:strCache>
                    <c:ptCount val="1"/>
                    <c:pt idx="0">
                      <c:v>Latvia</c:v>
                    </c:pt>
                  </c:strCache>
                </c:strRef>
              </c:tx>
              <c:dLblPos val="t"/>
              <c:showLegendKey val="0"/>
              <c:showVal val="1"/>
              <c:showCatName val="0"/>
              <c:showSerName val="0"/>
              <c:showPercent val="0"/>
              <c:showBubbleSize val="0"/>
            </c:dLbl>
            <c:dLbl>
              <c:idx val="10"/>
              <c:layout/>
              <c:tx>
                <c:strRef>
                  <c:f>[Book10]Sheet1!$E$20</c:f>
                  <c:strCache>
                    <c:ptCount val="1"/>
                    <c:pt idx="0">
                      <c:v>New Zealand</c:v>
                    </c:pt>
                  </c:strCache>
                </c:strRef>
              </c:tx>
              <c:dLblPos val="t"/>
              <c:showLegendKey val="0"/>
              <c:showVal val="1"/>
              <c:showCatName val="0"/>
              <c:showSerName val="0"/>
              <c:showPercent val="0"/>
              <c:showBubbleSize val="0"/>
            </c:dLbl>
            <c:dLbl>
              <c:idx val="11"/>
              <c:layout/>
              <c:tx>
                <c:strRef>
                  <c:f>[Book10]Sheet1!$E$21</c:f>
                  <c:strCache>
                    <c:ptCount val="1"/>
                    <c:pt idx="0">
                      <c:v>OECD average-13</c:v>
                    </c:pt>
                  </c:strCache>
                </c:strRef>
              </c:tx>
              <c:dLblPos val="t"/>
              <c:showLegendKey val="0"/>
              <c:showVal val="1"/>
              <c:showCatName val="0"/>
              <c:showSerName val="0"/>
              <c:showPercent val="0"/>
              <c:showBubbleSize val="0"/>
            </c:dLbl>
            <c:dLbl>
              <c:idx val="12"/>
              <c:layout/>
              <c:tx>
                <c:strRef>
                  <c:f>[Book10]Sheet1!$E$22</c:f>
                  <c:strCache>
                    <c:ptCount val="1"/>
                    <c:pt idx="0">
                      <c:v>Poland</c:v>
                    </c:pt>
                  </c:strCache>
                </c:strRef>
              </c:tx>
              <c:dLblPos val="t"/>
              <c:showLegendKey val="0"/>
              <c:showVal val="1"/>
              <c:showCatName val="0"/>
              <c:showSerName val="0"/>
              <c:showPercent val="0"/>
              <c:showBubbleSize val="0"/>
            </c:dLbl>
            <c:dLbl>
              <c:idx val="13"/>
              <c:layout/>
              <c:tx>
                <c:strRef>
                  <c:f>[Book10]Sheet1!$E$23</c:f>
                  <c:strCache>
                    <c:ptCount val="1"/>
                    <c:pt idx="0">
                      <c:v>Russian Federation</c:v>
                    </c:pt>
                  </c:strCache>
                </c:strRef>
              </c:tx>
              <c:dLblPos val="t"/>
              <c:showLegendKey val="0"/>
              <c:showVal val="1"/>
              <c:showCatName val="0"/>
              <c:showSerName val="0"/>
              <c:showPercent val="0"/>
              <c:showBubbleSize val="0"/>
            </c:dLbl>
            <c:dLbl>
              <c:idx val="14"/>
              <c:layout/>
              <c:tx>
                <c:strRef>
                  <c:f>[Book10]Sheet1!$E$24</c:f>
                  <c:strCache>
                    <c:ptCount val="1"/>
                    <c:pt idx="0">
                      <c:v>Shanghai-China</c:v>
                    </c:pt>
                  </c:strCache>
                </c:strRef>
              </c:tx>
              <c:dLblPos val="t"/>
              <c:showLegendKey val="0"/>
              <c:showVal val="1"/>
              <c:showCatName val="0"/>
              <c:showSerName val="0"/>
              <c:showPercent val="0"/>
              <c:showBubbleSize val="0"/>
            </c:dLbl>
            <c:dLbl>
              <c:idx val="15"/>
              <c:layout/>
              <c:tx>
                <c:strRef>
                  <c:f>[Book10]Sheet1!$E$25</c:f>
                  <c:strCache>
                    <c:ptCount val="1"/>
                    <c:pt idx="0">
                      <c:v>Slovak Republic</c:v>
                    </c:pt>
                  </c:strCache>
                </c:strRef>
              </c:tx>
              <c:dLblPos val="t"/>
              <c:showLegendKey val="0"/>
              <c:showVal val="1"/>
              <c:showCatName val="0"/>
              <c:showSerName val="0"/>
              <c:showPercent val="0"/>
              <c:showBubbleSize val="0"/>
            </c:dLbl>
            <c:dLbl>
              <c:idx val="16"/>
              <c:tx>
                <c:strRef>
                  <c:f>[Book10]Sheet1!$E$26</c:f>
                  <c:strCache>
                    <c:ptCount val="1"/>
                    <c:pt idx="0">
                      <c:v>Slovenia</c:v>
                    </c:pt>
                  </c:strCache>
                </c:strRef>
              </c:tx>
              <c:dLblPos val="t"/>
              <c:showLegendKey val="0"/>
              <c:showVal val="1"/>
              <c:showCatName val="0"/>
              <c:showSerName val="0"/>
              <c:showPercent val="0"/>
              <c:showBubbleSize val="0"/>
            </c:dLbl>
            <c:dLbl>
              <c:idx val="17"/>
              <c:tx>
                <c:strRef>
                  <c:f>[Book10]Sheet1!$E$27</c:f>
                  <c:strCache>
                    <c:ptCount val="1"/>
                    <c:pt idx="0">
                      <c:v>Spain</c:v>
                    </c:pt>
                  </c:strCache>
                </c:strRef>
              </c:tx>
              <c:dLblPos val="t"/>
              <c:showLegendKey val="0"/>
              <c:showVal val="1"/>
              <c:showCatName val="0"/>
              <c:showSerName val="0"/>
              <c:showPercent val="0"/>
              <c:showBubbleSize val="0"/>
            </c:dLbl>
            <c:dLbl>
              <c:idx val="18"/>
              <c:layout/>
              <c:tx>
                <c:strRef>
                  <c:f>[Book10]Sheet1!$E$28</c:f>
                  <c:strCache>
                    <c:ptCount val="1"/>
                    <c:pt idx="0">
                      <c:v>United States</c:v>
                    </c:pt>
                  </c:strCache>
                </c:strRef>
              </c:tx>
              <c:dLblPos val="t"/>
              <c:showLegendKey val="0"/>
              <c:showVal val="1"/>
              <c:showCatName val="0"/>
              <c:showSerName val="0"/>
              <c:showPercent val="0"/>
              <c:showBubbleSize val="0"/>
            </c:dLbl>
            <c:showLegendKey val="0"/>
            <c:showVal val="1"/>
            <c:showCatName val="0"/>
            <c:showSerName val="0"/>
            <c:showPercent val="0"/>
            <c:showBubbleSize val="0"/>
            <c:showLeaderLines val="0"/>
          </c:dLbls>
          <c:xVal>
            <c:numRef>
              <c:f>'[Chart in Microsoft PowerPoint]Sheet1'!$B$20:$B$38</c:f>
              <c:numCache>
                <c:formatCode>0</c:formatCode>
                <c:ptCount val="19"/>
                <c:pt idx="0">
                  <c:v>72.452206836219574</c:v>
                </c:pt>
                <c:pt idx="1">
                  <c:v>48.904872626543181</c:v>
                </c:pt>
                <c:pt idx="2">
                  <c:v>34.16431421530315</c:v>
                </c:pt>
                <c:pt idx="3">
                  <c:v>83.067297315506039</c:v>
                </c:pt>
                <c:pt idx="4">
                  <c:v>21.756904656371347</c:v>
                </c:pt>
                <c:pt idx="5">
                  <c:v>80.549202208733888</c:v>
                </c:pt>
                <c:pt idx="6">
                  <c:v>39.197287780690161</c:v>
                </c:pt>
                <c:pt idx="7">
                  <c:v>25.829338299690203</c:v>
                </c:pt>
                <c:pt idx="8">
                  <c:v>34.695223794820791</c:v>
                </c:pt>
                <c:pt idx="9">
                  <c:v>71.657221925969893</c:v>
                </c:pt>
                <c:pt idx="10">
                  <c:v>69.956976782131647</c:v>
                </c:pt>
                <c:pt idx="11">
                  <c:v>51.839967601959358</c:v>
                </c:pt>
                <c:pt idx="12">
                  <c:v>46.261692939054122</c:v>
                </c:pt>
                <c:pt idx="13">
                  <c:v>62.754412645311518</c:v>
                </c:pt>
                <c:pt idx="14">
                  <c:v>49.717063656490666</c:v>
                </c:pt>
                <c:pt idx="15">
                  <c:v>84.753837722275193</c:v>
                </c:pt>
                <c:pt idx="16">
                  <c:v>33.113895132495699</c:v>
                </c:pt>
                <c:pt idx="17">
                  <c:v>15.804300009943944</c:v>
                </c:pt>
                <c:pt idx="18">
                  <c:v>66.48141534753907</c:v>
                </c:pt>
              </c:numCache>
            </c:numRef>
          </c:xVal>
          <c:yVal>
            <c:numRef>
              <c:f>'[Chart in Microsoft PowerPoint]Sheet1'!$C$20:$C$38</c:f>
              <c:numCache>
                <c:formatCode>0</c:formatCode>
                <c:ptCount val="19"/>
                <c:pt idx="0">
                  <c:v>525.92751612526979</c:v>
                </c:pt>
                <c:pt idx="1">
                  <c:v>378.67035634308701</c:v>
                </c:pt>
                <c:pt idx="2">
                  <c:v>480.26502487304316</c:v>
                </c:pt>
                <c:pt idx="3">
                  <c:v>513.13810604985952</c:v>
                </c:pt>
                <c:pt idx="4">
                  <c:v>529.00659943390372</c:v>
                </c:pt>
                <c:pt idx="5">
                  <c:v>541.04356917124198</c:v>
                </c:pt>
                <c:pt idx="6">
                  <c:v>486.2253309059447</c:v>
                </c:pt>
                <c:pt idx="7">
                  <c:v>476.43055594709159</c:v>
                </c:pt>
                <c:pt idx="8">
                  <c:v>466.30017267524494</c:v>
                </c:pt>
                <c:pt idx="9">
                  <c:v>500.55361791245355</c:v>
                </c:pt>
                <c:pt idx="10">
                  <c:v>519.93404260290902</c:v>
                </c:pt>
                <c:pt idx="11">
                  <c:v>500</c:v>
                </c:pt>
                <c:pt idx="12">
                  <c:v>510.08048095584275</c:v>
                </c:pt>
                <c:pt idx="13">
                  <c:v>486.23759106726322</c:v>
                </c:pt>
                <c:pt idx="14">
                  <c:v>603.29799052025703</c:v>
                </c:pt>
                <c:pt idx="15">
                  <c:v>470.42250385602404</c:v>
                </c:pt>
                <c:pt idx="16">
                  <c:v>484.67706587896049</c:v>
                </c:pt>
                <c:pt idx="17">
                  <c:v>484.21915520349825</c:v>
                </c:pt>
                <c:pt idx="18">
                  <c:v>491.56578827820414</c:v>
                </c:pt>
              </c:numCache>
            </c:numRef>
          </c:yVal>
          <c:smooth val="0"/>
        </c:ser>
        <c:dLbls>
          <c:showLegendKey val="0"/>
          <c:showVal val="0"/>
          <c:showCatName val="0"/>
          <c:showSerName val="0"/>
          <c:showPercent val="0"/>
          <c:showBubbleSize val="0"/>
        </c:dLbls>
        <c:axId val="284571520"/>
        <c:axId val="284938240"/>
      </c:scatterChart>
      <c:valAx>
        <c:axId val="284571520"/>
        <c:scaling>
          <c:orientation val="minMax"/>
          <c:max val="100"/>
          <c:min val="40"/>
        </c:scaling>
        <c:delete val="0"/>
        <c:axPos val="b"/>
        <c:numFmt formatCode="0" sourceLinked="1"/>
        <c:majorTickMark val="none"/>
        <c:minorTickMark val="none"/>
        <c:tickLblPos val="low"/>
        <c:crossAx val="284938240"/>
        <c:crosses val="autoZero"/>
        <c:crossBetween val="midCat"/>
      </c:valAx>
      <c:valAx>
        <c:axId val="284938240"/>
        <c:scaling>
          <c:orientation val="minMax"/>
          <c:max val="650"/>
          <c:min val="375"/>
        </c:scaling>
        <c:delete val="0"/>
        <c:axPos val="l"/>
        <c:numFmt formatCode="0" sourceLinked="1"/>
        <c:majorTickMark val="out"/>
        <c:minorTickMark val="none"/>
        <c:tickLblPos val="nextTo"/>
        <c:crossAx val="284571520"/>
        <c:crosses val="autoZero"/>
        <c:crossBetween val="midCat"/>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41465525114072E-2"/>
          <c:y val="0"/>
          <c:w val="0.96565853447488592"/>
          <c:h val="0.94755661501787847"/>
        </c:manualLayout>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ser>
        <c:dLbls>
          <c:showLegendKey val="0"/>
          <c:showVal val="0"/>
          <c:showCatName val="0"/>
          <c:showSerName val="0"/>
          <c:showPercent val="0"/>
          <c:showBubbleSize val="0"/>
        </c:dLbls>
        <c:axId val="338369152"/>
        <c:axId val="338376192"/>
      </c:scatterChart>
      <c:valAx>
        <c:axId val="338369152"/>
        <c:scaling>
          <c:orientation val="minMax"/>
        </c:scaling>
        <c:delete val="0"/>
        <c:axPos val="b"/>
        <c:numFmt formatCode="General" sourceLinked="1"/>
        <c:majorTickMark val="none"/>
        <c:minorTickMark val="none"/>
        <c:tickLblPos val="none"/>
        <c:spPr>
          <a:ln>
            <a:noFill/>
          </a:ln>
        </c:spPr>
        <c:crossAx val="338376192"/>
        <c:crosses val="autoZero"/>
        <c:crossBetween val="midCat"/>
      </c:valAx>
      <c:valAx>
        <c:axId val="338376192"/>
        <c:scaling>
          <c:orientation val="minMax"/>
        </c:scaling>
        <c:delete val="0"/>
        <c:axPos val="l"/>
        <c:numFmt formatCode="General" sourceLinked="1"/>
        <c:majorTickMark val="none"/>
        <c:minorTickMark val="none"/>
        <c:tickLblPos val="none"/>
        <c:spPr>
          <a:ln>
            <a:noFill/>
          </a:ln>
        </c:spPr>
        <c:crossAx val="3383691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247138406745E-2"/>
          <c:y val="2.7096406973621315E-2"/>
          <c:w val="0.9018010856923877"/>
          <c:h val="0.8255939669254857"/>
        </c:manualLayout>
      </c:layout>
      <c:scatterChart>
        <c:scatterStyle val="lineMarker"/>
        <c:varyColors val="0"/>
        <c:ser>
          <c:idx val="0"/>
          <c:order val="0"/>
          <c:spPr>
            <a:ln w="28575">
              <a:noFill/>
            </a:ln>
          </c:spPr>
          <c:marker>
            <c:symbol val="diamond"/>
            <c:size val="13"/>
            <c:spPr>
              <a:solidFill>
                <a:srgbClr val="FFFF00"/>
              </a:solidFill>
              <a:ln>
                <a:noFill/>
              </a:ln>
            </c:spPr>
          </c:marker>
          <c:dPt>
            <c:idx val="0"/>
            <c:marker>
              <c:spPr>
                <a:solidFill>
                  <a:srgbClr val="92D050"/>
                </a:solidFill>
                <a:ln>
                  <a:noFill/>
                </a:ln>
              </c:spPr>
            </c:marker>
            <c:bubble3D val="0"/>
          </c:dPt>
          <c:dPt>
            <c:idx val="3"/>
            <c:marker>
              <c:spPr>
                <a:solidFill>
                  <a:srgbClr val="92D050"/>
                </a:solidFill>
                <a:ln>
                  <a:noFill/>
                </a:ln>
              </c:spPr>
            </c:marker>
            <c:bubble3D val="0"/>
          </c:dPt>
          <c:dPt>
            <c:idx val="4"/>
            <c:marker>
              <c:spPr>
                <a:solidFill>
                  <a:srgbClr val="92D050"/>
                </a:solidFill>
                <a:ln>
                  <a:noFill/>
                </a:ln>
              </c:spPr>
            </c:marker>
            <c:bubble3D val="0"/>
          </c:dPt>
          <c:dPt>
            <c:idx val="5"/>
            <c:marker>
              <c:spPr>
                <a:solidFill>
                  <a:srgbClr val="92D050"/>
                </a:solidFill>
                <a:ln>
                  <a:noFill/>
                </a:ln>
              </c:spPr>
            </c:marker>
            <c:bubble3D val="0"/>
          </c:dPt>
          <c:dPt>
            <c:idx val="6"/>
            <c:marker>
              <c:spPr>
                <a:solidFill>
                  <a:schemeClr val="accent6"/>
                </a:solidFill>
                <a:ln>
                  <a:noFill/>
                </a:ln>
              </c:spPr>
            </c:marker>
            <c:bubble3D val="0"/>
          </c:dPt>
          <c:dPt>
            <c:idx val="8"/>
            <c:marker>
              <c:spPr>
                <a:solidFill>
                  <a:schemeClr val="accent6"/>
                </a:solidFill>
                <a:ln>
                  <a:noFill/>
                </a:ln>
              </c:spPr>
            </c:marker>
            <c:bubble3D val="0"/>
          </c:dPt>
          <c:dPt>
            <c:idx val="10"/>
            <c:marker>
              <c:spPr>
                <a:solidFill>
                  <a:srgbClr val="92D050"/>
                </a:solidFill>
                <a:ln>
                  <a:noFill/>
                </a:ln>
              </c:spPr>
            </c:marker>
            <c:bubble3D val="0"/>
          </c:dPt>
          <c:dPt>
            <c:idx val="13"/>
            <c:marker>
              <c:spPr>
                <a:solidFill>
                  <a:srgbClr val="92D050"/>
                </a:solidFill>
                <a:ln>
                  <a:noFill/>
                </a:ln>
              </c:spPr>
            </c:marker>
            <c:bubble3D val="0"/>
          </c:dPt>
          <c:dPt>
            <c:idx val="16"/>
            <c:marker>
              <c:spPr>
                <a:solidFill>
                  <a:schemeClr val="accent6"/>
                </a:solidFill>
                <a:ln>
                  <a:noFill/>
                </a:ln>
              </c:spPr>
            </c:marker>
            <c:bubble3D val="0"/>
          </c:dPt>
          <c:dLbls>
            <c:dLbl>
              <c:idx val="0"/>
              <c:layout>
                <c:manualLayout>
                  <c:x val="-9.991516901215243E-2"/>
                  <c:y val="-1.894251599469135E-2"/>
                </c:manualLayout>
              </c:layout>
              <c:tx>
                <c:strRef>
                  <c:f>[Book10]Sheet1!$E$10</c:f>
                  <c:strCache>
                    <c:ptCount val="1"/>
                    <c:pt idx="0">
                      <c:v>Australia</c:v>
                    </c:pt>
                  </c:strCache>
                </c:strRef>
              </c:tx>
              <c:dLblPos val="r"/>
              <c:showLegendKey val="0"/>
              <c:showVal val="1"/>
              <c:showCatName val="0"/>
              <c:showSerName val="0"/>
              <c:showPercent val="0"/>
              <c:showBubbleSize val="0"/>
            </c:dLbl>
            <c:dLbl>
              <c:idx val="1"/>
              <c:layout>
                <c:manualLayout>
                  <c:x val="-5.8447896128722976E-2"/>
                  <c:y val="3.7602573683149454E-2"/>
                </c:manualLayout>
              </c:layout>
              <c:tx>
                <c:strRef>
                  <c:f>[Book10]Sheet1!$E$11</c:f>
                  <c:strCache>
                    <c:ptCount val="1"/>
                    <c:pt idx="0">
                      <c:v>Colombia</c:v>
                    </c:pt>
                  </c:strCache>
                </c:strRef>
              </c:tx>
              <c:dLblPos val="r"/>
              <c:showLegendKey val="0"/>
              <c:showVal val="1"/>
              <c:showCatName val="0"/>
              <c:showSerName val="0"/>
              <c:showPercent val="0"/>
              <c:showBubbleSize val="0"/>
            </c:dLbl>
            <c:dLbl>
              <c:idx val="2"/>
              <c:layout/>
              <c:tx>
                <c:strRef>
                  <c:f>[Book10]Sheet1!$E$12</c:f>
                  <c:strCache>
                    <c:ptCount val="1"/>
                    <c:pt idx="0">
                      <c:v>Croatia</c:v>
                    </c:pt>
                  </c:strCache>
                </c:strRef>
              </c:tx>
              <c:dLblPos val="t"/>
              <c:showLegendKey val="0"/>
              <c:showVal val="1"/>
              <c:showCatName val="0"/>
              <c:showSerName val="0"/>
              <c:showPercent val="0"/>
              <c:showBubbleSize val="0"/>
            </c:dLbl>
            <c:dLbl>
              <c:idx val="3"/>
              <c:layout/>
              <c:tx>
                <c:strRef>
                  <c:f>[Book10]Sheet1!$E$13</c:f>
                  <c:strCache>
                    <c:ptCount val="1"/>
                    <c:pt idx="0">
                      <c:v>Czech Republic</c:v>
                    </c:pt>
                  </c:strCache>
                </c:strRef>
              </c:tx>
              <c:dLblPos val="t"/>
              <c:showLegendKey val="0"/>
              <c:showVal val="1"/>
              <c:showCatName val="0"/>
              <c:showSerName val="0"/>
              <c:showPercent val="0"/>
              <c:showBubbleSize val="0"/>
            </c:dLbl>
            <c:dLbl>
              <c:idx val="4"/>
              <c:layout/>
              <c:tx>
                <c:strRef>
                  <c:f>[Book10]Sheet1!$E$14</c:f>
                  <c:strCache>
                    <c:ptCount val="1"/>
                    <c:pt idx="0">
                      <c:v>Estonia</c:v>
                    </c:pt>
                  </c:strCache>
                </c:strRef>
              </c:tx>
              <c:dLblPos val="t"/>
              <c:showLegendKey val="0"/>
              <c:showVal val="1"/>
              <c:showCatName val="0"/>
              <c:showSerName val="0"/>
              <c:showPercent val="0"/>
              <c:showBubbleSize val="0"/>
            </c:dLbl>
            <c:dLbl>
              <c:idx val="5"/>
              <c:layout/>
              <c:tx>
                <c:strRef>
                  <c:f>[Book10]Sheet1!$E$15</c:f>
                  <c:strCache>
                    <c:ptCount val="1"/>
                    <c:pt idx="0">
                      <c:v>Flemish Community (Belgium)</c:v>
                    </c:pt>
                  </c:strCache>
                </c:strRef>
              </c:tx>
              <c:dLblPos val="t"/>
              <c:showLegendKey val="0"/>
              <c:showVal val="1"/>
              <c:showCatName val="0"/>
              <c:showSerName val="0"/>
              <c:showPercent val="0"/>
              <c:showBubbleSize val="0"/>
            </c:dLbl>
            <c:dLbl>
              <c:idx val="6"/>
              <c:layout/>
              <c:tx>
                <c:strRef>
                  <c:f>[Book10]Sheet1!$E$16</c:f>
                  <c:strCache>
                    <c:ptCount val="1"/>
                    <c:pt idx="0">
                      <c:v>France</c:v>
                    </c:pt>
                  </c:strCache>
                </c:strRef>
              </c:tx>
              <c:dLblPos val="t"/>
              <c:showLegendKey val="0"/>
              <c:showVal val="1"/>
              <c:showCatName val="0"/>
              <c:showSerName val="0"/>
              <c:showPercent val="0"/>
              <c:showBubbleSize val="0"/>
            </c:dLbl>
            <c:dLbl>
              <c:idx val="7"/>
              <c:layout/>
              <c:tx>
                <c:strRef>
                  <c:f>[Book10]Sheet1!$E$17</c:f>
                  <c:strCache>
                    <c:ptCount val="1"/>
                    <c:pt idx="0">
                      <c:v>Israel</c:v>
                    </c:pt>
                  </c:strCache>
                </c:strRef>
              </c:tx>
              <c:dLblPos val="t"/>
              <c:showLegendKey val="0"/>
              <c:showVal val="1"/>
              <c:showCatName val="0"/>
              <c:showSerName val="0"/>
              <c:showPercent val="0"/>
              <c:showBubbleSize val="0"/>
            </c:dLbl>
            <c:dLbl>
              <c:idx val="8"/>
              <c:layout/>
              <c:tx>
                <c:strRef>
                  <c:f>[Book10]Sheet1!$E$18</c:f>
                  <c:strCache>
                    <c:ptCount val="1"/>
                    <c:pt idx="0">
                      <c:v>Italy</c:v>
                    </c:pt>
                  </c:strCache>
                </c:strRef>
              </c:tx>
              <c:dLblPos val="t"/>
              <c:showLegendKey val="0"/>
              <c:showVal val="1"/>
              <c:showCatName val="0"/>
              <c:showSerName val="0"/>
              <c:showPercent val="0"/>
              <c:showBubbleSize val="0"/>
            </c:dLbl>
            <c:dLbl>
              <c:idx val="9"/>
              <c:layout>
                <c:manualLayout>
                  <c:x val="-3.9168781875901525E-2"/>
                  <c:y val="3.9864377270263089E-2"/>
                </c:manualLayout>
              </c:layout>
              <c:tx>
                <c:strRef>
                  <c:f>[Book10]Sheet1!$E$19</c:f>
                  <c:strCache>
                    <c:ptCount val="1"/>
                    <c:pt idx="0">
                      <c:v>Latvia</c:v>
                    </c:pt>
                  </c:strCache>
                </c:strRef>
              </c:tx>
              <c:dLblPos val="r"/>
              <c:showLegendKey val="0"/>
              <c:showVal val="1"/>
              <c:showCatName val="0"/>
              <c:showSerName val="0"/>
              <c:showPercent val="0"/>
              <c:showBubbleSize val="0"/>
            </c:dLbl>
            <c:dLbl>
              <c:idx val="10"/>
              <c:layout>
                <c:manualLayout>
                  <c:x val="-7.6899938303521834E-2"/>
                  <c:y val="2.8555359334694927E-2"/>
                </c:manualLayout>
              </c:layout>
              <c:tx>
                <c:strRef>
                  <c:f>[Book10]Sheet1!$E$20</c:f>
                  <c:strCache>
                    <c:ptCount val="1"/>
                    <c:pt idx="0">
                      <c:v>New Zealand</c:v>
                    </c:pt>
                  </c:strCache>
                </c:strRef>
              </c:tx>
              <c:dLblPos val="r"/>
              <c:showLegendKey val="0"/>
              <c:showVal val="1"/>
              <c:showCatName val="0"/>
              <c:showSerName val="0"/>
              <c:showPercent val="0"/>
              <c:showBubbleSize val="0"/>
            </c:dLbl>
            <c:dLbl>
              <c:idx val="11"/>
              <c:layout/>
              <c:tx>
                <c:rich>
                  <a:bodyPr/>
                  <a:lstStyle/>
                  <a:p>
                    <a:r>
                      <a:rPr lang="en-GB" dirty="0"/>
                      <a:t>OECD </a:t>
                    </a:r>
                    <a:r>
                      <a:rPr lang="en-GB" dirty="0" smtClean="0"/>
                      <a:t/>
                    </a:r>
                    <a:br>
                      <a:rPr lang="en-GB" dirty="0" smtClean="0"/>
                    </a:br>
                    <a:r>
                      <a:rPr lang="en-GB" dirty="0" smtClean="0"/>
                      <a:t>average-13</a:t>
                    </a:r>
                    <a:endParaRPr lang="en-GB" dirty="0"/>
                  </a:p>
                </c:rich>
              </c:tx>
              <c:dLblPos val="t"/>
              <c:showLegendKey val="0"/>
              <c:showVal val="1"/>
              <c:showCatName val="0"/>
              <c:showSerName val="0"/>
              <c:showPercent val="0"/>
              <c:showBubbleSize val="0"/>
            </c:dLbl>
            <c:dLbl>
              <c:idx val="12"/>
              <c:layout>
                <c:manualLayout>
                  <c:x val="-9.1535187095004161E-2"/>
                  <c:y val="-1.4418908820464087E-2"/>
                </c:manualLayout>
              </c:layout>
              <c:tx>
                <c:strRef>
                  <c:f>[Book10]Sheet1!$E$22</c:f>
                  <c:strCache>
                    <c:ptCount val="1"/>
                    <c:pt idx="0">
                      <c:v>Poland</c:v>
                    </c:pt>
                  </c:strCache>
                </c:strRef>
              </c:tx>
              <c:dLblPos val="r"/>
              <c:showLegendKey val="0"/>
              <c:showVal val="1"/>
              <c:showCatName val="0"/>
              <c:showSerName val="0"/>
              <c:showPercent val="0"/>
              <c:showBubbleSize val="0"/>
            </c:dLbl>
            <c:dLbl>
              <c:idx val="13"/>
              <c:layout>
                <c:manualLayout>
                  <c:x val="-0.20504668910037352"/>
                  <c:y val="5.9373234635586043E-3"/>
                </c:manualLayout>
              </c:layout>
              <c:tx>
                <c:strRef>
                  <c:f>[Book10]Sheet1!$E$23</c:f>
                  <c:strCache>
                    <c:ptCount val="1"/>
                    <c:pt idx="0">
                      <c:v>Russian Federation</c:v>
                    </c:pt>
                  </c:strCache>
                </c:strRef>
              </c:tx>
              <c:dLblPos val="r"/>
              <c:showLegendKey val="0"/>
              <c:showVal val="1"/>
              <c:showCatName val="0"/>
              <c:showSerName val="0"/>
              <c:showPercent val="0"/>
              <c:showBubbleSize val="0"/>
            </c:dLbl>
            <c:dLbl>
              <c:idx val="14"/>
              <c:layout>
                <c:manualLayout>
                  <c:x val="-4.6327389910388504E-2"/>
                  <c:y val="2.8555359334694927E-2"/>
                </c:manualLayout>
              </c:layout>
              <c:tx>
                <c:strRef>
                  <c:f>[Book10]Sheet1!$E$24</c:f>
                  <c:strCache>
                    <c:ptCount val="1"/>
                    <c:pt idx="0">
                      <c:v>Shanghai-China</c:v>
                    </c:pt>
                  </c:strCache>
                </c:strRef>
              </c:tx>
              <c:dLblPos val="r"/>
              <c:showLegendKey val="0"/>
              <c:showVal val="1"/>
              <c:showCatName val="0"/>
              <c:showSerName val="0"/>
              <c:showPercent val="0"/>
              <c:showBubbleSize val="0"/>
            </c:dLbl>
            <c:dLbl>
              <c:idx val="15"/>
              <c:layout/>
              <c:tx>
                <c:strRef>
                  <c:f>[Book10]Sheet1!$E$25</c:f>
                  <c:strCache>
                    <c:ptCount val="1"/>
                    <c:pt idx="0">
                      <c:v>Slovak Republic</c:v>
                    </c:pt>
                  </c:strCache>
                </c:strRef>
              </c:tx>
              <c:dLblPos val="t"/>
              <c:showLegendKey val="0"/>
              <c:showVal val="1"/>
              <c:showCatName val="0"/>
              <c:showSerName val="0"/>
              <c:showPercent val="0"/>
              <c:showBubbleSize val="0"/>
            </c:dLbl>
            <c:dLbl>
              <c:idx val="16"/>
              <c:layout/>
              <c:tx>
                <c:strRef>
                  <c:f>[Book10]Sheet1!$E$26</c:f>
                  <c:strCache>
                    <c:ptCount val="1"/>
                    <c:pt idx="0">
                      <c:v>Slovenia</c:v>
                    </c:pt>
                  </c:strCache>
                </c:strRef>
              </c:tx>
              <c:dLblPos val="t"/>
              <c:showLegendKey val="0"/>
              <c:showVal val="1"/>
              <c:showCatName val="0"/>
              <c:showSerName val="0"/>
              <c:showPercent val="0"/>
              <c:showBubbleSize val="0"/>
            </c:dLbl>
            <c:dLbl>
              <c:idx val="17"/>
              <c:layout/>
              <c:tx>
                <c:strRef>
                  <c:f>[Book10]Sheet1!$E$27</c:f>
                  <c:strCache>
                    <c:ptCount val="1"/>
                    <c:pt idx="0">
                      <c:v>Spain</c:v>
                    </c:pt>
                  </c:strCache>
                </c:strRef>
              </c:tx>
              <c:dLblPos val="t"/>
              <c:showLegendKey val="0"/>
              <c:showVal val="1"/>
              <c:showCatName val="0"/>
              <c:showSerName val="0"/>
              <c:showPercent val="0"/>
              <c:showBubbleSize val="0"/>
            </c:dLbl>
            <c:dLbl>
              <c:idx val="18"/>
              <c:layout/>
              <c:tx>
                <c:strRef>
                  <c:f>[Book10]Sheet1!$E$28</c:f>
                  <c:strCache>
                    <c:ptCount val="1"/>
                    <c:pt idx="0">
                      <c:v>United States</c:v>
                    </c:pt>
                  </c:strCache>
                </c:strRef>
              </c:tx>
              <c:dLblPos val="t"/>
              <c:showLegendKey val="0"/>
              <c:showVal val="1"/>
              <c:showCatName val="0"/>
              <c:showSerName val="0"/>
              <c:showPercent val="0"/>
              <c:showBubbleSize val="0"/>
            </c:dLbl>
            <c:showLegendKey val="0"/>
            <c:showVal val="1"/>
            <c:showCatName val="0"/>
            <c:showSerName val="0"/>
            <c:showPercent val="0"/>
            <c:showBubbleSize val="0"/>
            <c:showLeaderLines val="0"/>
          </c:dLbls>
          <c:xVal>
            <c:numRef>
              <c:f>'[Chart in Microsoft PowerPoint]Sheet1'!$B$20:$B$38</c:f>
              <c:numCache>
                <c:formatCode>0</c:formatCode>
                <c:ptCount val="19"/>
                <c:pt idx="0">
                  <c:v>72.452206836219574</c:v>
                </c:pt>
                <c:pt idx="1">
                  <c:v>48.904872626543181</c:v>
                </c:pt>
                <c:pt idx="2">
                  <c:v>34.16431421530315</c:v>
                </c:pt>
                <c:pt idx="3">
                  <c:v>83.067297315506039</c:v>
                </c:pt>
                <c:pt idx="4">
                  <c:v>21.756904656371347</c:v>
                </c:pt>
                <c:pt idx="5">
                  <c:v>80.549202208733888</c:v>
                </c:pt>
                <c:pt idx="6">
                  <c:v>39.197287780690161</c:v>
                </c:pt>
                <c:pt idx="7">
                  <c:v>25.829338299690203</c:v>
                </c:pt>
                <c:pt idx="8">
                  <c:v>34.695223794820791</c:v>
                </c:pt>
                <c:pt idx="9">
                  <c:v>71.657221925969893</c:v>
                </c:pt>
                <c:pt idx="10">
                  <c:v>69.956976782131647</c:v>
                </c:pt>
                <c:pt idx="11">
                  <c:v>51.839967601959358</c:v>
                </c:pt>
                <c:pt idx="12">
                  <c:v>46.261692939054122</c:v>
                </c:pt>
                <c:pt idx="13">
                  <c:v>62.754412645311518</c:v>
                </c:pt>
                <c:pt idx="14">
                  <c:v>49.717063656490666</c:v>
                </c:pt>
                <c:pt idx="15">
                  <c:v>84.753837722275193</c:v>
                </c:pt>
                <c:pt idx="16">
                  <c:v>33.113895132495699</c:v>
                </c:pt>
                <c:pt idx="17">
                  <c:v>15.804300009943944</c:v>
                </c:pt>
                <c:pt idx="18">
                  <c:v>66.48141534753907</c:v>
                </c:pt>
              </c:numCache>
            </c:numRef>
          </c:xVal>
          <c:yVal>
            <c:numRef>
              <c:f>'[Chart in Microsoft PowerPoint]Sheet1'!$C$20:$C$38</c:f>
              <c:numCache>
                <c:formatCode>0</c:formatCode>
                <c:ptCount val="19"/>
                <c:pt idx="0">
                  <c:v>18.14460472275033</c:v>
                </c:pt>
                <c:pt idx="1">
                  <c:v>-4.7186555820332838</c:v>
                </c:pt>
                <c:pt idx="2">
                  <c:v>2.0447769388988291</c:v>
                </c:pt>
                <c:pt idx="3">
                  <c:v>18.884633639061626</c:v>
                </c:pt>
                <c:pt idx="4">
                  <c:v>5.2254446046036511</c:v>
                </c:pt>
                <c:pt idx="5">
                  <c:v>9.1893822108987422</c:v>
                </c:pt>
                <c:pt idx="6">
                  <c:v>-24.261676237810381</c:v>
                </c:pt>
                <c:pt idx="7">
                  <c:v>-5.1501071493414319</c:v>
                </c:pt>
                <c:pt idx="8">
                  <c:v>-14.048349359548476</c:v>
                </c:pt>
                <c:pt idx="9">
                  <c:v>0.57270103030218622</c:v>
                </c:pt>
                <c:pt idx="10">
                  <c:v>12.003495399395215</c:v>
                </c:pt>
                <c:pt idx="11">
                  <c:v>1.5848750060541941</c:v>
                </c:pt>
                <c:pt idx="12">
                  <c:v>2.3151747846722985</c:v>
                </c:pt>
                <c:pt idx="13">
                  <c:v>13.670879707311199</c:v>
                </c:pt>
                <c:pt idx="14">
                  <c:v>-0.12324801475629173</c:v>
                </c:pt>
                <c:pt idx="15">
                  <c:v>2.3436555233517256</c:v>
                </c:pt>
                <c:pt idx="16">
                  <c:v>-8.4203081307082606</c:v>
                </c:pt>
                <c:pt idx="17">
                  <c:v>3.7984093535315711</c:v>
                </c:pt>
                <c:pt idx="18">
                  <c:v>0.57901571784791594</c:v>
                </c:pt>
              </c:numCache>
            </c:numRef>
          </c:yVal>
          <c:smooth val="0"/>
        </c:ser>
        <c:dLbls>
          <c:showLegendKey val="0"/>
          <c:showVal val="0"/>
          <c:showCatName val="0"/>
          <c:showSerName val="0"/>
          <c:showPercent val="0"/>
          <c:showBubbleSize val="0"/>
        </c:dLbls>
        <c:axId val="340736640"/>
        <c:axId val="341917696"/>
      </c:scatterChart>
      <c:valAx>
        <c:axId val="340736640"/>
        <c:scaling>
          <c:orientation val="minMax"/>
        </c:scaling>
        <c:delete val="0"/>
        <c:axPos val="b"/>
        <c:title>
          <c:tx>
            <c:rich>
              <a:bodyPr/>
              <a:lstStyle/>
              <a:p>
                <a:pPr>
                  <a:defRPr/>
                </a:pPr>
                <a:r>
                  <a:rPr lang="en-GB" dirty="0" smtClean="0"/>
                  <a:t>% of</a:t>
                </a:r>
                <a:r>
                  <a:rPr lang="en-GB" baseline="0" dirty="0" smtClean="0"/>
                  <a:t> students in schools where the principal reports that financial literacy is available for at least 2 years</a:t>
                </a:r>
                <a:endParaRPr lang="en-GB" dirty="0"/>
              </a:p>
            </c:rich>
          </c:tx>
          <c:layout/>
          <c:overlay val="0"/>
        </c:title>
        <c:numFmt formatCode="0" sourceLinked="1"/>
        <c:majorTickMark val="none"/>
        <c:minorTickMark val="none"/>
        <c:tickLblPos val="low"/>
        <c:crossAx val="341917696"/>
        <c:crosses val="autoZero"/>
        <c:crossBetween val="midCat"/>
      </c:valAx>
      <c:valAx>
        <c:axId val="341917696"/>
        <c:scaling>
          <c:orientation val="minMax"/>
        </c:scaling>
        <c:delete val="0"/>
        <c:axPos val="l"/>
        <c:numFmt formatCode="0" sourceLinked="1"/>
        <c:majorTickMark val="out"/>
        <c:minorTickMark val="none"/>
        <c:tickLblPos val="nextTo"/>
        <c:crossAx val="340736640"/>
        <c:crosses val="autoZero"/>
        <c:crossBetween val="midCat"/>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36586996679056E-2"/>
          <c:y val="2.3837902264600714E-3"/>
          <c:w val="0.96565853447488592"/>
          <c:h val="0.94755661501787847"/>
        </c:manualLayout>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ser>
        <c:dLbls>
          <c:showLegendKey val="0"/>
          <c:showVal val="0"/>
          <c:showCatName val="0"/>
          <c:showSerName val="0"/>
          <c:showPercent val="0"/>
          <c:showBubbleSize val="0"/>
        </c:dLbls>
        <c:axId val="342419328"/>
        <c:axId val="343717376"/>
      </c:scatterChart>
      <c:valAx>
        <c:axId val="342419328"/>
        <c:scaling>
          <c:orientation val="minMax"/>
        </c:scaling>
        <c:delete val="0"/>
        <c:axPos val="b"/>
        <c:numFmt formatCode="General" sourceLinked="1"/>
        <c:majorTickMark val="none"/>
        <c:minorTickMark val="none"/>
        <c:tickLblPos val="none"/>
        <c:spPr>
          <a:ln>
            <a:noFill/>
          </a:ln>
        </c:spPr>
        <c:crossAx val="343717376"/>
        <c:crosses val="autoZero"/>
        <c:crossBetween val="midCat"/>
      </c:valAx>
      <c:valAx>
        <c:axId val="343717376"/>
        <c:scaling>
          <c:orientation val="minMax"/>
        </c:scaling>
        <c:delete val="0"/>
        <c:axPos val="l"/>
        <c:numFmt formatCode="General" sourceLinked="1"/>
        <c:majorTickMark val="none"/>
        <c:minorTickMark val="none"/>
        <c:tickLblPos val="none"/>
        <c:spPr>
          <a:ln>
            <a:noFill/>
          </a:ln>
        </c:spPr>
        <c:crossAx val="342419328"/>
        <c:crosses val="autoZero"/>
        <c:crossBetween val="midCat"/>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1"/>
          </c:marker>
          <c:dLbls>
            <c:dLbl>
              <c:idx val="0"/>
              <c:layout/>
              <c:tx>
                <c:strRef>
                  <c:f>[Book10]Sheet1!$E$10</c:f>
                  <c:strCache>
                    <c:ptCount val="1"/>
                    <c:pt idx="0">
                      <c:v>Australia</c:v>
                    </c:pt>
                  </c:strCache>
                </c:strRef>
              </c:tx>
              <c:dLblPos val="t"/>
              <c:showLegendKey val="0"/>
              <c:showVal val="1"/>
              <c:showCatName val="0"/>
              <c:showSerName val="0"/>
              <c:showPercent val="0"/>
              <c:showBubbleSize val="0"/>
            </c:dLbl>
            <c:dLbl>
              <c:idx val="1"/>
              <c:layout/>
              <c:tx>
                <c:strRef>
                  <c:f>[Book10]Sheet1!$E$11</c:f>
                  <c:strCache>
                    <c:ptCount val="1"/>
                    <c:pt idx="0">
                      <c:v>Colombia</c:v>
                    </c:pt>
                  </c:strCache>
                </c:strRef>
              </c:tx>
              <c:dLblPos val="t"/>
              <c:showLegendKey val="0"/>
              <c:showVal val="1"/>
              <c:showCatName val="0"/>
              <c:showSerName val="0"/>
              <c:showPercent val="0"/>
              <c:showBubbleSize val="0"/>
            </c:dLbl>
            <c:dLbl>
              <c:idx val="2"/>
              <c:layout/>
              <c:tx>
                <c:strRef>
                  <c:f>[Book10]Sheet1!$E$12</c:f>
                  <c:strCache>
                    <c:ptCount val="1"/>
                    <c:pt idx="0">
                      <c:v>Croatia</c:v>
                    </c:pt>
                  </c:strCache>
                </c:strRef>
              </c:tx>
              <c:dLblPos val="t"/>
              <c:showLegendKey val="0"/>
              <c:showVal val="1"/>
              <c:showCatName val="0"/>
              <c:showSerName val="0"/>
              <c:showPercent val="0"/>
              <c:showBubbleSize val="0"/>
            </c:dLbl>
            <c:dLbl>
              <c:idx val="3"/>
              <c:layout/>
              <c:tx>
                <c:strRef>
                  <c:f>[Book10]Sheet1!$E$13</c:f>
                  <c:strCache>
                    <c:ptCount val="1"/>
                    <c:pt idx="0">
                      <c:v>Czech Republic</c:v>
                    </c:pt>
                  </c:strCache>
                </c:strRef>
              </c:tx>
              <c:dLblPos val="t"/>
              <c:showLegendKey val="0"/>
              <c:showVal val="1"/>
              <c:showCatName val="0"/>
              <c:showSerName val="0"/>
              <c:showPercent val="0"/>
              <c:showBubbleSize val="0"/>
            </c:dLbl>
            <c:dLbl>
              <c:idx val="4"/>
              <c:layout/>
              <c:tx>
                <c:strRef>
                  <c:f>[Book10]Sheet1!$E$14</c:f>
                  <c:strCache>
                    <c:ptCount val="1"/>
                    <c:pt idx="0">
                      <c:v>Estonia</c:v>
                    </c:pt>
                  </c:strCache>
                </c:strRef>
              </c:tx>
              <c:dLblPos val="t"/>
              <c:showLegendKey val="0"/>
              <c:showVal val="1"/>
              <c:showCatName val="0"/>
              <c:showSerName val="0"/>
              <c:showPercent val="0"/>
              <c:showBubbleSize val="0"/>
            </c:dLbl>
            <c:dLbl>
              <c:idx val="5"/>
              <c:layout/>
              <c:tx>
                <c:strRef>
                  <c:f>[Book10]Sheet1!$E$15</c:f>
                  <c:strCache>
                    <c:ptCount val="1"/>
                    <c:pt idx="0">
                      <c:v>Flemish Community (Belgium)</c:v>
                    </c:pt>
                  </c:strCache>
                </c:strRef>
              </c:tx>
              <c:dLblPos val="t"/>
              <c:showLegendKey val="0"/>
              <c:showVal val="1"/>
              <c:showCatName val="0"/>
              <c:showSerName val="0"/>
              <c:showPercent val="0"/>
              <c:showBubbleSize val="0"/>
            </c:dLbl>
            <c:dLbl>
              <c:idx val="6"/>
              <c:layout/>
              <c:tx>
                <c:strRef>
                  <c:f>[Book10]Sheet1!$E$16</c:f>
                  <c:strCache>
                    <c:ptCount val="1"/>
                    <c:pt idx="0">
                      <c:v>France</c:v>
                    </c:pt>
                  </c:strCache>
                </c:strRef>
              </c:tx>
              <c:dLblPos val="t"/>
              <c:showLegendKey val="0"/>
              <c:showVal val="1"/>
              <c:showCatName val="0"/>
              <c:showSerName val="0"/>
              <c:showPercent val="0"/>
              <c:showBubbleSize val="0"/>
            </c:dLbl>
            <c:dLbl>
              <c:idx val="7"/>
              <c:layout/>
              <c:tx>
                <c:strRef>
                  <c:f>[Book10]Sheet1!$E$17</c:f>
                  <c:strCache>
                    <c:ptCount val="1"/>
                    <c:pt idx="0">
                      <c:v>Israel</c:v>
                    </c:pt>
                  </c:strCache>
                </c:strRef>
              </c:tx>
              <c:dLblPos val="t"/>
              <c:showLegendKey val="0"/>
              <c:showVal val="1"/>
              <c:showCatName val="0"/>
              <c:showSerName val="0"/>
              <c:showPercent val="0"/>
              <c:showBubbleSize val="0"/>
            </c:dLbl>
            <c:dLbl>
              <c:idx val="8"/>
              <c:layout/>
              <c:tx>
                <c:strRef>
                  <c:f>[Book10]Sheet1!$E$18</c:f>
                  <c:strCache>
                    <c:ptCount val="1"/>
                    <c:pt idx="0">
                      <c:v>Italy</c:v>
                    </c:pt>
                  </c:strCache>
                </c:strRef>
              </c:tx>
              <c:dLblPos val="t"/>
              <c:showLegendKey val="0"/>
              <c:showVal val="1"/>
              <c:showCatName val="0"/>
              <c:showSerName val="0"/>
              <c:showPercent val="0"/>
              <c:showBubbleSize val="0"/>
            </c:dLbl>
            <c:dLbl>
              <c:idx val="9"/>
              <c:layout/>
              <c:tx>
                <c:strRef>
                  <c:f>[Book10]Sheet1!$E$19</c:f>
                  <c:strCache>
                    <c:ptCount val="1"/>
                    <c:pt idx="0">
                      <c:v>Latvia</c:v>
                    </c:pt>
                  </c:strCache>
                </c:strRef>
              </c:tx>
              <c:dLblPos val="t"/>
              <c:showLegendKey val="0"/>
              <c:showVal val="1"/>
              <c:showCatName val="0"/>
              <c:showSerName val="0"/>
              <c:showPercent val="0"/>
              <c:showBubbleSize val="0"/>
            </c:dLbl>
            <c:dLbl>
              <c:idx val="10"/>
              <c:layout/>
              <c:tx>
                <c:strRef>
                  <c:f>[Book10]Sheet1!$E$20</c:f>
                  <c:strCache>
                    <c:ptCount val="1"/>
                    <c:pt idx="0">
                      <c:v>New Zealand</c:v>
                    </c:pt>
                  </c:strCache>
                </c:strRef>
              </c:tx>
              <c:dLblPos val="t"/>
              <c:showLegendKey val="0"/>
              <c:showVal val="1"/>
              <c:showCatName val="0"/>
              <c:showSerName val="0"/>
              <c:showPercent val="0"/>
              <c:showBubbleSize val="0"/>
            </c:dLbl>
            <c:dLbl>
              <c:idx val="11"/>
              <c:layout/>
              <c:tx>
                <c:strRef>
                  <c:f>[Book10]Sheet1!$E$21</c:f>
                  <c:strCache>
                    <c:ptCount val="1"/>
                    <c:pt idx="0">
                      <c:v>OECD average-13</c:v>
                    </c:pt>
                  </c:strCache>
                </c:strRef>
              </c:tx>
              <c:dLblPos val="t"/>
              <c:showLegendKey val="0"/>
              <c:showVal val="1"/>
              <c:showCatName val="0"/>
              <c:showSerName val="0"/>
              <c:showPercent val="0"/>
              <c:showBubbleSize val="0"/>
            </c:dLbl>
            <c:dLbl>
              <c:idx val="12"/>
              <c:layout/>
              <c:tx>
                <c:strRef>
                  <c:f>[Book10]Sheet1!$E$22</c:f>
                  <c:strCache>
                    <c:ptCount val="1"/>
                    <c:pt idx="0">
                      <c:v>Poland</c:v>
                    </c:pt>
                  </c:strCache>
                </c:strRef>
              </c:tx>
              <c:dLblPos val="t"/>
              <c:showLegendKey val="0"/>
              <c:showVal val="1"/>
              <c:showCatName val="0"/>
              <c:showSerName val="0"/>
              <c:showPercent val="0"/>
              <c:showBubbleSize val="0"/>
            </c:dLbl>
            <c:dLbl>
              <c:idx val="13"/>
              <c:layout/>
              <c:tx>
                <c:strRef>
                  <c:f>[Book10]Sheet1!$E$23</c:f>
                  <c:strCache>
                    <c:ptCount val="1"/>
                    <c:pt idx="0">
                      <c:v>Russian Federation</c:v>
                    </c:pt>
                  </c:strCache>
                </c:strRef>
              </c:tx>
              <c:dLblPos val="t"/>
              <c:showLegendKey val="0"/>
              <c:showVal val="1"/>
              <c:showCatName val="0"/>
              <c:showSerName val="0"/>
              <c:showPercent val="0"/>
              <c:showBubbleSize val="0"/>
            </c:dLbl>
            <c:dLbl>
              <c:idx val="14"/>
              <c:layout/>
              <c:tx>
                <c:strRef>
                  <c:f>[Book10]Sheet1!$E$24</c:f>
                  <c:strCache>
                    <c:ptCount val="1"/>
                    <c:pt idx="0">
                      <c:v>Shanghai-China</c:v>
                    </c:pt>
                  </c:strCache>
                </c:strRef>
              </c:tx>
              <c:dLblPos val="t"/>
              <c:showLegendKey val="0"/>
              <c:showVal val="1"/>
              <c:showCatName val="0"/>
              <c:showSerName val="0"/>
              <c:showPercent val="0"/>
              <c:showBubbleSize val="0"/>
            </c:dLbl>
            <c:dLbl>
              <c:idx val="15"/>
              <c:layout/>
              <c:tx>
                <c:strRef>
                  <c:f>[Book10]Sheet1!$E$25</c:f>
                  <c:strCache>
                    <c:ptCount val="1"/>
                    <c:pt idx="0">
                      <c:v>Slovak Republic</c:v>
                    </c:pt>
                  </c:strCache>
                </c:strRef>
              </c:tx>
              <c:dLblPos val="t"/>
              <c:showLegendKey val="0"/>
              <c:showVal val="1"/>
              <c:showCatName val="0"/>
              <c:showSerName val="0"/>
              <c:showPercent val="0"/>
              <c:showBubbleSize val="0"/>
            </c:dLbl>
            <c:dLbl>
              <c:idx val="16"/>
              <c:layout/>
              <c:tx>
                <c:strRef>
                  <c:f>[Book10]Sheet1!$E$26</c:f>
                  <c:strCache>
                    <c:ptCount val="1"/>
                    <c:pt idx="0">
                      <c:v>Slovenia</c:v>
                    </c:pt>
                  </c:strCache>
                </c:strRef>
              </c:tx>
              <c:dLblPos val="t"/>
              <c:showLegendKey val="0"/>
              <c:showVal val="1"/>
              <c:showCatName val="0"/>
              <c:showSerName val="0"/>
              <c:showPercent val="0"/>
              <c:showBubbleSize val="0"/>
            </c:dLbl>
            <c:dLbl>
              <c:idx val="17"/>
              <c:layout/>
              <c:tx>
                <c:strRef>
                  <c:f>[Book10]Sheet1!$E$27</c:f>
                  <c:strCache>
                    <c:ptCount val="1"/>
                    <c:pt idx="0">
                      <c:v>Spain</c:v>
                    </c:pt>
                  </c:strCache>
                </c:strRef>
              </c:tx>
              <c:dLblPos val="t"/>
              <c:showLegendKey val="0"/>
              <c:showVal val="1"/>
              <c:showCatName val="0"/>
              <c:showSerName val="0"/>
              <c:showPercent val="0"/>
              <c:showBubbleSize val="0"/>
            </c:dLbl>
            <c:dLbl>
              <c:idx val="18"/>
              <c:layout/>
              <c:tx>
                <c:strRef>
                  <c:f>[Book10]Sheet1!$E$28</c:f>
                  <c:strCache>
                    <c:ptCount val="1"/>
                    <c:pt idx="0">
                      <c:v>United States</c:v>
                    </c:pt>
                  </c:strCache>
                </c:strRef>
              </c:tx>
              <c:dLblPos val="t"/>
              <c:showLegendKey val="0"/>
              <c:showVal val="1"/>
              <c:showCatName val="0"/>
              <c:showSerName val="0"/>
              <c:showPercent val="0"/>
              <c:showBubbleSize val="0"/>
            </c:dLbl>
            <c:showLegendKey val="0"/>
            <c:showVal val="1"/>
            <c:showCatName val="0"/>
            <c:showSerName val="0"/>
            <c:showPercent val="0"/>
            <c:showBubbleSize val="0"/>
            <c:showLeaderLines val="0"/>
          </c:dLbls>
          <c:xVal>
            <c:numRef>
              <c:f>'[Chart 2 in Microsoft PowerPoint]Sheet1'!$B$20:$B$38</c:f>
              <c:numCache>
                <c:formatCode>0</c:formatCode>
                <c:ptCount val="19"/>
                <c:pt idx="0">
                  <c:v>66.705042181761826</c:v>
                </c:pt>
                <c:pt idx="1">
                  <c:v>61.598638829088841</c:v>
                </c:pt>
                <c:pt idx="2">
                  <c:v>85.790824669026847</c:v>
                </c:pt>
                <c:pt idx="3">
                  <c:v>46.731329945583376</c:v>
                </c:pt>
                <c:pt idx="4">
                  <c:v>64.745716278003698</c:v>
                </c:pt>
                <c:pt idx="5">
                  <c:v>53.255341876925172</c:v>
                </c:pt>
                <c:pt idx="6">
                  <c:v>72.557271117915292</c:v>
                </c:pt>
                <c:pt idx="7">
                  <c:v>67.266403189587066</c:v>
                </c:pt>
                <c:pt idx="8">
                  <c:v>82.200706634595633</c:v>
                </c:pt>
                <c:pt idx="9">
                  <c:v>76.35238724695742</c:v>
                </c:pt>
                <c:pt idx="10">
                  <c:v>67.618890443757834</c:v>
                </c:pt>
                <c:pt idx="11">
                  <c:v>65.905347623203497</c:v>
                </c:pt>
                <c:pt idx="12">
                  <c:v>91.815743842764263</c:v>
                </c:pt>
                <c:pt idx="13">
                  <c:v>67.294239490134913</c:v>
                </c:pt>
                <c:pt idx="14">
                  <c:v>72.354390487242725</c:v>
                </c:pt>
                <c:pt idx="15">
                  <c:v>44.589154692840786</c:v>
                </c:pt>
                <c:pt idx="16">
                  <c:v>67.686199320925382</c:v>
                </c:pt>
                <c:pt idx="17">
                  <c:v>81.654446861085034</c:v>
                </c:pt>
                <c:pt idx="18">
                  <c:v>49.94327271590015</c:v>
                </c:pt>
              </c:numCache>
            </c:numRef>
          </c:xVal>
          <c:yVal>
            <c:numRef>
              <c:f>'[Chart 2 in Microsoft PowerPoint]Sheet1'!$C$20:$C$38</c:f>
              <c:numCache>
                <c:formatCode>0</c:formatCode>
                <c:ptCount val="19"/>
                <c:pt idx="0">
                  <c:v>525.92751612526979</c:v>
                </c:pt>
                <c:pt idx="1">
                  <c:v>378.67035634308701</c:v>
                </c:pt>
                <c:pt idx="2">
                  <c:v>480.26502487304316</c:v>
                </c:pt>
                <c:pt idx="3">
                  <c:v>513.13810604985952</c:v>
                </c:pt>
                <c:pt idx="4">
                  <c:v>529.00659943390372</c:v>
                </c:pt>
                <c:pt idx="5">
                  <c:v>541.04356917124198</c:v>
                </c:pt>
                <c:pt idx="6">
                  <c:v>486.2253309059447</c:v>
                </c:pt>
                <c:pt idx="7">
                  <c:v>476.43055594709159</c:v>
                </c:pt>
                <c:pt idx="8">
                  <c:v>466.30017267524494</c:v>
                </c:pt>
                <c:pt idx="9">
                  <c:v>500.55361791245355</c:v>
                </c:pt>
                <c:pt idx="10">
                  <c:v>519.93404260290902</c:v>
                </c:pt>
                <c:pt idx="11">
                  <c:v>500</c:v>
                </c:pt>
                <c:pt idx="12">
                  <c:v>510.08048095584275</c:v>
                </c:pt>
                <c:pt idx="13">
                  <c:v>486.23759106726322</c:v>
                </c:pt>
                <c:pt idx="14">
                  <c:v>603.29799052025703</c:v>
                </c:pt>
                <c:pt idx="15">
                  <c:v>470.42250385602404</c:v>
                </c:pt>
                <c:pt idx="16">
                  <c:v>484.67706587896049</c:v>
                </c:pt>
                <c:pt idx="17">
                  <c:v>484.21915520349825</c:v>
                </c:pt>
                <c:pt idx="18">
                  <c:v>491.56578827820414</c:v>
                </c:pt>
              </c:numCache>
            </c:numRef>
          </c:yVal>
          <c:smooth val="0"/>
        </c:ser>
        <c:dLbls>
          <c:showLegendKey val="0"/>
          <c:showVal val="0"/>
          <c:showCatName val="0"/>
          <c:showSerName val="0"/>
          <c:showPercent val="0"/>
          <c:showBubbleSize val="0"/>
        </c:dLbls>
        <c:axId val="344036096"/>
        <c:axId val="344037632"/>
      </c:scatterChart>
      <c:valAx>
        <c:axId val="344036096"/>
        <c:scaling>
          <c:orientation val="minMax"/>
          <c:max val="100"/>
          <c:min val="40"/>
        </c:scaling>
        <c:delete val="0"/>
        <c:axPos val="b"/>
        <c:numFmt formatCode="0" sourceLinked="1"/>
        <c:majorTickMark val="none"/>
        <c:minorTickMark val="none"/>
        <c:tickLblPos val="low"/>
        <c:crossAx val="344037632"/>
        <c:crosses val="autoZero"/>
        <c:crossBetween val="midCat"/>
      </c:valAx>
      <c:valAx>
        <c:axId val="344037632"/>
        <c:scaling>
          <c:orientation val="minMax"/>
          <c:max val="650"/>
          <c:min val="325"/>
        </c:scaling>
        <c:delete val="0"/>
        <c:axPos val="l"/>
        <c:numFmt formatCode="0" sourceLinked="1"/>
        <c:majorTickMark val="out"/>
        <c:minorTickMark val="none"/>
        <c:tickLblPos val="nextTo"/>
        <c:crossAx val="344036096"/>
        <c:crosses val="autoZero"/>
        <c:crossBetween val="midCat"/>
      </c:valAx>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41465525114072E-2"/>
          <c:y val="0"/>
          <c:w val="0.96565853447488592"/>
          <c:h val="0.94755661501787847"/>
        </c:manualLayout>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ser>
        <c:dLbls>
          <c:showLegendKey val="0"/>
          <c:showVal val="0"/>
          <c:showCatName val="0"/>
          <c:showSerName val="0"/>
          <c:showPercent val="0"/>
          <c:showBubbleSize val="0"/>
        </c:dLbls>
        <c:axId val="346276992"/>
        <c:axId val="346290816"/>
      </c:scatterChart>
      <c:valAx>
        <c:axId val="346276992"/>
        <c:scaling>
          <c:orientation val="minMax"/>
        </c:scaling>
        <c:delete val="0"/>
        <c:axPos val="b"/>
        <c:numFmt formatCode="General" sourceLinked="1"/>
        <c:majorTickMark val="none"/>
        <c:minorTickMark val="none"/>
        <c:tickLblPos val="none"/>
        <c:spPr>
          <a:ln>
            <a:noFill/>
          </a:ln>
        </c:spPr>
        <c:crossAx val="346290816"/>
        <c:crosses val="autoZero"/>
        <c:crossBetween val="midCat"/>
      </c:valAx>
      <c:valAx>
        <c:axId val="346290816"/>
        <c:scaling>
          <c:orientation val="minMax"/>
        </c:scaling>
        <c:delete val="0"/>
        <c:axPos val="l"/>
        <c:numFmt formatCode="General" sourceLinked="1"/>
        <c:majorTickMark val="none"/>
        <c:minorTickMark val="none"/>
        <c:tickLblPos val="none"/>
        <c:spPr>
          <a:ln>
            <a:noFill/>
          </a:ln>
        </c:spPr>
        <c:crossAx val="34627699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-0.15318744850479771</c:v>
                </c:pt>
                <c:pt idx="1">
                  <c:v>-0.22888653048827401</c:v>
                </c:pt>
                <c:pt idx="2">
                  <c:v>-0.30170312630653312</c:v>
                </c:pt>
                <c:pt idx="3">
                  <c:v>-0.21881976376128079</c:v>
                </c:pt>
                <c:pt idx="4">
                  <c:v>-9.7403130939114124E-2</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0.15318744850479771</c:v>
                </c:pt>
                <c:pt idx="1">
                  <c:v>0.22888653048827401</c:v>
                </c:pt>
                <c:pt idx="2">
                  <c:v>0.30170312630653312</c:v>
                </c:pt>
                <c:pt idx="3">
                  <c:v>0.21881976376128079</c:v>
                </c:pt>
                <c:pt idx="4">
                  <c:v>9.7403130939114124E-2</c:v>
                </c:pt>
              </c:numCache>
            </c:numRef>
          </c:val>
        </c:ser>
        <c:ser>
          <c:idx val="0"/>
          <c:order val="2"/>
          <c:tx>
            <c:strRef>
              <c:f>Sheet1!$H$2</c:f>
              <c:strCache>
                <c:ptCount val="1"/>
                <c:pt idx="0">
                  <c:v>OECD average-13</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-7.6593724252398854</c:v>
                </c:pt>
                <c:pt idx="1">
                  <c:v>11.4443265244137</c:v>
                </c:pt>
                <c:pt idx="2">
                  <c:v>15.085156315326655</c:v>
                </c:pt>
                <c:pt idx="3">
                  <c:v>10.94098818806404</c:v>
                </c:pt>
                <c:pt idx="4">
                  <c:v>4.8701565469557062</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7.6593724252398854</c:v>
                </c:pt>
                <c:pt idx="1">
                  <c:v>-11.4443265244137</c:v>
                </c:pt>
                <c:pt idx="2">
                  <c:v>-15.085156315326655</c:v>
                </c:pt>
                <c:pt idx="3">
                  <c:v>-10.94098818806404</c:v>
                </c:pt>
                <c:pt idx="4">
                  <c:v>-4.8701565469557062</c:v>
                </c:pt>
              </c:numCache>
            </c:numRef>
          </c:val>
        </c:ser>
        <c:dLbls>
          <c:showLegendKey val="0"/>
          <c:showVal val="0"/>
          <c:showCatName val="0"/>
          <c:showSerName val="0"/>
          <c:showPercent val="0"/>
          <c:showBubbleSize val="0"/>
        </c:dLbls>
        <c:gapWidth val="0"/>
        <c:overlap val="100"/>
        <c:axId val="171444864"/>
        <c:axId val="171446656"/>
      </c:barChart>
      <c:catAx>
        <c:axId val="171444864"/>
        <c:scaling>
          <c:orientation val="minMax"/>
        </c:scaling>
        <c:delete val="1"/>
        <c:axPos val="l"/>
        <c:majorTickMark val="none"/>
        <c:minorTickMark val="none"/>
        <c:tickLblPos val="low"/>
        <c:crossAx val="171446656"/>
        <c:crosses val="autoZero"/>
        <c:auto val="1"/>
        <c:lblAlgn val="ctr"/>
        <c:lblOffset val="100"/>
        <c:tickLblSkip val="1"/>
        <c:noMultiLvlLbl val="0"/>
      </c:catAx>
      <c:valAx>
        <c:axId val="171446656"/>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1444864"/>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2"/>
            <c:spPr>
              <a:solidFill>
                <a:srgbClr val="FFFF00"/>
              </a:solidFill>
              <a:ln>
                <a:noFill/>
              </a:ln>
            </c:spPr>
          </c:marker>
          <c:dPt>
            <c:idx val="0"/>
            <c:marker>
              <c:spPr>
                <a:solidFill>
                  <a:srgbClr val="92D050"/>
                </a:solidFill>
                <a:ln>
                  <a:noFill/>
                </a:ln>
              </c:spPr>
            </c:marker>
            <c:bubble3D val="0"/>
          </c:dPt>
          <c:dPt>
            <c:idx val="3"/>
            <c:marker>
              <c:spPr>
                <a:solidFill>
                  <a:srgbClr val="92D050"/>
                </a:solidFill>
                <a:ln>
                  <a:noFill/>
                </a:ln>
              </c:spPr>
            </c:marker>
            <c:bubble3D val="0"/>
          </c:dPt>
          <c:dPt>
            <c:idx val="4"/>
            <c:marker>
              <c:spPr>
                <a:solidFill>
                  <a:srgbClr val="92D050"/>
                </a:solidFill>
                <a:ln>
                  <a:noFill/>
                </a:ln>
              </c:spPr>
            </c:marker>
            <c:bubble3D val="0"/>
          </c:dPt>
          <c:dPt>
            <c:idx val="5"/>
            <c:marker>
              <c:spPr>
                <a:solidFill>
                  <a:srgbClr val="92D050"/>
                </a:solidFill>
                <a:ln>
                  <a:noFill/>
                </a:ln>
              </c:spPr>
            </c:marker>
            <c:bubble3D val="0"/>
          </c:dPt>
          <c:dPt>
            <c:idx val="6"/>
            <c:marker>
              <c:spPr>
                <a:solidFill>
                  <a:schemeClr val="accent6"/>
                </a:solidFill>
                <a:ln>
                  <a:noFill/>
                </a:ln>
              </c:spPr>
            </c:marker>
            <c:bubble3D val="0"/>
          </c:dPt>
          <c:dPt>
            <c:idx val="8"/>
            <c:marker>
              <c:spPr>
                <a:solidFill>
                  <a:schemeClr val="accent6"/>
                </a:solidFill>
                <a:ln>
                  <a:noFill/>
                </a:ln>
              </c:spPr>
            </c:marker>
            <c:bubble3D val="0"/>
          </c:dPt>
          <c:dPt>
            <c:idx val="10"/>
            <c:marker>
              <c:spPr>
                <a:solidFill>
                  <a:srgbClr val="92D050"/>
                </a:solidFill>
                <a:ln>
                  <a:noFill/>
                </a:ln>
              </c:spPr>
            </c:marker>
            <c:bubble3D val="0"/>
          </c:dPt>
          <c:dPt>
            <c:idx val="13"/>
            <c:marker>
              <c:spPr>
                <a:solidFill>
                  <a:srgbClr val="92D050"/>
                </a:solidFill>
                <a:ln>
                  <a:noFill/>
                </a:ln>
              </c:spPr>
            </c:marker>
            <c:bubble3D val="0"/>
          </c:dPt>
          <c:dPt>
            <c:idx val="16"/>
            <c:marker>
              <c:spPr>
                <a:solidFill>
                  <a:schemeClr val="accent6"/>
                </a:solidFill>
                <a:ln>
                  <a:noFill/>
                </a:ln>
              </c:spPr>
            </c:marker>
            <c:bubble3D val="0"/>
          </c:dPt>
          <c:dLbls>
            <c:dLbl>
              <c:idx val="0"/>
              <c:layout/>
              <c:tx>
                <c:strRef>
                  <c:f>[Book10]Sheet1!$E$10</c:f>
                  <c:strCache>
                    <c:ptCount val="1"/>
                    <c:pt idx="0">
                      <c:v>Australia</c:v>
                    </c:pt>
                  </c:strCache>
                </c:strRef>
              </c:tx>
              <c:dLblPos val="t"/>
              <c:showLegendKey val="0"/>
              <c:showVal val="1"/>
              <c:showCatName val="0"/>
              <c:showSerName val="0"/>
              <c:showPercent val="0"/>
              <c:showBubbleSize val="0"/>
            </c:dLbl>
            <c:dLbl>
              <c:idx val="1"/>
              <c:layout/>
              <c:tx>
                <c:strRef>
                  <c:f>[Book10]Sheet1!$E$11</c:f>
                  <c:strCache>
                    <c:ptCount val="1"/>
                    <c:pt idx="0">
                      <c:v>Colombia</c:v>
                    </c:pt>
                  </c:strCache>
                </c:strRef>
              </c:tx>
              <c:dLblPos val="t"/>
              <c:showLegendKey val="0"/>
              <c:showVal val="1"/>
              <c:showCatName val="0"/>
              <c:showSerName val="0"/>
              <c:showPercent val="0"/>
              <c:showBubbleSize val="0"/>
            </c:dLbl>
            <c:dLbl>
              <c:idx val="2"/>
              <c:layout/>
              <c:tx>
                <c:strRef>
                  <c:f>[Book10]Sheet1!$E$12</c:f>
                  <c:strCache>
                    <c:ptCount val="1"/>
                    <c:pt idx="0">
                      <c:v>Croatia</c:v>
                    </c:pt>
                  </c:strCache>
                </c:strRef>
              </c:tx>
              <c:dLblPos val="t"/>
              <c:showLegendKey val="0"/>
              <c:showVal val="1"/>
              <c:showCatName val="0"/>
              <c:showSerName val="0"/>
              <c:showPercent val="0"/>
              <c:showBubbleSize val="0"/>
            </c:dLbl>
            <c:dLbl>
              <c:idx val="3"/>
              <c:layout/>
              <c:tx>
                <c:strRef>
                  <c:f>[Book10]Sheet1!$E$13</c:f>
                  <c:strCache>
                    <c:ptCount val="1"/>
                    <c:pt idx="0">
                      <c:v>Czech Republic</c:v>
                    </c:pt>
                  </c:strCache>
                </c:strRef>
              </c:tx>
              <c:dLblPos val="t"/>
              <c:showLegendKey val="0"/>
              <c:showVal val="1"/>
              <c:showCatName val="0"/>
              <c:showSerName val="0"/>
              <c:showPercent val="0"/>
              <c:showBubbleSize val="0"/>
            </c:dLbl>
            <c:dLbl>
              <c:idx val="4"/>
              <c:layout/>
              <c:tx>
                <c:strRef>
                  <c:f>[Book10]Sheet1!$E$14</c:f>
                  <c:strCache>
                    <c:ptCount val="1"/>
                    <c:pt idx="0">
                      <c:v>Estonia</c:v>
                    </c:pt>
                  </c:strCache>
                </c:strRef>
              </c:tx>
              <c:dLblPos val="t"/>
              <c:showLegendKey val="0"/>
              <c:showVal val="1"/>
              <c:showCatName val="0"/>
              <c:showSerName val="0"/>
              <c:showPercent val="0"/>
              <c:showBubbleSize val="0"/>
            </c:dLbl>
            <c:dLbl>
              <c:idx val="5"/>
              <c:layout/>
              <c:tx>
                <c:strRef>
                  <c:f>[Book10]Sheet1!$E$15</c:f>
                  <c:strCache>
                    <c:ptCount val="1"/>
                    <c:pt idx="0">
                      <c:v>Flemish Community (Belgium)</c:v>
                    </c:pt>
                  </c:strCache>
                </c:strRef>
              </c:tx>
              <c:dLblPos val="t"/>
              <c:showLegendKey val="0"/>
              <c:showVal val="1"/>
              <c:showCatName val="0"/>
              <c:showSerName val="0"/>
              <c:showPercent val="0"/>
              <c:showBubbleSize val="0"/>
            </c:dLbl>
            <c:dLbl>
              <c:idx val="6"/>
              <c:layout/>
              <c:tx>
                <c:strRef>
                  <c:f>[Book10]Sheet1!$E$16</c:f>
                  <c:strCache>
                    <c:ptCount val="1"/>
                    <c:pt idx="0">
                      <c:v>France</c:v>
                    </c:pt>
                  </c:strCache>
                </c:strRef>
              </c:tx>
              <c:dLblPos val="t"/>
              <c:showLegendKey val="0"/>
              <c:showVal val="1"/>
              <c:showCatName val="0"/>
              <c:showSerName val="0"/>
              <c:showPercent val="0"/>
              <c:showBubbleSize val="0"/>
            </c:dLbl>
            <c:dLbl>
              <c:idx val="7"/>
              <c:layout/>
              <c:tx>
                <c:strRef>
                  <c:f>[Book10]Sheet1!$E$17</c:f>
                  <c:strCache>
                    <c:ptCount val="1"/>
                    <c:pt idx="0">
                      <c:v>Israel</c:v>
                    </c:pt>
                  </c:strCache>
                </c:strRef>
              </c:tx>
              <c:dLblPos val="t"/>
              <c:showLegendKey val="0"/>
              <c:showVal val="1"/>
              <c:showCatName val="0"/>
              <c:showSerName val="0"/>
              <c:showPercent val="0"/>
              <c:showBubbleSize val="0"/>
            </c:dLbl>
            <c:dLbl>
              <c:idx val="8"/>
              <c:layout/>
              <c:tx>
                <c:strRef>
                  <c:f>[Book10]Sheet1!$E$18</c:f>
                  <c:strCache>
                    <c:ptCount val="1"/>
                    <c:pt idx="0">
                      <c:v>Italy</c:v>
                    </c:pt>
                  </c:strCache>
                </c:strRef>
              </c:tx>
              <c:dLblPos val="t"/>
              <c:showLegendKey val="0"/>
              <c:showVal val="1"/>
              <c:showCatName val="0"/>
              <c:showSerName val="0"/>
              <c:showPercent val="0"/>
              <c:showBubbleSize val="0"/>
            </c:dLbl>
            <c:dLbl>
              <c:idx val="9"/>
              <c:layout>
                <c:manualLayout>
                  <c:x val="-9.102449068747541E-3"/>
                  <c:y val="-2.5394857674041843E-2"/>
                </c:manualLayout>
              </c:layout>
              <c:tx>
                <c:strRef>
                  <c:f>[Book10]Sheet1!$E$19</c:f>
                  <c:strCache>
                    <c:ptCount val="1"/>
                    <c:pt idx="0">
                      <c:v>Latvia</c:v>
                    </c:pt>
                  </c:strCache>
                </c:strRef>
              </c:tx>
              <c:dLblPos val="r"/>
              <c:showLegendKey val="0"/>
              <c:showVal val="1"/>
              <c:showCatName val="0"/>
              <c:showSerName val="0"/>
              <c:showPercent val="0"/>
              <c:showBubbleSize val="0"/>
            </c:dLbl>
            <c:dLbl>
              <c:idx val="10"/>
              <c:layout>
                <c:manualLayout>
                  <c:x val="-3.4863122553237965E-3"/>
                  <c:y val="5.8604599488945672E-3"/>
                </c:manualLayout>
              </c:layout>
              <c:tx>
                <c:strRef>
                  <c:f>[Book10]Sheet1!$E$20</c:f>
                  <c:strCache>
                    <c:ptCount val="1"/>
                    <c:pt idx="0">
                      <c:v>New Zealand</c:v>
                    </c:pt>
                  </c:strCache>
                </c:strRef>
              </c:tx>
              <c:dLblPos val="r"/>
              <c:showLegendKey val="0"/>
              <c:showVal val="1"/>
              <c:showCatName val="0"/>
              <c:showSerName val="0"/>
              <c:showPercent val="0"/>
              <c:showBubbleSize val="0"/>
            </c:dLbl>
            <c:dLbl>
              <c:idx val="11"/>
              <c:layout>
                <c:manualLayout>
                  <c:x val="-1.5413659310924022E-2"/>
                  <c:y val="-2.2046073643012941E-2"/>
                </c:manualLayout>
              </c:layout>
              <c:tx>
                <c:strRef>
                  <c:f>[Book10]Sheet1!$E$21</c:f>
                  <c:strCache>
                    <c:ptCount val="1"/>
                    <c:pt idx="0">
                      <c:v>OECD average-13</c:v>
                    </c:pt>
                  </c:strCache>
                </c:strRef>
              </c:tx>
              <c:dLblPos val="r"/>
              <c:showLegendKey val="0"/>
              <c:showVal val="1"/>
              <c:showCatName val="0"/>
              <c:showSerName val="0"/>
              <c:showPercent val="0"/>
              <c:showBubbleSize val="0"/>
            </c:dLbl>
            <c:dLbl>
              <c:idx val="12"/>
              <c:layout/>
              <c:tx>
                <c:strRef>
                  <c:f>[Book10]Sheet1!$E$22</c:f>
                  <c:strCache>
                    <c:ptCount val="1"/>
                    <c:pt idx="0">
                      <c:v>Poland</c:v>
                    </c:pt>
                  </c:strCache>
                </c:strRef>
              </c:tx>
              <c:dLblPos val="t"/>
              <c:showLegendKey val="0"/>
              <c:showVal val="1"/>
              <c:showCatName val="0"/>
              <c:showSerName val="0"/>
              <c:showPercent val="0"/>
              <c:showBubbleSize val="0"/>
            </c:dLbl>
            <c:dLbl>
              <c:idx val="13"/>
              <c:layout>
                <c:manualLayout>
                  <c:x val="-1.4759777162236211E-2"/>
                  <c:y val="-2.3162334986689244E-2"/>
                </c:manualLayout>
              </c:layout>
              <c:tx>
                <c:strRef>
                  <c:f>[Book10]Sheet1!$E$23</c:f>
                  <c:strCache>
                    <c:ptCount val="1"/>
                    <c:pt idx="0">
                      <c:v>Russian Federation</c:v>
                    </c:pt>
                  </c:strCache>
                </c:strRef>
              </c:tx>
              <c:dLblPos val="r"/>
              <c:showLegendKey val="0"/>
              <c:showVal val="1"/>
              <c:showCatName val="0"/>
              <c:showSerName val="0"/>
              <c:showPercent val="0"/>
              <c:showBubbleSize val="0"/>
            </c:dLbl>
            <c:dLbl>
              <c:idx val="14"/>
              <c:layout>
                <c:manualLayout>
                  <c:x val="-4.3808338621509096E-2"/>
                  <c:y val="5.2743436383299182E-2"/>
                </c:manualLayout>
              </c:layout>
              <c:tx>
                <c:strRef>
                  <c:f>[Book10]Sheet1!$E$24</c:f>
                  <c:strCache>
                    <c:ptCount val="1"/>
                    <c:pt idx="0">
                      <c:v>Shanghai-China</c:v>
                    </c:pt>
                  </c:strCache>
                </c:strRef>
              </c:tx>
              <c:dLblPos val="r"/>
              <c:showLegendKey val="0"/>
              <c:showVal val="1"/>
              <c:showCatName val="0"/>
              <c:showSerName val="0"/>
              <c:showPercent val="0"/>
              <c:showBubbleSize val="0"/>
            </c:dLbl>
            <c:dLbl>
              <c:idx val="15"/>
              <c:layout/>
              <c:tx>
                <c:strRef>
                  <c:f>[Book10]Sheet1!$E$25</c:f>
                  <c:strCache>
                    <c:ptCount val="1"/>
                    <c:pt idx="0">
                      <c:v>Slovak Republic</c:v>
                    </c:pt>
                  </c:strCache>
                </c:strRef>
              </c:tx>
              <c:dLblPos val="t"/>
              <c:showLegendKey val="0"/>
              <c:showVal val="1"/>
              <c:showCatName val="0"/>
              <c:showSerName val="0"/>
              <c:showPercent val="0"/>
              <c:showBubbleSize val="0"/>
            </c:dLbl>
            <c:dLbl>
              <c:idx val="16"/>
              <c:layout>
                <c:manualLayout>
                  <c:x val="-5.7536803820291152E-2"/>
                  <c:y val="3.5999516228154678E-2"/>
                </c:manualLayout>
              </c:layout>
              <c:tx>
                <c:strRef>
                  <c:f>[Book10]Sheet1!$E$26</c:f>
                  <c:strCache>
                    <c:ptCount val="1"/>
                    <c:pt idx="0">
                      <c:v>Slovenia</c:v>
                    </c:pt>
                  </c:strCache>
                </c:strRef>
              </c:tx>
              <c:dLblPos val="r"/>
              <c:showLegendKey val="0"/>
              <c:showVal val="1"/>
              <c:showCatName val="0"/>
              <c:showSerName val="0"/>
              <c:showPercent val="0"/>
              <c:showBubbleSize val="0"/>
            </c:dLbl>
            <c:dLbl>
              <c:idx val="17"/>
              <c:layout/>
              <c:tx>
                <c:strRef>
                  <c:f>[Book10]Sheet1!$E$27</c:f>
                  <c:strCache>
                    <c:ptCount val="1"/>
                    <c:pt idx="0">
                      <c:v>Spain</c:v>
                    </c:pt>
                  </c:strCache>
                </c:strRef>
              </c:tx>
              <c:dLblPos val="t"/>
              <c:showLegendKey val="0"/>
              <c:showVal val="1"/>
              <c:showCatName val="0"/>
              <c:showSerName val="0"/>
              <c:showPercent val="0"/>
              <c:showBubbleSize val="0"/>
            </c:dLbl>
            <c:dLbl>
              <c:idx val="18"/>
              <c:layout/>
              <c:tx>
                <c:strRef>
                  <c:f>[Book10]Sheet1!$E$28</c:f>
                  <c:strCache>
                    <c:ptCount val="1"/>
                    <c:pt idx="0">
                      <c:v>United States</c:v>
                    </c:pt>
                  </c:strCache>
                </c:strRef>
              </c:tx>
              <c:dLblPos val="t"/>
              <c:showLegendKey val="0"/>
              <c:showVal val="1"/>
              <c:showCatName val="0"/>
              <c:showSerName val="0"/>
              <c:showPercent val="0"/>
              <c:showBubbleSize val="0"/>
            </c:dLbl>
            <c:showLegendKey val="0"/>
            <c:showVal val="1"/>
            <c:showCatName val="0"/>
            <c:showSerName val="0"/>
            <c:showPercent val="0"/>
            <c:showBubbleSize val="0"/>
            <c:showLeaderLines val="0"/>
          </c:dLbls>
          <c:xVal>
            <c:numRef>
              <c:f>[Book10]Sheet1!$F$10:$F$28</c:f>
              <c:numCache>
                <c:formatCode>0</c:formatCode>
                <c:ptCount val="19"/>
                <c:pt idx="0">
                  <c:v>66.705042181761826</c:v>
                </c:pt>
                <c:pt idx="1">
                  <c:v>61.598638829088841</c:v>
                </c:pt>
                <c:pt idx="2">
                  <c:v>85.790824669026847</c:v>
                </c:pt>
                <c:pt idx="3">
                  <c:v>46.731329945583376</c:v>
                </c:pt>
                <c:pt idx="4">
                  <c:v>64.745716278003698</c:v>
                </c:pt>
                <c:pt idx="5">
                  <c:v>53.255341876925172</c:v>
                </c:pt>
                <c:pt idx="6">
                  <c:v>72.557271117915292</c:v>
                </c:pt>
                <c:pt idx="7">
                  <c:v>67.266403189587066</c:v>
                </c:pt>
                <c:pt idx="8">
                  <c:v>82.200706634595633</c:v>
                </c:pt>
                <c:pt idx="9">
                  <c:v>76.35238724695742</c:v>
                </c:pt>
                <c:pt idx="10">
                  <c:v>67.618890443757834</c:v>
                </c:pt>
                <c:pt idx="11">
                  <c:v>65.905347623203497</c:v>
                </c:pt>
                <c:pt idx="12">
                  <c:v>91.815743842764263</c:v>
                </c:pt>
                <c:pt idx="13">
                  <c:v>67.294239490134913</c:v>
                </c:pt>
                <c:pt idx="14">
                  <c:v>72.354390487242725</c:v>
                </c:pt>
                <c:pt idx="15">
                  <c:v>44.589154692840786</c:v>
                </c:pt>
                <c:pt idx="16">
                  <c:v>67.686199320925382</c:v>
                </c:pt>
                <c:pt idx="17">
                  <c:v>81.654446861085034</c:v>
                </c:pt>
                <c:pt idx="18">
                  <c:v>49.94327271590015</c:v>
                </c:pt>
              </c:numCache>
            </c:numRef>
          </c:xVal>
          <c:yVal>
            <c:numRef>
              <c:f>[Book10]Sheet1!$G$10:$G$28</c:f>
              <c:numCache>
                <c:formatCode>0</c:formatCode>
                <c:ptCount val="19"/>
                <c:pt idx="0">
                  <c:v>18.14460472275033</c:v>
                </c:pt>
                <c:pt idx="1">
                  <c:v>-4.7186555820332838</c:v>
                </c:pt>
                <c:pt idx="2">
                  <c:v>2.0447769388988291</c:v>
                </c:pt>
                <c:pt idx="3">
                  <c:v>18.884633639061626</c:v>
                </c:pt>
                <c:pt idx="4">
                  <c:v>5.2254446046036511</c:v>
                </c:pt>
                <c:pt idx="5">
                  <c:v>9.1893822108987422</c:v>
                </c:pt>
                <c:pt idx="6">
                  <c:v>-24.261676237810381</c:v>
                </c:pt>
                <c:pt idx="7">
                  <c:v>-5.1501071493414319</c:v>
                </c:pt>
                <c:pt idx="8">
                  <c:v>-14.048349359548476</c:v>
                </c:pt>
                <c:pt idx="9">
                  <c:v>0.57270103030218622</c:v>
                </c:pt>
                <c:pt idx="10">
                  <c:v>12.003495399395215</c:v>
                </c:pt>
                <c:pt idx="11">
                  <c:v>1.5848750060541941</c:v>
                </c:pt>
                <c:pt idx="12">
                  <c:v>2.3151747846722985</c:v>
                </c:pt>
                <c:pt idx="13">
                  <c:v>13.670879707311199</c:v>
                </c:pt>
                <c:pt idx="14">
                  <c:v>-0.12324801475629173</c:v>
                </c:pt>
                <c:pt idx="15">
                  <c:v>2.3436555233517256</c:v>
                </c:pt>
                <c:pt idx="16">
                  <c:v>-8.4203081307082606</c:v>
                </c:pt>
                <c:pt idx="17">
                  <c:v>3.7984093535315711</c:v>
                </c:pt>
                <c:pt idx="18">
                  <c:v>0.57901571784791594</c:v>
                </c:pt>
              </c:numCache>
            </c:numRef>
          </c:yVal>
          <c:smooth val="0"/>
        </c:ser>
        <c:dLbls>
          <c:showLegendKey val="0"/>
          <c:showVal val="0"/>
          <c:showCatName val="0"/>
          <c:showSerName val="0"/>
          <c:showPercent val="0"/>
          <c:showBubbleSize val="0"/>
        </c:dLbls>
        <c:axId val="347258240"/>
        <c:axId val="347436544"/>
      </c:scatterChart>
      <c:valAx>
        <c:axId val="347258240"/>
        <c:scaling>
          <c:orientation val="minMax"/>
          <c:max val="100"/>
          <c:min val="40"/>
        </c:scaling>
        <c:delete val="0"/>
        <c:axPos val="b"/>
        <c:title>
          <c:tx>
            <c:rich>
              <a:bodyPr/>
              <a:lstStyle/>
              <a:p>
                <a:pPr>
                  <a:defRPr/>
                </a:pPr>
                <a:r>
                  <a:rPr lang="en-GB" dirty="0"/>
                  <a:t>Average % of students </a:t>
                </a:r>
                <a:r>
                  <a:rPr lang="en-GB" dirty="0" smtClean="0"/>
                  <a:t>in schools where principals</a:t>
                </a:r>
                <a:r>
                  <a:rPr lang="en-GB" baseline="0" dirty="0" smtClean="0"/>
                  <a:t> report students </a:t>
                </a:r>
                <a:r>
                  <a:rPr lang="en-GB" dirty="0" smtClean="0"/>
                  <a:t>receive </a:t>
                </a:r>
                <a:r>
                  <a:rPr lang="en-GB" dirty="0"/>
                  <a:t>no instruction in financial literacy as a separate course or in other courses</a:t>
                </a:r>
              </a:p>
            </c:rich>
          </c:tx>
          <c:layout/>
          <c:overlay val="0"/>
        </c:title>
        <c:numFmt formatCode="0" sourceLinked="1"/>
        <c:majorTickMark val="none"/>
        <c:minorTickMark val="none"/>
        <c:tickLblPos val="low"/>
        <c:crossAx val="347436544"/>
        <c:crosses val="autoZero"/>
        <c:crossBetween val="midCat"/>
      </c:valAx>
      <c:valAx>
        <c:axId val="347436544"/>
        <c:scaling>
          <c:orientation val="minMax"/>
        </c:scaling>
        <c:delete val="0"/>
        <c:axPos val="l"/>
        <c:numFmt formatCode="0" sourceLinked="1"/>
        <c:majorTickMark val="out"/>
        <c:minorTickMark val="none"/>
        <c:tickLblPos val="nextTo"/>
        <c:crossAx val="347258240"/>
        <c:crosses val="autoZero"/>
        <c:crossBetween val="midCat"/>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Teachers </c:v>
                </c:pt>
              </c:strCache>
            </c:strRef>
          </c:tx>
          <c:spPr>
            <a:ln>
              <a:noFill/>
            </a:ln>
          </c:spPr>
          <c:cat>
            <c:strRef>
              <c:f>Sheet1!$A$2:$A$20</c:f>
              <c:strCache>
                <c:ptCount val="19"/>
                <c:pt idx="0">
                  <c:v>New Zealand</c:v>
                </c:pt>
                <c:pt idx="1">
                  <c:v>United States</c:v>
                </c:pt>
                <c:pt idx="2">
                  <c:v>Latvia</c:v>
                </c:pt>
                <c:pt idx="3">
                  <c:v>Flemish Community (Belgium)</c:v>
                </c:pt>
                <c:pt idx="4">
                  <c:v>Slovak Republic</c:v>
                </c:pt>
                <c:pt idx="5">
                  <c:v>Australia</c:v>
                </c:pt>
                <c:pt idx="6">
                  <c:v>OECD average-13</c:v>
                </c:pt>
                <c:pt idx="7">
                  <c:v>Estonia</c:v>
                </c:pt>
                <c:pt idx="8">
                  <c:v>Czech Republic</c:v>
                </c:pt>
                <c:pt idx="9">
                  <c:v>Colombia</c:v>
                </c:pt>
                <c:pt idx="10">
                  <c:v>Slovenia</c:v>
                </c:pt>
                <c:pt idx="11">
                  <c:v>Shanghai-China</c:v>
                </c:pt>
                <c:pt idx="12">
                  <c:v>Poland</c:v>
                </c:pt>
                <c:pt idx="13">
                  <c:v>Israel</c:v>
                </c:pt>
                <c:pt idx="14">
                  <c:v>Russian Federation</c:v>
                </c:pt>
                <c:pt idx="15">
                  <c:v>Croatia</c:v>
                </c:pt>
                <c:pt idx="16">
                  <c:v>France</c:v>
                </c:pt>
                <c:pt idx="17">
                  <c:v>Spain</c:v>
                </c:pt>
                <c:pt idx="18">
                  <c:v>Italy</c:v>
                </c:pt>
              </c:strCache>
            </c:strRef>
          </c:cat>
          <c:val>
            <c:numRef>
              <c:f>Sheet1!$B$2:$B$20</c:f>
              <c:numCache>
                <c:formatCode>0</c:formatCode>
                <c:ptCount val="19"/>
                <c:pt idx="0">
                  <c:v>98.1281155699034</c:v>
                </c:pt>
                <c:pt idx="1">
                  <c:v>94.17863455244607</c:v>
                </c:pt>
                <c:pt idx="2">
                  <c:v>98.928446648791251</c:v>
                </c:pt>
                <c:pt idx="3">
                  <c:v>97.633922363914465</c:v>
                </c:pt>
                <c:pt idx="4">
                  <c:v>97.991913411137048</c:v>
                </c:pt>
                <c:pt idx="5">
                  <c:v>95.340225002154938</c:v>
                </c:pt>
                <c:pt idx="6">
                  <c:v>84.654377747671532</c:v>
                </c:pt>
                <c:pt idx="7">
                  <c:v>87.505455296840324</c:v>
                </c:pt>
                <c:pt idx="8">
                  <c:v>98.769849009846226</c:v>
                </c:pt>
                <c:pt idx="9">
                  <c:v>83.697674791144223</c:v>
                </c:pt>
                <c:pt idx="10">
                  <c:v>68.472898876391042</c:v>
                </c:pt>
                <c:pt idx="11">
                  <c:v>88.667657875905178</c:v>
                </c:pt>
                <c:pt idx="12">
                  <c:v>84.212947672034062</c:v>
                </c:pt>
                <c:pt idx="13">
                  <c:v>64.850207950072985</c:v>
                </c:pt>
                <c:pt idx="14">
                  <c:v>87.767995953459405</c:v>
                </c:pt>
                <c:pt idx="15">
                  <c:v>68.086116071720511</c:v>
                </c:pt>
                <c:pt idx="16">
                  <c:v>74.365524947032043</c:v>
                </c:pt>
                <c:pt idx="17">
                  <c:v>73.824298243500849</c:v>
                </c:pt>
                <c:pt idx="18">
                  <c:v>65.232917824456379</c:v>
                </c:pt>
              </c:numCache>
            </c:numRef>
          </c:val>
          <c:smooth val="0"/>
        </c:ser>
        <c:ser>
          <c:idx val="1"/>
          <c:order val="1"/>
          <c:tx>
            <c:strRef>
              <c:f>Sheet1!$C$1</c:f>
              <c:strCache>
                <c:ptCount val="1"/>
                <c:pt idx="0">
                  <c:v>People from the private sector </c:v>
                </c:pt>
              </c:strCache>
            </c:strRef>
          </c:tx>
          <c:spPr>
            <a:ln>
              <a:noFill/>
            </a:ln>
          </c:spPr>
          <c:cat>
            <c:strRef>
              <c:f>Sheet1!$A$2:$A$20</c:f>
              <c:strCache>
                <c:ptCount val="19"/>
                <c:pt idx="0">
                  <c:v>New Zealand</c:v>
                </c:pt>
                <c:pt idx="1">
                  <c:v>United States</c:v>
                </c:pt>
                <c:pt idx="2">
                  <c:v>Latvia</c:v>
                </c:pt>
                <c:pt idx="3">
                  <c:v>Flemish Community (Belgium)</c:v>
                </c:pt>
                <c:pt idx="4">
                  <c:v>Slovak Republic</c:v>
                </c:pt>
                <c:pt idx="5">
                  <c:v>Australia</c:v>
                </c:pt>
                <c:pt idx="6">
                  <c:v>OECD average-13</c:v>
                </c:pt>
                <c:pt idx="7">
                  <c:v>Estonia</c:v>
                </c:pt>
                <c:pt idx="8">
                  <c:v>Czech Republic</c:v>
                </c:pt>
                <c:pt idx="9">
                  <c:v>Colombia</c:v>
                </c:pt>
                <c:pt idx="10">
                  <c:v>Slovenia</c:v>
                </c:pt>
                <c:pt idx="11">
                  <c:v>Shanghai-China</c:v>
                </c:pt>
                <c:pt idx="12">
                  <c:v>Poland</c:v>
                </c:pt>
                <c:pt idx="13">
                  <c:v>Israel</c:v>
                </c:pt>
                <c:pt idx="14">
                  <c:v>Russian Federation</c:v>
                </c:pt>
                <c:pt idx="15">
                  <c:v>Croatia</c:v>
                </c:pt>
                <c:pt idx="16">
                  <c:v>France</c:v>
                </c:pt>
                <c:pt idx="17">
                  <c:v>Spain</c:v>
                </c:pt>
                <c:pt idx="18">
                  <c:v>Italy</c:v>
                </c:pt>
              </c:strCache>
            </c:strRef>
          </c:cat>
          <c:val>
            <c:numRef>
              <c:f>Sheet1!$C$2:$C$20</c:f>
              <c:numCache>
                <c:formatCode>0</c:formatCode>
                <c:ptCount val="19"/>
                <c:pt idx="0">
                  <c:v>38.40516756427764</c:v>
                </c:pt>
                <c:pt idx="1">
                  <c:v>43.222104824306392</c:v>
                </c:pt>
                <c:pt idx="2">
                  <c:v>34.316280554421702</c:v>
                </c:pt>
                <c:pt idx="3">
                  <c:v>27.391316716966347</c:v>
                </c:pt>
                <c:pt idx="4">
                  <c:v>23.622684432195054</c:v>
                </c:pt>
                <c:pt idx="5">
                  <c:v>26.303322226616743</c:v>
                </c:pt>
                <c:pt idx="6">
                  <c:v>19.90368626841547</c:v>
                </c:pt>
                <c:pt idx="7">
                  <c:v>10.036572692279883</c:v>
                </c:pt>
                <c:pt idx="8">
                  <c:v>19.8321399909454</c:v>
                </c:pt>
                <c:pt idx="9">
                  <c:v>9.6407145230025755</c:v>
                </c:pt>
                <c:pt idx="10">
                  <c:v>10.102672605571685</c:v>
                </c:pt>
                <c:pt idx="11">
                  <c:v>9.7975066333601291</c:v>
                </c:pt>
                <c:pt idx="12">
                  <c:v>11.420586345259494</c:v>
                </c:pt>
                <c:pt idx="13">
                  <c:v>7.2480348935942187</c:v>
                </c:pt>
                <c:pt idx="14">
                  <c:v>6.3720262946280108</c:v>
                </c:pt>
                <c:pt idx="15">
                  <c:v>3.6944756817000726</c:v>
                </c:pt>
                <c:pt idx="16">
                  <c:v>1.3559466605572565</c:v>
                </c:pt>
              </c:numCache>
            </c:numRef>
          </c:val>
          <c:smooth val="0"/>
        </c:ser>
        <c:ser>
          <c:idx val="2"/>
          <c:order val="2"/>
          <c:tx>
            <c:strRef>
              <c:f>Sheet1!$D$1</c:f>
              <c:strCache>
                <c:ptCount val="1"/>
                <c:pt idx="0">
                  <c:v>People from the public sector  </c:v>
                </c:pt>
              </c:strCache>
            </c:strRef>
          </c:tx>
          <c:spPr>
            <a:ln>
              <a:noFill/>
            </a:ln>
          </c:spPr>
          <c:cat>
            <c:strRef>
              <c:f>Sheet1!$A$2:$A$20</c:f>
              <c:strCache>
                <c:ptCount val="19"/>
                <c:pt idx="0">
                  <c:v>New Zealand</c:v>
                </c:pt>
                <c:pt idx="1">
                  <c:v>United States</c:v>
                </c:pt>
                <c:pt idx="2">
                  <c:v>Latvia</c:v>
                </c:pt>
                <c:pt idx="3">
                  <c:v>Flemish Community (Belgium)</c:v>
                </c:pt>
                <c:pt idx="4">
                  <c:v>Slovak Republic</c:v>
                </c:pt>
                <c:pt idx="5">
                  <c:v>Australia</c:v>
                </c:pt>
                <c:pt idx="6">
                  <c:v>OECD average-13</c:v>
                </c:pt>
                <c:pt idx="7">
                  <c:v>Estonia</c:v>
                </c:pt>
                <c:pt idx="8">
                  <c:v>Czech Republic</c:v>
                </c:pt>
                <c:pt idx="9">
                  <c:v>Colombia</c:v>
                </c:pt>
                <c:pt idx="10">
                  <c:v>Slovenia</c:v>
                </c:pt>
                <c:pt idx="11">
                  <c:v>Shanghai-China</c:v>
                </c:pt>
                <c:pt idx="12">
                  <c:v>Poland</c:v>
                </c:pt>
                <c:pt idx="13">
                  <c:v>Israel</c:v>
                </c:pt>
                <c:pt idx="14">
                  <c:v>Russian Federation</c:v>
                </c:pt>
                <c:pt idx="15">
                  <c:v>Croatia</c:v>
                </c:pt>
                <c:pt idx="16">
                  <c:v>France</c:v>
                </c:pt>
                <c:pt idx="17">
                  <c:v>Spain</c:v>
                </c:pt>
                <c:pt idx="18">
                  <c:v>Italy</c:v>
                </c:pt>
              </c:strCache>
            </c:strRef>
          </c:cat>
          <c:val>
            <c:numRef>
              <c:f>Sheet1!$D$2:$D$20</c:f>
              <c:numCache>
                <c:formatCode>0</c:formatCode>
                <c:ptCount val="19"/>
                <c:pt idx="0">
                  <c:v>22.608786844523213</c:v>
                </c:pt>
                <c:pt idx="1">
                  <c:v>23.918475347360555</c:v>
                </c:pt>
                <c:pt idx="2">
                  <c:v>13.518384636086925</c:v>
                </c:pt>
                <c:pt idx="3">
                  <c:v>7.1054561203848676</c:v>
                </c:pt>
                <c:pt idx="4">
                  <c:v>4.7571748306379105</c:v>
                </c:pt>
                <c:pt idx="5">
                  <c:v>6.6973475359452568</c:v>
                </c:pt>
                <c:pt idx="6">
                  <c:v>8.5060747898686984</c:v>
                </c:pt>
                <c:pt idx="7">
                  <c:v>6.9695396343224276</c:v>
                </c:pt>
                <c:pt idx="8">
                  <c:v>4.6099016535719031</c:v>
                </c:pt>
                <c:pt idx="9">
                  <c:v>11.859748362169942</c:v>
                </c:pt>
                <c:pt idx="10">
                  <c:v>6.083344660085606</c:v>
                </c:pt>
                <c:pt idx="11">
                  <c:v>6.2781957968063153</c:v>
                </c:pt>
                <c:pt idx="12">
                  <c:v>7.4709377665675456</c:v>
                </c:pt>
                <c:pt idx="13">
                  <c:v>1.9899116345991494</c:v>
                </c:pt>
                <c:pt idx="14">
                  <c:v>3.3152362491481195</c:v>
                </c:pt>
                <c:pt idx="15">
                  <c:v>4.1435176412397645</c:v>
                </c:pt>
                <c:pt idx="16">
                  <c:v>1.3559466605572565</c:v>
                </c:pt>
              </c:numCache>
            </c:numRef>
          </c:val>
          <c:smooth val="0"/>
        </c:ser>
        <c:ser>
          <c:idx val="3"/>
          <c:order val="3"/>
          <c:tx>
            <c:strRef>
              <c:f>Sheet1!$E$1</c:f>
              <c:strCache>
                <c:ptCount val="1"/>
                <c:pt idx="0">
                  <c:v>People from NGOs</c:v>
                </c:pt>
              </c:strCache>
            </c:strRef>
          </c:tx>
          <c:spPr>
            <a:ln>
              <a:noFill/>
            </a:ln>
          </c:spPr>
          <c:marker>
            <c:symbol val="circle"/>
            <c:size val="7"/>
          </c:marker>
          <c:cat>
            <c:strRef>
              <c:f>Sheet1!$A$2:$A$20</c:f>
              <c:strCache>
                <c:ptCount val="19"/>
                <c:pt idx="0">
                  <c:v>New Zealand</c:v>
                </c:pt>
                <c:pt idx="1">
                  <c:v>United States</c:v>
                </c:pt>
                <c:pt idx="2">
                  <c:v>Latvia</c:v>
                </c:pt>
                <c:pt idx="3">
                  <c:v>Flemish Community (Belgium)</c:v>
                </c:pt>
                <c:pt idx="4">
                  <c:v>Slovak Republic</c:v>
                </c:pt>
                <c:pt idx="5">
                  <c:v>Australia</c:v>
                </c:pt>
                <c:pt idx="6">
                  <c:v>OECD average-13</c:v>
                </c:pt>
                <c:pt idx="7">
                  <c:v>Estonia</c:v>
                </c:pt>
                <c:pt idx="8">
                  <c:v>Czech Republic</c:v>
                </c:pt>
                <c:pt idx="9">
                  <c:v>Colombia</c:v>
                </c:pt>
                <c:pt idx="10">
                  <c:v>Slovenia</c:v>
                </c:pt>
                <c:pt idx="11">
                  <c:v>Shanghai-China</c:v>
                </c:pt>
                <c:pt idx="12">
                  <c:v>Poland</c:v>
                </c:pt>
                <c:pt idx="13">
                  <c:v>Israel</c:v>
                </c:pt>
                <c:pt idx="14">
                  <c:v>Russian Federation</c:v>
                </c:pt>
                <c:pt idx="15">
                  <c:v>Croatia</c:v>
                </c:pt>
                <c:pt idx="16">
                  <c:v>France</c:v>
                </c:pt>
                <c:pt idx="17">
                  <c:v>Spain</c:v>
                </c:pt>
                <c:pt idx="18">
                  <c:v>Italy</c:v>
                </c:pt>
              </c:strCache>
            </c:strRef>
          </c:cat>
          <c:val>
            <c:numRef>
              <c:f>Sheet1!$E$2:$E$20</c:f>
              <c:numCache>
                <c:formatCode>0</c:formatCode>
                <c:ptCount val="19"/>
                <c:pt idx="0">
                  <c:v>33.453293661837066</c:v>
                </c:pt>
                <c:pt idx="1">
                  <c:v>25.390081435810597</c:v>
                </c:pt>
                <c:pt idx="2">
                  <c:v>30.406101113586086</c:v>
                </c:pt>
                <c:pt idx="3">
                  <c:v>17.957025087800361</c:v>
                </c:pt>
                <c:pt idx="4">
                  <c:v>18.841637774391121</c:v>
                </c:pt>
                <c:pt idx="5">
                  <c:v>12.471159813550434</c:v>
                </c:pt>
                <c:pt idx="6">
                  <c:v>13.944061607967759</c:v>
                </c:pt>
                <c:pt idx="7">
                  <c:v>16.205075465824066</c:v>
                </c:pt>
                <c:pt idx="8">
                  <c:v>7.9174228839649556</c:v>
                </c:pt>
                <c:pt idx="9">
                  <c:v>3.9178264297037426</c:v>
                </c:pt>
                <c:pt idx="10">
                  <c:v>9.1248492394935905</c:v>
                </c:pt>
                <c:pt idx="11">
                  <c:v>6.3766989566391707</c:v>
                </c:pt>
                <c:pt idx="12">
                  <c:v>3.1238368266680654</c:v>
                </c:pt>
                <c:pt idx="13">
                  <c:v>7.5445032580463254</c:v>
                </c:pt>
                <c:pt idx="14">
                  <c:v>3.6989052796320165</c:v>
                </c:pt>
                <c:pt idx="15">
                  <c:v>3.9514891633015621</c:v>
                </c:pt>
                <c:pt idx="16">
                  <c:v>1.3557922402587832</c:v>
                </c:pt>
              </c:numCache>
            </c:numRef>
          </c:val>
          <c:smooth val="0"/>
        </c:ser>
        <c:dLbls>
          <c:showLegendKey val="0"/>
          <c:showVal val="0"/>
          <c:showCatName val="0"/>
          <c:showSerName val="0"/>
          <c:showPercent val="0"/>
          <c:showBubbleSize val="0"/>
        </c:dLbls>
        <c:dropLines>
          <c:spPr>
            <a:ln>
              <a:solidFill>
                <a:schemeClr val="tx2">
                  <a:lumMod val="20000"/>
                  <a:lumOff val="80000"/>
                </a:schemeClr>
              </a:solidFill>
            </a:ln>
          </c:spPr>
        </c:dropLines>
        <c:marker val="1"/>
        <c:smooth val="0"/>
        <c:axId val="416539008"/>
        <c:axId val="416541696"/>
      </c:lineChart>
      <c:catAx>
        <c:axId val="416539008"/>
        <c:scaling>
          <c:orientation val="minMax"/>
        </c:scaling>
        <c:delete val="0"/>
        <c:axPos val="b"/>
        <c:majorTickMark val="out"/>
        <c:minorTickMark val="none"/>
        <c:tickLblPos val="nextTo"/>
        <c:txPr>
          <a:bodyPr rot="-5400000" vert="horz"/>
          <a:lstStyle/>
          <a:p>
            <a:pPr>
              <a:defRPr/>
            </a:pPr>
            <a:endParaRPr lang="en-US"/>
          </a:p>
        </c:txPr>
        <c:crossAx val="416541696"/>
        <c:crosses val="autoZero"/>
        <c:auto val="1"/>
        <c:lblAlgn val="ctr"/>
        <c:lblOffset val="100"/>
        <c:tickLblSkip val="1"/>
        <c:noMultiLvlLbl val="0"/>
      </c:catAx>
      <c:valAx>
        <c:axId val="416541696"/>
        <c:scaling>
          <c:orientation val="minMax"/>
          <c:max val="100"/>
        </c:scaling>
        <c:delete val="0"/>
        <c:axPos val="l"/>
        <c:majorGridlines>
          <c:spPr>
            <a:ln>
              <a:prstDash val="dash"/>
            </a:ln>
          </c:spPr>
        </c:majorGridlines>
        <c:title>
          <c:tx>
            <c:rich>
              <a:bodyPr rot="-5400000" vert="horz"/>
              <a:lstStyle/>
              <a:p>
                <a:pPr>
                  <a:defRPr/>
                </a:pPr>
                <a:r>
                  <a:rPr lang="en-GB" dirty="0" smtClean="0"/>
                  <a:t>% of students in schools where…</a:t>
                </a:r>
                <a:endParaRPr lang="en-GB" dirty="0"/>
              </a:p>
            </c:rich>
          </c:tx>
          <c:layout/>
          <c:overlay val="0"/>
        </c:title>
        <c:numFmt formatCode="0" sourceLinked="1"/>
        <c:majorTickMark val="out"/>
        <c:minorTickMark val="none"/>
        <c:tickLblPos val="nextTo"/>
        <c:crossAx val="416539008"/>
        <c:crosses val="autoZero"/>
        <c:crossBetween val="between"/>
      </c:valAx>
    </c:plotArea>
    <c:legend>
      <c:legendPos val="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NO TEACHERS attended professional development in financial education </c:v>
                </c:pt>
              </c:strCache>
            </c:strRef>
          </c:tx>
          <c:spPr>
            <a:ln>
              <a:noFill/>
            </a:ln>
          </c:spPr>
          <c:invertIfNegative val="0"/>
          <c:cat>
            <c:strRef>
              <c:f>Sheet1!$A$2:$A$18</c:f>
              <c:strCache>
                <c:ptCount val="17"/>
                <c:pt idx="0">
                  <c:v>Spain</c:v>
                </c:pt>
                <c:pt idx="1">
                  <c:v>Poland</c:v>
                </c:pt>
                <c:pt idx="2">
                  <c:v>Russian Federation</c:v>
                </c:pt>
                <c:pt idx="3">
                  <c:v>Israel</c:v>
                </c:pt>
                <c:pt idx="4">
                  <c:v>Croatia</c:v>
                </c:pt>
                <c:pt idx="5">
                  <c:v>Colombia</c:v>
                </c:pt>
                <c:pt idx="6">
                  <c:v>Shanghai-China</c:v>
                </c:pt>
                <c:pt idx="7">
                  <c:v>Estonia</c:v>
                </c:pt>
                <c:pt idx="8">
                  <c:v>OECD average-13</c:v>
                </c:pt>
                <c:pt idx="9">
                  <c:v>Australia</c:v>
                </c:pt>
                <c:pt idx="10">
                  <c:v>Slovak Republic</c:v>
                </c:pt>
                <c:pt idx="11">
                  <c:v>New Zealand</c:v>
                </c:pt>
                <c:pt idx="12">
                  <c:v>United States</c:v>
                </c:pt>
                <c:pt idx="13">
                  <c:v>Latvia</c:v>
                </c:pt>
                <c:pt idx="14">
                  <c:v>Slovenia</c:v>
                </c:pt>
                <c:pt idx="15">
                  <c:v>Czech Republic</c:v>
                </c:pt>
                <c:pt idx="16">
                  <c:v>Fl.Com. (Belgium)</c:v>
                </c:pt>
              </c:strCache>
            </c:strRef>
          </c:cat>
          <c:val>
            <c:numRef>
              <c:f>Sheet1!$B$2:$B$18</c:f>
              <c:numCache>
                <c:formatCode>0</c:formatCode>
                <c:ptCount val="17"/>
                <c:pt idx="0">
                  <c:v>77.006734144558379</c:v>
                </c:pt>
                <c:pt idx="1">
                  <c:v>73.893454288090481</c:v>
                </c:pt>
                <c:pt idx="2">
                  <c:v>72.045128685308995</c:v>
                </c:pt>
                <c:pt idx="3">
                  <c:v>61.73879158803792</c:v>
                </c:pt>
                <c:pt idx="4">
                  <c:v>60.083363933954558</c:v>
                </c:pt>
                <c:pt idx="5">
                  <c:v>59.021246111099082</c:v>
                </c:pt>
                <c:pt idx="6">
                  <c:v>54.260178318619253</c:v>
                </c:pt>
                <c:pt idx="7">
                  <c:v>53.583826565915324</c:v>
                </c:pt>
                <c:pt idx="8">
                  <c:v>48.411770137470519</c:v>
                </c:pt>
                <c:pt idx="9">
                  <c:v>48.303819736084527</c:v>
                </c:pt>
                <c:pt idx="10">
                  <c:v>45.628716166147612</c:v>
                </c:pt>
                <c:pt idx="11">
                  <c:v>41.665497278116995</c:v>
                </c:pt>
                <c:pt idx="12">
                  <c:v>40.940821124778957</c:v>
                </c:pt>
                <c:pt idx="13">
                  <c:v>38.817780083365946</c:v>
                </c:pt>
                <c:pt idx="14">
                  <c:v>37.083097787042895</c:v>
                </c:pt>
                <c:pt idx="15">
                  <c:v>27.250035548511224</c:v>
                </c:pt>
                <c:pt idx="16">
                  <c:v>25.434677284891414</c:v>
                </c:pt>
              </c:numCache>
            </c:numRef>
          </c:val>
        </c:ser>
        <c:ser>
          <c:idx val="1"/>
          <c:order val="1"/>
          <c:tx>
            <c:strRef>
              <c:f>Sheet1!$C$1</c:f>
              <c:strCache>
                <c:ptCount val="1"/>
                <c:pt idx="0">
                  <c:v>UP TO 50% OF TEACHERS attended professional development in financial education</c:v>
                </c:pt>
              </c:strCache>
            </c:strRef>
          </c:tx>
          <c:spPr>
            <a:ln>
              <a:noFill/>
            </a:ln>
          </c:spPr>
          <c:invertIfNegative val="0"/>
          <c:cat>
            <c:strRef>
              <c:f>Sheet1!$A$2:$A$18</c:f>
              <c:strCache>
                <c:ptCount val="17"/>
                <c:pt idx="0">
                  <c:v>Spain</c:v>
                </c:pt>
                <c:pt idx="1">
                  <c:v>Poland</c:v>
                </c:pt>
                <c:pt idx="2">
                  <c:v>Russian Federation</c:v>
                </c:pt>
                <c:pt idx="3">
                  <c:v>Israel</c:v>
                </c:pt>
                <c:pt idx="4">
                  <c:v>Croatia</c:v>
                </c:pt>
                <c:pt idx="5">
                  <c:v>Colombia</c:v>
                </c:pt>
                <c:pt idx="6">
                  <c:v>Shanghai-China</c:v>
                </c:pt>
                <c:pt idx="7">
                  <c:v>Estonia</c:v>
                </c:pt>
                <c:pt idx="8">
                  <c:v>OECD average-13</c:v>
                </c:pt>
                <c:pt idx="9">
                  <c:v>Australia</c:v>
                </c:pt>
                <c:pt idx="10">
                  <c:v>Slovak Republic</c:v>
                </c:pt>
                <c:pt idx="11">
                  <c:v>New Zealand</c:v>
                </c:pt>
                <c:pt idx="12">
                  <c:v>United States</c:v>
                </c:pt>
                <c:pt idx="13">
                  <c:v>Latvia</c:v>
                </c:pt>
                <c:pt idx="14">
                  <c:v>Slovenia</c:v>
                </c:pt>
                <c:pt idx="15">
                  <c:v>Czech Republic</c:v>
                </c:pt>
                <c:pt idx="16">
                  <c:v>Fl.Com. (Belgium)</c:v>
                </c:pt>
              </c:strCache>
            </c:strRef>
          </c:cat>
          <c:val>
            <c:numRef>
              <c:f>Sheet1!$C$2:$C$18</c:f>
              <c:numCache>
                <c:formatCode>0</c:formatCode>
                <c:ptCount val="17"/>
                <c:pt idx="0">
                  <c:v>14.635189259733872</c:v>
                </c:pt>
                <c:pt idx="1">
                  <c:v>16.492867970183443</c:v>
                </c:pt>
                <c:pt idx="2">
                  <c:v>18.434698322145714</c:v>
                </c:pt>
                <c:pt idx="3">
                  <c:v>21.123300932958006</c:v>
                </c:pt>
                <c:pt idx="4">
                  <c:v>24.194344741700355</c:v>
                </c:pt>
                <c:pt idx="5">
                  <c:v>25.309286729461899</c:v>
                </c:pt>
                <c:pt idx="6">
                  <c:v>16.442429013487882</c:v>
                </c:pt>
                <c:pt idx="7">
                  <c:v>36.749025879009686</c:v>
                </c:pt>
                <c:pt idx="8">
                  <c:v>30.761243786531999</c:v>
                </c:pt>
                <c:pt idx="9">
                  <c:v>35.538789514257971</c:v>
                </c:pt>
                <c:pt idx="10">
                  <c:v>38.346531089867355</c:v>
                </c:pt>
                <c:pt idx="11">
                  <c:v>29.338135501384997</c:v>
                </c:pt>
                <c:pt idx="12">
                  <c:v>25.87316224297992</c:v>
                </c:pt>
                <c:pt idx="13">
                  <c:v>32.761135681195377</c:v>
                </c:pt>
                <c:pt idx="14">
                  <c:v>26.503981121039565</c:v>
                </c:pt>
                <c:pt idx="15">
                  <c:v>42.187322134457517</c:v>
                </c:pt>
                <c:pt idx="16">
                  <c:v>51.585376005979597</c:v>
                </c:pt>
              </c:numCache>
            </c:numRef>
          </c:val>
        </c:ser>
        <c:ser>
          <c:idx val="2"/>
          <c:order val="2"/>
          <c:tx>
            <c:strRef>
              <c:f>Sheet1!$D$1</c:f>
              <c:strCache>
                <c:ptCount val="1"/>
                <c:pt idx="0">
                  <c:v>50% OR MORE OF TEACHERS attended professional development in financial education</c:v>
                </c:pt>
              </c:strCache>
            </c:strRef>
          </c:tx>
          <c:spPr>
            <a:ln>
              <a:noFill/>
            </a:ln>
          </c:spPr>
          <c:invertIfNegative val="0"/>
          <c:cat>
            <c:strRef>
              <c:f>Sheet1!$A$2:$A$18</c:f>
              <c:strCache>
                <c:ptCount val="17"/>
                <c:pt idx="0">
                  <c:v>Spain</c:v>
                </c:pt>
                <c:pt idx="1">
                  <c:v>Poland</c:v>
                </c:pt>
                <c:pt idx="2">
                  <c:v>Russian Federation</c:v>
                </c:pt>
                <c:pt idx="3">
                  <c:v>Israel</c:v>
                </c:pt>
                <c:pt idx="4">
                  <c:v>Croatia</c:v>
                </c:pt>
                <c:pt idx="5">
                  <c:v>Colombia</c:v>
                </c:pt>
                <c:pt idx="6">
                  <c:v>Shanghai-China</c:v>
                </c:pt>
                <c:pt idx="7">
                  <c:v>Estonia</c:v>
                </c:pt>
                <c:pt idx="8">
                  <c:v>OECD average-13</c:v>
                </c:pt>
                <c:pt idx="9">
                  <c:v>Australia</c:v>
                </c:pt>
                <c:pt idx="10">
                  <c:v>Slovak Republic</c:v>
                </c:pt>
                <c:pt idx="11">
                  <c:v>New Zealand</c:v>
                </c:pt>
                <c:pt idx="12">
                  <c:v>United States</c:v>
                </c:pt>
                <c:pt idx="13">
                  <c:v>Latvia</c:v>
                </c:pt>
                <c:pt idx="14">
                  <c:v>Slovenia</c:v>
                </c:pt>
                <c:pt idx="15">
                  <c:v>Czech Republic</c:v>
                </c:pt>
                <c:pt idx="16">
                  <c:v>Fl.Com. (Belgium)</c:v>
                </c:pt>
              </c:strCache>
            </c:strRef>
          </c:cat>
          <c:val>
            <c:numRef>
              <c:f>Sheet1!$D$2:$D$18</c:f>
              <c:numCache>
                <c:formatCode>0</c:formatCode>
                <c:ptCount val="17"/>
                <c:pt idx="0">
                  <c:v>8.3580765957077485</c:v>
                </c:pt>
                <c:pt idx="1">
                  <c:v>9.6136777417260753</c:v>
                </c:pt>
                <c:pt idx="2">
                  <c:v>9.5201729925453034</c:v>
                </c:pt>
                <c:pt idx="3">
                  <c:v>17.137907479004078</c:v>
                </c:pt>
                <c:pt idx="4">
                  <c:v>15.722291324345086</c:v>
                </c:pt>
                <c:pt idx="5">
                  <c:v>15.669467159438998</c:v>
                </c:pt>
                <c:pt idx="6">
                  <c:v>29.297392667892858</c:v>
                </c:pt>
                <c:pt idx="7">
                  <c:v>9.6671475550749975</c:v>
                </c:pt>
                <c:pt idx="8">
                  <c:v>20.826986075997489</c:v>
                </c:pt>
                <c:pt idx="9">
                  <c:v>16.157390749657523</c:v>
                </c:pt>
                <c:pt idx="10">
                  <c:v>16.024752743985019</c:v>
                </c:pt>
                <c:pt idx="11">
                  <c:v>28.996367220498009</c:v>
                </c:pt>
                <c:pt idx="12">
                  <c:v>33.18601663224112</c:v>
                </c:pt>
                <c:pt idx="13">
                  <c:v>28.421084235438677</c:v>
                </c:pt>
                <c:pt idx="14">
                  <c:v>36.412921091917546</c:v>
                </c:pt>
                <c:pt idx="15">
                  <c:v>30.562642317031262</c:v>
                </c:pt>
                <c:pt idx="16">
                  <c:v>22.979946709128978</c:v>
                </c:pt>
              </c:numCache>
            </c:numRef>
          </c:val>
        </c:ser>
        <c:dLbls>
          <c:showLegendKey val="0"/>
          <c:showVal val="0"/>
          <c:showCatName val="0"/>
          <c:showSerName val="0"/>
          <c:showPercent val="0"/>
          <c:showBubbleSize val="0"/>
        </c:dLbls>
        <c:gapWidth val="150"/>
        <c:overlap val="100"/>
        <c:axId val="414616960"/>
        <c:axId val="415798784"/>
      </c:barChart>
      <c:catAx>
        <c:axId val="414616960"/>
        <c:scaling>
          <c:orientation val="minMax"/>
        </c:scaling>
        <c:delete val="0"/>
        <c:axPos val="b"/>
        <c:majorTickMark val="out"/>
        <c:minorTickMark val="none"/>
        <c:tickLblPos val="nextTo"/>
        <c:txPr>
          <a:bodyPr rot="-5400000" vert="horz"/>
          <a:lstStyle/>
          <a:p>
            <a:pPr>
              <a:defRPr/>
            </a:pPr>
            <a:endParaRPr lang="en-US"/>
          </a:p>
        </c:txPr>
        <c:crossAx val="415798784"/>
        <c:crosses val="autoZero"/>
        <c:auto val="1"/>
        <c:lblAlgn val="ctr"/>
        <c:lblOffset val="100"/>
        <c:noMultiLvlLbl val="0"/>
      </c:catAx>
      <c:valAx>
        <c:axId val="415798784"/>
        <c:scaling>
          <c:orientation val="minMax"/>
          <c:max val="100"/>
        </c:scaling>
        <c:delete val="0"/>
        <c:axPos val="l"/>
        <c:majorGridlines>
          <c:spPr>
            <a:ln>
              <a:prstDash val="dash"/>
            </a:ln>
          </c:spPr>
        </c:majorGridlines>
        <c:numFmt formatCode="0" sourceLinked="1"/>
        <c:majorTickMark val="out"/>
        <c:minorTickMark val="none"/>
        <c:tickLblPos val="nextTo"/>
        <c:crossAx val="414616960"/>
        <c:crosses val="autoZero"/>
        <c:crossBetween val="between"/>
      </c:valAx>
    </c:plotArea>
    <c:legend>
      <c:legendPos val="t"/>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86111111111111E-2"/>
          <c:y val="9.702800925925925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-1.5597051641990878E-2</c:v>
                </c:pt>
                <c:pt idx="1">
                  <c:v>-5.0913495805570204E-2</c:v>
                </c:pt>
                <c:pt idx="2">
                  <c:v>-0.18585700828878779</c:v>
                </c:pt>
                <c:pt idx="3">
                  <c:v>-0.32175194333485169</c:v>
                </c:pt>
                <c:pt idx="4">
                  <c:v>-0.42588050092879953</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1.5597051641990878E-2</c:v>
                </c:pt>
                <c:pt idx="1">
                  <c:v>5.0913495805570204E-2</c:v>
                </c:pt>
                <c:pt idx="2">
                  <c:v>0.18585700828878779</c:v>
                </c:pt>
                <c:pt idx="3">
                  <c:v>0.32175194333485169</c:v>
                </c:pt>
                <c:pt idx="4">
                  <c:v>0.42588050092879953</c:v>
                </c:pt>
              </c:numCache>
            </c:numRef>
          </c:val>
        </c:ser>
        <c:ser>
          <c:idx val="0"/>
          <c:order val="2"/>
          <c:tx>
            <c:strRef>
              <c:f>Sheet1!$H$2</c:f>
              <c:strCache>
                <c:ptCount val="1"/>
                <c:pt idx="0">
                  <c:v>Shanghai-China</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-0.77985258209954389</c:v>
                </c:pt>
                <c:pt idx="1">
                  <c:v>2.5456747902785102</c:v>
                </c:pt>
                <c:pt idx="2">
                  <c:v>9.2928504144393891</c:v>
                </c:pt>
                <c:pt idx="3">
                  <c:v>16.087597166742583</c:v>
                </c:pt>
                <c:pt idx="4">
                  <c:v>21.294025046439977</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0.77985258209954389</c:v>
                </c:pt>
                <c:pt idx="1">
                  <c:v>-2.5456747902785102</c:v>
                </c:pt>
                <c:pt idx="2">
                  <c:v>-9.2928504144393891</c:v>
                </c:pt>
                <c:pt idx="3">
                  <c:v>-16.087597166742583</c:v>
                </c:pt>
                <c:pt idx="4">
                  <c:v>-21.294025046439977</c:v>
                </c:pt>
              </c:numCache>
            </c:numRef>
          </c:val>
        </c:ser>
        <c:dLbls>
          <c:showLegendKey val="0"/>
          <c:showVal val="0"/>
          <c:showCatName val="0"/>
          <c:showSerName val="0"/>
          <c:showPercent val="0"/>
          <c:showBubbleSize val="0"/>
        </c:dLbls>
        <c:gapWidth val="0"/>
        <c:overlap val="100"/>
        <c:axId val="181223808"/>
        <c:axId val="181225344"/>
      </c:barChart>
      <c:catAx>
        <c:axId val="181223808"/>
        <c:scaling>
          <c:orientation val="minMax"/>
        </c:scaling>
        <c:delete val="1"/>
        <c:axPos val="l"/>
        <c:majorTickMark val="none"/>
        <c:minorTickMark val="none"/>
        <c:tickLblPos val="low"/>
        <c:crossAx val="181225344"/>
        <c:crosses val="autoZero"/>
        <c:auto val="1"/>
        <c:lblAlgn val="ctr"/>
        <c:lblOffset val="100"/>
        <c:tickLblSkip val="1"/>
        <c:noMultiLvlLbl val="0"/>
      </c:catAx>
      <c:valAx>
        <c:axId val="181225344"/>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81223808"/>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-0.15318744850479771</c:v>
                </c:pt>
                <c:pt idx="1">
                  <c:v>-0.22888653048827401</c:v>
                </c:pt>
                <c:pt idx="2">
                  <c:v>-0.30170312630653312</c:v>
                </c:pt>
                <c:pt idx="3">
                  <c:v>-0.21881976376128079</c:v>
                </c:pt>
                <c:pt idx="4">
                  <c:v>-9.7403130939114124E-2</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0.15318744850479771</c:v>
                </c:pt>
                <c:pt idx="1">
                  <c:v>0.22888653048827401</c:v>
                </c:pt>
                <c:pt idx="2">
                  <c:v>0.30170312630653312</c:v>
                </c:pt>
                <c:pt idx="3">
                  <c:v>0.21881976376128079</c:v>
                </c:pt>
                <c:pt idx="4">
                  <c:v>9.7403130939114124E-2</c:v>
                </c:pt>
              </c:numCache>
            </c:numRef>
          </c:val>
        </c:ser>
        <c:ser>
          <c:idx val="0"/>
          <c:order val="2"/>
          <c:tx>
            <c:strRef>
              <c:f>Sheet1!$H$2</c:f>
              <c:strCache>
                <c:ptCount val="1"/>
                <c:pt idx="0">
                  <c:v>OECD average-13</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-7.6593724252398854</c:v>
                </c:pt>
                <c:pt idx="1">
                  <c:v>11.4443265244137</c:v>
                </c:pt>
                <c:pt idx="2">
                  <c:v>15.085156315326655</c:v>
                </c:pt>
                <c:pt idx="3">
                  <c:v>10.94098818806404</c:v>
                </c:pt>
                <c:pt idx="4">
                  <c:v>4.8701565469557062</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7.6593724252398854</c:v>
                </c:pt>
                <c:pt idx="1">
                  <c:v>-11.4443265244137</c:v>
                </c:pt>
                <c:pt idx="2">
                  <c:v>-15.085156315326655</c:v>
                </c:pt>
                <c:pt idx="3">
                  <c:v>-10.94098818806404</c:v>
                </c:pt>
                <c:pt idx="4">
                  <c:v>-4.8701565469557062</c:v>
                </c:pt>
              </c:numCache>
            </c:numRef>
          </c:val>
        </c:ser>
        <c:dLbls>
          <c:showLegendKey val="0"/>
          <c:showVal val="0"/>
          <c:showCatName val="0"/>
          <c:showSerName val="0"/>
          <c:showPercent val="0"/>
          <c:showBubbleSize val="0"/>
        </c:dLbls>
        <c:gapWidth val="0"/>
        <c:overlap val="100"/>
        <c:axId val="171204608"/>
        <c:axId val="171206144"/>
      </c:barChart>
      <c:catAx>
        <c:axId val="171204608"/>
        <c:scaling>
          <c:orientation val="minMax"/>
        </c:scaling>
        <c:delete val="1"/>
        <c:axPos val="l"/>
        <c:majorTickMark val="none"/>
        <c:minorTickMark val="none"/>
        <c:tickLblPos val="low"/>
        <c:crossAx val="171206144"/>
        <c:crosses val="autoZero"/>
        <c:auto val="1"/>
        <c:lblAlgn val="ctr"/>
        <c:lblOffset val="100"/>
        <c:tickLblSkip val="1"/>
        <c:noMultiLvlLbl val="0"/>
      </c:catAx>
      <c:valAx>
        <c:axId val="171206144"/>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1204608"/>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86111111111111E-2"/>
          <c:y val="9.702800925925925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-1.5597051641990878E-2</c:v>
                </c:pt>
                <c:pt idx="1">
                  <c:v>-5.0913495805570204E-2</c:v>
                </c:pt>
                <c:pt idx="2">
                  <c:v>-0.18585700828878779</c:v>
                </c:pt>
                <c:pt idx="3">
                  <c:v>-0.32175194333485169</c:v>
                </c:pt>
                <c:pt idx="4">
                  <c:v>-0.42588050092879953</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1.5597051641990878E-2</c:v>
                </c:pt>
                <c:pt idx="1">
                  <c:v>5.0913495805570204E-2</c:v>
                </c:pt>
                <c:pt idx="2">
                  <c:v>0.18585700828878779</c:v>
                </c:pt>
                <c:pt idx="3">
                  <c:v>0.32175194333485169</c:v>
                </c:pt>
                <c:pt idx="4">
                  <c:v>0.42588050092879953</c:v>
                </c:pt>
              </c:numCache>
            </c:numRef>
          </c:val>
        </c:ser>
        <c:ser>
          <c:idx val="0"/>
          <c:order val="2"/>
          <c:tx>
            <c:strRef>
              <c:f>Sheet1!$H$2</c:f>
              <c:strCache>
                <c:ptCount val="1"/>
                <c:pt idx="0">
                  <c:v>Shanghai-China</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-0.77985258209954389</c:v>
                </c:pt>
                <c:pt idx="1">
                  <c:v>2.5456747902785102</c:v>
                </c:pt>
                <c:pt idx="2">
                  <c:v>9.2928504144393891</c:v>
                </c:pt>
                <c:pt idx="3">
                  <c:v>16.087597166742583</c:v>
                </c:pt>
                <c:pt idx="4">
                  <c:v>21.294025046439977</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0.77985258209954389</c:v>
                </c:pt>
                <c:pt idx="1">
                  <c:v>-2.5456747902785102</c:v>
                </c:pt>
                <c:pt idx="2">
                  <c:v>-9.2928504144393891</c:v>
                </c:pt>
                <c:pt idx="3">
                  <c:v>-16.087597166742583</c:v>
                </c:pt>
                <c:pt idx="4">
                  <c:v>-21.294025046439977</c:v>
                </c:pt>
              </c:numCache>
            </c:numRef>
          </c:val>
        </c:ser>
        <c:dLbls>
          <c:showLegendKey val="0"/>
          <c:showVal val="0"/>
          <c:showCatName val="0"/>
          <c:showSerName val="0"/>
          <c:showPercent val="0"/>
          <c:showBubbleSize val="0"/>
        </c:dLbls>
        <c:gapWidth val="0"/>
        <c:overlap val="100"/>
        <c:axId val="171369984"/>
        <c:axId val="171371520"/>
      </c:barChart>
      <c:catAx>
        <c:axId val="171369984"/>
        <c:scaling>
          <c:orientation val="minMax"/>
        </c:scaling>
        <c:delete val="1"/>
        <c:axPos val="l"/>
        <c:majorTickMark val="none"/>
        <c:minorTickMark val="none"/>
        <c:tickLblPos val="low"/>
        <c:crossAx val="171371520"/>
        <c:crosses val="autoZero"/>
        <c:auto val="1"/>
        <c:lblAlgn val="ctr"/>
        <c:lblOffset val="100"/>
        <c:tickLblSkip val="1"/>
        <c:noMultiLvlLbl val="0"/>
      </c:catAx>
      <c:valAx>
        <c:axId val="171371520"/>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1369984"/>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-0.15318744850479771</c:v>
                </c:pt>
                <c:pt idx="1">
                  <c:v>-0.22888653048827401</c:v>
                </c:pt>
                <c:pt idx="2">
                  <c:v>-0.30170312630653312</c:v>
                </c:pt>
                <c:pt idx="3">
                  <c:v>-0.21881976376128079</c:v>
                </c:pt>
                <c:pt idx="4">
                  <c:v>-9.7403130939114124E-2</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0.15318744850479771</c:v>
                </c:pt>
                <c:pt idx="1">
                  <c:v>0.22888653048827401</c:v>
                </c:pt>
                <c:pt idx="2">
                  <c:v>0.30170312630653312</c:v>
                </c:pt>
                <c:pt idx="3">
                  <c:v>0.21881976376128079</c:v>
                </c:pt>
                <c:pt idx="4">
                  <c:v>9.7403130939114124E-2</c:v>
                </c:pt>
              </c:numCache>
            </c:numRef>
          </c:val>
        </c:ser>
        <c:ser>
          <c:idx val="0"/>
          <c:order val="2"/>
          <c:tx>
            <c:strRef>
              <c:f>Sheet1!$H$2</c:f>
              <c:strCache>
                <c:ptCount val="1"/>
                <c:pt idx="0">
                  <c:v>OECD average-13</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-7.6593724252398854</c:v>
                </c:pt>
                <c:pt idx="1">
                  <c:v>11.4443265244137</c:v>
                </c:pt>
                <c:pt idx="2">
                  <c:v>15.085156315326655</c:v>
                </c:pt>
                <c:pt idx="3">
                  <c:v>10.94098818806404</c:v>
                </c:pt>
                <c:pt idx="4">
                  <c:v>4.8701565469557062</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7.6593724252398854</c:v>
                </c:pt>
                <c:pt idx="1">
                  <c:v>-11.4443265244137</c:v>
                </c:pt>
                <c:pt idx="2">
                  <c:v>-15.085156315326655</c:v>
                </c:pt>
                <c:pt idx="3">
                  <c:v>-10.94098818806404</c:v>
                </c:pt>
                <c:pt idx="4">
                  <c:v>-4.8701565469557062</c:v>
                </c:pt>
              </c:numCache>
            </c:numRef>
          </c:val>
        </c:ser>
        <c:dLbls>
          <c:showLegendKey val="0"/>
          <c:showVal val="0"/>
          <c:showCatName val="0"/>
          <c:showSerName val="0"/>
          <c:showPercent val="0"/>
          <c:showBubbleSize val="0"/>
        </c:dLbls>
        <c:gapWidth val="0"/>
        <c:overlap val="100"/>
        <c:axId val="170748928"/>
        <c:axId val="170873600"/>
      </c:barChart>
      <c:catAx>
        <c:axId val="170748928"/>
        <c:scaling>
          <c:orientation val="minMax"/>
        </c:scaling>
        <c:delete val="1"/>
        <c:axPos val="l"/>
        <c:majorTickMark val="none"/>
        <c:minorTickMark val="none"/>
        <c:tickLblPos val="low"/>
        <c:crossAx val="170873600"/>
        <c:crosses val="autoZero"/>
        <c:auto val="1"/>
        <c:lblAlgn val="ctr"/>
        <c:lblOffset val="100"/>
        <c:tickLblSkip val="1"/>
        <c:noMultiLvlLbl val="0"/>
      </c:catAx>
      <c:valAx>
        <c:axId val="170873600"/>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0748928"/>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005282885087E-3"/>
          <c:y val="9.9967911366822121E-2"/>
          <c:w val="0.9830885942760943"/>
          <c:h val="0.89892893518518524"/>
        </c:manualLayout>
      </c:layout>
      <c:barChart>
        <c:barDir val="bar"/>
        <c:grouping val="stacked"/>
        <c:varyColors val="0"/>
        <c:ser>
          <c:idx val="3"/>
          <c:order val="0"/>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val>
            <c:numRef>
              <c:f>Sheet1!$E$2:$E$6</c:f>
              <c:numCache>
                <c:formatCode>0%</c:formatCode>
                <c:ptCount val="5"/>
                <c:pt idx="0">
                  <c:v>-1.5597051641990878E-2</c:v>
                </c:pt>
                <c:pt idx="1">
                  <c:v>-5.0913495805570204E-2</c:v>
                </c:pt>
                <c:pt idx="2">
                  <c:v>-0.18585700828878779</c:v>
                </c:pt>
                <c:pt idx="3">
                  <c:v>-0.32175194333485169</c:v>
                </c:pt>
                <c:pt idx="4">
                  <c:v>-0.42588050092879953</c:v>
                </c:pt>
              </c:numCache>
            </c:numRef>
          </c:val>
        </c:ser>
        <c:ser>
          <c:idx val="2"/>
          <c:order val="1"/>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dLbls>
            <c:dLbl>
              <c:idx val="4"/>
              <c:spPr/>
              <c:txPr>
                <a:bodyPr/>
                <a:lstStyle/>
                <a:p>
                  <a:pPr>
                    <a:defRPr sz="20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Sheet1!$D$2:$D$6</c:f>
              <c:numCache>
                <c:formatCode>0%</c:formatCode>
                <c:ptCount val="5"/>
                <c:pt idx="0">
                  <c:v>1.5597051641990878E-2</c:v>
                </c:pt>
                <c:pt idx="1">
                  <c:v>5.0913495805570204E-2</c:v>
                </c:pt>
                <c:pt idx="2">
                  <c:v>0.18585700828878779</c:v>
                </c:pt>
                <c:pt idx="3">
                  <c:v>0.32175194333485169</c:v>
                </c:pt>
                <c:pt idx="4">
                  <c:v>0.42588050092879953</c:v>
                </c:pt>
              </c:numCache>
            </c:numRef>
          </c:val>
        </c:ser>
        <c:ser>
          <c:idx val="0"/>
          <c:order val="2"/>
          <c:tx>
            <c:strRef>
              <c:f>Sheet1!$H$2</c:f>
              <c:strCache>
                <c:ptCount val="1"/>
                <c:pt idx="0">
                  <c:v>Shanghai-China</c:v>
                </c:pt>
              </c:strCache>
            </c:strRef>
          </c:tx>
          <c:spPr>
            <a:noFill/>
          </c:spPr>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Sheet1!$B$2:$B$6</c:f>
              <c:numCache>
                <c:formatCode>0</c:formatCode>
                <c:ptCount val="5"/>
                <c:pt idx="0">
                  <c:v>-0.77985258209954389</c:v>
                </c:pt>
                <c:pt idx="1">
                  <c:v>2.5456747902785102</c:v>
                </c:pt>
                <c:pt idx="2">
                  <c:v>9.2928504144393891</c:v>
                </c:pt>
                <c:pt idx="3">
                  <c:v>16.087597166742583</c:v>
                </c:pt>
                <c:pt idx="4">
                  <c:v>21.294025046439977</c:v>
                </c:pt>
              </c:numCache>
            </c:numRef>
          </c:val>
        </c:ser>
        <c:ser>
          <c:idx val="1"/>
          <c:order val="3"/>
          <c:tx>
            <c:strRef>
              <c:f>Sheet1!$C$1</c:f>
              <c:strCache>
                <c:ptCount val="1"/>
                <c:pt idx="0">
                  <c:v>Series 2</c:v>
                </c:pt>
              </c:strCache>
            </c:strRef>
          </c:tx>
          <c:invertIfNegative val="0"/>
          <c:dPt>
            <c:idx val="0"/>
            <c:invertIfNegative val="0"/>
            <c:bubble3D val="0"/>
            <c:spPr>
              <a:solidFill>
                <a:schemeClr val="accent2"/>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rgbClr val="00B050"/>
              </a:solidFill>
            </c:spPr>
          </c:dPt>
          <c:dPt>
            <c:idx val="4"/>
            <c:invertIfNegative val="0"/>
            <c:bubble3D val="0"/>
            <c:spPr>
              <a:solidFill>
                <a:srgbClr val="92D050"/>
              </a:solidFill>
            </c:spPr>
          </c:dPt>
          <c:cat>
            <c:strRef>
              <c:f>Sheet1!$A$2:$A$6</c:f>
              <c:strCache>
                <c:ptCount val="5"/>
                <c:pt idx="0">
                  <c:v>Level 1 or below</c:v>
                </c:pt>
                <c:pt idx="1">
                  <c:v>Level 2</c:v>
                </c:pt>
                <c:pt idx="2">
                  <c:v>Level 3</c:v>
                </c:pt>
                <c:pt idx="3">
                  <c:v>Level 4</c:v>
                </c:pt>
                <c:pt idx="4">
                  <c:v>Level 5</c:v>
                </c:pt>
              </c:strCache>
            </c:strRef>
          </c:cat>
          <c:val>
            <c:numRef>
              <c:f>Sheet1!$C$2:$C$6</c:f>
              <c:numCache>
                <c:formatCode>0</c:formatCode>
                <c:ptCount val="5"/>
                <c:pt idx="0">
                  <c:v>0.77985258209954389</c:v>
                </c:pt>
                <c:pt idx="1">
                  <c:v>-2.5456747902785102</c:v>
                </c:pt>
                <c:pt idx="2">
                  <c:v>-9.2928504144393891</c:v>
                </c:pt>
                <c:pt idx="3">
                  <c:v>-16.087597166742583</c:v>
                </c:pt>
                <c:pt idx="4">
                  <c:v>-21.294025046439977</c:v>
                </c:pt>
              </c:numCache>
            </c:numRef>
          </c:val>
        </c:ser>
        <c:dLbls>
          <c:showLegendKey val="0"/>
          <c:showVal val="0"/>
          <c:showCatName val="0"/>
          <c:showSerName val="0"/>
          <c:showPercent val="0"/>
          <c:showBubbleSize val="0"/>
        </c:dLbls>
        <c:gapWidth val="0"/>
        <c:overlap val="100"/>
        <c:axId val="171115264"/>
        <c:axId val="171116800"/>
      </c:barChart>
      <c:catAx>
        <c:axId val="171115264"/>
        <c:scaling>
          <c:orientation val="minMax"/>
        </c:scaling>
        <c:delete val="1"/>
        <c:axPos val="l"/>
        <c:majorTickMark val="none"/>
        <c:minorTickMark val="none"/>
        <c:tickLblPos val="low"/>
        <c:crossAx val="171116800"/>
        <c:crosses val="autoZero"/>
        <c:auto val="1"/>
        <c:lblAlgn val="ctr"/>
        <c:lblOffset val="100"/>
        <c:tickLblSkip val="1"/>
        <c:noMultiLvlLbl val="0"/>
      </c:catAx>
      <c:valAx>
        <c:axId val="171116800"/>
        <c:scaling>
          <c:orientation val="minMax"/>
        </c:scaling>
        <c:delete val="0"/>
        <c:axPos val="b"/>
        <c:numFmt formatCode="0%" sourceLinked="1"/>
        <c:majorTickMark val="none"/>
        <c:minorTickMark val="none"/>
        <c:tickLblPos val="none"/>
        <c:spPr>
          <a:ln>
            <a:noFill/>
          </a:ln>
        </c:spPr>
        <c:txPr>
          <a:bodyPr/>
          <a:lstStyle/>
          <a:p>
            <a:pPr>
              <a:defRPr sz="1200"/>
            </a:pPr>
            <a:endParaRPr lang="en-US"/>
          </a:p>
        </c:txPr>
        <c:crossAx val="171115264"/>
        <c:crosses val="autoZero"/>
        <c:crossBetween val="between"/>
      </c:valAx>
    </c:plotArea>
    <c:legend>
      <c:legendPos val="t"/>
      <c:legendEntry>
        <c:idx val="0"/>
        <c:delete val="1"/>
      </c:legendEntry>
      <c:legendEntry>
        <c:idx val="1"/>
        <c:delete val="1"/>
      </c:legendEntry>
      <c:legendEntry>
        <c:idx val="3"/>
        <c:delete val="1"/>
      </c:legendEntry>
      <c:layout>
        <c:manualLayout>
          <c:xMode val="edge"/>
          <c:yMode val="edge"/>
          <c:x val="0"/>
          <c:y val="1.3566868638527343E-2"/>
          <c:w val="1"/>
          <c:h val="6.7157246060978976E-2"/>
        </c:manualLayout>
      </c:layout>
      <c:overlay val="0"/>
      <c:txPr>
        <a:bodyPr/>
        <a:lstStyle/>
        <a:p>
          <a:pPr>
            <a:defRPr b="1">
              <a:solidFill>
                <a:srgbClr val="FFFF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7AFC6-9FE1-4853-9348-17C3F63DD30B}" type="doc">
      <dgm:prSet loTypeId="urn:microsoft.com/office/officeart/2005/8/layout/cycle3" loCatId="cycle" qsTypeId="urn:microsoft.com/office/officeart/2005/8/quickstyle/3d6" qsCatId="3D" csTypeId="urn:microsoft.com/office/officeart/2005/8/colors/colorful4" csCatId="colorful" phldr="1"/>
      <dgm:spPr/>
      <dgm:t>
        <a:bodyPr/>
        <a:lstStyle/>
        <a:p>
          <a:endParaRPr lang="en-GB"/>
        </a:p>
      </dgm:t>
    </dgm:pt>
    <dgm:pt modelId="{813AA5C7-26CC-4477-BF4D-A0D5D3DE8CDA}">
      <dgm:prSet phldrT="[Text]"/>
      <dgm:spPr/>
      <dgm:t>
        <a:bodyPr/>
        <a:lstStyle/>
        <a:p>
          <a:pPr rtl="0"/>
          <a:r>
            <a:rPr lang="en-GB" b="1" dirty="0" smtClean="0">
              <a:latin typeface="+mj-lt"/>
            </a:rPr>
            <a:t>Big decisions at a young age: e.g. continuing education vs working</a:t>
          </a:r>
          <a:endParaRPr lang="en-GB" dirty="0"/>
        </a:p>
      </dgm:t>
    </dgm:pt>
    <dgm:pt modelId="{F4FE360E-FC38-4AA1-9EB8-B42DD37A8A7B}" type="parTrans" cxnId="{5F8F3A83-BBEC-4F16-ABAE-9BB9D80584ED}">
      <dgm:prSet/>
      <dgm:spPr/>
      <dgm:t>
        <a:bodyPr/>
        <a:lstStyle/>
        <a:p>
          <a:endParaRPr lang="en-GB"/>
        </a:p>
      </dgm:t>
    </dgm:pt>
    <dgm:pt modelId="{16D51E23-A2B8-44D4-8083-9D50F5013B5D}" type="sibTrans" cxnId="{5F8F3A83-BBEC-4F16-ABAE-9BB9D80584ED}">
      <dgm:prSet/>
      <dgm:spPr/>
      <dgm:t>
        <a:bodyPr/>
        <a:lstStyle/>
        <a:p>
          <a:endParaRPr lang="en-GB"/>
        </a:p>
      </dgm:t>
    </dgm:pt>
    <dgm:pt modelId="{6F67B46B-9BB1-4EB8-89EC-380F27687D8C}">
      <dgm:prSet phldrT="[Text]"/>
      <dgm:spPr/>
      <dgm:t>
        <a:bodyPr/>
        <a:lstStyle/>
        <a:p>
          <a:pPr rtl="0"/>
          <a:r>
            <a:rPr lang="en-GB" b="1" u="none" dirty="0" smtClean="0">
              <a:latin typeface="+mj-lt"/>
            </a:rPr>
            <a:t>Shrinking welfare systems; increased personal responsibility</a:t>
          </a:r>
          <a:endParaRPr lang="en-GB" dirty="0"/>
        </a:p>
      </dgm:t>
    </dgm:pt>
    <dgm:pt modelId="{1579C562-43CA-481B-A3E9-36FCDC279BF8}" type="parTrans" cxnId="{A248E501-B90D-4C9F-89DE-FCD5BA0C4403}">
      <dgm:prSet/>
      <dgm:spPr/>
      <dgm:t>
        <a:bodyPr/>
        <a:lstStyle/>
        <a:p>
          <a:endParaRPr lang="en-GB"/>
        </a:p>
      </dgm:t>
    </dgm:pt>
    <dgm:pt modelId="{AF364EE3-A1A3-4BE9-A1EA-87E7518D241D}" type="sibTrans" cxnId="{A248E501-B90D-4C9F-89DE-FCD5BA0C4403}">
      <dgm:prSet/>
      <dgm:spPr/>
      <dgm:t>
        <a:bodyPr/>
        <a:lstStyle/>
        <a:p>
          <a:endParaRPr lang="en-GB"/>
        </a:p>
      </dgm:t>
    </dgm:pt>
    <dgm:pt modelId="{7039CC33-6E08-4CA2-8B04-BC4551D244FC}">
      <dgm:prSet phldrT="[Text]"/>
      <dgm:spPr/>
      <dgm:t>
        <a:bodyPr/>
        <a:lstStyle/>
        <a:p>
          <a:pPr rtl="0"/>
          <a:r>
            <a:rPr lang="en-GB" b="1" dirty="0" smtClean="0">
              <a:latin typeface="+mj-lt"/>
            </a:rPr>
            <a:t>Shifting demographics- increased longevity</a:t>
          </a:r>
          <a:endParaRPr lang="en-GB" dirty="0"/>
        </a:p>
      </dgm:t>
    </dgm:pt>
    <dgm:pt modelId="{2F226747-C34E-4DED-A751-B0367B31F511}" type="parTrans" cxnId="{FBC92056-4877-4A68-A8FE-5D97D4BCB982}">
      <dgm:prSet/>
      <dgm:spPr/>
      <dgm:t>
        <a:bodyPr/>
        <a:lstStyle/>
        <a:p>
          <a:endParaRPr lang="en-GB"/>
        </a:p>
      </dgm:t>
    </dgm:pt>
    <dgm:pt modelId="{DB3FA76C-976D-47BC-8238-1BAD8A61F132}" type="sibTrans" cxnId="{FBC92056-4877-4A68-A8FE-5D97D4BCB982}">
      <dgm:prSet/>
      <dgm:spPr/>
      <dgm:t>
        <a:bodyPr/>
        <a:lstStyle/>
        <a:p>
          <a:endParaRPr lang="en-GB"/>
        </a:p>
      </dgm:t>
    </dgm:pt>
    <dgm:pt modelId="{3D2D3888-EB21-4602-B79F-7C7A69250F7E}">
      <dgm:prSet phldrT="[Text]"/>
      <dgm:spPr/>
      <dgm:t>
        <a:bodyPr/>
        <a:lstStyle/>
        <a:p>
          <a:pPr rtl="0"/>
          <a:r>
            <a:rPr lang="en-US" b="1" dirty="0" smtClean="0">
              <a:latin typeface="+mj-lt"/>
            </a:rPr>
            <a:t>Changing </a:t>
          </a:r>
          <a:r>
            <a:rPr lang="en-US" b="1" dirty="0" err="1" smtClean="0">
              <a:latin typeface="+mj-lt"/>
            </a:rPr>
            <a:t>labour</a:t>
          </a:r>
          <a:r>
            <a:rPr lang="en-US" b="1" dirty="0" smtClean="0">
              <a:latin typeface="+mj-lt"/>
            </a:rPr>
            <a:t>-markets and reduced job security</a:t>
          </a:r>
          <a:endParaRPr lang="en-GB" dirty="0"/>
        </a:p>
      </dgm:t>
    </dgm:pt>
    <dgm:pt modelId="{DCCA64DE-AA36-4EBA-9F06-FD6B5908F510}" type="parTrans" cxnId="{6D6947B5-F65F-4CC0-BC60-6ABD364AD0A4}">
      <dgm:prSet/>
      <dgm:spPr/>
      <dgm:t>
        <a:bodyPr/>
        <a:lstStyle/>
        <a:p>
          <a:endParaRPr lang="en-GB"/>
        </a:p>
      </dgm:t>
    </dgm:pt>
    <dgm:pt modelId="{FD874273-2526-4676-9C36-A41016B36A63}" type="sibTrans" cxnId="{6D6947B5-F65F-4CC0-BC60-6ABD364AD0A4}">
      <dgm:prSet/>
      <dgm:spPr/>
      <dgm:t>
        <a:bodyPr/>
        <a:lstStyle/>
        <a:p>
          <a:endParaRPr lang="en-GB"/>
        </a:p>
      </dgm:t>
    </dgm:pt>
    <dgm:pt modelId="{52AABE83-A73B-4FC6-864F-234734559335}">
      <dgm:prSet phldrT="[Text]"/>
      <dgm:spPr/>
      <dgm:t>
        <a:bodyPr/>
        <a:lstStyle/>
        <a:p>
          <a:pPr rtl="0"/>
          <a:r>
            <a:rPr lang="en-GB" b="1" dirty="0" smtClean="0">
              <a:latin typeface="+mj-lt"/>
            </a:rPr>
            <a:t>Access to financial products at young ages</a:t>
          </a:r>
          <a:endParaRPr lang="en-GB" dirty="0"/>
        </a:p>
      </dgm:t>
    </dgm:pt>
    <dgm:pt modelId="{AC0A0EE3-CC46-4433-9507-61060E268C2B}" type="parTrans" cxnId="{2B7DE660-88E6-49ED-852D-EE3D6B61FD2F}">
      <dgm:prSet/>
      <dgm:spPr/>
      <dgm:t>
        <a:bodyPr/>
        <a:lstStyle/>
        <a:p>
          <a:endParaRPr lang="en-GB"/>
        </a:p>
      </dgm:t>
    </dgm:pt>
    <dgm:pt modelId="{C0FAED54-C83E-43AB-A7D2-A00016E4E64D}" type="sibTrans" cxnId="{2B7DE660-88E6-49ED-852D-EE3D6B61FD2F}">
      <dgm:prSet/>
      <dgm:spPr/>
      <dgm:t>
        <a:bodyPr/>
        <a:lstStyle/>
        <a:p>
          <a:endParaRPr lang="en-GB"/>
        </a:p>
      </dgm:t>
    </dgm:pt>
    <dgm:pt modelId="{9BC8D962-F881-4B5F-9F2C-59571A8143A3}">
      <dgm:prSet phldrT="[Text]"/>
      <dgm:spPr/>
      <dgm:t>
        <a:bodyPr/>
        <a:lstStyle/>
        <a:p>
          <a:pPr rtl="0"/>
          <a:r>
            <a:rPr lang="en-GB" b="1" dirty="0" smtClean="0">
              <a:latin typeface="+mj-lt"/>
            </a:rPr>
            <a:t>Increasingly complex financial markets</a:t>
          </a:r>
          <a:endParaRPr lang="en-GB" dirty="0"/>
        </a:p>
      </dgm:t>
    </dgm:pt>
    <dgm:pt modelId="{899DAA59-04E6-4869-B473-D8BC71960508}" type="parTrans" cxnId="{8DF8FC88-1751-4591-BE53-C66F0FC9BF2C}">
      <dgm:prSet/>
      <dgm:spPr/>
      <dgm:t>
        <a:bodyPr/>
        <a:lstStyle/>
        <a:p>
          <a:endParaRPr lang="en-GB"/>
        </a:p>
      </dgm:t>
    </dgm:pt>
    <dgm:pt modelId="{55857423-00D0-4CED-895D-D616152D3902}" type="sibTrans" cxnId="{8DF8FC88-1751-4591-BE53-C66F0FC9BF2C}">
      <dgm:prSet/>
      <dgm:spPr/>
      <dgm:t>
        <a:bodyPr/>
        <a:lstStyle/>
        <a:p>
          <a:endParaRPr lang="en-GB"/>
        </a:p>
      </dgm:t>
    </dgm:pt>
    <dgm:pt modelId="{02F4D8BF-42C5-4647-A550-C0899E204BCE}" type="pres">
      <dgm:prSet presAssocID="{7767AFC6-9FE1-4853-9348-17C3F63DD30B}" presName="Name0" presStyleCnt="0">
        <dgm:presLayoutVars>
          <dgm:dir/>
          <dgm:resizeHandles val="exact"/>
        </dgm:presLayoutVars>
      </dgm:prSet>
      <dgm:spPr/>
      <dgm:t>
        <a:bodyPr/>
        <a:lstStyle/>
        <a:p>
          <a:endParaRPr lang="en-GB"/>
        </a:p>
      </dgm:t>
    </dgm:pt>
    <dgm:pt modelId="{2768D418-8162-411B-AB31-0CB1B13863FC}" type="pres">
      <dgm:prSet presAssocID="{7767AFC6-9FE1-4853-9348-17C3F63DD30B}" presName="cycle" presStyleCnt="0"/>
      <dgm:spPr/>
    </dgm:pt>
    <dgm:pt modelId="{9522AEC8-715A-4AC8-9A43-0402CCF22CA0}" type="pres">
      <dgm:prSet presAssocID="{813AA5C7-26CC-4477-BF4D-A0D5D3DE8CDA}" presName="nodeFirstNode" presStyleLbl="node1" presStyleIdx="0" presStyleCnt="6">
        <dgm:presLayoutVars>
          <dgm:bulletEnabled val="1"/>
        </dgm:presLayoutVars>
      </dgm:prSet>
      <dgm:spPr/>
      <dgm:t>
        <a:bodyPr/>
        <a:lstStyle/>
        <a:p>
          <a:endParaRPr lang="en-GB"/>
        </a:p>
      </dgm:t>
    </dgm:pt>
    <dgm:pt modelId="{8F647E4F-4B2B-4F87-82EC-92257D626316}" type="pres">
      <dgm:prSet presAssocID="{16D51E23-A2B8-44D4-8083-9D50F5013B5D}" presName="sibTransFirstNode" presStyleLbl="bgShp" presStyleIdx="0" presStyleCnt="1"/>
      <dgm:spPr/>
      <dgm:t>
        <a:bodyPr/>
        <a:lstStyle/>
        <a:p>
          <a:endParaRPr lang="en-GB"/>
        </a:p>
      </dgm:t>
    </dgm:pt>
    <dgm:pt modelId="{F54C7226-0310-4AAB-BD79-4CA31DF60E5E}" type="pres">
      <dgm:prSet presAssocID="{6F67B46B-9BB1-4EB8-89EC-380F27687D8C}" presName="nodeFollowingNodes" presStyleLbl="node1" presStyleIdx="1" presStyleCnt="6">
        <dgm:presLayoutVars>
          <dgm:bulletEnabled val="1"/>
        </dgm:presLayoutVars>
      </dgm:prSet>
      <dgm:spPr/>
      <dgm:t>
        <a:bodyPr/>
        <a:lstStyle/>
        <a:p>
          <a:endParaRPr lang="en-GB"/>
        </a:p>
      </dgm:t>
    </dgm:pt>
    <dgm:pt modelId="{0BAF89FB-4A53-4415-B117-B2D7751258D9}" type="pres">
      <dgm:prSet presAssocID="{7039CC33-6E08-4CA2-8B04-BC4551D244FC}" presName="nodeFollowingNodes" presStyleLbl="node1" presStyleIdx="2" presStyleCnt="6">
        <dgm:presLayoutVars>
          <dgm:bulletEnabled val="1"/>
        </dgm:presLayoutVars>
      </dgm:prSet>
      <dgm:spPr/>
      <dgm:t>
        <a:bodyPr/>
        <a:lstStyle/>
        <a:p>
          <a:endParaRPr lang="en-GB"/>
        </a:p>
      </dgm:t>
    </dgm:pt>
    <dgm:pt modelId="{0E80A178-F2E6-4A6E-91EA-F531EC6E5B44}" type="pres">
      <dgm:prSet presAssocID="{3D2D3888-EB21-4602-B79F-7C7A69250F7E}" presName="nodeFollowingNodes" presStyleLbl="node1" presStyleIdx="3" presStyleCnt="6">
        <dgm:presLayoutVars>
          <dgm:bulletEnabled val="1"/>
        </dgm:presLayoutVars>
      </dgm:prSet>
      <dgm:spPr/>
      <dgm:t>
        <a:bodyPr/>
        <a:lstStyle/>
        <a:p>
          <a:endParaRPr lang="en-GB"/>
        </a:p>
      </dgm:t>
    </dgm:pt>
    <dgm:pt modelId="{B97D4322-CBD0-4387-B428-39849A9251D5}" type="pres">
      <dgm:prSet presAssocID="{52AABE83-A73B-4FC6-864F-234734559335}" presName="nodeFollowingNodes" presStyleLbl="node1" presStyleIdx="4" presStyleCnt="6">
        <dgm:presLayoutVars>
          <dgm:bulletEnabled val="1"/>
        </dgm:presLayoutVars>
      </dgm:prSet>
      <dgm:spPr/>
      <dgm:t>
        <a:bodyPr/>
        <a:lstStyle/>
        <a:p>
          <a:endParaRPr lang="en-GB"/>
        </a:p>
      </dgm:t>
    </dgm:pt>
    <dgm:pt modelId="{B2401E1E-D3CD-4FFD-A832-CCB99A5D9828}" type="pres">
      <dgm:prSet presAssocID="{9BC8D962-F881-4B5F-9F2C-59571A8143A3}" presName="nodeFollowingNodes" presStyleLbl="node1" presStyleIdx="5" presStyleCnt="6">
        <dgm:presLayoutVars>
          <dgm:bulletEnabled val="1"/>
        </dgm:presLayoutVars>
      </dgm:prSet>
      <dgm:spPr/>
      <dgm:t>
        <a:bodyPr/>
        <a:lstStyle/>
        <a:p>
          <a:endParaRPr lang="en-GB"/>
        </a:p>
      </dgm:t>
    </dgm:pt>
  </dgm:ptLst>
  <dgm:cxnLst>
    <dgm:cxn modelId="{D0E325E4-8E05-4138-963D-E8D214A77F2C}" type="presOf" srcId="{52AABE83-A73B-4FC6-864F-234734559335}" destId="{B97D4322-CBD0-4387-B428-39849A9251D5}" srcOrd="0" destOrd="0" presId="urn:microsoft.com/office/officeart/2005/8/layout/cycle3"/>
    <dgm:cxn modelId="{2B7DE660-88E6-49ED-852D-EE3D6B61FD2F}" srcId="{7767AFC6-9FE1-4853-9348-17C3F63DD30B}" destId="{52AABE83-A73B-4FC6-864F-234734559335}" srcOrd="4" destOrd="0" parTransId="{AC0A0EE3-CC46-4433-9507-61060E268C2B}" sibTransId="{C0FAED54-C83E-43AB-A7D2-A00016E4E64D}"/>
    <dgm:cxn modelId="{43686C2D-F664-4BB5-AE1B-D6A0278B77FD}" type="presOf" srcId="{16D51E23-A2B8-44D4-8083-9D50F5013B5D}" destId="{8F647E4F-4B2B-4F87-82EC-92257D626316}" srcOrd="0" destOrd="0" presId="urn:microsoft.com/office/officeart/2005/8/layout/cycle3"/>
    <dgm:cxn modelId="{8DF8FC88-1751-4591-BE53-C66F0FC9BF2C}" srcId="{7767AFC6-9FE1-4853-9348-17C3F63DD30B}" destId="{9BC8D962-F881-4B5F-9F2C-59571A8143A3}" srcOrd="5" destOrd="0" parTransId="{899DAA59-04E6-4869-B473-D8BC71960508}" sibTransId="{55857423-00D0-4CED-895D-D616152D3902}"/>
    <dgm:cxn modelId="{D3B12A5C-09A2-4E7F-ABEE-8482660DBE2F}" type="presOf" srcId="{813AA5C7-26CC-4477-BF4D-A0D5D3DE8CDA}" destId="{9522AEC8-715A-4AC8-9A43-0402CCF22CA0}" srcOrd="0" destOrd="0" presId="urn:microsoft.com/office/officeart/2005/8/layout/cycle3"/>
    <dgm:cxn modelId="{6D6947B5-F65F-4CC0-BC60-6ABD364AD0A4}" srcId="{7767AFC6-9FE1-4853-9348-17C3F63DD30B}" destId="{3D2D3888-EB21-4602-B79F-7C7A69250F7E}" srcOrd="3" destOrd="0" parTransId="{DCCA64DE-AA36-4EBA-9F06-FD6B5908F510}" sibTransId="{FD874273-2526-4676-9C36-A41016B36A63}"/>
    <dgm:cxn modelId="{67C85B8D-CA8B-4D52-AD06-1B94BF57085C}" type="presOf" srcId="{6F67B46B-9BB1-4EB8-89EC-380F27687D8C}" destId="{F54C7226-0310-4AAB-BD79-4CA31DF60E5E}" srcOrd="0" destOrd="0" presId="urn:microsoft.com/office/officeart/2005/8/layout/cycle3"/>
    <dgm:cxn modelId="{FBC92056-4877-4A68-A8FE-5D97D4BCB982}" srcId="{7767AFC6-9FE1-4853-9348-17C3F63DD30B}" destId="{7039CC33-6E08-4CA2-8B04-BC4551D244FC}" srcOrd="2" destOrd="0" parTransId="{2F226747-C34E-4DED-A751-B0367B31F511}" sibTransId="{DB3FA76C-976D-47BC-8238-1BAD8A61F132}"/>
    <dgm:cxn modelId="{13697EB7-F334-4F45-9EC0-F50FBC58254B}" type="presOf" srcId="{7039CC33-6E08-4CA2-8B04-BC4551D244FC}" destId="{0BAF89FB-4A53-4415-B117-B2D7751258D9}" srcOrd="0" destOrd="0" presId="urn:microsoft.com/office/officeart/2005/8/layout/cycle3"/>
    <dgm:cxn modelId="{B7285CE7-D09C-4A06-8061-EB6D2E2916FD}" type="presOf" srcId="{7767AFC6-9FE1-4853-9348-17C3F63DD30B}" destId="{02F4D8BF-42C5-4647-A550-C0899E204BCE}" srcOrd="0" destOrd="0" presId="urn:microsoft.com/office/officeart/2005/8/layout/cycle3"/>
    <dgm:cxn modelId="{DFADB397-B8E9-46F2-874A-4CB1987D6593}" type="presOf" srcId="{3D2D3888-EB21-4602-B79F-7C7A69250F7E}" destId="{0E80A178-F2E6-4A6E-91EA-F531EC6E5B44}" srcOrd="0" destOrd="0" presId="urn:microsoft.com/office/officeart/2005/8/layout/cycle3"/>
    <dgm:cxn modelId="{C16B0B8F-D4C8-47DD-82C4-39C2DBD774CC}" type="presOf" srcId="{9BC8D962-F881-4B5F-9F2C-59571A8143A3}" destId="{B2401E1E-D3CD-4FFD-A832-CCB99A5D9828}" srcOrd="0" destOrd="0" presId="urn:microsoft.com/office/officeart/2005/8/layout/cycle3"/>
    <dgm:cxn modelId="{A248E501-B90D-4C9F-89DE-FCD5BA0C4403}" srcId="{7767AFC6-9FE1-4853-9348-17C3F63DD30B}" destId="{6F67B46B-9BB1-4EB8-89EC-380F27687D8C}" srcOrd="1" destOrd="0" parTransId="{1579C562-43CA-481B-A3E9-36FCDC279BF8}" sibTransId="{AF364EE3-A1A3-4BE9-A1EA-87E7518D241D}"/>
    <dgm:cxn modelId="{5F8F3A83-BBEC-4F16-ABAE-9BB9D80584ED}" srcId="{7767AFC6-9FE1-4853-9348-17C3F63DD30B}" destId="{813AA5C7-26CC-4477-BF4D-A0D5D3DE8CDA}" srcOrd="0" destOrd="0" parTransId="{F4FE360E-FC38-4AA1-9EB8-B42DD37A8A7B}" sibTransId="{16D51E23-A2B8-44D4-8083-9D50F5013B5D}"/>
    <dgm:cxn modelId="{F6FAD680-85B6-4B9B-AAAF-B07BBFE1E018}" type="presParOf" srcId="{02F4D8BF-42C5-4647-A550-C0899E204BCE}" destId="{2768D418-8162-411B-AB31-0CB1B13863FC}" srcOrd="0" destOrd="0" presId="urn:microsoft.com/office/officeart/2005/8/layout/cycle3"/>
    <dgm:cxn modelId="{D2F70020-5AB5-4452-BA6F-8DC73FCA87D3}" type="presParOf" srcId="{2768D418-8162-411B-AB31-0CB1B13863FC}" destId="{9522AEC8-715A-4AC8-9A43-0402CCF22CA0}" srcOrd="0" destOrd="0" presId="urn:microsoft.com/office/officeart/2005/8/layout/cycle3"/>
    <dgm:cxn modelId="{A452B5CB-B16F-4FBF-B67C-462D7AA2884D}" type="presParOf" srcId="{2768D418-8162-411B-AB31-0CB1B13863FC}" destId="{8F647E4F-4B2B-4F87-82EC-92257D626316}" srcOrd="1" destOrd="0" presId="urn:microsoft.com/office/officeart/2005/8/layout/cycle3"/>
    <dgm:cxn modelId="{28297354-99D7-400A-B144-FF1CB539348F}" type="presParOf" srcId="{2768D418-8162-411B-AB31-0CB1B13863FC}" destId="{F54C7226-0310-4AAB-BD79-4CA31DF60E5E}" srcOrd="2" destOrd="0" presId="urn:microsoft.com/office/officeart/2005/8/layout/cycle3"/>
    <dgm:cxn modelId="{6DC4BDE1-9BF7-4FED-B812-B481035380F1}" type="presParOf" srcId="{2768D418-8162-411B-AB31-0CB1B13863FC}" destId="{0BAF89FB-4A53-4415-B117-B2D7751258D9}" srcOrd="3" destOrd="0" presId="urn:microsoft.com/office/officeart/2005/8/layout/cycle3"/>
    <dgm:cxn modelId="{5276FB3F-8F36-466C-A163-BE1E9FE0231C}" type="presParOf" srcId="{2768D418-8162-411B-AB31-0CB1B13863FC}" destId="{0E80A178-F2E6-4A6E-91EA-F531EC6E5B44}" srcOrd="4" destOrd="0" presId="urn:microsoft.com/office/officeart/2005/8/layout/cycle3"/>
    <dgm:cxn modelId="{FFC7A220-336E-465A-B43A-54639BE06FC5}" type="presParOf" srcId="{2768D418-8162-411B-AB31-0CB1B13863FC}" destId="{B97D4322-CBD0-4387-B428-39849A9251D5}" srcOrd="5" destOrd="0" presId="urn:microsoft.com/office/officeart/2005/8/layout/cycle3"/>
    <dgm:cxn modelId="{159595EE-3B50-445F-8399-D8738F899D81}" type="presParOf" srcId="{2768D418-8162-411B-AB31-0CB1B13863FC}" destId="{B2401E1E-D3CD-4FFD-A832-CCB99A5D982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73EA0C-3871-4F82-A134-880BB2CF14A2}" type="doc">
      <dgm:prSet loTypeId="urn:microsoft.com/office/officeart/2008/layout/AlternatingPictureBlocks" loCatId="list" qsTypeId="urn:microsoft.com/office/officeart/2005/8/quickstyle/simple1" qsCatId="simple" csTypeId="urn:microsoft.com/office/officeart/2005/8/colors/accent5_2" csCatId="accent5" phldr="1"/>
      <dgm:spPr/>
      <dgm:t>
        <a:bodyPr/>
        <a:lstStyle/>
        <a:p>
          <a:endParaRPr lang="en-GB"/>
        </a:p>
      </dgm:t>
    </dgm:pt>
    <dgm:pt modelId="{CEA84940-A554-449F-A591-60DC1415D34D}">
      <dgm:prSet custT="1"/>
      <dgm:spPr/>
      <dgm:t>
        <a:bodyPr/>
        <a:lstStyle/>
        <a:p>
          <a:pPr rtl="0"/>
          <a:r>
            <a:rPr lang="en-GB" sz="1800" dirty="0" smtClean="0"/>
            <a:t>In </a:t>
          </a:r>
          <a:r>
            <a:rPr lang="en-GB" sz="1800" b="1" dirty="0" smtClean="0"/>
            <a:t>Australia</a:t>
          </a:r>
          <a:r>
            <a:rPr lang="en-GB" sz="1800" dirty="0" smtClean="0"/>
            <a:t>, financial literacy </a:t>
          </a:r>
          <a:r>
            <a:rPr lang="en-US" sz="1800" dirty="0" smtClean="0"/>
            <a:t>was first introduced within the mathematics, English and science curricula, and is also included in the draft economics and </a:t>
          </a:r>
          <a:r>
            <a:rPr lang="en-GB" sz="1800" dirty="0" smtClean="0"/>
            <a:t>business curricula</a:t>
          </a:r>
          <a:endParaRPr lang="en-GB" sz="1800" dirty="0"/>
        </a:p>
      </dgm:t>
    </dgm:pt>
    <dgm:pt modelId="{065B0031-E50E-4B86-8E6B-ECDF270D987A}" type="parTrans" cxnId="{6E297AA8-FD3C-4139-AD19-59589816089D}">
      <dgm:prSet/>
      <dgm:spPr/>
      <dgm:t>
        <a:bodyPr/>
        <a:lstStyle/>
        <a:p>
          <a:endParaRPr lang="en-GB"/>
        </a:p>
      </dgm:t>
    </dgm:pt>
    <dgm:pt modelId="{C3BAC784-6551-4AE8-9518-27CF9D30EB27}" type="sibTrans" cxnId="{6E297AA8-FD3C-4139-AD19-59589816089D}">
      <dgm:prSet/>
      <dgm:spPr/>
      <dgm:t>
        <a:bodyPr/>
        <a:lstStyle/>
        <a:p>
          <a:endParaRPr lang="en-GB"/>
        </a:p>
      </dgm:t>
    </dgm:pt>
    <dgm:pt modelId="{761BB72B-BF62-4DF2-8ADB-5CB5F7F057C0}">
      <dgm:prSet custT="1"/>
      <dgm:spPr/>
      <dgm:t>
        <a:bodyPr/>
        <a:lstStyle/>
        <a:p>
          <a:pPr rtl="0"/>
          <a:r>
            <a:rPr lang="en-GB" sz="1800" dirty="0" smtClean="0"/>
            <a:t>In </a:t>
          </a:r>
          <a:r>
            <a:rPr lang="en-GB" sz="1800" b="1" dirty="0" smtClean="0"/>
            <a:t>Estonia</a:t>
          </a:r>
          <a:r>
            <a:rPr lang="en-GB" sz="1800" dirty="0" smtClean="0"/>
            <a:t>, the new curricula adopted by the government in 2010 incorporates monetary and finance-related topics in primary and lower secondary school for instance in mathematics and social studies.</a:t>
          </a:r>
          <a:endParaRPr lang="en-GB" sz="1800" dirty="0"/>
        </a:p>
      </dgm:t>
    </dgm:pt>
    <dgm:pt modelId="{BA5C994C-4C90-4699-93DA-F56EFBFE73F1}" type="parTrans" cxnId="{6001417A-B35B-4A55-832F-CD2466C9EE36}">
      <dgm:prSet/>
      <dgm:spPr/>
      <dgm:t>
        <a:bodyPr/>
        <a:lstStyle/>
        <a:p>
          <a:endParaRPr lang="en-GB"/>
        </a:p>
      </dgm:t>
    </dgm:pt>
    <dgm:pt modelId="{2E0A3FF2-FEA8-47A7-A5DF-9539384486BB}" type="sibTrans" cxnId="{6001417A-B35B-4A55-832F-CD2466C9EE36}">
      <dgm:prSet/>
      <dgm:spPr/>
      <dgm:t>
        <a:bodyPr/>
        <a:lstStyle/>
        <a:p>
          <a:endParaRPr lang="en-GB"/>
        </a:p>
      </dgm:t>
    </dgm:pt>
    <dgm:pt modelId="{2E531CB1-B9FD-4928-8021-0CCC0335E1B0}">
      <dgm:prSet custT="1"/>
      <dgm:spPr/>
      <dgm:t>
        <a:bodyPr/>
        <a:lstStyle/>
        <a:p>
          <a:pPr rtl="0"/>
          <a:r>
            <a:rPr lang="en-GB" sz="1800" dirty="0" smtClean="0"/>
            <a:t>In </a:t>
          </a:r>
          <a:r>
            <a:rPr lang="en-GB" sz="1800" b="1" dirty="0" smtClean="0"/>
            <a:t>New Zealand </a:t>
          </a:r>
          <a:r>
            <a:rPr lang="en-US" sz="1800" dirty="0" smtClean="0"/>
            <a:t>financial literacy is included in the curriculum as a theme that schools can use for cross-curricular teaching, as </a:t>
          </a:r>
          <a:r>
            <a:rPr lang="en-US" sz="1800" dirty="0" err="1" smtClean="0"/>
            <a:t>i</a:t>
          </a:r>
          <a:r>
            <a:rPr lang="en-GB" sz="1800" dirty="0" smtClean="0"/>
            <a:t>t provides </a:t>
          </a:r>
          <a:r>
            <a:rPr lang="en-US" sz="1800" dirty="0" smtClean="0"/>
            <a:t>a context for linking learning areas</a:t>
          </a:r>
          <a:endParaRPr lang="en-GB" sz="1800" dirty="0"/>
        </a:p>
      </dgm:t>
    </dgm:pt>
    <dgm:pt modelId="{4ECE4F3D-A537-4555-BBFF-A0494709A661}" type="parTrans" cxnId="{68F1AED7-E0F3-4024-8443-3F6EF61D231C}">
      <dgm:prSet/>
      <dgm:spPr/>
      <dgm:t>
        <a:bodyPr/>
        <a:lstStyle/>
        <a:p>
          <a:endParaRPr lang="en-GB"/>
        </a:p>
      </dgm:t>
    </dgm:pt>
    <dgm:pt modelId="{48838C6F-C7C5-490A-AF3A-CEAB78579149}" type="sibTrans" cxnId="{68F1AED7-E0F3-4024-8443-3F6EF61D231C}">
      <dgm:prSet/>
      <dgm:spPr/>
      <dgm:t>
        <a:bodyPr/>
        <a:lstStyle/>
        <a:p>
          <a:endParaRPr lang="en-GB"/>
        </a:p>
      </dgm:t>
    </dgm:pt>
    <dgm:pt modelId="{9EEC9C58-8CE8-4077-9DD4-6042C3E7DDE6}" type="pres">
      <dgm:prSet presAssocID="{0B73EA0C-3871-4F82-A134-880BB2CF14A2}" presName="linearFlow" presStyleCnt="0">
        <dgm:presLayoutVars>
          <dgm:dir/>
          <dgm:resizeHandles val="exact"/>
        </dgm:presLayoutVars>
      </dgm:prSet>
      <dgm:spPr/>
      <dgm:t>
        <a:bodyPr/>
        <a:lstStyle/>
        <a:p>
          <a:endParaRPr lang="en-GB"/>
        </a:p>
      </dgm:t>
    </dgm:pt>
    <dgm:pt modelId="{AAE8B5A9-B2E2-4DC0-91B4-FB7F30780857}" type="pres">
      <dgm:prSet presAssocID="{CEA84940-A554-449F-A591-60DC1415D34D}" presName="comp" presStyleCnt="0"/>
      <dgm:spPr/>
    </dgm:pt>
    <dgm:pt modelId="{66F7D479-845F-4975-AE4E-712DD5C23D2B}" type="pres">
      <dgm:prSet presAssocID="{CEA84940-A554-449F-A591-60DC1415D34D}" presName="rect2" presStyleLbl="node1" presStyleIdx="0" presStyleCnt="3" custScaleX="162953" custLinFactNeighborX="39019" custLinFactNeighborY="-278">
        <dgm:presLayoutVars>
          <dgm:bulletEnabled val="1"/>
        </dgm:presLayoutVars>
      </dgm:prSet>
      <dgm:spPr/>
      <dgm:t>
        <a:bodyPr/>
        <a:lstStyle/>
        <a:p>
          <a:endParaRPr lang="en-GB"/>
        </a:p>
      </dgm:t>
    </dgm:pt>
    <dgm:pt modelId="{DD6894EA-0555-4C84-9FDB-032594F3029B}" type="pres">
      <dgm:prSet presAssocID="{CEA84940-A554-449F-A591-60DC1415D34D}" presName="rect1" presStyleLbl="lnNode1" presStyleIdx="0" presStyleCnt="3" custScaleX="174678" custLinFactNeighborX="-60081" custLinFactNeighborY="-273"/>
      <dgm:spPr>
        <a:blipFill rotWithShape="1">
          <a:blip xmlns:r="http://schemas.openxmlformats.org/officeDocument/2006/relationships" r:embed="rId1"/>
          <a:stretch>
            <a:fillRect/>
          </a:stretch>
        </a:blipFill>
      </dgm:spPr>
      <dgm:t>
        <a:bodyPr/>
        <a:lstStyle/>
        <a:p>
          <a:endParaRPr lang="en-GB"/>
        </a:p>
      </dgm:t>
    </dgm:pt>
    <dgm:pt modelId="{EB2DBF4E-4F7C-48B5-B0EB-68D4534C9E4F}" type="pres">
      <dgm:prSet presAssocID="{C3BAC784-6551-4AE8-9518-27CF9D30EB27}" presName="sibTrans" presStyleCnt="0"/>
      <dgm:spPr/>
    </dgm:pt>
    <dgm:pt modelId="{1D22C482-3884-4756-8145-F10F2C40D82C}" type="pres">
      <dgm:prSet presAssocID="{761BB72B-BF62-4DF2-8ADB-5CB5F7F057C0}" presName="comp" presStyleCnt="0"/>
      <dgm:spPr/>
    </dgm:pt>
    <dgm:pt modelId="{1E03D61F-D1AB-4FD8-957D-81C4543DC34F}" type="pres">
      <dgm:prSet presAssocID="{761BB72B-BF62-4DF2-8ADB-5CB5F7F057C0}" presName="rect2" presStyleLbl="node1" presStyleIdx="1" presStyleCnt="3" custScaleX="175934" custLinFactNeighborX="-27069" custLinFactNeighborY="-2414">
        <dgm:presLayoutVars>
          <dgm:bulletEnabled val="1"/>
        </dgm:presLayoutVars>
      </dgm:prSet>
      <dgm:spPr/>
      <dgm:t>
        <a:bodyPr/>
        <a:lstStyle/>
        <a:p>
          <a:endParaRPr lang="en-GB"/>
        </a:p>
      </dgm:t>
    </dgm:pt>
    <dgm:pt modelId="{68C5C88D-0DD7-4095-8706-525F7B0C3C6F}" type="pres">
      <dgm:prSet presAssocID="{761BB72B-BF62-4DF2-8ADB-5CB5F7F057C0}" presName="rect1" presStyleLbl="lnNode1" presStyleIdx="1" presStyleCnt="3" custScaleX="143193" custLinFactNeighborX="61199" custLinFactNeighborY="-2414"/>
      <dgm:spPr>
        <a:blipFill rotWithShape="1">
          <a:blip xmlns:r="http://schemas.openxmlformats.org/officeDocument/2006/relationships" r:embed="rId2"/>
          <a:stretch>
            <a:fillRect/>
          </a:stretch>
        </a:blipFill>
      </dgm:spPr>
      <dgm:t>
        <a:bodyPr/>
        <a:lstStyle/>
        <a:p>
          <a:endParaRPr lang="en-GB"/>
        </a:p>
      </dgm:t>
    </dgm:pt>
    <dgm:pt modelId="{DF9626D2-FBFF-4753-BF46-89025A1311A7}" type="pres">
      <dgm:prSet presAssocID="{2E0A3FF2-FEA8-47A7-A5DF-9539384486BB}" presName="sibTrans" presStyleCnt="0"/>
      <dgm:spPr/>
    </dgm:pt>
    <dgm:pt modelId="{0A792A71-BDD3-495B-A094-A714EA2452DA}" type="pres">
      <dgm:prSet presAssocID="{2E531CB1-B9FD-4928-8021-0CCC0335E1B0}" presName="comp" presStyleCnt="0"/>
      <dgm:spPr/>
    </dgm:pt>
    <dgm:pt modelId="{80673E9F-C0A4-4460-B9A5-AAC6F617917A}" type="pres">
      <dgm:prSet presAssocID="{2E531CB1-B9FD-4928-8021-0CCC0335E1B0}" presName="rect2" presStyleLbl="node1" presStyleIdx="2" presStyleCnt="3" custScaleX="160923" custLinFactNeighborX="33904" custLinFactNeighborY="-1477">
        <dgm:presLayoutVars>
          <dgm:bulletEnabled val="1"/>
        </dgm:presLayoutVars>
      </dgm:prSet>
      <dgm:spPr/>
      <dgm:t>
        <a:bodyPr/>
        <a:lstStyle/>
        <a:p>
          <a:endParaRPr lang="en-GB"/>
        </a:p>
      </dgm:t>
    </dgm:pt>
    <dgm:pt modelId="{A7225153-F377-48FE-9776-9831812D526C}" type="pres">
      <dgm:prSet presAssocID="{2E531CB1-B9FD-4928-8021-0CCC0335E1B0}" presName="rect1" presStyleLbl="lnNode1" presStyleIdx="2" presStyleCnt="3" custScaleX="175769" custLinFactNeighborX="-62032" custLinFactNeighborY="209"/>
      <dgm:spPr>
        <a:blipFill rotWithShape="1">
          <a:blip xmlns:r="http://schemas.openxmlformats.org/officeDocument/2006/relationships" r:embed="rId3"/>
          <a:stretch>
            <a:fillRect/>
          </a:stretch>
        </a:blipFill>
      </dgm:spPr>
      <dgm:t>
        <a:bodyPr/>
        <a:lstStyle/>
        <a:p>
          <a:endParaRPr lang="en-GB"/>
        </a:p>
      </dgm:t>
    </dgm:pt>
  </dgm:ptLst>
  <dgm:cxnLst>
    <dgm:cxn modelId="{6001417A-B35B-4A55-832F-CD2466C9EE36}" srcId="{0B73EA0C-3871-4F82-A134-880BB2CF14A2}" destId="{761BB72B-BF62-4DF2-8ADB-5CB5F7F057C0}" srcOrd="1" destOrd="0" parTransId="{BA5C994C-4C90-4699-93DA-F56EFBFE73F1}" sibTransId="{2E0A3FF2-FEA8-47A7-A5DF-9539384486BB}"/>
    <dgm:cxn modelId="{C203F6F8-9FE6-4E9E-921F-86881FF05643}" type="presOf" srcId="{761BB72B-BF62-4DF2-8ADB-5CB5F7F057C0}" destId="{1E03D61F-D1AB-4FD8-957D-81C4543DC34F}" srcOrd="0" destOrd="0" presId="urn:microsoft.com/office/officeart/2008/layout/AlternatingPictureBlocks"/>
    <dgm:cxn modelId="{5126CFA1-BE42-4FDA-8A8D-7D34A762A43F}" type="presOf" srcId="{2E531CB1-B9FD-4928-8021-0CCC0335E1B0}" destId="{80673E9F-C0A4-4460-B9A5-AAC6F617917A}" srcOrd="0" destOrd="0" presId="urn:microsoft.com/office/officeart/2008/layout/AlternatingPictureBlocks"/>
    <dgm:cxn modelId="{6E297AA8-FD3C-4139-AD19-59589816089D}" srcId="{0B73EA0C-3871-4F82-A134-880BB2CF14A2}" destId="{CEA84940-A554-449F-A591-60DC1415D34D}" srcOrd="0" destOrd="0" parTransId="{065B0031-E50E-4B86-8E6B-ECDF270D987A}" sibTransId="{C3BAC784-6551-4AE8-9518-27CF9D30EB27}"/>
    <dgm:cxn modelId="{7903BFCF-1211-4ED4-8B0B-73F9857BF216}" type="presOf" srcId="{CEA84940-A554-449F-A591-60DC1415D34D}" destId="{66F7D479-845F-4975-AE4E-712DD5C23D2B}" srcOrd="0" destOrd="0" presId="urn:microsoft.com/office/officeart/2008/layout/AlternatingPictureBlocks"/>
    <dgm:cxn modelId="{379339B1-7F14-43AC-B962-8637FBCC9E0B}" type="presOf" srcId="{0B73EA0C-3871-4F82-A134-880BB2CF14A2}" destId="{9EEC9C58-8CE8-4077-9DD4-6042C3E7DDE6}" srcOrd="0" destOrd="0" presId="urn:microsoft.com/office/officeart/2008/layout/AlternatingPictureBlocks"/>
    <dgm:cxn modelId="{68F1AED7-E0F3-4024-8443-3F6EF61D231C}" srcId="{0B73EA0C-3871-4F82-A134-880BB2CF14A2}" destId="{2E531CB1-B9FD-4928-8021-0CCC0335E1B0}" srcOrd="2" destOrd="0" parTransId="{4ECE4F3D-A537-4555-BBFF-A0494709A661}" sibTransId="{48838C6F-C7C5-490A-AF3A-CEAB78579149}"/>
    <dgm:cxn modelId="{64BC8F80-9B19-4E1E-8423-15D15A3A04FC}" type="presParOf" srcId="{9EEC9C58-8CE8-4077-9DD4-6042C3E7DDE6}" destId="{AAE8B5A9-B2E2-4DC0-91B4-FB7F30780857}" srcOrd="0" destOrd="0" presId="urn:microsoft.com/office/officeart/2008/layout/AlternatingPictureBlocks"/>
    <dgm:cxn modelId="{5F16AC0E-4CC0-42EE-BCB4-4095590ACEC7}" type="presParOf" srcId="{AAE8B5A9-B2E2-4DC0-91B4-FB7F30780857}" destId="{66F7D479-845F-4975-AE4E-712DD5C23D2B}" srcOrd="0" destOrd="0" presId="urn:microsoft.com/office/officeart/2008/layout/AlternatingPictureBlocks"/>
    <dgm:cxn modelId="{27B75D1F-17E1-4A95-ACF8-6050A9EAFE9C}" type="presParOf" srcId="{AAE8B5A9-B2E2-4DC0-91B4-FB7F30780857}" destId="{DD6894EA-0555-4C84-9FDB-032594F3029B}" srcOrd="1" destOrd="0" presId="urn:microsoft.com/office/officeart/2008/layout/AlternatingPictureBlocks"/>
    <dgm:cxn modelId="{91335417-9B3D-4AFB-994F-D2C707D32327}" type="presParOf" srcId="{9EEC9C58-8CE8-4077-9DD4-6042C3E7DDE6}" destId="{EB2DBF4E-4F7C-48B5-B0EB-68D4534C9E4F}" srcOrd="1" destOrd="0" presId="urn:microsoft.com/office/officeart/2008/layout/AlternatingPictureBlocks"/>
    <dgm:cxn modelId="{6C9E3912-0648-4226-B746-DAFDA311C4DA}" type="presParOf" srcId="{9EEC9C58-8CE8-4077-9DD4-6042C3E7DDE6}" destId="{1D22C482-3884-4756-8145-F10F2C40D82C}" srcOrd="2" destOrd="0" presId="urn:microsoft.com/office/officeart/2008/layout/AlternatingPictureBlocks"/>
    <dgm:cxn modelId="{C34F2B60-5CEC-49BD-A40D-91BD566F571F}" type="presParOf" srcId="{1D22C482-3884-4756-8145-F10F2C40D82C}" destId="{1E03D61F-D1AB-4FD8-957D-81C4543DC34F}" srcOrd="0" destOrd="0" presId="urn:microsoft.com/office/officeart/2008/layout/AlternatingPictureBlocks"/>
    <dgm:cxn modelId="{104A7D49-D0DD-4269-A180-067DBC594F81}" type="presParOf" srcId="{1D22C482-3884-4756-8145-F10F2C40D82C}" destId="{68C5C88D-0DD7-4095-8706-525F7B0C3C6F}" srcOrd="1" destOrd="0" presId="urn:microsoft.com/office/officeart/2008/layout/AlternatingPictureBlocks"/>
    <dgm:cxn modelId="{B2B9F686-87D0-4976-B4E3-2746F977CA4E}" type="presParOf" srcId="{9EEC9C58-8CE8-4077-9DD4-6042C3E7DDE6}" destId="{DF9626D2-FBFF-4753-BF46-89025A1311A7}" srcOrd="3" destOrd="0" presId="urn:microsoft.com/office/officeart/2008/layout/AlternatingPictureBlocks"/>
    <dgm:cxn modelId="{CA3E85E8-9BC0-4D0B-9B88-19FF217D2ED6}" type="presParOf" srcId="{9EEC9C58-8CE8-4077-9DD4-6042C3E7DDE6}" destId="{0A792A71-BDD3-495B-A094-A714EA2452DA}" srcOrd="4" destOrd="0" presId="urn:microsoft.com/office/officeart/2008/layout/AlternatingPictureBlocks"/>
    <dgm:cxn modelId="{A0B13ACB-9E5B-4F24-BDE3-A27F0E8B655C}" type="presParOf" srcId="{0A792A71-BDD3-495B-A094-A714EA2452DA}" destId="{80673E9F-C0A4-4460-B9A5-AAC6F617917A}" srcOrd="0" destOrd="0" presId="urn:microsoft.com/office/officeart/2008/layout/AlternatingPictureBlocks"/>
    <dgm:cxn modelId="{6F741556-E89B-4FB1-80F8-ECEE34C8696C}" type="presParOf" srcId="{0A792A71-BDD3-495B-A094-A714EA2452DA}" destId="{A7225153-F377-48FE-9776-9831812D526C}"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73EA0C-3871-4F82-A134-880BB2CF14A2}" type="doc">
      <dgm:prSet loTypeId="urn:microsoft.com/office/officeart/2008/layout/AlternatingPictureBlocks" loCatId="list" qsTypeId="urn:microsoft.com/office/officeart/2005/8/quickstyle/simple1" qsCatId="simple" csTypeId="urn:microsoft.com/office/officeart/2005/8/colors/accent5_2" csCatId="accent5" phldr="1"/>
      <dgm:spPr/>
      <dgm:t>
        <a:bodyPr/>
        <a:lstStyle/>
        <a:p>
          <a:endParaRPr lang="en-GB"/>
        </a:p>
      </dgm:t>
    </dgm:pt>
    <dgm:pt modelId="{AC6D2AF3-BFF9-46BB-8A84-A79DE6970C9B}">
      <dgm:prSet custT="1"/>
      <dgm:spPr/>
      <dgm:t>
        <a:bodyPr/>
        <a:lstStyle/>
        <a:p>
          <a:pPr rtl="0"/>
          <a:r>
            <a:rPr lang="en-GB" sz="1800" dirty="0" smtClean="0"/>
            <a:t>In the </a:t>
          </a:r>
          <a:r>
            <a:rPr lang="en-GB" sz="1800" b="1" dirty="0" smtClean="0"/>
            <a:t>Czech Republic </a:t>
          </a:r>
          <a:r>
            <a:rPr lang="en-GB" sz="1800" dirty="0" smtClean="0"/>
            <a:t>financial literacy standards were developed in 2007. Financial literacy standards for secondary schools focus on topics such as money, household budget management, financial products and consumer rights. </a:t>
          </a:r>
          <a:endParaRPr lang="en-GB" sz="1800" dirty="0"/>
        </a:p>
      </dgm:t>
    </dgm:pt>
    <dgm:pt modelId="{5AD07364-8750-4A51-A5A2-F1C7137A47F8}" type="parTrans" cxnId="{8E096F1D-B248-4304-ADCB-BDA2DFE1DFDB}">
      <dgm:prSet/>
      <dgm:spPr/>
      <dgm:t>
        <a:bodyPr/>
        <a:lstStyle/>
        <a:p>
          <a:endParaRPr lang="en-GB"/>
        </a:p>
      </dgm:t>
    </dgm:pt>
    <dgm:pt modelId="{1B2F9E72-6652-4E7F-AAF2-D4C40C383152}" type="sibTrans" cxnId="{8E096F1D-B248-4304-ADCB-BDA2DFE1DFDB}">
      <dgm:prSet/>
      <dgm:spPr/>
      <dgm:t>
        <a:bodyPr/>
        <a:lstStyle/>
        <a:p>
          <a:endParaRPr lang="en-GB"/>
        </a:p>
      </dgm:t>
    </dgm:pt>
    <dgm:pt modelId="{354161FB-BF58-43E8-BA0E-144C03C842EF}">
      <dgm:prSet custT="1"/>
      <dgm:spPr/>
      <dgm:t>
        <a:bodyPr/>
        <a:lstStyle/>
        <a:p>
          <a:pPr rtl="0"/>
          <a:r>
            <a:rPr lang="en-GB" sz="1800" dirty="0" smtClean="0"/>
            <a:t>In </a:t>
          </a:r>
          <a:r>
            <a:rPr lang="en-GB" sz="1800" b="1" dirty="0" smtClean="0"/>
            <a:t>New Zealand </a:t>
          </a:r>
          <a:r>
            <a:rPr lang="en-GB" sz="1800" dirty="0" smtClean="0"/>
            <a:t>Financial literacy curriculum-based learning outcomes were first developed in 2007 and then revised in 2013. Learning outcomes are grouped into three broad areas including manage money and income, set goals, manage risk. </a:t>
          </a:r>
          <a:endParaRPr lang="en-GB" sz="1800" dirty="0"/>
        </a:p>
      </dgm:t>
    </dgm:pt>
    <dgm:pt modelId="{5DAD3720-2046-4A99-B7BC-D1DB1F911296}" type="parTrans" cxnId="{F8BD4AC6-E650-459B-8B56-C8CE8B5FBA2D}">
      <dgm:prSet/>
      <dgm:spPr/>
      <dgm:t>
        <a:bodyPr/>
        <a:lstStyle/>
        <a:p>
          <a:endParaRPr lang="en-GB"/>
        </a:p>
      </dgm:t>
    </dgm:pt>
    <dgm:pt modelId="{36F8281E-4716-423B-BAA2-F08FFD74A2BA}" type="sibTrans" cxnId="{F8BD4AC6-E650-459B-8B56-C8CE8B5FBA2D}">
      <dgm:prSet/>
      <dgm:spPr/>
      <dgm:t>
        <a:bodyPr/>
        <a:lstStyle/>
        <a:p>
          <a:endParaRPr lang="en-GB"/>
        </a:p>
      </dgm:t>
    </dgm:pt>
    <dgm:pt modelId="{9EEC9C58-8CE8-4077-9DD4-6042C3E7DDE6}" type="pres">
      <dgm:prSet presAssocID="{0B73EA0C-3871-4F82-A134-880BB2CF14A2}" presName="linearFlow" presStyleCnt="0">
        <dgm:presLayoutVars>
          <dgm:dir/>
          <dgm:resizeHandles val="exact"/>
        </dgm:presLayoutVars>
      </dgm:prSet>
      <dgm:spPr/>
      <dgm:t>
        <a:bodyPr/>
        <a:lstStyle/>
        <a:p>
          <a:endParaRPr lang="en-GB"/>
        </a:p>
      </dgm:t>
    </dgm:pt>
    <dgm:pt modelId="{5DD6377C-1DCB-4489-A67C-6FF4A93AD251}" type="pres">
      <dgm:prSet presAssocID="{AC6D2AF3-BFF9-46BB-8A84-A79DE6970C9B}" presName="comp" presStyleCnt="0"/>
      <dgm:spPr/>
    </dgm:pt>
    <dgm:pt modelId="{7AD8EE87-2FCF-4C9D-A81F-5A7D38E3B3C3}" type="pres">
      <dgm:prSet presAssocID="{AC6D2AF3-BFF9-46BB-8A84-A79DE6970C9B}" presName="rect2" presStyleLbl="node1" presStyleIdx="0" presStyleCnt="2" custScaleX="103564" custLinFactNeighborX="9059" custLinFactNeighborY="-42">
        <dgm:presLayoutVars>
          <dgm:bulletEnabled val="1"/>
        </dgm:presLayoutVars>
      </dgm:prSet>
      <dgm:spPr/>
      <dgm:t>
        <a:bodyPr/>
        <a:lstStyle/>
        <a:p>
          <a:endParaRPr lang="en-GB"/>
        </a:p>
      </dgm:t>
    </dgm:pt>
    <dgm:pt modelId="{EB16EEF1-5F1A-4AD5-B619-ED4DD73DCFE4}" type="pres">
      <dgm:prSet presAssocID="{AC6D2AF3-BFF9-46BB-8A84-A79DE6970C9B}" presName="rect1" presStyleLbl="lnNode1" presStyleIdx="0" presStyleCnt="2" custScaleX="116827" custLinFactNeighborX="-19302"/>
      <dgm:spPr>
        <a:blipFill rotWithShape="1">
          <a:blip xmlns:r="http://schemas.openxmlformats.org/officeDocument/2006/relationships" r:embed="rId1"/>
          <a:stretch>
            <a:fillRect/>
          </a:stretch>
        </a:blipFill>
      </dgm:spPr>
      <dgm:t>
        <a:bodyPr/>
        <a:lstStyle/>
        <a:p>
          <a:endParaRPr lang="en-GB"/>
        </a:p>
      </dgm:t>
    </dgm:pt>
    <dgm:pt modelId="{C66767AD-7164-4E49-9F68-7A902F4A4AB3}" type="pres">
      <dgm:prSet presAssocID="{1B2F9E72-6652-4E7F-AAF2-D4C40C383152}" presName="sibTrans" presStyleCnt="0"/>
      <dgm:spPr/>
    </dgm:pt>
    <dgm:pt modelId="{4CC1D60E-8811-4F3C-BC16-353EA2AB5D8E}" type="pres">
      <dgm:prSet presAssocID="{354161FB-BF58-43E8-BA0E-144C03C842EF}" presName="comp" presStyleCnt="0"/>
      <dgm:spPr/>
    </dgm:pt>
    <dgm:pt modelId="{AD101286-71E6-40B6-9125-C5080D3983C7}" type="pres">
      <dgm:prSet presAssocID="{354161FB-BF58-43E8-BA0E-144C03C842EF}" presName="rect2" presStyleLbl="node1" presStyleIdx="1" presStyleCnt="2" custScaleX="102402" custLinFactNeighborX="-6853">
        <dgm:presLayoutVars>
          <dgm:bulletEnabled val="1"/>
        </dgm:presLayoutVars>
      </dgm:prSet>
      <dgm:spPr/>
      <dgm:t>
        <a:bodyPr/>
        <a:lstStyle/>
        <a:p>
          <a:endParaRPr lang="en-GB"/>
        </a:p>
      </dgm:t>
    </dgm:pt>
    <dgm:pt modelId="{068D83B3-40FA-4C82-A666-85489EA5420B}" type="pres">
      <dgm:prSet presAssocID="{354161FB-BF58-43E8-BA0E-144C03C842EF}" presName="rect1" presStyleLbl="lnNode1" presStyleIdx="1" presStyleCnt="2" custScaleX="130605" custLinFactNeighborX="18193"/>
      <dgm:spPr>
        <a:blipFill rotWithShape="1">
          <a:blip xmlns:r="http://schemas.openxmlformats.org/officeDocument/2006/relationships" r:embed="rId2"/>
          <a:stretch>
            <a:fillRect/>
          </a:stretch>
        </a:blipFill>
      </dgm:spPr>
    </dgm:pt>
  </dgm:ptLst>
  <dgm:cxnLst>
    <dgm:cxn modelId="{F8BD4AC6-E650-459B-8B56-C8CE8B5FBA2D}" srcId="{0B73EA0C-3871-4F82-A134-880BB2CF14A2}" destId="{354161FB-BF58-43E8-BA0E-144C03C842EF}" srcOrd="1" destOrd="0" parTransId="{5DAD3720-2046-4A99-B7BC-D1DB1F911296}" sibTransId="{36F8281E-4716-423B-BAA2-F08FFD74A2BA}"/>
    <dgm:cxn modelId="{7E9A5796-C346-4C19-AA19-14EFA7337E01}" type="presOf" srcId="{354161FB-BF58-43E8-BA0E-144C03C842EF}" destId="{AD101286-71E6-40B6-9125-C5080D3983C7}" srcOrd="0" destOrd="0" presId="urn:microsoft.com/office/officeart/2008/layout/AlternatingPictureBlocks"/>
    <dgm:cxn modelId="{8E096F1D-B248-4304-ADCB-BDA2DFE1DFDB}" srcId="{0B73EA0C-3871-4F82-A134-880BB2CF14A2}" destId="{AC6D2AF3-BFF9-46BB-8A84-A79DE6970C9B}" srcOrd="0" destOrd="0" parTransId="{5AD07364-8750-4A51-A5A2-F1C7137A47F8}" sibTransId="{1B2F9E72-6652-4E7F-AAF2-D4C40C383152}"/>
    <dgm:cxn modelId="{60F48BEC-5293-4870-B2EF-B5BA54D4C876}" type="presOf" srcId="{AC6D2AF3-BFF9-46BB-8A84-A79DE6970C9B}" destId="{7AD8EE87-2FCF-4C9D-A81F-5A7D38E3B3C3}" srcOrd="0" destOrd="0" presId="urn:microsoft.com/office/officeart/2008/layout/AlternatingPictureBlocks"/>
    <dgm:cxn modelId="{C68001FF-6058-43A4-9A59-077CBBEB08BA}" type="presOf" srcId="{0B73EA0C-3871-4F82-A134-880BB2CF14A2}" destId="{9EEC9C58-8CE8-4077-9DD4-6042C3E7DDE6}" srcOrd="0" destOrd="0" presId="urn:microsoft.com/office/officeart/2008/layout/AlternatingPictureBlocks"/>
    <dgm:cxn modelId="{40A94008-DE01-4D01-AB34-9AFD3E06DED5}" type="presParOf" srcId="{9EEC9C58-8CE8-4077-9DD4-6042C3E7DDE6}" destId="{5DD6377C-1DCB-4489-A67C-6FF4A93AD251}" srcOrd="0" destOrd="0" presId="urn:microsoft.com/office/officeart/2008/layout/AlternatingPictureBlocks"/>
    <dgm:cxn modelId="{FFD91EE5-CC5C-4DAE-B565-58441DBA2BD6}" type="presParOf" srcId="{5DD6377C-1DCB-4489-A67C-6FF4A93AD251}" destId="{7AD8EE87-2FCF-4C9D-A81F-5A7D38E3B3C3}" srcOrd="0" destOrd="0" presId="urn:microsoft.com/office/officeart/2008/layout/AlternatingPictureBlocks"/>
    <dgm:cxn modelId="{AD7ACFCC-3C2E-4699-9FD7-B5DEEE2CF710}" type="presParOf" srcId="{5DD6377C-1DCB-4489-A67C-6FF4A93AD251}" destId="{EB16EEF1-5F1A-4AD5-B619-ED4DD73DCFE4}" srcOrd="1" destOrd="0" presId="urn:microsoft.com/office/officeart/2008/layout/AlternatingPictureBlocks"/>
    <dgm:cxn modelId="{0CD2EDEA-86A0-4000-8485-5EF8E0C4BB40}" type="presParOf" srcId="{9EEC9C58-8CE8-4077-9DD4-6042C3E7DDE6}" destId="{C66767AD-7164-4E49-9F68-7A902F4A4AB3}" srcOrd="1" destOrd="0" presId="urn:microsoft.com/office/officeart/2008/layout/AlternatingPictureBlocks"/>
    <dgm:cxn modelId="{432FFFF9-E8B6-4FBB-8323-B55D7653D9A6}" type="presParOf" srcId="{9EEC9C58-8CE8-4077-9DD4-6042C3E7DDE6}" destId="{4CC1D60E-8811-4F3C-BC16-353EA2AB5D8E}" srcOrd="2" destOrd="0" presId="urn:microsoft.com/office/officeart/2008/layout/AlternatingPictureBlocks"/>
    <dgm:cxn modelId="{88277843-B9A5-4E43-9007-5F02B56ABE3F}" type="presParOf" srcId="{4CC1D60E-8811-4F3C-BC16-353EA2AB5D8E}" destId="{AD101286-71E6-40B6-9125-C5080D3983C7}" srcOrd="0" destOrd="0" presId="urn:microsoft.com/office/officeart/2008/layout/AlternatingPictureBlocks"/>
    <dgm:cxn modelId="{B5A3B958-028A-447A-BF44-E99A13C02159}" type="presParOf" srcId="{4CC1D60E-8811-4F3C-BC16-353EA2AB5D8E}" destId="{068D83B3-40FA-4C82-A666-85489EA5420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E2503-61DD-42E2-9ABC-D35C5B53F998}"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2E138A07-ED7C-4F20-9FEE-C6C913C6E7E3}">
      <dgm:prSet custT="1"/>
      <dgm:spPr/>
      <dgm:t>
        <a:bodyPr/>
        <a:lstStyle/>
        <a:p>
          <a:pPr rtl="0"/>
          <a:r>
            <a:rPr lang="en-GB" sz="1800" dirty="0" smtClean="0"/>
            <a:t>In 2010 75% of 12-17 year olds in the US owned a cell phone</a:t>
          </a:r>
          <a:endParaRPr lang="en-GB" sz="1800" dirty="0"/>
        </a:p>
      </dgm:t>
    </dgm:pt>
    <dgm:pt modelId="{320BD053-8DBE-4527-9A95-63286B1E1050}" type="parTrans" cxnId="{528F37F2-00B6-4EE7-8107-6602F26BBFC2}">
      <dgm:prSet/>
      <dgm:spPr/>
      <dgm:t>
        <a:bodyPr/>
        <a:lstStyle/>
        <a:p>
          <a:endParaRPr lang="en-GB"/>
        </a:p>
      </dgm:t>
    </dgm:pt>
    <dgm:pt modelId="{EAA4FA5C-CDB3-4F52-842E-0302FAB74086}" type="sibTrans" cxnId="{528F37F2-00B6-4EE7-8107-6602F26BBFC2}">
      <dgm:prSet/>
      <dgm:spPr/>
      <dgm:t>
        <a:bodyPr/>
        <a:lstStyle/>
        <a:p>
          <a:endParaRPr lang="en-GB"/>
        </a:p>
      </dgm:t>
    </dgm:pt>
    <dgm:pt modelId="{F5FA90D8-F9BB-49F3-99B6-8A1A33075D9E}">
      <dgm:prSet custT="1"/>
      <dgm:spPr/>
      <dgm:t>
        <a:bodyPr/>
        <a:lstStyle/>
        <a:p>
          <a:pPr rtl="0"/>
          <a:r>
            <a:rPr lang="en-GB" sz="1800" dirty="0" smtClean="0"/>
            <a:t>18% of phone users had a prepaid or pay-as-you-go plan </a:t>
          </a:r>
          <a:endParaRPr lang="en-GB" sz="1800" dirty="0"/>
        </a:p>
      </dgm:t>
    </dgm:pt>
    <dgm:pt modelId="{3B74A8C7-0213-4430-BF4F-44B78F189FD7}" type="parTrans" cxnId="{B19AB63B-EA2A-45A5-B79F-60387DCE5ABF}">
      <dgm:prSet/>
      <dgm:spPr/>
      <dgm:t>
        <a:bodyPr/>
        <a:lstStyle/>
        <a:p>
          <a:endParaRPr lang="en-GB"/>
        </a:p>
      </dgm:t>
    </dgm:pt>
    <dgm:pt modelId="{0C878840-2A7B-4E34-8111-40BBDBDB6778}" type="sibTrans" cxnId="{B19AB63B-EA2A-45A5-B79F-60387DCE5ABF}">
      <dgm:prSet/>
      <dgm:spPr/>
      <dgm:t>
        <a:bodyPr/>
        <a:lstStyle/>
        <a:p>
          <a:endParaRPr lang="en-GB"/>
        </a:p>
      </dgm:t>
    </dgm:pt>
    <dgm:pt modelId="{4FF87775-1C3E-44C2-8FAE-46E6FF918750}">
      <dgm:prSet custT="1"/>
      <dgm:spPr/>
      <dgm:t>
        <a:bodyPr/>
        <a:lstStyle/>
        <a:p>
          <a:pPr rtl="0"/>
          <a:r>
            <a:rPr lang="en-GB" sz="1800" dirty="0" smtClean="0"/>
            <a:t>10% had their own contract</a:t>
          </a:r>
          <a:endParaRPr lang="en-GB" sz="1800" dirty="0"/>
        </a:p>
      </dgm:t>
    </dgm:pt>
    <dgm:pt modelId="{F914B206-BA39-4E68-8CD1-AF512FC96985}" type="parTrans" cxnId="{13C851CD-70E7-48F4-A24A-14EF10F58368}">
      <dgm:prSet/>
      <dgm:spPr/>
      <dgm:t>
        <a:bodyPr/>
        <a:lstStyle/>
        <a:p>
          <a:endParaRPr lang="en-GB"/>
        </a:p>
      </dgm:t>
    </dgm:pt>
    <dgm:pt modelId="{5F6EB25C-6632-4729-A749-954533715A1F}" type="sibTrans" cxnId="{13C851CD-70E7-48F4-A24A-14EF10F58368}">
      <dgm:prSet/>
      <dgm:spPr/>
      <dgm:t>
        <a:bodyPr/>
        <a:lstStyle/>
        <a:p>
          <a:endParaRPr lang="en-GB"/>
        </a:p>
      </dgm:t>
    </dgm:pt>
    <dgm:pt modelId="{CAC4264D-7073-4963-A71B-37CCFD1F230F}">
      <dgm:prSet custT="1"/>
      <dgm:spPr/>
      <dgm:t>
        <a:bodyPr/>
        <a:lstStyle/>
        <a:p>
          <a:pPr rtl="0"/>
          <a:r>
            <a:rPr lang="en-GB" sz="1800" dirty="0" smtClean="0"/>
            <a:t>Large differences by socio-economic factors</a:t>
          </a:r>
          <a:endParaRPr lang="en-GB" sz="1800" dirty="0"/>
        </a:p>
      </dgm:t>
    </dgm:pt>
    <dgm:pt modelId="{9A08A711-FC5A-46D5-97CD-9BE43750AAB0}" type="parTrans" cxnId="{7ACC7B5E-350F-4EFE-A3C3-47EECA9C5E44}">
      <dgm:prSet/>
      <dgm:spPr/>
      <dgm:t>
        <a:bodyPr/>
        <a:lstStyle/>
        <a:p>
          <a:endParaRPr lang="en-GB"/>
        </a:p>
      </dgm:t>
    </dgm:pt>
    <dgm:pt modelId="{384E0382-4648-4B8B-8C8D-5D42569A0FA2}" type="sibTrans" cxnId="{7ACC7B5E-350F-4EFE-A3C3-47EECA9C5E44}">
      <dgm:prSet/>
      <dgm:spPr/>
      <dgm:t>
        <a:bodyPr/>
        <a:lstStyle/>
        <a:p>
          <a:endParaRPr lang="en-GB"/>
        </a:p>
      </dgm:t>
    </dgm:pt>
    <dgm:pt modelId="{FB1EEE78-4C4A-493F-B66F-B1E5BD907658}">
      <dgm:prSet custT="1"/>
      <dgm:spPr/>
      <dgm:t>
        <a:bodyPr/>
        <a:lstStyle/>
        <a:p>
          <a:pPr rtl="0"/>
          <a:r>
            <a:rPr lang="en-GB" sz="1800" dirty="0" smtClean="0"/>
            <a:t>Among teens in households with incomes &lt;USD30 000 only 31% were on a household contract</a:t>
          </a:r>
          <a:endParaRPr lang="en-GB" sz="1800" dirty="0"/>
        </a:p>
      </dgm:t>
    </dgm:pt>
    <dgm:pt modelId="{458AEF99-C4C3-4BD5-8D0A-E3A4553BCBA1}" type="parTrans" cxnId="{F89F9BAD-B0B5-41A3-9B63-1D602041BD05}">
      <dgm:prSet/>
      <dgm:spPr/>
      <dgm:t>
        <a:bodyPr/>
        <a:lstStyle/>
        <a:p>
          <a:endParaRPr lang="en-GB"/>
        </a:p>
      </dgm:t>
    </dgm:pt>
    <dgm:pt modelId="{E8A6851B-C18D-4AA5-8AB1-83BC7942EA0B}" type="sibTrans" cxnId="{F89F9BAD-B0B5-41A3-9B63-1D602041BD05}">
      <dgm:prSet/>
      <dgm:spPr/>
      <dgm:t>
        <a:bodyPr/>
        <a:lstStyle/>
        <a:p>
          <a:endParaRPr lang="en-GB"/>
        </a:p>
      </dgm:t>
    </dgm:pt>
    <dgm:pt modelId="{49096567-7490-4186-8B10-BDBDE0C46FEE}">
      <dgm:prSet custT="1"/>
      <dgm:spPr/>
      <dgm:t>
        <a:bodyPr/>
        <a:lstStyle/>
        <a:p>
          <a:pPr rtl="0"/>
          <a:r>
            <a:rPr lang="en-GB" sz="1800" dirty="0" smtClean="0"/>
            <a:t>21% of teens who did not otherwise go online accessed the internet from their mobile</a:t>
          </a:r>
          <a:endParaRPr lang="en-GB" sz="1800" dirty="0"/>
        </a:p>
      </dgm:t>
    </dgm:pt>
    <dgm:pt modelId="{F551D49A-EEBA-4F9E-AB86-B7529BCFDBC8}" type="parTrans" cxnId="{65251F91-43F5-423B-B02E-19EA7ED30449}">
      <dgm:prSet/>
      <dgm:spPr/>
      <dgm:t>
        <a:bodyPr/>
        <a:lstStyle/>
        <a:p>
          <a:endParaRPr lang="en-GB"/>
        </a:p>
      </dgm:t>
    </dgm:pt>
    <dgm:pt modelId="{BE6F31C9-7281-4BD3-8664-685883708910}" type="sibTrans" cxnId="{65251F91-43F5-423B-B02E-19EA7ED30449}">
      <dgm:prSet/>
      <dgm:spPr/>
      <dgm:t>
        <a:bodyPr/>
        <a:lstStyle/>
        <a:p>
          <a:endParaRPr lang="en-GB"/>
        </a:p>
      </dgm:t>
    </dgm:pt>
    <dgm:pt modelId="{258E6015-B32C-4024-9D7F-3F453B989D3B}">
      <dgm:prSet custT="1"/>
      <dgm:spPr/>
      <dgm:t>
        <a:bodyPr/>
        <a:lstStyle/>
        <a:p>
          <a:pPr rtl="0"/>
          <a:endParaRPr lang="en-GB" sz="1800" dirty="0"/>
        </a:p>
      </dgm:t>
    </dgm:pt>
    <dgm:pt modelId="{6F49D59A-818E-4D81-BC60-34ABFDAFA340}" type="parTrans" cxnId="{D437F9D3-706D-4831-977D-CCBB3D6A9EE2}">
      <dgm:prSet/>
      <dgm:spPr/>
      <dgm:t>
        <a:bodyPr/>
        <a:lstStyle/>
        <a:p>
          <a:endParaRPr lang="en-GB"/>
        </a:p>
      </dgm:t>
    </dgm:pt>
    <dgm:pt modelId="{061BA23E-C6B3-4FAC-8B3B-D85656725194}" type="sibTrans" cxnId="{D437F9D3-706D-4831-977D-CCBB3D6A9EE2}">
      <dgm:prSet/>
      <dgm:spPr/>
      <dgm:t>
        <a:bodyPr/>
        <a:lstStyle/>
        <a:p>
          <a:endParaRPr lang="en-GB"/>
        </a:p>
      </dgm:t>
    </dgm:pt>
    <dgm:pt modelId="{BEAEAED7-CFFA-44F9-A533-3C5FBA715144}">
      <dgm:prSet custT="1"/>
      <dgm:spPr/>
      <dgm:t>
        <a:bodyPr/>
        <a:lstStyle/>
        <a:p>
          <a:pPr rtl="0"/>
          <a:r>
            <a:rPr lang="en-GB" sz="1800" dirty="0" smtClean="0"/>
            <a:t>69% had a phone that was part of a household contract</a:t>
          </a:r>
          <a:endParaRPr lang="en-GB" sz="1800" dirty="0"/>
        </a:p>
      </dgm:t>
    </dgm:pt>
    <dgm:pt modelId="{243BFD7D-0942-4401-B857-840507A66E20}" type="parTrans" cxnId="{311C9385-DA79-465D-8C6B-DF6F5A633AB4}">
      <dgm:prSet/>
      <dgm:spPr/>
      <dgm:t>
        <a:bodyPr/>
        <a:lstStyle/>
        <a:p>
          <a:endParaRPr lang="en-GB"/>
        </a:p>
      </dgm:t>
    </dgm:pt>
    <dgm:pt modelId="{804582AF-78A7-47D2-B637-C7E3EAAF102C}" type="sibTrans" cxnId="{311C9385-DA79-465D-8C6B-DF6F5A633AB4}">
      <dgm:prSet/>
      <dgm:spPr/>
      <dgm:t>
        <a:bodyPr/>
        <a:lstStyle/>
        <a:p>
          <a:endParaRPr lang="en-GB"/>
        </a:p>
      </dgm:t>
    </dgm:pt>
    <dgm:pt modelId="{3F1778EB-6A08-422C-9922-EB92C2240D2E}">
      <dgm:prSet custT="1"/>
      <dgm:spPr/>
      <dgm:t>
        <a:bodyPr/>
        <a:lstStyle/>
        <a:p>
          <a:pPr rtl="0"/>
          <a:endParaRPr lang="en-GB" sz="1800" dirty="0"/>
        </a:p>
      </dgm:t>
    </dgm:pt>
    <dgm:pt modelId="{6C99F360-0866-4800-B23E-3EF08066B545}" type="parTrans" cxnId="{55D6CC1D-C382-4394-87E8-6A36A3BDCA41}">
      <dgm:prSet/>
      <dgm:spPr/>
    </dgm:pt>
    <dgm:pt modelId="{4763DD0D-34D5-4474-BA86-54A4AF48EF53}" type="sibTrans" cxnId="{55D6CC1D-C382-4394-87E8-6A36A3BDCA41}">
      <dgm:prSet/>
      <dgm:spPr/>
    </dgm:pt>
    <dgm:pt modelId="{51707DA3-8A36-4251-BE8D-10A7B26F0D7C}" type="pres">
      <dgm:prSet presAssocID="{67AE2503-61DD-42E2-9ABC-D35C5B53F998}" presName="Name0" presStyleCnt="0">
        <dgm:presLayoutVars>
          <dgm:dir/>
          <dgm:resizeHandles val="exact"/>
        </dgm:presLayoutVars>
      </dgm:prSet>
      <dgm:spPr/>
      <dgm:t>
        <a:bodyPr/>
        <a:lstStyle/>
        <a:p>
          <a:endParaRPr lang="en-GB"/>
        </a:p>
      </dgm:t>
    </dgm:pt>
    <dgm:pt modelId="{25DE92C2-7A00-4EE9-A079-85A60862164A}" type="pres">
      <dgm:prSet presAssocID="{67AE2503-61DD-42E2-9ABC-D35C5B53F998}" presName="fgShape" presStyleLbl="fgShp" presStyleIdx="0" presStyleCnt="1" custScaleX="970" custScaleY="336015" custLinFactY="-100000" custLinFactNeighborX="0" custLinFactNeighborY="-137929"/>
      <dgm:spPr/>
    </dgm:pt>
    <dgm:pt modelId="{FE319F0E-FE85-4056-9056-62714A77336F}" type="pres">
      <dgm:prSet presAssocID="{67AE2503-61DD-42E2-9ABC-D35C5B53F998}" presName="linComp" presStyleCnt="0"/>
      <dgm:spPr/>
    </dgm:pt>
    <dgm:pt modelId="{9FA8031C-C1BF-4601-9A71-DF9212BC5BC4}" type="pres">
      <dgm:prSet presAssocID="{2E138A07-ED7C-4F20-9FEE-C6C913C6E7E3}" presName="compNode" presStyleCnt="0"/>
      <dgm:spPr/>
    </dgm:pt>
    <dgm:pt modelId="{DB2DB7AE-C6D6-4CCF-9807-D4310CAAB087}" type="pres">
      <dgm:prSet presAssocID="{2E138A07-ED7C-4F20-9FEE-C6C913C6E7E3}" presName="bkgdShape" presStyleLbl="node1" presStyleIdx="0" presStyleCnt="2" custLinFactNeighborX="168" custLinFactNeighborY="1495"/>
      <dgm:spPr/>
      <dgm:t>
        <a:bodyPr/>
        <a:lstStyle/>
        <a:p>
          <a:endParaRPr lang="en-GB"/>
        </a:p>
      </dgm:t>
    </dgm:pt>
    <dgm:pt modelId="{E43760D3-7CA8-4172-A090-B0AEF1B9A007}" type="pres">
      <dgm:prSet presAssocID="{2E138A07-ED7C-4F20-9FEE-C6C913C6E7E3}" presName="nodeTx" presStyleLbl="node1" presStyleIdx="0" presStyleCnt="2">
        <dgm:presLayoutVars>
          <dgm:bulletEnabled val="1"/>
        </dgm:presLayoutVars>
      </dgm:prSet>
      <dgm:spPr/>
      <dgm:t>
        <a:bodyPr/>
        <a:lstStyle/>
        <a:p>
          <a:endParaRPr lang="en-GB"/>
        </a:p>
      </dgm:t>
    </dgm:pt>
    <dgm:pt modelId="{A793D365-FEC6-4EDB-BFF9-78BF2113E231}" type="pres">
      <dgm:prSet presAssocID="{2E138A07-ED7C-4F20-9FEE-C6C913C6E7E3}" presName="invisiNode" presStyleLbl="node1" presStyleIdx="0" presStyleCnt="2"/>
      <dgm:spPr/>
    </dgm:pt>
    <dgm:pt modelId="{F85C1344-8E9A-461D-BF35-83A3135AF813}" type="pres">
      <dgm:prSet presAssocID="{2E138A07-ED7C-4F20-9FEE-C6C913C6E7E3}" presName="imagNode" presStyleLbl="fgImgPlace1" presStyleIdx="0" presStyleCnt="2" custScaleX="89429" custScaleY="104957"/>
      <dgm:spPr>
        <a:blipFill rotWithShape="1">
          <a:blip xmlns:r="http://schemas.openxmlformats.org/officeDocument/2006/relationships" r:embed="rId1"/>
          <a:stretch>
            <a:fillRect/>
          </a:stretch>
        </a:blipFill>
      </dgm:spPr>
      <dgm:t>
        <a:bodyPr/>
        <a:lstStyle/>
        <a:p>
          <a:endParaRPr lang="en-GB"/>
        </a:p>
      </dgm:t>
    </dgm:pt>
    <dgm:pt modelId="{762716DB-4507-4C5D-B377-ECC48D730B96}" type="pres">
      <dgm:prSet presAssocID="{EAA4FA5C-CDB3-4F52-842E-0302FAB74086}" presName="sibTrans" presStyleLbl="sibTrans2D1" presStyleIdx="0" presStyleCnt="0"/>
      <dgm:spPr/>
      <dgm:t>
        <a:bodyPr/>
        <a:lstStyle/>
        <a:p>
          <a:endParaRPr lang="en-GB"/>
        </a:p>
      </dgm:t>
    </dgm:pt>
    <dgm:pt modelId="{4A043DC2-7DBD-481B-91B2-AB573ECD330F}" type="pres">
      <dgm:prSet presAssocID="{CAC4264D-7073-4963-A71B-37CCFD1F230F}" presName="compNode" presStyleCnt="0"/>
      <dgm:spPr/>
    </dgm:pt>
    <dgm:pt modelId="{EC8F297E-8CC6-4AB8-9985-D94B59AF695C}" type="pres">
      <dgm:prSet presAssocID="{CAC4264D-7073-4963-A71B-37CCFD1F230F}" presName="bkgdShape" presStyleLbl="node1" presStyleIdx="1" presStyleCnt="2" custScaleX="99267" custScaleY="100000" custLinFactNeighborX="156" custLinFactNeighborY="929"/>
      <dgm:spPr/>
      <dgm:t>
        <a:bodyPr/>
        <a:lstStyle/>
        <a:p>
          <a:endParaRPr lang="en-GB"/>
        </a:p>
      </dgm:t>
    </dgm:pt>
    <dgm:pt modelId="{B9256F4C-1CB1-4D79-A8B1-CB45B50D7C88}" type="pres">
      <dgm:prSet presAssocID="{CAC4264D-7073-4963-A71B-37CCFD1F230F}" presName="nodeTx" presStyleLbl="node1" presStyleIdx="1" presStyleCnt="2">
        <dgm:presLayoutVars>
          <dgm:bulletEnabled val="1"/>
        </dgm:presLayoutVars>
      </dgm:prSet>
      <dgm:spPr/>
      <dgm:t>
        <a:bodyPr/>
        <a:lstStyle/>
        <a:p>
          <a:endParaRPr lang="en-GB"/>
        </a:p>
      </dgm:t>
    </dgm:pt>
    <dgm:pt modelId="{EBEE8B4B-0E1A-4297-9BD5-D0E13FA0BAB3}" type="pres">
      <dgm:prSet presAssocID="{CAC4264D-7073-4963-A71B-37CCFD1F230F}" presName="invisiNode" presStyleLbl="node1" presStyleIdx="1" presStyleCnt="2"/>
      <dgm:spPr/>
    </dgm:pt>
    <dgm:pt modelId="{8C4D30DC-DCA6-415B-9D47-599CB500F185}" type="pres">
      <dgm:prSet presAssocID="{CAC4264D-7073-4963-A71B-37CCFD1F230F}" presName="imagNode" presStyleLbl="fgImgPlace1" presStyleIdx="1" presStyleCnt="2" custAng="1915893" custScaleX="141997" custLinFactNeighborX="-14819" custLinFactNeighborY="-12564"/>
      <dgm:spPr>
        <a:blipFill rotWithShape="1">
          <a:blip xmlns:r="http://schemas.openxmlformats.org/officeDocument/2006/relationships" r:embed="rId2"/>
          <a:stretch>
            <a:fillRect/>
          </a:stretch>
        </a:blipFill>
      </dgm:spPr>
      <dgm:t>
        <a:bodyPr/>
        <a:lstStyle/>
        <a:p>
          <a:endParaRPr lang="en-GB"/>
        </a:p>
      </dgm:t>
    </dgm:pt>
  </dgm:ptLst>
  <dgm:cxnLst>
    <dgm:cxn modelId="{D437F9D3-706D-4831-977D-CCBB3D6A9EE2}" srcId="{2E138A07-ED7C-4F20-9FEE-C6C913C6E7E3}" destId="{258E6015-B32C-4024-9D7F-3F453B989D3B}" srcOrd="3" destOrd="0" parTransId="{6F49D59A-818E-4D81-BC60-34ABFDAFA340}" sibTransId="{061BA23E-C6B3-4FAC-8B3B-D85656725194}"/>
    <dgm:cxn modelId="{13C851CD-70E7-48F4-A24A-14EF10F58368}" srcId="{2E138A07-ED7C-4F20-9FEE-C6C913C6E7E3}" destId="{4FF87775-1C3E-44C2-8FAE-46E6FF918750}" srcOrd="1" destOrd="0" parTransId="{F914B206-BA39-4E68-8CD1-AF512FC96985}" sibTransId="{5F6EB25C-6632-4729-A749-954533715A1F}"/>
    <dgm:cxn modelId="{528F37F2-00B6-4EE7-8107-6602F26BBFC2}" srcId="{67AE2503-61DD-42E2-9ABC-D35C5B53F998}" destId="{2E138A07-ED7C-4F20-9FEE-C6C913C6E7E3}" srcOrd="0" destOrd="0" parTransId="{320BD053-8DBE-4527-9A95-63286B1E1050}" sibTransId="{EAA4FA5C-CDB3-4F52-842E-0302FAB74086}"/>
    <dgm:cxn modelId="{DD9EA8BC-F3F6-4056-8608-5F35F25E8F7A}" type="presOf" srcId="{3F1778EB-6A08-422C-9922-EB92C2240D2E}" destId="{EC8F297E-8CC6-4AB8-9985-D94B59AF695C}" srcOrd="0" destOrd="3" presId="urn:microsoft.com/office/officeart/2005/8/layout/hList7"/>
    <dgm:cxn modelId="{5B51D799-C179-40F2-B766-28CFEE1D9A60}" type="presOf" srcId="{F5FA90D8-F9BB-49F3-99B6-8A1A33075D9E}" destId="{DB2DB7AE-C6D6-4CCF-9807-D4310CAAB087}" srcOrd="0" destOrd="1" presId="urn:microsoft.com/office/officeart/2005/8/layout/hList7"/>
    <dgm:cxn modelId="{616DAC2E-AB51-4A0D-80D2-94976A740367}" type="presOf" srcId="{CAC4264D-7073-4963-A71B-37CCFD1F230F}" destId="{B9256F4C-1CB1-4D79-A8B1-CB45B50D7C88}" srcOrd="1" destOrd="0" presId="urn:microsoft.com/office/officeart/2005/8/layout/hList7"/>
    <dgm:cxn modelId="{B85F20B2-A307-43B1-903A-5793A584EB3C}" type="presOf" srcId="{3F1778EB-6A08-422C-9922-EB92C2240D2E}" destId="{B9256F4C-1CB1-4D79-A8B1-CB45B50D7C88}" srcOrd="1" destOrd="3" presId="urn:microsoft.com/office/officeart/2005/8/layout/hList7"/>
    <dgm:cxn modelId="{55D6CC1D-C382-4394-87E8-6A36A3BDCA41}" srcId="{CAC4264D-7073-4963-A71B-37CCFD1F230F}" destId="{3F1778EB-6A08-422C-9922-EB92C2240D2E}" srcOrd="2" destOrd="0" parTransId="{6C99F360-0866-4800-B23E-3EF08066B545}" sibTransId="{4763DD0D-34D5-4474-BA86-54A4AF48EF53}"/>
    <dgm:cxn modelId="{8202F242-8921-4DB3-A1E5-BB158AE2E0B1}" type="presOf" srcId="{4FF87775-1C3E-44C2-8FAE-46E6FF918750}" destId="{E43760D3-7CA8-4172-A090-B0AEF1B9A007}" srcOrd="1" destOrd="2" presId="urn:microsoft.com/office/officeart/2005/8/layout/hList7"/>
    <dgm:cxn modelId="{B19AB63B-EA2A-45A5-B79F-60387DCE5ABF}" srcId="{2E138A07-ED7C-4F20-9FEE-C6C913C6E7E3}" destId="{F5FA90D8-F9BB-49F3-99B6-8A1A33075D9E}" srcOrd="0" destOrd="0" parTransId="{3B74A8C7-0213-4430-BF4F-44B78F189FD7}" sibTransId="{0C878840-2A7B-4E34-8111-40BBDBDB6778}"/>
    <dgm:cxn modelId="{E6DEA761-5E7C-4F2A-880F-2421944C8057}" type="presOf" srcId="{F5FA90D8-F9BB-49F3-99B6-8A1A33075D9E}" destId="{E43760D3-7CA8-4172-A090-B0AEF1B9A007}" srcOrd="1" destOrd="1" presId="urn:microsoft.com/office/officeart/2005/8/layout/hList7"/>
    <dgm:cxn modelId="{FEB49CDE-BEA8-46F2-8883-013DD06E150D}" type="presOf" srcId="{CAC4264D-7073-4963-A71B-37CCFD1F230F}" destId="{EC8F297E-8CC6-4AB8-9985-D94B59AF695C}" srcOrd="0" destOrd="0" presId="urn:microsoft.com/office/officeart/2005/8/layout/hList7"/>
    <dgm:cxn modelId="{8A51B4A8-4DED-4A6D-A531-1FE7B1782C08}" type="presOf" srcId="{258E6015-B32C-4024-9D7F-3F453B989D3B}" destId="{DB2DB7AE-C6D6-4CCF-9807-D4310CAAB087}" srcOrd="0" destOrd="4" presId="urn:microsoft.com/office/officeart/2005/8/layout/hList7"/>
    <dgm:cxn modelId="{8FE8A607-031E-4EC8-9884-FBBE10B4BFF7}" type="presOf" srcId="{4FF87775-1C3E-44C2-8FAE-46E6FF918750}" destId="{DB2DB7AE-C6D6-4CCF-9807-D4310CAAB087}" srcOrd="0" destOrd="2" presId="urn:microsoft.com/office/officeart/2005/8/layout/hList7"/>
    <dgm:cxn modelId="{A7D44A5F-E52E-4A78-84C5-8BF90FCD51A2}" type="presOf" srcId="{49096567-7490-4186-8B10-BDBDE0C46FEE}" destId="{B9256F4C-1CB1-4D79-A8B1-CB45B50D7C88}" srcOrd="1" destOrd="2" presId="urn:microsoft.com/office/officeart/2005/8/layout/hList7"/>
    <dgm:cxn modelId="{55DB6213-8B35-4D60-B588-5AAF86C9FA0B}" type="presOf" srcId="{EAA4FA5C-CDB3-4F52-842E-0302FAB74086}" destId="{762716DB-4507-4C5D-B377-ECC48D730B96}" srcOrd="0" destOrd="0" presId="urn:microsoft.com/office/officeart/2005/8/layout/hList7"/>
    <dgm:cxn modelId="{F89F9BAD-B0B5-41A3-9B63-1D602041BD05}" srcId="{CAC4264D-7073-4963-A71B-37CCFD1F230F}" destId="{FB1EEE78-4C4A-493F-B66F-B1E5BD907658}" srcOrd="0" destOrd="0" parTransId="{458AEF99-C4C3-4BD5-8D0A-E3A4553BCBA1}" sibTransId="{E8A6851B-C18D-4AA5-8AB1-83BC7942EA0B}"/>
    <dgm:cxn modelId="{65251F91-43F5-423B-B02E-19EA7ED30449}" srcId="{CAC4264D-7073-4963-A71B-37CCFD1F230F}" destId="{49096567-7490-4186-8B10-BDBDE0C46FEE}" srcOrd="1" destOrd="0" parTransId="{F551D49A-EEBA-4F9E-AB86-B7529BCFDBC8}" sibTransId="{BE6F31C9-7281-4BD3-8664-685883708910}"/>
    <dgm:cxn modelId="{67131454-4413-481A-9026-1C2A86019C15}" type="presOf" srcId="{FB1EEE78-4C4A-493F-B66F-B1E5BD907658}" destId="{B9256F4C-1CB1-4D79-A8B1-CB45B50D7C88}" srcOrd="1" destOrd="1" presId="urn:microsoft.com/office/officeart/2005/8/layout/hList7"/>
    <dgm:cxn modelId="{CE3ED028-A617-46D6-9F5D-D29EBB72B27D}" type="presOf" srcId="{BEAEAED7-CFFA-44F9-A533-3C5FBA715144}" destId="{E43760D3-7CA8-4172-A090-B0AEF1B9A007}" srcOrd="1" destOrd="3" presId="urn:microsoft.com/office/officeart/2005/8/layout/hList7"/>
    <dgm:cxn modelId="{8CA1E0E0-D809-430A-88AC-79E1BC94AE56}" type="presOf" srcId="{258E6015-B32C-4024-9D7F-3F453B989D3B}" destId="{E43760D3-7CA8-4172-A090-B0AEF1B9A007}" srcOrd="1" destOrd="4" presId="urn:microsoft.com/office/officeart/2005/8/layout/hList7"/>
    <dgm:cxn modelId="{7ACC7B5E-350F-4EFE-A3C3-47EECA9C5E44}" srcId="{67AE2503-61DD-42E2-9ABC-D35C5B53F998}" destId="{CAC4264D-7073-4963-A71B-37CCFD1F230F}" srcOrd="1" destOrd="0" parTransId="{9A08A711-FC5A-46D5-97CD-9BE43750AAB0}" sibTransId="{384E0382-4648-4B8B-8C8D-5D42569A0FA2}"/>
    <dgm:cxn modelId="{311C9385-DA79-465D-8C6B-DF6F5A633AB4}" srcId="{2E138A07-ED7C-4F20-9FEE-C6C913C6E7E3}" destId="{BEAEAED7-CFFA-44F9-A533-3C5FBA715144}" srcOrd="2" destOrd="0" parTransId="{243BFD7D-0942-4401-B857-840507A66E20}" sibTransId="{804582AF-78A7-47D2-B637-C7E3EAAF102C}"/>
    <dgm:cxn modelId="{FD428984-EB90-4A6E-AD25-BC482E6C2257}" type="presOf" srcId="{2E138A07-ED7C-4F20-9FEE-C6C913C6E7E3}" destId="{E43760D3-7CA8-4172-A090-B0AEF1B9A007}" srcOrd="1" destOrd="0" presId="urn:microsoft.com/office/officeart/2005/8/layout/hList7"/>
    <dgm:cxn modelId="{A4525E2C-5F0D-4E8F-8262-E7BF71F7055E}" type="presOf" srcId="{FB1EEE78-4C4A-493F-B66F-B1E5BD907658}" destId="{EC8F297E-8CC6-4AB8-9985-D94B59AF695C}" srcOrd="0" destOrd="1" presId="urn:microsoft.com/office/officeart/2005/8/layout/hList7"/>
    <dgm:cxn modelId="{F79A2C6A-8003-4076-BF66-396D2850E656}" type="presOf" srcId="{49096567-7490-4186-8B10-BDBDE0C46FEE}" destId="{EC8F297E-8CC6-4AB8-9985-D94B59AF695C}" srcOrd="0" destOrd="2" presId="urn:microsoft.com/office/officeart/2005/8/layout/hList7"/>
    <dgm:cxn modelId="{B186CE7B-1E7C-48C9-A25C-58B33AA93BB8}" type="presOf" srcId="{67AE2503-61DD-42E2-9ABC-D35C5B53F998}" destId="{51707DA3-8A36-4251-BE8D-10A7B26F0D7C}" srcOrd="0" destOrd="0" presId="urn:microsoft.com/office/officeart/2005/8/layout/hList7"/>
    <dgm:cxn modelId="{30302D12-1F0F-4AB2-BA47-690F94E4A228}" type="presOf" srcId="{2E138A07-ED7C-4F20-9FEE-C6C913C6E7E3}" destId="{DB2DB7AE-C6D6-4CCF-9807-D4310CAAB087}" srcOrd="0" destOrd="0" presId="urn:microsoft.com/office/officeart/2005/8/layout/hList7"/>
    <dgm:cxn modelId="{383B32B2-2DC2-48FF-921B-E13008D1B913}" type="presOf" srcId="{BEAEAED7-CFFA-44F9-A533-3C5FBA715144}" destId="{DB2DB7AE-C6D6-4CCF-9807-D4310CAAB087}" srcOrd="0" destOrd="3" presId="urn:microsoft.com/office/officeart/2005/8/layout/hList7"/>
    <dgm:cxn modelId="{E1DBD66A-EBFC-4290-88A1-B22D4F234C7D}" type="presParOf" srcId="{51707DA3-8A36-4251-BE8D-10A7B26F0D7C}" destId="{25DE92C2-7A00-4EE9-A079-85A60862164A}" srcOrd="0" destOrd="0" presId="urn:microsoft.com/office/officeart/2005/8/layout/hList7"/>
    <dgm:cxn modelId="{502DC393-9CE2-4F9E-BDED-BE09B46C5C7E}" type="presParOf" srcId="{51707DA3-8A36-4251-BE8D-10A7B26F0D7C}" destId="{FE319F0E-FE85-4056-9056-62714A77336F}" srcOrd="1" destOrd="0" presId="urn:microsoft.com/office/officeart/2005/8/layout/hList7"/>
    <dgm:cxn modelId="{F0569D4E-7967-450C-A788-DB8AE8C5FEB9}" type="presParOf" srcId="{FE319F0E-FE85-4056-9056-62714A77336F}" destId="{9FA8031C-C1BF-4601-9A71-DF9212BC5BC4}" srcOrd="0" destOrd="0" presId="urn:microsoft.com/office/officeart/2005/8/layout/hList7"/>
    <dgm:cxn modelId="{D5FEE1E0-AE93-406D-A7DA-E9AD1F9E1F54}" type="presParOf" srcId="{9FA8031C-C1BF-4601-9A71-DF9212BC5BC4}" destId="{DB2DB7AE-C6D6-4CCF-9807-D4310CAAB087}" srcOrd="0" destOrd="0" presId="urn:microsoft.com/office/officeart/2005/8/layout/hList7"/>
    <dgm:cxn modelId="{314098A6-8168-4941-A151-B879775F3AEE}" type="presParOf" srcId="{9FA8031C-C1BF-4601-9A71-DF9212BC5BC4}" destId="{E43760D3-7CA8-4172-A090-B0AEF1B9A007}" srcOrd="1" destOrd="0" presId="urn:microsoft.com/office/officeart/2005/8/layout/hList7"/>
    <dgm:cxn modelId="{EA6F63C3-F8CB-4994-9C01-10C30374265B}" type="presParOf" srcId="{9FA8031C-C1BF-4601-9A71-DF9212BC5BC4}" destId="{A793D365-FEC6-4EDB-BFF9-78BF2113E231}" srcOrd="2" destOrd="0" presId="urn:microsoft.com/office/officeart/2005/8/layout/hList7"/>
    <dgm:cxn modelId="{5844CFC1-284C-4FFB-98E7-FD513DEF564F}" type="presParOf" srcId="{9FA8031C-C1BF-4601-9A71-DF9212BC5BC4}" destId="{F85C1344-8E9A-461D-BF35-83A3135AF813}" srcOrd="3" destOrd="0" presId="urn:microsoft.com/office/officeart/2005/8/layout/hList7"/>
    <dgm:cxn modelId="{4C89D623-97BC-4EA9-BCE3-DDA195BB6FE2}" type="presParOf" srcId="{FE319F0E-FE85-4056-9056-62714A77336F}" destId="{762716DB-4507-4C5D-B377-ECC48D730B96}" srcOrd="1" destOrd="0" presId="urn:microsoft.com/office/officeart/2005/8/layout/hList7"/>
    <dgm:cxn modelId="{0BFF62D7-F4D1-4615-A22F-FBD2B22EDEA9}" type="presParOf" srcId="{FE319F0E-FE85-4056-9056-62714A77336F}" destId="{4A043DC2-7DBD-481B-91B2-AB573ECD330F}" srcOrd="2" destOrd="0" presId="urn:microsoft.com/office/officeart/2005/8/layout/hList7"/>
    <dgm:cxn modelId="{33AB4C85-2DA9-48FA-8760-36854A2690CF}" type="presParOf" srcId="{4A043DC2-7DBD-481B-91B2-AB573ECD330F}" destId="{EC8F297E-8CC6-4AB8-9985-D94B59AF695C}" srcOrd="0" destOrd="0" presId="urn:microsoft.com/office/officeart/2005/8/layout/hList7"/>
    <dgm:cxn modelId="{ED93C2F6-6542-4434-BA5D-125C152D4A9F}" type="presParOf" srcId="{4A043DC2-7DBD-481B-91B2-AB573ECD330F}" destId="{B9256F4C-1CB1-4D79-A8B1-CB45B50D7C88}" srcOrd="1" destOrd="0" presId="urn:microsoft.com/office/officeart/2005/8/layout/hList7"/>
    <dgm:cxn modelId="{CCA4925D-07BE-4D3F-BFE0-BD0100ACE4C0}" type="presParOf" srcId="{4A043DC2-7DBD-481B-91B2-AB573ECD330F}" destId="{EBEE8B4B-0E1A-4297-9BD5-D0E13FA0BAB3}" srcOrd="2" destOrd="0" presId="urn:microsoft.com/office/officeart/2005/8/layout/hList7"/>
    <dgm:cxn modelId="{05B07B77-148C-48CF-A8F5-474010C15B32}" type="presParOf" srcId="{4A043DC2-7DBD-481B-91B2-AB573ECD330F}" destId="{8C4D30DC-DCA6-415B-9D47-599CB500F18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F0F3F-D77A-455E-A196-461B711178F3}"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GB"/>
        </a:p>
      </dgm:t>
    </dgm:pt>
    <dgm:pt modelId="{3AEC4BF4-CF07-45B2-BC1F-7065E087A16D}">
      <dgm:prSet phldrT="[Text]"/>
      <dgm:spPr/>
      <dgm:t>
        <a:bodyPr/>
        <a:lstStyle/>
        <a:p>
          <a:r>
            <a:rPr lang="en-GB" dirty="0" smtClean="0"/>
            <a:t>Content</a:t>
          </a:r>
          <a:endParaRPr lang="en-GB" dirty="0"/>
        </a:p>
      </dgm:t>
    </dgm:pt>
    <dgm:pt modelId="{FE4204AC-5E10-4F7A-A532-B3BD0AB0E7E0}" type="parTrans" cxnId="{8392C5F6-2528-4BE7-985C-9330BA78DCE9}">
      <dgm:prSet/>
      <dgm:spPr/>
      <dgm:t>
        <a:bodyPr/>
        <a:lstStyle/>
        <a:p>
          <a:endParaRPr lang="en-GB"/>
        </a:p>
      </dgm:t>
    </dgm:pt>
    <dgm:pt modelId="{46B9E7EC-12D8-4A09-A85E-00399812B97F}" type="sibTrans" cxnId="{8392C5F6-2528-4BE7-985C-9330BA78DCE9}">
      <dgm:prSet/>
      <dgm:spPr/>
      <dgm:t>
        <a:bodyPr/>
        <a:lstStyle/>
        <a:p>
          <a:endParaRPr lang="en-GB"/>
        </a:p>
      </dgm:t>
    </dgm:pt>
    <dgm:pt modelId="{952BBE54-F151-46DB-9ECF-42DD1E572C64}">
      <dgm:prSet phldrT="[Text]"/>
      <dgm:spPr/>
      <dgm:t>
        <a:bodyPr/>
        <a:lstStyle/>
        <a:p>
          <a:r>
            <a:rPr lang="en-GB" dirty="0" smtClean="0"/>
            <a:t>Money and transactions</a:t>
          </a:r>
          <a:endParaRPr lang="en-GB" dirty="0"/>
        </a:p>
      </dgm:t>
    </dgm:pt>
    <dgm:pt modelId="{F3B2E4F2-6936-4E9B-9623-FA503B34D3E6}" type="parTrans" cxnId="{6C708CE4-82F1-4C86-9A19-AA7DFE6F28FF}">
      <dgm:prSet/>
      <dgm:spPr/>
      <dgm:t>
        <a:bodyPr/>
        <a:lstStyle/>
        <a:p>
          <a:endParaRPr lang="en-GB"/>
        </a:p>
      </dgm:t>
    </dgm:pt>
    <dgm:pt modelId="{EF0A6109-7DA3-4DB6-8D05-D2C175F8EB5C}" type="sibTrans" cxnId="{6C708CE4-82F1-4C86-9A19-AA7DFE6F28FF}">
      <dgm:prSet/>
      <dgm:spPr/>
      <dgm:t>
        <a:bodyPr/>
        <a:lstStyle/>
        <a:p>
          <a:endParaRPr lang="en-GB"/>
        </a:p>
      </dgm:t>
    </dgm:pt>
    <dgm:pt modelId="{4D33C559-35A8-4FB4-AE3C-0ED70EF7AAD6}">
      <dgm:prSet phldrT="[Text]"/>
      <dgm:spPr/>
      <dgm:t>
        <a:bodyPr/>
        <a:lstStyle/>
        <a:p>
          <a:r>
            <a:rPr lang="en-GB" dirty="0" smtClean="0"/>
            <a:t>Planning and managing finances</a:t>
          </a:r>
          <a:endParaRPr lang="en-GB" dirty="0"/>
        </a:p>
      </dgm:t>
    </dgm:pt>
    <dgm:pt modelId="{85D3EB57-0994-40BE-A519-AAC8513EB827}" type="parTrans" cxnId="{29C8ECD2-F554-405E-9B9A-BB6950F9698F}">
      <dgm:prSet/>
      <dgm:spPr/>
      <dgm:t>
        <a:bodyPr/>
        <a:lstStyle/>
        <a:p>
          <a:endParaRPr lang="en-GB"/>
        </a:p>
      </dgm:t>
    </dgm:pt>
    <dgm:pt modelId="{B9747989-6E94-4B01-9871-6B606A51E4C4}" type="sibTrans" cxnId="{29C8ECD2-F554-405E-9B9A-BB6950F9698F}">
      <dgm:prSet/>
      <dgm:spPr/>
      <dgm:t>
        <a:bodyPr/>
        <a:lstStyle/>
        <a:p>
          <a:endParaRPr lang="en-GB"/>
        </a:p>
      </dgm:t>
    </dgm:pt>
    <dgm:pt modelId="{574C78CE-D623-4811-B09C-9A9C1F38EDDC}">
      <dgm:prSet phldrT="[Text]"/>
      <dgm:spPr/>
      <dgm:t>
        <a:bodyPr/>
        <a:lstStyle/>
        <a:p>
          <a:r>
            <a:rPr lang="en-GB" dirty="0" smtClean="0"/>
            <a:t>Processes</a:t>
          </a:r>
          <a:endParaRPr lang="en-GB" dirty="0"/>
        </a:p>
      </dgm:t>
    </dgm:pt>
    <dgm:pt modelId="{57E34FB0-B58E-4408-B2A5-5F2D5D404908}" type="parTrans" cxnId="{F32D3464-BDEE-46AE-985B-E9F8FAE1489C}">
      <dgm:prSet/>
      <dgm:spPr/>
      <dgm:t>
        <a:bodyPr/>
        <a:lstStyle/>
        <a:p>
          <a:endParaRPr lang="en-GB"/>
        </a:p>
      </dgm:t>
    </dgm:pt>
    <dgm:pt modelId="{E03BC638-94A7-41C3-87C2-14C8622E9412}" type="sibTrans" cxnId="{F32D3464-BDEE-46AE-985B-E9F8FAE1489C}">
      <dgm:prSet/>
      <dgm:spPr/>
      <dgm:t>
        <a:bodyPr/>
        <a:lstStyle/>
        <a:p>
          <a:endParaRPr lang="en-GB"/>
        </a:p>
      </dgm:t>
    </dgm:pt>
    <dgm:pt modelId="{16D39396-C46F-4EC8-A02C-05EE4CB3EE3A}">
      <dgm:prSet phldrT="[Text]"/>
      <dgm:spPr/>
      <dgm:t>
        <a:bodyPr/>
        <a:lstStyle/>
        <a:p>
          <a:r>
            <a:rPr lang="en-GB" dirty="0" smtClean="0"/>
            <a:t>Identifying financial information</a:t>
          </a:r>
          <a:endParaRPr lang="en-GB" dirty="0"/>
        </a:p>
      </dgm:t>
    </dgm:pt>
    <dgm:pt modelId="{B535E761-CF49-407E-BE8F-75B7334C1581}" type="parTrans" cxnId="{864D6957-07E2-459C-ACA4-AA267F67D2B1}">
      <dgm:prSet/>
      <dgm:spPr/>
      <dgm:t>
        <a:bodyPr/>
        <a:lstStyle/>
        <a:p>
          <a:endParaRPr lang="en-GB"/>
        </a:p>
      </dgm:t>
    </dgm:pt>
    <dgm:pt modelId="{8F437372-8DF7-4921-AB45-57A6EE4BAD7D}" type="sibTrans" cxnId="{864D6957-07E2-459C-ACA4-AA267F67D2B1}">
      <dgm:prSet/>
      <dgm:spPr/>
      <dgm:t>
        <a:bodyPr/>
        <a:lstStyle/>
        <a:p>
          <a:endParaRPr lang="en-GB"/>
        </a:p>
      </dgm:t>
    </dgm:pt>
    <dgm:pt modelId="{FA9AE7E3-8B3F-4E24-899F-10B566A10EB7}">
      <dgm:prSet phldrT="[Text]"/>
      <dgm:spPr/>
      <dgm:t>
        <a:bodyPr/>
        <a:lstStyle/>
        <a:p>
          <a:r>
            <a:rPr lang="en-GB" dirty="0" smtClean="0"/>
            <a:t>Analyse information in a financial context</a:t>
          </a:r>
        </a:p>
      </dgm:t>
    </dgm:pt>
    <dgm:pt modelId="{B4336C74-F110-47CA-A657-7C1A9910AE19}" type="parTrans" cxnId="{87A86239-81CC-4F6E-B2AC-5B29B65E8B89}">
      <dgm:prSet/>
      <dgm:spPr/>
      <dgm:t>
        <a:bodyPr/>
        <a:lstStyle/>
        <a:p>
          <a:endParaRPr lang="en-GB"/>
        </a:p>
      </dgm:t>
    </dgm:pt>
    <dgm:pt modelId="{C89EFB5E-9903-42A7-A450-D6E8A9BB969F}" type="sibTrans" cxnId="{87A86239-81CC-4F6E-B2AC-5B29B65E8B89}">
      <dgm:prSet/>
      <dgm:spPr/>
      <dgm:t>
        <a:bodyPr/>
        <a:lstStyle/>
        <a:p>
          <a:endParaRPr lang="en-GB"/>
        </a:p>
      </dgm:t>
    </dgm:pt>
    <dgm:pt modelId="{E4D0A064-C01C-4D41-92EA-97449E9765F0}">
      <dgm:prSet phldrT="[Text]"/>
      <dgm:spPr/>
      <dgm:t>
        <a:bodyPr/>
        <a:lstStyle/>
        <a:p>
          <a:r>
            <a:rPr lang="en-GB" dirty="0" smtClean="0"/>
            <a:t>Contexts</a:t>
          </a:r>
          <a:endParaRPr lang="en-GB" dirty="0"/>
        </a:p>
      </dgm:t>
    </dgm:pt>
    <dgm:pt modelId="{50722BA3-24F6-482A-84B0-5DFD79379089}" type="parTrans" cxnId="{F131D9C5-4765-4EE0-AB78-E496E0E37B38}">
      <dgm:prSet/>
      <dgm:spPr/>
      <dgm:t>
        <a:bodyPr/>
        <a:lstStyle/>
        <a:p>
          <a:endParaRPr lang="en-GB"/>
        </a:p>
      </dgm:t>
    </dgm:pt>
    <dgm:pt modelId="{D7FFBB58-8F46-49C5-AAB3-2160A096E991}" type="sibTrans" cxnId="{F131D9C5-4765-4EE0-AB78-E496E0E37B38}">
      <dgm:prSet/>
      <dgm:spPr/>
      <dgm:t>
        <a:bodyPr/>
        <a:lstStyle/>
        <a:p>
          <a:endParaRPr lang="en-GB"/>
        </a:p>
      </dgm:t>
    </dgm:pt>
    <dgm:pt modelId="{928A2DEE-4FD0-42D7-A92C-4CD9CDFC7C8F}">
      <dgm:prSet phldrT="[Text]"/>
      <dgm:spPr/>
      <dgm:t>
        <a:bodyPr/>
        <a:lstStyle/>
        <a:p>
          <a:r>
            <a:rPr lang="en-GB" dirty="0" smtClean="0"/>
            <a:t>Risk and reward</a:t>
          </a:r>
          <a:endParaRPr lang="en-GB" dirty="0"/>
        </a:p>
      </dgm:t>
    </dgm:pt>
    <dgm:pt modelId="{6E6506AE-1710-4DEF-8F49-C89733286FF2}" type="parTrans" cxnId="{A006CF59-0A4E-4E9A-A177-47080C0E8170}">
      <dgm:prSet/>
      <dgm:spPr/>
      <dgm:t>
        <a:bodyPr/>
        <a:lstStyle/>
        <a:p>
          <a:endParaRPr lang="en-GB"/>
        </a:p>
      </dgm:t>
    </dgm:pt>
    <dgm:pt modelId="{5438F707-EA43-4B6B-BCA0-C6902334EB3D}" type="sibTrans" cxnId="{A006CF59-0A4E-4E9A-A177-47080C0E8170}">
      <dgm:prSet/>
      <dgm:spPr/>
      <dgm:t>
        <a:bodyPr/>
        <a:lstStyle/>
        <a:p>
          <a:endParaRPr lang="en-GB"/>
        </a:p>
      </dgm:t>
    </dgm:pt>
    <dgm:pt modelId="{3EF77F3F-EC6D-4C18-A515-8A0B76383A57}">
      <dgm:prSet phldrT="[Text]"/>
      <dgm:spPr/>
      <dgm:t>
        <a:bodyPr/>
        <a:lstStyle/>
        <a:p>
          <a:r>
            <a:rPr lang="en-GB" dirty="0" smtClean="0"/>
            <a:t>Financial landscape</a:t>
          </a:r>
          <a:endParaRPr lang="en-GB" dirty="0"/>
        </a:p>
      </dgm:t>
    </dgm:pt>
    <dgm:pt modelId="{336D7B67-0942-49C0-80BF-8B845D1EC05D}" type="parTrans" cxnId="{F2E2B43D-8E4E-45E2-A912-4148117C10C9}">
      <dgm:prSet/>
      <dgm:spPr/>
      <dgm:t>
        <a:bodyPr/>
        <a:lstStyle/>
        <a:p>
          <a:endParaRPr lang="en-GB"/>
        </a:p>
      </dgm:t>
    </dgm:pt>
    <dgm:pt modelId="{3D4CEDD3-B80E-464F-94AE-75B8144F3EA6}" type="sibTrans" cxnId="{F2E2B43D-8E4E-45E2-A912-4148117C10C9}">
      <dgm:prSet/>
      <dgm:spPr/>
      <dgm:t>
        <a:bodyPr/>
        <a:lstStyle/>
        <a:p>
          <a:endParaRPr lang="en-GB"/>
        </a:p>
      </dgm:t>
    </dgm:pt>
    <dgm:pt modelId="{80371E76-BA8E-4DF6-8411-0FE362D70109}">
      <dgm:prSet phldrT="[Text]"/>
      <dgm:spPr/>
      <dgm:t>
        <a:bodyPr/>
        <a:lstStyle/>
        <a:p>
          <a:r>
            <a:rPr lang="en-GB" dirty="0" smtClean="0"/>
            <a:t>Evaluate financial issues</a:t>
          </a:r>
        </a:p>
      </dgm:t>
    </dgm:pt>
    <dgm:pt modelId="{F1C71ED8-66EE-471F-9B4A-CE72A958CFE0}" type="parTrans" cxnId="{409E85E2-D6AB-4F3B-816C-082DC0A01167}">
      <dgm:prSet/>
      <dgm:spPr/>
      <dgm:t>
        <a:bodyPr/>
        <a:lstStyle/>
        <a:p>
          <a:endParaRPr lang="en-GB"/>
        </a:p>
      </dgm:t>
    </dgm:pt>
    <dgm:pt modelId="{2D0CEDA7-29BF-4054-B2DA-8D2D14045621}" type="sibTrans" cxnId="{409E85E2-D6AB-4F3B-816C-082DC0A01167}">
      <dgm:prSet/>
      <dgm:spPr/>
      <dgm:t>
        <a:bodyPr/>
        <a:lstStyle/>
        <a:p>
          <a:endParaRPr lang="en-GB"/>
        </a:p>
      </dgm:t>
    </dgm:pt>
    <dgm:pt modelId="{F976FD79-B3F2-4EE3-AC38-D8E542C65430}">
      <dgm:prSet phldrT="[Text]"/>
      <dgm:spPr/>
      <dgm:t>
        <a:bodyPr/>
        <a:lstStyle/>
        <a:p>
          <a:r>
            <a:rPr lang="en-GB" dirty="0" smtClean="0"/>
            <a:t>Apply financial knowledge and understanding</a:t>
          </a:r>
        </a:p>
      </dgm:t>
    </dgm:pt>
    <dgm:pt modelId="{5BF53DA7-D2C3-4D9F-844B-B098B6F0414F}" type="parTrans" cxnId="{01C2846D-4EC7-4C34-9521-5A128321FF9F}">
      <dgm:prSet/>
      <dgm:spPr/>
      <dgm:t>
        <a:bodyPr/>
        <a:lstStyle/>
        <a:p>
          <a:endParaRPr lang="en-GB"/>
        </a:p>
      </dgm:t>
    </dgm:pt>
    <dgm:pt modelId="{FA55F95D-B9C3-4E6E-BD0B-2A46E29E974E}" type="sibTrans" cxnId="{01C2846D-4EC7-4C34-9521-5A128321FF9F}">
      <dgm:prSet/>
      <dgm:spPr/>
      <dgm:t>
        <a:bodyPr/>
        <a:lstStyle/>
        <a:p>
          <a:endParaRPr lang="en-GB"/>
        </a:p>
      </dgm:t>
    </dgm:pt>
    <dgm:pt modelId="{D1DF0F62-BC10-4A2A-B88E-B9757F1A2A75}">
      <dgm:prSet phldrT="[Text]"/>
      <dgm:spPr/>
      <dgm:t>
        <a:bodyPr/>
        <a:lstStyle/>
        <a:p>
          <a:r>
            <a:rPr lang="en-GB" dirty="0" smtClean="0"/>
            <a:t>Education and work</a:t>
          </a:r>
          <a:endParaRPr lang="en-GB" dirty="0"/>
        </a:p>
      </dgm:t>
    </dgm:pt>
    <dgm:pt modelId="{0FE116B6-5DA7-4C4C-9E80-A55D97B60A2A}" type="parTrans" cxnId="{D7383544-F319-4295-94F2-71D44B73FF02}">
      <dgm:prSet/>
      <dgm:spPr/>
      <dgm:t>
        <a:bodyPr/>
        <a:lstStyle/>
        <a:p>
          <a:endParaRPr lang="en-GB"/>
        </a:p>
      </dgm:t>
    </dgm:pt>
    <dgm:pt modelId="{DFDB1B07-57F5-4E84-AE42-ACDFBDBF2105}" type="sibTrans" cxnId="{D7383544-F319-4295-94F2-71D44B73FF02}">
      <dgm:prSet/>
      <dgm:spPr/>
      <dgm:t>
        <a:bodyPr/>
        <a:lstStyle/>
        <a:p>
          <a:endParaRPr lang="en-GB"/>
        </a:p>
      </dgm:t>
    </dgm:pt>
    <dgm:pt modelId="{8AEA2C0F-6660-4534-8B33-2461416F212E}">
      <dgm:prSet phldrT="[Text]"/>
      <dgm:spPr/>
      <dgm:t>
        <a:bodyPr/>
        <a:lstStyle/>
        <a:p>
          <a:r>
            <a:rPr lang="en-GB" dirty="0" smtClean="0"/>
            <a:t>Home and family</a:t>
          </a:r>
          <a:endParaRPr lang="en-GB" dirty="0"/>
        </a:p>
      </dgm:t>
    </dgm:pt>
    <dgm:pt modelId="{C2A74E12-812D-42BD-B816-3BE182C7F78A}" type="parTrans" cxnId="{3735C224-777E-4B05-974C-F14854939594}">
      <dgm:prSet/>
      <dgm:spPr/>
      <dgm:t>
        <a:bodyPr/>
        <a:lstStyle/>
        <a:p>
          <a:endParaRPr lang="en-GB"/>
        </a:p>
      </dgm:t>
    </dgm:pt>
    <dgm:pt modelId="{00FA6756-DEB4-4AE3-9E18-E9896C493225}" type="sibTrans" cxnId="{3735C224-777E-4B05-974C-F14854939594}">
      <dgm:prSet/>
      <dgm:spPr/>
      <dgm:t>
        <a:bodyPr/>
        <a:lstStyle/>
        <a:p>
          <a:endParaRPr lang="en-GB"/>
        </a:p>
      </dgm:t>
    </dgm:pt>
    <dgm:pt modelId="{BC688431-8384-4580-B53A-37E7084D1372}">
      <dgm:prSet phldrT="[Text]"/>
      <dgm:spPr/>
      <dgm:t>
        <a:bodyPr/>
        <a:lstStyle/>
        <a:p>
          <a:r>
            <a:rPr lang="en-GB" dirty="0" smtClean="0"/>
            <a:t>Individual</a:t>
          </a:r>
          <a:endParaRPr lang="en-GB" dirty="0"/>
        </a:p>
      </dgm:t>
    </dgm:pt>
    <dgm:pt modelId="{FFB4E0F1-7D07-4E00-8DB9-A70C18A3595C}" type="parTrans" cxnId="{A961B9D6-5AC7-43F7-B9B3-9042F061EEF6}">
      <dgm:prSet/>
      <dgm:spPr/>
      <dgm:t>
        <a:bodyPr/>
        <a:lstStyle/>
        <a:p>
          <a:endParaRPr lang="en-GB"/>
        </a:p>
      </dgm:t>
    </dgm:pt>
    <dgm:pt modelId="{0A30FB71-9FC2-4E51-B255-33F43EEF328C}" type="sibTrans" cxnId="{A961B9D6-5AC7-43F7-B9B3-9042F061EEF6}">
      <dgm:prSet/>
      <dgm:spPr/>
      <dgm:t>
        <a:bodyPr/>
        <a:lstStyle/>
        <a:p>
          <a:endParaRPr lang="en-GB"/>
        </a:p>
      </dgm:t>
    </dgm:pt>
    <dgm:pt modelId="{3664782D-0BD3-469D-98A2-16EF633D72C6}">
      <dgm:prSet phldrT="[Text]"/>
      <dgm:spPr/>
      <dgm:t>
        <a:bodyPr/>
        <a:lstStyle/>
        <a:p>
          <a:r>
            <a:rPr lang="en-GB" dirty="0" smtClean="0"/>
            <a:t>Societal</a:t>
          </a:r>
          <a:endParaRPr lang="en-GB" dirty="0"/>
        </a:p>
      </dgm:t>
    </dgm:pt>
    <dgm:pt modelId="{CEB2F528-F416-4359-85E3-9945E0A8D740}" type="parTrans" cxnId="{D15F1DEF-45B4-4DC2-A48C-2AF2267DD1DF}">
      <dgm:prSet/>
      <dgm:spPr/>
      <dgm:t>
        <a:bodyPr/>
        <a:lstStyle/>
        <a:p>
          <a:endParaRPr lang="en-GB"/>
        </a:p>
      </dgm:t>
    </dgm:pt>
    <dgm:pt modelId="{4345D35E-9871-4B4E-86B6-1E1F126652A0}" type="sibTrans" cxnId="{D15F1DEF-45B4-4DC2-A48C-2AF2267DD1DF}">
      <dgm:prSet/>
      <dgm:spPr/>
      <dgm:t>
        <a:bodyPr/>
        <a:lstStyle/>
        <a:p>
          <a:endParaRPr lang="en-GB"/>
        </a:p>
      </dgm:t>
    </dgm:pt>
    <dgm:pt modelId="{298E9691-99A5-40E5-BE37-238174E7764F}" type="pres">
      <dgm:prSet presAssocID="{DFDF0F3F-D77A-455E-A196-461B711178F3}" presName="diagram" presStyleCnt="0">
        <dgm:presLayoutVars>
          <dgm:chPref val="1"/>
          <dgm:dir/>
          <dgm:animOne val="branch"/>
          <dgm:animLvl val="lvl"/>
          <dgm:resizeHandles/>
        </dgm:presLayoutVars>
      </dgm:prSet>
      <dgm:spPr/>
      <dgm:t>
        <a:bodyPr/>
        <a:lstStyle/>
        <a:p>
          <a:endParaRPr lang="en-GB"/>
        </a:p>
      </dgm:t>
    </dgm:pt>
    <dgm:pt modelId="{BE3FE54D-EEE2-4764-9775-881ECEDB7A2B}" type="pres">
      <dgm:prSet presAssocID="{3AEC4BF4-CF07-45B2-BC1F-7065E087A16D}" presName="root" presStyleCnt="0"/>
      <dgm:spPr/>
    </dgm:pt>
    <dgm:pt modelId="{BF09210F-61F4-4E18-834A-BADBC864792C}" type="pres">
      <dgm:prSet presAssocID="{3AEC4BF4-CF07-45B2-BC1F-7065E087A16D}" presName="rootComposite" presStyleCnt="0"/>
      <dgm:spPr/>
    </dgm:pt>
    <dgm:pt modelId="{18153F16-0374-412E-B9E7-857A138FB5E4}" type="pres">
      <dgm:prSet presAssocID="{3AEC4BF4-CF07-45B2-BC1F-7065E087A16D}" presName="rootText" presStyleLbl="node1" presStyleIdx="0" presStyleCnt="3" custScaleX="213419"/>
      <dgm:spPr/>
      <dgm:t>
        <a:bodyPr/>
        <a:lstStyle/>
        <a:p>
          <a:endParaRPr lang="en-GB"/>
        </a:p>
      </dgm:t>
    </dgm:pt>
    <dgm:pt modelId="{DE094036-D6C9-4023-909B-15301031803C}" type="pres">
      <dgm:prSet presAssocID="{3AEC4BF4-CF07-45B2-BC1F-7065E087A16D}" presName="rootConnector" presStyleLbl="node1" presStyleIdx="0" presStyleCnt="3"/>
      <dgm:spPr/>
      <dgm:t>
        <a:bodyPr/>
        <a:lstStyle/>
        <a:p>
          <a:endParaRPr lang="en-GB"/>
        </a:p>
      </dgm:t>
    </dgm:pt>
    <dgm:pt modelId="{50DA4906-379F-4AFD-949C-960A2C5A5C1C}" type="pres">
      <dgm:prSet presAssocID="{3AEC4BF4-CF07-45B2-BC1F-7065E087A16D}" presName="childShape" presStyleCnt="0"/>
      <dgm:spPr/>
    </dgm:pt>
    <dgm:pt modelId="{D9D9B125-4AE1-468C-9233-754C5902BC6D}" type="pres">
      <dgm:prSet presAssocID="{F3B2E4F2-6936-4E9B-9623-FA503B34D3E6}" presName="Name13" presStyleLbl="parChTrans1D2" presStyleIdx="0" presStyleCnt="12"/>
      <dgm:spPr/>
      <dgm:t>
        <a:bodyPr/>
        <a:lstStyle/>
        <a:p>
          <a:endParaRPr lang="en-GB"/>
        </a:p>
      </dgm:t>
    </dgm:pt>
    <dgm:pt modelId="{2A194500-8570-45D5-8E79-1E7560CFE536}" type="pres">
      <dgm:prSet presAssocID="{952BBE54-F151-46DB-9ECF-42DD1E572C64}" presName="childText" presStyleLbl="bgAcc1" presStyleIdx="0" presStyleCnt="12" custScaleX="208846" custLinFactNeighborY="6911">
        <dgm:presLayoutVars>
          <dgm:bulletEnabled val="1"/>
        </dgm:presLayoutVars>
      </dgm:prSet>
      <dgm:spPr/>
      <dgm:t>
        <a:bodyPr/>
        <a:lstStyle/>
        <a:p>
          <a:endParaRPr lang="en-GB"/>
        </a:p>
      </dgm:t>
    </dgm:pt>
    <dgm:pt modelId="{41A9F423-C7D6-44F3-880F-B911089CB618}" type="pres">
      <dgm:prSet presAssocID="{85D3EB57-0994-40BE-A519-AAC8513EB827}" presName="Name13" presStyleLbl="parChTrans1D2" presStyleIdx="1" presStyleCnt="12"/>
      <dgm:spPr/>
      <dgm:t>
        <a:bodyPr/>
        <a:lstStyle/>
        <a:p>
          <a:endParaRPr lang="en-GB"/>
        </a:p>
      </dgm:t>
    </dgm:pt>
    <dgm:pt modelId="{A6781D04-F72B-4A72-935C-E761A4423D65}" type="pres">
      <dgm:prSet presAssocID="{4D33C559-35A8-4FB4-AE3C-0ED70EF7AAD6}" presName="childText" presStyleLbl="bgAcc1" presStyleIdx="1" presStyleCnt="12" custScaleX="208846" custLinFactNeighborY="6911">
        <dgm:presLayoutVars>
          <dgm:bulletEnabled val="1"/>
        </dgm:presLayoutVars>
      </dgm:prSet>
      <dgm:spPr/>
      <dgm:t>
        <a:bodyPr/>
        <a:lstStyle/>
        <a:p>
          <a:endParaRPr lang="en-GB"/>
        </a:p>
      </dgm:t>
    </dgm:pt>
    <dgm:pt modelId="{43EF862A-D6D2-4868-B8B4-66F578A4837E}" type="pres">
      <dgm:prSet presAssocID="{6E6506AE-1710-4DEF-8F49-C89733286FF2}" presName="Name13" presStyleLbl="parChTrans1D2" presStyleIdx="2" presStyleCnt="12"/>
      <dgm:spPr/>
      <dgm:t>
        <a:bodyPr/>
        <a:lstStyle/>
        <a:p>
          <a:endParaRPr lang="en-GB"/>
        </a:p>
      </dgm:t>
    </dgm:pt>
    <dgm:pt modelId="{228FF0B6-71D5-4978-AFDD-71B8E3131BB0}" type="pres">
      <dgm:prSet presAssocID="{928A2DEE-4FD0-42D7-A92C-4CD9CDFC7C8F}" presName="childText" presStyleLbl="bgAcc1" presStyleIdx="2" presStyleCnt="12" custScaleX="208846" custLinFactNeighborY="6911">
        <dgm:presLayoutVars>
          <dgm:bulletEnabled val="1"/>
        </dgm:presLayoutVars>
      </dgm:prSet>
      <dgm:spPr/>
      <dgm:t>
        <a:bodyPr/>
        <a:lstStyle/>
        <a:p>
          <a:endParaRPr lang="en-GB"/>
        </a:p>
      </dgm:t>
    </dgm:pt>
    <dgm:pt modelId="{7F03EC5E-CD72-4463-8A8C-3D89593EC75B}" type="pres">
      <dgm:prSet presAssocID="{336D7B67-0942-49C0-80BF-8B845D1EC05D}" presName="Name13" presStyleLbl="parChTrans1D2" presStyleIdx="3" presStyleCnt="12"/>
      <dgm:spPr/>
      <dgm:t>
        <a:bodyPr/>
        <a:lstStyle/>
        <a:p>
          <a:endParaRPr lang="en-GB"/>
        </a:p>
      </dgm:t>
    </dgm:pt>
    <dgm:pt modelId="{76A7D669-011F-48E8-BA49-7345A063F9DE}" type="pres">
      <dgm:prSet presAssocID="{3EF77F3F-EC6D-4C18-A515-8A0B76383A57}" presName="childText" presStyleLbl="bgAcc1" presStyleIdx="3" presStyleCnt="12" custScaleX="208846" custLinFactNeighborY="6911">
        <dgm:presLayoutVars>
          <dgm:bulletEnabled val="1"/>
        </dgm:presLayoutVars>
      </dgm:prSet>
      <dgm:spPr/>
      <dgm:t>
        <a:bodyPr/>
        <a:lstStyle/>
        <a:p>
          <a:endParaRPr lang="en-GB"/>
        </a:p>
      </dgm:t>
    </dgm:pt>
    <dgm:pt modelId="{1D515AD0-F639-40A8-B655-399920BEB821}" type="pres">
      <dgm:prSet presAssocID="{574C78CE-D623-4811-B09C-9A9C1F38EDDC}" presName="root" presStyleCnt="0"/>
      <dgm:spPr/>
    </dgm:pt>
    <dgm:pt modelId="{47D5A7AC-4741-4CEC-AEF8-4B1641919880}" type="pres">
      <dgm:prSet presAssocID="{574C78CE-D623-4811-B09C-9A9C1F38EDDC}" presName="rootComposite" presStyleCnt="0"/>
      <dgm:spPr/>
    </dgm:pt>
    <dgm:pt modelId="{68628BBF-4698-470D-ACEF-912FD77949B3}" type="pres">
      <dgm:prSet presAssocID="{574C78CE-D623-4811-B09C-9A9C1F38EDDC}" presName="rootText" presStyleLbl="node1" presStyleIdx="1" presStyleCnt="3" custScaleX="213419"/>
      <dgm:spPr/>
      <dgm:t>
        <a:bodyPr/>
        <a:lstStyle/>
        <a:p>
          <a:endParaRPr lang="en-GB"/>
        </a:p>
      </dgm:t>
    </dgm:pt>
    <dgm:pt modelId="{90FFBBA1-A656-4181-81C4-55DFB739C52F}" type="pres">
      <dgm:prSet presAssocID="{574C78CE-D623-4811-B09C-9A9C1F38EDDC}" presName="rootConnector" presStyleLbl="node1" presStyleIdx="1" presStyleCnt="3"/>
      <dgm:spPr/>
      <dgm:t>
        <a:bodyPr/>
        <a:lstStyle/>
        <a:p>
          <a:endParaRPr lang="en-GB"/>
        </a:p>
      </dgm:t>
    </dgm:pt>
    <dgm:pt modelId="{54829A4D-ACA2-4C11-9874-0398B4B5C7A9}" type="pres">
      <dgm:prSet presAssocID="{574C78CE-D623-4811-B09C-9A9C1F38EDDC}" presName="childShape" presStyleCnt="0"/>
      <dgm:spPr/>
    </dgm:pt>
    <dgm:pt modelId="{19C1140C-9E1A-4B4F-9B22-7175039CB332}" type="pres">
      <dgm:prSet presAssocID="{B535E761-CF49-407E-BE8F-75B7334C1581}" presName="Name13" presStyleLbl="parChTrans1D2" presStyleIdx="4" presStyleCnt="12"/>
      <dgm:spPr/>
      <dgm:t>
        <a:bodyPr/>
        <a:lstStyle/>
        <a:p>
          <a:endParaRPr lang="en-GB"/>
        </a:p>
      </dgm:t>
    </dgm:pt>
    <dgm:pt modelId="{342647CC-7C06-4572-9837-C38BED73B66D}" type="pres">
      <dgm:prSet presAssocID="{16D39396-C46F-4EC8-A02C-05EE4CB3EE3A}" presName="childText" presStyleLbl="bgAcc1" presStyleIdx="4" presStyleCnt="12" custScaleX="208846" custLinFactNeighborY="6911">
        <dgm:presLayoutVars>
          <dgm:bulletEnabled val="1"/>
        </dgm:presLayoutVars>
      </dgm:prSet>
      <dgm:spPr/>
      <dgm:t>
        <a:bodyPr/>
        <a:lstStyle/>
        <a:p>
          <a:endParaRPr lang="en-GB"/>
        </a:p>
      </dgm:t>
    </dgm:pt>
    <dgm:pt modelId="{9F9B9A21-6AE7-4703-8B21-9F8BAC3B162A}" type="pres">
      <dgm:prSet presAssocID="{B4336C74-F110-47CA-A657-7C1A9910AE19}" presName="Name13" presStyleLbl="parChTrans1D2" presStyleIdx="5" presStyleCnt="12"/>
      <dgm:spPr/>
      <dgm:t>
        <a:bodyPr/>
        <a:lstStyle/>
        <a:p>
          <a:endParaRPr lang="en-GB"/>
        </a:p>
      </dgm:t>
    </dgm:pt>
    <dgm:pt modelId="{5658E797-A272-4587-93A6-E2EA7CE446C5}" type="pres">
      <dgm:prSet presAssocID="{FA9AE7E3-8B3F-4E24-899F-10B566A10EB7}" presName="childText" presStyleLbl="bgAcc1" presStyleIdx="5" presStyleCnt="12" custScaleX="208846" custLinFactNeighborY="6911">
        <dgm:presLayoutVars>
          <dgm:bulletEnabled val="1"/>
        </dgm:presLayoutVars>
      </dgm:prSet>
      <dgm:spPr/>
      <dgm:t>
        <a:bodyPr/>
        <a:lstStyle/>
        <a:p>
          <a:endParaRPr lang="en-GB"/>
        </a:p>
      </dgm:t>
    </dgm:pt>
    <dgm:pt modelId="{D786FAA0-8883-49F3-9D6F-D8A8BCB22A18}" type="pres">
      <dgm:prSet presAssocID="{F1C71ED8-66EE-471F-9B4A-CE72A958CFE0}" presName="Name13" presStyleLbl="parChTrans1D2" presStyleIdx="6" presStyleCnt="12"/>
      <dgm:spPr/>
      <dgm:t>
        <a:bodyPr/>
        <a:lstStyle/>
        <a:p>
          <a:endParaRPr lang="en-GB"/>
        </a:p>
      </dgm:t>
    </dgm:pt>
    <dgm:pt modelId="{81B7F72A-587C-4649-8FDC-C8D77B3B5C98}" type="pres">
      <dgm:prSet presAssocID="{80371E76-BA8E-4DF6-8411-0FE362D70109}" presName="childText" presStyleLbl="bgAcc1" presStyleIdx="6" presStyleCnt="12" custScaleX="208846" custLinFactNeighborY="6911">
        <dgm:presLayoutVars>
          <dgm:bulletEnabled val="1"/>
        </dgm:presLayoutVars>
      </dgm:prSet>
      <dgm:spPr/>
      <dgm:t>
        <a:bodyPr/>
        <a:lstStyle/>
        <a:p>
          <a:endParaRPr lang="en-GB"/>
        </a:p>
      </dgm:t>
    </dgm:pt>
    <dgm:pt modelId="{A647F32C-43B4-43CD-B468-5D45A15ED759}" type="pres">
      <dgm:prSet presAssocID="{5BF53DA7-D2C3-4D9F-844B-B098B6F0414F}" presName="Name13" presStyleLbl="parChTrans1D2" presStyleIdx="7" presStyleCnt="12"/>
      <dgm:spPr/>
      <dgm:t>
        <a:bodyPr/>
        <a:lstStyle/>
        <a:p>
          <a:endParaRPr lang="en-GB"/>
        </a:p>
      </dgm:t>
    </dgm:pt>
    <dgm:pt modelId="{3261324A-1754-4D54-868F-B19290F7C1F0}" type="pres">
      <dgm:prSet presAssocID="{F976FD79-B3F2-4EE3-AC38-D8E542C65430}" presName="childText" presStyleLbl="bgAcc1" presStyleIdx="7" presStyleCnt="12" custScaleX="208846" custLinFactNeighborY="6911">
        <dgm:presLayoutVars>
          <dgm:bulletEnabled val="1"/>
        </dgm:presLayoutVars>
      </dgm:prSet>
      <dgm:spPr/>
      <dgm:t>
        <a:bodyPr/>
        <a:lstStyle/>
        <a:p>
          <a:endParaRPr lang="en-GB"/>
        </a:p>
      </dgm:t>
    </dgm:pt>
    <dgm:pt modelId="{E33FC3DA-60EA-45DA-9B8A-B39B1B356CD0}" type="pres">
      <dgm:prSet presAssocID="{E4D0A064-C01C-4D41-92EA-97449E9765F0}" presName="root" presStyleCnt="0"/>
      <dgm:spPr/>
    </dgm:pt>
    <dgm:pt modelId="{8F607939-29CF-423F-9267-FE7E52CFB080}" type="pres">
      <dgm:prSet presAssocID="{E4D0A064-C01C-4D41-92EA-97449E9765F0}" presName="rootComposite" presStyleCnt="0"/>
      <dgm:spPr/>
    </dgm:pt>
    <dgm:pt modelId="{F5296585-B5E3-47E0-96CD-8E0F09B9B4A8}" type="pres">
      <dgm:prSet presAssocID="{E4D0A064-C01C-4D41-92EA-97449E9765F0}" presName="rootText" presStyleLbl="node1" presStyleIdx="2" presStyleCnt="3" custScaleX="213419"/>
      <dgm:spPr/>
      <dgm:t>
        <a:bodyPr/>
        <a:lstStyle/>
        <a:p>
          <a:endParaRPr lang="en-GB"/>
        </a:p>
      </dgm:t>
    </dgm:pt>
    <dgm:pt modelId="{F5E69DA7-2B64-4986-8CC6-A3CD94977BBF}" type="pres">
      <dgm:prSet presAssocID="{E4D0A064-C01C-4D41-92EA-97449E9765F0}" presName="rootConnector" presStyleLbl="node1" presStyleIdx="2" presStyleCnt="3"/>
      <dgm:spPr/>
      <dgm:t>
        <a:bodyPr/>
        <a:lstStyle/>
        <a:p>
          <a:endParaRPr lang="en-GB"/>
        </a:p>
      </dgm:t>
    </dgm:pt>
    <dgm:pt modelId="{9E188229-DCDF-4438-99DD-49658229FBCA}" type="pres">
      <dgm:prSet presAssocID="{E4D0A064-C01C-4D41-92EA-97449E9765F0}" presName="childShape" presStyleCnt="0"/>
      <dgm:spPr/>
    </dgm:pt>
    <dgm:pt modelId="{C42E1134-DD64-4FBE-BA10-6E1E4DE05497}" type="pres">
      <dgm:prSet presAssocID="{0FE116B6-5DA7-4C4C-9E80-A55D97B60A2A}" presName="Name13" presStyleLbl="parChTrans1D2" presStyleIdx="8" presStyleCnt="12"/>
      <dgm:spPr/>
      <dgm:t>
        <a:bodyPr/>
        <a:lstStyle/>
        <a:p>
          <a:endParaRPr lang="en-GB"/>
        </a:p>
      </dgm:t>
    </dgm:pt>
    <dgm:pt modelId="{CD2C4FF5-A68C-4170-A012-B69E08101239}" type="pres">
      <dgm:prSet presAssocID="{D1DF0F62-BC10-4A2A-B88E-B9757F1A2A75}" presName="childText" presStyleLbl="bgAcc1" presStyleIdx="8" presStyleCnt="12" custScaleX="208846">
        <dgm:presLayoutVars>
          <dgm:bulletEnabled val="1"/>
        </dgm:presLayoutVars>
      </dgm:prSet>
      <dgm:spPr/>
      <dgm:t>
        <a:bodyPr/>
        <a:lstStyle/>
        <a:p>
          <a:endParaRPr lang="en-GB"/>
        </a:p>
      </dgm:t>
    </dgm:pt>
    <dgm:pt modelId="{C9A472E9-4F87-4422-8F1F-68BE7CFF70F4}" type="pres">
      <dgm:prSet presAssocID="{C2A74E12-812D-42BD-B816-3BE182C7F78A}" presName="Name13" presStyleLbl="parChTrans1D2" presStyleIdx="9" presStyleCnt="12"/>
      <dgm:spPr/>
      <dgm:t>
        <a:bodyPr/>
        <a:lstStyle/>
        <a:p>
          <a:endParaRPr lang="en-GB"/>
        </a:p>
      </dgm:t>
    </dgm:pt>
    <dgm:pt modelId="{FB2F5248-0CC5-4C66-9E91-A4519C7B107E}" type="pres">
      <dgm:prSet presAssocID="{8AEA2C0F-6660-4534-8B33-2461416F212E}" presName="childText" presStyleLbl="bgAcc1" presStyleIdx="9" presStyleCnt="12" custScaleX="208846">
        <dgm:presLayoutVars>
          <dgm:bulletEnabled val="1"/>
        </dgm:presLayoutVars>
      </dgm:prSet>
      <dgm:spPr/>
      <dgm:t>
        <a:bodyPr/>
        <a:lstStyle/>
        <a:p>
          <a:endParaRPr lang="en-GB"/>
        </a:p>
      </dgm:t>
    </dgm:pt>
    <dgm:pt modelId="{31E6391E-E0A3-4704-A30C-78EFF74493AF}" type="pres">
      <dgm:prSet presAssocID="{FFB4E0F1-7D07-4E00-8DB9-A70C18A3595C}" presName="Name13" presStyleLbl="parChTrans1D2" presStyleIdx="10" presStyleCnt="12"/>
      <dgm:spPr/>
      <dgm:t>
        <a:bodyPr/>
        <a:lstStyle/>
        <a:p>
          <a:endParaRPr lang="en-GB"/>
        </a:p>
      </dgm:t>
    </dgm:pt>
    <dgm:pt modelId="{09C3A0B7-63C8-4BFC-800D-F7788AA164ED}" type="pres">
      <dgm:prSet presAssocID="{BC688431-8384-4580-B53A-37E7084D1372}" presName="childText" presStyleLbl="bgAcc1" presStyleIdx="10" presStyleCnt="12" custScaleX="208846">
        <dgm:presLayoutVars>
          <dgm:bulletEnabled val="1"/>
        </dgm:presLayoutVars>
      </dgm:prSet>
      <dgm:spPr/>
      <dgm:t>
        <a:bodyPr/>
        <a:lstStyle/>
        <a:p>
          <a:endParaRPr lang="en-GB"/>
        </a:p>
      </dgm:t>
    </dgm:pt>
    <dgm:pt modelId="{841C4A14-5457-4877-A7B6-311771C97BDF}" type="pres">
      <dgm:prSet presAssocID="{CEB2F528-F416-4359-85E3-9945E0A8D740}" presName="Name13" presStyleLbl="parChTrans1D2" presStyleIdx="11" presStyleCnt="12"/>
      <dgm:spPr/>
      <dgm:t>
        <a:bodyPr/>
        <a:lstStyle/>
        <a:p>
          <a:endParaRPr lang="en-GB"/>
        </a:p>
      </dgm:t>
    </dgm:pt>
    <dgm:pt modelId="{3B915432-9D88-46A6-8261-E20AFE0DBE96}" type="pres">
      <dgm:prSet presAssocID="{3664782D-0BD3-469D-98A2-16EF633D72C6}" presName="childText" presStyleLbl="bgAcc1" presStyleIdx="11" presStyleCnt="12" custScaleX="208846">
        <dgm:presLayoutVars>
          <dgm:bulletEnabled val="1"/>
        </dgm:presLayoutVars>
      </dgm:prSet>
      <dgm:spPr/>
      <dgm:t>
        <a:bodyPr/>
        <a:lstStyle/>
        <a:p>
          <a:endParaRPr lang="en-GB"/>
        </a:p>
      </dgm:t>
    </dgm:pt>
  </dgm:ptLst>
  <dgm:cxnLst>
    <dgm:cxn modelId="{BCCCDDC7-10BD-47D6-A7A4-2DDEC5D044E2}" type="presOf" srcId="{E4D0A064-C01C-4D41-92EA-97449E9765F0}" destId="{F5296585-B5E3-47E0-96CD-8E0F09B9B4A8}" srcOrd="0" destOrd="0" presId="urn:microsoft.com/office/officeart/2005/8/layout/hierarchy3"/>
    <dgm:cxn modelId="{1B364116-8952-465F-9247-30E95D1DDB13}" type="presOf" srcId="{C2A74E12-812D-42BD-B816-3BE182C7F78A}" destId="{C9A472E9-4F87-4422-8F1F-68BE7CFF70F4}" srcOrd="0" destOrd="0" presId="urn:microsoft.com/office/officeart/2005/8/layout/hierarchy3"/>
    <dgm:cxn modelId="{D7383544-F319-4295-94F2-71D44B73FF02}" srcId="{E4D0A064-C01C-4D41-92EA-97449E9765F0}" destId="{D1DF0F62-BC10-4A2A-B88E-B9757F1A2A75}" srcOrd="0" destOrd="0" parTransId="{0FE116B6-5DA7-4C4C-9E80-A55D97B60A2A}" sibTransId="{DFDB1B07-57F5-4E84-AE42-ACDFBDBF2105}"/>
    <dgm:cxn modelId="{92977120-5EE1-4A23-AF45-DE7D296FE19E}" type="presOf" srcId="{FFB4E0F1-7D07-4E00-8DB9-A70C18A3595C}" destId="{31E6391E-E0A3-4704-A30C-78EFF74493AF}" srcOrd="0" destOrd="0" presId="urn:microsoft.com/office/officeart/2005/8/layout/hierarchy3"/>
    <dgm:cxn modelId="{F32D3464-BDEE-46AE-985B-E9F8FAE1489C}" srcId="{DFDF0F3F-D77A-455E-A196-461B711178F3}" destId="{574C78CE-D623-4811-B09C-9A9C1F38EDDC}" srcOrd="1" destOrd="0" parTransId="{57E34FB0-B58E-4408-B2A5-5F2D5D404908}" sibTransId="{E03BC638-94A7-41C3-87C2-14C8622E9412}"/>
    <dgm:cxn modelId="{87A86239-81CC-4F6E-B2AC-5B29B65E8B89}" srcId="{574C78CE-D623-4811-B09C-9A9C1F38EDDC}" destId="{FA9AE7E3-8B3F-4E24-899F-10B566A10EB7}" srcOrd="1" destOrd="0" parTransId="{B4336C74-F110-47CA-A657-7C1A9910AE19}" sibTransId="{C89EFB5E-9903-42A7-A450-D6E8A9BB969F}"/>
    <dgm:cxn modelId="{34589A3D-AB3D-47A4-8289-DD0005AB8589}" type="presOf" srcId="{DFDF0F3F-D77A-455E-A196-461B711178F3}" destId="{298E9691-99A5-40E5-BE37-238174E7764F}" srcOrd="0" destOrd="0" presId="urn:microsoft.com/office/officeart/2005/8/layout/hierarchy3"/>
    <dgm:cxn modelId="{E62EFDCF-9EB1-43E6-95AC-B08A94657D2C}" type="presOf" srcId="{B4336C74-F110-47CA-A657-7C1A9910AE19}" destId="{9F9B9A21-6AE7-4703-8B21-9F8BAC3B162A}" srcOrd="0" destOrd="0" presId="urn:microsoft.com/office/officeart/2005/8/layout/hierarchy3"/>
    <dgm:cxn modelId="{CE8F8DB3-37DF-4727-812C-C50939B256D4}" type="presOf" srcId="{80371E76-BA8E-4DF6-8411-0FE362D70109}" destId="{81B7F72A-587C-4649-8FDC-C8D77B3B5C98}" srcOrd="0" destOrd="0" presId="urn:microsoft.com/office/officeart/2005/8/layout/hierarchy3"/>
    <dgm:cxn modelId="{B12C25A5-08A9-4BDD-A808-2857758A2656}" type="presOf" srcId="{CEB2F528-F416-4359-85E3-9945E0A8D740}" destId="{841C4A14-5457-4877-A7B6-311771C97BDF}" srcOrd="0" destOrd="0" presId="urn:microsoft.com/office/officeart/2005/8/layout/hierarchy3"/>
    <dgm:cxn modelId="{A961B9D6-5AC7-43F7-B9B3-9042F061EEF6}" srcId="{E4D0A064-C01C-4D41-92EA-97449E9765F0}" destId="{BC688431-8384-4580-B53A-37E7084D1372}" srcOrd="2" destOrd="0" parTransId="{FFB4E0F1-7D07-4E00-8DB9-A70C18A3595C}" sibTransId="{0A30FB71-9FC2-4E51-B255-33F43EEF328C}"/>
    <dgm:cxn modelId="{7DC21529-7EDB-4024-A92B-A04B16F9AF32}" type="presOf" srcId="{F976FD79-B3F2-4EE3-AC38-D8E542C65430}" destId="{3261324A-1754-4D54-868F-B19290F7C1F0}" srcOrd="0" destOrd="0" presId="urn:microsoft.com/office/officeart/2005/8/layout/hierarchy3"/>
    <dgm:cxn modelId="{D9993EFF-0EDF-4BEE-BCCF-DA4C8E597275}" type="presOf" srcId="{3AEC4BF4-CF07-45B2-BC1F-7065E087A16D}" destId="{DE094036-D6C9-4023-909B-15301031803C}" srcOrd="1" destOrd="0" presId="urn:microsoft.com/office/officeart/2005/8/layout/hierarchy3"/>
    <dgm:cxn modelId="{4C93E6FB-00F1-40F5-B137-B6586C9F4C81}" type="presOf" srcId="{D1DF0F62-BC10-4A2A-B88E-B9757F1A2A75}" destId="{CD2C4FF5-A68C-4170-A012-B69E08101239}" srcOrd="0" destOrd="0" presId="urn:microsoft.com/office/officeart/2005/8/layout/hierarchy3"/>
    <dgm:cxn modelId="{914B3A33-B974-44DA-98D1-595437B653E8}" type="presOf" srcId="{3AEC4BF4-CF07-45B2-BC1F-7065E087A16D}" destId="{18153F16-0374-412E-B9E7-857A138FB5E4}" srcOrd="0" destOrd="0" presId="urn:microsoft.com/office/officeart/2005/8/layout/hierarchy3"/>
    <dgm:cxn modelId="{D3B4A090-0772-402B-9804-0119E887CD26}" type="presOf" srcId="{BC688431-8384-4580-B53A-37E7084D1372}" destId="{09C3A0B7-63C8-4BFC-800D-F7788AA164ED}" srcOrd="0" destOrd="0" presId="urn:microsoft.com/office/officeart/2005/8/layout/hierarchy3"/>
    <dgm:cxn modelId="{CEA1C9A6-FE31-42B9-B75C-049CEEFF4EAF}" type="presOf" srcId="{B535E761-CF49-407E-BE8F-75B7334C1581}" destId="{19C1140C-9E1A-4B4F-9B22-7175039CB332}" srcOrd="0" destOrd="0" presId="urn:microsoft.com/office/officeart/2005/8/layout/hierarchy3"/>
    <dgm:cxn modelId="{409E85E2-D6AB-4F3B-816C-082DC0A01167}" srcId="{574C78CE-D623-4811-B09C-9A9C1F38EDDC}" destId="{80371E76-BA8E-4DF6-8411-0FE362D70109}" srcOrd="2" destOrd="0" parTransId="{F1C71ED8-66EE-471F-9B4A-CE72A958CFE0}" sibTransId="{2D0CEDA7-29BF-4054-B2DA-8D2D14045621}"/>
    <dgm:cxn modelId="{8A4DFF12-B7D0-4F7E-99C1-AF645ACE11D2}" type="presOf" srcId="{6E6506AE-1710-4DEF-8F49-C89733286FF2}" destId="{43EF862A-D6D2-4868-B8B4-66F578A4837E}" srcOrd="0" destOrd="0" presId="urn:microsoft.com/office/officeart/2005/8/layout/hierarchy3"/>
    <dgm:cxn modelId="{212104F3-E219-4EA0-8325-0C31B2967461}" type="presOf" srcId="{5BF53DA7-D2C3-4D9F-844B-B098B6F0414F}" destId="{A647F32C-43B4-43CD-B468-5D45A15ED759}" srcOrd="0" destOrd="0" presId="urn:microsoft.com/office/officeart/2005/8/layout/hierarchy3"/>
    <dgm:cxn modelId="{8392C5F6-2528-4BE7-985C-9330BA78DCE9}" srcId="{DFDF0F3F-D77A-455E-A196-461B711178F3}" destId="{3AEC4BF4-CF07-45B2-BC1F-7065E087A16D}" srcOrd="0" destOrd="0" parTransId="{FE4204AC-5E10-4F7A-A532-B3BD0AB0E7E0}" sibTransId="{46B9E7EC-12D8-4A09-A85E-00399812B97F}"/>
    <dgm:cxn modelId="{0794BFB9-E8E2-4F5E-BF60-5EA8A71E9806}" type="presOf" srcId="{16D39396-C46F-4EC8-A02C-05EE4CB3EE3A}" destId="{342647CC-7C06-4572-9837-C38BED73B66D}" srcOrd="0" destOrd="0" presId="urn:microsoft.com/office/officeart/2005/8/layout/hierarchy3"/>
    <dgm:cxn modelId="{D3BA8E42-EA10-4465-AAEE-0E50BE6526BC}" type="presOf" srcId="{85D3EB57-0994-40BE-A519-AAC8513EB827}" destId="{41A9F423-C7D6-44F3-880F-B911089CB618}" srcOrd="0" destOrd="0" presId="urn:microsoft.com/office/officeart/2005/8/layout/hierarchy3"/>
    <dgm:cxn modelId="{6B6E1F60-601E-4DFC-844A-EF639820D403}" type="presOf" srcId="{0FE116B6-5DA7-4C4C-9E80-A55D97B60A2A}" destId="{C42E1134-DD64-4FBE-BA10-6E1E4DE05497}" srcOrd="0" destOrd="0" presId="urn:microsoft.com/office/officeart/2005/8/layout/hierarchy3"/>
    <dgm:cxn modelId="{01C2846D-4EC7-4C34-9521-5A128321FF9F}" srcId="{574C78CE-D623-4811-B09C-9A9C1F38EDDC}" destId="{F976FD79-B3F2-4EE3-AC38-D8E542C65430}" srcOrd="3" destOrd="0" parTransId="{5BF53DA7-D2C3-4D9F-844B-B098B6F0414F}" sibTransId="{FA55F95D-B9C3-4E6E-BD0B-2A46E29E974E}"/>
    <dgm:cxn modelId="{864D6957-07E2-459C-ACA4-AA267F67D2B1}" srcId="{574C78CE-D623-4811-B09C-9A9C1F38EDDC}" destId="{16D39396-C46F-4EC8-A02C-05EE4CB3EE3A}" srcOrd="0" destOrd="0" parTransId="{B535E761-CF49-407E-BE8F-75B7334C1581}" sibTransId="{8F437372-8DF7-4921-AB45-57A6EE4BAD7D}"/>
    <dgm:cxn modelId="{F2E2B43D-8E4E-45E2-A912-4148117C10C9}" srcId="{3AEC4BF4-CF07-45B2-BC1F-7065E087A16D}" destId="{3EF77F3F-EC6D-4C18-A515-8A0B76383A57}" srcOrd="3" destOrd="0" parTransId="{336D7B67-0942-49C0-80BF-8B845D1EC05D}" sibTransId="{3D4CEDD3-B80E-464F-94AE-75B8144F3EA6}"/>
    <dgm:cxn modelId="{2150B8CD-922C-426D-A47B-14C79AF56140}" type="presOf" srcId="{3EF77F3F-EC6D-4C18-A515-8A0B76383A57}" destId="{76A7D669-011F-48E8-BA49-7345A063F9DE}" srcOrd="0" destOrd="0" presId="urn:microsoft.com/office/officeart/2005/8/layout/hierarchy3"/>
    <dgm:cxn modelId="{5C302C7C-174D-4D83-B8C6-4F4B73D73A76}" type="presOf" srcId="{336D7B67-0942-49C0-80BF-8B845D1EC05D}" destId="{7F03EC5E-CD72-4463-8A8C-3D89593EC75B}" srcOrd="0" destOrd="0" presId="urn:microsoft.com/office/officeart/2005/8/layout/hierarchy3"/>
    <dgm:cxn modelId="{A6FC48AE-8528-466B-B808-FFA1B447265D}" type="presOf" srcId="{F1C71ED8-66EE-471F-9B4A-CE72A958CFE0}" destId="{D786FAA0-8883-49F3-9D6F-D8A8BCB22A18}" srcOrd="0" destOrd="0" presId="urn:microsoft.com/office/officeart/2005/8/layout/hierarchy3"/>
    <dgm:cxn modelId="{81A57BE4-B88B-4E01-8CB7-F9F4F6DD5272}" type="presOf" srcId="{4D33C559-35A8-4FB4-AE3C-0ED70EF7AAD6}" destId="{A6781D04-F72B-4A72-935C-E761A4423D65}" srcOrd="0" destOrd="0" presId="urn:microsoft.com/office/officeart/2005/8/layout/hierarchy3"/>
    <dgm:cxn modelId="{29C8ECD2-F554-405E-9B9A-BB6950F9698F}" srcId="{3AEC4BF4-CF07-45B2-BC1F-7065E087A16D}" destId="{4D33C559-35A8-4FB4-AE3C-0ED70EF7AAD6}" srcOrd="1" destOrd="0" parTransId="{85D3EB57-0994-40BE-A519-AAC8513EB827}" sibTransId="{B9747989-6E94-4B01-9871-6B606A51E4C4}"/>
    <dgm:cxn modelId="{69B1CAEA-3457-4A65-AE86-C47B438C9E54}" type="presOf" srcId="{952BBE54-F151-46DB-9ECF-42DD1E572C64}" destId="{2A194500-8570-45D5-8E79-1E7560CFE536}" srcOrd="0" destOrd="0" presId="urn:microsoft.com/office/officeart/2005/8/layout/hierarchy3"/>
    <dgm:cxn modelId="{D15F1DEF-45B4-4DC2-A48C-2AF2267DD1DF}" srcId="{E4D0A064-C01C-4D41-92EA-97449E9765F0}" destId="{3664782D-0BD3-469D-98A2-16EF633D72C6}" srcOrd="3" destOrd="0" parTransId="{CEB2F528-F416-4359-85E3-9945E0A8D740}" sibTransId="{4345D35E-9871-4B4E-86B6-1E1F126652A0}"/>
    <dgm:cxn modelId="{0FD31CDC-30E9-4E8F-BC7B-8860A16DED97}" type="presOf" srcId="{574C78CE-D623-4811-B09C-9A9C1F38EDDC}" destId="{90FFBBA1-A656-4181-81C4-55DFB739C52F}" srcOrd="1" destOrd="0" presId="urn:microsoft.com/office/officeart/2005/8/layout/hierarchy3"/>
    <dgm:cxn modelId="{F194EDB7-0DD1-4450-B3F1-1B0A3A62FF34}" type="presOf" srcId="{FA9AE7E3-8B3F-4E24-899F-10B566A10EB7}" destId="{5658E797-A272-4587-93A6-E2EA7CE446C5}" srcOrd="0" destOrd="0" presId="urn:microsoft.com/office/officeart/2005/8/layout/hierarchy3"/>
    <dgm:cxn modelId="{FEFB429A-0260-4FD6-83B1-6F9C67886606}" type="presOf" srcId="{928A2DEE-4FD0-42D7-A92C-4CD9CDFC7C8F}" destId="{228FF0B6-71D5-4978-AFDD-71B8E3131BB0}" srcOrd="0" destOrd="0" presId="urn:microsoft.com/office/officeart/2005/8/layout/hierarchy3"/>
    <dgm:cxn modelId="{A006CF59-0A4E-4E9A-A177-47080C0E8170}" srcId="{3AEC4BF4-CF07-45B2-BC1F-7065E087A16D}" destId="{928A2DEE-4FD0-42D7-A92C-4CD9CDFC7C8F}" srcOrd="2" destOrd="0" parTransId="{6E6506AE-1710-4DEF-8F49-C89733286FF2}" sibTransId="{5438F707-EA43-4B6B-BCA0-C6902334EB3D}"/>
    <dgm:cxn modelId="{814FDE83-DDD8-4B28-ACCA-38ADA9FA9503}" type="presOf" srcId="{E4D0A064-C01C-4D41-92EA-97449E9765F0}" destId="{F5E69DA7-2B64-4986-8CC6-A3CD94977BBF}" srcOrd="1" destOrd="0" presId="urn:microsoft.com/office/officeart/2005/8/layout/hierarchy3"/>
    <dgm:cxn modelId="{72A76074-766F-43C5-B47A-DB4B9998A28B}" type="presOf" srcId="{3664782D-0BD3-469D-98A2-16EF633D72C6}" destId="{3B915432-9D88-46A6-8261-E20AFE0DBE96}" srcOrd="0" destOrd="0" presId="urn:microsoft.com/office/officeart/2005/8/layout/hierarchy3"/>
    <dgm:cxn modelId="{05B4FCFC-82F8-4DE0-AB25-E4431B8C7A72}" type="presOf" srcId="{8AEA2C0F-6660-4534-8B33-2461416F212E}" destId="{FB2F5248-0CC5-4C66-9E91-A4519C7B107E}" srcOrd="0" destOrd="0" presId="urn:microsoft.com/office/officeart/2005/8/layout/hierarchy3"/>
    <dgm:cxn modelId="{3735C224-777E-4B05-974C-F14854939594}" srcId="{E4D0A064-C01C-4D41-92EA-97449E9765F0}" destId="{8AEA2C0F-6660-4534-8B33-2461416F212E}" srcOrd="1" destOrd="0" parTransId="{C2A74E12-812D-42BD-B816-3BE182C7F78A}" sibTransId="{00FA6756-DEB4-4AE3-9E18-E9896C493225}"/>
    <dgm:cxn modelId="{6C708CE4-82F1-4C86-9A19-AA7DFE6F28FF}" srcId="{3AEC4BF4-CF07-45B2-BC1F-7065E087A16D}" destId="{952BBE54-F151-46DB-9ECF-42DD1E572C64}" srcOrd="0" destOrd="0" parTransId="{F3B2E4F2-6936-4E9B-9623-FA503B34D3E6}" sibTransId="{EF0A6109-7DA3-4DB6-8D05-D2C175F8EB5C}"/>
    <dgm:cxn modelId="{F131D9C5-4765-4EE0-AB78-E496E0E37B38}" srcId="{DFDF0F3F-D77A-455E-A196-461B711178F3}" destId="{E4D0A064-C01C-4D41-92EA-97449E9765F0}" srcOrd="2" destOrd="0" parTransId="{50722BA3-24F6-482A-84B0-5DFD79379089}" sibTransId="{D7FFBB58-8F46-49C5-AAB3-2160A096E991}"/>
    <dgm:cxn modelId="{EBEF631F-8FFA-4CF0-A860-C5656BDEBB3B}" type="presOf" srcId="{574C78CE-D623-4811-B09C-9A9C1F38EDDC}" destId="{68628BBF-4698-470D-ACEF-912FD77949B3}" srcOrd="0" destOrd="0" presId="urn:microsoft.com/office/officeart/2005/8/layout/hierarchy3"/>
    <dgm:cxn modelId="{E128DF2F-3C3B-43C2-A1C7-0A92F0219AA0}" type="presOf" srcId="{F3B2E4F2-6936-4E9B-9623-FA503B34D3E6}" destId="{D9D9B125-4AE1-468C-9233-754C5902BC6D}" srcOrd="0" destOrd="0" presId="urn:microsoft.com/office/officeart/2005/8/layout/hierarchy3"/>
    <dgm:cxn modelId="{31382040-52EF-4499-BA55-C762257D347B}" type="presParOf" srcId="{298E9691-99A5-40E5-BE37-238174E7764F}" destId="{BE3FE54D-EEE2-4764-9775-881ECEDB7A2B}" srcOrd="0" destOrd="0" presId="urn:microsoft.com/office/officeart/2005/8/layout/hierarchy3"/>
    <dgm:cxn modelId="{52198001-7695-491B-873C-CEC50C987185}" type="presParOf" srcId="{BE3FE54D-EEE2-4764-9775-881ECEDB7A2B}" destId="{BF09210F-61F4-4E18-834A-BADBC864792C}" srcOrd="0" destOrd="0" presId="urn:microsoft.com/office/officeart/2005/8/layout/hierarchy3"/>
    <dgm:cxn modelId="{26C11F25-A2E6-4518-B6E3-8C81BADF2C6D}" type="presParOf" srcId="{BF09210F-61F4-4E18-834A-BADBC864792C}" destId="{18153F16-0374-412E-B9E7-857A138FB5E4}" srcOrd="0" destOrd="0" presId="urn:microsoft.com/office/officeart/2005/8/layout/hierarchy3"/>
    <dgm:cxn modelId="{25F1EE6B-96F6-4AF5-9E46-5304F5485F3E}" type="presParOf" srcId="{BF09210F-61F4-4E18-834A-BADBC864792C}" destId="{DE094036-D6C9-4023-909B-15301031803C}" srcOrd="1" destOrd="0" presId="urn:microsoft.com/office/officeart/2005/8/layout/hierarchy3"/>
    <dgm:cxn modelId="{34B4A9B5-BA4E-46C0-8A7C-457EADB76CA8}" type="presParOf" srcId="{BE3FE54D-EEE2-4764-9775-881ECEDB7A2B}" destId="{50DA4906-379F-4AFD-949C-960A2C5A5C1C}" srcOrd="1" destOrd="0" presId="urn:microsoft.com/office/officeart/2005/8/layout/hierarchy3"/>
    <dgm:cxn modelId="{244EB49C-C28C-48C5-8AA5-03FE99ED26DF}" type="presParOf" srcId="{50DA4906-379F-4AFD-949C-960A2C5A5C1C}" destId="{D9D9B125-4AE1-468C-9233-754C5902BC6D}" srcOrd="0" destOrd="0" presId="urn:microsoft.com/office/officeart/2005/8/layout/hierarchy3"/>
    <dgm:cxn modelId="{B4F0B3D1-3CA1-4C37-ADD6-61852A8BB047}" type="presParOf" srcId="{50DA4906-379F-4AFD-949C-960A2C5A5C1C}" destId="{2A194500-8570-45D5-8E79-1E7560CFE536}" srcOrd="1" destOrd="0" presId="urn:microsoft.com/office/officeart/2005/8/layout/hierarchy3"/>
    <dgm:cxn modelId="{5B40C956-8E09-4561-88AE-2DCB4D3E2571}" type="presParOf" srcId="{50DA4906-379F-4AFD-949C-960A2C5A5C1C}" destId="{41A9F423-C7D6-44F3-880F-B911089CB618}" srcOrd="2" destOrd="0" presId="urn:microsoft.com/office/officeart/2005/8/layout/hierarchy3"/>
    <dgm:cxn modelId="{C62F70FD-21C5-4338-9197-0F1C1A00586A}" type="presParOf" srcId="{50DA4906-379F-4AFD-949C-960A2C5A5C1C}" destId="{A6781D04-F72B-4A72-935C-E761A4423D65}" srcOrd="3" destOrd="0" presId="urn:microsoft.com/office/officeart/2005/8/layout/hierarchy3"/>
    <dgm:cxn modelId="{23E473E0-FF9E-4458-872A-E3080BF7C935}" type="presParOf" srcId="{50DA4906-379F-4AFD-949C-960A2C5A5C1C}" destId="{43EF862A-D6D2-4868-B8B4-66F578A4837E}" srcOrd="4" destOrd="0" presId="urn:microsoft.com/office/officeart/2005/8/layout/hierarchy3"/>
    <dgm:cxn modelId="{2F9B5F81-FA0B-41DC-9BDB-7B4C3612ABCE}" type="presParOf" srcId="{50DA4906-379F-4AFD-949C-960A2C5A5C1C}" destId="{228FF0B6-71D5-4978-AFDD-71B8E3131BB0}" srcOrd="5" destOrd="0" presId="urn:microsoft.com/office/officeart/2005/8/layout/hierarchy3"/>
    <dgm:cxn modelId="{E81A49FE-BF8B-4600-97D7-9968E0C65A27}" type="presParOf" srcId="{50DA4906-379F-4AFD-949C-960A2C5A5C1C}" destId="{7F03EC5E-CD72-4463-8A8C-3D89593EC75B}" srcOrd="6" destOrd="0" presId="urn:microsoft.com/office/officeart/2005/8/layout/hierarchy3"/>
    <dgm:cxn modelId="{89F96588-8149-4BD1-804E-48C66B825E4B}" type="presParOf" srcId="{50DA4906-379F-4AFD-949C-960A2C5A5C1C}" destId="{76A7D669-011F-48E8-BA49-7345A063F9DE}" srcOrd="7" destOrd="0" presId="urn:microsoft.com/office/officeart/2005/8/layout/hierarchy3"/>
    <dgm:cxn modelId="{A166D21B-1CDB-4906-A5B6-876463A89B76}" type="presParOf" srcId="{298E9691-99A5-40E5-BE37-238174E7764F}" destId="{1D515AD0-F639-40A8-B655-399920BEB821}" srcOrd="1" destOrd="0" presId="urn:microsoft.com/office/officeart/2005/8/layout/hierarchy3"/>
    <dgm:cxn modelId="{C6FCBCAF-800B-438D-AF8B-9179B48368DD}" type="presParOf" srcId="{1D515AD0-F639-40A8-B655-399920BEB821}" destId="{47D5A7AC-4741-4CEC-AEF8-4B1641919880}" srcOrd="0" destOrd="0" presId="urn:microsoft.com/office/officeart/2005/8/layout/hierarchy3"/>
    <dgm:cxn modelId="{131DB4DC-2658-46EB-87C7-3A3D45BACC87}" type="presParOf" srcId="{47D5A7AC-4741-4CEC-AEF8-4B1641919880}" destId="{68628BBF-4698-470D-ACEF-912FD77949B3}" srcOrd="0" destOrd="0" presId="urn:microsoft.com/office/officeart/2005/8/layout/hierarchy3"/>
    <dgm:cxn modelId="{80A7848C-7C22-4332-93C1-DC6BC89094DF}" type="presParOf" srcId="{47D5A7AC-4741-4CEC-AEF8-4B1641919880}" destId="{90FFBBA1-A656-4181-81C4-55DFB739C52F}" srcOrd="1" destOrd="0" presId="urn:microsoft.com/office/officeart/2005/8/layout/hierarchy3"/>
    <dgm:cxn modelId="{BEC9FFA0-0AEA-42C1-B403-935B04AD5729}" type="presParOf" srcId="{1D515AD0-F639-40A8-B655-399920BEB821}" destId="{54829A4D-ACA2-4C11-9874-0398B4B5C7A9}" srcOrd="1" destOrd="0" presId="urn:microsoft.com/office/officeart/2005/8/layout/hierarchy3"/>
    <dgm:cxn modelId="{0C63BCC1-A2F7-4243-9C75-55B0BD82CA94}" type="presParOf" srcId="{54829A4D-ACA2-4C11-9874-0398B4B5C7A9}" destId="{19C1140C-9E1A-4B4F-9B22-7175039CB332}" srcOrd="0" destOrd="0" presId="urn:microsoft.com/office/officeart/2005/8/layout/hierarchy3"/>
    <dgm:cxn modelId="{8291F9A3-ACEB-4679-895F-C750C78FFB90}" type="presParOf" srcId="{54829A4D-ACA2-4C11-9874-0398B4B5C7A9}" destId="{342647CC-7C06-4572-9837-C38BED73B66D}" srcOrd="1" destOrd="0" presId="urn:microsoft.com/office/officeart/2005/8/layout/hierarchy3"/>
    <dgm:cxn modelId="{F22F124E-E86B-4989-9611-BE69CA8DD457}" type="presParOf" srcId="{54829A4D-ACA2-4C11-9874-0398B4B5C7A9}" destId="{9F9B9A21-6AE7-4703-8B21-9F8BAC3B162A}" srcOrd="2" destOrd="0" presId="urn:microsoft.com/office/officeart/2005/8/layout/hierarchy3"/>
    <dgm:cxn modelId="{258ECAAA-4B6D-43D0-933C-E085C8995D77}" type="presParOf" srcId="{54829A4D-ACA2-4C11-9874-0398B4B5C7A9}" destId="{5658E797-A272-4587-93A6-E2EA7CE446C5}" srcOrd="3" destOrd="0" presId="urn:microsoft.com/office/officeart/2005/8/layout/hierarchy3"/>
    <dgm:cxn modelId="{960D288B-4400-4A46-B77E-4B4362871AEE}" type="presParOf" srcId="{54829A4D-ACA2-4C11-9874-0398B4B5C7A9}" destId="{D786FAA0-8883-49F3-9D6F-D8A8BCB22A18}" srcOrd="4" destOrd="0" presId="urn:microsoft.com/office/officeart/2005/8/layout/hierarchy3"/>
    <dgm:cxn modelId="{0D77EE19-6464-4716-8236-1F67F2B57B6E}" type="presParOf" srcId="{54829A4D-ACA2-4C11-9874-0398B4B5C7A9}" destId="{81B7F72A-587C-4649-8FDC-C8D77B3B5C98}" srcOrd="5" destOrd="0" presId="urn:microsoft.com/office/officeart/2005/8/layout/hierarchy3"/>
    <dgm:cxn modelId="{6B03451B-119F-446C-8096-7288794154B3}" type="presParOf" srcId="{54829A4D-ACA2-4C11-9874-0398B4B5C7A9}" destId="{A647F32C-43B4-43CD-B468-5D45A15ED759}" srcOrd="6" destOrd="0" presId="urn:microsoft.com/office/officeart/2005/8/layout/hierarchy3"/>
    <dgm:cxn modelId="{FAFDF0D3-8F38-4E77-9E4F-0D97C480B947}" type="presParOf" srcId="{54829A4D-ACA2-4C11-9874-0398B4B5C7A9}" destId="{3261324A-1754-4D54-868F-B19290F7C1F0}" srcOrd="7" destOrd="0" presId="urn:microsoft.com/office/officeart/2005/8/layout/hierarchy3"/>
    <dgm:cxn modelId="{FC20E7E5-5352-4393-8F26-5C7B09DF4B8A}" type="presParOf" srcId="{298E9691-99A5-40E5-BE37-238174E7764F}" destId="{E33FC3DA-60EA-45DA-9B8A-B39B1B356CD0}" srcOrd="2" destOrd="0" presId="urn:microsoft.com/office/officeart/2005/8/layout/hierarchy3"/>
    <dgm:cxn modelId="{86E4D3D4-7CF8-4455-A1F7-B871904B226B}" type="presParOf" srcId="{E33FC3DA-60EA-45DA-9B8A-B39B1B356CD0}" destId="{8F607939-29CF-423F-9267-FE7E52CFB080}" srcOrd="0" destOrd="0" presId="urn:microsoft.com/office/officeart/2005/8/layout/hierarchy3"/>
    <dgm:cxn modelId="{40464E58-0C20-48E9-B220-6E44DC3F2A37}" type="presParOf" srcId="{8F607939-29CF-423F-9267-FE7E52CFB080}" destId="{F5296585-B5E3-47E0-96CD-8E0F09B9B4A8}" srcOrd="0" destOrd="0" presId="urn:microsoft.com/office/officeart/2005/8/layout/hierarchy3"/>
    <dgm:cxn modelId="{FFCED358-F97C-450B-9E06-EDFB415D8752}" type="presParOf" srcId="{8F607939-29CF-423F-9267-FE7E52CFB080}" destId="{F5E69DA7-2B64-4986-8CC6-A3CD94977BBF}" srcOrd="1" destOrd="0" presId="urn:microsoft.com/office/officeart/2005/8/layout/hierarchy3"/>
    <dgm:cxn modelId="{8BB46A08-E018-4954-8C8C-0A4ED6A95A58}" type="presParOf" srcId="{E33FC3DA-60EA-45DA-9B8A-B39B1B356CD0}" destId="{9E188229-DCDF-4438-99DD-49658229FBCA}" srcOrd="1" destOrd="0" presId="urn:microsoft.com/office/officeart/2005/8/layout/hierarchy3"/>
    <dgm:cxn modelId="{5021508D-8FB3-4E70-BB95-C6D6C5F8F99F}" type="presParOf" srcId="{9E188229-DCDF-4438-99DD-49658229FBCA}" destId="{C42E1134-DD64-4FBE-BA10-6E1E4DE05497}" srcOrd="0" destOrd="0" presId="urn:microsoft.com/office/officeart/2005/8/layout/hierarchy3"/>
    <dgm:cxn modelId="{71C575F4-6427-44F6-9A43-F4807DAEB907}" type="presParOf" srcId="{9E188229-DCDF-4438-99DD-49658229FBCA}" destId="{CD2C4FF5-A68C-4170-A012-B69E08101239}" srcOrd="1" destOrd="0" presId="urn:microsoft.com/office/officeart/2005/8/layout/hierarchy3"/>
    <dgm:cxn modelId="{F41FEC82-A821-49E0-894E-37816714D585}" type="presParOf" srcId="{9E188229-DCDF-4438-99DD-49658229FBCA}" destId="{C9A472E9-4F87-4422-8F1F-68BE7CFF70F4}" srcOrd="2" destOrd="0" presId="urn:microsoft.com/office/officeart/2005/8/layout/hierarchy3"/>
    <dgm:cxn modelId="{3120BAAE-9DC2-46BE-AD6D-08195FFBF9CC}" type="presParOf" srcId="{9E188229-DCDF-4438-99DD-49658229FBCA}" destId="{FB2F5248-0CC5-4C66-9E91-A4519C7B107E}" srcOrd="3" destOrd="0" presId="urn:microsoft.com/office/officeart/2005/8/layout/hierarchy3"/>
    <dgm:cxn modelId="{37A89CDE-0D1E-4DE4-8F96-3D00C939BFB0}" type="presParOf" srcId="{9E188229-DCDF-4438-99DD-49658229FBCA}" destId="{31E6391E-E0A3-4704-A30C-78EFF74493AF}" srcOrd="4" destOrd="0" presId="urn:microsoft.com/office/officeart/2005/8/layout/hierarchy3"/>
    <dgm:cxn modelId="{5CAFFCDA-9300-485F-8B70-1404ADD2E4BF}" type="presParOf" srcId="{9E188229-DCDF-4438-99DD-49658229FBCA}" destId="{09C3A0B7-63C8-4BFC-800D-F7788AA164ED}" srcOrd="5" destOrd="0" presId="urn:microsoft.com/office/officeart/2005/8/layout/hierarchy3"/>
    <dgm:cxn modelId="{BC61B714-655E-4ACD-91E2-F29FE7CF82F9}" type="presParOf" srcId="{9E188229-DCDF-4438-99DD-49658229FBCA}" destId="{841C4A14-5457-4877-A7B6-311771C97BDF}" srcOrd="6" destOrd="0" presId="urn:microsoft.com/office/officeart/2005/8/layout/hierarchy3"/>
    <dgm:cxn modelId="{A4E9A6B8-5FD4-4012-AC47-EA4CDC62CB21}" type="presParOf" srcId="{9E188229-DCDF-4438-99DD-49658229FBCA}" destId="{3B915432-9D88-46A6-8261-E20AFE0DBE9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DF0F3F-D77A-455E-A196-461B711178F3}"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GB"/>
        </a:p>
      </dgm:t>
    </dgm:pt>
    <dgm:pt modelId="{3AEC4BF4-CF07-45B2-BC1F-7065E087A16D}">
      <dgm:prSet phldrT="[Text]"/>
      <dgm:spPr/>
      <dgm:t>
        <a:bodyPr/>
        <a:lstStyle/>
        <a:p>
          <a:r>
            <a:rPr lang="en-GB" dirty="0" smtClean="0"/>
            <a:t>Content</a:t>
          </a:r>
          <a:endParaRPr lang="en-GB" dirty="0"/>
        </a:p>
      </dgm:t>
    </dgm:pt>
    <dgm:pt modelId="{FE4204AC-5E10-4F7A-A532-B3BD0AB0E7E0}" type="parTrans" cxnId="{8392C5F6-2528-4BE7-985C-9330BA78DCE9}">
      <dgm:prSet/>
      <dgm:spPr/>
      <dgm:t>
        <a:bodyPr/>
        <a:lstStyle/>
        <a:p>
          <a:endParaRPr lang="en-GB"/>
        </a:p>
      </dgm:t>
    </dgm:pt>
    <dgm:pt modelId="{46B9E7EC-12D8-4A09-A85E-00399812B97F}" type="sibTrans" cxnId="{8392C5F6-2528-4BE7-985C-9330BA78DCE9}">
      <dgm:prSet/>
      <dgm:spPr/>
      <dgm:t>
        <a:bodyPr/>
        <a:lstStyle/>
        <a:p>
          <a:endParaRPr lang="en-GB"/>
        </a:p>
      </dgm:t>
    </dgm:pt>
    <dgm:pt modelId="{952BBE54-F151-46DB-9ECF-42DD1E572C64}">
      <dgm:prSet phldrT="[Text]"/>
      <dgm:spPr/>
      <dgm:t>
        <a:bodyPr/>
        <a:lstStyle/>
        <a:p>
          <a:r>
            <a:rPr lang="en-GB" dirty="0" smtClean="0"/>
            <a:t>Money and transactions</a:t>
          </a:r>
          <a:endParaRPr lang="en-GB" dirty="0"/>
        </a:p>
      </dgm:t>
    </dgm:pt>
    <dgm:pt modelId="{F3B2E4F2-6936-4E9B-9623-FA503B34D3E6}" type="parTrans" cxnId="{6C708CE4-82F1-4C86-9A19-AA7DFE6F28FF}">
      <dgm:prSet/>
      <dgm:spPr/>
      <dgm:t>
        <a:bodyPr/>
        <a:lstStyle/>
        <a:p>
          <a:endParaRPr lang="en-GB"/>
        </a:p>
      </dgm:t>
    </dgm:pt>
    <dgm:pt modelId="{EF0A6109-7DA3-4DB6-8D05-D2C175F8EB5C}" type="sibTrans" cxnId="{6C708CE4-82F1-4C86-9A19-AA7DFE6F28FF}">
      <dgm:prSet/>
      <dgm:spPr/>
      <dgm:t>
        <a:bodyPr/>
        <a:lstStyle/>
        <a:p>
          <a:endParaRPr lang="en-GB"/>
        </a:p>
      </dgm:t>
    </dgm:pt>
    <dgm:pt modelId="{4D33C559-35A8-4FB4-AE3C-0ED70EF7AAD6}">
      <dgm:prSet phldrT="[Text]"/>
      <dgm:spPr/>
      <dgm:t>
        <a:bodyPr/>
        <a:lstStyle/>
        <a:p>
          <a:r>
            <a:rPr lang="en-GB" dirty="0" smtClean="0"/>
            <a:t>Planning and managing finances</a:t>
          </a:r>
          <a:endParaRPr lang="en-GB" dirty="0"/>
        </a:p>
      </dgm:t>
    </dgm:pt>
    <dgm:pt modelId="{85D3EB57-0994-40BE-A519-AAC8513EB827}" type="parTrans" cxnId="{29C8ECD2-F554-405E-9B9A-BB6950F9698F}">
      <dgm:prSet/>
      <dgm:spPr/>
      <dgm:t>
        <a:bodyPr/>
        <a:lstStyle/>
        <a:p>
          <a:endParaRPr lang="en-GB"/>
        </a:p>
      </dgm:t>
    </dgm:pt>
    <dgm:pt modelId="{B9747989-6E94-4B01-9871-6B606A51E4C4}" type="sibTrans" cxnId="{29C8ECD2-F554-405E-9B9A-BB6950F9698F}">
      <dgm:prSet/>
      <dgm:spPr/>
      <dgm:t>
        <a:bodyPr/>
        <a:lstStyle/>
        <a:p>
          <a:endParaRPr lang="en-GB"/>
        </a:p>
      </dgm:t>
    </dgm:pt>
    <dgm:pt modelId="{928A2DEE-4FD0-42D7-A92C-4CD9CDFC7C8F}">
      <dgm:prSet phldrT="[Text]"/>
      <dgm:spPr/>
      <dgm:t>
        <a:bodyPr/>
        <a:lstStyle/>
        <a:p>
          <a:r>
            <a:rPr lang="en-GB" dirty="0" smtClean="0"/>
            <a:t>Risk and reward</a:t>
          </a:r>
          <a:endParaRPr lang="en-GB" dirty="0"/>
        </a:p>
      </dgm:t>
    </dgm:pt>
    <dgm:pt modelId="{6E6506AE-1710-4DEF-8F49-C89733286FF2}" type="parTrans" cxnId="{A006CF59-0A4E-4E9A-A177-47080C0E8170}">
      <dgm:prSet/>
      <dgm:spPr/>
      <dgm:t>
        <a:bodyPr/>
        <a:lstStyle/>
        <a:p>
          <a:endParaRPr lang="en-GB"/>
        </a:p>
      </dgm:t>
    </dgm:pt>
    <dgm:pt modelId="{5438F707-EA43-4B6B-BCA0-C6902334EB3D}" type="sibTrans" cxnId="{A006CF59-0A4E-4E9A-A177-47080C0E8170}">
      <dgm:prSet/>
      <dgm:spPr/>
      <dgm:t>
        <a:bodyPr/>
        <a:lstStyle/>
        <a:p>
          <a:endParaRPr lang="en-GB"/>
        </a:p>
      </dgm:t>
    </dgm:pt>
    <dgm:pt modelId="{3EF77F3F-EC6D-4C18-A515-8A0B76383A57}">
      <dgm:prSet phldrT="[Text]"/>
      <dgm:spPr/>
      <dgm:t>
        <a:bodyPr/>
        <a:lstStyle/>
        <a:p>
          <a:r>
            <a:rPr lang="en-GB" dirty="0" smtClean="0"/>
            <a:t>Financial landscape</a:t>
          </a:r>
          <a:endParaRPr lang="en-GB" dirty="0"/>
        </a:p>
      </dgm:t>
    </dgm:pt>
    <dgm:pt modelId="{336D7B67-0942-49C0-80BF-8B845D1EC05D}" type="parTrans" cxnId="{F2E2B43D-8E4E-45E2-A912-4148117C10C9}">
      <dgm:prSet/>
      <dgm:spPr/>
      <dgm:t>
        <a:bodyPr/>
        <a:lstStyle/>
        <a:p>
          <a:endParaRPr lang="en-GB"/>
        </a:p>
      </dgm:t>
    </dgm:pt>
    <dgm:pt modelId="{3D4CEDD3-B80E-464F-94AE-75B8144F3EA6}" type="sibTrans" cxnId="{F2E2B43D-8E4E-45E2-A912-4148117C10C9}">
      <dgm:prSet/>
      <dgm:spPr/>
      <dgm:t>
        <a:bodyPr/>
        <a:lstStyle/>
        <a:p>
          <a:endParaRPr lang="en-GB"/>
        </a:p>
      </dgm:t>
    </dgm:pt>
    <dgm:pt modelId="{298E9691-99A5-40E5-BE37-238174E7764F}" type="pres">
      <dgm:prSet presAssocID="{DFDF0F3F-D77A-455E-A196-461B711178F3}" presName="diagram" presStyleCnt="0">
        <dgm:presLayoutVars>
          <dgm:chPref val="1"/>
          <dgm:dir/>
          <dgm:animOne val="branch"/>
          <dgm:animLvl val="lvl"/>
          <dgm:resizeHandles/>
        </dgm:presLayoutVars>
      </dgm:prSet>
      <dgm:spPr/>
      <dgm:t>
        <a:bodyPr/>
        <a:lstStyle/>
        <a:p>
          <a:endParaRPr lang="en-GB"/>
        </a:p>
      </dgm:t>
    </dgm:pt>
    <dgm:pt modelId="{BE3FE54D-EEE2-4764-9775-881ECEDB7A2B}" type="pres">
      <dgm:prSet presAssocID="{3AEC4BF4-CF07-45B2-BC1F-7065E087A16D}" presName="root" presStyleCnt="0"/>
      <dgm:spPr/>
    </dgm:pt>
    <dgm:pt modelId="{BF09210F-61F4-4E18-834A-BADBC864792C}" type="pres">
      <dgm:prSet presAssocID="{3AEC4BF4-CF07-45B2-BC1F-7065E087A16D}" presName="rootComposite" presStyleCnt="0"/>
      <dgm:spPr/>
    </dgm:pt>
    <dgm:pt modelId="{18153F16-0374-412E-B9E7-857A138FB5E4}" type="pres">
      <dgm:prSet presAssocID="{3AEC4BF4-CF07-45B2-BC1F-7065E087A16D}" presName="rootText" presStyleLbl="node1" presStyleIdx="0" presStyleCnt="1" custScaleX="213419"/>
      <dgm:spPr/>
      <dgm:t>
        <a:bodyPr/>
        <a:lstStyle/>
        <a:p>
          <a:endParaRPr lang="en-GB"/>
        </a:p>
      </dgm:t>
    </dgm:pt>
    <dgm:pt modelId="{DE094036-D6C9-4023-909B-15301031803C}" type="pres">
      <dgm:prSet presAssocID="{3AEC4BF4-CF07-45B2-BC1F-7065E087A16D}" presName="rootConnector" presStyleLbl="node1" presStyleIdx="0" presStyleCnt="1"/>
      <dgm:spPr/>
      <dgm:t>
        <a:bodyPr/>
        <a:lstStyle/>
        <a:p>
          <a:endParaRPr lang="en-GB"/>
        </a:p>
      </dgm:t>
    </dgm:pt>
    <dgm:pt modelId="{50DA4906-379F-4AFD-949C-960A2C5A5C1C}" type="pres">
      <dgm:prSet presAssocID="{3AEC4BF4-CF07-45B2-BC1F-7065E087A16D}" presName="childShape" presStyleCnt="0"/>
      <dgm:spPr/>
    </dgm:pt>
    <dgm:pt modelId="{D9D9B125-4AE1-468C-9233-754C5902BC6D}" type="pres">
      <dgm:prSet presAssocID="{F3B2E4F2-6936-4E9B-9623-FA503B34D3E6}" presName="Name13" presStyleLbl="parChTrans1D2" presStyleIdx="0" presStyleCnt="4"/>
      <dgm:spPr/>
      <dgm:t>
        <a:bodyPr/>
        <a:lstStyle/>
        <a:p>
          <a:endParaRPr lang="en-GB"/>
        </a:p>
      </dgm:t>
    </dgm:pt>
    <dgm:pt modelId="{2A194500-8570-45D5-8E79-1E7560CFE536}" type="pres">
      <dgm:prSet presAssocID="{952BBE54-F151-46DB-9ECF-42DD1E572C64}" presName="childText" presStyleLbl="bgAcc1" presStyleIdx="0" presStyleCnt="4" custScaleX="208846" custLinFactNeighborY="6911">
        <dgm:presLayoutVars>
          <dgm:bulletEnabled val="1"/>
        </dgm:presLayoutVars>
      </dgm:prSet>
      <dgm:spPr/>
      <dgm:t>
        <a:bodyPr/>
        <a:lstStyle/>
        <a:p>
          <a:endParaRPr lang="en-GB"/>
        </a:p>
      </dgm:t>
    </dgm:pt>
    <dgm:pt modelId="{41A9F423-C7D6-44F3-880F-B911089CB618}" type="pres">
      <dgm:prSet presAssocID="{85D3EB57-0994-40BE-A519-AAC8513EB827}" presName="Name13" presStyleLbl="parChTrans1D2" presStyleIdx="1" presStyleCnt="4"/>
      <dgm:spPr/>
      <dgm:t>
        <a:bodyPr/>
        <a:lstStyle/>
        <a:p>
          <a:endParaRPr lang="en-GB"/>
        </a:p>
      </dgm:t>
    </dgm:pt>
    <dgm:pt modelId="{A6781D04-F72B-4A72-935C-E761A4423D65}" type="pres">
      <dgm:prSet presAssocID="{4D33C559-35A8-4FB4-AE3C-0ED70EF7AAD6}" presName="childText" presStyleLbl="bgAcc1" presStyleIdx="1" presStyleCnt="4" custScaleX="208846" custLinFactNeighborY="6911">
        <dgm:presLayoutVars>
          <dgm:bulletEnabled val="1"/>
        </dgm:presLayoutVars>
      </dgm:prSet>
      <dgm:spPr/>
      <dgm:t>
        <a:bodyPr/>
        <a:lstStyle/>
        <a:p>
          <a:endParaRPr lang="en-GB"/>
        </a:p>
      </dgm:t>
    </dgm:pt>
    <dgm:pt modelId="{43EF862A-D6D2-4868-B8B4-66F578A4837E}" type="pres">
      <dgm:prSet presAssocID="{6E6506AE-1710-4DEF-8F49-C89733286FF2}" presName="Name13" presStyleLbl="parChTrans1D2" presStyleIdx="2" presStyleCnt="4"/>
      <dgm:spPr/>
      <dgm:t>
        <a:bodyPr/>
        <a:lstStyle/>
        <a:p>
          <a:endParaRPr lang="en-GB"/>
        </a:p>
      </dgm:t>
    </dgm:pt>
    <dgm:pt modelId="{228FF0B6-71D5-4978-AFDD-71B8E3131BB0}" type="pres">
      <dgm:prSet presAssocID="{928A2DEE-4FD0-42D7-A92C-4CD9CDFC7C8F}" presName="childText" presStyleLbl="bgAcc1" presStyleIdx="2" presStyleCnt="4" custScaleX="208846" custLinFactNeighborY="6911">
        <dgm:presLayoutVars>
          <dgm:bulletEnabled val="1"/>
        </dgm:presLayoutVars>
      </dgm:prSet>
      <dgm:spPr/>
      <dgm:t>
        <a:bodyPr/>
        <a:lstStyle/>
        <a:p>
          <a:endParaRPr lang="en-GB"/>
        </a:p>
      </dgm:t>
    </dgm:pt>
    <dgm:pt modelId="{7F03EC5E-CD72-4463-8A8C-3D89593EC75B}" type="pres">
      <dgm:prSet presAssocID="{336D7B67-0942-49C0-80BF-8B845D1EC05D}" presName="Name13" presStyleLbl="parChTrans1D2" presStyleIdx="3" presStyleCnt="4"/>
      <dgm:spPr/>
      <dgm:t>
        <a:bodyPr/>
        <a:lstStyle/>
        <a:p>
          <a:endParaRPr lang="en-GB"/>
        </a:p>
      </dgm:t>
    </dgm:pt>
    <dgm:pt modelId="{76A7D669-011F-48E8-BA49-7345A063F9DE}" type="pres">
      <dgm:prSet presAssocID="{3EF77F3F-EC6D-4C18-A515-8A0B76383A57}" presName="childText" presStyleLbl="bgAcc1" presStyleIdx="3" presStyleCnt="4" custScaleX="208846" custLinFactNeighborY="6911">
        <dgm:presLayoutVars>
          <dgm:bulletEnabled val="1"/>
        </dgm:presLayoutVars>
      </dgm:prSet>
      <dgm:spPr/>
      <dgm:t>
        <a:bodyPr/>
        <a:lstStyle/>
        <a:p>
          <a:endParaRPr lang="en-GB"/>
        </a:p>
      </dgm:t>
    </dgm:pt>
  </dgm:ptLst>
  <dgm:cxnLst>
    <dgm:cxn modelId="{3BA982E4-C33C-4A28-995B-8F41B077A453}" type="presOf" srcId="{336D7B67-0942-49C0-80BF-8B845D1EC05D}" destId="{7F03EC5E-CD72-4463-8A8C-3D89593EC75B}" srcOrd="0" destOrd="0" presId="urn:microsoft.com/office/officeart/2005/8/layout/hierarchy3"/>
    <dgm:cxn modelId="{F2E2B43D-8E4E-45E2-A912-4148117C10C9}" srcId="{3AEC4BF4-CF07-45B2-BC1F-7065E087A16D}" destId="{3EF77F3F-EC6D-4C18-A515-8A0B76383A57}" srcOrd="3" destOrd="0" parTransId="{336D7B67-0942-49C0-80BF-8B845D1EC05D}" sibTransId="{3D4CEDD3-B80E-464F-94AE-75B8144F3EA6}"/>
    <dgm:cxn modelId="{CF39023D-8429-45A6-BCC0-97B2525EE217}" type="presOf" srcId="{4D33C559-35A8-4FB4-AE3C-0ED70EF7AAD6}" destId="{A6781D04-F72B-4A72-935C-E761A4423D65}" srcOrd="0" destOrd="0" presId="urn:microsoft.com/office/officeart/2005/8/layout/hierarchy3"/>
    <dgm:cxn modelId="{6C708CE4-82F1-4C86-9A19-AA7DFE6F28FF}" srcId="{3AEC4BF4-CF07-45B2-BC1F-7065E087A16D}" destId="{952BBE54-F151-46DB-9ECF-42DD1E572C64}" srcOrd="0" destOrd="0" parTransId="{F3B2E4F2-6936-4E9B-9623-FA503B34D3E6}" sibTransId="{EF0A6109-7DA3-4DB6-8D05-D2C175F8EB5C}"/>
    <dgm:cxn modelId="{1825E4A3-C0A3-44A9-8523-AA7E6C4B1782}" type="presOf" srcId="{85D3EB57-0994-40BE-A519-AAC8513EB827}" destId="{41A9F423-C7D6-44F3-880F-B911089CB618}" srcOrd="0" destOrd="0" presId="urn:microsoft.com/office/officeart/2005/8/layout/hierarchy3"/>
    <dgm:cxn modelId="{A006CF59-0A4E-4E9A-A177-47080C0E8170}" srcId="{3AEC4BF4-CF07-45B2-BC1F-7065E087A16D}" destId="{928A2DEE-4FD0-42D7-A92C-4CD9CDFC7C8F}" srcOrd="2" destOrd="0" parTransId="{6E6506AE-1710-4DEF-8F49-C89733286FF2}" sibTransId="{5438F707-EA43-4B6B-BCA0-C6902334EB3D}"/>
    <dgm:cxn modelId="{A64EDCE0-6369-4887-A0DA-9A0250486EFB}" type="presOf" srcId="{6E6506AE-1710-4DEF-8F49-C89733286FF2}" destId="{43EF862A-D6D2-4868-B8B4-66F578A4837E}" srcOrd="0" destOrd="0" presId="urn:microsoft.com/office/officeart/2005/8/layout/hierarchy3"/>
    <dgm:cxn modelId="{101597EA-E562-4E2D-B0F1-F58E0B3D9D3A}" type="presOf" srcId="{3AEC4BF4-CF07-45B2-BC1F-7065E087A16D}" destId="{DE094036-D6C9-4023-909B-15301031803C}" srcOrd="1" destOrd="0" presId="urn:microsoft.com/office/officeart/2005/8/layout/hierarchy3"/>
    <dgm:cxn modelId="{04879B78-C746-4AE7-A4BC-4D1314EC4C01}" type="presOf" srcId="{928A2DEE-4FD0-42D7-A92C-4CD9CDFC7C8F}" destId="{228FF0B6-71D5-4978-AFDD-71B8E3131BB0}" srcOrd="0" destOrd="0" presId="urn:microsoft.com/office/officeart/2005/8/layout/hierarchy3"/>
    <dgm:cxn modelId="{530DEFD0-F265-4C87-934B-AB7D9533FC81}" type="presOf" srcId="{952BBE54-F151-46DB-9ECF-42DD1E572C64}" destId="{2A194500-8570-45D5-8E79-1E7560CFE536}" srcOrd="0" destOrd="0" presId="urn:microsoft.com/office/officeart/2005/8/layout/hierarchy3"/>
    <dgm:cxn modelId="{7F35E987-664A-4B67-A685-B8695ED38F3F}" type="presOf" srcId="{DFDF0F3F-D77A-455E-A196-461B711178F3}" destId="{298E9691-99A5-40E5-BE37-238174E7764F}" srcOrd="0" destOrd="0" presId="urn:microsoft.com/office/officeart/2005/8/layout/hierarchy3"/>
    <dgm:cxn modelId="{D7A5A3D6-024E-46D8-A5D9-5C6DDB1ED514}" type="presOf" srcId="{3AEC4BF4-CF07-45B2-BC1F-7065E087A16D}" destId="{18153F16-0374-412E-B9E7-857A138FB5E4}" srcOrd="0" destOrd="0" presId="urn:microsoft.com/office/officeart/2005/8/layout/hierarchy3"/>
    <dgm:cxn modelId="{8392C5F6-2528-4BE7-985C-9330BA78DCE9}" srcId="{DFDF0F3F-D77A-455E-A196-461B711178F3}" destId="{3AEC4BF4-CF07-45B2-BC1F-7065E087A16D}" srcOrd="0" destOrd="0" parTransId="{FE4204AC-5E10-4F7A-A532-B3BD0AB0E7E0}" sibTransId="{46B9E7EC-12D8-4A09-A85E-00399812B97F}"/>
    <dgm:cxn modelId="{8A79486D-64D6-497E-9E21-0DCCBC25D69F}" type="presOf" srcId="{F3B2E4F2-6936-4E9B-9623-FA503B34D3E6}" destId="{D9D9B125-4AE1-468C-9233-754C5902BC6D}" srcOrd="0" destOrd="0" presId="urn:microsoft.com/office/officeart/2005/8/layout/hierarchy3"/>
    <dgm:cxn modelId="{29C8ECD2-F554-405E-9B9A-BB6950F9698F}" srcId="{3AEC4BF4-CF07-45B2-BC1F-7065E087A16D}" destId="{4D33C559-35A8-4FB4-AE3C-0ED70EF7AAD6}" srcOrd="1" destOrd="0" parTransId="{85D3EB57-0994-40BE-A519-AAC8513EB827}" sibTransId="{B9747989-6E94-4B01-9871-6B606A51E4C4}"/>
    <dgm:cxn modelId="{6492AD54-82DC-4269-8828-CF3A446AD19F}" type="presOf" srcId="{3EF77F3F-EC6D-4C18-A515-8A0B76383A57}" destId="{76A7D669-011F-48E8-BA49-7345A063F9DE}" srcOrd="0" destOrd="0" presId="urn:microsoft.com/office/officeart/2005/8/layout/hierarchy3"/>
    <dgm:cxn modelId="{2EC09316-9EC1-4EF1-8EE6-B56551E85C66}" type="presParOf" srcId="{298E9691-99A5-40E5-BE37-238174E7764F}" destId="{BE3FE54D-EEE2-4764-9775-881ECEDB7A2B}" srcOrd="0" destOrd="0" presId="urn:microsoft.com/office/officeart/2005/8/layout/hierarchy3"/>
    <dgm:cxn modelId="{22F9418B-79D3-4DDB-8420-368C6A136172}" type="presParOf" srcId="{BE3FE54D-EEE2-4764-9775-881ECEDB7A2B}" destId="{BF09210F-61F4-4E18-834A-BADBC864792C}" srcOrd="0" destOrd="0" presId="urn:microsoft.com/office/officeart/2005/8/layout/hierarchy3"/>
    <dgm:cxn modelId="{12BB926D-A295-4DBA-AF99-8E9C24ABED28}" type="presParOf" srcId="{BF09210F-61F4-4E18-834A-BADBC864792C}" destId="{18153F16-0374-412E-B9E7-857A138FB5E4}" srcOrd="0" destOrd="0" presId="urn:microsoft.com/office/officeart/2005/8/layout/hierarchy3"/>
    <dgm:cxn modelId="{6A3BB71F-D553-42E2-97DF-BED82D2E8D6E}" type="presParOf" srcId="{BF09210F-61F4-4E18-834A-BADBC864792C}" destId="{DE094036-D6C9-4023-909B-15301031803C}" srcOrd="1" destOrd="0" presId="urn:microsoft.com/office/officeart/2005/8/layout/hierarchy3"/>
    <dgm:cxn modelId="{953BEFCD-18DF-4EF3-BAA8-54BC48F11426}" type="presParOf" srcId="{BE3FE54D-EEE2-4764-9775-881ECEDB7A2B}" destId="{50DA4906-379F-4AFD-949C-960A2C5A5C1C}" srcOrd="1" destOrd="0" presId="urn:microsoft.com/office/officeart/2005/8/layout/hierarchy3"/>
    <dgm:cxn modelId="{EEBD72B5-DACE-4F68-8368-8D5048A110EA}" type="presParOf" srcId="{50DA4906-379F-4AFD-949C-960A2C5A5C1C}" destId="{D9D9B125-4AE1-468C-9233-754C5902BC6D}" srcOrd="0" destOrd="0" presId="urn:microsoft.com/office/officeart/2005/8/layout/hierarchy3"/>
    <dgm:cxn modelId="{151C6F30-0EA0-45E9-A7E9-58CD48ABDF58}" type="presParOf" srcId="{50DA4906-379F-4AFD-949C-960A2C5A5C1C}" destId="{2A194500-8570-45D5-8E79-1E7560CFE536}" srcOrd="1" destOrd="0" presId="urn:microsoft.com/office/officeart/2005/8/layout/hierarchy3"/>
    <dgm:cxn modelId="{9039F1CC-E21C-4613-BB58-2A275BDEEAD8}" type="presParOf" srcId="{50DA4906-379F-4AFD-949C-960A2C5A5C1C}" destId="{41A9F423-C7D6-44F3-880F-B911089CB618}" srcOrd="2" destOrd="0" presId="urn:microsoft.com/office/officeart/2005/8/layout/hierarchy3"/>
    <dgm:cxn modelId="{575623A8-0C4C-492B-926F-8638120130FC}" type="presParOf" srcId="{50DA4906-379F-4AFD-949C-960A2C5A5C1C}" destId="{A6781D04-F72B-4A72-935C-E761A4423D65}" srcOrd="3" destOrd="0" presId="urn:microsoft.com/office/officeart/2005/8/layout/hierarchy3"/>
    <dgm:cxn modelId="{B5A4306A-8B6D-4AF5-ABA9-7AF648DDFCCB}" type="presParOf" srcId="{50DA4906-379F-4AFD-949C-960A2C5A5C1C}" destId="{43EF862A-D6D2-4868-B8B4-66F578A4837E}" srcOrd="4" destOrd="0" presId="urn:microsoft.com/office/officeart/2005/8/layout/hierarchy3"/>
    <dgm:cxn modelId="{594CC520-5CA6-496C-AE6F-5DFD0DADE21C}" type="presParOf" srcId="{50DA4906-379F-4AFD-949C-960A2C5A5C1C}" destId="{228FF0B6-71D5-4978-AFDD-71B8E3131BB0}" srcOrd="5" destOrd="0" presId="urn:microsoft.com/office/officeart/2005/8/layout/hierarchy3"/>
    <dgm:cxn modelId="{5E46921B-31B4-4DB3-8B78-9F84E95ACAFC}" type="presParOf" srcId="{50DA4906-379F-4AFD-949C-960A2C5A5C1C}" destId="{7F03EC5E-CD72-4463-8A8C-3D89593EC75B}" srcOrd="6" destOrd="0" presId="urn:microsoft.com/office/officeart/2005/8/layout/hierarchy3"/>
    <dgm:cxn modelId="{6EF42409-8163-420F-B8F8-AABC906ABEEE}" type="presParOf" srcId="{50DA4906-379F-4AFD-949C-960A2C5A5C1C}" destId="{76A7D669-011F-48E8-BA49-7345A063F9D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DF0F3F-D77A-455E-A196-461B711178F3}"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GB"/>
        </a:p>
      </dgm:t>
    </dgm:pt>
    <dgm:pt modelId="{3ED4CD65-7C96-4597-915E-0EBD1DA99757}">
      <dgm:prSet phldrT="[Text]"/>
      <dgm:spPr>
        <a:solidFill>
          <a:srgbClr val="7030A0"/>
        </a:solidFill>
      </dgm:spPr>
      <dgm:t>
        <a:bodyPr/>
        <a:lstStyle/>
        <a:p>
          <a:r>
            <a:rPr lang="en-GB" dirty="0" smtClean="0"/>
            <a:t>Processes</a:t>
          </a:r>
          <a:endParaRPr lang="en-GB" dirty="0"/>
        </a:p>
      </dgm:t>
    </dgm:pt>
    <dgm:pt modelId="{2341B2CE-E916-4C4A-A902-2CEF56C39485}" type="parTrans" cxnId="{4B788DF5-9E77-48CB-AC93-F0F7DD766F8C}">
      <dgm:prSet/>
      <dgm:spPr/>
      <dgm:t>
        <a:bodyPr/>
        <a:lstStyle/>
        <a:p>
          <a:endParaRPr lang="en-GB"/>
        </a:p>
      </dgm:t>
    </dgm:pt>
    <dgm:pt modelId="{DD9ADE18-D1BD-4A7D-A4EE-3A067A428838}" type="sibTrans" cxnId="{4B788DF5-9E77-48CB-AC93-F0F7DD766F8C}">
      <dgm:prSet/>
      <dgm:spPr/>
      <dgm:t>
        <a:bodyPr/>
        <a:lstStyle/>
        <a:p>
          <a:endParaRPr lang="en-GB"/>
        </a:p>
      </dgm:t>
    </dgm:pt>
    <dgm:pt modelId="{1070ED42-547D-4257-9A6F-4714904A4ACD}">
      <dgm:prSet phldrT="[Text]"/>
      <dgm:spPr/>
      <dgm:t>
        <a:bodyPr/>
        <a:lstStyle/>
        <a:p>
          <a:r>
            <a:rPr lang="en-GB" dirty="0" smtClean="0"/>
            <a:t>Identifying financial information</a:t>
          </a:r>
          <a:endParaRPr lang="en-GB" dirty="0"/>
        </a:p>
      </dgm:t>
    </dgm:pt>
    <dgm:pt modelId="{5B815A6E-39ED-4666-B3D5-2DBE8CC6276A}" type="parTrans" cxnId="{78732F33-08C9-4ECF-94E3-1B4C2622206F}">
      <dgm:prSet/>
      <dgm:spPr/>
      <dgm:t>
        <a:bodyPr/>
        <a:lstStyle/>
        <a:p>
          <a:endParaRPr lang="en-GB"/>
        </a:p>
      </dgm:t>
    </dgm:pt>
    <dgm:pt modelId="{C96861A4-6E3A-4CD2-95EA-05469BF79898}" type="sibTrans" cxnId="{78732F33-08C9-4ECF-94E3-1B4C2622206F}">
      <dgm:prSet/>
      <dgm:spPr/>
      <dgm:t>
        <a:bodyPr/>
        <a:lstStyle/>
        <a:p>
          <a:endParaRPr lang="en-GB"/>
        </a:p>
      </dgm:t>
    </dgm:pt>
    <dgm:pt modelId="{19C844F4-748A-4BB4-9AEE-B453C307C900}">
      <dgm:prSet phldrT="[Text]"/>
      <dgm:spPr/>
      <dgm:t>
        <a:bodyPr/>
        <a:lstStyle/>
        <a:p>
          <a:r>
            <a:rPr lang="en-GB" dirty="0" smtClean="0"/>
            <a:t>Analyse information in a financial context</a:t>
          </a:r>
        </a:p>
      </dgm:t>
    </dgm:pt>
    <dgm:pt modelId="{0FB6C61C-A65D-4826-AB5A-D99B2949F75C}" type="parTrans" cxnId="{F7E9CD70-7467-4261-8E1D-2036699BBA46}">
      <dgm:prSet/>
      <dgm:spPr/>
      <dgm:t>
        <a:bodyPr/>
        <a:lstStyle/>
        <a:p>
          <a:endParaRPr lang="en-GB"/>
        </a:p>
      </dgm:t>
    </dgm:pt>
    <dgm:pt modelId="{2018745B-28DB-420F-8573-0B72311DA115}" type="sibTrans" cxnId="{F7E9CD70-7467-4261-8E1D-2036699BBA46}">
      <dgm:prSet/>
      <dgm:spPr/>
      <dgm:t>
        <a:bodyPr/>
        <a:lstStyle/>
        <a:p>
          <a:endParaRPr lang="en-GB"/>
        </a:p>
      </dgm:t>
    </dgm:pt>
    <dgm:pt modelId="{DB430B5D-4BA7-4AE3-8CEE-1B655D3A6437}">
      <dgm:prSet phldrT="[Text]"/>
      <dgm:spPr/>
      <dgm:t>
        <a:bodyPr/>
        <a:lstStyle/>
        <a:p>
          <a:r>
            <a:rPr lang="en-GB" dirty="0" smtClean="0"/>
            <a:t>Evaluate financial issues</a:t>
          </a:r>
        </a:p>
      </dgm:t>
    </dgm:pt>
    <dgm:pt modelId="{96CFEDF1-6F65-4BCB-83C5-E5B838C36FA7}" type="parTrans" cxnId="{8B5695CF-227E-455A-B69F-282E31F22124}">
      <dgm:prSet/>
      <dgm:spPr/>
      <dgm:t>
        <a:bodyPr/>
        <a:lstStyle/>
        <a:p>
          <a:endParaRPr lang="en-GB"/>
        </a:p>
      </dgm:t>
    </dgm:pt>
    <dgm:pt modelId="{32110FAF-6A51-4FD7-A104-D04665D20DF2}" type="sibTrans" cxnId="{8B5695CF-227E-455A-B69F-282E31F22124}">
      <dgm:prSet/>
      <dgm:spPr/>
      <dgm:t>
        <a:bodyPr/>
        <a:lstStyle/>
        <a:p>
          <a:endParaRPr lang="en-GB"/>
        </a:p>
      </dgm:t>
    </dgm:pt>
    <dgm:pt modelId="{D9A00474-A996-41F9-A4C3-9B5FC44CF445}">
      <dgm:prSet phldrT="[Text]"/>
      <dgm:spPr/>
      <dgm:t>
        <a:bodyPr/>
        <a:lstStyle/>
        <a:p>
          <a:r>
            <a:rPr lang="en-GB" dirty="0" smtClean="0"/>
            <a:t>Apply financial knowledge and understanding</a:t>
          </a:r>
        </a:p>
      </dgm:t>
    </dgm:pt>
    <dgm:pt modelId="{7F061BF9-4445-40F7-B64D-5349814EA2DA}" type="parTrans" cxnId="{E6F82E67-0666-4A1B-9190-A65C1ACA16BD}">
      <dgm:prSet/>
      <dgm:spPr/>
      <dgm:t>
        <a:bodyPr/>
        <a:lstStyle/>
        <a:p>
          <a:endParaRPr lang="en-GB"/>
        </a:p>
      </dgm:t>
    </dgm:pt>
    <dgm:pt modelId="{050FE0A3-E1D2-4085-9B5D-057205187784}" type="sibTrans" cxnId="{E6F82E67-0666-4A1B-9190-A65C1ACA16BD}">
      <dgm:prSet/>
      <dgm:spPr/>
      <dgm:t>
        <a:bodyPr/>
        <a:lstStyle/>
        <a:p>
          <a:endParaRPr lang="en-GB"/>
        </a:p>
      </dgm:t>
    </dgm:pt>
    <dgm:pt modelId="{298E9691-99A5-40E5-BE37-238174E7764F}" type="pres">
      <dgm:prSet presAssocID="{DFDF0F3F-D77A-455E-A196-461B711178F3}" presName="diagram" presStyleCnt="0">
        <dgm:presLayoutVars>
          <dgm:chPref val="1"/>
          <dgm:dir/>
          <dgm:animOne val="branch"/>
          <dgm:animLvl val="lvl"/>
          <dgm:resizeHandles/>
        </dgm:presLayoutVars>
      </dgm:prSet>
      <dgm:spPr/>
      <dgm:t>
        <a:bodyPr/>
        <a:lstStyle/>
        <a:p>
          <a:endParaRPr lang="en-GB"/>
        </a:p>
      </dgm:t>
    </dgm:pt>
    <dgm:pt modelId="{42E18FEA-C86C-4566-8A7D-F8F04A0E4DE4}" type="pres">
      <dgm:prSet presAssocID="{3ED4CD65-7C96-4597-915E-0EBD1DA99757}" presName="root" presStyleCnt="0"/>
      <dgm:spPr/>
    </dgm:pt>
    <dgm:pt modelId="{4F66D900-9869-4E47-BC41-86F2B7BE3117}" type="pres">
      <dgm:prSet presAssocID="{3ED4CD65-7C96-4597-915E-0EBD1DA99757}" presName="rootComposite" presStyleCnt="0"/>
      <dgm:spPr/>
    </dgm:pt>
    <dgm:pt modelId="{DCB8E77D-0CFC-474A-A0E5-01E4343D6330}" type="pres">
      <dgm:prSet presAssocID="{3ED4CD65-7C96-4597-915E-0EBD1DA99757}" presName="rootText" presStyleLbl="node1" presStyleIdx="0" presStyleCnt="1" custScaleX="213419"/>
      <dgm:spPr/>
      <dgm:t>
        <a:bodyPr/>
        <a:lstStyle/>
        <a:p>
          <a:endParaRPr lang="en-GB"/>
        </a:p>
      </dgm:t>
    </dgm:pt>
    <dgm:pt modelId="{F6B8D3EB-817E-4766-9709-FDEF2ECBF6E9}" type="pres">
      <dgm:prSet presAssocID="{3ED4CD65-7C96-4597-915E-0EBD1DA99757}" presName="rootConnector" presStyleLbl="node1" presStyleIdx="0" presStyleCnt="1"/>
      <dgm:spPr/>
      <dgm:t>
        <a:bodyPr/>
        <a:lstStyle/>
        <a:p>
          <a:endParaRPr lang="en-GB"/>
        </a:p>
      </dgm:t>
    </dgm:pt>
    <dgm:pt modelId="{EF129D53-4043-472F-99C0-7D53F4321FB5}" type="pres">
      <dgm:prSet presAssocID="{3ED4CD65-7C96-4597-915E-0EBD1DA99757}" presName="childShape" presStyleCnt="0"/>
      <dgm:spPr/>
    </dgm:pt>
    <dgm:pt modelId="{BFDE232B-9A28-49BD-A00A-07D4517AFF97}" type="pres">
      <dgm:prSet presAssocID="{5B815A6E-39ED-4666-B3D5-2DBE8CC6276A}" presName="Name13" presStyleLbl="parChTrans1D2" presStyleIdx="0" presStyleCnt="4"/>
      <dgm:spPr/>
      <dgm:t>
        <a:bodyPr/>
        <a:lstStyle/>
        <a:p>
          <a:endParaRPr lang="en-GB"/>
        </a:p>
      </dgm:t>
    </dgm:pt>
    <dgm:pt modelId="{AAB1DD9B-6785-423D-8553-ECFD012B65D0}" type="pres">
      <dgm:prSet presAssocID="{1070ED42-547D-4257-9A6F-4714904A4ACD}" presName="childText" presStyleLbl="bgAcc1" presStyleIdx="0" presStyleCnt="4" custScaleX="208846" custLinFactNeighborY="6911">
        <dgm:presLayoutVars>
          <dgm:bulletEnabled val="1"/>
        </dgm:presLayoutVars>
      </dgm:prSet>
      <dgm:spPr/>
      <dgm:t>
        <a:bodyPr/>
        <a:lstStyle/>
        <a:p>
          <a:endParaRPr lang="en-GB"/>
        </a:p>
      </dgm:t>
    </dgm:pt>
    <dgm:pt modelId="{BB8EAAED-C52B-4671-8EB4-AA70621D9BEE}" type="pres">
      <dgm:prSet presAssocID="{0FB6C61C-A65D-4826-AB5A-D99B2949F75C}" presName="Name13" presStyleLbl="parChTrans1D2" presStyleIdx="1" presStyleCnt="4"/>
      <dgm:spPr/>
      <dgm:t>
        <a:bodyPr/>
        <a:lstStyle/>
        <a:p>
          <a:endParaRPr lang="en-GB"/>
        </a:p>
      </dgm:t>
    </dgm:pt>
    <dgm:pt modelId="{0BCBF147-2736-48DD-9A6D-F25E60DAE76A}" type="pres">
      <dgm:prSet presAssocID="{19C844F4-748A-4BB4-9AEE-B453C307C900}" presName="childText" presStyleLbl="bgAcc1" presStyleIdx="1" presStyleCnt="4" custScaleX="208846" custLinFactNeighborY="6911">
        <dgm:presLayoutVars>
          <dgm:bulletEnabled val="1"/>
        </dgm:presLayoutVars>
      </dgm:prSet>
      <dgm:spPr/>
      <dgm:t>
        <a:bodyPr/>
        <a:lstStyle/>
        <a:p>
          <a:endParaRPr lang="en-GB"/>
        </a:p>
      </dgm:t>
    </dgm:pt>
    <dgm:pt modelId="{E0164AA5-7EF4-43C5-9410-0AA617F674F4}" type="pres">
      <dgm:prSet presAssocID="{96CFEDF1-6F65-4BCB-83C5-E5B838C36FA7}" presName="Name13" presStyleLbl="parChTrans1D2" presStyleIdx="2" presStyleCnt="4"/>
      <dgm:spPr/>
      <dgm:t>
        <a:bodyPr/>
        <a:lstStyle/>
        <a:p>
          <a:endParaRPr lang="en-GB"/>
        </a:p>
      </dgm:t>
    </dgm:pt>
    <dgm:pt modelId="{88FAA9AC-1381-4314-BA85-BED28393DBDE}" type="pres">
      <dgm:prSet presAssocID="{DB430B5D-4BA7-4AE3-8CEE-1B655D3A6437}" presName="childText" presStyleLbl="bgAcc1" presStyleIdx="2" presStyleCnt="4" custScaleX="208846" custLinFactNeighborY="6911">
        <dgm:presLayoutVars>
          <dgm:bulletEnabled val="1"/>
        </dgm:presLayoutVars>
      </dgm:prSet>
      <dgm:spPr/>
      <dgm:t>
        <a:bodyPr/>
        <a:lstStyle/>
        <a:p>
          <a:endParaRPr lang="en-GB"/>
        </a:p>
      </dgm:t>
    </dgm:pt>
    <dgm:pt modelId="{D82D06BB-09FA-4097-878D-EDFA5CC644C8}" type="pres">
      <dgm:prSet presAssocID="{7F061BF9-4445-40F7-B64D-5349814EA2DA}" presName="Name13" presStyleLbl="parChTrans1D2" presStyleIdx="3" presStyleCnt="4"/>
      <dgm:spPr/>
      <dgm:t>
        <a:bodyPr/>
        <a:lstStyle/>
        <a:p>
          <a:endParaRPr lang="en-GB"/>
        </a:p>
      </dgm:t>
    </dgm:pt>
    <dgm:pt modelId="{BCB5BC4D-FDCF-4F52-9954-999A65BE7AB3}" type="pres">
      <dgm:prSet presAssocID="{D9A00474-A996-41F9-A4C3-9B5FC44CF445}" presName="childText" presStyleLbl="bgAcc1" presStyleIdx="3" presStyleCnt="4" custScaleX="208846" custLinFactNeighborY="6911">
        <dgm:presLayoutVars>
          <dgm:bulletEnabled val="1"/>
        </dgm:presLayoutVars>
      </dgm:prSet>
      <dgm:spPr/>
      <dgm:t>
        <a:bodyPr/>
        <a:lstStyle/>
        <a:p>
          <a:endParaRPr lang="en-GB"/>
        </a:p>
      </dgm:t>
    </dgm:pt>
  </dgm:ptLst>
  <dgm:cxnLst>
    <dgm:cxn modelId="{8B5695CF-227E-455A-B69F-282E31F22124}" srcId="{3ED4CD65-7C96-4597-915E-0EBD1DA99757}" destId="{DB430B5D-4BA7-4AE3-8CEE-1B655D3A6437}" srcOrd="2" destOrd="0" parTransId="{96CFEDF1-6F65-4BCB-83C5-E5B838C36FA7}" sibTransId="{32110FAF-6A51-4FD7-A104-D04665D20DF2}"/>
    <dgm:cxn modelId="{758ED5BF-7755-4733-AA64-0381F32C4405}" type="presOf" srcId="{3ED4CD65-7C96-4597-915E-0EBD1DA99757}" destId="{DCB8E77D-0CFC-474A-A0E5-01E4343D6330}" srcOrd="0" destOrd="0" presId="urn:microsoft.com/office/officeart/2005/8/layout/hierarchy3"/>
    <dgm:cxn modelId="{78732F33-08C9-4ECF-94E3-1B4C2622206F}" srcId="{3ED4CD65-7C96-4597-915E-0EBD1DA99757}" destId="{1070ED42-547D-4257-9A6F-4714904A4ACD}" srcOrd="0" destOrd="0" parTransId="{5B815A6E-39ED-4666-B3D5-2DBE8CC6276A}" sibTransId="{C96861A4-6E3A-4CD2-95EA-05469BF79898}"/>
    <dgm:cxn modelId="{44593201-51CE-4A45-B492-C9B5F15CB9E6}" type="presOf" srcId="{1070ED42-547D-4257-9A6F-4714904A4ACD}" destId="{AAB1DD9B-6785-423D-8553-ECFD012B65D0}" srcOrd="0" destOrd="0" presId="urn:microsoft.com/office/officeart/2005/8/layout/hierarchy3"/>
    <dgm:cxn modelId="{08203D5B-0B36-432D-B9BA-033BA4AEFD90}" type="presOf" srcId="{D9A00474-A996-41F9-A4C3-9B5FC44CF445}" destId="{BCB5BC4D-FDCF-4F52-9954-999A65BE7AB3}" srcOrd="0" destOrd="0" presId="urn:microsoft.com/office/officeart/2005/8/layout/hierarchy3"/>
    <dgm:cxn modelId="{7D82C40E-E7B9-43BC-AD34-24EE684191F9}" type="presOf" srcId="{DFDF0F3F-D77A-455E-A196-461B711178F3}" destId="{298E9691-99A5-40E5-BE37-238174E7764F}" srcOrd="0" destOrd="0" presId="urn:microsoft.com/office/officeart/2005/8/layout/hierarchy3"/>
    <dgm:cxn modelId="{4B788DF5-9E77-48CB-AC93-F0F7DD766F8C}" srcId="{DFDF0F3F-D77A-455E-A196-461B711178F3}" destId="{3ED4CD65-7C96-4597-915E-0EBD1DA99757}" srcOrd="0" destOrd="0" parTransId="{2341B2CE-E916-4C4A-A902-2CEF56C39485}" sibTransId="{DD9ADE18-D1BD-4A7D-A4EE-3A067A428838}"/>
    <dgm:cxn modelId="{E6F82E67-0666-4A1B-9190-A65C1ACA16BD}" srcId="{3ED4CD65-7C96-4597-915E-0EBD1DA99757}" destId="{D9A00474-A996-41F9-A4C3-9B5FC44CF445}" srcOrd="3" destOrd="0" parTransId="{7F061BF9-4445-40F7-B64D-5349814EA2DA}" sibTransId="{050FE0A3-E1D2-4085-9B5D-057205187784}"/>
    <dgm:cxn modelId="{AC65CCC7-3A97-4A21-BE9D-605216D84720}" type="presOf" srcId="{3ED4CD65-7C96-4597-915E-0EBD1DA99757}" destId="{F6B8D3EB-817E-4766-9709-FDEF2ECBF6E9}" srcOrd="1" destOrd="0" presId="urn:microsoft.com/office/officeart/2005/8/layout/hierarchy3"/>
    <dgm:cxn modelId="{9BD5BF1E-3671-47D9-AD22-A5E232038FDC}" type="presOf" srcId="{0FB6C61C-A65D-4826-AB5A-D99B2949F75C}" destId="{BB8EAAED-C52B-4671-8EB4-AA70621D9BEE}" srcOrd="0" destOrd="0" presId="urn:microsoft.com/office/officeart/2005/8/layout/hierarchy3"/>
    <dgm:cxn modelId="{BEA2FA9C-C478-4B63-927A-D926DE8FE8A1}" type="presOf" srcId="{5B815A6E-39ED-4666-B3D5-2DBE8CC6276A}" destId="{BFDE232B-9A28-49BD-A00A-07D4517AFF97}" srcOrd="0" destOrd="0" presId="urn:microsoft.com/office/officeart/2005/8/layout/hierarchy3"/>
    <dgm:cxn modelId="{1E5C670C-CE92-4192-B9B3-B723579260D1}" type="presOf" srcId="{7F061BF9-4445-40F7-B64D-5349814EA2DA}" destId="{D82D06BB-09FA-4097-878D-EDFA5CC644C8}" srcOrd="0" destOrd="0" presId="urn:microsoft.com/office/officeart/2005/8/layout/hierarchy3"/>
    <dgm:cxn modelId="{2F86DDD5-5C0C-4FEE-8568-B820C8B6C221}" type="presOf" srcId="{19C844F4-748A-4BB4-9AEE-B453C307C900}" destId="{0BCBF147-2736-48DD-9A6D-F25E60DAE76A}" srcOrd="0" destOrd="0" presId="urn:microsoft.com/office/officeart/2005/8/layout/hierarchy3"/>
    <dgm:cxn modelId="{61A7C791-93E6-4A20-AEF9-3FA0469F3A6D}" type="presOf" srcId="{96CFEDF1-6F65-4BCB-83C5-E5B838C36FA7}" destId="{E0164AA5-7EF4-43C5-9410-0AA617F674F4}" srcOrd="0" destOrd="0" presId="urn:microsoft.com/office/officeart/2005/8/layout/hierarchy3"/>
    <dgm:cxn modelId="{747D0CEF-3631-4BB2-BE5C-A86A60F63E1E}" type="presOf" srcId="{DB430B5D-4BA7-4AE3-8CEE-1B655D3A6437}" destId="{88FAA9AC-1381-4314-BA85-BED28393DBDE}" srcOrd="0" destOrd="0" presId="urn:microsoft.com/office/officeart/2005/8/layout/hierarchy3"/>
    <dgm:cxn modelId="{F7E9CD70-7467-4261-8E1D-2036699BBA46}" srcId="{3ED4CD65-7C96-4597-915E-0EBD1DA99757}" destId="{19C844F4-748A-4BB4-9AEE-B453C307C900}" srcOrd="1" destOrd="0" parTransId="{0FB6C61C-A65D-4826-AB5A-D99B2949F75C}" sibTransId="{2018745B-28DB-420F-8573-0B72311DA115}"/>
    <dgm:cxn modelId="{59B81E3A-B44C-4413-A9EE-B7C7A1DA04FC}" type="presParOf" srcId="{298E9691-99A5-40E5-BE37-238174E7764F}" destId="{42E18FEA-C86C-4566-8A7D-F8F04A0E4DE4}" srcOrd="0" destOrd="0" presId="urn:microsoft.com/office/officeart/2005/8/layout/hierarchy3"/>
    <dgm:cxn modelId="{9D7D996F-37FE-4595-8978-70DF4E156169}" type="presParOf" srcId="{42E18FEA-C86C-4566-8A7D-F8F04A0E4DE4}" destId="{4F66D900-9869-4E47-BC41-86F2B7BE3117}" srcOrd="0" destOrd="0" presId="urn:microsoft.com/office/officeart/2005/8/layout/hierarchy3"/>
    <dgm:cxn modelId="{945A90E0-A399-4751-A2A3-8857E678AD79}" type="presParOf" srcId="{4F66D900-9869-4E47-BC41-86F2B7BE3117}" destId="{DCB8E77D-0CFC-474A-A0E5-01E4343D6330}" srcOrd="0" destOrd="0" presId="urn:microsoft.com/office/officeart/2005/8/layout/hierarchy3"/>
    <dgm:cxn modelId="{184DAFE5-A8BF-434B-8833-DC9B1A0993DA}" type="presParOf" srcId="{4F66D900-9869-4E47-BC41-86F2B7BE3117}" destId="{F6B8D3EB-817E-4766-9709-FDEF2ECBF6E9}" srcOrd="1" destOrd="0" presId="urn:microsoft.com/office/officeart/2005/8/layout/hierarchy3"/>
    <dgm:cxn modelId="{535F2940-C8A6-4829-BDCF-0E87B0AF2C52}" type="presParOf" srcId="{42E18FEA-C86C-4566-8A7D-F8F04A0E4DE4}" destId="{EF129D53-4043-472F-99C0-7D53F4321FB5}" srcOrd="1" destOrd="0" presId="urn:microsoft.com/office/officeart/2005/8/layout/hierarchy3"/>
    <dgm:cxn modelId="{0602068B-568C-49D3-8DEA-5F8EFACAEC00}" type="presParOf" srcId="{EF129D53-4043-472F-99C0-7D53F4321FB5}" destId="{BFDE232B-9A28-49BD-A00A-07D4517AFF97}" srcOrd="0" destOrd="0" presId="urn:microsoft.com/office/officeart/2005/8/layout/hierarchy3"/>
    <dgm:cxn modelId="{35028DC8-8EFC-42DC-840F-A30CEA13BA5C}" type="presParOf" srcId="{EF129D53-4043-472F-99C0-7D53F4321FB5}" destId="{AAB1DD9B-6785-423D-8553-ECFD012B65D0}" srcOrd="1" destOrd="0" presId="urn:microsoft.com/office/officeart/2005/8/layout/hierarchy3"/>
    <dgm:cxn modelId="{534C96A0-C520-4565-B592-5C41C38F8923}" type="presParOf" srcId="{EF129D53-4043-472F-99C0-7D53F4321FB5}" destId="{BB8EAAED-C52B-4671-8EB4-AA70621D9BEE}" srcOrd="2" destOrd="0" presId="urn:microsoft.com/office/officeart/2005/8/layout/hierarchy3"/>
    <dgm:cxn modelId="{0640243E-FB67-451E-9985-AFB89FE81A6D}" type="presParOf" srcId="{EF129D53-4043-472F-99C0-7D53F4321FB5}" destId="{0BCBF147-2736-48DD-9A6D-F25E60DAE76A}" srcOrd="3" destOrd="0" presId="urn:microsoft.com/office/officeart/2005/8/layout/hierarchy3"/>
    <dgm:cxn modelId="{F1533C1E-BD66-4595-994C-72573705F166}" type="presParOf" srcId="{EF129D53-4043-472F-99C0-7D53F4321FB5}" destId="{E0164AA5-7EF4-43C5-9410-0AA617F674F4}" srcOrd="4" destOrd="0" presId="urn:microsoft.com/office/officeart/2005/8/layout/hierarchy3"/>
    <dgm:cxn modelId="{B5F39DEF-44D4-4AE2-B8AD-9F45D75BB33B}" type="presParOf" srcId="{EF129D53-4043-472F-99C0-7D53F4321FB5}" destId="{88FAA9AC-1381-4314-BA85-BED28393DBDE}" srcOrd="5" destOrd="0" presId="urn:microsoft.com/office/officeart/2005/8/layout/hierarchy3"/>
    <dgm:cxn modelId="{9EF3FF86-7DA5-499D-AFEB-91FA40911EBC}" type="presParOf" srcId="{EF129D53-4043-472F-99C0-7D53F4321FB5}" destId="{D82D06BB-09FA-4097-878D-EDFA5CC644C8}" srcOrd="6" destOrd="0" presId="urn:microsoft.com/office/officeart/2005/8/layout/hierarchy3"/>
    <dgm:cxn modelId="{4F530E52-5A8C-444A-B592-5F845253D54E}" type="presParOf" srcId="{EF129D53-4043-472F-99C0-7D53F4321FB5}" destId="{BCB5BC4D-FDCF-4F52-9954-999A65BE7AB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DF0F3F-D77A-455E-A196-461B711178F3}"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GB"/>
        </a:p>
      </dgm:t>
    </dgm:pt>
    <dgm:pt modelId="{5ADBE7C4-D8C4-48BF-BFB9-94C3C5693B87}">
      <dgm:prSet phldrT="[Text]"/>
      <dgm:spPr>
        <a:solidFill>
          <a:schemeClr val="tx2">
            <a:lumMod val="60000"/>
            <a:lumOff val="40000"/>
          </a:schemeClr>
        </a:solidFill>
      </dgm:spPr>
      <dgm:t>
        <a:bodyPr/>
        <a:lstStyle/>
        <a:p>
          <a:r>
            <a:rPr lang="en-GB" dirty="0" smtClean="0"/>
            <a:t>Contexts</a:t>
          </a:r>
          <a:endParaRPr lang="en-GB" dirty="0"/>
        </a:p>
      </dgm:t>
    </dgm:pt>
    <dgm:pt modelId="{893AA8D5-EAE5-4C40-9AF7-622F73454ECF}" type="parTrans" cxnId="{57887F3C-CE0C-4012-8EBF-275152C8F524}">
      <dgm:prSet/>
      <dgm:spPr/>
      <dgm:t>
        <a:bodyPr/>
        <a:lstStyle/>
        <a:p>
          <a:endParaRPr lang="en-GB"/>
        </a:p>
      </dgm:t>
    </dgm:pt>
    <dgm:pt modelId="{2AB61A3F-3104-4446-990B-B1E4A7147FCB}" type="sibTrans" cxnId="{57887F3C-CE0C-4012-8EBF-275152C8F524}">
      <dgm:prSet/>
      <dgm:spPr/>
      <dgm:t>
        <a:bodyPr/>
        <a:lstStyle/>
        <a:p>
          <a:endParaRPr lang="en-GB"/>
        </a:p>
      </dgm:t>
    </dgm:pt>
    <dgm:pt modelId="{95810794-872A-4E4D-A561-BE5A61DA7C6C}">
      <dgm:prSet phldrT="[Text]"/>
      <dgm:spPr/>
      <dgm:t>
        <a:bodyPr/>
        <a:lstStyle/>
        <a:p>
          <a:r>
            <a:rPr lang="en-GB" dirty="0" smtClean="0"/>
            <a:t>Education and work</a:t>
          </a:r>
          <a:endParaRPr lang="en-GB" dirty="0"/>
        </a:p>
      </dgm:t>
    </dgm:pt>
    <dgm:pt modelId="{E81A3D27-620A-4763-B7B6-4B8B83D3F4A6}" type="parTrans" cxnId="{D7BC5D42-152C-4876-A410-47BC772F24D5}">
      <dgm:prSet/>
      <dgm:spPr/>
      <dgm:t>
        <a:bodyPr/>
        <a:lstStyle/>
        <a:p>
          <a:endParaRPr lang="en-GB"/>
        </a:p>
      </dgm:t>
    </dgm:pt>
    <dgm:pt modelId="{C8CC14C7-E381-45F3-88D3-13C938A4D71E}" type="sibTrans" cxnId="{D7BC5D42-152C-4876-A410-47BC772F24D5}">
      <dgm:prSet/>
      <dgm:spPr/>
      <dgm:t>
        <a:bodyPr/>
        <a:lstStyle/>
        <a:p>
          <a:endParaRPr lang="en-GB"/>
        </a:p>
      </dgm:t>
    </dgm:pt>
    <dgm:pt modelId="{9586B629-3BFA-441A-A483-980A7AC191B6}">
      <dgm:prSet phldrT="[Text]"/>
      <dgm:spPr/>
      <dgm:t>
        <a:bodyPr/>
        <a:lstStyle/>
        <a:p>
          <a:r>
            <a:rPr lang="en-GB" dirty="0" smtClean="0"/>
            <a:t>Home and family</a:t>
          </a:r>
          <a:endParaRPr lang="en-GB" dirty="0"/>
        </a:p>
      </dgm:t>
    </dgm:pt>
    <dgm:pt modelId="{DC48892A-5DC3-4679-81A1-329819B72685}" type="parTrans" cxnId="{91D54AD7-5F69-4238-9768-8C7F62D7B613}">
      <dgm:prSet/>
      <dgm:spPr/>
      <dgm:t>
        <a:bodyPr/>
        <a:lstStyle/>
        <a:p>
          <a:endParaRPr lang="en-GB"/>
        </a:p>
      </dgm:t>
    </dgm:pt>
    <dgm:pt modelId="{C6C86F76-C553-4A7B-BC51-08B6738F82CB}" type="sibTrans" cxnId="{91D54AD7-5F69-4238-9768-8C7F62D7B613}">
      <dgm:prSet/>
      <dgm:spPr/>
      <dgm:t>
        <a:bodyPr/>
        <a:lstStyle/>
        <a:p>
          <a:endParaRPr lang="en-GB"/>
        </a:p>
      </dgm:t>
    </dgm:pt>
    <dgm:pt modelId="{05CDBA71-15DD-4C36-A637-46B4774C0FBE}">
      <dgm:prSet phldrT="[Text]"/>
      <dgm:spPr/>
      <dgm:t>
        <a:bodyPr/>
        <a:lstStyle/>
        <a:p>
          <a:r>
            <a:rPr lang="en-GB" dirty="0" smtClean="0"/>
            <a:t>Individual</a:t>
          </a:r>
          <a:endParaRPr lang="en-GB" dirty="0"/>
        </a:p>
      </dgm:t>
    </dgm:pt>
    <dgm:pt modelId="{70BC37BE-4FC4-442D-B8CE-30A4C99C7896}" type="parTrans" cxnId="{336EFBDC-EA7A-41AB-9DDA-23475413FD6A}">
      <dgm:prSet/>
      <dgm:spPr/>
      <dgm:t>
        <a:bodyPr/>
        <a:lstStyle/>
        <a:p>
          <a:endParaRPr lang="en-GB"/>
        </a:p>
      </dgm:t>
    </dgm:pt>
    <dgm:pt modelId="{90355C58-CAC2-4F2B-8BD4-DFAF14F5DA2F}" type="sibTrans" cxnId="{336EFBDC-EA7A-41AB-9DDA-23475413FD6A}">
      <dgm:prSet/>
      <dgm:spPr/>
      <dgm:t>
        <a:bodyPr/>
        <a:lstStyle/>
        <a:p>
          <a:endParaRPr lang="en-GB"/>
        </a:p>
      </dgm:t>
    </dgm:pt>
    <dgm:pt modelId="{E3B8CA03-A84B-4966-8D03-5133FEA8688E}">
      <dgm:prSet phldrT="[Text]"/>
      <dgm:spPr/>
      <dgm:t>
        <a:bodyPr/>
        <a:lstStyle/>
        <a:p>
          <a:r>
            <a:rPr lang="en-GB" dirty="0" smtClean="0"/>
            <a:t>Societal</a:t>
          </a:r>
          <a:endParaRPr lang="en-GB" dirty="0"/>
        </a:p>
      </dgm:t>
    </dgm:pt>
    <dgm:pt modelId="{0033EFB3-30CD-4DDC-9881-DB464F4D4D11}" type="parTrans" cxnId="{0D601090-7F5A-4657-AD25-9ADB82891801}">
      <dgm:prSet/>
      <dgm:spPr/>
      <dgm:t>
        <a:bodyPr/>
        <a:lstStyle/>
        <a:p>
          <a:endParaRPr lang="en-GB"/>
        </a:p>
      </dgm:t>
    </dgm:pt>
    <dgm:pt modelId="{31A8A774-96E6-4A72-9D88-4391F0714388}" type="sibTrans" cxnId="{0D601090-7F5A-4657-AD25-9ADB82891801}">
      <dgm:prSet/>
      <dgm:spPr/>
      <dgm:t>
        <a:bodyPr/>
        <a:lstStyle/>
        <a:p>
          <a:endParaRPr lang="en-GB"/>
        </a:p>
      </dgm:t>
    </dgm:pt>
    <dgm:pt modelId="{298E9691-99A5-40E5-BE37-238174E7764F}" type="pres">
      <dgm:prSet presAssocID="{DFDF0F3F-D77A-455E-A196-461B711178F3}" presName="diagram" presStyleCnt="0">
        <dgm:presLayoutVars>
          <dgm:chPref val="1"/>
          <dgm:dir/>
          <dgm:animOne val="branch"/>
          <dgm:animLvl val="lvl"/>
          <dgm:resizeHandles/>
        </dgm:presLayoutVars>
      </dgm:prSet>
      <dgm:spPr/>
      <dgm:t>
        <a:bodyPr/>
        <a:lstStyle/>
        <a:p>
          <a:endParaRPr lang="en-GB"/>
        </a:p>
      </dgm:t>
    </dgm:pt>
    <dgm:pt modelId="{42ED4435-ECA1-4927-998F-836C0AA3AADD}" type="pres">
      <dgm:prSet presAssocID="{5ADBE7C4-D8C4-48BF-BFB9-94C3C5693B87}" presName="root" presStyleCnt="0"/>
      <dgm:spPr/>
    </dgm:pt>
    <dgm:pt modelId="{EE35BB0C-990B-4110-98D1-D4948DC6F478}" type="pres">
      <dgm:prSet presAssocID="{5ADBE7C4-D8C4-48BF-BFB9-94C3C5693B87}" presName="rootComposite" presStyleCnt="0"/>
      <dgm:spPr/>
    </dgm:pt>
    <dgm:pt modelId="{23C47617-4105-4DEA-AC46-5CE139571007}" type="pres">
      <dgm:prSet presAssocID="{5ADBE7C4-D8C4-48BF-BFB9-94C3C5693B87}" presName="rootText" presStyleLbl="node1" presStyleIdx="0" presStyleCnt="1" custScaleX="213419"/>
      <dgm:spPr/>
      <dgm:t>
        <a:bodyPr/>
        <a:lstStyle/>
        <a:p>
          <a:endParaRPr lang="en-GB"/>
        </a:p>
      </dgm:t>
    </dgm:pt>
    <dgm:pt modelId="{C504C062-5197-4E5A-AA3A-8680748660D4}" type="pres">
      <dgm:prSet presAssocID="{5ADBE7C4-D8C4-48BF-BFB9-94C3C5693B87}" presName="rootConnector" presStyleLbl="node1" presStyleIdx="0" presStyleCnt="1"/>
      <dgm:spPr/>
      <dgm:t>
        <a:bodyPr/>
        <a:lstStyle/>
        <a:p>
          <a:endParaRPr lang="en-GB"/>
        </a:p>
      </dgm:t>
    </dgm:pt>
    <dgm:pt modelId="{824B8418-FD9B-477E-AE8B-5C4B89FA320B}" type="pres">
      <dgm:prSet presAssocID="{5ADBE7C4-D8C4-48BF-BFB9-94C3C5693B87}" presName="childShape" presStyleCnt="0"/>
      <dgm:spPr/>
    </dgm:pt>
    <dgm:pt modelId="{2D60EED3-01F1-483D-9C7D-646173491FDA}" type="pres">
      <dgm:prSet presAssocID="{E81A3D27-620A-4763-B7B6-4B8B83D3F4A6}" presName="Name13" presStyleLbl="parChTrans1D2" presStyleIdx="0" presStyleCnt="4"/>
      <dgm:spPr/>
      <dgm:t>
        <a:bodyPr/>
        <a:lstStyle/>
        <a:p>
          <a:endParaRPr lang="en-GB"/>
        </a:p>
      </dgm:t>
    </dgm:pt>
    <dgm:pt modelId="{64E915A6-BA2A-488E-B3A4-FDB89EB735E8}" type="pres">
      <dgm:prSet presAssocID="{95810794-872A-4E4D-A561-BE5A61DA7C6C}" presName="childText" presStyleLbl="bgAcc1" presStyleIdx="0" presStyleCnt="4" custScaleX="208846">
        <dgm:presLayoutVars>
          <dgm:bulletEnabled val="1"/>
        </dgm:presLayoutVars>
      </dgm:prSet>
      <dgm:spPr/>
      <dgm:t>
        <a:bodyPr/>
        <a:lstStyle/>
        <a:p>
          <a:endParaRPr lang="en-GB"/>
        </a:p>
      </dgm:t>
    </dgm:pt>
    <dgm:pt modelId="{9BFBA6D1-B604-4FD4-93C3-4AB1711A3DCB}" type="pres">
      <dgm:prSet presAssocID="{DC48892A-5DC3-4679-81A1-329819B72685}" presName="Name13" presStyleLbl="parChTrans1D2" presStyleIdx="1" presStyleCnt="4"/>
      <dgm:spPr/>
      <dgm:t>
        <a:bodyPr/>
        <a:lstStyle/>
        <a:p>
          <a:endParaRPr lang="en-GB"/>
        </a:p>
      </dgm:t>
    </dgm:pt>
    <dgm:pt modelId="{DC93BB32-9DC6-4F58-A5D3-162DFFCABC89}" type="pres">
      <dgm:prSet presAssocID="{9586B629-3BFA-441A-A483-980A7AC191B6}" presName="childText" presStyleLbl="bgAcc1" presStyleIdx="1" presStyleCnt="4" custScaleX="208846">
        <dgm:presLayoutVars>
          <dgm:bulletEnabled val="1"/>
        </dgm:presLayoutVars>
      </dgm:prSet>
      <dgm:spPr/>
      <dgm:t>
        <a:bodyPr/>
        <a:lstStyle/>
        <a:p>
          <a:endParaRPr lang="en-GB"/>
        </a:p>
      </dgm:t>
    </dgm:pt>
    <dgm:pt modelId="{96EB4FFC-C244-462A-B556-A543A3A248BD}" type="pres">
      <dgm:prSet presAssocID="{70BC37BE-4FC4-442D-B8CE-30A4C99C7896}" presName="Name13" presStyleLbl="parChTrans1D2" presStyleIdx="2" presStyleCnt="4"/>
      <dgm:spPr/>
      <dgm:t>
        <a:bodyPr/>
        <a:lstStyle/>
        <a:p>
          <a:endParaRPr lang="en-GB"/>
        </a:p>
      </dgm:t>
    </dgm:pt>
    <dgm:pt modelId="{BD7091D3-F5EC-43DF-9E8D-37A7F284E8C6}" type="pres">
      <dgm:prSet presAssocID="{05CDBA71-15DD-4C36-A637-46B4774C0FBE}" presName="childText" presStyleLbl="bgAcc1" presStyleIdx="2" presStyleCnt="4" custScaleX="208846">
        <dgm:presLayoutVars>
          <dgm:bulletEnabled val="1"/>
        </dgm:presLayoutVars>
      </dgm:prSet>
      <dgm:spPr/>
      <dgm:t>
        <a:bodyPr/>
        <a:lstStyle/>
        <a:p>
          <a:endParaRPr lang="en-GB"/>
        </a:p>
      </dgm:t>
    </dgm:pt>
    <dgm:pt modelId="{008B44E0-F366-471E-90B7-71893794994C}" type="pres">
      <dgm:prSet presAssocID="{0033EFB3-30CD-4DDC-9881-DB464F4D4D11}" presName="Name13" presStyleLbl="parChTrans1D2" presStyleIdx="3" presStyleCnt="4"/>
      <dgm:spPr/>
      <dgm:t>
        <a:bodyPr/>
        <a:lstStyle/>
        <a:p>
          <a:endParaRPr lang="en-GB"/>
        </a:p>
      </dgm:t>
    </dgm:pt>
    <dgm:pt modelId="{2277912A-E89F-4809-B065-FB29CCD01524}" type="pres">
      <dgm:prSet presAssocID="{E3B8CA03-A84B-4966-8D03-5133FEA8688E}" presName="childText" presStyleLbl="bgAcc1" presStyleIdx="3" presStyleCnt="4" custScaleX="208846">
        <dgm:presLayoutVars>
          <dgm:bulletEnabled val="1"/>
        </dgm:presLayoutVars>
      </dgm:prSet>
      <dgm:spPr/>
      <dgm:t>
        <a:bodyPr/>
        <a:lstStyle/>
        <a:p>
          <a:endParaRPr lang="en-GB"/>
        </a:p>
      </dgm:t>
    </dgm:pt>
  </dgm:ptLst>
  <dgm:cxnLst>
    <dgm:cxn modelId="{54168898-D7AB-476E-8965-411EE3ADD0C1}" type="presOf" srcId="{E81A3D27-620A-4763-B7B6-4B8B83D3F4A6}" destId="{2D60EED3-01F1-483D-9C7D-646173491FDA}" srcOrd="0" destOrd="0" presId="urn:microsoft.com/office/officeart/2005/8/layout/hierarchy3"/>
    <dgm:cxn modelId="{09747306-BF8D-48BB-8E31-9C5016D6122B}" type="presOf" srcId="{0033EFB3-30CD-4DDC-9881-DB464F4D4D11}" destId="{008B44E0-F366-471E-90B7-71893794994C}" srcOrd="0" destOrd="0" presId="urn:microsoft.com/office/officeart/2005/8/layout/hierarchy3"/>
    <dgm:cxn modelId="{336EFBDC-EA7A-41AB-9DDA-23475413FD6A}" srcId="{5ADBE7C4-D8C4-48BF-BFB9-94C3C5693B87}" destId="{05CDBA71-15DD-4C36-A637-46B4774C0FBE}" srcOrd="2" destOrd="0" parTransId="{70BC37BE-4FC4-442D-B8CE-30A4C99C7896}" sibTransId="{90355C58-CAC2-4F2B-8BD4-DFAF14F5DA2F}"/>
    <dgm:cxn modelId="{ED62C068-1ED6-458B-B74F-FBB9C5BD572F}" type="presOf" srcId="{05CDBA71-15DD-4C36-A637-46B4774C0FBE}" destId="{BD7091D3-F5EC-43DF-9E8D-37A7F284E8C6}" srcOrd="0" destOrd="0" presId="urn:microsoft.com/office/officeart/2005/8/layout/hierarchy3"/>
    <dgm:cxn modelId="{4BF21556-07FE-4468-B6B7-7BA97CACB85C}" type="presOf" srcId="{5ADBE7C4-D8C4-48BF-BFB9-94C3C5693B87}" destId="{23C47617-4105-4DEA-AC46-5CE139571007}" srcOrd="0" destOrd="0" presId="urn:microsoft.com/office/officeart/2005/8/layout/hierarchy3"/>
    <dgm:cxn modelId="{4D374E8C-348F-4B7D-A269-03296FFF400E}" type="presOf" srcId="{E3B8CA03-A84B-4966-8D03-5133FEA8688E}" destId="{2277912A-E89F-4809-B065-FB29CCD01524}" srcOrd="0" destOrd="0" presId="urn:microsoft.com/office/officeart/2005/8/layout/hierarchy3"/>
    <dgm:cxn modelId="{6B968CF6-8228-4348-BE8A-A8A8B93A9C6A}" type="presOf" srcId="{5ADBE7C4-D8C4-48BF-BFB9-94C3C5693B87}" destId="{C504C062-5197-4E5A-AA3A-8680748660D4}" srcOrd="1" destOrd="0" presId="urn:microsoft.com/office/officeart/2005/8/layout/hierarchy3"/>
    <dgm:cxn modelId="{3B1FB475-637F-4F2F-A96F-A233496F2585}" type="presOf" srcId="{DFDF0F3F-D77A-455E-A196-461B711178F3}" destId="{298E9691-99A5-40E5-BE37-238174E7764F}" srcOrd="0" destOrd="0" presId="urn:microsoft.com/office/officeart/2005/8/layout/hierarchy3"/>
    <dgm:cxn modelId="{D7BC5D42-152C-4876-A410-47BC772F24D5}" srcId="{5ADBE7C4-D8C4-48BF-BFB9-94C3C5693B87}" destId="{95810794-872A-4E4D-A561-BE5A61DA7C6C}" srcOrd="0" destOrd="0" parTransId="{E81A3D27-620A-4763-B7B6-4B8B83D3F4A6}" sibTransId="{C8CC14C7-E381-45F3-88D3-13C938A4D71E}"/>
    <dgm:cxn modelId="{91D54AD7-5F69-4238-9768-8C7F62D7B613}" srcId="{5ADBE7C4-D8C4-48BF-BFB9-94C3C5693B87}" destId="{9586B629-3BFA-441A-A483-980A7AC191B6}" srcOrd="1" destOrd="0" parTransId="{DC48892A-5DC3-4679-81A1-329819B72685}" sibTransId="{C6C86F76-C553-4A7B-BC51-08B6738F82CB}"/>
    <dgm:cxn modelId="{23BB02F5-7490-4A6D-BC06-22D0350E1BC1}" type="presOf" srcId="{9586B629-3BFA-441A-A483-980A7AC191B6}" destId="{DC93BB32-9DC6-4F58-A5D3-162DFFCABC89}" srcOrd="0" destOrd="0" presId="urn:microsoft.com/office/officeart/2005/8/layout/hierarchy3"/>
    <dgm:cxn modelId="{57887F3C-CE0C-4012-8EBF-275152C8F524}" srcId="{DFDF0F3F-D77A-455E-A196-461B711178F3}" destId="{5ADBE7C4-D8C4-48BF-BFB9-94C3C5693B87}" srcOrd="0" destOrd="0" parTransId="{893AA8D5-EAE5-4C40-9AF7-622F73454ECF}" sibTransId="{2AB61A3F-3104-4446-990B-B1E4A7147FCB}"/>
    <dgm:cxn modelId="{DF1C8A90-BA0D-4722-8F7F-547077B30020}" type="presOf" srcId="{95810794-872A-4E4D-A561-BE5A61DA7C6C}" destId="{64E915A6-BA2A-488E-B3A4-FDB89EB735E8}" srcOrd="0" destOrd="0" presId="urn:microsoft.com/office/officeart/2005/8/layout/hierarchy3"/>
    <dgm:cxn modelId="{AD1F628C-4128-42CC-87ED-37E34785C60C}" type="presOf" srcId="{DC48892A-5DC3-4679-81A1-329819B72685}" destId="{9BFBA6D1-B604-4FD4-93C3-4AB1711A3DCB}" srcOrd="0" destOrd="0" presId="urn:microsoft.com/office/officeart/2005/8/layout/hierarchy3"/>
    <dgm:cxn modelId="{0D601090-7F5A-4657-AD25-9ADB82891801}" srcId="{5ADBE7C4-D8C4-48BF-BFB9-94C3C5693B87}" destId="{E3B8CA03-A84B-4966-8D03-5133FEA8688E}" srcOrd="3" destOrd="0" parTransId="{0033EFB3-30CD-4DDC-9881-DB464F4D4D11}" sibTransId="{31A8A774-96E6-4A72-9D88-4391F0714388}"/>
    <dgm:cxn modelId="{2391EBC2-9566-4D96-8697-B441E532FAF7}" type="presOf" srcId="{70BC37BE-4FC4-442D-B8CE-30A4C99C7896}" destId="{96EB4FFC-C244-462A-B556-A543A3A248BD}" srcOrd="0" destOrd="0" presId="urn:microsoft.com/office/officeart/2005/8/layout/hierarchy3"/>
    <dgm:cxn modelId="{086C7776-2370-4AB8-82F9-570F611EE4E6}" type="presParOf" srcId="{298E9691-99A5-40E5-BE37-238174E7764F}" destId="{42ED4435-ECA1-4927-998F-836C0AA3AADD}" srcOrd="0" destOrd="0" presId="urn:microsoft.com/office/officeart/2005/8/layout/hierarchy3"/>
    <dgm:cxn modelId="{FDD36F69-124A-4B70-BA90-40B1605FA41F}" type="presParOf" srcId="{42ED4435-ECA1-4927-998F-836C0AA3AADD}" destId="{EE35BB0C-990B-4110-98D1-D4948DC6F478}" srcOrd="0" destOrd="0" presId="urn:microsoft.com/office/officeart/2005/8/layout/hierarchy3"/>
    <dgm:cxn modelId="{6A5EFBCE-6709-4597-BBE1-DE736A24DD18}" type="presParOf" srcId="{EE35BB0C-990B-4110-98D1-D4948DC6F478}" destId="{23C47617-4105-4DEA-AC46-5CE139571007}" srcOrd="0" destOrd="0" presId="urn:microsoft.com/office/officeart/2005/8/layout/hierarchy3"/>
    <dgm:cxn modelId="{683A2A16-134E-428B-B836-5AD62665A0BB}" type="presParOf" srcId="{EE35BB0C-990B-4110-98D1-D4948DC6F478}" destId="{C504C062-5197-4E5A-AA3A-8680748660D4}" srcOrd="1" destOrd="0" presId="urn:microsoft.com/office/officeart/2005/8/layout/hierarchy3"/>
    <dgm:cxn modelId="{2CF117C8-A120-47BF-810F-F2BDA0293629}" type="presParOf" srcId="{42ED4435-ECA1-4927-998F-836C0AA3AADD}" destId="{824B8418-FD9B-477E-AE8B-5C4B89FA320B}" srcOrd="1" destOrd="0" presId="urn:microsoft.com/office/officeart/2005/8/layout/hierarchy3"/>
    <dgm:cxn modelId="{F728D738-1F45-4A3E-BF1E-7F8A6BD6BB10}" type="presParOf" srcId="{824B8418-FD9B-477E-AE8B-5C4B89FA320B}" destId="{2D60EED3-01F1-483D-9C7D-646173491FDA}" srcOrd="0" destOrd="0" presId="urn:microsoft.com/office/officeart/2005/8/layout/hierarchy3"/>
    <dgm:cxn modelId="{D1FA5B02-4F6C-42EA-AFBB-C954253F9225}" type="presParOf" srcId="{824B8418-FD9B-477E-AE8B-5C4B89FA320B}" destId="{64E915A6-BA2A-488E-B3A4-FDB89EB735E8}" srcOrd="1" destOrd="0" presId="urn:microsoft.com/office/officeart/2005/8/layout/hierarchy3"/>
    <dgm:cxn modelId="{5D8885B0-DDDB-471B-8FD5-C7A47F2D69F6}" type="presParOf" srcId="{824B8418-FD9B-477E-AE8B-5C4B89FA320B}" destId="{9BFBA6D1-B604-4FD4-93C3-4AB1711A3DCB}" srcOrd="2" destOrd="0" presId="urn:microsoft.com/office/officeart/2005/8/layout/hierarchy3"/>
    <dgm:cxn modelId="{5FFD861E-7874-4D22-BE30-64C12CA6C2B8}" type="presParOf" srcId="{824B8418-FD9B-477E-AE8B-5C4B89FA320B}" destId="{DC93BB32-9DC6-4F58-A5D3-162DFFCABC89}" srcOrd="3" destOrd="0" presId="urn:microsoft.com/office/officeart/2005/8/layout/hierarchy3"/>
    <dgm:cxn modelId="{F3898D1D-C422-4AFD-8663-721F8B7E42A7}" type="presParOf" srcId="{824B8418-FD9B-477E-AE8B-5C4B89FA320B}" destId="{96EB4FFC-C244-462A-B556-A543A3A248BD}" srcOrd="4" destOrd="0" presId="urn:microsoft.com/office/officeart/2005/8/layout/hierarchy3"/>
    <dgm:cxn modelId="{80A3431E-3A42-4DFD-A437-A701FF7595A6}" type="presParOf" srcId="{824B8418-FD9B-477E-AE8B-5C4B89FA320B}" destId="{BD7091D3-F5EC-43DF-9E8D-37A7F284E8C6}" srcOrd="5" destOrd="0" presId="urn:microsoft.com/office/officeart/2005/8/layout/hierarchy3"/>
    <dgm:cxn modelId="{A553D027-4D8D-44D7-A101-2BD846A63782}" type="presParOf" srcId="{824B8418-FD9B-477E-AE8B-5C4B89FA320B}" destId="{008B44E0-F366-471E-90B7-71893794994C}" srcOrd="6" destOrd="0" presId="urn:microsoft.com/office/officeart/2005/8/layout/hierarchy3"/>
    <dgm:cxn modelId="{C32DEB3E-6EB5-49C6-BBB0-CBDB7829AE22}" type="presParOf" srcId="{824B8418-FD9B-477E-AE8B-5C4B89FA320B}" destId="{2277912A-E89F-4809-B065-FB29CCD0152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21A35D-9D06-4895-A67F-A24845061A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23AD34B-DEA5-4B8D-9F71-A199AB5C935C}">
      <dgm:prSet/>
      <dgm:spPr/>
      <dgm:t>
        <a:bodyPr/>
        <a:lstStyle/>
        <a:p>
          <a:pPr rtl="0"/>
          <a:r>
            <a:rPr lang="en-GB" dirty="0" smtClean="0"/>
            <a:t>Balance their priority and plan what to spend </a:t>
          </a:r>
          <a:br>
            <a:rPr lang="en-GB" dirty="0" smtClean="0"/>
          </a:br>
          <a:r>
            <a:rPr lang="en-GB" dirty="0" smtClean="0"/>
            <a:t>money on</a:t>
          </a:r>
          <a:endParaRPr lang="en-GB" dirty="0"/>
        </a:p>
      </dgm:t>
    </dgm:pt>
    <dgm:pt modelId="{9AFA5EA1-91AC-4C0A-8777-FC6867BD0BBD}" type="parTrans" cxnId="{5CAF7886-2938-4B09-A565-D1E4F7C2ABFD}">
      <dgm:prSet/>
      <dgm:spPr/>
      <dgm:t>
        <a:bodyPr/>
        <a:lstStyle/>
        <a:p>
          <a:endParaRPr lang="en-GB"/>
        </a:p>
      </dgm:t>
    </dgm:pt>
    <dgm:pt modelId="{935179F7-8ECF-4A11-A6D0-C2F7B0CFBEFE}" type="sibTrans" cxnId="{5CAF7886-2938-4B09-A565-D1E4F7C2ABFD}">
      <dgm:prSet/>
      <dgm:spPr/>
      <dgm:t>
        <a:bodyPr/>
        <a:lstStyle/>
        <a:p>
          <a:endParaRPr lang="en-GB"/>
        </a:p>
      </dgm:t>
    </dgm:pt>
    <dgm:pt modelId="{38BB93D6-AB24-4452-9EC4-E7EFF4552F75}">
      <dgm:prSet custT="1"/>
      <dgm:spPr/>
      <dgm:t>
        <a:bodyPr/>
        <a:lstStyle/>
        <a:p>
          <a:pPr rtl="0"/>
          <a:r>
            <a:rPr lang="en-GB" sz="1600" dirty="0" smtClean="0"/>
            <a:t>…if they go to the cinema, will they still have enough money for the bus fare home?  Or would it be better to buy pizza and invite friends home? </a:t>
          </a:r>
          <a:endParaRPr lang="en-GB" sz="1600" dirty="0"/>
        </a:p>
      </dgm:t>
    </dgm:pt>
    <dgm:pt modelId="{DED34999-C41B-4487-A7BE-79FFADE238C9}" type="parTrans" cxnId="{0F35E1E2-B6A6-4E97-84AD-2302E732E488}">
      <dgm:prSet/>
      <dgm:spPr/>
      <dgm:t>
        <a:bodyPr/>
        <a:lstStyle/>
        <a:p>
          <a:endParaRPr lang="en-GB"/>
        </a:p>
      </dgm:t>
    </dgm:pt>
    <dgm:pt modelId="{618EBCBB-5699-4696-9307-B0D5227CE73E}" type="sibTrans" cxnId="{0F35E1E2-B6A6-4E97-84AD-2302E732E488}">
      <dgm:prSet/>
      <dgm:spPr/>
      <dgm:t>
        <a:bodyPr/>
        <a:lstStyle/>
        <a:p>
          <a:endParaRPr lang="en-GB"/>
        </a:p>
      </dgm:t>
    </dgm:pt>
    <dgm:pt modelId="{97B3114B-6805-4744-BD08-A2E969DE2D98}">
      <dgm:prSet/>
      <dgm:spPr/>
      <dgm:t>
        <a:bodyPr/>
        <a:lstStyle/>
        <a:p>
          <a:pPr rtl="0"/>
          <a:r>
            <a:rPr lang="en-GB" dirty="0" smtClean="0"/>
            <a:t>Remember that some of the purchases have ongoing costs </a:t>
          </a:r>
          <a:endParaRPr lang="en-GB" dirty="0"/>
        </a:p>
      </dgm:t>
    </dgm:pt>
    <dgm:pt modelId="{105887C6-0DDD-4374-9FDC-C00E2AD81B4D}" type="parTrans" cxnId="{B57BFF52-32E1-403D-AB3D-40F5BA6AB1E5}">
      <dgm:prSet/>
      <dgm:spPr/>
      <dgm:t>
        <a:bodyPr/>
        <a:lstStyle/>
        <a:p>
          <a:endParaRPr lang="en-GB"/>
        </a:p>
      </dgm:t>
    </dgm:pt>
    <dgm:pt modelId="{DBF08C65-2D44-4C79-AE71-CC81DB96DE18}" type="sibTrans" cxnId="{B57BFF52-32E1-403D-AB3D-40F5BA6AB1E5}">
      <dgm:prSet/>
      <dgm:spPr/>
      <dgm:t>
        <a:bodyPr/>
        <a:lstStyle/>
        <a:p>
          <a:endParaRPr lang="en-GB"/>
        </a:p>
      </dgm:t>
    </dgm:pt>
    <dgm:pt modelId="{58F42E35-6710-4302-A877-F8CED399AFC4}">
      <dgm:prSet custT="1"/>
      <dgm:spPr/>
      <dgm:t>
        <a:bodyPr/>
        <a:lstStyle/>
        <a:p>
          <a:pPr rtl="0"/>
          <a:r>
            <a:rPr lang="en-GB" sz="1600" dirty="0" smtClean="0"/>
            <a:t>…a games console will need new games, a motorbike will need fuel and tyres and services and so on. </a:t>
          </a:r>
          <a:endParaRPr lang="en-GB" sz="1600" dirty="0"/>
        </a:p>
      </dgm:t>
    </dgm:pt>
    <dgm:pt modelId="{145C5E8B-5593-4E46-9831-1AD0CEF2C28C}" type="parTrans" cxnId="{41CF5142-5EB3-42B3-9B7D-40A2AAB2FE4D}">
      <dgm:prSet/>
      <dgm:spPr/>
      <dgm:t>
        <a:bodyPr/>
        <a:lstStyle/>
        <a:p>
          <a:endParaRPr lang="en-GB"/>
        </a:p>
      </dgm:t>
    </dgm:pt>
    <dgm:pt modelId="{14730D06-A517-4B59-9BC3-1E81E50CE1A1}" type="sibTrans" cxnId="{41CF5142-5EB3-42B3-9B7D-40A2AAB2FE4D}">
      <dgm:prSet/>
      <dgm:spPr/>
      <dgm:t>
        <a:bodyPr/>
        <a:lstStyle/>
        <a:p>
          <a:endParaRPr lang="en-GB"/>
        </a:p>
      </dgm:t>
    </dgm:pt>
    <dgm:pt modelId="{910F7EF4-8486-4975-8139-F84B07BFDA3F}">
      <dgm:prSet/>
      <dgm:spPr/>
      <dgm:t>
        <a:bodyPr/>
        <a:lstStyle/>
        <a:p>
          <a:pPr rtl="0"/>
          <a:r>
            <a:rPr lang="en-GB" dirty="0" smtClean="0"/>
            <a:t>Being alert </a:t>
          </a:r>
          <a:br>
            <a:rPr lang="en-GB" dirty="0" smtClean="0"/>
          </a:br>
          <a:r>
            <a:rPr lang="en-GB" dirty="0" smtClean="0"/>
            <a:t>to possible fraud </a:t>
          </a:r>
          <a:endParaRPr lang="en-GB" dirty="0"/>
        </a:p>
      </dgm:t>
    </dgm:pt>
    <dgm:pt modelId="{F0BF4964-7FD2-4689-B7DE-4A8A527BF02F}" type="parTrans" cxnId="{E9A0B980-A0BF-435B-A490-3B1C0A94A4A6}">
      <dgm:prSet/>
      <dgm:spPr/>
      <dgm:t>
        <a:bodyPr/>
        <a:lstStyle/>
        <a:p>
          <a:endParaRPr lang="en-GB"/>
        </a:p>
      </dgm:t>
    </dgm:pt>
    <dgm:pt modelId="{1B30D194-9E45-4E4F-8511-72D68F4199AA}" type="sibTrans" cxnId="{E9A0B980-A0BF-435B-A490-3B1C0A94A4A6}">
      <dgm:prSet/>
      <dgm:spPr/>
      <dgm:t>
        <a:bodyPr/>
        <a:lstStyle/>
        <a:p>
          <a:endParaRPr lang="en-GB"/>
        </a:p>
      </dgm:t>
    </dgm:pt>
    <dgm:pt modelId="{D8AE3712-AB2E-4AD3-B477-DA7AB72F8AEB}">
      <dgm:prSet custT="1"/>
      <dgm:spPr/>
      <dgm:t>
        <a:bodyPr/>
        <a:lstStyle/>
        <a:p>
          <a:pPr rtl="0" eaLnBrk="1" latinLnBrk="0"/>
          <a:r>
            <a:rPr lang="en-GB" sz="1600" dirty="0" smtClean="0"/>
            <a:t> …Some emails that look like they came from their bank might not be legitimate, they should know what to do if they are not sure</a:t>
          </a:r>
          <a:endParaRPr lang="en-GB" sz="1600" dirty="0"/>
        </a:p>
      </dgm:t>
    </dgm:pt>
    <dgm:pt modelId="{439B9793-EAA0-4DFD-8E47-403B268D9C48}" type="parTrans" cxnId="{4F9EC48E-8D94-445A-9944-5F8755DB3201}">
      <dgm:prSet/>
      <dgm:spPr/>
      <dgm:t>
        <a:bodyPr/>
        <a:lstStyle/>
        <a:p>
          <a:endParaRPr lang="en-GB"/>
        </a:p>
      </dgm:t>
    </dgm:pt>
    <dgm:pt modelId="{5116F247-5352-49B5-B781-94F1C0FF5F1C}" type="sibTrans" cxnId="{4F9EC48E-8D94-445A-9944-5F8755DB3201}">
      <dgm:prSet/>
      <dgm:spPr/>
      <dgm:t>
        <a:bodyPr/>
        <a:lstStyle/>
        <a:p>
          <a:endParaRPr lang="en-GB"/>
        </a:p>
      </dgm:t>
    </dgm:pt>
    <dgm:pt modelId="{9118DA8F-42EF-4F81-AA35-D4612832FECA}">
      <dgm:prSet/>
      <dgm:spPr/>
      <dgm:t>
        <a:bodyPr/>
        <a:lstStyle/>
        <a:p>
          <a:pPr rtl="0"/>
          <a:r>
            <a:rPr lang="en-GB" dirty="0" smtClean="0"/>
            <a:t>Knowing what risk is and what insurance is meant for </a:t>
          </a:r>
          <a:endParaRPr lang="en-GB" dirty="0"/>
        </a:p>
      </dgm:t>
    </dgm:pt>
    <dgm:pt modelId="{109FB415-5B9A-40CE-8238-F9904159BE6C}" type="parTrans" cxnId="{36772E49-78F1-44FF-961D-860D9A82799B}">
      <dgm:prSet/>
      <dgm:spPr/>
      <dgm:t>
        <a:bodyPr/>
        <a:lstStyle/>
        <a:p>
          <a:endParaRPr lang="en-GB"/>
        </a:p>
      </dgm:t>
    </dgm:pt>
    <dgm:pt modelId="{FB04F2A0-C8D8-4B41-A27F-EA793719DEF2}" type="sibTrans" cxnId="{36772E49-78F1-44FF-961D-860D9A82799B}">
      <dgm:prSet/>
      <dgm:spPr/>
      <dgm:t>
        <a:bodyPr/>
        <a:lstStyle/>
        <a:p>
          <a:endParaRPr lang="en-GB"/>
        </a:p>
      </dgm:t>
    </dgm:pt>
    <dgm:pt modelId="{4EA2D530-34D5-4522-90F6-290DF470B0BD}">
      <dgm:prSet custT="1"/>
      <dgm:spPr/>
      <dgm:t>
        <a:bodyPr/>
        <a:lstStyle/>
        <a:p>
          <a:pPr rtl="0"/>
          <a:r>
            <a:rPr lang="en-GB" sz="1600" dirty="0" smtClean="0"/>
            <a:t>…If their phone gets stolen, they should ask their parents if it is covered by their household insurance</a:t>
          </a:r>
          <a:endParaRPr lang="en-GB" sz="1600" dirty="0"/>
        </a:p>
      </dgm:t>
    </dgm:pt>
    <dgm:pt modelId="{C985A8DA-351D-4579-B1D9-F6B5AF63F8A5}" type="parTrans" cxnId="{352102DA-FE24-4A99-AB77-9B85C66FE0CB}">
      <dgm:prSet/>
      <dgm:spPr/>
      <dgm:t>
        <a:bodyPr/>
        <a:lstStyle/>
        <a:p>
          <a:endParaRPr lang="en-GB"/>
        </a:p>
      </dgm:t>
    </dgm:pt>
    <dgm:pt modelId="{1DED86D7-235A-4C1F-B8B2-0EFE9AEB5C32}" type="sibTrans" cxnId="{352102DA-FE24-4A99-AB77-9B85C66FE0CB}">
      <dgm:prSet/>
      <dgm:spPr/>
      <dgm:t>
        <a:bodyPr/>
        <a:lstStyle/>
        <a:p>
          <a:endParaRPr lang="en-GB"/>
        </a:p>
      </dgm:t>
    </dgm:pt>
    <dgm:pt modelId="{174EB54F-16B5-420A-8660-0C396D6359CB}">
      <dgm:prSet/>
      <dgm:spPr/>
      <dgm:t>
        <a:bodyPr/>
        <a:lstStyle/>
        <a:p>
          <a:pPr rtl="0"/>
          <a:r>
            <a:rPr lang="en-GB" dirty="0" smtClean="0"/>
            <a:t>Make an informed decision about credit</a:t>
          </a:r>
          <a:endParaRPr lang="en-GB" dirty="0"/>
        </a:p>
      </dgm:t>
    </dgm:pt>
    <dgm:pt modelId="{9FF446E0-45DA-4C12-B977-E6F66863EFE8}" type="parTrans" cxnId="{CEEDE6CE-EB0C-432B-900B-4AF353F2215F}">
      <dgm:prSet/>
      <dgm:spPr/>
      <dgm:t>
        <a:bodyPr/>
        <a:lstStyle/>
        <a:p>
          <a:endParaRPr lang="en-GB"/>
        </a:p>
      </dgm:t>
    </dgm:pt>
    <dgm:pt modelId="{5159B1D5-9801-40D8-9727-33936E6839D3}" type="sibTrans" cxnId="{CEEDE6CE-EB0C-432B-900B-4AF353F2215F}">
      <dgm:prSet/>
      <dgm:spPr/>
      <dgm:t>
        <a:bodyPr/>
        <a:lstStyle/>
        <a:p>
          <a:endParaRPr lang="en-GB"/>
        </a:p>
      </dgm:t>
    </dgm:pt>
    <dgm:pt modelId="{45226928-5C69-4A8F-8323-E29832F46775}">
      <dgm:prSet custT="1"/>
      <dgm:spPr/>
      <dgm:t>
        <a:bodyPr/>
        <a:lstStyle/>
        <a:p>
          <a:pPr rtl="0"/>
          <a:r>
            <a:rPr lang="en-GB" sz="1600" dirty="0" smtClean="0"/>
            <a:t>…they should know that if they buy a computer on credit  they will have to pay interest on the loan as well as paying the advertised price for the computer</a:t>
          </a:r>
          <a:endParaRPr lang="en-GB" sz="1600" dirty="0"/>
        </a:p>
      </dgm:t>
    </dgm:pt>
    <dgm:pt modelId="{234ABEA2-CF1D-43E3-A8EF-5EE81B452895}" type="parTrans" cxnId="{EAE81A0F-BE6F-4F7E-86F7-85774A0CFF3B}">
      <dgm:prSet/>
      <dgm:spPr/>
      <dgm:t>
        <a:bodyPr/>
        <a:lstStyle/>
        <a:p>
          <a:endParaRPr lang="en-GB"/>
        </a:p>
      </dgm:t>
    </dgm:pt>
    <dgm:pt modelId="{D09EA3A1-4324-40E7-B3BD-B66AA69AFA50}" type="sibTrans" cxnId="{EAE81A0F-BE6F-4F7E-86F7-85774A0CFF3B}">
      <dgm:prSet/>
      <dgm:spPr/>
      <dgm:t>
        <a:bodyPr/>
        <a:lstStyle/>
        <a:p>
          <a:endParaRPr lang="en-GB"/>
        </a:p>
      </dgm:t>
    </dgm:pt>
    <dgm:pt modelId="{862F959E-2903-479A-984A-B021609DC820}">
      <dgm:prSet custT="1"/>
      <dgm:spPr/>
      <dgm:t>
        <a:bodyPr/>
        <a:lstStyle/>
        <a:p>
          <a:pPr rtl="0"/>
          <a:r>
            <a:rPr lang="en-GB" sz="1600" dirty="0" smtClean="0"/>
            <a:t>…and they will realise that the less they repay of that loan each month, the more they will pay in interest</a:t>
          </a:r>
          <a:endParaRPr lang="en-GB" sz="1600" dirty="0"/>
        </a:p>
      </dgm:t>
    </dgm:pt>
    <dgm:pt modelId="{49FDB77D-E289-40E2-B2A7-55FE2196EFCA}" type="parTrans" cxnId="{2A28DEF9-0287-4A89-961A-C6ADC53E5097}">
      <dgm:prSet/>
      <dgm:spPr/>
      <dgm:t>
        <a:bodyPr/>
        <a:lstStyle/>
        <a:p>
          <a:endParaRPr lang="en-GB"/>
        </a:p>
      </dgm:t>
    </dgm:pt>
    <dgm:pt modelId="{08131362-64D3-47BF-B796-ECE5F0FAF92E}" type="sibTrans" cxnId="{2A28DEF9-0287-4A89-961A-C6ADC53E5097}">
      <dgm:prSet/>
      <dgm:spPr/>
      <dgm:t>
        <a:bodyPr/>
        <a:lstStyle/>
        <a:p>
          <a:endParaRPr lang="en-GB"/>
        </a:p>
      </dgm:t>
    </dgm:pt>
    <dgm:pt modelId="{A457E661-7251-47E0-9E2D-37CC5EE32904}" type="pres">
      <dgm:prSet presAssocID="{F321A35D-9D06-4895-A67F-A24845061A5E}" presName="Name0" presStyleCnt="0">
        <dgm:presLayoutVars>
          <dgm:dir/>
          <dgm:animLvl val="lvl"/>
          <dgm:resizeHandles val="exact"/>
        </dgm:presLayoutVars>
      </dgm:prSet>
      <dgm:spPr/>
      <dgm:t>
        <a:bodyPr/>
        <a:lstStyle/>
        <a:p>
          <a:endParaRPr lang="en-GB"/>
        </a:p>
      </dgm:t>
    </dgm:pt>
    <dgm:pt modelId="{621F7CA3-073A-4EFD-A197-2419E1A3D041}" type="pres">
      <dgm:prSet presAssocID="{D23AD34B-DEA5-4B8D-9F71-A199AB5C935C}" presName="linNode" presStyleCnt="0"/>
      <dgm:spPr/>
      <dgm:t>
        <a:bodyPr/>
        <a:lstStyle/>
        <a:p>
          <a:endParaRPr lang="en-GB"/>
        </a:p>
      </dgm:t>
    </dgm:pt>
    <dgm:pt modelId="{699CD1DE-BF3F-41BB-9006-4371B5627238}" type="pres">
      <dgm:prSet presAssocID="{D23AD34B-DEA5-4B8D-9F71-A199AB5C935C}" presName="parentText" presStyleLbl="node1" presStyleIdx="0" presStyleCnt="5" custScaleX="80897">
        <dgm:presLayoutVars>
          <dgm:chMax val="1"/>
          <dgm:bulletEnabled val="1"/>
        </dgm:presLayoutVars>
      </dgm:prSet>
      <dgm:spPr/>
      <dgm:t>
        <a:bodyPr/>
        <a:lstStyle/>
        <a:p>
          <a:endParaRPr lang="en-GB"/>
        </a:p>
      </dgm:t>
    </dgm:pt>
    <dgm:pt modelId="{F1587B89-3F2E-42A2-AAC5-7570CE8A6F8E}" type="pres">
      <dgm:prSet presAssocID="{D23AD34B-DEA5-4B8D-9F71-A199AB5C935C}" presName="descendantText" presStyleLbl="alignAccFollowNode1" presStyleIdx="0" presStyleCnt="5" custScaleX="110854">
        <dgm:presLayoutVars>
          <dgm:bulletEnabled val="1"/>
        </dgm:presLayoutVars>
      </dgm:prSet>
      <dgm:spPr/>
      <dgm:t>
        <a:bodyPr/>
        <a:lstStyle/>
        <a:p>
          <a:endParaRPr lang="en-GB"/>
        </a:p>
      </dgm:t>
    </dgm:pt>
    <dgm:pt modelId="{D848C4C6-7E36-4568-BFCC-C2A216CD43E8}" type="pres">
      <dgm:prSet presAssocID="{935179F7-8ECF-4A11-A6D0-C2F7B0CFBEFE}" presName="sp" presStyleCnt="0"/>
      <dgm:spPr/>
      <dgm:t>
        <a:bodyPr/>
        <a:lstStyle/>
        <a:p>
          <a:endParaRPr lang="en-GB"/>
        </a:p>
      </dgm:t>
    </dgm:pt>
    <dgm:pt modelId="{8DC2EDBE-B398-453D-AE63-F77BAC568CE7}" type="pres">
      <dgm:prSet presAssocID="{97B3114B-6805-4744-BD08-A2E969DE2D98}" presName="linNode" presStyleCnt="0"/>
      <dgm:spPr/>
      <dgm:t>
        <a:bodyPr/>
        <a:lstStyle/>
        <a:p>
          <a:endParaRPr lang="en-GB"/>
        </a:p>
      </dgm:t>
    </dgm:pt>
    <dgm:pt modelId="{5068C0EA-448E-4ED1-AA98-F8A0D9DF3FB7}" type="pres">
      <dgm:prSet presAssocID="{97B3114B-6805-4744-BD08-A2E969DE2D98}" presName="parentText" presStyleLbl="node1" presStyleIdx="1" presStyleCnt="5" custScaleX="80897">
        <dgm:presLayoutVars>
          <dgm:chMax val="1"/>
          <dgm:bulletEnabled val="1"/>
        </dgm:presLayoutVars>
      </dgm:prSet>
      <dgm:spPr/>
      <dgm:t>
        <a:bodyPr/>
        <a:lstStyle/>
        <a:p>
          <a:endParaRPr lang="en-GB"/>
        </a:p>
      </dgm:t>
    </dgm:pt>
    <dgm:pt modelId="{34028070-B418-4CFA-9A06-5FCDB18469B9}" type="pres">
      <dgm:prSet presAssocID="{97B3114B-6805-4744-BD08-A2E969DE2D98}" presName="descendantText" presStyleLbl="alignAccFollowNode1" presStyleIdx="1" presStyleCnt="5" custScaleX="110854">
        <dgm:presLayoutVars>
          <dgm:bulletEnabled val="1"/>
        </dgm:presLayoutVars>
      </dgm:prSet>
      <dgm:spPr/>
      <dgm:t>
        <a:bodyPr/>
        <a:lstStyle/>
        <a:p>
          <a:endParaRPr lang="en-GB"/>
        </a:p>
      </dgm:t>
    </dgm:pt>
    <dgm:pt modelId="{161A403C-0E8E-4304-8648-5E4AC1D46090}" type="pres">
      <dgm:prSet presAssocID="{DBF08C65-2D44-4C79-AE71-CC81DB96DE18}" presName="sp" presStyleCnt="0"/>
      <dgm:spPr/>
      <dgm:t>
        <a:bodyPr/>
        <a:lstStyle/>
        <a:p>
          <a:endParaRPr lang="en-GB"/>
        </a:p>
      </dgm:t>
    </dgm:pt>
    <dgm:pt modelId="{5460196E-A76F-45ED-A975-6B3ED4DC60B7}" type="pres">
      <dgm:prSet presAssocID="{910F7EF4-8486-4975-8139-F84B07BFDA3F}" presName="linNode" presStyleCnt="0"/>
      <dgm:spPr/>
      <dgm:t>
        <a:bodyPr/>
        <a:lstStyle/>
        <a:p>
          <a:endParaRPr lang="en-GB"/>
        </a:p>
      </dgm:t>
    </dgm:pt>
    <dgm:pt modelId="{884A4E50-9297-4BB3-8A99-302888EA1D71}" type="pres">
      <dgm:prSet presAssocID="{910F7EF4-8486-4975-8139-F84B07BFDA3F}" presName="parentText" presStyleLbl="node1" presStyleIdx="2" presStyleCnt="5" custScaleX="80897">
        <dgm:presLayoutVars>
          <dgm:chMax val="1"/>
          <dgm:bulletEnabled val="1"/>
        </dgm:presLayoutVars>
      </dgm:prSet>
      <dgm:spPr/>
      <dgm:t>
        <a:bodyPr/>
        <a:lstStyle/>
        <a:p>
          <a:endParaRPr lang="en-GB"/>
        </a:p>
      </dgm:t>
    </dgm:pt>
    <dgm:pt modelId="{CF78A7ED-F251-40C1-BDEB-698C497F5C22}" type="pres">
      <dgm:prSet presAssocID="{910F7EF4-8486-4975-8139-F84B07BFDA3F}" presName="descendantText" presStyleLbl="alignAccFollowNode1" presStyleIdx="2" presStyleCnt="5" custScaleX="110854">
        <dgm:presLayoutVars>
          <dgm:bulletEnabled val="1"/>
        </dgm:presLayoutVars>
      </dgm:prSet>
      <dgm:spPr/>
      <dgm:t>
        <a:bodyPr/>
        <a:lstStyle/>
        <a:p>
          <a:endParaRPr lang="en-GB"/>
        </a:p>
      </dgm:t>
    </dgm:pt>
    <dgm:pt modelId="{1A777E5B-C385-4B64-B6A6-109B2E776119}" type="pres">
      <dgm:prSet presAssocID="{1B30D194-9E45-4E4F-8511-72D68F4199AA}" presName="sp" presStyleCnt="0"/>
      <dgm:spPr/>
      <dgm:t>
        <a:bodyPr/>
        <a:lstStyle/>
        <a:p>
          <a:endParaRPr lang="en-GB"/>
        </a:p>
      </dgm:t>
    </dgm:pt>
    <dgm:pt modelId="{FA12C448-3EC0-40AB-87AA-DC94C884567E}" type="pres">
      <dgm:prSet presAssocID="{9118DA8F-42EF-4F81-AA35-D4612832FECA}" presName="linNode" presStyleCnt="0"/>
      <dgm:spPr/>
      <dgm:t>
        <a:bodyPr/>
        <a:lstStyle/>
        <a:p>
          <a:endParaRPr lang="en-GB"/>
        </a:p>
      </dgm:t>
    </dgm:pt>
    <dgm:pt modelId="{4FA376C5-2278-4345-BBE0-4BD026E672CF}" type="pres">
      <dgm:prSet presAssocID="{9118DA8F-42EF-4F81-AA35-D4612832FECA}" presName="parentText" presStyleLbl="node1" presStyleIdx="3" presStyleCnt="5" custScaleX="80897">
        <dgm:presLayoutVars>
          <dgm:chMax val="1"/>
          <dgm:bulletEnabled val="1"/>
        </dgm:presLayoutVars>
      </dgm:prSet>
      <dgm:spPr/>
      <dgm:t>
        <a:bodyPr/>
        <a:lstStyle/>
        <a:p>
          <a:endParaRPr lang="en-GB"/>
        </a:p>
      </dgm:t>
    </dgm:pt>
    <dgm:pt modelId="{5F7D3143-3F40-4149-8E91-04399E9B176B}" type="pres">
      <dgm:prSet presAssocID="{9118DA8F-42EF-4F81-AA35-D4612832FECA}" presName="descendantText" presStyleLbl="alignAccFollowNode1" presStyleIdx="3" presStyleCnt="5" custScaleX="110854" custScaleY="69863">
        <dgm:presLayoutVars>
          <dgm:bulletEnabled val="1"/>
        </dgm:presLayoutVars>
      </dgm:prSet>
      <dgm:spPr/>
      <dgm:t>
        <a:bodyPr/>
        <a:lstStyle/>
        <a:p>
          <a:endParaRPr lang="en-GB"/>
        </a:p>
      </dgm:t>
    </dgm:pt>
    <dgm:pt modelId="{513A0A7D-97F9-4EDB-B224-770900BDEAA9}" type="pres">
      <dgm:prSet presAssocID="{FB04F2A0-C8D8-4B41-A27F-EA793719DEF2}" presName="sp" presStyleCnt="0"/>
      <dgm:spPr/>
      <dgm:t>
        <a:bodyPr/>
        <a:lstStyle/>
        <a:p>
          <a:endParaRPr lang="en-GB"/>
        </a:p>
      </dgm:t>
    </dgm:pt>
    <dgm:pt modelId="{04FA0343-00BB-48F2-B87C-0F5BD57027FE}" type="pres">
      <dgm:prSet presAssocID="{174EB54F-16B5-420A-8660-0C396D6359CB}" presName="linNode" presStyleCnt="0"/>
      <dgm:spPr/>
      <dgm:t>
        <a:bodyPr/>
        <a:lstStyle/>
        <a:p>
          <a:endParaRPr lang="en-GB"/>
        </a:p>
      </dgm:t>
    </dgm:pt>
    <dgm:pt modelId="{035C0A5F-6E39-41D7-91E0-26CF8317A9A5}" type="pres">
      <dgm:prSet presAssocID="{174EB54F-16B5-420A-8660-0C396D6359CB}" presName="parentText" presStyleLbl="node1" presStyleIdx="4" presStyleCnt="5" custScaleX="80897">
        <dgm:presLayoutVars>
          <dgm:chMax val="1"/>
          <dgm:bulletEnabled val="1"/>
        </dgm:presLayoutVars>
      </dgm:prSet>
      <dgm:spPr/>
      <dgm:t>
        <a:bodyPr/>
        <a:lstStyle/>
        <a:p>
          <a:endParaRPr lang="en-GB"/>
        </a:p>
      </dgm:t>
    </dgm:pt>
    <dgm:pt modelId="{3BA6CC44-025F-43F5-BD73-3E62DA223E0C}" type="pres">
      <dgm:prSet presAssocID="{174EB54F-16B5-420A-8660-0C396D6359CB}" presName="descendantText" presStyleLbl="alignAccFollowNode1" presStyleIdx="4" presStyleCnt="5" custScaleX="110854" custScaleY="150335">
        <dgm:presLayoutVars>
          <dgm:bulletEnabled val="1"/>
        </dgm:presLayoutVars>
      </dgm:prSet>
      <dgm:spPr/>
      <dgm:t>
        <a:bodyPr/>
        <a:lstStyle/>
        <a:p>
          <a:endParaRPr lang="en-GB"/>
        </a:p>
      </dgm:t>
    </dgm:pt>
  </dgm:ptLst>
  <dgm:cxnLst>
    <dgm:cxn modelId="{5E596788-E38D-4951-9816-301D3F622695}" type="presOf" srcId="{D23AD34B-DEA5-4B8D-9F71-A199AB5C935C}" destId="{699CD1DE-BF3F-41BB-9006-4371B5627238}" srcOrd="0" destOrd="0" presId="urn:microsoft.com/office/officeart/2005/8/layout/vList5"/>
    <dgm:cxn modelId="{352102DA-FE24-4A99-AB77-9B85C66FE0CB}" srcId="{9118DA8F-42EF-4F81-AA35-D4612832FECA}" destId="{4EA2D530-34D5-4522-90F6-290DF470B0BD}" srcOrd="0" destOrd="0" parTransId="{C985A8DA-351D-4579-B1D9-F6B5AF63F8A5}" sibTransId="{1DED86D7-235A-4C1F-B8B2-0EFE9AEB5C32}"/>
    <dgm:cxn modelId="{4F9EC48E-8D94-445A-9944-5F8755DB3201}" srcId="{910F7EF4-8486-4975-8139-F84B07BFDA3F}" destId="{D8AE3712-AB2E-4AD3-B477-DA7AB72F8AEB}" srcOrd="0" destOrd="0" parTransId="{439B9793-EAA0-4DFD-8E47-403B268D9C48}" sibTransId="{5116F247-5352-49B5-B781-94F1C0FF5F1C}"/>
    <dgm:cxn modelId="{DF5E44DB-F2AC-4F7C-80E8-2A4424460FC4}" type="presOf" srcId="{D8AE3712-AB2E-4AD3-B477-DA7AB72F8AEB}" destId="{CF78A7ED-F251-40C1-BDEB-698C497F5C22}" srcOrd="0" destOrd="0" presId="urn:microsoft.com/office/officeart/2005/8/layout/vList5"/>
    <dgm:cxn modelId="{56119F56-DAD4-49C4-ABD5-5CFC0C010BA5}" type="presOf" srcId="{862F959E-2903-479A-984A-B021609DC820}" destId="{3BA6CC44-025F-43F5-BD73-3E62DA223E0C}" srcOrd="0" destOrd="1" presId="urn:microsoft.com/office/officeart/2005/8/layout/vList5"/>
    <dgm:cxn modelId="{EAE81A0F-BE6F-4F7E-86F7-85774A0CFF3B}" srcId="{174EB54F-16B5-420A-8660-0C396D6359CB}" destId="{45226928-5C69-4A8F-8323-E29832F46775}" srcOrd="0" destOrd="0" parTransId="{234ABEA2-CF1D-43E3-A8EF-5EE81B452895}" sibTransId="{D09EA3A1-4324-40E7-B3BD-B66AA69AFA50}"/>
    <dgm:cxn modelId="{84ACD49C-6F79-4437-BA47-89EF8A7C6171}" type="presOf" srcId="{4EA2D530-34D5-4522-90F6-290DF470B0BD}" destId="{5F7D3143-3F40-4149-8E91-04399E9B176B}" srcOrd="0" destOrd="0" presId="urn:microsoft.com/office/officeart/2005/8/layout/vList5"/>
    <dgm:cxn modelId="{A70EB032-49F0-44B4-A147-A1EE9814E82E}" type="presOf" srcId="{38BB93D6-AB24-4452-9EC4-E7EFF4552F75}" destId="{F1587B89-3F2E-42A2-AAC5-7570CE8A6F8E}" srcOrd="0" destOrd="0" presId="urn:microsoft.com/office/officeart/2005/8/layout/vList5"/>
    <dgm:cxn modelId="{7D7A5A3A-7FDE-4119-856D-1ADD4690A98D}" type="presOf" srcId="{910F7EF4-8486-4975-8139-F84B07BFDA3F}" destId="{884A4E50-9297-4BB3-8A99-302888EA1D71}" srcOrd="0" destOrd="0" presId="urn:microsoft.com/office/officeart/2005/8/layout/vList5"/>
    <dgm:cxn modelId="{8F7763EA-5DD6-4E75-B5E8-2AC98A3C3A2C}" type="presOf" srcId="{97B3114B-6805-4744-BD08-A2E969DE2D98}" destId="{5068C0EA-448E-4ED1-AA98-F8A0D9DF3FB7}" srcOrd="0" destOrd="0" presId="urn:microsoft.com/office/officeart/2005/8/layout/vList5"/>
    <dgm:cxn modelId="{2A28DEF9-0287-4A89-961A-C6ADC53E5097}" srcId="{174EB54F-16B5-420A-8660-0C396D6359CB}" destId="{862F959E-2903-479A-984A-B021609DC820}" srcOrd="1" destOrd="0" parTransId="{49FDB77D-E289-40E2-B2A7-55FE2196EFCA}" sibTransId="{08131362-64D3-47BF-B796-ECE5F0FAF92E}"/>
    <dgm:cxn modelId="{36772E49-78F1-44FF-961D-860D9A82799B}" srcId="{F321A35D-9D06-4895-A67F-A24845061A5E}" destId="{9118DA8F-42EF-4F81-AA35-D4612832FECA}" srcOrd="3" destOrd="0" parTransId="{109FB415-5B9A-40CE-8238-F9904159BE6C}" sibTransId="{FB04F2A0-C8D8-4B41-A27F-EA793719DEF2}"/>
    <dgm:cxn modelId="{440540F9-BFE2-460C-8EBA-836F7407978D}" type="presOf" srcId="{58F42E35-6710-4302-A877-F8CED399AFC4}" destId="{34028070-B418-4CFA-9A06-5FCDB18469B9}" srcOrd="0" destOrd="0" presId="urn:microsoft.com/office/officeart/2005/8/layout/vList5"/>
    <dgm:cxn modelId="{8D85C721-0819-4D33-BF1F-3C8494211382}" type="presOf" srcId="{45226928-5C69-4A8F-8323-E29832F46775}" destId="{3BA6CC44-025F-43F5-BD73-3E62DA223E0C}" srcOrd="0" destOrd="0" presId="urn:microsoft.com/office/officeart/2005/8/layout/vList5"/>
    <dgm:cxn modelId="{E4825BE1-E9D2-47E8-B829-983117A9D6E2}" type="presOf" srcId="{9118DA8F-42EF-4F81-AA35-D4612832FECA}" destId="{4FA376C5-2278-4345-BBE0-4BD026E672CF}" srcOrd="0" destOrd="0" presId="urn:microsoft.com/office/officeart/2005/8/layout/vList5"/>
    <dgm:cxn modelId="{5CAF7886-2938-4B09-A565-D1E4F7C2ABFD}" srcId="{F321A35D-9D06-4895-A67F-A24845061A5E}" destId="{D23AD34B-DEA5-4B8D-9F71-A199AB5C935C}" srcOrd="0" destOrd="0" parTransId="{9AFA5EA1-91AC-4C0A-8777-FC6867BD0BBD}" sibTransId="{935179F7-8ECF-4A11-A6D0-C2F7B0CFBEFE}"/>
    <dgm:cxn modelId="{93B52C63-F4B5-4662-97B8-3986FEA4CABC}" type="presOf" srcId="{174EB54F-16B5-420A-8660-0C396D6359CB}" destId="{035C0A5F-6E39-41D7-91E0-26CF8317A9A5}" srcOrd="0" destOrd="0" presId="urn:microsoft.com/office/officeart/2005/8/layout/vList5"/>
    <dgm:cxn modelId="{B57BFF52-32E1-403D-AB3D-40F5BA6AB1E5}" srcId="{F321A35D-9D06-4895-A67F-A24845061A5E}" destId="{97B3114B-6805-4744-BD08-A2E969DE2D98}" srcOrd="1" destOrd="0" parTransId="{105887C6-0DDD-4374-9FDC-C00E2AD81B4D}" sibTransId="{DBF08C65-2D44-4C79-AE71-CC81DB96DE18}"/>
    <dgm:cxn modelId="{CEEDE6CE-EB0C-432B-900B-4AF353F2215F}" srcId="{F321A35D-9D06-4895-A67F-A24845061A5E}" destId="{174EB54F-16B5-420A-8660-0C396D6359CB}" srcOrd="4" destOrd="0" parTransId="{9FF446E0-45DA-4C12-B977-E6F66863EFE8}" sibTransId="{5159B1D5-9801-40D8-9727-33936E6839D3}"/>
    <dgm:cxn modelId="{E9A0B980-A0BF-435B-A490-3B1C0A94A4A6}" srcId="{F321A35D-9D06-4895-A67F-A24845061A5E}" destId="{910F7EF4-8486-4975-8139-F84B07BFDA3F}" srcOrd="2" destOrd="0" parTransId="{F0BF4964-7FD2-4689-B7DE-4A8A527BF02F}" sibTransId="{1B30D194-9E45-4E4F-8511-72D68F4199AA}"/>
    <dgm:cxn modelId="{0F35E1E2-B6A6-4E97-84AD-2302E732E488}" srcId="{D23AD34B-DEA5-4B8D-9F71-A199AB5C935C}" destId="{38BB93D6-AB24-4452-9EC4-E7EFF4552F75}" srcOrd="0" destOrd="0" parTransId="{DED34999-C41B-4487-A7BE-79FFADE238C9}" sibTransId="{618EBCBB-5699-4696-9307-B0D5227CE73E}"/>
    <dgm:cxn modelId="{08D50CDE-B48A-4406-9586-57BD8A3D83AF}" type="presOf" srcId="{F321A35D-9D06-4895-A67F-A24845061A5E}" destId="{A457E661-7251-47E0-9E2D-37CC5EE32904}" srcOrd="0" destOrd="0" presId="urn:microsoft.com/office/officeart/2005/8/layout/vList5"/>
    <dgm:cxn modelId="{41CF5142-5EB3-42B3-9B7D-40A2AAB2FE4D}" srcId="{97B3114B-6805-4744-BD08-A2E969DE2D98}" destId="{58F42E35-6710-4302-A877-F8CED399AFC4}" srcOrd="0" destOrd="0" parTransId="{145C5E8B-5593-4E46-9831-1AD0CEF2C28C}" sibTransId="{14730D06-A517-4B59-9BC3-1E81E50CE1A1}"/>
    <dgm:cxn modelId="{2DDB2BDD-F947-4BB7-9002-D18A1BCB33B2}" type="presParOf" srcId="{A457E661-7251-47E0-9E2D-37CC5EE32904}" destId="{621F7CA3-073A-4EFD-A197-2419E1A3D041}" srcOrd="0" destOrd="0" presId="urn:microsoft.com/office/officeart/2005/8/layout/vList5"/>
    <dgm:cxn modelId="{E08CAD34-805E-4177-97E3-98FFFB52C454}" type="presParOf" srcId="{621F7CA3-073A-4EFD-A197-2419E1A3D041}" destId="{699CD1DE-BF3F-41BB-9006-4371B5627238}" srcOrd="0" destOrd="0" presId="urn:microsoft.com/office/officeart/2005/8/layout/vList5"/>
    <dgm:cxn modelId="{A38636D0-A175-4ACB-9010-C0567542950E}" type="presParOf" srcId="{621F7CA3-073A-4EFD-A197-2419E1A3D041}" destId="{F1587B89-3F2E-42A2-AAC5-7570CE8A6F8E}" srcOrd="1" destOrd="0" presId="urn:microsoft.com/office/officeart/2005/8/layout/vList5"/>
    <dgm:cxn modelId="{E7296D73-4655-4171-B17B-210D181507FE}" type="presParOf" srcId="{A457E661-7251-47E0-9E2D-37CC5EE32904}" destId="{D848C4C6-7E36-4568-BFCC-C2A216CD43E8}" srcOrd="1" destOrd="0" presId="urn:microsoft.com/office/officeart/2005/8/layout/vList5"/>
    <dgm:cxn modelId="{6B4DE815-3A7E-41C8-817B-B0558AF9219E}" type="presParOf" srcId="{A457E661-7251-47E0-9E2D-37CC5EE32904}" destId="{8DC2EDBE-B398-453D-AE63-F77BAC568CE7}" srcOrd="2" destOrd="0" presId="urn:microsoft.com/office/officeart/2005/8/layout/vList5"/>
    <dgm:cxn modelId="{1691E53F-3133-4D29-B3AC-72C44324E564}" type="presParOf" srcId="{8DC2EDBE-B398-453D-AE63-F77BAC568CE7}" destId="{5068C0EA-448E-4ED1-AA98-F8A0D9DF3FB7}" srcOrd="0" destOrd="0" presId="urn:microsoft.com/office/officeart/2005/8/layout/vList5"/>
    <dgm:cxn modelId="{F2D56664-75C0-4376-B827-D0CE4AD245B9}" type="presParOf" srcId="{8DC2EDBE-B398-453D-AE63-F77BAC568CE7}" destId="{34028070-B418-4CFA-9A06-5FCDB18469B9}" srcOrd="1" destOrd="0" presId="urn:microsoft.com/office/officeart/2005/8/layout/vList5"/>
    <dgm:cxn modelId="{986B9BBA-2889-4AFE-B6E9-F55FC63170DE}" type="presParOf" srcId="{A457E661-7251-47E0-9E2D-37CC5EE32904}" destId="{161A403C-0E8E-4304-8648-5E4AC1D46090}" srcOrd="3" destOrd="0" presId="urn:microsoft.com/office/officeart/2005/8/layout/vList5"/>
    <dgm:cxn modelId="{D0C6F277-F2DF-4C4B-8582-9304806D1C0E}" type="presParOf" srcId="{A457E661-7251-47E0-9E2D-37CC5EE32904}" destId="{5460196E-A76F-45ED-A975-6B3ED4DC60B7}" srcOrd="4" destOrd="0" presId="urn:microsoft.com/office/officeart/2005/8/layout/vList5"/>
    <dgm:cxn modelId="{2C0C1071-226F-447A-9C5C-BB06A0A3E35A}" type="presParOf" srcId="{5460196E-A76F-45ED-A975-6B3ED4DC60B7}" destId="{884A4E50-9297-4BB3-8A99-302888EA1D71}" srcOrd="0" destOrd="0" presId="urn:microsoft.com/office/officeart/2005/8/layout/vList5"/>
    <dgm:cxn modelId="{193C9BAB-092F-4C8F-84B4-7D44928F9D3C}" type="presParOf" srcId="{5460196E-A76F-45ED-A975-6B3ED4DC60B7}" destId="{CF78A7ED-F251-40C1-BDEB-698C497F5C22}" srcOrd="1" destOrd="0" presId="urn:microsoft.com/office/officeart/2005/8/layout/vList5"/>
    <dgm:cxn modelId="{450D2D4D-4A7B-49FA-A64A-DBA6FEC5DAD6}" type="presParOf" srcId="{A457E661-7251-47E0-9E2D-37CC5EE32904}" destId="{1A777E5B-C385-4B64-B6A6-109B2E776119}" srcOrd="5" destOrd="0" presId="urn:microsoft.com/office/officeart/2005/8/layout/vList5"/>
    <dgm:cxn modelId="{C2451B6C-639D-4A87-B788-7C735464225F}" type="presParOf" srcId="{A457E661-7251-47E0-9E2D-37CC5EE32904}" destId="{FA12C448-3EC0-40AB-87AA-DC94C884567E}" srcOrd="6" destOrd="0" presId="urn:microsoft.com/office/officeart/2005/8/layout/vList5"/>
    <dgm:cxn modelId="{DC8C6983-960B-44CF-8B07-F2A003649AEC}" type="presParOf" srcId="{FA12C448-3EC0-40AB-87AA-DC94C884567E}" destId="{4FA376C5-2278-4345-BBE0-4BD026E672CF}" srcOrd="0" destOrd="0" presId="urn:microsoft.com/office/officeart/2005/8/layout/vList5"/>
    <dgm:cxn modelId="{CF9CD87D-2124-4ADB-8F1E-E559539AE2E5}" type="presParOf" srcId="{FA12C448-3EC0-40AB-87AA-DC94C884567E}" destId="{5F7D3143-3F40-4149-8E91-04399E9B176B}" srcOrd="1" destOrd="0" presId="urn:microsoft.com/office/officeart/2005/8/layout/vList5"/>
    <dgm:cxn modelId="{0C623340-6554-4CA1-B655-D59E96AA24BD}" type="presParOf" srcId="{A457E661-7251-47E0-9E2D-37CC5EE32904}" destId="{513A0A7D-97F9-4EDB-B224-770900BDEAA9}" srcOrd="7" destOrd="0" presId="urn:microsoft.com/office/officeart/2005/8/layout/vList5"/>
    <dgm:cxn modelId="{B8E77573-CCAB-4D60-BF3C-AA48B9E4B947}" type="presParOf" srcId="{A457E661-7251-47E0-9E2D-37CC5EE32904}" destId="{04FA0343-00BB-48F2-B87C-0F5BD57027FE}" srcOrd="8" destOrd="0" presId="urn:microsoft.com/office/officeart/2005/8/layout/vList5"/>
    <dgm:cxn modelId="{C859C346-9D26-4C6F-935A-C3D80123E633}" type="presParOf" srcId="{04FA0343-00BB-48F2-B87C-0F5BD57027FE}" destId="{035C0A5F-6E39-41D7-91E0-26CF8317A9A5}" srcOrd="0" destOrd="0" presId="urn:microsoft.com/office/officeart/2005/8/layout/vList5"/>
    <dgm:cxn modelId="{159BB10C-E004-4D0D-AE7E-27A0CE39FF73}" type="presParOf" srcId="{04FA0343-00BB-48F2-B87C-0F5BD57027FE}" destId="{3BA6CC44-025F-43F5-BD73-3E62DA223E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17E528-DAC9-4A3F-998D-5F5D9BA253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80ED7CB8-54A1-4A54-BF19-4FA0D3672DA6}">
      <dgm:prSet phldrT="[Text]"/>
      <dgm:spPr>
        <a:solidFill>
          <a:schemeClr val="bg1"/>
        </a:solidFill>
        <a:ln>
          <a:solidFill>
            <a:schemeClr val="tx2">
              <a:lumMod val="60000"/>
              <a:lumOff val="40000"/>
            </a:schemeClr>
          </a:solidFill>
        </a:ln>
      </dgm:spPr>
      <dgm:t>
        <a:bodyPr/>
        <a:lstStyle/>
        <a:p>
          <a:r>
            <a:rPr lang="en-GB" b="1" noProof="0" dirty="0" smtClean="0">
              <a:solidFill>
                <a:schemeClr val="tx1"/>
              </a:solidFill>
            </a:rPr>
            <a:t>NEW OFFER</a:t>
          </a:r>
        </a:p>
        <a:p>
          <a:r>
            <a:rPr lang="en-GB" b="0" noProof="0" dirty="0" smtClean="0">
              <a:solidFill>
                <a:schemeClr val="tx2">
                  <a:lumMod val="60000"/>
                  <a:lumOff val="40000"/>
                </a:schemeClr>
              </a:solidFill>
            </a:rPr>
            <a:t>Mrs Jones has a loan of 8000 zeds with </a:t>
          </a:r>
          <a:r>
            <a:rPr lang="en-GB" b="0" noProof="0" dirty="0" err="1" smtClean="0">
              <a:solidFill>
                <a:schemeClr val="tx2">
                  <a:lumMod val="60000"/>
                  <a:lumOff val="40000"/>
                </a:schemeClr>
              </a:solidFill>
            </a:rPr>
            <a:t>FirstZed</a:t>
          </a:r>
          <a:r>
            <a:rPr lang="en-GB" b="0" noProof="0" dirty="0" smtClean="0">
              <a:solidFill>
                <a:schemeClr val="tx2">
                  <a:lumMod val="60000"/>
                  <a:lumOff val="40000"/>
                </a:schemeClr>
              </a:solidFill>
            </a:rPr>
            <a:t> Finance. The annual interest rate on the loan is 15%. Her repayments each month are 150 zeds. </a:t>
          </a:r>
        </a:p>
        <a:p>
          <a:r>
            <a:rPr lang="en-GB" b="0" noProof="0" dirty="0" smtClean="0">
              <a:solidFill>
                <a:schemeClr val="tx2">
                  <a:lumMod val="60000"/>
                  <a:lumOff val="40000"/>
                </a:schemeClr>
              </a:solidFill>
            </a:rPr>
            <a:t>After one year Mrs Jones still owes 7400 zeds.  </a:t>
          </a:r>
        </a:p>
        <a:p>
          <a:r>
            <a:rPr lang="en-GB" b="0" noProof="0" dirty="0" smtClean="0">
              <a:solidFill>
                <a:schemeClr val="tx2">
                  <a:lumMod val="60000"/>
                  <a:lumOff val="40000"/>
                </a:schemeClr>
              </a:solidFill>
            </a:rPr>
            <a:t>Another finance company called </a:t>
          </a:r>
          <a:r>
            <a:rPr lang="en-GB" b="0" noProof="0" dirty="0" err="1" smtClean="0">
              <a:solidFill>
                <a:schemeClr val="tx2">
                  <a:lumMod val="60000"/>
                  <a:lumOff val="40000"/>
                </a:schemeClr>
              </a:solidFill>
            </a:rPr>
            <a:t>Zedbest</a:t>
          </a:r>
          <a:r>
            <a:rPr lang="en-GB" b="0" noProof="0" dirty="0" smtClean="0">
              <a:solidFill>
                <a:schemeClr val="tx2">
                  <a:lumMod val="60000"/>
                  <a:lumOff val="40000"/>
                </a:schemeClr>
              </a:solidFill>
            </a:rPr>
            <a:t> will give Mrs Jones a </a:t>
          </a:r>
          <a:r>
            <a:rPr lang="en-GB" b="0" noProof="0" dirty="0" err="1" smtClean="0">
              <a:solidFill>
                <a:schemeClr val="tx2">
                  <a:lumMod val="60000"/>
                  <a:lumOff val="40000"/>
                </a:schemeClr>
              </a:solidFill>
            </a:rPr>
            <a:t>lona</a:t>
          </a:r>
          <a:r>
            <a:rPr lang="en-GB" b="0" noProof="0" dirty="0" smtClean="0">
              <a:solidFill>
                <a:schemeClr val="tx2">
                  <a:lumMod val="60000"/>
                  <a:lumOff val="40000"/>
                </a:schemeClr>
              </a:solidFill>
            </a:rPr>
            <a:t> for 10 000 zeds with an annual interest rate of 13%. Her repayments each month would also be 150 zeds</a:t>
          </a:r>
          <a:endParaRPr lang="en-GB" b="0" noProof="0" dirty="0">
            <a:solidFill>
              <a:schemeClr val="tx2">
                <a:lumMod val="60000"/>
                <a:lumOff val="40000"/>
              </a:schemeClr>
            </a:solidFill>
          </a:endParaRPr>
        </a:p>
      </dgm:t>
    </dgm:pt>
    <dgm:pt modelId="{E1D7453D-E229-459C-9D75-099309BCA4FE}" type="parTrans" cxnId="{3795419D-7A10-4142-845C-696A5DC8D103}">
      <dgm:prSet/>
      <dgm:spPr/>
      <dgm:t>
        <a:bodyPr/>
        <a:lstStyle/>
        <a:p>
          <a:endParaRPr lang="en-GB" noProof="0" dirty="0">
            <a:solidFill>
              <a:schemeClr val="bg1"/>
            </a:solidFill>
          </a:endParaRPr>
        </a:p>
      </dgm:t>
    </dgm:pt>
    <dgm:pt modelId="{1AAC374F-52D9-44C5-9A96-6BCB8E9A253B}" type="sibTrans" cxnId="{3795419D-7A10-4142-845C-696A5DC8D103}">
      <dgm:prSet/>
      <dgm:spPr/>
      <dgm:t>
        <a:bodyPr/>
        <a:lstStyle/>
        <a:p>
          <a:endParaRPr lang="en-GB" noProof="0" dirty="0">
            <a:solidFill>
              <a:schemeClr val="bg1"/>
            </a:solidFill>
          </a:endParaRPr>
        </a:p>
      </dgm:t>
    </dgm:pt>
    <dgm:pt modelId="{93A064E5-C7AB-4EB0-8C4C-D8E1FD304209}">
      <dgm:prSet phldrT="[Text]"/>
      <dgm:spPr>
        <a:solidFill>
          <a:schemeClr val="bg1"/>
        </a:solidFill>
        <a:ln>
          <a:solidFill>
            <a:schemeClr val="tx2">
              <a:lumMod val="60000"/>
              <a:lumOff val="40000"/>
            </a:schemeClr>
          </a:solidFill>
        </a:ln>
      </dgm:spPr>
      <dgm:t>
        <a:bodyPr/>
        <a:lstStyle/>
        <a:p>
          <a:r>
            <a:rPr lang="en-GB" b="1" noProof="0" dirty="0" smtClean="0">
              <a:solidFill>
                <a:schemeClr val="tx1"/>
              </a:solidFill>
            </a:rPr>
            <a:t>NEW OFFER- Question 1. </a:t>
          </a:r>
        </a:p>
        <a:p>
          <a:r>
            <a:rPr lang="en-GB" dirty="0" smtClean="0">
              <a:solidFill>
                <a:schemeClr val="tx2">
                  <a:lumMod val="60000"/>
                  <a:lumOff val="40000"/>
                </a:schemeClr>
              </a:solidFill>
            </a:rPr>
            <a:t>If she takes the </a:t>
          </a:r>
          <a:r>
            <a:rPr lang="en-GB" dirty="0" err="1" smtClean="0">
              <a:solidFill>
                <a:schemeClr val="tx2">
                  <a:lumMod val="60000"/>
                  <a:lumOff val="40000"/>
                </a:schemeClr>
              </a:solidFill>
            </a:rPr>
            <a:t>Zedbest</a:t>
          </a:r>
          <a:r>
            <a:rPr lang="en-GB" dirty="0" smtClean="0">
              <a:solidFill>
                <a:schemeClr val="tx2">
                  <a:lumMod val="60000"/>
                  <a:lumOff val="40000"/>
                </a:schemeClr>
              </a:solidFill>
            </a:rPr>
            <a:t> loan, Mrs Jones will immediately pay off her existing loan.</a:t>
          </a:r>
        </a:p>
        <a:p>
          <a:r>
            <a:rPr lang="en-GB" dirty="0" smtClean="0">
              <a:solidFill>
                <a:schemeClr val="tx2">
                  <a:lumMod val="60000"/>
                  <a:lumOff val="40000"/>
                </a:schemeClr>
              </a:solidFill>
            </a:rPr>
            <a:t>What are two other </a:t>
          </a:r>
          <a:r>
            <a:rPr lang="en-GB" b="1" dirty="0" smtClean="0">
              <a:solidFill>
                <a:schemeClr val="tx2">
                  <a:lumMod val="60000"/>
                  <a:lumOff val="40000"/>
                </a:schemeClr>
              </a:solidFill>
            </a:rPr>
            <a:t>financial</a:t>
          </a:r>
          <a:r>
            <a:rPr lang="en-GB" dirty="0" smtClean="0">
              <a:solidFill>
                <a:schemeClr val="tx2">
                  <a:lumMod val="60000"/>
                  <a:lumOff val="40000"/>
                </a:schemeClr>
              </a:solidFill>
            </a:rPr>
            <a:t> benefits for Mrs Jones if she takes the </a:t>
          </a:r>
          <a:r>
            <a:rPr lang="en-GB" dirty="0" err="1" smtClean="0">
              <a:solidFill>
                <a:schemeClr val="tx2">
                  <a:lumMod val="60000"/>
                  <a:lumOff val="40000"/>
                </a:schemeClr>
              </a:solidFill>
            </a:rPr>
            <a:t>Zedbest</a:t>
          </a:r>
          <a:r>
            <a:rPr lang="en-GB" dirty="0" smtClean="0">
              <a:solidFill>
                <a:schemeClr val="tx2">
                  <a:lumMod val="60000"/>
                  <a:lumOff val="40000"/>
                </a:schemeClr>
              </a:solidFill>
            </a:rPr>
            <a:t> loan?</a:t>
          </a:r>
        </a:p>
        <a:p>
          <a:r>
            <a:rPr lang="en-GB" dirty="0" smtClean="0">
              <a:solidFill>
                <a:schemeClr val="tx2">
                  <a:lumMod val="60000"/>
                  <a:lumOff val="40000"/>
                </a:schemeClr>
              </a:solidFill>
            </a:rPr>
            <a:t>1. …………………………………………………………………………………………………</a:t>
          </a:r>
        </a:p>
        <a:p>
          <a:r>
            <a:rPr lang="en-GB" dirty="0" smtClean="0">
              <a:solidFill>
                <a:schemeClr val="tx2">
                  <a:lumMod val="60000"/>
                  <a:lumOff val="40000"/>
                </a:schemeClr>
              </a:solidFill>
            </a:rPr>
            <a:t>2. …………………………………………………………………………………………………</a:t>
          </a:r>
          <a:endParaRPr lang="en-GB" noProof="0" dirty="0">
            <a:solidFill>
              <a:schemeClr val="tx2">
                <a:lumMod val="60000"/>
                <a:lumOff val="40000"/>
              </a:schemeClr>
            </a:solidFill>
          </a:endParaRPr>
        </a:p>
      </dgm:t>
    </dgm:pt>
    <dgm:pt modelId="{67C3B5C7-7F64-4057-94CA-6E653DAD6DE8}" type="parTrans" cxnId="{7C990DFA-5ED8-4CBA-9605-898849A00BCD}">
      <dgm:prSet/>
      <dgm:spPr/>
      <dgm:t>
        <a:bodyPr/>
        <a:lstStyle/>
        <a:p>
          <a:endParaRPr lang="en-GB" noProof="0" dirty="0">
            <a:solidFill>
              <a:schemeClr val="bg1"/>
            </a:solidFill>
          </a:endParaRPr>
        </a:p>
      </dgm:t>
    </dgm:pt>
    <dgm:pt modelId="{BDB26D6D-2395-4D1F-8299-D9DA1870AA9D}" type="sibTrans" cxnId="{7C990DFA-5ED8-4CBA-9605-898849A00BCD}">
      <dgm:prSet/>
      <dgm:spPr/>
      <dgm:t>
        <a:bodyPr/>
        <a:lstStyle/>
        <a:p>
          <a:endParaRPr lang="en-GB" noProof="0" dirty="0">
            <a:solidFill>
              <a:schemeClr val="bg1"/>
            </a:solidFill>
          </a:endParaRPr>
        </a:p>
      </dgm:t>
    </dgm:pt>
    <dgm:pt modelId="{584B5934-CADF-45BB-A1A2-AF5BC72557E0}" type="pres">
      <dgm:prSet presAssocID="{EB17E528-DAC9-4A3F-998D-5F5D9BA2530E}" presName="linear" presStyleCnt="0">
        <dgm:presLayoutVars>
          <dgm:animLvl val="lvl"/>
          <dgm:resizeHandles val="exact"/>
        </dgm:presLayoutVars>
      </dgm:prSet>
      <dgm:spPr/>
      <dgm:t>
        <a:bodyPr/>
        <a:lstStyle/>
        <a:p>
          <a:endParaRPr lang="es-ES_tradnl"/>
        </a:p>
      </dgm:t>
    </dgm:pt>
    <dgm:pt modelId="{7F0BA482-CF3C-4255-B08F-58AB948402DA}" type="pres">
      <dgm:prSet presAssocID="{80ED7CB8-54A1-4A54-BF19-4FA0D3672DA6}" presName="parentText" presStyleLbl="node1" presStyleIdx="0" presStyleCnt="2">
        <dgm:presLayoutVars>
          <dgm:chMax val="0"/>
          <dgm:bulletEnabled val="1"/>
        </dgm:presLayoutVars>
      </dgm:prSet>
      <dgm:spPr/>
      <dgm:t>
        <a:bodyPr/>
        <a:lstStyle/>
        <a:p>
          <a:endParaRPr lang="es-ES_tradnl"/>
        </a:p>
      </dgm:t>
    </dgm:pt>
    <dgm:pt modelId="{DC037CEB-B074-44AD-8475-30344181EFF2}" type="pres">
      <dgm:prSet presAssocID="{1AAC374F-52D9-44C5-9A96-6BCB8E9A253B}" presName="spacer" presStyleCnt="0"/>
      <dgm:spPr/>
    </dgm:pt>
    <dgm:pt modelId="{CB07A88E-6099-4BDE-AF08-97FFC82A861E}" type="pres">
      <dgm:prSet presAssocID="{93A064E5-C7AB-4EB0-8C4C-D8E1FD304209}" presName="parentText" presStyleLbl="node1" presStyleIdx="1" presStyleCnt="2" custLinFactY="2217" custLinFactNeighborY="100000">
        <dgm:presLayoutVars>
          <dgm:chMax val="0"/>
          <dgm:bulletEnabled val="1"/>
        </dgm:presLayoutVars>
      </dgm:prSet>
      <dgm:spPr/>
      <dgm:t>
        <a:bodyPr/>
        <a:lstStyle/>
        <a:p>
          <a:endParaRPr lang="es-ES_tradnl"/>
        </a:p>
      </dgm:t>
    </dgm:pt>
  </dgm:ptLst>
  <dgm:cxnLst>
    <dgm:cxn modelId="{3795419D-7A10-4142-845C-696A5DC8D103}" srcId="{EB17E528-DAC9-4A3F-998D-5F5D9BA2530E}" destId="{80ED7CB8-54A1-4A54-BF19-4FA0D3672DA6}" srcOrd="0" destOrd="0" parTransId="{E1D7453D-E229-459C-9D75-099309BCA4FE}" sibTransId="{1AAC374F-52D9-44C5-9A96-6BCB8E9A253B}"/>
    <dgm:cxn modelId="{D1B704D1-8EAC-4ECE-AF0D-1803B926DB61}" type="presOf" srcId="{93A064E5-C7AB-4EB0-8C4C-D8E1FD304209}" destId="{CB07A88E-6099-4BDE-AF08-97FFC82A861E}" srcOrd="0" destOrd="0" presId="urn:microsoft.com/office/officeart/2005/8/layout/vList2"/>
    <dgm:cxn modelId="{933F2ECD-BCD5-4397-94AF-95AD0EA8D6DF}" type="presOf" srcId="{EB17E528-DAC9-4A3F-998D-5F5D9BA2530E}" destId="{584B5934-CADF-45BB-A1A2-AF5BC72557E0}" srcOrd="0" destOrd="0" presId="urn:microsoft.com/office/officeart/2005/8/layout/vList2"/>
    <dgm:cxn modelId="{7C990DFA-5ED8-4CBA-9605-898849A00BCD}" srcId="{EB17E528-DAC9-4A3F-998D-5F5D9BA2530E}" destId="{93A064E5-C7AB-4EB0-8C4C-D8E1FD304209}" srcOrd="1" destOrd="0" parTransId="{67C3B5C7-7F64-4057-94CA-6E653DAD6DE8}" sibTransId="{BDB26D6D-2395-4D1F-8299-D9DA1870AA9D}"/>
    <dgm:cxn modelId="{82764FA3-1933-419F-9B03-D314AE493947}" type="presOf" srcId="{80ED7CB8-54A1-4A54-BF19-4FA0D3672DA6}" destId="{7F0BA482-CF3C-4255-B08F-58AB948402DA}" srcOrd="0" destOrd="0" presId="urn:microsoft.com/office/officeart/2005/8/layout/vList2"/>
    <dgm:cxn modelId="{8B191061-6BC5-41A1-AF31-B8E9AA25A890}" type="presParOf" srcId="{584B5934-CADF-45BB-A1A2-AF5BC72557E0}" destId="{7F0BA482-CF3C-4255-B08F-58AB948402DA}" srcOrd="0" destOrd="0" presId="urn:microsoft.com/office/officeart/2005/8/layout/vList2"/>
    <dgm:cxn modelId="{F51A54F3-93D8-403B-8CC8-6C245E91D192}" type="presParOf" srcId="{584B5934-CADF-45BB-A1A2-AF5BC72557E0}" destId="{DC037CEB-B074-44AD-8475-30344181EFF2}" srcOrd="1" destOrd="0" presId="urn:microsoft.com/office/officeart/2005/8/layout/vList2"/>
    <dgm:cxn modelId="{C9B845E2-B3C5-45F7-B0B9-D85A016CF3B9}" type="presParOf" srcId="{584B5934-CADF-45BB-A1A2-AF5BC72557E0}" destId="{CB07A88E-6099-4BDE-AF08-97FFC82A861E}"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DE51E2-32C4-45E1-B2D1-9FAFEA4248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10E6788-DFA4-42E6-9D3F-1C94B9841062}">
      <dgm:prSet/>
      <dgm:spPr/>
      <dgm:t>
        <a:bodyPr/>
        <a:lstStyle/>
        <a:p>
          <a:pPr rtl="0"/>
          <a:r>
            <a:rPr lang="en-GB" dirty="0" smtClean="0"/>
            <a:t>Australia  - </a:t>
          </a:r>
          <a:r>
            <a:rPr lang="en-US" dirty="0" smtClean="0"/>
            <a:t>adopted in 2011 and reviewed in 2013</a:t>
          </a:r>
          <a:endParaRPr lang="en-GB" dirty="0"/>
        </a:p>
      </dgm:t>
    </dgm:pt>
    <dgm:pt modelId="{E08B6FE8-B663-41C4-A1F5-65C120B64E23}" type="parTrans" cxnId="{0ADB09DF-4463-4D27-BA1E-4ED2ABACB082}">
      <dgm:prSet/>
      <dgm:spPr/>
      <dgm:t>
        <a:bodyPr/>
        <a:lstStyle/>
        <a:p>
          <a:endParaRPr lang="en-GB"/>
        </a:p>
      </dgm:t>
    </dgm:pt>
    <dgm:pt modelId="{D2F94E8A-13BA-40F6-9B40-5850C7BA9DA1}" type="sibTrans" cxnId="{0ADB09DF-4463-4D27-BA1E-4ED2ABACB082}">
      <dgm:prSet/>
      <dgm:spPr/>
      <dgm:t>
        <a:bodyPr/>
        <a:lstStyle/>
        <a:p>
          <a:endParaRPr lang="en-GB"/>
        </a:p>
      </dgm:t>
    </dgm:pt>
    <dgm:pt modelId="{18B31D3A-E5DF-4AD6-9028-901B2403AD15}">
      <dgm:prSet/>
      <dgm:spPr/>
      <dgm:t>
        <a:bodyPr/>
        <a:lstStyle/>
        <a:p>
          <a:pPr rtl="0"/>
          <a:r>
            <a:rPr lang="en-GB" dirty="0" smtClean="0"/>
            <a:t>Czech Republic – adopted in 2010   </a:t>
          </a:r>
          <a:endParaRPr lang="en-GB" dirty="0"/>
        </a:p>
      </dgm:t>
    </dgm:pt>
    <dgm:pt modelId="{C47EB719-59C4-454B-8F85-10F67A6EE1FA}" type="parTrans" cxnId="{2958D892-1AA5-4D9F-AB1A-DF462B98E34F}">
      <dgm:prSet/>
      <dgm:spPr/>
      <dgm:t>
        <a:bodyPr/>
        <a:lstStyle/>
        <a:p>
          <a:endParaRPr lang="en-GB"/>
        </a:p>
      </dgm:t>
    </dgm:pt>
    <dgm:pt modelId="{7DE8D46D-BDD1-40CB-9D41-1E38AAAE8A8E}" type="sibTrans" cxnId="{2958D892-1AA5-4D9F-AB1A-DF462B98E34F}">
      <dgm:prSet/>
      <dgm:spPr/>
      <dgm:t>
        <a:bodyPr/>
        <a:lstStyle/>
        <a:p>
          <a:endParaRPr lang="en-GB"/>
        </a:p>
      </dgm:t>
    </dgm:pt>
    <dgm:pt modelId="{EA815A2D-6A34-4E5C-A5BA-EFE0BE7ED2F0}">
      <dgm:prSet/>
      <dgm:spPr/>
      <dgm:t>
        <a:bodyPr/>
        <a:lstStyle/>
        <a:p>
          <a:pPr rtl="0"/>
          <a:r>
            <a:rPr lang="en-GB" dirty="0" smtClean="0"/>
            <a:t>Estonia – launched in 2013  </a:t>
          </a:r>
          <a:endParaRPr lang="en-GB" dirty="0"/>
        </a:p>
      </dgm:t>
    </dgm:pt>
    <dgm:pt modelId="{DF259030-4C98-4421-A70C-7D9BF99EB16B}" type="parTrans" cxnId="{254FC315-1822-4B56-A870-D8E27AE60643}">
      <dgm:prSet/>
      <dgm:spPr/>
      <dgm:t>
        <a:bodyPr/>
        <a:lstStyle/>
        <a:p>
          <a:endParaRPr lang="en-GB"/>
        </a:p>
      </dgm:t>
    </dgm:pt>
    <dgm:pt modelId="{52D958F8-BE35-4053-9401-7B4901F39D0D}" type="sibTrans" cxnId="{254FC315-1822-4B56-A870-D8E27AE60643}">
      <dgm:prSet/>
      <dgm:spPr/>
      <dgm:t>
        <a:bodyPr/>
        <a:lstStyle/>
        <a:p>
          <a:endParaRPr lang="en-GB"/>
        </a:p>
      </dgm:t>
    </dgm:pt>
    <dgm:pt modelId="{0103B354-9450-449D-B54C-009366FBA3C5}">
      <dgm:prSet/>
      <dgm:spPr/>
      <dgm:t>
        <a:bodyPr/>
        <a:lstStyle/>
        <a:p>
          <a:pPr rtl="0"/>
          <a:r>
            <a:rPr lang="en-GB" dirty="0" smtClean="0"/>
            <a:t>New Zealand – launched in 2008   </a:t>
          </a:r>
          <a:endParaRPr lang="en-GB" dirty="0"/>
        </a:p>
      </dgm:t>
    </dgm:pt>
    <dgm:pt modelId="{C363E954-FD4B-4B6A-A076-27FAB42B8566}" type="parTrans" cxnId="{16ECBE82-7017-40B0-8529-12B8880EF561}">
      <dgm:prSet/>
      <dgm:spPr/>
      <dgm:t>
        <a:bodyPr/>
        <a:lstStyle/>
        <a:p>
          <a:endParaRPr lang="en-GB"/>
        </a:p>
      </dgm:t>
    </dgm:pt>
    <dgm:pt modelId="{BF9A0B4B-107D-4DE7-AD6F-541A673217C9}" type="sibTrans" cxnId="{16ECBE82-7017-40B0-8529-12B8880EF561}">
      <dgm:prSet/>
      <dgm:spPr/>
      <dgm:t>
        <a:bodyPr/>
        <a:lstStyle/>
        <a:p>
          <a:endParaRPr lang="en-GB"/>
        </a:p>
      </dgm:t>
    </dgm:pt>
    <dgm:pt modelId="{7CE411BC-6A54-474C-9577-DC42110D4A6D}">
      <dgm:prSet/>
      <dgm:spPr/>
      <dgm:t>
        <a:bodyPr/>
        <a:lstStyle/>
        <a:p>
          <a:pPr rtl="0"/>
          <a:r>
            <a:rPr lang="en-GB" dirty="0" smtClean="0"/>
            <a:t>Russian Federation – launched in 2011  </a:t>
          </a:r>
          <a:endParaRPr lang="en-GB" dirty="0"/>
        </a:p>
      </dgm:t>
    </dgm:pt>
    <dgm:pt modelId="{3EABA95E-86DE-4FB9-A45D-EF526C312ADA}" type="parTrans" cxnId="{D6152783-2DD2-4959-9781-7F0FD8EAC91C}">
      <dgm:prSet/>
      <dgm:spPr/>
      <dgm:t>
        <a:bodyPr/>
        <a:lstStyle/>
        <a:p>
          <a:endParaRPr lang="en-GB"/>
        </a:p>
      </dgm:t>
    </dgm:pt>
    <dgm:pt modelId="{5F5760A0-6923-4AFF-9530-538961BEED45}" type="sibTrans" cxnId="{D6152783-2DD2-4959-9781-7F0FD8EAC91C}">
      <dgm:prSet/>
      <dgm:spPr/>
      <dgm:t>
        <a:bodyPr/>
        <a:lstStyle/>
        <a:p>
          <a:endParaRPr lang="en-GB"/>
        </a:p>
      </dgm:t>
    </dgm:pt>
    <dgm:pt modelId="{9DA924DC-BB3E-4E1C-8956-C29DA40CCE57}">
      <dgm:prSet/>
      <dgm:spPr/>
      <dgm:t>
        <a:bodyPr/>
        <a:lstStyle/>
        <a:p>
          <a:pPr rtl="0"/>
          <a:r>
            <a:rPr lang="en-GB" dirty="0" smtClean="0"/>
            <a:t>Slovenia – approved in 2010  </a:t>
          </a:r>
          <a:endParaRPr lang="en-GB" dirty="0"/>
        </a:p>
      </dgm:t>
    </dgm:pt>
    <dgm:pt modelId="{572B387E-2D9A-4866-B97E-E27EAC51656C}" type="parTrans" cxnId="{2AC07456-5BE8-4823-B791-03A0633720E7}">
      <dgm:prSet/>
      <dgm:spPr/>
      <dgm:t>
        <a:bodyPr/>
        <a:lstStyle/>
        <a:p>
          <a:endParaRPr lang="en-GB"/>
        </a:p>
      </dgm:t>
    </dgm:pt>
    <dgm:pt modelId="{90CD4E7B-21B1-4494-84F5-44A7C0B7B0C6}" type="sibTrans" cxnId="{2AC07456-5BE8-4823-B791-03A0633720E7}">
      <dgm:prSet/>
      <dgm:spPr/>
      <dgm:t>
        <a:bodyPr/>
        <a:lstStyle/>
        <a:p>
          <a:endParaRPr lang="en-GB"/>
        </a:p>
      </dgm:t>
    </dgm:pt>
    <dgm:pt modelId="{99E519A4-F2DD-4E53-AABA-FF2A478B93D9}">
      <dgm:prSet/>
      <dgm:spPr/>
      <dgm:t>
        <a:bodyPr/>
        <a:lstStyle/>
        <a:p>
          <a:pPr rtl="0"/>
          <a:r>
            <a:rPr lang="en-GB" dirty="0" smtClean="0"/>
            <a:t>Spain  - launched in 2008 and revised in 2013 </a:t>
          </a:r>
          <a:endParaRPr lang="en-GB" dirty="0"/>
        </a:p>
      </dgm:t>
    </dgm:pt>
    <dgm:pt modelId="{46FF2DE8-3A5B-4C90-9AFD-68F13C70C2A7}" type="parTrans" cxnId="{EE871692-3378-4781-BFEB-368BAB54BF87}">
      <dgm:prSet/>
      <dgm:spPr/>
      <dgm:t>
        <a:bodyPr/>
        <a:lstStyle/>
        <a:p>
          <a:endParaRPr lang="en-GB"/>
        </a:p>
      </dgm:t>
    </dgm:pt>
    <dgm:pt modelId="{5283080D-2B83-4F23-A6AA-7D12DEEBCBC0}" type="sibTrans" cxnId="{EE871692-3378-4781-BFEB-368BAB54BF87}">
      <dgm:prSet/>
      <dgm:spPr/>
      <dgm:t>
        <a:bodyPr/>
        <a:lstStyle/>
        <a:p>
          <a:endParaRPr lang="en-GB"/>
        </a:p>
      </dgm:t>
    </dgm:pt>
    <dgm:pt modelId="{E49CC31B-A895-45D7-9E1F-E20167A46E86}">
      <dgm:prSet/>
      <dgm:spPr/>
      <dgm:t>
        <a:bodyPr/>
        <a:lstStyle/>
        <a:p>
          <a:endParaRPr lang="en-GB"/>
        </a:p>
      </dgm:t>
    </dgm:pt>
    <dgm:pt modelId="{0C70EF68-1F4E-4877-B221-F525EDD5BFBB}" type="parTrans" cxnId="{CC1546A9-9949-4640-8AC6-B1DD22598C45}">
      <dgm:prSet/>
      <dgm:spPr/>
      <dgm:t>
        <a:bodyPr/>
        <a:lstStyle/>
        <a:p>
          <a:endParaRPr lang="en-GB"/>
        </a:p>
      </dgm:t>
    </dgm:pt>
    <dgm:pt modelId="{D7651053-4F2C-4F45-B39A-23A65BC60ED5}" type="sibTrans" cxnId="{CC1546A9-9949-4640-8AC6-B1DD22598C45}">
      <dgm:prSet/>
      <dgm:spPr/>
      <dgm:t>
        <a:bodyPr/>
        <a:lstStyle/>
        <a:p>
          <a:endParaRPr lang="en-GB"/>
        </a:p>
      </dgm:t>
    </dgm:pt>
    <dgm:pt modelId="{6B050781-10A7-413A-8320-EC5A4DD708F3}" type="pres">
      <dgm:prSet presAssocID="{9DDE51E2-32C4-45E1-B2D1-9FAFEA424855}" presName="Name0" presStyleCnt="0">
        <dgm:presLayoutVars>
          <dgm:chMax val="7"/>
          <dgm:chPref val="7"/>
          <dgm:dir/>
        </dgm:presLayoutVars>
      </dgm:prSet>
      <dgm:spPr/>
      <dgm:t>
        <a:bodyPr/>
        <a:lstStyle/>
        <a:p>
          <a:endParaRPr lang="en-GB"/>
        </a:p>
      </dgm:t>
    </dgm:pt>
    <dgm:pt modelId="{CFC04E44-ACFB-45E9-BE4E-7D0A83FE90E8}" type="pres">
      <dgm:prSet presAssocID="{9DDE51E2-32C4-45E1-B2D1-9FAFEA424855}" presName="Name1" presStyleCnt="0"/>
      <dgm:spPr/>
    </dgm:pt>
    <dgm:pt modelId="{2B7E0F84-846D-4617-A893-E17FC10A1078}" type="pres">
      <dgm:prSet presAssocID="{9DDE51E2-32C4-45E1-B2D1-9FAFEA424855}" presName="cycle" presStyleCnt="0"/>
      <dgm:spPr/>
    </dgm:pt>
    <dgm:pt modelId="{9D62A3E1-CD8C-448A-BA05-37C16380E349}" type="pres">
      <dgm:prSet presAssocID="{9DDE51E2-32C4-45E1-B2D1-9FAFEA424855}" presName="srcNode" presStyleLbl="node1" presStyleIdx="0" presStyleCnt="7"/>
      <dgm:spPr/>
    </dgm:pt>
    <dgm:pt modelId="{14C6E1A9-F220-4658-B4A3-3AF7E56D0343}" type="pres">
      <dgm:prSet presAssocID="{9DDE51E2-32C4-45E1-B2D1-9FAFEA424855}" presName="conn" presStyleLbl="parChTrans1D2" presStyleIdx="0" presStyleCnt="1"/>
      <dgm:spPr/>
      <dgm:t>
        <a:bodyPr/>
        <a:lstStyle/>
        <a:p>
          <a:endParaRPr lang="en-GB"/>
        </a:p>
      </dgm:t>
    </dgm:pt>
    <dgm:pt modelId="{B96EB844-969F-4EE8-B97C-4FA5659B939E}" type="pres">
      <dgm:prSet presAssocID="{9DDE51E2-32C4-45E1-B2D1-9FAFEA424855}" presName="extraNode" presStyleLbl="node1" presStyleIdx="0" presStyleCnt="7"/>
      <dgm:spPr/>
    </dgm:pt>
    <dgm:pt modelId="{7556AF12-E319-47C2-BE63-0E994A93AFE5}" type="pres">
      <dgm:prSet presAssocID="{9DDE51E2-32C4-45E1-B2D1-9FAFEA424855}" presName="dstNode" presStyleLbl="node1" presStyleIdx="0" presStyleCnt="7"/>
      <dgm:spPr/>
    </dgm:pt>
    <dgm:pt modelId="{227AC070-B80D-4C17-BA8C-1B2DC027A2A4}" type="pres">
      <dgm:prSet presAssocID="{510E6788-DFA4-42E6-9D3F-1C94B9841062}" presName="text_1" presStyleLbl="node1" presStyleIdx="0" presStyleCnt="7">
        <dgm:presLayoutVars>
          <dgm:bulletEnabled val="1"/>
        </dgm:presLayoutVars>
      </dgm:prSet>
      <dgm:spPr/>
      <dgm:t>
        <a:bodyPr/>
        <a:lstStyle/>
        <a:p>
          <a:endParaRPr lang="en-GB"/>
        </a:p>
      </dgm:t>
    </dgm:pt>
    <dgm:pt modelId="{90EE6FC5-AF24-4EBB-BC2D-29B816C853FF}" type="pres">
      <dgm:prSet presAssocID="{510E6788-DFA4-42E6-9D3F-1C94B9841062}" presName="accent_1" presStyleCnt="0"/>
      <dgm:spPr/>
    </dgm:pt>
    <dgm:pt modelId="{2BA624D8-2D68-444F-8B0A-9694B1AEEFFE}" type="pres">
      <dgm:prSet presAssocID="{510E6788-DFA4-42E6-9D3F-1C94B9841062}" presName="accentRepeatNode" presStyleLbl="solidFgAcc1" presStyleIdx="0" presStyleCnt="7"/>
      <dgm:spPr>
        <a:blipFill rotWithShape="0">
          <a:blip xmlns:r="http://schemas.openxmlformats.org/officeDocument/2006/relationships" r:embed="rId1"/>
          <a:stretch>
            <a:fillRect/>
          </a:stretch>
        </a:blipFill>
      </dgm:spPr>
    </dgm:pt>
    <dgm:pt modelId="{A0239977-22FB-4BA7-A088-ED5527C3537F}" type="pres">
      <dgm:prSet presAssocID="{18B31D3A-E5DF-4AD6-9028-901B2403AD15}" presName="text_2" presStyleLbl="node1" presStyleIdx="1" presStyleCnt="7">
        <dgm:presLayoutVars>
          <dgm:bulletEnabled val="1"/>
        </dgm:presLayoutVars>
      </dgm:prSet>
      <dgm:spPr/>
      <dgm:t>
        <a:bodyPr/>
        <a:lstStyle/>
        <a:p>
          <a:endParaRPr lang="en-GB"/>
        </a:p>
      </dgm:t>
    </dgm:pt>
    <dgm:pt modelId="{19BCC763-6AB3-4C80-A22B-8AB8E789898C}" type="pres">
      <dgm:prSet presAssocID="{18B31D3A-E5DF-4AD6-9028-901B2403AD15}" presName="accent_2" presStyleCnt="0"/>
      <dgm:spPr/>
    </dgm:pt>
    <dgm:pt modelId="{496FB410-4827-45C5-BA87-3E8BF0565D73}" type="pres">
      <dgm:prSet presAssocID="{18B31D3A-E5DF-4AD6-9028-901B2403AD15}" presName="accentRepeatNode" presStyleLbl="solidFgAcc1" presStyleIdx="1" presStyleCnt="7"/>
      <dgm:spPr>
        <a:blipFill rotWithShape="0">
          <a:blip xmlns:r="http://schemas.openxmlformats.org/officeDocument/2006/relationships" r:embed="rId2"/>
          <a:stretch>
            <a:fillRect/>
          </a:stretch>
        </a:blipFill>
      </dgm:spPr>
    </dgm:pt>
    <dgm:pt modelId="{D4B5EF62-4369-44A9-B1B3-F5D2F45C0AD7}" type="pres">
      <dgm:prSet presAssocID="{EA815A2D-6A34-4E5C-A5BA-EFE0BE7ED2F0}" presName="text_3" presStyleLbl="node1" presStyleIdx="2" presStyleCnt="7">
        <dgm:presLayoutVars>
          <dgm:bulletEnabled val="1"/>
        </dgm:presLayoutVars>
      </dgm:prSet>
      <dgm:spPr/>
      <dgm:t>
        <a:bodyPr/>
        <a:lstStyle/>
        <a:p>
          <a:endParaRPr lang="en-GB"/>
        </a:p>
      </dgm:t>
    </dgm:pt>
    <dgm:pt modelId="{4D9F02B2-C56A-48DF-BF9A-28A0D995F3A8}" type="pres">
      <dgm:prSet presAssocID="{EA815A2D-6A34-4E5C-A5BA-EFE0BE7ED2F0}" presName="accent_3" presStyleCnt="0"/>
      <dgm:spPr/>
    </dgm:pt>
    <dgm:pt modelId="{CF73B2D3-45C7-44A7-9DC5-26282FAE2AAA}" type="pres">
      <dgm:prSet presAssocID="{EA815A2D-6A34-4E5C-A5BA-EFE0BE7ED2F0}" presName="accentRepeatNode" presStyleLbl="solidFgAcc1" presStyleIdx="2" presStyleCnt="7"/>
      <dgm:spPr>
        <a:blipFill rotWithShape="0">
          <a:blip xmlns:r="http://schemas.openxmlformats.org/officeDocument/2006/relationships" r:embed="rId3"/>
          <a:stretch>
            <a:fillRect/>
          </a:stretch>
        </a:blipFill>
      </dgm:spPr>
    </dgm:pt>
    <dgm:pt modelId="{F2A65650-32D2-4549-AF40-ED12D140BFED}" type="pres">
      <dgm:prSet presAssocID="{0103B354-9450-449D-B54C-009366FBA3C5}" presName="text_4" presStyleLbl="node1" presStyleIdx="3" presStyleCnt="7">
        <dgm:presLayoutVars>
          <dgm:bulletEnabled val="1"/>
        </dgm:presLayoutVars>
      </dgm:prSet>
      <dgm:spPr/>
      <dgm:t>
        <a:bodyPr/>
        <a:lstStyle/>
        <a:p>
          <a:endParaRPr lang="en-GB"/>
        </a:p>
      </dgm:t>
    </dgm:pt>
    <dgm:pt modelId="{95305CFF-107E-4E75-A337-710BC86582CC}" type="pres">
      <dgm:prSet presAssocID="{0103B354-9450-449D-B54C-009366FBA3C5}" presName="accent_4" presStyleCnt="0"/>
      <dgm:spPr/>
    </dgm:pt>
    <dgm:pt modelId="{452F619E-D67B-43B3-8B21-2C6D7F3397AB}" type="pres">
      <dgm:prSet presAssocID="{0103B354-9450-449D-B54C-009366FBA3C5}" presName="accentRepeatNode" presStyleLbl="solidFgAcc1" presStyleIdx="3" presStyleCnt="7"/>
      <dgm:spPr>
        <a:blipFill rotWithShape="0">
          <a:blip xmlns:r="http://schemas.openxmlformats.org/officeDocument/2006/relationships" r:embed="rId4"/>
          <a:stretch>
            <a:fillRect/>
          </a:stretch>
        </a:blipFill>
      </dgm:spPr>
    </dgm:pt>
    <dgm:pt modelId="{68338E29-50D4-46A8-893D-123F1F29DD8B}" type="pres">
      <dgm:prSet presAssocID="{7CE411BC-6A54-474C-9577-DC42110D4A6D}" presName="text_5" presStyleLbl="node1" presStyleIdx="4" presStyleCnt="7">
        <dgm:presLayoutVars>
          <dgm:bulletEnabled val="1"/>
        </dgm:presLayoutVars>
      </dgm:prSet>
      <dgm:spPr/>
      <dgm:t>
        <a:bodyPr/>
        <a:lstStyle/>
        <a:p>
          <a:endParaRPr lang="en-GB"/>
        </a:p>
      </dgm:t>
    </dgm:pt>
    <dgm:pt modelId="{5EDCBDCA-93B7-400B-BB4E-33CC651F6FF3}" type="pres">
      <dgm:prSet presAssocID="{7CE411BC-6A54-474C-9577-DC42110D4A6D}" presName="accent_5" presStyleCnt="0"/>
      <dgm:spPr/>
    </dgm:pt>
    <dgm:pt modelId="{E84433A2-1507-44A5-AA47-766DDD6F0351}" type="pres">
      <dgm:prSet presAssocID="{7CE411BC-6A54-474C-9577-DC42110D4A6D}" presName="accentRepeatNode" presStyleLbl="solidFgAcc1" presStyleIdx="4" presStyleCnt="7"/>
      <dgm:spPr>
        <a:blipFill rotWithShape="0">
          <a:blip xmlns:r="http://schemas.openxmlformats.org/officeDocument/2006/relationships" r:embed="rId5"/>
          <a:stretch>
            <a:fillRect/>
          </a:stretch>
        </a:blipFill>
      </dgm:spPr>
    </dgm:pt>
    <dgm:pt modelId="{2EE6F6AE-436C-430A-A0FA-0A03733588BE}" type="pres">
      <dgm:prSet presAssocID="{9DA924DC-BB3E-4E1C-8956-C29DA40CCE57}" presName="text_6" presStyleLbl="node1" presStyleIdx="5" presStyleCnt="7">
        <dgm:presLayoutVars>
          <dgm:bulletEnabled val="1"/>
        </dgm:presLayoutVars>
      </dgm:prSet>
      <dgm:spPr/>
      <dgm:t>
        <a:bodyPr/>
        <a:lstStyle/>
        <a:p>
          <a:endParaRPr lang="en-GB"/>
        </a:p>
      </dgm:t>
    </dgm:pt>
    <dgm:pt modelId="{9C21986F-42FA-443C-8BB6-4FF2EE0C6AA1}" type="pres">
      <dgm:prSet presAssocID="{9DA924DC-BB3E-4E1C-8956-C29DA40CCE57}" presName="accent_6" presStyleCnt="0"/>
      <dgm:spPr/>
    </dgm:pt>
    <dgm:pt modelId="{59E21341-287B-4710-9A7C-E70398CA00BC}" type="pres">
      <dgm:prSet presAssocID="{9DA924DC-BB3E-4E1C-8956-C29DA40CCE57}" presName="accentRepeatNode" presStyleLbl="solidFgAcc1" presStyleIdx="5" presStyleCnt="7"/>
      <dgm:spPr>
        <a:blipFill rotWithShape="0">
          <a:blip xmlns:r="http://schemas.openxmlformats.org/officeDocument/2006/relationships" r:embed="rId6"/>
          <a:stretch>
            <a:fillRect/>
          </a:stretch>
        </a:blipFill>
      </dgm:spPr>
    </dgm:pt>
    <dgm:pt modelId="{ADD35C84-C926-46CB-9F7D-2411171067D5}" type="pres">
      <dgm:prSet presAssocID="{99E519A4-F2DD-4E53-AABA-FF2A478B93D9}" presName="text_7" presStyleLbl="node1" presStyleIdx="6" presStyleCnt="7">
        <dgm:presLayoutVars>
          <dgm:bulletEnabled val="1"/>
        </dgm:presLayoutVars>
      </dgm:prSet>
      <dgm:spPr/>
      <dgm:t>
        <a:bodyPr/>
        <a:lstStyle/>
        <a:p>
          <a:endParaRPr lang="en-GB"/>
        </a:p>
      </dgm:t>
    </dgm:pt>
    <dgm:pt modelId="{070A4FD1-F1AC-48FB-AA42-3357DFDE9F49}" type="pres">
      <dgm:prSet presAssocID="{99E519A4-F2DD-4E53-AABA-FF2A478B93D9}" presName="accent_7" presStyleCnt="0"/>
      <dgm:spPr/>
    </dgm:pt>
    <dgm:pt modelId="{62261D39-DB59-4689-85CB-527C44113262}" type="pres">
      <dgm:prSet presAssocID="{99E519A4-F2DD-4E53-AABA-FF2A478B93D9}" presName="accentRepeatNode" presStyleLbl="solidFgAcc1" presStyleIdx="6" presStyleCnt="7"/>
      <dgm:spPr>
        <a:blipFill rotWithShape="0">
          <a:blip xmlns:r="http://schemas.openxmlformats.org/officeDocument/2006/relationships" r:embed="rId7"/>
          <a:stretch>
            <a:fillRect/>
          </a:stretch>
        </a:blipFill>
      </dgm:spPr>
    </dgm:pt>
  </dgm:ptLst>
  <dgm:cxnLst>
    <dgm:cxn modelId="{0ADB09DF-4463-4D27-BA1E-4ED2ABACB082}" srcId="{9DDE51E2-32C4-45E1-B2D1-9FAFEA424855}" destId="{510E6788-DFA4-42E6-9D3F-1C94B9841062}" srcOrd="0" destOrd="0" parTransId="{E08B6FE8-B663-41C4-A1F5-65C120B64E23}" sibTransId="{D2F94E8A-13BA-40F6-9B40-5850C7BA9DA1}"/>
    <dgm:cxn modelId="{3B1ACF61-14FD-4748-80A8-64F6B22DA68F}" type="presOf" srcId="{EA815A2D-6A34-4E5C-A5BA-EFE0BE7ED2F0}" destId="{D4B5EF62-4369-44A9-B1B3-F5D2F45C0AD7}" srcOrd="0" destOrd="0" presId="urn:microsoft.com/office/officeart/2008/layout/VerticalCurvedList"/>
    <dgm:cxn modelId="{61909AAD-96A4-45B6-967A-579451789DE0}" type="presOf" srcId="{9DA924DC-BB3E-4E1C-8956-C29DA40CCE57}" destId="{2EE6F6AE-436C-430A-A0FA-0A03733588BE}" srcOrd="0" destOrd="0" presId="urn:microsoft.com/office/officeart/2008/layout/VerticalCurvedList"/>
    <dgm:cxn modelId="{2958D892-1AA5-4D9F-AB1A-DF462B98E34F}" srcId="{9DDE51E2-32C4-45E1-B2D1-9FAFEA424855}" destId="{18B31D3A-E5DF-4AD6-9028-901B2403AD15}" srcOrd="1" destOrd="0" parTransId="{C47EB719-59C4-454B-8F85-10F67A6EE1FA}" sibTransId="{7DE8D46D-BDD1-40CB-9D41-1E38AAAE8A8E}"/>
    <dgm:cxn modelId="{D6152783-2DD2-4959-9781-7F0FD8EAC91C}" srcId="{9DDE51E2-32C4-45E1-B2D1-9FAFEA424855}" destId="{7CE411BC-6A54-474C-9577-DC42110D4A6D}" srcOrd="4" destOrd="0" parTransId="{3EABA95E-86DE-4FB9-A45D-EF526C312ADA}" sibTransId="{5F5760A0-6923-4AFF-9530-538961BEED45}"/>
    <dgm:cxn modelId="{B531782E-AC40-4709-8060-B26426DB441B}" type="presOf" srcId="{9DDE51E2-32C4-45E1-B2D1-9FAFEA424855}" destId="{6B050781-10A7-413A-8320-EC5A4DD708F3}" srcOrd="0" destOrd="0" presId="urn:microsoft.com/office/officeart/2008/layout/VerticalCurvedList"/>
    <dgm:cxn modelId="{BD2B10F2-61C9-4D35-B4D0-C2D440A71412}" type="presOf" srcId="{99E519A4-F2DD-4E53-AABA-FF2A478B93D9}" destId="{ADD35C84-C926-46CB-9F7D-2411171067D5}" srcOrd="0" destOrd="0" presId="urn:microsoft.com/office/officeart/2008/layout/VerticalCurvedList"/>
    <dgm:cxn modelId="{CC1546A9-9949-4640-8AC6-B1DD22598C45}" srcId="{9DDE51E2-32C4-45E1-B2D1-9FAFEA424855}" destId="{E49CC31B-A895-45D7-9E1F-E20167A46E86}" srcOrd="7" destOrd="0" parTransId="{0C70EF68-1F4E-4877-B221-F525EDD5BFBB}" sibTransId="{D7651053-4F2C-4F45-B39A-23A65BC60ED5}"/>
    <dgm:cxn modelId="{9B57D3EB-C5F8-4A9F-A79A-18B67FD10A22}" type="presOf" srcId="{7CE411BC-6A54-474C-9577-DC42110D4A6D}" destId="{68338E29-50D4-46A8-893D-123F1F29DD8B}" srcOrd="0" destOrd="0" presId="urn:microsoft.com/office/officeart/2008/layout/VerticalCurvedList"/>
    <dgm:cxn modelId="{EE871692-3378-4781-BFEB-368BAB54BF87}" srcId="{9DDE51E2-32C4-45E1-B2D1-9FAFEA424855}" destId="{99E519A4-F2DD-4E53-AABA-FF2A478B93D9}" srcOrd="6" destOrd="0" parTransId="{46FF2DE8-3A5B-4C90-9AFD-68F13C70C2A7}" sibTransId="{5283080D-2B83-4F23-A6AA-7D12DEEBCBC0}"/>
    <dgm:cxn modelId="{C6E2291B-92C3-45E2-BE9B-959140FD650D}" type="presOf" srcId="{510E6788-DFA4-42E6-9D3F-1C94B9841062}" destId="{227AC070-B80D-4C17-BA8C-1B2DC027A2A4}" srcOrd="0" destOrd="0" presId="urn:microsoft.com/office/officeart/2008/layout/VerticalCurvedList"/>
    <dgm:cxn modelId="{2DA1E3B7-609C-4A2F-B138-63ED074BAA31}" type="presOf" srcId="{18B31D3A-E5DF-4AD6-9028-901B2403AD15}" destId="{A0239977-22FB-4BA7-A088-ED5527C3537F}" srcOrd="0" destOrd="0" presId="urn:microsoft.com/office/officeart/2008/layout/VerticalCurvedList"/>
    <dgm:cxn modelId="{2E6551C4-3C21-46DF-9F18-C6B522D6FC6C}" type="presOf" srcId="{0103B354-9450-449D-B54C-009366FBA3C5}" destId="{F2A65650-32D2-4549-AF40-ED12D140BFED}" srcOrd="0" destOrd="0" presId="urn:microsoft.com/office/officeart/2008/layout/VerticalCurvedList"/>
    <dgm:cxn modelId="{5BE6A2F9-4C80-47D7-AE6A-595BF1C43E28}" type="presOf" srcId="{D2F94E8A-13BA-40F6-9B40-5850C7BA9DA1}" destId="{14C6E1A9-F220-4658-B4A3-3AF7E56D0343}" srcOrd="0" destOrd="0" presId="urn:microsoft.com/office/officeart/2008/layout/VerticalCurvedList"/>
    <dgm:cxn modelId="{16ECBE82-7017-40B0-8529-12B8880EF561}" srcId="{9DDE51E2-32C4-45E1-B2D1-9FAFEA424855}" destId="{0103B354-9450-449D-B54C-009366FBA3C5}" srcOrd="3" destOrd="0" parTransId="{C363E954-FD4B-4B6A-A076-27FAB42B8566}" sibTransId="{BF9A0B4B-107D-4DE7-AD6F-541A673217C9}"/>
    <dgm:cxn modelId="{2AC07456-5BE8-4823-B791-03A0633720E7}" srcId="{9DDE51E2-32C4-45E1-B2D1-9FAFEA424855}" destId="{9DA924DC-BB3E-4E1C-8956-C29DA40CCE57}" srcOrd="5" destOrd="0" parTransId="{572B387E-2D9A-4866-B97E-E27EAC51656C}" sibTransId="{90CD4E7B-21B1-4494-84F5-44A7C0B7B0C6}"/>
    <dgm:cxn modelId="{254FC315-1822-4B56-A870-D8E27AE60643}" srcId="{9DDE51E2-32C4-45E1-B2D1-9FAFEA424855}" destId="{EA815A2D-6A34-4E5C-A5BA-EFE0BE7ED2F0}" srcOrd="2" destOrd="0" parTransId="{DF259030-4C98-4421-A70C-7D9BF99EB16B}" sibTransId="{52D958F8-BE35-4053-9401-7B4901F39D0D}"/>
    <dgm:cxn modelId="{BCD84920-35BD-4A73-933D-88E06297E59C}" type="presParOf" srcId="{6B050781-10A7-413A-8320-EC5A4DD708F3}" destId="{CFC04E44-ACFB-45E9-BE4E-7D0A83FE90E8}" srcOrd="0" destOrd="0" presId="urn:microsoft.com/office/officeart/2008/layout/VerticalCurvedList"/>
    <dgm:cxn modelId="{13A66D49-4E08-478F-BED4-C66FA44081C2}" type="presParOf" srcId="{CFC04E44-ACFB-45E9-BE4E-7D0A83FE90E8}" destId="{2B7E0F84-846D-4617-A893-E17FC10A1078}" srcOrd="0" destOrd="0" presId="urn:microsoft.com/office/officeart/2008/layout/VerticalCurvedList"/>
    <dgm:cxn modelId="{43C2AB80-3200-42E9-83C4-E66D3EC1B599}" type="presParOf" srcId="{2B7E0F84-846D-4617-A893-E17FC10A1078}" destId="{9D62A3E1-CD8C-448A-BA05-37C16380E349}" srcOrd="0" destOrd="0" presId="urn:microsoft.com/office/officeart/2008/layout/VerticalCurvedList"/>
    <dgm:cxn modelId="{9080059F-82C3-4F8F-B697-4ED20B3271E7}" type="presParOf" srcId="{2B7E0F84-846D-4617-A893-E17FC10A1078}" destId="{14C6E1A9-F220-4658-B4A3-3AF7E56D0343}" srcOrd="1" destOrd="0" presId="urn:microsoft.com/office/officeart/2008/layout/VerticalCurvedList"/>
    <dgm:cxn modelId="{CF6FCAD7-E19B-4A1F-A914-DF14580B8C43}" type="presParOf" srcId="{2B7E0F84-846D-4617-A893-E17FC10A1078}" destId="{B96EB844-969F-4EE8-B97C-4FA5659B939E}" srcOrd="2" destOrd="0" presId="urn:microsoft.com/office/officeart/2008/layout/VerticalCurvedList"/>
    <dgm:cxn modelId="{6FBA1547-52F6-4D25-824E-B42D2A8B27FD}" type="presParOf" srcId="{2B7E0F84-846D-4617-A893-E17FC10A1078}" destId="{7556AF12-E319-47C2-BE63-0E994A93AFE5}" srcOrd="3" destOrd="0" presId="urn:microsoft.com/office/officeart/2008/layout/VerticalCurvedList"/>
    <dgm:cxn modelId="{AE24FEC7-9BFA-483B-913C-3A13D2A160F7}" type="presParOf" srcId="{CFC04E44-ACFB-45E9-BE4E-7D0A83FE90E8}" destId="{227AC070-B80D-4C17-BA8C-1B2DC027A2A4}" srcOrd="1" destOrd="0" presId="urn:microsoft.com/office/officeart/2008/layout/VerticalCurvedList"/>
    <dgm:cxn modelId="{51B73823-0F4A-4614-AA4C-7AAC8063CEDE}" type="presParOf" srcId="{CFC04E44-ACFB-45E9-BE4E-7D0A83FE90E8}" destId="{90EE6FC5-AF24-4EBB-BC2D-29B816C853FF}" srcOrd="2" destOrd="0" presId="urn:microsoft.com/office/officeart/2008/layout/VerticalCurvedList"/>
    <dgm:cxn modelId="{0AB68A12-23F3-4A13-AF3E-3612A54186D7}" type="presParOf" srcId="{90EE6FC5-AF24-4EBB-BC2D-29B816C853FF}" destId="{2BA624D8-2D68-444F-8B0A-9694B1AEEFFE}" srcOrd="0" destOrd="0" presId="urn:microsoft.com/office/officeart/2008/layout/VerticalCurvedList"/>
    <dgm:cxn modelId="{C9BB997E-DD03-4271-A2A6-DD3FD32E933B}" type="presParOf" srcId="{CFC04E44-ACFB-45E9-BE4E-7D0A83FE90E8}" destId="{A0239977-22FB-4BA7-A088-ED5527C3537F}" srcOrd="3" destOrd="0" presId="urn:microsoft.com/office/officeart/2008/layout/VerticalCurvedList"/>
    <dgm:cxn modelId="{89CA1235-7CFF-4CDA-B67A-9BD1C29EFA48}" type="presParOf" srcId="{CFC04E44-ACFB-45E9-BE4E-7D0A83FE90E8}" destId="{19BCC763-6AB3-4C80-A22B-8AB8E789898C}" srcOrd="4" destOrd="0" presId="urn:microsoft.com/office/officeart/2008/layout/VerticalCurvedList"/>
    <dgm:cxn modelId="{65AF00CB-921B-4705-9093-5C5F0F3AC637}" type="presParOf" srcId="{19BCC763-6AB3-4C80-A22B-8AB8E789898C}" destId="{496FB410-4827-45C5-BA87-3E8BF0565D73}" srcOrd="0" destOrd="0" presId="urn:microsoft.com/office/officeart/2008/layout/VerticalCurvedList"/>
    <dgm:cxn modelId="{634FB069-BD3F-42F9-969B-7DD4FE5F7E17}" type="presParOf" srcId="{CFC04E44-ACFB-45E9-BE4E-7D0A83FE90E8}" destId="{D4B5EF62-4369-44A9-B1B3-F5D2F45C0AD7}" srcOrd="5" destOrd="0" presId="urn:microsoft.com/office/officeart/2008/layout/VerticalCurvedList"/>
    <dgm:cxn modelId="{D17633A9-FE2E-4191-B337-C432C82F1C88}" type="presParOf" srcId="{CFC04E44-ACFB-45E9-BE4E-7D0A83FE90E8}" destId="{4D9F02B2-C56A-48DF-BF9A-28A0D995F3A8}" srcOrd="6" destOrd="0" presId="urn:microsoft.com/office/officeart/2008/layout/VerticalCurvedList"/>
    <dgm:cxn modelId="{47D4EF43-7157-4E3D-9688-895124532AC2}" type="presParOf" srcId="{4D9F02B2-C56A-48DF-BF9A-28A0D995F3A8}" destId="{CF73B2D3-45C7-44A7-9DC5-26282FAE2AAA}" srcOrd="0" destOrd="0" presId="urn:microsoft.com/office/officeart/2008/layout/VerticalCurvedList"/>
    <dgm:cxn modelId="{3886751B-1528-4EDE-9B1C-B8AC75839AC4}" type="presParOf" srcId="{CFC04E44-ACFB-45E9-BE4E-7D0A83FE90E8}" destId="{F2A65650-32D2-4549-AF40-ED12D140BFED}" srcOrd="7" destOrd="0" presId="urn:microsoft.com/office/officeart/2008/layout/VerticalCurvedList"/>
    <dgm:cxn modelId="{74177AA3-DE6F-4BF5-9BBD-8091BF1261F8}" type="presParOf" srcId="{CFC04E44-ACFB-45E9-BE4E-7D0A83FE90E8}" destId="{95305CFF-107E-4E75-A337-710BC86582CC}" srcOrd="8" destOrd="0" presId="urn:microsoft.com/office/officeart/2008/layout/VerticalCurvedList"/>
    <dgm:cxn modelId="{1AC40355-1929-48AC-A6F9-A86DB1578BE0}" type="presParOf" srcId="{95305CFF-107E-4E75-A337-710BC86582CC}" destId="{452F619E-D67B-43B3-8B21-2C6D7F3397AB}" srcOrd="0" destOrd="0" presId="urn:microsoft.com/office/officeart/2008/layout/VerticalCurvedList"/>
    <dgm:cxn modelId="{755D6318-AB00-4DB0-B5EB-6491AB483623}" type="presParOf" srcId="{CFC04E44-ACFB-45E9-BE4E-7D0A83FE90E8}" destId="{68338E29-50D4-46A8-893D-123F1F29DD8B}" srcOrd="9" destOrd="0" presId="urn:microsoft.com/office/officeart/2008/layout/VerticalCurvedList"/>
    <dgm:cxn modelId="{B1AFB324-DE6F-4A71-BA40-CCFB8C4743C6}" type="presParOf" srcId="{CFC04E44-ACFB-45E9-BE4E-7D0A83FE90E8}" destId="{5EDCBDCA-93B7-400B-BB4E-33CC651F6FF3}" srcOrd="10" destOrd="0" presId="urn:microsoft.com/office/officeart/2008/layout/VerticalCurvedList"/>
    <dgm:cxn modelId="{530E30C9-C0A4-4A73-85F0-A287F2899E3E}" type="presParOf" srcId="{5EDCBDCA-93B7-400B-BB4E-33CC651F6FF3}" destId="{E84433A2-1507-44A5-AA47-766DDD6F0351}" srcOrd="0" destOrd="0" presId="urn:microsoft.com/office/officeart/2008/layout/VerticalCurvedList"/>
    <dgm:cxn modelId="{22BBF1BB-3BB1-4484-A7FF-3EBEB23ED97A}" type="presParOf" srcId="{CFC04E44-ACFB-45E9-BE4E-7D0A83FE90E8}" destId="{2EE6F6AE-436C-430A-A0FA-0A03733588BE}" srcOrd="11" destOrd="0" presId="urn:microsoft.com/office/officeart/2008/layout/VerticalCurvedList"/>
    <dgm:cxn modelId="{6C8284CC-06C5-459C-8349-4E325BE06F46}" type="presParOf" srcId="{CFC04E44-ACFB-45E9-BE4E-7D0A83FE90E8}" destId="{9C21986F-42FA-443C-8BB6-4FF2EE0C6AA1}" srcOrd="12" destOrd="0" presId="urn:microsoft.com/office/officeart/2008/layout/VerticalCurvedList"/>
    <dgm:cxn modelId="{6DA1EFDC-F7AA-47E4-B6D0-4AB7A0B2D739}" type="presParOf" srcId="{9C21986F-42FA-443C-8BB6-4FF2EE0C6AA1}" destId="{59E21341-287B-4710-9A7C-E70398CA00BC}" srcOrd="0" destOrd="0" presId="urn:microsoft.com/office/officeart/2008/layout/VerticalCurvedList"/>
    <dgm:cxn modelId="{DD4C45BF-8317-4C47-9740-71D6405F772B}" type="presParOf" srcId="{CFC04E44-ACFB-45E9-BE4E-7D0A83FE90E8}" destId="{ADD35C84-C926-46CB-9F7D-2411171067D5}" srcOrd="13" destOrd="0" presId="urn:microsoft.com/office/officeart/2008/layout/VerticalCurvedList"/>
    <dgm:cxn modelId="{8AA3F07C-8928-49DA-9549-74D0755D25BA}" type="presParOf" srcId="{CFC04E44-ACFB-45E9-BE4E-7D0A83FE90E8}" destId="{070A4FD1-F1AC-48FB-AA42-3357DFDE9F49}" srcOrd="14" destOrd="0" presId="urn:microsoft.com/office/officeart/2008/layout/VerticalCurvedList"/>
    <dgm:cxn modelId="{94055437-F38C-4360-A6BE-506B9B6FE0E4}" type="presParOf" srcId="{070A4FD1-F1AC-48FB-AA42-3357DFDE9F49}" destId="{62261D39-DB59-4689-85CB-527C441132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47E4F-4B2B-4F87-82EC-92257D626316}">
      <dsp:nvSpPr>
        <dsp:cNvPr id="0" name=""/>
        <dsp:cNvSpPr/>
      </dsp:nvSpPr>
      <dsp:spPr>
        <a:xfrm>
          <a:off x="743308" y="-9034"/>
          <a:ext cx="7657382" cy="7657382"/>
        </a:xfrm>
        <a:prstGeom prst="circularArrow">
          <a:avLst>
            <a:gd name="adj1" fmla="val 5274"/>
            <a:gd name="adj2" fmla="val 312630"/>
            <a:gd name="adj3" fmla="val 14217419"/>
            <a:gd name="adj4" fmla="val 17133290"/>
            <a:gd name="adj5" fmla="val 5477"/>
          </a:avLst>
        </a:prstGeom>
        <a:solidFill>
          <a:schemeClr val="accent4">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9522AEC8-715A-4AC8-9A43-0402CCF22CA0}">
      <dsp:nvSpPr>
        <dsp:cNvPr id="0" name=""/>
        <dsp:cNvSpPr/>
      </dsp:nvSpPr>
      <dsp:spPr>
        <a:xfrm>
          <a:off x="3107531" y="58"/>
          <a:ext cx="2928937" cy="146446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latin typeface="+mj-lt"/>
            </a:rPr>
            <a:t>Big decisions at a young age: e.g. continuing education vs working</a:t>
          </a:r>
          <a:endParaRPr lang="en-GB" sz="1700" kern="1200" dirty="0"/>
        </a:p>
      </dsp:txBody>
      <dsp:txXfrm>
        <a:off x="3179020" y="71547"/>
        <a:ext cx="2785959" cy="1321490"/>
      </dsp:txXfrm>
    </dsp:sp>
    <dsp:sp modelId="{F54C7226-0310-4AAB-BD79-4CA31DF60E5E}">
      <dsp:nvSpPr>
        <dsp:cNvPr id="0" name=""/>
        <dsp:cNvSpPr/>
      </dsp:nvSpPr>
      <dsp:spPr>
        <a:xfrm>
          <a:off x="5797789" y="1553280"/>
          <a:ext cx="2928937" cy="1464468"/>
        </a:xfrm>
        <a:prstGeom prst="roundRect">
          <a:avLst/>
        </a:prstGeom>
        <a:solidFill>
          <a:schemeClr val="accent4">
            <a:hueOff val="-892954"/>
            <a:satOff val="5380"/>
            <a:lumOff val="43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u="none" kern="1200" dirty="0" smtClean="0">
              <a:latin typeface="+mj-lt"/>
            </a:rPr>
            <a:t>Shrinking welfare systems; increased personal responsibility</a:t>
          </a:r>
          <a:endParaRPr lang="en-GB" sz="1700" kern="1200" dirty="0"/>
        </a:p>
      </dsp:txBody>
      <dsp:txXfrm>
        <a:off x="5869278" y="1624769"/>
        <a:ext cx="2785959" cy="1321490"/>
      </dsp:txXfrm>
    </dsp:sp>
    <dsp:sp modelId="{0BAF89FB-4A53-4415-B117-B2D7751258D9}">
      <dsp:nvSpPr>
        <dsp:cNvPr id="0" name=""/>
        <dsp:cNvSpPr/>
      </dsp:nvSpPr>
      <dsp:spPr>
        <a:xfrm>
          <a:off x="5797789" y="4659723"/>
          <a:ext cx="2928937" cy="1464468"/>
        </a:xfrm>
        <a:prstGeom prst="roundRect">
          <a:avLst/>
        </a:prstGeom>
        <a:solidFill>
          <a:schemeClr val="accent4">
            <a:hueOff val="-1785908"/>
            <a:satOff val="10760"/>
            <a:lumOff val="86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latin typeface="+mj-lt"/>
            </a:rPr>
            <a:t>Shifting demographics- increased longevity</a:t>
          </a:r>
          <a:endParaRPr lang="en-GB" sz="1700" kern="1200" dirty="0"/>
        </a:p>
      </dsp:txBody>
      <dsp:txXfrm>
        <a:off x="5869278" y="4731212"/>
        <a:ext cx="2785959" cy="1321490"/>
      </dsp:txXfrm>
    </dsp:sp>
    <dsp:sp modelId="{0E80A178-F2E6-4A6E-91EA-F531EC6E5B44}">
      <dsp:nvSpPr>
        <dsp:cNvPr id="0" name=""/>
        <dsp:cNvSpPr/>
      </dsp:nvSpPr>
      <dsp:spPr>
        <a:xfrm>
          <a:off x="3107531" y="6212944"/>
          <a:ext cx="2928937" cy="1464468"/>
        </a:xfrm>
        <a:prstGeom prst="roundRect">
          <a:avLst/>
        </a:prstGeom>
        <a:solidFill>
          <a:schemeClr val="accent4">
            <a:hueOff val="-2678862"/>
            <a:satOff val="16139"/>
            <a:lumOff val="129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mj-lt"/>
            </a:rPr>
            <a:t>Changing </a:t>
          </a:r>
          <a:r>
            <a:rPr lang="en-US" sz="1700" b="1" kern="1200" dirty="0" err="1" smtClean="0">
              <a:latin typeface="+mj-lt"/>
            </a:rPr>
            <a:t>labour</a:t>
          </a:r>
          <a:r>
            <a:rPr lang="en-US" sz="1700" b="1" kern="1200" dirty="0" smtClean="0">
              <a:latin typeface="+mj-lt"/>
            </a:rPr>
            <a:t>-markets and reduced job security</a:t>
          </a:r>
          <a:endParaRPr lang="en-GB" sz="1700" kern="1200" dirty="0"/>
        </a:p>
      </dsp:txBody>
      <dsp:txXfrm>
        <a:off x="3179020" y="6284433"/>
        <a:ext cx="2785959" cy="1321490"/>
      </dsp:txXfrm>
    </dsp:sp>
    <dsp:sp modelId="{B97D4322-CBD0-4387-B428-39849A9251D5}">
      <dsp:nvSpPr>
        <dsp:cNvPr id="0" name=""/>
        <dsp:cNvSpPr/>
      </dsp:nvSpPr>
      <dsp:spPr>
        <a:xfrm>
          <a:off x="417272" y="4659723"/>
          <a:ext cx="2928937" cy="1464468"/>
        </a:xfrm>
        <a:prstGeom prst="roundRect">
          <a:avLst/>
        </a:prstGeom>
        <a:solidFill>
          <a:schemeClr val="accent4">
            <a:hueOff val="-3571816"/>
            <a:satOff val="21519"/>
            <a:lumOff val="172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latin typeface="+mj-lt"/>
            </a:rPr>
            <a:t>Access to financial products at young ages</a:t>
          </a:r>
          <a:endParaRPr lang="en-GB" sz="1700" kern="1200" dirty="0"/>
        </a:p>
      </dsp:txBody>
      <dsp:txXfrm>
        <a:off x="488761" y="4731212"/>
        <a:ext cx="2785959" cy="1321490"/>
      </dsp:txXfrm>
    </dsp:sp>
    <dsp:sp modelId="{B2401E1E-D3CD-4FFD-A832-CCB99A5D9828}">
      <dsp:nvSpPr>
        <dsp:cNvPr id="0" name=""/>
        <dsp:cNvSpPr/>
      </dsp:nvSpPr>
      <dsp:spPr>
        <a:xfrm>
          <a:off x="417272" y="1553280"/>
          <a:ext cx="2928937" cy="1464468"/>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latin typeface="+mj-lt"/>
            </a:rPr>
            <a:t>Increasingly complex financial markets</a:t>
          </a:r>
          <a:endParaRPr lang="en-GB" sz="1700" kern="1200" dirty="0"/>
        </a:p>
      </dsp:txBody>
      <dsp:txXfrm>
        <a:off x="488761" y="1624769"/>
        <a:ext cx="2785959" cy="1321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D479-845F-4975-AE4E-712DD5C23D2B}">
      <dsp:nvSpPr>
        <dsp:cNvPr id="0" name=""/>
        <dsp:cNvSpPr/>
      </dsp:nvSpPr>
      <dsp:spPr>
        <a:xfrm>
          <a:off x="3052237" y="0"/>
          <a:ext cx="5444705" cy="15112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 </a:t>
          </a:r>
          <a:r>
            <a:rPr lang="en-GB" sz="1800" b="1" kern="1200" dirty="0" smtClean="0"/>
            <a:t>Australia</a:t>
          </a:r>
          <a:r>
            <a:rPr lang="en-GB" sz="1800" kern="1200" dirty="0" smtClean="0"/>
            <a:t>, financial literacy </a:t>
          </a:r>
          <a:r>
            <a:rPr lang="en-US" sz="1800" kern="1200" dirty="0" smtClean="0"/>
            <a:t>was first introduced within the mathematics, English and science curricula, and is also included in the draft economics and </a:t>
          </a:r>
          <a:r>
            <a:rPr lang="en-GB" sz="1800" kern="1200" dirty="0" smtClean="0"/>
            <a:t>business curricula</a:t>
          </a:r>
          <a:endParaRPr lang="en-GB" sz="1800" kern="1200" dirty="0"/>
        </a:p>
      </dsp:txBody>
      <dsp:txXfrm>
        <a:off x="3052237" y="0"/>
        <a:ext cx="5444705" cy="1511204"/>
      </dsp:txXfrm>
    </dsp:sp>
    <dsp:sp modelId="{DD6894EA-0555-4C84-9FDB-032594F3029B}">
      <dsp:nvSpPr>
        <dsp:cNvPr id="0" name=""/>
        <dsp:cNvSpPr/>
      </dsp:nvSpPr>
      <dsp:spPr>
        <a:xfrm>
          <a:off x="50945" y="0"/>
          <a:ext cx="2613344" cy="151120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3D61F-D1AB-4FD8-957D-81C4543DC34F}">
      <dsp:nvSpPr>
        <dsp:cNvPr id="0" name=""/>
        <dsp:cNvSpPr/>
      </dsp:nvSpPr>
      <dsp:spPr>
        <a:xfrm>
          <a:off x="54692" y="1728197"/>
          <a:ext cx="5878436" cy="15112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 </a:t>
          </a:r>
          <a:r>
            <a:rPr lang="en-GB" sz="1800" b="1" kern="1200" dirty="0" smtClean="0"/>
            <a:t>Estonia</a:t>
          </a:r>
          <a:r>
            <a:rPr lang="en-GB" sz="1800" kern="1200" dirty="0" smtClean="0"/>
            <a:t>, the new curricula adopted by the government in 2010 incorporates monetary and finance-related topics in primary and lower secondary school for instance in mathematics and social studies.</a:t>
          </a:r>
          <a:endParaRPr lang="en-GB" sz="1800" kern="1200" dirty="0"/>
        </a:p>
      </dsp:txBody>
      <dsp:txXfrm>
        <a:off x="54692" y="1728197"/>
        <a:ext cx="5878436" cy="1511204"/>
      </dsp:txXfrm>
    </dsp:sp>
    <dsp:sp modelId="{68C5C88D-0DD7-4095-8706-525F7B0C3C6F}">
      <dsp:nvSpPr>
        <dsp:cNvPr id="0" name=""/>
        <dsp:cNvSpPr/>
      </dsp:nvSpPr>
      <dsp:spPr>
        <a:xfrm>
          <a:off x="6311095" y="1728197"/>
          <a:ext cx="2142299" cy="151120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73E9F-C0A4-4460-B9A5-AAC6F617917A}">
      <dsp:nvSpPr>
        <dsp:cNvPr id="0" name=""/>
        <dsp:cNvSpPr/>
      </dsp:nvSpPr>
      <dsp:spPr>
        <a:xfrm>
          <a:off x="3120065" y="3502910"/>
          <a:ext cx="5376877" cy="15112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 </a:t>
          </a:r>
          <a:r>
            <a:rPr lang="en-GB" sz="1800" b="1" kern="1200" dirty="0" smtClean="0"/>
            <a:t>New Zealand </a:t>
          </a:r>
          <a:r>
            <a:rPr lang="en-US" sz="1800" kern="1200" dirty="0" smtClean="0"/>
            <a:t>financial literacy is included in the curriculum as a theme that schools can use for cross-curricular teaching, as </a:t>
          </a:r>
          <a:r>
            <a:rPr lang="en-US" sz="1800" kern="1200" dirty="0" err="1" smtClean="0"/>
            <a:t>i</a:t>
          </a:r>
          <a:r>
            <a:rPr lang="en-GB" sz="1800" kern="1200" dirty="0" smtClean="0"/>
            <a:t>t provides </a:t>
          </a:r>
          <a:r>
            <a:rPr lang="en-US" sz="1800" kern="1200" dirty="0" smtClean="0"/>
            <a:t>a context for linking learning areas</a:t>
          </a:r>
          <a:endParaRPr lang="en-GB" sz="1800" kern="1200" dirty="0"/>
        </a:p>
      </dsp:txBody>
      <dsp:txXfrm>
        <a:off x="3120065" y="3502910"/>
        <a:ext cx="5376877" cy="1511204"/>
      </dsp:txXfrm>
    </dsp:sp>
    <dsp:sp modelId="{A7225153-F377-48FE-9776-9831812D526C}">
      <dsp:nvSpPr>
        <dsp:cNvPr id="0" name=""/>
        <dsp:cNvSpPr/>
      </dsp:nvSpPr>
      <dsp:spPr>
        <a:xfrm>
          <a:off x="34633" y="3528389"/>
          <a:ext cx="2629667" cy="151120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8EE87-2FCF-4C9D-A81F-5A7D38E3B3C3}">
      <dsp:nvSpPr>
        <dsp:cNvPr id="0" name=""/>
        <dsp:cNvSpPr/>
      </dsp:nvSpPr>
      <dsp:spPr>
        <a:xfrm>
          <a:off x="3456393" y="5"/>
          <a:ext cx="4796134" cy="20945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 the </a:t>
          </a:r>
          <a:r>
            <a:rPr lang="en-GB" sz="1800" b="1" kern="1200" dirty="0" smtClean="0"/>
            <a:t>Czech Republic </a:t>
          </a:r>
          <a:r>
            <a:rPr lang="en-GB" sz="1800" kern="1200" dirty="0" smtClean="0"/>
            <a:t>financial literacy standards were developed in 2007. Financial literacy standards for secondary schools focus on topics such as money, household budget management, financial products and consumer rights. </a:t>
          </a:r>
          <a:endParaRPr lang="en-GB" sz="1800" kern="1200" dirty="0"/>
        </a:p>
      </dsp:txBody>
      <dsp:txXfrm>
        <a:off x="3456393" y="5"/>
        <a:ext cx="4796134" cy="2094564"/>
      </dsp:txXfrm>
    </dsp:sp>
    <dsp:sp modelId="{EB16EEF1-5F1A-4AD5-B619-ED4DD73DCFE4}">
      <dsp:nvSpPr>
        <dsp:cNvPr id="0" name=""/>
        <dsp:cNvSpPr/>
      </dsp:nvSpPr>
      <dsp:spPr>
        <a:xfrm>
          <a:off x="263694" y="885"/>
          <a:ext cx="2422547" cy="209456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01286-71E6-40B6-9125-C5080D3983C7}">
      <dsp:nvSpPr>
        <dsp:cNvPr id="0" name=""/>
        <dsp:cNvSpPr/>
      </dsp:nvSpPr>
      <dsp:spPr>
        <a:xfrm>
          <a:off x="288603" y="2441053"/>
          <a:ext cx="4742321" cy="20945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 </a:t>
          </a:r>
          <a:r>
            <a:rPr lang="en-GB" sz="1800" b="1" kern="1200" dirty="0" smtClean="0"/>
            <a:t>New Zealand </a:t>
          </a:r>
          <a:r>
            <a:rPr lang="en-GB" sz="1800" kern="1200" dirty="0" smtClean="0"/>
            <a:t>Financial literacy curriculum-based learning outcomes were first developed in 2007 and then revised in 2013. Learning outcomes are grouped into three broad areas including manage money and income, set goals, manage risk. </a:t>
          </a:r>
          <a:endParaRPr lang="en-GB" sz="1800" kern="1200" dirty="0"/>
        </a:p>
      </dsp:txBody>
      <dsp:txXfrm>
        <a:off x="288603" y="2441053"/>
        <a:ext cx="4742321" cy="2094564"/>
      </dsp:txXfrm>
    </dsp:sp>
    <dsp:sp modelId="{068D83B3-40FA-4C82-A666-85489EA5420B}">
      <dsp:nvSpPr>
        <dsp:cNvPr id="0" name=""/>
        <dsp:cNvSpPr/>
      </dsp:nvSpPr>
      <dsp:spPr>
        <a:xfrm>
          <a:off x="5559974" y="2441053"/>
          <a:ext cx="2708250" cy="209456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DB7AE-C6D6-4CCF-9807-D4310CAAB087}">
      <dsp:nvSpPr>
        <dsp:cNvPr id="0" name=""/>
        <dsp:cNvSpPr/>
      </dsp:nvSpPr>
      <dsp:spPr>
        <a:xfrm>
          <a:off x="12819" y="-258687"/>
          <a:ext cx="4016370" cy="5327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rtl="0">
            <a:lnSpc>
              <a:spcPct val="90000"/>
            </a:lnSpc>
            <a:spcBef>
              <a:spcPct val="0"/>
            </a:spcBef>
            <a:spcAft>
              <a:spcPct val="35000"/>
            </a:spcAft>
          </a:pPr>
          <a:r>
            <a:rPr lang="en-GB" sz="1800" kern="1200" dirty="0" smtClean="0"/>
            <a:t>In 2010 75% of 12-17 year olds in the US owned a cell phone</a:t>
          </a:r>
          <a:endParaRPr lang="en-GB" sz="1800" kern="1200" dirty="0"/>
        </a:p>
        <a:p>
          <a:pPr marL="171450" lvl="1" indent="-171450" algn="l" defTabSz="800100" rtl="0">
            <a:lnSpc>
              <a:spcPct val="90000"/>
            </a:lnSpc>
            <a:spcBef>
              <a:spcPct val="0"/>
            </a:spcBef>
            <a:spcAft>
              <a:spcPct val="15000"/>
            </a:spcAft>
            <a:buChar char="••"/>
          </a:pPr>
          <a:r>
            <a:rPr lang="en-GB" sz="1800" kern="1200" dirty="0" smtClean="0"/>
            <a:t>18% of phone users had a prepaid or pay-as-you-go plan </a:t>
          </a:r>
          <a:endParaRPr lang="en-GB" sz="1800" kern="1200" dirty="0"/>
        </a:p>
        <a:p>
          <a:pPr marL="171450" lvl="1" indent="-171450" algn="l" defTabSz="800100" rtl="0">
            <a:lnSpc>
              <a:spcPct val="90000"/>
            </a:lnSpc>
            <a:spcBef>
              <a:spcPct val="0"/>
            </a:spcBef>
            <a:spcAft>
              <a:spcPct val="15000"/>
            </a:spcAft>
            <a:buChar char="••"/>
          </a:pPr>
          <a:r>
            <a:rPr lang="en-GB" sz="1800" kern="1200" dirty="0" smtClean="0"/>
            <a:t>10% had their own contract</a:t>
          </a:r>
          <a:endParaRPr lang="en-GB" sz="1800" kern="1200" dirty="0"/>
        </a:p>
        <a:p>
          <a:pPr marL="171450" lvl="1" indent="-171450" algn="l" defTabSz="800100" rtl="0">
            <a:lnSpc>
              <a:spcPct val="90000"/>
            </a:lnSpc>
            <a:spcBef>
              <a:spcPct val="0"/>
            </a:spcBef>
            <a:spcAft>
              <a:spcPct val="15000"/>
            </a:spcAft>
            <a:buChar char="••"/>
          </a:pPr>
          <a:r>
            <a:rPr lang="en-GB" sz="1800" kern="1200" dirty="0" smtClean="0"/>
            <a:t>69% had a phone that was part of a household contract</a:t>
          </a:r>
          <a:endParaRPr lang="en-GB" sz="1800" kern="1200" dirty="0"/>
        </a:p>
        <a:p>
          <a:pPr marL="171450" lvl="1" indent="-171450" algn="l" defTabSz="800100" rtl="0">
            <a:lnSpc>
              <a:spcPct val="90000"/>
            </a:lnSpc>
            <a:spcBef>
              <a:spcPct val="0"/>
            </a:spcBef>
            <a:spcAft>
              <a:spcPct val="15000"/>
            </a:spcAft>
            <a:buChar char="••"/>
          </a:pPr>
          <a:endParaRPr lang="en-GB" sz="1800" kern="1200" dirty="0"/>
        </a:p>
      </dsp:txBody>
      <dsp:txXfrm>
        <a:off x="12819" y="1872372"/>
        <a:ext cx="4016370" cy="2131060"/>
      </dsp:txXfrm>
    </dsp:sp>
    <dsp:sp modelId="{F85C1344-8E9A-461D-BF35-83A3135AF813}">
      <dsp:nvSpPr>
        <dsp:cNvPr id="0" name=""/>
        <dsp:cNvSpPr/>
      </dsp:nvSpPr>
      <dsp:spPr>
        <a:xfrm>
          <a:off x="1220974" y="-62647"/>
          <a:ext cx="1586566" cy="186204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F297E-8CC6-4AB8-9985-D94B59AF695C}">
      <dsp:nvSpPr>
        <dsp:cNvPr id="0" name=""/>
        <dsp:cNvSpPr/>
      </dsp:nvSpPr>
      <dsp:spPr>
        <a:xfrm>
          <a:off x="4149006" y="-288841"/>
          <a:ext cx="3986930" cy="5327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rtl="0">
            <a:lnSpc>
              <a:spcPct val="90000"/>
            </a:lnSpc>
            <a:spcBef>
              <a:spcPct val="0"/>
            </a:spcBef>
            <a:spcAft>
              <a:spcPct val="35000"/>
            </a:spcAft>
          </a:pPr>
          <a:r>
            <a:rPr lang="en-GB" sz="1800" kern="1200" dirty="0" smtClean="0"/>
            <a:t>Large differences by socio-economic factors</a:t>
          </a:r>
          <a:endParaRPr lang="en-GB" sz="1800" kern="1200" dirty="0"/>
        </a:p>
        <a:p>
          <a:pPr marL="171450" lvl="1" indent="-171450" algn="l" defTabSz="800100" rtl="0">
            <a:lnSpc>
              <a:spcPct val="90000"/>
            </a:lnSpc>
            <a:spcBef>
              <a:spcPct val="0"/>
            </a:spcBef>
            <a:spcAft>
              <a:spcPct val="15000"/>
            </a:spcAft>
            <a:buChar char="••"/>
          </a:pPr>
          <a:r>
            <a:rPr lang="en-GB" sz="1800" kern="1200" dirty="0" smtClean="0"/>
            <a:t>Among teens in households with incomes &lt;USD30 000 only 31% were on a household contract</a:t>
          </a:r>
          <a:endParaRPr lang="en-GB" sz="1800" kern="1200" dirty="0"/>
        </a:p>
        <a:p>
          <a:pPr marL="171450" lvl="1" indent="-171450" algn="l" defTabSz="800100" rtl="0">
            <a:lnSpc>
              <a:spcPct val="90000"/>
            </a:lnSpc>
            <a:spcBef>
              <a:spcPct val="0"/>
            </a:spcBef>
            <a:spcAft>
              <a:spcPct val="15000"/>
            </a:spcAft>
            <a:buChar char="••"/>
          </a:pPr>
          <a:r>
            <a:rPr lang="en-GB" sz="1800" kern="1200" dirty="0" smtClean="0"/>
            <a:t>21% of teens who did not otherwise go online accessed the internet from their mobile</a:t>
          </a:r>
          <a:endParaRPr lang="en-GB" sz="1800" kern="1200" dirty="0"/>
        </a:p>
        <a:p>
          <a:pPr marL="171450" lvl="1" indent="-171450" algn="l" defTabSz="800100" rtl="0">
            <a:lnSpc>
              <a:spcPct val="90000"/>
            </a:lnSpc>
            <a:spcBef>
              <a:spcPct val="0"/>
            </a:spcBef>
            <a:spcAft>
              <a:spcPct val="15000"/>
            </a:spcAft>
            <a:buChar char="••"/>
          </a:pPr>
          <a:endParaRPr lang="en-GB" sz="1800" kern="1200" dirty="0"/>
        </a:p>
      </dsp:txBody>
      <dsp:txXfrm>
        <a:off x="4149006" y="1842218"/>
        <a:ext cx="3986930" cy="2131060"/>
      </dsp:txXfrm>
    </dsp:sp>
    <dsp:sp modelId="{8C4D30DC-DCA6-415B-9D47-599CB500F185}">
      <dsp:nvSpPr>
        <dsp:cNvPr id="0" name=""/>
        <dsp:cNvSpPr/>
      </dsp:nvSpPr>
      <dsp:spPr>
        <a:xfrm rot="1915893">
          <a:off x="4613904" y="-18676"/>
          <a:ext cx="2519179" cy="177410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E92C2-7A00-4EE9-A079-85A60862164A}">
      <dsp:nvSpPr>
        <dsp:cNvPr id="0" name=""/>
        <dsp:cNvSpPr/>
      </dsp:nvSpPr>
      <dsp:spPr>
        <a:xfrm>
          <a:off x="4031712" y="1079326"/>
          <a:ext cx="72511" cy="268525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53F16-0374-412E-B9E7-857A138FB5E4}">
      <dsp:nvSpPr>
        <dsp:cNvPr id="0" name=""/>
        <dsp:cNvSpPr/>
      </dsp:nvSpPr>
      <dsp:spPr>
        <a:xfrm>
          <a:off x="2912" y="431104"/>
          <a:ext cx="2656073" cy="6222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Content</a:t>
          </a:r>
          <a:endParaRPr lang="en-GB" sz="3500" kern="1200" dirty="0"/>
        </a:p>
      </dsp:txBody>
      <dsp:txXfrm>
        <a:off x="21138" y="449330"/>
        <a:ext cx="2619621" cy="585815"/>
      </dsp:txXfrm>
    </dsp:sp>
    <dsp:sp modelId="{D9D9B125-4AE1-468C-9233-754C5902BC6D}">
      <dsp:nvSpPr>
        <dsp:cNvPr id="0" name=""/>
        <dsp:cNvSpPr/>
      </dsp:nvSpPr>
      <dsp:spPr>
        <a:xfrm>
          <a:off x="268520" y="1053371"/>
          <a:ext cx="265607" cy="509705"/>
        </a:xfrm>
        <a:custGeom>
          <a:avLst/>
          <a:gdLst/>
          <a:ahLst/>
          <a:cxnLst/>
          <a:rect l="0" t="0" r="0" b="0"/>
          <a:pathLst>
            <a:path>
              <a:moveTo>
                <a:pt x="0" y="0"/>
              </a:moveTo>
              <a:lnTo>
                <a:pt x="0" y="509705"/>
              </a:lnTo>
              <a:lnTo>
                <a:pt x="265607" y="5097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194500-8570-45D5-8E79-1E7560CFE536}">
      <dsp:nvSpPr>
        <dsp:cNvPr id="0" name=""/>
        <dsp:cNvSpPr/>
      </dsp:nvSpPr>
      <dsp:spPr>
        <a:xfrm>
          <a:off x="534127" y="1251943"/>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Money and transactions</a:t>
          </a:r>
          <a:endParaRPr lang="en-GB" sz="1300" kern="1200" dirty="0"/>
        </a:p>
      </dsp:txBody>
      <dsp:txXfrm>
        <a:off x="552353" y="1270169"/>
        <a:ext cx="2042876" cy="585815"/>
      </dsp:txXfrm>
    </dsp:sp>
    <dsp:sp modelId="{41A9F423-C7D6-44F3-880F-B911089CB618}">
      <dsp:nvSpPr>
        <dsp:cNvPr id="0" name=""/>
        <dsp:cNvSpPr/>
      </dsp:nvSpPr>
      <dsp:spPr>
        <a:xfrm>
          <a:off x="268520" y="1053371"/>
          <a:ext cx="265607" cy="1287539"/>
        </a:xfrm>
        <a:custGeom>
          <a:avLst/>
          <a:gdLst/>
          <a:ahLst/>
          <a:cxnLst/>
          <a:rect l="0" t="0" r="0" b="0"/>
          <a:pathLst>
            <a:path>
              <a:moveTo>
                <a:pt x="0" y="0"/>
              </a:moveTo>
              <a:lnTo>
                <a:pt x="0" y="1287539"/>
              </a:lnTo>
              <a:lnTo>
                <a:pt x="265607" y="12875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81D04-F72B-4A72-935C-E761A4423D65}">
      <dsp:nvSpPr>
        <dsp:cNvPr id="0" name=""/>
        <dsp:cNvSpPr/>
      </dsp:nvSpPr>
      <dsp:spPr>
        <a:xfrm>
          <a:off x="534127" y="2029777"/>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44065"/>
              <a:satOff val="2067"/>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Planning and managing finances</a:t>
          </a:r>
          <a:endParaRPr lang="en-GB" sz="1300" kern="1200" dirty="0"/>
        </a:p>
      </dsp:txBody>
      <dsp:txXfrm>
        <a:off x="552353" y="2048003"/>
        <a:ext cx="2042876" cy="585815"/>
      </dsp:txXfrm>
    </dsp:sp>
    <dsp:sp modelId="{43EF862A-D6D2-4868-B8B4-66F578A4837E}">
      <dsp:nvSpPr>
        <dsp:cNvPr id="0" name=""/>
        <dsp:cNvSpPr/>
      </dsp:nvSpPr>
      <dsp:spPr>
        <a:xfrm>
          <a:off x="268520" y="1053371"/>
          <a:ext cx="265607" cy="2065373"/>
        </a:xfrm>
        <a:custGeom>
          <a:avLst/>
          <a:gdLst/>
          <a:ahLst/>
          <a:cxnLst/>
          <a:rect l="0" t="0" r="0" b="0"/>
          <a:pathLst>
            <a:path>
              <a:moveTo>
                <a:pt x="0" y="0"/>
              </a:moveTo>
              <a:lnTo>
                <a:pt x="0" y="2065373"/>
              </a:lnTo>
              <a:lnTo>
                <a:pt x="265607" y="2065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FF0B6-71D5-4978-AFDD-71B8E3131BB0}">
      <dsp:nvSpPr>
        <dsp:cNvPr id="0" name=""/>
        <dsp:cNvSpPr/>
      </dsp:nvSpPr>
      <dsp:spPr>
        <a:xfrm>
          <a:off x="534127" y="2807611"/>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8131"/>
              <a:satOff val="4135"/>
              <a:lumOff val="-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Risk and reward</a:t>
          </a:r>
          <a:endParaRPr lang="en-GB" sz="1300" kern="1200" dirty="0"/>
        </a:p>
      </dsp:txBody>
      <dsp:txXfrm>
        <a:off x="552353" y="2825837"/>
        <a:ext cx="2042876" cy="585815"/>
      </dsp:txXfrm>
    </dsp:sp>
    <dsp:sp modelId="{7F03EC5E-CD72-4463-8A8C-3D89593EC75B}">
      <dsp:nvSpPr>
        <dsp:cNvPr id="0" name=""/>
        <dsp:cNvSpPr/>
      </dsp:nvSpPr>
      <dsp:spPr>
        <a:xfrm>
          <a:off x="268520" y="1053371"/>
          <a:ext cx="265607" cy="2843207"/>
        </a:xfrm>
        <a:custGeom>
          <a:avLst/>
          <a:gdLst/>
          <a:ahLst/>
          <a:cxnLst/>
          <a:rect l="0" t="0" r="0" b="0"/>
          <a:pathLst>
            <a:path>
              <a:moveTo>
                <a:pt x="0" y="0"/>
              </a:moveTo>
              <a:lnTo>
                <a:pt x="0" y="2843207"/>
              </a:lnTo>
              <a:lnTo>
                <a:pt x="265607" y="28432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7D669-011F-48E8-BA49-7345A063F9DE}">
      <dsp:nvSpPr>
        <dsp:cNvPr id="0" name=""/>
        <dsp:cNvSpPr/>
      </dsp:nvSpPr>
      <dsp:spPr>
        <a:xfrm>
          <a:off x="534127" y="3585445"/>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532196"/>
              <a:satOff val="6202"/>
              <a:lumOff val="-8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Financial landscape</a:t>
          </a:r>
          <a:endParaRPr lang="en-GB" sz="1300" kern="1200" dirty="0"/>
        </a:p>
      </dsp:txBody>
      <dsp:txXfrm>
        <a:off x="552353" y="3603671"/>
        <a:ext cx="2042876" cy="585815"/>
      </dsp:txXfrm>
    </dsp:sp>
    <dsp:sp modelId="{68628BBF-4698-470D-ACEF-912FD77949B3}">
      <dsp:nvSpPr>
        <dsp:cNvPr id="0" name=""/>
        <dsp:cNvSpPr/>
      </dsp:nvSpPr>
      <dsp:spPr>
        <a:xfrm>
          <a:off x="2970119" y="431104"/>
          <a:ext cx="2656073" cy="622267"/>
        </a:xfrm>
        <a:prstGeom prst="roundRect">
          <a:avLst>
            <a:gd name="adj" fmla="val 10000"/>
          </a:avLst>
        </a:prstGeom>
        <a:solidFill>
          <a:schemeClr val="accent5">
            <a:hueOff val="-4642359"/>
            <a:satOff val="1137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Processes</a:t>
          </a:r>
          <a:endParaRPr lang="en-GB" sz="3500" kern="1200" dirty="0"/>
        </a:p>
      </dsp:txBody>
      <dsp:txXfrm>
        <a:off x="2988345" y="449330"/>
        <a:ext cx="2619621" cy="585815"/>
      </dsp:txXfrm>
    </dsp:sp>
    <dsp:sp modelId="{19C1140C-9E1A-4B4F-9B22-7175039CB332}">
      <dsp:nvSpPr>
        <dsp:cNvPr id="0" name=""/>
        <dsp:cNvSpPr/>
      </dsp:nvSpPr>
      <dsp:spPr>
        <a:xfrm>
          <a:off x="3235727" y="1053371"/>
          <a:ext cx="265607" cy="509705"/>
        </a:xfrm>
        <a:custGeom>
          <a:avLst/>
          <a:gdLst/>
          <a:ahLst/>
          <a:cxnLst/>
          <a:rect l="0" t="0" r="0" b="0"/>
          <a:pathLst>
            <a:path>
              <a:moveTo>
                <a:pt x="0" y="0"/>
              </a:moveTo>
              <a:lnTo>
                <a:pt x="0" y="509705"/>
              </a:lnTo>
              <a:lnTo>
                <a:pt x="265607" y="5097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647CC-7C06-4572-9837-C38BED73B66D}">
      <dsp:nvSpPr>
        <dsp:cNvPr id="0" name=""/>
        <dsp:cNvSpPr/>
      </dsp:nvSpPr>
      <dsp:spPr>
        <a:xfrm>
          <a:off x="3501334" y="1251943"/>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6261"/>
              <a:satOff val="8269"/>
              <a:lumOff val="-10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Identifying financial information</a:t>
          </a:r>
          <a:endParaRPr lang="en-GB" sz="1300" kern="1200" dirty="0"/>
        </a:p>
      </dsp:txBody>
      <dsp:txXfrm>
        <a:off x="3519560" y="1270169"/>
        <a:ext cx="2042876" cy="585815"/>
      </dsp:txXfrm>
    </dsp:sp>
    <dsp:sp modelId="{9F9B9A21-6AE7-4703-8B21-9F8BAC3B162A}">
      <dsp:nvSpPr>
        <dsp:cNvPr id="0" name=""/>
        <dsp:cNvSpPr/>
      </dsp:nvSpPr>
      <dsp:spPr>
        <a:xfrm>
          <a:off x="3235727" y="1053371"/>
          <a:ext cx="265607" cy="1287539"/>
        </a:xfrm>
        <a:custGeom>
          <a:avLst/>
          <a:gdLst/>
          <a:ahLst/>
          <a:cxnLst/>
          <a:rect l="0" t="0" r="0" b="0"/>
          <a:pathLst>
            <a:path>
              <a:moveTo>
                <a:pt x="0" y="0"/>
              </a:moveTo>
              <a:lnTo>
                <a:pt x="0" y="1287539"/>
              </a:lnTo>
              <a:lnTo>
                <a:pt x="265607" y="12875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8E797-A272-4587-93A6-E2EA7CE446C5}">
      <dsp:nvSpPr>
        <dsp:cNvPr id="0" name=""/>
        <dsp:cNvSpPr/>
      </dsp:nvSpPr>
      <dsp:spPr>
        <a:xfrm>
          <a:off x="3501334" y="2029777"/>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220327"/>
              <a:satOff val="10337"/>
              <a:lumOff val="-13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Analyse information in a financial context</a:t>
          </a:r>
        </a:p>
      </dsp:txBody>
      <dsp:txXfrm>
        <a:off x="3519560" y="2048003"/>
        <a:ext cx="2042876" cy="585815"/>
      </dsp:txXfrm>
    </dsp:sp>
    <dsp:sp modelId="{D786FAA0-8883-49F3-9D6F-D8A8BCB22A18}">
      <dsp:nvSpPr>
        <dsp:cNvPr id="0" name=""/>
        <dsp:cNvSpPr/>
      </dsp:nvSpPr>
      <dsp:spPr>
        <a:xfrm>
          <a:off x="3235727" y="1053371"/>
          <a:ext cx="265607" cy="2065373"/>
        </a:xfrm>
        <a:custGeom>
          <a:avLst/>
          <a:gdLst/>
          <a:ahLst/>
          <a:cxnLst/>
          <a:rect l="0" t="0" r="0" b="0"/>
          <a:pathLst>
            <a:path>
              <a:moveTo>
                <a:pt x="0" y="0"/>
              </a:moveTo>
              <a:lnTo>
                <a:pt x="0" y="2065373"/>
              </a:lnTo>
              <a:lnTo>
                <a:pt x="265607" y="2065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7F72A-587C-4649-8FDC-C8D77B3B5C98}">
      <dsp:nvSpPr>
        <dsp:cNvPr id="0" name=""/>
        <dsp:cNvSpPr/>
      </dsp:nvSpPr>
      <dsp:spPr>
        <a:xfrm>
          <a:off x="3501334" y="2807611"/>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4392"/>
              <a:satOff val="12404"/>
              <a:lumOff val="-16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Evaluate financial issues</a:t>
          </a:r>
        </a:p>
      </dsp:txBody>
      <dsp:txXfrm>
        <a:off x="3519560" y="2825837"/>
        <a:ext cx="2042876" cy="585815"/>
      </dsp:txXfrm>
    </dsp:sp>
    <dsp:sp modelId="{A647F32C-43B4-43CD-B468-5D45A15ED759}">
      <dsp:nvSpPr>
        <dsp:cNvPr id="0" name=""/>
        <dsp:cNvSpPr/>
      </dsp:nvSpPr>
      <dsp:spPr>
        <a:xfrm>
          <a:off x="3235727" y="1053371"/>
          <a:ext cx="265607" cy="2843207"/>
        </a:xfrm>
        <a:custGeom>
          <a:avLst/>
          <a:gdLst/>
          <a:ahLst/>
          <a:cxnLst/>
          <a:rect l="0" t="0" r="0" b="0"/>
          <a:pathLst>
            <a:path>
              <a:moveTo>
                <a:pt x="0" y="0"/>
              </a:moveTo>
              <a:lnTo>
                <a:pt x="0" y="2843207"/>
              </a:lnTo>
              <a:lnTo>
                <a:pt x="265607" y="28432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1324A-1754-4D54-868F-B19290F7C1F0}">
      <dsp:nvSpPr>
        <dsp:cNvPr id="0" name=""/>
        <dsp:cNvSpPr/>
      </dsp:nvSpPr>
      <dsp:spPr>
        <a:xfrm>
          <a:off x="3501334" y="3585445"/>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908457"/>
              <a:satOff val="14472"/>
              <a:lumOff val="-18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Apply financial knowledge and understanding</a:t>
          </a:r>
        </a:p>
      </dsp:txBody>
      <dsp:txXfrm>
        <a:off x="3519560" y="3603671"/>
        <a:ext cx="2042876" cy="585815"/>
      </dsp:txXfrm>
    </dsp:sp>
    <dsp:sp modelId="{F5296585-B5E3-47E0-96CD-8E0F09B9B4A8}">
      <dsp:nvSpPr>
        <dsp:cNvPr id="0" name=""/>
        <dsp:cNvSpPr/>
      </dsp:nvSpPr>
      <dsp:spPr>
        <a:xfrm>
          <a:off x="5937326" y="431104"/>
          <a:ext cx="2656073" cy="622267"/>
        </a:xfrm>
        <a:prstGeom prst="roundRect">
          <a:avLst>
            <a:gd name="adj" fmla="val 10000"/>
          </a:avLst>
        </a:prstGeom>
        <a:solidFill>
          <a:schemeClr val="accent5">
            <a:hueOff val="-9284718"/>
            <a:satOff val="22741"/>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Contexts</a:t>
          </a:r>
          <a:endParaRPr lang="en-GB" sz="3500" kern="1200" dirty="0"/>
        </a:p>
      </dsp:txBody>
      <dsp:txXfrm>
        <a:off x="5955552" y="449330"/>
        <a:ext cx="2619621" cy="585815"/>
      </dsp:txXfrm>
    </dsp:sp>
    <dsp:sp modelId="{C42E1134-DD64-4FBE-BA10-6E1E4DE05497}">
      <dsp:nvSpPr>
        <dsp:cNvPr id="0" name=""/>
        <dsp:cNvSpPr/>
      </dsp:nvSpPr>
      <dsp:spPr>
        <a:xfrm>
          <a:off x="6202934" y="1053371"/>
          <a:ext cx="265607" cy="466700"/>
        </a:xfrm>
        <a:custGeom>
          <a:avLst/>
          <a:gdLst/>
          <a:ahLst/>
          <a:cxnLst/>
          <a:rect l="0" t="0" r="0" b="0"/>
          <a:pathLst>
            <a:path>
              <a:moveTo>
                <a:pt x="0" y="0"/>
              </a:moveTo>
              <a:lnTo>
                <a:pt x="0" y="466700"/>
              </a:lnTo>
              <a:lnTo>
                <a:pt x="265607" y="46670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C4FF5-A68C-4170-A012-B69E08101239}">
      <dsp:nvSpPr>
        <dsp:cNvPr id="0" name=""/>
        <dsp:cNvSpPr/>
      </dsp:nvSpPr>
      <dsp:spPr>
        <a:xfrm>
          <a:off x="6468541" y="1208938"/>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2522"/>
              <a:satOff val="16539"/>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Education and work</a:t>
          </a:r>
          <a:endParaRPr lang="en-GB" sz="1300" kern="1200" dirty="0"/>
        </a:p>
      </dsp:txBody>
      <dsp:txXfrm>
        <a:off x="6486767" y="1227164"/>
        <a:ext cx="2042876" cy="585815"/>
      </dsp:txXfrm>
    </dsp:sp>
    <dsp:sp modelId="{C9A472E9-4F87-4422-8F1F-68BE7CFF70F4}">
      <dsp:nvSpPr>
        <dsp:cNvPr id="0" name=""/>
        <dsp:cNvSpPr/>
      </dsp:nvSpPr>
      <dsp:spPr>
        <a:xfrm>
          <a:off x="6202934" y="1053371"/>
          <a:ext cx="265607" cy="1244534"/>
        </a:xfrm>
        <a:custGeom>
          <a:avLst/>
          <a:gdLst/>
          <a:ahLst/>
          <a:cxnLst/>
          <a:rect l="0" t="0" r="0" b="0"/>
          <a:pathLst>
            <a:path>
              <a:moveTo>
                <a:pt x="0" y="0"/>
              </a:moveTo>
              <a:lnTo>
                <a:pt x="0" y="1244534"/>
              </a:lnTo>
              <a:lnTo>
                <a:pt x="265607" y="12445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F5248-0CC5-4C66-9E91-A4519C7B107E}">
      <dsp:nvSpPr>
        <dsp:cNvPr id="0" name=""/>
        <dsp:cNvSpPr/>
      </dsp:nvSpPr>
      <dsp:spPr>
        <a:xfrm>
          <a:off x="6468541" y="1986772"/>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596587"/>
              <a:satOff val="18606"/>
              <a:lumOff val="-24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Home and family</a:t>
          </a:r>
          <a:endParaRPr lang="en-GB" sz="1300" kern="1200" dirty="0"/>
        </a:p>
      </dsp:txBody>
      <dsp:txXfrm>
        <a:off x="6486767" y="2004998"/>
        <a:ext cx="2042876" cy="585815"/>
      </dsp:txXfrm>
    </dsp:sp>
    <dsp:sp modelId="{31E6391E-E0A3-4704-A30C-78EFF74493AF}">
      <dsp:nvSpPr>
        <dsp:cNvPr id="0" name=""/>
        <dsp:cNvSpPr/>
      </dsp:nvSpPr>
      <dsp:spPr>
        <a:xfrm>
          <a:off x="6202934" y="1053371"/>
          <a:ext cx="265607" cy="2022368"/>
        </a:xfrm>
        <a:custGeom>
          <a:avLst/>
          <a:gdLst/>
          <a:ahLst/>
          <a:cxnLst/>
          <a:rect l="0" t="0" r="0" b="0"/>
          <a:pathLst>
            <a:path>
              <a:moveTo>
                <a:pt x="0" y="0"/>
              </a:moveTo>
              <a:lnTo>
                <a:pt x="0" y="2022368"/>
              </a:lnTo>
              <a:lnTo>
                <a:pt x="265607" y="20223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3A0B7-63C8-4BFC-800D-F7788AA164ED}">
      <dsp:nvSpPr>
        <dsp:cNvPr id="0" name=""/>
        <dsp:cNvSpPr/>
      </dsp:nvSpPr>
      <dsp:spPr>
        <a:xfrm>
          <a:off x="6468541" y="2764606"/>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440653"/>
              <a:satOff val="20674"/>
              <a:lumOff val="-26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Individual</a:t>
          </a:r>
          <a:endParaRPr lang="en-GB" sz="1300" kern="1200" dirty="0"/>
        </a:p>
      </dsp:txBody>
      <dsp:txXfrm>
        <a:off x="6486767" y="2782832"/>
        <a:ext cx="2042876" cy="585815"/>
      </dsp:txXfrm>
    </dsp:sp>
    <dsp:sp modelId="{841C4A14-5457-4877-A7B6-311771C97BDF}">
      <dsp:nvSpPr>
        <dsp:cNvPr id="0" name=""/>
        <dsp:cNvSpPr/>
      </dsp:nvSpPr>
      <dsp:spPr>
        <a:xfrm>
          <a:off x="6202934" y="1053371"/>
          <a:ext cx="265607" cy="2800202"/>
        </a:xfrm>
        <a:custGeom>
          <a:avLst/>
          <a:gdLst/>
          <a:ahLst/>
          <a:cxnLst/>
          <a:rect l="0" t="0" r="0" b="0"/>
          <a:pathLst>
            <a:path>
              <a:moveTo>
                <a:pt x="0" y="0"/>
              </a:moveTo>
              <a:lnTo>
                <a:pt x="0" y="2800202"/>
              </a:lnTo>
              <a:lnTo>
                <a:pt x="265607" y="28002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915432-9D88-46A6-8261-E20AFE0DBE96}">
      <dsp:nvSpPr>
        <dsp:cNvPr id="0" name=""/>
        <dsp:cNvSpPr/>
      </dsp:nvSpPr>
      <dsp:spPr>
        <a:xfrm>
          <a:off x="6468541" y="3542441"/>
          <a:ext cx="2079328" cy="6222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284718"/>
              <a:satOff val="22741"/>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Societal</a:t>
          </a:r>
          <a:endParaRPr lang="en-GB" sz="1300" kern="1200" dirty="0"/>
        </a:p>
      </dsp:txBody>
      <dsp:txXfrm>
        <a:off x="6486767" y="3560667"/>
        <a:ext cx="2042876" cy="58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53F16-0374-412E-B9E7-857A138FB5E4}">
      <dsp:nvSpPr>
        <dsp:cNvPr id="0" name=""/>
        <dsp:cNvSpPr/>
      </dsp:nvSpPr>
      <dsp:spPr>
        <a:xfrm>
          <a:off x="851" y="393363"/>
          <a:ext cx="2656938" cy="6224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Content</a:t>
          </a:r>
          <a:endParaRPr lang="en-GB" sz="3500" kern="1200" dirty="0"/>
        </a:p>
      </dsp:txBody>
      <dsp:txXfrm>
        <a:off x="19082" y="411594"/>
        <a:ext cx="2620476" cy="586007"/>
      </dsp:txXfrm>
    </dsp:sp>
    <dsp:sp modelId="{D9D9B125-4AE1-468C-9233-754C5902BC6D}">
      <dsp:nvSpPr>
        <dsp:cNvPr id="0" name=""/>
        <dsp:cNvSpPr/>
      </dsp:nvSpPr>
      <dsp:spPr>
        <a:xfrm>
          <a:off x="266545" y="1015833"/>
          <a:ext cx="265693" cy="509871"/>
        </a:xfrm>
        <a:custGeom>
          <a:avLst/>
          <a:gdLst/>
          <a:ahLst/>
          <a:cxnLst/>
          <a:rect l="0" t="0" r="0" b="0"/>
          <a:pathLst>
            <a:path>
              <a:moveTo>
                <a:pt x="0" y="0"/>
              </a:moveTo>
              <a:lnTo>
                <a:pt x="0" y="509871"/>
              </a:lnTo>
              <a:lnTo>
                <a:pt x="265693" y="5098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194500-8570-45D5-8E79-1E7560CFE536}">
      <dsp:nvSpPr>
        <dsp:cNvPr id="0" name=""/>
        <dsp:cNvSpPr/>
      </dsp:nvSpPr>
      <dsp:spPr>
        <a:xfrm>
          <a:off x="532239" y="1214470"/>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Money and transactions</a:t>
          </a:r>
          <a:endParaRPr lang="en-GB" sz="1600" kern="1200" dirty="0"/>
        </a:p>
      </dsp:txBody>
      <dsp:txXfrm>
        <a:off x="550470" y="1232701"/>
        <a:ext cx="2043543" cy="586007"/>
      </dsp:txXfrm>
    </dsp:sp>
    <dsp:sp modelId="{41A9F423-C7D6-44F3-880F-B911089CB618}">
      <dsp:nvSpPr>
        <dsp:cNvPr id="0" name=""/>
        <dsp:cNvSpPr/>
      </dsp:nvSpPr>
      <dsp:spPr>
        <a:xfrm>
          <a:off x="266545" y="1015833"/>
          <a:ext cx="265693" cy="1287958"/>
        </a:xfrm>
        <a:custGeom>
          <a:avLst/>
          <a:gdLst/>
          <a:ahLst/>
          <a:cxnLst/>
          <a:rect l="0" t="0" r="0" b="0"/>
          <a:pathLst>
            <a:path>
              <a:moveTo>
                <a:pt x="0" y="0"/>
              </a:moveTo>
              <a:lnTo>
                <a:pt x="0" y="1287958"/>
              </a:lnTo>
              <a:lnTo>
                <a:pt x="265693" y="128795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81D04-F72B-4A72-935C-E761A4423D65}">
      <dsp:nvSpPr>
        <dsp:cNvPr id="0" name=""/>
        <dsp:cNvSpPr/>
      </dsp:nvSpPr>
      <dsp:spPr>
        <a:xfrm>
          <a:off x="532239" y="1992557"/>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094906"/>
              <a:satOff val="758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Planning and managing finances</a:t>
          </a:r>
          <a:endParaRPr lang="en-GB" sz="1600" kern="1200" dirty="0"/>
        </a:p>
      </dsp:txBody>
      <dsp:txXfrm>
        <a:off x="550470" y="2010788"/>
        <a:ext cx="2043543" cy="586007"/>
      </dsp:txXfrm>
    </dsp:sp>
    <dsp:sp modelId="{43EF862A-D6D2-4868-B8B4-66F578A4837E}">
      <dsp:nvSpPr>
        <dsp:cNvPr id="0" name=""/>
        <dsp:cNvSpPr/>
      </dsp:nvSpPr>
      <dsp:spPr>
        <a:xfrm>
          <a:off x="266545" y="1015833"/>
          <a:ext cx="265693" cy="2066046"/>
        </a:xfrm>
        <a:custGeom>
          <a:avLst/>
          <a:gdLst/>
          <a:ahLst/>
          <a:cxnLst/>
          <a:rect l="0" t="0" r="0" b="0"/>
          <a:pathLst>
            <a:path>
              <a:moveTo>
                <a:pt x="0" y="0"/>
              </a:moveTo>
              <a:lnTo>
                <a:pt x="0" y="2066046"/>
              </a:lnTo>
              <a:lnTo>
                <a:pt x="265693" y="20660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FF0B6-71D5-4978-AFDD-71B8E3131BB0}">
      <dsp:nvSpPr>
        <dsp:cNvPr id="0" name=""/>
        <dsp:cNvSpPr/>
      </dsp:nvSpPr>
      <dsp:spPr>
        <a:xfrm>
          <a:off x="532239" y="2770644"/>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89812"/>
              <a:satOff val="15161"/>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Risk and reward</a:t>
          </a:r>
          <a:endParaRPr lang="en-GB" sz="1600" kern="1200" dirty="0"/>
        </a:p>
      </dsp:txBody>
      <dsp:txXfrm>
        <a:off x="550470" y="2788875"/>
        <a:ext cx="2043543" cy="586007"/>
      </dsp:txXfrm>
    </dsp:sp>
    <dsp:sp modelId="{7F03EC5E-CD72-4463-8A8C-3D89593EC75B}">
      <dsp:nvSpPr>
        <dsp:cNvPr id="0" name=""/>
        <dsp:cNvSpPr/>
      </dsp:nvSpPr>
      <dsp:spPr>
        <a:xfrm>
          <a:off x="266545" y="1015833"/>
          <a:ext cx="265693" cy="2844133"/>
        </a:xfrm>
        <a:custGeom>
          <a:avLst/>
          <a:gdLst/>
          <a:ahLst/>
          <a:cxnLst/>
          <a:rect l="0" t="0" r="0" b="0"/>
          <a:pathLst>
            <a:path>
              <a:moveTo>
                <a:pt x="0" y="0"/>
              </a:moveTo>
              <a:lnTo>
                <a:pt x="0" y="2844133"/>
              </a:lnTo>
              <a:lnTo>
                <a:pt x="265693" y="28441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7D669-011F-48E8-BA49-7345A063F9DE}">
      <dsp:nvSpPr>
        <dsp:cNvPr id="0" name=""/>
        <dsp:cNvSpPr/>
      </dsp:nvSpPr>
      <dsp:spPr>
        <a:xfrm>
          <a:off x="532239" y="3548732"/>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284718"/>
              <a:satOff val="22741"/>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Financial landscape</a:t>
          </a:r>
          <a:endParaRPr lang="en-GB" sz="1600" kern="1200" dirty="0"/>
        </a:p>
      </dsp:txBody>
      <dsp:txXfrm>
        <a:off x="550470" y="3566963"/>
        <a:ext cx="2043543" cy="58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E77D-0CFC-474A-A0E5-01E4343D6330}">
      <dsp:nvSpPr>
        <dsp:cNvPr id="0" name=""/>
        <dsp:cNvSpPr/>
      </dsp:nvSpPr>
      <dsp:spPr>
        <a:xfrm>
          <a:off x="851" y="393363"/>
          <a:ext cx="2656938" cy="622469"/>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Processes</a:t>
          </a:r>
          <a:endParaRPr lang="en-GB" sz="3500" kern="1200" dirty="0"/>
        </a:p>
      </dsp:txBody>
      <dsp:txXfrm>
        <a:off x="19082" y="411594"/>
        <a:ext cx="2620476" cy="586007"/>
      </dsp:txXfrm>
    </dsp:sp>
    <dsp:sp modelId="{BFDE232B-9A28-49BD-A00A-07D4517AFF97}">
      <dsp:nvSpPr>
        <dsp:cNvPr id="0" name=""/>
        <dsp:cNvSpPr/>
      </dsp:nvSpPr>
      <dsp:spPr>
        <a:xfrm>
          <a:off x="266545" y="1015833"/>
          <a:ext cx="265693" cy="509871"/>
        </a:xfrm>
        <a:custGeom>
          <a:avLst/>
          <a:gdLst/>
          <a:ahLst/>
          <a:cxnLst/>
          <a:rect l="0" t="0" r="0" b="0"/>
          <a:pathLst>
            <a:path>
              <a:moveTo>
                <a:pt x="0" y="0"/>
              </a:moveTo>
              <a:lnTo>
                <a:pt x="0" y="509871"/>
              </a:lnTo>
              <a:lnTo>
                <a:pt x="265693" y="5098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DD9B-6785-423D-8553-ECFD012B65D0}">
      <dsp:nvSpPr>
        <dsp:cNvPr id="0" name=""/>
        <dsp:cNvSpPr/>
      </dsp:nvSpPr>
      <dsp:spPr>
        <a:xfrm>
          <a:off x="532239" y="1214470"/>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Identifying financial information</a:t>
          </a:r>
          <a:endParaRPr lang="en-GB" sz="1300" kern="1200" dirty="0"/>
        </a:p>
      </dsp:txBody>
      <dsp:txXfrm>
        <a:off x="550470" y="1232701"/>
        <a:ext cx="2043543" cy="586007"/>
      </dsp:txXfrm>
    </dsp:sp>
    <dsp:sp modelId="{BB8EAAED-C52B-4671-8EB4-AA70621D9BEE}">
      <dsp:nvSpPr>
        <dsp:cNvPr id="0" name=""/>
        <dsp:cNvSpPr/>
      </dsp:nvSpPr>
      <dsp:spPr>
        <a:xfrm>
          <a:off x="266545" y="1015833"/>
          <a:ext cx="265693" cy="1287958"/>
        </a:xfrm>
        <a:custGeom>
          <a:avLst/>
          <a:gdLst/>
          <a:ahLst/>
          <a:cxnLst/>
          <a:rect l="0" t="0" r="0" b="0"/>
          <a:pathLst>
            <a:path>
              <a:moveTo>
                <a:pt x="0" y="0"/>
              </a:moveTo>
              <a:lnTo>
                <a:pt x="0" y="1287958"/>
              </a:lnTo>
              <a:lnTo>
                <a:pt x="265693" y="128795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CBF147-2736-48DD-9A6D-F25E60DAE76A}">
      <dsp:nvSpPr>
        <dsp:cNvPr id="0" name=""/>
        <dsp:cNvSpPr/>
      </dsp:nvSpPr>
      <dsp:spPr>
        <a:xfrm>
          <a:off x="532239" y="1992557"/>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094906"/>
              <a:satOff val="758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Analyse information in a financial context</a:t>
          </a:r>
        </a:p>
      </dsp:txBody>
      <dsp:txXfrm>
        <a:off x="550470" y="2010788"/>
        <a:ext cx="2043543" cy="586007"/>
      </dsp:txXfrm>
    </dsp:sp>
    <dsp:sp modelId="{E0164AA5-7EF4-43C5-9410-0AA617F674F4}">
      <dsp:nvSpPr>
        <dsp:cNvPr id="0" name=""/>
        <dsp:cNvSpPr/>
      </dsp:nvSpPr>
      <dsp:spPr>
        <a:xfrm>
          <a:off x="266545" y="1015833"/>
          <a:ext cx="265693" cy="2066046"/>
        </a:xfrm>
        <a:custGeom>
          <a:avLst/>
          <a:gdLst/>
          <a:ahLst/>
          <a:cxnLst/>
          <a:rect l="0" t="0" r="0" b="0"/>
          <a:pathLst>
            <a:path>
              <a:moveTo>
                <a:pt x="0" y="0"/>
              </a:moveTo>
              <a:lnTo>
                <a:pt x="0" y="2066046"/>
              </a:lnTo>
              <a:lnTo>
                <a:pt x="265693" y="20660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FAA9AC-1381-4314-BA85-BED28393DBDE}">
      <dsp:nvSpPr>
        <dsp:cNvPr id="0" name=""/>
        <dsp:cNvSpPr/>
      </dsp:nvSpPr>
      <dsp:spPr>
        <a:xfrm>
          <a:off x="532239" y="2770644"/>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89812"/>
              <a:satOff val="15161"/>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Evaluate financial issues</a:t>
          </a:r>
        </a:p>
      </dsp:txBody>
      <dsp:txXfrm>
        <a:off x="550470" y="2788875"/>
        <a:ext cx="2043543" cy="586007"/>
      </dsp:txXfrm>
    </dsp:sp>
    <dsp:sp modelId="{D82D06BB-09FA-4097-878D-EDFA5CC644C8}">
      <dsp:nvSpPr>
        <dsp:cNvPr id="0" name=""/>
        <dsp:cNvSpPr/>
      </dsp:nvSpPr>
      <dsp:spPr>
        <a:xfrm>
          <a:off x="266545" y="1015833"/>
          <a:ext cx="265693" cy="2844133"/>
        </a:xfrm>
        <a:custGeom>
          <a:avLst/>
          <a:gdLst/>
          <a:ahLst/>
          <a:cxnLst/>
          <a:rect l="0" t="0" r="0" b="0"/>
          <a:pathLst>
            <a:path>
              <a:moveTo>
                <a:pt x="0" y="0"/>
              </a:moveTo>
              <a:lnTo>
                <a:pt x="0" y="2844133"/>
              </a:lnTo>
              <a:lnTo>
                <a:pt x="265693" y="28441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5BC4D-FDCF-4F52-9954-999A65BE7AB3}">
      <dsp:nvSpPr>
        <dsp:cNvPr id="0" name=""/>
        <dsp:cNvSpPr/>
      </dsp:nvSpPr>
      <dsp:spPr>
        <a:xfrm>
          <a:off x="532239" y="3548732"/>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284718"/>
              <a:satOff val="22741"/>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Apply financial knowledge and understanding</a:t>
          </a:r>
        </a:p>
      </dsp:txBody>
      <dsp:txXfrm>
        <a:off x="550470" y="3566963"/>
        <a:ext cx="2043543" cy="586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47617-4105-4DEA-AC46-5CE139571007}">
      <dsp:nvSpPr>
        <dsp:cNvPr id="0" name=""/>
        <dsp:cNvSpPr/>
      </dsp:nvSpPr>
      <dsp:spPr>
        <a:xfrm>
          <a:off x="851" y="393363"/>
          <a:ext cx="2656938" cy="622469"/>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t>Contexts</a:t>
          </a:r>
          <a:endParaRPr lang="en-GB" sz="3500" kern="1200" dirty="0"/>
        </a:p>
      </dsp:txBody>
      <dsp:txXfrm>
        <a:off x="19082" y="411594"/>
        <a:ext cx="2620476" cy="586007"/>
      </dsp:txXfrm>
    </dsp:sp>
    <dsp:sp modelId="{2D60EED3-01F1-483D-9C7D-646173491FDA}">
      <dsp:nvSpPr>
        <dsp:cNvPr id="0" name=""/>
        <dsp:cNvSpPr/>
      </dsp:nvSpPr>
      <dsp:spPr>
        <a:xfrm>
          <a:off x="266545" y="1015833"/>
          <a:ext cx="265693" cy="466852"/>
        </a:xfrm>
        <a:custGeom>
          <a:avLst/>
          <a:gdLst/>
          <a:ahLst/>
          <a:cxnLst/>
          <a:rect l="0" t="0" r="0" b="0"/>
          <a:pathLst>
            <a:path>
              <a:moveTo>
                <a:pt x="0" y="0"/>
              </a:moveTo>
              <a:lnTo>
                <a:pt x="0" y="466852"/>
              </a:lnTo>
              <a:lnTo>
                <a:pt x="265693" y="46685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E915A6-BA2A-488E-B3A4-FDB89EB735E8}">
      <dsp:nvSpPr>
        <dsp:cNvPr id="0" name=""/>
        <dsp:cNvSpPr/>
      </dsp:nvSpPr>
      <dsp:spPr>
        <a:xfrm>
          <a:off x="532239" y="1171451"/>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GB" sz="1900" kern="1200" dirty="0" smtClean="0"/>
            <a:t>Education and work</a:t>
          </a:r>
          <a:endParaRPr lang="en-GB" sz="1900" kern="1200" dirty="0"/>
        </a:p>
      </dsp:txBody>
      <dsp:txXfrm>
        <a:off x="550470" y="1189682"/>
        <a:ext cx="2043543" cy="586007"/>
      </dsp:txXfrm>
    </dsp:sp>
    <dsp:sp modelId="{9BFBA6D1-B604-4FD4-93C3-4AB1711A3DCB}">
      <dsp:nvSpPr>
        <dsp:cNvPr id="0" name=""/>
        <dsp:cNvSpPr/>
      </dsp:nvSpPr>
      <dsp:spPr>
        <a:xfrm>
          <a:off x="266545" y="1015833"/>
          <a:ext cx="265693" cy="1244939"/>
        </a:xfrm>
        <a:custGeom>
          <a:avLst/>
          <a:gdLst/>
          <a:ahLst/>
          <a:cxnLst/>
          <a:rect l="0" t="0" r="0" b="0"/>
          <a:pathLst>
            <a:path>
              <a:moveTo>
                <a:pt x="0" y="0"/>
              </a:moveTo>
              <a:lnTo>
                <a:pt x="0" y="1244939"/>
              </a:lnTo>
              <a:lnTo>
                <a:pt x="265693" y="12449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3BB32-9DC6-4F58-A5D3-162DFFCABC89}">
      <dsp:nvSpPr>
        <dsp:cNvPr id="0" name=""/>
        <dsp:cNvSpPr/>
      </dsp:nvSpPr>
      <dsp:spPr>
        <a:xfrm>
          <a:off x="532239" y="1949538"/>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094906"/>
              <a:satOff val="758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GB" sz="1900" kern="1200" dirty="0" smtClean="0"/>
            <a:t>Home and family</a:t>
          </a:r>
          <a:endParaRPr lang="en-GB" sz="1900" kern="1200" dirty="0"/>
        </a:p>
      </dsp:txBody>
      <dsp:txXfrm>
        <a:off x="550470" y="1967769"/>
        <a:ext cx="2043543" cy="586007"/>
      </dsp:txXfrm>
    </dsp:sp>
    <dsp:sp modelId="{96EB4FFC-C244-462A-B556-A543A3A248BD}">
      <dsp:nvSpPr>
        <dsp:cNvPr id="0" name=""/>
        <dsp:cNvSpPr/>
      </dsp:nvSpPr>
      <dsp:spPr>
        <a:xfrm>
          <a:off x="266545" y="1015833"/>
          <a:ext cx="265693" cy="2023027"/>
        </a:xfrm>
        <a:custGeom>
          <a:avLst/>
          <a:gdLst/>
          <a:ahLst/>
          <a:cxnLst/>
          <a:rect l="0" t="0" r="0" b="0"/>
          <a:pathLst>
            <a:path>
              <a:moveTo>
                <a:pt x="0" y="0"/>
              </a:moveTo>
              <a:lnTo>
                <a:pt x="0" y="2023027"/>
              </a:lnTo>
              <a:lnTo>
                <a:pt x="265693" y="20230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091D3-F5EC-43DF-9E8D-37A7F284E8C6}">
      <dsp:nvSpPr>
        <dsp:cNvPr id="0" name=""/>
        <dsp:cNvSpPr/>
      </dsp:nvSpPr>
      <dsp:spPr>
        <a:xfrm>
          <a:off x="532239" y="2727625"/>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89812"/>
              <a:satOff val="15161"/>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GB" sz="1900" kern="1200" dirty="0" smtClean="0"/>
            <a:t>Individual</a:t>
          </a:r>
          <a:endParaRPr lang="en-GB" sz="1900" kern="1200" dirty="0"/>
        </a:p>
      </dsp:txBody>
      <dsp:txXfrm>
        <a:off x="550470" y="2745856"/>
        <a:ext cx="2043543" cy="586007"/>
      </dsp:txXfrm>
    </dsp:sp>
    <dsp:sp modelId="{008B44E0-F366-471E-90B7-71893794994C}">
      <dsp:nvSpPr>
        <dsp:cNvPr id="0" name=""/>
        <dsp:cNvSpPr/>
      </dsp:nvSpPr>
      <dsp:spPr>
        <a:xfrm>
          <a:off x="266545" y="1015833"/>
          <a:ext cx="265693" cy="2801114"/>
        </a:xfrm>
        <a:custGeom>
          <a:avLst/>
          <a:gdLst/>
          <a:ahLst/>
          <a:cxnLst/>
          <a:rect l="0" t="0" r="0" b="0"/>
          <a:pathLst>
            <a:path>
              <a:moveTo>
                <a:pt x="0" y="0"/>
              </a:moveTo>
              <a:lnTo>
                <a:pt x="0" y="2801114"/>
              </a:lnTo>
              <a:lnTo>
                <a:pt x="265693" y="28011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7912A-E89F-4809-B065-FB29CCD01524}">
      <dsp:nvSpPr>
        <dsp:cNvPr id="0" name=""/>
        <dsp:cNvSpPr/>
      </dsp:nvSpPr>
      <dsp:spPr>
        <a:xfrm>
          <a:off x="532239" y="3505713"/>
          <a:ext cx="2080005" cy="6224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284718"/>
              <a:satOff val="22741"/>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GB" sz="1900" kern="1200" dirty="0" smtClean="0"/>
            <a:t>Societal</a:t>
          </a:r>
          <a:endParaRPr lang="en-GB" sz="1900" kern="1200" dirty="0"/>
        </a:p>
      </dsp:txBody>
      <dsp:txXfrm>
        <a:off x="550470" y="3523944"/>
        <a:ext cx="2043543" cy="58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87B89-3F2E-42A2-AAC5-7570CE8A6F8E}">
      <dsp:nvSpPr>
        <dsp:cNvPr id="0" name=""/>
        <dsp:cNvSpPr/>
      </dsp:nvSpPr>
      <dsp:spPr>
        <a:xfrm rot="5400000">
          <a:off x="5034308" y="-2475788"/>
          <a:ext cx="820863" cy="59786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…if they go to the cinema, will they still have enough money for the bus fare home?  Or would it be better to buy pizza and invite friends home? </a:t>
          </a:r>
          <a:endParaRPr lang="en-GB" sz="1600" kern="1200" dirty="0"/>
        </a:p>
      </dsp:txBody>
      <dsp:txXfrm rot="-5400000">
        <a:off x="2455392" y="143199"/>
        <a:ext cx="5938625" cy="740721"/>
      </dsp:txXfrm>
    </dsp:sp>
    <dsp:sp modelId="{699CD1DE-BF3F-41BB-9006-4371B5627238}">
      <dsp:nvSpPr>
        <dsp:cNvPr id="0" name=""/>
        <dsp:cNvSpPr/>
      </dsp:nvSpPr>
      <dsp:spPr>
        <a:xfrm>
          <a:off x="1191" y="520"/>
          <a:ext cx="2454200" cy="102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Balance their priority and plan what to spend </a:t>
          </a:r>
          <a:br>
            <a:rPr lang="en-GB" sz="1800" kern="1200" dirty="0" smtClean="0"/>
          </a:br>
          <a:r>
            <a:rPr lang="en-GB" sz="1800" kern="1200" dirty="0" smtClean="0"/>
            <a:t>money on</a:t>
          </a:r>
          <a:endParaRPr lang="en-GB" sz="1800" kern="1200" dirty="0"/>
        </a:p>
      </dsp:txBody>
      <dsp:txXfrm>
        <a:off x="51280" y="50609"/>
        <a:ext cx="2354022" cy="925900"/>
      </dsp:txXfrm>
    </dsp:sp>
    <dsp:sp modelId="{34028070-B418-4CFA-9A06-5FCDB18469B9}">
      <dsp:nvSpPr>
        <dsp:cNvPr id="0" name=""/>
        <dsp:cNvSpPr/>
      </dsp:nvSpPr>
      <dsp:spPr>
        <a:xfrm rot="5400000">
          <a:off x="5034308" y="-1398405"/>
          <a:ext cx="820863" cy="59786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…a games console will need new games, a motorbike will need fuel and tyres and services and so on. </a:t>
          </a:r>
          <a:endParaRPr lang="en-GB" sz="1600" kern="1200" dirty="0"/>
        </a:p>
      </dsp:txBody>
      <dsp:txXfrm rot="-5400000">
        <a:off x="2455392" y="1220582"/>
        <a:ext cx="5938625" cy="740721"/>
      </dsp:txXfrm>
    </dsp:sp>
    <dsp:sp modelId="{5068C0EA-448E-4ED1-AA98-F8A0D9DF3FB7}">
      <dsp:nvSpPr>
        <dsp:cNvPr id="0" name=""/>
        <dsp:cNvSpPr/>
      </dsp:nvSpPr>
      <dsp:spPr>
        <a:xfrm>
          <a:off x="1191" y="1077902"/>
          <a:ext cx="2454200" cy="102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Remember that some of the purchases have ongoing costs </a:t>
          </a:r>
          <a:endParaRPr lang="en-GB" sz="1800" kern="1200" dirty="0"/>
        </a:p>
      </dsp:txBody>
      <dsp:txXfrm>
        <a:off x="51280" y="1127991"/>
        <a:ext cx="2354022" cy="925900"/>
      </dsp:txXfrm>
    </dsp:sp>
    <dsp:sp modelId="{CF78A7ED-F251-40C1-BDEB-698C497F5C22}">
      <dsp:nvSpPr>
        <dsp:cNvPr id="0" name=""/>
        <dsp:cNvSpPr/>
      </dsp:nvSpPr>
      <dsp:spPr>
        <a:xfrm rot="5400000">
          <a:off x="5034308" y="-321023"/>
          <a:ext cx="820863" cy="59786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eaLnBrk="1" latinLnBrk="0">
            <a:lnSpc>
              <a:spcPct val="90000"/>
            </a:lnSpc>
            <a:spcBef>
              <a:spcPct val="0"/>
            </a:spcBef>
            <a:spcAft>
              <a:spcPct val="15000"/>
            </a:spcAft>
            <a:buChar char="••"/>
          </a:pPr>
          <a:r>
            <a:rPr lang="en-GB" sz="1600" kern="1200" dirty="0" smtClean="0"/>
            <a:t> …Some emails that look like they came from their bank might not be legitimate, they should know what to do if they are not sure</a:t>
          </a:r>
          <a:endParaRPr lang="en-GB" sz="1600" kern="1200" dirty="0"/>
        </a:p>
      </dsp:txBody>
      <dsp:txXfrm rot="-5400000">
        <a:off x="2455392" y="2297964"/>
        <a:ext cx="5938625" cy="740721"/>
      </dsp:txXfrm>
    </dsp:sp>
    <dsp:sp modelId="{884A4E50-9297-4BB3-8A99-302888EA1D71}">
      <dsp:nvSpPr>
        <dsp:cNvPr id="0" name=""/>
        <dsp:cNvSpPr/>
      </dsp:nvSpPr>
      <dsp:spPr>
        <a:xfrm>
          <a:off x="1191" y="2155285"/>
          <a:ext cx="2454200" cy="102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Being alert </a:t>
          </a:r>
          <a:br>
            <a:rPr lang="en-GB" sz="1800" kern="1200" dirty="0" smtClean="0"/>
          </a:br>
          <a:r>
            <a:rPr lang="en-GB" sz="1800" kern="1200" dirty="0" smtClean="0"/>
            <a:t>to possible fraud </a:t>
          </a:r>
          <a:endParaRPr lang="en-GB" sz="1800" kern="1200" dirty="0"/>
        </a:p>
      </dsp:txBody>
      <dsp:txXfrm>
        <a:off x="51280" y="2205374"/>
        <a:ext cx="2354022" cy="925900"/>
      </dsp:txXfrm>
    </dsp:sp>
    <dsp:sp modelId="{5F7D3143-3F40-4149-8E91-04399E9B176B}">
      <dsp:nvSpPr>
        <dsp:cNvPr id="0" name=""/>
        <dsp:cNvSpPr/>
      </dsp:nvSpPr>
      <dsp:spPr>
        <a:xfrm rot="5400000">
          <a:off x="5158000" y="756359"/>
          <a:ext cx="573479" cy="59786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…If their phone gets stolen, they should ask their parents if it is covered by their household insurance</a:t>
          </a:r>
          <a:endParaRPr lang="en-GB" sz="1600" kern="1200" dirty="0"/>
        </a:p>
      </dsp:txBody>
      <dsp:txXfrm rot="-5400000">
        <a:off x="2455392" y="3486963"/>
        <a:ext cx="5950701" cy="517489"/>
      </dsp:txXfrm>
    </dsp:sp>
    <dsp:sp modelId="{4FA376C5-2278-4345-BBE0-4BD026E672CF}">
      <dsp:nvSpPr>
        <dsp:cNvPr id="0" name=""/>
        <dsp:cNvSpPr/>
      </dsp:nvSpPr>
      <dsp:spPr>
        <a:xfrm>
          <a:off x="1191" y="3232668"/>
          <a:ext cx="2454200" cy="102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Knowing what risk is and what insurance is meant for </a:t>
          </a:r>
          <a:endParaRPr lang="en-GB" sz="1800" kern="1200" dirty="0"/>
        </a:p>
      </dsp:txBody>
      <dsp:txXfrm>
        <a:off x="51280" y="3282757"/>
        <a:ext cx="2354022" cy="925900"/>
      </dsp:txXfrm>
    </dsp:sp>
    <dsp:sp modelId="{3BA6CC44-025F-43F5-BD73-3E62DA223E0C}">
      <dsp:nvSpPr>
        <dsp:cNvPr id="0" name=""/>
        <dsp:cNvSpPr/>
      </dsp:nvSpPr>
      <dsp:spPr>
        <a:xfrm rot="5400000">
          <a:off x="4827718" y="1937725"/>
          <a:ext cx="1234044" cy="59786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…they should know that if they buy a computer on credit  they will have to pay interest on the loan as well as paying the advertised price for the computer</a:t>
          </a:r>
          <a:endParaRPr lang="en-GB" sz="1600" kern="1200" dirty="0"/>
        </a:p>
        <a:p>
          <a:pPr marL="171450" lvl="1" indent="-171450" algn="l" defTabSz="711200" rtl="0">
            <a:lnSpc>
              <a:spcPct val="90000"/>
            </a:lnSpc>
            <a:spcBef>
              <a:spcPct val="0"/>
            </a:spcBef>
            <a:spcAft>
              <a:spcPct val="15000"/>
            </a:spcAft>
            <a:buChar char="••"/>
          </a:pPr>
          <a:r>
            <a:rPr lang="en-GB" sz="1600" kern="1200" dirty="0" smtClean="0"/>
            <a:t>…and they will realise that the less they repay of that loan each month, the more they will pay in interest</a:t>
          </a:r>
          <a:endParaRPr lang="en-GB" sz="1600" kern="1200" dirty="0"/>
        </a:p>
      </dsp:txBody>
      <dsp:txXfrm rot="-5400000">
        <a:off x="2455393" y="4370292"/>
        <a:ext cx="5918455" cy="1113562"/>
      </dsp:txXfrm>
    </dsp:sp>
    <dsp:sp modelId="{035C0A5F-6E39-41D7-91E0-26CF8317A9A5}">
      <dsp:nvSpPr>
        <dsp:cNvPr id="0" name=""/>
        <dsp:cNvSpPr/>
      </dsp:nvSpPr>
      <dsp:spPr>
        <a:xfrm>
          <a:off x="1191" y="4414034"/>
          <a:ext cx="2454200" cy="102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Make an informed decision about credit</a:t>
          </a:r>
          <a:endParaRPr lang="en-GB" sz="1800" kern="1200" dirty="0"/>
        </a:p>
      </dsp:txBody>
      <dsp:txXfrm>
        <a:off x="51280" y="4464123"/>
        <a:ext cx="2354022" cy="925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BA482-CF3C-4255-B08F-58AB948402DA}">
      <dsp:nvSpPr>
        <dsp:cNvPr id="0" name=""/>
        <dsp:cNvSpPr/>
      </dsp:nvSpPr>
      <dsp:spPr>
        <a:xfrm>
          <a:off x="0" y="172173"/>
          <a:ext cx="8748464" cy="2578680"/>
        </a:xfrm>
        <a:prstGeom prst="roundRect">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noProof="0" dirty="0" smtClean="0">
              <a:solidFill>
                <a:schemeClr val="tx1"/>
              </a:solidFill>
            </a:rPr>
            <a:t>NEW OFFER</a:t>
          </a:r>
        </a:p>
        <a:p>
          <a:pPr lvl="0" algn="l" defTabSz="844550">
            <a:lnSpc>
              <a:spcPct val="90000"/>
            </a:lnSpc>
            <a:spcBef>
              <a:spcPct val="0"/>
            </a:spcBef>
            <a:spcAft>
              <a:spcPct val="35000"/>
            </a:spcAft>
          </a:pPr>
          <a:r>
            <a:rPr lang="en-GB" sz="1900" b="0" kern="1200" noProof="0" dirty="0" smtClean="0">
              <a:solidFill>
                <a:schemeClr val="tx2">
                  <a:lumMod val="60000"/>
                  <a:lumOff val="40000"/>
                </a:schemeClr>
              </a:solidFill>
            </a:rPr>
            <a:t>Mrs Jones has a loan of 8000 zeds with </a:t>
          </a:r>
          <a:r>
            <a:rPr lang="en-GB" sz="1900" b="0" kern="1200" noProof="0" dirty="0" err="1" smtClean="0">
              <a:solidFill>
                <a:schemeClr val="tx2">
                  <a:lumMod val="60000"/>
                  <a:lumOff val="40000"/>
                </a:schemeClr>
              </a:solidFill>
            </a:rPr>
            <a:t>FirstZed</a:t>
          </a:r>
          <a:r>
            <a:rPr lang="en-GB" sz="1900" b="0" kern="1200" noProof="0" dirty="0" smtClean="0">
              <a:solidFill>
                <a:schemeClr val="tx2">
                  <a:lumMod val="60000"/>
                  <a:lumOff val="40000"/>
                </a:schemeClr>
              </a:solidFill>
            </a:rPr>
            <a:t> Finance. The annual interest rate on the loan is 15%. Her repayments each month are 150 zeds. </a:t>
          </a:r>
        </a:p>
        <a:p>
          <a:pPr lvl="0" algn="l" defTabSz="844550">
            <a:lnSpc>
              <a:spcPct val="90000"/>
            </a:lnSpc>
            <a:spcBef>
              <a:spcPct val="0"/>
            </a:spcBef>
            <a:spcAft>
              <a:spcPct val="35000"/>
            </a:spcAft>
          </a:pPr>
          <a:r>
            <a:rPr lang="en-GB" sz="1900" b="0" kern="1200" noProof="0" dirty="0" smtClean="0">
              <a:solidFill>
                <a:schemeClr val="tx2">
                  <a:lumMod val="60000"/>
                  <a:lumOff val="40000"/>
                </a:schemeClr>
              </a:solidFill>
            </a:rPr>
            <a:t>After one year Mrs Jones still owes 7400 zeds.  </a:t>
          </a:r>
        </a:p>
        <a:p>
          <a:pPr lvl="0" algn="l" defTabSz="844550">
            <a:lnSpc>
              <a:spcPct val="90000"/>
            </a:lnSpc>
            <a:spcBef>
              <a:spcPct val="0"/>
            </a:spcBef>
            <a:spcAft>
              <a:spcPct val="35000"/>
            </a:spcAft>
          </a:pPr>
          <a:r>
            <a:rPr lang="en-GB" sz="1900" b="0" kern="1200" noProof="0" dirty="0" smtClean="0">
              <a:solidFill>
                <a:schemeClr val="tx2">
                  <a:lumMod val="60000"/>
                  <a:lumOff val="40000"/>
                </a:schemeClr>
              </a:solidFill>
            </a:rPr>
            <a:t>Another finance company called </a:t>
          </a:r>
          <a:r>
            <a:rPr lang="en-GB" sz="1900" b="0" kern="1200" noProof="0" dirty="0" err="1" smtClean="0">
              <a:solidFill>
                <a:schemeClr val="tx2">
                  <a:lumMod val="60000"/>
                  <a:lumOff val="40000"/>
                </a:schemeClr>
              </a:solidFill>
            </a:rPr>
            <a:t>Zedbest</a:t>
          </a:r>
          <a:r>
            <a:rPr lang="en-GB" sz="1900" b="0" kern="1200" noProof="0" dirty="0" smtClean="0">
              <a:solidFill>
                <a:schemeClr val="tx2">
                  <a:lumMod val="60000"/>
                  <a:lumOff val="40000"/>
                </a:schemeClr>
              </a:solidFill>
            </a:rPr>
            <a:t> will give Mrs Jones a </a:t>
          </a:r>
          <a:r>
            <a:rPr lang="en-GB" sz="1900" b="0" kern="1200" noProof="0" dirty="0" err="1" smtClean="0">
              <a:solidFill>
                <a:schemeClr val="tx2">
                  <a:lumMod val="60000"/>
                  <a:lumOff val="40000"/>
                </a:schemeClr>
              </a:solidFill>
            </a:rPr>
            <a:t>lona</a:t>
          </a:r>
          <a:r>
            <a:rPr lang="en-GB" sz="1900" b="0" kern="1200" noProof="0" dirty="0" smtClean="0">
              <a:solidFill>
                <a:schemeClr val="tx2">
                  <a:lumMod val="60000"/>
                  <a:lumOff val="40000"/>
                </a:schemeClr>
              </a:solidFill>
            </a:rPr>
            <a:t> for 10 000 zeds with an annual interest rate of 13%. Her repayments each month would also be 150 zeds</a:t>
          </a:r>
          <a:endParaRPr lang="en-GB" sz="1900" b="0" kern="1200" noProof="0" dirty="0">
            <a:solidFill>
              <a:schemeClr val="tx2">
                <a:lumMod val="60000"/>
                <a:lumOff val="40000"/>
              </a:schemeClr>
            </a:solidFill>
          </a:endParaRPr>
        </a:p>
      </dsp:txBody>
      <dsp:txXfrm>
        <a:off x="125881" y="298054"/>
        <a:ext cx="8496702" cy="2326918"/>
      </dsp:txXfrm>
    </dsp:sp>
    <dsp:sp modelId="{CB07A88E-6099-4BDE-AF08-97FFC82A861E}">
      <dsp:nvSpPr>
        <dsp:cNvPr id="0" name=""/>
        <dsp:cNvSpPr/>
      </dsp:nvSpPr>
      <dsp:spPr>
        <a:xfrm>
          <a:off x="0" y="2917462"/>
          <a:ext cx="8748464" cy="2578680"/>
        </a:xfrm>
        <a:prstGeom prst="roundRect">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noProof="0" dirty="0" smtClean="0">
              <a:solidFill>
                <a:schemeClr val="tx1"/>
              </a:solidFill>
            </a:rPr>
            <a:t>NEW OFFER- Question 1. </a:t>
          </a:r>
        </a:p>
        <a:p>
          <a:pPr lvl="0" algn="l" defTabSz="844550">
            <a:lnSpc>
              <a:spcPct val="90000"/>
            </a:lnSpc>
            <a:spcBef>
              <a:spcPct val="0"/>
            </a:spcBef>
            <a:spcAft>
              <a:spcPct val="35000"/>
            </a:spcAft>
          </a:pPr>
          <a:r>
            <a:rPr lang="en-GB" sz="1900" kern="1200" dirty="0" smtClean="0">
              <a:solidFill>
                <a:schemeClr val="tx2">
                  <a:lumMod val="60000"/>
                  <a:lumOff val="40000"/>
                </a:schemeClr>
              </a:solidFill>
            </a:rPr>
            <a:t>If she takes the </a:t>
          </a:r>
          <a:r>
            <a:rPr lang="en-GB" sz="1900" kern="1200" dirty="0" err="1" smtClean="0">
              <a:solidFill>
                <a:schemeClr val="tx2">
                  <a:lumMod val="60000"/>
                  <a:lumOff val="40000"/>
                </a:schemeClr>
              </a:solidFill>
            </a:rPr>
            <a:t>Zedbest</a:t>
          </a:r>
          <a:r>
            <a:rPr lang="en-GB" sz="1900" kern="1200" dirty="0" smtClean="0">
              <a:solidFill>
                <a:schemeClr val="tx2">
                  <a:lumMod val="60000"/>
                  <a:lumOff val="40000"/>
                </a:schemeClr>
              </a:solidFill>
            </a:rPr>
            <a:t> loan, Mrs Jones will immediately pay off her existing loan.</a:t>
          </a:r>
        </a:p>
        <a:p>
          <a:pPr lvl="0" algn="l" defTabSz="844550">
            <a:lnSpc>
              <a:spcPct val="90000"/>
            </a:lnSpc>
            <a:spcBef>
              <a:spcPct val="0"/>
            </a:spcBef>
            <a:spcAft>
              <a:spcPct val="35000"/>
            </a:spcAft>
          </a:pPr>
          <a:r>
            <a:rPr lang="en-GB" sz="1900" kern="1200" dirty="0" smtClean="0">
              <a:solidFill>
                <a:schemeClr val="tx2">
                  <a:lumMod val="60000"/>
                  <a:lumOff val="40000"/>
                </a:schemeClr>
              </a:solidFill>
            </a:rPr>
            <a:t>What are two other </a:t>
          </a:r>
          <a:r>
            <a:rPr lang="en-GB" sz="1900" b="1" kern="1200" dirty="0" smtClean="0">
              <a:solidFill>
                <a:schemeClr val="tx2">
                  <a:lumMod val="60000"/>
                  <a:lumOff val="40000"/>
                </a:schemeClr>
              </a:solidFill>
            </a:rPr>
            <a:t>financial</a:t>
          </a:r>
          <a:r>
            <a:rPr lang="en-GB" sz="1900" kern="1200" dirty="0" smtClean="0">
              <a:solidFill>
                <a:schemeClr val="tx2">
                  <a:lumMod val="60000"/>
                  <a:lumOff val="40000"/>
                </a:schemeClr>
              </a:solidFill>
            </a:rPr>
            <a:t> benefits for Mrs Jones if she takes the </a:t>
          </a:r>
          <a:r>
            <a:rPr lang="en-GB" sz="1900" kern="1200" dirty="0" err="1" smtClean="0">
              <a:solidFill>
                <a:schemeClr val="tx2">
                  <a:lumMod val="60000"/>
                  <a:lumOff val="40000"/>
                </a:schemeClr>
              </a:solidFill>
            </a:rPr>
            <a:t>Zedbest</a:t>
          </a:r>
          <a:r>
            <a:rPr lang="en-GB" sz="1900" kern="1200" dirty="0" smtClean="0">
              <a:solidFill>
                <a:schemeClr val="tx2">
                  <a:lumMod val="60000"/>
                  <a:lumOff val="40000"/>
                </a:schemeClr>
              </a:solidFill>
            </a:rPr>
            <a:t> loan?</a:t>
          </a:r>
        </a:p>
        <a:p>
          <a:pPr lvl="0" algn="l" defTabSz="844550">
            <a:lnSpc>
              <a:spcPct val="90000"/>
            </a:lnSpc>
            <a:spcBef>
              <a:spcPct val="0"/>
            </a:spcBef>
            <a:spcAft>
              <a:spcPct val="35000"/>
            </a:spcAft>
          </a:pPr>
          <a:r>
            <a:rPr lang="en-GB" sz="1900" kern="1200" dirty="0" smtClean="0">
              <a:solidFill>
                <a:schemeClr val="tx2">
                  <a:lumMod val="60000"/>
                  <a:lumOff val="40000"/>
                </a:schemeClr>
              </a:solidFill>
            </a:rPr>
            <a:t>1. …………………………………………………………………………………………………</a:t>
          </a:r>
        </a:p>
        <a:p>
          <a:pPr lvl="0" algn="l" defTabSz="844550">
            <a:lnSpc>
              <a:spcPct val="90000"/>
            </a:lnSpc>
            <a:spcBef>
              <a:spcPct val="0"/>
            </a:spcBef>
            <a:spcAft>
              <a:spcPct val="35000"/>
            </a:spcAft>
          </a:pPr>
          <a:r>
            <a:rPr lang="en-GB" sz="1900" kern="1200" dirty="0" smtClean="0">
              <a:solidFill>
                <a:schemeClr val="tx2">
                  <a:lumMod val="60000"/>
                  <a:lumOff val="40000"/>
                </a:schemeClr>
              </a:solidFill>
            </a:rPr>
            <a:t>2. …………………………………………………………………………………………………</a:t>
          </a:r>
          <a:endParaRPr lang="en-GB" sz="1900" kern="1200" noProof="0" dirty="0">
            <a:solidFill>
              <a:schemeClr val="tx2">
                <a:lumMod val="60000"/>
                <a:lumOff val="40000"/>
              </a:schemeClr>
            </a:solidFill>
          </a:endParaRPr>
        </a:p>
      </dsp:txBody>
      <dsp:txXfrm>
        <a:off x="125881" y="3043343"/>
        <a:ext cx="8496702" cy="2326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6E1A9-F220-4658-B4A3-3AF7E56D0343}">
      <dsp:nvSpPr>
        <dsp:cNvPr id="0" name=""/>
        <dsp:cNvSpPr/>
      </dsp:nvSpPr>
      <dsp:spPr>
        <a:xfrm>
          <a:off x="-5614586" y="-859990"/>
          <a:ext cx="6688533" cy="6688533"/>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AC070-B80D-4C17-BA8C-1B2DC027A2A4}">
      <dsp:nvSpPr>
        <dsp:cNvPr id="0" name=""/>
        <dsp:cNvSpPr/>
      </dsp:nvSpPr>
      <dsp:spPr>
        <a:xfrm>
          <a:off x="348543" y="225870"/>
          <a:ext cx="7506005"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Australia  - </a:t>
          </a:r>
          <a:r>
            <a:rPr lang="en-US" sz="2300" kern="1200" dirty="0" smtClean="0"/>
            <a:t>adopted in 2011 and reviewed in 2013</a:t>
          </a:r>
          <a:endParaRPr lang="en-GB" sz="2300" kern="1200" dirty="0"/>
        </a:p>
      </dsp:txBody>
      <dsp:txXfrm>
        <a:off x="348543" y="225870"/>
        <a:ext cx="7506005" cy="451542"/>
      </dsp:txXfrm>
    </dsp:sp>
    <dsp:sp modelId="{2BA624D8-2D68-444F-8B0A-9694B1AEEFFE}">
      <dsp:nvSpPr>
        <dsp:cNvPr id="0" name=""/>
        <dsp:cNvSpPr/>
      </dsp:nvSpPr>
      <dsp:spPr>
        <a:xfrm>
          <a:off x="66330" y="169427"/>
          <a:ext cx="564427" cy="56442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39977-22FB-4BA7-A088-ED5527C3537F}">
      <dsp:nvSpPr>
        <dsp:cNvPr id="0" name=""/>
        <dsp:cNvSpPr/>
      </dsp:nvSpPr>
      <dsp:spPr>
        <a:xfrm>
          <a:off x="757455" y="903580"/>
          <a:ext cx="7097094"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Czech Republic – adopted in 2010   </a:t>
          </a:r>
          <a:endParaRPr lang="en-GB" sz="2300" kern="1200" dirty="0"/>
        </a:p>
      </dsp:txBody>
      <dsp:txXfrm>
        <a:off x="757455" y="903580"/>
        <a:ext cx="7097094" cy="451542"/>
      </dsp:txXfrm>
    </dsp:sp>
    <dsp:sp modelId="{496FB410-4827-45C5-BA87-3E8BF0565D73}">
      <dsp:nvSpPr>
        <dsp:cNvPr id="0" name=""/>
        <dsp:cNvSpPr/>
      </dsp:nvSpPr>
      <dsp:spPr>
        <a:xfrm>
          <a:off x="475241" y="847138"/>
          <a:ext cx="564427" cy="56442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5EF62-4369-44A9-B1B3-F5D2F45C0AD7}">
      <dsp:nvSpPr>
        <dsp:cNvPr id="0" name=""/>
        <dsp:cNvSpPr/>
      </dsp:nvSpPr>
      <dsp:spPr>
        <a:xfrm>
          <a:off x="981537" y="1580794"/>
          <a:ext cx="6873012"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Estonia – launched in 2013  </a:t>
          </a:r>
          <a:endParaRPr lang="en-GB" sz="2300" kern="1200" dirty="0"/>
        </a:p>
      </dsp:txBody>
      <dsp:txXfrm>
        <a:off x="981537" y="1580794"/>
        <a:ext cx="6873012" cy="451542"/>
      </dsp:txXfrm>
    </dsp:sp>
    <dsp:sp modelId="{CF73B2D3-45C7-44A7-9DC5-26282FAE2AAA}">
      <dsp:nvSpPr>
        <dsp:cNvPr id="0" name=""/>
        <dsp:cNvSpPr/>
      </dsp:nvSpPr>
      <dsp:spPr>
        <a:xfrm>
          <a:off x="699323" y="1524351"/>
          <a:ext cx="564427" cy="564427"/>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65650-32D2-4549-AF40-ED12D140BFED}">
      <dsp:nvSpPr>
        <dsp:cNvPr id="0" name=""/>
        <dsp:cNvSpPr/>
      </dsp:nvSpPr>
      <dsp:spPr>
        <a:xfrm>
          <a:off x="1053084" y="2258504"/>
          <a:ext cx="6801465"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New Zealand – launched in 2008   </a:t>
          </a:r>
          <a:endParaRPr lang="en-GB" sz="2300" kern="1200" dirty="0"/>
        </a:p>
      </dsp:txBody>
      <dsp:txXfrm>
        <a:off x="1053084" y="2258504"/>
        <a:ext cx="6801465" cy="451542"/>
      </dsp:txXfrm>
    </dsp:sp>
    <dsp:sp modelId="{452F619E-D67B-43B3-8B21-2C6D7F3397AB}">
      <dsp:nvSpPr>
        <dsp:cNvPr id="0" name=""/>
        <dsp:cNvSpPr/>
      </dsp:nvSpPr>
      <dsp:spPr>
        <a:xfrm>
          <a:off x="770870" y="2202062"/>
          <a:ext cx="564427" cy="564427"/>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38E29-50D4-46A8-893D-123F1F29DD8B}">
      <dsp:nvSpPr>
        <dsp:cNvPr id="0" name=""/>
        <dsp:cNvSpPr/>
      </dsp:nvSpPr>
      <dsp:spPr>
        <a:xfrm>
          <a:off x="981537" y="2936215"/>
          <a:ext cx="6873012"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Russian Federation – launched in 2011  </a:t>
          </a:r>
          <a:endParaRPr lang="en-GB" sz="2300" kern="1200" dirty="0"/>
        </a:p>
      </dsp:txBody>
      <dsp:txXfrm>
        <a:off x="981537" y="2936215"/>
        <a:ext cx="6873012" cy="451542"/>
      </dsp:txXfrm>
    </dsp:sp>
    <dsp:sp modelId="{E84433A2-1507-44A5-AA47-766DDD6F0351}">
      <dsp:nvSpPr>
        <dsp:cNvPr id="0" name=""/>
        <dsp:cNvSpPr/>
      </dsp:nvSpPr>
      <dsp:spPr>
        <a:xfrm>
          <a:off x="699323" y="2879772"/>
          <a:ext cx="564427" cy="564427"/>
        </a:xfrm>
        <a:prstGeom prst="ellipse">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6F6AE-436C-430A-A0FA-0A03733588BE}">
      <dsp:nvSpPr>
        <dsp:cNvPr id="0" name=""/>
        <dsp:cNvSpPr/>
      </dsp:nvSpPr>
      <dsp:spPr>
        <a:xfrm>
          <a:off x="757455" y="3613429"/>
          <a:ext cx="7097094"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Slovenia – approved in 2010  </a:t>
          </a:r>
          <a:endParaRPr lang="en-GB" sz="2300" kern="1200" dirty="0"/>
        </a:p>
      </dsp:txBody>
      <dsp:txXfrm>
        <a:off x="757455" y="3613429"/>
        <a:ext cx="7097094" cy="451542"/>
      </dsp:txXfrm>
    </dsp:sp>
    <dsp:sp modelId="{59E21341-287B-4710-9A7C-E70398CA00BC}">
      <dsp:nvSpPr>
        <dsp:cNvPr id="0" name=""/>
        <dsp:cNvSpPr/>
      </dsp:nvSpPr>
      <dsp:spPr>
        <a:xfrm>
          <a:off x="475241" y="3556986"/>
          <a:ext cx="564427" cy="564427"/>
        </a:xfrm>
        <a:prstGeom prst="ellipse">
          <a:avLst/>
        </a:prstGeom>
        <a:blipFill rotWithShape="0">
          <a:blip xmlns:r="http://schemas.openxmlformats.org/officeDocument/2006/relationships" r:embed="rId6"/>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35C84-C926-46CB-9F7D-2411171067D5}">
      <dsp:nvSpPr>
        <dsp:cNvPr id="0" name=""/>
        <dsp:cNvSpPr/>
      </dsp:nvSpPr>
      <dsp:spPr>
        <a:xfrm>
          <a:off x="348543" y="4291139"/>
          <a:ext cx="7506005" cy="451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8420" rIns="58420" bIns="58420" numCol="1" spcCol="1270" anchor="ctr" anchorCtr="0">
          <a:noAutofit/>
        </a:bodyPr>
        <a:lstStyle/>
        <a:p>
          <a:pPr lvl="0" algn="l" defTabSz="1022350" rtl="0">
            <a:lnSpc>
              <a:spcPct val="90000"/>
            </a:lnSpc>
            <a:spcBef>
              <a:spcPct val="0"/>
            </a:spcBef>
            <a:spcAft>
              <a:spcPct val="35000"/>
            </a:spcAft>
          </a:pPr>
          <a:r>
            <a:rPr lang="en-GB" sz="2300" kern="1200" dirty="0" smtClean="0"/>
            <a:t>Spain  - launched in 2008 and revised in 2013 </a:t>
          </a:r>
          <a:endParaRPr lang="en-GB" sz="2300" kern="1200" dirty="0"/>
        </a:p>
      </dsp:txBody>
      <dsp:txXfrm>
        <a:off x="348543" y="4291139"/>
        <a:ext cx="7506005" cy="451542"/>
      </dsp:txXfrm>
    </dsp:sp>
    <dsp:sp modelId="{62261D39-DB59-4689-85CB-527C44113262}">
      <dsp:nvSpPr>
        <dsp:cNvPr id="0" name=""/>
        <dsp:cNvSpPr/>
      </dsp:nvSpPr>
      <dsp:spPr>
        <a:xfrm>
          <a:off x="66330" y="4234696"/>
          <a:ext cx="564427" cy="564427"/>
        </a:xfrm>
        <a:prstGeom prst="ellipse">
          <a:avLst/>
        </a:prstGeom>
        <a:blipFill rotWithShape="0">
          <a:blip xmlns:r="http://schemas.openxmlformats.org/officeDocument/2006/relationships" r:embed="rId7"/>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0.16129</cdr:x>
      <cdr:y>0.03509</cdr:y>
    </cdr:from>
    <cdr:to>
      <cdr:x>0.94545</cdr:x>
      <cdr:y>0.81967</cdr:y>
    </cdr:to>
    <cdr:sp macro="" textlink="">
      <cdr:nvSpPr>
        <cdr:cNvPr id="7" name="Right Triangle 6"/>
        <cdr:cNvSpPr/>
      </cdr:nvSpPr>
      <cdr:spPr>
        <a:xfrm xmlns:a="http://schemas.openxmlformats.org/drawingml/2006/main" flipV="1">
          <a:off x="720080" y="154132"/>
          <a:ext cx="3500879" cy="3446268"/>
        </a:xfrm>
        <a:prstGeom xmlns:a="http://schemas.openxmlformats.org/drawingml/2006/main" prst="rtTriangle">
          <a:avLst/>
        </a:prstGeom>
        <a:solidFill xmlns:a="http://schemas.openxmlformats.org/drawingml/2006/main">
          <a:schemeClr val="accent3">
            <a:lumMod val="40000"/>
            <a:lumOff val="60000"/>
            <a:alpha val="19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0" cap="none" spc="0">
            <a:ln w="10160">
              <a:solidFill>
                <a:schemeClr val="accent1"/>
              </a:solidFill>
              <a:prstDash val="solid"/>
            </a:ln>
            <a:solidFill>
              <a:srgbClr val="FFFFFF"/>
            </a:solidFill>
            <a:effectLst>
              <a:outerShdw blurRad="38100" dist="32000" dir="5400000" algn="tl">
                <a:srgbClr val="000000">
                  <a:alpha val="30000"/>
                </a:srgbClr>
              </a:outerShdw>
            </a:effectLst>
          </a:endParaRPr>
        </a:p>
      </cdr:txBody>
    </cdr:sp>
  </cdr:relSizeAnchor>
  <cdr:relSizeAnchor xmlns:cdr="http://schemas.openxmlformats.org/drawingml/2006/chartDrawing">
    <cdr:from>
      <cdr:x>0.58182</cdr:x>
      <cdr:y>0.57377</cdr:y>
    </cdr:from>
    <cdr:to>
      <cdr:x>0.95161</cdr:x>
      <cdr:y>0.78019</cdr:y>
    </cdr:to>
    <cdr:sp macro="" textlink="">
      <cdr:nvSpPr>
        <cdr:cNvPr id="3" name="TextBox 1"/>
        <cdr:cNvSpPr txBox="1"/>
      </cdr:nvSpPr>
      <cdr:spPr>
        <a:xfrm xmlns:a="http://schemas.openxmlformats.org/drawingml/2006/main">
          <a:off x="2597533" y="2520280"/>
          <a:ext cx="1650939" cy="90669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smtClean="0">
              <a:solidFill>
                <a:schemeClr val="bg1"/>
              </a:solidFill>
              <a:effectLst/>
              <a:latin typeface="Calibri" panose="020F0502020204030204" pitchFamily="34" charset="0"/>
            </a:rPr>
            <a:t>Boys </a:t>
          </a:r>
          <a:r>
            <a:rPr lang="en-US" sz="1600" b="1" dirty="0">
              <a:solidFill>
                <a:schemeClr val="bg1"/>
              </a:solidFill>
              <a:effectLst/>
              <a:latin typeface="Calibri" panose="020F0502020204030204" pitchFamily="34" charset="0"/>
            </a:rPr>
            <a:t>perform better </a:t>
          </a:r>
          <a:r>
            <a:rPr lang="en-US" sz="1600" b="0" dirty="0">
              <a:solidFill>
                <a:schemeClr val="bg1"/>
              </a:solidFill>
              <a:effectLst/>
              <a:latin typeface="Calibri" panose="020F0502020204030204" pitchFamily="34" charset="0"/>
            </a:rPr>
            <a:t>than girls</a:t>
          </a:r>
          <a:r>
            <a:rPr lang="en-US" sz="1600" b="0" baseline="0" dirty="0">
              <a:solidFill>
                <a:schemeClr val="bg1"/>
              </a:solidFill>
              <a:effectLst/>
              <a:latin typeface="Calibri" panose="020F0502020204030204" pitchFamily="34" charset="0"/>
            </a:rPr>
            <a:t> </a:t>
          </a:r>
          <a:endParaRPr lang="en-GB" sz="1600" b="0" dirty="0">
            <a:solidFill>
              <a:schemeClr val="bg1"/>
            </a:solidFill>
            <a:effectLst/>
            <a:latin typeface="Calibri" panose="020F0502020204030204" pitchFamily="34" charset="0"/>
          </a:endParaRPr>
        </a:p>
      </cdr:txBody>
    </cdr:sp>
  </cdr:relSizeAnchor>
  <cdr:relSizeAnchor xmlns:cdr="http://schemas.openxmlformats.org/drawingml/2006/chartDrawing">
    <cdr:from>
      <cdr:x>0.19355</cdr:x>
      <cdr:y>0.08197</cdr:y>
    </cdr:from>
    <cdr:to>
      <cdr:x>0.5522</cdr:x>
      <cdr:y>0.27356</cdr:y>
    </cdr:to>
    <cdr:sp macro="" textlink="">
      <cdr:nvSpPr>
        <cdr:cNvPr id="4" name="TextBox 3"/>
        <cdr:cNvSpPr txBox="1"/>
      </cdr:nvSpPr>
      <cdr:spPr>
        <a:xfrm xmlns:a="http://schemas.openxmlformats.org/drawingml/2006/main">
          <a:off x="864096" y="360040"/>
          <a:ext cx="1601199" cy="84155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smtClean="0">
              <a:solidFill>
                <a:schemeClr val="bg1"/>
              </a:solidFill>
              <a:effectLst/>
              <a:latin typeface="Calibri"/>
            </a:rPr>
            <a:t>Girls </a:t>
          </a:r>
          <a:r>
            <a:rPr lang="en-US" sz="1600" b="1" dirty="0">
              <a:solidFill>
                <a:schemeClr val="bg1"/>
              </a:solidFill>
              <a:effectLst/>
              <a:latin typeface="Calibri"/>
            </a:rPr>
            <a:t>perform better </a:t>
          </a:r>
          <a:r>
            <a:rPr lang="en-US" sz="1600" b="0" dirty="0">
              <a:solidFill>
                <a:schemeClr val="bg1"/>
              </a:solidFill>
              <a:effectLst/>
              <a:latin typeface="Calibri"/>
            </a:rPr>
            <a:t>than boys</a:t>
          </a:r>
          <a:endParaRPr lang="en-GB" sz="1600" b="0" dirty="0">
            <a:solidFill>
              <a:schemeClr val="bg1"/>
            </a:solidFill>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0.09446</cdr:y>
    </cdr:from>
    <cdr:to>
      <cdr:x>0.06186</cdr:x>
      <cdr:y>0.38188</cdr:y>
    </cdr:to>
    <cdr:sp macro="" textlink="">
      <cdr:nvSpPr>
        <cdr:cNvPr id="2" name="TextBox 1"/>
        <cdr:cNvSpPr txBox="1"/>
      </cdr:nvSpPr>
      <cdr:spPr>
        <a:xfrm xmlns:a="http://schemas.openxmlformats.org/drawingml/2006/main" rot="16200000">
          <a:off x="-513993" y="1017252"/>
          <a:ext cx="1531273" cy="503287"/>
        </a:xfrm>
        <a:prstGeom xmlns:a="http://schemas.openxmlformats.org/drawingml/2006/main" prst="rect">
          <a:avLst/>
        </a:prstGeom>
        <a:noFill xmlns:a="http://schemas.openxmlformats.org/drawingml/2006/main"/>
      </cdr:spPr>
      <cdr:txBody>
        <a:bodyPr xmlns:a="http://schemas.openxmlformats.org/drawingml/2006/main" wrap="square" lIns="36000" tIns="0" rIns="36000" b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dirty="0">
              <a:solidFill>
                <a:schemeClr val="bg1"/>
              </a:solidFill>
            </a:rPr>
            <a:t>Variation </a:t>
          </a:r>
          <a:r>
            <a:rPr lang="en-GB" sz="1200" b="1" baseline="0" dirty="0">
              <a:solidFill>
                <a:schemeClr val="bg1"/>
              </a:solidFill>
            </a:rPr>
            <a:t>unique to financial literacy</a:t>
          </a:r>
          <a:endParaRPr lang="en-GB" sz="1200" b="1" dirty="0">
            <a:solidFill>
              <a:schemeClr val="bg1"/>
            </a:solidFill>
          </a:endParaRPr>
        </a:p>
      </cdr:txBody>
    </cdr:sp>
  </cdr:relSizeAnchor>
  <cdr:relSizeAnchor xmlns:cdr="http://schemas.openxmlformats.org/drawingml/2006/chartDrawing">
    <cdr:from>
      <cdr:x>0</cdr:x>
      <cdr:y>0.47291</cdr:y>
    </cdr:from>
    <cdr:to>
      <cdr:x>0.06186</cdr:x>
      <cdr:y>0.96132</cdr:y>
    </cdr:to>
    <cdr:sp macro="" textlink="">
      <cdr:nvSpPr>
        <cdr:cNvPr id="3" name="TextBox 1"/>
        <cdr:cNvSpPr txBox="1"/>
      </cdr:nvSpPr>
      <cdr:spPr>
        <a:xfrm xmlns:a="http://schemas.openxmlformats.org/drawingml/2006/main" rot="16200000">
          <a:off x="-1049388" y="3568874"/>
          <a:ext cx="2602064" cy="503288"/>
        </a:xfrm>
        <a:prstGeom xmlns:a="http://schemas.openxmlformats.org/drawingml/2006/main" prst="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1100"/>
            </a:lnSpc>
          </a:pPr>
          <a:r>
            <a:rPr lang="en-GB" sz="1200" b="1" dirty="0">
              <a:solidFill>
                <a:schemeClr val="bg1"/>
              </a:solidFill>
            </a:rPr>
            <a:t>Variation shared with performance in mathematics</a:t>
          </a:r>
        </a:p>
      </cdr:txBody>
    </cdr:sp>
  </cdr:relSizeAnchor>
  <cdr:relSizeAnchor xmlns:cdr="http://schemas.openxmlformats.org/drawingml/2006/chartDrawing">
    <cdr:from>
      <cdr:x>0.08841</cdr:x>
      <cdr:y>0.70268</cdr:y>
    </cdr:from>
    <cdr:to>
      <cdr:x>0.22117</cdr:x>
      <cdr:y>0.94596</cdr:y>
    </cdr:to>
    <cdr:sp macro="" textlink="">
      <cdr:nvSpPr>
        <cdr:cNvPr id="5" name="TextBox 4"/>
        <cdr:cNvSpPr txBox="1"/>
      </cdr:nvSpPr>
      <cdr:spPr>
        <a:xfrm xmlns:a="http://schemas.openxmlformats.org/drawingml/2006/main">
          <a:off x="719311" y="3743622"/>
          <a:ext cx="1080120" cy="1296144"/>
        </a:xfrm>
        <a:prstGeom xmlns:a="http://schemas.openxmlformats.org/drawingml/2006/main" prst="rect">
          <a:avLst/>
        </a:prstGeom>
        <a:noFill xmlns:a="http://schemas.openxmlformats.org/drawingml/2006/main"/>
        <a:ln xmlns:a="http://schemas.openxmlformats.org/drawingml/2006/main">
          <a:solidFill>
            <a:schemeClr val="accent1">
              <a:lumMod val="20000"/>
              <a:lumOff val="80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GB" sz="1600" dirty="0" smtClean="0">
              <a:solidFill>
                <a:schemeClr val="bg1"/>
              </a:solidFill>
              <a:latin typeface="+mn-lt"/>
              <a:cs typeface="Arial" panose="020B0604020202020204" pitchFamily="34" charset="0"/>
            </a:rPr>
            <a:t>Variation between schools (37%)</a:t>
          </a:r>
          <a:endParaRPr lang="en-GB" sz="1600" dirty="0">
            <a:solidFill>
              <a:schemeClr val="bg1"/>
            </a:solidFill>
            <a:latin typeface="+mn-lt"/>
            <a:cs typeface="Arial" panose="020B0604020202020204" pitchFamily="34" charset="0"/>
          </a:endParaRPr>
        </a:p>
      </cdr:txBody>
    </cdr:sp>
  </cdr:relSizeAnchor>
  <cdr:relSizeAnchor xmlns:cdr="http://schemas.openxmlformats.org/drawingml/2006/chartDrawing">
    <cdr:from>
      <cdr:x>0.39818</cdr:x>
      <cdr:y>0.70268</cdr:y>
    </cdr:from>
    <cdr:to>
      <cdr:x>0.53094</cdr:x>
      <cdr:y>0.94596</cdr:y>
    </cdr:to>
    <cdr:sp macro="" textlink="">
      <cdr:nvSpPr>
        <cdr:cNvPr id="6" name="TextBox 1"/>
        <cdr:cNvSpPr txBox="1"/>
      </cdr:nvSpPr>
      <cdr:spPr>
        <a:xfrm xmlns:a="http://schemas.openxmlformats.org/drawingml/2006/main">
          <a:off x="3239591" y="3743622"/>
          <a:ext cx="1080120" cy="1296144"/>
        </a:xfrm>
        <a:prstGeom xmlns:a="http://schemas.openxmlformats.org/drawingml/2006/main" prst="rect">
          <a:avLst/>
        </a:prstGeom>
        <a:noFill xmlns:a="http://schemas.openxmlformats.org/drawingml/2006/main"/>
        <a:ln xmlns:a="http://schemas.openxmlformats.org/drawingml/2006/main">
          <a:solidFill>
            <a:srgbClr val="FFC0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dirty="0" smtClean="0">
              <a:solidFill>
                <a:schemeClr val="bg1"/>
              </a:solidFill>
              <a:latin typeface="+mn-lt"/>
              <a:cs typeface="Arial" panose="020B0604020202020204" pitchFamily="34" charset="0"/>
            </a:rPr>
            <a:t>Variation within schools (60%)</a:t>
          </a:r>
          <a:endParaRPr lang="en-GB" sz="1600" dirty="0">
            <a:solidFill>
              <a:schemeClr val="bg1"/>
            </a:solidFill>
            <a:latin typeface="+mn-lt"/>
            <a:cs typeface="Arial" panose="020B0604020202020204" pitchFamily="34" charset="0"/>
          </a:endParaRPr>
        </a:p>
      </cdr:txBody>
    </cdr:sp>
  </cdr:relSizeAnchor>
  <cdr:relSizeAnchor xmlns:cdr="http://schemas.openxmlformats.org/drawingml/2006/chartDrawing">
    <cdr:from>
      <cdr:x>0.07071</cdr:x>
      <cdr:y>0.04007</cdr:y>
    </cdr:from>
    <cdr:to>
      <cdr:x>0.24772</cdr:x>
      <cdr:y>0.98651</cdr:y>
    </cdr:to>
    <cdr:sp macro="" textlink="">
      <cdr:nvSpPr>
        <cdr:cNvPr id="7" name="Rounded Rectangle 6"/>
        <cdr:cNvSpPr/>
      </cdr:nvSpPr>
      <cdr:spPr>
        <a:xfrm xmlns:a="http://schemas.openxmlformats.org/drawingml/2006/main">
          <a:off x="575295" y="213490"/>
          <a:ext cx="1440160" cy="5042300"/>
        </a:xfrm>
        <a:prstGeom xmlns:a="http://schemas.openxmlformats.org/drawingml/2006/main" prst="roundRect">
          <a:avLst/>
        </a:prstGeom>
        <a:noFill xmlns:a="http://schemas.openxmlformats.org/drawingml/2006/main"/>
        <a:ln xmlns:a="http://schemas.openxmlformats.org/drawingml/2006/main">
          <a:solidFill>
            <a:schemeClr val="accent1">
              <a:lumMod val="20000"/>
              <a:lumOff val="8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0.37163</cdr:x>
      <cdr:y>0.0369</cdr:y>
    </cdr:from>
    <cdr:to>
      <cdr:x>0.54864</cdr:x>
      <cdr:y>0.98334</cdr:y>
    </cdr:to>
    <cdr:sp macro="" textlink="">
      <cdr:nvSpPr>
        <cdr:cNvPr id="8" name="Rounded Rectangle 7"/>
        <cdr:cNvSpPr/>
      </cdr:nvSpPr>
      <cdr:spPr>
        <a:xfrm xmlns:a="http://schemas.openxmlformats.org/drawingml/2006/main">
          <a:off x="3023567" y="196595"/>
          <a:ext cx="1440160" cy="5042300"/>
        </a:xfrm>
        <a:prstGeom xmlns:a="http://schemas.openxmlformats.org/drawingml/2006/main" prst="roundRect">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0.08095</cdr:y>
    </cdr:from>
    <cdr:to>
      <cdr:x>0.04839</cdr:x>
      <cdr:y>0.85135</cdr:y>
    </cdr:to>
    <cdr:sp macro="" textlink="">
      <cdr:nvSpPr>
        <cdr:cNvPr id="2" name="TextBox 1"/>
        <cdr:cNvSpPr txBox="1"/>
      </cdr:nvSpPr>
      <cdr:spPr>
        <a:xfrm xmlns:a="http://schemas.openxmlformats.org/drawingml/2006/main">
          <a:off x="0" y="431254"/>
          <a:ext cx="432048" cy="410445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vert270" wrap="square" lIns="0" tIns="0" rIns="0" bIns="0" rtlCol="0" anchor="ctr"/>
        <a:lstStyle xmlns:a="http://schemas.openxmlformats.org/drawingml/2006/main"/>
        <a:p xmlns:a="http://schemas.openxmlformats.org/drawingml/2006/main">
          <a:pPr algn="ctr"/>
          <a:r>
            <a:rPr lang="en-US" dirty="0">
              <a:solidFill>
                <a:schemeClr val="bg1"/>
              </a:solidFill>
              <a:latin typeface="Arial" panose="020B0604020202020204" pitchFamily="34" charset="0"/>
              <a:cs typeface="Arial" panose="020B0604020202020204" pitchFamily="34" charset="0"/>
            </a:rPr>
            <a:t>Percentage of variation in performance </a:t>
          </a:r>
        </a:p>
        <a:p xmlns:a="http://schemas.openxmlformats.org/drawingml/2006/main">
          <a:pPr algn="ctr"/>
          <a:r>
            <a:rPr lang="en-US" dirty="0">
              <a:solidFill>
                <a:schemeClr val="bg1"/>
              </a:solidFill>
              <a:latin typeface="Arial" panose="020B0604020202020204" pitchFamily="34" charset="0"/>
              <a:cs typeface="Arial" panose="020B0604020202020204" pitchFamily="34" charset="0"/>
            </a:rPr>
            <a:t>explained by socio-economic status</a:t>
          </a:r>
        </a:p>
        <a:p xmlns:a="http://schemas.openxmlformats.org/drawingml/2006/main">
          <a:pPr algn="ctr"/>
          <a:endParaRPr lang="en-GB" sz="1100" dirty="0">
            <a:solidFill>
              <a:schemeClr val="bg1"/>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0.11405</cdr:x>
      <cdr:y>0.92899</cdr:y>
    </cdr:from>
    <cdr:to>
      <cdr:x>0.58582</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2252" y="4147472"/>
          <a:ext cx="2615421" cy="317024"/>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0.07209</cdr:x>
      <cdr:y>0.92899</cdr:y>
    </cdr:from>
    <cdr:to>
      <cdr:x>0.66747</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6666" y="4147472"/>
          <a:ext cx="2615414" cy="3170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166" tIns="45583" rIns="91166" bIns="45583"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166" tIns="45583" rIns="91166" bIns="45583" rtlCol="0"/>
          <a:lstStyle>
            <a:lvl1pPr algn="r">
              <a:defRPr sz="1200"/>
            </a:lvl1pPr>
          </a:lstStyle>
          <a:p>
            <a:fld id="{05F1D2C7-CEC8-4E82-B55D-DBAA26B3BCAA}" type="datetimeFigureOut">
              <a:rPr lang="en-GB" smtClean="0"/>
              <a:t>07/07/2014</a:t>
            </a:fld>
            <a:endParaRPr lang="en-GB"/>
          </a:p>
        </p:txBody>
      </p:sp>
      <p:sp>
        <p:nvSpPr>
          <p:cNvPr id="4" name="Footer Placeholder 3"/>
          <p:cNvSpPr>
            <a:spLocks noGrp="1"/>
          </p:cNvSpPr>
          <p:nvPr>
            <p:ph type="ftr" sz="quarter" idx="2"/>
          </p:nvPr>
        </p:nvSpPr>
        <p:spPr>
          <a:xfrm>
            <a:off x="1" y="9408981"/>
            <a:ext cx="2944283" cy="495300"/>
          </a:xfrm>
          <a:prstGeom prst="rect">
            <a:avLst/>
          </a:prstGeom>
        </p:spPr>
        <p:txBody>
          <a:bodyPr vert="horz" lIns="91166" tIns="45583" rIns="91166" bIns="45583"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166" tIns="45583" rIns="91166" bIns="45583" rtlCol="0" anchor="b"/>
          <a:lstStyle>
            <a:lvl1pPr algn="r">
              <a:defRPr sz="1200"/>
            </a:lvl1pPr>
          </a:lstStyle>
          <a:p>
            <a:fld id="{0F4D24ED-E987-453B-83EF-AA2D08417007}" type="slidenum">
              <a:rPr lang="en-GB" smtClean="0"/>
              <a:t>‹#›</a:t>
            </a:fld>
            <a:endParaRPr lang="en-GB"/>
          </a:p>
        </p:txBody>
      </p:sp>
    </p:spTree>
    <p:extLst>
      <p:ext uri="{BB962C8B-B14F-4D97-AF65-F5344CB8AC3E}">
        <p14:creationId xmlns:p14="http://schemas.microsoft.com/office/powerpoint/2010/main" val="338304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4283" cy="495300"/>
          </a:xfrm>
          <a:prstGeom prst="rect">
            <a:avLst/>
          </a:prstGeom>
        </p:spPr>
        <p:txBody>
          <a:bodyPr vert="horz" lIns="91166" tIns="45583" rIns="91166" bIns="45583" rtlCol="0"/>
          <a:lstStyle>
            <a:lvl1pPr algn="l">
              <a:defRPr sz="1200"/>
            </a:lvl1pPr>
          </a:lstStyle>
          <a:p>
            <a:endParaRPr lang="ko-KR" altLang="en-US"/>
          </a:p>
        </p:txBody>
      </p:sp>
      <p:sp>
        <p:nvSpPr>
          <p:cNvPr id="3" name="날짜 개체 틀 2"/>
          <p:cNvSpPr>
            <a:spLocks noGrp="1"/>
          </p:cNvSpPr>
          <p:nvPr>
            <p:ph type="dt" idx="1"/>
          </p:nvPr>
        </p:nvSpPr>
        <p:spPr>
          <a:xfrm>
            <a:off x="3848645" y="0"/>
            <a:ext cx="2944283" cy="495300"/>
          </a:xfrm>
          <a:prstGeom prst="rect">
            <a:avLst/>
          </a:prstGeom>
        </p:spPr>
        <p:txBody>
          <a:bodyPr vert="horz" lIns="91166" tIns="45583" rIns="91166" bIns="45583" rtlCol="0"/>
          <a:lstStyle>
            <a:lvl1pPr algn="r">
              <a:defRPr sz="1200"/>
            </a:lvl1pPr>
          </a:lstStyle>
          <a:p>
            <a:fld id="{47CBD09D-D78D-496B-8B75-449691DFEA65}" type="datetimeFigureOut">
              <a:rPr lang="ko-KR" altLang="en-US" smtClean="0"/>
              <a:pPr/>
              <a:t>2014-07-07</a:t>
            </a:fld>
            <a:endParaRPr lang="ko-KR" altLang="en-US"/>
          </a:p>
        </p:txBody>
      </p:sp>
      <p:sp>
        <p:nvSpPr>
          <p:cNvPr id="4" name="슬라이드 이미지 개체 틀 3"/>
          <p:cNvSpPr>
            <a:spLocks noGrp="1" noRot="1" noChangeAspect="1"/>
          </p:cNvSpPr>
          <p:nvPr>
            <p:ph type="sldImg" idx="2"/>
          </p:nvPr>
        </p:nvSpPr>
        <p:spPr>
          <a:xfrm>
            <a:off x="920750" y="742950"/>
            <a:ext cx="4954588" cy="3714750"/>
          </a:xfrm>
          <a:prstGeom prst="rect">
            <a:avLst/>
          </a:prstGeom>
          <a:noFill/>
          <a:ln w="12700">
            <a:solidFill>
              <a:prstClr val="black"/>
            </a:solidFill>
          </a:ln>
        </p:spPr>
        <p:txBody>
          <a:bodyPr vert="horz" lIns="91166" tIns="45583" rIns="91166" bIns="45583" rtlCol="0" anchor="ctr"/>
          <a:lstStyle/>
          <a:p>
            <a:endParaRPr lang="ko-KR" altLang="en-US"/>
          </a:p>
        </p:txBody>
      </p:sp>
      <p:sp>
        <p:nvSpPr>
          <p:cNvPr id="5" name="슬라이드 노트 개체 틀 4"/>
          <p:cNvSpPr>
            <a:spLocks noGrp="1"/>
          </p:cNvSpPr>
          <p:nvPr>
            <p:ph type="body" sz="quarter" idx="3"/>
          </p:nvPr>
        </p:nvSpPr>
        <p:spPr>
          <a:xfrm>
            <a:off x="679450" y="4705351"/>
            <a:ext cx="5435600" cy="4457700"/>
          </a:xfrm>
          <a:prstGeom prst="rect">
            <a:avLst/>
          </a:prstGeom>
        </p:spPr>
        <p:txBody>
          <a:bodyPr vert="horz" lIns="91166" tIns="45583" rIns="91166" bIns="45583"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408981"/>
            <a:ext cx="2944283" cy="495300"/>
          </a:xfrm>
          <a:prstGeom prst="rect">
            <a:avLst/>
          </a:prstGeom>
        </p:spPr>
        <p:txBody>
          <a:bodyPr vert="horz" lIns="91166" tIns="45583" rIns="91166" bIns="45583"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8645" y="9408981"/>
            <a:ext cx="2944283" cy="495300"/>
          </a:xfrm>
          <a:prstGeom prst="rect">
            <a:avLst/>
          </a:prstGeom>
        </p:spPr>
        <p:txBody>
          <a:bodyPr vert="horz" lIns="91166" tIns="45583" rIns="91166" bIns="45583" rtlCol="0" anchor="b"/>
          <a:lstStyle>
            <a:lvl1pPr algn="r">
              <a:defRPr sz="1200"/>
            </a:lvl1pPr>
          </a:lstStyle>
          <a:p>
            <a:fld id="{7AEDADDF-5610-48CC-9E3F-8516FC2C3D29}" type="slidenum">
              <a:rPr lang="ko-KR" altLang="en-US" smtClean="0"/>
              <a:pPr/>
              <a:t>‹#›</a:t>
            </a:fld>
            <a:endParaRPr lang="ko-KR" altLang="en-US"/>
          </a:p>
        </p:txBody>
      </p:sp>
    </p:spTree>
    <p:extLst>
      <p:ext uri="{BB962C8B-B14F-4D97-AF65-F5344CB8AC3E}">
        <p14:creationId xmlns:p14="http://schemas.microsoft.com/office/powerpoint/2010/main" val="36051007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u="wavyHeavy" dirty="0"/>
              <a:t>I need </a:t>
            </a:r>
            <a:r>
              <a:rPr lang="en-US" altLang="ko-KR" dirty="0"/>
              <a:t>to remind you that the material remains under embargo until </a:t>
            </a:r>
            <a:r>
              <a:rPr lang="en-US" altLang="ko-KR" dirty="0" smtClean="0"/>
              <a:t>Wednesday 9 July 2014</a:t>
            </a:r>
            <a:r>
              <a:rPr lang="en-US" altLang="ko-KR" dirty="0"/>
              <a:t>, </a:t>
            </a:r>
            <a:r>
              <a:rPr lang="en-US" altLang="ko-KR" dirty="0" smtClean="0"/>
              <a:t>10AM </a:t>
            </a:r>
            <a:r>
              <a:rPr lang="en-US" altLang="ko-KR" dirty="0"/>
              <a:t>Paris </a:t>
            </a:r>
            <a:r>
              <a:rPr lang="en-US" altLang="ko-KR" dirty="0" smtClean="0"/>
              <a:t>Time.</a:t>
            </a:r>
            <a:endParaRPr lang="en-US" altLang="ko-KR" dirty="0"/>
          </a:p>
          <a:p>
            <a:endParaRPr lang="en-GB" altLang="ko-KR" dirty="0" smtClean="0"/>
          </a:p>
          <a:p>
            <a:endParaRPr lang="ko-KR" altLang="en-US" dirty="0"/>
          </a:p>
        </p:txBody>
      </p:sp>
      <p:sp>
        <p:nvSpPr>
          <p:cNvPr id="4" name="슬라이드 번호 개체 틀 3"/>
          <p:cNvSpPr>
            <a:spLocks noGrp="1"/>
          </p:cNvSpPr>
          <p:nvPr>
            <p:ph type="sldNum" sz="quarter" idx="10"/>
          </p:nvPr>
        </p:nvSpPr>
        <p:spPr/>
        <p:txBody>
          <a:bodyPr/>
          <a:lstStyle/>
          <a:p>
            <a:fld id="{7AEDADDF-5610-48CC-9E3F-8516FC2C3D29}" type="slidenum">
              <a:rPr lang="ko-KR" altLang="en-US" smtClean="0">
                <a:solidFill>
                  <a:prstClr val="black"/>
                </a:solidFill>
                <a:latin typeface="맑은 고딕"/>
              </a:rPr>
              <a:pPr/>
              <a:t>1</a:t>
            </a:fld>
            <a:endParaRPr lang="ko-KR" altLang="en-US">
              <a:solidFill>
                <a:prstClr val="black"/>
              </a:solidFill>
              <a:latin typeface="맑은 고딕"/>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06464" y="4703765"/>
            <a:ext cx="4981575" cy="4459287"/>
          </a:xfrm>
          <a:noFill/>
          <a:ln w="9525"/>
        </p:spPr>
        <p:txBody>
          <a:bodyPr/>
          <a:lstStyle/>
          <a:p>
            <a:r>
              <a:rPr lang="en-GB" dirty="0"/>
              <a:t>This chart illustrates the </a:t>
            </a:r>
            <a:r>
              <a:rPr lang="en-GB" dirty="0" smtClean="0"/>
              <a:t>financial literacy </a:t>
            </a:r>
            <a:r>
              <a:rPr lang="en-GB" dirty="0"/>
              <a:t>scale, from below the OECD average, marked in red, to around the OECD average, marked in yellow, to high performance, marked in green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latin typeface="Calibri"/>
              </a:rPr>
              <a:pPr>
                <a:defRPr/>
              </a:pPr>
              <a:t>25</a:t>
            </a:fld>
            <a:endParaRPr lang="en-US" dirty="0">
              <a:solidFill>
                <a:prstClr val="black"/>
              </a:solidFill>
              <a:latin typeface="Calibri"/>
            </a:endParaRPr>
          </a:p>
        </p:txBody>
      </p:sp>
    </p:spTree>
    <p:extLst>
      <p:ext uri="{BB962C8B-B14F-4D97-AF65-F5344CB8AC3E}">
        <p14:creationId xmlns:p14="http://schemas.microsoft.com/office/powerpoint/2010/main" val="56100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latin typeface="Calibri"/>
              </a:rPr>
              <a:pPr>
                <a:defRPr/>
              </a:pPr>
              <a:t>26</a:t>
            </a:fld>
            <a:endParaRPr lang="en-US" dirty="0">
              <a:solidFill>
                <a:prstClr val="black"/>
              </a:solidFill>
              <a:latin typeface="Calibri"/>
            </a:endParaRPr>
          </a:p>
        </p:txBody>
      </p:sp>
    </p:spTree>
    <p:extLst>
      <p:ext uri="{BB962C8B-B14F-4D97-AF65-F5344CB8AC3E}">
        <p14:creationId xmlns:p14="http://schemas.microsoft.com/office/powerpoint/2010/main" val="56100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 among students with comparable performance in mathematics and reading, boys perform better than girls in financial literacy in 11 out of 18 countries and economies.</a:t>
            </a:r>
            <a:endParaRPr lang="en-GB" dirty="0"/>
          </a:p>
        </p:txBody>
      </p:sp>
      <p:sp>
        <p:nvSpPr>
          <p:cNvPr id="4" name="Slide Number Placeholder 3"/>
          <p:cNvSpPr>
            <a:spLocks noGrp="1"/>
          </p:cNvSpPr>
          <p:nvPr>
            <p:ph type="sldNum" sz="quarter" idx="10"/>
          </p:nvPr>
        </p:nvSpPr>
        <p:spPr/>
        <p:txBody>
          <a:bodyPr/>
          <a:lstStyle/>
          <a:p>
            <a:fld id="{017C0DCB-6E5A-4F21-B3F4-7ED846E44796}" type="slidenum">
              <a:rPr lang="en-GB" smtClean="0"/>
              <a:t>27</a:t>
            </a:fld>
            <a:endParaRPr lang="en-GB"/>
          </a:p>
        </p:txBody>
      </p:sp>
    </p:spTree>
    <p:extLst>
      <p:ext uri="{BB962C8B-B14F-4D97-AF65-F5344CB8AC3E}">
        <p14:creationId xmlns:p14="http://schemas.microsoft.com/office/powerpoint/2010/main" val="419038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33</a:t>
            </a:fld>
            <a:endParaRPr lang="ko-KR" altLang="en-US"/>
          </a:p>
        </p:txBody>
      </p:sp>
    </p:spTree>
    <p:extLst>
      <p:ext uri="{BB962C8B-B14F-4D97-AF65-F5344CB8AC3E}">
        <p14:creationId xmlns:p14="http://schemas.microsoft.com/office/powerpoint/2010/main" val="391450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latin typeface="Calibri"/>
              </a:rPr>
              <a:pPr>
                <a:defRPr/>
              </a:pPr>
              <a:t>34</a:t>
            </a:fld>
            <a:endParaRPr lang="en-US" dirty="0">
              <a:solidFill>
                <a:prstClr val="black"/>
              </a:solidFill>
              <a:latin typeface="Calibri"/>
            </a:endParaRPr>
          </a:p>
        </p:txBody>
      </p:sp>
    </p:spTree>
    <p:extLst>
      <p:ext uri="{BB962C8B-B14F-4D97-AF65-F5344CB8AC3E}">
        <p14:creationId xmlns:p14="http://schemas.microsoft.com/office/powerpoint/2010/main" val="56100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DELETED NOTE WHICH WAS ALL PROBLEM</a:t>
            </a:r>
            <a:r>
              <a:rPr lang="en-GB" baseline="0" dirty="0" smtClean="0"/>
              <a:t> SOLVING</a:t>
            </a:r>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latin typeface="Calibri"/>
              </a:rPr>
              <a:pPr>
                <a:defRPr/>
              </a:pPr>
              <a:t>41</a:t>
            </a:fld>
            <a:endParaRPr lang="en-US" dirty="0">
              <a:solidFill>
                <a:prstClr val="black"/>
              </a:solidFill>
              <a:latin typeface="Calibri"/>
            </a:endParaRPr>
          </a:p>
        </p:txBody>
      </p:sp>
    </p:spTree>
    <p:extLst>
      <p:ext uri="{BB962C8B-B14F-4D97-AF65-F5344CB8AC3E}">
        <p14:creationId xmlns:p14="http://schemas.microsoft.com/office/powerpoint/2010/main" val="56100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7C0DCB-6E5A-4F21-B3F4-7ED846E44796}" type="slidenum">
              <a:rPr lang="en-GB" smtClean="0"/>
              <a:t>43</a:t>
            </a:fld>
            <a:endParaRPr lang="en-GB"/>
          </a:p>
        </p:txBody>
      </p:sp>
    </p:spTree>
    <p:extLst>
      <p:ext uri="{BB962C8B-B14F-4D97-AF65-F5344CB8AC3E}">
        <p14:creationId xmlns:p14="http://schemas.microsoft.com/office/powerpoint/2010/main" val="106614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these are based</a:t>
            </a:r>
            <a:r>
              <a:rPr lang="en-GB" baseline="0" dirty="0" smtClean="0"/>
              <a:t> on reports from school principals in the schools that participated and decided to answer the school questionnaire. </a:t>
            </a:r>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45</a:t>
            </a:fld>
            <a:endParaRPr lang="ko-KR" altLang="en-US"/>
          </a:p>
        </p:txBody>
      </p:sp>
    </p:spTree>
    <p:extLst>
      <p:ext uri="{BB962C8B-B14F-4D97-AF65-F5344CB8AC3E}">
        <p14:creationId xmlns:p14="http://schemas.microsoft.com/office/powerpoint/2010/main" val="172877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657">
              <a:defRPr/>
            </a:pPr>
            <a:r>
              <a:rPr lang="en-GB" dirty="0"/>
              <a:t>“Financial literacy in PISA is primarily conceived of as personal financial literacy, distinguished from economic literacy, which includes both broader concepts, such as the theories of demand and supply, market structures and so on. Financial literacy is concerned with the way individuals understand, manage and plan their own and their households’ financial affairs, and with their awareness and understanding of the overall financial and economic landscape they live in. It is also recognised that good understanding, management and planning on the part of individuals has some collective impact on the wider society in contributing to national and even global stability, productivity and development.”</a:t>
            </a:r>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2</a:t>
            </a:fld>
            <a:endParaRPr lang="ko-KR" altLang="en-US"/>
          </a:p>
        </p:txBody>
      </p:sp>
    </p:spTree>
    <p:extLst>
      <p:ext uri="{BB962C8B-B14F-4D97-AF65-F5344CB8AC3E}">
        <p14:creationId xmlns:p14="http://schemas.microsoft.com/office/powerpoint/2010/main" val="383511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these are based</a:t>
            </a:r>
            <a:r>
              <a:rPr lang="en-GB" baseline="0" dirty="0" smtClean="0"/>
              <a:t> on reports from school principals in the schools that participated and decided to answer the school questionnaire. </a:t>
            </a:r>
            <a:endParaRPr lang="en-GB" dirty="0" smtClean="0"/>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46</a:t>
            </a:fld>
            <a:endParaRPr lang="ko-KR" altLang="en-US"/>
          </a:p>
        </p:txBody>
      </p:sp>
    </p:spTree>
    <p:extLst>
      <p:ext uri="{BB962C8B-B14F-4D97-AF65-F5344CB8AC3E}">
        <p14:creationId xmlns:p14="http://schemas.microsoft.com/office/powerpoint/2010/main" val="2186123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b="0" dirty="0" smtClean="0">
                <a:solidFill>
                  <a:schemeClr val="tx1"/>
                </a:solidFill>
              </a:rPr>
              <a:t>Some countries that have introduced financial education in the curriculum  using a cross-curricular approach. </a:t>
            </a:r>
            <a:r>
              <a:rPr lang="en-GB" dirty="0" smtClean="0">
                <a:solidFill>
                  <a:schemeClr val="tx1"/>
                </a:solidFill>
              </a:rPr>
              <a:t>This means integrating financial literacy into other subjects and existing courses. This approach makes it possible to use financial literacy to reinforce other skills, such as reading and mathematics, and provides a real-life application for other learning areas. </a:t>
            </a:r>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solidFill>
                  <a:prstClr val="black"/>
                </a:solidFill>
                <a:latin typeface="Calibri"/>
              </a:rPr>
              <a:pPr/>
              <a:t>48</a:t>
            </a:fld>
            <a:endParaRPr lang="ko-KR" altLang="en-US">
              <a:solidFill>
                <a:prstClr val="black"/>
              </a:solidFill>
              <a:latin typeface="Calibri"/>
            </a:endParaRPr>
          </a:p>
        </p:txBody>
      </p:sp>
    </p:spTree>
    <p:extLst>
      <p:ext uri="{BB962C8B-B14F-4D97-AF65-F5344CB8AC3E}">
        <p14:creationId xmlns:p14="http://schemas.microsoft.com/office/powerpoint/2010/main" val="158659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b="0" dirty="0" smtClean="0">
                <a:solidFill>
                  <a:schemeClr val="tx1"/>
                </a:solidFill>
              </a:rPr>
              <a:t>Some countries that have introduced financial education in the curriculum  using a cross-curricular approach. </a:t>
            </a:r>
            <a:r>
              <a:rPr lang="en-GB" dirty="0" smtClean="0">
                <a:solidFill>
                  <a:schemeClr val="tx1"/>
                </a:solidFill>
              </a:rPr>
              <a:t>This means integrating financial literacy into other subjects and existing courses. This approach makes it possible to use financial literacy to reinforce other skills, such as reading and mathematics, and provides a real-life application for other learning areas. </a:t>
            </a:r>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solidFill>
                  <a:prstClr val="black"/>
                </a:solidFill>
                <a:latin typeface="Calibri"/>
              </a:rPr>
              <a:pPr/>
              <a:t>49</a:t>
            </a:fld>
            <a:endParaRPr lang="ko-KR" altLang="en-US">
              <a:solidFill>
                <a:prstClr val="black"/>
              </a:solidFill>
              <a:latin typeface="Calibri"/>
            </a:endParaRPr>
          </a:p>
        </p:txBody>
      </p:sp>
    </p:spTree>
    <p:extLst>
      <p:ext uri="{BB962C8B-B14F-4D97-AF65-F5344CB8AC3E}">
        <p14:creationId xmlns:p14="http://schemas.microsoft.com/office/powerpoint/2010/main" val="158659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dirty="0" smtClean="0"/>
              <a:t>% of</a:t>
            </a:r>
            <a:r>
              <a:rPr lang="en-GB" baseline="0" dirty="0" smtClean="0"/>
              <a:t> students in schools where the principal reports that financial literacy is available for at least 2 years</a:t>
            </a:r>
            <a:endParaRPr lang="en-GB" dirty="0" smtClean="0"/>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50</a:t>
            </a:fld>
            <a:endParaRPr lang="ko-KR" altLang="en-US"/>
          </a:p>
        </p:txBody>
      </p:sp>
    </p:spTree>
    <p:extLst>
      <p:ext uri="{BB962C8B-B14F-4D97-AF65-F5344CB8AC3E}">
        <p14:creationId xmlns:p14="http://schemas.microsoft.com/office/powerpoint/2010/main" val="3303913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51</a:t>
            </a:fld>
            <a:endParaRPr lang="ko-KR" altLang="en-US"/>
          </a:p>
        </p:txBody>
      </p:sp>
    </p:spTree>
    <p:extLst>
      <p:ext uri="{BB962C8B-B14F-4D97-AF65-F5344CB8AC3E}">
        <p14:creationId xmlns:p14="http://schemas.microsoft.com/office/powerpoint/2010/main" val="330391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defRPr sz="1200" b="1" i="0" u="none" strike="noStrike" kern="1200" baseline="0">
                <a:solidFill>
                  <a:prstClr val="white"/>
                </a:solidFill>
                <a:latin typeface="+mn-lt"/>
                <a:ea typeface="+mn-ea"/>
                <a:cs typeface="+mn-cs"/>
              </a:defRPr>
            </a:pPr>
            <a:r>
              <a:rPr lang="en-GB" dirty="0" smtClean="0"/>
              <a:t>Average % of students in schools where principals</a:t>
            </a:r>
            <a:r>
              <a:rPr lang="en-GB" baseline="0" dirty="0" smtClean="0"/>
              <a:t> report students </a:t>
            </a:r>
            <a:r>
              <a:rPr lang="en-GB" dirty="0" smtClean="0"/>
              <a:t>receive no instruction in financial literacy as a separate course or in other courses</a:t>
            </a:r>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52</a:t>
            </a:fld>
            <a:endParaRPr lang="ko-KR" altLang="en-US"/>
          </a:p>
        </p:txBody>
      </p:sp>
    </p:spTree>
    <p:extLst>
      <p:ext uri="{BB962C8B-B14F-4D97-AF65-F5344CB8AC3E}">
        <p14:creationId xmlns:p14="http://schemas.microsoft.com/office/powerpoint/2010/main" val="315584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dirty="0" smtClean="0"/>
              <a:t>Note these are based</a:t>
            </a:r>
            <a:r>
              <a:rPr lang="en-GB" baseline="0" dirty="0" smtClean="0"/>
              <a:t> on reports from school principals. </a:t>
            </a:r>
            <a:endParaRPr lang="en-GB" dirty="0" smtClean="0"/>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54</a:t>
            </a:fld>
            <a:endParaRPr lang="ko-KR" altLang="en-US"/>
          </a:p>
        </p:txBody>
      </p:sp>
    </p:spTree>
    <p:extLst>
      <p:ext uri="{BB962C8B-B14F-4D97-AF65-F5344CB8AC3E}">
        <p14:creationId xmlns:p14="http://schemas.microsoft.com/office/powerpoint/2010/main" val="329039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many have a phone contract or pay as you go to manage</a:t>
            </a:r>
          </a:p>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solidFill>
                  <a:prstClr val="black"/>
                </a:solidFill>
                <a:latin typeface="Calibri"/>
              </a:rPr>
              <a:pPr/>
              <a:t>6</a:t>
            </a:fld>
            <a:endParaRPr lang="ko-KR" altLang="en-US">
              <a:solidFill>
                <a:prstClr val="black"/>
              </a:solidFill>
              <a:latin typeface="Calibri"/>
            </a:endParaRPr>
          </a:p>
        </p:txBody>
      </p:sp>
    </p:spTree>
    <p:extLst>
      <p:ext uri="{BB962C8B-B14F-4D97-AF65-F5344CB8AC3E}">
        <p14:creationId xmlns:p14="http://schemas.microsoft.com/office/powerpoint/2010/main" val="28869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nSpc>
                <a:spcPct val="160000"/>
              </a:lnSpc>
              <a:buNone/>
            </a:pPr>
            <a:r>
              <a:rPr lang="en-GB" sz="1400" b="1" dirty="0" smtClean="0">
                <a:latin typeface="Calibri" panose="020F0502020204030204" pitchFamily="34" charset="0"/>
              </a:rPr>
              <a:t>In practice a 15-year-olds’ might…</a:t>
            </a:r>
          </a:p>
          <a:p>
            <a:pPr lvl="0">
              <a:lnSpc>
                <a:spcPct val="160000"/>
              </a:lnSpc>
            </a:pPr>
            <a:r>
              <a:rPr lang="en-GB" sz="1400" b="0" dirty="0" smtClean="0">
                <a:latin typeface="Calibri" panose="020F0502020204030204" pitchFamily="34" charset="0"/>
              </a:rPr>
              <a:t>- Estimate the amount of change they should get when they pay for something in cash, and remember to check </a:t>
            </a:r>
          </a:p>
          <a:p>
            <a:pPr lvl="0">
              <a:lnSpc>
                <a:spcPct val="160000"/>
              </a:lnSpc>
            </a:pPr>
            <a:r>
              <a:rPr lang="en-GB" sz="1400" b="0" dirty="0" smtClean="0">
                <a:latin typeface="Calibri" panose="020F0502020204030204" pitchFamily="34" charset="0"/>
              </a:rPr>
              <a:t>- Make decisions about what to spend their money on, taking into account the things that they might really need to pay for. For example, if they go to the cinema, will they still have enough money for the bus fare home? If not, maybe they should buy pizza and invite friends round to theirs to watch a DVD instead?</a:t>
            </a:r>
          </a:p>
          <a:p>
            <a:pPr lvl="0">
              <a:lnSpc>
                <a:spcPct val="160000"/>
              </a:lnSpc>
            </a:pPr>
            <a:r>
              <a:rPr lang="en-GB" sz="1400" b="0" dirty="0" smtClean="0">
                <a:latin typeface="Calibri" panose="020F0502020204030204" pitchFamily="34" charset="0"/>
              </a:rPr>
              <a:t>- Remember that some of the things that they buy will have ongoing costs. A games console will need new games, a motorbike will need fuel and tyres and services and so on. </a:t>
            </a:r>
          </a:p>
          <a:p>
            <a:pPr lvl="0">
              <a:lnSpc>
                <a:spcPct val="160000"/>
              </a:lnSpc>
            </a:pPr>
            <a:r>
              <a:rPr lang="en-GB" sz="1400" b="0" dirty="0" smtClean="0">
                <a:latin typeface="Calibri" panose="020F0502020204030204" pitchFamily="34" charset="0"/>
              </a:rPr>
              <a:t>- Some emails that look like they came from their bank might not be legitimate , but they will know what to do if they are not sure. </a:t>
            </a:r>
          </a:p>
          <a:p>
            <a:pPr>
              <a:lnSpc>
                <a:spcPct val="160000"/>
              </a:lnSpc>
            </a:pPr>
            <a:r>
              <a:rPr lang="en-GB" sz="1400" b="0" dirty="0" smtClean="0">
                <a:latin typeface="Calibri" panose="020F0502020204030204" pitchFamily="34" charset="0"/>
              </a:rPr>
              <a:t>- If their phone gets stolen, they will ask their parents if it is covered by their household insurance</a:t>
            </a:r>
          </a:p>
          <a:p>
            <a:pPr lvl="0" rtl="0"/>
            <a:endParaRPr lang="en-GB" dirty="0" smtClean="0"/>
          </a:p>
          <a:p>
            <a:pPr lvl="0" rtl="0"/>
            <a:r>
              <a:rPr lang="en-GB" dirty="0" smtClean="0"/>
              <a:t>- Make an informed decision about credit: </a:t>
            </a:r>
            <a:r>
              <a:rPr lang="en-GB" sz="1800" b="0" dirty="0" smtClean="0"/>
              <a:t>(those with higher levels of proficiency) </a:t>
            </a:r>
            <a:r>
              <a:rPr lang="en-GB" sz="1800" b="1" dirty="0" smtClean="0"/>
              <a:t>…</a:t>
            </a:r>
            <a:r>
              <a:rPr lang="en-GB" sz="1800" b="0" dirty="0" smtClean="0"/>
              <a:t>will know </a:t>
            </a:r>
            <a:r>
              <a:rPr lang="en-GB" sz="1800" b="0" dirty="0" smtClean="0">
                <a:latin typeface="Calibri" panose="020F0502020204030204" pitchFamily="34" charset="0"/>
              </a:rPr>
              <a:t>that if they use credit to buy a computer,  they will have to pay interest on the loan as well as paying the advertised price for the computer.  </a:t>
            </a:r>
            <a:r>
              <a:rPr lang="en-GB" sz="1800" b="0" dirty="0" smtClean="0"/>
              <a:t>..and they will realise that the less they repay of that loan each month, the more they will pay in interest</a:t>
            </a:r>
          </a:p>
          <a:p>
            <a:pPr lvl="0" rtl="0"/>
            <a:r>
              <a:rPr lang="en-GB" b="0" dirty="0" smtClean="0"/>
              <a:t>- Understand risk diversification </a:t>
            </a:r>
            <a:r>
              <a:rPr lang="en-GB" sz="1800" b="1" dirty="0" smtClean="0"/>
              <a:t>…</a:t>
            </a:r>
            <a:r>
              <a:rPr lang="en-GB" sz="1800" b="0" dirty="0" smtClean="0"/>
              <a:t>they will be able to explain</a:t>
            </a:r>
            <a:r>
              <a:rPr lang="en-GB" sz="1800" b="0" dirty="0" smtClean="0">
                <a:latin typeface="Calibri" panose="020F0502020204030204" pitchFamily="34" charset="0"/>
              </a:rPr>
              <a:t> </a:t>
            </a:r>
            <a:r>
              <a:rPr lang="en-GB" sz="1800" dirty="0" smtClean="0">
                <a:latin typeface="Calibri" panose="020F0502020204030204" pitchFamily="34" charset="0"/>
              </a:rPr>
              <a:t>why the saying ‘don’t put all your eggs in one basket’ might apply to investment. </a:t>
            </a:r>
            <a:endParaRPr lang="en-GB" sz="1800" dirty="0" smtClean="0"/>
          </a:p>
          <a:p>
            <a:pPr marL="0" lvl="0" indent="0">
              <a:buNone/>
            </a:pPr>
            <a:endParaRPr lang="en-GB" sz="1400" dirty="0" smtClean="0">
              <a:latin typeface="Calibri" panose="020F0502020204030204" pitchFamily="34" charset="0"/>
            </a:endParaRPr>
          </a:p>
          <a:p>
            <a:pPr lvl="0"/>
            <a:r>
              <a:rPr lang="en-GB" sz="1400" dirty="0" smtClean="0">
                <a:latin typeface="Calibri" panose="020F0502020204030204" pitchFamily="34" charset="0"/>
              </a:rPr>
              <a:t>Realise that buying something on credit is likely to make an item cost more in the long run. They will understand why the saying ‘don’t put all your eggs in one basket’ might apply to investment. </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916AE7E-CD86-4B96-98A4-9E4F50781D86}"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solidFill>
                <a:srgbClr val="C00000"/>
              </a:solidFill>
            </a:endParaRPr>
          </a:p>
        </p:txBody>
      </p:sp>
      <p:sp>
        <p:nvSpPr>
          <p:cNvPr id="4" name="Slide Number Placeholder 3"/>
          <p:cNvSpPr>
            <a:spLocks noGrp="1"/>
          </p:cNvSpPr>
          <p:nvPr>
            <p:ph type="sldNum" sz="quarter" idx="10"/>
          </p:nvPr>
        </p:nvSpPr>
        <p:spPr/>
        <p:txBody>
          <a:bodyPr/>
          <a:lstStyle/>
          <a:p>
            <a:fld id="{83DAACCA-0DCB-764D-9189-AFA82DC6C601}"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93918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3270470" y="4581128"/>
            <a:ext cx="3783670" cy="2276872"/>
          </a:xfrm>
          <a:prstGeom prst="rect">
            <a:avLst/>
          </a:prstGeom>
          <a:noFill/>
        </p:spPr>
      </p:pic>
      <p:sp>
        <p:nvSpPr>
          <p:cNvPr id="8"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9" name="Rectangle 40"/>
          <p:cNvSpPr/>
          <p:nvPr/>
        </p:nvSpPr>
        <p:spPr>
          <a:xfrm rot="16200000">
            <a:off x="1619672" y="5157192"/>
            <a:ext cx="2232248" cy="1224136"/>
          </a:xfrm>
          <a:prstGeom prst="rect">
            <a:avLst/>
          </a:prstGeom>
          <a:solidFill>
            <a:srgbClr val="7F7C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4211791" y="2348880"/>
            <a:ext cx="4032617" cy="2232248"/>
          </a:xfrm>
          <a:prstGeom prst="rect">
            <a:avLst/>
          </a:prstGeom>
          <a:noFill/>
        </p:spPr>
      </p:pic>
      <p:sp>
        <p:nvSpPr>
          <p:cNvPr id="11"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2" name="Rectangle 40"/>
          <p:cNvSpPr/>
          <p:nvPr/>
        </p:nvSpPr>
        <p:spPr>
          <a:xfrm rot="16200000">
            <a:off x="3059832" y="2852936"/>
            <a:ext cx="2232248" cy="1224136"/>
          </a:xfrm>
          <a:prstGeom prst="rect">
            <a:avLst/>
          </a:prstGeom>
          <a:solidFill>
            <a:srgbClr val="D25F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6479704" y="0"/>
            <a:ext cx="2664296" cy="2351382"/>
          </a:xfrm>
          <a:prstGeom prst="rect">
            <a:avLst/>
          </a:prstGeom>
          <a:noFill/>
        </p:spPr>
      </p:pic>
      <p:sp>
        <p:nvSpPr>
          <p:cNvPr id="14"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5" name="Rectangle 40"/>
          <p:cNvSpPr/>
          <p:nvPr/>
        </p:nvSpPr>
        <p:spPr>
          <a:xfrm rot="16200000">
            <a:off x="4765712" y="454360"/>
            <a:ext cx="2348880" cy="1440160"/>
          </a:xfrm>
          <a:prstGeom prst="rect">
            <a:avLst/>
          </a:prstGeom>
          <a:solidFill>
            <a:srgbClr val="C4B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6" name="Rectangle 17"/>
          <p:cNvSpPr/>
          <p:nvPr/>
        </p:nvSpPr>
        <p:spPr>
          <a:xfrm rot="10800000">
            <a:off x="2" y="0"/>
            <a:ext cx="2444995"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7" name="Rectangle 20"/>
          <p:cNvSpPr/>
          <p:nvPr/>
        </p:nvSpPr>
        <p:spPr>
          <a:xfrm>
            <a:off x="2339752" y="0"/>
            <a:ext cx="844062"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8" name="Rectangle 26"/>
          <p:cNvSpPr/>
          <p:nvPr/>
        </p:nvSpPr>
        <p:spPr>
          <a:xfrm>
            <a:off x="317989" y="1988840"/>
            <a:ext cx="4586356" cy="3508653"/>
          </a:xfrm>
          <a:prstGeom prst="rect">
            <a:avLst/>
          </a:prstGeom>
        </p:spPr>
        <p:txBody>
          <a:bodyPr wrap="square">
            <a:spAutoFit/>
          </a:bodyPr>
          <a:lstStyle/>
          <a:p>
            <a:pPr latinLnBrk="0">
              <a:defRPr/>
            </a:pPr>
            <a:r>
              <a:rPr lang="en-US" sz="3600" b="1" kern="0" dirty="0" smtClean="0">
                <a:solidFill>
                  <a:srgbClr val="0070C0"/>
                </a:solidFill>
                <a:latin typeface="Arial" pitchFamily="34" charset="0"/>
                <a:cs typeface="Arial" pitchFamily="34" charset="0"/>
              </a:rPr>
              <a:t>OECD EMPLOYER BRAND</a:t>
            </a:r>
            <a:endParaRPr lang="en-US" sz="3600" i="1" kern="0" dirty="0" smtClean="0">
              <a:solidFill>
                <a:srgbClr val="00B0F0"/>
              </a:solidFill>
              <a:latin typeface="Arial" pitchFamily="34" charset="0"/>
              <a:cs typeface="Arial" pitchFamily="34" charset="0"/>
            </a:endParaRPr>
          </a:p>
          <a:p>
            <a:pPr latinLnBrk="0">
              <a:lnSpc>
                <a:spcPct val="150000"/>
              </a:lnSpc>
              <a:defRPr/>
            </a:pPr>
            <a:r>
              <a:rPr lang="en-US" sz="2800" i="1" kern="0" dirty="0" smtClean="0">
                <a:solidFill>
                  <a:srgbClr val="00B0F0"/>
                </a:solidFill>
                <a:latin typeface="Arial" pitchFamily="34" charset="0"/>
                <a:cs typeface="Arial" pitchFamily="34" charset="0"/>
              </a:rPr>
              <a:t>Playbook</a:t>
            </a: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2046361" y="2046361"/>
            <a:ext cx="10824961" cy="673223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2" name="Group 4"/>
          <p:cNvGrpSpPr>
            <a:grpSpLocks noChangeAspect="1"/>
          </p:cNvGrpSpPr>
          <p:nvPr/>
        </p:nvGrpSpPr>
        <p:grpSpPr bwMode="auto">
          <a:xfrm>
            <a:off x="4499991" y="3518775"/>
            <a:ext cx="324036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26" name="Right Triangle 21"/>
          <p:cNvSpPr/>
          <p:nvPr/>
        </p:nvSpPr>
        <p:spPr>
          <a:xfrm flipH="1">
            <a:off x="5652120" y="747210"/>
            <a:ext cx="3491880" cy="6110790"/>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7"/>
            <a:ext cx="2059554" cy="635665"/>
          </a:xfrm>
          <a:prstGeom prst="rect">
            <a:avLst/>
          </a:prstGeom>
        </p:spPr>
      </p:pic>
      <p:sp>
        <p:nvSpPr>
          <p:cNvPr id="29" name="슬라이드 번호 개체 틀 38"/>
          <p:cNvSpPr txBox="1">
            <a:spLocks/>
          </p:cNvSpPr>
          <p:nvPr/>
        </p:nvSpPr>
        <p:spPr>
          <a:xfrm>
            <a:off x="6553200" y="6356506"/>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56CE0F94-88E1-4810-8429-2312EEB4C30A}"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smtClean="0"/>
              <a:t>TITLE</a:t>
            </a:r>
            <a:endParaRPr lang="ko-K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9430"/>
            <a:ext cx="8229600" cy="80379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37054"/>
            <a:ext cx="8229600" cy="42891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C1E4C78-99DD-BA4E-8E96-DD0C6726D5F0}" type="datetimeFigureOut">
              <a:rPr lang="en-US" smtClean="0">
                <a:solidFill>
                  <a:prstClr val="black">
                    <a:tint val="75000"/>
                  </a:prstClr>
                </a:solidFill>
              </a:rPr>
              <a:pPr/>
              <a:t>07-Jul-2014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F6FD54-718A-4743-AB77-94AAB2C87A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3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E4C78-99DD-BA4E-8E96-DD0C6726D5F0}" type="datetimeFigureOut">
              <a:rPr lang="en-US" smtClean="0">
                <a:solidFill>
                  <a:prstClr val="black">
                    <a:tint val="75000"/>
                  </a:prstClr>
                </a:solidFill>
              </a:rPr>
              <a:pPr/>
              <a:t>07-Jul-2014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F6FD54-718A-4743-AB77-94AAB2C87A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61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E4C78-99DD-BA4E-8E96-DD0C6726D5F0}" type="datetimeFigureOut">
              <a:rPr lang="en-US" smtClean="0">
                <a:solidFill>
                  <a:prstClr val="black">
                    <a:tint val="75000"/>
                  </a:prstClr>
                </a:solidFill>
              </a:rPr>
              <a:pPr/>
              <a:t>07-Jul-2014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F6FD54-718A-4743-AB77-94AAB2C87A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4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81240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60BA663B-12B7-684E-A20E-34434C8D3A50}"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15700514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Freeform 6"/>
          <p:cNvSpPr/>
          <p:nvPr userDrawn="1"/>
        </p:nvSpPr>
        <p:spPr>
          <a:xfrm rot="10800000">
            <a:off x="2144345" y="5680293"/>
            <a:ext cx="7019613" cy="752583"/>
          </a:xfrm>
          <a:custGeom>
            <a:avLst/>
            <a:gdLst>
              <a:gd name="connsiteX0" fmla="*/ 7019613 w 7019613"/>
              <a:gd name="connsiteY0" fmla="*/ 752576 h 752583"/>
              <a:gd name="connsiteX1" fmla="*/ 6410709 w 7019613"/>
              <a:gd name="connsiteY1" fmla="*/ 752576 h 752583"/>
              <a:gd name="connsiteX2" fmla="*/ 6410709 w 7019613"/>
              <a:gd name="connsiteY2" fmla="*/ 1876 h 752583"/>
              <a:gd name="connsiteX3" fmla="*/ 6410708 w 7019613"/>
              <a:gd name="connsiteY3" fmla="*/ 752583 h 752583"/>
              <a:gd name="connsiteX4" fmla="*/ 0 w 7019613"/>
              <a:gd name="connsiteY4" fmla="*/ 752583 h 752583"/>
              <a:gd name="connsiteX5" fmla="*/ 0 w 7019613"/>
              <a:gd name="connsiteY5" fmla="*/ 0 h 752583"/>
              <a:gd name="connsiteX6" fmla="*/ 6410708 w 7019613"/>
              <a:gd name="connsiteY6" fmla="*/ 0 h 7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613" h="752583">
                <a:moveTo>
                  <a:pt x="7019613" y="752576"/>
                </a:moveTo>
                <a:lnTo>
                  <a:pt x="6410709" y="752576"/>
                </a:lnTo>
                <a:lnTo>
                  <a:pt x="6410709" y="1876"/>
                </a:lnTo>
                <a:close/>
                <a:moveTo>
                  <a:pt x="6410708" y="752583"/>
                </a:moveTo>
                <a:lnTo>
                  <a:pt x="0" y="752583"/>
                </a:lnTo>
                <a:lnTo>
                  <a:pt x="0" y="0"/>
                </a:lnTo>
                <a:lnTo>
                  <a:pt x="641070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latinLnBrk="0"/>
            <a:endParaRPr lang="en-US" dirty="0">
              <a:solidFill>
                <a:prstClr val="white"/>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7579"/>
          <a:stretch/>
        </p:blipFill>
        <p:spPr>
          <a:xfrm>
            <a:off x="182592" y="5896876"/>
            <a:ext cx="1961753" cy="499042"/>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42FA0333-231E-CF42-9EFB-88EBE484ADB1}"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
        <p:nvSpPr>
          <p:cNvPr id="14" name="Rectangle 13"/>
          <p:cNvSpPr/>
          <p:nvPr userDrawn="1"/>
        </p:nvSpPr>
        <p:spPr>
          <a:xfrm>
            <a:off x="3857834" y="5824099"/>
            <a:ext cx="5286166" cy="529632"/>
          </a:xfrm>
          <a:prstGeom prst="rect">
            <a:avLst/>
          </a:prstGeom>
        </p:spPr>
        <p:txBody>
          <a:bodyPr wrap="none">
            <a:spAutoFit/>
          </a:bodyPr>
          <a:lstStyle/>
          <a:p>
            <a:pPr algn="r" latinLnBrk="0">
              <a:lnSpc>
                <a:spcPct val="90000"/>
              </a:lnSpc>
            </a:pPr>
            <a:r>
              <a:rPr lang="en-GB" sz="3100" dirty="0">
                <a:solidFill>
                  <a:prstClr val="white"/>
                </a:solidFill>
                <a:latin typeface="Georgia"/>
                <a:cs typeface="Georgia"/>
              </a:rPr>
              <a:t>SURVEY OF ADULT SKILLS </a:t>
            </a:r>
          </a:p>
        </p:txBody>
      </p:sp>
    </p:spTree>
    <p:extLst>
      <p:ext uri="{BB962C8B-B14F-4D97-AF65-F5344CB8AC3E}">
        <p14:creationId xmlns:p14="http://schemas.microsoft.com/office/powerpoint/2010/main" val="38616235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2107A405-3CFC-4946-BA34-196ECEE536B3}"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7534674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hart Layout">
    <p:spTree>
      <p:nvGrpSpPr>
        <p:cNvPr id="1" name=""/>
        <p:cNvGrpSpPr/>
        <p:nvPr/>
      </p:nvGrpSpPr>
      <p:grpSpPr>
        <a:xfrm>
          <a:off x="0" y="0"/>
          <a:ext cx="0" cy="0"/>
          <a:chOff x="0" y="0"/>
          <a:chExt cx="0" cy="0"/>
        </a:xfrm>
      </p:grpSpPr>
      <p:sp>
        <p:nvSpPr>
          <p:cNvPr id="7" name="Rectangle 6"/>
          <p:cNvSpPr/>
          <p:nvPr userDrawn="1"/>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dirty="0">
              <a:solidFill>
                <a:prstClr val="white"/>
              </a:solidFill>
            </a:endParaRPr>
          </a:p>
        </p:txBody>
      </p:sp>
      <p:sp>
        <p:nvSpPr>
          <p:cNvPr id="2" name="Title 1"/>
          <p:cNvSpPr>
            <a:spLocks noGrp="1"/>
          </p:cNvSpPr>
          <p:nvPr>
            <p:ph type="title"/>
          </p:nvPr>
        </p:nvSpPr>
        <p:spPr>
          <a:xfrm>
            <a:off x="256716" y="64860"/>
            <a:ext cx="8739799" cy="883103"/>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87D9A643-5DC0-064E-8C62-26587757192B}"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9327078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09990763-82B9-0942-BB08-E9E1701FA1D8}"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25492116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538BAB07-7265-524C-A49D-F882159BBEB9}" type="datetime1">
              <a:rPr lang="en-US" smtClean="0">
                <a:solidFill>
                  <a:prstClr val="black"/>
                </a:solidFill>
              </a:rPr>
              <a:pPr latinLnBrk="0"/>
              <a:t>07-Jul-2014</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79376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latinLnBrk="0"/>
            <a:fld id="{6790F977-A4F6-7843-8982-8E981752E484}" type="datetime1">
              <a:rPr lang="en-US" smtClean="0">
                <a:solidFill>
                  <a:prstClr val="black"/>
                </a:solidFill>
              </a:rPr>
              <a:pPr latinLnBrk="0"/>
              <a:t>07-Jul-2014</a:t>
            </a:fld>
            <a:endParaRPr lang="en-US"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9" name="Slide Number Placeholder 8"/>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12711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latinLnBrk="0"/>
            <a:fld id="{0F556F4B-0347-AC4B-9036-8330F35BFB7E}" type="datetime1">
              <a:rPr lang="en-US" smtClean="0">
                <a:solidFill>
                  <a:prstClr val="black"/>
                </a:solidFill>
              </a:rPr>
              <a:pPr latinLnBrk="0"/>
              <a:t>07-Jul-2014</a:t>
            </a:fld>
            <a:endParaRPr lang="en-US"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5" name="Slide Number Placeholder 4"/>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0431068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latinLnBrk="0"/>
            <a:fld id="{38A96AD2-071E-3748-B672-151422947D4D}" type="datetime1">
              <a:rPr lang="en-US" smtClean="0">
                <a:solidFill>
                  <a:prstClr val="black"/>
                </a:solidFill>
              </a:rPr>
              <a:pPr latinLnBrk="0"/>
              <a:t>07-Jul-2014</a:t>
            </a:fld>
            <a:endParaRPr lang="en-US"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4" name="Slide Number Placeholder 3"/>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22200080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779693C2-552A-4D46-93CB-81B8C6565C54}" type="datetime1">
              <a:rPr lang="en-US" smtClean="0">
                <a:solidFill>
                  <a:prstClr val="black"/>
                </a:solidFill>
              </a:rPr>
              <a:pPr latinLnBrk="0"/>
              <a:t>07-Jul-2014</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354323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9321BAEB-E64E-304A-812B-76A5E0EF6368}" type="datetime1">
              <a:rPr lang="en-US" smtClean="0">
                <a:solidFill>
                  <a:prstClr val="black"/>
                </a:solidFill>
              </a:rPr>
              <a:pPr latinLnBrk="0"/>
              <a:t>07-Jul-2014</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432192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CA37B450-A14E-8C41-A453-0219A56BE18E}"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2712662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3950FCEF-EAB9-E342-AE98-C672391E385C}" type="datetime1">
              <a:rPr lang="en-US" smtClean="0">
                <a:solidFill>
                  <a:prstClr val="black"/>
                </a:solidFill>
              </a:rPr>
              <a:pPr latinLnBrk="0"/>
              <a:t>07-Jul-2014</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685863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8277764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3270470" y="4581128"/>
            <a:ext cx="3783670" cy="2276872"/>
          </a:xfrm>
          <a:prstGeom prst="rect">
            <a:avLst/>
          </a:prstGeom>
          <a:noFill/>
        </p:spPr>
      </p:pic>
      <p:sp>
        <p:nvSpPr>
          <p:cNvPr id="8"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9" name="Rectangle 40"/>
          <p:cNvSpPr/>
          <p:nvPr/>
        </p:nvSpPr>
        <p:spPr>
          <a:xfrm rot="16200000">
            <a:off x="1619672" y="5157192"/>
            <a:ext cx="2232248" cy="1224136"/>
          </a:xfrm>
          <a:prstGeom prst="rect">
            <a:avLst/>
          </a:prstGeom>
          <a:solidFill>
            <a:srgbClr val="7F7C8F"/>
          </a:soli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4211791" y="2348880"/>
            <a:ext cx="4032617" cy="2232248"/>
          </a:xfrm>
          <a:prstGeom prst="rect">
            <a:avLst/>
          </a:prstGeom>
          <a:noFill/>
        </p:spPr>
      </p:pic>
      <p:sp>
        <p:nvSpPr>
          <p:cNvPr id="11"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12" name="Rectangle 40"/>
          <p:cNvSpPr/>
          <p:nvPr/>
        </p:nvSpPr>
        <p:spPr>
          <a:xfrm rot="16200000">
            <a:off x="3059832" y="2852936"/>
            <a:ext cx="2232248" cy="1224136"/>
          </a:xfrm>
          <a:prstGeom prst="rect">
            <a:avLst/>
          </a:prstGeom>
          <a:solidFill>
            <a:srgbClr val="D25F26"/>
          </a:soli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6479704" y="0"/>
            <a:ext cx="2664296" cy="2351382"/>
          </a:xfrm>
          <a:prstGeom prst="rect">
            <a:avLst/>
          </a:prstGeom>
          <a:noFill/>
        </p:spPr>
      </p:pic>
      <p:sp>
        <p:nvSpPr>
          <p:cNvPr id="14"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15" name="Rectangle 40"/>
          <p:cNvSpPr/>
          <p:nvPr/>
        </p:nvSpPr>
        <p:spPr>
          <a:xfrm rot="16200000">
            <a:off x="4765712" y="454360"/>
            <a:ext cx="2348880" cy="1440160"/>
          </a:xfrm>
          <a:prstGeom prst="rect">
            <a:avLst/>
          </a:prstGeom>
          <a:solidFill>
            <a:srgbClr val="C4B83E"/>
          </a:solidFill>
          <a:ln w="12700" cap="flat" cmpd="sng" algn="ctr">
            <a:noFill/>
            <a:prstDash val="solid"/>
            <a:miter lim="800000"/>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16" name="Rectangle 17"/>
          <p:cNvSpPr/>
          <p:nvPr/>
        </p:nvSpPr>
        <p:spPr>
          <a:xfrm rot="10800000">
            <a:off x="2" y="0"/>
            <a:ext cx="2444995"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7" name="Rectangle 20"/>
          <p:cNvSpPr/>
          <p:nvPr/>
        </p:nvSpPr>
        <p:spPr>
          <a:xfrm>
            <a:off x="2339752" y="0"/>
            <a:ext cx="844062"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8" name="Rectangle 26"/>
          <p:cNvSpPr/>
          <p:nvPr/>
        </p:nvSpPr>
        <p:spPr>
          <a:xfrm>
            <a:off x="317989" y="1988840"/>
            <a:ext cx="4586356" cy="3508653"/>
          </a:xfrm>
          <a:prstGeom prst="rect">
            <a:avLst/>
          </a:prstGeom>
        </p:spPr>
        <p:txBody>
          <a:bodyPr wrap="square">
            <a:spAutoFit/>
          </a:bodyPr>
          <a:lstStyle/>
          <a:p>
            <a:pPr latinLnBrk="0">
              <a:defRPr/>
            </a:pPr>
            <a:r>
              <a:rPr lang="en-US" sz="3600" b="1" kern="0" dirty="0" smtClean="0">
                <a:solidFill>
                  <a:srgbClr val="0070C0"/>
                </a:solidFill>
                <a:latin typeface="Arial" pitchFamily="34" charset="0"/>
                <a:cs typeface="Arial" pitchFamily="34" charset="0"/>
              </a:rPr>
              <a:t>OECD EMPLOYER BRAND</a:t>
            </a:r>
            <a:endParaRPr lang="en-US" sz="3600" i="1" kern="0" dirty="0" smtClean="0">
              <a:solidFill>
                <a:srgbClr val="00B0F0"/>
              </a:solidFill>
              <a:latin typeface="Arial" pitchFamily="34" charset="0"/>
              <a:cs typeface="Arial" pitchFamily="34" charset="0"/>
            </a:endParaRPr>
          </a:p>
          <a:p>
            <a:pPr latinLnBrk="0">
              <a:lnSpc>
                <a:spcPct val="150000"/>
              </a:lnSpc>
              <a:defRPr/>
            </a:pPr>
            <a:r>
              <a:rPr lang="en-US" sz="2800" i="1" kern="0" dirty="0" smtClean="0">
                <a:solidFill>
                  <a:srgbClr val="00B0F0"/>
                </a:solidFill>
                <a:latin typeface="Arial" pitchFamily="34" charset="0"/>
                <a:cs typeface="Arial" pitchFamily="34" charset="0"/>
              </a:rPr>
              <a:t>Playbook</a:t>
            </a: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2046361" y="2046361"/>
            <a:ext cx="10824961" cy="673223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grpSp>
        <p:nvGrpSpPr>
          <p:cNvPr id="2" name="Group 4"/>
          <p:cNvGrpSpPr>
            <a:grpSpLocks noChangeAspect="1"/>
          </p:cNvGrpSpPr>
          <p:nvPr/>
        </p:nvGrpSpPr>
        <p:grpSpPr bwMode="auto">
          <a:xfrm>
            <a:off x="4499991" y="3518775"/>
            <a:ext cx="324036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atinLnBrk="0"/>
              <a:endParaRPr lang="en-US">
                <a:solidFill>
                  <a:prstClr val="black"/>
                </a:solidFill>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atinLnBrk="0"/>
              <a:endParaRPr lang="en-US">
                <a:solidFill>
                  <a:prstClr val="black"/>
                </a:solidFill>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atinLnBrk="0"/>
              <a:endParaRPr lang="en-US">
                <a:solidFill>
                  <a:prstClr val="black"/>
                </a:solidFill>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atinLnBrk="0"/>
              <a:endParaRPr lang="en-US">
                <a:solidFill>
                  <a:prstClr val="black"/>
                </a:solidFill>
                <a:latin typeface="Arial" pitchFamily="34" charset="0"/>
                <a:cs typeface="Arial" pitchFamily="34" charset="0"/>
              </a:endParaRPr>
            </a:p>
          </p:txBody>
        </p:sp>
      </p:grpSp>
      <p:sp>
        <p:nvSpPr>
          <p:cNvPr id="26" name="Right Triangle 21"/>
          <p:cNvSpPr/>
          <p:nvPr/>
        </p:nvSpPr>
        <p:spPr>
          <a:xfrm flipH="1">
            <a:off x="5652120" y="747210"/>
            <a:ext cx="3491880" cy="6110790"/>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7"/>
            <a:ext cx="2059554" cy="635665"/>
          </a:xfrm>
          <a:prstGeom prst="rect">
            <a:avLst/>
          </a:prstGeom>
        </p:spPr>
      </p:pic>
      <p:sp>
        <p:nvSpPr>
          <p:cNvPr id="29" name="슬라이드 번호 개체 틀 38"/>
          <p:cNvSpPr txBox="1">
            <a:spLocks/>
          </p:cNvSpPr>
          <p:nvPr/>
        </p:nvSpPr>
        <p:spPr>
          <a:xfrm>
            <a:off x="6553200" y="6356506"/>
            <a:ext cx="2133600" cy="365125"/>
          </a:xfrm>
          <a:prstGeom prst="rect">
            <a:avLst/>
          </a:prstGeom>
        </p:spPr>
        <p:txBody>
          <a:bodyPr vert="horz" lIns="91440" tIns="45720" rIns="91440" bIns="45720" rtlCol="0" anchor="ctr"/>
          <a:lstStyle/>
          <a:p>
            <a:pPr algn="r">
              <a:defRPr/>
            </a:pPr>
            <a:fld id="{56CE0F94-88E1-4810-8429-2312EEB4C30A}" type="slidenum">
              <a:rPr lang="en-US" sz="1200" smtClean="0">
                <a:solidFill>
                  <a:prstClr val="black">
                    <a:tint val="75000"/>
                  </a:prstClr>
                </a:solidFill>
                <a:latin typeface="Arial" pitchFamily="34" charset="0"/>
                <a:cs typeface="Arial" pitchFamily="34" charset="0"/>
              </a:rPr>
              <a:pPr algn="r">
                <a:defRPr/>
              </a:pPr>
              <a:t>‹#›</a:t>
            </a:fld>
            <a:endParaRPr lang="en-US" sz="120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smtClean="0"/>
              <a:t>TITLE</a:t>
            </a:r>
            <a:endParaRPr lang="ko-KR" altLang="en-US" dirty="0"/>
          </a:p>
        </p:txBody>
      </p:sp>
    </p:spTree>
    <p:extLst>
      <p:ext uri="{BB962C8B-B14F-4D97-AF65-F5344CB8AC3E}">
        <p14:creationId xmlns:p14="http://schemas.microsoft.com/office/powerpoint/2010/main" val="30813238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F9270D24-46CB-4D0D-A4ED-A5BB87A875C6}" type="slidenum">
              <a:rPr lang="en-GB" smtClean="0"/>
              <a:pPr latinLnBrk="0"/>
              <a:t>‹#›</a:t>
            </a:fld>
            <a:endParaRPr lang="en-GB"/>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3328907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dirty="0" smtClean="0"/>
              <a:t>Click to edit Master title style</a:t>
            </a:r>
            <a:endParaRPr lang="en-GB" dirty="0"/>
          </a:p>
        </p:txBody>
      </p:sp>
      <p:sp>
        <p:nvSpPr>
          <p:cNvPr id="4" name="내용 개체 틀 2"/>
          <p:cNvSpPr>
            <a:spLocks noGrp="1"/>
          </p:cNvSpPr>
          <p:nvPr>
            <p:ph sz="half" idx="10"/>
          </p:nvPr>
        </p:nvSpPr>
        <p:spPr>
          <a:xfrm>
            <a:off x="0" y="3573016"/>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Tree>
    <p:extLst>
      <p:ext uri="{BB962C8B-B14F-4D97-AF65-F5344CB8AC3E}">
        <p14:creationId xmlns:p14="http://schemas.microsoft.com/office/powerpoint/2010/main" val="3036809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smtClean="0"/>
              <a:t>Click to edit Master title style</a:t>
            </a:r>
            <a:endParaRPr lang="en-GB" dirty="0"/>
          </a:p>
        </p:txBody>
      </p:sp>
      <p:sp>
        <p:nvSpPr>
          <p:cNvPr id="4" name="내용 개체 틀 2"/>
          <p:cNvSpPr>
            <a:spLocks noGrp="1"/>
          </p:cNvSpPr>
          <p:nvPr>
            <p:ph sz="half" idx="10"/>
          </p:nvPr>
        </p:nvSpPr>
        <p:spPr>
          <a:xfrm>
            <a:off x="0" y="3573016"/>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Tree>
    <p:extLst>
      <p:ext uri="{BB962C8B-B14F-4D97-AF65-F5344CB8AC3E}">
        <p14:creationId xmlns:p14="http://schemas.microsoft.com/office/powerpoint/2010/main" val="3230532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
        <p:nvSpPr>
          <p:cNvPr id="12" name="내용 개체 틀 2"/>
          <p:cNvSpPr>
            <a:spLocks noGrp="1"/>
          </p:cNvSpPr>
          <p:nvPr>
            <p:ph sz="half" idx="10" hasCustomPrompt="1"/>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a:t>
            </a:r>
            <a:r>
              <a:rPr lang="en-GB" altLang="ko-KR" dirty="0" err="1" smtClean="0"/>
              <a:t>editdfd</a:t>
            </a:r>
            <a:endParaRPr lang="ko-KR" altLang="en-US" dirty="0"/>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14" name="내용 개체 틀 2"/>
          <p:cNvSpPr>
            <a:spLocks noGrp="1"/>
          </p:cNvSpPr>
          <p:nvPr>
            <p:ph sz="half" idx="12"/>
          </p:nvPr>
        </p:nvSpPr>
        <p:spPr>
          <a:xfrm>
            <a:off x="467544" y="538802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F9270D24-46CB-4D0D-A4ED-A5BB87A875C6}" type="slidenum">
              <a:rPr lang="en-GB" smtClean="0"/>
              <a:pPr latinLnBrk="0"/>
              <a:t>‹#›</a:t>
            </a:fld>
            <a:endParaRPr lang="en-GB"/>
          </a:p>
        </p:txBody>
      </p:sp>
    </p:spTree>
    <p:extLst>
      <p:ext uri="{BB962C8B-B14F-4D97-AF65-F5344CB8AC3E}">
        <p14:creationId xmlns:p14="http://schemas.microsoft.com/office/powerpoint/2010/main" val="2657881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3340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0"/>
          </a:xfrm>
        </p:spPr>
        <p:txBody>
          <a:bodyPr/>
          <a:lstStyle/>
          <a:p>
            <a:r>
              <a:rPr lang="en-US" altLang="ko-KR" smtClean="0"/>
              <a:t>Click icon to add chart</a:t>
            </a:r>
            <a:endParaRPr lang="ko-KR" altLang="en-US"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15" name="내용 개체 틀 14"/>
          <p:cNvSpPr>
            <a:spLocks noGrp="1"/>
          </p:cNvSpPr>
          <p:nvPr>
            <p:ph sz="quarter" idx="16" hasCustomPrompt="1"/>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F9270D24-46CB-4D0D-A4ED-A5BB87A875C6}" type="slidenum">
              <a:rPr lang="en-GB" smtClean="0"/>
              <a:pPr latinLnBrk="0"/>
              <a:t>‹#›</a:t>
            </a:fld>
            <a:endParaRPr lang="en-GB"/>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6311877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F9270D24-46CB-4D0D-A4ED-A5BB87A875C6}" type="slidenum">
              <a:rPr lang="en-GB" smtClean="0"/>
              <a:pPr latinLnBrk="0"/>
              <a:t>‹#›</a:t>
            </a:fld>
            <a:endParaRPr lang="en-GB"/>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19735277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00600"/>
          </a:xfrm>
        </p:spPr>
        <p:txBody>
          <a:bodyPr>
            <a:normAutofit/>
          </a:bodyPr>
          <a:lstStyle>
            <a:lvl1pPr marL="342900" indent="-342900" latinLnBrk="0">
              <a:buFont typeface="Courier New" panose="02070309020205020404" pitchFamily="49" charset="0"/>
              <a:buChar char="o"/>
              <a:defRPr sz="2800">
                <a:latin typeface="Calibri" panose="020F0502020204030204" pitchFamily="34" charset="0"/>
              </a:defRPr>
            </a:lvl1pPr>
            <a:lvl2pPr latinLnBrk="0">
              <a:defRPr sz="2400">
                <a:solidFill>
                  <a:schemeClr val="accent2">
                    <a:lumMod val="40000"/>
                    <a:lumOff val="60000"/>
                  </a:schemeClr>
                </a:solidFill>
                <a:latin typeface="Calibri" panose="020F0502020204030204" pitchFamily="34" charset="0"/>
              </a:defRPr>
            </a:lvl2pPr>
            <a:lvl3pPr latinLnBrk="0">
              <a:defRPr sz="2000">
                <a:solidFill>
                  <a:schemeClr val="accent1">
                    <a:lumMod val="40000"/>
                    <a:lumOff val="60000"/>
                  </a:schemeClr>
                </a:solidFill>
                <a:latin typeface="Calibri" panose="020F0502020204030204" pitchFamily="34" charset="0"/>
              </a:defRPr>
            </a:lvl3pPr>
            <a:lvl4pPr latinLnBrk="0">
              <a:defRPr sz="1800">
                <a:latin typeface="Calibri" panose="020F0502020204030204" pitchFamily="34" charset="0"/>
              </a:defRPr>
            </a:lvl4pPr>
            <a:lvl5pPr latinLnBrk="0">
              <a:defRPr sz="18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5"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6"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prstClr val="white"/>
              </a:solidFill>
              <a:latin typeface="Arial" pitchFamily="34" charset="0"/>
              <a:cs typeface="Arial" pitchFamily="34" charset="0"/>
            </a:endParaRPr>
          </a:p>
        </p:txBody>
      </p:sp>
      <p:sp>
        <p:nvSpPr>
          <p:cNvPr id="7" name="내용 개체 틀 14"/>
          <p:cNvSpPr>
            <a:spLocks noGrp="1"/>
          </p:cNvSpPr>
          <p:nvPr>
            <p:ph sz="quarter" idx="16" hasCustomPrompt="1"/>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8"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F9270D24-46CB-4D0D-A4ED-A5BB87A875C6}" type="slidenum">
              <a:rPr lang="en-GB" smtClean="0"/>
              <a:pPr latinLnBrk="0"/>
              <a:t>‹#›</a:t>
            </a:fld>
            <a:endParaRPr lang="en-GB"/>
          </a:p>
        </p:txBody>
      </p:sp>
      <p:sp>
        <p:nvSpPr>
          <p:cNvPr id="9"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1905190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3" presetClass="entr" presetSubtype="27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2/3*#ppt_w"/>
                          </p:val>
                        </p:tav>
                        <p:tav tm="100000">
                          <p:val>
                            <p:strVal val="#ppt_w"/>
                          </p:val>
                        </p:tav>
                      </p:tavLst>
                    </p:anim>
                    <p:anim calcmode="lin" valueType="num">
                      <p:cBhvr>
                        <p:cTn dur="500" fill="hold"/>
                        <p:tgtEl>
                          <p:spTgt spid="3"/>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2/3*#ppt_w"/>
                          </p:val>
                        </p:tav>
                        <p:tav tm="100000">
                          <p:val>
                            <p:strVal val="#ppt_w"/>
                          </p:val>
                        </p:tav>
                      </p:tavLst>
                    </p:anim>
                    <p:anim calcmode="lin" valueType="num">
                      <p:cBhvr>
                        <p:cTn dur="500" fill="hold"/>
                        <p:tgtEl>
                          <p:spTgt spid="3"/>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2/3*#ppt_w"/>
                          </p:val>
                        </p:tav>
                        <p:tav tm="100000">
                          <p:val>
                            <p:strVal val="#ppt_w"/>
                          </p:val>
                        </p:tav>
                      </p:tavLst>
                    </p:anim>
                    <p:anim calcmode="lin" valueType="num">
                      <p:cBhvr>
                        <p:cTn dur="500" fill="hold"/>
                        <p:tgtEl>
                          <p:spTgt spid="3"/>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2/3*#ppt_w"/>
                          </p:val>
                        </p:tav>
                        <p:tav tm="100000">
                          <p:val>
                            <p:strVal val="#ppt_w"/>
                          </p:val>
                        </p:tav>
                      </p:tavLst>
                    </p:anim>
                    <p:anim calcmode="lin" valueType="num">
                      <p:cBhvr>
                        <p:cTn dur="500" fill="hold"/>
                        <p:tgtEl>
                          <p:spTgt spid="3"/>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2/3*#ppt_w"/>
                          </p:val>
                        </p:tav>
                        <p:tav tm="100000">
                          <p:val>
                            <p:strVal val="#ppt_w"/>
                          </p:val>
                        </p:tav>
                      </p:tavLst>
                    </p:anim>
                    <p:anim calcmode="lin" valueType="num">
                      <p:cBhvr>
                        <p:cTn dur="500" fill="hold"/>
                        <p:tgtEl>
                          <p:spTgt spid="3"/>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15616"/>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
        <p:nvSpPr>
          <p:cNvPr id="12" name="내용 개체 틀 2"/>
          <p:cNvSpPr>
            <a:spLocks noGrp="1"/>
          </p:cNvSpPr>
          <p:nvPr>
            <p:ph sz="half" idx="10" hasCustomPrompt="1"/>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a:t>
            </a:r>
            <a:r>
              <a:rPr lang="en-GB" altLang="ko-KR" dirty="0" err="1" smtClean="0"/>
              <a:t>editdfd</a:t>
            </a:r>
            <a:endParaRPr lang="ko-KR" altLang="en-US" dirty="0"/>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2"/>
          <p:cNvSpPr>
            <a:spLocks noGrp="1"/>
          </p:cNvSpPr>
          <p:nvPr>
            <p:ph sz="half" idx="12"/>
          </p:nvPr>
        </p:nvSpPr>
        <p:spPr>
          <a:xfrm>
            <a:off x="467544" y="538802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18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0"/>
          </a:xfrm>
        </p:spPr>
        <p:txBody>
          <a:bodyPr/>
          <a:lstStyle/>
          <a:p>
            <a:r>
              <a:rPr lang="ko-KR" altLang="en-US" dirty="0" smtClean="0"/>
              <a:t>차트를 추가하려면 아이콘을 클릭하십시오</a:t>
            </a:r>
            <a:endParaRPr lang="ko-KR" altLang="en-US"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내용 개체 틀 14"/>
          <p:cNvSpPr>
            <a:spLocks noGrp="1"/>
          </p:cNvSpPr>
          <p:nvPr>
            <p:ph sz="quarter" idx="16" hasCustomPrompt="1"/>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E4C78-99DD-BA4E-8E96-DD0C6726D5F0}" type="datetimeFigureOut">
              <a:rPr lang="en-US" smtClean="0">
                <a:solidFill>
                  <a:prstClr val="black">
                    <a:tint val="75000"/>
                  </a:prstClr>
                </a:solidFill>
              </a:rPr>
              <a:pPr/>
              <a:t>07-Jul-2014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F6FD54-718A-4743-AB77-94AAB2C87A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04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64" r:id="rId4"/>
    <p:sldLayoutId id="2147483713" r:id="rId5"/>
    <p:sldLayoutId id="2147483665" r:id="rId6"/>
    <p:sldLayoutId id="2147483666" r:id="rId7"/>
    <p:sldLayoutId id="2147483716" r:id="rId8"/>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평행 사변형 7"/>
          <p:cNvSpPr/>
          <p:nvPr/>
        </p:nvSpPr>
        <p:spPr>
          <a:xfrm>
            <a:off x="79822" y="0"/>
            <a:ext cx="9028682" cy="672360"/>
          </a:xfrm>
          <a:custGeom>
            <a:avLst/>
            <a:gdLst>
              <a:gd name="connsiteX0" fmla="*/ 0 w 9289032"/>
              <a:gd name="connsiteY0" fmla="*/ 672360 h 672360"/>
              <a:gd name="connsiteX1" fmla="*/ 531843 w 9289032"/>
              <a:gd name="connsiteY1" fmla="*/ 0 h 672360"/>
              <a:gd name="connsiteX2" fmla="*/ 9289032 w 9289032"/>
              <a:gd name="connsiteY2" fmla="*/ 0 h 672360"/>
              <a:gd name="connsiteX3" fmla="*/ 8757189 w 9289032"/>
              <a:gd name="connsiteY3" fmla="*/ 672360 h 672360"/>
              <a:gd name="connsiteX4" fmla="*/ 0 w 9289032"/>
              <a:gd name="connsiteY4" fmla="*/ 672360 h 672360"/>
              <a:gd name="connsiteX0" fmla="*/ 0 w 9028682"/>
              <a:gd name="connsiteY0" fmla="*/ 672360 h 672360"/>
              <a:gd name="connsiteX1" fmla="*/ 271493 w 9028682"/>
              <a:gd name="connsiteY1" fmla="*/ 0 h 672360"/>
              <a:gd name="connsiteX2" fmla="*/ 9028682 w 9028682"/>
              <a:gd name="connsiteY2" fmla="*/ 0 h 672360"/>
              <a:gd name="connsiteX3" fmla="*/ 8496839 w 9028682"/>
              <a:gd name="connsiteY3" fmla="*/ 672360 h 672360"/>
              <a:gd name="connsiteX4" fmla="*/ 0 w 9028682"/>
              <a:gd name="connsiteY4" fmla="*/ 672360 h 672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8682" h="672360">
                <a:moveTo>
                  <a:pt x="0" y="672360"/>
                </a:moveTo>
                <a:lnTo>
                  <a:pt x="271493" y="0"/>
                </a:lnTo>
                <a:lnTo>
                  <a:pt x="9028682" y="0"/>
                </a:lnTo>
                <a:lnTo>
                  <a:pt x="8496839" y="672360"/>
                </a:lnTo>
                <a:lnTo>
                  <a:pt x="0" y="6723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prstClr val="white"/>
              </a:solidFill>
              <a:latin typeface="Arial" pitchFamily="34" charset="0"/>
              <a:cs typeface="Arial" pitchFamily="34" charset="0"/>
            </a:endParaRPr>
          </a:p>
        </p:txBody>
      </p:sp>
      <p:sp>
        <p:nvSpPr>
          <p:cNvPr id="10" name="평행 사변형 8"/>
          <p:cNvSpPr/>
          <p:nvPr/>
        </p:nvSpPr>
        <p:spPr>
          <a:xfrm>
            <a:off x="0" y="0"/>
            <a:ext cx="8037109" cy="672360"/>
          </a:xfrm>
          <a:custGeom>
            <a:avLst/>
            <a:gdLst>
              <a:gd name="connsiteX0" fmla="*/ 0 w 8568952"/>
              <a:gd name="connsiteY0" fmla="*/ 672360 h 672360"/>
              <a:gd name="connsiteX1" fmla="*/ 531843 w 8568952"/>
              <a:gd name="connsiteY1" fmla="*/ 0 h 672360"/>
              <a:gd name="connsiteX2" fmla="*/ 8568952 w 8568952"/>
              <a:gd name="connsiteY2" fmla="*/ 0 h 672360"/>
              <a:gd name="connsiteX3" fmla="*/ 8037109 w 8568952"/>
              <a:gd name="connsiteY3" fmla="*/ 672360 h 672360"/>
              <a:gd name="connsiteX4" fmla="*/ 0 w 8568952"/>
              <a:gd name="connsiteY4" fmla="*/ 672360 h 672360"/>
              <a:gd name="connsiteX0" fmla="*/ 4732 w 8037109"/>
              <a:gd name="connsiteY0" fmla="*/ 672360 h 672360"/>
              <a:gd name="connsiteX1" fmla="*/ 0 w 8037109"/>
              <a:gd name="connsiteY1" fmla="*/ 0 h 672360"/>
              <a:gd name="connsiteX2" fmla="*/ 8037109 w 8037109"/>
              <a:gd name="connsiteY2" fmla="*/ 0 h 672360"/>
              <a:gd name="connsiteX3" fmla="*/ 7505266 w 8037109"/>
              <a:gd name="connsiteY3" fmla="*/ 672360 h 672360"/>
              <a:gd name="connsiteX4" fmla="*/ 4732 w 8037109"/>
              <a:gd name="connsiteY4" fmla="*/ 672360 h 672360"/>
              <a:gd name="connsiteX0" fmla="*/ 1557 w 8037109"/>
              <a:gd name="connsiteY0" fmla="*/ 672360 h 672360"/>
              <a:gd name="connsiteX1" fmla="*/ 0 w 8037109"/>
              <a:gd name="connsiteY1" fmla="*/ 0 h 672360"/>
              <a:gd name="connsiteX2" fmla="*/ 8037109 w 8037109"/>
              <a:gd name="connsiteY2" fmla="*/ 0 h 672360"/>
              <a:gd name="connsiteX3" fmla="*/ 7505266 w 8037109"/>
              <a:gd name="connsiteY3" fmla="*/ 672360 h 672360"/>
              <a:gd name="connsiteX4" fmla="*/ 1557 w 8037109"/>
              <a:gd name="connsiteY4" fmla="*/ 672360 h 672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7109" h="672360">
                <a:moveTo>
                  <a:pt x="1557" y="672360"/>
                </a:moveTo>
                <a:cubicBezTo>
                  <a:pt x="-20" y="448240"/>
                  <a:pt x="1577" y="224120"/>
                  <a:pt x="0" y="0"/>
                </a:cubicBezTo>
                <a:lnTo>
                  <a:pt x="8037109" y="0"/>
                </a:lnTo>
                <a:lnTo>
                  <a:pt x="7505266" y="672360"/>
                </a:lnTo>
                <a:lnTo>
                  <a:pt x="1557" y="672360"/>
                </a:lnTo>
                <a:close/>
              </a:path>
            </a:pathLst>
          </a:cu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prstClr val="white"/>
              </a:solidFill>
              <a:latin typeface="Arial" pitchFamily="34" charset="0"/>
              <a:cs typeface="Arial" pitchFamily="34" charset="0"/>
            </a:endParaRPr>
          </a:p>
        </p:txBody>
      </p:sp>
      <p:sp>
        <p:nvSpPr>
          <p:cNvPr id="11" name="평행 사변형 9"/>
          <p:cNvSpPr/>
          <p:nvPr/>
        </p:nvSpPr>
        <p:spPr>
          <a:xfrm>
            <a:off x="-3515" y="0"/>
            <a:ext cx="827925" cy="672360"/>
          </a:xfrm>
          <a:custGeom>
            <a:avLst/>
            <a:gdLst>
              <a:gd name="connsiteX0" fmla="*/ 0 w 1359768"/>
              <a:gd name="connsiteY0" fmla="*/ 672360 h 672360"/>
              <a:gd name="connsiteX1" fmla="*/ 531843 w 1359768"/>
              <a:gd name="connsiteY1" fmla="*/ 0 h 672360"/>
              <a:gd name="connsiteX2" fmla="*/ 1359768 w 1359768"/>
              <a:gd name="connsiteY2" fmla="*/ 0 h 672360"/>
              <a:gd name="connsiteX3" fmla="*/ 827925 w 1359768"/>
              <a:gd name="connsiteY3" fmla="*/ 672360 h 672360"/>
              <a:gd name="connsiteX4" fmla="*/ 0 w 1359768"/>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 name="connsiteX0" fmla="*/ 2437 w 828805"/>
              <a:gd name="connsiteY0" fmla="*/ 672360 h 672360"/>
              <a:gd name="connsiteX1" fmla="*/ 880 w 828805"/>
              <a:gd name="connsiteY1" fmla="*/ 0 h 672360"/>
              <a:gd name="connsiteX2" fmla="*/ 828805 w 828805"/>
              <a:gd name="connsiteY2" fmla="*/ 0 h 672360"/>
              <a:gd name="connsiteX3" fmla="*/ 296962 w 828805"/>
              <a:gd name="connsiteY3" fmla="*/ 672360 h 672360"/>
              <a:gd name="connsiteX4" fmla="*/ 2437 w 828805"/>
              <a:gd name="connsiteY4" fmla="*/ 672360 h 672360"/>
              <a:gd name="connsiteX0" fmla="*/ 74733 w 901101"/>
              <a:gd name="connsiteY0" fmla="*/ 672360 h 672360"/>
              <a:gd name="connsiteX1" fmla="*/ 73176 w 901101"/>
              <a:gd name="connsiteY1" fmla="*/ 0 h 672360"/>
              <a:gd name="connsiteX2" fmla="*/ 901101 w 901101"/>
              <a:gd name="connsiteY2" fmla="*/ 0 h 672360"/>
              <a:gd name="connsiteX3" fmla="*/ 369258 w 901101"/>
              <a:gd name="connsiteY3" fmla="*/ 672360 h 672360"/>
              <a:gd name="connsiteX4" fmla="*/ 74733 w 901101"/>
              <a:gd name="connsiteY4" fmla="*/ 672360 h 672360"/>
              <a:gd name="connsiteX0" fmla="*/ 74733 w 901101"/>
              <a:gd name="connsiteY0" fmla="*/ 672360 h 672360"/>
              <a:gd name="connsiteX1" fmla="*/ 73176 w 901101"/>
              <a:gd name="connsiteY1" fmla="*/ 0 h 672360"/>
              <a:gd name="connsiteX2" fmla="*/ 901101 w 901101"/>
              <a:gd name="connsiteY2" fmla="*/ 0 h 672360"/>
              <a:gd name="connsiteX3" fmla="*/ 369258 w 901101"/>
              <a:gd name="connsiteY3" fmla="*/ 672360 h 672360"/>
              <a:gd name="connsiteX4" fmla="*/ 74733 w 901101"/>
              <a:gd name="connsiteY4" fmla="*/ 672360 h 672360"/>
              <a:gd name="connsiteX0" fmla="*/ 74733 w 901101"/>
              <a:gd name="connsiteY0" fmla="*/ 672360 h 722164"/>
              <a:gd name="connsiteX1" fmla="*/ 73176 w 901101"/>
              <a:gd name="connsiteY1" fmla="*/ 0 h 722164"/>
              <a:gd name="connsiteX2" fmla="*/ 901101 w 901101"/>
              <a:gd name="connsiteY2" fmla="*/ 0 h 722164"/>
              <a:gd name="connsiteX3" fmla="*/ 369258 w 901101"/>
              <a:gd name="connsiteY3" fmla="*/ 672360 h 722164"/>
              <a:gd name="connsiteX4" fmla="*/ 74733 w 901101"/>
              <a:gd name="connsiteY4" fmla="*/ 672360 h 722164"/>
              <a:gd name="connsiteX0" fmla="*/ 74733 w 901101"/>
              <a:gd name="connsiteY0" fmla="*/ 672360 h 672360"/>
              <a:gd name="connsiteX1" fmla="*/ 73176 w 901101"/>
              <a:gd name="connsiteY1" fmla="*/ 0 h 672360"/>
              <a:gd name="connsiteX2" fmla="*/ 901101 w 901101"/>
              <a:gd name="connsiteY2" fmla="*/ 0 h 672360"/>
              <a:gd name="connsiteX3" fmla="*/ 369258 w 901101"/>
              <a:gd name="connsiteY3" fmla="*/ 672360 h 672360"/>
              <a:gd name="connsiteX4" fmla="*/ 74733 w 901101"/>
              <a:gd name="connsiteY4" fmla="*/ 672360 h 672360"/>
              <a:gd name="connsiteX0" fmla="*/ 74733 w 901101"/>
              <a:gd name="connsiteY0" fmla="*/ 672360 h 672360"/>
              <a:gd name="connsiteX1" fmla="*/ 73176 w 901101"/>
              <a:gd name="connsiteY1" fmla="*/ 0 h 672360"/>
              <a:gd name="connsiteX2" fmla="*/ 901101 w 901101"/>
              <a:gd name="connsiteY2" fmla="*/ 0 h 672360"/>
              <a:gd name="connsiteX3" fmla="*/ 369258 w 901101"/>
              <a:gd name="connsiteY3" fmla="*/ 672360 h 672360"/>
              <a:gd name="connsiteX4" fmla="*/ 74733 w 901101"/>
              <a:gd name="connsiteY4" fmla="*/ 672360 h 672360"/>
              <a:gd name="connsiteX0" fmla="*/ 22166 w 848534"/>
              <a:gd name="connsiteY0" fmla="*/ 672360 h 672360"/>
              <a:gd name="connsiteX1" fmla="*/ 20609 w 848534"/>
              <a:gd name="connsiteY1" fmla="*/ 0 h 672360"/>
              <a:gd name="connsiteX2" fmla="*/ 848534 w 848534"/>
              <a:gd name="connsiteY2" fmla="*/ 0 h 672360"/>
              <a:gd name="connsiteX3" fmla="*/ 316691 w 848534"/>
              <a:gd name="connsiteY3" fmla="*/ 672360 h 672360"/>
              <a:gd name="connsiteX4" fmla="*/ 22166 w 848534"/>
              <a:gd name="connsiteY4" fmla="*/ 672360 h 672360"/>
              <a:gd name="connsiteX0" fmla="*/ 1557 w 827925"/>
              <a:gd name="connsiteY0" fmla="*/ 672360 h 672360"/>
              <a:gd name="connsiteX1" fmla="*/ 0 w 827925"/>
              <a:gd name="connsiteY1" fmla="*/ 0 h 672360"/>
              <a:gd name="connsiteX2" fmla="*/ 827925 w 827925"/>
              <a:gd name="connsiteY2" fmla="*/ 0 h 672360"/>
              <a:gd name="connsiteX3" fmla="*/ 296082 w 827925"/>
              <a:gd name="connsiteY3" fmla="*/ 672360 h 672360"/>
              <a:gd name="connsiteX4" fmla="*/ 1557 w 827925"/>
              <a:gd name="connsiteY4" fmla="*/ 672360 h 672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925" h="672360">
                <a:moveTo>
                  <a:pt x="1557" y="672360"/>
                </a:moveTo>
                <a:cubicBezTo>
                  <a:pt x="778" y="336180"/>
                  <a:pt x="778" y="336180"/>
                  <a:pt x="0" y="0"/>
                </a:cubicBezTo>
                <a:lnTo>
                  <a:pt x="827925" y="0"/>
                </a:lnTo>
                <a:lnTo>
                  <a:pt x="296082" y="672360"/>
                </a:lnTo>
                <a:lnTo>
                  <a:pt x="1557" y="6723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prstClr val="white"/>
              </a:solidFill>
              <a:latin typeface="Arial" pitchFamily="34" charset="0"/>
              <a:cs typeface="Arial" pitchFamily="34" charset="0"/>
            </a:endParaRPr>
          </a:p>
        </p:txBody>
      </p:sp>
      <p:sp>
        <p:nvSpPr>
          <p:cNvPr id="2" name="Title Placeholder 1"/>
          <p:cNvSpPr>
            <a:spLocks noGrp="1"/>
          </p:cNvSpPr>
          <p:nvPr>
            <p:ph type="title"/>
          </p:nvPr>
        </p:nvSpPr>
        <p:spPr>
          <a:xfrm>
            <a:off x="457200" y="914399"/>
            <a:ext cx="8229600" cy="814389"/>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1975"/>
            <a:ext cx="8229600" cy="4294188"/>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pPr defTabSz="457200" latinLnBrk="0"/>
            <a:fld id="{4C1E4C78-99DD-BA4E-8E96-DD0C6726D5F0}" type="datetimeFigureOut">
              <a:rPr lang="en-US" smtClean="0">
                <a:solidFill>
                  <a:prstClr val="black">
                    <a:tint val="75000"/>
                  </a:prstClr>
                </a:solidFill>
              </a:rPr>
              <a:pPr defTabSz="457200" latinLnBrk="0"/>
              <a:t>07-Jul-2014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pPr defTabSz="457200" latinLnBrk="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pPr defTabSz="457200" latinLnBrk="0"/>
            <a:fld id="{06F6FD54-718A-4743-AB77-94AAB2C87ACD}" type="slidenum">
              <a:rPr lang="en-US" smtClean="0">
                <a:solidFill>
                  <a:prstClr val="black">
                    <a:tint val="75000"/>
                  </a:prstClr>
                </a:solidFill>
              </a:rPr>
              <a:pPr defTabSz="457200" latinLnBrk="0"/>
              <a:t>‹#›</a:t>
            </a:fld>
            <a:endParaRPr lang="en-US" dirty="0">
              <a:solidFill>
                <a:prstClr val="black">
                  <a:tint val="75000"/>
                </a:prstClr>
              </a:solidFill>
            </a:endParaRPr>
          </a:p>
        </p:txBody>
      </p:sp>
      <p:sp>
        <p:nvSpPr>
          <p:cNvPr id="12" name="슬라이드 번호 개체 틀 29"/>
          <p:cNvSpPr txBox="1">
            <a:spLocks/>
          </p:cNvSpPr>
          <p:nvPr/>
        </p:nvSpPr>
        <p:spPr>
          <a:xfrm>
            <a:off x="0" y="188640"/>
            <a:ext cx="467544" cy="365125"/>
          </a:xfrm>
          <a:prstGeom prst="rect">
            <a:avLst/>
          </a:prstGeom>
        </p:spPr>
        <p:txBody>
          <a:bodyPr/>
          <a:lstStyle>
            <a:defPPr>
              <a:defRPr lang="en-US"/>
            </a:defPPr>
            <a:lvl1pPr marL="0" algn="l" defTabSz="457200" rtl="0" eaLnBrk="1" latinLnBrk="0" hangingPunct="1">
              <a:defRPr sz="1800" b="1" kern="1200">
                <a:solidFill>
                  <a:srgbClr val="278D99"/>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a:t>
            </a:fld>
            <a:endParaRPr lang="ko-KR" altLang="en-US" dirty="0"/>
          </a:p>
        </p:txBody>
      </p:sp>
    </p:spTree>
    <p:extLst>
      <p:ext uri="{BB962C8B-B14F-4D97-AF65-F5344CB8AC3E}">
        <p14:creationId xmlns:p14="http://schemas.microsoft.com/office/powerpoint/2010/main" val="917807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457200" rtl="0" eaLnBrk="1" latinLnBrk="0" hangingPunct="1">
        <a:spcBef>
          <a:spcPct val="0"/>
        </a:spcBef>
        <a:buNone/>
        <a:defRPr sz="4000" kern="1200">
          <a:solidFill>
            <a:schemeClr val="tx1"/>
          </a:solidFill>
          <a:latin typeface="Arial"/>
          <a:ea typeface="+mj-ea"/>
          <a:cs typeface="+mj-cs"/>
        </a:defRPr>
      </a:lvl1pPr>
    </p:titleStyle>
    <p:bodyStyle>
      <a:lvl1pPr marL="0" indent="0" algn="l" defTabSz="457200" rtl="0" eaLnBrk="1" latinLnBrk="0" hangingPunct="1">
        <a:spcBef>
          <a:spcPct val="20000"/>
        </a:spcBef>
        <a:buFont typeface="Arial"/>
        <a:buNone/>
        <a:defRPr sz="2400" kern="1200">
          <a:solidFill>
            <a:schemeClr val="tx1"/>
          </a:solidFill>
          <a:latin typeface="Arial"/>
          <a:ea typeface="+mn-ea"/>
          <a:cs typeface="+mn-cs"/>
        </a:defRPr>
      </a:lvl1pPr>
      <a:lvl2pPr marL="342900" indent="-285750" algn="l" defTabSz="455613" rtl="0" eaLnBrk="1" latinLnBrk="0" hangingPunct="1">
        <a:spcBef>
          <a:spcPct val="20000"/>
        </a:spcBef>
        <a:buSzPct val="120000"/>
        <a:buFont typeface="Arial"/>
        <a:buChar char="•"/>
        <a:defRPr sz="2400" kern="1200">
          <a:solidFill>
            <a:schemeClr val="tx1"/>
          </a:solidFill>
          <a:latin typeface="Arial"/>
          <a:ea typeface="+mn-ea"/>
          <a:cs typeface="+mn-cs"/>
        </a:defRPr>
      </a:lvl2pPr>
      <a:lvl3pPr marL="631825" indent="-228600" algn="l" defTabSz="457200" rtl="0" eaLnBrk="1" latinLnBrk="0" hangingPunct="1">
        <a:spcBef>
          <a:spcPct val="20000"/>
        </a:spcBef>
        <a:buSzPct val="80000"/>
        <a:buFont typeface="Courier New"/>
        <a:buChar char="o"/>
        <a:defRPr sz="2400" kern="1200">
          <a:solidFill>
            <a:schemeClr val="tx1"/>
          </a:solidFill>
          <a:latin typeface="Arial"/>
          <a:ea typeface="+mn-ea"/>
          <a:cs typeface="+mn-cs"/>
        </a:defRPr>
      </a:lvl3pPr>
      <a:lvl4pPr marL="974725" indent="-231775" algn="l" defTabSz="457200" rtl="0" eaLnBrk="1" latinLnBrk="0" hangingPunct="1">
        <a:spcBef>
          <a:spcPct val="20000"/>
        </a:spcBef>
        <a:buFont typeface="Arial"/>
        <a:buChar char="–"/>
        <a:defRPr sz="2000" kern="1200">
          <a:solidFill>
            <a:schemeClr val="tx1"/>
          </a:solidFill>
          <a:latin typeface="Arial"/>
          <a:ea typeface="+mn-ea"/>
          <a:cs typeface="+mn-cs"/>
        </a:defRPr>
      </a:lvl4pPr>
      <a:lvl5pPr marL="1314450" indent="-228600" algn="l" defTabSz="457200" rtl="0" eaLnBrk="1" latinLnBrk="0" hangingPunct="1">
        <a:spcBef>
          <a:spcPct val="20000"/>
        </a:spcBef>
        <a:buFont typeface="Arial"/>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Freeform 21"/>
          <p:cNvSpPr/>
          <p:nvPr/>
        </p:nvSpPr>
        <p:spPr>
          <a:xfrm rot="5400000" flipH="1" flipV="1">
            <a:off x="7178704" y="-1558955"/>
            <a:ext cx="414795" cy="3532703"/>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5 w 414794"/>
              <a:gd name="connsiteY5" fmla="*/ 529167 h 7412567"/>
              <a:gd name="connsiteX6" fmla="*/ 0 w 414794"/>
              <a:gd name="connsiteY6" fmla="*/ 7412567 h 7412567"/>
              <a:gd name="connsiteX7" fmla="*/ 0 w 414794"/>
              <a:gd name="connsiteY7" fmla="*/ 529167 h 7412567"/>
              <a:gd name="connsiteX8" fmla="*/ 5 w 414794"/>
              <a:gd name="connsiteY8" fmla="*/ 529167 h 7412567"/>
              <a:gd name="connsiteX9" fmla="*/ 4 w 414794"/>
              <a:gd name="connsiteY9" fmla="*/ 529167 h 7412567"/>
              <a:gd name="connsiteX10" fmla="*/ 414791 w 414794"/>
              <a:gd name="connsiteY10" fmla="*/ 529167 h 7412567"/>
              <a:gd name="connsiteX11" fmla="*/ 414791 w 414794"/>
              <a:gd name="connsiteY11" fmla="*/ 3509436 h 7412567"/>
              <a:gd name="connsiteX12" fmla="*/ 0 w 414794"/>
              <a:gd name="connsiteY12" fmla="*/ 7412567 h 7412567"/>
              <a:gd name="connsiteX0" fmla="*/ 6 w 414795"/>
              <a:gd name="connsiteY0" fmla="*/ 529167 h 3517903"/>
              <a:gd name="connsiteX1" fmla="*/ 414795 w 414795"/>
              <a:gd name="connsiteY1" fmla="*/ 0 h 3517903"/>
              <a:gd name="connsiteX2" fmla="*/ 414795 w 414795"/>
              <a:gd name="connsiteY2" fmla="*/ 529167 h 3517903"/>
              <a:gd name="connsiteX3" fmla="*/ 414792 w 414795"/>
              <a:gd name="connsiteY3" fmla="*/ 529167 h 3517903"/>
              <a:gd name="connsiteX4" fmla="*/ 414792 w 414795"/>
              <a:gd name="connsiteY4" fmla="*/ 529167 h 3517903"/>
              <a:gd name="connsiteX5" fmla="*/ 6 w 414795"/>
              <a:gd name="connsiteY5" fmla="*/ 529167 h 3517903"/>
              <a:gd name="connsiteX6" fmla="*/ 0 w 414795"/>
              <a:gd name="connsiteY6" fmla="*/ 3517903 h 3517903"/>
              <a:gd name="connsiteX7" fmla="*/ 1 w 414795"/>
              <a:gd name="connsiteY7" fmla="*/ 529167 h 3517903"/>
              <a:gd name="connsiteX8" fmla="*/ 6 w 414795"/>
              <a:gd name="connsiteY8" fmla="*/ 529167 h 3517903"/>
              <a:gd name="connsiteX9" fmla="*/ 5 w 414795"/>
              <a:gd name="connsiteY9" fmla="*/ 529167 h 3517903"/>
              <a:gd name="connsiteX10" fmla="*/ 414792 w 414795"/>
              <a:gd name="connsiteY10" fmla="*/ 529167 h 3517903"/>
              <a:gd name="connsiteX11" fmla="*/ 414792 w 414795"/>
              <a:gd name="connsiteY11" fmla="*/ 3509436 h 3517903"/>
              <a:gd name="connsiteX12" fmla="*/ 0 w 414795"/>
              <a:gd name="connsiteY12" fmla="*/ 3517903 h 3517903"/>
              <a:gd name="connsiteX0" fmla="*/ 6 w 414795"/>
              <a:gd name="connsiteY0" fmla="*/ 529167 h 3526341"/>
              <a:gd name="connsiteX1" fmla="*/ 414795 w 414795"/>
              <a:gd name="connsiteY1" fmla="*/ 0 h 3526341"/>
              <a:gd name="connsiteX2" fmla="*/ 414795 w 414795"/>
              <a:gd name="connsiteY2" fmla="*/ 529167 h 3526341"/>
              <a:gd name="connsiteX3" fmla="*/ 414792 w 414795"/>
              <a:gd name="connsiteY3" fmla="*/ 529167 h 3526341"/>
              <a:gd name="connsiteX4" fmla="*/ 414792 w 414795"/>
              <a:gd name="connsiteY4" fmla="*/ 529167 h 3526341"/>
              <a:gd name="connsiteX5" fmla="*/ 6 w 414795"/>
              <a:gd name="connsiteY5" fmla="*/ 529167 h 3526341"/>
              <a:gd name="connsiteX6" fmla="*/ 0 w 414795"/>
              <a:gd name="connsiteY6" fmla="*/ 3517903 h 3526341"/>
              <a:gd name="connsiteX7" fmla="*/ 1 w 414795"/>
              <a:gd name="connsiteY7" fmla="*/ 529167 h 3526341"/>
              <a:gd name="connsiteX8" fmla="*/ 6 w 414795"/>
              <a:gd name="connsiteY8" fmla="*/ 529167 h 3526341"/>
              <a:gd name="connsiteX9" fmla="*/ 5 w 414795"/>
              <a:gd name="connsiteY9" fmla="*/ 529167 h 3526341"/>
              <a:gd name="connsiteX10" fmla="*/ 414792 w 414795"/>
              <a:gd name="connsiteY10" fmla="*/ 529167 h 3526341"/>
              <a:gd name="connsiteX11" fmla="*/ 414794 w 414795"/>
              <a:gd name="connsiteY11" fmla="*/ 3526341 h 3526341"/>
              <a:gd name="connsiteX12" fmla="*/ 0 w 414795"/>
              <a:gd name="connsiteY12" fmla="*/ 3517903 h 35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795" h="3526341">
                <a:moveTo>
                  <a:pt x="6" y="529167"/>
                </a:moveTo>
                <a:lnTo>
                  <a:pt x="414795" y="0"/>
                </a:lnTo>
                <a:lnTo>
                  <a:pt x="414795" y="529167"/>
                </a:lnTo>
                <a:lnTo>
                  <a:pt x="414792" y="529167"/>
                </a:lnTo>
                <a:lnTo>
                  <a:pt x="414792" y="529167"/>
                </a:lnTo>
                <a:lnTo>
                  <a:pt x="6" y="529167"/>
                </a:lnTo>
                <a:close/>
                <a:moveTo>
                  <a:pt x="0" y="3517903"/>
                </a:moveTo>
                <a:cubicBezTo>
                  <a:pt x="0" y="2521658"/>
                  <a:pt x="1" y="1525412"/>
                  <a:pt x="1" y="529167"/>
                </a:cubicBezTo>
                <a:lnTo>
                  <a:pt x="6" y="529167"/>
                </a:lnTo>
                <a:lnTo>
                  <a:pt x="5" y="529167"/>
                </a:lnTo>
                <a:lnTo>
                  <a:pt x="414792" y="529167"/>
                </a:lnTo>
                <a:cubicBezTo>
                  <a:pt x="414793" y="1528225"/>
                  <a:pt x="414793" y="2527283"/>
                  <a:pt x="414794" y="3526341"/>
                </a:cubicBezTo>
                <a:cubicBezTo>
                  <a:pt x="276530" y="3526341"/>
                  <a:pt x="138264" y="3517903"/>
                  <a:pt x="0" y="351790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21" name="Freeform 20"/>
          <p:cNvSpPr/>
          <p:nvPr/>
        </p:nvSpPr>
        <p:spPr>
          <a:xfrm rot="5400000">
            <a:off x="3498886" y="2717222"/>
            <a:ext cx="414794" cy="7412567"/>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794" h="7412567">
                <a:moveTo>
                  <a:pt x="5" y="529167"/>
                </a:moveTo>
                <a:lnTo>
                  <a:pt x="414794" y="0"/>
                </a:lnTo>
                <a:lnTo>
                  <a:pt x="414794" y="529167"/>
                </a:lnTo>
                <a:lnTo>
                  <a:pt x="414791" y="529167"/>
                </a:lnTo>
                <a:lnTo>
                  <a:pt x="414791" y="529167"/>
                </a:lnTo>
                <a:close/>
                <a:moveTo>
                  <a:pt x="0" y="7412567"/>
                </a:moveTo>
                <a:lnTo>
                  <a:pt x="0" y="529167"/>
                </a:lnTo>
                <a:lnTo>
                  <a:pt x="5" y="529167"/>
                </a:lnTo>
                <a:lnTo>
                  <a:pt x="4" y="529167"/>
                </a:lnTo>
                <a:lnTo>
                  <a:pt x="414791" y="529167"/>
                </a:lnTo>
                <a:lnTo>
                  <a:pt x="414791" y="74125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b="17579"/>
          <a:stretch/>
        </p:blipFill>
        <p:spPr>
          <a:xfrm>
            <a:off x="7397754" y="6228377"/>
            <a:ext cx="1534111" cy="390256"/>
          </a:xfrm>
          <a:prstGeom prst="rect">
            <a:avLst/>
          </a:prstGeom>
        </p:spPr>
      </p:pic>
      <p:sp>
        <p:nvSpPr>
          <p:cNvPr id="2" name="Title Placeholder 1"/>
          <p:cNvSpPr>
            <a:spLocks noGrp="1"/>
          </p:cNvSpPr>
          <p:nvPr>
            <p:ph type="title"/>
          </p:nvPr>
        </p:nvSpPr>
        <p:spPr>
          <a:xfrm>
            <a:off x="256717" y="64860"/>
            <a:ext cx="8596996" cy="883103"/>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6716" y="1356273"/>
            <a:ext cx="8596997" cy="4594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78632" y="6530969"/>
            <a:ext cx="513434" cy="365125"/>
          </a:xfrm>
          <a:prstGeom prst="rect">
            <a:avLst/>
          </a:prstGeom>
        </p:spPr>
        <p:txBody>
          <a:bodyPr vert="horz" lIns="91440" tIns="45720" rIns="91440" bIns="45720" rtlCol="0" anchor="ctr"/>
          <a:lstStyle>
            <a:lvl1pPr algn="ctr">
              <a:defRPr sz="1000">
                <a:solidFill>
                  <a:srgbClr val="C0C0C0"/>
                </a:solidFill>
              </a:defRPr>
            </a:lvl1pPr>
          </a:lstStyle>
          <a:p>
            <a:pPr latinLnBrk="0"/>
            <a:fld id="{BDEBB3E9-AE79-4C1E-AB43-19CAFC38B905}" type="slidenum">
              <a:rPr lang="en-US" smtClean="0"/>
              <a:pPr latinLnBrk="0"/>
              <a:t>‹#›</a:t>
            </a:fld>
            <a:endParaRPr lang="en-US" dirty="0"/>
          </a:p>
        </p:txBody>
      </p:sp>
    </p:spTree>
    <p:extLst>
      <p:ext uri="{BB962C8B-B14F-4D97-AF65-F5344CB8AC3E}">
        <p14:creationId xmlns:p14="http://schemas.microsoft.com/office/powerpoint/2010/main" val="14378636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330426728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chart" Target="../charts/chart3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1.xml"/><Relationship Id="rId7" Type="http://schemas.openxmlformats.org/officeDocument/2006/relationships/diagramColors" Target="../diagrams/colors10.xml"/><Relationship Id="rId2" Type="http://schemas.openxmlformats.org/officeDocument/2006/relationships/slideLayout" Target="../slideLayouts/slideLayout29.xml"/><Relationship Id="rId1" Type="http://schemas.openxmlformats.org/officeDocument/2006/relationships/themeOverride" Target="../theme/themeOverride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chart" Target="../charts/chart36.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chart" Target="../charts/chart38.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23528" y="476672"/>
            <a:ext cx="5184576" cy="1569660"/>
          </a:xfrm>
          <a:prstGeom prst="rect">
            <a:avLst/>
          </a:prstGeom>
        </p:spPr>
        <p:txBody>
          <a:bodyPr wrap="square">
            <a:spAutoFit/>
          </a:bodyPr>
          <a:lstStyle/>
          <a:p>
            <a:r>
              <a:rPr lang="en-US" altLang="ko-KR" sz="4000" b="1" dirty="0" smtClean="0">
                <a:solidFill>
                  <a:prstClr val="white"/>
                </a:solidFill>
                <a:latin typeface="Arial" pitchFamily="34" charset="0"/>
                <a:ea typeface="Arial Unicode MS" pitchFamily="50" charset="-127"/>
                <a:cs typeface="Arial" pitchFamily="34" charset="0"/>
              </a:rPr>
              <a:t>PISA 2012</a:t>
            </a:r>
          </a:p>
          <a:p>
            <a:r>
              <a:rPr lang="en-US" altLang="ko-KR" sz="3200" b="1" dirty="0" smtClean="0">
                <a:solidFill>
                  <a:prstClr val="white"/>
                </a:solidFill>
                <a:latin typeface="Arial" pitchFamily="34" charset="0"/>
                <a:ea typeface="Arial Unicode MS" pitchFamily="50" charset="-127"/>
                <a:cs typeface="Arial" pitchFamily="34" charset="0"/>
              </a:rPr>
              <a:t>Students and Money</a:t>
            </a:r>
            <a:endParaRPr lang="en-US" altLang="ko-KR" sz="3200" b="1" dirty="0">
              <a:solidFill>
                <a:prstClr val="white"/>
              </a:solidFill>
              <a:latin typeface="Arial" pitchFamily="34" charset="0"/>
              <a:ea typeface="Arial Unicode MS" pitchFamily="50" charset="-127"/>
              <a:cs typeface="Arial" pitchFamily="34" charset="0"/>
            </a:endParaRPr>
          </a:p>
          <a:p>
            <a:r>
              <a:rPr lang="en-US" altLang="ko-KR" sz="2400" b="1" dirty="0" smtClean="0">
                <a:solidFill>
                  <a:prstClr val="white"/>
                </a:solidFill>
                <a:latin typeface="Arial" pitchFamily="34" charset="0"/>
                <a:ea typeface="Arial Unicode MS" pitchFamily="50" charset="-127"/>
                <a:cs typeface="Arial" pitchFamily="34" charset="0"/>
              </a:rPr>
              <a:t>Financial literacy skills</a:t>
            </a:r>
            <a:endParaRPr lang="en-US" altLang="ko-KR" sz="2800" b="1" dirty="0" smtClean="0">
              <a:solidFill>
                <a:prstClr val="white"/>
              </a:solidFill>
              <a:latin typeface="Arial" pitchFamily="34" charset="0"/>
              <a:ea typeface="Arial Unicode MS" pitchFamily="50" charset="-127"/>
              <a:cs typeface="Arial" pitchFamily="34" charset="0"/>
            </a:endParaRPr>
          </a:p>
        </p:txBody>
      </p:sp>
      <p:sp>
        <p:nvSpPr>
          <p:cNvPr id="5" name="직사각형 4"/>
          <p:cNvSpPr/>
          <p:nvPr/>
        </p:nvSpPr>
        <p:spPr>
          <a:xfrm>
            <a:off x="323528" y="5877272"/>
            <a:ext cx="4968552" cy="701731"/>
          </a:xfrm>
          <a:prstGeom prst="rect">
            <a:avLst/>
          </a:prstGeom>
        </p:spPr>
        <p:txBody>
          <a:bodyPr wrap="square">
            <a:spAutoFit/>
          </a:bodyPr>
          <a:lstStyle/>
          <a:p>
            <a:pPr fontAlgn="base" latinLnBrk="0">
              <a:spcBef>
                <a:spcPct val="20000"/>
              </a:spcBef>
              <a:spcAft>
                <a:spcPct val="0"/>
              </a:spcAft>
              <a:buSzPct val="75000"/>
              <a:buFont typeface="Monotype Sorts"/>
              <a:buNone/>
              <a:tabLst>
                <a:tab pos="7712075" algn="r"/>
              </a:tabLst>
            </a:pPr>
            <a:r>
              <a:rPr lang="en-GB" altLang="ko-KR" b="1" dirty="0" smtClean="0">
                <a:solidFill>
                  <a:prstClr val="white"/>
                </a:solidFill>
                <a:latin typeface="Arial" pitchFamily="34" charset="0"/>
                <a:cs typeface="Arial" pitchFamily="34" charset="0"/>
              </a:rPr>
              <a:t>9 July 2014</a:t>
            </a:r>
          </a:p>
          <a:p>
            <a:pPr fontAlgn="base" latinLnBrk="0">
              <a:spcBef>
                <a:spcPct val="20000"/>
              </a:spcBef>
              <a:spcAft>
                <a:spcPct val="0"/>
              </a:spcAft>
              <a:buSzPct val="75000"/>
              <a:buFont typeface="Monotype Sorts"/>
              <a:buNone/>
              <a:tabLst>
                <a:tab pos="7712075" algn="r"/>
              </a:tabLst>
            </a:pPr>
            <a:r>
              <a:rPr lang="en-GB" altLang="ko-KR" b="1" dirty="0" smtClean="0">
                <a:solidFill>
                  <a:prstClr val="white"/>
                </a:solidFill>
                <a:latin typeface="Arial" pitchFamily="34" charset="0"/>
                <a:cs typeface="Arial" pitchFamily="34" charset="0"/>
              </a:rPr>
              <a:t>Launch</a:t>
            </a:r>
            <a:endParaRPr lang="en-GB" altLang="ko-KR" sz="16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42398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PISA financial literacy </a:t>
            </a:r>
            <a:br>
              <a:rPr lang="en-GB" dirty="0" smtClean="0"/>
            </a:br>
            <a:r>
              <a:rPr lang="en-GB" dirty="0" smtClean="0"/>
              <a:t>assessment framework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8498977"/>
              </p:ext>
            </p:extLst>
          </p:nvPr>
        </p:nvGraphicFramePr>
        <p:xfrm>
          <a:off x="107504" y="1340768"/>
          <a:ext cx="2658641" cy="452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EBB3E9-AE79-4C1E-AB43-19CAFC38B905}" type="slidenum">
              <a:rPr lang="en-US" smtClean="0"/>
              <a:pPr/>
              <a:t>10</a:t>
            </a:fld>
            <a:endParaRPr lang="en-US" dirty="0"/>
          </a:p>
        </p:txBody>
      </p:sp>
      <p:sp>
        <p:nvSpPr>
          <p:cNvPr id="7" name="Rounded Rectangular Callout 6"/>
          <p:cNvSpPr/>
          <p:nvPr/>
        </p:nvSpPr>
        <p:spPr>
          <a:xfrm>
            <a:off x="2987824" y="1052736"/>
            <a:ext cx="3816424" cy="1296144"/>
          </a:xfrm>
          <a:prstGeom prst="wedgeRoundRectCallout">
            <a:avLst>
              <a:gd name="adj1" fmla="val -57072"/>
              <a:gd name="adj2" fmla="val 1053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white"/>
                </a:solidFill>
              </a:rPr>
              <a:t>Contracts</a:t>
            </a:r>
            <a:r>
              <a:rPr lang="en-GB" sz="1400" dirty="0">
                <a:solidFill>
                  <a:prstClr val="white"/>
                </a:solidFill>
              </a:rPr>
              <a:t>, advertisements,</a:t>
            </a:r>
          </a:p>
          <a:p>
            <a:r>
              <a:rPr lang="en-GB" sz="1400" dirty="0">
                <a:solidFill>
                  <a:prstClr val="white"/>
                </a:solidFill>
              </a:rPr>
              <a:t>charts, tables, forms and instructions.</a:t>
            </a:r>
          </a:p>
          <a:p>
            <a:r>
              <a:rPr lang="en-GB" sz="1400" dirty="0">
                <a:solidFill>
                  <a:prstClr val="white"/>
                </a:solidFill>
              </a:rPr>
              <a:t>e.g. identify the features of a purchase invoice, </a:t>
            </a:r>
            <a:r>
              <a:rPr lang="en-GB" sz="1400" dirty="0" smtClean="0">
                <a:solidFill>
                  <a:prstClr val="white"/>
                </a:solidFill>
              </a:rPr>
              <a:t>or </a:t>
            </a:r>
            <a:r>
              <a:rPr lang="en-GB" sz="1400" dirty="0">
                <a:solidFill>
                  <a:prstClr val="white"/>
                </a:solidFill>
              </a:rPr>
              <a:t>recognise the balance on a bank statement</a:t>
            </a:r>
          </a:p>
        </p:txBody>
      </p:sp>
      <p:sp>
        <p:nvSpPr>
          <p:cNvPr id="8" name="Rounded Rectangular Callout 7"/>
          <p:cNvSpPr/>
          <p:nvPr/>
        </p:nvSpPr>
        <p:spPr>
          <a:xfrm>
            <a:off x="3779912" y="2492896"/>
            <a:ext cx="3816424" cy="936104"/>
          </a:xfrm>
          <a:prstGeom prst="wedgeRoundRectCallout">
            <a:avLst>
              <a:gd name="adj1" fmla="val -76146"/>
              <a:gd name="adj2" fmla="val 683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white"/>
                </a:solidFill>
              </a:rPr>
              <a:t>e.g</a:t>
            </a:r>
            <a:r>
              <a:rPr lang="en-GB" sz="1400" dirty="0">
                <a:solidFill>
                  <a:prstClr val="white"/>
                </a:solidFill>
              </a:rPr>
              <a:t>. </a:t>
            </a:r>
            <a:r>
              <a:rPr lang="en-GB" sz="1400" dirty="0" smtClean="0">
                <a:solidFill>
                  <a:prstClr val="white"/>
                </a:solidFill>
              </a:rPr>
              <a:t>Compare </a:t>
            </a:r>
            <a:r>
              <a:rPr lang="en-GB" sz="1400" dirty="0">
                <a:solidFill>
                  <a:prstClr val="white"/>
                </a:solidFill>
              </a:rPr>
              <a:t>the terms offered by </a:t>
            </a:r>
          </a:p>
          <a:p>
            <a:r>
              <a:rPr lang="en-GB" sz="1400" dirty="0">
                <a:solidFill>
                  <a:prstClr val="white"/>
                </a:solidFill>
              </a:rPr>
              <a:t>different mobile phone contracts</a:t>
            </a:r>
          </a:p>
        </p:txBody>
      </p:sp>
      <p:sp>
        <p:nvSpPr>
          <p:cNvPr id="9" name="Rounded Rectangular Callout 8"/>
          <p:cNvSpPr/>
          <p:nvPr/>
        </p:nvSpPr>
        <p:spPr>
          <a:xfrm>
            <a:off x="5004048" y="3573016"/>
            <a:ext cx="3816424" cy="1057186"/>
          </a:xfrm>
          <a:prstGeom prst="wedgeRoundRectCallout">
            <a:avLst>
              <a:gd name="adj1" fmla="val -110108"/>
              <a:gd name="adj2" fmla="val 193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prstClr val="white"/>
                </a:solidFill>
              </a:rPr>
              <a:t>Draw on knowledge, logic and</a:t>
            </a:r>
          </a:p>
          <a:p>
            <a:r>
              <a:rPr lang="en-GB" sz="1400" dirty="0">
                <a:solidFill>
                  <a:prstClr val="white"/>
                </a:solidFill>
              </a:rPr>
              <a:t>plausible reasoning to make sense </a:t>
            </a:r>
            <a:r>
              <a:rPr lang="en-GB" sz="1400" dirty="0" smtClean="0">
                <a:solidFill>
                  <a:prstClr val="white"/>
                </a:solidFill>
              </a:rPr>
              <a:t>of, </a:t>
            </a:r>
          </a:p>
          <a:p>
            <a:r>
              <a:rPr lang="en-GB" sz="1400" dirty="0" smtClean="0">
                <a:solidFill>
                  <a:prstClr val="white"/>
                </a:solidFill>
              </a:rPr>
              <a:t>and </a:t>
            </a:r>
            <a:r>
              <a:rPr lang="en-GB" sz="1400" dirty="0">
                <a:solidFill>
                  <a:prstClr val="white"/>
                </a:solidFill>
              </a:rPr>
              <a:t>form a view </a:t>
            </a:r>
            <a:r>
              <a:rPr lang="en-GB" sz="1400" dirty="0" smtClean="0">
                <a:solidFill>
                  <a:prstClr val="white"/>
                </a:solidFill>
              </a:rPr>
              <a:t>about,  </a:t>
            </a:r>
            <a:r>
              <a:rPr lang="en-GB" sz="1400" dirty="0">
                <a:solidFill>
                  <a:prstClr val="white"/>
                </a:solidFill>
              </a:rPr>
              <a:t>a finance-</a:t>
            </a:r>
          </a:p>
          <a:p>
            <a:r>
              <a:rPr lang="en-GB" sz="1400" dirty="0">
                <a:solidFill>
                  <a:prstClr val="white"/>
                </a:solidFill>
              </a:rPr>
              <a:t>related problem</a:t>
            </a:r>
          </a:p>
        </p:txBody>
      </p:sp>
      <p:sp>
        <p:nvSpPr>
          <p:cNvPr id="22" name="Rounded Rectangular Callout 21"/>
          <p:cNvSpPr/>
          <p:nvPr/>
        </p:nvSpPr>
        <p:spPr>
          <a:xfrm>
            <a:off x="4139952" y="4941168"/>
            <a:ext cx="3888432" cy="936104"/>
          </a:xfrm>
          <a:prstGeom prst="wedgeRoundRectCallout">
            <a:avLst>
              <a:gd name="adj1" fmla="val -86584"/>
              <a:gd name="adj2" fmla="val -39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white"/>
                </a:solidFill>
              </a:rPr>
              <a:t>e.g. Work </a:t>
            </a:r>
            <a:r>
              <a:rPr lang="en-GB" sz="1400" dirty="0">
                <a:solidFill>
                  <a:prstClr val="white"/>
                </a:solidFill>
              </a:rPr>
              <a:t>out whether purchasing </a:t>
            </a:r>
            <a:endParaRPr lang="en-GB" sz="1400" dirty="0" smtClean="0">
              <a:solidFill>
                <a:prstClr val="white"/>
              </a:solidFill>
            </a:endParaRPr>
          </a:p>
          <a:p>
            <a:r>
              <a:rPr lang="en-GB" sz="1400" dirty="0" smtClean="0">
                <a:solidFill>
                  <a:prstClr val="white"/>
                </a:solidFill>
              </a:rPr>
              <a:t>power will </a:t>
            </a:r>
            <a:r>
              <a:rPr lang="en-GB" sz="1400" dirty="0">
                <a:solidFill>
                  <a:prstClr val="white"/>
                </a:solidFill>
              </a:rPr>
              <a:t>decline or increase over time when </a:t>
            </a:r>
            <a:r>
              <a:rPr lang="en-GB" sz="1400" dirty="0" smtClean="0">
                <a:solidFill>
                  <a:prstClr val="white"/>
                </a:solidFill>
              </a:rPr>
              <a:t>prices </a:t>
            </a:r>
            <a:r>
              <a:rPr lang="en-GB" sz="1400" dirty="0">
                <a:solidFill>
                  <a:prstClr val="white"/>
                </a:solidFill>
              </a:rPr>
              <a:t>are changing at a given </a:t>
            </a:r>
            <a:endParaRPr lang="en-GB" sz="1400" dirty="0" smtClean="0">
              <a:solidFill>
                <a:prstClr val="white"/>
              </a:solidFill>
            </a:endParaRPr>
          </a:p>
          <a:p>
            <a:r>
              <a:rPr lang="en-GB" sz="1400" dirty="0" smtClean="0">
                <a:solidFill>
                  <a:prstClr val="white"/>
                </a:solidFill>
              </a:rPr>
              <a:t>rate</a:t>
            </a:r>
            <a:r>
              <a:rPr lang="en-GB" sz="1400" dirty="0">
                <a:solidFill>
                  <a:prstClr val="white"/>
                </a:solidFill>
              </a:rPr>
              <a:t>.</a:t>
            </a:r>
          </a:p>
        </p:txBody>
      </p:sp>
      <p:sp>
        <p:nvSpPr>
          <p:cNvPr id="10"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10</a:t>
            </a:fld>
            <a:endParaRPr lang="ko-KR" altLang="en-US" dirty="0"/>
          </a:p>
        </p:txBody>
      </p:sp>
    </p:spTree>
    <p:extLst>
      <p:ext uri="{BB962C8B-B14F-4D97-AF65-F5344CB8AC3E}">
        <p14:creationId xmlns:p14="http://schemas.microsoft.com/office/powerpoint/2010/main" val="87602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PISA financial literacy </a:t>
            </a:r>
            <a:br>
              <a:rPr lang="en-GB" dirty="0" smtClean="0"/>
            </a:br>
            <a:r>
              <a:rPr lang="en-GB" dirty="0" smtClean="0"/>
              <a:t>assessment framework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6603387"/>
              </p:ext>
            </p:extLst>
          </p:nvPr>
        </p:nvGraphicFramePr>
        <p:xfrm>
          <a:off x="107504" y="1340768"/>
          <a:ext cx="2658641" cy="452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EBB3E9-AE79-4C1E-AB43-19CAFC38B905}" type="slidenum">
              <a:rPr lang="en-US" smtClean="0"/>
              <a:pPr/>
              <a:t>11</a:t>
            </a:fld>
            <a:endParaRPr lang="en-US" dirty="0"/>
          </a:p>
        </p:txBody>
      </p:sp>
      <p:sp>
        <p:nvSpPr>
          <p:cNvPr id="7" name="Rounded Rectangular Callout 6"/>
          <p:cNvSpPr/>
          <p:nvPr/>
        </p:nvSpPr>
        <p:spPr>
          <a:xfrm>
            <a:off x="2987824" y="1448780"/>
            <a:ext cx="3816424" cy="900100"/>
          </a:xfrm>
          <a:prstGeom prst="wedgeRoundRectCallout">
            <a:avLst>
              <a:gd name="adj1" fmla="val -57072"/>
              <a:gd name="adj2" fmla="val 1053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prstClr val="white"/>
                </a:solidFill>
              </a:rPr>
              <a:t>e.g. Tasks around payslips, planning to save for </a:t>
            </a:r>
            <a:r>
              <a:rPr lang="en-GB" sz="1400" dirty="0" smtClean="0">
                <a:solidFill>
                  <a:prstClr val="white"/>
                </a:solidFill>
              </a:rPr>
              <a:t>tertiary </a:t>
            </a:r>
            <a:r>
              <a:rPr lang="en-GB" sz="1400" dirty="0">
                <a:solidFill>
                  <a:prstClr val="white"/>
                </a:solidFill>
              </a:rPr>
              <a:t>study, </a:t>
            </a:r>
            <a:r>
              <a:rPr lang="en-GB" sz="1400" dirty="0" smtClean="0">
                <a:solidFill>
                  <a:prstClr val="white"/>
                </a:solidFill>
              </a:rPr>
              <a:t>participating </a:t>
            </a:r>
            <a:r>
              <a:rPr lang="en-GB" sz="1400" dirty="0">
                <a:solidFill>
                  <a:prstClr val="white"/>
                </a:solidFill>
              </a:rPr>
              <a:t>in workplace savings schemes</a:t>
            </a:r>
          </a:p>
        </p:txBody>
      </p:sp>
      <p:sp>
        <p:nvSpPr>
          <p:cNvPr id="8" name="Rounded Rectangular Callout 7"/>
          <p:cNvSpPr/>
          <p:nvPr/>
        </p:nvSpPr>
        <p:spPr>
          <a:xfrm>
            <a:off x="3779912" y="2564904"/>
            <a:ext cx="3816424" cy="864096"/>
          </a:xfrm>
          <a:prstGeom prst="wedgeRoundRectCallout">
            <a:avLst>
              <a:gd name="adj1" fmla="val -76146"/>
              <a:gd name="adj2" fmla="val 683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prstClr val="white"/>
                </a:solidFill>
              </a:rPr>
              <a:t>e.g. Buying household items or family groceries, </a:t>
            </a:r>
            <a:r>
              <a:rPr lang="en-GB" sz="1400" dirty="0" smtClean="0">
                <a:solidFill>
                  <a:prstClr val="white"/>
                </a:solidFill>
              </a:rPr>
              <a:t>keeping </a:t>
            </a:r>
            <a:r>
              <a:rPr lang="en-GB" sz="1400" dirty="0">
                <a:solidFill>
                  <a:prstClr val="white"/>
                </a:solidFill>
              </a:rPr>
              <a:t>records of family </a:t>
            </a:r>
            <a:endParaRPr lang="en-GB" sz="1400" dirty="0" smtClean="0">
              <a:solidFill>
                <a:prstClr val="white"/>
              </a:solidFill>
            </a:endParaRPr>
          </a:p>
          <a:p>
            <a:r>
              <a:rPr lang="en-GB" sz="1400" dirty="0" smtClean="0">
                <a:solidFill>
                  <a:prstClr val="white"/>
                </a:solidFill>
              </a:rPr>
              <a:t>spending</a:t>
            </a:r>
            <a:endParaRPr lang="en-GB" sz="1400" dirty="0"/>
          </a:p>
        </p:txBody>
      </p:sp>
      <p:sp>
        <p:nvSpPr>
          <p:cNvPr id="9" name="Rounded Rectangular Callout 8"/>
          <p:cNvSpPr/>
          <p:nvPr/>
        </p:nvSpPr>
        <p:spPr>
          <a:xfrm>
            <a:off x="5004048" y="3645024"/>
            <a:ext cx="3816424" cy="985178"/>
          </a:xfrm>
          <a:prstGeom prst="wedgeRoundRectCallout">
            <a:avLst>
              <a:gd name="adj1" fmla="val -110108"/>
              <a:gd name="adj2" fmla="val 193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prstClr val="white"/>
                </a:solidFill>
              </a:rPr>
              <a:t>e.g. Choosing products and services </a:t>
            </a:r>
            <a:endParaRPr lang="en-GB" sz="1400" dirty="0" smtClean="0">
              <a:solidFill>
                <a:prstClr val="white"/>
              </a:solidFill>
            </a:endParaRPr>
          </a:p>
          <a:p>
            <a:r>
              <a:rPr lang="en-GB" sz="1400" dirty="0" smtClean="0">
                <a:solidFill>
                  <a:prstClr val="white"/>
                </a:solidFill>
              </a:rPr>
              <a:t>such </a:t>
            </a:r>
            <a:r>
              <a:rPr lang="en-GB" sz="1400" dirty="0">
                <a:solidFill>
                  <a:prstClr val="white"/>
                </a:solidFill>
              </a:rPr>
              <a:t>as clothing, toiletries or haircuts, or buying </a:t>
            </a:r>
            <a:r>
              <a:rPr lang="en-GB" sz="1400" dirty="0" smtClean="0">
                <a:solidFill>
                  <a:prstClr val="white"/>
                </a:solidFill>
              </a:rPr>
              <a:t>consumer </a:t>
            </a:r>
            <a:r>
              <a:rPr lang="en-GB" sz="1400" dirty="0">
                <a:solidFill>
                  <a:prstClr val="white"/>
                </a:solidFill>
              </a:rPr>
              <a:t>goods such as </a:t>
            </a:r>
            <a:endParaRPr lang="en-GB" sz="1400" dirty="0" smtClean="0">
              <a:solidFill>
                <a:prstClr val="white"/>
              </a:solidFill>
            </a:endParaRPr>
          </a:p>
          <a:p>
            <a:r>
              <a:rPr lang="en-GB" sz="1400" dirty="0" smtClean="0">
                <a:solidFill>
                  <a:prstClr val="white"/>
                </a:solidFill>
              </a:rPr>
              <a:t>electronic </a:t>
            </a:r>
            <a:r>
              <a:rPr lang="en-GB" sz="1400" dirty="0">
                <a:solidFill>
                  <a:prstClr val="white"/>
                </a:solidFill>
              </a:rPr>
              <a:t>or sports </a:t>
            </a:r>
            <a:r>
              <a:rPr lang="en-GB" sz="1400" dirty="0" smtClean="0">
                <a:solidFill>
                  <a:prstClr val="white"/>
                </a:solidFill>
              </a:rPr>
              <a:t>equipment</a:t>
            </a:r>
            <a:endParaRPr lang="en-GB" sz="1400" dirty="0">
              <a:solidFill>
                <a:prstClr val="white"/>
              </a:solidFill>
            </a:endParaRPr>
          </a:p>
        </p:txBody>
      </p:sp>
      <p:sp>
        <p:nvSpPr>
          <p:cNvPr id="22" name="Rounded Rectangular Callout 21"/>
          <p:cNvSpPr/>
          <p:nvPr/>
        </p:nvSpPr>
        <p:spPr>
          <a:xfrm>
            <a:off x="4139952" y="5013176"/>
            <a:ext cx="3888432" cy="864096"/>
          </a:xfrm>
          <a:prstGeom prst="wedgeRoundRectCallout">
            <a:avLst>
              <a:gd name="adj1" fmla="val -86584"/>
              <a:gd name="adj2" fmla="val -39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a:solidFill>
                  <a:prstClr val="white"/>
                </a:solidFill>
              </a:rPr>
              <a:t>e.g</a:t>
            </a:r>
            <a:r>
              <a:rPr lang="en-GB" sz="1400" dirty="0">
                <a:solidFill>
                  <a:prstClr val="white"/>
                </a:solidFill>
              </a:rPr>
              <a:t> Being informed about consumer</a:t>
            </a:r>
          </a:p>
          <a:p>
            <a:r>
              <a:rPr lang="en-GB" sz="1400" dirty="0">
                <a:solidFill>
                  <a:prstClr val="white"/>
                </a:solidFill>
              </a:rPr>
              <a:t>rights and responsibilities, </a:t>
            </a:r>
            <a:r>
              <a:rPr lang="en-GB" sz="1400" dirty="0" smtClean="0">
                <a:solidFill>
                  <a:prstClr val="white"/>
                </a:solidFill>
              </a:rPr>
              <a:t>and</a:t>
            </a:r>
          </a:p>
          <a:p>
            <a:r>
              <a:rPr lang="en-GB" sz="1400" dirty="0" smtClean="0">
                <a:solidFill>
                  <a:prstClr val="white"/>
                </a:solidFill>
              </a:rPr>
              <a:t>understanding </a:t>
            </a:r>
            <a:r>
              <a:rPr lang="en-GB" sz="1400" dirty="0">
                <a:solidFill>
                  <a:prstClr val="white"/>
                </a:solidFill>
              </a:rPr>
              <a:t>the purpose of </a:t>
            </a:r>
            <a:r>
              <a:rPr lang="en-GB" sz="1400" dirty="0" smtClean="0">
                <a:solidFill>
                  <a:prstClr val="white"/>
                </a:solidFill>
              </a:rPr>
              <a:t>taxes</a:t>
            </a:r>
            <a:endParaRPr lang="en-GB" sz="1400" dirty="0"/>
          </a:p>
        </p:txBody>
      </p:sp>
      <p:sp>
        <p:nvSpPr>
          <p:cNvPr id="10"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11</a:t>
            </a:fld>
            <a:endParaRPr lang="ko-KR" altLang="en-US" dirty="0"/>
          </a:p>
        </p:txBody>
      </p:sp>
    </p:spTree>
    <p:extLst>
      <p:ext uri="{BB962C8B-B14F-4D97-AF65-F5344CB8AC3E}">
        <p14:creationId xmlns:p14="http://schemas.microsoft.com/office/powerpoint/2010/main" val="22239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013576" cy="483346"/>
          </a:xfrm>
        </p:spPr>
        <p:txBody>
          <a:bodyPr>
            <a:noAutofit/>
          </a:bodyPr>
          <a:lstStyle/>
          <a:p>
            <a:r>
              <a:rPr lang="en-US" sz="2400" dirty="0" smtClean="0">
                <a:solidFill>
                  <a:schemeClr val="bg1"/>
                </a:solidFill>
              </a:rPr>
              <a:t>Examples of what this might mean for 15 year olds</a:t>
            </a:r>
            <a:endParaRPr lang="en-GB" sz="1600" dirty="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08271975"/>
              </p:ext>
            </p:extLst>
          </p:nvPr>
        </p:nvGraphicFramePr>
        <p:xfrm>
          <a:off x="457200" y="980728"/>
          <a:ext cx="843528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DEBB3E9-AE79-4C1E-AB43-19CAFC38B905}"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4845767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99CD1DE-BF3F-41BB-9006-4371B562723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F1587B89-3F2E-42A2-AAC5-7570CE8A6F8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5068C0EA-448E-4ED1-AA98-F8A0D9DF3FB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34028070-B418-4CFA-9A06-5FCDB18469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84A4E50-9297-4BB3-8A99-302888EA1D7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CF78A7ED-F251-40C1-BDEB-698C497F5C2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4FA376C5-2278-4345-BBE0-4BD026E672C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5F7D3143-3F40-4149-8E91-04399E9B176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035C0A5F-6E39-41D7-91E0-26CF8317A9A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3BA6CC44-025F-43F5-BD73-3E62DA223E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5" y="692696"/>
            <a:ext cx="816852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17491" y="692695"/>
            <a:ext cx="5082901" cy="369332"/>
          </a:xfrm>
          <a:prstGeom prst="rect">
            <a:avLst/>
          </a:prstGeom>
          <a:solidFill>
            <a:schemeClr val="bg1"/>
          </a:solidFill>
        </p:spPr>
        <p:txBody>
          <a:bodyPr wrap="square" rtlCol="0">
            <a:spAutoFit/>
          </a:bodyPr>
          <a:lstStyle/>
          <a:p>
            <a:r>
              <a:rPr lang="es-ES_tradnl" b="1" dirty="0" smtClean="0">
                <a:solidFill>
                  <a:schemeClr val="tx2">
                    <a:lumMod val="60000"/>
                    <a:lumOff val="40000"/>
                  </a:schemeClr>
                </a:solidFill>
              </a:rPr>
              <a:t>Sara </a:t>
            </a:r>
            <a:r>
              <a:rPr lang="es-ES_tradnl" b="1" dirty="0" err="1" smtClean="0">
                <a:solidFill>
                  <a:schemeClr val="tx2">
                    <a:lumMod val="60000"/>
                    <a:lumOff val="40000"/>
                  </a:schemeClr>
                </a:solidFill>
              </a:rPr>
              <a:t>receives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this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invoice</a:t>
            </a:r>
            <a:r>
              <a:rPr lang="es-ES_tradnl" b="1" dirty="0" smtClean="0">
                <a:solidFill>
                  <a:schemeClr val="tx2">
                    <a:lumMod val="60000"/>
                    <a:lumOff val="40000"/>
                  </a:schemeClr>
                </a:solidFill>
              </a:rPr>
              <a:t> in </a:t>
            </a:r>
            <a:r>
              <a:rPr lang="es-ES_tradnl" b="1" dirty="0" err="1" smtClean="0">
                <a:solidFill>
                  <a:schemeClr val="tx2">
                    <a:lumMod val="60000"/>
                    <a:lumOff val="40000"/>
                  </a:schemeClr>
                </a:solidFill>
              </a:rPr>
              <a:t>the</a:t>
            </a:r>
            <a:r>
              <a:rPr lang="es-ES_tradnl" b="1" dirty="0" smtClean="0">
                <a:solidFill>
                  <a:schemeClr val="tx2">
                    <a:lumMod val="60000"/>
                    <a:lumOff val="40000"/>
                  </a:schemeClr>
                </a:solidFill>
              </a:rPr>
              <a:t> mail</a:t>
            </a:r>
            <a:endParaRPr lang="es-ES_tradnl" b="1" dirty="0">
              <a:solidFill>
                <a:schemeClr val="tx2">
                  <a:lumMod val="60000"/>
                  <a:lumOff val="40000"/>
                </a:schemeClr>
              </a:solidFill>
            </a:endParaRPr>
          </a:p>
        </p:txBody>
      </p:sp>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INVOICE</a:t>
            </a:r>
            <a:endParaRPr sz="2800" b="1" dirty="0">
              <a:solidFill>
                <a:prstClr val="white"/>
              </a:solidFill>
            </a:endParaRPr>
          </a:p>
        </p:txBody>
      </p:sp>
      <p:sp>
        <p:nvSpPr>
          <p:cNvPr id="15" name="Rounded Rectangular Callout 14"/>
          <p:cNvSpPr/>
          <p:nvPr/>
        </p:nvSpPr>
        <p:spPr>
          <a:xfrm>
            <a:off x="560513" y="3861048"/>
            <a:ext cx="5951511" cy="1143744"/>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a:solidFill>
                  <a:schemeClr val="tx2">
                    <a:lumMod val="20000"/>
                    <a:lumOff val="80000"/>
                  </a:schemeClr>
                </a:solidFill>
                <a:latin typeface="Calibri" panose="020F0502020204030204" pitchFamily="34" charset="0"/>
              </a:rPr>
              <a:t>This is an easy item – </a:t>
            </a:r>
            <a:r>
              <a:rPr lang="en-GB" sz="2200" b="1" dirty="0" smtClean="0">
                <a:solidFill>
                  <a:srgbClr val="FFFF00"/>
                </a:solidFill>
                <a:latin typeface="Calibri" panose="020F0502020204030204" pitchFamily="34" charset="0"/>
              </a:rPr>
              <a:t>Level </a:t>
            </a:r>
            <a:r>
              <a:rPr lang="en-GB" sz="2200" b="1" dirty="0">
                <a:solidFill>
                  <a:srgbClr val="FFFF00"/>
                </a:solidFill>
                <a:latin typeface="Calibri" panose="020F0502020204030204" pitchFamily="34" charset="0"/>
              </a:rPr>
              <a:t>1 </a:t>
            </a:r>
            <a:r>
              <a:rPr lang="en-GB" sz="2200" dirty="0">
                <a:solidFill>
                  <a:schemeClr val="tx2">
                    <a:lumMod val="20000"/>
                    <a:lumOff val="80000"/>
                  </a:schemeClr>
                </a:solidFill>
                <a:latin typeface="Calibri" panose="020F0502020204030204" pitchFamily="34" charset="0"/>
              </a:rPr>
              <a:t>on the </a:t>
            </a:r>
            <a:r>
              <a:rPr lang="en-GB" sz="2200" dirty="0" smtClean="0">
                <a:solidFill>
                  <a:schemeClr val="tx2">
                    <a:lumMod val="20000"/>
                    <a:lumOff val="80000"/>
                  </a:schemeClr>
                </a:solidFill>
                <a:latin typeface="Calibri" panose="020F0502020204030204" pitchFamily="34" charset="0"/>
              </a:rPr>
              <a:t>financial literacy scale (below baseline) </a:t>
            </a:r>
          </a:p>
        </p:txBody>
      </p:sp>
      <p:sp>
        <p:nvSpPr>
          <p:cNvPr id="16" name="TextBox 15"/>
          <p:cNvSpPr txBox="1"/>
          <p:nvPr/>
        </p:nvSpPr>
        <p:spPr>
          <a:xfrm>
            <a:off x="0" y="5243716"/>
            <a:ext cx="9144000" cy="1631216"/>
          </a:xfrm>
          <a:prstGeom prst="rect">
            <a:avLst/>
          </a:prstGeom>
          <a:solidFill>
            <a:schemeClr val="bg1"/>
          </a:solidFill>
        </p:spPr>
        <p:txBody>
          <a:bodyPr wrap="square" rtlCol="0">
            <a:spAutoFit/>
          </a:bodyPr>
          <a:lstStyle/>
          <a:p>
            <a:r>
              <a:rPr lang="es-ES_tradnl" sz="2000" b="1" dirty="0" err="1" smtClean="0">
                <a:latin typeface="Calibri" panose="020F0502020204030204" pitchFamily="34" charset="0"/>
              </a:rPr>
              <a:t>Question</a:t>
            </a:r>
            <a:r>
              <a:rPr lang="es-ES_tradnl" sz="2000" b="1" dirty="0" smtClean="0">
                <a:latin typeface="Calibri" panose="020F0502020204030204" pitchFamily="34" charset="0"/>
              </a:rPr>
              <a:t> 1: </a:t>
            </a:r>
            <a:r>
              <a:rPr lang="en-US" sz="2000" b="1" dirty="0" smtClean="0">
                <a:latin typeface="Calibri" panose="020F0502020204030204" pitchFamily="34" charset="0"/>
              </a:rPr>
              <a:t>Why </a:t>
            </a:r>
            <a:r>
              <a:rPr lang="en-US" sz="2000" b="1" dirty="0">
                <a:latin typeface="Calibri" panose="020F0502020204030204" pitchFamily="34" charset="0"/>
              </a:rPr>
              <a:t>was this invoice sent to Sarah?</a:t>
            </a:r>
          </a:p>
          <a:p>
            <a:r>
              <a:rPr lang="en-US" sz="2000" b="1" dirty="0">
                <a:solidFill>
                  <a:srgbClr val="0070C0"/>
                </a:solidFill>
                <a:latin typeface="Calibri" panose="020F0502020204030204" pitchFamily="34" charset="0"/>
              </a:rPr>
              <a:t>A. Because Sarah needs to pay the money to Breezy Clothing.</a:t>
            </a:r>
          </a:p>
          <a:p>
            <a:r>
              <a:rPr lang="en-US" sz="2000" b="1" dirty="0">
                <a:solidFill>
                  <a:srgbClr val="0070C0"/>
                </a:solidFill>
                <a:latin typeface="Calibri" panose="020F0502020204030204" pitchFamily="34" charset="0"/>
              </a:rPr>
              <a:t>B. Because Breezy Clothing needs to pay the money to Sarah.</a:t>
            </a:r>
          </a:p>
          <a:p>
            <a:r>
              <a:rPr lang="en-US" sz="2000" b="1" dirty="0">
                <a:solidFill>
                  <a:srgbClr val="0070C0"/>
                </a:solidFill>
                <a:latin typeface="Calibri" panose="020F0502020204030204" pitchFamily="34" charset="0"/>
              </a:rPr>
              <a:t>C. Because Sarah has paid the money to Breezy Clothing.</a:t>
            </a:r>
          </a:p>
          <a:p>
            <a:r>
              <a:rPr lang="en-US" sz="2000" b="1" dirty="0">
                <a:solidFill>
                  <a:srgbClr val="0070C0"/>
                </a:solidFill>
                <a:latin typeface="Calibri" panose="020F0502020204030204" pitchFamily="34" charset="0"/>
              </a:rPr>
              <a:t>D. Because Breezy Clothing has paid the money to Sarah</a:t>
            </a:r>
            <a:r>
              <a:rPr lang="en-US" sz="2000" b="1" dirty="0" smtClean="0">
                <a:solidFill>
                  <a:srgbClr val="0070C0"/>
                </a:solidFill>
                <a:latin typeface="Calibri" panose="020F0502020204030204" pitchFamily="34" charset="0"/>
              </a:rPr>
              <a:t>.</a:t>
            </a:r>
            <a:endParaRPr lang="es-ES_tradnl" sz="2000" b="1" dirty="0">
              <a:solidFill>
                <a:srgbClr val="0070C0"/>
              </a:solidFill>
              <a:latin typeface="Calibri" panose="020F0502020204030204" pitchFamily="34" charset="0"/>
            </a:endParaRPr>
          </a:p>
        </p:txBody>
      </p:sp>
      <p:sp>
        <p:nvSpPr>
          <p:cNvPr id="3" name="Rounded Rectangle 2"/>
          <p:cNvSpPr/>
          <p:nvPr/>
        </p:nvSpPr>
        <p:spPr>
          <a:xfrm>
            <a:off x="35496" y="5517232"/>
            <a:ext cx="8784000" cy="4320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77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0.70"/>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5" y="692696"/>
            <a:ext cx="816852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17491" y="692695"/>
            <a:ext cx="5082901" cy="369332"/>
          </a:xfrm>
          <a:prstGeom prst="rect">
            <a:avLst/>
          </a:prstGeom>
          <a:solidFill>
            <a:schemeClr val="bg1"/>
          </a:solidFill>
        </p:spPr>
        <p:txBody>
          <a:bodyPr wrap="square" rtlCol="0">
            <a:spAutoFit/>
          </a:bodyPr>
          <a:lstStyle/>
          <a:p>
            <a:r>
              <a:rPr lang="es-ES_tradnl" b="1" dirty="0" smtClean="0">
                <a:solidFill>
                  <a:schemeClr val="tx2">
                    <a:lumMod val="60000"/>
                    <a:lumOff val="40000"/>
                  </a:schemeClr>
                </a:solidFill>
              </a:rPr>
              <a:t>Sara </a:t>
            </a:r>
            <a:r>
              <a:rPr lang="es-ES_tradnl" b="1" dirty="0" err="1" smtClean="0">
                <a:solidFill>
                  <a:schemeClr val="tx2">
                    <a:lumMod val="60000"/>
                    <a:lumOff val="40000"/>
                  </a:schemeClr>
                </a:solidFill>
              </a:rPr>
              <a:t>receives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this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invoice</a:t>
            </a:r>
            <a:r>
              <a:rPr lang="es-ES_tradnl" b="1" dirty="0" smtClean="0">
                <a:solidFill>
                  <a:schemeClr val="tx2">
                    <a:lumMod val="60000"/>
                    <a:lumOff val="40000"/>
                  </a:schemeClr>
                </a:solidFill>
              </a:rPr>
              <a:t> in </a:t>
            </a:r>
            <a:r>
              <a:rPr lang="es-ES_tradnl" b="1" dirty="0" err="1" smtClean="0">
                <a:solidFill>
                  <a:schemeClr val="tx2">
                    <a:lumMod val="60000"/>
                    <a:lumOff val="40000"/>
                  </a:schemeClr>
                </a:solidFill>
              </a:rPr>
              <a:t>the</a:t>
            </a:r>
            <a:r>
              <a:rPr lang="es-ES_tradnl" b="1" dirty="0" smtClean="0">
                <a:solidFill>
                  <a:schemeClr val="tx2">
                    <a:lumMod val="60000"/>
                    <a:lumOff val="40000"/>
                  </a:schemeClr>
                </a:solidFill>
              </a:rPr>
              <a:t> mail</a:t>
            </a:r>
            <a:endParaRPr lang="es-ES_tradnl" b="1" dirty="0">
              <a:solidFill>
                <a:schemeClr val="tx2">
                  <a:lumMod val="60000"/>
                  <a:lumOff val="40000"/>
                </a:schemeClr>
              </a:solidFill>
            </a:endParaRPr>
          </a:p>
        </p:txBody>
      </p:sp>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INVOICE</a:t>
            </a:r>
            <a:endParaRPr sz="2800" b="1" dirty="0">
              <a:solidFill>
                <a:prstClr val="white"/>
              </a:solidFill>
            </a:endParaRPr>
          </a:p>
        </p:txBody>
      </p:sp>
      <p:sp>
        <p:nvSpPr>
          <p:cNvPr id="15" name="Rounded Rectangular Callout 14"/>
          <p:cNvSpPr/>
          <p:nvPr/>
        </p:nvSpPr>
        <p:spPr>
          <a:xfrm>
            <a:off x="560514" y="3861048"/>
            <a:ext cx="4998428" cy="1143744"/>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a:solidFill>
                  <a:schemeClr val="tx2">
                    <a:lumMod val="20000"/>
                    <a:lumOff val="80000"/>
                  </a:schemeClr>
                </a:solidFill>
                <a:latin typeface="Calibri" panose="020F0502020204030204" pitchFamily="34" charset="0"/>
              </a:rPr>
              <a:t>This is </a:t>
            </a:r>
            <a:r>
              <a:rPr lang="en-GB" sz="2200" dirty="0" smtClean="0">
                <a:solidFill>
                  <a:schemeClr val="tx2">
                    <a:lumMod val="20000"/>
                    <a:lumOff val="80000"/>
                  </a:schemeClr>
                </a:solidFill>
                <a:latin typeface="Calibri" panose="020F0502020204030204" pitchFamily="34" charset="0"/>
              </a:rPr>
              <a:t>baseline item </a:t>
            </a:r>
            <a:r>
              <a:rPr lang="en-GB" sz="2200" dirty="0">
                <a:solidFill>
                  <a:schemeClr val="tx2">
                    <a:lumMod val="20000"/>
                    <a:lumOff val="80000"/>
                  </a:schemeClr>
                </a:solidFill>
                <a:latin typeface="Calibri" panose="020F0502020204030204" pitchFamily="34" charset="0"/>
              </a:rPr>
              <a:t>– </a:t>
            </a:r>
            <a:r>
              <a:rPr lang="en-GB" sz="2200" b="1" dirty="0" smtClean="0">
                <a:solidFill>
                  <a:srgbClr val="FFFF00"/>
                </a:solidFill>
                <a:latin typeface="Calibri" panose="020F0502020204030204" pitchFamily="34" charset="0"/>
              </a:rPr>
              <a:t>Level 2 </a:t>
            </a:r>
            <a:r>
              <a:rPr lang="en-GB" sz="2200" dirty="0">
                <a:solidFill>
                  <a:schemeClr val="tx2">
                    <a:lumMod val="20000"/>
                    <a:lumOff val="80000"/>
                  </a:schemeClr>
                </a:solidFill>
                <a:latin typeface="Calibri" panose="020F0502020204030204" pitchFamily="34" charset="0"/>
              </a:rPr>
              <a:t>on the </a:t>
            </a:r>
            <a:r>
              <a:rPr lang="en-GB" sz="2200" dirty="0" smtClean="0">
                <a:solidFill>
                  <a:schemeClr val="tx2">
                    <a:lumMod val="20000"/>
                    <a:lumOff val="80000"/>
                  </a:schemeClr>
                </a:solidFill>
                <a:latin typeface="Calibri" panose="020F0502020204030204" pitchFamily="34" charset="0"/>
              </a:rPr>
              <a:t>financial literacy scale</a:t>
            </a:r>
          </a:p>
        </p:txBody>
      </p:sp>
      <p:sp>
        <p:nvSpPr>
          <p:cNvPr id="16" name="TextBox 15"/>
          <p:cNvSpPr txBox="1"/>
          <p:nvPr/>
        </p:nvSpPr>
        <p:spPr>
          <a:xfrm>
            <a:off x="0" y="4941168"/>
            <a:ext cx="6084168" cy="1938992"/>
          </a:xfrm>
          <a:prstGeom prst="rect">
            <a:avLst/>
          </a:prstGeom>
          <a:solidFill>
            <a:schemeClr val="bg1"/>
          </a:solidFill>
        </p:spPr>
        <p:txBody>
          <a:bodyPr wrap="square" rtlCol="0">
            <a:spAutoFit/>
          </a:bodyPr>
          <a:lstStyle/>
          <a:p>
            <a:r>
              <a:rPr lang="es-ES_tradnl" sz="2000" b="1" dirty="0" err="1" smtClean="0">
                <a:latin typeface="Calibri" panose="020F0502020204030204" pitchFamily="34" charset="0"/>
              </a:rPr>
              <a:t>Question</a:t>
            </a:r>
            <a:r>
              <a:rPr lang="es-ES_tradnl" sz="2000" b="1" dirty="0" smtClean="0">
                <a:latin typeface="Calibri" panose="020F0502020204030204" pitchFamily="34" charset="0"/>
              </a:rPr>
              <a:t> 2: </a:t>
            </a:r>
            <a:r>
              <a:rPr lang="en-US" sz="2000" b="1" dirty="0" smtClean="0">
                <a:latin typeface="Calibri" panose="020F0502020204030204" pitchFamily="34" charset="0"/>
              </a:rPr>
              <a:t>How much has Breezy Clothing charged for delivering the clothes?</a:t>
            </a:r>
            <a:endParaRPr lang="en-US" sz="2000" b="1" dirty="0">
              <a:latin typeface="Calibri" panose="020F0502020204030204" pitchFamily="34" charset="0"/>
            </a:endParaRPr>
          </a:p>
          <a:p>
            <a:r>
              <a:rPr lang="en-US" sz="2000" b="1" dirty="0" smtClean="0">
                <a:solidFill>
                  <a:srgbClr val="0070C0"/>
                </a:solidFill>
                <a:latin typeface="Calibri" panose="020F0502020204030204" pitchFamily="34" charset="0"/>
              </a:rPr>
              <a:t>Delivery charge in zeds:</a:t>
            </a:r>
          </a:p>
          <a:p>
            <a:endParaRPr lang="en-US" sz="2000" b="1" dirty="0" smtClean="0">
              <a:solidFill>
                <a:srgbClr val="0070C0"/>
              </a:solidFill>
              <a:latin typeface="Calibri" panose="020F0502020204030204" pitchFamily="34" charset="0"/>
            </a:endParaRPr>
          </a:p>
          <a:p>
            <a:r>
              <a:rPr lang="en-US" sz="2000" b="1" dirty="0" smtClean="0">
                <a:solidFill>
                  <a:srgbClr val="0070C0"/>
                </a:solidFill>
                <a:latin typeface="Calibri" panose="020F0502020204030204" pitchFamily="34" charset="0"/>
              </a:rPr>
              <a:t>…….............................……………………………………………...</a:t>
            </a:r>
          </a:p>
          <a:p>
            <a:endParaRPr lang="es-ES_tradnl" sz="2000" b="1" dirty="0">
              <a:solidFill>
                <a:srgbClr val="0070C0"/>
              </a:solidFill>
              <a:latin typeface="Calibri" panose="020F0502020204030204" pitchFamily="34" charset="0"/>
            </a:endParaRPr>
          </a:p>
        </p:txBody>
      </p:sp>
      <p:sp>
        <p:nvSpPr>
          <p:cNvPr id="2" name="TextBox 1"/>
          <p:cNvSpPr txBox="1"/>
          <p:nvPr/>
        </p:nvSpPr>
        <p:spPr>
          <a:xfrm>
            <a:off x="107504" y="6007030"/>
            <a:ext cx="3096344" cy="400110"/>
          </a:xfrm>
          <a:prstGeom prst="rect">
            <a:avLst/>
          </a:prstGeom>
          <a:noFill/>
        </p:spPr>
        <p:txBody>
          <a:bodyPr wrap="square" rtlCol="0">
            <a:spAutoFit/>
          </a:bodyPr>
          <a:lstStyle/>
          <a:p>
            <a:r>
              <a:rPr lang="en-GB" sz="2000" dirty="0" smtClean="0"/>
              <a:t>10 zeds</a:t>
            </a:r>
            <a:endParaRPr lang="en-GB" sz="2000" dirty="0"/>
          </a:p>
        </p:txBody>
      </p:sp>
      <p:sp>
        <p:nvSpPr>
          <p:cNvPr id="4" name="Oval 3"/>
          <p:cNvSpPr/>
          <p:nvPr/>
        </p:nvSpPr>
        <p:spPr>
          <a:xfrm>
            <a:off x="7020272" y="5411832"/>
            <a:ext cx="2088232" cy="5374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88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55"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491" y="692695"/>
            <a:ext cx="5082901" cy="369332"/>
          </a:xfrm>
          <a:prstGeom prst="rect">
            <a:avLst/>
          </a:prstGeom>
          <a:solidFill>
            <a:schemeClr val="bg1"/>
          </a:solidFill>
        </p:spPr>
        <p:txBody>
          <a:bodyPr wrap="square" rtlCol="0">
            <a:spAutoFit/>
          </a:bodyPr>
          <a:lstStyle/>
          <a:p>
            <a:r>
              <a:rPr lang="es-ES_tradnl" b="1" dirty="0" smtClean="0">
                <a:solidFill>
                  <a:schemeClr val="tx2">
                    <a:lumMod val="60000"/>
                    <a:lumOff val="40000"/>
                  </a:schemeClr>
                </a:solidFill>
              </a:rPr>
              <a:t>Sara </a:t>
            </a:r>
            <a:r>
              <a:rPr lang="es-ES_tradnl" b="1" dirty="0" err="1" smtClean="0">
                <a:solidFill>
                  <a:schemeClr val="tx2">
                    <a:lumMod val="60000"/>
                    <a:lumOff val="40000"/>
                  </a:schemeClr>
                </a:solidFill>
              </a:rPr>
              <a:t>receives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this</a:t>
            </a:r>
            <a:r>
              <a:rPr lang="es-ES_tradnl" b="1" dirty="0" smtClean="0">
                <a:solidFill>
                  <a:schemeClr val="tx2">
                    <a:lumMod val="60000"/>
                    <a:lumOff val="40000"/>
                  </a:schemeClr>
                </a:solidFill>
              </a:rPr>
              <a:t> </a:t>
            </a:r>
            <a:r>
              <a:rPr lang="es-ES_tradnl" b="1" dirty="0" err="1" smtClean="0">
                <a:solidFill>
                  <a:schemeClr val="tx2">
                    <a:lumMod val="60000"/>
                    <a:lumOff val="40000"/>
                  </a:schemeClr>
                </a:solidFill>
              </a:rPr>
              <a:t>invoice</a:t>
            </a:r>
            <a:r>
              <a:rPr lang="es-ES_tradnl" b="1" dirty="0" smtClean="0">
                <a:solidFill>
                  <a:schemeClr val="tx2">
                    <a:lumMod val="60000"/>
                    <a:lumOff val="40000"/>
                  </a:schemeClr>
                </a:solidFill>
              </a:rPr>
              <a:t> in </a:t>
            </a:r>
            <a:r>
              <a:rPr lang="es-ES_tradnl" b="1" dirty="0" err="1" smtClean="0">
                <a:solidFill>
                  <a:schemeClr val="tx2">
                    <a:lumMod val="60000"/>
                    <a:lumOff val="40000"/>
                  </a:schemeClr>
                </a:solidFill>
              </a:rPr>
              <a:t>the</a:t>
            </a:r>
            <a:r>
              <a:rPr lang="es-ES_tradnl" b="1" dirty="0" smtClean="0">
                <a:solidFill>
                  <a:schemeClr val="tx2">
                    <a:lumMod val="60000"/>
                    <a:lumOff val="40000"/>
                  </a:schemeClr>
                </a:solidFill>
              </a:rPr>
              <a:t> mail</a:t>
            </a:r>
            <a:endParaRPr lang="es-ES_tradnl" b="1" dirty="0">
              <a:solidFill>
                <a:schemeClr val="tx2">
                  <a:lumMod val="60000"/>
                  <a:lumOff val="40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5" y="692696"/>
            <a:ext cx="816852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INVOICE</a:t>
            </a:r>
            <a:endParaRPr sz="2800" b="1" dirty="0">
              <a:solidFill>
                <a:prstClr val="white"/>
              </a:solidFill>
            </a:endParaRPr>
          </a:p>
        </p:txBody>
      </p:sp>
      <p:sp>
        <p:nvSpPr>
          <p:cNvPr id="7" name="Rounded Rectangular Callout 6"/>
          <p:cNvSpPr/>
          <p:nvPr/>
        </p:nvSpPr>
        <p:spPr>
          <a:xfrm>
            <a:off x="4420815" y="695648"/>
            <a:ext cx="4752530" cy="811148"/>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2200" dirty="0">
                <a:solidFill>
                  <a:schemeClr val="tx2">
                    <a:lumMod val="20000"/>
                    <a:lumOff val="80000"/>
                  </a:schemeClr>
                </a:solidFill>
                <a:latin typeface="Calibri" panose="020F0502020204030204" pitchFamily="34" charset="0"/>
              </a:rPr>
              <a:t>This is </a:t>
            </a:r>
            <a:r>
              <a:rPr lang="en-GB" sz="2200" dirty="0" smtClean="0">
                <a:solidFill>
                  <a:schemeClr val="tx2">
                    <a:lumMod val="20000"/>
                    <a:lumOff val="80000"/>
                  </a:schemeClr>
                </a:solidFill>
                <a:latin typeface="Calibri" panose="020F0502020204030204" pitchFamily="34" charset="0"/>
              </a:rPr>
              <a:t>a hard item </a:t>
            </a:r>
            <a:r>
              <a:rPr lang="en-GB" sz="2200" dirty="0">
                <a:solidFill>
                  <a:schemeClr val="tx2">
                    <a:lumMod val="20000"/>
                    <a:lumOff val="80000"/>
                  </a:schemeClr>
                </a:solidFill>
                <a:latin typeface="Calibri" panose="020F0502020204030204" pitchFamily="34" charset="0"/>
              </a:rPr>
              <a:t>– </a:t>
            </a:r>
            <a:r>
              <a:rPr lang="en-GB" sz="2200" b="1" dirty="0" smtClean="0">
                <a:solidFill>
                  <a:srgbClr val="FFFF00"/>
                </a:solidFill>
                <a:latin typeface="Calibri" panose="020F0502020204030204" pitchFamily="34" charset="0"/>
              </a:rPr>
              <a:t>Level </a:t>
            </a:r>
            <a:r>
              <a:rPr lang="en-GB" sz="2200" b="1" dirty="0">
                <a:solidFill>
                  <a:srgbClr val="FFFF00"/>
                </a:solidFill>
                <a:latin typeface="Calibri" panose="020F0502020204030204" pitchFamily="34" charset="0"/>
              </a:rPr>
              <a:t>5</a:t>
            </a:r>
            <a:r>
              <a:rPr lang="en-GB" sz="2200" b="1" dirty="0" smtClean="0">
                <a:solidFill>
                  <a:srgbClr val="FFFF00"/>
                </a:solidFill>
                <a:latin typeface="Calibri" panose="020F0502020204030204" pitchFamily="34" charset="0"/>
              </a:rPr>
              <a:t> </a:t>
            </a:r>
            <a:r>
              <a:rPr lang="en-GB" sz="2200" dirty="0">
                <a:solidFill>
                  <a:schemeClr val="tx2">
                    <a:lumMod val="20000"/>
                    <a:lumOff val="80000"/>
                  </a:schemeClr>
                </a:solidFill>
                <a:latin typeface="Calibri" panose="020F0502020204030204" pitchFamily="34" charset="0"/>
              </a:rPr>
              <a:t>on the </a:t>
            </a:r>
            <a:r>
              <a:rPr lang="en-GB" sz="2200" dirty="0" smtClean="0">
                <a:solidFill>
                  <a:schemeClr val="tx2">
                    <a:lumMod val="20000"/>
                    <a:lumOff val="80000"/>
                  </a:schemeClr>
                </a:solidFill>
                <a:latin typeface="Calibri" panose="020F0502020204030204" pitchFamily="34" charset="0"/>
              </a:rPr>
              <a:t>financial literacy scale</a:t>
            </a:r>
            <a:endParaRPr lang="en-GB" sz="2200" dirty="0">
              <a:solidFill>
                <a:schemeClr val="tx2">
                  <a:lumMod val="20000"/>
                  <a:lumOff val="80000"/>
                </a:schemeClr>
              </a:solidFill>
              <a:latin typeface="Calibri" panose="020F0502020204030204" pitchFamily="34" charset="0"/>
            </a:endParaRPr>
          </a:p>
        </p:txBody>
      </p:sp>
      <p:sp>
        <p:nvSpPr>
          <p:cNvPr id="22" name="TextBox 21"/>
          <p:cNvSpPr txBox="1"/>
          <p:nvPr/>
        </p:nvSpPr>
        <p:spPr>
          <a:xfrm>
            <a:off x="0" y="4919008"/>
            <a:ext cx="6444208" cy="2123658"/>
          </a:xfrm>
          <a:prstGeom prst="rect">
            <a:avLst/>
          </a:prstGeom>
          <a:solidFill>
            <a:schemeClr val="bg1"/>
          </a:solidFill>
        </p:spPr>
        <p:txBody>
          <a:bodyPr wrap="square" rtlCol="0">
            <a:spAutoFit/>
          </a:bodyPr>
          <a:lstStyle/>
          <a:p>
            <a:r>
              <a:rPr lang="es-ES_tradnl" sz="2400" b="1" dirty="0" err="1" smtClean="0"/>
              <a:t>Question</a:t>
            </a:r>
            <a:r>
              <a:rPr lang="es-ES_tradnl" sz="2400" b="1" dirty="0" smtClean="0"/>
              <a:t> 3:</a:t>
            </a:r>
          </a:p>
          <a:p>
            <a:r>
              <a:rPr lang="es-ES_tradnl" sz="2000" b="1" dirty="0" smtClean="0">
                <a:solidFill>
                  <a:schemeClr val="tx2">
                    <a:lumMod val="60000"/>
                    <a:lumOff val="40000"/>
                  </a:schemeClr>
                </a:solidFill>
              </a:rPr>
              <a:t>Sara </a:t>
            </a:r>
            <a:r>
              <a:rPr lang="es-ES_tradnl" sz="2000" b="1" dirty="0" err="1" smtClean="0">
                <a:solidFill>
                  <a:schemeClr val="tx2">
                    <a:lumMod val="60000"/>
                    <a:lumOff val="40000"/>
                  </a:schemeClr>
                </a:solidFill>
              </a:rPr>
              <a:t>notices</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that</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Breezy</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Clothing</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made</a:t>
            </a:r>
            <a:r>
              <a:rPr lang="es-ES_tradnl" sz="2000" b="1" dirty="0" smtClean="0">
                <a:solidFill>
                  <a:schemeClr val="tx2">
                    <a:lumMod val="60000"/>
                    <a:lumOff val="40000"/>
                  </a:schemeClr>
                </a:solidFill>
              </a:rPr>
              <a:t> a </a:t>
            </a:r>
            <a:r>
              <a:rPr lang="es-ES_tradnl" sz="2000" b="1" dirty="0" err="1" smtClean="0">
                <a:solidFill>
                  <a:schemeClr val="tx2">
                    <a:lumMod val="60000"/>
                    <a:lumOff val="40000"/>
                  </a:schemeClr>
                </a:solidFill>
              </a:rPr>
              <a:t>mistake</a:t>
            </a:r>
            <a:r>
              <a:rPr lang="es-ES_tradnl" sz="2000" b="1" dirty="0" smtClean="0">
                <a:solidFill>
                  <a:schemeClr val="tx2">
                    <a:lumMod val="60000"/>
                    <a:lumOff val="40000"/>
                  </a:schemeClr>
                </a:solidFill>
              </a:rPr>
              <a:t> in </a:t>
            </a:r>
            <a:r>
              <a:rPr lang="es-ES_tradnl" sz="2000" b="1" dirty="0" err="1" smtClean="0">
                <a:solidFill>
                  <a:schemeClr val="tx2">
                    <a:lumMod val="60000"/>
                    <a:lumOff val="40000"/>
                  </a:schemeClr>
                </a:solidFill>
              </a:rPr>
              <a:t>the</a:t>
            </a:r>
            <a:r>
              <a:rPr lang="es-ES_tradnl" sz="2000" b="1" dirty="0" smtClean="0">
                <a:solidFill>
                  <a:schemeClr val="tx2">
                    <a:lumMod val="60000"/>
                    <a:lumOff val="40000"/>
                  </a:schemeClr>
                </a:solidFill>
              </a:rPr>
              <a:t> </a:t>
            </a:r>
            <a:br>
              <a:rPr lang="es-ES_tradnl" sz="2000" b="1" dirty="0" smtClean="0">
                <a:solidFill>
                  <a:schemeClr val="tx2">
                    <a:lumMod val="60000"/>
                    <a:lumOff val="40000"/>
                  </a:schemeClr>
                </a:solidFill>
              </a:rPr>
            </a:br>
            <a:r>
              <a:rPr lang="es-ES_tradnl" sz="2000" b="1" dirty="0" err="1" smtClean="0">
                <a:solidFill>
                  <a:schemeClr val="tx2">
                    <a:lumMod val="60000"/>
                    <a:lumOff val="40000"/>
                  </a:schemeClr>
                </a:solidFill>
              </a:rPr>
              <a:t>invoice</a:t>
            </a:r>
            <a:r>
              <a:rPr lang="es-ES_tradnl" sz="2000" b="1" dirty="0" smtClean="0">
                <a:solidFill>
                  <a:schemeClr val="tx2">
                    <a:lumMod val="60000"/>
                    <a:lumOff val="40000"/>
                  </a:schemeClr>
                </a:solidFill>
              </a:rPr>
              <a:t>.  Sara </a:t>
            </a:r>
            <a:r>
              <a:rPr lang="es-ES_tradnl" sz="2000" b="1" dirty="0" err="1" smtClean="0">
                <a:solidFill>
                  <a:schemeClr val="tx2">
                    <a:lumMod val="60000"/>
                    <a:lumOff val="40000"/>
                  </a:schemeClr>
                </a:solidFill>
              </a:rPr>
              <a:t>ordered</a:t>
            </a:r>
            <a:r>
              <a:rPr lang="es-ES_tradnl" sz="2000" b="1" dirty="0" smtClean="0">
                <a:solidFill>
                  <a:schemeClr val="tx2">
                    <a:lumMod val="60000"/>
                    <a:lumOff val="40000"/>
                  </a:schemeClr>
                </a:solidFill>
              </a:rPr>
              <a:t> and </a:t>
            </a:r>
            <a:r>
              <a:rPr lang="es-ES_tradnl" sz="2000" b="1" dirty="0" err="1" smtClean="0">
                <a:solidFill>
                  <a:schemeClr val="tx2">
                    <a:lumMod val="60000"/>
                    <a:lumOff val="40000"/>
                  </a:schemeClr>
                </a:solidFill>
              </a:rPr>
              <a:t>received</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two</a:t>
            </a:r>
            <a:r>
              <a:rPr lang="es-ES_tradnl" sz="2000" b="1" dirty="0" smtClean="0">
                <a:solidFill>
                  <a:schemeClr val="tx2">
                    <a:lumMod val="60000"/>
                    <a:lumOff val="40000"/>
                  </a:schemeClr>
                </a:solidFill>
              </a:rPr>
              <a:t> T-</a:t>
            </a:r>
            <a:r>
              <a:rPr lang="es-ES_tradnl" sz="2000" b="1" dirty="0" err="1" smtClean="0">
                <a:solidFill>
                  <a:schemeClr val="tx2">
                    <a:lumMod val="60000"/>
                    <a:lumOff val="40000"/>
                  </a:schemeClr>
                </a:solidFill>
              </a:rPr>
              <a:t>shirts</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not</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three</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The</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postage</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fee</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is</a:t>
            </a:r>
            <a:r>
              <a:rPr lang="es-ES_tradnl" sz="2000" b="1" dirty="0" smtClean="0">
                <a:solidFill>
                  <a:schemeClr val="tx2">
                    <a:lumMod val="60000"/>
                    <a:lumOff val="40000"/>
                  </a:schemeClr>
                </a:solidFill>
              </a:rPr>
              <a:t> a </a:t>
            </a:r>
            <a:r>
              <a:rPr lang="es-ES_tradnl" sz="2000" b="1" dirty="0" err="1" smtClean="0">
                <a:solidFill>
                  <a:schemeClr val="tx2">
                    <a:lumMod val="60000"/>
                    <a:lumOff val="40000"/>
                  </a:schemeClr>
                </a:solidFill>
              </a:rPr>
              <a:t>fixed</a:t>
            </a:r>
            <a:r>
              <a:rPr lang="es-ES_tradnl" sz="2000" b="1" dirty="0" smtClean="0">
                <a:solidFill>
                  <a:schemeClr val="tx2">
                    <a:lumMod val="60000"/>
                    <a:lumOff val="40000"/>
                  </a:schemeClr>
                </a:solidFill>
              </a:rPr>
              <a:t>  </a:t>
            </a:r>
            <a:r>
              <a:rPr lang="es-ES_tradnl" sz="2000" b="1" dirty="0" err="1" smtClean="0">
                <a:solidFill>
                  <a:schemeClr val="tx2">
                    <a:lumMod val="60000"/>
                    <a:lumOff val="40000"/>
                  </a:schemeClr>
                </a:solidFill>
              </a:rPr>
              <a:t>charged</a:t>
            </a:r>
            <a:r>
              <a:rPr lang="es-ES_tradnl" sz="2000" b="1" dirty="0" smtClean="0">
                <a:solidFill>
                  <a:schemeClr val="tx2">
                    <a:lumMod val="60000"/>
                    <a:lumOff val="40000"/>
                  </a:schemeClr>
                </a:solidFill>
              </a:rPr>
              <a:t>. </a:t>
            </a:r>
            <a:br>
              <a:rPr lang="es-ES_tradnl" sz="2000" b="1" dirty="0" smtClean="0">
                <a:solidFill>
                  <a:schemeClr val="tx2">
                    <a:lumMod val="60000"/>
                    <a:lumOff val="40000"/>
                  </a:schemeClr>
                </a:solidFill>
              </a:rPr>
            </a:br>
            <a:r>
              <a:rPr lang="es-ES_tradnl" sz="2400" b="1" dirty="0" err="1" smtClean="0"/>
              <a:t>What</a:t>
            </a:r>
            <a:r>
              <a:rPr lang="es-ES_tradnl" sz="2400" b="1" dirty="0" smtClean="0"/>
              <a:t> </a:t>
            </a:r>
            <a:r>
              <a:rPr lang="es-ES_tradnl" sz="2400" b="1" dirty="0" err="1" smtClean="0"/>
              <a:t>will</a:t>
            </a:r>
            <a:r>
              <a:rPr lang="es-ES_tradnl" sz="2400" b="1" dirty="0" smtClean="0"/>
              <a:t> be </a:t>
            </a:r>
            <a:r>
              <a:rPr lang="es-ES_tradnl" sz="2400" b="1" dirty="0" err="1" smtClean="0"/>
              <a:t>the</a:t>
            </a:r>
            <a:r>
              <a:rPr lang="es-ES_tradnl" sz="2400" b="1" dirty="0" smtClean="0"/>
              <a:t> total of </a:t>
            </a:r>
            <a:r>
              <a:rPr lang="es-ES_tradnl" sz="2400" b="1" dirty="0" err="1" smtClean="0"/>
              <a:t>the</a:t>
            </a:r>
            <a:r>
              <a:rPr lang="es-ES_tradnl" sz="2400" b="1" dirty="0" smtClean="0"/>
              <a:t> new </a:t>
            </a:r>
            <a:r>
              <a:rPr lang="es-ES_tradnl" sz="2400" b="1" dirty="0" err="1" smtClean="0"/>
              <a:t>invoice</a:t>
            </a:r>
            <a:r>
              <a:rPr lang="es-ES_tradnl" sz="2400" b="1" dirty="0" smtClean="0"/>
              <a:t>?</a:t>
            </a:r>
          </a:p>
          <a:p>
            <a:endParaRPr lang="es-ES_tradnl" sz="2400" b="1" dirty="0"/>
          </a:p>
        </p:txBody>
      </p:sp>
      <p:sp>
        <p:nvSpPr>
          <p:cNvPr id="2" name="6-Point Star 1"/>
          <p:cNvSpPr/>
          <p:nvPr/>
        </p:nvSpPr>
        <p:spPr>
          <a:xfrm>
            <a:off x="6797080" y="4437112"/>
            <a:ext cx="2331008" cy="2420888"/>
          </a:xfrm>
          <a:prstGeom prst="star6">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dirty="0" smtClean="0">
                <a:solidFill>
                  <a:schemeClr val="tx1"/>
                </a:solidFill>
              </a:rPr>
              <a:t>131</a:t>
            </a:r>
            <a:br>
              <a:rPr lang="en-GB" sz="3600" b="1" dirty="0" smtClean="0">
                <a:solidFill>
                  <a:schemeClr val="tx1"/>
                </a:solidFill>
              </a:rPr>
            </a:br>
            <a:r>
              <a:rPr lang="en-GB" sz="3600" b="1" dirty="0" smtClean="0">
                <a:solidFill>
                  <a:schemeClr val="tx1"/>
                </a:solidFill>
              </a:rPr>
              <a:t>zeds</a:t>
            </a:r>
            <a:endParaRPr lang="en-GB" sz="3600" b="1" dirty="0">
              <a:solidFill>
                <a:schemeClr val="tx1"/>
              </a:solidFill>
            </a:endParaRPr>
          </a:p>
        </p:txBody>
      </p:sp>
    </p:spTree>
    <p:extLst>
      <p:ext uri="{BB962C8B-B14F-4D97-AF65-F5344CB8AC3E}">
        <p14:creationId xmlns:p14="http://schemas.microsoft.com/office/powerpoint/2010/main" val="2810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5" y="939734"/>
            <a:ext cx="9265426" cy="486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704" y="692695"/>
            <a:ext cx="9165704" cy="369332"/>
          </a:xfrm>
          <a:prstGeom prst="rect">
            <a:avLst/>
          </a:prstGeom>
          <a:solidFill>
            <a:schemeClr val="bg1"/>
          </a:solidFill>
        </p:spPr>
        <p:txBody>
          <a:bodyPr wrap="square" rtlCol="0">
            <a:spAutoFit/>
          </a:bodyPr>
          <a:lstStyle/>
          <a:p>
            <a:r>
              <a:rPr lang="es-ES_tradnl" b="1" dirty="0" err="1" smtClean="0">
                <a:solidFill>
                  <a:srgbClr val="0070C0"/>
                </a:solidFill>
              </a:rPr>
              <a:t>This</a:t>
            </a:r>
            <a:r>
              <a:rPr lang="es-ES_tradnl" b="1" dirty="0" smtClean="0">
                <a:solidFill>
                  <a:srgbClr val="0070C0"/>
                </a:solidFill>
              </a:rPr>
              <a:t> </a:t>
            </a:r>
            <a:r>
              <a:rPr lang="es-ES_tradnl" b="1" dirty="0" err="1" smtClean="0">
                <a:solidFill>
                  <a:srgbClr val="0070C0"/>
                </a:solidFill>
              </a:rPr>
              <a:t>graph</a:t>
            </a:r>
            <a:r>
              <a:rPr lang="es-ES_tradnl" b="1" dirty="0" smtClean="0">
                <a:solidFill>
                  <a:srgbClr val="0070C0"/>
                </a:solidFill>
              </a:rPr>
              <a:t> shows </a:t>
            </a:r>
            <a:r>
              <a:rPr lang="es-ES_tradnl" b="1" dirty="0" err="1" smtClean="0">
                <a:solidFill>
                  <a:srgbClr val="0070C0"/>
                </a:solidFill>
              </a:rPr>
              <a:t>the</a:t>
            </a:r>
            <a:r>
              <a:rPr lang="es-ES_tradnl" b="1" dirty="0" smtClean="0">
                <a:solidFill>
                  <a:srgbClr val="0070C0"/>
                </a:solidFill>
              </a:rPr>
              <a:t> </a:t>
            </a:r>
            <a:r>
              <a:rPr lang="es-ES_tradnl" b="1" dirty="0" err="1" smtClean="0">
                <a:solidFill>
                  <a:srgbClr val="0070C0"/>
                </a:solidFill>
              </a:rPr>
              <a:t>price</a:t>
            </a:r>
            <a:r>
              <a:rPr lang="es-ES_tradnl" b="1" dirty="0" smtClean="0">
                <a:solidFill>
                  <a:srgbClr val="0070C0"/>
                </a:solidFill>
              </a:rPr>
              <a:t> of </a:t>
            </a:r>
            <a:r>
              <a:rPr lang="es-ES_tradnl" b="1" dirty="0" err="1" smtClean="0">
                <a:solidFill>
                  <a:srgbClr val="0070C0"/>
                </a:solidFill>
              </a:rPr>
              <a:t>one</a:t>
            </a:r>
            <a:r>
              <a:rPr lang="es-ES_tradnl" b="1" dirty="0" smtClean="0">
                <a:solidFill>
                  <a:srgbClr val="0070C0"/>
                </a:solidFill>
              </a:rPr>
              <a:t> Rich Rock share </a:t>
            </a:r>
            <a:r>
              <a:rPr lang="es-ES_tradnl" b="1" dirty="0" err="1" smtClean="0">
                <a:solidFill>
                  <a:srgbClr val="0070C0"/>
                </a:solidFill>
              </a:rPr>
              <a:t>over</a:t>
            </a:r>
            <a:r>
              <a:rPr lang="es-ES_tradnl" b="1" dirty="0" smtClean="0">
                <a:solidFill>
                  <a:srgbClr val="0070C0"/>
                </a:solidFill>
              </a:rPr>
              <a:t> a 12-month </a:t>
            </a:r>
            <a:r>
              <a:rPr lang="es-ES_tradnl" b="1" dirty="0" err="1" smtClean="0">
                <a:solidFill>
                  <a:srgbClr val="0070C0"/>
                </a:solidFill>
              </a:rPr>
              <a:t>period</a:t>
            </a:r>
            <a:r>
              <a:rPr lang="es-ES_tradnl" b="1" dirty="0" smtClean="0">
                <a:solidFill>
                  <a:srgbClr val="0070C0"/>
                </a:solidFill>
              </a:rPr>
              <a:t>.</a:t>
            </a:r>
            <a:endParaRPr lang="es-ES_tradnl" b="1" dirty="0">
              <a:solidFill>
                <a:srgbClr val="0070C0"/>
              </a:solidFill>
            </a:endParaRPr>
          </a:p>
        </p:txBody>
      </p:sp>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SHARES</a:t>
            </a:r>
            <a:endParaRPr sz="2800" b="1" dirty="0">
              <a:solidFill>
                <a:prstClr val="white"/>
              </a:solidFill>
            </a:endParaRPr>
          </a:p>
        </p:txBody>
      </p:sp>
      <p:sp>
        <p:nvSpPr>
          <p:cNvPr id="9" name="Rounded Rectangular Callout 8"/>
          <p:cNvSpPr/>
          <p:nvPr/>
        </p:nvSpPr>
        <p:spPr>
          <a:xfrm>
            <a:off x="386202" y="2106826"/>
            <a:ext cx="8349892" cy="1008112"/>
          </a:xfrm>
          <a:prstGeom prst="wedgeRoundRectCallout">
            <a:avLst>
              <a:gd name="adj1" fmla="val -5022"/>
              <a:gd name="adj2" fmla="val 7990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2200" b="1" dirty="0" smtClean="0">
                <a:solidFill>
                  <a:srgbClr val="FFFF00"/>
                </a:solidFill>
                <a:latin typeface="Calibri" panose="020F0502020204030204" pitchFamily="34" charset="0"/>
              </a:rPr>
              <a:t>Content</a:t>
            </a:r>
            <a:r>
              <a:rPr lang="en-GB" sz="2200" dirty="0" smtClean="0">
                <a:solidFill>
                  <a:schemeClr val="tx2">
                    <a:lumMod val="20000"/>
                    <a:lumOff val="80000"/>
                  </a:schemeClr>
                </a:solidFill>
                <a:latin typeface="Calibri" panose="020F0502020204030204" pitchFamily="34" charset="0"/>
              </a:rPr>
              <a:t>: Risk and reward, it involves the ability to identifying ways of managing, balancing and covering risks and an understanding of the potential for financial gains or losses in a financial context</a:t>
            </a:r>
            <a:endParaRPr lang="en-GB" sz="2200" dirty="0">
              <a:solidFill>
                <a:schemeClr val="tx2">
                  <a:lumMod val="20000"/>
                  <a:lumOff val="80000"/>
                </a:schemeClr>
              </a:solidFill>
              <a:latin typeface="Calibri" panose="020F0502020204030204" pitchFamily="34" charset="0"/>
            </a:endParaRPr>
          </a:p>
        </p:txBody>
      </p:sp>
      <p:sp>
        <p:nvSpPr>
          <p:cNvPr id="10" name="Rounded Rectangular Callout 9"/>
          <p:cNvSpPr/>
          <p:nvPr/>
        </p:nvSpPr>
        <p:spPr>
          <a:xfrm>
            <a:off x="595042" y="968842"/>
            <a:ext cx="7361334" cy="947990"/>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smtClean="0">
                <a:solidFill>
                  <a:schemeClr val="tx2">
                    <a:lumMod val="20000"/>
                    <a:lumOff val="80000"/>
                  </a:schemeClr>
                </a:solidFill>
                <a:latin typeface="Calibri" panose="020F0502020204030204" pitchFamily="34" charset="0"/>
              </a:rPr>
              <a:t>The </a:t>
            </a:r>
            <a:r>
              <a:rPr lang="en-GB" sz="2200" b="1" dirty="0" smtClean="0">
                <a:solidFill>
                  <a:srgbClr val="FFFF00"/>
                </a:solidFill>
                <a:latin typeface="Calibri" panose="020F0502020204030204" pitchFamily="34" charset="0"/>
              </a:rPr>
              <a:t>main task </a:t>
            </a:r>
            <a:r>
              <a:rPr lang="en-GB" sz="2200" dirty="0" smtClean="0">
                <a:solidFill>
                  <a:schemeClr val="tx2">
                    <a:lumMod val="20000"/>
                    <a:lumOff val="80000"/>
                  </a:schemeClr>
                </a:solidFill>
                <a:latin typeface="Calibri" panose="020F0502020204030204" pitchFamily="34" charset="0"/>
              </a:rPr>
              <a:t>is to analyse a graph, identify the most advantageous price to buy shares, </a:t>
            </a:r>
            <a:r>
              <a:rPr lang="en-GB" sz="2200" dirty="0">
                <a:solidFill>
                  <a:schemeClr val="tx2">
                    <a:lumMod val="20000"/>
                    <a:lumOff val="80000"/>
                  </a:schemeClr>
                </a:solidFill>
                <a:latin typeface="Calibri" panose="020F0502020204030204" pitchFamily="34" charset="0"/>
              </a:rPr>
              <a:t>and </a:t>
            </a:r>
            <a:r>
              <a:rPr lang="en-GB" sz="2200" dirty="0" smtClean="0">
                <a:solidFill>
                  <a:schemeClr val="tx2">
                    <a:lumMod val="20000"/>
                    <a:lumOff val="80000"/>
                  </a:schemeClr>
                </a:solidFill>
                <a:latin typeface="Calibri" panose="020F0502020204030204" pitchFamily="34" charset="0"/>
              </a:rPr>
              <a:t>estimate the increase in value</a:t>
            </a:r>
          </a:p>
        </p:txBody>
      </p:sp>
      <p:sp>
        <p:nvSpPr>
          <p:cNvPr id="12" name="Rounded Rectangular Callout 11"/>
          <p:cNvSpPr/>
          <p:nvPr/>
        </p:nvSpPr>
        <p:spPr>
          <a:xfrm>
            <a:off x="1547664" y="3083836"/>
            <a:ext cx="7540555" cy="1505676"/>
          </a:xfrm>
          <a:prstGeom prst="wedgeRoundRectCallout">
            <a:avLst>
              <a:gd name="adj1" fmla="val -17030"/>
              <a:gd name="adj2" fmla="val -72494"/>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b="1" dirty="0" smtClean="0">
                <a:solidFill>
                  <a:srgbClr val="FFFF00"/>
                </a:solidFill>
                <a:latin typeface="Calibri" panose="020F0502020204030204" pitchFamily="34" charset="0"/>
              </a:rPr>
              <a:t>Process</a:t>
            </a:r>
            <a:r>
              <a:rPr lang="en-GB" sz="2200" dirty="0" smtClean="0">
                <a:solidFill>
                  <a:schemeClr val="tx2">
                    <a:lumMod val="20000"/>
                    <a:lumOff val="80000"/>
                  </a:schemeClr>
                </a:solidFill>
                <a:latin typeface="Calibri" panose="020F0502020204030204" pitchFamily="34" charset="0"/>
              </a:rPr>
              <a:t>: Analyse information in a financial context, it requires interpreting, comparing and contrasting, synthesising and extrapolating from information that is provided, it also involves recognising something that is not explicit</a:t>
            </a:r>
          </a:p>
        </p:txBody>
      </p:sp>
      <p:sp>
        <p:nvSpPr>
          <p:cNvPr id="15" name="Rounded Rectangular Callout 14"/>
          <p:cNvSpPr/>
          <p:nvPr/>
        </p:nvSpPr>
        <p:spPr>
          <a:xfrm>
            <a:off x="251520" y="4589512"/>
            <a:ext cx="4998428" cy="1143744"/>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a:solidFill>
                  <a:schemeClr val="tx2">
                    <a:lumMod val="20000"/>
                    <a:lumOff val="80000"/>
                  </a:schemeClr>
                </a:solidFill>
                <a:latin typeface="Calibri" panose="020F0502020204030204" pitchFamily="34" charset="0"/>
              </a:rPr>
              <a:t>This is </a:t>
            </a:r>
            <a:r>
              <a:rPr lang="en-GB" sz="2200" dirty="0" smtClean="0">
                <a:solidFill>
                  <a:schemeClr val="tx2">
                    <a:lumMod val="20000"/>
                    <a:lumOff val="80000"/>
                  </a:schemeClr>
                </a:solidFill>
                <a:latin typeface="Calibri" panose="020F0502020204030204" pitchFamily="34" charset="0"/>
              </a:rPr>
              <a:t>relatively hard item </a:t>
            </a:r>
            <a:r>
              <a:rPr lang="en-GB" sz="2200" dirty="0">
                <a:solidFill>
                  <a:schemeClr val="tx2">
                    <a:lumMod val="20000"/>
                    <a:lumOff val="80000"/>
                  </a:schemeClr>
                </a:solidFill>
                <a:latin typeface="Calibri" panose="020F0502020204030204" pitchFamily="34" charset="0"/>
              </a:rPr>
              <a:t>– </a:t>
            </a:r>
            <a:r>
              <a:rPr lang="en-GB" sz="2200" b="1" dirty="0" smtClean="0">
                <a:solidFill>
                  <a:srgbClr val="FFFF00"/>
                </a:solidFill>
                <a:latin typeface="Calibri" panose="020F0502020204030204" pitchFamily="34" charset="0"/>
              </a:rPr>
              <a:t>Level 3 </a:t>
            </a:r>
            <a:r>
              <a:rPr lang="en-GB" sz="2200" dirty="0">
                <a:solidFill>
                  <a:schemeClr val="tx2">
                    <a:lumMod val="20000"/>
                    <a:lumOff val="80000"/>
                  </a:schemeClr>
                </a:solidFill>
                <a:latin typeface="Calibri" panose="020F0502020204030204" pitchFamily="34" charset="0"/>
              </a:rPr>
              <a:t>on the </a:t>
            </a:r>
            <a:r>
              <a:rPr lang="en-GB" sz="2200" dirty="0" smtClean="0">
                <a:solidFill>
                  <a:schemeClr val="tx2">
                    <a:lumMod val="20000"/>
                    <a:lumOff val="80000"/>
                  </a:schemeClr>
                </a:solidFill>
                <a:latin typeface="Calibri" panose="020F0502020204030204" pitchFamily="34" charset="0"/>
              </a:rPr>
              <a:t>financial literacy scale</a:t>
            </a:r>
          </a:p>
        </p:txBody>
      </p:sp>
      <p:sp>
        <p:nvSpPr>
          <p:cNvPr id="16" name="TextBox 15"/>
          <p:cNvSpPr txBox="1"/>
          <p:nvPr/>
        </p:nvSpPr>
        <p:spPr>
          <a:xfrm>
            <a:off x="0" y="5733256"/>
            <a:ext cx="9230373" cy="1323439"/>
          </a:xfrm>
          <a:prstGeom prst="rect">
            <a:avLst/>
          </a:prstGeom>
          <a:solidFill>
            <a:schemeClr val="bg1"/>
          </a:solidFill>
        </p:spPr>
        <p:txBody>
          <a:bodyPr wrap="square" rtlCol="0">
            <a:spAutoFit/>
          </a:bodyPr>
          <a:lstStyle/>
          <a:p>
            <a:r>
              <a:rPr lang="es-ES_tradnl" sz="2000" b="1" dirty="0" err="1" smtClean="0">
                <a:latin typeface="Calibri" panose="020F0502020204030204" pitchFamily="34" charset="0"/>
              </a:rPr>
              <a:t>Question</a:t>
            </a:r>
            <a:r>
              <a:rPr lang="es-ES_tradnl" sz="2000" b="1" dirty="0" smtClean="0">
                <a:latin typeface="Calibri" panose="020F0502020204030204" pitchFamily="34" charset="0"/>
              </a:rPr>
              <a:t> : </a:t>
            </a:r>
            <a:r>
              <a:rPr lang="en-US" sz="2000" b="1" dirty="0" smtClean="0">
                <a:latin typeface="Calibri" panose="020F0502020204030204" pitchFamily="34" charset="0"/>
              </a:rPr>
              <a:t>Which statements about the graph are true?</a:t>
            </a:r>
          </a:p>
          <a:p>
            <a:r>
              <a:rPr lang="en-US" sz="2000" b="1" dirty="0" smtClean="0">
                <a:solidFill>
                  <a:srgbClr val="0070C0"/>
                </a:solidFill>
                <a:latin typeface="Calibri" panose="020F0502020204030204" pitchFamily="34" charset="0"/>
              </a:rPr>
              <a:t>The best month to buy the shares was September.			</a:t>
            </a:r>
            <a:r>
              <a:rPr lang="en-US" sz="2000" b="1" dirty="0" smtClean="0">
                <a:latin typeface="Calibri" panose="020F0502020204030204" pitchFamily="34" charset="0"/>
              </a:rPr>
              <a:t>True/False</a:t>
            </a:r>
          </a:p>
          <a:p>
            <a:r>
              <a:rPr lang="en-US" sz="2000" b="1" dirty="0" smtClean="0">
                <a:solidFill>
                  <a:srgbClr val="0070C0"/>
                </a:solidFill>
                <a:latin typeface="Calibri" panose="020F0502020204030204" pitchFamily="34" charset="0"/>
              </a:rPr>
              <a:t>The share price increased by about 50% over the year.</a:t>
            </a:r>
            <a:r>
              <a:rPr lang="en-US" sz="2000" b="1" dirty="0">
                <a:solidFill>
                  <a:srgbClr val="0070C0"/>
                </a:solidFill>
                <a:latin typeface="Calibri" panose="020F0502020204030204" pitchFamily="34" charset="0"/>
              </a:rPr>
              <a:t> </a:t>
            </a:r>
            <a:r>
              <a:rPr lang="en-US" sz="2000" b="1" dirty="0">
                <a:latin typeface="Calibri" panose="020F0502020204030204" pitchFamily="34" charset="0"/>
              </a:rPr>
              <a:t>		</a:t>
            </a:r>
            <a:r>
              <a:rPr lang="en-US" sz="2000" b="1" dirty="0" smtClean="0">
                <a:latin typeface="Calibri" panose="020F0502020204030204" pitchFamily="34" charset="0"/>
              </a:rPr>
              <a:t>True/False</a:t>
            </a:r>
            <a:endParaRPr lang="en-US" sz="2000" b="1" dirty="0">
              <a:latin typeface="Calibri" panose="020F0502020204030204" pitchFamily="34" charset="0"/>
            </a:endParaRPr>
          </a:p>
          <a:p>
            <a:endParaRPr lang="en-US" sz="2000" b="1" dirty="0">
              <a:latin typeface="Calibri" panose="020F0502020204030204" pitchFamily="34" charset="0"/>
            </a:endParaRPr>
          </a:p>
        </p:txBody>
      </p:sp>
      <p:sp>
        <p:nvSpPr>
          <p:cNvPr id="4" name="Oval 3"/>
          <p:cNvSpPr/>
          <p:nvPr/>
        </p:nvSpPr>
        <p:spPr>
          <a:xfrm>
            <a:off x="7236296" y="5915888"/>
            <a:ext cx="864096" cy="6094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7737315" y="6242647"/>
            <a:ext cx="864096" cy="6094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5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55"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7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strVal val="#ppt_w*0.70"/>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2" grpId="1" animBg="1"/>
      <p:bldP spid="15" grpId="0" animBg="1"/>
      <p:bldP spid="15" grpId="1" animBg="1"/>
      <p:bldP spid="4"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4" y="1049997"/>
            <a:ext cx="9247673" cy="366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92968" y="680665"/>
            <a:ext cx="9345488" cy="400110"/>
          </a:xfrm>
          <a:prstGeom prst="rect">
            <a:avLst/>
          </a:prstGeom>
          <a:solidFill>
            <a:schemeClr val="bg1"/>
          </a:solidFill>
        </p:spPr>
        <p:txBody>
          <a:bodyPr wrap="square" rtlCol="0">
            <a:spAutoFit/>
          </a:bodyPr>
          <a:lstStyle/>
          <a:p>
            <a:r>
              <a:rPr lang="es-ES_tradnl" sz="2000" b="1" dirty="0" err="1" smtClean="0">
                <a:solidFill>
                  <a:srgbClr val="0070C0"/>
                </a:solidFill>
              </a:rPr>
              <a:t>Each</a:t>
            </a:r>
            <a:r>
              <a:rPr lang="es-ES_tradnl" sz="2000" b="1" dirty="0" smtClean="0">
                <a:solidFill>
                  <a:srgbClr val="0070C0"/>
                </a:solidFill>
              </a:rPr>
              <a:t> </a:t>
            </a:r>
            <a:r>
              <a:rPr lang="es-ES_tradnl" sz="2000" b="1" dirty="0" err="1" smtClean="0">
                <a:solidFill>
                  <a:srgbClr val="0070C0"/>
                </a:solidFill>
              </a:rPr>
              <a:t>month</a:t>
            </a:r>
            <a:r>
              <a:rPr lang="es-ES_tradnl" sz="2000" b="1" dirty="0" smtClean="0">
                <a:solidFill>
                  <a:srgbClr val="0070C0"/>
                </a:solidFill>
              </a:rPr>
              <a:t>, </a:t>
            </a:r>
            <a:r>
              <a:rPr lang="es-ES_tradnl" sz="2000" b="1" dirty="0" err="1" smtClean="0">
                <a:solidFill>
                  <a:srgbClr val="0070C0"/>
                </a:solidFill>
              </a:rPr>
              <a:t>Jane’s</a:t>
            </a:r>
            <a:r>
              <a:rPr lang="es-ES_tradnl" sz="2000" b="1" dirty="0" smtClean="0">
                <a:solidFill>
                  <a:srgbClr val="0070C0"/>
                </a:solidFill>
              </a:rPr>
              <a:t> </a:t>
            </a:r>
            <a:r>
              <a:rPr lang="es-ES_tradnl" sz="2000" b="1" dirty="0" err="1" smtClean="0">
                <a:solidFill>
                  <a:srgbClr val="0070C0"/>
                </a:solidFill>
              </a:rPr>
              <a:t>salary</a:t>
            </a:r>
            <a:r>
              <a:rPr lang="es-ES_tradnl" sz="2000" b="1" dirty="0" smtClean="0">
                <a:solidFill>
                  <a:srgbClr val="0070C0"/>
                </a:solidFill>
              </a:rPr>
              <a:t> </a:t>
            </a:r>
            <a:r>
              <a:rPr lang="es-ES_tradnl" sz="2000" b="1" dirty="0" err="1" smtClean="0">
                <a:solidFill>
                  <a:srgbClr val="0070C0"/>
                </a:solidFill>
              </a:rPr>
              <a:t>is</a:t>
            </a:r>
            <a:r>
              <a:rPr lang="es-ES_tradnl" sz="2000" b="1" dirty="0" smtClean="0">
                <a:solidFill>
                  <a:srgbClr val="0070C0"/>
                </a:solidFill>
              </a:rPr>
              <a:t> </a:t>
            </a:r>
            <a:r>
              <a:rPr lang="es-ES_tradnl" sz="2000" b="1" dirty="0" err="1" smtClean="0">
                <a:solidFill>
                  <a:srgbClr val="0070C0"/>
                </a:solidFill>
              </a:rPr>
              <a:t>paid</a:t>
            </a:r>
            <a:r>
              <a:rPr lang="es-ES_tradnl" sz="2000" b="1" dirty="0" smtClean="0">
                <a:solidFill>
                  <a:srgbClr val="0070C0"/>
                </a:solidFill>
              </a:rPr>
              <a:t> </a:t>
            </a:r>
            <a:r>
              <a:rPr lang="es-ES_tradnl" sz="2000" b="1" dirty="0" err="1" smtClean="0">
                <a:solidFill>
                  <a:srgbClr val="0070C0"/>
                </a:solidFill>
              </a:rPr>
              <a:t>into</a:t>
            </a:r>
            <a:r>
              <a:rPr lang="es-ES_tradnl" sz="2000" b="1" dirty="0" smtClean="0">
                <a:solidFill>
                  <a:srgbClr val="0070C0"/>
                </a:solidFill>
              </a:rPr>
              <a:t> </a:t>
            </a:r>
            <a:r>
              <a:rPr lang="es-ES_tradnl" sz="2000" b="1" dirty="0" err="1" smtClean="0">
                <a:solidFill>
                  <a:srgbClr val="0070C0"/>
                </a:solidFill>
              </a:rPr>
              <a:t>her</a:t>
            </a:r>
            <a:r>
              <a:rPr lang="es-ES_tradnl" sz="2000" b="1" dirty="0" smtClean="0">
                <a:solidFill>
                  <a:srgbClr val="0070C0"/>
                </a:solidFill>
              </a:rPr>
              <a:t> </a:t>
            </a:r>
            <a:r>
              <a:rPr lang="es-ES_tradnl" sz="2000" b="1" dirty="0" err="1" smtClean="0">
                <a:solidFill>
                  <a:srgbClr val="0070C0"/>
                </a:solidFill>
              </a:rPr>
              <a:t>bank</a:t>
            </a:r>
            <a:r>
              <a:rPr lang="es-ES_tradnl" sz="2000" b="1" dirty="0" smtClean="0">
                <a:solidFill>
                  <a:srgbClr val="0070C0"/>
                </a:solidFill>
              </a:rPr>
              <a:t> </a:t>
            </a:r>
            <a:r>
              <a:rPr lang="es-ES_tradnl" sz="2000" b="1" dirty="0" err="1" smtClean="0">
                <a:solidFill>
                  <a:srgbClr val="0070C0"/>
                </a:solidFill>
              </a:rPr>
              <a:t>account</a:t>
            </a:r>
            <a:r>
              <a:rPr lang="es-ES_tradnl" sz="2000" b="1" dirty="0" smtClean="0">
                <a:solidFill>
                  <a:srgbClr val="0070C0"/>
                </a:solidFill>
              </a:rPr>
              <a:t>. </a:t>
            </a:r>
            <a:r>
              <a:rPr lang="es-ES_tradnl" sz="2000" b="1" dirty="0" err="1" smtClean="0">
                <a:solidFill>
                  <a:srgbClr val="0070C0"/>
                </a:solidFill>
              </a:rPr>
              <a:t>This</a:t>
            </a:r>
            <a:r>
              <a:rPr lang="es-ES_tradnl" sz="2000" b="1" dirty="0" smtClean="0">
                <a:solidFill>
                  <a:srgbClr val="0070C0"/>
                </a:solidFill>
              </a:rPr>
              <a:t> </a:t>
            </a:r>
            <a:r>
              <a:rPr lang="es-ES_tradnl" sz="2000" b="1" dirty="0" err="1" smtClean="0">
                <a:solidFill>
                  <a:srgbClr val="0070C0"/>
                </a:solidFill>
              </a:rPr>
              <a:t>is</a:t>
            </a:r>
            <a:r>
              <a:rPr lang="es-ES_tradnl" sz="2000" b="1" dirty="0" smtClean="0">
                <a:solidFill>
                  <a:srgbClr val="0070C0"/>
                </a:solidFill>
              </a:rPr>
              <a:t> </a:t>
            </a:r>
            <a:r>
              <a:rPr lang="es-ES_tradnl" sz="2000" b="1" dirty="0" err="1" smtClean="0">
                <a:solidFill>
                  <a:srgbClr val="0070C0"/>
                </a:solidFill>
              </a:rPr>
              <a:t>Jane’s</a:t>
            </a:r>
            <a:r>
              <a:rPr lang="es-ES_tradnl" sz="2000" b="1" dirty="0" smtClean="0">
                <a:solidFill>
                  <a:srgbClr val="0070C0"/>
                </a:solidFill>
              </a:rPr>
              <a:t> </a:t>
            </a:r>
            <a:r>
              <a:rPr lang="es-ES_tradnl" sz="2000" b="1" dirty="0" err="1" smtClean="0">
                <a:solidFill>
                  <a:srgbClr val="0070C0"/>
                </a:solidFill>
              </a:rPr>
              <a:t>pay</a:t>
            </a:r>
            <a:r>
              <a:rPr lang="es-ES_tradnl" sz="2000" b="1" dirty="0" smtClean="0">
                <a:solidFill>
                  <a:srgbClr val="0070C0"/>
                </a:solidFill>
              </a:rPr>
              <a:t> slip for </a:t>
            </a:r>
            <a:r>
              <a:rPr lang="es-ES_tradnl" sz="2000" b="1" dirty="0" err="1" smtClean="0">
                <a:solidFill>
                  <a:srgbClr val="0070C0"/>
                </a:solidFill>
              </a:rPr>
              <a:t>July</a:t>
            </a:r>
            <a:endParaRPr lang="es-ES_tradnl" sz="2000" b="1" dirty="0">
              <a:solidFill>
                <a:srgbClr val="0070C0"/>
              </a:solidFill>
            </a:endParaRPr>
          </a:p>
        </p:txBody>
      </p:sp>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PAY SLIP</a:t>
            </a:r>
            <a:endParaRPr sz="2800" b="1" dirty="0">
              <a:solidFill>
                <a:prstClr val="white"/>
              </a:solidFill>
            </a:endParaRPr>
          </a:p>
        </p:txBody>
      </p:sp>
      <p:sp>
        <p:nvSpPr>
          <p:cNvPr id="9" name="Rounded Rectangular Callout 8"/>
          <p:cNvSpPr/>
          <p:nvPr/>
        </p:nvSpPr>
        <p:spPr>
          <a:xfrm>
            <a:off x="-10143" y="2415852"/>
            <a:ext cx="8905056" cy="936104"/>
          </a:xfrm>
          <a:prstGeom prst="wedgeRoundRectCallout">
            <a:avLst>
              <a:gd name="adj1" fmla="val -12520"/>
              <a:gd name="adj2" fmla="val 61297"/>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2200" b="1" dirty="0" smtClean="0">
                <a:solidFill>
                  <a:srgbClr val="FFFF00"/>
                </a:solidFill>
                <a:latin typeface="Calibri" panose="020F0502020204030204" pitchFamily="34" charset="0"/>
              </a:rPr>
              <a:t>Content</a:t>
            </a:r>
            <a:r>
              <a:rPr lang="en-GB" sz="2200" dirty="0" smtClean="0">
                <a:solidFill>
                  <a:schemeClr val="tx2">
                    <a:lumMod val="20000"/>
                    <a:lumOff val="80000"/>
                  </a:schemeClr>
                </a:solidFill>
                <a:latin typeface="Calibri" panose="020F0502020204030204" pitchFamily="34" charset="0"/>
              </a:rPr>
              <a:t>: Money and transactions and the </a:t>
            </a:r>
            <a:r>
              <a:rPr lang="en-GB" sz="2200" b="1" dirty="0" smtClean="0">
                <a:solidFill>
                  <a:srgbClr val="FFFF00"/>
                </a:solidFill>
                <a:latin typeface="Calibri" panose="020F0502020204030204" pitchFamily="34" charset="0"/>
              </a:rPr>
              <a:t>context</a:t>
            </a:r>
            <a:r>
              <a:rPr lang="en-GB" sz="2200" dirty="0" smtClean="0">
                <a:solidFill>
                  <a:schemeClr val="tx2">
                    <a:lumMod val="20000"/>
                    <a:lumOff val="80000"/>
                  </a:schemeClr>
                </a:solidFill>
                <a:latin typeface="Calibri" panose="020F0502020204030204" pitchFamily="34" charset="0"/>
              </a:rPr>
              <a:t> is education and work</a:t>
            </a:r>
            <a:endParaRPr lang="en-GB" sz="2200" dirty="0">
              <a:solidFill>
                <a:schemeClr val="tx2">
                  <a:lumMod val="20000"/>
                  <a:lumOff val="80000"/>
                </a:schemeClr>
              </a:solidFill>
              <a:latin typeface="Calibri" panose="020F0502020204030204" pitchFamily="34" charset="0"/>
            </a:endParaRPr>
          </a:p>
        </p:txBody>
      </p:sp>
      <p:sp>
        <p:nvSpPr>
          <p:cNvPr id="16" name="TextBox 15"/>
          <p:cNvSpPr txBox="1"/>
          <p:nvPr/>
        </p:nvSpPr>
        <p:spPr>
          <a:xfrm>
            <a:off x="-1" y="4717812"/>
            <a:ext cx="9088219" cy="2246769"/>
          </a:xfrm>
          <a:prstGeom prst="rect">
            <a:avLst/>
          </a:prstGeom>
          <a:solidFill>
            <a:schemeClr val="bg1"/>
          </a:solidFill>
        </p:spPr>
        <p:txBody>
          <a:bodyPr wrap="square" rtlCol="0">
            <a:spAutoFit/>
          </a:bodyPr>
          <a:lstStyle/>
          <a:p>
            <a:r>
              <a:rPr lang="es-ES_tradnl" sz="2000" b="1" dirty="0" err="1" smtClean="0">
                <a:latin typeface="Calibri" panose="020F0502020204030204" pitchFamily="34" charset="0"/>
              </a:rPr>
              <a:t>Question</a:t>
            </a:r>
            <a:r>
              <a:rPr lang="es-ES_tradnl" sz="2000" b="1" dirty="0" smtClean="0">
                <a:latin typeface="Calibri" panose="020F0502020204030204" pitchFamily="34" charset="0"/>
              </a:rPr>
              <a:t> 2: </a:t>
            </a:r>
            <a:r>
              <a:rPr lang="en-US" sz="2000" b="1" dirty="0" smtClean="0">
                <a:latin typeface="Calibri" panose="020F0502020204030204" pitchFamily="34" charset="0"/>
              </a:rPr>
              <a:t>How much money did Jane’s employer pay into her bank account </a:t>
            </a:r>
            <a:br>
              <a:rPr lang="en-US" sz="2000" b="1" dirty="0" smtClean="0">
                <a:latin typeface="Calibri" panose="020F0502020204030204" pitchFamily="34" charset="0"/>
              </a:rPr>
            </a:br>
            <a:r>
              <a:rPr lang="en-US" sz="2000" b="1" dirty="0" smtClean="0">
                <a:latin typeface="Calibri" panose="020F0502020204030204" pitchFamily="34" charset="0"/>
              </a:rPr>
              <a:t>on 31 July?</a:t>
            </a:r>
          </a:p>
          <a:p>
            <a:pPr marL="457200" indent="-457200">
              <a:buAutoNum type="alphaUcPeriod"/>
            </a:pPr>
            <a:r>
              <a:rPr lang="en-US" sz="2000" b="1" dirty="0" smtClean="0">
                <a:solidFill>
                  <a:srgbClr val="0070C0"/>
                </a:solidFill>
                <a:latin typeface="Calibri" panose="020F0502020204030204" pitchFamily="34" charset="0"/>
              </a:rPr>
              <a:t>300 zeds</a:t>
            </a:r>
          </a:p>
          <a:p>
            <a:pPr marL="457200" indent="-457200">
              <a:buAutoNum type="alphaUcPeriod"/>
            </a:pPr>
            <a:r>
              <a:rPr lang="en-US" sz="2000" b="1" dirty="0" smtClean="0">
                <a:solidFill>
                  <a:srgbClr val="0070C0"/>
                </a:solidFill>
                <a:latin typeface="Calibri" panose="020F0502020204030204" pitchFamily="34" charset="0"/>
              </a:rPr>
              <a:t>2500 zeds</a:t>
            </a:r>
          </a:p>
          <a:p>
            <a:pPr marL="457200" indent="-457200">
              <a:buAutoNum type="alphaUcPeriod"/>
            </a:pPr>
            <a:r>
              <a:rPr lang="en-US" sz="2000" b="1" dirty="0" smtClean="0">
                <a:solidFill>
                  <a:srgbClr val="0070C0"/>
                </a:solidFill>
                <a:latin typeface="Calibri" panose="020F0502020204030204" pitchFamily="34" charset="0"/>
              </a:rPr>
              <a:t>2800 zeds</a:t>
            </a:r>
          </a:p>
          <a:p>
            <a:pPr marL="457200" indent="-457200">
              <a:buAutoNum type="alphaUcPeriod"/>
            </a:pPr>
            <a:r>
              <a:rPr lang="en-US" sz="2000" b="1" dirty="0" smtClean="0">
                <a:solidFill>
                  <a:srgbClr val="0070C0"/>
                </a:solidFill>
                <a:latin typeface="Calibri" panose="020F0502020204030204" pitchFamily="34" charset="0"/>
              </a:rPr>
              <a:t>19600 zeds</a:t>
            </a:r>
            <a:endParaRPr lang="en-US" sz="2000" b="1" dirty="0">
              <a:solidFill>
                <a:srgbClr val="0070C0"/>
              </a:solidFill>
              <a:latin typeface="Calibri" panose="020F0502020204030204" pitchFamily="34" charset="0"/>
            </a:endParaRPr>
          </a:p>
          <a:p>
            <a:endParaRPr lang="es-ES_tradnl" sz="2000" b="1" dirty="0">
              <a:solidFill>
                <a:srgbClr val="0070C0"/>
              </a:solidFill>
              <a:latin typeface="Calibri" panose="020F0502020204030204" pitchFamily="34" charset="0"/>
            </a:endParaRPr>
          </a:p>
        </p:txBody>
      </p:sp>
      <p:sp>
        <p:nvSpPr>
          <p:cNvPr id="4" name="Oval 3"/>
          <p:cNvSpPr/>
          <p:nvPr/>
        </p:nvSpPr>
        <p:spPr>
          <a:xfrm>
            <a:off x="-103674" y="5589240"/>
            <a:ext cx="2088232" cy="5374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1538382" y="1525433"/>
            <a:ext cx="7273706" cy="648072"/>
          </a:xfrm>
          <a:prstGeom prst="wedgeRoundRectCallout">
            <a:avLst>
              <a:gd name="adj1" fmla="val -39136"/>
              <a:gd name="adj2" fmla="val 62863"/>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smtClean="0">
                <a:solidFill>
                  <a:schemeClr val="tx2">
                    <a:lumMod val="20000"/>
                    <a:lumOff val="80000"/>
                  </a:schemeClr>
                </a:solidFill>
                <a:latin typeface="Calibri" panose="020F0502020204030204" pitchFamily="34" charset="0"/>
              </a:rPr>
              <a:t>The </a:t>
            </a:r>
            <a:r>
              <a:rPr lang="en-GB" sz="2200" b="1" dirty="0" smtClean="0">
                <a:solidFill>
                  <a:srgbClr val="FFFF00"/>
                </a:solidFill>
                <a:latin typeface="Calibri" panose="020F0502020204030204" pitchFamily="34" charset="0"/>
              </a:rPr>
              <a:t>main task </a:t>
            </a:r>
            <a:r>
              <a:rPr lang="en-GB" sz="2200" dirty="0" smtClean="0">
                <a:solidFill>
                  <a:schemeClr val="tx2">
                    <a:lumMod val="20000"/>
                    <a:lumOff val="80000"/>
                  </a:schemeClr>
                </a:solidFill>
                <a:latin typeface="Calibri" panose="020F0502020204030204" pitchFamily="34" charset="0"/>
              </a:rPr>
              <a:t>is  read the pay slip and  to recognise that Jane’s employer will only pay net salary into her bank </a:t>
            </a:r>
          </a:p>
        </p:txBody>
      </p:sp>
      <p:sp>
        <p:nvSpPr>
          <p:cNvPr id="12" name="Rounded Rectangular Callout 11"/>
          <p:cNvSpPr/>
          <p:nvPr/>
        </p:nvSpPr>
        <p:spPr>
          <a:xfrm>
            <a:off x="3619093" y="4235244"/>
            <a:ext cx="5275820" cy="866303"/>
          </a:xfrm>
          <a:prstGeom prst="wedgeRoundRectCallout">
            <a:avLst>
              <a:gd name="adj1" fmla="val 6612"/>
              <a:gd name="adj2" fmla="val -143522"/>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b="1" dirty="0" smtClean="0">
                <a:solidFill>
                  <a:srgbClr val="FFFF00"/>
                </a:solidFill>
                <a:latin typeface="Calibri" panose="020F0502020204030204" pitchFamily="34" charset="0"/>
              </a:rPr>
              <a:t>Process</a:t>
            </a:r>
            <a:r>
              <a:rPr lang="en-GB" sz="2200" dirty="0" smtClean="0">
                <a:solidFill>
                  <a:schemeClr val="tx2">
                    <a:lumMod val="20000"/>
                    <a:lumOff val="80000"/>
                  </a:schemeClr>
                </a:solidFill>
                <a:latin typeface="Calibri" panose="020F0502020204030204" pitchFamily="34" charset="0"/>
              </a:rPr>
              <a:t>: Identify financial information</a:t>
            </a:r>
          </a:p>
        </p:txBody>
      </p:sp>
      <p:sp>
        <p:nvSpPr>
          <p:cNvPr id="15" name="Rounded Rectangular Callout 14"/>
          <p:cNvSpPr/>
          <p:nvPr/>
        </p:nvSpPr>
        <p:spPr>
          <a:xfrm>
            <a:off x="2267744" y="5511349"/>
            <a:ext cx="4998428" cy="1143744"/>
          </a:xfrm>
          <a:prstGeom prst="wedgeRoundRectCallout">
            <a:avLst>
              <a:gd name="adj1" fmla="val -47847"/>
              <a:gd name="adj2" fmla="val -5664"/>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GB" sz="2200" dirty="0">
                <a:solidFill>
                  <a:schemeClr val="tx2">
                    <a:lumMod val="20000"/>
                    <a:lumOff val="80000"/>
                  </a:schemeClr>
                </a:solidFill>
                <a:latin typeface="Calibri" panose="020F0502020204030204" pitchFamily="34" charset="0"/>
              </a:rPr>
              <a:t>This is </a:t>
            </a:r>
            <a:r>
              <a:rPr lang="en-GB" sz="2200" dirty="0" smtClean="0">
                <a:solidFill>
                  <a:schemeClr val="tx2">
                    <a:lumMod val="20000"/>
                    <a:lumOff val="80000"/>
                  </a:schemeClr>
                </a:solidFill>
                <a:latin typeface="Calibri" panose="020F0502020204030204" pitchFamily="34" charset="0"/>
              </a:rPr>
              <a:t>a relatively hard item </a:t>
            </a:r>
            <a:r>
              <a:rPr lang="en-GB" sz="2200" dirty="0">
                <a:solidFill>
                  <a:schemeClr val="tx2">
                    <a:lumMod val="20000"/>
                    <a:lumOff val="80000"/>
                  </a:schemeClr>
                </a:solidFill>
                <a:latin typeface="Calibri" panose="020F0502020204030204" pitchFamily="34" charset="0"/>
              </a:rPr>
              <a:t>– </a:t>
            </a:r>
            <a:r>
              <a:rPr lang="en-GB" sz="2200" b="1" dirty="0" smtClean="0">
                <a:solidFill>
                  <a:srgbClr val="FFFF00"/>
                </a:solidFill>
                <a:latin typeface="Calibri" panose="020F0502020204030204" pitchFamily="34" charset="0"/>
              </a:rPr>
              <a:t>Level 4 </a:t>
            </a:r>
            <a:r>
              <a:rPr lang="en-GB" sz="2200" dirty="0">
                <a:solidFill>
                  <a:schemeClr val="tx2">
                    <a:lumMod val="20000"/>
                    <a:lumOff val="80000"/>
                  </a:schemeClr>
                </a:solidFill>
                <a:latin typeface="Calibri" panose="020F0502020204030204" pitchFamily="34" charset="0"/>
              </a:rPr>
              <a:t>on the </a:t>
            </a:r>
            <a:r>
              <a:rPr lang="en-GB" sz="2200" dirty="0" smtClean="0">
                <a:solidFill>
                  <a:schemeClr val="tx2">
                    <a:lumMod val="20000"/>
                    <a:lumOff val="80000"/>
                  </a:schemeClr>
                </a:solidFill>
                <a:latin typeface="Calibri" panose="020F0502020204030204" pitchFamily="34" charset="0"/>
              </a:rPr>
              <a:t>financial literacy scale</a:t>
            </a:r>
          </a:p>
        </p:txBody>
      </p:sp>
    </p:spTree>
    <p:extLst>
      <p:ext uri="{BB962C8B-B14F-4D97-AF65-F5344CB8AC3E}">
        <p14:creationId xmlns:p14="http://schemas.microsoft.com/office/powerpoint/2010/main" val="41019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animBg="1"/>
      <p:bldP spid="12" grpId="0" animBg="1"/>
      <p:bldP spid="12" grpId="1"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79125794"/>
              </p:ext>
            </p:extLst>
          </p:nvPr>
        </p:nvGraphicFramePr>
        <p:xfrm>
          <a:off x="225078" y="1101222"/>
          <a:ext cx="8748464" cy="5556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10"/>
          <p:cNvSpPr txBox="1">
            <a:spLocks/>
          </p:cNvSpPr>
          <p:nvPr/>
        </p:nvSpPr>
        <p:spPr>
          <a:xfrm>
            <a:off x="738188" y="44624"/>
            <a:ext cx="7722244" cy="484996"/>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1pPr>
            <a:lvl2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2pPr>
            <a:lvl3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3pPr>
            <a:lvl4pPr marL="0" indent="0" algn="l" defTabSz="457200" rtl="0" eaLnBrk="1" latinLnBrk="0" hangingPunct="1">
              <a:spcBef>
                <a:spcPct val="20000"/>
              </a:spcBef>
              <a:buFont typeface="Arial"/>
              <a:buNone/>
              <a:defRPr lang="en-US" sz="2000" kern="1200" dirty="0" smtClean="0">
                <a:solidFill>
                  <a:schemeClr val="bg1"/>
                </a:solidFill>
                <a:latin typeface="Arial"/>
                <a:ea typeface="+mn-ea"/>
                <a:cs typeface="+mn-cs"/>
              </a:defRPr>
            </a:lvl4pPr>
            <a:lvl5pPr marL="0" indent="0" algn="l" defTabSz="457200" rtl="0" eaLnBrk="1" latinLnBrk="0" hangingPunct="1">
              <a:spcBef>
                <a:spcPct val="20000"/>
              </a:spcBef>
              <a:buFont typeface="Arial"/>
              <a:buNone/>
              <a:defRPr lang="en-US" sz="2000" kern="1200" dirty="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smtClean="0">
                <a:solidFill>
                  <a:prstClr val="white"/>
                </a:solidFill>
              </a:rPr>
              <a:t>Sample Question: NEW OFFER</a:t>
            </a:r>
            <a:endParaRPr sz="2800" b="1" dirty="0">
              <a:solidFill>
                <a:prstClr val="white"/>
              </a:solidFill>
            </a:endParaRPr>
          </a:p>
        </p:txBody>
      </p:sp>
      <p:sp>
        <p:nvSpPr>
          <p:cNvPr id="2" name="TextBox 1"/>
          <p:cNvSpPr txBox="1"/>
          <p:nvPr/>
        </p:nvSpPr>
        <p:spPr>
          <a:xfrm>
            <a:off x="611560" y="5373216"/>
            <a:ext cx="6480720" cy="369332"/>
          </a:xfrm>
          <a:prstGeom prst="rect">
            <a:avLst/>
          </a:prstGeom>
          <a:noFill/>
        </p:spPr>
        <p:txBody>
          <a:bodyPr wrap="square" rtlCol="0">
            <a:spAutoFit/>
          </a:bodyPr>
          <a:lstStyle/>
          <a:p>
            <a:r>
              <a:rPr lang="en-GB" dirty="0" smtClean="0"/>
              <a:t>She will be paying lower interests</a:t>
            </a:r>
            <a:endParaRPr lang="en-GB" dirty="0"/>
          </a:p>
        </p:txBody>
      </p:sp>
      <p:sp>
        <p:nvSpPr>
          <p:cNvPr id="10" name="TextBox 9"/>
          <p:cNvSpPr txBox="1"/>
          <p:nvPr/>
        </p:nvSpPr>
        <p:spPr>
          <a:xfrm>
            <a:off x="611560" y="5733256"/>
            <a:ext cx="6480720" cy="369332"/>
          </a:xfrm>
          <a:prstGeom prst="rect">
            <a:avLst/>
          </a:prstGeom>
          <a:noFill/>
        </p:spPr>
        <p:txBody>
          <a:bodyPr wrap="square" rtlCol="0">
            <a:spAutoFit/>
          </a:bodyPr>
          <a:lstStyle/>
          <a:p>
            <a:r>
              <a:rPr lang="en-GB" dirty="0" smtClean="0"/>
              <a:t>She will have more money available</a:t>
            </a:r>
            <a:endParaRPr lang="en-GB" dirty="0"/>
          </a:p>
        </p:txBody>
      </p:sp>
    </p:spTree>
    <p:extLst>
      <p:ext uri="{BB962C8B-B14F-4D97-AF65-F5344CB8AC3E}">
        <p14:creationId xmlns:p14="http://schemas.microsoft.com/office/powerpoint/2010/main" val="405187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564904"/>
            <a:ext cx="9144000" cy="1584176"/>
          </a:xfrm>
        </p:spPr>
        <p:txBody>
          <a:bodyPr>
            <a:noAutofit/>
          </a:bodyPr>
          <a:lstStyle/>
          <a:p>
            <a:pPr>
              <a:tabLst>
                <a:tab pos="4214813" algn="l"/>
              </a:tabLst>
            </a:pPr>
            <a:r>
              <a:rPr lang="en-GB" sz="3600" dirty="0"/>
              <a:t>How well </a:t>
            </a:r>
            <a:r>
              <a:rPr lang="en-GB" sz="3600" dirty="0" smtClean="0"/>
              <a:t>prepared are </a:t>
            </a:r>
            <a:r>
              <a:rPr lang="en-US" sz="3600" dirty="0" smtClean="0"/>
              <a:t>young people to </a:t>
            </a:r>
            <a:r>
              <a:rPr lang="en-US" sz="3600" dirty="0"/>
              <a:t>make </a:t>
            </a:r>
            <a:r>
              <a:rPr lang="en-US" sz="3600" dirty="0" smtClean="0"/>
              <a:t>complex financial decisions</a:t>
            </a:r>
            <a:r>
              <a:rPr lang="en-GB" sz="3600" dirty="0" smtClean="0"/>
              <a:t>?</a:t>
            </a:r>
            <a:endParaRPr lang="en-GB" sz="3600" dirty="0"/>
          </a:p>
        </p:txBody>
      </p:sp>
      <p:sp>
        <p:nvSpPr>
          <p:cNvPr id="6" name="Slide Number Placeholder 5"/>
          <p:cNvSpPr>
            <a:spLocks noGrp="1"/>
          </p:cNvSpPr>
          <p:nvPr>
            <p:ph type="sldNum" sz="quarter" idx="4294967295"/>
          </p:nvPr>
        </p:nvSpPr>
        <p:spPr>
          <a:xfrm>
            <a:off x="0" y="188913"/>
            <a:ext cx="468313" cy="365125"/>
          </a:xfrm>
          <a:prstGeom prst="rect">
            <a:avLst/>
          </a:prstGeom>
        </p:spPr>
        <p:txBody>
          <a:bodyPr/>
          <a:lstStyle/>
          <a:p>
            <a:fld id="{B8364164-D7C2-4011-A351-B5EC1CE463BF}" type="slidenum">
              <a:rPr lang="ko-KR" altLang="en-US" smtClean="0"/>
              <a:pPr/>
              <a:t>19</a:t>
            </a:fld>
            <a:endParaRPr lang="ko-KR" altLang="en-US"/>
          </a:p>
        </p:txBody>
      </p:sp>
      <p:sp>
        <p:nvSpPr>
          <p:cNvPr id="4"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19</a:t>
            </a:fld>
            <a:endParaRPr lang="ko-KR" altLang="en-US" dirty="0"/>
          </a:p>
        </p:txBody>
      </p:sp>
    </p:spTree>
    <p:extLst>
      <p:ext uri="{BB962C8B-B14F-4D97-AF65-F5344CB8AC3E}">
        <p14:creationId xmlns:p14="http://schemas.microsoft.com/office/powerpoint/2010/main" val="20898295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2</a:t>
            </a:fld>
            <a:endParaRPr lang="ko-KR" altLang="en-US"/>
          </a:p>
        </p:txBody>
      </p:sp>
      <p:sp>
        <p:nvSpPr>
          <p:cNvPr id="4" name="Title 3"/>
          <p:cNvSpPr>
            <a:spLocks noGrp="1"/>
          </p:cNvSpPr>
          <p:nvPr>
            <p:ph type="title"/>
          </p:nvPr>
        </p:nvSpPr>
        <p:spPr/>
        <p:txBody>
          <a:bodyPr/>
          <a:lstStyle/>
          <a:p>
            <a:r>
              <a:rPr lang="en-GB" dirty="0" smtClean="0"/>
              <a:t>PISA in brief</a:t>
            </a:r>
            <a:endParaRPr lang="en-GB" dirty="0"/>
          </a:p>
        </p:txBody>
      </p:sp>
      <p:pic>
        <p:nvPicPr>
          <p:cNvPr id="5" name="내용 개체 틀 9" descr="worldMapBW.png"/>
          <p:cNvPicPr>
            <a:picLocks noGrp="1" noChangeAspect="1"/>
          </p:cNvPicPr>
          <p:nvPr>
            <p:ph sz="quarter" idx="16"/>
          </p:nvPr>
        </p:nvPicPr>
        <p:blipFill>
          <a:blip r:embed="rId4" cstate="print"/>
          <a:stretch>
            <a:fillRect/>
          </a:stretch>
        </p:blipFill>
        <p:spPr>
          <a:xfrm>
            <a:off x="251520" y="1628800"/>
            <a:ext cx="8675687" cy="4519963"/>
          </a:xfrm>
        </p:spPr>
      </p:pic>
      <p:sp>
        <p:nvSpPr>
          <p:cNvPr id="6" name="Rectangle 5"/>
          <p:cNvSpPr>
            <a:spLocks noChangeArrowheads="1"/>
          </p:cNvSpPr>
          <p:nvPr/>
        </p:nvSpPr>
        <p:spPr bwMode="auto">
          <a:xfrm>
            <a:off x="1" y="702000"/>
            <a:ext cx="9180512" cy="6156000"/>
          </a:xfrm>
          <a:prstGeom prst="rect">
            <a:avLst/>
          </a:prstGeom>
          <a:solidFill>
            <a:schemeClr val="bg1">
              <a:alpha val="89000"/>
            </a:schemeClr>
          </a:solidFill>
          <a:ln w="12700" algn="ctr">
            <a:noFill/>
            <a:round/>
            <a:headEnd/>
            <a:tailEnd/>
          </a:ln>
        </p:spPr>
        <p:txBody>
          <a:bodyPr wrap="square">
            <a:spAutoFit/>
          </a:bodyPr>
          <a:lstStyle/>
          <a:p>
            <a:pPr eaLnBrk="0" hangingPunct="0"/>
            <a:endParaRPr lang="en-GB"/>
          </a:p>
        </p:txBody>
      </p:sp>
      <p:sp>
        <p:nvSpPr>
          <p:cNvPr id="7" name="Content Placeholder 4"/>
          <p:cNvSpPr txBox="1">
            <a:spLocks/>
          </p:cNvSpPr>
          <p:nvPr/>
        </p:nvSpPr>
        <p:spPr>
          <a:xfrm>
            <a:off x="467543" y="1124744"/>
            <a:ext cx="8712969" cy="56227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sz="2800" b="1" dirty="0" smtClean="0">
                <a:solidFill>
                  <a:srgbClr val="004E7A"/>
                </a:solidFill>
                <a:latin typeface="Calibri" panose="020F0502020204030204" pitchFamily="34" charset="0"/>
              </a:rPr>
              <a:t>Over half a million students…</a:t>
            </a:r>
          </a:p>
          <a:p>
            <a:pPr lvl="1" latinLnBrk="0"/>
            <a:r>
              <a:rPr lang="en-GB" sz="2200" b="1" dirty="0" smtClean="0">
                <a:solidFill>
                  <a:srgbClr val="278D99"/>
                </a:solidFill>
                <a:latin typeface="Calibri" panose="020F0502020204030204" pitchFamily="34" charset="0"/>
              </a:rPr>
              <a:t>representing 28 million 15-year-olds in 65 countries/economies</a:t>
            </a:r>
          </a:p>
          <a:p>
            <a:pPr>
              <a:buFont typeface="Monotype Sorts"/>
              <a:buNone/>
            </a:pPr>
            <a:r>
              <a:rPr lang="en-GB" sz="2800" b="1" dirty="0" smtClean="0">
                <a:solidFill>
                  <a:srgbClr val="004E7A"/>
                </a:solidFill>
                <a:latin typeface="Calibri" panose="020F0502020204030204" pitchFamily="34" charset="0"/>
              </a:rPr>
              <a:t>… took an internationally agreed 2-hour test…</a:t>
            </a:r>
          </a:p>
          <a:p>
            <a:pPr lvl="1"/>
            <a:r>
              <a:rPr lang="en-GB" sz="2200" b="1" dirty="0" smtClean="0">
                <a:solidFill>
                  <a:srgbClr val="278D99"/>
                </a:solidFill>
                <a:latin typeface="Calibri" panose="020F0502020204030204" pitchFamily="34" charset="0"/>
              </a:rPr>
              <a:t>Goes beyond testing whether students can </a:t>
            </a:r>
            <a:br>
              <a:rPr lang="en-GB" sz="2200" b="1" dirty="0" smtClean="0">
                <a:solidFill>
                  <a:srgbClr val="278D99"/>
                </a:solidFill>
                <a:latin typeface="Calibri" panose="020F0502020204030204" pitchFamily="34" charset="0"/>
              </a:rPr>
            </a:br>
            <a:r>
              <a:rPr lang="en-GB" sz="2200" b="1" dirty="0" smtClean="0">
                <a:solidFill>
                  <a:srgbClr val="278D99"/>
                </a:solidFill>
                <a:latin typeface="Calibri" panose="020F0502020204030204" pitchFamily="34" charset="0"/>
              </a:rPr>
              <a:t>reproduce what they were taught…</a:t>
            </a:r>
          </a:p>
          <a:p>
            <a:pPr lvl="1" latinLnBrk="0">
              <a:buFont typeface="Arial" pitchFamily="34" charset="0"/>
              <a:buNone/>
            </a:pPr>
            <a:r>
              <a:rPr lang="en-GB" sz="2200" b="1" dirty="0" smtClean="0">
                <a:solidFill>
                  <a:srgbClr val="278D99"/>
                </a:solidFill>
                <a:latin typeface="Calibri" panose="020F0502020204030204" pitchFamily="34" charset="0"/>
              </a:rPr>
              <a:t>…	to assess students’ capacity to extrapolate from what they know and creatively apply their knowledge in novel situations</a:t>
            </a:r>
          </a:p>
          <a:p>
            <a:pPr lvl="1"/>
            <a:r>
              <a:rPr lang="en-GB" sz="2200" b="1" dirty="0" smtClean="0">
                <a:solidFill>
                  <a:srgbClr val="278D99"/>
                </a:solidFill>
                <a:latin typeface="Calibri" panose="020F0502020204030204" pitchFamily="34" charset="0"/>
              </a:rPr>
              <a:t>Mathematics, reading, science, </a:t>
            </a:r>
            <a:r>
              <a:rPr lang="en-GB" sz="2200" b="1" dirty="0">
                <a:solidFill>
                  <a:srgbClr val="278D99"/>
                </a:solidFill>
                <a:latin typeface="Calibri" panose="020F0502020204030204" pitchFamily="34" charset="0"/>
              </a:rPr>
              <a:t>problem </a:t>
            </a:r>
            <a:r>
              <a:rPr lang="en-GB" sz="2200" b="1" dirty="0" smtClean="0">
                <a:solidFill>
                  <a:srgbClr val="278D99"/>
                </a:solidFill>
                <a:latin typeface="Calibri" panose="020F0502020204030204" pitchFamily="34" charset="0"/>
              </a:rPr>
              <a:t>solving (financial literacy)</a:t>
            </a:r>
            <a:endParaRPr lang="en-GB" sz="2200" b="1" dirty="0" smtClean="0">
              <a:solidFill>
                <a:srgbClr val="278D99"/>
              </a:solidFill>
              <a:latin typeface="Calibri" panose="020F0502020204030204" pitchFamily="34" charset="0"/>
            </a:endParaRPr>
          </a:p>
          <a:p>
            <a:pPr>
              <a:buFont typeface="Monotype Sorts"/>
              <a:buNone/>
            </a:pPr>
            <a:r>
              <a:rPr lang="en-GB" sz="2800" b="1" dirty="0" smtClean="0">
                <a:solidFill>
                  <a:srgbClr val="004E7A"/>
                </a:solidFill>
                <a:latin typeface="Calibri" panose="020F0502020204030204" pitchFamily="34" charset="0"/>
              </a:rPr>
              <a:t>…	and responded to questions on…</a:t>
            </a:r>
            <a:endParaRPr lang="en-GB" sz="2800" b="1" dirty="0" smtClean="0">
              <a:solidFill>
                <a:srgbClr val="FFFF00"/>
              </a:solidFill>
              <a:latin typeface="Calibri" panose="020F0502020204030204" pitchFamily="34" charset="0"/>
            </a:endParaRPr>
          </a:p>
          <a:p>
            <a:pPr lvl="1"/>
            <a:r>
              <a:rPr lang="en-GB" sz="2200" b="1" dirty="0" smtClean="0">
                <a:solidFill>
                  <a:srgbClr val="278D99"/>
                </a:solidFill>
                <a:latin typeface="Calibri" panose="020F0502020204030204" pitchFamily="34" charset="0"/>
              </a:rPr>
              <a:t>their personal background, their schools </a:t>
            </a:r>
            <a:br>
              <a:rPr lang="en-GB" sz="2200" b="1" dirty="0" smtClean="0">
                <a:solidFill>
                  <a:srgbClr val="278D99"/>
                </a:solidFill>
                <a:latin typeface="Calibri" panose="020F0502020204030204" pitchFamily="34" charset="0"/>
              </a:rPr>
            </a:br>
            <a:r>
              <a:rPr lang="en-GB" sz="2200" b="1" dirty="0" smtClean="0">
                <a:solidFill>
                  <a:srgbClr val="278D99"/>
                </a:solidFill>
                <a:latin typeface="Calibri" panose="020F0502020204030204" pitchFamily="34" charset="0"/>
              </a:rPr>
              <a:t>and their engagement with learning and school</a:t>
            </a:r>
            <a:endParaRPr lang="en-US" sz="2200" b="1" dirty="0" smtClean="0">
              <a:solidFill>
                <a:srgbClr val="278D99"/>
              </a:solidFill>
              <a:latin typeface="Calibri" panose="020F0502020204030204" pitchFamily="34" charset="0"/>
            </a:endParaRPr>
          </a:p>
          <a:p>
            <a:r>
              <a:rPr lang="en-GB" sz="2400" b="1" dirty="0" smtClean="0">
                <a:solidFill>
                  <a:srgbClr val="004E7A"/>
                </a:solidFill>
                <a:latin typeface="Calibri" panose="020F0502020204030204" pitchFamily="34" charset="0"/>
              </a:rPr>
              <a:t>Parents, principals and system leaders provided data on…</a:t>
            </a:r>
          </a:p>
          <a:p>
            <a:pPr lvl="1"/>
            <a:r>
              <a:rPr lang="en-GB" sz="2200" b="1" dirty="0" smtClean="0">
                <a:solidFill>
                  <a:srgbClr val="278D99"/>
                </a:solidFill>
                <a:latin typeface="Calibri" panose="020F0502020204030204" pitchFamily="34" charset="0"/>
              </a:rPr>
              <a:t>school policies, practices, resources  and institutional factors that </a:t>
            </a:r>
            <a:r>
              <a:rPr lang="en-GB" sz="2200" b="1" dirty="0" smtClean="0">
                <a:solidFill>
                  <a:srgbClr val="278D99"/>
                </a:solidFill>
                <a:latin typeface="Calibri" panose="020F0502020204030204" pitchFamily="34" charset="0"/>
              </a:rPr>
              <a:t/>
            </a:r>
            <a:br>
              <a:rPr lang="en-GB" sz="2200" b="1" dirty="0" smtClean="0">
                <a:solidFill>
                  <a:srgbClr val="278D99"/>
                </a:solidFill>
                <a:latin typeface="Calibri" panose="020F0502020204030204" pitchFamily="34" charset="0"/>
              </a:rPr>
            </a:br>
            <a:r>
              <a:rPr lang="en-GB" sz="2200" b="1" dirty="0" smtClean="0">
                <a:solidFill>
                  <a:srgbClr val="278D99"/>
                </a:solidFill>
                <a:latin typeface="Calibri" panose="020F0502020204030204" pitchFamily="34" charset="0"/>
              </a:rPr>
              <a:t>help </a:t>
            </a:r>
            <a:r>
              <a:rPr lang="en-GB" sz="2200" b="1" dirty="0" smtClean="0">
                <a:solidFill>
                  <a:srgbClr val="278D99"/>
                </a:solidFill>
                <a:latin typeface="Calibri" panose="020F0502020204030204" pitchFamily="34" charset="0"/>
              </a:rPr>
              <a:t>explain performance differences .</a:t>
            </a:r>
            <a:endParaRPr lang="en-US" sz="2200" b="1" dirty="0" smtClean="0">
              <a:solidFill>
                <a:srgbClr val="278D99"/>
              </a:solidFill>
              <a:latin typeface="Calibri" panose="020F0502020204030204" pitchFamily="34" charset="0"/>
            </a:endParaRPr>
          </a:p>
          <a:p>
            <a:pPr lvl="1">
              <a:buFont typeface="Arial" pitchFamily="34" charset="0"/>
              <a:buNone/>
            </a:pPr>
            <a:endParaRPr lang="en-GB" sz="1400" b="1" dirty="0" smtClean="0">
              <a:solidFill>
                <a:srgbClr val="278D99"/>
              </a:solidFill>
              <a:latin typeface="Calibri" panose="020F0502020204030204" pitchFamily="34" charset="0"/>
            </a:endParaRPr>
          </a:p>
        </p:txBody>
      </p:sp>
      <p:sp>
        <p:nvSpPr>
          <p:cNvPr id="8" name="Rounded Rectangular Callout 7"/>
          <p:cNvSpPr/>
          <p:nvPr/>
        </p:nvSpPr>
        <p:spPr>
          <a:xfrm>
            <a:off x="467545" y="4509121"/>
            <a:ext cx="8136904" cy="2016224"/>
          </a:xfrm>
          <a:prstGeom prst="wedgeRoundRectCallout">
            <a:avLst>
              <a:gd name="adj1" fmla="val 33490"/>
              <a:gd name="adj2" fmla="val -66710"/>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2400" dirty="0" smtClean="0">
                <a:solidFill>
                  <a:schemeClr val="tx2">
                    <a:lumMod val="20000"/>
                    <a:lumOff val="80000"/>
                  </a:schemeClr>
                </a:solidFill>
                <a:latin typeface="Calibri" panose="020F0502020204030204" pitchFamily="34" charset="0"/>
              </a:rPr>
              <a:t>…</a:t>
            </a:r>
            <a:r>
              <a:rPr lang="en-US" sz="2400" dirty="0">
                <a:solidFill>
                  <a:schemeClr val="tx2">
                    <a:lumMod val="20000"/>
                    <a:lumOff val="80000"/>
                  </a:schemeClr>
                </a:solidFill>
                <a:latin typeface="Calibri" panose="020F0502020204030204" pitchFamily="34" charset="0"/>
              </a:rPr>
              <a:t>“knowledge and understanding of </a:t>
            </a:r>
            <a:r>
              <a:rPr lang="en-US" sz="2400" b="1" dirty="0">
                <a:solidFill>
                  <a:srgbClr val="FFFF00"/>
                </a:solidFill>
                <a:latin typeface="Calibri" panose="020F0502020204030204" pitchFamily="34" charset="0"/>
              </a:rPr>
              <a:t>financial</a:t>
            </a:r>
            <a:r>
              <a:rPr lang="en-US" sz="2400" dirty="0">
                <a:solidFill>
                  <a:schemeClr val="tx2">
                    <a:lumMod val="20000"/>
                    <a:lumOff val="80000"/>
                  </a:schemeClr>
                </a:solidFill>
                <a:latin typeface="Calibri" panose="020F0502020204030204" pitchFamily="34" charset="0"/>
              </a:rPr>
              <a:t> </a:t>
            </a:r>
            <a:r>
              <a:rPr lang="en-US" sz="2400" b="1" dirty="0">
                <a:solidFill>
                  <a:srgbClr val="FFFF00"/>
                </a:solidFill>
                <a:latin typeface="Calibri" panose="020F0502020204030204" pitchFamily="34" charset="0"/>
              </a:rPr>
              <a:t>concepts and risks</a:t>
            </a:r>
            <a:r>
              <a:rPr lang="en-US" sz="2400" dirty="0">
                <a:solidFill>
                  <a:schemeClr val="tx2">
                    <a:lumMod val="20000"/>
                    <a:lumOff val="80000"/>
                  </a:schemeClr>
                </a:solidFill>
                <a:latin typeface="Calibri" panose="020F0502020204030204" pitchFamily="34" charset="0"/>
              </a:rPr>
              <a:t>, and the </a:t>
            </a:r>
            <a:r>
              <a:rPr lang="en-US" sz="2400" dirty="0">
                <a:solidFill>
                  <a:srgbClr val="FFFF00"/>
                </a:solidFill>
                <a:latin typeface="Calibri" panose="020F0502020204030204" pitchFamily="34" charset="0"/>
              </a:rPr>
              <a:t>skills, motivation and confidence </a:t>
            </a:r>
            <a:r>
              <a:rPr lang="en-US" sz="2400" dirty="0">
                <a:solidFill>
                  <a:schemeClr val="tx2">
                    <a:lumMod val="20000"/>
                    <a:lumOff val="80000"/>
                  </a:schemeClr>
                </a:solidFill>
                <a:latin typeface="Calibri" panose="020F0502020204030204" pitchFamily="34" charset="0"/>
              </a:rPr>
              <a:t>to apply such knowledge and understanding in order to make effective decisions across a range of financial </a:t>
            </a:r>
            <a:r>
              <a:rPr lang="en-US" sz="2400" dirty="0" smtClean="0">
                <a:solidFill>
                  <a:schemeClr val="tx2">
                    <a:lumMod val="20000"/>
                    <a:lumOff val="80000"/>
                  </a:schemeClr>
                </a:solidFill>
                <a:latin typeface="Calibri" panose="020F0502020204030204" pitchFamily="34" charset="0"/>
              </a:rPr>
              <a:t>contexts … to </a:t>
            </a:r>
            <a:r>
              <a:rPr lang="en-US" sz="2400" dirty="0">
                <a:solidFill>
                  <a:schemeClr val="tx2">
                    <a:lumMod val="20000"/>
                    <a:lumOff val="80000"/>
                  </a:schemeClr>
                </a:solidFill>
                <a:latin typeface="Calibri" panose="020F0502020204030204" pitchFamily="34" charset="0"/>
              </a:rPr>
              <a:t>enable participation in economic life”</a:t>
            </a:r>
            <a:r>
              <a:rPr lang="en-GB" sz="2000" dirty="0" smtClean="0">
                <a:solidFill>
                  <a:schemeClr val="tx2">
                    <a:lumMod val="20000"/>
                    <a:lumOff val="80000"/>
                  </a:schemeClr>
                </a:solidFill>
                <a:latin typeface="Calibri" panose="020F0502020204030204" pitchFamily="34" charset="0"/>
              </a:rPr>
              <a:t>.</a:t>
            </a:r>
            <a:endParaRPr lang="en-GB" sz="2400" dirty="0">
              <a:solidFill>
                <a:schemeClr val="tx2">
                  <a:lumMod val="20000"/>
                  <a:lumOff val="80000"/>
                </a:schemeClr>
              </a:solidFill>
              <a:latin typeface="Calibri" panose="020F0502020204030204" pitchFamily="34" charset="0"/>
            </a:endParaRPr>
          </a:p>
        </p:txBody>
      </p:sp>
      <p:sp>
        <p:nvSpPr>
          <p:cNvPr id="9" name="Rounded Rectangular Callout 8"/>
          <p:cNvSpPr/>
          <p:nvPr/>
        </p:nvSpPr>
        <p:spPr>
          <a:xfrm>
            <a:off x="1799690" y="92959"/>
            <a:ext cx="5940662" cy="959777"/>
          </a:xfrm>
          <a:prstGeom prst="wedgeRoundRectCallout">
            <a:avLst>
              <a:gd name="adj1" fmla="val -39136"/>
              <a:gd name="adj2" fmla="val 74961"/>
              <a:gd name="adj3" fmla="val 16667"/>
            </a:avLst>
          </a:prstGeom>
          <a:solidFill>
            <a:srgbClr val="278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2200" dirty="0" smtClean="0">
                <a:solidFill>
                  <a:schemeClr val="tx2">
                    <a:lumMod val="20000"/>
                    <a:lumOff val="80000"/>
                  </a:schemeClr>
                </a:solidFill>
                <a:latin typeface="Calibri" panose="020F0502020204030204" pitchFamily="34" charset="0"/>
              </a:rPr>
              <a:t>29 000 of these students in 18 economies took the PISA test on </a:t>
            </a:r>
            <a:r>
              <a:rPr lang="en-GB" sz="2200" b="1" dirty="0" smtClean="0">
                <a:solidFill>
                  <a:srgbClr val="FFFF00"/>
                </a:solidFill>
                <a:latin typeface="Calibri" panose="020F0502020204030204" pitchFamily="34" charset="0"/>
              </a:rPr>
              <a:t>financial literacy</a:t>
            </a:r>
            <a:endParaRPr lang="en-GB" sz="2200" b="1" dirty="0">
              <a:solidFill>
                <a:srgbClr val="FFFF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05987232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3" presetClass="entr" presetSubtype="27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12"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par>
                          <p:cTn id="13" fill="hold">
                            <p:stCondLst>
                              <p:cond delay="2500"/>
                            </p:stCondLst>
                            <p:childTnLst>
                              <p:par>
                                <p:cTn id="14" presetID="23" presetClass="entr" presetSubtype="272"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par>
                          <p:cTn id="18" fill="hold">
                            <p:stCondLst>
                              <p:cond delay="3000"/>
                            </p:stCondLst>
                            <p:childTnLst>
                              <p:par>
                                <p:cTn id="19" presetID="23" presetClass="entr" presetSubtype="272" fill="hold" grpId="0" nodeType="after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p:cTn id="21"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8"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p:cTn id="45"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46"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strVal val="#ppt_w*0.70"/>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strVal val="#ppt_w*0.70"/>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Effect transition="in" filter="fade">
                                      <p:cBhvr>
                                        <p:cTn id="59" dur="1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10" presetClass="exit" presetSubtype="0" fill="hold" grpId="1" nodeType="after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7">
                                            <p:txEl>
                                              <p:pRg st="7" end="7"/>
                                            </p:txEl>
                                          </p:spTgt>
                                        </p:tgtEl>
                                        <p:attrNameLst>
                                          <p:attrName>style.visibility</p:attrName>
                                        </p:attrNameLst>
                                      </p:cBhvr>
                                      <p:to>
                                        <p:strVal val="visible"/>
                                      </p:to>
                                    </p:set>
                                    <p:anim calcmode="lin" valueType="num">
                                      <p:cBhvr>
                                        <p:cTn id="73"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74"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p:cTn id="79"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80"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par>
                          <p:cTn id="81" fill="hold">
                            <p:stCondLst>
                              <p:cond delay="500"/>
                            </p:stCondLst>
                            <p:childTnLst>
                              <p:par>
                                <p:cTn id="82" presetID="23" presetClass="entr" presetSubtype="272" fill="hold" grpId="0" nodeType="after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anim calcmode="lin" valueType="num">
                                      <p:cBhvr>
                                        <p:cTn id="84"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85"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bldLvl="2"/>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4"/>
          <p:cNvSpPr>
            <a:spLocks noChangeArrowheads="1"/>
          </p:cNvSpPr>
          <p:nvPr/>
        </p:nvSpPr>
        <p:spPr bwMode="auto">
          <a:xfrm>
            <a:off x="4419404" y="3149685"/>
            <a:ext cx="209951" cy="3297011"/>
          </a:xfrm>
          <a:prstGeom prst="rect">
            <a:avLst/>
          </a:prstGeom>
          <a:solidFill>
            <a:srgbClr val="C81E19"/>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1" name="Rectangle 5"/>
          <p:cNvSpPr>
            <a:spLocks noChangeArrowheads="1"/>
          </p:cNvSpPr>
          <p:nvPr/>
        </p:nvSpPr>
        <p:spPr bwMode="auto">
          <a:xfrm>
            <a:off x="4419498" y="2974128"/>
            <a:ext cx="208175" cy="598888"/>
          </a:xfrm>
          <a:prstGeom prst="rect">
            <a:avLst/>
          </a:prstGeom>
          <a:solidFill>
            <a:srgbClr val="FABB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2" name="Rectangle 6"/>
          <p:cNvSpPr>
            <a:spLocks noChangeArrowheads="1"/>
          </p:cNvSpPr>
          <p:nvPr/>
        </p:nvSpPr>
        <p:spPr bwMode="auto">
          <a:xfrm>
            <a:off x="4419404" y="666129"/>
            <a:ext cx="209951" cy="2520000"/>
          </a:xfrm>
          <a:prstGeom prst="rect">
            <a:avLst/>
          </a:prstGeom>
          <a:solidFill>
            <a:srgbClr val="5A90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5127" name="Rectangle 17"/>
          <p:cNvSpPr>
            <a:spLocks noChangeArrowheads="1"/>
          </p:cNvSpPr>
          <p:nvPr/>
        </p:nvSpPr>
        <p:spPr bwMode="auto">
          <a:xfrm>
            <a:off x="6623092" y="6482834"/>
            <a:ext cx="184731" cy="369332"/>
          </a:xfrm>
          <a:prstGeom prst="rect">
            <a:avLst/>
          </a:prstGeom>
          <a:noFill/>
          <a:ln w="12700">
            <a:noFill/>
            <a:miter lim="800000"/>
            <a:headEnd/>
            <a:tailEnd/>
          </a:ln>
        </p:spPr>
        <p:txBody>
          <a:bodyPr wrap="none" anchor="ctr">
            <a:spAutoFit/>
          </a:bodyPr>
          <a:lstStyle/>
          <a:p>
            <a:pPr latinLnBrk="0"/>
            <a:endParaRPr lang="en-GB" dirty="0">
              <a:solidFill>
                <a:prstClr val="black"/>
              </a:solidFill>
            </a:endParaRPr>
          </a:p>
        </p:txBody>
      </p:sp>
      <p:sp>
        <p:nvSpPr>
          <p:cNvPr id="1045" name="Text Box 20"/>
          <p:cNvSpPr txBox="1">
            <a:spLocks noChangeArrowheads="1"/>
          </p:cNvSpPr>
          <p:nvPr/>
        </p:nvSpPr>
        <p:spPr bwMode="auto">
          <a:xfrm>
            <a:off x="2795630" y="0"/>
            <a:ext cx="3486150" cy="584775"/>
          </a:xfrm>
          <a:prstGeom prst="rect">
            <a:avLst/>
          </a:prstGeom>
          <a:noFill/>
          <a:ln w="12700">
            <a:noFill/>
            <a:miter lim="800000"/>
            <a:headEnd/>
            <a:tailEnd/>
          </a:ln>
        </p:spPr>
        <p:txBody>
          <a:bodyPr>
            <a:spAutoFit/>
          </a:bodyPr>
          <a:lstStyle/>
          <a:p>
            <a:pPr algn="ctr" latinLnBrk="0">
              <a:spcBef>
                <a:spcPct val="50000"/>
              </a:spcBef>
            </a:pPr>
            <a:r>
              <a:rPr lang="en-GB" sz="1600" dirty="0" smtClean="0">
                <a:solidFill>
                  <a:srgbClr val="99FF66"/>
                </a:solidFill>
                <a:latin typeface="Arial" pitchFamily="34" charset="0"/>
                <a:cs typeface="Arial" pitchFamily="34" charset="0"/>
              </a:rPr>
              <a:t>Strong performance in </a:t>
            </a:r>
            <a:br>
              <a:rPr lang="en-GB" sz="1600" dirty="0" smtClean="0">
                <a:solidFill>
                  <a:srgbClr val="99FF66"/>
                </a:solidFill>
                <a:latin typeface="Arial" pitchFamily="34" charset="0"/>
                <a:cs typeface="Arial" pitchFamily="34" charset="0"/>
              </a:rPr>
            </a:br>
            <a:r>
              <a:rPr lang="en-GB" sz="1600" dirty="0" smtClean="0">
                <a:solidFill>
                  <a:srgbClr val="99FF66"/>
                </a:solidFill>
                <a:latin typeface="Arial" pitchFamily="34" charset="0"/>
                <a:cs typeface="Arial" pitchFamily="34" charset="0"/>
              </a:rPr>
              <a:t>financial literacy</a:t>
            </a:r>
            <a:endParaRPr lang="en-GB" sz="2400" dirty="0">
              <a:solidFill>
                <a:srgbClr val="99FF66"/>
              </a:solidFill>
              <a:latin typeface="Arial" pitchFamily="34" charset="0"/>
              <a:cs typeface="Arial" pitchFamily="34" charset="0"/>
            </a:endParaRPr>
          </a:p>
        </p:txBody>
      </p:sp>
      <p:sp>
        <p:nvSpPr>
          <p:cNvPr id="1046"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latinLnBrk="0">
              <a:spcBef>
                <a:spcPct val="50000"/>
              </a:spcBef>
            </a:pPr>
            <a:r>
              <a:rPr lang="en-GB" sz="1600" dirty="0">
                <a:solidFill>
                  <a:srgbClr val="FF6600"/>
                </a:solidFill>
                <a:latin typeface="Arial" pitchFamily="34" charset="0"/>
                <a:cs typeface="Arial" pitchFamily="34" charset="0"/>
              </a:rPr>
              <a:t>Low </a:t>
            </a:r>
            <a:r>
              <a:rPr lang="en-GB" sz="1600" dirty="0" smtClean="0">
                <a:solidFill>
                  <a:srgbClr val="FF6600"/>
                </a:solidFill>
                <a:latin typeface="Arial" pitchFamily="34" charset="0"/>
                <a:cs typeface="Arial" pitchFamily="34" charset="0"/>
              </a:rPr>
              <a:t>performance in  financial literacy</a:t>
            </a:r>
            <a:endParaRPr lang="en-GB" sz="2400" dirty="0">
              <a:solidFill>
                <a:srgbClr val="FF6600"/>
              </a:solidFill>
              <a:latin typeface="Arial" pitchFamily="34" charset="0"/>
              <a:cs typeface="Arial" pitchFamily="34" charset="0"/>
            </a:endParaRPr>
          </a:p>
        </p:txBody>
      </p:sp>
      <p:sp>
        <p:nvSpPr>
          <p:cNvPr id="23" name="Line 22"/>
          <p:cNvSpPr>
            <a:spLocks noChangeShapeType="1"/>
          </p:cNvSpPr>
          <p:nvPr/>
        </p:nvSpPr>
        <p:spPr bwMode="auto">
          <a:xfrm flipV="1">
            <a:off x="4517559" y="675456"/>
            <a:ext cx="0" cy="5760000"/>
          </a:xfrm>
          <a:prstGeom prst="line">
            <a:avLst/>
          </a:prstGeom>
          <a:noFill/>
          <a:ln w="57150">
            <a:solidFill>
              <a:schemeClr val="bg1"/>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grpSp>
        <p:nvGrpSpPr>
          <p:cNvPr id="28" name="그룹 27"/>
          <p:cNvGrpSpPr/>
          <p:nvPr/>
        </p:nvGrpSpPr>
        <p:grpSpPr>
          <a:xfrm>
            <a:off x="6444208" y="336550"/>
            <a:ext cx="3024336" cy="1258888"/>
            <a:chOff x="5796136" y="336550"/>
            <a:chExt cx="3672408" cy="1258888"/>
          </a:xfrm>
        </p:grpSpPr>
        <p:sp>
          <p:nvSpPr>
            <p:cNvPr id="29" name="AutoShape 2"/>
            <p:cNvSpPr>
              <a:spLocks noChangeArrowheads="1"/>
            </p:cNvSpPr>
            <p:nvPr/>
          </p:nvSpPr>
          <p:spPr bwMode="auto">
            <a:xfrm>
              <a:off x="5796136" y="336550"/>
              <a:ext cx="3672408" cy="1258888"/>
            </a:xfrm>
            <a:prstGeom prst="parallelogram">
              <a:avLst/>
            </a:prstGeom>
            <a:solidFill>
              <a:srgbClr val="278D99"/>
            </a:solidFill>
            <a:ln w="12700">
              <a:noFill/>
              <a:miter lim="800000"/>
              <a:headEnd/>
              <a:tailEnd/>
            </a:ln>
            <a:effectLst/>
          </p:spPr>
          <p:txBody>
            <a:bodyPr wrap="none" anchor="ctr"/>
            <a:lstStyle/>
            <a:p>
              <a:pPr algn="ctr" latinLnBrk="0">
                <a:defRPr/>
              </a:pPr>
              <a:endParaRPr lang="en-GB" sz="2000" dirty="0">
                <a:solidFill>
                  <a:prstClr val="black"/>
                </a:solidFill>
                <a:latin typeface="Arial" pitchFamily="34" charset="0"/>
                <a:cs typeface="Arial" pitchFamily="34" charset="0"/>
              </a:endParaRPr>
            </a:p>
          </p:txBody>
        </p:sp>
        <p:sp>
          <p:nvSpPr>
            <p:cNvPr id="30" name="Rectangle 3"/>
            <p:cNvSpPr>
              <a:spLocks noChangeArrowheads="1"/>
            </p:cNvSpPr>
            <p:nvPr/>
          </p:nvSpPr>
          <p:spPr bwMode="auto">
            <a:xfrm>
              <a:off x="5866118" y="476672"/>
              <a:ext cx="3208337" cy="979066"/>
            </a:xfrm>
            <a:prstGeom prst="rect">
              <a:avLst/>
            </a:prstGeom>
            <a:noFill/>
            <a:ln w="12700">
              <a:noFill/>
              <a:miter lim="800000"/>
              <a:headEnd/>
              <a:tailEnd/>
            </a:ln>
          </p:spPr>
          <p:txBody>
            <a:bodyPr lIns="90488" tIns="44450" rIns="90488" bIns="44450"/>
            <a:lstStyle/>
            <a:p>
              <a:pPr marL="365125" algn="r" latinLnBrk="0">
                <a:spcBef>
                  <a:spcPct val="20000"/>
                </a:spcBef>
                <a:buSzPct val="75000"/>
                <a:buFont typeface="Monotype Sorts"/>
                <a:buNone/>
              </a:pPr>
              <a:r>
                <a:rPr lang="en-GB" sz="1600" dirty="0" smtClean="0">
                  <a:solidFill>
                    <a:prstClr val="white"/>
                  </a:solidFill>
                  <a:latin typeface="Arial" pitchFamily="34" charset="0"/>
                  <a:cs typeface="Arial" pitchFamily="34" charset="0"/>
                </a:rPr>
                <a:t>Average performance</a:t>
              </a:r>
              <a:br>
                <a:rPr lang="en-GB" sz="1600" dirty="0" smtClean="0">
                  <a:solidFill>
                    <a:prstClr val="white"/>
                  </a:solidFill>
                  <a:latin typeface="Arial" pitchFamily="34" charset="0"/>
                  <a:cs typeface="Arial" pitchFamily="34" charset="0"/>
                </a:rPr>
              </a:br>
              <a:r>
                <a:rPr lang="en-GB" sz="1600" dirty="0" smtClean="0">
                  <a:solidFill>
                    <a:prstClr val="white"/>
                  </a:solidFill>
                  <a:latin typeface="Arial" pitchFamily="34" charset="0"/>
                  <a:cs typeface="Arial" pitchFamily="34" charset="0"/>
                </a:rPr>
                <a:t>of 15-year-olds in financial literacy</a:t>
              </a:r>
            </a:p>
            <a:p>
              <a:pPr marL="365125" algn="r" latinLnBrk="0">
                <a:spcBef>
                  <a:spcPct val="20000"/>
                </a:spcBef>
                <a:buSzPct val="75000"/>
                <a:buFont typeface="Monotype Sorts"/>
                <a:buNone/>
              </a:pPr>
              <a:r>
                <a:rPr lang="en-GB" sz="1100" dirty="0">
                  <a:solidFill>
                    <a:prstClr val="white"/>
                  </a:solidFill>
                  <a:latin typeface="Arial" pitchFamily="34" charset="0"/>
                  <a:cs typeface="Arial" pitchFamily="34" charset="0"/>
                </a:rPr>
                <a:t>Figure VI.2.2</a:t>
              </a:r>
            </a:p>
          </p:txBody>
        </p:sp>
      </p:grpSp>
      <p:sp>
        <p:nvSpPr>
          <p:cNvPr id="15" name="Slide Number Placeholder 2"/>
          <p:cNvSpPr txBox="1">
            <a:spLocks/>
          </p:cNvSpPr>
          <p:nvPr/>
        </p:nvSpPr>
        <p:spPr>
          <a:xfrm>
            <a:off x="0" y="188913"/>
            <a:ext cx="7555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solidFill>
                  <a:prstClr val="white"/>
                </a:solidFill>
              </a:rPr>
              <a:pPr/>
              <a:t>20</a:t>
            </a:fld>
            <a:endParaRPr lang="ko-KR" altLang="en-US" dirty="0">
              <a:solidFill>
                <a:prstClr val="white"/>
              </a:solidFill>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2230937148"/>
              </p:ext>
            </p:extLst>
          </p:nvPr>
        </p:nvGraphicFramePr>
        <p:xfrm>
          <a:off x="292450" y="188913"/>
          <a:ext cx="8506796" cy="6861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2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down)">
                                      <p:cBhvr>
                                        <p:cTn id="7" dur="500"/>
                                        <p:tgtEl>
                                          <p:spTgt spid="14">
                                            <p:graphicEl>
                                              <a:chart seriesIdx="-3" categoryIdx="-3" bldStep="gridLegend"/>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par>
                                <p:cTn id="11" presetID="22" presetClass="entr" presetSubtype="4"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000"/>
                            </p:stCondLst>
                            <p:childTnLst>
                              <p:par>
                                <p:cTn id="15" presetID="22" presetClass="entr" presetSubtype="4" fill="hold" grpId="1"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p:stCondLst>
                              <p:cond delay="1500"/>
                            </p:stCondLst>
                            <p:childTnLst>
                              <p:par>
                                <p:cTn id="19" presetID="22" presetClass="entr" presetSubtype="4" fill="hold" grpId="1"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45"/>
                                        </p:tgtEl>
                                        <p:attrNameLst>
                                          <p:attrName>style.visibility</p:attrName>
                                        </p:attrNameLst>
                                      </p:cBhvr>
                                      <p:to>
                                        <p:strVal val="visible"/>
                                      </p:to>
                                    </p:se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ipe(down)">
                                      <p:cBhvr>
                                        <p:cTn id="31" dur="500"/>
                                        <p:tgtEl>
                                          <p:spTgt spid="14">
                                            <p:graphicEl>
                                              <a:chart seriesIdx="-4" categoryIdx="0" bldStep="category"/>
                                            </p:graphicEl>
                                          </p:spTgt>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ipe(down)">
                                      <p:cBhvr>
                                        <p:cTn id="35" dur="500"/>
                                        <p:tgtEl>
                                          <p:spTgt spid="14">
                                            <p:graphicEl>
                                              <a:chart seriesIdx="-4" categoryIdx="1" bldStep="category"/>
                                            </p:graphic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ipe(down)">
                                      <p:cBhvr>
                                        <p:cTn id="39" dur="500"/>
                                        <p:tgtEl>
                                          <p:spTgt spid="14">
                                            <p:graphicEl>
                                              <a:chart seriesIdx="-4" categoryIdx="2" bldStep="category"/>
                                            </p:graphicEl>
                                          </p:spTgt>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4">
                                            <p:graphicEl>
                                              <a:chart seriesIdx="-4" categoryIdx="3" bldStep="category"/>
                                            </p:graphicEl>
                                          </p:spTgt>
                                        </p:tgtEl>
                                        <p:attrNameLst>
                                          <p:attrName>style.visibility</p:attrName>
                                        </p:attrNameLst>
                                      </p:cBhvr>
                                      <p:to>
                                        <p:strVal val="visible"/>
                                      </p:to>
                                    </p:set>
                                    <p:animEffect transition="in" filter="wipe(down)">
                                      <p:cBhvr>
                                        <p:cTn id="43" dur="500"/>
                                        <p:tgtEl>
                                          <p:spTgt spid="14">
                                            <p:graphicEl>
                                              <a:chart seriesIdx="-4" categoryIdx="3" bldStep="category"/>
                                            </p:graphicEl>
                                          </p:spTgt>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4">
                                            <p:graphicEl>
                                              <a:chart seriesIdx="-4" categoryIdx="4" bldStep="category"/>
                                            </p:graphicEl>
                                          </p:spTgt>
                                        </p:tgtEl>
                                        <p:attrNameLst>
                                          <p:attrName>style.visibility</p:attrName>
                                        </p:attrNameLst>
                                      </p:cBhvr>
                                      <p:to>
                                        <p:strVal val="visible"/>
                                      </p:to>
                                    </p:set>
                                    <p:animEffect transition="in" filter="wipe(down)">
                                      <p:cBhvr>
                                        <p:cTn id="47" dur="500"/>
                                        <p:tgtEl>
                                          <p:spTgt spid="14">
                                            <p:graphicEl>
                                              <a:chart seriesIdx="-4" categoryIdx="4" bldStep="category"/>
                                            </p:graphicEl>
                                          </p:spTgt>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51" dur="500"/>
                                        <p:tgtEl>
                                          <p:spTgt spid="14">
                                            <p:graphicEl>
                                              <a:chart seriesIdx="-4" categoryIdx="5" bldStep="category"/>
                                            </p:graphicEl>
                                          </p:spTgt>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4">
                                            <p:graphicEl>
                                              <a:chart seriesIdx="-4" categoryIdx="6" bldStep="category"/>
                                            </p:graphicEl>
                                          </p:spTgt>
                                        </p:tgtEl>
                                        <p:attrNameLst>
                                          <p:attrName>style.visibility</p:attrName>
                                        </p:attrNameLst>
                                      </p:cBhvr>
                                      <p:to>
                                        <p:strVal val="visible"/>
                                      </p:to>
                                    </p:set>
                                    <p:animEffect transition="in" filter="wipe(down)">
                                      <p:cBhvr>
                                        <p:cTn id="55" dur="500"/>
                                        <p:tgtEl>
                                          <p:spTgt spid="14">
                                            <p:graphicEl>
                                              <a:chart seriesIdx="-4" categoryIdx="6" bldStep="category"/>
                                            </p:graphicEl>
                                          </p:spTgt>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14">
                                            <p:graphicEl>
                                              <a:chart seriesIdx="-4" categoryIdx="7" bldStep="category"/>
                                            </p:graphicEl>
                                          </p:spTgt>
                                        </p:tgtEl>
                                        <p:attrNameLst>
                                          <p:attrName>style.visibility</p:attrName>
                                        </p:attrNameLst>
                                      </p:cBhvr>
                                      <p:to>
                                        <p:strVal val="visible"/>
                                      </p:to>
                                    </p:set>
                                    <p:animEffect transition="in" filter="wipe(down)">
                                      <p:cBhvr>
                                        <p:cTn id="59" dur="500"/>
                                        <p:tgtEl>
                                          <p:spTgt spid="14">
                                            <p:graphicEl>
                                              <a:chart seriesIdx="-4" categoryIdx="7" bldStep="category"/>
                                            </p:graphicEl>
                                          </p:spTgt>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14">
                                            <p:graphicEl>
                                              <a:chart seriesIdx="-4" categoryIdx="8" bldStep="category"/>
                                            </p:graphicEl>
                                          </p:spTgt>
                                        </p:tgtEl>
                                        <p:attrNameLst>
                                          <p:attrName>style.visibility</p:attrName>
                                        </p:attrNameLst>
                                      </p:cBhvr>
                                      <p:to>
                                        <p:strVal val="visible"/>
                                      </p:to>
                                    </p:set>
                                    <p:animEffect transition="in" filter="wipe(down)">
                                      <p:cBhvr>
                                        <p:cTn id="63" dur="500"/>
                                        <p:tgtEl>
                                          <p:spTgt spid="14">
                                            <p:graphicEl>
                                              <a:chart seriesIdx="-4" categoryIdx="8" bldStep="category"/>
                                            </p:graphicEl>
                                          </p:spTgt>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14">
                                            <p:graphicEl>
                                              <a:chart seriesIdx="-4" categoryIdx="9" bldStep="category"/>
                                            </p:graphicEl>
                                          </p:spTgt>
                                        </p:tgtEl>
                                        <p:attrNameLst>
                                          <p:attrName>style.visibility</p:attrName>
                                        </p:attrNameLst>
                                      </p:cBhvr>
                                      <p:to>
                                        <p:strVal val="visible"/>
                                      </p:to>
                                    </p:set>
                                    <p:animEffect transition="in" filter="wipe(down)">
                                      <p:cBhvr>
                                        <p:cTn id="67" dur="500"/>
                                        <p:tgtEl>
                                          <p:spTgt spid="14">
                                            <p:graphicEl>
                                              <a:chart seriesIdx="-4" categoryIdx="9" bldStep="category"/>
                                            </p:graphicEl>
                                          </p:spTgt>
                                        </p:tgtEl>
                                      </p:cBhvr>
                                    </p:animEffect>
                                  </p:childTnLst>
                                </p:cTn>
                              </p:par>
                            </p:childTnLst>
                          </p:cTn>
                        </p:par>
                        <p:par>
                          <p:cTn id="68" fill="hold">
                            <p:stCondLst>
                              <p:cond delay="7000"/>
                            </p:stCondLst>
                            <p:childTnLst>
                              <p:par>
                                <p:cTn id="69" presetID="22" presetClass="entr" presetSubtype="4" fill="hold" grpId="0" nodeType="afterEffect">
                                  <p:stCondLst>
                                    <p:cond delay="0"/>
                                  </p:stCondLst>
                                  <p:childTnLst>
                                    <p:set>
                                      <p:cBhvr>
                                        <p:cTn id="70" dur="1" fill="hold">
                                          <p:stCondLst>
                                            <p:cond delay="0"/>
                                          </p:stCondLst>
                                        </p:cTn>
                                        <p:tgtEl>
                                          <p:spTgt spid="14">
                                            <p:graphicEl>
                                              <a:chart seriesIdx="-4" categoryIdx="10" bldStep="category"/>
                                            </p:graphicEl>
                                          </p:spTgt>
                                        </p:tgtEl>
                                        <p:attrNameLst>
                                          <p:attrName>style.visibility</p:attrName>
                                        </p:attrNameLst>
                                      </p:cBhvr>
                                      <p:to>
                                        <p:strVal val="visible"/>
                                      </p:to>
                                    </p:set>
                                    <p:animEffect transition="in" filter="wipe(down)">
                                      <p:cBhvr>
                                        <p:cTn id="71" dur="500"/>
                                        <p:tgtEl>
                                          <p:spTgt spid="14">
                                            <p:graphicEl>
                                              <a:chart seriesIdx="-4" categoryIdx="10" bldStep="category"/>
                                            </p:graphicEl>
                                          </p:spTgt>
                                        </p:tgtEl>
                                      </p:cBhvr>
                                    </p:animEffect>
                                  </p:childTnLst>
                                </p:cTn>
                              </p:par>
                            </p:childTnLst>
                          </p:cTn>
                        </p:par>
                        <p:par>
                          <p:cTn id="72" fill="hold">
                            <p:stCondLst>
                              <p:cond delay="7500"/>
                            </p:stCondLst>
                            <p:childTnLst>
                              <p:par>
                                <p:cTn id="73" presetID="22" presetClass="entr" presetSubtype="4" fill="hold" grpId="0" nodeType="afterEffect">
                                  <p:stCondLst>
                                    <p:cond delay="0"/>
                                  </p:stCondLst>
                                  <p:childTnLst>
                                    <p:set>
                                      <p:cBhvr>
                                        <p:cTn id="74" dur="1" fill="hold">
                                          <p:stCondLst>
                                            <p:cond delay="0"/>
                                          </p:stCondLst>
                                        </p:cTn>
                                        <p:tgtEl>
                                          <p:spTgt spid="14">
                                            <p:graphicEl>
                                              <a:chart seriesIdx="-4" categoryIdx="11" bldStep="category"/>
                                            </p:graphicEl>
                                          </p:spTgt>
                                        </p:tgtEl>
                                        <p:attrNameLst>
                                          <p:attrName>style.visibility</p:attrName>
                                        </p:attrNameLst>
                                      </p:cBhvr>
                                      <p:to>
                                        <p:strVal val="visible"/>
                                      </p:to>
                                    </p:set>
                                    <p:animEffect transition="in" filter="wipe(down)">
                                      <p:cBhvr>
                                        <p:cTn id="75" dur="500"/>
                                        <p:tgtEl>
                                          <p:spTgt spid="14">
                                            <p:graphicEl>
                                              <a:chart seriesIdx="-4" categoryIdx="11" bldStep="category"/>
                                            </p:graphicEl>
                                          </p:spTgt>
                                        </p:tgtEl>
                                      </p:cBhvr>
                                    </p:animEffect>
                                  </p:childTnLst>
                                </p:cTn>
                              </p:par>
                            </p:childTnLst>
                          </p:cTn>
                        </p:par>
                        <p:par>
                          <p:cTn id="76" fill="hold">
                            <p:stCondLst>
                              <p:cond delay="8000"/>
                            </p:stCondLst>
                            <p:childTnLst>
                              <p:par>
                                <p:cTn id="77" presetID="22" presetClass="entr" presetSubtype="4" fill="hold" grpId="0" nodeType="afterEffect">
                                  <p:stCondLst>
                                    <p:cond delay="0"/>
                                  </p:stCondLst>
                                  <p:childTnLst>
                                    <p:set>
                                      <p:cBhvr>
                                        <p:cTn id="78" dur="1" fill="hold">
                                          <p:stCondLst>
                                            <p:cond delay="0"/>
                                          </p:stCondLst>
                                        </p:cTn>
                                        <p:tgtEl>
                                          <p:spTgt spid="14">
                                            <p:graphicEl>
                                              <a:chart seriesIdx="-4" categoryIdx="12" bldStep="category"/>
                                            </p:graphicEl>
                                          </p:spTgt>
                                        </p:tgtEl>
                                        <p:attrNameLst>
                                          <p:attrName>style.visibility</p:attrName>
                                        </p:attrNameLst>
                                      </p:cBhvr>
                                      <p:to>
                                        <p:strVal val="visible"/>
                                      </p:to>
                                    </p:set>
                                    <p:animEffect transition="in" filter="wipe(down)">
                                      <p:cBhvr>
                                        <p:cTn id="79" dur="500"/>
                                        <p:tgtEl>
                                          <p:spTgt spid="14">
                                            <p:graphicEl>
                                              <a:chart seriesIdx="-4" categoryIdx="12" bldStep="category"/>
                                            </p:graphicEl>
                                          </p:spTgt>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4">
                                            <p:graphicEl>
                                              <a:chart seriesIdx="-4" categoryIdx="13" bldStep="category"/>
                                            </p:graphicEl>
                                          </p:spTgt>
                                        </p:tgtEl>
                                        <p:attrNameLst>
                                          <p:attrName>style.visibility</p:attrName>
                                        </p:attrNameLst>
                                      </p:cBhvr>
                                      <p:to>
                                        <p:strVal val="visible"/>
                                      </p:to>
                                    </p:set>
                                    <p:animEffect transition="in" filter="wipe(down)">
                                      <p:cBhvr>
                                        <p:cTn id="83" dur="500"/>
                                        <p:tgtEl>
                                          <p:spTgt spid="14">
                                            <p:graphicEl>
                                              <a:chart seriesIdx="-4" categoryIdx="13" bldStep="category"/>
                                            </p:graphicEl>
                                          </p:spTgt>
                                        </p:tgtEl>
                                      </p:cBhvr>
                                    </p:animEffect>
                                  </p:childTnLst>
                                </p:cTn>
                              </p:par>
                            </p:childTnLst>
                          </p:cTn>
                        </p:par>
                        <p:par>
                          <p:cTn id="84" fill="hold">
                            <p:stCondLst>
                              <p:cond delay="9000"/>
                            </p:stCondLst>
                            <p:childTnLst>
                              <p:par>
                                <p:cTn id="85" presetID="22" presetClass="entr" presetSubtype="4" fill="hold" grpId="0" nodeType="afterEffect">
                                  <p:stCondLst>
                                    <p:cond delay="0"/>
                                  </p:stCondLst>
                                  <p:childTnLst>
                                    <p:set>
                                      <p:cBhvr>
                                        <p:cTn id="86" dur="1" fill="hold">
                                          <p:stCondLst>
                                            <p:cond delay="0"/>
                                          </p:stCondLst>
                                        </p:cTn>
                                        <p:tgtEl>
                                          <p:spTgt spid="14">
                                            <p:graphicEl>
                                              <a:chart seriesIdx="-4" categoryIdx="14" bldStep="category"/>
                                            </p:graphicEl>
                                          </p:spTgt>
                                        </p:tgtEl>
                                        <p:attrNameLst>
                                          <p:attrName>style.visibility</p:attrName>
                                        </p:attrNameLst>
                                      </p:cBhvr>
                                      <p:to>
                                        <p:strVal val="visible"/>
                                      </p:to>
                                    </p:set>
                                    <p:animEffect transition="in" filter="wipe(down)">
                                      <p:cBhvr>
                                        <p:cTn id="87" dur="500"/>
                                        <p:tgtEl>
                                          <p:spTgt spid="14">
                                            <p:graphicEl>
                                              <a:chart seriesIdx="-4" categoryIdx="14" bldStep="category"/>
                                            </p:graphicEl>
                                          </p:spTgt>
                                        </p:tgtEl>
                                      </p:cBhvr>
                                    </p:animEffect>
                                  </p:childTnLst>
                                </p:cTn>
                              </p:par>
                            </p:childTnLst>
                          </p:cTn>
                        </p:par>
                        <p:par>
                          <p:cTn id="88" fill="hold">
                            <p:stCondLst>
                              <p:cond delay="9500"/>
                            </p:stCondLst>
                            <p:childTnLst>
                              <p:par>
                                <p:cTn id="89" presetID="22" presetClass="entr" presetSubtype="4" fill="hold" grpId="0" nodeType="afterEffect">
                                  <p:stCondLst>
                                    <p:cond delay="0"/>
                                  </p:stCondLst>
                                  <p:childTnLst>
                                    <p:set>
                                      <p:cBhvr>
                                        <p:cTn id="90" dur="1" fill="hold">
                                          <p:stCondLst>
                                            <p:cond delay="0"/>
                                          </p:stCondLst>
                                        </p:cTn>
                                        <p:tgtEl>
                                          <p:spTgt spid="14">
                                            <p:graphicEl>
                                              <a:chart seriesIdx="-4" categoryIdx="15" bldStep="category"/>
                                            </p:graphicEl>
                                          </p:spTgt>
                                        </p:tgtEl>
                                        <p:attrNameLst>
                                          <p:attrName>style.visibility</p:attrName>
                                        </p:attrNameLst>
                                      </p:cBhvr>
                                      <p:to>
                                        <p:strVal val="visible"/>
                                      </p:to>
                                    </p:set>
                                    <p:animEffect transition="in" filter="wipe(down)">
                                      <p:cBhvr>
                                        <p:cTn id="91" dur="500"/>
                                        <p:tgtEl>
                                          <p:spTgt spid="14">
                                            <p:graphicEl>
                                              <a:chart seriesIdx="-4" categoryIdx="15" bldStep="category"/>
                                            </p:graphicEl>
                                          </p:spTgt>
                                        </p:tgtEl>
                                      </p:cBhvr>
                                    </p:animEffect>
                                  </p:childTnLst>
                                </p:cTn>
                              </p:par>
                            </p:childTnLst>
                          </p:cTn>
                        </p:par>
                        <p:par>
                          <p:cTn id="92" fill="hold">
                            <p:stCondLst>
                              <p:cond delay="10000"/>
                            </p:stCondLst>
                            <p:childTnLst>
                              <p:par>
                                <p:cTn id="93" presetID="22" presetClass="entr" presetSubtype="4" fill="hold" grpId="0" nodeType="afterEffect">
                                  <p:stCondLst>
                                    <p:cond delay="0"/>
                                  </p:stCondLst>
                                  <p:childTnLst>
                                    <p:set>
                                      <p:cBhvr>
                                        <p:cTn id="94" dur="1" fill="hold">
                                          <p:stCondLst>
                                            <p:cond delay="0"/>
                                          </p:stCondLst>
                                        </p:cTn>
                                        <p:tgtEl>
                                          <p:spTgt spid="14">
                                            <p:graphicEl>
                                              <a:chart seriesIdx="-4" categoryIdx="16" bldStep="category"/>
                                            </p:graphicEl>
                                          </p:spTgt>
                                        </p:tgtEl>
                                        <p:attrNameLst>
                                          <p:attrName>style.visibility</p:attrName>
                                        </p:attrNameLst>
                                      </p:cBhvr>
                                      <p:to>
                                        <p:strVal val="visible"/>
                                      </p:to>
                                    </p:set>
                                    <p:animEffect transition="in" filter="wipe(down)">
                                      <p:cBhvr>
                                        <p:cTn id="95" dur="500"/>
                                        <p:tgtEl>
                                          <p:spTgt spid="14">
                                            <p:graphicEl>
                                              <a:chart seriesIdx="-4" categoryIdx="16" bldStep="category"/>
                                            </p:graphicEl>
                                          </p:spTgt>
                                        </p:tgtEl>
                                      </p:cBhvr>
                                    </p:animEffect>
                                  </p:childTnLst>
                                </p:cTn>
                              </p:par>
                            </p:childTnLst>
                          </p:cTn>
                        </p:par>
                        <p:par>
                          <p:cTn id="96" fill="hold">
                            <p:stCondLst>
                              <p:cond delay="10500"/>
                            </p:stCondLst>
                            <p:childTnLst>
                              <p:par>
                                <p:cTn id="97" presetID="22" presetClass="entr" presetSubtype="4" fill="hold" grpId="0" nodeType="afterEffect">
                                  <p:stCondLst>
                                    <p:cond delay="0"/>
                                  </p:stCondLst>
                                  <p:childTnLst>
                                    <p:set>
                                      <p:cBhvr>
                                        <p:cTn id="98" dur="1" fill="hold">
                                          <p:stCondLst>
                                            <p:cond delay="0"/>
                                          </p:stCondLst>
                                        </p:cTn>
                                        <p:tgtEl>
                                          <p:spTgt spid="14">
                                            <p:graphicEl>
                                              <a:chart seriesIdx="-4" categoryIdx="17" bldStep="category"/>
                                            </p:graphicEl>
                                          </p:spTgt>
                                        </p:tgtEl>
                                        <p:attrNameLst>
                                          <p:attrName>style.visibility</p:attrName>
                                        </p:attrNameLst>
                                      </p:cBhvr>
                                      <p:to>
                                        <p:strVal val="visible"/>
                                      </p:to>
                                    </p:set>
                                    <p:animEffect transition="in" filter="wipe(down)">
                                      <p:cBhvr>
                                        <p:cTn id="99" dur="500"/>
                                        <p:tgtEl>
                                          <p:spTgt spid="14">
                                            <p:graphicEl>
                                              <a:chart seriesIdx="-4" categoryIdx="17" bldStep="category"/>
                                            </p:graphic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par>
                          <p:cTn id="103" fill="hold">
                            <p:stCondLst>
                              <p:cond delay="11000"/>
                            </p:stCondLst>
                            <p:childTnLst>
                              <p:par>
                                <p:cTn id="104" presetID="22" presetClass="entr" presetSubtype="4"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down)">
                                      <p:cBhvr>
                                        <p:cTn id="106" dur="500"/>
                                        <p:tgtEl>
                                          <p:spTgt spid="21"/>
                                        </p:tgtEl>
                                      </p:cBhvr>
                                    </p:animEffect>
                                  </p:childTnLst>
                                </p:cTn>
                              </p:par>
                            </p:childTnLst>
                          </p:cTn>
                        </p:par>
                        <p:par>
                          <p:cTn id="107" fill="hold">
                            <p:stCondLst>
                              <p:cond delay="11500"/>
                            </p:stCondLst>
                            <p:childTnLst>
                              <p:par>
                                <p:cTn id="108" presetID="22" presetClass="entr" presetSubtype="4"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500"/>
                                        <p:tgtEl>
                                          <p:spTgt spid="22"/>
                                        </p:tgtEl>
                                      </p:cBhvr>
                                    </p:animEffect>
                                  </p:childTnLst>
                                </p:cTn>
                              </p:par>
                            </p:childTnLst>
                          </p:cTn>
                        </p:par>
                        <p:par>
                          <p:cTn id="111" fill="hold">
                            <p:stCondLst>
                              <p:cond delay="12000"/>
                            </p:stCondLst>
                            <p:childTnLst>
                              <p:par>
                                <p:cTn id="112" presetID="22" presetClass="entr" presetSubtype="4"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1045" grpId="0"/>
      <p:bldP spid="1046" grpId="0"/>
      <p:bldP spid="23" grpId="0" animBg="1"/>
      <p:bldP spid="23" grpId="1" animBg="1"/>
      <p:bldGraphic spid="14"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p:cNvGraphicFramePr>
            <a:graphicFrameLocks/>
          </p:cNvGraphicFramePr>
          <p:nvPr>
            <p:extLst>
              <p:ext uri="{D42A27DB-BD31-4B8C-83A1-F6EECF244321}">
                <p14:modId xmlns:p14="http://schemas.microsoft.com/office/powerpoint/2010/main" val="3669932126"/>
              </p:ext>
            </p:extLst>
          </p:nvPr>
        </p:nvGraphicFramePr>
        <p:xfrm>
          <a:off x="107504" y="1917312"/>
          <a:ext cx="36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Distribution of performance</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1946187584"/>
              </p:ext>
            </p:extLst>
          </p:nvPr>
        </p:nvGraphicFramePr>
        <p:xfrm>
          <a:off x="5445016" y="1917312"/>
          <a:ext cx="36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3851920" y="2325212"/>
            <a:ext cx="1440160" cy="80392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5</a:t>
            </a:r>
            <a:endParaRPr lang="en-GB" b="1" dirty="0"/>
          </a:p>
        </p:txBody>
      </p:sp>
      <p:sp>
        <p:nvSpPr>
          <p:cNvPr id="9" name="Rounded Rectangle 8"/>
          <p:cNvSpPr/>
          <p:nvPr/>
        </p:nvSpPr>
        <p:spPr>
          <a:xfrm>
            <a:off x="3851920" y="3117300"/>
            <a:ext cx="1440160" cy="8039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4</a:t>
            </a:r>
            <a:endParaRPr lang="en-GB" b="1" dirty="0"/>
          </a:p>
        </p:txBody>
      </p:sp>
      <p:sp>
        <p:nvSpPr>
          <p:cNvPr id="10" name="Rounded Rectangle 9"/>
          <p:cNvSpPr/>
          <p:nvPr/>
        </p:nvSpPr>
        <p:spPr>
          <a:xfrm>
            <a:off x="3851920" y="3921222"/>
            <a:ext cx="1440160" cy="8039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3</a:t>
            </a:r>
            <a:endParaRPr lang="en-GB" b="1" dirty="0"/>
          </a:p>
        </p:txBody>
      </p:sp>
      <p:sp>
        <p:nvSpPr>
          <p:cNvPr id="11" name="Rounded Rectangle 10"/>
          <p:cNvSpPr/>
          <p:nvPr/>
        </p:nvSpPr>
        <p:spPr>
          <a:xfrm>
            <a:off x="3851920" y="4713310"/>
            <a:ext cx="1440160" cy="8039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2</a:t>
            </a:r>
            <a:endParaRPr lang="en-GB" b="1" dirty="0"/>
          </a:p>
        </p:txBody>
      </p:sp>
      <p:sp>
        <p:nvSpPr>
          <p:cNvPr id="12" name="Rounded Rectangle 11"/>
          <p:cNvSpPr/>
          <p:nvPr/>
        </p:nvSpPr>
        <p:spPr>
          <a:xfrm>
            <a:off x="3851920" y="5445224"/>
            <a:ext cx="1440160" cy="803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1 </a:t>
            </a:r>
            <a:br>
              <a:rPr lang="en-GB" b="1" dirty="0" smtClean="0"/>
            </a:br>
            <a:r>
              <a:rPr lang="en-GB" b="1" dirty="0" smtClean="0"/>
              <a:t>or below</a:t>
            </a:r>
            <a:endParaRPr lang="en-GB" b="1" dirty="0"/>
          </a:p>
        </p:txBody>
      </p:sp>
      <p:sp>
        <p:nvSpPr>
          <p:cNvPr id="13" name="TextBox 12"/>
          <p:cNvSpPr txBox="1"/>
          <p:nvPr/>
        </p:nvSpPr>
        <p:spPr>
          <a:xfrm>
            <a:off x="3419872" y="1340768"/>
            <a:ext cx="2520280" cy="646331"/>
          </a:xfrm>
          <a:prstGeom prst="rect">
            <a:avLst/>
          </a:prstGeom>
          <a:noFill/>
          <a:ln>
            <a:noFill/>
          </a:ln>
        </p:spPr>
        <p:txBody>
          <a:bodyPr wrap="square" rtlCol="0" anchor="ctr">
            <a:spAutoFit/>
          </a:bodyPr>
          <a:lstStyle/>
          <a:p>
            <a:pPr algn="ctr"/>
            <a:r>
              <a:rPr lang="en-GB" b="1" dirty="0" smtClean="0">
                <a:solidFill>
                  <a:srgbClr val="FFFF00"/>
                </a:solidFill>
                <a:cs typeface="Arial" panose="020B0604020202020204" pitchFamily="34" charset="0"/>
              </a:rPr>
              <a:t>Financial literacy</a:t>
            </a:r>
            <a:br>
              <a:rPr lang="en-GB" b="1" dirty="0" smtClean="0">
                <a:solidFill>
                  <a:srgbClr val="FFFF00"/>
                </a:solidFill>
                <a:cs typeface="Arial" panose="020B0604020202020204" pitchFamily="34" charset="0"/>
              </a:rPr>
            </a:br>
            <a:r>
              <a:rPr lang="en-GB" b="1" dirty="0" smtClean="0">
                <a:solidFill>
                  <a:srgbClr val="FFFF00"/>
                </a:solidFill>
                <a:cs typeface="Arial" panose="020B0604020202020204" pitchFamily="34" charset="0"/>
              </a:rPr>
              <a:t>Performance levels</a:t>
            </a:r>
            <a:endParaRPr lang="en-GB" b="1" dirty="0">
              <a:solidFill>
                <a:srgbClr val="FFFF00"/>
              </a:solidFill>
              <a:cs typeface="Arial" panose="020B0604020202020204" pitchFamily="34" charset="0"/>
            </a:endParaRPr>
          </a:p>
        </p:txBody>
      </p:sp>
      <p:cxnSp>
        <p:nvCxnSpPr>
          <p:cNvPr id="15" name="Straight Connector 14"/>
          <p:cNvCxnSpPr/>
          <p:nvPr/>
        </p:nvCxnSpPr>
        <p:spPr>
          <a:xfrm>
            <a:off x="0" y="3117300"/>
            <a:ext cx="9144000" cy="118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12" y="2810669"/>
            <a:ext cx="1656184" cy="307777"/>
          </a:xfrm>
          <a:prstGeom prst="rect">
            <a:avLst/>
          </a:prstGeom>
          <a:noFill/>
          <a:ln>
            <a:noFill/>
          </a:ln>
        </p:spPr>
        <p:txBody>
          <a:bodyPr wrap="square" rtlCol="0" anchor="ctr">
            <a:spAutoFit/>
          </a:bodyPr>
          <a:lstStyle/>
          <a:p>
            <a:r>
              <a:rPr lang="en-GB" sz="1400" b="1" dirty="0" smtClean="0">
                <a:solidFill>
                  <a:srgbClr val="66CCFF"/>
                </a:solidFill>
                <a:latin typeface="Arial" panose="020B0604020202020204" pitchFamily="34" charset="0"/>
                <a:cs typeface="Arial" panose="020B0604020202020204" pitchFamily="34" charset="0"/>
              </a:rPr>
              <a:t>Top performers</a:t>
            </a:r>
            <a:endParaRPr lang="en-GB" sz="1400" b="1" dirty="0">
              <a:solidFill>
                <a:srgbClr val="66CCFF"/>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0" y="5445224"/>
            <a:ext cx="9144000" cy="118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40352" y="5518224"/>
            <a:ext cx="1403648" cy="307777"/>
          </a:xfrm>
          <a:prstGeom prst="rect">
            <a:avLst/>
          </a:prstGeom>
          <a:noFill/>
          <a:ln>
            <a:noFill/>
          </a:ln>
        </p:spPr>
        <p:txBody>
          <a:bodyPr wrap="square" rtlCol="0" anchor="ctr">
            <a:spAutoFit/>
          </a:bodyPr>
          <a:lstStyle/>
          <a:p>
            <a:pPr algn="r"/>
            <a:r>
              <a:rPr lang="en-GB" sz="1400" b="1" dirty="0" smtClean="0">
                <a:solidFill>
                  <a:srgbClr val="FFC000"/>
                </a:solidFill>
                <a:latin typeface="Arial" panose="020B0604020202020204" pitchFamily="34" charset="0"/>
                <a:cs typeface="Arial" panose="020B0604020202020204" pitchFamily="34" charset="0"/>
              </a:rPr>
              <a:t>Baseline</a:t>
            </a:r>
            <a:endParaRPr lang="en-GB" sz="1400" b="1" dirty="0">
              <a:solidFill>
                <a:srgbClr val="FFC000"/>
              </a:solidFill>
              <a:latin typeface="Arial" panose="020B0604020202020204" pitchFamily="34" charset="0"/>
              <a:cs typeface="Arial" panose="020B0604020202020204" pitchFamily="34" charset="0"/>
            </a:endParaRPr>
          </a:p>
        </p:txBody>
      </p:sp>
      <p:sp>
        <p:nvSpPr>
          <p:cNvPr id="2" name="Rounded Rectangular Callout 1"/>
          <p:cNvSpPr/>
          <p:nvPr/>
        </p:nvSpPr>
        <p:spPr>
          <a:xfrm>
            <a:off x="107504" y="548680"/>
            <a:ext cx="8928992" cy="1872208"/>
          </a:xfrm>
          <a:prstGeom prst="wedgeRoundRectCallout">
            <a:avLst>
              <a:gd name="adj1" fmla="val -4562"/>
              <a:gd name="adj2" fmla="val 69699"/>
              <a:gd name="adj3" fmla="val 1666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apply their understanding of a wide range of financial terms and concepts to contexts that may only become relevant to their lives in the long term. They can </a:t>
            </a:r>
            <a:r>
              <a:rPr lang="en-US" sz="1600" dirty="0" err="1"/>
              <a:t>analyse</a:t>
            </a:r>
            <a:r>
              <a:rPr lang="en-US" sz="1600" dirty="0"/>
              <a:t> </a:t>
            </a:r>
            <a:r>
              <a:rPr lang="en-US" sz="1600" dirty="0" smtClean="0"/>
              <a:t/>
            </a:r>
            <a:br>
              <a:rPr lang="en-US" sz="1600" dirty="0" smtClean="0"/>
            </a:br>
            <a:r>
              <a:rPr lang="en-US" sz="1600" dirty="0" smtClean="0"/>
              <a:t>complex </a:t>
            </a:r>
            <a:r>
              <a:rPr lang="en-US" sz="1600" dirty="0"/>
              <a:t>financial products and can take into account features of financial documents that are significant but unstated or not immediately evident, such as transaction costs. They can work with a high level of accuracy and solve non-routine financial problems, and they can describe the potential outcomes of financial decisions, showing an understanding of the </a:t>
            </a:r>
            <a:r>
              <a:rPr lang="en-US" sz="1600" dirty="0" smtClean="0"/>
              <a:t/>
            </a:r>
            <a:br>
              <a:rPr lang="en-US" sz="1600" dirty="0" smtClean="0"/>
            </a:br>
            <a:r>
              <a:rPr lang="en-US" sz="1600" dirty="0" smtClean="0"/>
              <a:t>wider </a:t>
            </a:r>
            <a:r>
              <a:rPr lang="en-US" sz="1600" dirty="0"/>
              <a:t>financial landscape, such as income tax.</a:t>
            </a:r>
            <a:endParaRPr lang="en-GB" sz="1600" dirty="0"/>
          </a:p>
        </p:txBody>
      </p:sp>
      <p:sp>
        <p:nvSpPr>
          <p:cNvPr id="17" name="Rounded Rectangular Callout 16"/>
          <p:cNvSpPr/>
          <p:nvPr/>
        </p:nvSpPr>
        <p:spPr>
          <a:xfrm>
            <a:off x="107504" y="1844824"/>
            <a:ext cx="8928992" cy="2088232"/>
          </a:xfrm>
          <a:prstGeom prst="wedgeRoundRectCallout">
            <a:avLst>
              <a:gd name="adj1" fmla="val -4562"/>
              <a:gd name="adj2" fmla="val 69699"/>
              <a:gd name="adj3" fmla="val 16667"/>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apply their understanding of commonly used financial concepts, terms and </a:t>
            </a:r>
            <a:r>
              <a:rPr lang="en-US" sz="1600" dirty="0" smtClean="0"/>
              <a:t/>
            </a:r>
            <a:br>
              <a:rPr lang="en-US" sz="1600" dirty="0" smtClean="0"/>
            </a:br>
            <a:r>
              <a:rPr lang="en-US" sz="1600" dirty="0" smtClean="0"/>
              <a:t>products </a:t>
            </a:r>
            <a:r>
              <a:rPr lang="en-US" sz="1600" dirty="0"/>
              <a:t>to situations that are relevant to them. They begin to consider the consequences of financial decisions and they can make simple financial plans in familiar contexts. They </a:t>
            </a:r>
            <a:r>
              <a:rPr lang="en-US" sz="1600" dirty="0" smtClean="0"/>
              <a:t/>
            </a:r>
            <a:br>
              <a:rPr lang="en-US" sz="1600" dirty="0" smtClean="0"/>
            </a:br>
            <a:r>
              <a:rPr lang="en-US" sz="1600" dirty="0" smtClean="0"/>
              <a:t>can </a:t>
            </a:r>
            <a:r>
              <a:rPr lang="en-US" sz="1600" dirty="0"/>
              <a:t>make straightforward interpretations of a range of financial documents and can apply a range of basic numerical operations, including calculating percentages. They can choose </a:t>
            </a:r>
            <a:r>
              <a:rPr lang="en-US" sz="1600" dirty="0" smtClean="0"/>
              <a:t/>
            </a:r>
            <a:br>
              <a:rPr lang="en-US" sz="1600" dirty="0" smtClean="0"/>
            </a:br>
            <a:r>
              <a:rPr lang="en-US" sz="1600" dirty="0" smtClean="0"/>
              <a:t>the </a:t>
            </a:r>
            <a:r>
              <a:rPr lang="en-US" sz="1600" dirty="0"/>
              <a:t>numerical operations needed to solve routine problems in relatively common financial </a:t>
            </a:r>
            <a:r>
              <a:rPr lang="en-US" sz="1600" dirty="0" smtClean="0"/>
              <a:t/>
            </a:r>
            <a:br>
              <a:rPr lang="en-US" sz="1600" dirty="0" smtClean="0"/>
            </a:br>
            <a:r>
              <a:rPr lang="en-US" sz="1600" dirty="0" smtClean="0"/>
              <a:t>literacy </a:t>
            </a:r>
            <a:r>
              <a:rPr lang="en-US" sz="1600" dirty="0"/>
              <a:t>contexts, such as budget calculations..</a:t>
            </a:r>
            <a:endParaRPr lang="en-GB" sz="1600" dirty="0"/>
          </a:p>
        </p:txBody>
      </p:sp>
      <p:sp>
        <p:nvSpPr>
          <p:cNvPr id="23" name="Rounded Rectangular Callout 22"/>
          <p:cNvSpPr/>
          <p:nvPr/>
        </p:nvSpPr>
        <p:spPr>
          <a:xfrm>
            <a:off x="107504" y="3789040"/>
            <a:ext cx="8928992" cy="1656184"/>
          </a:xfrm>
          <a:prstGeom prst="wedgeRoundRectCallout">
            <a:avLst>
              <a:gd name="adj1" fmla="val -4562"/>
              <a:gd name="adj2" fmla="val 69699"/>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identify common financial products and terms and interpret information </a:t>
            </a:r>
            <a:r>
              <a:rPr lang="en-US" sz="1600" dirty="0" smtClean="0"/>
              <a:t/>
            </a:r>
            <a:br>
              <a:rPr lang="en-US" sz="1600" dirty="0" smtClean="0"/>
            </a:br>
            <a:r>
              <a:rPr lang="en-US" sz="1600" dirty="0" smtClean="0"/>
              <a:t>relating </a:t>
            </a:r>
            <a:r>
              <a:rPr lang="en-US" sz="1600" dirty="0"/>
              <a:t>to basic financial concepts. They can </a:t>
            </a:r>
            <a:r>
              <a:rPr lang="en-US" sz="1600" dirty="0" err="1"/>
              <a:t>recognise</a:t>
            </a:r>
            <a:r>
              <a:rPr lang="en-US" sz="1600" dirty="0"/>
              <a:t> the difference between needs and </a:t>
            </a:r>
            <a:r>
              <a:rPr lang="en-US" sz="1600" dirty="0" smtClean="0"/>
              <a:t/>
            </a:r>
            <a:br>
              <a:rPr lang="en-US" sz="1600" dirty="0" smtClean="0"/>
            </a:br>
            <a:r>
              <a:rPr lang="en-US" sz="1600" dirty="0" smtClean="0"/>
              <a:t>wants </a:t>
            </a:r>
            <a:r>
              <a:rPr lang="en-US" sz="1600" dirty="0"/>
              <a:t>and can make simple decisions on everyday spending. They can </a:t>
            </a:r>
            <a:r>
              <a:rPr lang="en-US" sz="1600" dirty="0" err="1"/>
              <a:t>recognise</a:t>
            </a:r>
            <a:r>
              <a:rPr lang="en-US" sz="1600" dirty="0"/>
              <a:t> the </a:t>
            </a:r>
            <a:r>
              <a:rPr lang="en-US" sz="1600" dirty="0" smtClean="0"/>
              <a:t/>
            </a:r>
            <a:br>
              <a:rPr lang="en-US" sz="1600" dirty="0" smtClean="0"/>
            </a:br>
            <a:r>
              <a:rPr lang="en-US" sz="1600" dirty="0" smtClean="0"/>
              <a:t>purpose </a:t>
            </a:r>
            <a:r>
              <a:rPr lang="en-US" sz="1600" dirty="0"/>
              <a:t>of everyday financial documents such as an invoice and apply single and basic </a:t>
            </a:r>
            <a:r>
              <a:rPr lang="en-US" sz="1600" dirty="0" smtClean="0"/>
              <a:t/>
            </a:r>
            <a:br>
              <a:rPr lang="en-US" sz="1600" dirty="0" smtClean="0"/>
            </a:br>
            <a:r>
              <a:rPr lang="en-US" sz="1600" dirty="0" smtClean="0"/>
              <a:t>numerical </a:t>
            </a:r>
            <a:r>
              <a:rPr lang="en-US" sz="1600" dirty="0"/>
              <a:t>operations (addition, subtraction or multiplication) in financial contexts that they are likely to have experienced personally.</a:t>
            </a:r>
            <a:endParaRPr lang="en-GB" sz="1600" dirty="0"/>
          </a:p>
        </p:txBody>
      </p:sp>
      <p:sp>
        <p:nvSpPr>
          <p:cNvPr id="24"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21</a:t>
            </a:fld>
            <a:endParaRPr lang="ko-KR" altLang="en-US" dirty="0"/>
          </a:p>
        </p:txBody>
      </p:sp>
    </p:spTree>
    <p:extLst>
      <p:ext uri="{BB962C8B-B14F-4D97-AF65-F5344CB8AC3E}">
        <p14:creationId xmlns:p14="http://schemas.microsoft.com/office/powerpoint/2010/main" val="16883441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Content Placeholder 3"/>
          <p:cNvGraphicFramePr>
            <a:graphicFrameLocks/>
          </p:cNvGraphicFramePr>
          <p:nvPr>
            <p:extLst>
              <p:ext uri="{D42A27DB-BD31-4B8C-83A1-F6EECF244321}">
                <p14:modId xmlns:p14="http://schemas.microsoft.com/office/powerpoint/2010/main" val="1511197561"/>
              </p:ext>
            </p:extLst>
          </p:nvPr>
        </p:nvGraphicFramePr>
        <p:xfrm>
          <a:off x="107504" y="1917312"/>
          <a:ext cx="36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Distribution of performance</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3207879393"/>
              </p:ext>
            </p:extLst>
          </p:nvPr>
        </p:nvGraphicFramePr>
        <p:xfrm>
          <a:off x="5445016" y="1917312"/>
          <a:ext cx="36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3851920" y="2325212"/>
            <a:ext cx="1440160" cy="80392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5</a:t>
            </a:r>
            <a:endParaRPr lang="en-GB" b="1" dirty="0"/>
          </a:p>
        </p:txBody>
      </p:sp>
      <p:sp>
        <p:nvSpPr>
          <p:cNvPr id="9" name="Rounded Rectangle 8"/>
          <p:cNvSpPr/>
          <p:nvPr/>
        </p:nvSpPr>
        <p:spPr>
          <a:xfrm>
            <a:off x="3851920" y="3117300"/>
            <a:ext cx="1440160" cy="8039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4</a:t>
            </a:r>
            <a:endParaRPr lang="en-GB" b="1" dirty="0"/>
          </a:p>
        </p:txBody>
      </p:sp>
      <p:sp>
        <p:nvSpPr>
          <p:cNvPr id="10" name="Rounded Rectangle 9"/>
          <p:cNvSpPr/>
          <p:nvPr/>
        </p:nvSpPr>
        <p:spPr>
          <a:xfrm>
            <a:off x="3851920" y="3921222"/>
            <a:ext cx="1440160" cy="8039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3</a:t>
            </a:r>
            <a:endParaRPr lang="en-GB" b="1" dirty="0"/>
          </a:p>
        </p:txBody>
      </p:sp>
      <p:sp>
        <p:nvSpPr>
          <p:cNvPr id="11" name="Rounded Rectangle 10"/>
          <p:cNvSpPr/>
          <p:nvPr/>
        </p:nvSpPr>
        <p:spPr>
          <a:xfrm>
            <a:off x="3851920" y="4713310"/>
            <a:ext cx="1440160" cy="8039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2</a:t>
            </a:r>
            <a:endParaRPr lang="en-GB" b="1" dirty="0"/>
          </a:p>
        </p:txBody>
      </p:sp>
      <p:sp>
        <p:nvSpPr>
          <p:cNvPr id="12" name="Rounded Rectangle 11"/>
          <p:cNvSpPr/>
          <p:nvPr/>
        </p:nvSpPr>
        <p:spPr>
          <a:xfrm>
            <a:off x="3851920" y="5445224"/>
            <a:ext cx="1440160" cy="803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1 </a:t>
            </a:r>
            <a:br>
              <a:rPr lang="en-GB" b="1" dirty="0" smtClean="0"/>
            </a:br>
            <a:r>
              <a:rPr lang="en-GB" b="1" dirty="0" smtClean="0"/>
              <a:t>or below</a:t>
            </a:r>
            <a:endParaRPr lang="en-GB" b="1" dirty="0"/>
          </a:p>
        </p:txBody>
      </p:sp>
      <p:sp>
        <p:nvSpPr>
          <p:cNvPr id="13" name="TextBox 12"/>
          <p:cNvSpPr txBox="1"/>
          <p:nvPr/>
        </p:nvSpPr>
        <p:spPr>
          <a:xfrm>
            <a:off x="3419872" y="1340768"/>
            <a:ext cx="2520280" cy="646331"/>
          </a:xfrm>
          <a:prstGeom prst="rect">
            <a:avLst/>
          </a:prstGeom>
          <a:noFill/>
          <a:ln>
            <a:noFill/>
          </a:ln>
        </p:spPr>
        <p:txBody>
          <a:bodyPr wrap="square" rtlCol="0" anchor="ctr">
            <a:spAutoFit/>
          </a:bodyPr>
          <a:lstStyle/>
          <a:p>
            <a:pPr algn="ctr"/>
            <a:r>
              <a:rPr lang="en-GB" b="1" dirty="0" smtClean="0">
                <a:solidFill>
                  <a:srgbClr val="FFFF00"/>
                </a:solidFill>
                <a:cs typeface="Arial" panose="020B0604020202020204" pitchFamily="34" charset="0"/>
              </a:rPr>
              <a:t>Financial literacy</a:t>
            </a:r>
            <a:br>
              <a:rPr lang="en-GB" b="1" dirty="0" smtClean="0">
                <a:solidFill>
                  <a:srgbClr val="FFFF00"/>
                </a:solidFill>
                <a:cs typeface="Arial" panose="020B0604020202020204" pitchFamily="34" charset="0"/>
              </a:rPr>
            </a:br>
            <a:r>
              <a:rPr lang="en-GB" b="1" dirty="0" smtClean="0">
                <a:solidFill>
                  <a:srgbClr val="FFFF00"/>
                </a:solidFill>
                <a:cs typeface="Arial" panose="020B0604020202020204" pitchFamily="34" charset="0"/>
              </a:rPr>
              <a:t>Performance levels</a:t>
            </a:r>
            <a:endParaRPr lang="en-GB" b="1" dirty="0">
              <a:solidFill>
                <a:srgbClr val="FFFF00"/>
              </a:solidFill>
              <a:cs typeface="Arial" panose="020B0604020202020204" pitchFamily="34" charset="0"/>
            </a:endParaRPr>
          </a:p>
        </p:txBody>
      </p:sp>
      <p:cxnSp>
        <p:nvCxnSpPr>
          <p:cNvPr id="15" name="Straight Connector 14"/>
          <p:cNvCxnSpPr/>
          <p:nvPr/>
        </p:nvCxnSpPr>
        <p:spPr>
          <a:xfrm>
            <a:off x="0" y="3117300"/>
            <a:ext cx="9144000" cy="118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12" y="2810669"/>
            <a:ext cx="1656184" cy="307777"/>
          </a:xfrm>
          <a:prstGeom prst="rect">
            <a:avLst/>
          </a:prstGeom>
          <a:noFill/>
          <a:ln>
            <a:noFill/>
          </a:ln>
        </p:spPr>
        <p:txBody>
          <a:bodyPr wrap="square" rtlCol="0" anchor="ctr">
            <a:spAutoFit/>
          </a:bodyPr>
          <a:lstStyle/>
          <a:p>
            <a:r>
              <a:rPr lang="en-GB" sz="1400" b="1" dirty="0" smtClean="0">
                <a:solidFill>
                  <a:srgbClr val="66CCFF"/>
                </a:solidFill>
                <a:latin typeface="Arial" panose="020B0604020202020204" pitchFamily="34" charset="0"/>
                <a:cs typeface="Arial" panose="020B0604020202020204" pitchFamily="34" charset="0"/>
              </a:rPr>
              <a:t>Top performers</a:t>
            </a:r>
            <a:endParaRPr lang="en-GB" sz="1400" b="1" dirty="0">
              <a:solidFill>
                <a:srgbClr val="66CCFF"/>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0" y="5445224"/>
            <a:ext cx="9144000" cy="118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40352" y="5518224"/>
            <a:ext cx="1403648" cy="307777"/>
          </a:xfrm>
          <a:prstGeom prst="rect">
            <a:avLst/>
          </a:prstGeom>
          <a:noFill/>
          <a:ln>
            <a:noFill/>
          </a:ln>
        </p:spPr>
        <p:txBody>
          <a:bodyPr wrap="square" rtlCol="0" anchor="ctr">
            <a:spAutoFit/>
          </a:bodyPr>
          <a:lstStyle/>
          <a:p>
            <a:pPr algn="r"/>
            <a:r>
              <a:rPr lang="en-GB" sz="1400" b="1" dirty="0" smtClean="0">
                <a:solidFill>
                  <a:srgbClr val="FFC000"/>
                </a:solidFill>
                <a:latin typeface="Arial" panose="020B0604020202020204" pitchFamily="34" charset="0"/>
                <a:cs typeface="Arial" panose="020B0604020202020204" pitchFamily="34" charset="0"/>
              </a:rPr>
              <a:t>Baseline</a:t>
            </a:r>
            <a:endParaRPr lang="en-GB" sz="1400" b="1" dirty="0">
              <a:solidFill>
                <a:srgbClr val="FFC000"/>
              </a:solidFill>
              <a:latin typeface="Arial" panose="020B0604020202020204" pitchFamily="34" charset="0"/>
              <a:cs typeface="Arial" panose="020B0604020202020204" pitchFamily="34" charset="0"/>
            </a:endParaRPr>
          </a:p>
        </p:txBody>
      </p:sp>
      <p:sp>
        <p:nvSpPr>
          <p:cNvPr id="2" name="Rounded Rectangular Callout 1"/>
          <p:cNvSpPr/>
          <p:nvPr/>
        </p:nvSpPr>
        <p:spPr>
          <a:xfrm>
            <a:off x="107504" y="548680"/>
            <a:ext cx="8928992" cy="1872208"/>
          </a:xfrm>
          <a:prstGeom prst="wedgeRoundRectCallout">
            <a:avLst>
              <a:gd name="adj1" fmla="val -4562"/>
              <a:gd name="adj2" fmla="val 69699"/>
              <a:gd name="adj3" fmla="val 1666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apply their understanding of a wide range of financial terms and concepts to contexts that may only become relevant to their lives in the long term. They can </a:t>
            </a:r>
            <a:r>
              <a:rPr lang="en-US" sz="1600" dirty="0" err="1"/>
              <a:t>analyse</a:t>
            </a:r>
            <a:r>
              <a:rPr lang="en-US" sz="1600" dirty="0"/>
              <a:t> </a:t>
            </a:r>
            <a:r>
              <a:rPr lang="en-US" sz="1600" dirty="0" smtClean="0"/>
              <a:t/>
            </a:r>
            <a:br>
              <a:rPr lang="en-US" sz="1600" dirty="0" smtClean="0"/>
            </a:br>
            <a:r>
              <a:rPr lang="en-US" sz="1600" dirty="0" smtClean="0"/>
              <a:t>complex </a:t>
            </a:r>
            <a:r>
              <a:rPr lang="en-US" sz="1600" dirty="0"/>
              <a:t>financial products and can take into account features of financial documents that are significant but unstated or not immediately evident, such as transaction costs. They can work with a high level of accuracy and solve non-routine financial problems, and they can describe the potential outcomes of financial decisions, showing an understanding of the </a:t>
            </a:r>
            <a:r>
              <a:rPr lang="en-US" sz="1600" dirty="0" smtClean="0"/>
              <a:t/>
            </a:r>
            <a:br>
              <a:rPr lang="en-US" sz="1600" dirty="0" smtClean="0"/>
            </a:br>
            <a:r>
              <a:rPr lang="en-US" sz="1600" dirty="0" smtClean="0"/>
              <a:t>wider </a:t>
            </a:r>
            <a:r>
              <a:rPr lang="en-US" sz="1600" dirty="0"/>
              <a:t>financial landscape, such as income tax.</a:t>
            </a:r>
            <a:endParaRPr lang="en-GB" sz="1600" dirty="0"/>
          </a:p>
        </p:txBody>
      </p:sp>
      <p:sp>
        <p:nvSpPr>
          <p:cNvPr id="16" name="Rounded Rectangular Callout 15"/>
          <p:cNvSpPr/>
          <p:nvPr/>
        </p:nvSpPr>
        <p:spPr>
          <a:xfrm>
            <a:off x="107504" y="1124744"/>
            <a:ext cx="8928992" cy="2088232"/>
          </a:xfrm>
          <a:prstGeom prst="wedgeRoundRectCallout">
            <a:avLst>
              <a:gd name="adj1" fmla="val -4562"/>
              <a:gd name="adj2" fmla="val 69699"/>
              <a:gd name="adj3" fmla="val 1666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apply their understanding of less common financial concepts and terms to </a:t>
            </a:r>
            <a:r>
              <a:rPr lang="en-US" sz="1600" dirty="0" smtClean="0"/>
              <a:t/>
            </a:r>
            <a:br>
              <a:rPr lang="en-US" sz="1600" dirty="0" smtClean="0"/>
            </a:br>
            <a:r>
              <a:rPr lang="en-US" sz="1600" dirty="0" smtClean="0"/>
              <a:t>contexts </a:t>
            </a:r>
            <a:r>
              <a:rPr lang="en-US" sz="1600" dirty="0"/>
              <a:t>that will be relevant to them as they move towards adulthood, such as bank </a:t>
            </a:r>
            <a:r>
              <a:rPr lang="en-US" sz="1600" dirty="0" smtClean="0"/>
              <a:t/>
            </a:r>
            <a:br>
              <a:rPr lang="en-US" sz="1600" dirty="0" smtClean="0"/>
            </a:br>
            <a:r>
              <a:rPr lang="en-US" sz="1600" dirty="0" smtClean="0"/>
              <a:t>account </a:t>
            </a:r>
            <a:r>
              <a:rPr lang="en-US" sz="1600" dirty="0"/>
              <a:t>management and compound interest in saving products. They can interpret and </a:t>
            </a:r>
            <a:r>
              <a:rPr lang="en-US" sz="1600" dirty="0" smtClean="0"/>
              <a:t/>
            </a:r>
            <a:br>
              <a:rPr lang="en-US" sz="1600" dirty="0" smtClean="0"/>
            </a:br>
            <a:r>
              <a:rPr lang="en-US" sz="1600" dirty="0" smtClean="0"/>
              <a:t>evaluate </a:t>
            </a:r>
            <a:r>
              <a:rPr lang="en-US" sz="1600" dirty="0"/>
              <a:t>a range of detailed financial documents, such as bank statements, and explain the functions of less commonly used financial products. They can make financial decisions </a:t>
            </a:r>
            <a:r>
              <a:rPr lang="en-US" sz="1600" dirty="0" smtClean="0"/>
              <a:t/>
            </a:r>
            <a:br>
              <a:rPr lang="en-US" sz="1600" dirty="0" smtClean="0"/>
            </a:br>
            <a:r>
              <a:rPr lang="en-US" sz="1600" dirty="0" smtClean="0"/>
              <a:t>taking </a:t>
            </a:r>
            <a:r>
              <a:rPr lang="en-US" sz="1600" dirty="0"/>
              <a:t>into account longer-term consequences, such as understanding the overall cost </a:t>
            </a:r>
            <a:r>
              <a:rPr lang="en-US" sz="1600" dirty="0" smtClean="0"/>
              <a:t/>
            </a:r>
            <a:br>
              <a:rPr lang="en-US" sz="1600" dirty="0" smtClean="0"/>
            </a:br>
            <a:r>
              <a:rPr lang="en-US" sz="1600" dirty="0" smtClean="0"/>
              <a:t>implication </a:t>
            </a:r>
            <a:r>
              <a:rPr lang="en-US" sz="1600" dirty="0"/>
              <a:t>of paying back a loan over a longer period, and they can solve routine </a:t>
            </a:r>
            <a:r>
              <a:rPr lang="en-US" sz="1600" dirty="0" smtClean="0"/>
              <a:t/>
            </a:r>
            <a:br>
              <a:rPr lang="en-US" sz="1600" dirty="0" smtClean="0"/>
            </a:br>
            <a:r>
              <a:rPr lang="en-US" sz="1600" dirty="0" smtClean="0"/>
              <a:t>problems </a:t>
            </a:r>
            <a:r>
              <a:rPr lang="en-US" sz="1600" dirty="0"/>
              <a:t>in less common financial contexts.</a:t>
            </a:r>
            <a:endParaRPr lang="en-GB" sz="1600" dirty="0"/>
          </a:p>
        </p:txBody>
      </p:sp>
      <p:sp>
        <p:nvSpPr>
          <p:cNvPr id="17" name="Rounded Rectangular Callout 16"/>
          <p:cNvSpPr/>
          <p:nvPr/>
        </p:nvSpPr>
        <p:spPr>
          <a:xfrm>
            <a:off x="107504" y="1844824"/>
            <a:ext cx="8928992" cy="2088232"/>
          </a:xfrm>
          <a:prstGeom prst="wedgeRoundRectCallout">
            <a:avLst>
              <a:gd name="adj1" fmla="val -4562"/>
              <a:gd name="adj2" fmla="val 69699"/>
              <a:gd name="adj3" fmla="val 16667"/>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apply their understanding of commonly used financial concepts, terms and </a:t>
            </a:r>
            <a:r>
              <a:rPr lang="en-US" sz="1600" dirty="0" smtClean="0"/>
              <a:t/>
            </a:r>
            <a:br>
              <a:rPr lang="en-US" sz="1600" dirty="0" smtClean="0"/>
            </a:br>
            <a:r>
              <a:rPr lang="en-US" sz="1600" dirty="0" smtClean="0"/>
              <a:t>products </a:t>
            </a:r>
            <a:r>
              <a:rPr lang="en-US" sz="1600" dirty="0"/>
              <a:t>to situations that are relevant to them. They begin to consider the consequences of financial decisions and they can make simple financial plans in familiar contexts. They </a:t>
            </a:r>
            <a:r>
              <a:rPr lang="en-US" sz="1600" dirty="0" smtClean="0"/>
              <a:t/>
            </a:r>
            <a:br>
              <a:rPr lang="en-US" sz="1600" dirty="0" smtClean="0"/>
            </a:br>
            <a:r>
              <a:rPr lang="en-US" sz="1600" dirty="0" smtClean="0"/>
              <a:t>can </a:t>
            </a:r>
            <a:r>
              <a:rPr lang="en-US" sz="1600" dirty="0"/>
              <a:t>make straightforward interpretations of a range of financial documents and can apply a range of basic numerical operations, including calculating percentages. They can choose </a:t>
            </a:r>
            <a:r>
              <a:rPr lang="en-US" sz="1600" dirty="0" smtClean="0"/>
              <a:t/>
            </a:r>
            <a:br>
              <a:rPr lang="en-US" sz="1600" dirty="0" smtClean="0"/>
            </a:br>
            <a:r>
              <a:rPr lang="en-US" sz="1600" dirty="0" smtClean="0"/>
              <a:t>the </a:t>
            </a:r>
            <a:r>
              <a:rPr lang="en-US" sz="1600" dirty="0"/>
              <a:t>numerical operations needed to solve routine problems in relatively common financial </a:t>
            </a:r>
            <a:r>
              <a:rPr lang="en-US" sz="1600" dirty="0" smtClean="0"/>
              <a:t/>
            </a:r>
            <a:br>
              <a:rPr lang="en-US" sz="1600" dirty="0" smtClean="0"/>
            </a:br>
            <a:r>
              <a:rPr lang="en-US" sz="1600" dirty="0" smtClean="0"/>
              <a:t>literacy </a:t>
            </a:r>
            <a:r>
              <a:rPr lang="en-US" sz="1600" dirty="0"/>
              <a:t>contexts, such as budget calculations..</a:t>
            </a:r>
            <a:endParaRPr lang="en-GB" sz="1600" dirty="0"/>
          </a:p>
        </p:txBody>
      </p:sp>
      <p:sp>
        <p:nvSpPr>
          <p:cNvPr id="21" name="Rounded Rectangular Callout 20"/>
          <p:cNvSpPr/>
          <p:nvPr/>
        </p:nvSpPr>
        <p:spPr>
          <a:xfrm>
            <a:off x="107504" y="2636912"/>
            <a:ext cx="8928992" cy="2088232"/>
          </a:xfrm>
          <a:prstGeom prst="wedgeRoundRectCallout">
            <a:avLst>
              <a:gd name="adj1" fmla="val -4562"/>
              <a:gd name="adj2" fmla="val 69699"/>
              <a:gd name="adj3" fmla="val 16667"/>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begin to apply their knowledge of common financial products and commonly used financial terms and concepts. They can use given information to make financial decisions in contexts that are immediately relevant to them. They can </a:t>
            </a:r>
            <a:r>
              <a:rPr lang="en-US" sz="1600" dirty="0" err="1"/>
              <a:t>recognise</a:t>
            </a:r>
            <a:r>
              <a:rPr lang="en-US" sz="1600" dirty="0"/>
              <a:t> the value of a simple budget and can interpret prominent features of everyday financial documents. They can apply single basic numerical operations, including division, to answer financial questions. They show an understanding of the relationships between different financial elements, such as the amount of use and the costs incurred.</a:t>
            </a:r>
            <a:endParaRPr lang="en-GB" sz="1600" dirty="0"/>
          </a:p>
        </p:txBody>
      </p:sp>
      <p:sp>
        <p:nvSpPr>
          <p:cNvPr id="23" name="Rounded Rectangular Callout 22"/>
          <p:cNvSpPr/>
          <p:nvPr/>
        </p:nvSpPr>
        <p:spPr>
          <a:xfrm>
            <a:off x="107504" y="3789040"/>
            <a:ext cx="8928992" cy="1656184"/>
          </a:xfrm>
          <a:prstGeom prst="wedgeRoundRectCallout">
            <a:avLst>
              <a:gd name="adj1" fmla="val -4562"/>
              <a:gd name="adj2" fmla="val 69699"/>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can identify common financial products and terms and interpret information </a:t>
            </a:r>
            <a:r>
              <a:rPr lang="en-US" sz="1600" dirty="0" smtClean="0"/>
              <a:t/>
            </a:r>
            <a:br>
              <a:rPr lang="en-US" sz="1600" dirty="0" smtClean="0"/>
            </a:br>
            <a:r>
              <a:rPr lang="en-US" sz="1600" dirty="0" smtClean="0"/>
              <a:t>relating </a:t>
            </a:r>
            <a:r>
              <a:rPr lang="en-US" sz="1600" dirty="0"/>
              <a:t>to basic financial concepts. They can </a:t>
            </a:r>
            <a:r>
              <a:rPr lang="en-US" sz="1600" dirty="0" err="1"/>
              <a:t>recognise</a:t>
            </a:r>
            <a:r>
              <a:rPr lang="en-US" sz="1600" dirty="0"/>
              <a:t> the difference between needs and </a:t>
            </a:r>
            <a:r>
              <a:rPr lang="en-US" sz="1600" dirty="0" smtClean="0"/>
              <a:t/>
            </a:r>
            <a:br>
              <a:rPr lang="en-US" sz="1600" dirty="0" smtClean="0"/>
            </a:br>
            <a:r>
              <a:rPr lang="en-US" sz="1600" dirty="0" smtClean="0"/>
              <a:t>wants </a:t>
            </a:r>
            <a:r>
              <a:rPr lang="en-US" sz="1600" dirty="0"/>
              <a:t>and can make simple decisions on everyday spending. They can </a:t>
            </a:r>
            <a:r>
              <a:rPr lang="en-US" sz="1600" dirty="0" err="1"/>
              <a:t>recognise</a:t>
            </a:r>
            <a:r>
              <a:rPr lang="en-US" sz="1600" dirty="0"/>
              <a:t> the </a:t>
            </a:r>
            <a:r>
              <a:rPr lang="en-US" sz="1600" dirty="0" smtClean="0"/>
              <a:t/>
            </a:r>
            <a:br>
              <a:rPr lang="en-US" sz="1600" dirty="0" smtClean="0"/>
            </a:br>
            <a:r>
              <a:rPr lang="en-US" sz="1600" dirty="0" smtClean="0"/>
              <a:t>purpose </a:t>
            </a:r>
            <a:r>
              <a:rPr lang="en-US" sz="1600" dirty="0"/>
              <a:t>of everyday financial documents such as an invoice and apply single and basic </a:t>
            </a:r>
            <a:r>
              <a:rPr lang="en-US" sz="1600" dirty="0" smtClean="0"/>
              <a:t/>
            </a:r>
            <a:br>
              <a:rPr lang="en-US" sz="1600" dirty="0" smtClean="0"/>
            </a:br>
            <a:r>
              <a:rPr lang="en-US" sz="1600" dirty="0" smtClean="0"/>
              <a:t>numerical </a:t>
            </a:r>
            <a:r>
              <a:rPr lang="en-US" sz="1600" dirty="0"/>
              <a:t>operations (addition, subtraction or multiplication) in financial contexts that they are likely to have experienced personally.</a:t>
            </a:r>
            <a:endParaRPr lang="en-GB" sz="1600" dirty="0"/>
          </a:p>
        </p:txBody>
      </p:sp>
      <p:sp>
        <p:nvSpPr>
          <p:cNvPr id="24"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22</a:t>
            </a:fld>
            <a:endParaRPr lang="ko-KR" altLang="en-US" dirty="0"/>
          </a:p>
        </p:txBody>
      </p:sp>
    </p:spTree>
    <p:extLst>
      <p:ext uri="{BB962C8B-B14F-4D97-AF65-F5344CB8AC3E}">
        <p14:creationId xmlns:p14="http://schemas.microsoft.com/office/powerpoint/2010/main" val="3547360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p:cNvGraphicFramePr>
            <a:graphicFrameLocks/>
          </p:cNvGraphicFramePr>
          <p:nvPr>
            <p:extLst>
              <p:ext uri="{D42A27DB-BD31-4B8C-83A1-F6EECF244321}">
                <p14:modId xmlns:p14="http://schemas.microsoft.com/office/powerpoint/2010/main" val="1874594769"/>
              </p:ext>
            </p:extLst>
          </p:nvPr>
        </p:nvGraphicFramePr>
        <p:xfrm>
          <a:off x="107504" y="1917312"/>
          <a:ext cx="36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Distribution of performance</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92746565"/>
              </p:ext>
            </p:extLst>
          </p:nvPr>
        </p:nvGraphicFramePr>
        <p:xfrm>
          <a:off x="5445016" y="1917312"/>
          <a:ext cx="36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3851920" y="2325212"/>
            <a:ext cx="1440160" cy="80392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5</a:t>
            </a:r>
            <a:endParaRPr lang="en-GB" b="1" dirty="0"/>
          </a:p>
        </p:txBody>
      </p:sp>
      <p:sp>
        <p:nvSpPr>
          <p:cNvPr id="9" name="Rounded Rectangle 8"/>
          <p:cNvSpPr/>
          <p:nvPr/>
        </p:nvSpPr>
        <p:spPr>
          <a:xfrm>
            <a:off x="3851920" y="3117300"/>
            <a:ext cx="1440160" cy="8039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4</a:t>
            </a:r>
            <a:endParaRPr lang="en-GB" b="1" dirty="0"/>
          </a:p>
        </p:txBody>
      </p:sp>
      <p:sp>
        <p:nvSpPr>
          <p:cNvPr id="10" name="Rounded Rectangle 9"/>
          <p:cNvSpPr/>
          <p:nvPr/>
        </p:nvSpPr>
        <p:spPr>
          <a:xfrm>
            <a:off x="3851920" y="3921222"/>
            <a:ext cx="1440160" cy="8039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3</a:t>
            </a:r>
            <a:endParaRPr lang="en-GB" b="1" dirty="0"/>
          </a:p>
        </p:txBody>
      </p:sp>
      <p:sp>
        <p:nvSpPr>
          <p:cNvPr id="11" name="Rounded Rectangle 10"/>
          <p:cNvSpPr/>
          <p:nvPr/>
        </p:nvSpPr>
        <p:spPr>
          <a:xfrm>
            <a:off x="3851920" y="4713310"/>
            <a:ext cx="1440160" cy="8039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2</a:t>
            </a:r>
            <a:endParaRPr lang="en-GB" b="1" dirty="0"/>
          </a:p>
        </p:txBody>
      </p:sp>
      <p:sp>
        <p:nvSpPr>
          <p:cNvPr id="12" name="Rounded Rectangle 11"/>
          <p:cNvSpPr/>
          <p:nvPr/>
        </p:nvSpPr>
        <p:spPr>
          <a:xfrm>
            <a:off x="3851920" y="5445224"/>
            <a:ext cx="1440160" cy="803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1 </a:t>
            </a:r>
            <a:br>
              <a:rPr lang="en-GB" b="1" dirty="0" smtClean="0"/>
            </a:br>
            <a:r>
              <a:rPr lang="en-GB" b="1" dirty="0" smtClean="0"/>
              <a:t>or below</a:t>
            </a:r>
            <a:endParaRPr lang="en-GB" b="1" dirty="0"/>
          </a:p>
        </p:txBody>
      </p:sp>
      <p:sp>
        <p:nvSpPr>
          <p:cNvPr id="13" name="TextBox 12"/>
          <p:cNvSpPr txBox="1"/>
          <p:nvPr/>
        </p:nvSpPr>
        <p:spPr>
          <a:xfrm>
            <a:off x="3419872" y="1340768"/>
            <a:ext cx="2520280" cy="646331"/>
          </a:xfrm>
          <a:prstGeom prst="rect">
            <a:avLst/>
          </a:prstGeom>
          <a:noFill/>
          <a:ln>
            <a:noFill/>
          </a:ln>
        </p:spPr>
        <p:txBody>
          <a:bodyPr wrap="square" rtlCol="0" anchor="ctr">
            <a:spAutoFit/>
          </a:bodyPr>
          <a:lstStyle/>
          <a:p>
            <a:pPr algn="ctr"/>
            <a:r>
              <a:rPr lang="en-GB" b="1" dirty="0" smtClean="0">
                <a:solidFill>
                  <a:srgbClr val="FFFF00"/>
                </a:solidFill>
                <a:cs typeface="Arial" panose="020B0604020202020204" pitchFamily="34" charset="0"/>
              </a:rPr>
              <a:t>Financial literacy</a:t>
            </a:r>
            <a:br>
              <a:rPr lang="en-GB" b="1" dirty="0" smtClean="0">
                <a:solidFill>
                  <a:srgbClr val="FFFF00"/>
                </a:solidFill>
                <a:cs typeface="Arial" panose="020B0604020202020204" pitchFamily="34" charset="0"/>
              </a:rPr>
            </a:br>
            <a:r>
              <a:rPr lang="en-GB" b="1" dirty="0" smtClean="0">
                <a:solidFill>
                  <a:srgbClr val="FFFF00"/>
                </a:solidFill>
                <a:cs typeface="Arial" panose="020B0604020202020204" pitchFamily="34" charset="0"/>
              </a:rPr>
              <a:t>performance levels</a:t>
            </a:r>
            <a:endParaRPr lang="en-GB" b="1" dirty="0">
              <a:solidFill>
                <a:srgbClr val="FFFF00"/>
              </a:solidFill>
              <a:cs typeface="Arial" panose="020B0604020202020204" pitchFamily="34" charset="0"/>
            </a:endParaRPr>
          </a:p>
        </p:txBody>
      </p:sp>
      <p:cxnSp>
        <p:nvCxnSpPr>
          <p:cNvPr id="15" name="Straight Connector 14"/>
          <p:cNvCxnSpPr/>
          <p:nvPr/>
        </p:nvCxnSpPr>
        <p:spPr>
          <a:xfrm>
            <a:off x="0" y="3117300"/>
            <a:ext cx="9144000" cy="118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12" y="2810669"/>
            <a:ext cx="1656184" cy="307777"/>
          </a:xfrm>
          <a:prstGeom prst="rect">
            <a:avLst/>
          </a:prstGeom>
          <a:noFill/>
          <a:ln>
            <a:noFill/>
          </a:ln>
        </p:spPr>
        <p:txBody>
          <a:bodyPr wrap="square" rtlCol="0" anchor="ctr">
            <a:spAutoFit/>
          </a:bodyPr>
          <a:lstStyle/>
          <a:p>
            <a:r>
              <a:rPr lang="en-GB" sz="1400" b="1" dirty="0" smtClean="0">
                <a:solidFill>
                  <a:srgbClr val="66CCFF"/>
                </a:solidFill>
                <a:latin typeface="Arial" panose="020B0604020202020204" pitchFamily="34" charset="0"/>
                <a:cs typeface="Arial" panose="020B0604020202020204" pitchFamily="34" charset="0"/>
              </a:rPr>
              <a:t>Top performers</a:t>
            </a:r>
            <a:endParaRPr lang="en-GB" sz="1400" b="1" dirty="0">
              <a:solidFill>
                <a:srgbClr val="66CCFF"/>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0" y="5445224"/>
            <a:ext cx="9144000" cy="118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40352" y="5518224"/>
            <a:ext cx="1403648" cy="307777"/>
          </a:xfrm>
          <a:prstGeom prst="rect">
            <a:avLst/>
          </a:prstGeom>
          <a:noFill/>
          <a:ln>
            <a:noFill/>
          </a:ln>
        </p:spPr>
        <p:txBody>
          <a:bodyPr wrap="square" rtlCol="0" anchor="ctr">
            <a:spAutoFit/>
          </a:bodyPr>
          <a:lstStyle/>
          <a:p>
            <a:pPr algn="r"/>
            <a:r>
              <a:rPr lang="en-GB" sz="1400" b="1" dirty="0" smtClean="0">
                <a:solidFill>
                  <a:srgbClr val="FFC000"/>
                </a:solidFill>
                <a:latin typeface="Arial" panose="020B0604020202020204" pitchFamily="34" charset="0"/>
                <a:cs typeface="Arial" panose="020B0604020202020204" pitchFamily="34" charset="0"/>
              </a:rPr>
              <a:t>Baseline</a:t>
            </a:r>
            <a:endParaRPr lang="en-GB" sz="1400" b="1" dirty="0">
              <a:solidFill>
                <a:srgbClr val="FFC000"/>
              </a:solidFill>
              <a:latin typeface="Arial" panose="020B0604020202020204" pitchFamily="34" charset="0"/>
              <a:cs typeface="Arial" panose="020B0604020202020204" pitchFamily="34" charset="0"/>
            </a:endParaRPr>
          </a:p>
        </p:txBody>
      </p:sp>
      <p:sp>
        <p:nvSpPr>
          <p:cNvPr id="16"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23</a:t>
            </a:fld>
            <a:endParaRPr lang="ko-KR" altLang="en-US" dirty="0"/>
          </a:p>
        </p:txBody>
      </p:sp>
    </p:spTree>
    <p:extLst>
      <p:ext uri="{BB962C8B-B14F-4D97-AF65-F5344CB8AC3E}">
        <p14:creationId xmlns:p14="http://schemas.microsoft.com/office/powerpoint/2010/main" val="13269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p:cNvGraphicFramePr>
            <a:graphicFrameLocks/>
          </p:cNvGraphicFramePr>
          <p:nvPr>
            <p:extLst>
              <p:ext uri="{D42A27DB-BD31-4B8C-83A1-F6EECF244321}">
                <p14:modId xmlns:p14="http://schemas.microsoft.com/office/powerpoint/2010/main" val="4288385519"/>
              </p:ext>
            </p:extLst>
          </p:nvPr>
        </p:nvGraphicFramePr>
        <p:xfrm>
          <a:off x="107504" y="1917312"/>
          <a:ext cx="36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Distribution of performance</a:t>
            </a:r>
            <a:endParaRPr lang="en-GB" dirty="0"/>
          </a:p>
        </p:txBody>
      </p:sp>
      <p:sp>
        <p:nvSpPr>
          <p:cNvPr id="8" name="Rounded Rectangle 7"/>
          <p:cNvSpPr/>
          <p:nvPr/>
        </p:nvSpPr>
        <p:spPr>
          <a:xfrm>
            <a:off x="3851920" y="2325212"/>
            <a:ext cx="1440160" cy="80392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5</a:t>
            </a:r>
            <a:endParaRPr lang="en-GB" b="1" dirty="0"/>
          </a:p>
        </p:txBody>
      </p:sp>
      <p:sp>
        <p:nvSpPr>
          <p:cNvPr id="9" name="Rounded Rectangle 8"/>
          <p:cNvSpPr/>
          <p:nvPr/>
        </p:nvSpPr>
        <p:spPr>
          <a:xfrm>
            <a:off x="3851920" y="3117300"/>
            <a:ext cx="1440160" cy="8039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4</a:t>
            </a:r>
            <a:endParaRPr lang="en-GB" b="1" dirty="0"/>
          </a:p>
        </p:txBody>
      </p:sp>
      <p:sp>
        <p:nvSpPr>
          <p:cNvPr id="10" name="Rounded Rectangle 9"/>
          <p:cNvSpPr/>
          <p:nvPr/>
        </p:nvSpPr>
        <p:spPr>
          <a:xfrm>
            <a:off x="3851920" y="3921222"/>
            <a:ext cx="1440160" cy="8039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3</a:t>
            </a:r>
            <a:endParaRPr lang="en-GB" b="1" dirty="0"/>
          </a:p>
        </p:txBody>
      </p:sp>
      <p:sp>
        <p:nvSpPr>
          <p:cNvPr id="11" name="Rounded Rectangle 10"/>
          <p:cNvSpPr/>
          <p:nvPr/>
        </p:nvSpPr>
        <p:spPr>
          <a:xfrm>
            <a:off x="3851920" y="4713310"/>
            <a:ext cx="1440160" cy="8039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2</a:t>
            </a:r>
            <a:endParaRPr lang="en-GB" b="1" dirty="0"/>
          </a:p>
        </p:txBody>
      </p:sp>
      <p:sp>
        <p:nvSpPr>
          <p:cNvPr id="12" name="Rounded Rectangle 11"/>
          <p:cNvSpPr/>
          <p:nvPr/>
        </p:nvSpPr>
        <p:spPr>
          <a:xfrm>
            <a:off x="3851920" y="5445224"/>
            <a:ext cx="1440160" cy="803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Level 1 </a:t>
            </a:r>
            <a:br>
              <a:rPr lang="en-GB" b="1" dirty="0" smtClean="0"/>
            </a:br>
            <a:r>
              <a:rPr lang="en-GB" b="1" dirty="0" smtClean="0"/>
              <a:t>or below</a:t>
            </a:r>
            <a:endParaRPr lang="en-GB" b="1" dirty="0"/>
          </a:p>
        </p:txBody>
      </p:sp>
      <p:sp>
        <p:nvSpPr>
          <p:cNvPr id="13" name="TextBox 12"/>
          <p:cNvSpPr txBox="1"/>
          <p:nvPr/>
        </p:nvSpPr>
        <p:spPr>
          <a:xfrm>
            <a:off x="3419872" y="1340768"/>
            <a:ext cx="2520280" cy="646331"/>
          </a:xfrm>
          <a:prstGeom prst="rect">
            <a:avLst/>
          </a:prstGeom>
          <a:noFill/>
          <a:ln>
            <a:noFill/>
          </a:ln>
        </p:spPr>
        <p:txBody>
          <a:bodyPr wrap="square" rtlCol="0" anchor="ctr">
            <a:spAutoFit/>
          </a:bodyPr>
          <a:lstStyle/>
          <a:p>
            <a:pPr algn="ctr"/>
            <a:r>
              <a:rPr lang="en-GB" b="1" dirty="0" smtClean="0">
                <a:solidFill>
                  <a:srgbClr val="FFFF00"/>
                </a:solidFill>
                <a:cs typeface="Arial" panose="020B0604020202020204" pitchFamily="34" charset="0"/>
              </a:rPr>
              <a:t>Financial literacy</a:t>
            </a:r>
            <a:br>
              <a:rPr lang="en-GB" b="1" dirty="0" smtClean="0">
                <a:solidFill>
                  <a:srgbClr val="FFFF00"/>
                </a:solidFill>
                <a:cs typeface="Arial" panose="020B0604020202020204" pitchFamily="34" charset="0"/>
              </a:rPr>
            </a:br>
            <a:r>
              <a:rPr lang="en-GB" b="1" dirty="0" smtClean="0">
                <a:solidFill>
                  <a:srgbClr val="FFFF00"/>
                </a:solidFill>
                <a:cs typeface="Arial" panose="020B0604020202020204" pitchFamily="34" charset="0"/>
              </a:rPr>
              <a:t>performance levels</a:t>
            </a:r>
            <a:endParaRPr lang="en-GB" b="1" dirty="0">
              <a:solidFill>
                <a:srgbClr val="FFFF00"/>
              </a:solidFill>
              <a:cs typeface="Arial" panose="020B0604020202020204" pitchFamily="34" charset="0"/>
            </a:endParaRPr>
          </a:p>
        </p:txBody>
      </p:sp>
      <p:cxnSp>
        <p:nvCxnSpPr>
          <p:cNvPr id="15" name="Straight Connector 14"/>
          <p:cNvCxnSpPr/>
          <p:nvPr/>
        </p:nvCxnSpPr>
        <p:spPr>
          <a:xfrm>
            <a:off x="0" y="3117300"/>
            <a:ext cx="9144000" cy="118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12" y="2810669"/>
            <a:ext cx="1656184" cy="307777"/>
          </a:xfrm>
          <a:prstGeom prst="rect">
            <a:avLst/>
          </a:prstGeom>
          <a:noFill/>
          <a:ln>
            <a:noFill/>
          </a:ln>
        </p:spPr>
        <p:txBody>
          <a:bodyPr wrap="square" rtlCol="0" anchor="ctr">
            <a:spAutoFit/>
          </a:bodyPr>
          <a:lstStyle/>
          <a:p>
            <a:r>
              <a:rPr lang="en-GB" sz="1400" b="1" dirty="0" smtClean="0">
                <a:solidFill>
                  <a:srgbClr val="66CCFF"/>
                </a:solidFill>
                <a:latin typeface="Arial" panose="020B0604020202020204" pitchFamily="34" charset="0"/>
                <a:cs typeface="Arial" panose="020B0604020202020204" pitchFamily="34" charset="0"/>
              </a:rPr>
              <a:t>Top performers</a:t>
            </a:r>
            <a:endParaRPr lang="en-GB" sz="1400" b="1" dirty="0">
              <a:solidFill>
                <a:srgbClr val="66CCFF"/>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0" y="5445224"/>
            <a:ext cx="9144000" cy="118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45298" y="5137447"/>
            <a:ext cx="1403648" cy="307777"/>
          </a:xfrm>
          <a:prstGeom prst="rect">
            <a:avLst/>
          </a:prstGeom>
          <a:noFill/>
          <a:ln>
            <a:noFill/>
          </a:ln>
        </p:spPr>
        <p:txBody>
          <a:bodyPr wrap="square" rtlCol="0" anchor="ctr">
            <a:spAutoFit/>
          </a:bodyPr>
          <a:lstStyle/>
          <a:p>
            <a:pPr algn="r"/>
            <a:r>
              <a:rPr lang="en-GB" sz="1400" b="1" dirty="0" smtClean="0">
                <a:solidFill>
                  <a:srgbClr val="FFC000"/>
                </a:solidFill>
                <a:latin typeface="Arial" panose="020B0604020202020204" pitchFamily="34" charset="0"/>
                <a:cs typeface="Arial" panose="020B0604020202020204" pitchFamily="34" charset="0"/>
              </a:rPr>
              <a:t>Baseline</a:t>
            </a:r>
            <a:endParaRPr lang="en-GB" sz="1400" b="1" dirty="0">
              <a:solidFill>
                <a:srgbClr val="FFC000"/>
              </a:solidFill>
              <a:latin typeface="Arial" panose="020B0604020202020204" pitchFamily="34" charset="0"/>
              <a:cs typeface="Arial" panose="020B0604020202020204" pitchFamily="34" charset="0"/>
            </a:endParaRPr>
          </a:p>
        </p:txBody>
      </p:sp>
      <p:sp>
        <p:nvSpPr>
          <p:cNvPr id="16"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24</a:t>
            </a:fld>
            <a:endParaRPr lang="ko-KR" altLang="en-US" dirty="0"/>
          </a:p>
        </p:txBody>
      </p:sp>
      <p:graphicFrame>
        <p:nvGraphicFramePr>
          <p:cNvPr id="17" name="Content Placeholder 3"/>
          <p:cNvGraphicFramePr>
            <a:graphicFrameLocks/>
          </p:cNvGraphicFramePr>
          <p:nvPr>
            <p:extLst>
              <p:ext uri="{D42A27DB-BD31-4B8C-83A1-F6EECF244321}">
                <p14:modId xmlns:p14="http://schemas.microsoft.com/office/powerpoint/2010/main" val="917315067"/>
              </p:ext>
            </p:extLst>
          </p:nvPr>
        </p:nvGraphicFramePr>
        <p:xfrm>
          <a:off x="5445016" y="1917312"/>
          <a:ext cx="360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64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6"/>
            <p:extLst>
              <p:ext uri="{D42A27DB-BD31-4B8C-83A1-F6EECF244321}">
                <p14:modId xmlns:p14="http://schemas.microsoft.com/office/powerpoint/2010/main" val="3098817154"/>
              </p:ext>
            </p:extLst>
          </p:nvPr>
        </p:nvGraphicFramePr>
        <p:xfrm>
          <a:off x="504031" y="1124744"/>
          <a:ext cx="8135937"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827584" y="0"/>
            <a:ext cx="5976664" cy="620688"/>
          </a:xfrm>
        </p:spPr>
        <p:txBody>
          <a:bodyPr/>
          <a:lstStyle/>
          <a:p>
            <a:r>
              <a:rPr lang="en-US" sz="2000" dirty="0"/>
              <a:t>Top performers in </a:t>
            </a:r>
            <a:r>
              <a:rPr lang="en-US" sz="2000" dirty="0" smtClean="0"/>
              <a:t>financial literacy,  by gender</a:t>
            </a:r>
            <a:endParaRPr lang="en-GB" sz="2000" b="1" dirty="0"/>
          </a:p>
        </p:txBody>
      </p:sp>
      <p:sp>
        <p:nvSpPr>
          <p:cNvPr id="16" name="TextBox 2"/>
          <p:cNvSpPr txBox="1"/>
          <p:nvPr/>
        </p:nvSpPr>
        <p:spPr>
          <a:xfrm>
            <a:off x="7956370" y="1802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fr-FR" dirty="0" smtClean="0">
                <a:solidFill>
                  <a:prstClr val="white"/>
                </a:solidFill>
                <a:latin typeface="Arial" pitchFamily="34" charset="0"/>
                <a:cs typeface="Arial" pitchFamily="34" charset="0"/>
              </a:rPr>
              <a:t>Tab V.4.6</a:t>
            </a:r>
            <a:endParaRPr lang="en-GB" dirty="0">
              <a:solidFill>
                <a:prstClr val="white"/>
              </a:solidFill>
              <a:latin typeface="Arial" pitchFamily="34" charset="0"/>
              <a:cs typeface="Arial" pitchFamily="34" charset="0"/>
            </a:endParaRPr>
          </a:p>
        </p:txBody>
      </p:sp>
      <p:sp>
        <p:nvSpPr>
          <p:cNvPr id="9" name="슬라이드 번호 개체 틀 8"/>
          <p:cNvSpPr>
            <a:spLocks noGrp="1"/>
          </p:cNvSpPr>
          <p:nvPr>
            <p:ph type="sldNum" sz="quarter" idx="18"/>
          </p:nvPr>
        </p:nvSpPr>
        <p:spPr/>
        <p:txBody>
          <a:bodyPr/>
          <a:lstStyle/>
          <a:p>
            <a:fld id="{B8364164-D7C2-4011-A351-B5EC1CE463BF}" type="slidenum">
              <a:rPr lang="ko-KR" altLang="en-US" smtClean="0"/>
              <a:pPr/>
              <a:t>25</a:t>
            </a:fld>
            <a:endParaRPr lang="ko-KR" altLang="en-US"/>
          </a:p>
        </p:txBody>
      </p:sp>
      <p:sp>
        <p:nvSpPr>
          <p:cNvPr id="12" name="TextBox 9"/>
          <p:cNvSpPr txBox="1"/>
          <p:nvPr/>
        </p:nvSpPr>
        <p:spPr>
          <a:xfrm>
            <a:off x="3131880" y="744135"/>
            <a:ext cx="3994567" cy="1631216"/>
          </a:xfrm>
          <a:prstGeom prst="rect">
            <a:avLst/>
          </a:prstGeom>
          <a:solidFill>
            <a:srgbClr val="278D99"/>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US" altLang="ko-KR" sz="2000" b="1" dirty="0" smtClean="0">
                <a:solidFill>
                  <a:srgbClr val="FFFF00"/>
                </a:solidFill>
                <a:latin typeface="Calibri" panose="020F0502020204030204" pitchFamily="34" charset="0"/>
                <a:cs typeface="Arial" panose="020B0604020202020204" pitchFamily="34" charset="0"/>
              </a:rPr>
              <a:t>9.7% of students are top performers </a:t>
            </a:r>
            <a:r>
              <a:rPr lang="en-US" altLang="ko-KR" sz="2000" dirty="0" smtClean="0">
                <a:solidFill>
                  <a:schemeClr val="tx2">
                    <a:lumMod val="20000"/>
                    <a:lumOff val="80000"/>
                  </a:schemeClr>
                </a:solidFill>
                <a:latin typeface="Calibri" panose="020F0502020204030204" pitchFamily="34" charset="0"/>
                <a:cs typeface="Arial" panose="020B0604020202020204" pitchFamily="34" charset="0"/>
              </a:rPr>
              <a:t>in financial literacy(OECD average): they can solve problems such as sample task NEW OFFER– and possibly harder problems as well</a:t>
            </a:r>
          </a:p>
        </p:txBody>
      </p:sp>
      <p:sp>
        <p:nvSpPr>
          <p:cNvPr id="13" name="TextBox 9"/>
          <p:cNvSpPr txBox="1"/>
          <p:nvPr/>
        </p:nvSpPr>
        <p:spPr>
          <a:xfrm>
            <a:off x="4572000" y="2465601"/>
            <a:ext cx="4572000" cy="1323439"/>
          </a:xfrm>
          <a:prstGeom prst="rect">
            <a:avLst/>
          </a:prstGeom>
          <a:solidFill>
            <a:srgbClr val="278D99"/>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US" altLang="ko-KR" sz="2000" b="1" dirty="0" smtClean="0">
                <a:solidFill>
                  <a:srgbClr val="FFFF00"/>
                </a:solidFill>
                <a:latin typeface="Calibri" panose="020F0502020204030204" pitchFamily="34" charset="0"/>
                <a:cs typeface="Arial" panose="020B0604020202020204" pitchFamily="34" charset="0"/>
              </a:rPr>
              <a:t>Boys are more likely to be top performers than girls</a:t>
            </a:r>
            <a:r>
              <a:rPr lang="en-US" altLang="ko-KR" sz="2000" dirty="0" smtClean="0">
                <a:solidFill>
                  <a:schemeClr val="tx2">
                    <a:lumMod val="20000"/>
                    <a:lumOff val="80000"/>
                  </a:schemeClr>
                </a:solidFill>
                <a:latin typeface="Calibri" panose="020F0502020204030204" pitchFamily="34" charset="0"/>
                <a:cs typeface="Arial" panose="020B0604020202020204" pitchFamily="34" charset="0"/>
              </a:rPr>
              <a:t>, particularly in New Zealand, Israel, Poland, France and the Flemish Community (Belgium)</a:t>
            </a:r>
          </a:p>
        </p:txBody>
      </p:sp>
      <p:sp>
        <p:nvSpPr>
          <p:cNvPr id="19" name="Rectangle 7"/>
          <p:cNvSpPr/>
          <p:nvPr/>
        </p:nvSpPr>
        <p:spPr bwMode="auto">
          <a:xfrm>
            <a:off x="674125" y="5034560"/>
            <a:ext cx="7992888" cy="324000"/>
          </a:xfrm>
          <a:prstGeom prst="rect">
            <a:avLst/>
          </a:prstGeom>
          <a:solidFill>
            <a:schemeClr val="accent1">
              <a:lumMod val="20000"/>
              <a:lumOff val="80000"/>
              <a:alpha val="63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dirty="0" smtClean="0">
              <a:solidFill>
                <a:prstClr val="black"/>
              </a:solidFill>
              <a:latin typeface="Arial" charset="0"/>
            </a:endParaRPr>
          </a:p>
        </p:txBody>
      </p:sp>
      <p:sp>
        <p:nvSpPr>
          <p:cNvPr id="5" name="Rounded Rectangular Callout 4"/>
          <p:cNvSpPr/>
          <p:nvPr/>
        </p:nvSpPr>
        <p:spPr>
          <a:xfrm>
            <a:off x="4670569" y="5926968"/>
            <a:ext cx="3744416" cy="1044152"/>
          </a:xfrm>
          <a:prstGeom prst="wedgeRoundRectCallout">
            <a:avLst>
              <a:gd name="adj1" fmla="val -43485"/>
              <a:gd name="adj2" fmla="val -111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Percentage of  top performers </a:t>
            </a:r>
            <a:r>
              <a:rPr lang="en-US" dirty="0" smtClean="0"/>
              <a:t/>
            </a:r>
            <a:br>
              <a:rPr lang="en-US" dirty="0" smtClean="0"/>
            </a:br>
            <a:r>
              <a:rPr lang="en-US" dirty="0" smtClean="0"/>
              <a:t>in </a:t>
            </a:r>
            <a:r>
              <a:rPr lang="en-US" dirty="0"/>
              <a:t>financial literacy and at least </a:t>
            </a:r>
            <a:r>
              <a:rPr lang="en-US" dirty="0" smtClean="0"/>
              <a:t/>
            </a:r>
            <a:br>
              <a:rPr lang="en-US" dirty="0" smtClean="0"/>
            </a:br>
            <a:r>
              <a:rPr lang="en-US" dirty="0" smtClean="0"/>
              <a:t>in </a:t>
            </a:r>
            <a:r>
              <a:rPr lang="en-US" dirty="0"/>
              <a:t>one other domain</a:t>
            </a:r>
          </a:p>
        </p:txBody>
      </p:sp>
    </p:spTree>
    <p:extLst>
      <p:ext uri="{BB962C8B-B14F-4D97-AF65-F5344CB8AC3E}">
        <p14:creationId xmlns:p14="http://schemas.microsoft.com/office/powerpoint/2010/main" val="312841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100"/>
                                        <p:tgtEl>
                                          <p:spTgt spid="3">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4" dur="100"/>
                                        <p:tgtEl>
                                          <p:spTgt spid="3">
                                            <p:graphicEl>
                                              <a:chart seriesIdx="1" categoryIdx="-4" bldStep="series"/>
                                            </p:graphicEl>
                                          </p:spTgt>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21" dur="100"/>
                                        <p:tgtEl>
                                          <p:spTgt spid="3">
                                            <p:graphicEl>
                                              <a:chart seriesIdx="2" categoryIdx="-4" bldStep="series"/>
                                            </p:graphicEl>
                                          </p:spTgt>
                                        </p:tgtEl>
                                      </p:cBhvr>
                                    </p:animEffect>
                                  </p:childTnLst>
                                </p:cTn>
                              </p:par>
                            </p:childTnLst>
                          </p:cTn>
                        </p:par>
                        <p:par>
                          <p:cTn id="22" fill="hold">
                            <p:stCondLst>
                              <p:cond delay="1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P spid="12" grpId="0" animBg="1"/>
      <p:bldP spid="12" grpId="1" animBg="1"/>
      <p:bldP spid="13" grpId="0" animBg="1"/>
      <p:bldP spid="13" grpId="1" animBg="1"/>
      <p:bldP spid="1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평행 사변형 6"/>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srgbClr val="FFFFFF"/>
              </a:solidFill>
            </a:endParaRPr>
          </a:p>
        </p:txBody>
      </p:sp>
      <p:graphicFrame>
        <p:nvGraphicFramePr>
          <p:cNvPr id="14" name="Content Placeholder 5"/>
          <p:cNvGraphicFramePr>
            <a:graphicFrameLocks noGrp="1"/>
          </p:cNvGraphicFramePr>
          <p:nvPr>
            <p:ph idx="4294967295"/>
            <p:extLst>
              <p:ext uri="{D42A27DB-BD31-4B8C-83A1-F6EECF244321}">
                <p14:modId xmlns:p14="http://schemas.microsoft.com/office/powerpoint/2010/main" val="1690646584"/>
              </p:ext>
            </p:extLst>
          </p:nvPr>
        </p:nvGraphicFramePr>
        <p:xfrm>
          <a:off x="1" y="980728"/>
          <a:ext cx="9143999"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GB" sz="2000" dirty="0"/>
              <a:t>Percentage </a:t>
            </a:r>
            <a:r>
              <a:rPr lang="en-GB" sz="2000" dirty="0" smtClean="0"/>
              <a:t>of low-performing students</a:t>
            </a:r>
            <a:br>
              <a:rPr lang="en-GB" sz="2000" dirty="0" smtClean="0"/>
            </a:br>
            <a:r>
              <a:rPr lang="en-GB" sz="2000" dirty="0" smtClean="0"/>
              <a:t>in financial literacy</a:t>
            </a:r>
            <a:endParaRPr lang="en-GB" sz="2000" b="1" dirty="0"/>
          </a:p>
        </p:txBody>
      </p:sp>
      <p:sp>
        <p:nvSpPr>
          <p:cNvPr id="10" name="TextBox 2"/>
          <p:cNvSpPr txBox="1"/>
          <p:nvPr/>
        </p:nvSpPr>
        <p:spPr>
          <a:xfrm>
            <a:off x="7884368" y="1802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GB" dirty="0" smtClean="0">
                <a:solidFill>
                  <a:prstClr val="white"/>
                </a:solidFill>
                <a:latin typeface="Arial" pitchFamily="34" charset="0"/>
                <a:cs typeface="Arial" pitchFamily="34" charset="0"/>
              </a:rPr>
              <a:t>Tab V.2.1</a:t>
            </a:r>
            <a:endParaRPr lang="en-GB" dirty="0">
              <a:solidFill>
                <a:prstClr val="white"/>
              </a:solidFill>
              <a:latin typeface="Arial" pitchFamily="34" charset="0"/>
              <a:cs typeface="Arial" pitchFamily="34" charset="0"/>
            </a:endParaRPr>
          </a:p>
        </p:txBody>
      </p:sp>
      <p:sp>
        <p:nvSpPr>
          <p:cNvPr id="9"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26</a:t>
            </a:fld>
            <a:endParaRPr lang="ko-KR" altLang="en-US" dirty="0"/>
          </a:p>
        </p:txBody>
      </p:sp>
      <p:sp>
        <p:nvSpPr>
          <p:cNvPr id="11" name="TextBox 9"/>
          <p:cNvSpPr txBox="1"/>
          <p:nvPr/>
        </p:nvSpPr>
        <p:spPr>
          <a:xfrm>
            <a:off x="4932040" y="1405125"/>
            <a:ext cx="3600399" cy="1477328"/>
          </a:xfrm>
          <a:prstGeom prst="rect">
            <a:avLst/>
          </a:prstGeom>
          <a:solidFill>
            <a:srgbClr val="278D99"/>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US" altLang="ko-KR" sz="1800" dirty="0" smtClean="0">
                <a:solidFill>
                  <a:schemeClr val="bg1"/>
                </a:solidFill>
                <a:latin typeface="Calibri" panose="020F0502020204030204" pitchFamily="34" charset="0"/>
                <a:cs typeface="Arial" panose="020B0604020202020204" pitchFamily="34" charset="0"/>
              </a:rPr>
              <a:t>Across the OECD on average, </a:t>
            </a:r>
            <a:r>
              <a:rPr lang="en-US" altLang="ko-KR" sz="1800" b="1" dirty="0" smtClean="0">
                <a:solidFill>
                  <a:srgbClr val="FFFF00"/>
                </a:solidFill>
                <a:latin typeface="Calibri" panose="020F0502020204030204" pitchFamily="34" charset="0"/>
                <a:cs typeface="Arial" panose="020B0604020202020204" pitchFamily="34" charset="0"/>
              </a:rPr>
              <a:t>15% of students do not reach the baseline level of financial literacy </a:t>
            </a:r>
            <a:r>
              <a:rPr lang="en-US" altLang="ko-KR" sz="1800" dirty="0" smtClean="0">
                <a:solidFill>
                  <a:schemeClr val="bg1"/>
                </a:solidFill>
                <a:latin typeface="Calibri" panose="020F0502020204030204" pitchFamily="34" charset="0"/>
                <a:cs typeface="Arial" panose="020B0604020202020204" pitchFamily="34" charset="0"/>
              </a:rPr>
              <a:t>– meaning that they can solve only simple tasks such as sample task INVOICE (if any)</a:t>
            </a:r>
          </a:p>
        </p:txBody>
      </p:sp>
      <p:sp>
        <p:nvSpPr>
          <p:cNvPr id="12" name="TextBox 9"/>
          <p:cNvSpPr txBox="1"/>
          <p:nvPr/>
        </p:nvSpPr>
        <p:spPr>
          <a:xfrm>
            <a:off x="827584" y="2852936"/>
            <a:ext cx="4824536" cy="1015663"/>
          </a:xfrm>
          <a:prstGeom prst="rect">
            <a:avLst/>
          </a:prstGeom>
          <a:solidFill>
            <a:srgbClr val="278D99"/>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US" altLang="ko-KR" sz="2000" b="1" dirty="0" smtClean="0">
                <a:solidFill>
                  <a:srgbClr val="FFFF00"/>
                </a:solidFill>
                <a:latin typeface="Calibri" panose="020F0502020204030204" pitchFamily="34" charset="0"/>
                <a:cs typeface="Arial" panose="020B0604020202020204" pitchFamily="34" charset="0"/>
              </a:rPr>
              <a:t>Boys are more likely to be low performers than girls</a:t>
            </a:r>
            <a:r>
              <a:rPr lang="en-US" altLang="ko-KR" sz="2000" dirty="0" smtClean="0">
                <a:solidFill>
                  <a:schemeClr val="tx2">
                    <a:lumMod val="20000"/>
                    <a:lumOff val="80000"/>
                  </a:schemeClr>
                </a:solidFill>
                <a:latin typeface="Calibri" panose="020F0502020204030204" pitchFamily="34" charset="0"/>
                <a:cs typeface="Arial" panose="020B0604020202020204" pitchFamily="34" charset="0"/>
              </a:rPr>
              <a:t>, particularly in France, Israel, Slovenia and the Slovak Republic</a:t>
            </a:r>
          </a:p>
        </p:txBody>
      </p:sp>
    </p:spTree>
    <p:extLst>
      <p:ext uri="{BB962C8B-B14F-4D97-AF65-F5344CB8AC3E}">
        <p14:creationId xmlns:p14="http://schemas.microsoft.com/office/powerpoint/2010/main" val="1775082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14" dur="500"/>
                                        <p:tgtEl>
                                          <p:spTgt spid="14">
                                            <p:graphicEl>
                                              <a:chart seriesIdx="0"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2" categoryIdx="-4" bldStep="series"/>
                                            </p:graphic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11" grpId="0" animBg="1"/>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a:t>Are there gender differences in financial literacy?</a:t>
            </a:r>
          </a:p>
        </p:txBody>
      </p:sp>
      <p:graphicFrame>
        <p:nvGraphicFramePr>
          <p:cNvPr id="4" name="Chart 3"/>
          <p:cNvGraphicFramePr>
            <a:graphicFrameLocks/>
          </p:cNvGraphicFramePr>
          <p:nvPr>
            <p:extLst>
              <p:ext uri="{D42A27DB-BD31-4B8C-83A1-F6EECF244321}">
                <p14:modId xmlns:p14="http://schemas.microsoft.com/office/powerpoint/2010/main" val="4169455611"/>
              </p:ext>
            </p:extLst>
          </p:nvPr>
        </p:nvGraphicFramePr>
        <p:xfrm>
          <a:off x="107504" y="2204864"/>
          <a:ext cx="4464496"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695949571"/>
              </p:ext>
            </p:extLst>
          </p:nvPr>
        </p:nvGraphicFramePr>
        <p:xfrm>
          <a:off x="4499992" y="2204864"/>
          <a:ext cx="4392488"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347864" y="1142423"/>
            <a:ext cx="5388062" cy="707886"/>
          </a:xfrm>
          <a:prstGeom prst="rect">
            <a:avLst/>
          </a:prstGeom>
          <a:solidFill>
            <a:srgbClr val="278D99"/>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GB" sz="2000" b="1" dirty="0" smtClean="0">
                <a:solidFill>
                  <a:srgbClr val="FFFF00"/>
                </a:solidFill>
                <a:latin typeface="Calibri" panose="020F0502020204030204" pitchFamily="34" charset="0"/>
                <a:cs typeface="Arial" panose="020B0604020202020204" pitchFamily="34" charset="0"/>
              </a:rPr>
              <a:t>On </a:t>
            </a:r>
            <a:r>
              <a:rPr lang="en-GB" sz="2000" b="1" dirty="0">
                <a:solidFill>
                  <a:srgbClr val="FFFF00"/>
                </a:solidFill>
                <a:latin typeface="Calibri" panose="020F0502020204030204" pitchFamily="34" charset="0"/>
                <a:cs typeface="Arial" panose="020B0604020202020204" pitchFamily="34" charset="0"/>
              </a:rPr>
              <a:t>average there are no gender differences</a:t>
            </a:r>
            <a:r>
              <a:rPr lang="en-GB" sz="2000" dirty="0" smtClean="0">
                <a:solidFill>
                  <a:schemeClr val="bg1"/>
                </a:solidFill>
                <a:latin typeface="Calibri" panose="020F0502020204030204" pitchFamily="34" charset="0"/>
                <a:cs typeface="Arial" panose="020B0604020202020204" pitchFamily="34" charset="0"/>
              </a:rPr>
              <a:t> (except </a:t>
            </a:r>
            <a:r>
              <a:rPr lang="en-GB" sz="2000" dirty="0">
                <a:solidFill>
                  <a:schemeClr val="bg1"/>
                </a:solidFill>
                <a:latin typeface="Calibri" panose="020F0502020204030204" pitchFamily="34" charset="0"/>
                <a:cs typeface="Arial" panose="020B0604020202020204" pitchFamily="34" charset="0"/>
              </a:rPr>
              <a:t>in Italy) but fewer girls at top and </a:t>
            </a:r>
            <a:r>
              <a:rPr lang="en-GB" sz="2000" dirty="0" smtClean="0">
                <a:solidFill>
                  <a:schemeClr val="bg1"/>
                </a:solidFill>
                <a:latin typeface="Calibri" panose="020F0502020204030204" pitchFamily="34" charset="0"/>
                <a:cs typeface="Arial" panose="020B0604020202020204" pitchFamily="34" charset="0"/>
              </a:rPr>
              <a:t>bottom</a:t>
            </a:r>
            <a:endParaRPr lang="en-GB" sz="2000" dirty="0">
              <a:solidFill>
                <a:schemeClr val="bg1"/>
              </a:solidFill>
              <a:latin typeface="Calibri" panose="020F0502020204030204" pitchFamily="34" charset="0"/>
              <a:cs typeface="Arial" panose="020B0604020202020204" pitchFamily="34" charset="0"/>
            </a:endParaRPr>
          </a:p>
        </p:txBody>
      </p:sp>
      <p:sp>
        <p:nvSpPr>
          <p:cNvPr id="7"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27</a:t>
            </a:fld>
            <a:endParaRPr lang="ko-KR" altLang="en-US" dirty="0"/>
          </a:p>
        </p:txBody>
      </p:sp>
    </p:spTree>
    <p:extLst>
      <p:ext uri="{BB962C8B-B14F-4D97-AF65-F5344CB8AC3E}">
        <p14:creationId xmlns:p14="http://schemas.microsoft.com/office/powerpoint/2010/main" val="287434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21" dur="500"/>
                                        <p:tgtEl>
                                          <p:spTgt spid="11">
                                            <p:graphicEl>
                                              <a:chart seriesIdx="0"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26" dur="50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Graphic spid="11" grpId="0">
        <p:bldSub>
          <a:bldChart bld="series" animBg="0"/>
        </p:bldSub>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Skill gaps within countries</a:t>
            </a:r>
            <a:endParaRPr lang="en-GB"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925299055"/>
              </p:ext>
            </p:extLst>
          </p:nvPr>
        </p:nvGraphicFramePr>
        <p:xfrm>
          <a:off x="190363" y="836712"/>
          <a:ext cx="8964488" cy="602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8424" y="836712"/>
            <a:ext cx="648072" cy="288032"/>
          </a:xfrm>
          <a:prstGeom prst="rect">
            <a:avLst/>
          </a:prstGeom>
          <a:noFill/>
          <a:ln>
            <a:noFill/>
          </a:ln>
        </p:spPr>
        <p:txBody>
          <a:bodyPr wrap="square" rtlCol="0" anchor="ctr">
            <a:spAutoFit/>
          </a:bodyPr>
          <a:lstStyle/>
          <a:p>
            <a:r>
              <a:rPr lang="en-GB" sz="1200" b="1" dirty="0" smtClean="0">
                <a:solidFill>
                  <a:schemeClr val="bg1"/>
                </a:solidFill>
                <a:cs typeface="Arial" panose="020B0604020202020204" pitchFamily="34" charset="0"/>
              </a:rPr>
              <a:t>Top</a:t>
            </a:r>
            <a:endParaRPr lang="en-GB" sz="1200" b="1" dirty="0">
              <a:solidFill>
                <a:schemeClr val="bg1"/>
              </a:solidFill>
              <a:cs typeface="Arial" panose="020B0604020202020204" pitchFamily="34" charset="0"/>
            </a:endParaRPr>
          </a:p>
        </p:txBody>
      </p:sp>
      <p:sp>
        <p:nvSpPr>
          <p:cNvPr id="7" name="TextBox 6"/>
          <p:cNvSpPr txBox="1"/>
          <p:nvPr/>
        </p:nvSpPr>
        <p:spPr>
          <a:xfrm>
            <a:off x="8331226" y="3281687"/>
            <a:ext cx="827584" cy="276999"/>
          </a:xfrm>
          <a:prstGeom prst="rect">
            <a:avLst/>
          </a:prstGeom>
          <a:noFill/>
          <a:ln>
            <a:noFill/>
          </a:ln>
        </p:spPr>
        <p:txBody>
          <a:bodyPr wrap="square" rtlCol="0" anchor="ctr">
            <a:spAutoFit/>
          </a:bodyPr>
          <a:lstStyle/>
          <a:p>
            <a:pPr algn="ctr"/>
            <a:r>
              <a:rPr lang="en-GB" sz="1200" b="1" dirty="0" smtClean="0">
                <a:solidFill>
                  <a:schemeClr val="bg1"/>
                </a:solidFill>
                <a:cs typeface="Arial" panose="020B0604020202020204" pitchFamily="34" charset="0"/>
              </a:rPr>
              <a:t>Bottom</a:t>
            </a:r>
            <a:endParaRPr lang="en-GB" sz="1200" b="1" dirty="0">
              <a:solidFill>
                <a:schemeClr val="bg1"/>
              </a:solidFill>
              <a:cs typeface="Arial" panose="020B0604020202020204" pitchFamily="34" charset="0"/>
            </a:endParaRPr>
          </a:p>
        </p:txBody>
      </p:sp>
      <p:sp>
        <p:nvSpPr>
          <p:cNvPr id="6" name="TextBox 5"/>
          <p:cNvSpPr txBox="1"/>
          <p:nvPr/>
        </p:nvSpPr>
        <p:spPr>
          <a:xfrm>
            <a:off x="107504" y="6401653"/>
            <a:ext cx="6480720" cy="276999"/>
          </a:xfrm>
          <a:prstGeom prst="rect">
            <a:avLst/>
          </a:prstGeom>
          <a:noFill/>
          <a:ln>
            <a:noFill/>
          </a:ln>
        </p:spPr>
        <p:txBody>
          <a:bodyPr wrap="square" rtlCol="0" anchor="ctr">
            <a:spAutoFit/>
          </a:bodyPr>
          <a:lstStyle/>
          <a:p>
            <a:r>
              <a:rPr lang="en-GB" sz="1200" dirty="0" smtClean="0">
                <a:solidFill>
                  <a:schemeClr val="bg1"/>
                </a:solidFill>
                <a:cs typeface="Arial" panose="020B0604020202020204" pitchFamily="34" charset="0"/>
              </a:rPr>
              <a:t>Countries ranked by 10</a:t>
            </a:r>
            <a:r>
              <a:rPr lang="en-GB" sz="1200" baseline="30000" dirty="0" smtClean="0">
                <a:solidFill>
                  <a:schemeClr val="bg1"/>
                </a:solidFill>
                <a:cs typeface="Arial" panose="020B0604020202020204" pitchFamily="34" charset="0"/>
              </a:rPr>
              <a:t>th</a:t>
            </a:r>
            <a:r>
              <a:rPr lang="en-GB" sz="1200" dirty="0" smtClean="0">
                <a:solidFill>
                  <a:schemeClr val="bg1"/>
                </a:solidFill>
                <a:cs typeface="Arial" panose="020B0604020202020204" pitchFamily="34" charset="0"/>
              </a:rPr>
              <a:t> percentile of financial literacy performance</a:t>
            </a:r>
            <a:endParaRPr lang="en-GB" sz="1200" dirty="0">
              <a:solidFill>
                <a:schemeClr val="bg1"/>
              </a:solidFill>
              <a:cs typeface="Arial" panose="020B0604020202020204" pitchFamily="34" charset="0"/>
            </a:endParaRPr>
          </a:p>
        </p:txBody>
      </p:sp>
      <p:sp>
        <p:nvSpPr>
          <p:cNvPr id="8" name="Rectangle 7"/>
          <p:cNvSpPr/>
          <p:nvPr/>
        </p:nvSpPr>
        <p:spPr>
          <a:xfrm>
            <a:off x="755576" y="1844824"/>
            <a:ext cx="727280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28</a:t>
            </a:fld>
            <a:endParaRPr lang="ko-KR" altLang="en-US" dirty="0"/>
          </a:p>
        </p:txBody>
      </p:sp>
    </p:spTree>
    <p:extLst>
      <p:ext uri="{BB962C8B-B14F-4D97-AF65-F5344CB8AC3E}">
        <p14:creationId xmlns:p14="http://schemas.microsoft.com/office/powerpoint/2010/main" val="2478920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500"/>
                                        <p:tgtEl>
                                          <p:spTgt spid="4">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2" dur="500"/>
                                        <p:tgtEl>
                                          <p:spTgt spid="4">
                                            <p:graphicEl>
                                              <a:chart seriesIdx="-4" categoryIdx="1" bldStep="category"/>
                                            </p:graphic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6" dur="500"/>
                                        <p:tgtEl>
                                          <p:spTgt spid="4">
                                            <p:graphicEl>
                                              <a:chart seriesIdx="-4" categoryIdx="2" bldStep="category"/>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0" dur="500"/>
                                        <p:tgtEl>
                                          <p:spTgt spid="4">
                                            <p:graphicEl>
                                              <a:chart seriesIdx="-4" categoryIdx="3"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4" dur="500"/>
                                        <p:tgtEl>
                                          <p:spTgt spid="4">
                                            <p:graphicEl>
                                              <a:chart seriesIdx="-4" categoryIdx="4"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28" dur="500"/>
                                        <p:tgtEl>
                                          <p:spTgt spid="4">
                                            <p:graphicEl>
                                              <a:chart seriesIdx="-4" categoryIdx="5"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down)">
                                      <p:cBhvr>
                                        <p:cTn id="32" dur="500"/>
                                        <p:tgtEl>
                                          <p:spTgt spid="4">
                                            <p:graphicEl>
                                              <a:chart seriesIdx="-4" categoryIdx="6" bldStep="category"/>
                                            </p:graphicEl>
                                          </p:spTgt>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down)">
                                      <p:cBhvr>
                                        <p:cTn id="36" dur="500"/>
                                        <p:tgtEl>
                                          <p:spTgt spid="4">
                                            <p:graphicEl>
                                              <a:chart seriesIdx="-4" categoryIdx="7" bldStep="category"/>
                                            </p:graphicEl>
                                          </p:spTgt>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down)">
                                      <p:cBhvr>
                                        <p:cTn id="40" dur="500"/>
                                        <p:tgtEl>
                                          <p:spTgt spid="4">
                                            <p:graphicEl>
                                              <a:chart seriesIdx="-4" categoryIdx="8" bldStep="category"/>
                                            </p:graphic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down)">
                                      <p:cBhvr>
                                        <p:cTn id="44" dur="500"/>
                                        <p:tgtEl>
                                          <p:spTgt spid="4">
                                            <p:graphicEl>
                                              <a:chart seriesIdx="-4" categoryIdx="9" bldStep="category"/>
                                            </p:graphicEl>
                                          </p:spTgt>
                                        </p:tgtEl>
                                      </p:cBhvr>
                                    </p:animEffect>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wipe(down)">
                                      <p:cBhvr>
                                        <p:cTn id="48" dur="500"/>
                                        <p:tgtEl>
                                          <p:spTgt spid="4">
                                            <p:graphicEl>
                                              <a:chart seriesIdx="-4" categoryIdx="10" bldStep="category"/>
                                            </p:graphicEl>
                                          </p:spTgt>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wipe(down)">
                                      <p:cBhvr>
                                        <p:cTn id="52" dur="500"/>
                                        <p:tgtEl>
                                          <p:spTgt spid="4">
                                            <p:graphicEl>
                                              <a:chart seriesIdx="-4" categoryIdx="11" bldStep="category"/>
                                            </p:graphicEl>
                                          </p:spTgt>
                                        </p:tgtEl>
                                      </p:cBhvr>
                                    </p:animEffect>
                                  </p:childTnLst>
                                </p:cTn>
                              </p:par>
                            </p:childTnLst>
                          </p:cTn>
                        </p:par>
                        <p:par>
                          <p:cTn id="53" fill="hold">
                            <p:stCondLst>
                              <p:cond delay="5500"/>
                            </p:stCondLst>
                            <p:childTnLst>
                              <p:par>
                                <p:cTn id="54" presetID="22" presetClass="entr" presetSubtype="4" fill="hold" grpId="0" nodeType="afterEffect">
                                  <p:stCondLst>
                                    <p:cond delay="0"/>
                                  </p:stCondLst>
                                  <p:childTnLst>
                                    <p:set>
                                      <p:cBhvr>
                                        <p:cTn id="55"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wipe(down)">
                                      <p:cBhvr>
                                        <p:cTn id="56" dur="500"/>
                                        <p:tgtEl>
                                          <p:spTgt spid="4">
                                            <p:graphicEl>
                                              <a:chart seriesIdx="-4" categoryIdx="12" bldStep="category"/>
                                            </p:graphicEl>
                                          </p:spTgt>
                                        </p:tgtEl>
                                      </p:cBhvr>
                                    </p:animEffect>
                                  </p:childTnLst>
                                </p:cTn>
                              </p:par>
                            </p:childTnLst>
                          </p:cTn>
                        </p:par>
                        <p:par>
                          <p:cTn id="57" fill="hold">
                            <p:stCondLst>
                              <p:cond delay="6000"/>
                            </p:stCondLst>
                            <p:childTnLst>
                              <p:par>
                                <p:cTn id="58" presetID="22" presetClass="entr" presetSubtype="4" fill="hold" grpId="0" nodeType="afterEffect">
                                  <p:stCondLst>
                                    <p:cond delay="0"/>
                                  </p:stCondLst>
                                  <p:childTnLst>
                                    <p:set>
                                      <p:cBhvr>
                                        <p:cTn id="59"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wipe(down)">
                                      <p:cBhvr>
                                        <p:cTn id="60" dur="500"/>
                                        <p:tgtEl>
                                          <p:spTgt spid="4">
                                            <p:graphicEl>
                                              <a:chart seriesIdx="-4" categoryIdx="13" bldStep="category"/>
                                            </p:graphicEl>
                                          </p:spTgt>
                                        </p:tgtEl>
                                      </p:cBhvr>
                                    </p:animEffect>
                                  </p:childTnLst>
                                </p:cTn>
                              </p:par>
                            </p:childTnLst>
                          </p:cTn>
                        </p:par>
                        <p:par>
                          <p:cTn id="61" fill="hold">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4">
                                            <p:graphicEl>
                                              <a:chart seriesIdx="-4" categoryIdx="14" bldStep="category"/>
                                            </p:graphicEl>
                                          </p:spTgt>
                                        </p:tgtEl>
                                        <p:attrNameLst>
                                          <p:attrName>style.visibility</p:attrName>
                                        </p:attrNameLst>
                                      </p:cBhvr>
                                      <p:to>
                                        <p:strVal val="visible"/>
                                      </p:to>
                                    </p:set>
                                    <p:animEffect transition="in" filter="wipe(down)">
                                      <p:cBhvr>
                                        <p:cTn id="64" dur="500"/>
                                        <p:tgtEl>
                                          <p:spTgt spid="4">
                                            <p:graphicEl>
                                              <a:chart seriesIdx="-4" categoryIdx="14" bldStep="category"/>
                                            </p:graphicEl>
                                          </p:spTgt>
                                        </p:tgtEl>
                                      </p:cBhvr>
                                    </p:animEffect>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4">
                                            <p:graphicEl>
                                              <a:chart seriesIdx="-4" categoryIdx="15" bldStep="category"/>
                                            </p:graphicEl>
                                          </p:spTgt>
                                        </p:tgtEl>
                                        <p:attrNameLst>
                                          <p:attrName>style.visibility</p:attrName>
                                        </p:attrNameLst>
                                      </p:cBhvr>
                                      <p:to>
                                        <p:strVal val="visible"/>
                                      </p:to>
                                    </p:set>
                                    <p:animEffect transition="in" filter="wipe(down)">
                                      <p:cBhvr>
                                        <p:cTn id="68" dur="500"/>
                                        <p:tgtEl>
                                          <p:spTgt spid="4">
                                            <p:graphicEl>
                                              <a:chart seriesIdx="-4" categoryIdx="15" bldStep="category"/>
                                            </p:graphicEl>
                                          </p:spTgt>
                                        </p:tgtEl>
                                      </p:cBhvr>
                                    </p:animEffect>
                                  </p:childTnLst>
                                </p:cTn>
                              </p:par>
                            </p:childTnLst>
                          </p:cTn>
                        </p:par>
                        <p:par>
                          <p:cTn id="69" fill="hold">
                            <p:stCondLst>
                              <p:cond delay="7500"/>
                            </p:stCondLst>
                            <p:childTnLst>
                              <p:par>
                                <p:cTn id="70" presetID="22" presetClass="entr" presetSubtype="4" fill="hold" grpId="0" nodeType="afterEffect">
                                  <p:stCondLst>
                                    <p:cond delay="0"/>
                                  </p:stCondLst>
                                  <p:childTnLst>
                                    <p:set>
                                      <p:cBhvr>
                                        <p:cTn id="71" dur="1" fill="hold">
                                          <p:stCondLst>
                                            <p:cond delay="0"/>
                                          </p:stCondLst>
                                        </p:cTn>
                                        <p:tgtEl>
                                          <p:spTgt spid="4">
                                            <p:graphicEl>
                                              <a:chart seriesIdx="-4" categoryIdx="16" bldStep="category"/>
                                            </p:graphicEl>
                                          </p:spTgt>
                                        </p:tgtEl>
                                        <p:attrNameLst>
                                          <p:attrName>style.visibility</p:attrName>
                                        </p:attrNameLst>
                                      </p:cBhvr>
                                      <p:to>
                                        <p:strVal val="visible"/>
                                      </p:to>
                                    </p:set>
                                    <p:animEffect transition="in" filter="wipe(down)">
                                      <p:cBhvr>
                                        <p:cTn id="72" dur="500"/>
                                        <p:tgtEl>
                                          <p:spTgt spid="4">
                                            <p:graphicEl>
                                              <a:chart seriesIdx="-4" categoryIdx="16" bldStep="category"/>
                                            </p:graphicEl>
                                          </p:spTgt>
                                        </p:tgtEl>
                                      </p:cBhvr>
                                    </p:animEffect>
                                  </p:childTnLst>
                                </p:cTn>
                              </p:par>
                            </p:childTnLst>
                          </p:cTn>
                        </p:par>
                        <p:par>
                          <p:cTn id="73" fill="hold">
                            <p:stCondLst>
                              <p:cond delay="8000"/>
                            </p:stCondLst>
                            <p:childTnLst>
                              <p:par>
                                <p:cTn id="74" presetID="22" presetClass="entr" presetSubtype="4" fill="hold" grpId="0" nodeType="afterEffect">
                                  <p:stCondLst>
                                    <p:cond delay="0"/>
                                  </p:stCondLst>
                                  <p:childTnLst>
                                    <p:set>
                                      <p:cBhvr>
                                        <p:cTn id="75" dur="1" fill="hold">
                                          <p:stCondLst>
                                            <p:cond delay="0"/>
                                          </p:stCondLst>
                                        </p:cTn>
                                        <p:tgtEl>
                                          <p:spTgt spid="4">
                                            <p:graphicEl>
                                              <a:chart seriesIdx="-4" categoryIdx="17" bldStep="category"/>
                                            </p:graphicEl>
                                          </p:spTgt>
                                        </p:tgtEl>
                                        <p:attrNameLst>
                                          <p:attrName>style.visibility</p:attrName>
                                        </p:attrNameLst>
                                      </p:cBhvr>
                                      <p:to>
                                        <p:strVal val="visible"/>
                                      </p:to>
                                    </p:set>
                                    <p:animEffect transition="in" filter="wipe(down)">
                                      <p:cBhvr>
                                        <p:cTn id="76" dur="500"/>
                                        <p:tgtEl>
                                          <p:spTgt spid="4">
                                            <p:graphicEl>
                                              <a:chart seriesIdx="-4" categoryIdx="17" bldStep="category"/>
                                            </p:graphicEl>
                                          </p:spTgt>
                                        </p:tgtEl>
                                      </p:cBhvr>
                                    </p:animEffect>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4">
                                            <p:graphicEl>
                                              <a:chart seriesIdx="-4" categoryIdx="18" bldStep="category"/>
                                            </p:graphicEl>
                                          </p:spTgt>
                                        </p:tgtEl>
                                        <p:attrNameLst>
                                          <p:attrName>style.visibility</p:attrName>
                                        </p:attrNameLst>
                                      </p:cBhvr>
                                      <p:to>
                                        <p:strVal val="visible"/>
                                      </p:to>
                                    </p:set>
                                    <p:animEffect transition="in" filter="wipe(down)">
                                      <p:cBhvr>
                                        <p:cTn id="80" dur="500"/>
                                        <p:tgtEl>
                                          <p:spTgt spid="4">
                                            <p:graphicEl>
                                              <a:chart seriesIdx="-4" categoryIdx="18" bldStep="category"/>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1"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0" nodeType="clickEffect">
                                  <p:stCondLst>
                                    <p:cond delay="0"/>
                                  </p:stCondLst>
                                  <p:childTnLst>
                                    <p:animMotion origin="layout" path="M -0.00382 4.98496E-6 L -0.00382 0.12583 " pathEditMode="relative" rAng="0" ptsTypes="AA">
                                      <p:cBhvr>
                                        <p:cTn id="92" dur="2000" fill="hold"/>
                                        <p:tgtEl>
                                          <p:spTgt spid="8"/>
                                        </p:tgtEl>
                                        <p:attrNameLst>
                                          <p:attrName>ppt_x</p:attrName>
                                          <p:attrName>ppt_y</p:attrName>
                                        </p:attrNameLst>
                                      </p:cBhvr>
                                      <p:rCtr x="0" y="6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financial literacy relate to mathematics and reading?</a:t>
            </a:r>
            <a:endParaRPr lang="en-GB" dirty="0"/>
          </a:p>
        </p:txBody>
      </p:sp>
      <p:sp>
        <p:nvSpPr>
          <p:cNvPr id="4"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29</a:t>
            </a:fld>
            <a:endParaRPr lang="ko-KR" altLang="en-US" dirty="0"/>
          </a:p>
        </p:txBody>
      </p:sp>
    </p:spTree>
    <p:extLst>
      <p:ext uri="{BB962C8B-B14F-4D97-AF65-F5344CB8AC3E}">
        <p14:creationId xmlns:p14="http://schemas.microsoft.com/office/powerpoint/2010/main" val="1346519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188913"/>
            <a:ext cx="684213" cy="365125"/>
          </a:xfrm>
          <a:prstGeom prst="rect">
            <a:avLst/>
          </a:prstGeom>
        </p:spPr>
        <p:txBody>
          <a:bodyPr/>
          <a:lstStyle/>
          <a:p>
            <a:fld id="{B8364164-D7C2-4011-A351-B5EC1CE463BF}" type="slidenum">
              <a:rPr lang="ko-KR" altLang="en-US" smtClean="0"/>
              <a:pPr/>
              <a:t>3</a:t>
            </a:fld>
            <a:endParaRPr lang="ko-KR" altLang="en-US" dirty="0"/>
          </a:p>
        </p:txBody>
      </p:sp>
      <p:sp>
        <p:nvSpPr>
          <p:cNvPr id="5" name="Title 1"/>
          <p:cNvSpPr txBox="1">
            <a:spLocks/>
          </p:cNvSpPr>
          <p:nvPr/>
        </p:nvSpPr>
        <p:spPr>
          <a:xfrm>
            <a:off x="827584" y="0"/>
            <a:ext cx="7128792" cy="6206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US" sz="2400" smtClean="0"/>
              <a:t>Why is financial literacy relevant for </a:t>
            </a:r>
            <a:br>
              <a:rPr lang="en-US" sz="2400" smtClean="0"/>
            </a:br>
            <a:r>
              <a:rPr lang="en-US" sz="2400" smtClean="0"/>
              <a:t>15-year-old students? </a:t>
            </a:r>
            <a:br>
              <a:rPr lang="en-US" sz="2400" smtClean="0"/>
            </a:br>
            <a:endParaRPr lang="en-GB" sz="1600" dirty="0">
              <a:solidFill>
                <a:schemeClr val="bg1">
                  <a:lumMod val="65000"/>
                </a:schemeClr>
              </a:solidFill>
            </a:endParaRPr>
          </a:p>
        </p:txBody>
      </p:sp>
      <p:graphicFrame>
        <p:nvGraphicFramePr>
          <p:cNvPr id="6" name="Diagram 5"/>
          <p:cNvGraphicFramePr/>
          <p:nvPr>
            <p:extLst>
              <p:ext uri="{D42A27DB-BD31-4B8C-83A1-F6EECF244321}">
                <p14:modId xmlns:p14="http://schemas.microsoft.com/office/powerpoint/2010/main" val="1065698364"/>
              </p:ext>
            </p:extLst>
          </p:nvPr>
        </p:nvGraphicFramePr>
        <p:xfrm>
          <a:off x="0" y="-819472"/>
          <a:ext cx="9144000" cy="7677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1043608" y="2736304"/>
            <a:ext cx="7128792" cy="620688"/>
          </a:xfrm>
          <a:prstGeom prst="rect">
            <a:avLst/>
          </a:prstGeom>
        </p:spPr>
        <p:txBody>
          <a:bodyPr>
            <a:noAutofit/>
          </a:bodyPr>
          <a:lst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a:lstStyle>
          <a:p>
            <a:r>
              <a:rPr lang="en-US" sz="2800" b="1" dirty="0" smtClean="0">
                <a:solidFill>
                  <a:srgbClr val="00456C"/>
                </a:solidFill>
                <a:latin typeface="Calibri" panose="020F0502020204030204" pitchFamily="34" charset="0"/>
              </a:rPr>
              <a:t>Why is financial literacy relevant for </a:t>
            </a:r>
            <a:br>
              <a:rPr lang="en-US" sz="2800" b="1" dirty="0" smtClean="0">
                <a:solidFill>
                  <a:srgbClr val="00456C"/>
                </a:solidFill>
                <a:latin typeface="Calibri" panose="020F0502020204030204" pitchFamily="34" charset="0"/>
              </a:rPr>
            </a:br>
            <a:r>
              <a:rPr lang="en-US" sz="2800" b="1" dirty="0" smtClean="0">
                <a:solidFill>
                  <a:srgbClr val="00456C"/>
                </a:solidFill>
                <a:latin typeface="Calibri" panose="020F0502020204030204" pitchFamily="34" charset="0"/>
              </a:rPr>
              <a:t>15-year-old students? </a:t>
            </a:r>
            <a:br>
              <a:rPr lang="en-US" sz="2800" b="1" dirty="0" smtClean="0">
                <a:solidFill>
                  <a:srgbClr val="00456C"/>
                </a:solidFill>
                <a:latin typeface="Calibri" panose="020F0502020204030204" pitchFamily="34" charset="0"/>
              </a:rPr>
            </a:br>
            <a:endParaRPr lang="en-GB" sz="1800" b="1" dirty="0">
              <a:solidFill>
                <a:srgbClr val="00456C"/>
              </a:solidFill>
              <a:latin typeface="Calibri" panose="020F0502020204030204" pitchFamily="34" charset="0"/>
            </a:endParaRPr>
          </a:p>
        </p:txBody>
      </p:sp>
    </p:spTree>
    <p:extLst>
      <p:ext uri="{BB962C8B-B14F-4D97-AF65-F5344CB8AC3E}">
        <p14:creationId xmlns:p14="http://schemas.microsoft.com/office/powerpoint/2010/main" val="778124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750" fill="hold"/>
                                        <p:tgtEl>
                                          <p:spTgt spid="8"/>
                                        </p:tgtEl>
                                        <p:attrNameLst>
                                          <p:attrName>ppt_w</p:attrName>
                                        </p:attrNameLst>
                                      </p:cBhvr>
                                      <p:tavLst>
                                        <p:tav tm="0">
                                          <p:val>
                                            <p:strVal val="2/3*#ppt_w"/>
                                          </p:val>
                                        </p:tav>
                                        <p:tav tm="100000">
                                          <p:val>
                                            <p:strVal val="#ppt_w"/>
                                          </p:val>
                                        </p:tav>
                                      </p:tavLst>
                                    </p:anim>
                                    <p:anim calcmode="lin" valueType="num">
                                      <p:cBhvr>
                                        <p:cTn id="8" dur="275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graphicEl>
                                              <a:dgm id="{9522AEC8-715A-4AC8-9A43-0402CCF22CA0}"/>
                                            </p:graphicEl>
                                          </p:spTgt>
                                        </p:tgtEl>
                                        <p:attrNameLst>
                                          <p:attrName>style.visibility</p:attrName>
                                        </p:attrNameLst>
                                      </p:cBhvr>
                                      <p:to>
                                        <p:strVal val="visible"/>
                                      </p:to>
                                    </p:set>
                                    <p:animEffect transition="in" filter="fade">
                                      <p:cBhvr>
                                        <p:cTn id="13" dur="500"/>
                                        <p:tgtEl>
                                          <p:spTgt spid="6">
                                            <p:graphicEl>
                                              <a:dgm id="{9522AEC8-715A-4AC8-9A43-0402CCF22CA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8F647E4F-4B2B-4F87-82EC-92257D626316}"/>
                                            </p:graphicEl>
                                          </p:spTgt>
                                        </p:tgtEl>
                                        <p:attrNameLst>
                                          <p:attrName>style.visibility</p:attrName>
                                        </p:attrNameLst>
                                      </p:cBhvr>
                                      <p:to>
                                        <p:strVal val="visible"/>
                                      </p:to>
                                    </p:set>
                                    <p:animEffect transition="in" filter="fade">
                                      <p:cBhvr>
                                        <p:cTn id="18" dur="500"/>
                                        <p:tgtEl>
                                          <p:spTgt spid="6">
                                            <p:graphicEl>
                                              <a:dgm id="{8F647E4F-4B2B-4F87-82EC-92257D62631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F54C7226-0310-4AAB-BD79-4CA31DF60E5E}"/>
                                            </p:graphicEl>
                                          </p:spTgt>
                                        </p:tgtEl>
                                        <p:attrNameLst>
                                          <p:attrName>style.visibility</p:attrName>
                                        </p:attrNameLst>
                                      </p:cBhvr>
                                      <p:to>
                                        <p:strVal val="visible"/>
                                      </p:to>
                                    </p:set>
                                    <p:animEffect transition="in" filter="fade">
                                      <p:cBhvr>
                                        <p:cTn id="21" dur="500"/>
                                        <p:tgtEl>
                                          <p:spTgt spid="6">
                                            <p:graphicEl>
                                              <a:dgm id="{F54C7226-0310-4AAB-BD79-4CA31DF60E5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0BAF89FB-4A53-4415-B117-B2D7751258D9}"/>
                                            </p:graphicEl>
                                          </p:spTgt>
                                        </p:tgtEl>
                                        <p:attrNameLst>
                                          <p:attrName>style.visibility</p:attrName>
                                        </p:attrNameLst>
                                      </p:cBhvr>
                                      <p:to>
                                        <p:strVal val="visible"/>
                                      </p:to>
                                    </p:set>
                                    <p:animEffect transition="in" filter="fade">
                                      <p:cBhvr>
                                        <p:cTn id="26" dur="500"/>
                                        <p:tgtEl>
                                          <p:spTgt spid="6">
                                            <p:graphicEl>
                                              <a:dgm id="{0BAF89FB-4A53-4415-B117-B2D7751258D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0E80A178-F2E6-4A6E-91EA-F531EC6E5B44}"/>
                                            </p:graphicEl>
                                          </p:spTgt>
                                        </p:tgtEl>
                                        <p:attrNameLst>
                                          <p:attrName>style.visibility</p:attrName>
                                        </p:attrNameLst>
                                      </p:cBhvr>
                                      <p:to>
                                        <p:strVal val="visible"/>
                                      </p:to>
                                    </p:set>
                                    <p:animEffect transition="in" filter="fade">
                                      <p:cBhvr>
                                        <p:cTn id="31" dur="500"/>
                                        <p:tgtEl>
                                          <p:spTgt spid="6">
                                            <p:graphicEl>
                                              <a:dgm id="{0E80A178-F2E6-4A6E-91EA-F531EC6E5B4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B97D4322-CBD0-4387-B428-39849A9251D5}"/>
                                            </p:graphicEl>
                                          </p:spTgt>
                                        </p:tgtEl>
                                        <p:attrNameLst>
                                          <p:attrName>style.visibility</p:attrName>
                                        </p:attrNameLst>
                                      </p:cBhvr>
                                      <p:to>
                                        <p:strVal val="visible"/>
                                      </p:to>
                                    </p:set>
                                    <p:animEffect transition="in" filter="fade">
                                      <p:cBhvr>
                                        <p:cTn id="36" dur="500"/>
                                        <p:tgtEl>
                                          <p:spTgt spid="6">
                                            <p:graphicEl>
                                              <a:dgm id="{B97D4322-CBD0-4387-B428-39849A9251D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graphicEl>
                                              <a:dgm id="{B2401E1E-D3CD-4FFD-A832-CCB99A5D9828}"/>
                                            </p:graphicEl>
                                          </p:spTgt>
                                        </p:tgtEl>
                                        <p:attrNameLst>
                                          <p:attrName>style.visibility</p:attrName>
                                        </p:attrNameLst>
                                      </p:cBhvr>
                                      <p:to>
                                        <p:strVal val="visible"/>
                                      </p:to>
                                    </p:set>
                                    <p:animEffect transition="in" filter="fade">
                                      <p:cBhvr>
                                        <p:cTn id="41" dur="500"/>
                                        <p:tgtEl>
                                          <p:spTgt spid="6">
                                            <p:graphicEl>
                                              <a:dgm id="{B2401E1E-D3CD-4FFD-A832-CCB99A5D98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69502447"/>
              </p:ext>
            </p:extLst>
          </p:nvPr>
        </p:nvGraphicFramePr>
        <p:xfrm>
          <a:off x="107504" y="1340768"/>
          <a:ext cx="9001000"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30</a:t>
            </a:fld>
            <a:endParaRPr lang="ko-KR" altLang="en-US" dirty="0"/>
          </a:p>
        </p:txBody>
      </p:sp>
      <p:sp>
        <p:nvSpPr>
          <p:cNvPr id="4" name="Title 3"/>
          <p:cNvSpPr>
            <a:spLocks noGrp="1"/>
          </p:cNvSpPr>
          <p:nvPr>
            <p:ph type="title"/>
          </p:nvPr>
        </p:nvSpPr>
        <p:spPr>
          <a:xfrm>
            <a:off x="611560" y="0"/>
            <a:ext cx="6984776" cy="620688"/>
          </a:xfrm>
        </p:spPr>
        <p:txBody>
          <a:bodyPr/>
          <a:lstStyle/>
          <a:p>
            <a:r>
              <a:rPr lang="en-GB" dirty="0" smtClean="0"/>
              <a:t>Strength of the relationship between...</a:t>
            </a:r>
            <a:endParaRPr lang="en-GB" dirty="0"/>
          </a:p>
        </p:txBody>
      </p:sp>
      <p:sp>
        <p:nvSpPr>
          <p:cNvPr id="6" name="Rectangle 5"/>
          <p:cNvSpPr/>
          <p:nvPr/>
        </p:nvSpPr>
        <p:spPr>
          <a:xfrm>
            <a:off x="107504" y="836712"/>
            <a:ext cx="9001000" cy="369332"/>
          </a:xfrm>
          <a:prstGeom prst="rect">
            <a:avLst/>
          </a:prstGeom>
        </p:spPr>
        <p:txBody>
          <a:bodyPr wrap="square">
            <a:spAutoFit/>
          </a:bodyPr>
          <a:lstStyle/>
          <a:p>
            <a:pPr algn="ctr"/>
            <a:r>
              <a:rPr lang="en-US" b="1" dirty="0" smtClean="0">
                <a:solidFill>
                  <a:srgbClr val="FFFF00"/>
                </a:solidFill>
              </a:rPr>
              <a:t>Correlation </a:t>
            </a:r>
            <a:r>
              <a:rPr lang="en-US" b="1" dirty="0">
                <a:solidFill>
                  <a:srgbClr val="FFFF00"/>
                </a:solidFill>
              </a:rPr>
              <a:t>between performance in financial literacy and </a:t>
            </a:r>
            <a:r>
              <a:rPr lang="en-US" b="1" dirty="0" smtClean="0">
                <a:solidFill>
                  <a:srgbClr val="FFFF00"/>
                </a:solidFill>
              </a:rPr>
              <a:t>curricular </a:t>
            </a:r>
            <a:r>
              <a:rPr lang="en-US" b="1" dirty="0">
                <a:solidFill>
                  <a:srgbClr val="FFFF00"/>
                </a:solidFill>
              </a:rPr>
              <a:t>domains</a:t>
            </a:r>
            <a:endParaRPr lang="en-GB" b="1" dirty="0">
              <a:solidFill>
                <a:srgbClr val="FFFF00"/>
              </a:solidFill>
            </a:endParaRPr>
          </a:p>
        </p:txBody>
      </p:sp>
      <p:sp>
        <p:nvSpPr>
          <p:cNvPr id="7"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30</a:t>
            </a:fld>
            <a:endParaRPr lang="ko-KR" altLang="en-US" dirty="0"/>
          </a:p>
        </p:txBody>
      </p:sp>
    </p:spTree>
    <p:extLst>
      <p:ext uri="{BB962C8B-B14F-4D97-AF65-F5344CB8AC3E}">
        <p14:creationId xmlns:p14="http://schemas.microsoft.com/office/powerpoint/2010/main" val="331817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742263738"/>
              </p:ext>
            </p:extLst>
          </p:nvPr>
        </p:nvGraphicFramePr>
        <p:xfrm>
          <a:off x="467544" y="1340768"/>
          <a:ext cx="8496944"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31</a:t>
            </a:fld>
            <a:endParaRPr lang="ko-KR" altLang="en-US" dirty="0"/>
          </a:p>
        </p:txBody>
      </p:sp>
      <p:sp>
        <p:nvSpPr>
          <p:cNvPr id="4" name="Title 3"/>
          <p:cNvSpPr>
            <a:spLocks noGrp="1"/>
          </p:cNvSpPr>
          <p:nvPr>
            <p:ph type="title"/>
          </p:nvPr>
        </p:nvSpPr>
        <p:spPr>
          <a:xfrm>
            <a:off x="611560" y="0"/>
            <a:ext cx="6984776" cy="620688"/>
          </a:xfrm>
        </p:spPr>
        <p:txBody>
          <a:bodyPr/>
          <a:lstStyle/>
          <a:p>
            <a:r>
              <a:rPr lang="en-GB" dirty="0" smtClean="0"/>
              <a:t>Strength of the relationship between...</a:t>
            </a:r>
            <a:endParaRPr lang="en-GB" dirty="0"/>
          </a:p>
        </p:txBody>
      </p:sp>
      <p:sp>
        <p:nvSpPr>
          <p:cNvPr id="6" name="Rectangle 5"/>
          <p:cNvSpPr/>
          <p:nvPr/>
        </p:nvSpPr>
        <p:spPr>
          <a:xfrm>
            <a:off x="107504" y="836712"/>
            <a:ext cx="9001000" cy="369332"/>
          </a:xfrm>
          <a:prstGeom prst="rect">
            <a:avLst/>
          </a:prstGeom>
        </p:spPr>
        <p:txBody>
          <a:bodyPr wrap="square">
            <a:spAutoFit/>
          </a:bodyPr>
          <a:lstStyle/>
          <a:p>
            <a:pPr algn="ctr"/>
            <a:r>
              <a:rPr lang="en-US" b="1" dirty="0" smtClean="0">
                <a:solidFill>
                  <a:srgbClr val="FFFF00"/>
                </a:solidFill>
              </a:rPr>
              <a:t>Correlation </a:t>
            </a:r>
            <a:r>
              <a:rPr lang="en-US" b="1" dirty="0">
                <a:solidFill>
                  <a:srgbClr val="FFFF00"/>
                </a:solidFill>
              </a:rPr>
              <a:t>between performance in financial literacy and </a:t>
            </a:r>
            <a:r>
              <a:rPr lang="en-US" b="1" dirty="0" smtClean="0">
                <a:solidFill>
                  <a:srgbClr val="FFFF00"/>
                </a:solidFill>
              </a:rPr>
              <a:t>curricular </a:t>
            </a:r>
            <a:r>
              <a:rPr lang="en-US" b="1" dirty="0">
                <a:solidFill>
                  <a:srgbClr val="FFFF00"/>
                </a:solidFill>
              </a:rPr>
              <a:t>domains</a:t>
            </a:r>
            <a:endParaRPr lang="en-GB" b="1" dirty="0">
              <a:solidFill>
                <a:srgbClr val="FFFF00"/>
              </a:solidFill>
            </a:endParaRPr>
          </a:p>
        </p:txBody>
      </p:sp>
    </p:spTree>
    <p:extLst>
      <p:ext uri="{BB962C8B-B14F-4D97-AF65-F5344CB8AC3E}">
        <p14:creationId xmlns:p14="http://schemas.microsoft.com/office/powerpoint/2010/main" val="168295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2091048568"/>
              </p:ext>
            </p:extLst>
          </p:nvPr>
        </p:nvGraphicFramePr>
        <p:xfrm>
          <a:off x="93693" y="1125538"/>
          <a:ext cx="9144001" cy="57324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solidFill>
                  <a:schemeClr val="bg1"/>
                </a:solidFill>
              </a:rPr>
              <a:pPr/>
              <a:t>32</a:t>
            </a:fld>
            <a:endParaRPr lang="ko-KR" altLang="en-US" dirty="0">
              <a:solidFill>
                <a:schemeClr val="bg1"/>
              </a:solidFill>
            </a:endParaRPr>
          </a:p>
        </p:txBody>
      </p:sp>
      <p:sp>
        <p:nvSpPr>
          <p:cNvPr id="4" name="Title 3"/>
          <p:cNvSpPr>
            <a:spLocks noGrp="1"/>
          </p:cNvSpPr>
          <p:nvPr>
            <p:ph type="title"/>
          </p:nvPr>
        </p:nvSpPr>
        <p:spPr>
          <a:xfrm>
            <a:off x="827584" y="-27384"/>
            <a:ext cx="6552728" cy="620688"/>
          </a:xfrm>
        </p:spPr>
        <p:txBody>
          <a:bodyPr/>
          <a:lstStyle/>
          <a:p>
            <a:r>
              <a:rPr lang="en-GB" dirty="0" smtClean="0"/>
              <a:t>Financial literacy and core skills</a:t>
            </a:r>
            <a:endParaRPr lang="en-GB" dirty="0"/>
          </a:p>
        </p:txBody>
      </p:sp>
      <p:sp>
        <p:nvSpPr>
          <p:cNvPr id="6" name="Rectangle 5"/>
          <p:cNvSpPr/>
          <p:nvPr/>
        </p:nvSpPr>
        <p:spPr>
          <a:xfrm>
            <a:off x="107504" y="888975"/>
            <a:ext cx="6480720" cy="646331"/>
          </a:xfrm>
          <a:prstGeom prst="rect">
            <a:avLst/>
          </a:prstGeom>
        </p:spPr>
        <p:txBody>
          <a:bodyPr wrap="square">
            <a:spAutoFit/>
          </a:bodyPr>
          <a:lstStyle/>
          <a:p>
            <a:r>
              <a:rPr lang="en-US" dirty="0">
                <a:solidFill>
                  <a:srgbClr val="FFFF00"/>
                </a:solidFill>
              </a:rPr>
              <a:t>Variation in performance in financial literacy associated with mathematics and reading performance</a:t>
            </a:r>
            <a:endParaRPr lang="en-GB" dirty="0">
              <a:solidFill>
                <a:srgbClr val="FFFF00"/>
              </a:solidFill>
            </a:endParaRPr>
          </a:p>
        </p:txBody>
      </p:sp>
      <p:sp>
        <p:nvSpPr>
          <p:cNvPr id="7"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32</a:t>
            </a:fld>
            <a:endParaRPr lang="ko-KR" altLang="en-US" dirty="0"/>
          </a:p>
        </p:txBody>
      </p:sp>
    </p:spTree>
    <p:extLst>
      <p:ext uri="{BB962C8B-B14F-4D97-AF65-F5344CB8AC3E}">
        <p14:creationId xmlns:p14="http://schemas.microsoft.com/office/powerpoint/2010/main" val="363002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462367771"/>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000" dirty="0"/>
              <a:t>Patterns of relative performance in </a:t>
            </a:r>
            <a:r>
              <a:rPr lang="en-US" sz="2000" dirty="0" smtClean="0"/>
              <a:t>financial literacy</a:t>
            </a:r>
            <a:endParaRPr lang="en-GB" sz="2000" dirty="0"/>
          </a:p>
        </p:txBody>
      </p:sp>
      <p:sp>
        <p:nvSpPr>
          <p:cNvPr id="5" name="TextBox 4"/>
          <p:cNvSpPr txBox="1"/>
          <p:nvPr/>
        </p:nvSpPr>
        <p:spPr>
          <a:xfrm>
            <a:off x="179512" y="775447"/>
            <a:ext cx="7416824" cy="338554"/>
          </a:xfrm>
          <a:prstGeom prst="rect">
            <a:avLst/>
          </a:prstGeom>
          <a:noFill/>
          <a:ln>
            <a:noFill/>
          </a:ln>
        </p:spPr>
        <p:txBody>
          <a:bodyPr wrap="square" rtlCol="0" anchor="ctr">
            <a:spAutoFit/>
          </a:bodyPr>
          <a:lstStyle/>
          <a:p>
            <a:r>
              <a:rPr lang="en-GB" sz="1600" dirty="0" smtClean="0">
                <a:solidFill>
                  <a:prstClr val="white"/>
                </a:solidFill>
                <a:latin typeface="Arial" panose="020B0604020202020204" pitchFamily="34" charset="0"/>
                <a:cs typeface="Arial" panose="020B0604020202020204" pitchFamily="34" charset="0"/>
              </a:rPr>
              <a:t>Financial literacy performance relative to mathematics performance</a:t>
            </a:r>
            <a:endParaRPr lang="en-GB" sz="160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5489848" y="5517232"/>
            <a:ext cx="2808312" cy="338554"/>
          </a:xfrm>
          <a:prstGeom prst="rect">
            <a:avLst/>
          </a:prstGeom>
          <a:noFill/>
          <a:ln>
            <a:noFill/>
          </a:ln>
        </p:spPr>
        <p:txBody>
          <a:bodyPr wrap="square" rtlCol="0" anchor="ctr">
            <a:spAutoFit/>
          </a:bodyPr>
          <a:lstStyle/>
          <a:p>
            <a:r>
              <a:rPr lang="en-GB" sz="1600" dirty="0">
                <a:solidFill>
                  <a:prstClr val="white"/>
                </a:solidFill>
                <a:latin typeface="Arial" panose="020B0604020202020204" pitchFamily="34" charset="0"/>
                <a:cs typeface="Arial" panose="020B0604020202020204" pitchFamily="34" charset="0"/>
              </a:rPr>
              <a:t>Mathematics performance</a:t>
            </a:r>
          </a:p>
        </p:txBody>
      </p:sp>
      <p:sp>
        <p:nvSpPr>
          <p:cNvPr id="9" name="Rectangular Callout 8"/>
          <p:cNvSpPr/>
          <p:nvPr/>
        </p:nvSpPr>
        <p:spPr>
          <a:xfrm>
            <a:off x="2627784" y="2276872"/>
            <a:ext cx="2160240" cy="864096"/>
          </a:xfrm>
          <a:prstGeom prst="wedgeRectCallout">
            <a:avLst>
              <a:gd name="adj1" fmla="val 40180"/>
              <a:gd name="adj2" fmla="val 107138"/>
            </a:avLst>
          </a:prstGeom>
          <a:solidFill>
            <a:srgbClr val="59B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200" b="1" dirty="0">
                <a:solidFill>
                  <a:prstClr val="white"/>
                </a:solidFill>
              </a:rPr>
              <a:t>Average relationship between </a:t>
            </a:r>
            <a:r>
              <a:rPr lang="en-GB" sz="1200" b="1" dirty="0" smtClean="0">
                <a:solidFill>
                  <a:prstClr val="white"/>
                </a:solidFill>
              </a:rPr>
              <a:t>financial literacy </a:t>
            </a:r>
            <a:r>
              <a:rPr lang="en-GB" sz="1200" b="1" dirty="0">
                <a:solidFill>
                  <a:prstClr val="white"/>
                </a:solidFill>
              </a:rPr>
              <a:t>and mathematics performance</a:t>
            </a:r>
          </a:p>
        </p:txBody>
      </p:sp>
      <p:sp>
        <p:nvSpPr>
          <p:cNvPr id="10" name="Rectangular Callout 9"/>
          <p:cNvSpPr/>
          <p:nvPr/>
        </p:nvSpPr>
        <p:spPr>
          <a:xfrm>
            <a:off x="1979712" y="1412776"/>
            <a:ext cx="4680520" cy="720080"/>
          </a:xfrm>
          <a:prstGeom prst="wedgeRectCallout">
            <a:avLst>
              <a:gd name="adj1" fmla="val 40771"/>
              <a:gd name="adj2" fmla="val 993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200" b="1" dirty="0" smtClean="0">
                <a:solidFill>
                  <a:prstClr val="white"/>
                </a:solidFill>
              </a:rPr>
              <a:t>Australia </a:t>
            </a:r>
            <a:r>
              <a:rPr lang="en-GB" sz="1200" dirty="0" smtClean="0">
                <a:solidFill>
                  <a:prstClr val="white"/>
                </a:solidFill>
              </a:rPr>
              <a:t>performs </a:t>
            </a:r>
            <a:r>
              <a:rPr lang="en-GB" sz="1200" dirty="0">
                <a:solidFill>
                  <a:prstClr val="white"/>
                </a:solidFill>
              </a:rPr>
              <a:t>better-than-expected in </a:t>
            </a:r>
            <a:r>
              <a:rPr lang="en-GB" sz="1200" dirty="0" smtClean="0">
                <a:solidFill>
                  <a:prstClr val="white"/>
                </a:solidFill>
              </a:rPr>
              <a:t>financial literacy. </a:t>
            </a:r>
            <a:r>
              <a:rPr lang="en-GB" sz="1200" dirty="0">
                <a:solidFill>
                  <a:prstClr val="white"/>
                </a:solidFill>
              </a:rPr>
              <a:t>The difference between observed and expected performance is larger </a:t>
            </a:r>
            <a:r>
              <a:rPr lang="en-US" sz="1200" dirty="0">
                <a:solidFill>
                  <a:prstClr val="white"/>
                </a:solidFill>
              </a:rPr>
              <a:t>among strong performers in mathematics</a:t>
            </a:r>
            <a:endParaRPr lang="en-GB" sz="1200" b="1" dirty="0">
              <a:solidFill>
                <a:prstClr val="white"/>
              </a:solidFill>
            </a:endParaRPr>
          </a:p>
        </p:txBody>
      </p:sp>
      <p:sp>
        <p:nvSpPr>
          <p:cNvPr id="11" name="Rectangular Callout 10"/>
          <p:cNvSpPr/>
          <p:nvPr/>
        </p:nvSpPr>
        <p:spPr>
          <a:xfrm>
            <a:off x="173134" y="3001744"/>
            <a:ext cx="2958706" cy="997400"/>
          </a:xfrm>
          <a:prstGeom prst="wedgeRectCallout">
            <a:avLst>
              <a:gd name="adj1" fmla="val 44616"/>
              <a:gd name="adj2" fmla="val 7354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200" b="1" dirty="0" smtClean="0">
                <a:solidFill>
                  <a:prstClr val="black"/>
                </a:solidFill>
              </a:rPr>
              <a:t>The Czech Republic </a:t>
            </a:r>
            <a:r>
              <a:rPr lang="en-GB" sz="1200" dirty="0" smtClean="0">
                <a:solidFill>
                  <a:prstClr val="black"/>
                </a:solidFill>
              </a:rPr>
              <a:t>perform </a:t>
            </a:r>
            <a:r>
              <a:rPr lang="en-GB" sz="1200" dirty="0">
                <a:solidFill>
                  <a:prstClr val="black"/>
                </a:solidFill>
              </a:rPr>
              <a:t>better-than-expected in </a:t>
            </a:r>
            <a:r>
              <a:rPr lang="en-GB" sz="1200" dirty="0" smtClean="0">
                <a:solidFill>
                  <a:prstClr val="black"/>
                </a:solidFill>
              </a:rPr>
              <a:t>financial literacy. </a:t>
            </a:r>
            <a:r>
              <a:rPr lang="en-US" sz="1200" dirty="0">
                <a:solidFill>
                  <a:prstClr val="black"/>
                </a:solidFill>
              </a:rPr>
              <a:t>The difference between observed and expected performance is larger among low achievers in mathematics</a:t>
            </a:r>
            <a:endParaRPr lang="en-GB" sz="1200" b="1" dirty="0">
              <a:solidFill>
                <a:prstClr val="black"/>
              </a:solidFill>
            </a:endParaRPr>
          </a:p>
        </p:txBody>
      </p:sp>
      <p:sp>
        <p:nvSpPr>
          <p:cNvPr id="12" name="Rectangular Callout 11"/>
          <p:cNvSpPr/>
          <p:nvPr/>
        </p:nvSpPr>
        <p:spPr>
          <a:xfrm>
            <a:off x="4788024" y="3789040"/>
            <a:ext cx="3510136" cy="947358"/>
          </a:xfrm>
          <a:prstGeom prst="wedgeRectCallout">
            <a:avLst>
              <a:gd name="adj1" fmla="val -36950"/>
              <a:gd name="adj2" fmla="val -91365"/>
            </a:avLst>
          </a:prstGeom>
          <a:solidFill>
            <a:srgbClr val="A6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200" b="1" dirty="0" smtClean="0">
                <a:solidFill>
                  <a:prstClr val="black"/>
                </a:solidFill>
              </a:rPr>
              <a:t>France’s </a:t>
            </a:r>
            <a:r>
              <a:rPr lang="en-GB" sz="1200" dirty="0">
                <a:solidFill>
                  <a:prstClr val="black"/>
                </a:solidFill>
              </a:rPr>
              <a:t>performance is lower-than-expected in </a:t>
            </a:r>
            <a:r>
              <a:rPr lang="en-GB" sz="1200" dirty="0" smtClean="0">
                <a:solidFill>
                  <a:prstClr val="black"/>
                </a:solidFill>
              </a:rPr>
              <a:t>financial literacy. </a:t>
            </a:r>
            <a:r>
              <a:rPr lang="en-US" sz="1200" dirty="0">
                <a:solidFill>
                  <a:prstClr val="black"/>
                </a:solidFill>
              </a:rPr>
              <a:t>The gap between observed and expected performance</a:t>
            </a:r>
            <a:r>
              <a:rPr lang="en-GB" sz="1200" dirty="0">
                <a:solidFill>
                  <a:prstClr val="black"/>
                </a:solidFill>
              </a:rPr>
              <a:t> is </a:t>
            </a:r>
            <a:r>
              <a:rPr lang="en-US" sz="1200" dirty="0">
                <a:solidFill>
                  <a:prstClr val="black"/>
                </a:solidFill>
              </a:rPr>
              <a:t>similar at all levels of mathematics performance.</a:t>
            </a:r>
            <a:endParaRPr lang="en-GB" sz="1200" b="1" dirty="0">
              <a:solidFill>
                <a:prstClr val="black"/>
              </a:solidFill>
            </a:endParaRPr>
          </a:p>
        </p:txBody>
      </p:sp>
      <p:sp>
        <p:nvSpPr>
          <p:cNvPr id="14"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33</a:t>
            </a:fld>
            <a:endParaRPr lang="ko-KR" altLang="en-US" dirty="0"/>
          </a:p>
        </p:txBody>
      </p:sp>
      <p:sp>
        <p:nvSpPr>
          <p:cNvPr id="15" name="Rectangular Callout 14"/>
          <p:cNvSpPr/>
          <p:nvPr/>
        </p:nvSpPr>
        <p:spPr>
          <a:xfrm>
            <a:off x="3131840" y="4899191"/>
            <a:ext cx="2951559" cy="947358"/>
          </a:xfrm>
          <a:prstGeom prst="wedgeRectCallout">
            <a:avLst>
              <a:gd name="adj1" fmla="val -42908"/>
              <a:gd name="adj2" fmla="val -8950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latinLnBrk="0"/>
            <a:r>
              <a:rPr lang="en-GB" sz="1200" b="1" dirty="0" smtClean="0">
                <a:solidFill>
                  <a:prstClr val="black"/>
                </a:solidFill>
              </a:rPr>
              <a:t>Italy’s </a:t>
            </a:r>
            <a:r>
              <a:rPr lang="en-GB" sz="1200" dirty="0" smtClean="0">
                <a:solidFill>
                  <a:prstClr val="black"/>
                </a:solidFill>
              </a:rPr>
              <a:t>performance is lower-than-expected </a:t>
            </a:r>
            <a:r>
              <a:rPr lang="en-GB" sz="1200" dirty="0">
                <a:solidFill>
                  <a:prstClr val="black"/>
                </a:solidFill>
              </a:rPr>
              <a:t>in </a:t>
            </a:r>
            <a:r>
              <a:rPr lang="en-GB" sz="1200" dirty="0" smtClean="0">
                <a:solidFill>
                  <a:prstClr val="black"/>
                </a:solidFill>
              </a:rPr>
              <a:t>financial literacy. T</a:t>
            </a:r>
            <a:r>
              <a:rPr lang="en-US" sz="1200" dirty="0" smtClean="0">
                <a:solidFill>
                  <a:prstClr val="black"/>
                </a:solidFill>
              </a:rPr>
              <a:t>he gap between </a:t>
            </a:r>
            <a:r>
              <a:rPr lang="en-US" sz="1200" dirty="0">
                <a:solidFill>
                  <a:prstClr val="black"/>
                </a:solidFill>
              </a:rPr>
              <a:t>observed and expected performance</a:t>
            </a:r>
            <a:r>
              <a:rPr lang="en-GB" sz="1200" dirty="0" smtClean="0">
                <a:solidFill>
                  <a:prstClr val="black"/>
                </a:solidFill>
              </a:rPr>
              <a:t> is wider among high achievers in mathematics</a:t>
            </a:r>
            <a:r>
              <a:rPr lang="en-US" sz="1200" dirty="0" smtClean="0">
                <a:solidFill>
                  <a:prstClr val="black"/>
                </a:solidFill>
              </a:rPr>
              <a:t>.</a:t>
            </a:r>
            <a:endParaRPr lang="en-GB" sz="1200" b="1" dirty="0">
              <a:solidFill>
                <a:prstClr val="black"/>
              </a:solidFill>
            </a:endParaRPr>
          </a:p>
        </p:txBody>
      </p:sp>
      <p:sp>
        <p:nvSpPr>
          <p:cNvPr id="16" name="Rectangular Callout 15"/>
          <p:cNvSpPr/>
          <p:nvPr/>
        </p:nvSpPr>
        <p:spPr>
          <a:xfrm>
            <a:off x="6516837" y="2852936"/>
            <a:ext cx="2640486" cy="936104"/>
          </a:xfrm>
          <a:prstGeom prst="wedgeRectCallout">
            <a:avLst>
              <a:gd name="adj1" fmla="val -47017"/>
              <a:gd name="adj2" fmla="val -77942"/>
            </a:avLst>
          </a:prstGeom>
          <a:solidFill>
            <a:srgbClr val="ED0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200" dirty="0" smtClean="0">
                <a:solidFill>
                  <a:schemeClr val="bg1"/>
                </a:solidFill>
              </a:rPr>
              <a:t>Students in </a:t>
            </a:r>
            <a:r>
              <a:rPr lang="en-GB" sz="1200" b="1" dirty="0" smtClean="0">
                <a:solidFill>
                  <a:schemeClr val="bg1"/>
                </a:solidFill>
              </a:rPr>
              <a:t>Israel </a:t>
            </a:r>
            <a:r>
              <a:rPr lang="en-GB" sz="1200" dirty="0" smtClean="0">
                <a:solidFill>
                  <a:schemeClr val="bg1"/>
                </a:solidFill>
              </a:rPr>
              <a:t>perform as expected </a:t>
            </a:r>
            <a:r>
              <a:rPr lang="en-GB" sz="1200" dirty="0">
                <a:solidFill>
                  <a:schemeClr val="bg1"/>
                </a:solidFill>
              </a:rPr>
              <a:t>in </a:t>
            </a:r>
            <a:r>
              <a:rPr lang="en-GB" sz="1200" dirty="0" smtClean="0">
                <a:solidFill>
                  <a:schemeClr val="bg1"/>
                </a:solidFill>
              </a:rPr>
              <a:t>financial literacy at all levels of mathematics performance</a:t>
            </a:r>
            <a:endParaRPr lang="en-GB" sz="1200" b="1" dirty="0">
              <a:solidFill>
                <a:schemeClr val="bg1"/>
              </a:solidFill>
            </a:endParaRPr>
          </a:p>
        </p:txBody>
      </p:sp>
    </p:spTree>
    <p:extLst>
      <p:ext uri="{BB962C8B-B14F-4D97-AF65-F5344CB8AC3E}">
        <p14:creationId xmlns:p14="http://schemas.microsoft.com/office/powerpoint/2010/main" val="405735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0" dur="500"/>
                                        <p:tgtEl>
                                          <p:spTgt spid="4">
                                            <p:graphicEl>
                                              <a:chart seriesIdx="1" categoryIdx="-4" bldStep="series"/>
                                            </p:graphicEl>
                                          </p:spTgt>
                                        </p:tgtEl>
                                      </p:cBhvr>
                                    </p:animEffect>
                                  </p:childTnLst>
                                  <p:subTnLst>
                                    <p:set>
                                      <p:cBhvr override="childStyle">
                                        <p:cTn dur="1" fill="hold" display="0" masterRel="nextClick" afterEffect="1"/>
                                        <p:tgtEl>
                                          <p:spTgt spid="4">
                                            <p:graphicEl>
                                              <a:chart seriesIdx="1" categoryIdx="-4" bldStep="series"/>
                                            </p:graphicEl>
                                          </p:spTgt>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8" dur="500"/>
                                        <p:tgtEl>
                                          <p:spTgt spid="4">
                                            <p:graphicEl>
                                              <a:chart seriesIdx="2" categoryIdx="-4" bldStep="series"/>
                                            </p:graphicEl>
                                          </p:spTgt>
                                        </p:tgtEl>
                                      </p:cBhvr>
                                    </p:animEffect>
                                  </p:childTnLst>
                                  <p:subTnLst>
                                    <p:set>
                                      <p:cBhvr override="childStyle">
                                        <p:cTn dur="1" fill="hold" display="0" masterRel="nextClick" afterEffect="1"/>
                                        <p:tgtEl>
                                          <p:spTgt spid="4">
                                            <p:graphicEl>
                                              <a:chart seriesIdx="2" categoryIdx="-4" bldStep="series"/>
                                            </p:graphicEl>
                                          </p:spTgt>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36" dur="500"/>
                                        <p:tgtEl>
                                          <p:spTgt spid="4">
                                            <p:graphicEl>
                                              <a:chart seriesIdx="3" categoryIdx="-4" bldStep="series"/>
                                            </p:graphicEl>
                                          </p:spTgt>
                                        </p:tgtEl>
                                      </p:cBhvr>
                                    </p:animEffect>
                                  </p:childTnLst>
                                  <p:subTnLst>
                                    <p:set>
                                      <p:cBhvr override="childStyle">
                                        <p:cTn dur="1" fill="hold" display="0" masterRel="nextClick" afterEffect="1"/>
                                        <p:tgtEl>
                                          <p:spTgt spid="4">
                                            <p:graphicEl>
                                              <a:chart seriesIdx="3" categoryIdx="-4" bldStep="series"/>
                                            </p:graphicEl>
                                          </p:spTgt>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44" dur="500"/>
                                        <p:tgtEl>
                                          <p:spTgt spid="4">
                                            <p:graphicEl>
                                              <a:chart seriesIdx="4" categoryIdx="-4" bldStep="series"/>
                                            </p:graphicEl>
                                          </p:spTgt>
                                        </p:tgtEl>
                                      </p:cBhvr>
                                    </p:animEffect>
                                  </p:childTnLst>
                                  <p:subTnLst>
                                    <p:set>
                                      <p:cBhvr override="childStyle">
                                        <p:cTn dur="1" fill="hold" display="0" masterRel="nextClick" afterEffect="1"/>
                                        <p:tgtEl>
                                          <p:spTgt spid="4">
                                            <p:graphicEl>
                                              <a:chart seriesIdx="4" categoryIdx="-4" bldStep="series"/>
                                            </p:graphicEl>
                                          </p:spTgt>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52" dur="500"/>
                                        <p:tgtEl>
                                          <p:spTgt spid="4">
                                            <p:graphicEl>
                                              <a:chart seriesIdx="5" categoryIdx="-4" bldStep="series"/>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9" grpId="0" animBg="1"/>
      <p:bldP spid="10" grpId="0" animBg="1"/>
      <p:bldP spid="11" grpId="0" animBg="1"/>
      <p:bldP spid="12"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평행 사변형 6"/>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srgbClr val="FFFFFF"/>
              </a:solidFill>
            </a:endParaRPr>
          </a:p>
        </p:txBody>
      </p:sp>
      <p:graphicFrame>
        <p:nvGraphicFramePr>
          <p:cNvPr id="14" name="Content Placeholder 5"/>
          <p:cNvGraphicFramePr>
            <a:graphicFrameLocks noGrp="1"/>
          </p:cNvGraphicFramePr>
          <p:nvPr>
            <p:ph idx="4294967295"/>
            <p:extLst>
              <p:ext uri="{D42A27DB-BD31-4B8C-83A1-F6EECF244321}">
                <p14:modId xmlns:p14="http://schemas.microsoft.com/office/powerpoint/2010/main" val="1941433889"/>
              </p:ext>
            </p:extLst>
          </p:nvPr>
        </p:nvGraphicFramePr>
        <p:xfrm>
          <a:off x="35496" y="692427"/>
          <a:ext cx="9143999" cy="59051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GB" sz="2000" dirty="0" smtClean="0"/>
              <a:t>Relative performance in financial literacy</a:t>
            </a:r>
            <a:endParaRPr lang="en-GB" sz="2000" b="1" dirty="0"/>
          </a:p>
        </p:txBody>
      </p:sp>
      <p:sp>
        <p:nvSpPr>
          <p:cNvPr id="11" name="TextBox 1"/>
          <p:cNvSpPr txBox="1"/>
          <p:nvPr/>
        </p:nvSpPr>
        <p:spPr>
          <a:xfrm>
            <a:off x="683568" y="5805264"/>
            <a:ext cx="2016224" cy="1052736"/>
          </a:xfrm>
          <a:prstGeom prst="rect">
            <a:avLst/>
          </a:prstGeom>
          <a:solidFill>
            <a:schemeClr val="accent6">
              <a:lumMod val="75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literacy is </a:t>
            </a:r>
            <a:r>
              <a:rPr lang="en-GB" sz="1400" b="1" dirty="0" smtClean="0">
                <a:latin typeface="Arial" panose="020B0604020202020204" pitchFamily="34" charset="0"/>
                <a:cs typeface="Arial" panose="020B0604020202020204" pitchFamily="34" charset="0"/>
              </a:rPr>
              <a:t>lower</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than their expected performance</a:t>
            </a:r>
          </a:p>
        </p:txBody>
      </p:sp>
      <p:sp>
        <p:nvSpPr>
          <p:cNvPr id="9" name="TextBox 1"/>
          <p:cNvSpPr txBox="1"/>
          <p:nvPr/>
        </p:nvSpPr>
        <p:spPr>
          <a:xfrm>
            <a:off x="6516216" y="836712"/>
            <a:ext cx="2555776" cy="792088"/>
          </a:xfrm>
          <a:prstGeom prst="rect">
            <a:avLst/>
          </a:prstGeom>
          <a:solidFill>
            <a:srgbClr val="00B05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is </a:t>
            </a:r>
            <a:r>
              <a:rPr lang="en-GB" sz="1400" b="1" dirty="0">
                <a:latin typeface="Arial" panose="020B0604020202020204" pitchFamily="34" charset="0"/>
                <a:cs typeface="Arial" panose="020B0604020202020204" pitchFamily="34" charset="0"/>
              </a:rPr>
              <a:t>higher</a:t>
            </a:r>
            <a:r>
              <a:rPr lang="en-GB" sz="1400" dirty="0">
                <a:latin typeface="Arial" panose="020B0604020202020204" pitchFamily="34" charset="0"/>
                <a:cs typeface="Arial" panose="020B0604020202020204" pitchFamily="34" charset="0"/>
              </a:rPr>
              <a:t> than their expected performance</a:t>
            </a:r>
          </a:p>
        </p:txBody>
      </p:sp>
      <p:sp>
        <p:nvSpPr>
          <p:cNvPr id="12"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34</a:t>
            </a:fld>
            <a:endParaRPr lang="ko-KR" altLang="en-US" dirty="0"/>
          </a:p>
        </p:txBody>
      </p:sp>
      <p:sp>
        <p:nvSpPr>
          <p:cNvPr id="2" name="TextBox 1"/>
          <p:cNvSpPr txBox="1"/>
          <p:nvPr/>
        </p:nvSpPr>
        <p:spPr>
          <a:xfrm>
            <a:off x="971600" y="832357"/>
            <a:ext cx="3744416" cy="584775"/>
          </a:xfrm>
          <a:prstGeom prst="rect">
            <a:avLst/>
          </a:prstGeom>
          <a:noFill/>
          <a:ln>
            <a:noFill/>
          </a:ln>
        </p:spPr>
        <p:txBody>
          <a:bodyPr wrap="square" rtlCol="0" anchor="ctr">
            <a:spAutoFit/>
          </a:bodyPr>
          <a:lstStyle/>
          <a:p>
            <a:r>
              <a:rPr lang="en-GB" sz="1600" b="1" dirty="0" smtClean="0">
                <a:solidFill>
                  <a:schemeClr val="accent5">
                    <a:lumMod val="20000"/>
                    <a:lumOff val="80000"/>
                  </a:schemeClr>
                </a:solidFill>
                <a:cs typeface="Arial" panose="020B0604020202020204" pitchFamily="34" charset="0"/>
              </a:rPr>
              <a:t>Taking performance in mathematics and reading into account</a:t>
            </a:r>
            <a:endParaRPr lang="en-GB" sz="1600" b="1" dirty="0">
              <a:solidFill>
                <a:schemeClr val="accent5">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35327593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fade">
                                      <p:cBhvr>
                                        <p:cTn id="7" dur="500"/>
                                        <p:tgtEl>
                                          <p:spTgt spid="1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fade">
                                      <p:cBhvr>
                                        <p:cTn id="11" dur="500"/>
                                        <p:tgtEl>
                                          <p:spTgt spid="1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fade">
                                      <p:cBhvr>
                                        <p:cTn id="19" dur="500"/>
                                        <p:tgtEl>
                                          <p:spTgt spid="14">
                                            <p:graphicEl>
                                              <a:chart seriesIdx="1"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fade">
                                      <p:cBhvr>
                                        <p:cTn id="23" dur="500"/>
                                        <p:tgtEl>
                                          <p:spTgt spid="14">
                                            <p:graphicEl>
                                              <a:chart seriesIdx="2" categoryIdx="-4" bldStep="series"/>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11"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1247593320"/>
              </p:ext>
            </p:extLst>
          </p:nvPr>
        </p:nvGraphicFramePr>
        <p:xfrm>
          <a:off x="0" y="1125538"/>
          <a:ext cx="9144001" cy="57324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solidFill>
                  <a:schemeClr val="bg1"/>
                </a:solidFill>
              </a:rPr>
              <a:pPr/>
              <a:t>35</a:t>
            </a:fld>
            <a:endParaRPr lang="ko-KR" altLang="en-US" dirty="0">
              <a:solidFill>
                <a:schemeClr val="bg1"/>
              </a:solidFill>
            </a:endParaRPr>
          </a:p>
        </p:txBody>
      </p:sp>
      <p:sp>
        <p:nvSpPr>
          <p:cNvPr id="4" name="Title 3"/>
          <p:cNvSpPr>
            <a:spLocks noGrp="1"/>
          </p:cNvSpPr>
          <p:nvPr>
            <p:ph type="title"/>
          </p:nvPr>
        </p:nvSpPr>
        <p:spPr>
          <a:xfrm>
            <a:off x="827584" y="-27384"/>
            <a:ext cx="7416824" cy="620688"/>
          </a:xfrm>
        </p:spPr>
        <p:txBody>
          <a:bodyPr/>
          <a:lstStyle/>
          <a:p>
            <a:r>
              <a:rPr lang="en-GB" dirty="0" smtClean="0"/>
              <a:t>Financial literacy and disciplinary skills</a:t>
            </a:r>
            <a:endParaRPr lang="en-GB" dirty="0"/>
          </a:p>
        </p:txBody>
      </p:sp>
      <p:sp>
        <p:nvSpPr>
          <p:cNvPr id="6" name="Rectangle 5"/>
          <p:cNvSpPr/>
          <p:nvPr/>
        </p:nvSpPr>
        <p:spPr>
          <a:xfrm>
            <a:off x="107504" y="888975"/>
            <a:ext cx="8928992" cy="307777"/>
          </a:xfrm>
          <a:prstGeom prst="rect">
            <a:avLst/>
          </a:prstGeom>
        </p:spPr>
        <p:txBody>
          <a:bodyPr wrap="square">
            <a:spAutoFit/>
          </a:bodyPr>
          <a:lstStyle/>
          <a:p>
            <a:r>
              <a:rPr lang="en-US" sz="1400" dirty="0">
                <a:solidFill>
                  <a:srgbClr val="FFFF00"/>
                </a:solidFill>
              </a:rPr>
              <a:t>Variation in performance in financial literacy associated with mathematics and reading performance</a:t>
            </a:r>
            <a:endParaRPr lang="en-GB" sz="1400" dirty="0">
              <a:solidFill>
                <a:srgbClr val="FFFF00"/>
              </a:solidFill>
            </a:endParaRPr>
          </a:p>
        </p:txBody>
      </p:sp>
      <p:sp>
        <p:nvSpPr>
          <p:cNvPr id="7"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35</a:t>
            </a:fld>
            <a:endParaRPr lang="ko-KR" altLang="en-US" dirty="0"/>
          </a:p>
        </p:txBody>
      </p:sp>
    </p:spTree>
    <p:extLst>
      <p:ext uri="{BB962C8B-B14F-4D97-AF65-F5344CB8AC3E}">
        <p14:creationId xmlns:p14="http://schemas.microsoft.com/office/powerpoint/2010/main" val="23036676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7" dur="500"/>
                                        <p:tgtEl>
                                          <p:spTgt spid="5">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1" dur="500"/>
                                        <p:tgtEl>
                                          <p:spTgt spid="5">
                                            <p:graphicEl>
                                              <a:chart seriesIdx="1"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15" dur="500"/>
                                        <p:tgtEl>
                                          <p:spTgt spid="5">
                                            <p:graphicEl>
                                              <a:chart seriesIdx="2"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0"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1202514494"/>
              </p:ext>
            </p:extLst>
          </p:nvPr>
        </p:nvGraphicFramePr>
        <p:xfrm>
          <a:off x="462129" y="1340768"/>
          <a:ext cx="8135937" cy="57294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36</a:t>
            </a:fld>
            <a:endParaRPr lang="ko-KR" altLang="en-US" dirty="0"/>
          </a:p>
        </p:txBody>
      </p:sp>
      <p:sp>
        <p:nvSpPr>
          <p:cNvPr id="4" name="Title 3"/>
          <p:cNvSpPr>
            <a:spLocks noGrp="1"/>
          </p:cNvSpPr>
          <p:nvPr>
            <p:ph type="title"/>
          </p:nvPr>
        </p:nvSpPr>
        <p:spPr/>
        <p:txBody>
          <a:bodyPr/>
          <a:lstStyle/>
          <a:p>
            <a:r>
              <a:rPr lang="en-GB" dirty="0" smtClean="0"/>
              <a:t>Between school differences</a:t>
            </a:r>
            <a:endParaRPr lang="en-GB" dirty="0"/>
          </a:p>
        </p:txBody>
      </p:sp>
      <p:sp>
        <p:nvSpPr>
          <p:cNvPr id="6" name="Rectangle 5"/>
          <p:cNvSpPr/>
          <p:nvPr/>
        </p:nvSpPr>
        <p:spPr>
          <a:xfrm>
            <a:off x="323528" y="789965"/>
            <a:ext cx="9012796" cy="338554"/>
          </a:xfrm>
          <a:prstGeom prst="rect">
            <a:avLst/>
          </a:prstGeom>
        </p:spPr>
        <p:txBody>
          <a:bodyPr wrap="square">
            <a:spAutoFit/>
          </a:bodyPr>
          <a:lstStyle/>
          <a:p>
            <a:r>
              <a:rPr lang="en-US" sz="1600" b="1" dirty="0">
                <a:solidFill>
                  <a:srgbClr val="FFFF00"/>
                </a:solidFill>
              </a:rPr>
              <a:t>Between-school differences in financial literacy, mathematics and reading performance</a:t>
            </a:r>
            <a:endParaRPr lang="en-GB" sz="1600" b="1" dirty="0">
              <a:solidFill>
                <a:srgbClr val="FFFF00"/>
              </a:solidFill>
            </a:endParaRPr>
          </a:p>
        </p:txBody>
      </p:sp>
      <p:sp>
        <p:nvSpPr>
          <p:cNvPr id="2" name="TextBox 1"/>
          <p:cNvSpPr txBox="1"/>
          <p:nvPr/>
        </p:nvSpPr>
        <p:spPr>
          <a:xfrm>
            <a:off x="467544" y="5085184"/>
            <a:ext cx="288032" cy="400110"/>
          </a:xfrm>
          <a:prstGeom prst="rect">
            <a:avLst/>
          </a:prstGeom>
          <a:noFill/>
          <a:ln>
            <a:noFill/>
          </a:ln>
        </p:spPr>
        <p:txBody>
          <a:bodyPr wrap="square" rtlCol="0" anchor="ctr">
            <a:spAutoFit/>
          </a:bodyPr>
          <a:lstStyle/>
          <a:p>
            <a:r>
              <a:rPr lang="en-GB" sz="2000" dirty="0" smtClean="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147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2"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2653651006"/>
              </p:ext>
            </p:extLst>
          </p:nvPr>
        </p:nvGraphicFramePr>
        <p:xfrm>
          <a:off x="827584" y="1124744"/>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37</a:t>
            </a:fld>
            <a:endParaRPr lang="ko-KR" altLang="en-US" dirty="0"/>
          </a:p>
        </p:txBody>
      </p:sp>
      <p:sp>
        <p:nvSpPr>
          <p:cNvPr id="4" name="Title 3"/>
          <p:cNvSpPr>
            <a:spLocks noGrp="1"/>
          </p:cNvSpPr>
          <p:nvPr>
            <p:ph type="title"/>
          </p:nvPr>
        </p:nvSpPr>
        <p:spPr/>
        <p:txBody>
          <a:bodyPr/>
          <a:lstStyle/>
          <a:p>
            <a:r>
              <a:rPr lang="en-GB" dirty="0" smtClean="0"/>
              <a:t>Differences between / within schools</a:t>
            </a:r>
            <a:endParaRPr lang="en-GB" dirty="0"/>
          </a:p>
        </p:txBody>
      </p:sp>
      <p:sp>
        <p:nvSpPr>
          <p:cNvPr id="6" name="Rectangle 5"/>
          <p:cNvSpPr/>
          <p:nvPr/>
        </p:nvSpPr>
        <p:spPr>
          <a:xfrm>
            <a:off x="0" y="692697"/>
            <a:ext cx="9144000" cy="646331"/>
          </a:xfrm>
          <a:prstGeom prst="rect">
            <a:avLst/>
          </a:prstGeom>
        </p:spPr>
        <p:txBody>
          <a:bodyPr wrap="square">
            <a:spAutoFit/>
          </a:bodyPr>
          <a:lstStyle/>
          <a:p>
            <a:pPr algn="ctr"/>
            <a:r>
              <a:rPr lang="en-US" dirty="0">
                <a:solidFill>
                  <a:srgbClr val="FFFF00"/>
                </a:solidFill>
              </a:rPr>
              <a:t>Between- and within-school differences that are unique to financial </a:t>
            </a:r>
            <a:r>
              <a:rPr lang="en-US" dirty="0" smtClean="0">
                <a:solidFill>
                  <a:srgbClr val="FFFF00"/>
                </a:solidFill>
              </a:rPr>
              <a:t>literacy</a:t>
            </a:r>
            <a:br>
              <a:rPr lang="en-US" dirty="0" smtClean="0">
                <a:solidFill>
                  <a:srgbClr val="FFFF00"/>
                </a:solidFill>
              </a:rPr>
            </a:br>
            <a:r>
              <a:rPr lang="en-US" dirty="0" smtClean="0">
                <a:solidFill>
                  <a:srgbClr val="FFFF00"/>
                </a:solidFill>
              </a:rPr>
              <a:t>or </a:t>
            </a:r>
            <a:r>
              <a:rPr lang="en-US" dirty="0">
                <a:solidFill>
                  <a:srgbClr val="FFFF00"/>
                </a:solidFill>
              </a:rPr>
              <a:t>that are shared with mathematics </a:t>
            </a:r>
            <a:r>
              <a:rPr lang="en-US" dirty="0" smtClean="0">
                <a:solidFill>
                  <a:srgbClr val="FFFF00"/>
                </a:solidFill>
              </a:rPr>
              <a:t>and reading performance</a:t>
            </a:r>
            <a:endParaRPr lang="en-GB" dirty="0">
              <a:solidFill>
                <a:srgbClr val="FFFF00"/>
              </a:solidFill>
            </a:endParaRPr>
          </a:p>
        </p:txBody>
      </p:sp>
      <p:sp>
        <p:nvSpPr>
          <p:cNvPr id="7" name="Rectangle 6"/>
          <p:cNvSpPr/>
          <p:nvPr/>
        </p:nvSpPr>
        <p:spPr>
          <a:xfrm rot="16200000">
            <a:off x="-2166264" y="3542529"/>
            <a:ext cx="4680521" cy="276999"/>
          </a:xfrm>
          <a:prstGeom prst="rect">
            <a:avLst/>
          </a:prstGeom>
        </p:spPr>
        <p:txBody>
          <a:bodyPr wrap="square">
            <a:spAutoFit/>
          </a:bodyPr>
          <a:lstStyle/>
          <a:p>
            <a:pPr algn="ctr">
              <a:defRPr sz="1000" b="1" i="0" u="none" strike="noStrike" kern="1200" baseline="0">
                <a:solidFill>
                  <a:sysClr val="windowText" lastClr="000000"/>
                </a:solidFill>
                <a:latin typeface="+mn-lt"/>
                <a:ea typeface="+mn-ea"/>
                <a:cs typeface="+mn-cs"/>
              </a:defRPr>
            </a:pPr>
            <a:r>
              <a:rPr lang="en-GB" sz="1200" dirty="0">
                <a:solidFill>
                  <a:schemeClr val="bg1"/>
                </a:solidFill>
              </a:rPr>
              <a:t>As a percentage of the total variation </a:t>
            </a:r>
            <a:r>
              <a:rPr lang="en-GB" sz="1200" dirty="0" smtClean="0">
                <a:solidFill>
                  <a:schemeClr val="bg1"/>
                </a:solidFill>
              </a:rPr>
              <a:t>in </a:t>
            </a:r>
            <a:r>
              <a:rPr lang="en-GB" sz="1200" dirty="0">
                <a:solidFill>
                  <a:schemeClr val="bg1"/>
                </a:solidFill>
              </a:rPr>
              <a:t>performance</a:t>
            </a:r>
          </a:p>
        </p:txBody>
      </p:sp>
    </p:spTree>
    <p:extLst>
      <p:ext uri="{BB962C8B-B14F-4D97-AF65-F5344CB8AC3E}">
        <p14:creationId xmlns:p14="http://schemas.microsoft.com/office/powerpoint/2010/main" val="775885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6"/>
            <p:extLst>
              <p:ext uri="{D42A27DB-BD31-4B8C-83A1-F6EECF244321}">
                <p14:modId xmlns:p14="http://schemas.microsoft.com/office/powerpoint/2010/main" val="1109105124"/>
              </p:ext>
            </p:extLst>
          </p:nvPr>
        </p:nvGraphicFramePr>
        <p:xfrm>
          <a:off x="497162" y="1379644"/>
          <a:ext cx="8135937" cy="50404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38</a:t>
            </a:fld>
            <a:endParaRPr lang="ko-KR" altLang="en-US" dirty="0"/>
          </a:p>
        </p:txBody>
      </p:sp>
      <p:sp>
        <p:nvSpPr>
          <p:cNvPr id="4" name="Title 3"/>
          <p:cNvSpPr>
            <a:spLocks noGrp="1"/>
          </p:cNvSpPr>
          <p:nvPr>
            <p:ph type="title"/>
          </p:nvPr>
        </p:nvSpPr>
        <p:spPr/>
        <p:txBody>
          <a:bodyPr/>
          <a:lstStyle/>
          <a:p>
            <a:r>
              <a:rPr lang="en-GB" dirty="0"/>
              <a:t>Differences between </a:t>
            </a:r>
            <a:r>
              <a:rPr lang="en-GB" dirty="0" smtClean="0"/>
              <a:t>schools</a:t>
            </a:r>
            <a:endParaRPr lang="en-GB" dirty="0"/>
          </a:p>
        </p:txBody>
      </p:sp>
      <p:sp>
        <p:nvSpPr>
          <p:cNvPr id="5" name="Rectangle 4"/>
          <p:cNvSpPr/>
          <p:nvPr/>
        </p:nvSpPr>
        <p:spPr>
          <a:xfrm>
            <a:off x="3194" y="704949"/>
            <a:ext cx="9144000" cy="646331"/>
          </a:xfrm>
          <a:prstGeom prst="rect">
            <a:avLst/>
          </a:prstGeom>
        </p:spPr>
        <p:txBody>
          <a:bodyPr wrap="square">
            <a:spAutoFit/>
          </a:bodyPr>
          <a:lstStyle/>
          <a:p>
            <a:pPr algn="ctr"/>
            <a:r>
              <a:rPr lang="en-US" dirty="0" smtClean="0">
                <a:solidFill>
                  <a:srgbClr val="FFFF00"/>
                </a:solidFill>
              </a:rPr>
              <a:t>Between-school </a:t>
            </a:r>
            <a:r>
              <a:rPr lang="en-US" dirty="0">
                <a:solidFill>
                  <a:srgbClr val="FFFF00"/>
                </a:solidFill>
              </a:rPr>
              <a:t>differences that are unique to financial literacy, or that are shared </a:t>
            </a:r>
            <a:r>
              <a:rPr lang="en-US" dirty="0" smtClean="0">
                <a:solidFill>
                  <a:srgbClr val="FFFF00"/>
                </a:solidFill>
              </a:rPr>
              <a:t/>
            </a:r>
            <a:br>
              <a:rPr lang="en-US" dirty="0" smtClean="0">
                <a:solidFill>
                  <a:srgbClr val="FFFF00"/>
                </a:solidFill>
              </a:rPr>
            </a:br>
            <a:r>
              <a:rPr lang="en-US" dirty="0" smtClean="0">
                <a:solidFill>
                  <a:srgbClr val="FFFF00"/>
                </a:solidFill>
              </a:rPr>
              <a:t>with </a:t>
            </a:r>
            <a:r>
              <a:rPr lang="en-US" dirty="0">
                <a:solidFill>
                  <a:srgbClr val="FFFF00"/>
                </a:solidFill>
              </a:rPr>
              <a:t>mathematics </a:t>
            </a:r>
            <a:r>
              <a:rPr lang="en-US" dirty="0" smtClean="0">
                <a:solidFill>
                  <a:srgbClr val="FFFF00"/>
                </a:solidFill>
              </a:rPr>
              <a:t>and reading performance</a:t>
            </a:r>
            <a:endParaRPr lang="en-GB" dirty="0">
              <a:solidFill>
                <a:srgbClr val="FFFF00"/>
              </a:solidFill>
            </a:endParaRPr>
          </a:p>
        </p:txBody>
      </p:sp>
      <p:sp>
        <p:nvSpPr>
          <p:cNvPr id="7" name="Rectangle 6"/>
          <p:cNvSpPr/>
          <p:nvPr/>
        </p:nvSpPr>
        <p:spPr>
          <a:xfrm rot="16200000">
            <a:off x="-1209836" y="2658108"/>
            <a:ext cx="2952330" cy="461665"/>
          </a:xfrm>
          <a:prstGeom prst="rect">
            <a:avLst/>
          </a:prstGeom>
        </p:spPr>
        <p:txBody>
          <a:bodyPr wrap="square">
            <a:spAutoFit/>
          </a:bodyPr>
          <a:lstStyle/>
          <a:p>
            <a:pPr algn="ctr">
              <a:defRPr sz="1000" b="1" i="0" u="none" strike="noStrike" kern="1200" baseline="0">
                <a:solidFill>
                  <a:sysClr val="windowText" lastClr="000000"/>
                </a:solidFill>
                <a:latin typeface="+mn-lt"/>
                <a:ea typeface="+mn-ea"/>
                <a:cs typeface="+mn-cs"/>
              </a:defRPr>
            </a:pPr>
            <a:r>
              <a:rPr lang="en-GB" sz="1200" dirty="0">
                <a:solidFill>
                  <a:schemeClr val="bg1"/>
                </a:solidFill>
              </a:rPr>
              <a:t>As a percentage of the total variation </a:t>
            </a:r>
            <a:r>
              <a:rPr lang="en-GB" sz="1200" dirty="0" smtClean="0">
                <a:solidFill>
                  <a:schemeClr val="bg1"/>
                </a:solidFill>
              </a:rPr>
              <a:t>in </a:t>
            </a:r>
            <a:r>
              <a:rPr lang="en-GB" sz="1200" dirty="0">
                <a:solidFill>
                  <a:schemeClr val="bg1"/>
                </a:solidFill>
              </a:rPr>
              <a:t>performance</a:t>
            </a:r>
          </a:p>
        </p:txBody>
      </p:sp>
      <p:sp>
        <p:nvSpPr>
          <p:cNvPr id="8" name="TextBox 7"/>
          <p:cNvSpPr txBox="1"/>
          <p:nvPr/>
        </p:nvSpPr>
        <p:spPr>
          <a:xfrm>
            <a:off x="55966" y="5085184"/>
            <a:ext cx="942238" cy="738664"/>
          </a:xfrm>
          <a:prstGeom prst="rect">
            <a:avLst/>
          </a:prstGeom>
          <a:noFill/>
          <a:ln>
            <a:solidFill>
              <a:srgbClr val="FFC000"/>
            </a:solidFill>
          </a:ln>
        </p:spPr>
        <p:txBody>
          <a:bodyPr wrap="square" rtlCol="0" anchor="ctr">
            <a:spAutoFit/>
          </a:bodyPr>
          <a:lstStyle/>
          <a:p>
            <a:pPr algn="ctr"/>
            <a:r>
              <a:rPr lang="en-GB" sz="1400" dirty="0" smtClean="0">
                <a:solidFill>
                  <a:schemeClr val="bg1"/>
                </a:solidFill>
                <a:cs typeface="Arial" panose="020B0604020202020204" pitchFamily="34" charset="0"/>
              </a:rPr>
              <a:t>Variation between</a:t>
            </a:r>
            <a:br>
              <a:rPr lang="en-GB" sz="1400" dirty="0" smtClean="0">
                <a:solidFill>
                  <a:schemeClr val="bg1"/>
                </a:solidFill>
                <a:cs typeface="Arial" panose="020B0604020202020204" pitchFamily="34" charset="0"/>
              </a:rPr>
            </a:br>
            <a:r>
              <a:rPr lang="en-GB" sz="1400" dirty="0" smtClean="0">
                <a:solidFill>
                  <a:schemeClr val="bg1"/>
                </a:solidFill>
                <a:cs typeface="Arial" panose="020B0604020202020204" pitchFamily="34" charset="0"/>
              </a:rPr>
              <a:t>schools</a:t>
            </a:r>
            <a:endParaRPr lang="en-GB" sz="1400" dirty="0">
              <a:solidFill>
                <a:schemeClr val="bg1"/>
              </a:solidFill>
              <a:cs typeface="Arial" panose="020B0604020202020204" pitchFamily="34" charset="0"/>
            </a:endParaRPr>
          </a:p>
        </p:txBody>
      </p:sp>
      <p:cxnSp>
        <p:nvCxnSpPr>
          <p:cNvPr id="9" name="Straight Arrow Connector 8"/>
          <p:cNvCxnSpPr>
            <a:stCxn id="8" idx="0"/>
          </p:cNvCxnSpPr>
          <p:nvPr/>
        </p:nvCxnSpPr>
        <p:spPr>
          <a:xfrm flipV="1">
            <a:off x="527085" y="4581128"/>
            <a:ext cx="471119" cy="50405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646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6"/>
            <p:extLst>
              <p:ext uri="{D42A27DB-BD31-4B8C-83A1-F6EECF244321}">
                <p14:modId xmlns:p14="http://schemas.microsoft.com/office/powerpoint/2010/main" val="1119140431"/>
              </p:ext>
            </p:extLst>
          </p:nvPr>
        </p:nvGraphicFramePr>
        <p:xfrm>
          <a:off x="468313" y="1412776"/>
          <a:ext cx="8135937" cy="50404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39</a:t>
            </a:fld>
            <a:endParaRPr lang="ko-KR" altLang="en-US" dirty="0"/>
          </a:p>
        </p:txBody>
      </p:sp>
      <p:sp>
        <p:nvSpPr>
          <p:cNvPr id="4" name="Title 3"/>
          <p:cNvSpPr>
            <a:spLocks noGrp="1"/>
          </p:cNvSpPr>
          <p:nvPr>
            <p:ph type="title"/>
          </p:nvPr>
        </p:nvSpPr>
        <p:spPr/>
        <p:txBody>
          <a:bodyPr/>
          <a:lstStyle/>
          <a:p>
            <a:r>
              <a:rPr lang="en-GB" dirty="0"/>
              <a:t>Differences </a:t>
            </a:r>
            <a:r>
              <a:rPr lang="en-GB" dirty="0" smtClean="0"/>
              <a:t>within schools</a:t>
            </a:r>
            <a:endParaRPr lang="en-GB" dirty="0"/>
          </a:p>
        </p:txBody>
      </p:sp>
      <p:sp>
        <p:nvSpPr>
          <p:cNvPr id="5" name="Rectangle 4"/>
          <p:cNvSpPr/>
          <p:nvPr/>
        </p:nvSpPr>
        <p:spPr>
          <a:xfrm>
            <a:off x="3194" y="704949"/>
            <a:ext cx="9144000" cy="646331"/>
          </a:xfrm>
          <a:prstGeom prst="rect">
            <a:avLst/>
          </a:prstGeom>
        </p:spPr>
        <p:txBody>
          <a:bodyPr wrap="square">
            <a:spAutoFit/>
          </a:bodyPr>
          <a:lstStyle/>
          <a:p>
            <a:pPr algn="ctr"/>
            <a:r>
              <a:rPr lang="en-US" dirty="0" smtClean="0">
                <a:solidFill>
                  <a:srgbClr val="FFFF00"/>
                </a:solidFill>
              </a:rPr>
              <a:t>Between-school </a:t>
            </a:r>
            <a:r>
              <a:rPr lang="en-US" dirty="0">
                <a:solidFill>
                  <a:srgbClr val="FFFF00"/>
                </a:solidFill>
              </a:rPr>
              <a:t>differences that are unique to financial literacy, or that are shared </a:t>
            </a:r>
            <a:r>
              <a:rPr lang="en-US" dirty="0" smtClean="0">
                <a:solidFill>
                  <a:srgbClr val="FFFF00"/>
                </a:solidFill>
              </a:rPr>
              <a:t/>
            </a:r>
            <a:br>
              <a:rPr lang="en-US" dirty="0" smtClean="0">
                <a:solidFill>
                  <a:srgbClr val="FFFF00"/>
                </a:solidFill>
              </a:rPr>
            </a:br>
            <a:r>
              <a:rPr lang="en-US" dirty="0" smtClean="0">
                <a:solidFill>
                  <a:srgbClr val="FFFF00"/>
                </a:solidFill>
              </a:rPr>
              <a:t>with </a:t>
            </a:r>
            <a:r>
              <a:rPr lang="en-US" dirty="0">
                <a:solidFill>
                  <a:srgbClr val="FFFF00"/>
                </a:solidFill>
              </a:rPr>
              <a:t>mathematics </a:t>
            </a:r>
            <a:r>
              <a:rPr lang="en-US" dirty="0" smtClean="0">
                <a:solidFill>
                  <a:srgbClr val="FFFF00"/>
                </a:solidFill>
              </a:rPr>
              <a:t>and reading performance</a:t>
            </a:r>
            <a:endParaRPr lang="en-GB" dirty="0">
              <a:solidFill>
                <a:srgbClr val="FFFF00"/>
              </a:solidFill>
            </a:endParaRPr>
          </a:p>
        </p:txBody>
      </p:sp>
      <p:sp>
        <p:nvSpPr>
          <p:cNvPr id="2" name="Rectangle 1"/>
          <p:cNvSpPr/>
          <p:nvPr/>
        </p:nvSpPr>
        <p:spPr>
          <a:xfrm rot="16200000">
            <a:off x="-1209836" y="2658108"/>
            <a:ext cx="2952330" cy="461665"/>
          </a:xfrm>
          <a:prstGeom prst="rect">
            <a:avLst/>
          </a:prstGeom>
        </p:spPr>
        <p:txBody>
          <a:bodyPr wrap="square">
            <a:spAutoFit/>
          </a:bodyPr>
          <a:lstStyle/>
          <a:p>
            <a:pPr algn="ctr">
              <a:defRPr sz="1000" b="1" i="0" u="none" strike="noStrike" kern="1200" baseline="0">
                <a:solidFill>
                  <a:sysClr val="windowText" lastClr="000000"/>
                </a:solidFill>
                <a:latin typeface="+mn-lt"/>
                <a:ea typeface="+mn-ea"/>
                <a:cs typeface="+mn-cs"/>
              </a:defRPr>
            </a:pPr>
            <a:r>
              <a:rPr lang="en-GB" sz="1200" dirty="0">
                <a:solidFill>
                  <a:schemeClr val="bg1"/>
                </a:solidFill>
              </a:rPr>
              <a:t>As a percentage of the total variation </a:t>
            </a:r>
            <a:r>
              <a:rPr lang="en-GB" sz="1200" dirty="0" smtClean="0">
                <a:solidFill>
                  <a:schemeClr val="bg1"/>
                </a:solidFill>
              </a:rPr>
              <a:t>in </a:t>
            </a:r>
            <a:r>
              <a:rPr lang="en-GB" sz="1200" dirty="0">
                <a:solidFill>
                  <a:schemeClr val="bg1"/>
                </a:solidFill>
              </a:rPr>
              <a:t>performance</a:t>
            </a:r>
          </a:p>
        </p:txBody>
      </p:sp>
      <p:sp>
        <p:nvSpPr>
          <p:cNvPr id="9" name="TextBox 8"/>
          <p:cNvSpPr txBox="1"/>
          <p:nvPr/>
        </p:nvSpPr>
        <p:spPr>
          <a:xfrm>
            <a:off x="55966" y="5085184"/>
            <a:ext cx="942238" cy="738664"/>
          </a:xfrm>
          <a:prstGeom prst="rect">
            <a:avLst/>
          </a:prstGeom>
          <a:noFill/>
          <a:ln>
            <a:solidFill>
              <a:srgbClr val="FFC000"/>
            </a:solidFill>
          </a:ln>
        </p:spPr>
        <p:txBody>
          <a:bodyPr wrap="square" rtlCol="0" anchor="ctr">
            <a:spAutoFit/>
          </a:bodyPr>
          <a:lstStyle/>
          <a:p>
            <a:pPr algn="ctr"/>
            <a:r>
              <a:rPr lang="en-GB" sz="1400" dirty="0" smtClean="0">
                <a:solidFill>
                  <a:schemeClr val="bg1"/>
                </a:solidFill>
                <a:cs typeface="Arial" panose="020B0604020202020204" pitchFamily="34" charset="0"/>
              </a:rPr>
              <a:t>Variation within </a:t>
            </a:r>
            <a:br>
              <a:rPr lang="en-GB" sz="1400" dirty="0" smtClean="0">
                <a:solidFill>
                  <a:schemeClr val="bg1"/>
                </a:solidFill>
                <a:cs typeface="Arial" panose="020B0604020202020204" pitchFamily="34" charset="0"/>
              </a:rPr>
            </a:br>
            <a:r>
              <a:rPr lang="en-GB" sz="1400" dirty="0" smtClean="0">
                <a:solidFill>
                  <a:schemeClr val="bg1"/>
                </a:solidFill>
                <a:cs typeface="Arial" panose="020B0604020202020204" pitchFamily="34" charset="0"/>
              </a:rPr>
              <a:t>schools</a:t>
            </a:r>
            <a:endParaRPr lang="en-GB" sz="1400" dirty="0">
              <a:solidFill>
                <a:schemeClr val="bg1"/>
              </a:solidFill>
              <a:cs typeface="Arial" panose="020B0604020202020204" pitchFamily="34" charset="0"/>
            </a:endParaRPr>
          </a:p>
        </p:txBody>
      </p:sp>
      <p:cxnSp>
        <p:nvCxnSpPr>
          <p:cNvPr id="11" name="Straight Arrow Connector 10"/>
          <p:cNvCxnSpPr>
            <a:stCxn id="9" idx="0"/>
          </p:cNvCxnSpPr>
          <p:nvPr/>
        </p:nvCxnSpPr>
        <p:spPr>
          <a:xfrm flipV="1">
            <a:off x="527085" y="4725144"/>
            <a:ext cx="471119" cy="36004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41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2409413924"/>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4</a:t>
            </a:fld>
            <a:endParaRPr lang="ko-KR" altLang="en-US" dirty="0"/>
          </a:p>
        </p:txBody>
      </p:sp>
      <p:sp>
        <p:nvSpPr>
          <p:cNvPr id="4" name="Title 3"/>
          <p:cNvSpPr>
            <a:spLocks noGrp="1"/>
          </p:cNvSpPr>
          <p:nvPr>
            <p:ph type="title"/>
          </p:nvPr>
        </p:nvSpPr>
        <p:spPr/>
        <p:txBody>
          <a:bodyPr/>
          <a:lstStyle/>
          <a:p>
            <a:r>
              <a:rPr lang="en-US" dirty="0" smtClean="0"/>
              <a:t>% </a:t>
            </a:r>
            <a:r>
              <a:rPr lang="en-US" dirty="0"/>
              <a:t>of students with a bank </a:t>
            </a:r>
            <a:r>
              <a:rPr lang="en-US" dirty="0" smtClean="0"/>
              <a:t>account</a:t>
            </a:r>
            <a:endParaRPr lang="en-GB" dirty="0"/>
          </a:p>
        </p:txBody>
      </p:sp>
      <p:sp>
        <p:nvSpPr>
          <p:cNvPr id="6" name="TextBox 5"/>
          <p:cNvSpPr txBox="1"/>
          <p:nvPr/>
        </p:nvSpPr>
        <p:spPr>
          <a:xfrm>
            <a:off x="8532440" y="6021288"/>
            <a:ext cx="412292" cy="400110"/>
          </a:xfrm>
          <a:prstGeom prst="rect">
            <a:avLst/>
          </a:prstGeom>
          <a:noFill/>
          <a:ln>
            <a:noFill/>
          </a:ln>
        </p:spPr>
        <p:txBody>
          <a:bodyPr wrap="none" rtlCol="0" anchor="ctr">
            <a:spAutoFit/>
          </a:bodyPr>
          <a:lstStyle/>
          <a:p>
            <a:r>
              <a:rPr lang="en-GB" sz="2000" dirty="0" smtClean="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488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pPr>
              <a:tabLst>
                <a:tab pos="4214813" algn="l"/>
              </a:tabLst>
            </a:pPr>
            <a:r>
              <a:rPr lang="en-GB" sz="3600" dirty="0" smtClean="0"/>
              <a:t>How are learning opportunities distributed?</a:t>
            </a:r>
            <a:endParaRPr lang="en-GB" sz="3600" dirty="0"/>
          </a:p>
        </p:txBody>
      </p:sp>
      <p:sp>
        <p:nvSpPr>
          <p:cNvPr id="6" name="Slide Number Placeholder 5"/>
          <p:cNvSpPr>
            <a:spLocks noGrp="1"/>
          </p:cNvSpPr>
          <p:nvPr>
            <p:ph type="sldNum" sz="quarter" idx="4294967295"/>
          </p:nvPr>
        </p:nvSpPr>
        <p:spPr>
          <a:xfrm>
            <a:off x="0" y="188913"/>
            <a:ext cx="468313" cy="365125"/>
          </a:xfrm>
          <a:prstGeom prst="rect">
            <a:avLst/>
          </a:prstGeom>
        </p:spPr>
        <p:txBody>
          <a:bodyPr/>
          <a:lstStyle/>
          <a:p>
            <a:fld id="{B8364164-D7C2-4011-A351-B5EC1CE463BF}" type="slidenum">
              <a:rPr lang="ko-KR" altLang="en-US" smtClean="0"/>
              <a:pPr/>
              <a:t>40</a:t>
            </a:fld>
            <a:endParaRPr lang="ko-KR" altLang="en-US"/>
          </a:p>
        </p:txBody>
      </p:sp>
      <p:sp>
        <p:nvSpPr>
          <p:cNvPr id="2" name="Content Placeholder 1"/>
          <p:cNvSpPr>
            <a:spLocks noGrp="1"/>
          </p:cNvSpPr>
          <p:nvPr>
            <p:ph sz="half" idx="10"/>
          </p:nvPr>
        </p:nvSpPr>
        <p:spPr/>
        <p:txBody>
          <a:bodyPr/>
          <a:lstStyle/>
          <a:p>
            <a:endParaRPr lang="en-GB"/>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40</a:t>
            </a:fld>
            <a:endParaRPr lang="ko-KR" altLang="en-US" dirty="0"/>
          </a:p>
        </p:txBody>
      </p:sp>
    </p:spTree>
    <p:extLst>
      <p:ext uri="{BB962C8B-B14F-4D97-AF65-F5344CB8AC3E}">
        <p14:creationId xmlns:p14="http://schemas.microsoft.com/office/powerpoint/2010/main" val="30934685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6"/>
            <p:extLst>
              <p:ext uri="{D42A27DB-BD31-4B8C-83A1-F6EECF244321}">
                <p14:modId xmlns:p14="http://schemas.microsoft.com/office/powerpoint/2010/main" val="2563706360"/>
              </p:ext>
            </p:extLst>
          </p:nvPr>
        </p:nvGraphicFramePr>
        <p:xfrm>
          <a:off x="107505" y="692696"/>
          <a:ext cx="8928992"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827584" y="0"/>
            <a:ext cx="6407046" cy="620688"/>
          </a:xfrm>
        </p:spPr>
        <p:txBody>
          <a:bodyPr/>
          <a:lstStyle/>
          <a:p>
            <a:r>
              <a:rPr lang="en-US" sz="1600" dirty="0" smtClean="0"/>
              <a:t>Relationship </a:t>
            </a:r>
            <a:r>
              <a:rPr lang="en-US" sz="1600" dirty="0"/>
              <a:t>between socio-economic status and performance in </a:t>
            </a:r>
            <a:r>
              <a:rPr lang="en-US" sz="1600" dirty="0" smtClean="0"/>
              <a:t>financial literacy, mathematics and reading </a:t>
            </a:r>
            <a:endParaRPr lang="en-GB" sz="1600" b="1" dirty="0"/>
          </a:p>
        </p:txBody>
      </p:sp>
      <p:sp>
        <p:nvSpPr>
          <p:cNvPr id="16" name="TextBox 2"/>
          <p:cNvSpPr txBox="1"/>
          <p:nvPr/>
        </p:nvSpPr>
        <p:spPr>
          <a:xfrm>
            <a:off x="7740352" y="1802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GB" dirty="0" smtClean="0">
                <a:solidFill>
                  <a:prstClr val="white"/>
                </a:solidFill>
                <a:latin typeface="Arial" pitchFamily="34" charset="0"/>
                <a:cs typeface="Arial" pitchFamily="34" charset="0"/>
              </a:rPr>
              <a:t>Figure VI.3.6</a:t>
            </a:r>
            <a:endParaRPr lang="en-GB" dirty="0">
              <a:solidFill>
                <a:prstClr val="white"/>
              </a:solidFill>
              <a:latin typeface="Arial" pitchFamily="34" charset="0"/>
              <a:cs typeface="Arial" pitchFamily="34" charset="0"/>
            </a:endParaRPr>
          </a:p>
        </p:txBody>
      </p:sp>
      <p:sp>
        <p:nvSpPr>
          <p:cNvPr id="9" name="슬라이드 번호 개체 틀 8"/>
          <p:cNvSpPr>
            <a:spLocks noGrp="1"/>
          </p:cNvSpPr>
          <p:nvPr>
            <p:ph type="sldNum" sz="quarter" idx="18"/>
          </p:nvPr>
        </p:nvSpPr>
        <p:spPr/>
        <p:txBody>
          <a:bodyPr/>
          <a:lstStyle/>
          <a:p>
            <a:fld id="{B8364164-D7C2-4011-A351-B5EC1CE463BF}" type="slidenum">
              <a:rPr lang="ko-KR" altLang="en-US" smtClean="0"/>
              <a:pPr/>
              <a:t>41</a:t>
            </a:fld>
            <a:endParaRPr lang="ko-KR" altLang="en-US"/>
          </a:p>
        </p:txBody>
      </p:sp>
    </p:spTree>
    <p:extLst>
      <p:ext uri="{BB962C8B-B14F-4D97-AF65-F5344CB8AC3E}">
        <p14:creationId xmlns:p14="http://schemas.microsoft.com/office/powerpoint/2010/main" val="5428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7"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a:xfrm>
            <a:off x="0" y="1556792"/>
            <a:ext cx="9144000" cy="952500"/>
          </a:xfrm>
        </p:spPr>
        <p:txBody>
          <a:bodyPr>
            <a:noAutofit/>
          </a:bodyPr>
          <a:lstStyle/>
          <a:p>
            <a:r>
              <a:rPr lang="en-GB" sz="4000" b="1" dirty="0" smtClean="0"/>
              <a:t>What can be done </a:t>
            </a:r>
            <a:br>
              <a:rPr lang="en-GB" sz="4000" b="1" dirty="0" smtClean="0"/>
            </a:br>
            <a:r>
              <a:rPr lang="en-GB" sz="4000" b="1" dirty="0" smtClean="0"/>
              <a:t>to enhance financial literacy</a:t>
            </a:r>
            <a:endParaRPr lang="en-GB" sz="4000" b="1" dirty="0"/>
          </a:p>
        </p:txBody>
      </p:sp>
      <p:sp>
        <p:nvSpPr>
          <p:cNvPr id="2" name="Content Placeholder 1"/>
          <p:cNvSpPr>
            <a:spLocks noGrp="1"/>
          </p:cNvSpPr>
          <p:nvPr>
            <p:ph sz="half" idx="10"/>
          </p:nvPr>
        </p:nvSpPr>
        <p:spPr>
          <a:xfrm>
            <a:off x="0" y="3068960"/>
            <a:ext cx="9144000" cy="3672408"/>
          </a:xfrm>
        </p:spPr>
        <p:txBody>
          <a:bodyPr>
            <a:normAutofit/>
          </a:bodyPr>
          <a:lstStyle/>
          <a:p>
            <a:r>
              <a:rPr lang="en-US" b="1" dirty="0" smtClean="0">
                <a:solidFill>
                  <a:schemeClr val="bg1"/>
                </a:solidFill>
              </a:rPr>
              <a:t>Improving the quantity/quality of teaching of…</a:t>
            </a:r>
          </a:p>
          <a:p>
            <a:r>
              <a:rPr lang="en-US" dirty="0" smtClean="0">
                <a:solidFill>
                  <a:srgbClr val="FFFF99"/>
                </a:solidFill>
              </a:rPr>
              <a:t>…conceptual foundations of math ?</a:t>
            </a:r>
          </a:p>
          <a:p>
            <a:r>
              <a:rPr lang="en-US" dirty="0" smtClean="0">
                <a:solidFill>
                  <a:srgbClr val="FFFF99"/>
                </a:solidFill>
              </a:rPr>
              <a:t>…applied math ?</a:t>
            </a:r>
          </a:p>
          <a:p>
            <a:r>
              <a:rPr lang="en-US" dirty="0" smtClean="0">
                <a:solidFill>
                  <a:schemeClr val="accent5">
                    <a:lumMod val="60000"/>
                    <a:lumOff val="40000"/>
                  </a:schemeClr>
                </a:solidFill>
              </a:rPr>
              <a:t>…financial literacy as a cross-curricular domain ?</a:t>
            </a:r>
          </a:p>
          <a:p>
            <a:r>
              <a:rPr lang="en-US" dirty="0" smtClean="0">
                <a:solidFill>
                  <a:schemeClr val="accent5">
                    <a:lumMod val="60000"/>
                    <a:lumOff val="40000"/>
                  </a:schemeClr>
                </a:solidFill>
              </a:rPr>
              <a:t>…financial literacy education as a separate subject ?</a:t>
            </a:r>
          </a:p>
          <a:p>
            <a:r>
              <a:rPr lang="en-US" dirty="0" smtClean="0">
                <a:solidFill>
                  <a:schemeClr val="accent4">
                    <a:lumMod val="60000"/>
                    <a:lumOff val="40000"/>
                  </a:schemeClr>
                </a:solidFill>
              </a:rPr>
              <a:t>…other types of education?</a:t>
            </a:r>
          </a:p>
          <a:p>
            <a:r>
              <a:rPr lang="en-US" dirty="0" smtClean="0">
                <a:solidFill>
                  <a:schemeClr val="accent2">
                    <a:lumMod val="60000"/>
                    <a:lumOff val="40000"/>
                  </a:schemeClr>
                </a:solidFill>
              </a:rPr>
              <a:t>…or is it all about out-of-school experiences?</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2294301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1000"/>
                                        <p:tgtEl>
                                          <p:spTgt spid="2">
                                            <p:txEl>
                                              <p:pRg st="5" end="5"/>
                                            </p:txEl>
                                          </p:spTgt>
                                        </p:tgtEl>
                                      </p:cBhvr>
                                    </p:animEffect>
                                    <p:anim calcmode="lin" valueType="num">
                                      <p:cBhvr>
                                        <p:cTn id="4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495868050"/>
              </p:ext>
            </p:extLst>
          </p:nvPr>
        </p:nvGraphicFramePr>
        <p:xfrm>
          <a:off x="395537" y="566360"/>
          <a:ext cx="8424942" cy="768717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sz="2000" dirty="0" smtClean="0"/>
              <a:t>Financial literacy by bank account holding (accounting for socio-demographic status)</a:t>
            </a:r>
            <a:endParaRPr lang="en-GB" sz="2000" dirty="0"/>
          </a:p>
        </p:txBody>
      </p:sp>
      <p:sp>
        <p:nvSpPr>
          <p:cNvPr id="5" name="TextBox 2"/>
          <p:cNvSpPr txBox="1"/>
          <p:nvPr/>
        </p:nvSpPr>
        <p:spPr>
          <a:xfrm>
            <a:off x="7812360" y="19792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US" dirty="0" smtClean="0">
                <a:solidFill>
                  <a:srgbClr val="66AA93"/>
                </a:solidFill>
                <a:latin typeface="Calibri" panose="020F0502020204030204" pitchFamily="34" charset="0"/>
              </a:rPr>
              <a:t>Table VI.4.2</a:t>
            </a:r>
            <a:r>
              <a:rPr lang="en-GB" dirty="0" smtClean="0">
                <a:solidFill>
                  <a:prstClr val="white"/>
                </a:solidFill>
                <a:latin typeface="Arial" pitchFamily="34" charset="0"/>
                <a:cs typeface="Arial" pitchFamily="34" charset="0"/>
              </a:rPr>
              <a:t>6</a:t>
            </a:r>
            <a:endParaRPr lang="en-GB" dirty="0">
              <a:solidFill>
                <a:prstClr val="white"/>
              </a:solidFill>
              <a:latin typeface="Arial" pitchFamily="34" charset="0"/>
              <a:cs typeface="Arial" pitchFamily="34" charset="0"/>
            </a:endParaRPr>
          </a:p>
        </p:txBody>
      </p:sp>
      <p:sp>
        <p:nvSpPr>
          <p:cNvPr id="6" name="TextBox 9"/>
          <p:cNvSpPr txBox="1"/>
          <p:nvPr/>
        </p:nvSpPr>
        <p:spPr>
          <a:xfrm>
            <a:off x="2627784" y="986245"/>
            <a:ext cx="4894878" cy="1200329"/>
          </a:xfrm>
          <a:prstGeom prst="rect">
            <a:avLst/>
          </a:prstGeom>
          <a:solidFill>
            <a:schemeClr val="accent6">
              <a:lumMod val="75000"/>
            </a:schemeClr>
          </a:solid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bg1"/>
                </a:solidFill>
                <a:latin typeface="Calibri" panose="020F0502020204030204" pitchFamily="34" charset="0"/>
              </a:rPr>
              <a:t>On average across OECD countries and economies, students who hold a bank account score 21 points </a:t>
            </a:r>
            <a:r>
              <a:rPr lang="en-US" sz="1800" dirty="0" smtClean="0">
                <a:solidFill>
                  <a:schemeClr val="bg1"/>
                </a:solidFill>
                <a:latin typeface="Calibri" panose="020F0502020204030204" pitchFamily="34" charset="0"/>
              </a:rPr>
              <a:t>higher than </a:t>
            </a:r>
            <a:r>
              <a:rPr lang="en-US" sz="1800" dirty="0">
                <a:solidFill>
                  <a:schemeClr val="bg1"/>
                </a:solidFill>
                <a:latin typeface="Calibri" panose="020F0502020204030204" pitchFamily="34" charset="0"/>
              </a:rPr>
              <a:t>students </a:t>
            </a:r>
            <a:r>
              <a:rPr lang="en-US" sz="1800" dirty="0" smtClean="0">
                <a:solidFill>
                  <a:schemeClr val="bg1"/>
                </a:solidFill>
                <a:latin typeface="Calibri" panose="020F0502020204030204" pitchFamily="34" charset="0"/>
              </a:rPr>
              <a:t>with similar socio-economic </a:t>
            </a:r>
          </a:p>
          <a:p>
            <a:r>
              <a:rPr lang="en-US" sz="1800" dirty="0" smtClean="0">
                <a:solidFill>
                  <a:schemeClr val="bg1"/>
                </a:solidFill>
                <a:latin typeface="Calibri" panose="020F0502020204030204" pitchFamily="34" charset="0"/>
              </a:rPr>
              <a:t>status who </a:t>
            </a:r>
            <a:r>
              <a:rPr lang="en-US" sz="1800" dirty="0">
                <a:solidFill>
                  <a:schemeClr val="bg1"/>
                </a:solidFill>
                <a:latin typeface="Calibri" panose="020F0502020204030204" pitchFamily="34" charset="0"/>
              </a:rPr>
              <a:t>do </a:t>
            </a:r>
            <a:r>
              <a:rPr lang="en-US" sz="1800" dirty="0" smtClean="0">
                <a:solidFill>
                  <a:schemeClr val="bg1"/>
                </a:solidFill>
                <a:latin typeface="Calibri" panose="020F0502020204030204" pitchFamily="34" charset="0"/>
              </a:rPr>
              <a:t>not. </a:t>
            </a:r>
            <a:endParaRPr lang="en-US" altLang="ko-KR" sz="3200" dirty="0">
              <a:solidFill>
                <a:schemeClr val="bg1"/>
              </a:solidFill>
              <a:latin typeface="Calibri" panose="020F0502020204030204" pitchFamily="34" charset="0"/>
              <a:cs typeface="Arial" panose="020B0604020202020204" pitchFamily="34" charset="0"/>
            </a:endParaRPr>
          </a:p>
        </p:txBody>
      </p:sp>
      <p:sp>
        <p:nvSpPr>
          <p:cNvPr id="7"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43</a:t>
            </a:fld>
            <a:endParaRPr lang="ko-KR" altLang="en-US" dirty="0"/>
          </a:p>
        </p:txBody>
      </p:sp>
    </p:spTree>
    <p:extLst>
      <p:ext uri="{BB962C8B-B14F-4D97-AF65-F5344CB8AC3E}">
        <p14:creationId xmlns:p14="http://schemas.microsoft.com/office/powerpoint/2010/main" val="27957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244071618"/>
              </p:ext>
            </p:extLst>
          </p:nvPr>
        </p:nvGraphicFramePr>
        <p:xfrm>
          <a:off x="468027" y="1268760"/>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Socioeconomic differences in access</a:t>
            </a:r>
            <a:endParaRPr lang="en-GB" dirty="0"/>
          </a:p>
        </p:txBody>
      </p:sp>
      <p:sp>
        <p:nvSpPr>
          <p:cNvPr id="5" name="Rectangle 4"/>
          <p:cNvSpPr/>
          <p:nvPr/>
        </p:nvSpPr>
        <p:spPr>
          <a:xfrm>
            <a:off x="323528" y="764704"/>
            <a:ext cx="8424936" cy="369332"/>
          </a:xfrm>
          <a:prstGeom prst="rect">
            <a:avLst/>
          </a:prstGeom>
        </p:spPr>
        <p:txBody>
          <a:bodyPr wrap="square">
            <a:spAutoFit/>
          </a:bodyPr>
          <a:lstStyle/>
          <a:p>
            <a:r>
              <a:rPr lang="en-US" dirty="0" smtClean="0">
                <a:solidFill>
                  <a:srgbClr val="FFFF00"/>
                </a:solidFill>
              </a:rPr>
              <a:t>% of </a:t>
            </a:r>
            <a:r>
              <a:rPr lang="en-US" dirty="0">
                <a:solidFill>
                  <a:srgbClr val="FFFF00"/>
                </a:solidFill>
              </a:rPr>
              <a:t>students holding a bank account by quartiles of </a:t>
            </a:r>
            <a:r>
              <a:rPr lang="en-US" dirty="0" smtClean="0">
                <a:solidFill>
                  <a:srgbClr val="FFFF00"/>
                </a:solidFill>
              </a:rPr>
              <a:t>socioeconomic status</a:t>
            </a:r>
            <a:endParaRPr lang="en-GB" dirty="0">
              <a:solidFill>
                <a:srgbClr val="FFFF00"/>
              </a:solidFill>
            </a:endParaRPr>
          </a:p>
        </p:txBody>
      </p:sp>
      <p:sp>
        <p:nvSpPr>
          <p:cNvPr id="6"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44</a:t>
            </a:fld>
            <a:endParaRPr lang="ko-KR" altLang="en-US" dirty="0"/>
          </a:p>
        </p:txBody>
      </p:sp>
    </p:spTree>
    <p:extLst>
      <p:ext uri="{BB962C8B-B14F-4D97-AF65-F5344CB8AC3E}">
        <p14:creationId xmlns:p14="http://schemas.microsoft.com/office/powerpoint/2010/main" val="163601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252919102"/>
              </p:ext>
            </p:extLst>
          </p:nvPr>
        </p:nvGraphicFramePr>
        <p:xfrm>
          <a:off x="468313" y="1125538"/>
          <a:ext cx="8135937" cy="57324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3568" y="0"/>
            <a:ext cx="7272808" cy="620688"/>
          </a:xfrm>
        </p:spPr>
        <p:txBody>
          <a:bodyPr/>
          <a:lstStyle/>
          <a:p>
            <a:r>
              <a:rPr lang="en-GB" dirty="0" smtClean="0"/>
              <a:t>Student exposure to financial education </a:t>
            </a:r>
            <a:endParaRPr lang="en-GB" dirty="0"/>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45</a:t>
            </a:fld>
            <a:endParaRPr lang="ko-KR" altLang="en-US" dirty="0"/>
          </a:p>
        </p:txBody>
      </p:sp>
    </p:spTree>
    <p:extLst>
      <p:ext uri="{BB962C8B-B14F-4D97-AF65-F5344CB8AC3E}">
        <p14:creationId xmlns:p14="http://schemas.microsoft.com/office/powerpoint/2010/main" val="2432276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729153145"/>
              </p:ext>
            </p:extLst>
          </p:nvPr>
        </p:nvGraphicFramePr>
        <p:xfrm>
          <a:off x="3851920" y="2161704"/>
          <a:ext cx="554384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School curriculum</a:t>
            </a:r>
            <a:endParaRPr lang="en-GB" dirty="0"/>
          </a:p>
        </p:txBody>
      </p:sp>
      <p:sp>
        <p:nvSpPr>
          <p:cNvPr id="5" name="TextBox 1"/>
          <p:cNvSpPr txBox="1"/>
          <p:nvPr/>
        </p:nvSpPr>
        <p:spPr>
          <a:xfrm>
            <a:off x="4339376" y="1441624"/>
            <a:ext cx="3040936" cy="72008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solidFill>
                  <a:srgbClr val="FFFF00"/>
                </a:solidFill>
                <a:cs typeface="Arial" panose="020B0604020202020204" pitchFamily="34" charset="0"/>
              </a:rPr>
              <a:t>Financial literacy taught as a separate subject</a:t>
            </a:r>
            <a:endParaRPr lang="en-GB" sz="1600" b="1" dirty="0">
              <a:solidFill>
                <a:srgbClr val="FFFF00"/>
              </a:solidFill>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572047248"/>
              </p:ext>
            </p:extLst>
          </p:nvPr>
        </p:nvGraphicFramePr>
        <p:xfrm>
          <a:off x="6862" y="2153070"/>
          <a:ext cx="4392849"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107504" y="1441624"/>
            <a:ext cx="3312368" cy="72008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FFFF00"/>
                </a:solidFill>
                <a:cs typeface="Arial" panose="020B0604020202020204" pitchFamily="34" charset="0"/>
              </a:rPr>
              <a:t>Financial education taught as a cross-curricular subject</a:t>
            </a:r>
            <a:endParaRPr lang="en-GB" sz="1600" b="1" dirty="0">
              <a:solidFill>
                <a:srgbClr val="FFFF00"/>
              </a:solidFill>
              <a:cs typeface="Arial" panose="020B0604020202020204" pitchFamily="34" charset="0"/>
            </a:endParaRPr>
          </a:p>
        </p:txBody>
      </p:sp>
      <p:sp>
        <p:nvSpPr>
          <p:cNvPr id="8"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46</a:t>
            </a:fld>
            <a:endParaRPr lang="ko-KR" altLang="en-US" dirty="0"/>
          </a:p>
        </p:txBody>
      </p:sp>
    </p:spTree>
    <p:extLst>
      <p:ext uri="{BB962C8B-B14F-4D97-AF65-F5344CB8AC3E}">
        <p14:creationId xmlns:p14="http://schemas.microsoft.com/office/powerpoint/2010/main" val="4138651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right)">
                                      <p:cBhvr>
                                        <p:cTn id="7" dur="500"/>
                                        <p:tgtEl>
                                          <p:spTgt spid="6">
                                            <p:graphicEl>
                                              <a:chart seriesIdx="0" categoryIdx="-4" bldStep="series"/>
                                            </p:graphic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right)">
                                      <p:cBhvr>
                                        <p:cTn id="11" dur="500"/>
                                        <p:tgtEl>
                                          <p:spTgt spid="6">
                                            <p:graphicEl>
                                              <a:chart seriesIdx="1" categoryIdx="-4" bldStep="series"/>
                                            </p:graphic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right)">
                                      <p:cBhvr>
                                        <p:cTn id="15" dur="500"/>
                                        <p:tgtEl>
                                          <p:spTgt spid="6">
                                            <p:graphicEl>
                                              <a:chart seriesIdx="2" categoryIdx="-4" bldStep="series"/>
                                            </p:graphic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right)">
                                      <p:cBhvr>
                                        <p:cTn id="19" dur="500"/>
                                        <p:tgtEl>
                                          <p:spTgt spid="6">
                                            <p:graphicEl>
                                              <a:chart seriesIdx="3" categoryIdx="-4" bldStep="series"/>
                                            </p:graphic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right)">
                                      <p:cBhvr>
                                        <p:cTn id="23" dur="500"/>
                                        <p:tgtEl>
                                          <p:spTgt spid="6">
                                            <p:graphicEl>
                                              <a:chart seriesIdx="4"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8" dur="500"/>
                                        <p:tgtEl>
                                          <p:spTgt spid="4">
                                            <p:graphicEl>
                                              <a:chart seriesIdx="0" categoryIdx="-4" bldStep="series"/>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32" dur="500"/>
                                        <p:tgtEl>
                                          <p:spTgt spid="4">
                                            <p:graphicEl>
                                              <a:chart seriesIdx="1" categoryIdx="-4" bldStep="series"/>
                                            </p:graphic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6" dur="500"/>
                                        <p:tgtEl>
                                          <p:spTgt spid="4">
                                            <p:graphicEl>
                                              <a:chart seriesIdx="2" categoryIdx="-4" bldStep="series"/>
                                            </p:graphic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0" dur="500"/>
                                        <p:tgtEl>
                                          <p:spTgt spid="4">
                                            <p:graphicEl>
                                              <a:chart seriesIdx="3" categoryIdx="-4" bldStep="series"/>
                                            </p:graphic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44" dur="500"/>
                                        <p:tgtEl>
                                          <p:spTgt spid="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Graphic spid="6" grpId="0" uiExpand="1">
        <p:bldSub>
          <a:bldChart bld="series" animBg="0"/>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72008"/>
            <a:ext cx="8388350" cy="692696"/>
          </a:xfrm>
        </p:spPr>
        <p:txBody>
          <a:bodyPr>
            <a:noAutofit/>
          </a:bodyPr>
          <a:lstStyle/>
          <a:p>
            <a:r>
              <a:rPr lang="en-US" sz="2400" b="1" dirty="0" smtClean="0"/>
              <a:t>Development of national </a:t>
            </a:r>
            <a:r>
              <a:rPr lang="en-US" sz="2400" b="1" dirty="0"/>
              <a:t>strategies </a:t>
            </a:r>
            <a:r>
              <a:rPr lang="en-US" sz="2400" b="1" dirty="0" smtClean="0"/>
              <a:t/>
            </a:r>
            <a:br>
              <a:rPr lang="en-US" sz="2400" b="1" dirty="0" smtClean="0"/>
            </a:br>
            <a:r>
              <a:rPr lang="en-US" sz="2400" b="1" dirty="0" smtClean="0"/>
              <a:t>for </a:t>
            </a:r>
            <a:r>
              <a:rPr lang="en-US" sz="2400" b="1" dirty="0"/>
              <a:t>financial education</a:t>
            </a:r>
            <a:endParaRPr lang="en-GB" sz="2400" b="1" dirty="0"/>
          </a:p>
        </p:txBody>
      </p:sp>
      <p:graphicFrame>
        <p:nvGraphicFramePr>
          <p:cNvPr id="4" name="Diagram 3"/>
          <p:cNvGraphicFramePr/>
          <p:nvPr>
            <p:extLst>
              <p:ext uri="{D42A27DB-BD31-4B8C-83A1-F6EECF244321}">
                <p14:modId xmlns:p14="http://schemas.microsoft.com/office/powerpoint/2010/main" val="97165385"/>
              </p:ext>
            </p:extLst>
          </p:nvPr>
        </p:nvGraphicFramePr>
        <p:xfrm>
          <a:off x="611560" y="1196752"/>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631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7584" y="0"/>
            <a:ext cx="8136904" cy="620688"/>
          </a:xfrm>
        </p:spPr>
        <p:txBody>
          <a:bodyPr/>
          <a:lstStyle/>
          <a:p>
            <a:r>
              <a:rPr lang="en-GB" dirty="0" smtClean="0"/>
              <a:t>Financial education in schools</a:t>
            </a:r>
            <a:endParaRPr lang="en-GB" sz="2000" dirty="0"/>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2391055055"/>
              </p:ext>
            </p:extLst>
          </p:nvPr>
        </p:nvGraphicFramePr>
        <p:xfrm>
          <a:off x="323528" y="1484784"/>
          <a:ext cx="8496943"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79512" y="965339"/>
            <a:ext cx="8964488" cy="400110"/>
          </a:xfrm>
          <a:prstGeom prst="rect">
            <a:avLst/>
          </a:prstGeom>
          <a:noFill/>
          <a:ln>
            <a:noFill/>
          </a:ln>
        </p:spPr>
        <p:txBody>
          <a:bodyPr wrap="square" rtlCol="0" anchor="ctr">
            <a:spAutoFit/>
          </a:bodyPr>
          <a:lstStyle/>
          <a:p>
            <a:pPr algn="ctr"/>
            <a:r>
              <a:rPr lang="en-GB" sz="2000" b="1" dirty="0" smtClean="0">
                <a:solidFill>
                  <a:prstClr val="white"/>
                </a:solidFill>
              </a:rPr>
              <a:t>Introduction of financial </a:t>
            </a:r>
            <a:r>
              <a:rPr lang="en-GB" sz="2000" b="1" dirty="0">
                <a:solidFill>
                  <a:prstClr val="white"/>
                </a:solidFill>
              </a:rPr>
              <a:t>education through a </a:t>
            </a:r>
            <a:r>
              <a:rPr lang="en-GB" sz="2000" b="1" dirty="0" smtClean="0">
                <a:solidFill>
                  <a:prstClr val="white"/>
                </a:solidFill>
              </a:rPr>
              <a:t>cross-curricular </a:t>
            </a:r>
            <a:r>
              <a:rPr lang="en-GB" sz="2000" b="1" dirty="0">
                <a:solidFill>
                  <a:prstClr val="white"/>
                </a:solidFill>
              </a:rPr>
              <a:t>approach </a:t>
            </a:r>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48</a:t>
            </a:fld>
            <a:endParaRPr lang="ko-KR" altLang="en-US" dirty="0"/>
          </a:p>
        </p:txBody>
      </p:sp>
    </p:spTree>
    <p:extLst>
      <p:ext uri="{BB962C8B-B14F-4D97-AF65-F5344CB8AC3E}">
        <p14:creationId xmlns:p14="http://schemas.microsoft.com/office/powerpoint/2010/main" val="3914950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0"/>
            <a:ext cx="6912768" cy="620688"/>
          </a:xfrm>
        </p:spPr>
        <p:txBody>
          <a:bodyPr/>
          <a:lstStyle/>
          <a:p>
            <a:r>
              <a:rPr lang="en-GB" dirty="0" smtClean="0"/>
              <a:t>Financial education in schools</a:t>
            </a:r>
            <a:endParaRPr lang="en-GB" sz="3600" dirty="0"/>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1166001022"/>
              </p:ext>
            </p:extLst>
          </p:nvPr>
        </p:nvGraphicFramePr>
        <p:xfrm>
          <a:off x="323528" y="1844824"/>
          <a:ext cx="8496943"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3528" y="811451"/>
            <a:ext cx="8352928" cy="707886"/>
          </a:xfrm>
          <a:prstGeom prst="rect">
            <a:avLst/>
          </a:prstGeom>
          <a:noFill/>
          <a:ln>
            <a:noFill/>
          </a:ln>
        </p:spPr>
        <p:txBody>
          <a:bodyPr wrap="square" rtlCol="0" anchor="ctr">
            <a:spAutoFit/>
          </a:bodyPr>
          <a:lstStyle/>
          <a:p>
            <a:pPr algn="ctr">
              <a:tabLst>
                <a:tab pos="5737225" algn="l"/>
              </a:tabLst>
            </a:pPr>
            <a:r>
              <a:rPr lang="en-US" sz="2000" b="1" dirty="0" smtClean="0">
                <a:solidFill>
                  <a:prstClr val="white"/>
                </a:solidFill>
              </a:rPr>
              <a:t>Standards </a:t>
            </a:r>
            <a:r>
              <a:rPr lang="en-US" sz="2000" b="1" dirty="0">
                <a:solidFill>
                  <a:prstClr val="white"/>
                </a:solidFill>
              </a:rPr>
              <a:t>for financial literacy, </a:t>
            </a:r>
            <a:r>
              <a:rPr lang="en-GB" sz="2000" b="1" dirty="0">
                <a:solidFill>
                  <a:prstClr val="white"/>
                </a:solidFill>
              </a:rPr>
              <a:t>to </a:t>
            </a:r>
            <a:r>
              <a:rPr lang="en-US" sz="2000" b="1" dirty="0">
                <a:solidFill>
                  <a:prstClr val="white"/>
                </a:solidFill>
              </a:rPr>
              <a:t>define the content to be taught and the skills to be </a:t>
            </a:r>
            <a:r>
              <a:rPr lang="en-US" sz="2000" b="1" dirty="0" smtClean="0">
                <a:solidFill>
                  <a:prstClr val="white"/>
                </a:solidFill>
              </a:rPr>
              <a:t>fostered</a:t>
            </a:r>
            <a:endParaRPr lang="en-GB" sz="2000" b="1" dirty="0">
              <a:solidFill>
                <a:prstClr val="white"/>
              </a:solidFill>
            </a:endParaRPr>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49</a:t>
            </a:fld>
            <a:endParaRPr lang="ko-KR" altLang="en-US" dirty="0"/>
          </a:p>
        </p:txBody>
      </p:sp>
    </p:spTree>
    <p:extLst>
      <p:ext uri="{BB962C8B-B14F-4D97-AF65-F5344CB8AC3E}">
        <p14:creationId xmlns:p14="http://schemas.microsoft.com/office/powerpoint/2010/main" val="1815464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6"/>
            <p:extLst>
              <p:ext uri="{D42A27DB-BD31-4B8C-83A1-F6EECF244321}">
                <p14:modId xmlns:p14="http://schemas.microsoft.com/office/powerpoint/2010/main" val="999274103"/>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8"/>
          </p:nvPr>
        </p:nvSpPr>
        <p:spPr/>
        <p:txBody>
          <a:bodyPr/>
          <a:lstStyle/>
          <a:p>
            <a:fld id="{B8364164-D7C2-4011-A351-B5EC1CE463BF}" type="slidenum">
              <a:rPr lang="ko-KR" altLang="en-US" smtClean="0"/>
              <a:pPr/>
              <a:t>5</a:t>
            </a:fld>
            <a:endParaRPr lang="ko-KR" altLang="en-US" dirty="0"/>
          </a:p>
        </p:txBody>
      </p:sp>
      <p:sp>
        <p:nvSpPr>
          <p:cNvPr id="4" name="Title 3"/>
          <p:cNvSpPr>
            <a:spLocks noGrp="1"/>
          </p:cNvSpPr>
          <p:nvPr>
            <p:ph type="title"/>
          </p:nvPr>
        </p:nvSpPr>
        <p:spPr/>
        <p:txBody>
          <a:bodyPr/>
          <a:lstStyle/>
          <a:p>
            <a:r>
              <a:rPr lang="en-US" dirty="0" smtClean="0"/>
              <a:t>% with </a:t>
            </a:r>
            <a:r>
              <a:rPr lang="en-US" dirty="0"/>
              <a:t>a </a:t>
            </a:r>
            <a:r>
              <a:rPr lang="en-US" dirty="0" smtClean="0"/>
              <a:t>prepaid debit card</a:t>
            </a:r>
            <a:endParaRPr lang="en-GB" dirty="0"/>
          </a:p>
        </p:txBody>
      </p:sp>
      <p:sp>
        <p:nvSpPr>
          <p:cNvPr id="6" name="TextBox 5"/>
          <p:cNvSpPr txBox="1"/>
          <p:nvPr/>
        </p:nvSpPr>
        <p:spPr>
          <a:xfrm>
            <a:off x="8532440" y="6021288"/>
            <a:ext cx="412292" cy="400110"/>
          </a:xfrm>
          <a:prstGeom prst="rect">
            <a:avLst/>
          </a:prstGeom>
          <a:noFill/>
          <a:ln>
            <a:noFill/>
          </a:ln>
        </p:spPr>
        <p:txBody>
          <a:bodyPr wrap="none" rtlCol="0" anchor="ctr">
            <a:spAutoFit/>
          </a:bodyPr>
          <a:lstStyle/>
          <a:p>
            <a:r>
              <a:rPr lang="en-GB" sz="2000" dirty="0" smtClean="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27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141333837"/>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Exposure and financial literacy</a:t>
            </a:r>
            <a:endParaRPr lang="en-GB" dirty="0"/>
          </a:p>
        </p:txBody>
      </p:sp>
      <p:sp>
        <p:nvSpPr>
          <p:cNvPr id="2" name="Rectangle 1"/>
          <p:cNvSpPr/>
          <p:nvPr/>
        </p:nvSpPr>
        <p:spPr>
          <a:xfrm rot="16200000">
            <a:off x="-1947663" y="3290501"/>
            <a:ext cx="4572000" cy="276999"/>
          </a:xfrm>
          <a:prstGeom prst="rect">
            <a:avLst/>
          </a:prstGeom>
        </p:spPr>
        <p:txBody>
          <a:bodyPr>
            <a:spAutoFit/>
          </a:bodyPr>
          <a:lstStyle/>
          <a:p>
            <a:pPr algn="ctr"/>
            <a:r>
              <a:rPr lang="en-GB" sz="1200" b="1" dirty="0" smtClean="0">
                <a:solidFill>
                  <a:schemeClr val="accent5">
                    <a:lumMod val="20000"/>
                    <a:lumOff val="80000"/>
                  </a:schemeClr>
                </a:solidFill>
                <a:cs typeface="Arial" panose="020B0604020202020204" pitchFamily="34" charset="0"/>
              </a:rPr>
              <a:t>Performance in financial literacy</a:t>
            </a:r>
            <a:endParaRPr lang="en-GB" sz="1200" b="1" dirty="0">
              <a:solidFill>
                <a:schemeClr val="accent5">
                  <a:lumMod val="20000"/>
                  <a:lumOff val="80000"/>
                </a:schemeClr>
              </a:solidFill>
              <a:cs typeface="Arial" panose="020B0604020202020204" pitchFamily="34" charset="0"/>
            </a:endParaRPr>
          </a:p>
        </p:txBody>
      </p:sp>
      <p:sp>
        <p:nvSpPr>
          <p:cNvPr id="9"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50</a:t>
            </a:fld>
            <a:endParaRPr lang="ko-KR" altLang="en-US" dirty="0"/>
          </a:p>
        </p:txBody>
      </p:sp>
      <p:graphicFrame>
        <p:nvGraphicFramePr>
          <p:cNvPr id="13" name="Chart 12"/>
          <p:cNvGraphicFramePr>
            <a:graphicFrameLocks/>
          </p:cNvGraphicFramePr>
          <p:nvPr>
            <p:extLst>
              <p:ext uri="{D42A27DB-BD31-4B8C-83A1-F6EECF244321}">
                <p14:modId xmlns:p14="http://schemas.microsoft.com/office/powerpoint/2010/main" val="1351186389"/>
              </p:ext>
            </p:extLst>
          </p:nvPr>
        </p:nvGraphicFramePr>
        <p:xfrm>
          <a:off x="971600" y="764704"/>
          <a:ext cx="7486651" cy="5614988"/>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1331640" y="6381328"/>
            <a:ext cx="7560840" cy="276999"/>
          </a:xfrm>
          <a:prstGeom prst="rect">
            <a:avLst/>
          </a:prstGeom>
        </p:spPr>
        <p:txBody>
          <a:bodyPr wrap="square">
            <a:spAutoFit/>
          </a:bodyPr>
          <a:lstStyle/>
          <a:p>
            <a:pPr algn="ctr">
              <a:defRPr/>
            </a:pPr>
            <a:r>
              <a:rPr lang="en-GB" sz="1200" dirty="0">
                <a:solidFill>
                  <a:schemeClr val="bg1"/>
                </a:solidFill>
              </a:rPr>
              <a:t>% of students in schools where the principal reports that financial literacy is available for at least 2 years</a:t>
            </a:r>
          </a:p>
        </p:txBody>
      </p:sp>
    </p:spTree>
    <p:extLst>
      <p:ext uri="{BB962C8B-B14F-4D97-AF65-F5344CB8AC3E}">
        <p14:creationId xmlns:p14="http://schemas.microsoft.com/office/powerpoint/2010/main" val="582304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404469304"/>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07319938"/>
              </p:ext>
            </p:extLst>
          </p:nvPr>
        </p:nvGraphicFramePr>
        <p:xfrm>
          <a:off x="683568" y="908720"/>
          <a:ext cx="8064896" cy="5832648"/>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GB" dirty="0" smtClean="0"/>
              <a:t>Exposure and relative performance</a:t>
            </a:r>
            <a:endParaRPr lang="en-GB" dirty="0"/>
          </a:p>
        </p:txBody>
      </p:sp>
      <p:sp>
        <p:nvSpPr>
          <p:cNvPr id="11" name="TextBox 1"/>
          <p:cNvSpPr txBox="1"/>
          <p:nvPr/>
        </p:nvSpPr>
        <p:spPr>
          <a:xfrm>
            <a:off x="1547664" y="1123652"/>
            <a:ext cx="2555776" cy="792088"/>
          </a:xfrm>
          <a:prstGeom prst="rect">
            <a:avLst/>
          </a:prstGeom>
          <a:solidFill>
            <a:srgbClr val="00B05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is </a:t>
            </a:r>
            <a:r>
              <a:rPr lang="en-GB" sz="1400" b="1" dirty="0">
                <a:latin typeface="Arial" panose="020B0604020202020204" pitchFamily="34" charset="0"/>
                <a:cs typeface="Arial" panose="020B0604020202020204" pitchFamily="34" charset="0"/>
              </a:rPr>
              <a:t>higher</a:t>
            </a:r>
            <a:r>
              <a:rPr lang="en-GB" sz="1400" dirty="0">
                <a:latin typeface="Arial" panose="020B0604020202020204" pitchFamily="34" charset="0"/>
                <a:cs typeface="Arial" panose="020B0604020202020204" pitchFamily="34" charset="0"/>
              </a:rPr>
              <a:t> than their expected performance</a:t>
            </a:r>
          </a:p>
        </p:txBody>
      </p:sp>
      <p:sp>
        <p:nvSpPr>
          <p:cNvPr id="12" name="TextBox 1"/>
          <p:cNvSpPr txBox="1"/>
          <p:nvPr/>
        </p:nvSpPr>
        <p:spPr>
          <a:xfrm>
            <a:off x="6588224" y="4662265"/>
            <a:ext cx="2016224" cy="1052736"/>
          </a:xfrm>
          <a:prstGeom prst="rect">
            <a:avLst/>
          </a:prstGeom>
          <a:solidFill>
            <a:schemeClr val="accent6">
              <a:lumMod val="75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literacy is </a:t>
            </a:r>
            <a:r>
              <a:rPr lang="en-GB" sz="1400" b="1" dirty="0" smtClean="0">
                <a:latin typeface="Arial" panose="020B0604020202020204" pitchFamily="34" charset="0"/>
                <a:cs typeface="Arial" panose="020B0604020202020204" pitchFamily="34" charset="0"/>
              </a:rPr>
              <a:t>lower</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than their expected performance</a:t>
            </a:r>
          </a:p>
        </p:txBody>
      </p:sp>
      <p:sp>
        <p:nvSpPr>
          <p:cNvPr id="2" name="Rectangle 1"/>
          <p:cNvSpPr/>
          <p:nvPr/>
        </p:nvSpPr>
        <p:spPr>
          <a:xfrm rot="16200000">
            <a:off x="-1947663" y="3198168"/>
            <a:ext cx="4572000" cy="461665"/>
          </a:xfrm>
          <a:prstGeom prst="rect">
            <a:avLst/>
          </a:prstGeom>
        </p:spPr>
        <p:txBody>
          <a:bodyPr>
            <a:spAutoFit/>
          </a:bodyPr>
          <a:lstStyle/>
          <a:p>
            <a:pPr algn="ctr"/>
            <a:r>
              <a:rPr lang="en-GB" sz="1200" b="1" dirty="0" smtClean="0">
                <a:solidFill>
                  <a:schemeClr val="accent5">
                    <a:lumMod val="20000"/>
                    <a:lumOff val="80000"/>
                  </a:schemeClr>
                </a:solidFill>
                <a:cs typeface="Arial" panose="020B0604020202020204" pitchFamily="34" charset="0"/>
              </a:rPr>
              <a:t>Relative performance in financial literacy, taking </a:t>
            </a:r>
            <a:br>
              <a:rPr lang="en-GB" sz="1200" b="1" dirty="0" smtClean="0">
                <a:solidFill>
                  <a:schemeClr val="accent5">
                    <a:lumMod val="20000"/>
                    <a:lumOff val="80000"/>
                  </a:schemeClr>
                </a:solidFill>
                <a:cs typeface="Arial" panose="020B0604020202020204" pitchFamily="34" charset="0"/>
              </a:rPr>
            </a:br>
            <a:r>
              <a:rPr lang="en-GB" sz="1200" b="1" dirty="0" smtClean="0">
                <a:solidFill>
                  <a:schemeClr val="accent5">
                    <a:lumMod val="20000"/>
                    <a:lumOff val="80000"/>
                  </a:schemeClr>
                </a:solidFill>
                <a:cs typeface="Arial" panose="020B0604020202020204" pitchFamily="34" charset="0"/>
              </a:rPr>
              <a:t>performance </a:t>
            </a:r>
            <a:r>
              <a:rPr lang="en-GB" sz="1200" b="1" dirty="0">
                <a:solidFill>
                  <a:schemeClr val="accent5">
                    <a:lumMod val="20000"/>
                    <a:lumOff val="80000"/>
                  </a:schemeClr>
                </a:solidFill>
                <a:cs typeface="Arial" panose="020B0604020202020204" pitchFamily="34" charset="0"/>
              </a:rPr>
              <a:t>in mathematics and reading into account</a:t>
            </a:r>
          </a:p>
        </p:txBody>
      </p:sp>
      <p:sp>
        <p:nvSpPr>
          <p:cNvPr id="9"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51</a:t>
            </a:fld>
            <a:endParaRPr lang="ko-KR" altLang="en-US" dirty="0"/>
          </a:p>
        </p:txBody>
      </p:sp>
    </p:spTree>
    <p:extLst>
      <p:ext uri="{BB962C8B-B14F-4D97-AF65-F5344CB8AC3E}">
        <p14:creationId xmlns:p14="http://schemas.microsoft.com/office/powerpoint/2010/main" val="115334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188432261"/>
              </p:ext>
            </p:extLst>
          </p:nvPr>
        </p:nvGraphicFramePr>
        <p:xfrm>
          <a:off x="827584" y="1117104"/>
          <a:ext cx="8135937"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Exposure and financial literacy</a:t>
            </a:r>
            <a:endParaRPr lang="en-GB" dirty="0"/>
          </a:p>
        </p:txBody>
      </p:sp>
      <p:sp>
        <p:nvSpPr>
          <p:cNvPr id="2" name="Rectangle 1"/>
          <p:cNvSpPr/>
          <p:nvPr/>
        </p:nvSpPr>
        <p:spPr>
          <a:xfrm rot="16200000">
            <a:off x="-1947663" y="3236748"/>
            <a:ext cx="4572000" cy="276999"/>
          </a:xfrm>
          <a:prstGeom prst="rect">
            <a:avLst/>
          </a:prstGeom>
        </p:spPr>
        <p:txBody>
          <a:bodyPr>
            <a:spAutoFit/>
          </a:bodyPr>
          <a:lstStyle/>
          <a:p>
            <a:pPr algn="ctr"/>
            <a:r>
              <a:rPr lang="en-GB" sz="1200" b="1" dirty="0" smtClean="0">
                <a:solidFill>
                  <a:schemeClr val="accent5">
                    <a:lumMod val="20000"/>
                    <a:lumOff val="80000"/>
                  </a:schemeClr>
                </a:solidFill>
                <a:cs typeface="Arial" panose="020B0604020202020204" pitchFamily="34" charset="0"/>
              </a:rPr>
              <a:t>Performance in financial literacy </a:t>
            </a:r>
            <a:endParaRPr lang="en-GB" sz="1200" b="1" dirty="0">
              <a:solidFill>
                <a:schemeClr val="accent5">
                  <a:lumMod val="20000"/>
                  <a:lumOff val="80000"/>
                </a:schemeClr>
              </a:solidFill>
              <a:cs typeface="Arial" panose="020B0604020202020204" pitchFamily="34" charset="0"/>
            </a:endParaRPr>
          </a:p>
        </p:txBody>
      </p:sp>
      <p:sp>
        <p:nvSpPr>
          <p:cNvPr id="8"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52</a:t>
            </a:fld>
            <a:endParaRPr lang="ko-KR" altLang="en-US" dirty="0"/>
          </a:p>
        </p:txBody>
      </p:sp>
      <p:graphicFrame>
        <p:nvGraphicFramePr>
          <p:cNvPr id="9" name="Chart 8"/>
          <p:cNvGraphicFramePr>
            <a:graphicFrameLocks/>
          </p:cNvGraphicFramePr>
          <p:nvPr>
            <p:extLst>
              <p:ext uri="{D42A27DB-BD31-4B8C-83A1-F6EECF244321}">
                <p14:modId xmlns:p14="http://schemas.microsoft.com/office/powerpoint/2010/main" val="3113147252"/>
              </p:ext>
            </p:extLst>
          </p:nvPr>
        </p:nvGraphicFramePr>
        <p:xfrm>
          <a:off x="827584" y="621506"/>
          <a:ext cx="7486651" cy="561498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1043608" y="6309320"/>
            <a:ext cx="7992888" cy="461665"/>
          </a:xfrm>
          <a:prstGeom prst="rect">
            <a:avLst/>
          </a:prstGeom>
        </p:spPr>
        <p:txBody>
          <a:bodyPr wrap="square">
            <a:spAutoFit/>
          </a:bodyPr>
          <a:lstStyle/>
          <a:p>
            <a:pPr algn="ctr">
              <a:defRPr sz="1200" b="1" i="0" u="none" strike="noStrike" kern="1200" baseline="0">
                <a:solidFill>
                  <a:prstClr val="white"/>
                </a:solidFill>
                <a:latin typeface="+mn-lt"/>
                <a:ea typeface="+mn-ea"/>
                <a:cs typeface="+mn-cs"/>
              </a:defRPr>
            </a:pPr>
            <a:r>
              <a:rPr lang="en-GB" dirty="0"/>
              <a:t>Average % of students in schools where principals report students receive no instruction </a:t>
            </a:r>
            <a:r>
              <a:rPr lang="en-GB" dirty="0" smtClean="0"/>
              <a:t/>
            </a:r>
            <a:br>
              <a:rPr lang="en-GB" dirty="0" smtClean="0"/>
            </a:br>
            <a:r>
              <a:rPr lang="en-GB" dirty="0" smtClean="0"/>
              <a:t>in </a:t>
            </a:r>
            <a:r>
              <a:rPr lang="en-GB" dirty="0"/>
              <a:t>financial literacy as a separate course or in other courses</a:t>
            </a:r>
          </a:p>
        </p:txBody>
      </p:sp>
    </p:spTree>
    <p:extLst>
      <p:ext uri="{BB962C8B-B14F-4D97-AF65-F5344CB8AC3E}">
        <p14:creationId xmlns:p14="http://schemas.microsoft.com/office/powerpoint/2010/main" val="825608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044486259"/>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Exposure and relative performance</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689734847"/>
              </p:ext>
            </p:extLst>
          </p:nvPr>
        </p:nvGraphicFramePr>
        <p:xfrm>
          <a:off x="539552" y="908720"/>
          <a:ext cx="8496944"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6084168" y="1229980"/>
            <a:ext cx="2555776" cy="792088"/>
          </a:xfrm>
          <a:prstGeom prst="rect">
            <a:avLst/>
          </a:prstGeom>
          <a:solidFill>
            <a:srgbClr val="00B05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is </a:t>
            </a:r>
            <a:r>
              <a:rPr lang="en-GB" sz="1400" b="1" dirty="0">
                <a:latin typeface="Arial" panose="020B0604020202020204" pitchFamily="34" charset="0"/>
                <a:cs typeface="Arial" panose="020B0604020202020204" pitchFamily="34" charset="0"/>
              </a:rPr>
              <a:t>higher</a:t>
            </a:r>
            <a:r>
              <a:rPr lang="en-GB" sz="1400" dirty="0">
                <a:latin typeface="Arial" panose="020B0604020202020204" pitchFamily="34" charset="0"/>
                <a:cs typeface="Arial" panose="020B0604020202020204" pitchFamily="34" charset="0"/>
              </a:rPr>
              <a:t> than their expected performance</a:t>
            </a:r>
          </a:p>
        </p:txBody>
      </p:sp>
      <p:sp>
        <p:nvSpPr>
          <p:cNvPr id="12" name="TextBox 1"/>
          <p:cNvSpPr txBox="1"/>
          <p:nvPr/>
        </p:nvSpPr>
        <p:spPr>
          <a:xfrm>
            <a:off x="1259632" y="4465116"/>
            <a:ext cx="2016224" cy="1052736"/>
          </a:xfrm>
          <a:prstGeom prst="rect">
            <a:avLst/>
          </a:prstGeom>
          <a:solidFill>
            <a:schemeClr val="accent6">
              <a:lumMod val="75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latinLnBrk="0"/>
            <a:r>
              <a:rPr lang="en-GB" sz="1400" dirty="0">
                <a:latin typeface="Arial" panose="020B0604020202020204" pitchFamily="34" charset="0"/>
                <a:cs typeface="Arial" panose="020B0604020202020204" pitchFamily="34" charset="0"/>
              </a:rPr>
              <a:t>Students' performance in </a:t>
            </a:r>
            <a:r>
              <a:rPr lang="en-GB" sz="1400" dirty="0" smtClean="0">
                <a:latin typeface="Arial" panose="020B0604020202020204" pitchFamily="34" charset="0"/>
                <a:cs typeface="Arial" panose="020B0604020202020204" pitchFamily="34" charset="0"/>
              </a:rPr>
              <a:t>financial literacy is </a:t>
            </a:r>
            <a:r>
              <a:rPr lang="en-GB" sz="1400" b="1" dirty="0" smtClean="0">
                <a:latin typeface="Arial" panose="020B0604020202020204" pitchFamily="34" charset="0"/>
                <a:cs typeface="Arial" panose="020B0604020202020204" pitchFamily="34" charset="0"/>
              </a:rPr>
              <a:t>lower</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than their expected performance</a:t>
            </a:r>
          </a:p>
        </p:txBody>
      </p:sp>
      <p:sp>
        <p:nvSpPr>
          <p:cNvPr id="2" name="Rectangle 1"/>
          <p:cNvSpPr/>
          <p:nvPr/>
        </p:nvSpPr>
        <p:spPr>
          <a:xfrm rot="16200000">
            <a:off x="-1947663" y="3198168"/>
            <a:ext cx="4572000" cy="461665"/>
          </a:xfrm>
          <a:prstGeom prst="rect">
            <a:avLst/>
          </a:prstGeom>
        </p:spPr>
        <p:txBody>
          <a:bodyPr>
            <a:spAutoFit/>
          </a:bodyPr>
          <a:lstStyle/>
          <a:p>
            <a:pPr algn="ctr"/>
            <a:r>
              <a:rPr lang="en-GB" sz="1200" b="1" dirty="0" smtClean="0">
                <a:solidFill>
                  <a:schemeClr val="accent5">
                    <a:lumMod val="20000"/>
                    <a:lumOff val="80000"/>
                  </a:schemeClr>
                </a:solidFill>
                <a:cs typeface="Arial" panose="020B0604020202020204" pitchFamily="34" charset="0"/>
              </a:rPr>
              <a:t>Relative performance in financial literacy, taking </a:t>
            </a:r>
            <a:br>
              <a:rPr lang="en-GB" sz="1200" b="1" dirty="0" smtClean="0">
                <a:solidFill>
                  <a:schemeClr val="accent5">
                    <a:lumMod val="20000"/>
                    <a:lumOff val="80000"/>
                  </a:schemeClr>
                </a:solidFill>
                <a:cs typeface="Arial" panose="020B0604020202020204" pitchFamily="34" charset="0"/>
              </a:rPr>
            </a:br>
            <a:r>
              <a:rPr lang="en-GB" sz="1200" b="1" dirty="0" smtClean="0">
                <a:solidFill>
                  <a:schemeClr val="accent5">
                    <a:lumMod val="20000"/>
                    <a:lumOff val="80000"/>
                  </a:schemeClr>
                </a:solidFill>
                <a:cs typeface="Arial" panose="020B0604020202020204" pitchFamily="34" charset="0"/>
              </a:rPr>
              <a:t>performance </a:t>
            </a:r>
            <a:r>
              <a:rPr lang="en-GB" sz="1200" b="1" dirty="0">
                <a:solidFill>
                  <a:schemeClr val="accent5">
                    <a:lumMod val="20000"/>
                    <a:lumOff val="80000"/>
                  </a:schemeClr>
                </a:solidFill>
                <a:cs typeface="Arial" panose="020B0604020202020204" pitchFamily="34" charset="0"/>
              </a:rPr>
              <a:t>in mathematics and reading into account</a:t>
            </a:r>
          </a:p>
        </p:txBody>
      </p:sp>
      <p:sp>
        <p:nvSpPr>
          <p:cNvPr id="8"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53</a:t>
            </a:fld>
            <a:endParaRPr lang="ko-KR" altLang="en-US" dirty="0"/>
          </a:p>
        </p:txBody>
      </p:sp>
    </p:spTree>
    <p:extLst>
      <p:ext uri="{BB962C8B-B14F-4D97-AF65-F5344CB8AC3E}">
        <p14:creationId xmlns:p14="http://schemas.microsoft.com/office/powerpoint/2010/main" val="2039920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3216083685"/>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755576" y="0"/>
            <a:ext cx="7560840" cy="620688"/>
          </a:xfrm>
        </p:spPr>
        <p:txBody>
          <a:bodyPr/>
          <a:lstStyle/>
          <a:p>
            <a:r>
              <a:rPr lang="en-GB" sz="2400" dirty="0"/>
              <a:t>Providers of financial </a:t>
            </a:r>
            <a:r>
              <a:rPr lang="en-GB" sz="2400" dirty="0" smtClean="0"/>
              <a:t>education in schools</a:t>
            </a:r>
            <a:endParaRPr lang="en-GB" sz="2400" dirty="0"/>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54</a:t>
            </a:fld>
            <a:endParaRPr lang="ko-KR" altLang="en-US" dirty="0"/>
          </a:p>
        </p:txBody>
      </p:sp>
    </p:spTree>
    <p:extLst>
      <p:ext uri="{BB962C8B-B14F-4D97-AF65-F5344CB8AC3E}">
        <p14:creationId xmlns:p14="http://schemas.microsoft.com/office/powerpoint/2010/main" val="2469746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6"/>
            <p:extLst>
              <p:ext uri="{D42A27DB-BD31-4B8C-83A1-F6EECF244321}">
                <p14:modId xmlns:p14="http://schemas.microsoft.com/office/powerpoint/2010/main" val="460724912"/>
              </p:ext>
            </p:extLst>
          </p:nvPr>
        </p:nvGraphicFramePr>
        <p:xfrm>
          <a:off x="468313" y="1125538"/>
          <a:ext cx="8135937" cy="5327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a:t>Teachers professional </a:t>
            </a:r>
            <a:r>
              <a:rPr lang="en-GB" dirty="0" smtClean="0"/>
              <a:t>development</a:t>
            </a:r>
            <a:endParaRPr lang="en-GB" dirty="0"/>
          </a:p>
        </p:txBody>
      </p:sp>
      <p:sp>
        <p:nvSpPr>
          <p:cNvPr id="5"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55</a:t>
            </a:fld>
            <a:endParaRPr lang="ko-KR" altLang="en-US" dirty="0"/>
          </a:p>
        </p:txBody>
      </p:sp>
    </p:spTree>
    <p:extLst>
      <p:ext uri="{BB962C8B-B14F-4D97-AF65-F5344CB8AC3E}">
        <p14:creationId xmlns:p14="http://schemas.microsoft.com/office/powerpoint/2010/main" val="2263460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0018" name="Rectangle 2"/>
          <p:cNvSpPr>
            <a:spLocks noGrp="1" noChangeArrowheads="1"/>
          </p:cNvSpPr>
          <p:nvPr>
            <p:ph type="title" idx="4294967295"/>
          </p:nvPr>
        </p:nvSpPr>
        <p:spPr>
          <a:xfrm>
            <a:off x="755650" y="2797175"/>
            <a:ext cx="8388350" cy="952500"/>
          </a:xfrm>
        </p:spPr>
        <p:txBody>
          <a:bodyPr>
            <a:normAutofit fontScale="90000"/>
          </a:bodyPr>
          <a:lstStyle/>
          <a:p>
            <a:pPr>
              <a:defRPr/>
            </a:pPr>
            <a:r>
              <a:rPr lang="de-DE" sz="6000" smtClean="0">
                <a:solidFill>
                  <a:srgbClr val="0000CC"/>
                </a:solidFill>
                <a:effectDag name="">
                  <a:cont type="tree" name="">
                    <a:effect ref="fillLine"/>
                    <a:outerShdw dist="38100" dir="13500000" algn="br">
                      <a:srgbClr val="5555FF"/>
                    </a:outerShdw>
                  </a:cont>
                  <a:cont type="tree" name="">
                    <a:effect ref="fillLine"/>
                    <a:outerShdw dist="38100" dir="2700000" algn="tl">
                      <a:srgbClr val="00007A"/>
                    </a:outerShdw>
                  </a:cont>
                  <a:effect ref="fillLine"/>
                </a:effectDag>
              </a:rPr>
              <a:t>Thank you !</a:t>
            </a:r>
          </a:p>
        </p:txBody>
      </p:sp>
      <p:sp>
        <p:nvSpPr>
          <p:cNvPr id="3670019" name="Rectangle 3"/>
          <p:cNvSpPr>
            <a:spLocks noGrp="1" noChangeArrowheads="1"/>
          </p:cNvSpPr>
          <p:nvPr>
            <p:ph type="body" idx="4294967295"/>
          </p:nvPr>
        </p:nvSpPr>
        <p:spPr>
          <a:xfrm>
            <a:off x="323528" y="1084263"/>
            <a:ext cx="8820472" cy="5162550"/>
          </a:xfrm>
        </p:spPr>
        <p:txBody>
          <a:bodyPr/>
          <a:lstStyle/>
          <a:p>
            <a:pPr lvl="1">
              <a:buNone/>
            </a:pPr>
            <a:r>
              <a:rPr lang="en-GB" dirty="0" smtClean="0">
                <a:latin typeface="Calibri" panose="020F0502020204030204" pitchFamily="34" charset="0"/>
              </a:rPr>
              <a:t>Find out more about PISA at </a:t>
            </a:r>
            <a:r>
              <a:rPr lang="en-GB" u="sng" dirty="0" smtClean="0">
                <a:latin typeface="Calibri" panose="020F0502020204030204" pitchFamily="34" charset="0"/>
              </a:rPr>
              <a:t>www.pisa.oecd.org</a:t>
            </a:r>
          </a:p>
          <a:p>
            <a:pPr lvl="2"/>
            <a:r>
              <a:rPr lang="en-US" altLang="ja-JP" dirty="0" smtClean="0">
                <a:solidFill>
                  <a:schemeClr val="bg1">
                    <a:lumMod val="65000"/>
                  </a:schemeClr>
                </a:solidFill>
                <a:latin typeface="Calibri" panose="020F0502020204030204" pitchFamily="34" charset="0"/>
                <a:ea typeface="MS PGothic" pitchFamily="34" charset="-128"/>
              </a:rPr>
              <a:t>All national and international publications</a:t>
            </a:r>
          </a:p>
          <a:p>
            <a:pPr lvl="2"/>
            <a:r>
              <a:rPr lang="en-US" altLang="ja-JP" dirty="0" smtClean="0">
                <a:solidFill>
                  <a:schemeClr val="bg1">
                    <a:lumMod val="65000"/>
                  </a:schemeClr>
                </a:solidFill>
                <a:latin typeface="Calibri" panose="020F0502020204030204" pitchFamily="34" charset="0"/>
                <a:ea typeface="MS PGothic" pitchFamily="34" charset="-128"/>
              </a:rPr>
              <a:t>The complete micro-level database</a:t>
            </a:r>
          </a:p>
          <a:p>
            <a:pPr lvl="1"/>
            <a:endParaRPr lang="fr-FR" dirty="0" smtClean="0">
              <a:latin typeface="Calibri" panose="020F0502020204030204" pitchFamily="34" charset="0"/>
            </a:endParaRPr>
          </a:p>
          <a:p>
            <a:pPr lvl="1"/>
            <a:endParaRPr lang="fr-FR" dirty="0">
              <a:latin typeface="Calibri" panose="020F0502020204030204" pitchFamily="34" charset="0"/>
            </a:endParaRPr>
          </a:p>
          <a:p>
            <a:pPr lvl="1"/>
            <a:endParaRPr lang="fr-FR" dirty="0" smtClean="0">
              <a:latin typeface="Calibri" panose="020F0502020204030204" pitchFamily="34" charset="0"/>
            </a:endParaRPr>
          </a:p>
          <a:p>
            <a:pPr lvl="1"/>
            <a:endParaRPr lang="en-GB" dirty="0" smtClean="0">
              <a:latin typeface="Calibri" panose="020F0502020204030204" pitchFamily="34" charset="0"/>
            </a:endParaRPr>
          </a:p>
          <a:p>
            <a:pPr marL="457200" lvl="1" indent="0">
              <a:buNone/>
            </a:pPr>
            <a:r>
              <a:rPr lang="en-GB" dirty="0" smtClean="0">
                <a:latin typeface="Calibri" panose="020F0502020204030204" pitchFamily="34" charset="0"/>
              </a:rPr>
              <a:t>Email: 	Andreas.Schleicher@oecd.org</a:t>
            </a:r>
          </a:p>
          <a:p>
            <a:pPr marL="457200" lvl="1" indent="0">
              <a:buNone/>
            </a:pPr>
            <a:endParaRPr lang="en-GB" dirty="0" smtClean="0">
              <a:latin typeface="Calibri" panose="020F0502020204030204" pitchFamily="34" charset="0"/>
            </a:endParaRPr>
          </a:p>
          <a:p>
            <a:pPr lvl="1"/>
            <a:endParaRPr lang="en-GB" dirty="0" smtClean="0">
              <a:latin typeface="Calibri" panose="020F0502020204030204" pitchFamily="34" charset="0"/>
            </a:endParaRPr>
          </a:p>
        </p:txBody>
      </p:sp>
    </p:spTree>
    <p:extLst>
      <p:ext uri="{BB962C8B-B14F-4D97-AF65-F5344CB8AC3E}">
        <p14:creationId xmlns:p14="http://schemas.microsoft.com/office/powerpoint/2010/main" val="848098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70018"/>
                                        </p:tgtEl>
                                        <p:attrNameLst>
                                          <p:attrName>style.visibility</p:attrName>
                                        </p:attrNameLst>
                                      </p:cBhvr>
                                      <p:to>
                                        <p:strVal val="visible"/>
                                      </p:to>
                                    </p:set>
                                    <p:animEffect transition="in" filter="fade">
                                      <p:cBhvr>
                                        <p:cTn id="7" dur="1000"/>
                                        <p:tgtEl>
                                          <p:spTgt spid="3670018"/>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3670019">
                                            <p:txEl>
                                              <p:pRg st="0" end="0"/>
                                            </p:txEl>
                                          </p:spTgt>
                                        </p:tgtEl>
                                        <p:attrNameLst>
                                          <p:attrName>style.visibility</p:attrName>
                                        </p:attrNameLst>
                                      </p:cBhvr>
                                      <p:to>
                                        <p:strVal val="visible"/>
                                      </p:to>
                                    </p:set>
                                    <p:anim calcmode="lin" valueType="num">
                                      <p:cBhvr>
                                        <p:cTn id="10" dur="50000" fill="hold"/>
                                        <p:tgtEl>
                                          <p:spTgt spid="3670019">
                                            <p:txEl>
                                              <p:pRg st="0" end="0"/>
                                            </p:txEl>
                                          </p:spTgt>
                                        </p:tgtEl>
                                        <p:attrNameLst>
                                          <p:attrName>ppt_x</p:attrName>
                                        </p:attrNameLst>
                                      </p:cBhvr>
                                      <p:tavLst>
                                        <p:tav tm="0">
                                          <p:val>
                                            <p:strVal val="#ppt_x"/>
                                          </p:val>
                                        </p:tav>
                                        <p:tav tm="100000">
                                          <p:val>
                                            <p:strVal val="#ppt_x"/>
                                          </p:val>
                                        </p:tav>
                                      </p:tavLst>
                                    </p:anim>
                                    <p:anim calcmode="lin" valueType="num">
                                      <p:cBhvr>
                                        <p:cTn id="11" dur="50000" fill="hold"/>
                                        <p:tgtEl>
                                          <p:spTgt spid="3670019">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3670019">
                                            <p:txEl>
                                              <p:pRg st="1" end="1"/>
                                            </p:txEl>
                                          </p:spTgt>
                                        </p:tgtEl>
                                        <p:attrNameLst>
                                          <p:attrName>style.visibility</p:attrName>
                                        </p:attrNameLst>
                                      </p:cBhvr>
                                      <p:to>
                                        <p:strVal val="visible"/>
                                      </p:to>
                                    </p:set>
                                    <p:anim calcmode="lin" valueType="num">
                                      <p:cBhvr>
                                        <p:cTn id="14" dur="50000" fill="hold"/>
                                        <p:tgtEl>
                                          <p:spTgt spid="3670019">
                                            <p:txEl>
                                              <p:pRg st="1" end="1"/>
                                            </p:txEl>
                                          </p:spTgt>
                                        </p:tgtEl>
                                        <p:attrNameLst>
                                          <p:attrName>ppt_x</p:attrName>
                                        </p:attrNameLst>
                                      </p:cBhvr>
                                      <p:tavLst>
                                        <p:tav tm="0">
                                          <p:val>
                                            <p:strVal val="#ppt_x"/>
                                          </p:val>
                                        </p:tav>
                                        <p:tav tm="100000">
                                          <p:val>
                                            <p:strVal val="#ppt_x"/>
                                          </p:val>
                                        </p:tav>
                                      </p:tavLst>
                                    </p:anim>
                                    <p:anim calcmode="lin" valueType="num">
                                      <p:cBhvr>
                                        <p:cTn id="15" dur="50000" fill="hold"/>
                                        <p:tgtEl>
                                          <p:spTgt spid="3670019">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3670019">
                                            <p:txEl>
                                              <p:pRg st="2" end="2"/>
                                            </p:txEl>
                                          </p:spTgt>
                                        </p:tgtEl>
                                        <p:attrNameLst>
                                          <p:attrName>style.visibility</p:attrName>
                                        </p:attrNameLst>
                                      </p:cBhvr>
                                      <p:to>
                                        <p:strVal val="visible"/>
                                      </p:to>
                                    </p:set>
                                    <p:anim calcmode="lin" valueType="num">
                                      <p:cBhvr>
                                        <p:cTn id="18" dur="50000" fill="hold"/>
                                        <p:tgtEl>
                                          <p:spTgt spid="3670019">
                                            <p:txEl>
                                              <p:pRg st="2" end="2"/>
                                            </p:txEl>
                                          </p:spTgt>
                                        </p:tgtEl>
                                        <p:attrNameLst>
                                          <p:attrName>ppt_x</p:attrName>
                                        </p:attrNameLst>
                                      </p:cBhvr>
                                      <p:tavLst>
                                        <p:tav tm="0">
                                          <p:val>
                                            <p:strVal val="#ppt_x"/>
                                          </p:val>
                                        </p:tav>
                                        <p:tav tm="100000">
                                          <p:val>
                                            <p:strVal val="#ppt_x"/>
                                          </p:val>
                                        </p:tav>
                                      </p:tavLst>
                                    </p:anim>
                                    <p:anim calcmode="lin" valueType="num">
                                      <p:cBhvr>
                                        <p:cTn id="19" dur="50000" fill="hold"/>
                                        <p:tgtEl>
                                          <p:spTgt spid="3670019">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3670019">
                                            <p:txEl>
                                              <p:pRg st="7" end="7"/>
                                            </p:txEl>
                                          </p:spTgt>
                                        </p:tgtEl>
                                        <p:attrNameLst>
                                          <p:attrName>style.visibility</p:attrName>
                                        </p:attrNameLst>
                                      </p:cBhvr>
                                      <p:to>
                                        <p:strVal val="visible"/>
                                      </p:to>
                                    </p:set>
                                    <p:anim calcmode="lin" valueType="num">
                                      <p:cBhvr>
                                        <p:cTn id="22" dur="50000" fill="hold"/>
                                        <p:tgtEl>
                                          <p:spTgt spid="3670019">
                                            <p:txEl>
                                              <p:pRg st="7" end="7"/>
                                            </p:txEl>
                                          </p:spTgt>
                                        </p:tgtEl>
                                        <p:attrNameLst>
                                          <p:attrName>ppt_x</p:attrName>
                                        </p:attrNameLst>
                                      </p:cBhvr>
                                      <p:tavLst>
                                        <p:tav tm="0">
                                          <p:val>
                                            <p:strVal val="#ppt_x"/>
                                          </p:val>
                                        </p:tav>
                                        <p:tav tm="100000">
                                          <p:val>
                                            <p:strVal val="#ppt_x"/>
                                          </p:val>
                                        </p:tav>
                                      </p:tavLst>
                                    </p:anim>
                                    <p:anim calcmode="lin" valueType="num">
                                      <p:cBhvr>
                                        <p:cTn id="23" dur="50000" fill="hold"/>
                                        <p:tgtEl>
                                          <p:spTgt spid="3670019">
                                            <p:txEl>
                                              <p:pRg st="7" end="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0018" grpId="0"/>
      <p:bldP spid="367001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6</a:t>
            </a:fld>
            <a:endParaRPr lang="ko-KR" altLang="en-US" dirty="0"/>
          </a:p>
        </p:txBody>
      </p:sp>
      <p:sp>
        <p:nvSpPr>
          <p:cNvPr id="4" name="Title 3"/>
          <p:cNvSpPr>
            <a:spLocks noGrp="1"/>
          </p:cNvSpPr>
          <p:nvPr>
            <p:ph type="title"/>
          </p:nvPr>
        </p:nvSpPr>
        <p:spPr>
          <a:xfrm>
            <a:off x="683568" y="0"/>
            <a:ext cx="7776864" cy="620688"/>
          </a:xfrm>
        </p:spPr>
        <p:txBody>
          <a:bodyPr/>
          <a:lstStyle/>
          <a:p>
            <a:r>
              <a:rPr lang="en-GB" sz="2400" dirty="0" smtClean="0"/>
              <a:t>And many teenagers are managing their </a:t>
            </a:r>
            <a:br>
              <a:rPr lang="en-GB" sz="2400" dirty="0" smtClean="0"/>
            </a:br>
            <a:r>
              <a:rPr lang="en-GB" sz="2400" dirty="0" smtClean="0"/>
              <a:t>mobile phone costs</a:t>
            </a:r>
            <a:endParaRPr lang="en-GB" sz="2400" dirty="0"/>
          </a:p>
        </p:txBody>
      </p:sp>
      <p:graphicFrame>
        <p:nvGraphicFramePr>
          <p:cNvPr id="7" name="Content Placeholder 4"/>
          <p:cNvGraphicFramePr>
            <a:graphicFrameLocks noGrp="1"/>
          </p:cNvGraphicFramePr>
          <p:nvPr>
            <p:ph sz="quarter" idx="16"/>
            <p:extLst>
              <p:ext uri="{D42A27DB-BD31-4B8C-83A1-F6EECF244321}">
                <p14:modId xmlns:p14="http://schemas.microsoft.com/office/powerpoint/2010/main" val="3668560581"/>
              </p:ext>
            </p:extLst>
          </p:nvPr>
        </p:nvGraphicFramePr>
        <p:xfrm>
          <a:off x="468313" y="1125538"/>
          <a:ext cx="8135937"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p:cNvSpPr txBox="1">
            <a:spLocks/>
          </p:cNvSpPr>
          <p:nvPr/>
        </p:nvSpPr>
        <p:spPr>
          <a:xfrm>
            <a:off x="971600" y="6356350"/>
            <a:ext cx="7632848"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mtClean="0">
                <a:solidFill>
                  <a:prstClr val="black">
                    <a:tint val="75000"/>
                  </a:prstClr>
                </a:solidFill>
              </a:rPr>
              <a:t>http://www.pewinternet.org/2010/04/20/teens-and-mobile-phones/</a:t>
            </a:r>
            <a:endParaRPr lang="en-US" dirty="0">
              <a:solidFill>
                <a:prstClr val="black">
                  <a:tint val="75000"/>
                </a:prstClr>
              </a:solidFill>
            </a:endParaRPr>
          </a:p>
        </p:txBody>
      </p:sp>
    </p:spTree>
    <p:extLst>
      <p:ext uri="{BB962C8B-B14F-4D97-AF65-F5344CB8AC3E}">
        <p14:creationId xmlns:p14="http://schemas.microsoft.com/office/powerpoint/2010/main" val="193290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7</a:t>
            </a:fld>
            <a:endParaRPr lang="ko-KR" altLang="en-US" dirty="0"/>
          </a:p>
        </p:txBody>
      </p:sp>
      <p:sp>
        <p:nvSpPr>
          <p:cNvPr id="4" name="Title 3"/>
          <p:cNvSpPr>
            <a:spLocks noGrp="1"/>
          </p:cNvSpPr>
          <p:nvPr>
            <p:ph type="title"/>
          </p:nvPr>
        </p:nvSpPr>
        <p:spPr/>
        <p:txBody>
          <a:bodyPr/>
          <a:lstStyle/>
          <a:p>
            <a:r>
              <a:rPr lang="en-GB" dirty="0" smtClean="0"/>
              <a:t>Reliance on student loans </a:t>
            </a:r>
            <a:endParaRPr lang="en-GB" dirty="0"/>
          </a:p>
        </p:txBody>
      </p:sp>
      <p:sp>
        <p:nvSpPr>
          <p:cNvPr id="2" name="Content Placeholder 1"/>
          <p:cNvSpPr>
            <a:spLocks noGrp="1"/>
          </p:cNvSpPr>
          <p:nvPr>
            <p:ph sz="quarter" idx="16"/>
          </p:nvPr>
        </p:nvSpPr>
        <p:spPr/>
        <p:txBody>
          <a:bodyPr/>
          <a:lstStyle/>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46208"/>
            <a:ext cx="5688632" cy="2618599"/>
          </a:xfrm>
          <a:prstGeom prst="rect">
            <a:avLst/>
          </a:prstGeom>
        </p:spPr>
      </p:pic>
      <p:sp>
        <p:nvSpPr>
          <p:cNvPr id="8" name="TextBox 7"/>
          <p:cNvSpPr txBox="1"/>
          <p:nvPr/>
        </p:nvSpPr>
        <p:spPr>
          <a:xfrm>
            <a:off x="6372200" y="1628800"/>
            <a:ext cx="2303736" cy="4431983"/>
          </a:xfrm>
          <a:prstGeom prst="rect">
            <a:avLst/>
          </a:prstGeom>
          <a:noFill/>
        </p:spPr>
        <p:txBody>
          <a:bodyPr wrap="square" rtlCol="0">
            <a:spAutoFit/>
          </a:bodyPr>
          <a:lstStyle/>
          <a:p>
            <a:r>
              <a:rPr lang="en-GB" dirty="0" smtClean="0">
                <a:solidFill>
                  <a:schemeClr val="bg1"/>
                </a:solidFill>
              </a:rPr>
              <a:t>More students are </a:t>
            </a:r>
            <a:br>
              <a:rPr lang="en-GB" dirty="0" smtClean="0">
                <a:solidFill>
                  <a:schemeClr val="bg1"/>
                </a:solidFill>
              </a:rPr>
            </a:br>
            <a:r>
              <a:rPr lang="en-GB" dirty="0" smtClean="0">
                <a:solidFill>
                  <a:schemeClr val="bg1"/>
                </a:solidFill>
              </a:rPr>
              <a:t>enrolling into </a:t>
            </a:r>
          </a:p>
          <a:p>
            <a:r>
              <a:rPr lang="en-GB" dirty="0" smtClean="0">
                <a:solidFill>
                  <a:schemeClr val="bg1"/>
                </a:solidFill>
              </a:rPr>
              <a:t>higher education.</a:t>
            </a:r>
          </a:p>
          <a:p>
            <a:endParaRPr lang="en-GB" dirty="0">
              <a:solidFill>
                <a:schemeClr val="bg1"/>
              </a:solidFill>
            </a:endParaRPr>
          </a:p>
          <a:p>
            <a:r>
              <a:rPr lang="en-GB" dirty="0" smtClean="0">
                <a:solidFill>
                  <a:schemeClr val="bg1"/>
                </a:solidFill>
              </a:rPr>
              <a:t>In the US young </a:t>
            </a:r>
            <a:br>
              <a:rPr lang="en-GB" dirty="0" smtClean="0">
                <a:solidFill>
                  <a:schemeClr val="bg1"/>
                </a:solidFill>
              </a:rPr>
            </a:br>
            <a:r>
              <a:rPr lang="en-GB" dirty="0" smtClean="0">
                <a:solidFill>
                  <a:schemeClr val="bg1"/>
                </a:solidFill>
              </a:rPr>
              <a:t>adults owed more </a:t>
            </a:r>
          </a:p>
          <a:p>
            <a:r>
              <a:rPr lang="en-GB" dirty="0" smtClean="0">
                <a:solidFill>
                  <a:schemeClr val="bg1"/>
                </a:solidFill>
              </a:rPr>
              <a:t>in 2012 than before the financial crisis</a:t>
            </a:r>
          </a:p>
          <a:p>
            <a:endParaRPr lang="en-GB" dirty="0">
              <a:solidFill>
                <a:schemeClr val="bg1"/>
              </a:solidFill>
            </a:endParaRPr>
          </a:p>
          <a:p>
            <a:endParaRPr lang="en-GB" dirty="0" smtClean="0">
              <a:solidFill>
                <a:schemeClr val="bg1"/>
              </a:solidFill>
            </a:endParaRPr>
          </a:p>
          <a:p>
            <a:r>
              <a:rPr lang="en-GB" dirty="0" smtClean="0">
                <a:solidFill>
                  <a:schemeClr val="bg1"/>
                </a:solidFill>
              </a:rPr>
              <a:t>And they were </a:t>
            </a:r>
          </a:p>
          <a:p>
            <a:r>
              <a:rPr lang="en-GB" dirty="0" smtClean="0">
                <a:solidFill>
                  <a:schemeClr val="bg1"/>
                </a:solidFill>
              </a:rPr>
              <a:t>more likely to be </a:t>
            </a:r>
          </a:p>
          <a:p>
            <a:r>
              <a:rPr lang="en-GB" dirty="0" smtClean="0">
                <a:solidFill>
                  <a:schemeClr val="bg1"/>
                </a:solidFill>
              </a:rPr>
              <a:t>falling into arrears </a:t>
            </a:r>
          </a:p>
          <a:p>
            <a:r>
              <a:rPr lang="en-GB" sz="1600" dirty="0" smtClean="0">
                <a:solidFill>
                  <a:schemeClr val="bg1"/>
                </a:solidFill>
              </a:rPr>
              <a:t>(% of all loans- some of which are not yet in </a:t>
            </a:r>
            <a:br>
              <a:rPr lang="en-GB" sz="1600" dirty="0" smtClean="0">
                <a:solidFill>
                  <a:schemeClr val="bg1"/>
                </a:solidFill>
              </a:rPr>
            </a:br>
            <a:r>
              <a:rPr lang="en-GB" sz="1600" dirty="0" smtClean="0">
                <a:solidFill>
                  <a:schemeClr val="bg1"/>
                </a:solidFill>
              </a:rPr>
              <a:t>repayment phase)</a:t>
            </a:r>
            <a:endParaRPr lang="en-GB" sz="16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052736"/>
            <a:ext cx="5688632" cy="2664465"/>
          </a:xfrm>
          <a:prstGeom prst="rect">
            <a:avLst/>
          </a:prstGeom>
        </p:spPr>
      </p:pic>
      <p:sp>
        <p:nvSpPr>
          <p:cNvPr id="10" name="Footer Placeholder 6"/>
          <p:cNvSpPr txBox="1">
            <a:spLocks/>
          </p:cNvSpPr>
          <p:nvPr/>
        </p:nvSpPr>
        <p:spPr>
          <a:xfrm>
            <a:off x="1547664" y="6466841"/>
            <a:ext cx="7128272" cy="244800"/>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sz="1200" dirty="0" smtClean="0">
                <a:solidFill>
                  <a:schemeClr val="bg1"/>
                </a:solidFill>
              </a:rPr>
              <a:t>Source: http://www.newyorkfed.org/studentloandebt/</a:t>
            </a:r>
            <a:endParaRPr lang="en-GB" sz="1200" dirty="0">
              <a:solidFill>
                <a:schemeClr val="bg1"/>
              </a:solidFill>
            </a:endParaRPr>
          </a:p>
        </p:txBody>
      </p:sp>
    </p:spTree>
    <p:extLst>
      <p:ext uri="{BB962C8B-B14F-4D97-AF65-F5344CB8AC3E}">
        <p14:creationId xmlns:p14="http://schemas.microsoft.com/office/powerpoint/2010/main" val="206589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PISA financial literacy </a:t>
            </a:r>
            <a:br>
              <a:rPr lang="en-GB" dirty="0" smtClean="0"/>
            </a:br>
            <a:r>
              <a:rPr lang="en-GB" dirty="0" smtClean="0"/>
              <a:t>assessment framework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391729"/>
              </p:ext>
            </p:extLst>
          </p:nvPr>
        </p:nvGraphicFramePr>
        <p:xfrm>
          <a:off x="257175" y="1355725"/>
          <a:ext cx="8596313" cy="459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EBB3E9-AE79-4C1E-AB43-19CAFC38B905}" type="slidenum">
              <a:rPr lang="en-US" smtClean="0"/>
              <a:pPr/>
              <a:t>8</a:t>
            </a:fld>
            <a:endParaRPr lang="en-US" dirty="0"/>
          </a:p>
        </p:txBody>
      </p:sp>
      <p:sp>
        <p:nvSpPr>
          <p:cNvPr id="6"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8</a:t>
            </a:fld>
            <a:endParaRPr lang="ko-KR" altLang="en-US" dirty="0"/>
          </a:p>
        </p:txBody>
      </p:sp>
    </p:spTree>
    <p:extLst>
      <p:ext uri="{BB962C8B-B14F-4D97-AF65-F5344CB8AC3E}">
        <p14:creationId xmlns:p14="http://schemas.microsoft.com/office/powerpoint/2010/main" val="194512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8153F16-0374-412E-B9E7-857A138FB5E4}"/>
                                            </p:graphicEl>
                                          </p:spTgt>
                                        </p:tgtEl>
                                        <p:attrNameLst>
                                          <p:attrName>style.visibility</p:attrName>
                                        </p:attrNameLst>
                                      </p:cBhvr>
                                      <p:to>
                                        <p:strVal val="visible"/>
                                      </p:to>
                                    </p:set>
                                    <p:animEffect transition="in" filter="fade">
                                      <p:cBhvr>
                                        <p:cTn id="7" dur="500"/>
                                        <p:tgtEl>
                                          <p:spTgt spid="5">
                                            <p:graphicEl>
                                              <a:dgm id="{18153F16-0374-412E-B9E7-857A138FB5E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D9D9B125-4AE1-468C-9233-754C5902BC6D}"/>
                                            </p:graphicEl>
                                          </p:spTgt>
                                        </p:tgtEl>
                                        <p:attrNameLst>
                                          <p:attrName>style.visibility</p:attrName>
                                        </p:attrNameLst>
                                      </p:cBhvr>
                                      <p:to>
                                        <p:strVal val="visible"/>
                                      </p:to>
                                    </p:set>
                                    <p:animEffect transition="in" filter="fade">
                                      <p:cBhvr>
                                        <p:cTn id="11" dur="500"/>
                                        <p:tgtEl>
                                          <p:spTgt spid="5">
                                            <p:graphicEl>
                                              <a:dgm id="{D9D9B125-4AE1-468C-9233-754C5902BC6D}"/>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2A194500-8570-45D5-8E79-1E7560CFE536}"/>
                                            </p:graphicEl>
                                          </p:spTgt>
                                        </p:tgtEl>
                                        <p:attrNameLst>
                                          <p:attrName>style.visibility</p:attrName>
                                        </p:attrNameLst>
                                      </p:cBhvr>
                                      <p:to>
                                        <p:strVal val="visible"/>
                                      </p:to>
                                    </p:set>
                                    <p:animEffect transition="in" filter="fade">
                                      <p:cBhvr>
                                        <p:cTn id="15" dur="500"/>
                                        <p:tgtEl>
                                          <p:spTgt spid="5">
                                            <p:graphicEl>
                                              <a:dgm id="{2A194500-8570-45D5-8E79-1E7560CFE53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41A9F423-C7D6-44F3-880F-B911089CB618}"/>
                                            </p:graphicEl>
                                          </p:spTgt>
                                        </p:tgtEl>
                                        <p:attrNameLst>
                                          <p:attrName>style.visibility</p:attrName>
                                        </p:attrNameLst>
                                      </p:cBhvr>
                                      <p:to>
                                        <p:strVal val="visible"/>
                                      </p:to>
                                    </p:set>
                                    <p:animEffect transition="in" filter="fade">
                                      <p:cBhvr>
                                        <p:cTn id="19" dur="500"/>
                                        <p:tgtEl>
                                          <p:spTgt spid="5">
                                            <p:graphicEl>
                                              <a:dgm id="{41A9F423-C7D6-44F3-880F-B911089CB61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A6781D04-F72B-4A72-935C-E761A4423D65}"/>
                                            </p:graphicEl>
                                          </p:spTgt>
                                        </p:tgtEl>
                                        <p:attrNameLst>
                                          <p:attrName>style.visibility</p:attrName>
                                        </p:attrNameLst>
                                      </p:cBhvr>
                                      <p:to>
                                        <p:strVal val="visible"/>
                                      </p:to>
                                    </p:set>
                                    <p:animEffect transition="in" filter="fade">
                                      <p:cBhvr>
                                        <p:cTn id="23" dur="500"/>
                                        <p:tgtEl>
                                          <p:spTgt spid="5">
                                            <p:graphicEl>
                                              <a:dgm id="{A6781D04-F72B-4A72-935C-E761A4423D65}"/>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43EF862A-D6D2-4868-B8B4-66F578A4837E}"/>
                                            </p:graphicEl>
                                          </p:spTgt>
                                        </p:tgtEl>
                                        <p:attrNameLst>
                                          <p:attrName>style.visibility</p:attrName>
                                        </p:attrNameLst>
                                      </p:cBhvr>
                                      <p:to>
                                        <p:strVal val="visible"/>
                                      </p:to>
                                    </p:set>
                                    <p:animEffect transition="in" filter="fade">
                                      <p:cBhvr>
                                        <p:cTn id="27" dur="500"/>
                                        <p:tgtEl>
                                          <p:spTgt spid="5">
                                            <p:graphicEl>
                                              <a:dgm id="{43EF862A-D6D2-4868-B8B4-66F578A4837E}"/>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228FF0B6-71D5-4978-AFDD-71B8E3131BB0}"/>
                                            </p:graphicEl>
                                          </p:spTgt>
                                        </p:tgtEl>
                                        <p:attrNameLst>
                                          <p:attrName>style.visibility</p:attrName>
                                        </p:attrNameLst>
                                      </p:cBhvr>
                                      <p:to>
                                        <p:strVal val="visible"/>
                                      </p:to>
                                    </p:set>
                                    <p:animEffect transition="in" filter="fade">
                                      <p:cBhvr>
                                        <p:cTn id="31" dur="500"/>
                                        <p:tgtEl>
                                          <p:spTgt spid="5">
                                            <p:graphicEl>
                                              <a:dgm id="{228FF0B6-71D5-4978-AFDD-71B8E3131BB0}"/>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7F03EC5E-CD72-4463-8A8C-3D89593EC75B}"/>
                                            </p:graphicEl>
                                          </p:spTgt>
                                        </p:tgtEl>
                                        <p:attrNameLst>
                                          <p:attrName>style.visibility</p:attrName>
                                        </p:attrNameLst>
                                      </p:cBhvr>
                                      <p:to>
                                        <p:strVal val="visible"/>
                                      </p:to>
                                    </p:set>
                                    <p:animEffect transition="in" filter="fade">
                                      <p:cBhvr>
                                        <p:cTn id="35" dur="500"/>
                                        <p:tgtEl>
                                          <p:spTgt spid="5">
                                            <p:graphicEl>
                                              <a:dgm id="{7F03EC5E-CD72-4463-8A8C-3D89593EC75B}"/>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76A7D669-011F-48E8-BA49-7345A063F9DE}"/>
                                            </p:graphicEl>
                                          </p:spTgt>
                                        </p:tgtEl>
                                        <p:attrNameLst>
                                          <p:attrName>style.visibility</p:attrName>
                                        </p:attrNameLst>
                                      </p:cBhvr>
                                      <p:to>
                                        <p:strVal val="visible"/>
                                      </p:to>
                                    </p:set>
                                    <p:animEffect transition="in" filter="fade">
                                      <p:cBhvr>
                                        <p:cTn id="38" dur="500"/>
                                        <p:tgtEl>
                                          <p:spTgt spid="5">
                                            <p:graphicEl>
                                              <a:dgm id="{76A7D669-011F-48E8-BA49-7345A063F9D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graphicEl>
                                              <a:dgm id="{68628BBF-4698-470D-ACEF-912FD77949B3}"/>
                                            </p:graphicEl>
                                          </p:spTgt>
                                        </p:tgtEl>
                                        <p:attrNameLst>
                                          <p:attrName>style.visibility</p:attrName>
                                        </p:attrNameLst>
                                      </p:cBhvr>
                                      <p:to>
                                        <p:strVal val="visible"/>
                                      </p:to>
                                    </p:set>
                                    <p:animEffect transition="in" filter="fade">
                                      <p:cBhvr>
                                        <p:cTn id="43" dur="500"/>
                                        <p:tgtEl>
                                          <p:spTgt spid="5">
                                            <p:graphicEl>
                                              <a:dgm id="{68628BBF-4698-470D-ACEF-912FD77949B3}"/>
                                            </p:graphic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19C1140C-9E1A-4B4F-9B22-7175039CB332}"/>
                                            </p:graphicEl>
                                          </p:spTgt>
                                        </p:tgtEl>
                                        <p:attrNameLst>
                                          <p:attrName>style.visibility</p:attrName>
                                        </p:attrNameLst>
                                      </p:cBhvr>
                                      <p:to>
                                        <p:strVal val="visible"/>
                                      </p:to>
                                    </p:set>
                                    <p:animEffect transition="in" filter="fade">
                                      <p:cBhvr>
                                        <p:cTn id="47" dur="500"/>
                                        <p:tgtEl>
                                          <p:spTgt spid="5">
                                            <p:graphicEl>
                                              <a:dgm id="{19C1140C-9E1A-4B4F-9B22-7175039CB332}"/>
                                            </p:graphicEl>
                                          </p:spTgt>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
                                            <p:graphicEl>
                                              <a:dgm id="{342647CC-7C06-4572-9837-C38BED73B66D}"/>
                                            </p:graphicEl>
                                          </p:spTgt>
                                        </p:tgtEl>
                                        <p:attrNameLst>
                                          <p:attrName>style.visibility</p:attrName>
                                        </p:attrNameLst>
                                      </p:cBhvr>
                                      <p:to>
                                        <p:strVal val="visible"/>
                                      </p:to>
                                    </p:set>
                                    <p:animEffect transition="in" filter="fade">
                                      <p:cBhvr>
                                        <p:cTn id="51" dur="500"/>
                                        <p:tgtEl>
                                          <p:spTgt spid="5">
                                            <p:graphicEl>
                                              <a:dgm id="{342647CC-7C06-4572-9837-C38BED73B66D}"/>
                                            </p:graphicEl>
                                          </p:spTgt>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
                                            <p:graphicEl>
                                              <a:dgm id="{9F9B9A21-6AE7-4703-8B21-9F8BAC3B162A}"/>
                                            </p:graphicEl>
                                          </p:spTgt>
                                        </p:tgtEl>
                                        <p:attrNameLst>
                                          <p:attrName>style.visibility</p:attrName>
                                        </p:attrNameLst>
                                      </p:cBhvr>
                                      <p:to>
                                        <p:strVal val="visible"/>
                                      </p:to>
                                    </p:set>
                                    <p:animEffect transition="in" filter="fade">
                                      <p:cBhvr>
                                        <p:cTn id="55" dur="500"/>
                                        <p:tgtEl>
                                          <p:spTgt spid="5">
                                            <p:graphicEl>
                                              <a:dgm id="{9F9B9A21-6AE7-4703-8B21-9F8BAC3B162A}"/>
                                            </p:graphicEl>
                                          </p:spTgt>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5">
                                            <p:graphicEl>
                                              <a:dgm id="{5658E797-A272-4587-93A6-E2EA7CE446C5}"/>
                                            </p:graphicEl>
                                          </p:spTgt>
                                        </p:tgtEl>
                                        <p:attrNameLst>
                                          <p:attrName>style.visibility</p:attrName>
                                        </p:attrNameLst>
                                      </p:cBhvr>
                                      <p:to>
                                        <p:strVal val="visible"/>
                                      </p:to>
                                    </p:set>
                                    <p:animEffect transition="in" filter="fade">
                                      <p:cBhvr>
                                        <p:cTn id="59" dur="500"/>
                                        <p:tgtEl>
                                          <p:spTgt spid="5">
                                            <p:graphicEl>
                                              <a:dgm id="{5658E797-A272-4587-93A6-E2EA7CE446C5}"/>
                                            </p:graphicEl>
                                          </p:spTgt>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5">
                                            <p:graphicEl>
                                              <a:dgm id="{D786FAA0-8883-49F3-9D6F-D8A8BCB22A18}"/>
                                            </p:graphicEl>
                                          </p:spTgt>
                                        </p:tgtEl>
                                        <p:attrNameLst>
                                          <p:attrName>style.visibility</p:attrName>
                                        </p:attrNameLst>
                                      </p:cBhvr>
                                      <p:to>
                                        <p:strVal val="visible"/>
                                      </p:to>
                                    </p:set>
                                    <p:animEffect transition="in" filter="fade">
                                      <p:cBhvr>
                                        <p:cTn id="63" dur="500"/>
                                        <p:tgtEl>
                                          <p:spTgt spid="5">
                                            <p:graphicEl>
                                              <a:dgm id="{D786FAA0-8883-49F3-9D6F-D8A8BCB22A18}"/>
                                            </p:graphicEl>
                                          </p:spTgt>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
                                            <p:graphicEl>
                                              <a:dgm id="{81B7F72A-587C-4649-8FDC-C8D77B3B5C98}"/>
                                            </p:graphicEl>
                                          </p:spTgt>
                                        </p:tgtEl>
                                        <p:attrNameLst>
                                          <p:attrName>style.visibility</p:attrName>
                                        </p:attrNameLst>
                                      </p:cBhvr>
                                      <p:to>
                                        <p:strVal val="visible"/>
                                      </p:to>
                                    </p:set>
                                    <p:animEffect transition="in" filter="fade">
                                      <p:cBhvr>
                                        <p:cTn id="67" dur="500"/>
                                        <p:tgtEl>
                                          <p:spTgt spid="5">
                                            <p:graphicEl>
                                              <a:dgm id="{81B7F72A-587C-4649-8FDC-C8D77B3B5C98}"/>
                                            </p:graphicEl>
                                          </p:spTgt>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5">
                                            <p:graphicEl>
                                              <a:dgm id="{A647F32C-43B4-43CD-B468-5D45A15ED759}"/>
                                            </p:graphicEl>
                                          </p:spTgt>
                                        </p:tgtEl>
                                        <p:attrNameLst>
                                          <p:attrName>style.visibility</p:attrName>
                                        </p:attrNameLst>
                                      </p:cBhvr>
                                      <p:to>
                                        <p:strVal val="visible"/>
                                      </p:to>
                                    </p:set>
                                    <p:animEffect transition="in" filter="fade">
                                      <p:cBhvr>
                                        <p:cTn id="71" dur="500"/>
                                        <p:tgtEl>
                                          <p:spTgt spid="5">
                                            <p:graphicEl>
                                              <a:dgm id="{A647F32C-43B4-43CD-B468-5D45A15ED759}"/>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graphicEl>
                                              <a:dgm id="{3261324A-1754-4D54-868F-B19290F7C1F0}"/>
                                            </p:graphicEl>
                                          </p:spTgt>
                                        </p:tgtEl>
                                        <p:attrNameLst>
                                          <p:attrName>style.visibility</p:attrName>
                                        </p:attrNameLst>
                                      </p:cBhvr>
                                      <p:to>
                                        <p:strVal val="visible"/>
                                      </p:to>
                                    </p:set>
                                    <p:animEffect transition="in" filter="fade">
                                      <p:cBhvr>
                                        <p:cTn id="74" dur="500"/>
                                        <p:tgtEl>
                                          <p:spTgt spid="5">
                                            <p:graphicEl>
                                              <a:dgm id="{3261324A-1754-4D54-868F-B19290F7C1F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graphicEl>
                                              <a:dgm id="{F5296585-B5E3-47E0-96CD-8E0F09B9B4A8}"/>
                                            </p:graphicEl>
                                          </p:spTgt>
                                        </p:tgtEl>
                                        <p:attrNameLst>
                                          <p:attrName>style.visibility</p:attrName>
                                        </p:attrNameLst>
                                      </p:cBhvr>
                                      <p:to>
                                        <p:strVal val="visible"/>
                                      </p:to>
                                    </p:set>
                                    <p:animEffect transition="in" filter="fade">
                                      <p:cBhvr>
                                        <p:cTn id="79" dur="500"/>
                                        <p:tgtEl>
                                          <p:spTgt spid="5">
                                            <p:graphicEl>
                                              <a:dgm id="{F5296585-B5E3-47E0-96CD-8E0F09B9B4A8}"/>
                                            </p:graphicEl>
                                          </p:spTgt>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5">
                                            <p:graphicEl>
                                              <a:dgm id="{C42E1134-DD64-4FBE-BA10-6E1E4DE05497}"/>
                                            </p:graphicEl>
                                          </p:spTgt>
                                        </p:tgtEl>
                                        <p:attrNameLst>
                                          <p:attrName>style.visibility</p:attrName>
                                        </p:attrNameLst>
                                      </p:cBhvr>
                                      <p:to>
                                        <p:strVal val="visible"/>
                                      </p:to>
                                    </p:set>
                                    <p:animEffect transition="in" filter="fade">
                                      <p:cBhvr>
                                        <p:cTn id="83" dur="500"/>
                                        <p:tgtEl>
                                          <p:spTgt spid="5">
                                            <p:graphicEl>
                                              <a:dgm id="{C42E1134-DD64-4FBE-BA10-6E1E4DE05497}"/>
                                            </p:graphicEl>
                                          </p:spTgt>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5">
                                            <p:graphicEl>
                                              <a:dgm id="{CD2C4FF5-A68C-4170-A012-B69E08101239}"/>
                                            </p:graphicEl>
                                          </p:spTgt>
                                        </p:tgtEl>
                                        <p:attrNameLst>
                                          <p:attrName>style.visibility</p:attrName>
                                        </p:attrNameLst>
                                      </p:cBhvr>
                                      <p:to>
                                        <p:strVal val="visible"/>
                                      </p:to>
                                    </p:set>
                                    <p:animEffect transition="in" filter="fade">
                                      <p:cBhvr>
                                        <p:cTn id="87" dur="500"/>
                                        <p:tgtEl>
                                          <p:spTgt spid="5">
                                            <p:graphicEl>
                                              <a:dgm id="{CD2C4FF5-A68C-4170-A012-B69E08101239}"/>
                                            </p:graphicEl>
                                          </p:spTgt>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5">
                                            <p:graphicEl>
                                              <a:dgm id="{C9A472E9-4F87-4422-8F1F-68BE7CFF70F4}"/>
                                            </p:graphicEl>
                                          </p:spTgt>
                                        </p:tgtEl>
                                        <p:attrNameLst>
                                          <p:attrName>style.visibility</p:attrName>
                                        </p:attrNameLst>
                                      </p:cBhvr>
                                      <p:to>
                                        <p:strVal val="visible"/>
                                      </p:to>
                                    </p:set>
                                    <p:animEffect transition="in" filter="fade">
                                      <p:cBhvr>
                                        <p:cTn id="91" dur="500"/>
                                        <p:tgtEl>
                                          <p:spTgt spid="5">
                                            <p:graphicEl>
                                              <a:dgm id="{C9A472E9-4F87-4422-8F1F-68BE7CFF70F4}"/>
                                            </p:graphicEl>
                                          </p:spTgt>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5">
                                            <p:graphicEl>
                                              <a:dgm id="{FB2F5248-0CC5-4C66-9E91-A4519C7B107E}"/>
                                            </p:graphicEl>
                                          </p:spTgt>
                                        </p:tgtEl>
                                        <p:attrNameLst>
                                          <p:attrName>style.visibility</p:attrName>
                                        </p:attrNameLst>
                                      </p:cBhvr>
                                      <p:to>
                                        <p:strVal val="visible"/>
                                      </p:to>
                                    </p:set>
                                    <p:animEffect transition="in" filter="fade">
                                      <p:cBhvr>
                                        <p:cTn id="95" dur="500"/>
                                        <p:tgtEl>
                                          <p:spTgt spid="5">
                                            <p:graphicEl>
                                              <a:dgm id="{FB2F5248-0CC5-4C66-9E91-A4519C7B107E}"/>
                                            </p:graphicEl>
                                          </p:spTgt>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5">
                                            <p:graphicEl>
                                              <a:dgm id="{31E6391E-E0A3-4704-A30C-78EFF74493AF}"/>
                                            </p:graphicEl>
                                          </p:spTgt>
                                        </p:tgtEl>
                                        <p:attrNameLst>
                                          <p:attrName>style.visibility</p:attrName>
                                        </p:attrNameLst>
                                      </p:cBhvr>
                                      <p:to>
                                        <p:strVal val="visible"/>
                                      </p:to>
                                    </p:set>
                                    <p:animEffect transition="in" filter="fade">
                                      <p:cBhvr>
                                        <p:cTn id="99" dur="500"/>
                                        <p:tgtEl>
                                          <p:spTgt spid="5">
                                            <p:graphicEl>
                                              <a:dgm id="{31E6391E-E0A3-4704-A30C-78EFF74493AF}"/>
                                            </p:graphicEl>
                                          </p:spTgt>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5">
                                            <p:graphicEl>
                                              <a:dgm id="{09C3A0B7-63C8-4BFC-800D-F7788AA164ED}"/>
                                            </p:graphicEl>
                                          </p:spTgt>
                                        </p:tgtEl>
                                        <p:attrNameLst>
                                          <p:attrName>style.visibility</p:attrName>
                                        </p:attrNameLst>
                                      </p:cBhvr>
                                      <p:to>
                                        <p:strVal val="visible"/>
                                      </p:to>
                                    </p:set>
                                    <p:animEffect transition="in" filter="fade">
                                      <p:cBhvr>
                                        <p:cTn id="103" dur="500"/>
                                        <p:tgtEl>
                                          <p:spTgt spid="5">
                                            <p:graphicEl>
                                              <a:dgm id="{09C3A0B7-63C8-4BFC-800D-F7788AA164ED}"/>
                                            </p:graphicEl>
                                          </p:spTgt>
                                        </p:tgtEl>
                                      </p:cBhvr>
                                    </p:animEffect>
                                  </p:childTnLst>
                                </p:cTn>
                              </p:par>
                            </p:childTnLst>
                          </p:cTn>
                        </p:par>
                        <p:par>
                          <p:cTn id="104" fill="hold">
                            <p:stCondLst>
                              <p:cond delay="3500"/>
                            </p:stCondLst>
                            <p:childTnLst>
                              <p:par>
                                <p:cTn id="105" presetID="10" presetClass="entr" presetSubtype="0" fill="hold" grpId="0" nodeType="afterEffect">
                                  <p:stCondLst>
                                    <p:cond delay="0"/>
                                  </p:stCondLst>
                                  <p:childTnLst>
                                    <p:set>
                                      <p:cBhvr>
                                        <p:cTn id="106" dur="1" fill="hold">
                                          <p:stCondLst>
                                            <p:cond delay="0"/>
                                          </p:stCondLst>
                                        </p:cTn>
                                        <p:tgtEl>
                                          <p:spTgt spid="5">
                                            <p:graphicEl>
                                              <a:dgm id="{841C4A14-5457-4877-A7B6-311771C97BDF}"/>
                                            </p:graphicEl>
                                          </p:spTgt>
                                        </p:tgtEl>
                                        <p:attrNameLst>
                                          <p:attrName>style.visibility</p:attrName>
                                        </p:attrNameLst>
                                      </p:cBhvr>
                                      <p:to>
                                        <p:strVal val="visible"/>
                                      </p:to>
                                    </p:set>
                                    <p:animEffect transition="in" filter="fade">
                                      <p:cBhvr>
                                        <p:cTn id="107" dur="500"/>
                                        <p:tgtEl>
                                          <p:spTgt spid="5">
                                            <p:graphicEl>
                                              <a:dgm id="{841C4A14-5457-4877-A7B6-311771C97BDF}"/>
                                            </p:graphicEl>
                                          </p:spTgt>
                                        </p:tgtEl>
                                      </p:cBhvr>
                                    </p:animEffect>
                                  </p:childTnLst>
                                </p:cTn>
                              </p:par>
                            </p:childTnLst>
                          </p:cTn>
                        </p:par>
                        <p:par>
                          <p:cTn id="108" fill="hold">
                            <p:stCondLst>
                              <p:cond delay="4000"/>
                            </p:stCondLst>
                            <p:childTnLst>
                              <p:par>
                                <p:cTn id="109" presetID="10" presetClass="entr" presetSubtype="0" fill="hold" grpId="0" nodeType="afterEffect">
                                  <p:stCondLst>
                                    <p:cond delay="0"/>
                                  </p:stCondLst>
                                  <p:childTnLst>
                                    <p:set>
                                      <p:cBhvr>
                                        <p:cTn id="110" dur="1" fill="hold">
                                          <p:stCondLst>
                                            <p:cond delay="0"/>
                                          </p:stCondLst>
                                        </p:cTn>
                                        <p:tgtEl>
                                          <p:spTgt spid="5">
                                            <p:graphicEl>
                                              <a:dgm id="{3B915432-9D88-46A6-8261-E20AFE0DBE96}"/>
                                            </p:graphicEl>
                                          </p:spTgt>
                                        </p:tgtEl>
                                        <p:attrNameLst>
                                          <p:attrName>style.visibility</p:attrName>
                                        </p:attrNameLst>
                                      </p:cBhvr>
                                      <p:to>
                                        <p:strVal val="visible"/>
                                      </p:to>
                                    </p:set>
                                    <p:animEffect transition="in" filter="fade">
                                      <p:cBhvr>
                                        <p:cTn id="111" dur="500"/>
                                        <p:tgtEl>
                                          <p:spTgt spid="5">
                                            <p:graphicEl>
                                              <a:dgm id="{3B915432-9D88-46A6-8261-E20AFE0DBE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PISA financial literacy </a:t>
            </a:r>
            <a:br>
              <a:rPr lang="en-GB" dirty="0" smtClean="0"/>
            </a:br>
            <a:r>
              <a:rPr lang="en-GB" dirty="0" smtClean="0"/>
              <a:t>assessment framework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7930962"/>
              </p:ext>
            </p:extLst>
          </p:nvPr>
        </p:nvGraphicFramePr>
        <p:xfrm>
          <a:off x="107504" y="1340768"/>
          <a:ext cx="2658641" cy="452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EBB3E9-AE79-4C1E-AB43-19CAFC38B905}" type="slidenum">
              <a:rPr lang="en-US" smtClean="0"/>
              <a:pPr/>
              <a:t>9</a:t>
            </a:fld>
            <a:endParaRPr lang="en-US" dirty="0"/>
          </a:p>
        </p:txBody>
      </p:sp>
      <p:sp>
        <p:nvSpPr>
          <p:cNvPr id="7" name="Rounded Rectangular Callout 6"/>
          <p:cNvSpPr/>
          <p:nvPr/>
        </p:nvSpPr>
        <p:spPr>
          <a:xfrm>
            <a:off x="2987824" y="1556792"/>
            <a:ext cx="3816424" cy="792088"/>
          </a:xfrm>
          <a:prstGeom prst="wedgeRoundRectCallout">
            <a:avLst>
              <a:gd name="adj1" fmla="val -57072"/>
              <a:gd name="adj2" fmla="val 1053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t>Coins and notes</a:t>
            </a:r>
          </a:p>
          <a:p>
            <a:pPr marL="285750" indent="-285750">
              <a:buFont typeface="Arial" panose="020B0604020202020204" pitchFamily="34" charset="0"/>
              <a:buChar char="•"/>
            </a:pPr>
            <a:r>
              <a:rPr lang="en-GB" sz="1400" dirty="0" smtClean="0"/>
              <a:t>Different ways of making payments</a:t>
            </a:r>
          </a:p>
          <a:p>
            <a:pPr marL="285750" indent="-285750">
              <a:buFont typeface="Arial" panose="020B0604020202020204" pitchFamily="34" charset="0"/>
              <a:buChar char="•"/>
            </a:pPr>
            <a:r>
              <a:rPr lang="en-GB" sz="1400" dirty="0" smtClean="0"/>
              <a:t>Understanding bank statements</a:t>
            </a:r>
            <a:endParaRPr lang="en-GB" sz="1400" dirty="0"/>
          </a:p>
        </p:txBody>
      </p:sp>
      <p:sp>
        <p:nvSpPr>
          <p:cNvPr id="8" name="Rounded Rectangular Callout 7"/>
          <p:cNvSpPr/>
          <p:nvPr/>
        </p:nvSpPr>
        <p:spPr>
          <a:xfrm>
            <a:off x="3779912" y="2636912"/>
            <a:ext cx="3816424" cy="792088"/>
          </a:xfrm>
          <a:prstGeom prst="wedgeRoundRectCallout">
            <a:avLst>
              <a:gd name="adj1" fmla="val -76146"/>
              <a:gd name="adj2" fmla="val 683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t>Saving and spending</a:t>
            </a:r>
          </a:p>
          <a:p>
            <a:pPr marL="285750" indent="-285750">
              <a:buFont typeface="Arial" panose="020B0604020202020204" pitchFamily="34" charset="0"/>
              <a:buChar char="•"/>
            </a:pPr>
            <a:r>
              <a:rPr lang="en-GB" sz="1400" dirty="0" smtClean="0"/>
              <a:t>Credit and debt</a:t>
            </a:r>
          </a:p>
          <a:p>
            <a:pPr marL="285750" indent="-285750">
              <a:buFont typeface="Arial" panose="020B0604020202020204" pitchFamily="34" charset="0"/>
              <a:buChar char="•"/>
            </a:pPr>
            <a:r>
              <a:rPr lang="en-GB" sz="1400" dirty="0" smtClean="0"/>
              <a:t>Financial decision making</a:t>
            </a:r>
            <a:endParaRPr lang="en-GB" sz="1400" dirty="0"/>
          </a:p>
        </p:txBody>
      </p:sp>
      <p:sp>
        <p:nvSpPr>
          <p:cNvPr id="9" name="Rounded Rectangular Callout 8"/>
          <p:cNvSpPr/>
          <p:nvPr/>
        </p:nvSpPr>
        <p:spPr>
          <a:xfrm>
            <a:off x="5004048" y="3573016"/>
            <a:ext cx="3816424" cy="1057186"/>
          </a:xfrm>
          <a:prstGeom prst="wedgeRoundRectCallout">
            <a:avLst>
              <a:gd name="adj1" fmla="val -110108"/>
              <a:gd name="adj2" fmla="val 193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t>Investment and saving</a:t>
            </a:r>
          </a:p>
          <a:p>
            <a:pPr marL="285750" indent="-285750">
              <a:buFont typeface="Arial" panose="020B0604020202020204" pitchFamily="34" charset="0"/>
              <a:buChar char="•"/>
            </a:pPr>
            <a:r>
              <a:rPr lang="en-GB" sz="1400" dirty="0" smtClean="0"/>
              <a:t>Diversification</a:t>
            </a:r>
          </a:p>
          <a:p>
            <a:pPr marL="285750" indent="-285750">
              <a:buFont typeface="Arial" panose="020B0604020202020204" pitchFamily="34" charset="0"/>
              <a:buChar char="•"/>
            </a:pPr>
            <a:r>
              <a:rPr lang="en-GB" sz="1400" dirty="0" smtClean="0"/>
              <a:t>Using credit</a:t>
            </a:r>
          </a:p>
          <a:p>
            <a:pPr marL="285750" indent="-285750">
              <a:buFont typeface="Arial" panose="020B0604020202020204" pitchFamily="34" charset="0"/>
              <a:buChar char="•"/>
            </a:pPr>
            <a:r>
              <a:rPr lang="en-GB" sz="1400" dirty="0" smtClean="0"/>
              <a:t>Volatility of the market</a:t>
            </a:r>
          </a:p>
          <a:p>
            <a:pPr marL="285750" indent="-285750">
              <a:buFont typeface="Arial" panose="020B0604020202020204" pitchFamily="34" charset="0"/>
              <a:buChar char="•"/>
            </a:pPr>
            <a:r>
              <a:rPr lang="en-GB" sz="1400" dirty="0" smtClean="0"/>
              <a:t>Exchange rates</a:t>
            </a:r>
            <a:endParaRPr lang="en-GB" sz="1400" dirty="0"/>
          </a:p>
        </p:txBody>
      </p:sp>
      <p:sp>
        <p:nvSpPr>
          <p:cNvPr id="22" name="Rounded Rectangular Callout 21"/>
          <p:cNvSpPr/>
          <p:nvPr/>
        </p:nvSpPr>
        <p:spPr>
          <a:xfrm>
            <a:off x="4139952" y="5085184"/>
            <a:ext cx="3888432" cy="792088"/>
          </a:xfrm>
          <a:prstGeom prst="wedgeRoundRectCallout">
            <a:avLst>
              <a:gd name="adj1" fmla="val -86584"/>
              <a:gd name="adj2" fmla="val -39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t>Consumer rights and responsibilities</a:t>
            </a:r>
          </a:p>
          <a:p>
            <a:pPr marL="285750" indent="-285750">
              <a:buFont typeface="Arial" panose="020B0604020202020204" pitchFamily="34" charset="0"/>
              <a:buChar char="•"/>
            </a:pPr>
            <a:r>
              <a:rPr lang="en-GB" sz="1400" dirty="0" smtClean="0"/>
              <a:t>Understanding of the wider financial, economic and social system</a:t>
            </a:r>
            <a:endParaRPr lang="en-GB" sz="1400" dirty="0"/>
          </a:p>
        </p:txBody>
      </p:sp>
      <p:sp>
        <p:nvSpPr>
          <p:cNvPr id="10" name="Slide Number Placeholder 2"/>
          <p:cNvSpPr txBox="1">
            <a:spLocks/>
          </p:cNvSpPr>
          <p:nvPr/>
        </p:nvSpPr>
        <p:spPr>
          <a:xfrm>
            <a:off x="0" y="180241"/>
            <a:ext cx="539552" cy="368439"/>
          </a:xfrm>
          <a:prstGeom prst="rect">
            <a:avLst/>
          </a:prstGeom>
        </p:spPr>
        <p:txBody>
          <a:bodyPr/>
          <a:lstStyle>
            <a:defPPr>
              <a:defRPr lang="en-US"/>
            </a:defPPr>
            <a:lvl1pPr marL="0" algn="l" defTabSz="914400" rtl="0" eaLnBrk="1" latinLnBrk="0" hangingPunct="1">
              <a:defRPr sz="1800" b="1" kern="1200">
                <a:solidFill>
                  <a:srgbClr val="278D99"/>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64164-D7C2-4011-A351-B5EC1CE463BF}" type="slidenum">
              <a:rPr lang="ko-KR" altLang="en-US" smtClean="0"/>
              <a:pPr/>
              <a:t>9</a:t>
            </a:fld>
            <a:endParaRPr lang="ko-KR" altLang="en-US" dirty="0"/>
          </a:p>
        </p:txBody>
      </p:sp>
    </p:spTree>
    <p:extLst>
      <p:ext uri="{BB962C8B-B14F-4D97-AF65-F5344CB8AC3E}">
        <p14:creationId xmlns:p14="http://schemas.microsoft.com/office/powerpoint/2010/main" val="402031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5.8|4.5|17.9|9|1.4|6.6"/>
</p:tagLst>
</file>

<file path=ppt/theme/theme1.xml><?xml version="1.0" encoding="utf-8"?>
<a:theme xmlns:a="http://schemas.openxmlformats.org/drawingml/2006/main" name="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398E98"/>
      </a:accent1>
      <a:accent2>
        <a:srgbClr val="CB5D2D"/>
      </a:accent2>
      <a:accent3>
        <a:srgbClr val="7F7B8F"/>
      </a:accent3>
      <a:accent4>
        <a:srgbClr val="5F7883"/>
      </a:accent4>
      <a:accent5>
        <a:srgbClr val="BFBFBF"/>
      </a:accent5>
      <a:accent6>
        <a:srgbClr val="F8DC6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40">
      <a:dk1>
        <a:sysClr val="windowText" lastClr="000000"/>
      </a:dk1>
      <a:lt1>
        <a:sysClr val="window" lastClr="FFFFFF"/>
      </a:lt1>
      <a:dk2>
        <a:srgbClr val="04629A"/>
      </a:dk2>
      <a:lt2>
        <a:srgbClr val="FFFFFF"/>
      </a:lt2>
      <a:accent1>
        <a:srgbClr val="6D6E71"/>
      </a:accent1>
      <a:accent2>
        <a:srgbClr val="ABD037"/>
      </a:accent2>
      <a:accent3>
        <a:srgbClr val="7F7C8F"/>
      </a:accent3>
      <a:accent4>
        <a:srgbClr val="D25F26"/>
      </a:accent4>
      <a:accent5>
        <a:srgbClr val="BE3A50"/>
      </a:accent5>
      <a:accent6>
        <a:srgbClr val="1CA0CD"/>
      </a:accent6>
      <a:hlink>
        <a:srgbClr val="0563C1"/>
      </a:hlink>
      <a:folHlink>
        <a:srgbClr val="D9E8F3"/>
      </a:folHlink>
    </a:clrScheme>
    <a:fontScheme name="Custom 20">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10915</TotalTime>
  <Words>3518</Words>
  <Application>Microsoft Office PowerPoint</Application>
  <PresentationFormat>On-screen Show (4:3)</PresentationFormat>
  <Paragraphs>512</Paragraphs>
  <Slides>56</Slides>
  <Notes>27</Notes>
  <HiddenSlides>24</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OECD_PISA_theme</vt:lpstr>
      <vt:lpstr>Office Theme</vt:lpstr>
      <vt:lpstr>1_Office Theme</vt:lpstr>
      <vt:lpstr>1_OECD_PISA_theme</vt:lpstr>
      <vt:lpstr>PowerPoint Presentation</vt:lpstr>
      <vt:lpstr>PISA in brief</vt:lpstr>
      <vt:lpstr>PowerPoint Presentation</vt:lpstr>
      <vt:lpstr>% of students with a bank account</vt:lpstr>
      <vt:lpstr>% with a prepaid debit card</vt:lpstr>
      <vt:lpstr>And many teenagers are managing their  mobile phone costs</vt:lpstr>
      <vt:lpstr>Reliance on student loans </vt:lpstr>
      <vt:lpstr>PISA financial literacy  assessment framework</vt:lpstr>
      <vt:lpstr>PISA financial literacy  assessment framework</vt:lpstr>
      <vt:lpstr>PISA financial literacy  assessment framework</vt:lpstr>
      <vt:lpstr>PISA financial literacy  assessment framework</vt:lpstr>
      <vt:lpstr>Examples of what this might mean for 15 year olds</vt:lpstr>
      <vt:lpstr>PowerPoint Presentation</vt:lpstr>
      <vt:lpstr>PowerPoint Presentation</vt:lpstr>
      <vt:lpstr>PowerPoint Presentation</vt:lpstr>
      <vt:lpstr>PowerPoint Presentation</vt:lpstr>
      <vt:lpstr>PowerPoint Presentation</vt:lpstr>
      <vt:lpstr>PowerPoint Presentation</vt:lpstr>
      <vt:lpstr>How well prepared are young people to make complex financial decisions?</vt:lpstr>
      <vt:lpstr>PowerPoint Presentation</vt:lpstr>
      <vt:lpstr>Distribution of performance</vt:lpstr>
      <vt:lpstr>Distribution of performance</vt:lpstr>
      <vt:lpstr>Distribution of performance</vt:lpstr>
      <vt:lpstr>Distribution of performance</vt:lpstr>
      <vt:lpstr>Top performers in financial literacy,  by gender</vt:lpstr>
      <vt:lpstr>Percentage of low-performing students in financial literacy</vt:lpstr>
      <vt:lpstr>Are there gender differences in financial literacy?</vt:lpstr>
      <vt:lpstr>Skill gaps within countries</vt:lpstr>
      <vt:lpstr>How does financial literacy relate to mathematics and reading?</vt:lpstr>
      <vt:lpstr>Strength of the relationship between...</vt:lpstr>
      <vt:lpstr>Strength of the relationship between...</vt:lpstr>
      <vt:lpstr>Financial literacy and core skills</vt:lpstr>
      <vt:lpstr>Patterns of relative performance in financial literacy</vt:lpstr>
      <vt:lpstr>Relative performance in financial literacy</vt:lpstr>
      <vt:lpstr>Financial literacy and disciplinary skills</vt:lpstr>
      <vt:lpstr>Between school differences</vt:lpstr>
      <vt:lpstr>Differences between / within schools</vt:lpstr>
      <vt:lpstr>Differences between schools</vt:lpstr>
      <vt:lpstr>Differences within schools</vt:lpstr>
      <vt:lpstr>How are learning opportunities distributed?</vt:lpstr>
      <vt:lpstr>Relationship between socio-economic status and performance in financial literacy, mathematics and reading </vt:lpstr>
      <vt:lpstr>What can be done  to enhance financial literacy</vt:lpstr>
      <vt:lpstr>Financial literacy by bank account holding (accounting for socio-demographic status)</vt:lpstr>
      <vt:lpstr>Socioeconomic differences in access</vt:lpstr>
      <vt:lpstr>Student exposure to financial education </vt:lpstr>
      <vt:lpstr>School curriculum</vt:lpstr>
      <vt:lpstr>PowerPoint Presentation</vt:lpstr>
      <vt:lpstr>Financial education in schools</vt:lpstr>
      <vt:lpstr>Financial education in schools</vt:lpstr>
      <vt:lpstr>Exposure and financial literacy</vt:lpstr>
      <vt:lpstr>Exposure and relative performance</vt:lpstr>
      <vt:lpstr>Exposure and financial literacy</vt:lpstr>
      <vt:lpstr>Exposure and relative performance</vt:lpstr>
      <vt:lpstr>Providers of financial education in schools</vt:lpstr>
      <vt:lpstr>Teachers professional development</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Problem Solving</dc:title>
  <dc:creator>francesco.avvisati@oecd.org</dc:creator>
  <cp:lastModifiedBy>SCHLEICHER Andreas</cp:lastModifiedBy>
  <cp:revision>575</cp:revision>
  <cp:lastPrinted>2014-06-26T07:24:44Z</cp:lastPrinted>
  <dcterms:created xsi:type="dcterms:W3CDTF">2013-11-20T01:13:27Z</dcterms:created>
  <dcterms:modified xsi:type="dcterms:W3CDTF">2014-07-07T18:57:07Z</dcterms:modified>
</cp:coreProperties>
</file>