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8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0D25B-D7CC-4D64-B6BD-6700A1176E13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B802D-E897-4C82-9789-14AE1329AE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2324E-88C0-4E3E-9D66-508E5BFBD52C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D04A1-F45A-4332-B9D3-8308680DC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47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Tina and </a:t>
            </a:r>
            <a:r>
              <a:rPr lang="en-GB" dirty="0" err="1" smtClean="0"/>
              <a:t>Anglee</a:t>
            </a:r>
            <a:r>
              <a:rPr lang="en-GB" dirty="0" smtClean="0"/>
              <a:t> Kumar introduced to Sir Stuart Rose (ex chairman of M&amp;S) at Business in the</a:t>
            </a:r>
            <a:r>
              <a:rPr lang="en-GB" baseline="0" dirty="0" smtClean="0"/>
              <a:t> Community’s ‘Turning Work-Experience into Inspiration’ event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898A-1D9E-4069-B153-96B3EC7E315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8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Tina, </a:t>
            </a:r>
            <a:r>
              <a:rPr lang="en-GB" dirty="0" err="1" smtClean="0"/>
              <a:t>Anglee</a:t>
            </a:r>
            <a:r>
              <a:rPr lang="en-GB" baseline="0" dirty="0" smtClean="0"/>
              <a:t> are introduced to Antony Jenkins, Chief Executive Barclays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898A-1D9E-4069-B153-96B3EC7E315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7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89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4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8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6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9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3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4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0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5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0DBA-69A6-4BD7-B880-D86BEF06B2F9}" type="datetimeFigureOut">
              <a:rPr lang="en-GB" smtClean="0"/>
              <a:t>24/06/2014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FBBE-FFF4-45C6-BF95-967F63D9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Mann@educationandemployers.org" TargetMode="External"/><Relationship Id="rId2" Type="http://schemas.openxmlformats.org/officeDocument/2006/relationships/hyperlink" Target="mailto:J.A.Stanley@warwick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hyperlink" Target="http://www.educationandemployers.org/research" TargetMode="External"/><Relationship Id="rId4" Type="http://schemas.openxmlformats.org/officeDocument/2006/relationships/hyperlink" Target="http://www.routledge.com/books/details/978041582346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Understanding Employer Engagement in Education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Theories and Evidence</a:t>
            </a:r>
          </a:p>
          <a:p>
            <a:r>
              <a:rPr lang="en-GB" dirty="0" smtClean="0"/>
              <a:t>20 June 2014</a:t>
            </a:r>
          </a:p>
          <a:p>
            <a:endParaRPr lang="en-GB" dirty="0"/>
          </a:p>
          <a:p>
            <a:r>
              <a:rPr lang="en-GB" dirty="0" smtClean="0"/>
              <a:t>Julian Stanley and Anthony Mann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0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Mann and </a:t>
            </a:r>
            <a:r>
              <a:rPr lang="en-GB" dirty="0" err="1" smtClean="0"/>
              <a:t>Kashefpakdel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Significant variations by school type attended – was the work experience you did useful to you in: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27676"/>
              </p:ext>
            </p:extLst>
          </p:nvPr>
        </p:nvGraphicFramePr>
        <p:xfrm>
          <a:off x="2495600" y="3212976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Non-selective</a:t>
                      </a:r>
                      <a:r>
                        <a:rPr lang="en-GB" baseline="0" dirty="0" smtClean="0"/>
                        <a:t> 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Independent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Getting a job</a:t>
                      </a:r>
                      <a:r>
                        <a:rPr lang="en-GB" baseline="0" dirty="0" smtClean="0"/>
                        <a:t> after education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25% (9%)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36% (13%)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Deciding on a career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53% (17%)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83% (39%)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Getting</a:t>
                      </a:r>
                      <a:r>
                        <a:rPr lang="en-GB" baseline="0" dirty="0" smtClean="0"/>
                        <a:t> into higher education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23% (7%)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43% (14%)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8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left lauren baxter, julia, Sir Stuart Rose, Tina, Anglee Kumar 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4295800" y="5934670"/>
            <a:ext cx="604867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Tina and </a:t>
            </a:r>
            <a:r>
              <a:rPr lang="en-GB" dirty="0" err="1">
                <a:solidFill>
                  <a:srgbClr val="FF0000"/>
                </a:solidFill>
              </a:rPr>
              <a:t>Anglee</a:t>
            </a:r>
            <a:r>
              <a:rPr lang="en-GB" dirty="0">
                <a:solidFill>
                  <a:srgbClr val="FF0000"/>
                </a:solidFill>
              </a:rPr>
              <a:t> Kumar are introduced to Sir Stuart Rose (ex chairman of M&amp;S) at Business in the Community’s ‘Turning Work-Experience into Inspiration’ event</a:t>
            </a:r>
          </a:p>
        </p:txBody>
      </p:sp>
    </p:spTree>
    <p:extLst>
      <p:ext uri="{BB962C8B-B14F-4D97-AF65-F5344CB8AC3E}">
        <p14:creationId xmlns:p14="http://schemas.microsoft.com/office/powerpoint/2010/main" val="2791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left Anglee Kumar, Julia, Antony Jenkins and Tina Ku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50" y="304800"/>
            <a:ext cx="8572500" cy="6248400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2855640" y="5733257"/>
            <a:ext cx="734481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Tina and </a:t>
            </a:r>
            <a:r>
              <a:rPr lang="en-GB" dirty="0" err="1">
                <a:solidFill>
                  <a:srgbClr val="FF0000"/>
                </a:solidFill>
              </a:rPr>
              <a:t>Anglee</a:t>
            </a:r>
            <a:r>
              <a:rPr lang="en-GB" dirty="0">
                <a:solidFill>
                  <a:srgbClr val="FF0000"/>
                </a:solidFill>
              </a:rPr>
              <a:t> are introduced by Sir Michael Rose to Antony Jenkins, Chief Executive  of Barclays Bank</a:t>
            </a:r>
          </a:p>
        </p:txBody>
      </p:sp>
    </p:spTree>
    <p:extLst>
      <p:ext uri="{BB962C8B-B14F-4D97-AF65-F5344CB8AC3E}">
        <p14:creationId xmlns:p14="http://schemas.microsoft.com/office/powerpoint/2010/main" val="8080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685800"/>
            <a:ext cx="36576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12224" y="1484785"/>
            <a:ext cx="2088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Tina and </a:t>
            </a:r>
            <a:r>
              <a:rPr lang="en-GB" dirty="0" err="1">
                <a:solidFill>
                  <a:srgbClr val="FF0000"/>
                </a:solidFill>
              </a:rPr>
              <a:t>Anglee</a:t>
            </a:r>
            <a:r>
              <a:rPr lang="en-GB" dirty="0">
                <a:solidFill>
                  <a:srgbClr val="FF0000"/>
                </a:solidFill>
              </a:rPr>
              <a:t> organise a fashion show at school to raise funds for charity.  Stuart Rose provides clothes, shoes and press gifts.  Antony Jenkins provides work experience placement and personal gift of £100 towards event.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520" y="1052736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‘it has given me and my twin, </a:t>
            </a:r>
            <a:r>
              <a:rPr lang="en-GB" dirty="0" err="1"/>
              <a:t>Anglee</a:t>
            </a:r>
            <a:r>
              <a:rPr lang="en-GB" dirty="0"/>
              <a:t>, a wonderful experience as young entrepreneurs and I have to say I am really proud of myself and </a:t>
            </a:r>
            <a:r>
              <a:rPr lang="en-GB" dirty="0" err="1"/>
              <a:t>Anglee</a:t>
            </a:r>
            <a:r>
              <a:rPr lang="en-GB" dirty="0"/>
              <a:t>’ </a:t>
            </a:r>
          </a:p>
          <a:p>
            <a:endParaRPr lang="en-GB" dirty="0"/>
          </a:p>
          <a:p>
            <a:r>
              <a:rPr lang="en-GB" dirty="0"/>
              <a:t>Tina Kumar</a:t>
            </a:r>
          </a:p>
        </p:txBody>
      </p:sp>
    </p:spTree>
    <p:extLst>
      <p:ext uri="{BB962C8B-B14F-4D97-AF65-F5344CB8AC3E}">
        <p14:creationId xmlns:p14="http://schemas.microsoft.com/office/powerpoint/2010/main" val="1983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 employer engagement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‘Human Capital’ – skills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iteracy and numeracy skills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mployability skills and attitudes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ork experience that supports entry to higher education (Jones)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nternships  (Milburn - Access to Professions)</a:t>
            </a:r>
          </a:p>
          <a:p>
            <a:r>
              <a:rPr lang="en-GB" dirty="0" smtClean="0"/>
              <a:t>‘Social Capital’ - people</a:t>
            </a:r>
          </a:p>
          <a:p>
            <a:pPr lvl="1"/>
            <a:r>
              <a:rPr lang="en-GB" dirty="0" smtClean="0"/>
              <a:t>Roles, relationships and practical support, e.g. Job offers through work experience, references</a:t>
            </a:r>
          </a:p>
          <a:p>
            <a:pPr lvl="1"/>
            <a:r>
              <a:rPr lang="en-GB" dirty="0" smtClean="0"/>
              <a:t>‘hot knowledge’, trusted others</a:t>
            </a:r>
          </a:p>
          <a:p>
            <a:r>
              <a:rPr lang="en-GB" dirty="0" smtClean="0"/>
              <a:t>Cultural Capital - values</a:t>
            </a:r>
          </a:p>
          <a:p>
            <a:pPr lvl="1"/>
            <a:r>
              <a:rPr lang="en-GB" dirty="0" smtClean="0"/>
              <a:t>Identity, e.g. </a:t>
            </a:r>
            <a:r>
              <a:rPr lang="en-GB" dirty="0"/>
              <a:t>p</a:t>
            </a:r>
            <a:r>
              <a:rPr lang="en-GB" dirty="0" smtClean="0"/>
              <a:t>roviding models of future careers, supporting aspirations</a:t>
            </a:r>
          </a:p>
          <a:p>
            <a:pPr lvl="1"/>
            <a:r>
              <a:rPr lang="en-GB" dirty="0" smtClean="0"/>
              <a:t>Qualifications, e.g. giving recognition to qualifications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8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-315416"/>
            <a:ext cx="92385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9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Equity in access: who gets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Independent school advantage (Huddleston et al):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“It’s </a:t>
            </a:r>
            <a:r>
              <a:rPr lang="en-GB" dirty="0"/>
              <a:t>such a good network through the old boys’ association, and the parents</a:t>
            </a:r>
            <a:r>
              <a:rPr lang="en-GB" dirty="0" smtClean="0"/>
              <a:t>; we </a:t>
            </a:r>
            <a:r>
              <a:rPr lang="en-GB" dirty="0"/>
              <a:t>have sent out a blanket request and people will say yes I’m happy to help</a:t>
            </a:r>
            <a:r>
              <a:rPr lang="en-GB" dirty="0" smtClean="0"/>
              <a:t>.”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(Registrar, Boys’ School F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“One </a:t>
            </a:r>
            <a:r>
              <a:rPr lang="en-GB" dirty="0"/>
              <a:t>of the aspects of privilege is, not about how much money you’ve got,</a:t>
            </a:r>
          </a:p>
          <a:p>
            <a:pPr marL="0" indent="0">
              <a:buNone/>
            </a:pPr>
            <a:r>
              <a:rPr lang="en-GB" dirty="0"/>
              <a:t>but how you have this contact. . </a:t>
            </a:r>
            <a:r>
              <a:rPr lang="en-GB" dirty="0" smtClean="0"/>
              <a:t>.” (</a:t>
            </a:r>
            <a:r>
              <a:rPr lang="en-GB" dirty="0"/>
              <a:t>Teacher, Boys’ School E)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“I </a:t>
            </a:r>
            <a:r>
              <a:rPr lang="en-GB" dirty="0"/>
              <a:t>try and </a:t>
            </a:r>
            <a:r>
              <a:rPr lang="en-GB" dirty="0" smtClean="0"/>
              <a:t>find </a:t>
            </a:r>
            <a:r>
              <a:rPr lang="en-GB" dirty="0"/>
              <a:t>a way and usually I can </a:t>
            </a:r>
            <a:r>
              <a:rPr lang="en-GB" dirty="0" smtClean="0"/>
              <a:t>find </a:t>
            </a:r>
            <a:r>
              <a:rPr lang="en-GB" dirty="0"/>
              <a:t>it through a parent contact. If </a:t>
            </a:r>
            <a:r>
              <a:rPr lang="en-GB" dirty="0" smtClean="0"/>
              <a:t>you just </a:t>
            </a:r>
            <a:r>
              <a:rPr lang="en-GB" dirty="0"/>
              <a:t>call from outside, who are you going to speak to? They don’t have a </a:t>
            </a:r>
            <a:r>
              <a:rPr lang="en-GB" dirty="0" smtClean="0"/>
              <a:t>full time </a:t>
            </a:r>
            <a:r>
              <a:rPr lang="en-GB" dirty="0"/>
              <a:t>work experience organiser so it’s usually personal</a:t>
            </a:r>
            <a:r>
              <a:rPr lang="en-GB" dirty="0" smtClean="0"/>
              <a:t>.” (</a:t>
            </a:r>
            <a:r>
              <a:rPr lang="en-GB" dirty="0"/>
              <a:t>Head of Careers, Girls’ School A)</a:t>
            </a:r>
          </a:p>
        </p:txBody>
      </p:sp>
    </p:spTree>
    <p:extLst>
      <p:ext uri="{BB962C8B-B14F-4D97-AF65-F5344CB8AC3E}">
        <p14:creationId xmlns:p14="http://schemas.microsoft.com/office/powerpoint/2010/main" val="36864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Equity in admissions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Jones: </a:t>
            </a:r>
          </a:p>
          <a:p>
            <a:pPr marL="0" indent="0">
              <a:buNone/>
            </a:pPr>
            <a:r>
              <a:rPr lang="en-GB" dirty="0" smtClean="0"/>
              <a:t>“It </a:t>
            </a:r>
            <a:r>
              <a:rPr lang="en-GB" dirty="0"/>
              <a:t>is noticeable in many work-related activities that family and other </a:t>
            </a:r>
            <a:r>
              <a:rPr lang="en-GB" dirty="0" smtClean="0"/>
              <a:t>personal connections </a:t>
            </a:r>
            <a:r>
              <a:rPr lang="en-GB" dirty="0"/>
              <a:t>play a major part in securing access to the professions. These </a:t>
            </a:r>
            <a:r>
              <a:rPr lang="en-GB" dirty="0" smtClean="0"/>
              <a:t>connections are </a:t>
            </a:r>
            <a:r>
              <a:rPr lang="en-GB" dirty="0"/>
              <a:t>almost twice as common in the personal statements of private </a:t>
            </a:r>
            <a:r>
              <a:rPr lang="en-GB" dirty="0" smtClean="0"/>
              <a:t>school applicants </a:t>
            </a:r>
            <a:r>
              <a:rPr lang="en-GB" dirty="0"/>
              <a:t>as those of other applicants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Jones: jobs vs. experiences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3512" y="1844824"/>
            <a:ext cx="4316288" cy="428133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34917"/>
            <a:ext cx="4316289" cy="28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Research did not keep up with policy</a:t>
            </a:r>
          </a:p>
          <a:p>
            <a:r>
              <a:rPr lang="en-GB" dirty="0" smtClean="0"/>
              <a:t>Research attached to particular programmes at particular times – difficult to support learning between policy makers, practitioners and research community</a:t>
            </a:r>
          </a:p>
          <a:p>
            <a:r>
              <a:rPr lang="en-GB" dirty="0" smtClean="0"/>
              <a:t>Employer engagement immensely popular – among schools, employers, governments and young people; but impact and delivery not well understood</a:t>
            </a:r>
          </a:p>
          <a:p>
            <a:r>
              <a:rPr lang="en-GB" dirty="0" smtClean="0"/>
              <a:t>Research not well connected to the rest of social science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425446"/>
            <a:ext cx="3380184" cy="46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Aspiration, Access, Information and Confidence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“Contrary to assumptions within education policy, existing research evidence suggests that </a:t>
            </a:r>
            <a:r>
              <a:rPr lang="en-GB" b="1" dirty="0"/>
              <a:t>there is no widespread ‘poverty of aspirations</a:t>
            </a:r>
            <a:r>
              <a:rPr lang="en-GB" dirty="0"/>
              <a:t>’.” (Archer)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“We </a:t>
            </a:r>
            <a:r>
              <a:rPr lang="en-GB" dirty="0"/>
              <a:t>do not assume that parents from low SES backgrounds do not have </a:t>
            </a:r>
            <a:r>
              <a:rPr lang="en-GB" dirty="0" smtClean="0"/>
              <a:t>high parental </a:t>
            </a:r>
            <a:r>
              <a:rPr lang="en-GB" dirty="0"/>
              <a:t>aspirations for their children; however, </a:t>
            </a:r>
            <a:r>
              <a:rPr lang="en-GB" b="1" dirty="0"/>
              <a:t>they may not have the social </a:t>
            </a:r>
            <a:r>
              <a:rPr lang="en-GB" b="1" dirty="0" smtClean="0"/>
              <a:t>and cultural </a:t>
            </a:r>
            <a:r>
              <a:rPr lang="en-GB" b="1" dirty="0"/>
              <a:t>capital to translate their aspirations into appropriate work placements</a:t>
            </a:r>
            <a:r>
              <a:rPr lang="en-GB" dirty="0" smtClean="0"/>
              <a:t>.” (Hatcher </a:t>
            </a:r>
            <a:r>
              <a:rPr lang="en-GB" dirty="0"/>
              <a:t>&amp; Le </a:t>
            </a:r>
            <a:r>
              <a:rPr lang="en-GB" dirty="0" smtClean="0"/>
              <a:t>Gallais)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Aspiration, Access, Information and </a:t>
            </a:r>
            <a:r>
              <a:rPr lang="en-GB" dirty="0" smtClean="0"/>
              <a:t>Confidence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“Our research with FE students and staff has highlighted the numerous barriers that young people from lower socio-economic backgrounds face when considering education and employment progression. Many of these relate to </a:t>
            </a:r>
            <a:r>
              <a:rPr lang="en-GB" b="1" dirty="0" smtClean="0"/>
              <a:t>cultural and social capital, both of which present meaningful obstacles to optimal progression</a:t>
            </a:r>
            <a:r>
              <a:rPr lang="en-GB" dirty="0" smtClean="0"/>
              <a:t>. In particular, we found that </a:t>
            </a:r>
            <a:r>
              <a:rPr lang="en-GB" b="1" dirty="0" smtClean="0"/>
              <a:t>FE students have a limited awareness of the reality of </a:t>
            </a:r>
            <a:r>
              <a:rPr lang="en-GB" b="1" dirty="0"/>
              <a:t>local labour market demand</a:t>
            </a:r>
            <a:r>
              <a:rPr lang="en-GB" dirty="0"/>
              <a:t>, and of the variety of occupational opportunities </a:t>
            </a:r>
            <a:r>
              <a:rPr lang="en-GB" dirty="0" smtClean="0"/>
              <a:t>and the specifi</a:t>
            </a:r>
            <a:r>
              <a:rPr lang="en-GB" dirty="0"/>
              <a:t>c</a:t>
            </a:r>
            <a:r>
              <a:rPr lang="en-GB" dirty="0" smtClean="0"/>
              <a:t> </a:t>
            </a:r>
            <a:r>
              <a:rPr lang="en-GB" dirty="0"/>
              <a:t>routes through which these might be accessed. Moreover, we </a:t>
            </a:r>
            <a:r>
              <a:rPr lang="en-GB" dirty="0" smtClean="0"/>
              <a:t>found that </a:t>
            </a:r>
            <a:r>
              <a:rPr lang="en-GB" dirty="0"/>
              <a:t>FE colleges lack institutional capital to remedy these disadvantages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 had been found in previous education research, </a:t>
            </a:r>
            <a:r>
              <a:rPr lang="en-GB" b="1" dirty="0"/>
              <a:t>young people from </a:t>
            </a:r>
            <a:r>
              <a:rPr lang="en-GB" b="1" dirty="0" smtClean="0"/>
              <a:t>disadvantaged backgrounds </a:t>
            </a:r>
            <a:r>
              <a:rPr lang="en-GB" b="1" dirty="0"/>
              <a:t>often lack the middle-class ‘habitus’ and other forms </a:t>
            </a:r>
            <a:r>
              <a:rPr lang="en-GB" b="1" dirty="0" smtClean="0"/>
              <a:t>of social </a:t>
            </a:r>
            <a:r>
              <a:rPr lang="en-GB" b="1" dirty="0"/>
              <a:t>and cultural capital that dominate higher education and elite career paths</a:t>
            </a:r>
            <a:r>
              <a:rPr lang="en-GB" dirty="0" smtClean="0"/>
              <a:t>.  This </a:t>
            </a:r>
            <a:r>
              <a:rPr lang="en-GB" dirty="0"/>
              <a:t>was strongly illustrated in our research with young people and their teachers</a:t>
            </a:r>
            <a:r>
              <a:rPr lang="en-GB" dirty="0" smtClean="0"/>
              <a:t>, who </a:t>
            </a:r>
            <a:r>
              <a:rPr lang="en-GB" dirty="0"/>
              <a:t>talked about the </a:t>
            </a:r>
            <a:r>
              <a:rPr lang="en-GB" b="1" dirty="0"/>
              <a:t>lack of role models and the social networks</a:t>
            </a:r>
            <a:r>
              <a:rPr lang="en-GB" dirty="0"/>
              <a:t> that allow </a:t>
            </a:r>
            <a:r>
              <a:rPr lang="en-GB" dirty="0" smtClean="0"/>
              <a:t>students to </a:t>
            </a:r>
            <a:r>
              <a:rPr lang="en-GB" dirty="0"/>
              <a:t>easily progress. This was alongside discussion about a broader sense </a:t>
            </a:r>
            <a:r>
              <a:rPr lang="en-GB" dirty="0" smtClean="0"/>
              <a:t>of alienation </a:t>
            </a:r>
            <a:r>
              <a:rPr lang="en-GB" dirty="0"/>
              <a:t>and inability or unease about replicating middle-class modes of </a:t>
            </a:r>
            <a:r>
              <a:rPr lang="en-GB" dirty="0" smtClean="0"/>
              <a:t>behaviour that </a:t>
            </a:r>
            <a:r>
              <a:rPr lang="en-GB" dirty="0"/>
              <a:t>are </a:t>
            </a:r>
            <a:r>
              <a:rPr lang="en-GB" dirty="0" smtClean="0"/>
              <a:t>beneficial </a:t>
            </a:r>
            <a:r>
              <a:rPr lang="en-GB" dirty="0"/>
              <a:t>and even necessary to certain types of progression</a:t>
            </a:r>
            <a:r>
              <a:rPr lang="en-GB" dirty="0" smtClean="0"/>
              <a:t>.”  (Norris &amp; Francis)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33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600" dirty="0" smtClean="0"/>
              <a:t>Employer engagement can modify the distribution of human capital (technical and employability skills), social capital (useful networks) and </a:t>
            </a:r>
            <a:r>
              <a:rPr lang="en-GB" sz="3600" dirty="0"/>
              <a:t>cultural capital</a:t>
            </a:r>
            <a:r>
              <a:rPr lang="en-GB" sz="3600" dirty="0" smtClean="0"/>
              <a:t> (attitudes and identities). The impact of employer engagement  is itself shaped by prior levels of human, social and cultural capital.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0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– for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Why are certain kinds of employer engagement particularly effective, e.g. source of ‘hot knowledge’ rather than ‘official’ knowledge</a:t>
            </a:r>
          </a:p>
          <a:p>
            <a:r>
              <a:rPr lang="en-GB" dirty="0" smtClean="0"/>
              <a:t>To what extent does employer engagement currently progress or hinder social equity – major concerns with respect to work experience (chapters on Midlands Schools and FE Sector) and HE entry (chapters on independent schools and HE application)</a:t>
            </a:r>
          </a:p>
          <a:p>
            <a:r>
              <a:rPr lang="en-GB" dirty="0" smtClean="0"/>
              <a:t>How exactly does employer engagement combine with other ‘interventions’: e.g. aspirations are influenced by school, careers service, peers, families...</a:t>
            </a:r>
          </a:p>
          <a:p>
            <a:r>
              <a:rPr lang="en-GB" dirty="0" smtClean="0"/>
              <a:t>If employer engagement can change attitudes, is the impact felt in pupil engagement, motivation and ultimately attainment?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– for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Employer engagement in education sitting within career development: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Start young: </a:t>
            </a:r>
            <a:r>
              <a:rPr lang="en-GB" dirty="0" smtClean="0"/>
              <a:t>employer engagement</a:t>
            </a:r>
            <a:r>
              <a:rPr lang="en-GB" i="1" dirty="0"/>
              <a:t> </a:t>
            </a:r>
            <a:r>
              <a:rPr lang="en-GB" dirty="0" smtClean="0"/>
              <a:t>is also about breadth and realism of aspirations which relate to identity development</a:t>
            </a:r>
          </a:p>
          <a:p>
            <a:pPr marL="0" indent="0">
              <a:buNone/>
            </a:pPr>
            <a:r>
              <a:rPr lang="en-GB" i="1" dirty="0" smtClean="0"/>
              <a:t>Do a lot:</a:t>
            </a:r>
            <a:r>
              <a:rPr lang="en-GB" dirty="0" smtClean="0"/>
              <a:t> higher volume of interventions especially in run up to decision making points</a:t>
            </a:r>
          </a:p>
          <a:p>
            <a:pPr marL="0" indent="0">
              <a:buNone/>
            </a:pPr>
            <a:r>
              <a:rPr lang="en-GB" i="1" dirty="0" smtClean="0"/>
              <a:t>Do different things</a:t>
            </a:r>
            <a:r>
              <a:rPr lang="en-GB" dirty="0" smtClean="0"/>
              <a:t>: different activities relate to different outcomes</a:t>
            </a:r>
          </a:p>
          <a:p>
            <a:pPr marL="0" indent="0">
              <a:buNone/>
            </a:pPr>
            <a:r>
              <a:rPr lang="en-GB" i="1" dirty="0" smtClean="0"/>
              <a:t>Recognise disadvantage</a:t>
            </a:r>
            <a:r>
              <a:rPr lang="en-GB" dirty="0" smtClean="0"/>
              <a:t>: challenge social reproduction, don’t strengthen it</a:t>
            </a:r>
          </a:p>
          <a:p>
            <a:pPr marL="0" indent="0">
              <a:buNone/>
            </a:pPr>
            <a:r>
              <a:rPr lang="en-GB" i="1" dirty="0" err="1" smtClean="0"/>
              <a:t>Intregrate</a:t>
            </a:r>
            <a:r>
              <a:rPr lang="en-GB" i="1" dirty="0" smtClean="0"/>
              <a:t> in decision making journey</a:t>
            </a:r>
            <a:r>
              <a:rPr lang="en-GB" dirty="0" smtClean="0"/>
              <a:t>: from exploration to validation, confirmation and supported progression</a:t>
            </a:r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Implications – for practice 2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Three specific insights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‘intensive’ and extended experiences such as mentoring and multiple career talks likely to be more effective in developing cultural and social capital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Work experience for 16-19 year olds could be designed to support equal and widening access policies for HE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Employer engagement has a role to play in both structured and informal educational programmes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8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Implications - for policy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en-GB" dirty="0" smtClean="0"/>
              <a:t>Employer engagement is very likely optimised when sitting with impartial CEIAG, joining up careers thinking to expectations about educational outcomes, family expectations and labour markets</a:t>
            </a:r>
          </a:p>
          <a:p>
            <a:pPr lvl="1">
              <a:buFontTx/>
              <a:buChar char="-"/>
            </a:pPr>
            <a:r>
              <a:rPr lang="en-GB" dirty="0" smtClean="0"/>
              <a:t>Work experience commonly leads to employment outcomes, but is it designed to?</a:t>
            </a:r>
          </a:p>
          <a:p>
            <a:pPr lvl="1">
              <a:buFontTx/>
              <a:buChar char="-"/>
            </a:pPr>
            <a:r>
              <a:rPr lang="en-GB" dirty="0" smtClean="0"/>
              <a:t>Without intervention employer engagement can become an instrument of social reproduction</a:t>
            </a:r>
          </a:p>
          <a:p>
            <a:pPr lvl="1">
              <a:buFontTx/>
              <a:buChar char="-"/>
            </a:pPr>
            <a:r>
              <a:rPr lang="en-GB" dirty="0" smtClean="0"/>
              <a:t>Challenge: how to engage at scale through the education system (only 15% of young adults recall 3+ contacts)</a:t>
            </a:r>
          </a:p>
          <a:p>
            <a:pPr lvl="1">
              <a:buFontTx/>
              <a:buChar char="-"/>
            </a:pPr>
            <a:endParaRPr lang="en-GB" dirty="0" smtClean="0"/>
          </a:p>
          <a:p>
            <a:pPr lvl="1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9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J.A.Stanley@warwick.ac.uk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Anthony.Mann@educationandemployers.org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www.routledge.com</a:t>
            </a:r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/</a:t>
            </a:r>
            <a:r>
              <a:rPr lang="en-GB" dirty="0">
                <a:hlinkClick r:id="rId4"/>
              </a:rPr>
              <a:t>books/details/9780415823463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www.educationandemployers.org/research</a:t>
            </a:r>
            <a:r>
              <a:rPr lang="en-GB" dirty="0" smtClean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616" y="1690688"/>
            <a:ext cx="3380184" cy="463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Insights from 17 chapters: </a:t>
            </a:r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dirty="0" smtClean="0"/>
              <a:t>niversities of Bath, Glasgow, Warwick, Oxford, Manchester, Alberta, Louisville, King’s College, Birmingham City University, Harvard University,  Education and Employers Taskforce, OECD, UKCES.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Impact: </a:t>
            </a:r>
            <a:r>
              <a:rPr lang="en-GB" i="1" dirty="0" smtClean="0"/>
              <a:t>what difference does it make to student outcomes?</a:t>
            </a:r>
          </a:p>
          <a:p>
            <a:pPr marL="0" indent="0">
              <a:buNone/>
            </a:pPr>
            <a:r>
              <a:rPr lang="en-GB" dirty="0" smtClean="0"/>
              <a:t>Understanding: </a:t>
            </a:r>
            <a:r>
              <a:rPr lang="en-GB" i="1" dirty="0" smtClean="0"/>
              <a:t>why do we think it makes a difference?</a:t>
            </a:r>
          </a:p>
          <a:p>
            <a:pPr marL="0" indent="0">
              <a:buNone/>
            </a:pPr>
            <a:r>
              <a:rPr lang="en-GB" dirty="0" smtClean="0"/>
              <a:t>Equity: </a:t>
            </a:r>
            <a:r>
              <a:rPr lang="en-GB" i="1" dirty="0" smtClean="0"/>
              <a:t>how fairly is employer engagement distributed?</a:t>
            </a:r>
          </a:p>
          <a:p>
            <a:pPr marL="0" indent="0">
              <a:buNone/>
            </a:pPr>
            <a:r>
              <a:rPr lang="en-GB" dirty="0" smtClean="0"/>
              <a:t>Implications: </a:t>
            </a:r>
            <a:r>
              <a:rPr lang="en-GB" i="1" dirty="0" smtClean="0"/>
              <a:t>for practice and policy?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669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it is and how it sits within schools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“the </a:t>
            </a:r>
            <a:r>
              <a:rPr lang="en-GB" dirty="0"/>
              <a:t>process through which a young person engages with members </a:t>
            </a:r>
            <a:r>
              <a:rPr lang="en-GB" dirty="0" smtClean="0"/>
              <a:t>of the </a:t>
            </a:r>
            <a:r>
              <a:rPr lang="en-GB" dirty="0"/>
              <a:t>economic community, under the auspices of their school, with the aim </a:t>
            </a:r>
            <a:r>
              <a:rPr lang="en-GB" dirty="0" smtClean="0"/>
              <a:t>of influencing </a:t>
            </a:r>
            <a:r>
              <a:rPr lang="en-GB" dirty="0"/>
              <a:t>their educational achievement, engagement and/or progression </a:t>
            </a:r>
            <a:r>
              <a:rPr lang="en-GB" dirty="0" smtClean="0"/>
              <a:t>out of </a:t>
            </a:r>
            <a:r>
              <a:rPr lang="en-GB" dirty="0"/>
              <a:t>education into ultimate employment</a:t>
            </a:r>
            <a:r>
              <a:rPr lang="en-GB" dirty="0" smtClean="0"/>
              <a:t>.”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400" i="1" dirty="0" smtClean="0"/>
              <a:t>Supplementary </a:t>
            </a:r>
            <a:r>
              <a:rPr lang="en-GB" sz="2400" dirty="0" smtClean="0"/>
              <a:t>to conventional teaching (reading partners)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smtClean="0"/>
              <a:t>Complementary </a:t>
            </a:r>
            <a:r>
              <a:rPr lang="en-GB" sz="2400" dirty="0" smtClean="0"/>
              <a:t>in offering alternative means to reach learning outcomes (mentoring)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smtClean="0"/>
              <a:t>Additional </a:t>
            </a:r>
            <a:r>
              <a:rPr lang="en-GB" sz="2400" dirty="0" smtClean="0"/>
              <a:t>in providing learning outcomes not routinely delivered by schools (enterprise/employability)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100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Impact: new evidence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Alison Taylor et al (University of Alberta) – school-based youth apprenticeships: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“Our data suggest </a:t>
            </a:r>
            <a:r>
              <a:rPr lang="en-GB" dirty="0"/>
              <a:t>that enrolling in apprenticeship programs while in high school </a:t>
            </a:r>
            <a:r>
              <a:rPr lang="en-GB" b="1" dirty="0" smtClean="0"/>
              <a:t>appears to </a:t>
            </a:r>
            <a:r>
              <a:rPr lang="en-GB" b="1" dirty="0"/>
              <a:t>improve training completion rates </a:t>
            </a:r>
            <a:r>
              <a:rPr lang="en-GB" dirty="0"/>
              <a:t>and many youth are surpassing the </a:t>
            </a:r>
            <a:r>
              <a:rPr lang="en-GB" dirty="0" smtClean="0"/>
              <a:t>educational and </a:t>
            </a:r>
            <a:r>
              <a:rPr lang="en-GB" dirty="0"/>
              <a:t>occupational levels of their parents. For a small minority, enrolling </a:t>
            </a:r>
            <a:r>
              <a:rPr lang="en-GB" dirty="0" smtClean="0"/>
              <a:t>in high </a:t>
            </a:r>
            <a:r>
              <a:rPr lang="en-GB" dirty="0"/>
              <a:t>school apprenticeships was important for them to graduate. In </a:t>
            </a:r>
            <a:r>
              <a:rPr lang="en-GB" dirty="0" smtClean="0"/>
              <a:t>addition, programs </a:t>
            </a:r>
            <a:r>
              <a:rPr lang="en-GB" b="1" dirty="0"/>
              <a:t>provide employment opportunities </a:t>
            </a:r>
            <a:r>
              <a:rPr lang="en-GB" dirty="0"/>
              <a:t>for many youth who lack </a:t>
            </a:r>
            <a:r>
              <a:rPr lang="en-GB" dirty="0" smtClean="0"/>
              <a:t>contacts in </a:t>
            </a:r>
            <a:r>
              <a:rPr lang="en-GB" dirty="0"/>
              <a:t>trades</a:t>
            </a:r>
            <a:r>
              <a:rPr lang="en-GB" dirty="0" smtClean="0"/>
              <a:t>.”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new evidence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David Massey (UKCES): work experience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“A fifth </a:t>
            </a:r>
            <a:r>
              <a:rPr lang="en-GB" dirty="0"/>
              <a:t>(20 per cent) of employers who offer work experience do so because </a:t>
            </a:r>
            <a:r>
              <a:rPr lang="en-GB" dirty="0" smtClean="0"/>
              <a:t>it helps </a:t>
            </a:r>
            <a:r>
              <a:rPr lang="en-GB" dirty="0"/>
              <a:t>them with recruitment. In fact, more employers have actually </a:t>
            </a:r>
            <a:r>
              <a:rPr lang="en-GB" dirty="0" smtClean="0"/>
              <a:t>recruited young </a:t>
            </a:r>
            <a:r>
              <a:rPr lang="en-GB" dirty="0"/>
              <a:t>people from their work experience placement than the 20 per cent </a:t>
            </a:r>
            <a:r>
              <a:rPr lang="en-GB" dirty="0" smtClean="0"/>
              <a:t>who said </a:t>
            </a:r>
            <a:r>
              <a:rPr lang="en-GB" dirty="0"/>
              <a:t>it helped them recruit: </a:t>
            </a:r>
            <a:r>
              <a:rPr lang="en-GB" b="1" dirty="0"/>
              <a:t>22 per cent of employers take people on straight </a:t>
            </a:r>
            <a:r>
              <a:rPr lang="en-GB" b="1" dirty="0" smtClean="0"/>
              <a:t>after the </a:t>
            </a:r>
            <a:r>
              <a:rPr lang="en-GB" b="1" dirty="0"/>
              <a:t>work experience placement, and a further 15 per cent recruit young </a:t>
            </a:r>
            <a:r>
              <a:rPr lang="en-GB" b="1" dirty="0" smtClean="0"/>
              <a:t>people once </a:t>
            </a:r>
            <a:r>
              <a:rPr lang="en-GB" b="1" dirty="0"/>
              <a:t>they have </a:t>
            </a:r>
            <a:r>
              <a:rPr lang="en-GB" b="1" dirty="0" smtClean="0"/>
              <a:t>finished </a:t>
            </a:r>
            <a:r>
              <a:rPr lang="en-GB" b="1" dirty="0"/>
              <a:t>their </a:t>
            </a:r>
            <a:r>
              <a:rPr lang="en-GB" b="1" dirty="0" smtClean="0"/>
              <a:t>course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13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new evidence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Christian Percy and Anthony Mann (Taskforce): employer contacts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“Those </a:t>
            </a:r>
            <a:r>
              <a:rPr lang="en-GB" dirty="0"/>
              <a:t>with higher levels of employer contacts are less </a:t>
            </a:r>
            <a:r>
              <a:rPr lang="en-GB" b="1" dirty="0"/>
              <a:t>likely to </a:t>
            </a:r>
            <a:r>
              <a:rPr lang="en-GB" b="1" dirty="0" smtClean="0"/>
              <a:t>be sceptical </a:t>
            </a:r>
            <a:r>
              <a:rPr lang="en-GB" b="1" dirty="0"/>
              <a:t>that their current activity is useful </a:t>
            </a:r>
            <a:r>
              <a:rPr lang="en-GB" dirty="0"/>
              <a:t>for their future job ambitions</a:t>
            </a:r>
            <a:r>
              <a:rPr lang="en-GB" dirty="0" smtClean="0"/>
              <a:t>, have </a:t>
            </a:r>
            <a:r>
              <a:rPr lang="en-GB" dirty="0"/>
              <a:t>1.0–1.7× </a:t>
            </a:r>
            <a:r>
              <a:rPr lang="en-GB" b="1" dirty="0"/>
              <a:t>better odds of being in education, employment or training </a:t>
            </a:r>
            <a:r>
              <a:rPr lang="en-GB" dirty="0"/>
              <a:t>and</a:t>
            </a:r>
            <a:r>
              <a:rPr lang="en-GB" dirty="0" smtClean="0"/>
              <a:t>, if </a:t>
            </a:r>
            <a:r>
              <a:rPr lang="en-GB" dirty="0"/>
              <a:t>in full-time employment, will be </a:t>
            </a:r>
            <a:r>
              <a:rPr lang="en-GB" b="1" dirty="0"/>
              <a:t>earning 10–25 per cent more </a:t>
            </a:r>
            <a:r>
              <a:rPr lang="en-GB" dirty="0"/>
              <a:t>on average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Percy and Mann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435280" cy="251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60"/>
                <a:gridCol w="2811760"/>
                <a:gridCol w="2811760"/>
              </a:tblGrid>
              <a:tr h="619218"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Chances of being in Employment,</a:t>
                      </a:r>
                      <a:r>
                        <a:rPr lang="en-GB" baseline="0" dirty="0" smtClean="0"/>
                        <a:t> Education or Training (N = 850)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192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employer contacts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2+ contacts</a:t>
                      </a:r>
                      <a:endParaRPr lang="en-GB" dirty="0"/>
                    </a:p>
                  </a:txBody>
                  <a:tcPr/>
                </a:tc>
              </a:tr>
              <a:tr h="619218">
                <a:tc>
                  <a:txBody>
                    <a:bodyPr/>
                    <a:lstStyle/>
                    <a:p>
                      <a:r>
                        <a:rPr lang="en-GB" dirty="0" smtClean="0"/>
                        <a:t>Below level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74% (32% more likely to EET)</a:t>
                      </a:r>
                      <a:endParaRPr lang="en-GB" dirty="0"/>
                    </a:p>
                  </a:txBody>
                  <a:tcPr/>
                </a:tc>
              </a:tr>
              <a:tr h="619218">
                <a:tc>
                  <a:txBody>
                    <a:bodyPr/>
                    <a:lstStyle/>
                    <a:p>
                      <a:r>
                        <a:rPr lang="en-GB" dirty="0" smtClean="0"/>
                        <a:t>Level</a:t>
                      </a:r>
                      <a:r>
                        <a:rPr lang="en-GB" baseline="0" dirty="0" smtClean="0"/>
                        <a:t> 3 and above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89% (13% more likely</a:t>
                      </a:r>
                      <a:r>
                        <a:rPr lang="en-GB" baseline="0" dirty="0" smtClean="0"/>
                        <a:t> to be EET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7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Mann and </a:t>
            </a:r>
            <a:r>
              <a:rPr lang="en-GB" dirty="0" err="1" smtClean="0"/>
              <a:t>Kashefpakdel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9196" y="1417638"/>
            <a:ext cx="8593608" cy="50918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1504" y="4316537"/>
            <a:ext cx="201622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392144" y="4797152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392144" y="4149080"/>
            <a:ext cx="144016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31504" y="5009161"/>
            <a:ext cx="201622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1771</Words>
  <Application>Microsoft Office PowerPoint</Application>
  <PresentationFormat>Widescreen</PresentationFormat>
  <Paragraphs>147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Understanding Employer Engagement in Education</vt:lpstr>
      <vt:lpstr>Introduction</vt:lpstr>
      <vt:lpstr>Structure</vt:lpstr>
      <vt:lpstr>What it is and how it sits within schools</vt:lpstr>
      <vt:lpstr>Impact: new evidence 1</vt:lpstr>
      <vt:lpstr>Impact: new evidence 2</vt:lpstr>
      <vt:lpstr>Impact: new evidence 3</vt:lpstr>
      <vt:lpstr>Percy and Mann </vt:lpstr>
      <vt:lpstr>Mann and Kashefpakdel</vt:lpstr>
      <vt:lpstr>Mann and Kashefpakdel</vt:lpstr>
      <vt:lpstr>Understanding the Process</vt:lpstr>
      <vt:lpstr>PowerPoint Presentation</vt:lpstr>
      <vt:lpstr>PowerPoint Presentation</vt:lpstr>
      <vt:lpstr>PowerPoint Presentation</vt:lpstr>
      <vt:lpstr>What does employer engagement do?</vt:lpstr>
      <vt:lpstr>PowerPoint Presentation</vt:lpstr>
      <vt:lpstr>Equity in access: who gets what?</vt:lpstr>
      <vt:lpstr>Equity in admissions</vt:lpstr>
      <vt:lpstr>Jones: jobs vs. experiences</vt:lpstr>
      <vt:lpstr>Aspiration, Access, Information and Confidence 1</vt:lpstr>
      <vt:lpstr>Aspiration, Access, Information and Confidence 2</vt:lpstr>
      <vt:lpstr>Conclusion </vt:lpstr>
      <vt:lpstr>Implications – for research</vt:lpstr>
      <vt:lpstr>Implications – for practice</vt:lpstr>
      <vt:lpstr>Implications – for practice 2 </vt:lpstr>
      <vt:lpstr>Implications - for policy  </vt:lpstr>
      <vt:lpstr>Thank you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Mann</dc:creator>
  <cp:lastModifiedBy>Anthony Mann</cp:lastModifiedBy>
  <cp:revision>8</cp:revision>
  <cp:lastPrinted>2014-06-20T09:28:35Z</cp:lastPrinted>
  <dcterms:created xsi:type="dcterms:W3CDTF">2014-06-18T16:32:38Z</dcterms:created>
  <dcterms:modified xsi:type="dcterms:W3CDTF">2014-06-24T08:39:55Z</dcterms:modified>
</cp:coreProperties>
</file>