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0"/>
  </p:handoutMasterIdLst>
  <p:sldIdLst>
    <p:sldId id="256" r:id="rId2"/>
    <p:sldId id="259" r:id="rId3"/>
    <p:sldId id="260" r:id="rId4"/>
    <p:sldId id="257" r:id="rId5"/>
    <p:sldId id="264" r:id="rId6"/>
    <p:sldId id="265" r:id="rId7"/>
    <p:sldId id="290" r:id="rId8"/>
    <p:sldId id="269" r:id="rId9"/>
    <p:sldId id="258" r:id="rId10"/>
    <p:sldId id="262" r:id="rId11"/>
    <p:sldId id="266" r:id="rId12"/>
    <p:sldId id="272" r:id="rId13"/>
    <p:sldId id="273" r:id="rId14"/>
    <p:sldId id="271" r:id="rId15"/>
    <p:sldId id="293" r:id="rId16"/>
    <p:sldId id="263" r:id="rId17"/>
    <p:sldId id="267" r:id="rId18"/>
    <p:sldId id="275" r:id="rId19"/>
    <p:sldId id="268" r:id="rId20"/>
    <p:sldId id="276" r:id="rId21"/>
    <p:sldId id="280" r:id="rId22"/>
    <p:sldId id="281" r:id="rId23"/>
    <p:sldId id="283" r:id="rId24"/>
    <p:sldId id="285" r:id="rId25"/>
    <p:sldId id="284" r:id="rId26"/>
    <p:sldId id="286" r:id="rId27"/>
    <p:sldId id="278" r:id="rId28"/>
    <p:sldId id="292" r:id="rId29"/>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F4638E04-55EB-44E6-BDF9-C1F67B60FC99}" type="datetimeFigureOut">
              <a:rPr lang="en-GB" smtClean="0"/>
              <a:t>09/09/2015</a:t>
            </a:fld>
            <a:endParaRPr lang="en-GB"/>
          </a:p>
        </p:txBody>
      </p:sp>
      <p:sp>
        <p:nvSpPr>
          <p:cNvPr id="4" name="Footer Placeholder 3"/>
          <p:cNvSpPr>
            <a:spLocks noGrp="1"/>
          </p:cNvSpPr>
          <p:nvPr>
            <p:ph type="ftr" sz="quarter" idx="2"/>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0" y="9429750"/>
            <a:ext cx="2889250" cy="496888"/>
          </a:xfrm>
          <a:prstGeom prst="rect">
            <a:avLst/>
          </a:prstGeom>
        </p:spPr>
        <p:txBody>
          <a:bodyPr vert="horz" lIns="91440" tIns="45720" rIns="91440" bIns="45720" rtlCol="0" anchor="b"/>
          <a:lstStyle>
            <a:lvl1pPr algn="r">
              <a:defRPr sz="1200"/>
            </a:lvl1pPr>
          </a:lstStyle>
          <a:p>
            <a:fld id="{66D98F0A-C9A0-461A-ADBC-ADAC8D338DD1}" type="slidenum">
              <a:rPr lang="en-GB" smtClean="0"/>
              <a:t>‹#›</a:t>
            </a:fld>
            <a:endParaRPr lang="en-GB"/>
          </a:p>
        </p:txBody>
      </p:sp>
    </p:spTree>
    <p:extLst>
      <p:ext uri="{BB962C8B-B14F-4D97-AF65-F5344CB8AC3E}">
        <p14:creationId xmlns:p14="http://schemas.microsoft.com/office/powerpoint/2010/main" val="12466858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EDC011-F4A4-4D80-8245-D37C53B33ABD}"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3771104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EDC011-F4A4-4D80-8245-D37C53B33ABD}"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382018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EDC011-F4A4-4D80-8245-D37C53B33ABD}"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2530493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EDC011-F4A4-4D80-8245-D37C53B33ABD}"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399250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EDC011-F4A4-4D80-8245-D37C53B33ABD}" type="datetimeFigureOut">
              <a:rPr lang="en-GB" smtClean="0"/>
              <a:t>09/09/2015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2905863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EDC011-F4A4-4D80-8245-D37C53B33ABD}" type="datetimeFigureOut">
              <a:rPr lang="en-GB" smtClean="0"/>
              <a:t>09/09/2015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2584237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FEDC011-F4A4-4D80-8245-D37C53B33ABD}" type="datetimeFigureOut">
              <a:rPr lang="en-GB" smtClean="0"/>
              <a:t>09/09/2015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86718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FEDC011-F4A4-4D80-8245-D37C53B33ABD}" type="datetimeFigureOut">
              <a:rPr lang="en-GB" smtClean="0"/>
              <a:t>09/09/2015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1586154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EDC011-F4A4-4D80-8245-D37C53B33ABD}" type="datetimeFigureOut">
              <a:rPr lang="en-GB" smtClean="0"/>
              <a:t>09/09/2015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117206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DC011-F4A4-4D80-8245-D37C53B33ABD}" type="datetimeFigureOut">
              <a:rPr lang="en-GB" smtClean="0"/>
              <a:t>09/09/2015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10791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EDC011-F4A4-4D80-8245-D37C53B33ABD}" type="datetimeFigureOut">
              <a:rPr lang="en-GB" smtClean="0"/>
              <a:t>09/09/2015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84623EB-9074-4EF5-9F17-C534213F08F1}" type="slidenum">
              <a:rPr lang="en-GB" smtClean="0"/>
              <a:t>‹#›</a:t>
            </a:fld>
            <a:endParaRPr lang="en-GB"/>
          </a:p>
        </p:txBody>
      </p:sp>
    </p:spTree>
    <p:extLst>
      <p:ext uri="{BB962C8B-B14F-4D97-AF65-F5344CB8AC3E}">
        <p14:creationId xmlns:p14="http://schemas.microsoft.com/office/powerpoint/2010/main" val="188996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200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DC011-F4A4-4D80-8245-D37C53B33ABD}" type="datetimeFigureOut">
              <a:rPr lang="en-GB" smtClean="0"/>
              <a:t>09/09/2015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4623EB-9074-4EF5-9F17-C534213F08F1}" type="slidenum">
              <a:rPr lang="en-GB" smtClean="0"/>
              <a:t>‹#›</a:t>
            </a:fld>
            <a:endParaRPr lang="en-GB"/>
          </a:p>
        </p:txBody>
      </p:sp>
    </p:spTree>
    <p:extLst>
      <p:ext uri="{BB962C8B-B14F-4D97-AF65-F5344CB8AC3E}">
        <p14:creationId xmlns:p14="http://schemas.microsoft.com/office/powerpoint/2010/main" val="3537304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Anthony.Mann@educationandemployers.org"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xml"/><Relationship Id="rId5" Type="http://schemas.openxmlformats.org/officeDocument/2006/relationships/image" Target="../media/image11.jpe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educationandemployers.org/research" TargetMode="External"/><Relationship Id="rId2" Type="http://schemas.openxmlformats.org/officeDocument/2006/relationships/hyperlink" Target="mailto:Anthony.Mann@educationandemployers.org"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twitter.com/Edu_Employer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educationandemployers.org/research"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5.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2800" b="1" dirty="0" smtClean="0">
                <a:latin typeface="+mn-lt"/>
              </a:rPr>
              <a:t>E &amp; E / UKCES 11.09.15</a:t>
            </a:r>
            <a:endParaRPr lang="en-GB" sz="2800" b="1" dirty="0">
              <a:latin typeface="+mn-lt"/>
            </a:endParaRPr>
          </a:p>
        </p:txBody>
      </p:sp>
      <p:sp>
        <p:nvSpPr>
          <p:cNvPr id="5" name="Content Placeholder 4"/>
          <p:cNvSpPr>
            <a:spLocks noGrp="1"/>
          </p:cNvSpPr>
          <p:nvPr>
            <p:ph idx="1"/>
          </p:nvPr>
        </p:nvSpPr>
        <p:spPr/>
        <p:txBody>
          <a:bodyPr>
            <a:normAutofit fontScale="77500" lnSpcReduction="20000"/>
          </a:bodyPr>
          <a:lstStyle/>
          <a:p>
            <a:pPr marL="0" indent="0">
              <a:buNone/>
            </a:pPr>
            <a:endParaRPr lang="en-GB" dirty="0" smtClean="0"/>
          </a:p>
          <a:p>
            <a:pPr marL="0" indent="0">
              <a:buNone/>
            </a:pPr>
            <a:endParaRPr lang="en-GB" dirty="0" smtClean="0"/>
          </a:p>
          <a:p>
            <a:endParaRPr lang="en-GB" dirty="0"/>
          </a:p>
          <a:p>
            <a:pPr marL="0" indent="0">
              <a:buNone/>
            </a:pPr>
            <a:r>
              <a:rPr lang="en-GB" sz="3600" b="1" i="1" dirty="0" smtClean="0"/>
              <a:t>How </a:t>
            </a:r>
            <a:r>
              <a:rPr lang="en-GB" sz="3600" b="1" i="1" dirty="0"/>
              <a:t>should our </a:t>
            </a:r>
            <a:r>
              <a:rPr lang="en-GB" sz="3600" b="1" i="1" dirty="0" smtClean="0"/>
              <a:t>schools and colleges </a:t>
            </a:r>
            <a:r>
              <a:rPr lang="en-GB" sz="3600" b="1" i="1" dirty="0"/>
              <a:t>respond to the demands of the twenty first century labour market? </a:t>
            </a:r>
            <a:endParaRPr lang="en-GB" sz="3600" b="1" i="1" dirty="0" smtClean="0"/>
          </a:p>
          <a:p>
            <a:pPr marL="0" indent="0">
              <a:buNone/>
            </a:pPr>
            <a:endParaRPr lang="en-GB" sz="3600" b="1" i="1" dirty="0"/>
          </a:p>
          <a:p>
            <a:pPr marL="0" indent="0">
              <a:buNone/>
            </a:pPr>
            <a:r>
              <a:rPr lang="en-GB" b="1" dirty="0" smtClean="0"/>
              <a:t>Dr </a:t>
            </a:r>
            <a:r>
              <a:rPr lang="en-GB" b="1" dirty="0" smtClean="0"/>
              <a:t>Anthony </a:t>
            </a:r>
            <a:r>
              <a:rPr lang="en-GB" b="1" dirty="0" smtClean="0"/>
              <a:t>Mann (Education &amp; Employers) </a:t>
            </a:r>
            <a:r>
              <a:rPr lang="en-GB" b="1" dirty="0" smtClean="0"/>
              <a:t>and </a:t>
            </a:r>
            <a:r>
              <a:rPr lang="en-GB" b="1" dirty="0" smtClean="0"/>
              <a:t>Prof </a:t>
            </a:r>
            <a:r>
              <a:rPr lang="en-GB" b="1" dirty="0" smtClean="0"/>
              <a:t>Prue </a:t>
            </a:r>
            <a:r>
              <a:rPr lang="en-GB" b="1" dirty="0" smtClean="0"/>
              <a:t>Huddleston (U. Warwick)</a:t>
            </a:r>
            <a:endParaRPr lang="en-GB" b="1" dirty="0" smtClean="0"/>
          </a:p>
          <a:p>
            <a:pPr marL="0" indent="0">
              <a:buNone/>
            </a:pPr>
            <a:r>
              <a:rPr lang="en-GB" b="1" dirty="0" smtClean="0">
                <a:hlinkClick r:id="rId2"/>
              </a:rPr>
              <a:t>Anthony.Mann@educationandemployers.org</a:t>
            </a:r>
            <a:r>
              <a:rPr lang="en-GB" b="1" dirty="0" smtClean="0"/>
              <a:t> </a:t>
            </a:r>
          </a:p>
          <a:p>
            <a:pPr marL="0" indent="0">
              <a:buNone/>
            </a:pPr>
            <a:endParaRPr lang="en-GB" b="1" dirty="0"/>
          </a:p>
          <a:p>
            <a:pPr marL="0" indent="0">
              <a:buNone/>
            </a:pPr>
            <a:r>
              <a:rPr lang="en-GB" dirty="0" smtClean="0"/>
              <a:t>With responses from </a:t>
            </a:r>
            <a:r>
              <a:rPr lang="en-GB" b="1" dirty="0" smtClean="0"/>
              <a:t>Brian Lightman (Association of School and College Leaders) </a:t>
            </a:r>
            <a:r>
              <a:rPr lang="en-GB" dirty="0" smtClean="0"/>
              <a:t>and </a:t>
            </a:r>
            <a:r>
              <a:rPr lang="en-GB" b="1" dirty="0" smtClean="0"/>
              <a:t>Kate Shoesmith</a:t>
            </a:r>
            <a:r>
              <a:rPr lang="en-GB" dirty="0" smtClean="0"/>
              <a:t> </a:t>
            </a:r>
            <a:r>
              <a:rPr lang="en-GB" b="1" dirty="0" smtClean="0"/>
              <a:t>(Recruitment </a:t>
            </a:r>
            <a:r>
              <a:rPr lang="en-GB" b="1" dirty="0"/>
              <a:t>and Employers </a:t>
            </a:r>
            <a:r>
              <a:rPr lang="en-GB" b="1" dirty="0" smtClean="0"/>
              <a:t>Confederation)</a:t>
            </a:r>
            <a:endParaRPr lang="en-GB"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1606815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Young people losing out…</a:t>
            </a:r>
            <a:endParaRPr lang="en-GB" b="1" dirty="0">
              <a:latin typeface="+mn-lt"/>
            </a:endParaRPr>
          </a:p>
        </p:txBody>
      </p:sp>
      <p:sp>
        <p:nvSpPr>
          <p:cNvPr id="3" name="Text Placeholder 2"/>
          <p:cNvSpPr>
            <a:spLocks noGrp="1"/>
          </p:cNvSpPr>
          <p:nvPr>
            <p:ph type="body" idx="1"/>
          </p:nvPr>
        </p:nvSpPr>
        <p:spPr/>
        <p:txBody>
          <a:bodyPr/>
          <a:lstStyle/>
          <a:p>
            <a:r>
              <a:rPr lang="en-GB" dirty="0" smtClean="0"/>
              <a:t>…in the competition for Apprenticeships.</a:t>
            </a:r>
            <a:endParaRPr lang="en-GB" dirty="0"/>
          </a:p>
        </p:txBody>
      </p:sp>
      <p:pic>
        <p:nvPicPr>
          <p:cNvPr id="6" name="Content Placeholder 5"/>
          <p:cNvPicPr>
            <a:picLocks noGrp="1" noChangeAspect="1"/>
          </p:cNvPicPr>
          <p:nvPr>
            <p:ph sz="half" idx="2"/>
          </p:nvPr>
        </p:nvPicPr>
        <p:blipFill>
          <a:blip r:embed="rId2"/>
          <a:stretch>
            <a:fillRect/>
          </a:stretch>
        </p:blipFill>
        <p:spPr>
          <a:xfrm>
            <a:off x="423518" y="2689412"/>
            <a:ext cx="5574057" cy="3264704"/>
          </a:xfrm>
          <a:prstGeom prst="rect">
            <a:avLst/>
          </a:prstGeom>
        </p:spPr>
      </p:pic>
      <p:sp>
        <p:nvSpPr>
          <p:cNvPr id="5" name="Text Placeholder 4"/>
          <p:cNvSpPr>
            <a:spLocks noGrp="1"/>
          </p:cNvSpPr>
          <p:nvPr>
            <p:ph type="body" sz="quarter" idx="3"/>
          </p:nvPr>
        </p:nvSpPr>
        <p:spPr/>
        <p:txBody>
          <a:bodyPr>
            <a:normAutofit fontScale="25000" lnSpcReduction="20000"/>
          </a:bodyPr>
          <a:lstStyle/>
          <a:p>
            <a:endParaRPr lang="en-GB" sz="9600" b="0" dirty="0" smtClean="0"/>
          </a:p>
          <a:p>
            <a:r>
              <a:rPr lang="en-GB" sz="9600" dirty="0" smtClean="0"/>
              <a:t>…in combining part-time employment </a:t>
            </a:r>
          </a:p>
          <a:p>
            <a:r>
              <a:rPr lang="en-GB" sz="9600" dirty="0" smtClean="0"/>
              <a:t>with full-time study.</a:t>
            </a:r>
            <a:endParaRPr lang="en-GB" sz="9600" dirty="0"/>
          </a:p>
          <a:p>
            <a:endParaRPr lang="en-GB" dirty="0"/>
          </a:p>
        </p:txBody>
      </p:sp>
      <p:pic>
        <p:nvPicPr>
          <p:cNvPr id="7" name="Content Placeholder 6"/>
          <p:cNvPicPr>
            <a:picLocks noGrp="1" noChangeAspect="1"/>
          </p:cNvPicPr>
          <p:nvPr>
            <p:ph sz="quarter" idx="4"/>
          </p:nvPr>
        </p:nvPicPr>
        <p:blipFill>
          <a:blip r:embed="rId3"/>
          <a:stretch>
            <a:fillRect/>
          </a:stretch>
        </p:blipFill>
        <p:spPr>
          <a:xfrm>
            <a:off x="6382992" y="2689412"/>
            <a:ext cx="4972396" cy="3271190"/>
          </a:xfrm>
          <a:prstGeom prst="rect">
            <a:avLst/>
          </a:prstGeom>
        </p:spPr>
      </p:pic>
      <p:pic>
        <p:nvPicPr>
          <p:cNvPr id="8" name="Picture 7"/>
          <p:cNvPicPr>
            <a:picLocks noChangeAspect="1"/>
          </p:cNvPicPr>
          <p:nvPr/>
        </p:nvPicPr>
        <p:blipFill>
          <a:blip r:embed="rId4"/>
          <a:stretch>
            <a:fillRect/>
          </a:stretch>
        </p:blipFill>
        <p:spPr>
          <a:xfrm>
            <a:off x="10044332" y="5954116"/>
            <a:ext cx="1849316" cy="530822"/>
          </a:xfrm>
          <a:prstGeom prst="rect">
            <a:avLst/>
          </a:prstGeom>
        </p:spPr>
      </p:pic>
      <p:sp>
        <p:nvSpPr>
          <p:cNvPr id="9" name="TextBox 8"/>
          <p:cNvSpPr txBox="1"/>
          <p:nvPr/>
        </p:nvSpPr>
        <p:spPr>
          <a:xfrm>
            <a:off x="537882" y="6091518"/>
            <a:ext cx="5634318" cy="338554"/>
          </a:xfrm>
          <a:prstGeom prst="rect">
            <a:avLst/>
          </a:prstGeom>
          <a:noFill/>
        </p:spPr>
        <p:txBody>
          <a:bodyPr wrap="square" rtlCol="0">
            <a:spAutoFit/>
          </a:bodyPr>
          <a:lstStyle/>
          <a:p>
            <a:r>
              <a:rPr lang="en-GB" sz="1600" dirty="0" smtClean="0"/>
              <a:t>Source: House of Commons Library (2015)</a:t>
            </a:r>
            <a:endParaRPr lang="en-GB" dirty="0"/>
          </a:p>
        </p:txBody>
      </p:sp>
      <p:sp>
        <p:nvSpPr>
          <p:cNvPr id="11" name="TextBox 10"/>
          <p:cNvSpPr txBox="1"/>
          <p:nvPr/>
        </p:nvSpPr>
        <p:spPr>
          <a:xfrm>
            <a:off x="5836024" y="5432612"/>
            <a:ext cx="336176" cy="416859"/>
          </a:xfrm>
          <a:prstGeom prst="rect">
            <a:avLst/>
          </a:prstGeom>
          <a:solidFill>
            <a:schemeClr val="bg1"/>
          </a:solidFill>
        </p:spPr>
        <p:txBody>
          <a:bodyPr wrap="square" rtlCol="0">
            <a:spAutoFit/>
          </a:bodyPr>
          <a:lstStyle/>
          <a:p>
            <a:endParaRPr lang="en-GB" dirty="0"/>
          </a:p>
        </p:txBody>
      </p:sp>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97829" y="117233"/>
            <a:ext cx="2494171" cy="853524"/>
          </a:xfrm>
          <a:prstGeom prst="rect">
            <a:avLst/>
          </a:prstGeom>
        </p:spPr>
      </p:pic>
    </p:spTree>
    <p:extLst>
      <p:ext uri="{BB962C8B-B14F-4D97-AF65-F5344CB8AC3E}">
        <p14:creationId xmlns:p14="http://schemas.microsoft.com/office/powerpoint/2010/main" val="122242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latin typeface="+mn-lt"/>
              </a:rPr>
              <a:t>It is not just the least qualified who </a:t>
            </a:r>
            <a:r>
              <a:rPr lang="en-GB" sz="4000" b="1" dirty="0" smtClean="0">
                <a:latin typeface="+mn-lt"/>
              </a:rPr>
              <a:t/>
            </a:r>
            <a:br>
              <a:rPr lang="en-GB" sz="4000" b="1" dirty="0" smtClean="0">
                <a:latin typeface="+mn-lt"/>
              </a:rPr>
            </a:br>
            <a:r>
              <a:rPr lang="en-GB" sz="4000" b="1" dirty="0" smtClean="0">
                <a:latin typeface="+mn-lt"/>
              </a:rPr>
              <a:t>suffer </a:t>
            </a:r>
            <a:r>
              <a:rPr lang="en-GB" sz="4000" b="1" dirty="0" smtClean="0">
                <a:latin typeface="+mn-lt"/>
              </a:rPr>
              <a:t>but </a:t>
            </a:r>
            <a:r>
              <a:rPr lang="en-GB" sz="4000" b="1" dirty="0" err="1" smtClean="0">
                <a:latin typeface="+mn-lt"/>
              </a:rPr>
              <a:t>but</a:t>
            </a:r>
            <a:r>
              <a:rPr lang="en-GB" sz="4000" b="1" dirty="0" smtClean="0">
                <a:latin typeface="+mn-lt"/>
              </a:rPr>
              <a:t> </a:t>
            </a:r>
            <a:r>
              <a:rPr lang="en-GB" sz="4000" b="1" dirty="0" smtClean="0">
                <a:latin typeface="+mn-lt"/>
              </a:rPr>
              <a:t>they suffer the most.</a:t>
            </a:r>
            <a:endParaRPr lang="en-GB" sz="4000" b="1" dirty="0">
              <a:latin typeface="+mn-lt"/>
            </a:endParaRPr>
          </a:p>
        </p:txBody>
      </p:sp>
      <p:sp>
        <p:nvSpPr>
          <p:cNvPr id="11" name="Text Placeholder 10"/>
          <p:cNvSpPr>
            <a:spLocks noGrp="1"/>
          </p:cNvSpPr>
          <p:nvPr>
            <p:ph type="body" idx="1"/>
          </p:nvPr>
        </p:nvSpPr>
        <p:spPr/>
        <p:txBody>
          <a:bodyPr>
            <a:normAutofit fontScale="25000" lnSpcReduction="20000"/>
          </a:bodyPr>
          <a:lstStyle/>
          <a:p>
            <a:endParaRPr lang="en-GB" sz="4000" dirty="0" smtClean="0"/>
          </a:p>
          <a:p>
            <a:r>
              <a:rPr lang="en-GB" sz="7200" dirty="0" smtClean="0"/>
              <a:t>% </a:t>
            </a:r>
            <a:r>
              <a:rPr lang="en-GB" sz="7200" dirty="0"/>
              <a:t>young people unemployed who have left </a:t>
            </a:r>
            <a:r>
              <a:rPr lang="en-GB" sz="7200" dirty="0" smtClean="0"/>
              <a:t>FT education </a:t>
            </a:r>
            <a:r>
              <a:rPr lang="en-GB" sz="7200" dirty="0"/>
              <a:t>by age &amp;</a:t>
            </a:r>
            <a:r>
              <a:rPr lang="en-GB" sz="7200" dirty="0" smtClean="0"/>
              <a:t> </a:t>
            </a:r>
            <a:r>
              <a:rPr lang="en-GB" sz="7200" dirty="0"/>
              <a:t>highest level </a:t>
            </a:r>
            <a:r>
              <a:rPr lang="en-GB" sz="7200" dirty="0" smtClean="0"/>
              <a:t>of </a:t>
            </a:r>
            <a:r>
              <a:rPr lang="en-GB" sz="7200" dirty="0"/>
              <a:t>qualification, 2011</a:t>
            </a:r>
          </a:p>
          <a:p>
            <a:endParaRPr lang="en-GB" dirty="0"/>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2629754932"/>
              </p:ext>
            </p:extLst>
          </p:nvPr>
        </p:nvGraphicFramePr>
        <p:xfrm>
          <a:off x="839788" y="2505075"/>
          <a:ext cx="5157788" cy="3684588"/>
        </p:xfrm>
        <a:graphic>
          <a:graphicData uri="http://schemas.openxmlformats.org/drawingml/2006/table">
            <a:tbl>
              <a:tblPr firstRow="1" firstCol="1" bandRow="1">
                <a:tableStyleId>{5C22544A-7EE6-4342-B048-85BDC9FD1C3A}</a:tableStyleId>
              </a:tblPr>
              <a:tblGrid>
                <a:gridCol w="1360484"/>
                <a:gridCol w="1360484"/>
                <a:gridCol w="1360484"/>
                <a:gridCol w="1076336"/>
              </a:tblGrid>
              <a:tr h="682575">
                <a:tc>
                  <a:txBody>
                    <a:bodyPr/>
                    <a:lstStyle/>
                    <a:p>
                      <a:pPr algn="ctr">
                        <a:lnSpc>
                          <a:spcPct val="107000"/>
                        </a:lnSpc>
                        <a:spcAft>
                          <a:spcPts val="0"/>
                        </a:spcAft>
                      </a:pPr>
                      <a:r>
                        <a:rPr lang="en-GB" sz="2000" b="1" dirty="0">
                          <a:effectLst/>
                        </a:rPr>
                        <a:t>Age</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a:effectLst/>
                        </a:rPr>
                        <a:t> </a:t>
                      </a:r>
                    </a:p>
                    <a:p>
                      <a:pPr algn="ctr">
                        <a:lnSpc>
                          <a:spcPct val="107000"/>
                        </a:lnSpc>
                        <a:spcAft>
                          <a:spcPts val="0"/>
                        </a:spcAft>
                      </a:pPr>
                      <a:r>
                        <a:rPr lang="en-GB" sz="2000" b="1">
                          <a:effectLst/>
                        </a:rPr>
                        <a:t>GCSE</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u="none" dirty="0">
                          <a:effectLst/>
                        </a:rPr>
                        <a:t>A level</a:t>
                      </a:r>
                      <a:endParaRPr lang="en-GB" sz="2000" b="1" u="none"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a:effectLst/>
                        </a:rPr>
                        <a:t>Degree</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r h="333557">
                <a:tc>
                  <a:txBody>
                    <a:bodyPr/>
                    <a:lstStyle/>
                    <a:p>
                      <a:pPr algn="ctr">
                        <a:lnSpc>
                          <a:spcPct val="107000"/>
                        </a:lnSpc>
                        <a:spcAft>
                          <a:spcPts val="0"/>
                        </a:spcAft>
                      </a:pPr>
                      <a:r>
                        <a:rPr lang="en-GB" sz="2000" b="1">
                          <a:effectLst/>
                        </a:rPr>
                        <a:t>16</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26</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a:effectLst/>
                        </a:rPr>
                        <a:t> </a:t>
                      </a:r>
                      <a:r>
                        <a:rPr lang="en-GB" sz="2000" b="1" dirty="0" smtClean="0">
                          <a:effectLst/>
                        </a:rPr>
                        <a:t>--</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r h="333557">
                <a:tc>
                  <a:txBody>
                    <a:bodyPr/>
                    <a:lstStyle/>
                    <a:p>
                      <a:pPr algn="ctr">
                        <a:lnSpc>
                          <a:spcPct val="107000"/>
                        </a:lnSpc>
                        <a:spcAft>
                          <a:spcPts val="0"/>
                        </a:spcAft>
                      </a:pPr>
                      <a:r>
                        <a:rPr lang="en-GB" sz="2000" b="1">
                          <a:effectLst/>
                        </a:rPr>
                        <a:t>17</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28</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a:effectLst/>
                        </a:rPr>
                        <a:t> </a:t>
                      </a:r>
                      <a:r>
                        <a:rPr lang="en-GB" sz="2000" b="1" dirty="0" smtClean="0">
                          <a:effectLst/>
                        </a:rPr>
                        <a:t>--</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a:effectLst/>
                        </a:rPr>
                        <a:t> </a:t>
                      </a:r>
                      <a:r>
                        <a:rPr lang="en-GB" sz="2000" b="1" dirty="0" smtClean="0">
                          <a:effectLst/>
                        </a:rPr>
                        <a:t>--</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r h="333557">
                <a:tc>
                  <a:txBody>
                    <a:bodyPr/>
                    <a:lstStyle/>
                    <a:p>
                      <a:pPr algn="ctr">
                        <a:lnSpc>
                          <a:spcPct val="107000"/>
                        </a:lnSpc>
                        <a:spcAft>
                          <a:spcPts val="0"/>
                        </a:spcAft>
                      </a:pPr>
                      <a:r>
                        <a:rPr lang="en-GB" sz="2000" b="1">
                          <a:effectLst/>
                        </a:rPr>
                        <a:t>18</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27</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20</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a:effectLst/>
                        </a:rPr>
                        <a:t> </a:t>
                      </a:r>
                      <a:r>
                        <a:rPr lang="en-GB" sz="2000" b="1" dirty="0" smtClean="0">
                          <a:effectLst/>
                        </a:rPr>
                        <a:t>--</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r h="333557">
                <a:tc>
                  <a:txBody>
                    <a:bodyPr/>
                    <a:lstStyle/>
                    <a:p>
                      <a:pPr algn="ctr">
                        <a:lnSpc>
                          <a:spcPct val="107000"/>
                        </a:lnSpc>
                        <a:spcAft>
                          <a:spcPts val="0"/>
                        </a:spcAft>
                      </a:pPr>
                      <a:r>
                        <a:rPr lang="en-GB" sz="2000" b="1">
                          <a:effectLst/>
                        </a:rPr>
                        <a:t>19</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23</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16</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a:effectLst/>
                        </a:rPr>
                        <a:t> </a:t>
                      </a:r>
                      <a:r>
                        <a:rPr lang="en-GB" sz="2000" b="1" dirty="0" smtClean="0">
                          <a:effectLst/>
                        </a:rPr>
                        <a:t>--</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r h="333557">
                <a:tc>
                  <a:txBody>
                    <a:bodyPr/>
                    <a:lstStyle/>
                    <a:p>
                      <a:pPr algn="ctr">
                        <a:lnSpc>
                          <a:spcPct val="107000"/>
                        </a:lnSpc>
                        <a:spcAft>
                          <a:spcPts val="0"/>
                        </a:spcAft>
                      </a:pPr>
                      <a:r>
                        <a:rPr lang="en-GB" sz="2000" b="1">
                          <a:effectLst/>
                        </a:rPr>
                        <a:t>20</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21</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14</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a:effectLst/>
                        </a:rPr>
                        <a:t> </a:t>
                      </a:r>
                      <a:r>
                        <a:rPr lang="en-GB" sz="2000" b="1" dirty="0" smtClean="0">
                          <a:effectLst/>
                        </a:rPr>
                        <a:t>--</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r h="333557">
                <a:tc>
                  <a:txBody>
                    <a:bodyPr/>
                    <a:lstStyle/>
                    <a:p>
                      <a:pPr algn="ctr">
                        <a:lnSpc>
                          <a:spcPct val="107000"/>
                        </a:lnSpc>
                        <a:spcAft>
                          <a:spcPts val="0"/>
                        </a:spcAft>
                      </a:pPr>
                      <a:r>
                        <a:rPr lang="en-GB" sz="2000" b="1">
                          <a:effectLst/>
                        </a:rPr>
                        <a:t>21</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17</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11</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25</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r h="333557">
                <a:tc>
                  <a:txBody>
                    <a:bodyPr/>
                    <a:lstStyle/>
                    <a:p>
                      <a:pPr algn="ctr">
                        <a:lnSpc>
                          <a:spcPct val="107000"/>
                        </a:lnSpc>
                        <a:spcAft>
                          <a:spcPts val="0"/>
                        </a:spcAft>
                      </a:pPr>
                      <a:r>
                        <a:rPr lang="en-GB" sz="2000" b="1">
                          <a:effectLst/>
                        </a:rPr>
                        <a:t>22</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13</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11</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16</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r h="333557">
                <a:tc>
                  <a:txBody>
                    <a:bodyPr/>
                    <a:lstStyle/>
                    <a:p>
                      <a:pPr algn="ctr">
                        <a:lnSpc>
                          <a:spcPct val="107000"/>
                        </a:lnSpc>
                        <a:spcAft>
                          <a:spcPts val="0"/>
                        </a:spcAft>
                      </a:pPr>
                      <a:r>
                        <a:rPr lang="en-GB" sz="2000" b="1">
                          <a:effectLst/>
                        </a:rPr>
                        <a:t>23</a:t>
                      </a:r>
                      <a:endParaRPr lang="en-GB" sz="2000" b="1">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17</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latin typeface="+mn-lt"/>
                          <a:ea typeface="+mn-ea"/>
                          <a:cs typeface="+mn-cs"/>
                        </a:rPr>
                        <a:t>9</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latin typeface="+mn-lt"/>
                          <a:ea typeface="+mn-ea"/>
                          <a:cs typeface="+mn-cs"/>
                        </a:rPr>
                        <a:t>9</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r h="333557">
                <a:tc>
                  <a:txBody>
                    <a:bodyPr/>
                    <a:lstStyle/>
                    <a:p>
                      <a:pPr algn="ctr">
                        <a:lnSpc>
                          <a:spcPct val="107000"/>
                        </a:lnSpc>
                        <a:spcAft>
                          <a:spcPts val="0"/>
                        </a:spcAft>
                      </a:pPr>
                      <a:r>
                        <a:rPr lang="en-GB" sz="2000" b="1" dirty="0">
                          <a:effectLst/>
                        </a:rPr>
                        <a:t>24</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rPr>
                        <a:t>13</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latin typeface="+mn-lt"/>
                          <a:ea typeface="+mn-ea"/>
                          <a:cs typeface="+mn-cs"/>
                        </a:rPr>
                        <a:t>7</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c>
                  <a:txBody>
                    <a:bodyPr/>
                    <a:lstStyle/>
                    <a:p>
                      <a:pPr algn="ctr">
                        <a:lnSpc>
                          <a:spcPct val="107000"/>
                        </a:lnSpc>
                        <a:spcAft>
                          <a:spcPts val="0"/>
                        </a:spcAft>
                      </a:pPr>
                      <a:r>
                        <a:rPr lang="en-GB" sz="2000" b="1" dirty="0" smtClean="0">
                          <a:effectLst/>
                          <a:latin typeface="+mn-lt"/>
                          <a:ea typeface="+mn-ea"/>
                          <a:cs typeface="+mn-cs"/>
                        </a:rPr>
                        <a:t>5</a:t>
                      </a:r>
                      <a:endParaRPr lang="en-GB"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71096" marR="71096" marT="0" marB="0" anchor="b"/>
                </a:tc>
              </a:tr>
            </a:tbl>
          </a:graphicData>
        </a:graphic>
      </p:graphicFrame>
      <p:sp>
        <p:nvSpPr>
          <p:cNvPr id="12" name="Text Placeholder 11"/>
          <p:cNvSpPr>
            <a:spLocks noGrp="1"/>
          </p:cNvSpPr>
          <p:nvPr>
            <p:ph type="body" sz="quarter" idx="3"/>
          </p:nvPr>
        </p:nvSpPr>
        <p:spPr>
          <a:xfrm>
            <a:off x="6172200" y="1681163"/>
            <a:ext cx="5183188" cy="358237"/>
          </a:xfrm>
        </p:spPr>
        <p:txBody>
          <a:bodyPr/>
          <a:lstStyle/>
          <a:p>
            <a:r>
              <a:rPr lang="en-GB" sz="1800" dirty="0"/>
              <a:t>%</a:t>
            </a:r>
            <a:r>
              <a:rPr lang="en-GB" sz="1800" dirty="0" smtClean="0"/>
              <a:t> recent graduates in high and low skill occupations</a:t>
            </a:r>
            <a:endParaRPr lang="en-GB" dirty="0"/>
          </a:p>
        </p:txBody>
      </p:sp>
      <p:sp>
        <p:nvSpPr>
          <p:cNvPr id="10" name="Rectangle 1"/>
          <p:cNvSpPr>
            <a:spLocks noChangeArrowheads="1"/>
          </p:cNvSpPr>
          <p:nvPr/>
        </p:nvSpPr>
        <p:spPr bwMode="auto">
          <a:xfrm>
            <a:off x="-7888946" y="-297763"/>
            <a:ext cx="2487706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 young people unemployed who have left </a:t>
            </a:r>
            <a:endParaRPr kumimoji="0" lang="en-GB"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full-time education by age and highest level </a:t>
            </a:r>
            <a:endParaRPr kumimoji="0" lang="en-GB"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Courier New" panose="02070309020205020404" pitchFamily="49" charset="0"/>
              </a:rPr>
              <a:t>of qualification, 2011</a:t>
            </a:r>
            <a:endParaRPr kumimoji="0" lang="en-GB" altLang="en-US"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TextBox 13"/>
          <p:cNvSpPr txBox="1"/>
          <p:nvPr/>
        </p:nvSpPr>
        <p:spPr>
          <a:xfrm>
            <a:off x="839788" y="6320118"/>
            <a:ext cx="5157787" cy="307777"/>
          </a:xfrm>
          <a:prstGeom prst="rect">
            <a:avLst/>
          </a:prstGeom>
          <a:noFill/>
        </p:spPr>
        <p:txBody>
          <a:bodyPr wrap="square" rtlCol="0">
            <a:spAutoFit/>
          </a:bodyPr>
          <a:lstStyle/>
          <a:p>
            <a:r>
              <a:rPr lang="en-GB" sz="1400" dirty="0" smtClean="0"/>
              <a:t>Source: ONS, </a:t>
            </a:r>
            <a:r>
              <a:rPr lang="en-GB" sz="1400" i="1" dirty="0" smtClean="0"/>
              <a:t>Characteristics of young unemployed people </a:t>
            </a:r>
            <a:r>
              <a:rPr lang="en-GB" sz="1400" dirty="0" smtClean="0"/>
              <a:t>(2012)</a:t>
            </a:r>
            <a:endParaRPr lang="en-GB" dirty="0"/>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pic>
        <p:nvPicPr>
          <p:cNvPr id="5" name="Content Placeholder 4"/>
          <p:cNvPicPr>
            <a:picLocks noGrp="1" noChangeAspect="1"/>
          </p:cNvPicPr>
          <p:nvPr>
            <p:ph sz="quarter" idx="4"/>
          </p:nvPr>
        </p:nvPicPr>
        <p:blipFill>
          <a:blip r:embed="rId3"/>
          <a:stretch>
            <a:fillRect/>
          </a:stretch>
        </p:blipFill>
        <p:spPr>
          <a:xfrm>
            <a:off x="6347012" y="2608729"/>
            <a:ext cx="4889697" cy="3711389"/>
          </a:xfrm>
          <a:prstGeom prst="rect">
            <a:avLst/>
          </a:prstGeom>
        </p:spPr>
      </p:pic>
      <p:sp>
        <p:nvSpPr>
          <p:cNvPr id="16" name="TextBox 15"/>
          <p:cNvSpPr txBox="1"/>
          <p:nvPr/>
        </p:nvSpPr>
        <p:spPr>
          <a:xfrm>
            <a:off x="6609229" y="6350895"/>
            <a:ext cx="4914247" cy="307777"/>
          </a:xfrm>
          <a:prstGeom prst="rect">
            <a:avLst/>
          </a:prstGeom>
          <a:noFill/>
        </p:spPr>
        <p:txBody>
          <a:bodyPr wrap="square" rtlCol="0">
            <a:spAutoFit/>
          </a:bodyPr>
          <a:lstStyle/>
          <a:p>
            <a:r>
              <a:rPr lang="en-GB" sz="1400" dirty="0" smtClean="0"/>
              <a:t>UKCES, </a:t>
            </a:r>
            <a:r>
              <a:rPr lang="en-GB" sz="1400" i="1" dirty="0" smtClean="0"/>
              <a:t>Youth Employment Challenge </a:t>
            </a:r>
            <a:r>
              <a:rPr lang="en-GB" sz="1400" dirty="0"/>
              <a:t>(2012)</a:t>
            </a:r>
            <a:endParaRPr lang="en-GB" sz="1400" i="1" dirty="0"/>
          </a:p>
        </p:txBody>
      </p:sp>
    </p:spTree>
    <p:extLst>
      <p:ext uri="{BB962C8B-B14F-4D97-AF65-F5344CB8AC3E}">
        <p14:creationId xmlns:p14="http://schemas.microsoft.com/office/powerpoint/2010/main" val="306984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GB" sz="3600" b="1" dirty="0" smtClean="0">
                <a:latin typeface="+mn-lt"/>
              </a:rPr>
              <a:t>The fact that growing numbers of young </a:t>
            </a:r>
            <a:br>
              <a:rPr lang="en-GB" sz="3600" b="1" dirty="0" smtClean="0">
                <a:latin typeface="+mn-lt"/>
              </a:rPr>
            </a:br>
            <a:r>
              <a:rPr lang="en-GB" sz="3600" b="1" dirty="0" smtClean="0">
                <a:latin typeface="+mn-lt"/>
              </a:rPr>
              <a:t>people are getting off to a poor start in their </a:t>
            </a:r>
            <a:br>
              <a:rPr lang="en-GB" sz="3600" b="1" dirty="0" smtClean="0">
                <a:latin typeface="+mn-lt"/>
              </a:rPr>
            </a:br>
            <a:r>
              <a:rPr lang="en-GB" sz="3600" b="1" dirty="0" smtClean="0">
                <a:latin typeface="+mn-lt"/>
              </a:rPr>
              <a:t>working lives matter more than ever because…</a:t>
            </a:r>
            <a:endParaRPr lang="en-GB" sz="3600" b="1" dirty="0">
              <a:latin typeface="+mn-lt"/>
            </a:endParaRPr>
          </a:p>
        </p:txBody>
      </p:sp>
      <p:sp>
        <p:nvSpPr>
          <p:cNvPr id="8" name="Content Placeholder 7"/>
          <p:cNvSpPr>
            <a:spLocks noGrp="1"/>
          </p:cNvSpPr>
          <p:nvPr>
            <p:ph idx="1"/>
          </p:nvPr>
        </p:nvSpPr>
        <p:spPr/>
        <p:txBody>
          <a:bodyPr/>
          <a:lstStyle/>
          <a:p>
            <a:pPr marL="0" indent="0">
              <a:buNone/>
            </a:pPr>
            <a:endParaRPr lang="en-GB" dirty="0" smtClean="0"/>
          </a:p>
          <a:p>
            <a:pPr marL="0" indent="0">
              <a:buNone/>
            </a:pPr>
            <a:r>
              <a:rPr lang="en-GB" dirty="0" smtClean="0"/>
              <a:t>..</a:t>
            </a:r>
            <a:r>
              <a:rPr lang="en-GB" b="1" dirty="0" smtClean="0"/>
              <a:t>the evidence of scarring is compelling </a:t>
            </a:r>
            <a:r>
              <a:rPr lang="en-GB" dirty="0" smtClean="0"/>
              <a:t>– episodes of youth unemployment depress future earnings.</a:t>
            </a:r>
          </a:p>
          <a:p>
            <a:pPr marL="0" indent="0">
              <a:buNone/>
            </a:pPr>
            <a:r>
              <a:rPr lang="en-GB" dirty="0" smtClean="0"/>
              <a:t>	- </a:t>
            </a:r>
            <a:r>
              <a:rPr lang="en-GB" sz="2000" dirty="0" smtClean="0"/>
              <a:t>OECD (2010),</a:t>
            </a:r>
            <a:r>
              <a:rPr lang="en-GB" sz="2000" i="1" dirty="0" smtClean="0"/>
              <a:t> Jobs for Youth</a:t>
            </a:r>
            <a:r>
              <a:rPr lang="en-GB" sz="2000" dirty="0" smtClean="0"/>
              <a:t>, 31-32</a:t>
            </a:r>
            <a:endParaRPr lang="en-GB" dirty="0" smtClean="0"/>
          </a:p>
          <a:p>
            <a:pPr marL="0" indent="0">
              <a:buNone/>
            </a:pPr>
            <a:r>
              <a:rPr lang="en-GB" dirty="0" smtClean="0"/>
              <a:t>…</a:t>
            </a:r>
            <a:r>
              <a:rPr lang="en-GB" b="1" dirty="0"/>
              <a:t>l</a:t>
            </a:r>
            <a:r>
              <a:rPr lang="en-GB" b="1" dirty="0" smtClean="0"/>
              <a:t>ong term young unemployed face higher risk of mental illness</a:t>
            </a:r>
          </a:p>
          <a:p>
            <a:pPr marL="0" indent="0">
              <a:buNone/>
            </a:pPr>
            <a:endParaRPr lang="en-GB" dirty="0"/>
          </a:p>
        </p:txBody>
      </p:sp>
      <p:pic>
        <p:nvPicPr>
          <p:cNvPr id="9" name="Picture 8"/>
          <p:cNvPicPr>
            <a:picLocks noChangeAspect="1"/>
          </p:cNvPicPr>
          <p:nvPr/>
        </p:nvPicPr>
        <p:blipFill>
          <a:blip r:embed="rId2"/>
          <a:stretch>
            <a:fillRect/>
          </a:stretch>
        </p:blipFill>
        <p:spPr>
          <a:xfrm>
            <a:off x="838200" y="4132916"/>
            <a:ext cx="8728116" cy="2725083"/>
          </a:xfrm>
          <a:prstGeom prst="rect">
            <a:avLst/>
          </a:prstGeom>
        </p:spPr>
      </p:pic>
      <p:sp>
        <p:nvSpPr>
          <p:cNvPr id="10" name="TextBox 9"/>
          <p:cNvSpPr txBox="1"/>
          <p:nvPr/>
        </p:nvSpPr>
        <p:spPr>
          <a:xfrm>
            <a:off x="9566316" y="5317152"/>
            <a:ext cx="2057400" cy="1200329"/>
          </a:xfrm>
          <a:prstGeom prst="rect">
            <a:avLst/>
          </a:prstGeom>
          <a:noFill/>
        </p:spPr>
        <p:txBody>
          <a:bodyPr wrap="square" rtlCol="0">
            <a:spAutoFit/>
          </a:bodyPr>
          <a:lstStyle/>
          <a:p>
            <a:r>
              <a:rPr lang="en-GB" dirty="0" smtClean="0"/>
              <a:t>Prince’s Trust (2014) – Survey of 2,161 young people aged 16-25</a:t>
            </a:r>
            <a:endParaRPr lang="en-GB"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1716484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latin typeface="+mn-lt"/>
              </a:rPr>
              <a:t>And youth unemployment </a:t>
            </a:r>
            <a:br>
              <a:rPr lang="en-GB" b="1" dirty="0" smtClean="0">
                <a:latin typeface="+mn-lt"/>
              </a:rPr>
            </a:br>
            <a:r>
              <a:rPr lang="en-GB" b="1" dirty="0" smtClean="0">
                <a:latin typeface="+mn-lt"/>
              </a:rPr>
              <a:t>is social problem with concentrations by…</a:t>
            </a:r>
            <a:endParaRPr lang="en-GB" b="1" dirty="0">
              <a:latin typeface="+mn-lt"/>
            </a:endParaRPr>
          </a:p>
        </p:txBody>
      </p:sp>
      <p:sp>
        <p:nvSpPr>
          <p:cNvPr id="5" name="Text Placeholder 4"/>
          <p:cNvSpPr>
            <a:spLocks noGrp="1"/>
          </p:cNvSpPr>
          <p:nvPr>
            <p:ph type="body" idx="1"/>
          </p:nvPr>
        </p:nvSpPr>
        <p:spPr/>
        <p:txBody>
          <a:bodyPr/>
          <a:lstStyle/>
          <a:p>
            <a:r>
              <a:rPr lang="en-GB" dirty="0" smtClean="0"/>
              <a:t>…ethnicity.</a:t>
            </a:r>
            <a:endParaRPr lang="en-GB" dirty="0"/>
          </a:p>
        </p:txBody>
      </p:sp>
      <p:sp>
        <p:nvSpPr>
          <p:cNvPr id="7" name="Text Placeholder 6"/>
          <p:cNvSpPr>
            <a:spLocks noGrp="1"/>
          </p:cNvSpPr>
          <p:nvPr>
            <p:ph type="body" sz="quarter" idx="3"/>
          </p:nvPr>
        </p:nvSpPr>
        <p:spPr/>
        <p:txBody>
          <a:bodyPr/>
          <a:lstStyle/>
          <a:p>
            <a:r>
              <a:rPr lang="en-GB" dirty="0" smtClean="0"/>
              <a:t>…geography.</a:t>
            </a:r>
            <a:endParaRPr lang="en-GB" dirty="0"/>
          </a:p>
        </p:txBody>
      </p:sp>
      <p:sp>
        <p:nvSpPr>
          <p:cNvPr id="8" name="Content Placeholder 7"/>
          <p:cNvSpPr>
            <a:spLocks noGrp="1"/>
          </p:cNvSpPr>
          <p:nvPr>
            <p:ph sz="quarter" idx="4"/>
          </p:nvPr>
        </p:nvSpPr>
        <p:spPr/>
        <p:txBody>
          <a:bodyPr/>
          <a:lstStyle/>
          <a:p>
            <a:pPr marL="0" indent="0">
              <a:buNone/>
            </a:pPr>
            <a:endParaRPr lang="en-GB" dirty="0" smtClean="0"/>
          </a:p>
          <a:p>
            <a:pPr marL="0" indent="0">
              <a:buNone/>
            </a:pPr>
            <a:endParaRPr lang="en-GB" dirty="0"/>
          </a:p>
        </p:txBody>
      </p:sp>
      <p:sp>
        <p:nvSpPr>
          <p:cNvPr id="10" name="Content Placeholder 9"/>
          <p:cNvSpPr>
            <a:spLocks noGrp="1"/>
          </p:cNvSpPr>
          <p:nvPr>
            <p:ph sz="half" idx="2"/>
          </p:nvPr>
        </p:nvSpPr>
        <p:spPr/>
        <p:txBody>
          <a:bodyPr/>
          <a:lstStyle/>
          <a:p>
            <a:pPr marL="0" indent="0">
              <a:buNone/>
            </a:pPr>
            <a:endParaRPr lang="en-GB" dirty="0" smtClean="0"/>
          </a:p>
          <a:p>
            <a:pPr marL="0" indent="0">
              <a:buNone/>
            </a:pPr>
            <a:endParaRPr lang="en-GB" dirty="0"/>
          </a:p>
        </p:txBody>
      </p:sp>
      <p:sp>
        <p:nvSpPr>
          <p:cNvPr id="12" name="TextBox 11"/>
          <p:cNvSpPr txBox="1"/>
          <p:nvPr/>
        </p:nvSpPr>
        <p:spPr>
          <a:xfrm>
            <a:off x="234950" y="5913728"/>
            <a:ext cx="5419164" cy="307777"/>
          </a:xfrm>
          <a:prstGeom prst="rect">
            <a:avLst/>
          </a:prstGeom>
          <a:noFill/>
        </p:spPr>
        <p:txBody>
          <a:bodyPr wrap="square" rtlCol="0">
            <a:spAutoFit/>
          </a:bodyPr>
          <a:lstStyle/>
          <a:p>
            <a:r>
              <a:rPr lang="en-GB" sz="1400" dirty="0" smtClean="0"/>
              <a:t>Source: House of Commons Library (2015)</a:t>
            </a:r>
            <a:endParaRPr lang="en-GB" sz="1400" dirty="0"/>
          </a:p>
        </p:txBody>
      </p:sp>
      <p:sp>
        <p:nvSpPr>
          <p:cNvPr id="13" name="TextBox 12"/>
          <p:cNvSpPr txBox="1"/>
          <p:nvPr/>
        </p:nvSpPr>
        <p:spPr>
          <a:xfrm>
            <a:off x="234950" y="2823882"/>
            <a:ext cx="5574179" cy="369332"/>
          </a:xfrm>
          <a:prstGeom prst="rect">
            <a:avLst/>
          </a:prstGeom>
          <a:noFill/>
        </p:spPr>
        <p:txBody>
          <a:bodyPr wrap="square" rtlCol="0">
            <a:spAutoFit/>
          </a:bodyPr>
          <a:lstStyle/>
          <a:p>
            <a:r>
              <a:rPr lang="en-GB" b="1" dirty="0" smtClean="0"/>
              <a:t>Youth unemployment by ethnicity, 2014</a:t>
            </a:r>
            <a:endParaRPr lang="en-GB" b="1" dirty="0"/>
          </a:p>
        </p:txBody>
      </p:sp>
      <p:pic>
        <p:nvPicPr>
          <p:cNvPr id="14" name="Picture 13"/>
          <p:cNvPicPr>
            <a:picLocks noChangeAspect="1"/>
          </p:cNvPicPr>
          <p:nvPr/>
        </p:nvPicPr>
        <p:blipFill>
          <a:blip r:embed="rId2"/>
          <a:stretch>
            <a:fillRect/>
          </a:stretch>
        </p:blipFill>
        <p:spPr>
          <a:xfrm>
            <a:off x="215339" y="2536917"/>
            <a:ext cx="4397001" cy="3137666"/>
          </a:xfrm>
          <a:prstGeom prst="rect">
            <a:avLst/>
          </a:prstGeom>
        </p:spPr>
      </p:pic>
      <p:sp>
        <p:nvSpPr>
          <p:cNvPr id="15" name="TextBox 14"/>
          <p:cNvSpPr txBox="1"/>
          <p:nvPr/>
        </p:nvSpPr>
        <p:spPr>
          <a:xfrm>
            <a:off x="4491318" y="3509682"/>
            <a:ext cx="140633" cy="457200"/>
          </a:xfrm>
          <a:prstGeom prst="rect">
            <a:avLst/>
          </a:prstGeom>
          <a:solidFill>
            <a:schemeClr val="bg1"/>
          </a:solidFill>
        </p:spPr>
        <p:txBody>
          <a:bodyPr wrap="square" rtlCol="0">
            <a:spAutoFit/>
          </a:bodyPr>
          <a:lstStyle/>
          <a:p>
            <a:endParaRPr lang="en-GB" dirty="0"/>
          </a:p>
        </p:txBody>
      </p:sp>
      <p:pic>
        <p:nvPicPr>
          <p:cNvPr id="16" name="Picture 15"/>
          <p:cNvPicPr>
            <a:picLocks noChangeAspect="1"/>
          </p:cNvPicPr>
          <p:nvPr/>
        </p:nvPicPr>
        <p:blipFill>
          <a:blip r:embed="rId3"/>
          <a:stretch>
            <a:fillRect/>
          </a:stretch>
        </p:blipFill>
        <p:spPr>
          <a:xfrm>
            <a:off x="6172200" y="2536917"/>
            <a:ext cx="4343400" cy="3137665"/>
          </a:xfrm>
          <a:prstGeom prst="rect">
            <a:avLst/>
          </a:prstGeom>
        </p:spPr>
      </p:pic>
      <p:sp>
        <p:nvSpPr>
          <p:cNvPr id="17" name="TextBox 16"/>
          <p:cNvSpPr txBox="1"/>
          <p:nvPr/>
        </p:nvSpPr>
        <p:spPr>
          <a:xfrm>
            <a:off x="6172200" y="5913728"/>
            <a:ext cx="5419164" cy="307777"/>
          </a:xfrm>
          <a:prstGeom prst="rect">
            <a:avLst/>
          </a:prstGeom>
          <a:noFill/>
        </p:spPr>
        <p:txBody>
          <a:bodyPr wrap="square" rtlCol="0">
            <a:spAutoFit/>
          </a:bodyPr>
          <a:lstStyle/>
          <a:p>
            <a:r>
              <a:rPr lang="en-GB" sz="1400" dirty="0" smtClean="0"/>
              <a:t>Source: Work Foundation, </a:t>
            </a:r>
            <a:r>
              <a:rPr lang="en-GB" sz="1400" i="1" dirty="0" smtClean="0"/>
              <a:t>Geography of youth unemployment </a:t>
            </a:r>
            <a:r>
              <a:rPr lang="en-GB" sz="1400" dirty="0" smtClean="0"/>
              <a:t>(2014)</a:t>
            </a:r>
            <a:endParaRPr lang="en-GB" sz="1400" dirty="0"/>
          </a:p>
        </p:txBody>
      </p:sp>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728752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GB" sz="4000" b="1" dirty="0" smtClean="0">
                <a:latin typeface="+mn-lt"/>
              </a:rPr>
              <a:t>But… those </a:t>
            </a:r>
            <a:r>
              <a:rPr lang="en-GB" sz="4000" b="1" dirty="0" smtClean="0">
                <a:latin typeface="+mn-lt"/>
              </a:rPr>
              <a:t>employers who do employ </a:t>
            </a:r>
            <a:r>
              <a:rPr lang="en-GB" sz="4000" b="1" dirty="0" smtClean="0">
                <a:latin typeface="+mn-lt"/>
              </a:rPr>
              <a:t/>
            </a:r>
            <a:br>
              <a:rPr lang="en-GB" sz="4000" b="1" dirty="0" smtClean="0">
                <a:latin typeface="+mn-lt"/>
              </a:rPr>
            </a:br>
            <a:r>
              <a:rPr lang="en-GB" sz="4000" b="1" dirty="0" smtClean="0">
                <a:latin typeface="+mn-lt"/>
              </a:rPr>
              <a:t>young </a:t>
            </a:r>
            <a:r>
              <a:rPr lang="en-GB" sz="4000" b="1" dirty="0" smtClean="0">
                <a:latin typeface="+mn-lt"/>
              </a:rPr>
              <a:t>people </a:t>
            </a:r>
            <a:r>
              <a:rPr lang="en-GB" sz="4000" b="1" dirty="0" smtClean="0">
                <a:latin typeface="+mn-lt"/>
              </a:rPr>
              <a:t>think </a:t>
            </a:r>
            <a:r>
              <a:rPr lang="en-GB" sz="4000" b="1" dirty="0" smtClean="0">
                <a:latin typeface="+mn-lt"/>
              </a:rPr>
              <a:t>they have been well </a:t>
            </a:r>
            <a:r>
              <a:rPr lang="en-GB" sz="4000" b="1" dirty="0" smtClean="0">
                <a:latin typeface="+mn-lt"/>
              </a:rPr>
              <a:t/>
            </a:r>
            <a:br>
              <a:rPr lang="en-GB" sz="4000" b="1" dirty="0" smtClean="0">
                <a:latin typeface="+mn-lt"/>
              </a:rPr>
            </a:br>
            <a:r>
              <a:rPr lang="en-GB" sz="4000" b="1" dirty="0" smtClean="0">
                <a:latin typeface="+mn-lt"/>
              </a:rPr>
              <a:t>prepared </a:t>
            </a:r>
            <a:r>
              <a:rPr lang="en-GB" sz="4000" b="1" dirty="0" smtClean="0">
                <a:latin typeface="+mn-lt"/>
              </a:rPr>
              <a:t>by education.</a:t>
            </a:r>
            <a:endParaRPr lang="en-GB" b="1" dirty="0">
              <a:latin typeface="+mn-lt"/>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143819521"/>
              </p:ext>
            </p:extLst>
          </p:nvPr>
        </p:nvGraphicFramePr>
        <p:xfrm>
          <a:off x="851079" y="1825625"/>
          <a:ext cx="10515600" cy="2804160"/>
        </p:xfrm>
        <a:graphic>
          <a:graphicData uri="http://schemas.openxmlformats.org/drawingml/2006/table">
            <a:tbl>
              <a:tblPr firstRow="1" bandRow="1">
                <a:tableStyleId>{5C22544A-7EE6-4342-B048-85BDC9FD1C3A}</a:tableStyleId>
              </a:tblPr>
              <a:tblGrid>
                <a:gridCol w="2278487"/>
                <a:gridCol w="1927753"/>
                <a:gridCol w="2103120"/>
                <a:gridCol w="2103120"/>
                <a:gridCol w="2103120"/>
              </a:tblGrid>
              <a:tr h="370840">
                <a:tc gridSpan="5">
                  <a:txBody>
                    <a:bodyPr/>
                    <a:lstStyle/>
                    <a:p>
                      <a:r>
                        <a:rPr lang="en-GB" dirty="0" smtClean="0"/>
                        <a:t>UKCES, National Employer Skills Surveys</a:t>
                      </a:r>
                      <a:r>
                        <a:rPr lang="en-GB" baseline="0" dirty="0" smtClean="0"/>
                        <a:t>: preparedness of 17-18 year old school and college leavers for work</a:t>
                      </a:r>
                      <a:endParaRPr lang="en-GB"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r>
              <a:tr h="370840">
                <a:tc>
                  <a:txBody>
                    <a:bodyPr/>
                    <a:lstStyle/>
                    <a:p>
                      <a:endParaRPr lang="en-GB" dirty="0"/>
                    </a:p>
                  </a:txBody>
                  <a:tcPr/>
                </a:tc>
                <a:tc>
                  <a:txBody>
                    <a:bodyPr/>
                    <a:lstStyle/>
                    <a:p>
                      <a:pPr algn="ctr"/>
                      <a:r>
                        <a:rPr lang="en-GB" b="1" dirty="0" smtClean="0"/>
                        <a:t>2005 (1)</a:t>
                      </a:r>
                      <a:endParaRPr lang="en-GB" b="1" dirty="0"/>
                    </a:p>
                  </a:txBody>
                  <a:tcPr/>
                </a:tc>
                <a:tc>
                  <a:txBody>
                    <a:bodyPr/>
                    <a:lstStyle/>
                    <a:p>
                      <a:pPr algn="ctr"/>
                      <a:r>
                        <a:rPr lang="en-GB" b="1" dirty="0" smtClean="0"/>
                        <a:t>2007 (1)</a:t>
                      </a:r>
                      <a:endParaRPr lang="en-GB" b="1" dirty="0"/>
                    </a:p>
                  </a:txBody>
                  <a:tcPr/>
                </a:tc>
                <a:tc>
                  <a:txBody>
                    <a:bodyPr/>
                    <a:lstStyle/>
                    <a:p>
                      <a:pPr algn="ctr"/>
                      <a:r>
                        <a:rPr lang="en-GB" b="1" dirty="0" smtClean="0"/>
                        <a:t>2009 (1)</a:t>
                      </a:r>
                      <a:endParaRPr lang="en-GB" b="1" dirty="0"/>
                    </a:p>
                  </a:txBody>
                  <a:tcPr/>
                </a:tc>
                <a:tc>
                  <a:txBody>
                    <a:bodyPr/>
                    <a:lstStyle/>
                    <a:p>
                      <a:pPr algn="ctr"/>
                      <a:r>
                        <a:rPr lang="en-GB" b="1" dirty="0" smtClean="0"/>
                        <a:t>2013 (2)</a:t>
                      </a:r>
                      <a:endParaRPr lang="en-GB" b="1" dirty="0"/>
                    </a:p>
                  </a:txBody>
                  <a:tcPr/>
                </a:tc>
              </a:tr>
              <a:tr h="370840">
                <a:tc>
                  <a:txBody>
                    <a:bodyPr/>
                    <a:lstStyle/>
                    <a:p>
                      <a:r>
                        <a:rPr lang="en-GB" b="1" dirty="0" smtClean="0"/>
                        <a:t>Very well prepared</a:t>
                      </a:r>
                      <a:endParaRPr lang="en-GB" b="1" dirty="0"/>
                    </a:p>
                  </a:txBody>
                  <a:tcPr/>
                </a:tc>
                <a:tc>
                  <a:txBody>
                    <a:bodyPr/>
                    <a:lstStyle/>
                    <a:p>
                      <a:pPr algn="ctr"/>
                      <a:r>
                        <a:rPr lang="en-GB" b="1" dirty="0" smtClean="0"/>
                        <a:t>15</a:t>
                      </a:r>
                      <a:endParaRPr lang="en-GB" b="1" dirty="0"/>
                    </a:p>
                  </a:txBody>
                  <a:tcPr/>
                </a:tc>
                <a:tc>
                  <a:txBody>
                    <a:bodyPr/>
                    <a:lstStyle/>
                    <a:p>
                      <a:pPr algn="ctr"/>
                      <a:r>
                        <a:rPr lang="en-GB" b="1" dirty="0" smtClean="0"/>
                        <a:t>17</a:t>
                      </a:r>
                      <a:endParaRPr lang="en-GB" b="1" dirty="0"/>
                    </a:p>
                  </a:txBody>
                  <a:tcPr/>
                </a:tc>
                <a:tc>
                  <a:txBody>
                    <a:bodyPr/>
                    <a:lstStyle/>
                    <a:p>
                      <a:pPr algn="ctr"/>
                      <a:r>
                        <a:rPr lang="en-GB" b="1" dirty="0" smtClean="0"/>
                        <a:t>16</a:t>
                      </a:r>
                      <a:endParaRPr lang="en-GB" b="1" dirty="0"/>
                    </a:p>
                  </a:txBody>
                  <a:tcPr/>
                </a:tc>
                <a:tc>
                  <a:txBody>
                    <a:bodyPr/>
                    <a:lstStyle/>
                    <a:p>
                      <a:pPr algn="ctr"/>
                      <a:r>
                        <a:rPr lang="en-GB" b="1" dirty="0" smtClean="0"/>
                        <a:t>10-13</a:t>
                      </a:r>
                      <a:endParaRPr lang="en-GB" b="1" dirty="0"/>
                    </a:p>
                  </a:txBody>
                  <a:tcPr/>
                </a:tc>
              </a:tr>
              <a:tr h="370840">
                <a:tc>
                  <a:txBody>
                    <a:bodyPr/>
                    <a:lstStyle/>
                    <a:p>
                      <a:r>
                        <a:rPr lang="en-GB" b="1" dirty="0" smtClean="0"/>
                        <a:t>Well prepared</a:t>
                      </a:r>
                      <a:endParaRPr lang="en-GB" b="1" dirty="0"/>
                    </a:p>
                  </a:txBody>
                  <a:tcPr/>
                </a:tc>
                <a:tc>
                  <a:txBody>
                    <a:bodyPr/>
                    <a:lstStyle/>
                    <a:p>
                      <a:pPr algn="ctr"/>
                      <a:r>
                        <a:rPr lang="en-GB" b="1" dirty="0" smtClean="0"/>
                        <a:t>54</a:t>
                      </a:r>
                      <a:endParaRPr lang="en-GB" b="1" dirty="0"/>
                    </a:p>
                  </a:txBody>
                  <a:tcPr/>
                </a:tc>
                <a:tc>
                  <a:txBody>
                    <a:bodyPr/>
                    <a:lstStyle/>
                    <a:p>
                      <a:pPr algn="ctr"/>
                      <a:r>
                        <a:rPr lang="en-GB" b="1" dirty="0" smtClean="0"/>
                        <a:t>57</a:t>
                      </a:r>
                      <a:endParaRPr lang="en-GB" b="1" dirty="0"/>
                    </a:p>
                  </a:txBody>
                  <a:tcPr/>
                </a:tc>
                <a:tc>
                  <a:txBody>
                    <a:bodyPr/>
                    <a:lstStyle/>
                    <a:p>
                      <a:pPr algn="ctr"/>
                      <a:r>
                        <a:rPr lang="en-GB" b="1" dirty="0" smtClean="0"/>
                        <a:t>58</a:t>
                      </a:r>
                      <a:endParaRPr lang="en-GB" b="1" dirty="0"/>
                    </a:p>
                  </a:txBody>
                  <a:tcPr/>
                </a:tc>
                <a:tc>
                  <a:txBody>
                    <a:bodyPr/>
                    <a:lstStyle/>
                    <a:p>
                      <a:pPr algn="ctr"/>
                      <a:r>
                        <a:rPr lang="en-GB" b="1" dirty="0" smtClean="0"/>
                        <a:t>56-61</a:t>
                      </a:r>
                      <a:endParaRPr lang="en-GB" b="1" dirty="0"/>
                    </a:p>
                  </a:txBody>
                  <a:tcPr/>
                </a:tc>
              </a:tr>
              <a:tr h="370840">
                <a:tc>
                  <a:txBody>
                    <a:bodyPr/>
                    <a:lstStyle/>
                    <a:p>
                      <a:r>
                        <a:rPr lang="en-GB" b="1" dirty="0" smtClean="0"/>
                        <a:t>Poorly prepared</a:t>
                      </a:r>
                      <a:endParaRPr lang="en-GB" b="1" dirty="0"/>
                    </a:p>
                  </a:txBody>
                  <a:tcPr/>
                </a:tc>
                <a:tc>
                  <a:txBody>
                    <a:bodyPr/>
                    <a:lstStyle/>
                    <a:p>
                      <a:pPr algn="ctr"/>
                      <a:r>
                        <a:rPr lang="en-GB" b="1" dirty="0" smtClean="0"/>
                        <a:t>22</a:t>
                      </a:r>
                      <a:endParaRPr lang="en-GB" b="1" dirty="0"/>
                    </a:p>
                  </a:txBody>
                  <a:tcPr/>
                </a:tc>
                <a:tc>
                  <a:txBody>
                    <a:bodyPr/>
                    <a:lstStyle/>
                    <a:p>
                      <a:pPr algn="ctr"/>
                      <a:r>
                        <a:rPr lang="en-GB" b="1" dirty="0" smtClean="0"/>
                        <a:t>17</a:t>
                      </a:r>
                      <a:endParaRPr lang="en-GB" b="1" dirty="0"/>
                    </a:p>
                  </a:txBody>
                  <a:tcPr/>
                </a:tc>
                <a:tc>
                  <a:txBody>
                    <a:bodyPr/>
                    <a:lstStyle/>
                    <a:p>
                      <a:pPr algn="ctr"/>
                      <a:r>
                        <a:rPr lang="en-GB" b="1" dirty="0" smtClean="0"/>
                        <a:t>18</a:t>
                      </a:r>
                      <a:endParaRPr lang="en-GB" b="1" dirty="0"/>
                    </a:p>
                  </a:txBody>
                  <a:tcPr/>
                </a:tc>
                <a:tc>
                  <a:txBody>
                    <a:bodyPr/>
                    <a:lstStyle/>
                    <a:p>
                      <a:pPr algn="ctr"/>
                      <a:r>
                        <a:rPr lang="en-GB" b="1" dirty="0" smtClean="0"/>
                        <a:t>18-24</a:t>
                      </a:r>
                      <a:endParaRPr lang="en-GB" b="1" dirty="0"/>
                    </a:p>
                  </a:txBody>
                  <a:tcPr/>
                </a:tc>
              </a:tr>
              <a:tr h="370840">
                <a:tc>
                  <a:txBody>
                    <a:bodyPr/>
                    <a:lstStyle/>
                    <a:p>
                      <a:r>
                        <a:rPr lang="en-GB" b="1" dirty="0" smtClean="0"/>
                        <a:t>Very</a:t>
                      </a:r>
                      <a:r>
                        <a:rPr lang="en-GB" b="1" baseline="0" dirty="0" smtClean="0"/>
                        <a:t> poorly prepared</a:t>
                      </a:r>
                      <a:endParaRPr lang="en-GB" b="1" dirty="0"/>
                    </a:p>
                  </a:txBody>
                  <a:tcPr/>
                </a:tc>
                <a:tc>
                  <a:txBody>
                    <a:bodyPr/>
                    <a:lstStyle/>
                    <a:p>
                      <a:pPr algn="ctr"/>
                      <a:r>
                        <a:rPr lang="en-GB" b="1" dirty="0" smtClean="0"/>
                        <a:t>6</a:t>
                      </a:r>
                      <a:endParaRPr lang="en-GB" b="1" dirty="0"/>
                    </a:p>
                  </a:txBody>
                  <a:tcPr/>
                </a:tc>
                <a:tc>
                  <a:txBody>
                    <a:bodyPr/>
                    <a:lstStyle/>
                    <a:p>
                      <a:pPr algn="ctr"/>
                      <a:r>
                        <a:rPr lang="en-GB" b="1" dirty="0" smtClean="0"/>
                        <a:t>4</a:t>
                      </a:r>
                      <a:endParaRPr lang="en-GB" b="1" dirty="0"/>
                    </a:p>
                  </a:txBody>
                  <a:tcPr/>
                </a:tc>
                <a:tc>
                  <a:txBody>
                    <a:bodyPr/>
                    <a:lstStyle/>
                    <a:p>
                      <a:pPr algn="ctr"/>
                      <a:r>
                        <a:rPr lang="en-GB" b="1" dirty="0" smtClean="0"/>
                        <a:t>3</a:t>
                      </a:r>
                      <a:endParaRPr lang="en-GB" b="1" dirty="0"/>
                    </a:p>
                  </a:txBody>
                  <a:tcPr/>
                </a:tc>
                <a:tc>
                  <a:txBody>
                    <a:bodyPr/>
                    <a:lstStyle/>
                    <a:p>
                      <a:pPr algn="ctr"/>
                      <a:r>
                        <a:rPr lang="en-GB" b="1" dirty="0" smtClean="0"/>
                        <a:t>4-5</a:t>
                      </a:r>
                      <a:endParaRPr lang="en-GB" b="1" dirty="0"/>
                    </a:p>
                  </a:txBody>
                  <a:tcPr/>
                </a:tc>
              </a:tr>
              <a:tr h="370840">
                <a:tc gridSpan="5">
                  <a:txBody>
                    <a:bodyPr/>
                    <a:lstStyle/>
                    <a:p>
                      <a:endParaRPr lang="en-GB" dirty="0" smtClean="0"/>
                    </a:p>
                    <a:p>
                      <a:pPr algn="r"/>
                      <a:r>
                        <a:rPr lang="en-GB" sz="1400" dirty="0" smtClean="0"/>
                        <a:t>Note: (1) data relates</a:t>
                      </a:r>
                      <a:r>
                        <a:rPr lang="en-GB" sz="1400" baseline="0" dirty="0" smtClean="0"/>
                        <a:t> to UK; (2) England only, results of questions relating to 17-18 year old school</a:t>
                      </a:r>
                      <a:r>
                        <a:rPr lang="en-GB" sz="1400" dirty="0" smtClean="0"/>
                        <a:t> </a:t>
                      </a:r>
                      <a:r>
                        <a:rPr lang="en-GB" sz="1400" i="1" dirty="0" smtClean="0"/>
                        <a:t>and </a:t>
                      </a:r>
                      <a:r>
                        <a:rPr lang="en-GB" sz="1400" i="0" dirty="0" smtClean="0"/>
                        <a:t>college leavers</a:t>
                      </a:r>
                      <a:r>
                        <a:rPr lang="en-GB" sz="1400" dirty="0" smtClean="0"/>
                        <a:t> </a:t>
                      </a:r>
                      <a:endParaRPr lang="en-GB" sz="1400" dirty="0"/>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dirty="0"/>
                    </a:p>
                  </a:txBody>
                  <a:tcPr/>
                </a:tc>
              </a:tr>
            </a:tbl>
          </a:graphicData>
        </a:graphic>
      </p:graphicFrame>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
        <p:nvSpPr>
          <p:cNvPr id="4" name="TextBox 3"/>
          <p:cNvSpPr txBox="1"/>
          <p:nvPr/>
        </p:nvSpPr>
        <p:spPr>
          <a:xfrm>
            <a:off x="838200" y="5009882"/>
            <a:ext cx="10623997" cy="1538883"/>
          </a:xfrm>
          <a:prstGeom prst="rect">
            <a:avLst/>
          </a:prstGeom>
          <a:noFill/>
        </p:spPr>
        <p:txBody>
          <a:bodyPr wrap="square" rtlCol="0">
            <a:spAutoFit/>
          </a:bodyPr>
          <a:lstStyle/>
          <a:p>
            <a:r>
              <a:rPr lang="en-GB" sz="2000" b="1" i="1" dirty="0"/>
              <a:t>The main obstacle to (more) young people getting new jobs is competition in the market place rather than perceptions that young applicants do not have the capability to perform in the job role. </a:t>
            </a:r>
          </a:p>
          <a:p>
            <a:endParaRPr lang="en-GB" dirty="0" smtClean="0"/>
          </a:p>
          <a:p>
            <a:r>
              <a:rPr lang="en-GB" dirty="0" smtClean="0"/>
              <a:t> - UKCES</a:t>
            </a:r>
            <a:r>
              <a:rPr lang="en-GB" dirty="0"/>
              <a:t>, National Employer Skills Survey (2013), 93</a:t>
            </a:r>
          </a:p>
          <a:p>
            <a:endParaRPr lang="en-GB" dirty="0"/>
          </a:p>
        </p:txBody>
      </p:sp>
    </p:spTree>
    <p:extLst>
      <p:ext uri="{BB962C8B-B14F-4D97-AF65-F5344CB8AC3E}">
        <p14:creationId xmlns:p14="http://schemas.microsoft.com/office/powerpoint/2010/main" val="1071754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And what schools do matters more </a:t>
            </a:r>
            <a:br>
              <a:rPr lang="en-GB" b="1" dirty="0" smtClean="0">
                <a:latin typeface="+mn-lt"/>
              </a:rPr>
            </a:br>
            <a:r>
              <a:rPr lang="en-GB" b="1" dirty="0" smtClean="0">
                <a:latin typeface="+mn-lt"/>
              </a:rPr>
              <a:t>than ever</a:t>
            </a:r>
            <a:endParaRPr lang="en-GB" b="1" dirty="0">
              <a:latin typeface="+mn-lt"/>
            </a:endParaRPr>
          </a:p>
        </p:txBody>
      </p:sp>
      <p:sp>
        <p:nvSpPr>
          <p:cNvPr id="4" name="Content Placeholder 3"/>
          <p:cNvSpPr>
            <a:spLocks noGrp="1"/>
          </p:cNvSpPr>
          <p:nvPr>
            <p:ph sz="half" idx="1"/>
          </p:nvPr>
        </p:nvSpPr>
        <p:spPr/>
        <p:txBody>
          <a:bodyPr/>
          <a:lstStyle/>
          <a:p>
            <a:endParaRPr lang="en-GB" dirty="0" smtClean="0"/>
          </a:p>
          <a:p>
            <a:endParaRPr lang="en-GB" dirty="0"/>
          </a:p>
          <a:p>
            <a:r>
              <a:rPr lang="en-GB" dirty="0" smtClean="0"/>
              <a:t>One chance at higher education</a:t>
            </a:r>
          </a:p>
          <a:p>
            <a:r>
              <a:rPr lang="en-GB" dirty="0" smtClean="0"/>
              <a:t>Funded training to 19</a:t>
            </a:r>
          </a:p>
          <a:p>
            <a:r>
              <a:rPr lang="en-GB" dirty="0" smtClean="0"/>
              <a:t>Young </a:t>
            </a:r>
            <a:r>
              <a:rPr lang="en-GB" dirty="0"/>
              <a:t>people are less likely to receive training in work than in </a:t>
            </a:r>
            <a:r>
              <a:rPr lang="en-GB" dirty="0" smtClean="0"/>
              <a:t>past…</a:t>
            </a:r>
            <a:endParaRPr lang="en-GB" dirty="0"/>
          </a:p>
          <a:p>
            <a:pPr marL="0" indent="0">
              <a:buNone/>
            </a:pPr>
            <a:endParaRPr lang="en-GB" dirty="0"/>
          </a:p>
        </p:txBody>
      </p:sp>
      <p:pic>
        <p:nvPicPr>
          <p:cNvPr id="6" name="Content Placeholder 8"/>
          <p:cNvPicPr>
            <a:picLocks noGrp="1" noChangeAspect="1"/>
          </p:cNvPicPr>
          <p:nvPr>
            <p:ph sz="half" idx="2"/>
          </p:nvPr>
        </p:nvPicPr>
        <p:blipFill>
          <a:blip r:embed="rId2"/>
          <a:stretch>
            <a:fillRect/>
          </a:stretch>
        </p:blipFill>
        <p:spPr>
          <a:xfrm>
            <a:off x="6258719" y="2041604"/>
            <a:ext cx="5010150" cy="3952875"/>
          </a:xfrm>
          <a:prstGeom prst="rect">
            <a:avLst/>
          </a:prstGeom>
        </p:spPr>
      </p:pic>
      <p:sp>
        <p:nvSpPr>
          <p:cNvPr id="8" name="Text Placeholder 4"/>
          <p:cNvSpPr txBox="1">
            <a:spLocks/>
          </p:cNvSpPr>
          <p:nvPr/>
        </p:nvSpPr>
        <p:spPr>
          <a:xfrm>
            <a:off x="6172200" y="1681163"/>
            <a:ext cx="5183188" cy="82391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
        <p:nvSpPr>
          <p:cNvPr id="10" name="TextBox 9"/>
          <p:cNvSpPr txBox="1"/>
          <p:nvPr/>
        </p:nvSpPr>
        <p:spPr>
          <a:xfrm>
            <a:off x="6627753" y="6176963"/>
            <a:ext cx="4914247" cy="307777"/>
          </a:xfrm>
          <a:prstGeom prst="rect">
            <a:avLst/>
          </a:prstGeom>
          <a:noFill/>
        </p:spPr>
        <p:txBody>
          <a:bodyPr wrap="square" rtlCol="0">
            <a:spAutoFit/>
          </a:bodyPr>
          <a:lstStyle/>
          <a:p>
            <a:r>
              <a:rPr lang="en-GB" sz="1400" dirty="0" smtClean="0"/>
              <a:t>UKCES (2012), </a:t>
            </a:r>
            <a:r>
              <a:rPr lang="en-GB" sz="1400" i="1" dirty="0" smtClean="0"/>
              <a:t>Youth Employment Challenge</a:t>
            </a:r>
            <a:endParaRPr lang="en-GB" i="1" dirty="0"/>
          </a:p>
        </p:txBody>
      </p:sp>
      <p:sp>
        <p:nvSpPr>
          <p:cNvPr id="3" name="Oval 2"/>
          <p:cNvSpPr/>
          <p:nvPr/>
        </p:nvSpPr>
        <p:spPr>
          <a:xfrm>
            <a:off x="10444765" y="3490175"/>
            <a:ext cx="631065" cy="37348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93629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How the labour market has changed </a:t>
            </a:r>
            <a:br>
              <a:rPr lang="en-GB" b="1" dirty="0" smtClean="0">
                <a:latin typeface="+mn-lt"/>
              </a:rPr>
            </a:br>
            <a:r>
              <a:rPr lang="en-GB" b="1" dirty="0" smtClean="0">
                <a:latin typeface="+mn-lt"/>
              </a:rPr>
              <a:t>for young people.</a:t>
            </a:r>
            <a:endParaRPr lang="en-GB" b="1" dirty="0">
              <a:latin typeface="+mn-lt"/>
            </a:endParaRPr>
          </a:p>
        </p:txBody>
      </p:sp>
      <p:sp>
        <p:nvSpPr>
          <p:cNvPr id="3" name="Content Placeholder 2"/>
          <p:cNvSpPr>
            <a:spLocks noGrp="1"/>
          </p:cNvSpPr>
          <p:nvPr>
            <p:ph idx="1"/>
          </p:nvPr>
        </p:nvSpPr>
        <p:spPr/>
        <p:txBody>
          <a:bodyPr>
            <a:normAutofit fontScale="92500"/>
          </a:bodyPr>
          <a:lstStyle/>
          <a:p>
            <a:pPr marL="0" indent="0">
              <a:buNone/>
            </a:pPr>
            <a:r>
              <a:rPr lang="en-GB" b="1" dirty="0" smtClean="0"/>
              <a:t>Technology</a:t>
            </a:r>
            <a:r>
              <a:rPr lang="en-GB" dirty="0" smtClean="0"/>
              <a:t>: making information/knowledge more accessible;  automating lower/middle skilled tasks; changing recruitment practice (Kay Carberry, Hugh Lauder, Peter Cheese, Andreas </a:t>
            </a:r>
            <a:r>
              <a:rPr lang="en-GB" dirty="0" err="1" smtClean="0"/>
              <a:t>Schleicher</a:t>
            </a:r>
            <a:r>
              <a:rPr lang="en-GB" dirty="0" smtClean="0"/>
              <a:t>)</a:t>
            </a:r>
          </a:p>
          <a:p>
            <a:pPr marL="0" indent="0">
              <a:buNone/>
            </a:pPr>
            <a:r>
              <a:rPr lang="en-GB" b="1" dirty="0" smtClean="0"/>
              <a:t>Globalisation</a:t>
            </a:r>
            <a:r>
              <a:rPr lang="en-GB" dirty="0" smtClean="0"/>
              <a:t>:  semi-skilled, entry level jobs being exported (Hugh Lauder)</a:t>
            </a:r>
          </a:p>
          <a:p>
            <a:pPr marL="0" indent="0">
              <a:buNone/>
            </a:pPr>
            <a:r>
              <a:rPr lang="en-GB" b="1" dirty="0" smtClean="0"/>
              <a:t>Deregulation</a:t>
            </a:r>
            <a:r>
              <a:rPr lang="en-GB" dirty="0" smtClean="0"/>
              <a:t>: reducing employer incentive to invest in training, increasing non-traditional employment patterns (Peter Cheese, Ewart Keep)</a:t>
            </a:r>
          </a:p>
          <a:p>
            <a:pPr marL="0" indent="0">
              <a:buNone/>
            </a:pPr>
            <a:r>
              <a:rPr lang="en-GB" b="1" dirty="0" smtClean="0"/>
              <a:t>Competition</a:t>
            </a:r>
            <a:r>
              <a:rPr lang="en-GB" dirty="0" smtClean="0"/>
              <a:t>: from experienced older workers who are physically capable of extended working lives (Peter Cheese, David Pollard)</a:t>
            </a:r>
          </a:p>
          <a:p>
            <a:pPr marL="0" indent="0">
              <a:buNone/>
            </a:pPr>
            <a:r>
              <a:rPr lang="en-GB" b="1" dirty="0" smtClean="0"/>
              <a:t>Inequality</a:t>
            </a:r>
            <a:r>
              <a:rPr lang="en-GB" dirty="0" smtClean="0"/>
              <a:t>: the hour glass economy generating low skill service sector jobs with weak prospects of progression (Peter Cheese, Ewart Keep)</a:t>
            </a:r>
            <a:endParaRPr lang="en-GB" dirty="0"/>
          </a:p>
          <a:p>
            <a:pPr marL="0" indent="0">
              <a:buNone/>
            </a:pPr>
            <a:endParaRPr lang="en-GB" dirty="0" smtClean="0"/>
          </a:p>
          <a:p>
            <a:pPr marL="0" indent="0">
              <a:buNone/>
            </a:pP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926116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smtClean="0">
                <a:latin typeface="+mn-lt"/>
              </a:rPr>
              <a:t/>
            </a:r>
            <a:br>
              <a:rPr lang="en-GB" sz="4000" b="1" dirty="0" smtClean="0">
                <a:latin typeface="+mn-lt"/>
              </a:rPr>
            </a:br>
            <a:r>
              <a:rPr lang="en-GB" sz="4000" b="1" dirty="0" smtClean="0">
                <a:latin typeface="+mn-lt"/>
              </a:rPr>
              <a:t>Three </a:t>
            </a:r>
            <a:r>
              <a:rPr lang="en-GB" sz="4000" b="1" dirty="0" smtClean="0">
                <a:latin typeface="+mn-lt"/>
              </a:rPr>
              <a:t>key implications for schools/colleges.</a:t>
            </a:r>
            <a:endParaRPr lang="en-GB" sz="4000" b="1" dirty="0">
              <a:latin typeface="+mn-lt"/>
            </a:endParaRPr>
          </a:p>
        </p:txBody>
      </p:sp>
      <p:sp>
        <p:nvSpPr>
          <p:cNvPr id="3" name="Content Placeholder 2"/>
          <p:cNvSpPr>
            <a:spLocks noGrp="1"/>
          </p:cNvSpPr>
          <p:nvPr>
            <p:ph idx="1"/>
          </p:nvPr>
        </p:nvSpPr>
        <p:spPr/>
        <p:txBody>
          <a:bodyPr>
            <a:normAutofit/>
          </a:bodyPr>
          <a:lstStyle/>
          <a:p>
            <a:pPr marL="0" indent="0">
              <a:buNone/>
            </a:pPr>
            <a:endParaRPr lang="en-GB" dirty="0" smtClean="0"/>
          </a:p>
          <a:p>
            <a:pPr marL="514350" indent="-514350">
              <a:buAutoNum type="arabicPeriod"/>
            </a:pPr>
            <a:r>
              <a:rPr lang="en-GB" dirty="0" smtClean="0"/>
              <a:t>The labour market has become </a:t>
            </a:r>
            <a:r>
              <a:rPr lang="en-GB" b="1" dirty="0" smtClean="0"/>
              <a:t>more complex</a:t>
            </a:r>
            <a:r>
              <a:rPr lang="en-GB" dirty="0" smtClean="0"/>
              <a:t> – demanding improved careers guidance enriched by first-hand employer contacts</a:t>
            </a:r>
          </a:p>
          <a:p>
            <a:pPr marL="514350" indent="-514350">
              <a:buAutoNum type="arabicPeriod"/>
            </a:pPr>
            <a:r>
              <a:rPr lang="en-GB" dirty="0" smtClean="0"/>
              <a:t>School to work transitions have become </a:t>
            </a:r>
            <a:r>
              <a:rPr lang="en-GB" b="1" dirty="0" smtClean="0"/>
              <a:t>more fractured </a:t>
            </a:r>
            <a:r>
              <a:rPr lang="en-GB" dirty="0" smtClean="0"/>
              <a:t>– requiring schools to improve recruitment skills (and resilience) of young people</a:t>
            </a:r>
          </a:p>
          <a:p>
            <a:pPr marL="514350" indent="-514350">
              <a:buAutoNum type="arabicPeriod"/>
            </a:pPr>
            <a:r>
              <a:rPr lang="en-GB" dirty="0"/>
              <a:t>‘Good’ employers are </a:t>
            </a:r>
            <a:r>
              <a:rPr lang="en-GB" b="1" dirty="0"/>
              <a:t>more demanding </a:t>
            </a:r>
            <a:r>
              <a:rPr lang="en-GB" dirty="0"/>
              <a:t>– asking not just for </a:t>
            </a:r>
            <a:br>
              <a:rPr lang="en-GB" dirty="0"/>
            </a:br>
            <a:r>
              <a:rPr lang="en-GB" dirty="0"/>
              <a:t>knowledge itself, but the ability to apply knowledge </a:t>
            </a:r>
            <a:r>
              <a:rPr lang="en-GB" dirty="0" smtClean="0"/>
              <a:t>effectively</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880671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3100" dirty="0">
                <a:latin typeface="+mn-lt"/>
              </a:rPr>
              <a:t>The labour market has become </a:t>
            </a:r>
            <a:r>
              <a:rPr lang="en-GB" sz="3100" b="1" dirty="0">
                <a:latin typeface="+mn-lt"/>
              </a:rPr>
              <a:t>more complex</a:t>
            </a:r>
            <a:r>
              <a:rPr lang="en-GB" sz="3100" dirty="0">
                <a:latin typeface="+mn-lt"/>
              </a:rPr>
              <a:t> – demanding </a:t>
            </a:r>
            <a:r>
              <a:rPr lang="en-GB" sz="3100" dirty="0" smtClean="0">
                <a:latin typeface="+mn-lt"/>
              </a:rPr>
              <a:t/>
            </a:r>
            <a:br>
              <a:rPr lang="en-GB" sz="3100" dirty="0" smtClean="0">
                <a:latin typeface="+mn-lt"/>
              </a:rPr>
            </a:br>
            <a:r>
              <a:rPr lang="en-GB" sz="3100" dirty="0" smtClean="0">
                <a:latin typeface="+mn-lt"/>
              </a:rPr>
              <a:t>improved </a:t>
            </a:r>
            <a:r>
              <a:rPr lang="en-GB" sz="3100" dirty="0">
                <a:latin typeface="+mn-lt"/>
              </a:rPr>
              <a:t>careers guidance enriched by first-hand employer </a:t>
            </a:r>
            <a:r>
              <a:rPr lang="en-GB" sz="3100" dirty="0" smtClean="0">
                <a:latin typeface="+mn-lt"/>
              </a:rPr>
              <a:t/>
            </a:r>
            <a:br>
              <a:rPr lang="en-GB" sz="3100" dirty="0" smtClean="0">
                <a:latin typeface="+mn-lt"/>
              </a:rPr>
            </a:br>
            <a:r>
              <a:rPr lang="en-GB" sz="3100" dirty="0" smtClean="0">
                <a:latin typeface="+mn-lt"/>
              </a:rPr>
              <a:t>contacts</a:t>
            </a:r>
            <a:r>
              <a:rPr lang="en-GB" dirty="0"/>
              <a:t/>
            </a:r>
            <a:br>
              <a:rPr lang="en-GB" dirty="0"/>
            </a:br>
            <a:endParaRPr lang="en-GB" dirty="0"/>
          </a:p>
        </p:txBody>
      </p:sp>
      <p:sp>
        <p:nvSpPr>
          <p:cNvPr id="2" name="Content Placeholder 1"/>
          <p:cNvSpPr>
            <a:spLocks noGrp="1"/>
          </p:cNvSpPr>
          <p:nvPr>
            <p:ph idx="1"/>
          </p:nvPr>
        </p:nvSpPr>
        <p:spPr/>
        <p:txBody>
          <a:bodyPr>
            <a:normAutofit fontScale="85000" lnSpcReduction="20000"/>
          </a:bodyPr>
          <a:lstStyle/>
          <a:p>
            <a:pPr marL="0" indent="0">
              <a:buNone/>
            </a:pPr>
            <a:r>
              <a:rPr lang="en-GB" i="1" dirty="0"/>
              <a:t>One of the weakest aspects of the British economy is the extent of the mismatch found between the qualifications and skills possessed by workers and those demanded by employers.  It is a fundamental weakness of the labour market in general and of the youth labour market in particular.  </a:t>
            </a:r>
            <a:endParaRPr lang="en-GB" i="1" dirty="0" smtClean="0"/>
          </a:p>
          <a:p>
            <a:pPr marL="0" indent="0">
              <a:buNone/>
            </a:pPr>
            <a:r>
              <a:rPr lang="en-GB" b="1" i="1" dirty="0" smtClean="0"/>
              <a:t>If </a:t>
            </a:r>
            <a:r>
              <a:rPr lang="en-GB" b="1" i="1" dirty="0"/>
              <a:t>we think of young people making investment decisions as they decide on the qualifications, training and experience (collectively, the human capital) they plan to accumulate prior to leaving education to optimise their ultimate earnings in the labour market, we need to recognise the importance of access to good information about what that labour market actually wants and demands in order for properly informed decision making to take place.  </a:t>
            </a:r>
            <a:endParaRPr lang="en-GB" b="1" i="1" dirty="0" smtClean="0"/>
          </a:p>
          <a:p>
            <a:pPr marL="0" indent="0">
              <a:buNone/>
            </a:pPr>
            <a:r>
              <a:rPr lang="en-GB" i="1" dirty="0" smtClean="0"/>
              <a:t>In </a:t>
            </a:r>
            <a:r>
              <a:rPr lang="en-GB" i="1" dirty="0"/>
              <a:t>the absence of good labour market signalling, it can be no surprise that poor investment decisions will be made and the widely evidenced skills mismatches in the British economy become a predictable result. </a:t>
            </a:r>
            <a:endParaRPr lang="en-GB" i="1" dirty="0" smtClean="0"/>
          </a:p>
          <a:p>
            <a:pPr marL="0" indent="0">
              <a:buNone/>
            </a:pPr>
            <a:r>
              <a:rPr lang="en-GB" dirty="0" smtClean="0"/>
              <a:t>(</a:t>
            </a:r>
            <a:r>
              <a:rPr lang="en-GB" dirty="0" err="1" smtClean="0"/>
              <a:t>Prof.</a:t>
            </a:r>
            <a:r>
              <a:rPr lang="en-GB" dirty="0" smtClean="0"/>
              <a:t> </a:t>
            </a:r>
            <a:r>
              <a:rPr lang="en-GB" b="1" dirty="0" smtClean="0"/>
              <a:t>Hugh Lauder</a:t>
            </a:r>
            <a:r>
              <a:rPr lang="en-GB" dirty="0" smtClean="0"/>
              <a:t>, University of Bath; Editor, </a:t>
            </a:r>
            <a:r>
              <a:rPr lang="en-GB" i="1" dirty="0" smtClean="0"/>
              <a:t>Journal of Education and Work</a:t>
            </a:r>
            <a:r>
              <a:rPr lang="en-GB" dirty="0" smtClean="0"/>
              <a:t>)</a:t>
            </a:r>
            <a:endParaRPr lang="en-GB" dirty="0"/>
          </a:p>
          <a:p>
            <a:pPr marL="0" indent="0">
              <a:buNone/>
            </a:pP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3223821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3100" dirty="0">
                <a:latin typeface="+mn-lt"/>
              </a:rPr>
              <a:t>The labour market has become </a:t>
            </a:r>
            <a:r>
              <a:rPr lang="en-GB" sz="3100" b="1" dirty="0">
                <a:latin typeface="+mn-lt"/>
              </a:rPr>
              <a:t>more complex</a:t>
            </a:r>
            <a:r>
              <a:rPr lang="en-GB" sz="3100" dirty="0">
                <a:latin typeface="+mn-lt"/>
              </a:rPr>
              <a:t> – demanding </a:t>
            </a:r>
            <a:r>
              <a:rPr lang="en-GB" sz="3100" dirty="0" smtClean="0">
                <a:latin typeface="+mn-lt"/>
              </a:rPr>
              <a:t/>
            </a:r>
            <a:br>
              <a:rPr lang="en-GB" sz="3100" dirty="0" smtClean="0">
                <a:latin typeface="+mn-lt"/>
              </a:rPr>
            </a:br>
            <a:r>
              <a:rPr lang="en-GB" sz="3100" dirty="0" smtClean="0">
                <a:latin typeface="+mn-lt"/>
              </a:rPr>
              <a:t>improved </a:t>
            </a:r>
            <a:r>
              <a:rPr lang="en-GB" sz="3100" dirty="0">
                <a:latin typeface="+mn-lt"/>
              </a:rPr>
              <a:t>careers guidance enriched by first-hand employer </a:t>
            </a:r>
            <a:r>
              <a:rPr lang="en-GB" sz="3100" dirty="0" smtClean="0">
                <a:latin typeface="+mn-lt"/>
              </a:rPr>
              <a:t/>
            </a:r>
            <a:br>
              <a:rPr lang="en-GB" sz="3100" dirty="0" smtClean="0">
                <a:latin typeface="+mn-lt"/>
              </a:rPr>
            </a:br>
            <a:r>
              <a:rPr lang="en-GB" sz="3100" dirty="0" smtClean="0">
                <a:latin typeface="+mn-lt"/>
              </a:rPr>
              <a:t>contacts</a:t>
            </a:r>
            <a:r>
              <a:rPr lang="en-GB" dirty="0"/>
              <a:t/>
            </a:r>
            <a:br>
              <a:rPr lang="en-GB" dirty="0"/>
            </a:br>
            <a:endParaRPr lang="en-GB" dirty="0"/>
          </a:p>
        </p:txBody>
      </p:sp>
      <p:sp>
        <p:nvSpPr>
          <p:cNvPr id="3" name="Content Placeholder 2"/>
          <p:cNvSpPr>
            <a:spLocks noGrp="1"/>
          </p:cNvSpPr>
          <p:nvPr>
            <p:ph sz="half" idx="1"/>
          </p:nvPr>
        </p:nvSpPr>
        <p:spPr/>
        <p:txBody>
          <a:bodyPr>
            <a:normAutofit fontScale="85000" lnSpcReduction="20000"/>
          </a:bodyPr>
          <a:lstStyle/>
          <a:p>
            <a:pPr marL="0" indent="0">
              <a:buNone/>
            </a:pPr>
            <a:r>
              <a:rPr lang="en-GB" b="1" dirty="0"/>
              <a:t>More complex careers, with more options in both work and learning, </a:t>
            </a:r>
            <a:r>
              <a:rPr lang="en-GB" b="1" dirty="0" smtClean="0"/>
              <a:t>are opening </a:t>
            </a:r>
            <a:r>
              <a:rPr lang="en-GB" b="1" dirty="0"/>
              <a:t>up new opportunities for many people. But they are also </a:t>
            </a:r>
            <a:r>
              <a:rPr lang="en-GB" b="1" dirty="0" smtClean="0"/>
              <a:t>making decisions </a:t>
            </a:r>
            <a:r>
              <a:rPr lang="en-GB" b="1" dirty="0"/>
              <a:t>harder as young people face a sequence of complex choices over </a:t>
            </a:r>
            <a:r>
              <a:rPr lang="en-GB" b="1" dirty="0" smtClean="0"/>
              <a:t>a lifetime </a:t>
            </a:r>
            <a:r>
              <a:rPr lang="en-GB" b="1" dirty="0"/>
              <a:t>of learning and work</a:t>
            </a:r>
            <a:r>
              <a:rPr lang="en-GB" dirty="0"/>
              <a:t>. Helping young people to make these </a:t>
            </a:r>
            <a:r>
              <a:rPr lang="en-GB" dirty="0" smtClean="0"/>
              <a:t>decisions is </a:t>
            </a:r>
            <a:r>
              <a:rPr lang="en-GB" dirty="0"/>
              <a:t>the task of career guidance. . . . [Career professionals] need to be able </a:t>
            </a:r>
            <a:r>
              <a:rPr lang="en-GB" dirty="0" smtClean="0"/>
              <a:t>to call </a:t>
            </a:r>
            <a:r>
              <a:rPr lang="en-GB" dirty="0"/>
              <a:t>on a wide range of information and web-based resources. Strong </a:t>
            </a:r>
            <a:r>
              <a:rPr lang="en-GB" dirty="0" smtClean="0"/>
              <a:t>links between </a:t>
            </a:r>
            <a:r>
              <a:rPr lang="en-GB" dirty="0"/>
              <a:t>schools and local employers are very important means of </a:t>
            </a:r>
            <a:r>
              <a:rPr lang="en-GB" dirty="0" smtClean="0"/>
              <a:t>introducing young </a:t>
            </a:r>
            <a:r>
              <a:rPr lang="en-GB" dirty="0"/>
              <a:t>people to the world of work.</a:t>
            </a:r>
          </a:p>
          <a:p>
            <a:pPr marL="0" indent="0" algn="r">
              <a:buNone/>
            </a:pPr>
            <a:r>
              <a:rPr lang="en-GB" sz="2100" b="1" dirty="0" smtClean="0"/>
              <a:t>OECD</a:t>
            </a:r>
            <a:r>
              <a:rPr lang="en-GB" sz="2100" dirty="0" smtClean="0"/>
              <a:t>, </a:t>
            </a:r>
            <a:r>
              <a:rPr lang="en-GB" sz="2100" i="1" dirty="0" smtClean="0"/>
              <a:t>Learning for Work</a:t>
            </a:r>
            <a:r>
              <a:rPr lang="en-GB" sz="2100" dirty="0" smtClean="0"/>
              <a:t> </a:t>
            </a:r>
            <a:r>
              <a:rPr lang="en-GB" sz="2100" dirty="0"/>
              <a:t>2010: </a:t>
            </a:r>
            <a:r>
              <a:rPr lang="en-GB" sz="2100" dirty="0" smtClean="0"/>
              <a:t>16</a:t>
            </a:r>
            <a:endParaRPr lang="en-GB" dirty="0"/>
          </a:p>
        </p:txBody>
      </p:sp>
      <p:sp>
        <p:nvSpPr>
          <p:cNvPr id="7" name="Content Placeholder 6"/>
          <p:cNvSpPr>
            <a:spLocks noGrp="1"/>
          </p:cNvSpPr>
          <p:nvPr>
            <p:ph sz="half" idx="2"/>
          </p:nvPr>
        </p:nvSpPr>
        <p:spPr>
          <a:xfrm>
            <a:off x="6172200" y="1690688"/>
            <a:ext cx="5181600" cy="4486275"/>
          </a:xfrm>
        </p:spPr>
        <p:txBody>
          <a:bodyPr>
            <a:normAutofit fontScale="85000" lnSpcReduction="20000"/>
          </a:bodyPr>
          <a:lstStyle/>
          <a:p>
            <a:pPr marL="0" indent="0">
              <a:buNone/>
            </a:pPr>
            <a:r>
              <a:rPr lang="en-GB" u="sng" dirty="0" smtClean="0"/>
              <a:t>Illustration</a:t>
            </a:r>
          </a:p>
          <a:p>
            <a:pPr marL="0" indent="0">
              <a:buNone/>
            </a:pPr>
            <a:endParaRPr lang="en-GB" dirty="0" smtClean="0"/>
          </a:p>
          <a:p>
            <a:pPr marL="0" indent="0">
              <a:buNone/>
            </a:pPr>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pic>
        <p:nvPicPr>
          <p:cNvPr id="6" name="Content Placeholder 7"/>
          <p:cNvPicPr>
            <a:picLocks noChangeAspect="1"/>
          </p:cNvPicPr>
          <p:nvPr/>
        </p:nvPicPr>
        <p:blipFill>
          <a:blip r:embed="rId3"/>
          <a:stretch>
            <a:fillRect/>
          </a:stretch>
        </p:blipFill>
        <p:spPr>
          <a:xfrm>
            <a:off x="6096000" y="2039400"/>
            <a:ext cx="5468471" cy="3486430"/>
          </a:xfrm>
          <a:prstGeom prst="rect">
            <a:avLst/>
          </a:prstGeom>
        </p:spPr>
      </p:pic>
      <p:sp>
        <p:nvSpPr>
          <p:cNvPr id="2" name="Rectangle 1"/>
          <p:cNvSpPr/>
          <p:nvPr/>
        </p:nvSpPr>
        <p:spPr>
          <a:xfrm>
            <a:off x="6095999" y="5525830"/>
            <a:ext cx="5468471" cy="646331"/>
          </a:xfrm>
          <a:prstGeom prst="rect">
            <a:avLst/>
          </a:prstGeom>
        </p:spPr>
        <p:txBody>
          <a:bodyPr wrap="square">
            <a:spAutoFit/>
          </a:bodyPr>
          <a:lstStyle/>
          <a:p>
            <a:r>
              <a:rPr lang="en-GB" sz="1200" dirty="0"/>
              <a:t>Mapped career aspirations of 15-16 year olds.  </a:t>
            </a:r>
            <a:r>
              <a:rPr lang="en-GB" sz="1200" i="1" dirty="0"/>
              <a:t>Source</a:t>
            </a:r>
            <a:r>
              <a:rPr lang="en-GB" sz="1200" dirty="0"/>
              <a:t>: Mann et al. 2013. </a:t>
            </a:r>
            <a:r>
              <a:rPr lang="en-GB" sz="1200" i="1" dirty="0"/>
              <a:t>Nothing in Common: The career aspirations of young Britons mapped against projected labour market demand. </a:t>
            </a:r>
            <a:r>
              <a:rPr lang="en-GB" sz="1200" dirty="0"/>
              <a:t>London: UKCES &amp; EET.</a:t>
            </a:r>
          </a:p>
        </p:txBody>
      </p:sp>
    </p:spTree>
    <p:extLst>
      <p:ext uri="{BB962C8B-B14F-4D97-AF65-F5344CB8AC3E}">
        <p14:creationId xmlns:p14="http://schemas.microsoft.com/office/powerpoint/2010/main" val="1507365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Overview.</a:t>
            </a:r>
            <a:endParaRPr lang="en-GB" b="1" dirty="0">
              <a:latin typeface="+mn-lt"/>
            </a:endParaRPr>
          </a:p>
        </p:txBody>
      </p:sp>
      <p:sp>
        <p:nvSpPr>
          <p:cNvPr id="3" name="Content Placeholder 2"/>
          <p:cNvSpPr>
            <a:spLocks noGrp="1"/>
          </p:cNvSpPr>
          <p:nvPr>
            <p:ph idx="1"/>
          </p:nvPr>
        </p:nvSpPr>
        <p:spPr/>
        <p:txBody>
          <a:bodyPr>
            <a:normAutofit lnSpcReduction="10000"/>
          </a:bodyPr>
          <a:lstStyle/>
          <a:p>
            <a:pPr marL="0" indent="0">
              <a:buNone/>
            </a:pPr>
            <a:endParaRPr lang="en-GB" dirty="0" smtClean="0"/>
          </a:p>
          <a:p>
            <a:pPr marL="0" indent="0">
              <a:buNone/>
            </a:pPr>
            <a:r>
              <a:rPr lang="en-GB" i="1" dirty="0"/>
              <a:t>What do employers want from the school curriculum? </a:t>
            </a:r>
            <a:r>
              <a:rPr lang="en-GB" i="1" dirty="0" smtClean="0"/>
              <a:t>Responding to the OECD’s 2013 Survey of Adult Skills</a:t>
            </a:r>
            <a:endParaRPr lang="en-GB" dirty="0" smtClean="0"/>
          </a:p>
          <a:p>
            <a:pPr marL="0" indent="0">
              <a:buNone/>
            </a:pPr>
            <a:endParaRPr lang="en-GB" dirty="0"/>
          </a:p>
          <a:p>
            <a:pPr marL="0" indent="0">
              <a:buNone/>
            </a:pPr>
            <a:r>
              <a:rPr lang="en-GB" dirty="0" smtClean="0"/>
              <a:t>November 2013: national leaders from worlds of education and employment come together to consider the findings of the OECD’s Survey of Adult Skills – focusing on the growing gaps between the classroom and workplace and the need for a clearer articulation of what twenty-first employers want of young recruits and how schools and colleges can best prepare young people to </a:t>
            </a:r>
            <a:r>
              <a:rPr lang="en-GB" dirty="0" smtClean="0"/>
              <a:t>thrive through their transitions.</a:t>
            </a: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2966"/>
            <a:ext cx="2613212" cy="894261"/>
          </a:xfrm>
          <a:prstGeom prst="rect">
            <a:avLst/>
          </a:prstGeom>
        </p:spPr>
      </p:pic>
    </p:spTree>
    <p:extLst>
      <p:ext uri="{BB962C8B-B14F-4D97-AF65-F5344CB8AC3E}">
        <p14:creationId xmlns:p14="http://schemas.microsoft.com/office/powerpoint/2010/main" val="2340937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3100" dirty="0">
                <a:latin typeface="+mn-lt"/>
              </a:rPr>
              <a:t>The labour market has become </a:t>
            </a:r>
            <a:r>
              <a:rPr lang="en-GB" sz="3100" b="1" dirty="0">
                <a:latin typeface="+mn-lt"/>
              </a:rPr>
              <a:t>more complex</a:t>
            </a:r>
            <a:r>
              <a:rPr lang="en-GB" sz="3100" dirty="0">
                <a:latin typeface="+mn-lt"/>
              </a:rPr>
              <a:t> – demanding </a:t>
            </a:r>
            <a:r>
              <a:rPr lang="en-GB" sz="3100" dirty="0" smtClean="0">
                <a:latin typeface="+mn-lt"/>
              </a:rPr>
              <a:t/>
            </a:r>
            <a:br>
              <a:rPr lang="en-GB" sz="3100" dirty="0" smtClean="0">
                <a:latin typeface="+mn-lt"/>
              </a:rPr>
            </a:br>
            <a:r>
              <a:rPr lang="en-GB" sz="3100" dirty="0" smtClean="0">
                <a:latin typeface="+mn-lt"/>
              </a:rPr>
              <a:t>improved </a:t>
            </a:r>
            <a:r>
              <a:rPr lang="en-GB" sz="3100" dirty="0">
                <a:latin typeface="+mn-lt"/>
              </a:rPr>
              <a:t>careers guidance enriched by first-hand employer </a:t>
            </a:r>
            <a:r>
              <a:rPr lang="en-GB" sz="3100" dirty="0" smtClean="0">
                <a:latin typeface="+mn-lt"/>
              </a:rPr>
              <a:t/>
            </a:r>
            <a:br>
              <a:rPr lang="en-GB" sz="3100" dirty="0" smtClean="0">
                <a:latin typeface="+mn-lt"/>
              </a:rPr>
            </a:br>
            <a:r>
              <a:rPr lang="en-GB" sz="3100" dirty="0" smtClean="0">
                <a:latin typeface="+mn-lt"/>
              </a:rPr>
              <a:t>contacts</a:t>
            </a:r>
            <a:r>
              <a:rPr lang="en-GB" dirty="0"/>
              <a:t/>
            </a:r>
            <a:br>
              <a:rPr lang="en-GB" dirty="0"/>
            </a:br>
            <a:endParaRPr lang="en-GB" dirty="0"/>
          </a:p>
        </p:txBody>
      </p:sp>
      <p:sp>
        <p:nvSpPr>
          <p:cNvPr id="2" name="Content Placeholder 1"/>
          <p:cNvSpPr>
            <a:spLocks noGrp="1"/>
          </p:cNvSpPr>
          <p:nvPr>
            <p:ph idx="1"/>
          </p:nvPr>
        </p:nvSpPr>
        <p:spPr/>
        <p:txBody>
          <a:bodyPr>
            <a:normAutofit fontScale="85000" lnSpcReduction="20000"/>
          </a:bodyPr>
          <a:lstStyle/>
          <a:p>
            <a:pPr marL="0" indent="0">
              <a:buNone/>
            </a:pPr>
            <a:r>
              <a:rPr lang="en-GB" b="1" i="1" dirty="0" smtClean="0"/>
              <a:t>Focus Group recruiters</a:t>
            </a:r>
          </a:p>
          <a:p>
            <a:pPr marL="0" indent="0">
              <a:buNone/>
            </a:pPr>
            <a:r>
              <a:rPr lang="en-GB" i="1" dirty="0"/>
              <a:t>‘I think college courses are totally disjointed from what’s happening and needed in the workplace. It’s really hard to motivate apprentices because of this disconnect.’</a:t>
            </a:r>
            <a:endParaRPr lang="en-GB" dirty="0"/>
          </a:p>
          <a:p>
            <a:pPr marL="0" indent="0">
              <a:buNone/>
            </a:pPr>
            <a:r>
              <a:rPr lang="en-GB" i="1" dirty="0" smtClean="0"/>
              <a:t>‘</a:t>
            </a:r>
            <a:r>
              <a:rPr lang="en-GB" b="1" i="1" dirty="0" smtClean="0"/>
              <a:t>Even </a:t>
            </a:r>
            <a:r>
              <a:rPr lang="en-GB" b="1" i="1" dirty="0"/>
              <a:t>some post-graduates are spectacularly naïve.  They’ve just done years studying mechanical engineering and when it comes to interview it turns out that they are not actually interested in working in mechanical engineering</a:t>
            </a:r>
            <a:r>
              <a:rPr lang="en-GB" b="1" i="1" dirty="0" smtClean="0"/>
              <a:t>!’</a:t>
            </a:r>
            <a:endParaRPr lang="en-GB" b="1" dirty="0"/>
          </a:p>
          <a:p>
            <a:pPr marL="0" indent="0">
              <a:buNone/>
            </a:pPr>
            <a:r>
              <a:rPr lang="en-GB" i="1" dirty="0" smtClean="0"/>
              <a:t>‘</a:t>
            </a:r>
            <a:r>
              <a:rPr lang="en-GB" b="1" i="1" dirty="0" smtClean="0"/>
              <a:t>Young </a:t>
            </a:r>
            <a:r>
              <a:rPr lang="en-GB" b="1" i="1" dirty="0"/>
              <a:t>people do the course which is funded, not the course which is best for the job</a:t>
            </a:r>
            <a:r>
              <a:rPr lang="en-GB" i="1" dirty="0"/>
              <a:t>. The advice they get isn’t smart enough</a:t>
            </a:r>
            <a:r>
              <a:rPr lang="en-GB" i="1" dirty="0" smtClean="0"/>
              <a:t>.’</a:t>
            </a:r>
            <a:endParaRPr lang="en-GB" dirty="0"/>
          </a:p>
          <a:p>
            <a:pPr marL="0" indent="0">
              <a:buNone/>
            </a:pPr>
            <a:r>
              <a:rPr lang="en-GB" i="1" dirty="0" smtClean="0"/>
              <a:t>‘They </a:t>
            </a:r>
            <a:r>
              <a:rPr lang="en-GB" i="1" dirty="0"/>
              <a:t>[schools] absolutely need to spend more time on careers.  It should be compulsory through the whole year</a:t>
            </a:r>
            <a:r>
              <a:rPr lang="en-GB" i="1" dirty="0" smtClean="0"/>
              <a:t>.’</a:t>
            </a:r>
            <a:endParaRPr lang="en-GB" dirty="0"/>
          </a:p>
          <a:p>
            <a:pPr marL="0" indent="0">
              <a:buNone/>
            </a:pPr>
            <a:r>
              <a:rPr lang="en-GB" i="1" dirty="0" smtClean="0"/>
              <a:t>‘Careers </a:t>
            </a:r>
            <a:r>
              <a:rPr lang="en-GB" i="1" dirty="0"/>
              <a:t>should be integrated into the curriculum – giving young people lots of insights, helping them to understand what’s what and make good decisions for themselves</a:t>
            </a:r>
            <a:r>
              <a:rPr lang="en-GB" i="1" dirty="0" smtClean="0"/>
              <a:t>.’</a:t>
            </a:r>
          </a:p>
          <a:p>
            <a:pPr marL="0" indent="0">
              <a:buNone/>
            </a:pPr>
            <a:endParaRPr lang="en-GB" dirty="0"/>
          </a:p>
          <a:p>
            <a:pPr marL="0" indent="0">
              <a:buNone/>
            </a:pP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4257034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3100" dirty="0">
                <a:latin typeface="+mn-lt"/>
              </a:rPr>
              <a:t>School to work transitions have become </a:t>
            </a:r>
            <a:r>
              <a:rPr lang="en-GB" sz="3100" b="1" dirty="0">
                <a:latin typeface="+mn-lt"/>
              </a:rPr>
              <a:t>more fractured </a:t>
            </a:r>
            <a:r>
              <a:rPr lang="en-GB" sz="3100" dirty="0">
                <a:latin typeface="+mn-lt"/>
              </a:rPr>
              <a:t>– requiring schools to improve recruitment skills (and resilience) of young people</a:t>
            </a:r>
            <a:r>
              <a:rPr lang="en-GB" dirty="0"/>
              <a:t/>
            </a:r>
            <a:br>
              <a:rPr lang="en-GB" dirty="0"/>
            </a:br>
            <a:endParaRPr lang="en-GB" dirty="0"/>
          </a:p>
        </p:txBody>
      </p:sp>
      <p:sp>
        <p:nvSpPr>
          <p:cNvPr id="7" name="Content Placeholder 6"/>
          <p:cNvSpPr>
            <a:spLocks noGrp="1"/>
          </p:cNvSpPr>
          <p:nvPr>
            <p:ph idx="1"/>
          </p:nvPr>
        </p:nvSpPr>
        <p:spPr/>
        <p:txBody>
          <a:bodyPr>
            <a:normAutofit/>
          </a:bodyPr>
          <a:lstStyle/>
          <a:p>
            <a:pPr marL="0" indent="0">
              <a:buNone/>
            </a:pPr>
            <a:r>
              <a:rPr lang="en-GB" b="1" i="1" dirty="0"/>
              <a:t>The well-structured pathway (such as graduate entry schemes leading to long term employment) is becoming rarer and rarer </a:t>
            </a:r>
            <a:r>
              <a:rPr lang="en-GB" i="1" dirty="0"/>
              <a:t>– we are in the era of portfolio careers, zero hour contracts, part-time and self-employment, employment growth in small, rather than large employers. </a:t>
            </a:r>
            <a:r>
              <a:rPr lang="en-GB" b="1" i="1" dirty="0"/>
              <a:t>These are all trends which demand adeptness and confidence from young people if they are to navigate successfully through choppy waters into rewarding and secure careers</a:t>
            </a:r>
            <a:r>
              <a:rPr lang="en-GB" i="1" dirty="0"/>
              <a:t>. </a:t>
            </a:r>
            <a:endParaRPr lang="en-GB" i="1" dirty="0" smtClean="0"/>
          </a:p>
          <a:p>
            <a:pPr marL="0" indent="0">
              <a:buNone/>
            </a:pPr>
            <a:r>
              <a:rPr lang="en-GB" dirty="0" smtClean="0"/>
              <a:t>(</a:t>
            </a:r>
            <a:r>
              <a:rPr lang="en-GB" dirty="0"/>
              <a:t>Peter </a:t>
            </a:r>
            <a:r>
              <a:rPr lang="en-GB" dirty="0" smtClean="0"/>
              <a:t>Cheese, CIPD)</a:t>
            </a:r>
            <a:endParaRPr lang="en-GB" u="sng" dirty="0" smtClean="0"/>
          </a:p>
          <a:p>
            <a:pPr marL="0" indent="0">
              <a:buNone/>
            </a:pPr>
            <a:endParaRPr lang="en-GB"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100165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3100" dirty="0">
                <a:latin typeface="+mn-lt"/>
              </a:rPr>
              <a:t>School to work transitions have become </a:t>
            </a:r>
            <a:r>
              <a:rPr lang="en-GB" sz="3100" b="1" dirty="0">
                <a:latin typeface="+mn-lt"/>
              </a:rPr>
              <a:t>more fractured </a:t>
            </a:r>
            <a:r>
              <a:rPr lang="en-GB" sz="3100" dirty="0">
                <a:latin typeface="+mn-lt"/>
              </a:rPr>
              <a:t>– requiring schools to improve recruitment skills (and resilience) of young people</a:t>
            </a:r>
            <a:r>
              <a:rPr lang="en-GB" dirty="0"/>
              <a:t/>
            </a:r>
            <a:br>
              <a:rPr lang="en-GB" dirty="0"/>
            </a:br>
            <a:endParaRPr lang="en-GB" dirty="0"/>
          </a:p>
        </p:txBody>
      </p:sp>
      <p:sp>
        <p:nvSpPr>
          <p:cNvPr id="3" name="Content Placeholder 2"/>
          <p:cNvSpPr>
            <a:spLocks noGrp="1"/>
          </p:cNvSpPr>
          <p:nvPr>
            <p:ph sz="half" idx="1"/>
          </p:nvPr>
        </p:nvSpPr>
        <p:spPr/>
        <p:txBody>
          <a:bodyPr>
            <a:normAutofit fontScale="85000" lnSpcReduction="20000"/>
          </a:bodyPr>
          <a:lstStyle/>
          <a:p>
            <a:pPr marL="0" indent="0">
              <a:buNone/>
            </a:pPr>
            <a:r>
              <a:rPr lang="en-GB" dirty="0" smtClean="0"/>
              <a:t>“..</a:t>
            </a:r>
            <a:r>
              <a:rPr lang="en-GB" b="1" dirty="0" smtClean="0"/>
              <a:t>the transition process from education to work has become more challenging and complex, in terms of not only navigating pathways from education into employment, but also accessing appropriate forms of work</a:t>
            </a:r>
            <a:r>
              <a:rPr lang="en-GB" dirty="0" smtClean="0"/>
              <a:t>.  ...When they do enter the labour market, [the futures of school and university leavers] are now likely to be played out in far less patterned ways and they continually have to manage the challenges of working in a flexible labour market context.”</a:t>
            </a:r>
          </a:p>
          <a:p>
            <a:pPr marL="0" indent="0">
              <a:buNone/>
            </a:pPr>
            <a:r>
              <a:rPr lang="en-GB" sz="2100" dirty="0" smtClean="0"/>
              <a:t>	</a:t>
            </a:r>
            <a:r>
              <a:rPr lang="en-GB" sz="2100" b="1" dirty="0" smtClean="0"/>
              <a:t>Michael Tomlinson</a:t>
            </a:r>
            <a:r>
              <a:rPr lang="en-GB" sz="2100" dirty="0" smtClean="0"/>
              <a:t>, </a:t>
            </a:r>
            <a:r>
              <a:rPr lang="en-GB" sz="2100" i="1" dirty="0" smtClean="0"/>
              <a:t>Education, Work and 	Identity </a:t>
            </a:r>
            <a:r>
              <a:rPr lang="en-GB" sz="2100" dirty="0" smtClean="0"/>
              <a:t>(2013), 202.</a:t>
            </a:r>
            <a:endParaRPr lang="en-GB" sz="2100" dirty="0"/>
          </a:p>
        </p:txBody>
      </p:sp>
      <p:sp>
        <p:nvSpPr>
          <p:cNvPr id="7" name="Content Placeholder 6"/>
          <p:cNvSpPr>
            <a:spLocks noGrp="1"/>
          </p:cNvSpPr>
          <p:nvPr>
            <p:ph sz="half" idx="2"/>
          </p:nvPr>
        </p:nvSpPr>
        <p:spPr/>
        <p:txBody>
          <a:bodyPr>
            <a:normAutofit fontScale="85000" lnSpcReduction="20000"/>
          </a:bodyPr>
          <a:lstStyle/>
          <a:p>
            <a:pPr marL="0" indent="0">
              <a:buNone/>
            </a:pPr>
            <a:r>
              <a:rPr lang="en-GB" u="sng" dirty="0" smtClean="0"/>
              <a:t>Illustration</a:t>
            </a:r>
          </a:p>
          <a:p>
            <a:pPr marL="0" indent="0">
              <a:buNone/>
            </a:pPr>
            <a:endParaRPr lang="en-GB" dirty="0" smtClean="0"/>
          </a:p>
          <a:p>
            <a:r>
              <a:rPr lang="en-GB" dirty="0" smtClean="0"/>
              <a:t>Internships, </a:t>
            </a:r>
            <a:r>
              <a:rPr lang="en-GB" dirty="0"/>
              <a:t>z</a:t>
            </a:r>
            <a:r>
              <a:rPr lang="en-GB" dirty="0" smtClean="0"/>
              <a:t>ero hour contracts, temporary and part-time contracts, self-employment</a:t>
            </a:r>
          </a:p>
          <a:p>
            <a:r>
              <a:rPr lang="en-GB" b="1" dirty="0" smtClean="0"/>
              <a:t>In </a:t>
            </a:r>
            <a:r>
              <a:rPr lang="en-GB" b="1" dirty="0" smtClean="0"/>
              <a:t>an </a:t>
            </a:r>
            <a:r>
              <a:rPr lang="en-GB" b="1" dirty="0" smtClean="0"/>
              <a:t>analysis of 667 job vacancies requiring limited education and skills in three areas, only 24% were for full-time, day time work.  </a:t>
            </a:r>
          </a:p>
          <a:p>
            <a:pPr marL="0" indent="0">
              <a:buNone/>
            </a:pPr>
            <a:r>
              <a:rPr lang="en-GB" b="1" dirty="0"/>
              <a:t> </a:t>
            </a:r>
            <a:r>
              <a:rPr lang="en-GB" b="1" dirty="0" smtClean="0"/>
              <a:t>   	</a:t>
            </a:r>
            <a:r>
              <a:rPr lang="en-GB" sz="2100" dirty="0" smtClean="0"/>
              <a:t>JRF. 2012. </a:t>
            </a:r>
            <a:r>
              <a:rPr lang="en-GB" sz="2100" i="1" dirty="0" smtClean="0"/>
              <a:t>Challenges for disadvantaged 	young people seeking work </a:t>
            </a:r>
            <a:r>
              <a:rPr lang="en-GB" sz="2100" dirty="0" smtClean="0"/>
              <a:t>  </a:t>
            </a:r>
            <a:endParaRPr lang="en-GB"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04118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3100" dirty="0">
                <a:latin typeface="+mn-lt"/>
              </a:rPr>
              <a:t>School to work transitions have become </a:t>
            </a:r>
            <a:r>
              <a:rPr lang="en-GB" sz="3100" b="1" dirty="0">
                <a:latin typeface="+mn-lt"/>
              </a:rPr>
              <a:t>more fractured </a:t>
            </a:r>
            <a:r>
              <a:rPr lang="en-GB" sz="3100" dirty="0">
                <a:latin typeface="+mn-lt"/>
              </a:rPr>
              <a:t>– requiring schools to improve recruitment skills (and resilience) of young people</a:t>
            </a:r>
            <a:r>
              <a:rPr lang="en-GB" dirty="0"/>
              <a:t/>
            </a:r>
            <a:br>
              <a:rPr lang="en-GB" dirty="0"/>
            </a:br>
            <a:endParaRPr lang="en-GB" dirty="0"/>
          </a:p>
        </p:txBody>
      </p:sp>
      <p:sp>
        <p:nvSpPr>
          <p:cNvPr id="7" name="Content Placeholder 6"/>
          <p:cNvSpPr>
            <a:spLocks noGrp="1"/>
          </p:cNvSpPr>
          <p:nvPr>
            <p:ph idx="1"/>
          </p:nvPr>
        </p:nvSpPr>
        <p:spPr/>
        <p:txBody>
          <a:bodyPr>
            <a:normAutofit lnSpcReduction="10000"/>
          </a:bodyPr>
          <a:lstStyle/>
          <a:p>
            <a:pPr marL="0" indent="0">
              <a:buNone/>
            </a:pPr>
            <a:r>
              <a:rPr lang="en-GB" b="1" i="1" dirty="0"/>
              <a:t>Focus Group recruiters</a:t>
            </a:r>
          </a:p>
          <a:p>
            <a:pPr marL="0" indent="0">
              <a:buNone/>
            </a:pPr>
            <a:r>
              <a:rPr lang="en-GB" i="1" dirty="0" smtClean="0"/>
              <a:t>‘It </a:t>
            </a:r>
            <a:r>
              <a:rPr lang="en-GB" i="1" dirty="0"/>
              <a:t>should be mandatory for schools to teach young people what they need to know for the transition from school to work. Children should be taught about the importance of being respectful, how to get useful information out of someone, how to listen well</a:t>
            </a:r>
            <a:r>
              <a:rPr lang="en-GB" i="1" dirty="0" smtClean="0"/>
              <a:t>.’</a:t>
            </a:r>
            <a:endParaRPr lang="en-GB" dirty="0"/>
          </a:p>
          <a:p>
            <a:pPr marL="0" indent="0">
              <a:buNone/>
            </a:pPr>
            <a:r>
              <a:rPr lang="en-GB" i="1" dirty="0" smtClean="0"/>
              <a:t>‘</a:t>
            </a:r>
            <a:r>
              <a:rPr lang="en-GB" b="1" i="1" dirty="0" smtClean="0"/>
              <a:t>Schools </a:t>
            </a:r>
            <a:r>
              <a:rPr lang="en-GB" b="1" i="1" dirty="0"/>
              <a:t>don’t sit down with them to talk about jobs, what they have to offer and how work works.  They don’t understand how to apply for a job, what CVs should look like, how to get themselves a job</a:t>
            </a:r>
            <a:r>
              <a:rPr lang="en-GB" i="1" dirty="0" smtClean="0"/>
              <a:t>.’</a:t>
            </a:r>
            <a:endParaRPr lang="en-GB" u="sng" dirty="0" smtClean="0"/>
          </a:p>
          <a:p>
            <a:pPr marL="0" indent="0">
              <a:buNone/>
            </a:pPr>
            <a:r>
              <a:rPr lang="en-GB" i="1" dirty="0" smtClean="0"/>
              <a:t>‘They </a:t>
            </a:r>
            <a:r>
              <a:rPr lang="en-GB" i="1" dirty="0"/>
              <a:t>really need to be getting interview practice before they leave education – it gets them the practice and starts building the resilience they need</a:t>
            </a:r>
            <a:r>
              <a:rPr lang="en-GB" i="1" dirty="0" smtClean="0"/>
              <a:t>.’</a:t>
            </a:r>
            <a:endParaRPr lang="en-GB" dirty="0"/>
          </a:p>
          <a:p>
            <a:pPr marL="0" indent="0">
              <a:buNone/>
            </a:pPr>
            <a:endParaRPr lang="en-GB" dirty="0" smtClean="0"/>
          </a:p>
          <a:p>
            <a:pPr marL="0" indent="0">
              <a:buNone/>
            </a:pPr>
            <a:endParaRPr lang="en-GB" dirty="0"/>
          </a:p>
          <a:p>
            <a:pPr marL="0" indent="0">
              <a:buNone/>
            </a:pPr>
            <a:endParaRPr lang="en-GB" dirty="0"/>
          </a:p>
        </p:txBody>
      </p:sp>
    </p:spTree>
    <p:extLst>
      <p:ext uri="{BB962C8B-B14F-4D97-AF65-F5344CB8AC3E}">
        <p14:creationId xmlns:p14="http://schemas.microsoft.com/office/powerpoint/2010/main" val="2690963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2800" dirty="0">
                <a:latin typeface="+mn-lt"/>
              </a:rPr>
              <a:t>‘Good’ employers are </a:t>
            </a:r>
            <a:r>
              <a:rPr lang="en-GB" sz="2800" b="1" dirty="0">
                <a:latin typeface="+mn-lt"/>
              </a:rPr>
              <a:t>more demanding </a:t>
            </a:r>
            <a:r>
              <a:rPr lang="en-GB" sz="2800" dirty="0">
                <a:latin typeface="+mn-lt"/>
              </a:rPr>
              <a:t>– asking not just for </a:t>
            </a:r>
            <a:br>
              <a:rPr lang="en-GB" sz="2800" dirty="0">
                <a:latin typeface="+mn-lt"/>
              </a:rPr>
            </a:br>
            <a:r>
              <a:rPr lang="en-GB" sz="2800" dirty="0">
                <a:latin typeface="+mn-lt"/>
              </a:rPr>
              <a:t>knowledge itself, but the ability to apply knowledge effectively</a:t>
            </a:r>
            <a:endParaRPr lang="en-GB" dirty="0">
              <a:latin typeface="+mn-lt"/>
            </a:endParaRPr>
          </a:p>
        </p:txBody>
      </p:sp>
      <p:sp>
        <p:nvSpPr>
          <p:cNvPr id="3" name="Content Placeholder 2"/>
          <p:cNvSpPr>
            <a:spLocks noGrp="1"/>
          </p:cNvSpPr>
          <p:nvPr>
            <p:ph idx="1"/>
          </p:nvPr>
        </p:nvSpPr>
        <p:spPr/>
        <p:txBody>
          <a:bodyPr>
            <a:normAutofit fontScale="70000" lnSpcReduction="20000"/>
          </a:bodyPr>
          <a:lstStyle/>
          <a:p>
            <a:pPr marL="0" indent="0">
              <a:buNone/>
            </a:pPr>
            <a:r>
              <a:rPr lang="en-GB" i="1" dirty="0"/>
              <a:t>Schools must stop trying to predict the future, but they should try to </a:t>
            </a:r>
            <a:r>
              <a:rPr lang="en-GB" i="1" dirty="0" smtClean="0"/>
              <a:t>prepare young </a:t>
            </a:r>
            <a:r>
              <a:rPr lang="en-GB" i="1" dirty="0"/>
              <a:t>people for the change they will experience. </a:t>
            </a:r>
            <a:r>
              <a:rPr lang="en-GB" b="1" i="1" dirty="0"/>
              <a:t>Schools need to stop preparing young people for the jobs that existed a generation ago and start preparing them for jobs which do not yet exist. For example, entrepreneurship education is much more important now than it was a generation ago because it teaches those skills and personal attributes which oil the modern labour market.  It should not be taught separately but written into every subject. </a:t>
            </a:r>
            <a:endParaRPr lang="en-GB" b="1" dirty="0"/>
          </a:p>
          <a:p>
            <a:pPr marL="0" indent="0">
              <a:buNone/>
            </a:pPr>
            <a:r>
              <a:rPr lang="en-GB" i="1" dirty="0"/>
              <a:t>The art of being enterprising – solution-focused attitudes, spotting opportunities, connecting dots and dealing with uncertainties – has, for example, a very clear and strong relationship with effective maths teaching.  The great goal of such teaching is not in ensuring deep conceptual understanding as an end in itself, important as that is, but in fostering the ability of young people to apply the knowledge they have accumulated in new situations. In this way, we give them the confidence and intellectual resource to embrace and deal with the myriad unfamiliar problems they will encounter through life</a:t>
            </a:r>
            <a:r>
              <a:rPr lang="en-GB" i="1" dirty="0" smtClean="0"/>
              <a:t>. </a:t>
            </a:r>
            <a:r>
              <a:rPr lang="en-GB" dirty="0" smtClean="0"/>
              <a:t>(</a:t>
            </a:r>
            <a:r>
              <a:rPr lang="en-GB" b="1" dirty="0" smtClean="0"/>
              <a:t>Andreas </a:t>
            </a:r>
            <a:r>
              <a:rPr lang="en-GB" b="1" dirty="0" err="1" smtClean="0"/>
              <a:t>Schleicher</a:t>
            </a:r>
            <a:r>
              <a:rPr lang="en-GB" dirty="0" smtClean="0"/>
              <a:t>, OECD) </a:t>
            </a:r>
          </a:p>
          <a:p>
            <a:pPr marL="0" indent="0">
              <a:buNone/>
            </a:pPr>
            <a:r>
              <a:rPr lang="en-GB" i="1" dirty="0"/>
              <a:t>For schools, it is a question of pedagogy and use of community based resources.  </a:t>
            </a:r>
            <a:r>
              <a:rPr lang="en-GB" b="1" i="1" dirty="0"/>
              <a:t>In pedagogic terms, there are tried and tested means of teaching young people to apply emerging knowledge in unfamiliar contexts.  Enterprise styles of learning are considerably more effective if they engage real people from real workplaces in their delivery</a:t>
            </a:r>
            <a:r>
              <a:rPr lang="en-GB" i="1" dirty="0"/>
              <a:t>, as is commonly seen in University Technical Colleges</a:t>
            </a:r>
            <a:r>
              <a:rPr lang="en-GB" i="1" dirty="0" smtClean="0"/>
              <a:t>. </a:t>
            </a:r>
            <a:r>
              <a:rPr lang="en-GB" dirty="0" smtClean="0"/>
              <a:t>(</a:t>
            </a:r>
            <a:r>
              <a:rPr lang="en-GB" b="1" dirty="0" err="1" smtClean="0"/>
              <a:t>Prof.</a:t>
            </a:r>
            <a:r>
              <a:rPr lang="en-GB" b="1" dirty="0" smtClean="0"/>
              <a:t> Chris Husbands</a:t>
            </a:r>
            <a:r>
              <a:rPr lang="en-GB" dirty="0" smtClean="0"/>
              <a:t>, IoE)</a:t>
            </a:r>
            <a:endParaRPr lang="en-GB" dirty="0"/>
          </a:p>
          <a:p>
            <a:pPr marL="0" indent="0">
              <a:buNone/>
            </a:pPr>
            <a:endParaRPr lang="en-GB" dirty="0"/>
          </a:p>
          <a:p>
            <a:pPr marL="0" indent="0">
              <a:buNone/>
            </a:pPr>
            <a:endParaRPr lang="en-GB" dirty="0" smtClean="0"/>
          </a:p>
        </p:txBody>
      </p:sp>
      <p:sp>
        <p:nvSpPr>
          <p:cNvPr id="7" name="Content Placeholder 6"/>
          <p:cNvSpPr>
            <a:spLocks noGrp="1"/>
          </p:cNvSpPr>
          <p:nvPr>
            <p:ph sz="half" idx="4294967295"/>
          </p:nvPr>
        </p:nvSpPr>
        <p:spPr>
          <a:xfrm>
            <a:off x="7010400" y="1825625"/>
            <a:ext cx="4343400" cy="4351338"/>
          </a:xfrm>
        </p:spPr>
        <p:txBody>
          <a:bodyPr>
            <a:normAutofit/>
          </a:bodyPr>
          <a:lstStyle/>
          <a:p>
            <a:pPr marL="0" indent="0">
              <a:buNone/>
            </a:pPr>
            <a:endParaRPr lang="en-GB" u="sng"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1618687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2800" dirty="0" smtClean="0">
                <a:latin typeface="+mn-lt"/>
              </a:rPr>
              <a:t>‘Good’ employers are </a:t>
            </a:r>
            <a:r>
              <a:rPr lang="en-GB" sz="2800" b="1" dirty="0" smtClean="0">
                <a:latin typeface="+mn-lt"/>
              </a:rPr>
              <a:t>more demanding </a:t>
            </a:r>
            <a:r>
              <a:rPr lang="en-GB" sz="2800" dirty="0" smtClean="0">
                <a:latin typeface="+mn-lt"/>
              </a:rPr>
              <a:t>– asking not just for </a:t>
            </a:r>
            <a:br>
              <a:rPr lang="en-GB" sz="2800" dirty="0" smtClean="0">
                <a:latin typeface="+mn-lt"/>
              </a:rPr>
            </a:br>
            <a:r>
              <a:rPr lang="en-GB" sz="2800" dirty="0" smtClean="0">
                <a:latin typeface="+mn-lt"/>
              </a:rPr>
              <a:t>knowledge itself, but the ability to apply knowledge effectively</a:t>
            </a:r>
            <a:endParaRPr lang="en-GB" dirty="0">
              <a:latin typeface="+mn-lt"/>
            </a:endParaRPr>
          </a:p>
        </p:txBody>
      </p:sp>
      <p:sp>
        <p:nvSpPr>
          <p:cNvPr id="3" name="Content Placeholder 2"/>
          <p:cNvSpPr>
            <a:spLocks noGrp="1"/>
          </p:cNvSpPr>
          <p:nvPr>
            <p:ph sz="half" idx="1"/>
          </p:nvPr>
        </p:nvSpPr>
        <p:spPr/>
        <p:txBody>
          <a:bodyPr>
            <a:normAutofit fontScale="92500"/>
          </a:bodyPr>
          <a:lstStyle/>
          <a:p>
            <a:pPr marL="0" indent="0">
              <a:buNone/>
            </a:pPr>
            <a:endParaRPr lang="en-GB" dirty="0" smtClean="0"/>
          </a:p>
          <a:p>
            <a:pPr marL="0" indent="0">
              <a:buNone/>
            </a:pPr>
            <a:r>
              <a:rPr lang="en-GB" i="1" dirty="0" smtClean="0"/>
              <a:t>‘The </a:t>
            </a:r>
            <a:r>
              <a:rPr lang="en-GB" i="1" dirty="0"/>
              <a:t>world economy no longer pays you for what you know, but for what you can do with what you know</a:t>
            </a:r>
            <a:r>
              <a:rPr lang="en-GB" dirty="0" smtClean="0"/>
              <a:t>.’ </a:t>
            </a:r>
          </a:p>
          <a:p>
            <a:pPr marL="0" indent="0">
              <a:buNone/>
            </a:pPr>
            <a:r>
              <a:rPr lang="en-GB" i="1" dirty="0" smtClean="0"/>
              <a:t>‘Young people need the </a:t>
            </a:r>
            <a:r>
              <a:rPr lang="en-GB" i="1" dirty="0"/>
              <a:t>ability to be personally effective in applying knowledge to solve new </a:t>
            </a:r>
            <a:r>
              <a:rPr lang="en-GB" i="1" dirty="0" smtClean="0"/>
              <a:t>problems.’</a:t>
            </a:r>
            <a:endParaRPr lang="en-GB" dirty="0"/>
          </a:p>
          <a:p>
            <a:pPr marL="0" indent="0">
              <a:buNone/>
            </a:pPr>
            <a:endParaRPr lang="en-GB" dirty="0" smtClean="0"/>
          </a:p>
          <a:p>
            <a:pPr marL="0" indent="0" algn="r">
              <a:buNone/>
            </a:pPr>
            <a:r>
              <a:rPr lang="en-GB" dirty="0" smtClean="0"/>
              <a:t>(</a:t>
            </a:r>
            <a:r>
              <a:rPr lang="en-GB" b="1" dirty="0" smtClean="0"/>
              <a:t>Andreas </a:t>
            </a:r>
            <a:r>
              <a:rPr lang="en-GB" b="1" dirty="0" err="1" smtClean="0"/>
              <a:t>Schleicher</a:t>
            </a:r>
            <a:r>
              <a:rPr lang="en-GB" dirty="0" smtClean="0"/>
              <a:t>, OECD)</a:t>
            </a:r>
            <a:endParaRPr lang="en-GB" dirty="0"/>
          </a:p>
        </p:txBody>
      </p:sp>
      <p:sp>
        <p:nvSpPr>
          <p:cNvPr id="7" name="Content Placeholder 6"/>
          <p:cNvSpPr>
            <a:spLocks noGrp="1"/>
          </p:cNvSpPr>
          <p:nvPr>
            <p:ph sz="half" idx="2"/>
          </p:nvPr>
        </p:nvSpPr>
        <p:spPr>
          <a:xfrm>
            <a:off x="6096000" y="1825625"/>
            <a:ext cx="5181600" cy="4351338"/>
          </a:xfrm>
        </p:spPr>
        <p:txBody>
          <a:bodyPr>
            <a:normAutofit fontScale="92500"/>
          </a:bodyPr>
          <a:lstStyle/>
          <a:p>
            <a:pPr marL="0" indent="0">
              <a:buNone/>
            </a:pPr>
            <a:r>
              <a:rPr lang="en-GB" u="sng" dirty="0" smtClean="0"/>
              <a:t>Illustration</a:t>
            </a:r>
          </a:p>
          <a:p>
            <a:pPr marL="0" indent="0">
              <a:buNone/>
            </a:pPr>
            <a:r>
              <a:rPr lang="en-GB" dirty="0"/>
              <a:t>M</a:t>
            </a:r>
            <a:r>
              <a:rPr lang="en-GB" dirty="0" smtClean="0"/>
              <a:t>ore </a:t>
            </a:r>
            <a:r>
              <a:rPr lang="en-GB" dirty="0"/>
              <a:t>than 40% of British workers report that their working environment has substantially changed over the previous three years and half had seen the introduction of new processes or technologies into work – one of the highest proportions across the OECD</a:t>
            </a:r>
            <a:r>
              <a:rPr lang="en-GB" dirty="0" smtClean="0"/>
              <a:t>.</a:t>
            </a:r>
          </a:p>
          <a:p>
            <a:pPr marL="0" indent="0" algn="r">
              <a:buNone/>
            </a:pPr>
            <a:r>
              <a:rPr lang="en-GB" dirty="0" smtClean="0"/>
              <a:t> </a:t>
            </a:r>
            <a:r>
              <a:rPr lang="en-GB" sz="2200" dirty="0" smtClean="0"/>
              <a:t>- OECD. 2013. </a:t>
            </a:r>
            <a:r>
              <a:rPr lang="en-GB" sz="2200" i="1" dirty="0"/>
              <a:t>Skills Outlook</a:t>
            </a:r>
            <a:r>
              <a:rPr lang="en-GB" sz="2200" dirty="0"/>
              <a:t>, </a:t>
            </a:r>
            <a:r>
              <a:rPr lang="en-GB" sz="2200" dirty="0" smtClean="0"/>
              <a:t>51</a:t>
            </a:r>
            <a:r>
              <a:rPr lang="en-GB" sz="2200" dirty="0"/>
              <a:t>.</a:t>
            </a:r>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625517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2800" dirty="0">
                <a:latin typeface="+mn-lt"/>
              </a:rPr>
              <a:t>‘Good’ employers are </a:t>
            </a:r>
            <a:r>
              <a:rPr lang="en-GB" sz="2800" b="1" dirty="0">
                <a:latin typeface="+mn-lt"/>
              </a:rPr>
              <a:t>more demanding </a:t>
            </a:r>
            <a:r>
              <a:rPr lang="en-GB" sz="2800" dirty="0">
                <a:latin typeface="+mn-lt"/>
              </a:rPr>
              <a:t>– asking not just for </a:t>
            </a:r>
            <a:br>
              <a:rPr lang="en-GB" sz="2800" dirty="0">
                <a:latin typeface="+mn-lt"/>
              </a:rPr>
            </a:br>
            <a:r>
              <a:rPr lang="en-GB" sz="2800" dirty="0">
                <a:latin typeface="+mn-lt"/>
              </a:rPr>
              <a:t>knowledge itself, but the ability to apply knowledge effectively</a:t>
            </a:r>
            <a:endParaRPr lang="en-GB" b="1" dirty="0">
              <a:latin typeface="+mn-lt"/>
            </a:endParaRPr>
          </a:p>
        </p:txBody>
      </p:sp>
      <p:sp>
        <p:nvSpPr>
          <p:cNvPr id="3" name="Content Placeholder 2"/>
          <p:cNvSpPr>
            <a:spLocks noGrp="1"/>
          </p:cNvSpPr>
          <p:nvPr>
            <p:ph idx="1"/>
          </p:nvPr>
        </p:nvSpPr>
        <p:spPr/>
        <p:txBody>
          <a:bodyPr>
            <a:normAutofit/>
          </a:bodyPr>
          <a:lstStyle/>
          <a:p>
            <a:pPr marL="0" indent="0">
              <a:buNone/>
            </a:pPr>
            <a:r>
              <a:rPr lang="en-GB" b="1" i="1" dirty="0"/>
              <a:t>Focus Group recruiters</a:t>
            </a:r>
          </a:p>
          <a:p>
            <a:pPr marL="0" indent="0">
              <a:buNone/>
            </a:pPr>
            <a:r>
              <a:rPr lang="en-GB" i="1" dirty="0" smtClean="0"/>
              <a:t>‘They </a:t>
            </a:r>
            <a:r>
              <a:rPr lang="en-GB" i="1" dirty="0"/>
              <a:t>need to be able to translate the skills, experience they’ve developed in school, university, volunteering, other work to show how it relates to the job that’s available</a:t>
            </a:r>
            <a:r>
              <a:rPr lang="en-GB" i="1" dirty="0" smtClean="0"/>
              <a:t>.’</a:t>
            </a:r>
            <a:endParaRPr lang="en-GB" dirty="0"/>
          </a:p>
          <a:p>
            <a:pPr marL="0" indent="0">
              <a:buNone/>
            </a:pPr>
            <a:r>
              <a:rPr lang="en-GB" i="1" dirty="0" smtClean="0"/>
              <a:t>‘</a:t>
            </a:r>
            <a:r>
              <a:rPr lang="en-GB" b="1" i="1" dirty="0" smtClean="0"/>
              <a:t>Older </a:t>
            </a:r>
            <a:r>
              <a:rPr lang="en-GB" b="1" i="1" dirty="0"/>
              <a:t>people in general are much better at problem-solving.  I think it’s because folk just have to solve problems in work much more these days and they get more experience at it and with general life experience too.  With young people, where they’ve done lots of things like the Duke of Edinburgh or been in youth organisations, you do see it, you can recognise it</a:t>
            </a:r>
            <a:r>
              <a:rPr lang="en-GB" i="1" dirty="0"/>
              <a:t>.  Schools can put on this sort of thing for them</a:t>
            </a:r>
            <a:r>
              <a:rPr lang="en-GB" i="1" dirty="0" smtClean="0"/>
              <a:t>.’</a:t>
            </a:r>
            <a:endParaRPr lang="en-GB" dirty="0"/>
          </a:p>
          <a:p>
            <a:pPr marL="0" indent="0">
              <a:buNone/>
            </a:pPr>
            <a:endParaRPr lang="en-GB" dirty="0"/>
          </a:p>
          <a:p>
            <a:pPr marL="0" indent="0">
              <a:buNone/>
            </a:pPr>
            <a:endParaRPr lang="en-GB" dirty="0" smtClean="0"/>
          </a:p>
        </p:txBody>
      </p:sp>
      <p:sp>
        <p:nvSpPr>
          <p:cNvPr id="7" name="Content Placeholder 6"/>
          <p:cNvSpPr>
            <a:spLocks noGrp="1"/>
          </p:cNvSpPr>
          <p:nvPr>
            <p:ph sz="half" idx="4294967295"/>
          </p:nvPr>
        </p:nvSpPr>
        <p:spPr>
          <a:xfrm>
            <a:off x="7010400" y="1825625"/>
            <a:ext cx="4343400" cy="4351338"/>
          </a:xfrm>
        </p:spPr>
        <p:txBody>
          <a:bodyPr>
            <a:normAutofit/>
          </a:bodyPr>
          <a:lstStyle/>
          <a:p>
            <a:pPr marL="0" indent="0">
              <a:buNone/>
            </a:pPr>
            <a:endParaRPr lang="en-GB" u="sng" dirty="0" smtClean="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1681257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911" y="0"/>
            <a:ext cx="10515600" cy="1325563"/>
          </a:xfrm>
        </p:spPr>
        <p:txBody>
          <a:bodyPr/>
          <a:lstStyle/>
          <a:p>
            <a:r>
              <a:rPr lang="en-GB" dirty="0" smtClean="0"/>
              <a:t>Summary</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5715415"/>
              </p:ext>
            </p:extLst>
          </p:nvPr>
        </p:nvGraphicFramePr>
        <p:xfrm>
          <a:off x="334851" y="1045030"/>
          <a:ext cx="11589671" cy="5587194"/>
        </p:xfrm>
        <a:graphic>
          <a:graphicData uri="http://schemas.openxmlformats.org/drawingml/2006/table">
            <a:tbl>
              <a:tblPr firstRow="1" firstCol="1" bandRow="1">
                <a:tableStyleId>{5C22544A-7EE6-4342-B048-85BDC9FD1C3A}</a:tableStyleId>
              </a:tblPr>
              <a:tblGrid>
                <a:gridCol w="3200846"/>
                <a:gridCol w="2828674"/>
                <a:gridCol w="2929194"/>
                <a:gridCol w="2630957"/>
              </a:tblGrid>
              <a:tr h="468194">
                <a:tc gridSpan="4">
                  <a:txBody>
                    <a:bodyPr/>
                    <a:lstStyle/>
                    <a:p>
                      <a:pPr>
                        <a:lnSpc>
                          <a:spcPct val="107000"/>
                        </a:lnSpc>
                        <a:spcAft>
                          <a:spcPts val="0"/>
                        </a:spcAft>
                      </a:pPr>
                      <a:r>
                        <a:rPr lang="en-GB" sz="1400" dirty="0">
                          <a:effectLst/>
                        </a:rPr>
                        <a:t>Due to globalisation, liberal labour regulation, and especially technological change, for young people the labour market is increasingly:</a:t>
                      </a:r>
                    </a:p>
                    <a:p>
                      <a:pPr>
                        <a:lnSpc>
                          <a:spcPct val="107000"/>
                        </a:lnSpc>
                        <a:spcAft>
                          <a:spcPts val="0"/>
                        </a:spcAft>
                      </a:pPr>
                      <a:r>
                        <a:rPr lang="en-GB"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r>
              <a:tr h="1628301">
                <a:tc>
                  <a:txBody>
                    <a:bodyPr/>
                    <a:lstStyle/>
                    <a:p>
                      <a:pPr>
                        <a:lnSpc>
                          <a:spcPct val="107000"/>
                        </a:lnSpc>
                        <a:spcAft>
                          <a:spcPts val="0"/>
                        </a:spcAft>
                      </a:pPr>
                      <a:r>
                        <a:rPr lang="en-GB" sz="1400" dirty="0">
                          <a:effectLst/>
                        </a:rPr>
                        <a:t>Complex – with shifts in distribution of employment, jobs growth in new economic areas and significant change in working practice in traditional areas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b="1" i="1" dirty="0">
                          <a:effectLst/>
                        </a:rPr>
                        <a:t>For young people</a:t>
                      </a:r>
                      <a:r>
                        <a:rPr lang="en-GB" sz="1400" dirty="0">
                          <a:effectLst/>
                        </a:rPr>
                        <a:t>, investment choices (what and where to study, how hard to study, experience to accompany qualifications) become more difficult as the labour market becomes more complex.   </a:t>
                      </a:r>
                    </a:p>
                    <a:p>
                      <a:pPr>
                        <a:lnSpc>
                          <a:spcPct val="107000"/>
                        </a:lnSpc>
                        <a:spcAft>
                          <a:spcPts val="0"/>
                        </a:spcAft>
                      </a:pPr>
                      <a:r>
                        <a:rPr lang="en-GB"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b="1" i="1" dirty="0">
                          <a:effectLst/>
                        </a:rPr>
                        <a:t>For schools (primary and especially secondary</a:t>
                      </a:r>
                      <a:r>
                        <a:rPr lang="en-GB" sz="1400" b="1" dirty="0">
                          <a:effectLst/>
                        </a:rPr>
                        <a:t>), </a:t>
                      </a:r>
                      <a:r>
                        <a:rPr lang="en-GB" sz="1400" dirty="0">
                          <a:effectLst/>
                        </a:rPr>
                        <a:t>CEIAG enriched by extensive employer engagement is more important – especially at key decision points, but through education to confirm value of education.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b="1" i="1" dirty="0">
                          <a:effectLst/>
                        </a:rPr>
                        <a:t>For employers</a:t>
                      </a:r>
                      <a:r>
                        <a:rPr lang="en-GB" sz="1400" dirty="0">
                          <a:effectLst/>
                        </a:rPr>
                        <a:t>, need to engage with schools with wide ranging careers provision to improve signalling (Careers talks, workplace visits, job shadowing</a:t>
                      </a:r>
                      <a:r>
                        <a:rPr lang="en-GB" sz="1400" dirty="0" smtClean="0">
                          <a:effectLst/>
                        </a:rPr>
                        <a:t>).</a:t>
                      </a:r>
                      <a:endParaRPr lang="en-GB" sz="1400" dirty="0">
                        <a:effectLst/>
                      </a:endParaRPr>
                    </a:p>
                    <a:p>
                      <a:pPr>
                        <a:lnSpc>
                          <a:spcPct val="107000"/>
                        </a:lnSpc>
                        <a:spcAft>
                          <a:spcPts val="0"/>
                        </a:spcAft>
                      </a:pPr>
                      <a:r>
                        <a:rPr lang="en-GB"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096495">
                <a:tc>
                  <a:txBody>
                    <a:bodyPr/>
                    <a:lstStyle/>
                    <a:p>
                      <a:pPr>
                        <a:lnSpc>
                          <a:spcPct val="107000"/>
                        </a:lnSpc>
                        <a:spcAft>
                          <a:spcPts val="0"/>
                        </a:spcAft>
                      </a:pPr>
                      <a:r>
                        <a:rPr lang="en-GB" sz="1400" dirty="0">
                          <a:effectLst/>
                        </a:rPr>
                        <a:t>Fractured – with churns between employment (PT, FT, temporary), education, training, unemployment, NEET </a:t>
                      </a:r>
                      <a:r>
                        <a:rPr lang="en-GB" sz="1400" dirty="0" smtClean="0">
                          <a:effectLst/>
                        </a:rPr>
                        <a:t>more commonplace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b="1" i="1" dirty="0">
                          <a:effectLst/>
                        </a:rPr>
                        <a:t>For young people</a:t>
                      </a:r>
                      <a:r>
                        <a:rPr lang="en-GB" sz="1400" dirty="0">
                          <a:effectLst/>
                        </a:rPr>
                        <a:t>, understanding of how the labour market works, job seeking skills and personal resilience become more important.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b="1" i="1" dirty="0">
                          <a:effectLst/>
                        </a:rPr>
                        <a:t>For schools</a:t>
                      </a:r>
                      <a:r>
                        <a:rPr lang="en-GB" sz="1400" dirty="0">
                          <a:effectLst/>
                        </a:rPr>
                        <a:t>, activities to develop resilience (</a:t>
                      </a:r>
                      <a:r>
                        <a:rPr lang="en-GB" sz="1400" dirty="0" err="1">
                          <a:effectLst/>
                        </a:rPr>
                        <a:t>eg</a:t>
                      </a:r>
                      <a:r>
                        <a:rPr lang="en-GB" sz="1400" dirty="0">
                          <a:effectLst/>
                        </a:rPr>
                        <a:t>, volunteering, work experience, mindfulness, problem-solving pedagogies) and preparation (CV and interview practice) in context of labour market operation become more important. Where possible, schools can help put pathways from education into work in place.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b="1" i="1" dirty="0">
                          <a:effectLst/>
                        </a:rPr>
                        <a:t>For employers</a:t>
                      </a:r>
                      <a:r>
                        <a:rPr lang="en-GB" sz="1400" dirty="0">
                          <a:effectLst/>
                        </a:rPr>
                        <a:t>, need to support development of recruitment skills, labour market knowledge and resilience (CV and interview practice, work experience placements, mentoring</a:t>
                      </a:r>
                      <a:r>
                        <a:rPr lang="en-GB" sz="1400" dirty="0" smtClean="0">
                          <a:effectLst/>
                        </a:rPr>
                        <a:t>).</a:t>
                      </a:r>
                      <a:endParaRPr lang="en-GB" sz="1400" dirty="0">
                        <a:effectLst/>
                      </a:endParaRPr>
                    </a:p>
                    <a:p>
                      <a:pPr>
                        <a:lnSpc>
                          <a:spcPct val="107000"/>
                        </a:lnSpc>
                        <a:spcAft>
                          <a:spcPts val="0"/>
                        </a:spcAft>
                      </a:pPr>
                      <a:r>
                        <a:rPr lang="en-GB"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394204">
                <a:tc>
                  <a:txBody>
                    <a:bodyPr/>
                    <a:lstStyle/>
                    <a:p>
                      <a:pPr>
                        <a:lnSpc>
                          <a:spcPct val="107000"/>
                        </a:lnSpc>
                        <a:spcAft>
                          <a:spcPts val="0"/>
                        </a:spcAft>
                      </a:pPr>
                      <a:r>
                        <a:rPr lang="en-GB" sz="1400" dirty="0">
                          <a:effectLst/>
                        </a:rPr>
                        <a:t>Demanding – personal adaptability and effectiveness (employability skills) at a premium in </a:t>
                      </a:r>
                      <a:r>
                        <a:rPr lang="en-GB" sz="1400" dirty="0" smtClean="0">
                          <a:effectLst/>
                        </a:rPr>
                        <a:t>service/knowledge economy/work-related technology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b="1" i="1" dirty="0">
                          <a:effectLst/>
                        </a:rPr>
                        <a:t>For young people</a:t>
                      </a:r>
                      <a:r>
                        <a:rPr lang="en-GB" sz="1400" dirty="0">
                          <a:effectLst/>
                        </a:rPr>
                        <a:t>, ability to apply their knowledge in unfamiliar situations becomes more important.</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b="1" i="1" dirty="0">
                          <a:effectLst/>
                        </a:rPr>
                        <a:t>For schools</a:t>
                      </a:r>
                      <a:r>
                        <a:rPr lang="en-GB" sz="1400" dirty="0">
                          <a:effectLst/>
                        </a:rPr>
                        <a:t>, experiential learning becomes more important (enterprise education) as do pedagogies which value problem-solving and applied learning.</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b="1" i="1" dirty="0">
                          <a:effectLst/>
                        </a:rPr>
                        <a:t>For employers</a:t>
                      </a:r>
                      <a:r>
                        <a:rPr lang="en-GB" sz="1400" dirty="0">
                          <a:effectLst/>
                        </a:rPr>
                        <a:t>, need to support schools in provision of applied and experiential learning (Enterprise competitions, curriculum content</a:t>
                      </a:r>
                      <a:r>
                        <a:rPr lang="en-GB" sz="1400" dirty="0" smtClean="0">
                          <a:effectLst/>
                        </a:rPr>
                        <a:t>).</a:t>
                      </a:r>
                      <a:endParaRPr lang="en-GB" sz="1400" dirty="0">
                        <a:effectLst/>
                      </a:endParaRPr>
                    </a:p>
                    <a:p>
                      <a:pPr>
                        <a:lnSpc>
                          <a:spcPct val="107000"/>
                        </a:lnSpc>
                        <a:spcAft>
                          <a:spcPts val="0"/>
                        </a:spcAft>
                      </a:pPr>
                      <a:r>
                        <a:rPr lang="en-GB" sz="1400" dirty="0">
                          <a:effectLst/>
                        </a:rPr>
                        <a:t>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4138515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2800" b="1" dirty="0" smtClean="0">
                <a:latin typeface="+mn-lt"/>
              </a:rPr>
              <a:t>Questions and comments please</a:t>
            </a:r>
            <a:endParaRPr lang="en-GB" sz="2800" b="1" dirty="0">
              <a:latin typeface="+mn-lt"/>
            </a:endParaRPr>
          </a:p>
        </p:txBody>
      </p:sp>
      <p:sp>
        <p:nvSpPr>
          <p:cNvPr id="5" name="Content Placeholder 4"/>
          <p:cNvSpPr>
            <a:spLocks noGrp="1"/>
          </p:cNvSpPr>
          <p:nvPr>
            <p:ph idx="1"/>
          </p:nvPr>
        </p:nvSpPr>
        <p:spPr>
          <a:xfrm>
            <a:off x="838200" y="1580926"/>
            <a:ext cx="10515600" cy="4351338"/>
          </a:xfrm>
        </p:spPr>
        <p:txBody>
          <a:bodyPr>
            <a:normAutofit fontScale="55000" lnSpcReduction="20000"/>
          </a:bodyPr>
          <a:lstStyle/>
          <a:p>
            <a:pPr marL="0" indent="0">
              <a:buNone/>
            </a:pPr>
            <a:endParaRPr lang="en-GB" dirty="0" smtClean="0"/>
          </a:p>
          <a:p>
            <a:pPr marL="0" indent="0">
              <a:buNone/>
            </a:pPr>
            <a:endParaRPr lang="en-GB" dirty="0"/>
          </a:p>
          <a:p>
            <a:pPr marL="0" indent="0">
              <a:buNone/>
            </a:pPr>
            <a:r>
              <a:rPr lang="en-GB" sz="4400" b="1" dirty="0" smtClean="0"/>
              <a:t>Kate Shoesmith</a:t>
            </a:r>
            <a:r>
              <a:rPr lang="en-GB" sz="4400" dirty="0" smtClean="0"/>
              <a:t>, Recruitment &amp; Employment Confederation</a:t>
            </a:r>
          </a:p>
          <a:p>
            <a:pPr marL="0" indent="0">
              <a:buNone/>
            </a:pPr>
            <a:endParaRPr lang="en-GB" sz="4400" dirty="0"/>
          </a:p>
          <a:p>
            <a:pPr marL="0" indent="0">
              <a:buNone/>
            </a:pPr>
            <a:r>
              <a:rPr lang="en-GB" sz="4400" b="1" dirty="0" smtClean="0"/>
              <a:t>Brian Lightman</a:t>
            </a:r>
            <a:r>
              <a:rPr lang="en-GB" sz="4400" dirty="0" smtClean="0"/>
              <a:t>, General Secretary, Association of School and College Leaders</a:t>
            </a:r>
            <a:endParaRPr lang="en-GB" sz="4400" dirty="0" smtClean="0"/>
          </a:p>
          <a:p>
            <a:pPr marL="0" indent="0">
              <a:buNone/>
            </a:pPr>
            <a:endParaRPr lang="en-GB" dirty="0" smtClean="0"/>
          </a:p>
          <a:p>
            <a:endParaRPr lang="en-GB" dirty="0"/>
          </a:p>
          <a:p>
            <a:pPr marL="0" indent="0">
              <a:buNone/>
            </a:pPr>
            <a:r>
              <a:rPr lang="en-GB" sz="3600" b="1" i="1" dirty="0" smtClean="0"/>
              <a:t>Thank you.</a:t>
            </a:r>
          </a:p>
          <a:p>
            <a:pPr marL="0" indent="0">
              <a:buNone/>
            </a:pPr>
            <a:endParaRPr lang="en-GB" sz="3600" b="1" i="1" dirty="0"/>
          </a:p>
          <a:p>
            <a:pPr marL="0" indent="0">
              <a:buNone/>
            </a:pPr>
            <a:r>
              <a:rPr lang="en-GB" sz="3600" b="1" dirty="0" err="1" smtClean="0"/>
              <a:t>Dr.</a:t>
            </a:r>
            <a:r>
              <a:rPr lang="en-GB" sz="3600" b="1" dirty="0" smtClean="0"/>
              <a:t> Anthony Mann and </a:t>
            </a:r>
            <a:r>
              <a:rPr lang="en-GB" sz="3600" b="1" dirty="0" err="1" smtClean="0"/>
              <a:t>Prof.</a:t>
            </a:r>
            <a:r>
              <a:rPr lang="en-GB" sz="3600" b="1" dirty="0" smtClean="0"/>
              <a:t> Prue Huddleston</a:t>
            </a:r>
          </a:p>
          <a:p>
            <a:pPr marL="0" indent="0">
              <a:buNone/>
            </a:pPr>
            <a:r>
              <a:rPr lang="en-GB" sz="3600" b="1" dirty="0" smtClean="0">
                <a:hlinkClick r:id="rId2"/>
              </a:rPr>
              <a:t>Anthony.Mann@educationandemployers.org</a:t>
            </a:r>
            <a:r>
              <a:rPr lang="en-GB" sz="3600" b="1" dirty="0" smtClean="0"/>
              <a:t> </a:t>
            </a:r>
          </a:p>
          <a:p>
            <a:pPr marL="0" indent="0">
              <a:buNone/>
            </a:pPr>
            <a:endParaRPr lang="en-GB" sz="3600" b="1" dirty="0" smtClean="0"/>
          </a:p>
          <a:p>
            <a:pPr marL="0" indent="0">
              <a:buNone/>
            </a:pPr>
            <a:r>
              <a:rPr lang="en-GB" sz="3600" b="1" dirty="0" smtClean="0">
                <a:hlinkClick r:id="rId3"/>
              </a:rPr>
              <a:t>www.educationandemployers.org/research</a:t>
            </a:r>
            <a:r>
              <a:rPr lang="en-GB" sz="3600" b="1" dirty="0" smtClean="0"/>
              <a:t> </a:t>
            </a:r>
            <a:r>
              <a:rPr lang="en-GB" sz="3600" b="1" dirty="0" smtClean="0"/>
              <a:t>- </a:t>
            </a:r>
            <a:r>
              <a:rPr lang="en-GB" sz="3600" dirty="0" smtClean="0"/>
              <a:t>Twitter</a:t>
            </a:r>
            <a:r>
              <a:rPr lang="en-GB" sz="3600" dirty="0"/>
              <a:t>:  </a:t>
            </a:r>
            <a:r>
              <a:rPr lang="en-GB" sz="3600" b="1" dirty="0">
                <a:hlinkClick r:id="rId4"/>
              </a:rPr>
              <a:t>@</a:t>
            </a:r>
            <a:r>
              <a:rPr lang="en-GB" sz="3600" b="1" dirty="0" err="1">
                <a:hlinkClick r:id="rId4"/>
              </a:rPr>
              <a:t>Edu_Employers</a:t>
            </a:r>
            <a:r>
              <a:rPr lang="en-GB" sz="3600" b="1" dirty="0"/>
              <a:t> </a:t>
            </a:r>
          </a:p>
          <a:p>
            <a:pPr marL="0" indent="0">
              <a:buNone/>
            </a:pPr>
            <a:endParaRPr lang="en-GB" sz="3600" b="1" dirty="0"/>
          </a:p>
        </p:txBody>
      </p:sp>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20625" y="147444"/>
            <a:ext cx="2613212" cy="894261"/>
          </a:xfrm>
          <a:prstGeom prst="rect">
            <a:avLst/>
          </a:prstGeom>
        </p:spPr>
      </p:pic>
    </p:spTree>
    <p:extLst>
      <p:ext uri="{BB962C8B-B14F-4D97-AF65-F5344CB8AC3E}">
        <p14:creationId xmlns:p14="http://schemas.microsoft.com/office/powerpoint/2010/main" val="1619193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smtClean="0">
                <a:latin typeface="+mn-lt"/>
              </a:rPr>
              <a:t>Participants.</a:t>
            </a:r>
            <a:endParaRPr lang="en-GB" b="1" dirty="0">
              <a:latin typeface="+mn-lt"/>
            </a:endParaRPr>
          </a:p>
        </p:txBody>
      </p:sp>
      <p:sp>
        <p:nvSpPr>
          <p:cNvPr id="5" name="Content Placeholder 4"/>
          <p:cNvSpPr>
            <a:spLocks noGrp="1"/>
          </p:cNvSpPr>
          <p:nvPr>
            <p:ph sz="half" idx="1"/>
          </p:nvPr>
        </p:nvSpPr>
        <p:spPr/>
        <p:txBody>
          <a:bodyPr>
            <a:normAutofit fontScale="32500" lnSpcReduction="20000"/>
          </a:bodyPr>
          <a:lstStyle/>
          <a:p>
            <a:pPr marL="0" indent="0">
              <a:buNone/>
            </a:pPr>
            <a:r>
              <a:rPr lang="en-GB" sz="4300" b="1" dirty="0"/>
              <a:t>Ariel </a:t>
            </a:r>
            <a:r>
              <a:rPr lang="en-GB" sz="4300" b="1" dirty="0" smtClean="0"/>
              <a:t>Eckstein</a:t>
            </a:r>
            <a:r>
              <a:rPr lang="en-GB" sz="4300" dirty="0" smtClean="0"/>
              <a:t>, Managing </a:t>
            </a:r>
            <a:r>
              <a:rPr lang="en-GB" sz="4300" dirty="0"/>
              <a:t>Director </a:t>
            </a:r>
            <a:r>
              <a:rPr lang="en-GB" sz="4300" dirty="0" smtClean="0"/>
              <a:t>  LinkedIn </a:t>
            </a:r>
            <a:r>
              <a:rPr lang="en-GB" sz="4300" dirty="0"/>
              <a:t>EMEA 	</a:t>
            </a:r>
          </a:p>
          <a:p>
            <a:pPr marL="0" indent="0">
              <a:buNone/>
            </a:pPr>
            <a:r>
              <a:rPr lang="en-GB" sz="4300" b="1" dirty="0"/>
              <a:t>Brent </a:t>
            </a:r>
            <a:r>
              <a:rPr lang="en-GB" sz="4300" b="1" dirty="0" err="1" smtClean="0"/>
              <a:t>Hoberman</a:t>
            </a:r>
            <a:r>
              <a:rPr lang="en-GB" sz="4300" dirty="0" smtClean="0"/>
              <a:t>, Internet </a:t>
            </a:r>
            <a:r>
              <a:rPr lang="en-GB" sz="4300" dirty="0"/>
              <a:t>Entrepreneur and Investor 	</a:t>
            </a:r>
          </a:p>
          <a:p>
            <a:pPr marL="0" indent="0">
              <a:buNone/>
            </a:pPr>
            <a:r>
              <a:rPr lang="en-GB" sz="4300" b="1" dirty="0"/>
              <a:t>Brian </a:t>
            </a:r>
            <a:r>
              <a:rPr lang="en-GB" sz="4300" b="1" dirty="0" smtClean="0"/>
              <a:t>Lightman</a:t>
            </a:r>
            <a:r>
              <a:rPr lang="en-GB" sz="4300" dirty="0" smtClean="0"/>
              <a:t>, General Secretary, Association </a:t>
            </a:r>
            <a:r>
              <a:rPr lang="en-GB" sz="4300" dirty="0"/>
              <a:t>of School and College </a:t>
            </a:r>
            <a:r>
              <a:rPr lang="en-GB" sz="4300" dirty="0" smtClean="0"/>
              <a:t>Leaders </a:t>
            </a:r>
            <a:r>
              <a:rPr lang="en-GB" sz="4300" dirty="0"/>
              <a:t>	</a:t>
            </a:r>
          </a:p>
          <a:p>
            <a:pPr marL="0" indent="0">
              <a:buNone/>
            </a:pPr>
            <a:r>
              <a:rPr lang="en-GB" sz="4300" b="1" dirty="0"/>
              <a:t>Charles </a:t>
            </a:r>
            <a:r>
              <a:rPr lang="en-GB" sz="4300" b="1" dirty="0" smtClean="0"/>
              <a:t>Parker</a:t>
            </a:r>
            <a:r>
              <a:rPr lang="en-GB" sz="4300" dirty="0" smtClean="0"/>
              <a:t>, Chief Executive, Baker </a:t>
            </a:r>
            <a:r>
              <a:rPr lang="en-GB" sz="4300" dirty="0"/>
              <a:t>Dearing Educational Trust 	</a:t>
            </a:r>
            <a:endParaRPr lang="en-GB" sz="4300" dirty="0" smtClean="0"/>
          </a:p>
          <a:p>
            <a:pPr marL="0" indent="0">
              <a:buNone/>
            </a:pPr>
            <a:r>
              <a:rPr lang="en-GB" sz="4300" b="1" dirty="0" smtClean="0"/>
              <a:t>Christine Hodgson</a:t>
            </a:r>
            <a:r>
              <a:rPr lang="en-GB" sz="4300" dirty="0" smtClean="0"/>
              <a:t>, Chairman, </a:t>
            </a:r>
            <a:r>
              <a:rPr lang="en-GB" sz="4300" dirty="0" err="1" smtClean="0"/>
              <a:t>Capgemini</a:t>
            </a:r>
            <a:r>
              <a:rPr lang="en-GB" sz="4300" dirty="0" smtClean="0"/>
              <a:t> </a:t>
            </a:r>
            <a:r>
              <a:rPr lang="en-GB" sz="4300" dirty="0"/>
              <a:t>UK plc 	</a:t>
            </a:r>
          </a:p>
          <a:p>
            <a:pPr marL="0" indent="0">
              <a:buNone/>
            </a:pPr>
            <a:r>
              <a:rPr lang="en-GB" sz="4300" b="1" dirty="0"/>
              <a:t>Dame Clara </a:t>
            </a:r>
            <a:r>
              <a:rPr lang="en-GB" sz="4300" b="1" dirty="0" err="1" smtClean="0"/>
              <a:t>Furse</a:t>
            </a:r>
            <a:r>
              <a:rPr lang="en-GB" sz="4300" dirty="0" smtClean="0"/>
              <a:t>, Chairman, Nomura </a:t>
            </a:r>
            <a:r>
              <a:rPr lang="en-GB" sz="4300" dirty="0"/>
              <a:t>Bank International 	</a:t>
            </a:r>
          </a:p>
          <a:p>
            <a:pPr marL="0" indent="0">
              <a:buNone/>
            </a:pPr>
            <a:r>
              <a:rPr lang="en-GB" sz="4300" b="1" dirty="0"/>
              <a:t>David </a:t>
            </a:r>
            <a:r>
              <a:rPr lang="en-GB" sz="4300" b="1" dirty="0" smtClean="0"/>
              <a:t>Cruickshank</a:t>
            </a:r>
            <a:r>
              <a:rPr lang="en-GB" sz="4300" dirty="0" smtClean="0"/>
              <a:t>, Chairman, Deloitte </a:t>
            </a:r>
            <a:r>
              <a:rPr lang="en-GB" sz="4300" dirty="0"/>
              <a:t>and </a:t>
            </a:r>
            <a:r>
              <a:rPr lang="en-GB" sz="4300" dirty="0" smtClean="0"/>
              <a:t>Education and Employers </a:t>
            </a:r>
          </a:p>
          <a:p>
            <a:pPr marL="0" indent="0">
              <a:buNone/>
            </a:pPr>
            <a:r>
              <a:rPr lang="en-GB" sz="4300" b="1" dirty="0" smtClean="0"/>
              <a:t>David Frost</a:t>
            </a:r>
            <a:r>
              <a:rPr lang="en-GB" sz="4300" dirty="0" smtClean="0"/>
              <a:t>, Chair, LEP </a:t>
            </a:r>
            <a:r>
              <a:rPr lang="en-GB" sz="4300" dirty="0"/>
              <a:t>Network 	</a:t>
            </a:r>
          </a:p>
          <a:p>
            <a:pPr marL="0" indent="0">
              <a:buNone/>
            </a:pPr>
            <a:r>
              <a:rPr lang="en-GB" sz="4300" b="1" dirty="0"/>
              <a:t>Jeremy </a:t>
            </a:r>
            <a:r>
              <a:rPr lang="en-GB" sz="4300" b="1" dirty="0" smtClean="0"/>
              <a:t>Newman</a:t>
            </a:r>
            <a:r>
              <a:rPr lang="en-GB" sz="4300" dirty="0" smtClean="0"/>
              <a:t>, Chairman, Audit </a:t>
            </a:r>
            <a:r>
              <a:rPr lang="en-GB" sz="4300" dirty="0"/>
              <a:t>Commission 	</a:t>
            </a:r>
          </a:p>
          <a:p>
            <a:pPr marL="0" indent="0">
              <a:buNone/>
            </a:pPr>
            <a:r>
              <a:rPr lang="en-GB" sz="4300" b="1" dirty="0"/>
              <a:t>John </a:t>
            </a:r>
            <a:r>
              <a:rPr lang="en-GB" sz="4300" b="1" dirty="0" smtClean="0"/>
              <a:t>Morgan</a:t>
            </a:r>
            <a:r>
              <a:rPr lang="en-GB" sz="4300" dirty="0" smtClean="0"/>
              <a:t>, Chief executive, Morgan </a:t>
            </a:r>
            <a:r>
              <a:rPr lang="en-GB" sz="4300" dirty="0"/>
              <a:t>Sindall Plc 	</a:t>
            </a:r>
          </a:p>
          <a:p>
            <a:pPr marL="0" indent="0">
              <a:buNone/>
            </a:pPr>
            <a:r>
              <a:rPr lang="en-GB" sz="4300" b="1" dirty="0"/>
              <a:t>Kay </a:t>
            </a:r>
            <a:r>
              <a:rPr lang="en-GB" sz="4300" b="1" dirty="0" smtClean="0"/>
              <a:t>Carberry</a:t>
            </a:r>
            <a:r>
              <a:rPr lang="en-GB" sz="4300" dirty="0" smtClean="0"/>
              <a:t>, Assistant </a:t>
            </a:r>
            <a:r>
              <a:rPr lang="en-GB" sz="4300" dirty="0"/>
              <a:t>General </a:t>
            </a:r>
            <a:r>
              <a:rPr lang="en-GB" sz="4300" dirty="0" smtClean="0"/>
              <a:t>Secretary, Trade </a:t>
            </a:r>
            <a:r>
              <a:rPr lang="en-GB" sz="4300" dirty="0"/>
              <a:t>Union Congress 	</a:t>
            </a:r>
          </a:p>
          <a:p>
            <a:pPr marL="0" indent="0">
              <a:buNone/>
            </a:pPr>
            <a:r>
              <a:rPr lang="en-GB" sz="4300" b="1" dirty="0"/>
              <a:t>Lesley </a:t>
            </a:r>
            <a:r>
              <a:rPr lang="en-GB" sz="4300" b="1" dirty="0" smtClean="0"/>
              <a:t>Giles</a:t>
            </a:r>
            <a:r>
              <a:rPr lang="en-GB" sz="4300" dirty="0" smtClean="0"/>
              <a:t>, Deputy </a:t>
            </a:r>
            <a:r>
              <a:rPr lang="en-GB" sz="4300" dirty="0"/>
              <a:t>Director for Research and </a:t>
            </a:r>
            <a:r>
              <a:rPr lang="en-GB" sz="4300" dirty="0" smtClean="0"/>
              <a:t>Policy, UKCES </a:t>
            </a:r>
            <a:r>
              <a:rPr lang="en-GB" sz="4300" dirty="0"/>
              <a:t>	</a:t>
            </a:r>
          </a:p>
          <a:p>
            <a:pPr marL="0" indent="0">
              <a:buNone/>
            </a:pPr>
            <a:r>
              <a:rPr lang="en-GB" sz="4300" b="1" dirty="0"/>
              <a:t>Lord Michael Grade </a:t>
            </a:r>
            <a:r>
              <a:rPr lang="en-GB" sz="4300" dirty="0"/>
              <a:t>	</a:t>
            </a:r>
          </a:p>
          <a:p>
            <a:pPr marL="0" indent="0">
              <a:buNone/>
            </a:pPr>
            <a:r>
              <a:rPr lang="en-GB" sz="4300" b="1" dirty="0" smtClean="0"/>
              <a:t>Mark </a:t>
            </a:r>
            <a:r>
              <a:rPr lang="en-GB" sz="4300" b="1" dirty="0" err="1" smtClean="0"/>
              <a:t>Protherough</a:t>
            </a:r>
            <a:r>
              <a:rPr lang="en-GB" sz="4300" dirty="0" smtClean="0"/>
              <a:t>, Executive Director, ICAEW</a:t>
            </a:r>
            <a:endParaRPr lang="en-GB" sz="4300" dirty="0"/>
          </a:p>
          <a:p>
            <a:pPr marL="0" indent="0">
              <a:buNone/>
            </a:pPr>
            <a:endParaRPr lang="en-GB" dirty="0"/>
          </a:p>
        </p:txBody>
      </p:sp>
      <p:sp>
        <p:nvSpPr>
          <p:cNvPr id="6" name="Content Placeholder 5"/>
          <p:cNvSpPr>
            <a:spLocks noGrp="1"/>
          </p:cNvSpPr>
          <p:nvPr>
            <p:ph sz="half" idx="2"/>
          </p:nvPr>
        </p:nvSpPr>
        <p:spPr/>
        <p:txBody>
          <a:bodyPr>
            <a:normAutofit fontScale="32500" lnSpcReduction="20000"/>
          </a:bodyPr>
          <a:lstStyle/>
          <a:p>
            <a:pPr marL="0" indent="0">
              <a:buNone/>
            </a:pPr>
            <a:r>
              <a:rPr lang="en-GB" sz="4300" b="1" dirty="0" smtClean="0"/>
              <a:t>Russell Hobby</a:t>
            </a:r>
            <a:r>
              <a:rPr lang="en-GB" sz="4300" dirty="0" smtClean="0"/>
              <a:t>, General Secretary, National Association of Head Teachers</a:t>
            </a:r>
            <a:endParaRPr lang="en-GB" sz="4300" dirty="0"/>
          </a:p>
          <a:p>
            <a:pPr marL="0" indent="0">
              <a:buNone/>
            </a:pPr>
            <a:r>
              <a:rPr lang="en-GB" sz="4300" b="1" dirty="0" smtClean="0"/>
              <a:t>Nick Chambers</a:t>
            </a:r>
            <a:r>
              <a:rPr lang="en-GB" sz="4300" dirty="0" smtClean="0"/>
              <a:t>, Director, Education </a:t>
            </a:r>
            <a:r>
              <a:rPr lang="en-GB" sz="4300" dirty="0"/>
              <a:t>and Employers Taskforce 	</a:t>
            </a:r>
          </a:p>
          <a:p>
            <a:pPr marL="0" indent="0">
              <a:buNone/>
            </a:pPr>
            <a:r>
              <a:rPr lang="en-GB" sz="4300" b="1" dirty="0" smtClean="0"/>
              <a:t>Paul Drechsler</a:t>
            </a:r>
            <a:r>
              <a:rPr lang="en-GB" sz="4300" dirty="0" smtClean="0"/>
              <a:t>, Chairman </a:t>
            </a:r>
            <a:r>
              <a:rPr lang="en-GB" sz="4300" dirty="0"/>
              <a:t>and Chief </a:t>
            </a:r>
            <a:r>
              <a:rPr lang="en-GB" sz="4300" dirty="0" smtClean="0"/>
              <a:t>Executive, Wates </a:t>
            </a:r>
            <a:r>
              <a:rPr lang="en-GB" sz="4300" dirty="0"/>
              <a:t>	</a:t>
            </a:r>
          </a:p>
          <a:p>
            <a:pPr marL="0" indent="0">
              <a:buNone/>
            </a:pPr>
            <a:r>
              <a:rPr lang="en-GB" sz="4300" b="1" dirty="0"/>
              <a:t>Paul </a:t>
            </a:r>
            <a:r>
              <a:rPr lang="en-GB" sz="4300" b="1" dirty="0" smtClean="0"/>
              <a:t>Ryder</a:t>
            </a:r>
            <a:r>
              <a:rPr lang="en-GB" sz="4300" dirty="0" smtClean="0"/>
              <a:t>, Group </a:t>
            </a:r>
            <a:r>
              <a:rPr lang="en-GB" sz="4300" dirty="0"/>
              <a:t>Co-Head of </a:t>
            </a:r>
            <a:r>
              <a:rPr lang="en-GB" sz="4300" dirty="0" smtClean="0"/>
              <a:t>LTROD, HSBC </a:t>
            </a:r>
            <a:r>
              <a:rPr lang="en-GB" sz="4300" dirty="0"/>
              <a:t>	</a:t>
            </a:r>
          </a:p>
          <a:p>
            <a:pPr marL="0" indent="0">
              <a:buNone/>
            </a:pPr>
            <a:r>
              <a:rPr lang="en-GB" sz="4300" b="1" dirty="0"/>
              <a:t>Peter </a:t>
            </a:r>
            <a:r>
              <a:rPr lang="en-GB" sz="4300" b="1" dirty="0" smtClean="0"/>
              <a:t>Cheese</a:t>
            </a:r>
            <a:r>
              <a:rPr lang="en-GB" sz="4300" dirty="0" smtClean="0"/>
              <a:t>, CEO, CIPD </a:t>
            </a:r>
            <a:r>
              <a:rPr lang="en-GB" sz="4300" dirty="0"/>
              <a:t>	</a:t>
            </a:r>
          </a:p>
          <a:p>
            <a:pPr marL="0" indent="0">
              <a:buNone/>
            </a:pPr>
            <a:r>
              <a:rPr lang="en-GB" sz="4300" b="1" dirty="0"/>
              <a:t>Peter </a:t>
            </a:r>
            <a:r>
              <a:rPr lang="en-GB" sz="4300" b="1" dirty="0" smtClean="0"/>
              <a:t>Dart</a:t>
            </a:r>
            <a:r>
              <a:rPr lang="en-GB" sz="4300" dirty="0" smtClean="0"/>
              <a:t>, Director, WPP </a:t>
            </a:r>
            <a:r>
              <a:rPr lang="en-GB" sz="4300" dirty="0"/>
              <a:t>	</a:t>
            </a:r>
          </a:p>
          <a:p>
            <a:pPr marL="0" indent="0">
              <a:buNone/>
            </a:pPr>
            <a:r>
              <a:rPr lang="en-GB" sz="4300" b="1" dirty="0"/>
              <a:t>Richard </a:t>
            </a:r>
            <a:r>
              <a:rPr lang="en-GB" sz="4300" b="1" dirty="0" err="1" smtClean="0"/>
              <a:t>Hardie</a:t>
            </a:r>
            <a:r>
              <a:rPr lang="en-GB" sz="4300" dirty="0" smtClean="0"/>
              <a:t>, Chairman, UBS </a:t>
            </a:r>
            <a:r>
              <a:rPr lang="en-GB" sz="4300" dirty="0"/>
              <a:t>Ltd 	</a:t>
            </a:r>
          </a:p>
          <a:p>
            <a:pPr marL="0" indent="0">
              <a:buNone/>
            </a:pPr>
            <a:r>
              <a:rPr lang="en-GB" sz="4300" b="1" dirty="0"/>
              <a:t>Ron Dennis </a:t>
            </a:r>
            <a:r>
              <a:rPr lang="en-GB" sz="4300" dirty="0" smtClean="0"/>
              <a:t>CBE, Executive Chairman, McLaren </a:t>
            </a:r>
            <a:r>
              <a:rPr lang="en-GB" sz="4300" dirty="0"/>
              <a:t>Group </a:t>
            </a:r>
            <a:endParaRPr lang="en-GB" sz="4300" dirty="0" smtClean="0"/>
          </a:p>
          <a:p>
            <a:pPr marL="0" indent="0">
              <a:buNone/>
            </a:pPr>
            <a:r>
              <a:rPr lang="en-GB" sz="4300" b="1" dirty="0" smtClean="0"/>
              <a:t>Sir </a:t>
            </a:r>
            <a:r>
              <a:rPr lang="en-GB" sz="4300" b="1" dirty="0"/>
              <a:t>Anthony </a:t>
            </a:r>
            <a:r>
              <a:rPr lang="en-GB" sz="4300" b="1" dirty="0" err="1" smtClean="0"/>
              <a:t>Salz</a:t>
            </a:r>
            <a:r>
              <a:rPr lang="en-GB" sz="4300" dirty="0" smtClean="0"/>
              <a:t>, Executive </a:t>
            </a:r>
            <a:r>
              <a:rPr lang="en-GB" sz="4300" dirty="0"/>
              <a:t>Vice </a:t>
            </a:r>
            <a:r>
              <a:rPr lang="en-GB" sz="4300" dirty="0" smtClean="0"/>
              <a:t>Chairman, Rothschild </a:t>
            </a:r>
            <a:r>
              <a:rPr lang="en-GB" sz="4300" dirty="0"/>
              <a:t>	</a:t>
            </a:r>
            <a:endParaRPr lang="en-GB" sz="4300" dirty="0" smtClean="0"/>
          </a:p>
          <a:p>
            <a:pPr marL="0" indent="0">
              <a:buNone/>
            </a:pPr>
            <a:r>
              <a:rPr lang="en-GB" sz="4300" b="1" dirty="0" smtClean="0"/>
              <a:t>Sir </a:t>
            </a:r>
            <a:r>
              <a:rPr lang="en-GB" sz="4300" b="1" dirty="0"/>
              <a:t>Charlie </a:t>
            </a:r>
            <a:r>
              <a:rPr lang="en-GB" sz="4300" b="1" dirty="0" smtClean="0"/>
              <a:t>Mayfield</a:t>
            </a:r>
            <a:r>
              <a:rPr lang="en-GB" sz="4300" dirty="0" smtClean="0"/>
              <a:t>, Chairman, John </a:t>
            </a:r>
            <a:r>
              <a:rPr lang="en-GB" sz="4300" dirty="0"/>
              <a:t>Lewis Partnership </a:t>
            </a:r>
            <a:r>
              <a:rPr lang="en-GB" sz="4300" dirty="0" smtClean="0"/>
              <a:t>and </a:t>
            </a:r>
            <a:r>
              <a:rPr lang="en-GB" sz="4300" dirty="0"/>
              <a:t>Chairman </a:t>
            </a:r>
            <a:r>
              <a:rPr lang="en-GB" sz="4300" dirty="0" smtClean="0"/>
              <a:t>of </a:t>
            </a:r>
            <a:r>
              <a:rPr lang="en-GB" sz="4300" dirty="0"/>
              <a:t>UKCES 	</a:t>
            </a:r>
          </a:p>
          <a:p>
            <a:pPr marL="0" indent="0">
              <a:buNone/>
            </a:pPr>
            <a:r>
              <a:rPr lang="en-GB" sz="4300" b="1" dirty="0"/>
              <a:t>Sir Mike </a:t>
            </a:r>
            <a:r>
              <a:rPr lang="en-GB" sz="4300" b="1" dirty="0" smtClean="0"/>
              <a:t>Rake</a:t>
            </a:r>
            <a:r>
              <a:rPr lang="en-GB" sz="4300" dirty="0" smtClean="0"/>
              <a:t>, Chairman, BT </a:t>
            </a:r>
            <a:r>
              <a:rPr lang="en-GB" sz="4300" dirty="0"/>
              <a:t>Group and President of the CBI 	</a:t>
            </a:r>
          </a:p>
          <a:p>
            <a:pPr marL="0" indent="0">
              <a:buNone/>
            </a:pPr>
            <a:r>
              <a:rPr lang="en-GB" sz="4300" b="1" dirty="0"/>
              <a:t>Stephen </a:t>
            </a:r>
            <a:r>
              <a:rPr lang="en-GB" sz="4300" b="1" dirty="0" err="1" smtClean="0"/>
              <a:t>Welton</a:t>
            </a:r>
            <a:r>
              <a:rPr lang="en-GB" sz="4300" dirty="0" smtClean="0"/>
              <a:t>, CEO, Business </a:t>
            </a:r>
            <a:r>
              <a:rPr lang="en-GB" sz="4300" dirty="0"/>
              <a:t>Growth Fund 	</a:t>
            </a:r>
          </a:p>
          <a:p>
            <a:pPr marL="0" indent="0">
              <a:buNone/>
            </a:pPr>
            <a:r>
              <a:rPr lang="en-GB" sz="4300" b="1" dirty="0"/>
              <a:t>Terry Morgan </a:t>
            </a:r>
            <a:r>
              <a:rPr lang="en-GB" sz="4300" dirty="0" smtClean="0"/>
              <a:t>CBE, Chairman, </a:t>
            </a:r>
            <a:r>
              <a:rPr lang="en-GB" sz="4300" dirty="0" err="1" smtClean="0"/>
              <a:t>Crossrail</a:t>
            </a:r>
            <a:r>
              <a:rPr lang="en-GB" sz="4300" dirty="0" smtClean="0"/>
              <a:t> </a:t>
            </a:r>
            <a:r>
              <a:rPr lang="en-GB" sz="4300" dirty="0"/>
              <a:t>	</a:t>
            </a:r>
          </a:p>
          <a:p>
            <a:pPr marL="0" indent="0">
              <a:buNone/>
            </a:pPr>
            <a:r>
              <a:rPr lang="en-GB" sz="4300" b="1" dirty="0"/>
              <a:t>Tim </a:t>
            </a:r>
            <a:r>
              <a:rPr lang="en-GB" sz="4300" b="1" dirty="0" smtClean="0"/>
              <a:t>Thomas</a:t>
            </a:r>
            <a:r>
              <a:rPr lang="en-GB" sz="4300" dirty="0" smtClean="0"/>
              <a:t>, Head </a:t>
            </a:r>
            <a:r>
              <a:rPr lang="en-GB" sz="4300" dirty="0"/>
              <a:t>of Employment </a:t>
            </a:r>
            <a:r>
              <a:rPr lang="en-GB" sz="4300" dirty="0" smtClean="0"/>
              <a:t>Policy, EEF </a:t>
            </a:r>
            <a:r>
              <a:rPr lang="en-GB" sz="4300" dirty="0"/>
              <a:t>	</a:t>
            </a:r>
          </a:p>
          <a:p>
            <a:pPr marL="0" indent="0">
              <a:buNone/>
            </a:pPr>
            <a:endParaRPr lang="en-GB"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1948886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mn-lt"/>
              </a:rPr>
              <a:t>T</a:t>
            </a:r>
            <a:r>
              <a:rPr lang="en-GB" b="1" dirty="0" smtClean="0">
                <a:latin typeface="+mn-lt"/>
              </a:rPr>
              <a:t>he opportunity.</a:t>
            </a:r>
            <a:endParaRPr lang="en-GB" b="1" dirty="0">
              <a:latin typeface="+mn-lt"/>
            </a:endParaRPr>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buNone/>
            </a:pPr>
            <a:r>
              <a:rPr lang="en-GB" dirty="0" smtClean="0"/>
              <a:t>How can schools and colleges make best use of the new levels of discretion they have over curriculum delivery – working within the constraints of qualifications frameworks and accountability mechanisms</a:t>
            </a:r>
            <a:r>
              <a:rPr lang="en-GB" dirty="0"/>
              <a:t> </a:t>
            </a:r>
            <a:r>
              <a:rPr lang="en-GB" dirty="0" smtClean="0"/>
              <a:t>– to better prepare young people for the working world?</a:t>
            </a:r>
          </a:p>
          <a:p>
            <a:pPr marL="0" indent="0">
              <a:buNone/>
            </a:pPr>
            <a:endParaRPr lang="en-GB" dirty="0" smtClean="0"/>
          </a:p>
          <a:p>
            <a:pPr marL="0" indent="0">
              <a:buNone/>
            </a:pPr>
            <a:r>
              <a:rPr lang="en-GB" dirty="0" smtClean="0"/>
              <a:t>What practical advice can be offered to school leaders seeking to optimise the chances of their young people to succeed in the modern labour market?</a:t>
            </a:r>
          </a:p>
          <a:p>
            <a:pPr marL="0" indent="0">
              <a:buNone/>
            </a:pPr>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498407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Methodology and outputs I.</a:t>
            </a:r>
            <a:endParaRPr lang="en-GB" b="1" dirty="0">
              <a:latin typeface="+mn-lt"/>
            </a:endParaRPr>
          </a:p>
        </p:txBody>
      </p:sp>
      <p:sp>
        <p:nvSpPr>
          <p:cNvPr id="3" name="Content Placeholder 2"/>
          <p:cNvSpPr>
            <a:spLocks noGrp="1"/>
          </p:cNvSpPr>
          <p:nvPr>
            <p:ph idx="1"/>
          </p:nvPr>
        </p:nvSpPr>
        <p:spPr/>
        <p:txBody>
          <a:bodyPr>
            <a:normAutofit fontScale="70000" lnSpcReduction="20000"/>
          </a:bodyPr>
          <a:lstStyle/>
          <a:p>
            <a:pPr marL="0" indent="0">
              <a:buNone/>
            </a:pPr>
            <a:r>
              <a:rPr lang="en-GB" dirty="0" smtClean="0"/>
              <a:t>Project led by </a:t>
            </a:r>
            <a:r>
              <a:rPr lang="en-GB" b="1" dirty="0" smtClean="0"/>
              <a:t>Anthony Mann</a:t>
            </a:r>
            <a:r>
              <a:rPr lang="en-GB" dirty="0" smtClean="0"/>
              <a:t> (Education and Employers Research) and </a:t>
            </a:r>
            <a:r>
              <a:rPr lang="en-GB" b="1" dirty="0" smtClean="0"/>
              <a:t>Prue Huddleston </a:t>
            </a:r>
            <a:r>
              <a:rPr lang="en-GB" dirty="0" smtClean="0"/>
              <a:t>(University of Warwick).</a:t>
            </a:r>
            <a:endParaRPr lang="en-GB" b="1" dirty="0" smtClean="0"/>
          </a:p>
          <a:p>
            <a:pPr marL="0" indent="0">
              <a:lnSpc>
                <a:spcPct val="120000"/>
              </a:lnSpc>
              <a:spcBef>
                <a:spcPts val="0"/>
              </a:spcBef>
              <a:buNone/>
            </a:pPr>
            <a:endParaRPr lang="en-GB" b="1" dirty="0" smtClean="0"/>
          </a:p>
          <a:p>
            <a:pPr marL="0" indent="0">
              <a:lnSpc>
                <a:spcPct val="120000"/>
              </a:lnSpc>
              <a:spcBef>
                <a:spcPts val="0"/>
              </a:spcBef>
              <a:buNone/>
            </a:pPr>
            <a:r>
              <a:rPr lang="en-GB" b="1" dirty="0" smtClean="0"/>
              <a:t>Key questions discussed by a panel at the 2014 Research Conference: </a:t>
            </a:r>
          </a:p>
          <a:p>
            <a:pPr marL="0" indent="0">
              <a:lnSpc>
                <a:spcPct val="120000"/>
              </a:lnSpc>
              <a:spcBef>
                <a:spcPts val="0"/>
              </a:spcBef>
              <a:buNone/>
            </a:pPr>
            <a:r>
              <a:rPr lang="en-GB" b="1" dirty="0" smtClean="0"/>
              <a:t>Chris Husbands </a:t>
            </a:r>
            <a:r>
              <a:rPr lang="en-GB" dirty="0" smtClean="0"/>
              <a:t>(IoE), </a:t>
            </a:r>
            <a:r>
              <a:rPr lang="en-GB" b="1" dirty="0" smtClean="0"/>
              <a:t>Hugh Lauder </a:t>
            </a:r>
            <a:r>
              <a:rPr lang="en-GB" dirty="0" smtClean="0"/>
              <a:t>(U. Bath)</a:t>
            </a:r>
            <a:r>
              <a:rPr lang="en-GB" b="1" dirty="0" smtClean="0"/>
              <a:t> Andreas </a:t>
            </a:r>
            <a:r>
              <a:rPr lang="en-GB" b="1" dirty="0" err="1" smtClean="0"/>
              <a:t>Schleicher</a:t>
            </a:r>
            <a:r>
              <a:rPr lang="en-GB" b="1" dirty="0" smtClean="0"/>
              <a:t> </a:t>
            </a:r>
            <a:r>
              <a:rPr lang="en-GB" dirty="0" smtClean="0"/>
              <a:t>(OECD),</a:t>
            </a:r>
            <a:r>
              <a:rPr lang="en-GB" b="1" dirty="0" smtClean="0"/>
              <a:t> </a:t>
            </a:r>
          </a:p>
          <a:p>
            <a:pPr marL="0" indent="0">
              <a:lnSpc>
                <a:spcPct val="120000"/>
              </a:lnSpc>
              <a:spcBef>
                <a:spcPts val="0"/>
              </a:spcBef>
              <a:buNone/>
            </a:pPr>
            <a:r>
              <a:rPr lang="en-GB" b="1" dirty="0" smtClean="0"/>
              <a:t>Robert Schwartz </a:t>
            </a:r>
            <a:r>
              <a:rPr lang="en-GB" dirty="0" smtClean="0"/>
              <a:t>(Harvard).</a:t>
            </a:r>
          </a:p>
          <a:p>
            <a:pPr marL="0" indent="0">
              <a:buNone/>
            </a:pPr>
            <a:endParaRPr lang="en-GB" b="1" dirty="0" smtClean="0"/>
          </a:p>
          <a:p>
            <a:pPr marL="0" indent="0">
              <a:lnSpc>
                <a:spcPct val="120000"/>
              </a:lnSpc>
              <a:spcBef>
                <a:spcPts val="0"/>
              </a:spcBef>
              <a:buNone/>
            </a:pPr>
            <a:r>
              <a:rPr lang="en-GB" b="1" dirty="0" smtClean="0"/>
              <a:t>Publication: </a:t>
            </a:r>
            <a:r>
              <a:rPr lang="en-GB" b="1" i="1" dirty="0" smtClean="0"/>
              <a:t>How should our schools respond to the demands of the </a:t>
            </a:r>
          </a:p>
          <a:p>
            <a:pPr marL="0" indent="0">
              <a:lnSpc>
                <a:spcPct val="120000"/>
              </a:lnSpc>
              <a:spcBef>
                <a:spcPts val="0"/>
              </a:spcBef>
              <a:buNone/>
            </a:pPr>
            <a:r>
              <a:rPr lang="en-GB" b="1" i="1" dirty="0" smtClean="0"/>
              <a:t>twenty first century labour market?  Eight perspectives. </a:t>
            </a:r>
            <a:r>
              <a:rPr lang="en-GB" b="1" dirty="0" smtClean="0"/>
              <a:t>(February 2015).</a:t>
            </a:r>
            <a:endParaRPr lang="en-GB" b="1" i="1" dirty="0"/>
          </a:p>
          <a:p>
            <a:pPr marL="0" indent="0">
              <a:buNone/>
            </a:pPr>
            <a:r>
              <a:rPr lang="en-GB" b="1" dirty="0" smtClean="0"/>
              <a:t>Interviews</a:t>
            </a:r>
            <a:r>
              <a:rPr lang="en-GB" dirty="0" smtClean="0"/>
              <a:t> with leading commentators on the relationship between education and employment: </a:t>
            </a:r>
            <a:r>
              <a:rPr lang="en-GB" b="1" dirty="0" smtClean="0"/>
              <a:t>Kay Carberry</a:t>
            </a:r>
            <a:r>
              <a:rPr lang="en-GB" dirty="0" smtClean="0"/>
              <a:t> (TUC), </a:t>
            </a:r>
            <a:r>
              <a:rPr lang="en-GB" b="1" dirty="0" smtClean="0"/>
              <a:t>Peter Cheese </a:t>
            </a:r>
            <a:r>
              <a:rPr lang="en-GB" dirty="0" smtClean="0"/>
              <a:t>(CIPD), </a:t>
            </a:r>
            <a:r>
              <a:rPr lang="en-GB" b="1" dirty="0" err="1" smtClean="0"/>
              <a:t>Prof.</a:t>
            </a:r>
            <a:r>
              <a:rPr lang="en-GB" b="1" dirty="0" smtClean="0"/>
              <a:t> Chris Husbands</a:t>
            </a:r>
            <a:r>
              <a:rPr lang="en-GB" dirty="0" smtClean="0"/>
              <a:t> (IoE), </a:t>
            </a:r>
            <a:r>
              <a:rPr lang="en-GB" b="1" dirty="0" err="1" smtClean="0"/>
              <a:t>Prof.</a:t>
            </a:r>
            <a:r>
              <a:rPr lang="en-GB" b="1" dirty="0" smtClean="0"/>
              <a:t> Ewart Keep </a:t>
            </a:r>
            <a:r>
              <a:rPr lang="en-GB" dirty="0" smtClean="0"/>
              <a:t>(Oxford), </a:t>
            </a:r>
            <a:r>
              <a:rPr lang="en-GB" b="1" dirty="0" err="1" smtClean="0"/>
              <a:t>Prof.</a:t>
            </a:r>
            <a:r>
              <a:rPr lang="en-GB" b="1" dirty="0" smtClean="0"/>
              <a:t> Hugh Lauder </a:t>
            </a:r>
            <a:r>
              <a:rPr lang="en-GB" dirty="0" smtClean="0"/>
              <a:t>(Bath and </a:t>
            </a:r>
            <a:r>
              <a:rPr lang="en-GB" i="1" dirty="0" smtClean="0"/>
              <a:t>Journal of Education and Work</a:t>
            </a:r>
            <a:r>
              <a:rPr lang="en-GB" dirty="0" smtClean="0"/>
              <a:t>), </a:t>
            </a:r>
            <a:r>
              <a:rPr lang="en-GB" b="1" dirty="0" smtClean="0"/>
              <a:t>David Pollard </a:t>
            </a:r>
            <a:r>
              <a:rPr lang="en-GB" dirty="0" smtClean="0"/>
              <a:t>(FSB), </a:t>
            </a:r>
            <a:r>
              <a:rPr lang="en-GB" b="1" dirty="0" smtClean="0"/>
              <a:t>Andreas </a:t>
            </a:r>
            <a:r>
              <a:rPr lang="en-GB" b="1" dirty="0" err="1" smtClean="0"/>
              <a:t>Schleicher</a:t>
            </a:r>
            <a:r>
              <a:rPr lang="en-GB" b="1" dirty="0" smtClean="0"/>
              <a:t> </a:t>
            </a:r>
            <a:r>
              <a:rPr lang="en-GB" dirty="0" smtClean="0"/>
              <a:t>(OECD), </a:t>
            </a:r>
            <a:r>
              <a:rPr lang="en-GB" b="1" dirty="0" err="1" smtClean="0"/>
              <a:t>Prof.</a:t>
            </a:r>
            <a:r>
              <a:rPr lang="en-GB" dirty="0" smtClean="0"/>
              <a:t> </a:t>
            </a:r>
            <a:r>
              <a:rPr lang="en-GB" b="1" dirty="0" smtClean="0"/>
              <a:t>Lorna Unwin </a:t>
            </a:r>
            <a:r>
              <a:rPr lang="en-GB" dirty="0" smtClean="0"/>
              <a:t>(IoE and </a:t>
            </a:r>
            <a:r>
              <a:rPr lang="en-GB" i="1" dirty="0" smtClean="0"/>
              <a:t>Journal of Vocational Education and Training</a:t>
            </a:r>
            <a:r>
              <a:rPr lang="en-GB" dirty="0" smtClean="0"/>
              <a:t>).</a:t>
            </a:r>
          </a:p>
          <a:p>
            <a:pPr marL="0" indent="0">
              <a:buNone/>
            </a:pPr>
            <a:endParaRPr lang="en-GB" dirty="0"/>
          </a:p>
          <a:p>
            <a:pPr marL="0" indent="0">
              <a:buNone/>
            </a:pPr>
            <a:r>
              <a:rPr lang="en-GB" dirty="0" smtClean="0"/>
              <a:t>Visit: </a:t>
            </a:r>
            <a:r>
              <a:rPr lang="en-GB" dirty="0" smtClean="0">
                <a:hlinkClick r:id="rId2"/>
              </a:rPr>
              <a:t>www.educationandemployers.org/research</a:t>
            </a:r>
            <a:r>
              <a:rPr lang="en-GB" dirty="0" smtClean="0"/>
              <a:t> </a:t>
            </a: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
        <p:nvSpPr>
          <p:cNvPr id="5" name="TextBox 4"/>
          <p:cNvSpPr txBox="1"/>
          <p:nvPr/>
        </p:nvSpPr>
        <p:spPr>
          <a:xfrm>
            <a:off x="9630333" y="2218764"/>
            <a:ext cx="1355913" cy="1721224"/>
          </a:xfrm>
          <a:prstGeom prst="rect">
            <a:avLst/>
          </a:prstGeom>
          <a:noFill/>
        </p:spPr>
        <p:txBody>
          <a:bodyPr wrap="square" rtlCol="0">
            <a:spAutoFit/>
          </a:bodyPr>
          <a:lstStyle/>
          <a:p>
            <a:endParaRPr lang="en-GB" dirty="0"/>
          </a:p>
        </p:txBody>
      </p:sp>
      <p:pic>
        <p:nvPicPr>
          <p:cNvPr id="6" name="Picture 5"/>
          <p:cNvPicPr>
            <a:picLocks noChangeAspect="1"/>
          </p:cNvPicPr>
          <p:nvPr/>
        </p:nvPicPr>
        <p:blipFill>
          <a:blip r:embed="rId4"/>
          <a:stretch>
            <a:fillRect/>
          </a:stretch>
        </p:blipFill>
        <p:spPr>
          <a:xfrm>
            <a:off x="9681882" y="2224578"/>
            <a:ext cx="1813432" cy="2341479"/>
          </a:xfrm>
          <a:prstGeom prst="rect">
            <a:avLst/>
          </a:prstGeom>
          <a:solidFill>
            <a:schemeClr val="accent4"/>
          </a:solidFill>
          <a:ln>
            <a:solidFill>
              <a:schemeClr val="accent1">
                <a:alpha val="0"/>
              </a:schemeClr>
            </a:solidFill>
          </a:ln>
          <a:effectLst>
            <a:outerShdw blurRad="50800" dist="38100" dir="18900000" algn="bl" rotWithShape="0">
              <a:prstClr val="black">
                <a:alpha val="40000"/>
              </a:prstClr>
            </a:outerShdw>
            <a:softEdge rad="0"/>
          </a:effectLst>
        </p:spPr>
      </p:pic>
    </p:spTree>
    <p:extLst>
      <p:ext uri="{BB962C8B-B14F-4D97-AF65-F5344CB8AC3E}">
        <p14:creationId xmlns:p14="http://schemas.microsoft.com/office/powerpoint/2010/main" val="4044625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mn-lt"/>
              </a:rPr>
              <a:t>Methodology and outputs II.</a:t>
            </a:r>
            <a:endParaRPr lang="en-GB" b="1" dirty="0">
              <a:latin typeface="+mn-lt"/>
            </a:endParaRPr>
          </a:p>
        </p:txBody>
      </p:sp>
      <p:sp>
        <p:nvSpPr>
          <p:cNvPr id="3" name="Content Placeholder 2"/>
          <p:cNvSpPr>
            <a:spLocks noGrp="1"/>
          </p:cNvSpPr>
          <p:nvPr>
            <p:ph idx="1"/>
          </p:nvPr>
        </p:nvSpPr>
        <p:spPr/>
        <p:txBody>
          <a:bodyPr>
            <a:normAutofit/>
          </a:bodyPr>
          <a:lstStyle/>
          <a:p>
            <a:pPr marL="0" indent="0">
              <a:buNone/>
            </a:pPr>
            <a:r>
              <a:rPr lang="en-GB" b="1" dirty="0" smtClean="0"/>
              <a:t>Publication: </a:t>
            </a:r>
            <a:r>
              <a:rPr lang="en-GB" b="1" i="1" dirty="0" smtClean="0"/>
              <a:t>What do recruiters think about today’s young people?  Insights from four focus groups with a commentary by Kevin Green, CEO of the Recruitment and Employers Confederation </a:t>
            </a:r>
            <a:r>
              <a:rPr lang="en-GB" b="1" dirty="0" smtClean="0"/>
              <a:t>(September 2015)</a:t>
            </a:r>
          </a:p>
          <a:p>
            <a:pPr marL="0" indent="0">
              <a:buNone/>
            </a:pPr>
            <a:endParaRPr lang="en-GB" b="1" i="1" dirty="0" smtClean="0"/>
          </a:p>
          <a:p>
            <a:pPr marL="0" indent="0">
              <a:lnSpc>
                <a:spcPct val="100000"/>
              </a:lnSpc>
              <a:spcBef>
                <a:spcPts val="0"/>
              </a:spcBef>
              <a:buNone/>
            </a:pPr>
            <a:r>
              <a:rPr lang="en-GB" sz="2400" b="1" dirty="0" smtClean="0"/>
              <a:t>Discussions</a:t>
            </a:r>
            <a:r>
              <a:rPr lang="en-GB" sz="2400" dirty="0" smtClean="0"/>
              <a:t> with representatives from representatives </a:t>
            </a:r>
          </a:p>
          <a:p>
            <a:pPr marL="0" indent="0">
              <a:lnSpc>
                <a:spcPct val="100000"/>
              </a:lnSpc>
              <a:spcBef>
                <a:spcPts val="0"/>
              </a:spcBef>
              <a:buNone/>
            </a:pPr>
            <a:r>
              <a:rPr lang="en-GB" sz="2400" dirty="0" smtClean="0"/>
              <a:t>from </a:t>
            </a:r>
            <a:r>
              <a:rPr lang="en-GB" sz="2400" b="1" dirty="0" smtClean="0"/>
              <a:t>31 different employers</a:t>
            </a:r>
            <a:r>
              <a:rPr lang="en-GB" sz="2400" dirty="0" smtClean="0"/>
              <a:t>, large and small, public and </a:t>
            </a:r>
          </a:p>
          <a:p>
            <a:pPr marL="0" indent="0">
              <a:lnSpc>
                <a:spcPct val="100000"/>
              </a:lnSpc>
              <a:spcBef>
                <a:spcPts val="0"/>
              </a:spcBef>
              <a:buNone/>
            </a:pPr>
            <a:r>
              <a:rPr lang="en-GB" sz="2400" dirty="0" smtClean="0"/>
              <a:t>private over four sessions in London and the East Midlands.  </a:t>
            </a:r>
          </a:p>
          <a:p>
            <a:pPr marL="0" indent="0">
              <a:buNone/>
            </a:pPr>
            <a:endParaRPr lang="en-GB" sz="2000" dirty="0" smtClean="0"/>
          </a:p>
          <a:p>
            <a:pPr marL="0" indent="0">
              <a:buNone/>
            </a:pPr>
            <a:r>
              <a:rPr lang="en-GB" sz="2000" dirty="0" smtClean="0"/>
              <a:t>We are grateful to </a:t>
            </a:r>
            <a:r>
              <a:rPr lang="en-GB" sz="2000" b="1" dirty="0" smtClean="0"/>
              <a:t>CIPD </a:t>
            </a:r>
            <a:r>
              <a:rPr lang="en-GB" sz="2000" dirty="0" smtClean="0"/>
              <a:t>and </a:t>
            </a:r>
            <a:r>
              <a:rPr lang="en-GB" sz="2000" b="1" dirty="0" smtClean="0"/>
              <a:t>ASCL</a:t>
            </a:r>
            <a:r>
              <a:rPr lang="en-GB" sz="2000" dirty="0" smtClean="0"/>
              <a:t> for help in enabling focus groups.</a:t>
            </a:r>
            <a:r>
              <a:rPr lang="en-GB" dirty="0" smtClean="0"/>
              <a:t>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
        <p:nvSpPr>
          <p:cNvPr id="5" name="TextBox 4"/>
          <p:cNvSpPr txBox="1"/>
          <p:nvPr/>
        </p:nvSpPr>
        <p:spPr>
          <a:xfrm>
            <a:off x="8938727" y="3396343"/>
            <a:ext cx="2649893" cy="3209730"/>
          </a:xfrm>
          <a:prstGeom prst="rect">
            <a:avLst/>
          </a:prstGeom>
          <a:solidFill>
            <a:schemeClr val="bg2"/>
          </a:solidFill>
          <a:ln>
            <a:solidFill>
              <a:schemeClr val="tx1"/>
            </a:solidFill>
          </a:ln>
        </p:spPr>
        <p:txBody>
          <a:bodyPr wrap="square" rtlCol="0">
            <a:spAutoFit/>
          </a:bodyPr>
          <a:lstStyle/>
          <a:p>
            <a:endParaRPr lang="en-GB" dirty="0"/>
          </a:p>
        </p:txBody>
      </p:sp>
      <p:pic>
        <p:nvPicPr>
          <p:cNvPr id="6" name="Picture 5"/>
          <p:cNvPicPr>
            <a:picLocks noChangeAspect="1"/>
          </p:cNvPicPr>
          <p:nvPr/>
        </p:nvPicPr>
        <p:blipFill>
          <a:blip r:embed="rId3"/>
          <a:stretch>
            <a:fillRect/>
          </a:stretch>
        </p:blipFill>
        <p:spPr>
          <a:xfrm>
            <a:off x="9010078" y="3480318"/>
            <a:ext cx="2511236" cy="3041779"/>
          </a:xfrm>
          <a:prstGeom prst="rect">
            <a:avLst/>
          </a:prstGeom>
        </p:spPr>
      </p:pic>
    </p:spTree>
    <p:extLst>
      <p:ext uri="{BB962C8B-B14F-4D97-AF65-F5344CB8AC3E}">
        <p14:creationId xmlns:p14="http://schemas.microsoft.com/office/powerpoint/2010/main" val="3721436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31743" y="2975393"/>
            <a:ext cx="3880421" cy="523220"/>
          </a:xfrm>
          <a:prstGeom prst="rect">
            <a:avLst/>
          </a:prstGeom>
        </p:spPr>
        <p:txBody>
          <a:bodyPr wrap="none">
            <a:spAutoFit/>
          </a:bodyPr>
          <a:lstStyle/>
          <a:p>
            <a:r>
              <a:rPr lang="en-GB" sz="2800" b="1" dirty="0" smtClean="0"/>
              <a:t>The context: </a:t>
            </a:r>
            <a:r>
              <a:rPr lang="en-GB" sz="2800" b="1" dirty="0"/>
              <a:t>a</a:t>
            </a:r>
            <a:r>
              <a:rPr lang="en-GB" sz="2800" b="1" dirty="0" smtClean="0"/>
              <a:t> long view.</a:t>
            </a:r>
            <a:endParaRPr lang="en-GB" sz="28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1882" y="16413"/>
            <a:ext cx="2613212" cy="894261"/>
          </a:xfrm>
          <a:prstGeom prst="rect">
            <a:avLst/>
          </a:prstGeom>
        </p:spPr>
      </p:pic>
    </p:spTree>
    <p:extLst>
      <p:ext uri="{BB962C8B-B14F-4D97-AF65-F5344CB8AC3E}">
        <p14:creationId xmlns:p14="http://schemas.microsoft.com/office/powerpoint/2010/main" val="3585640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GB" sz="3200" b="1" dirty="0" smtClean="0">
                <a:latin typeface="+mn-lt"/>
              </a:rPr>
              <a:t/>
            </a:r>
            <a:br>
              <a:rPr lang="en-GB" sz="3200" b="1" dirty="0" smtClean="0">
                <a:latin typeface="+mn-lt"/>
              </a:rPr>
            </a:br>
            <a:r>
              <a:rPr lang="en-GB" sz="3200" b="1" dirty="0" smtClean="0">
                <a:latin typeface="+mn-lt"/>
              </a:rPr>
              <a:t>No </a:t>
            </a:r>
            <a:r>
              <a:rPr lang="en-GB" sz="3200" b="1" dirty="0">
                <a:latin typeface="+mn-lt"/>
              </a:rPr>
              <a:t>generation of young people has have ever gone </a:t>
            </a:r>
            <a:r>
              <a:rPr lang="en-GB" sz="3200" b="1" dirty="0" smtClean="0">
                <a:latin typeface="+mn-lt"/>
              </a:rPr>
              <a:t/>
            </a:r>
            <a:br>
              <a:rPr lang="en-GB" sz="3200" b="1" dirty="0" smtClean="0">
                <a:latin typeface="+mn-lt"/>
              </a:rPr>
            </a:br>
            <a:r>
              <a:rPr lang="en-GB" sz="3200" b="1" dirty="0" smtClean="0">
                <a:latin typeface="+mn-lt"/>
              </a:rPr>
              <a:t>into </a:t>
            </a:r>
            <a:r>
              <a:rPr lang="en-GB" sz="3200" b="1" dirty="0">
                <a:latin typeface="+mn-lt"/>
              </a:rPr>
              <a:t>work more highly qualified and with more </a:t>
            </a:r>
            <a:r>
              <a:rPr lang="en-GB" sz="3200" b="1" dirty="0" smtClean="0">
                <a:latin typeface="+mn-lt"/>
              </a:rPr>
              <a:t/>
            </a:r>
            <a:br>
              <a:rPr lang="en-GB" sz="3200" b="1" dirty="0" smtClean="0">
                <a:latin typeface="+mn-lt"/>
              </a:rPr>
            </a:br>
            <a:r>
              <a:rPr lang="en-GB" sz="3200" b="1" dirty="0" smtClean="0">
                <a:latin typeface="+mn-lt"/>
              </a:rPr>
              <a:t>years of </a:t>
            </a:r>
            <a:r>
              <a:rPr lang="en-GB" sz="3200" b="1" dirty="0">
                <a:latin typeface="+mn-lt"/>
              </a:rPr>
              <a:t>education under their belts.</a:t>
            </a:r>
            <a:r>
              <a:rPr lang="en-GB" sz="3200" dirty="0"/>
              <a:t/>
            </a:r>
            <a:br>
              <a:rPr lang="en-GB" sz="3200" dirty="0"/>
            </a:br>
            <a:endParaRPr lang="en-GB" sz="3200" b="1" dirty="0">
              <a:latin typeface="+mn-lt"/>
            </a:endParaRPr>
          </a:p>
        </p:txBody>
      </p:sp>
      <p:sp>
        <p:nvSpPr>
          <p:cNvPr id="6" name="Content Placeholder 5"/>
          <p:cNvSpPr>
            <a:spLocks noGrp="1"/>
          </p:cNvSpPr>
          <p:nvPr>
            <p:ph sz="half" idx="1"/>
          </p:nvPr>
        </p:nvSpPr>
        <p:spPr/>
        <p:txBody>
          <a:bodyPr>
            <a:normAutofit/>
          </a:bodyPr>
          <a:lstStyle/>
          <a:p>
            <a:pPr marL="0" indent="0">
              <a:buNone/>
            </a:pPr>
            <a:r>
              <a:rPr lang="en-GB" dirty="0" smtClean="0"/>
              <a:t>  </a:t>
            </a:r>
            <a:endParaRPr lang="en-GB" dirty="0"/>
          </a:p>
        </p:txBody>
      </p:sp>
      <p:pic>
        <p:nvPicPr>
          <p:cNvPr id="3" name="Content Placeholder 2"/>
          <p:cNvPicPr>
            <a:picLocks noGrp="1" noChangeAspect="1"/>
          </p:cNvPicPr>
          <p:nvPr>
            <p:ph sz="half" idx="2"/>
          </p:nvPr>
        </p:nvPicPr>
        <p:blipFill>
          <a:blip r:embed="rId2"/>
          <a:stretch>
            <a:fillRect/>
          </a:stretch>
        </p:blipFill>
        <p:spPr>
          <a:xfrm>
            <a:off x="6748530" y="2037229"/>
            <a:ext cx="4605270" cy="4480342"/>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78788" y="0"/>
            <a:ext cx="2613212" cy="894261"/>
          </a:xfrm>
          <a:prstGeom prst="rect">
            <a:avLst/>
          </a:prstGeom>
        </p:spPr>
      </p:pic>
      <p:pic>
        <p:nvPicPr>
          <p:cNvPr id="4" name="Picture 3"/>
          <p:cNvPicPr>
            <a:picLocks noChangeAspect="1"/>
          </p:cNvPicPr>
          <p:nvPr/>
        </p:nvPicPr>
        <p:blipFill>
          <a:blip r:embed="rId4"/>
          <a:stretch>
            <a:fillRect/>
          </a:stretch>
        </p:blipFill>
        <p:spPr>
          <a:xfrm>
            <a:off x="657030" y="1997483"/>
            <a:ext cx="5362770" cy="4520088"/>
          </a:xfrm>
          <a:prstGeom prst="rect">
            <a:avLst/>
          </a:prstGeom>
        </p:spPr>
      </p:pic>
    </p:spTree>
    <p:extLst>
      <p:ext uri="{BB962C8B-B14F-4D97-AF65-F5344CB8AC3E}">
        <p14:creationId xmlns:p14="http://schemas.microsoft.com/office/powerpoint/2010/main" val="3383885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latin typeface="+mn-lt"/>
              </a:rPr>
              <a:t>And yet, </a:t>
            </a:r>
            <a:r>
              <a:rPr lang="en-GB" sz="3200" b="1" dirty="0">
                <a:latin typeface="+mn-lt"/>
              </a:rPr>
              <a:t>o</a:t>
            </a:r>
            <a:r>
              <a:rPr lang="en-GB" sz="3200" b="1" dirty="0" smtClean="0">
                <a:latin typeface="+mn-lt"/>
              </a:rPr>
              <a:t>ver the last generation, young people </a:t>
            </a:r>
            <a:br>
              <a:rPr lang="en-GB" sz="3200" b="1" dirty="0" smtClean="0">
                <a:latin typeface="+mn-lt"/>
              </a:rPr>
            </a:br>
            <a:r>
              <a:rPr lang="en-GB" sz="3200" b="1" dirty="0" smtClean="0">
                <a:latin typeface="+mn-lt"/>
              </a:rPr>
              <a:t>have increasingly struggled in the labour market</a:t>
            </a:r>
            <a:r>
              <a:rPr lang="en-GB" sz="4000" b="1" dirty="0" smtClean="0">
                <a:latin typeface="+mn-lt"/>
              </a:rPr>
              <a:t>.</a:t>
            </a:r>
            <a:endParaRPr lang="en-GB" sz="4000" b="1" dirty="0">
              <a:latin typeface="+mn-lt"/>
            </a:endParaRPr>
          </a:p>
        </p:txBody>
      </p:sp>
      <p:sp>
        <p:nvSpPr>
          <p:cNvPr id="11" name="Text Placeholder 10"/>
          <p:cNvSpPr>
            <a:spLocks noGrp="1"/>
          </p:cNvSpPr>
          <p:nvPr>
            <p:ph type="body" idx="1"/>
          </p:nvPr>
        </p:nvSpPr>
        <p:spPr/>
        <p:txBody>
          <a:bodyPr/>
          <a:lstStyle/>
          <a:p>
            <a:r>
              <a:rPr lang="en-GB" dirty="0" smtClean="0"/>
              <a:t>The ratio of youth to adult unemployment worsening in the UK</a:t>
            </a:r>
            <a:endParaRPr lang="en-GB" dirty="0"/>
          </a:p>
        </p:txBody>
      </p:sp>
      <p:pic>
        <p:nvPicPr>
          <p:cNvPr id="15" name="Content Placeholder 14"/>
          <p:cNvPicPr>
            <a:picLocks noGrp="1" noChangeAspect="1"/>
          </p:cNvPicPr>
          <p:nvPr>
            <p:ph sz="half" idx="2"/>
          </p:nvPr>
        </p:nvPicPr>
        <p:blipFill>
          <a:blip r:embed="rId2"/>
          <a:stretch>
            <a:fillRect/>
          </a:stretch>
        </p:blipFill>
        <p:spPr>
          <a:xfrm>
            <a:off x="665163" y="2505074"/>
            <a:ext cx="5046320" cy="3980131"/>
          </a:xfrm>
          <a:prstGeom prst="rect">
            <a:avLst/>
          </a:prstGeom>
        </p:spPr>
      </p:pic>
      <p:sp>
        <p:nvSpPr>
          <p:cNvPr id="13" name="Text Placeholder 12"/>
          <p:cNvSpPr>
            <a:spLocks noGrp="1"/>
          </p:cNvSpPr>
          <p:nvPr>
            <p:ph type="body" sz="quarter" idx="3"/>
          </p:nvPr>
        </p:nvSpPr>
        <p:spPr/>
        <p:txBody>
          <a:bodyPr/>
          <a:lstStyle/>
          <a:p>
            <a:r>
              <a:rPr lang="en-GB" dirty="0" smtClean="0"/>
              <a:t>Young people’s earnings falling behind</a:t>
            </a:r>
            <a:endParaRPr lang="en-GB" dirty="0"/>
          </a:p>
        </p:txBody>
      </p:sp>
      <p:sp>
        <p:nvSpPr>
          <p:cNvPr id="5" name="TextBox 4"/>
          <p:cNvSpPr txBox="1"/>
          <p:nvPr/>
        </p:nvSpPr>
        <p:spPr>
          <a:xfrm>
            <a:off x="6615951" y="6393587"/>
            <a:ext cx="4948520" cy="307777"/>
          </a:xfrm>
          <a:prstGeom prst="rect">
            <a:avLst/>
          </a:prstGeom>
          <a:noFill/>
        </p:spPr>
        <p:txBody>
          <a:bodyPr wrap="square" rtlCol="0">
            <a:spAutoFit/>
          </a:bodyPr>
          <a:lstStyle/>
          <a:p>
            <a:r>
              <a:rPr lang="en-GB" sz="1400" i="1" dirty="0" smtClean="0"/>
              <a:t>Source</a:t>
            </a:r>
            <a:r>
              <a:rPr lang="en-GB" sz="1400" dirty="0" smtClean="0"/>
              <a:t>: Intergenerational Foundation, </a:t>
            </a:r>
            <a:r>
              <a:rPr lang="en-GB" sz="1400" i="1" dirty="0" smtClean="0"/>
              <a:t>Squeezed Youth </a:t>
            </a:r>
            <a:r>
              <a:rPr lang="en-GB" sz="1400" dirty="0" smtClean="0"/>
              <a:t>(2013)</a:t>
            </a:r>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81882" y="-23928"/>
            <a:ext cx="2613212" cy="894261"/>
          </a:xfrm>
          <a:prstGeom prst="rect">
            <a:avLst/>
          </a:prstGeom>
        </p:spPr>
      </p:pic>
      <p:sp>
        <p:nvSpPr>
          <p:cNvPr id="4" name="Content Placeholder 3"/>
          <p:cNvSpPr>
            <a:spLocks noGrp="1"/>
          </p:cNvSpPr>
          <p:nvPr>
            <p:ph sz="quarter" idx="4"/>
          </p:nvPr>
        </p:nvSpPr>
        <p:spPr/>
        <p:txBody>
          <a:bodyPr/>
          <a:lstStyle/>
          <a:p>
            <a:endParaRPr lang="en-GB"/>
          </a:p>
        </p:txBody>
      </p:sp>
      <p:pic>
        <p:nvPicPr>
          <p:cNvPr id="6" name="Picture 5"/>
          <p:cNvPicPr>
            <a:picLocks noChangeAspect="1"/>
          </p:cNvPicPr>
          <p:nvPr/>
        </p:nvPicPr>
        <p:blipFill>
          <a:blip r:embed="rId4"/>
          <a:stretch>
            <a:fillRect/>
          </a:stretch>
        </p:blipFill>
        <p:spPr>
          <a:xfrm>
            <a:off x="6172200" y="2558012"/>
            <a:ext cx="5620740" cy="3782638"/>
          </a:xfrm>
          <a:prstGeom prst="rect">
            <a:avLst/>
          </a:prstGeom>
        </p:spPr>
      </p:pic>
      <p:sp>
        <p:nvSpPr>
          <p:cNvPr id="3" name="Oval 2"/>
          <p:cNvSpPr/>
          <p:nvPr/>
        </p:nvSpPr>
        <p:spPr>
          <a:xfrm>
            <a:off x="4675031" y="2730321"/>
            <a:ext cx="888642" cy="78561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41303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21120</TotalTime>
  <Words>2905</Words>
  <Application>Microsoft Office PowerPoint</Application>
  <PresentationFormat>Widescreen</PresentationFormat>
  <Paragraphs>289</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Courier New</vt:lpstr>
      <vt:lpstr>Times New Roman</vt:lpstr>
      <vt:lpstr>Office Theme</vt:lpstr>
      <vt:lpstr>E &amp; E / UKCES 11.09.15</vt:lpstr>
      <vt:lpstr>Overview.</vt:lpstr>
      <vt:lpstr>Participants.</vt:lpstr>
      <vt:lpstr>The opportunity.</vt:lpstr>
      <vt:lpstr>Methodology and outputs I.</vt:lpstr>
      <vt:lpstr>Methodology and outputs II.</vt:lpstr>
      <vt:lpstr>PowerPoint Presentation</vt:lpstr>
      <vt:lpstr> No generation of young people has have ever gone  into work more highly qualified and with more  years of education under their belts. </vt:lpstr>
      <vt:lpstr>And yet, over the last generation, young people  have increasingly struggled in the labour market.</vt:lpstr>
      <vt:lpstr>Young people losing out…</vt:lpstr>
      <vt:lpstr>It is not just the least qualified who  suffer but but they suffer the most.</vt:lpstr>
      <vt:lpstr>The fact that growing numbers of young  people are getting off to a poor start in their  working lives matter more than ever because…</vt:lpstr>
      <vt:lpstr>And youth unemployment  is social problem with concentrations by…</vt:lpstr>
      <vt:lpstr>But… those employers who do employ  young people think they have been well  prepared by education.</vt:lpstr>
      <vt:lpstr>And what schools do matters more  than ever</vt:lpstr>
      <vt:lpstr>How the labour market has changed  for young people.</vt:lpstr>
      <vt:lpstr> Three key implications for schools/colleges.</vt:lpstr>
      <vt:lpstr>The labour market has become more complex – demanding  improved careers guidance enriched by first-hand employer  contacts </vt:lpstr>
      <vt:lpstr>The labour market has become more complex – demanding  improved careers guidance enriched by first-hand employer  contacts </vt:lpstr>
      <vt:lpstr>The labour market has become more complex – demanding  improved careers guidance enriched by first-hand employer  contacts </vt:lpstr>
      <vt:lpstr>School to work transitions have become more fractured – requiring schools to improve recruitment skills (and resilience) of young people </vt:lpstr>
      <vt:lpstr>School to work transitions have become more fractured – requiring schools to improve recruitment skills (and resilience) of young people </vt:lpstr>
      <vt:lpstr>School to work transitions have become more fractured – requiring schools to improve recruitment skills (and resilience) of young people </vt:lpstr>
      <vt:lpstr>‘Good’ employers are more demanding – asking not just for  knowledge itself, but the ability to apply knowledge effectively</vt:lpstr>
      <vt:lpstr>‘Good’ employers are more demanding – asking not just for  knowledge itself, but the ability to apply knowledge effectively</vt:lpstr>
      <vt:lpstr>‘Good’ employers are more demanding – asking not just for  knowledge itself, but the ability to apply knowledge effectively</vt:lpstr>
      <vt:lpstr>Summary</vt:lpstr>
      <vt:lpstr>Questions and comments please</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UKCES 11.09.15</dc:title>
  <dc:creator>Anthony Mann</dc:creator>
  <cp:lastModifiedBy>Anthony Mann</cp:lastModifiedBy>
  <cp:revision>68</cp:revision>
  <cp:lastPrinted>2015-09-09T10:10:23Z</cp:lastPrinted>
  <dcterms:created xsi:type="dcterms:W3CDTF">2015-07-29T08:03:01Z</dcterms:created>
  <dcterms:modified xsi:type="dcterms:W3CDTF">2015-09-09T11:10:19Z</dcterms:modified>
</cp:coreProperties>
</file>