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7"/>
  </p:notesMasterIdLst>
  <p:handoutMasterIdLst>
    <p:handoutMasterId r:id="rId28"/>
  </p:handoutMasterIdLst>
  <p:sldIdLst>
    <p:sldId id="259" r:id="rId2"/>
    <p:sldId id="278" r:id="rId3"/>
    <p:sldId id="260" r:id="rId4"/>
    <p:sldId id="265" r:id="rId5"/>
    <p:sldId id="262" r:id="rId6"/>
    <p:sldId id="264" r:id="rId7"/>
    <p:sldId id="266" r:id="rId8"/>
    <p:sldId id="267" r:id="rId9"/>
    <p:sldId id="268" r:id="rId10"/>
    <p:sldId id="270" r:id="rId11"/>
    <p:sldId id="288" r:id="rId12"/>
    <p:sldId id="289" r:id="rId13"/>
    <p:sldId id="271" r:id="rId14"/>
    <p:sldId id="272" r:id="rId15"/>
    <p:sldId id="279" r:id="rId16"/>
    <p:sldId id="293" r:id="rId17"/>
    <p:sldId id="269" r:id="rId18"/>
    <p:sldId id="273" r:id="rId19"/>
    <p:sldId id="274" r:id="rId20"/>
    <p:sldId id="287" r:id="rId21"/>
    <p:sldId id="275" r:id="rId22"/>
    <p:sldId id="283" r:id="rId23"/>
    <p:sldId id="290" r:id="rId24"/>
    <p:sldId id="284" r:id="rId25"/>
    <p:sldId id="291" r:id="rId26"/>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74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89"/>
    <a:srgbClr val="0093A9"/>
    <a:srgbClr val="0083B0"/>
    <a:srgbClr val="A1006F"/>
    <a:srgbClr val="455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26" y="108"/>
      </p:cViewPr>
      <p:guideLst>
        <p:guide orient="horz" pos="2160"/>
        <p:guide pos="2744"/>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a:p>
        </p:txBody>
      </p:sp>
      <p:sp>
        <p:nvSpPr>
          <p:cNvPr id="15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GB"/>
          </a:p>
        </p:txBody>
      </p:sp>
      <p:sp>
        <p:nvSpPr>
          <p:cNvPr id="15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a:p>
        </p:txBody>
      </p:sp>
      <p:sp>
        <p:nvSpPr>
          <p:cNvPr id="15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0C3F005-BB14-4BB8-B7AB-56D873D49DF8}" type="slidenum">
              <a:rPr lang="en-GB" altLang="en-US"/>
              <a:pPr>
                <a:defRPr/>
              </a:pPr>
              <a:t>‹#›</a:t>
            </a:fld>
            <a:endParaRPr lang="en-GB" altLang="en-US"/>
          </a:p>
        </p:txBody>
      </p:sp>
    </p:spTree>
    <p:extLst>
      <p:ext uri="{BB962C8B-B14F-4D97-AF65-F5344CB8AC3E}">
        <p14:creationId xmlns:p14="http://schemas.microsoft.com/office/powerpoint/2010/main" val="3961114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CBA748A-CADE-414A-8B79-2E82A025C87F}" type="slidenum">
              <a:rPr lang="en-GB" altLang="en-US"/>
              <a:pPr>
                <a:defRPr/>
              </a:pPr>
              <a:t>‹#›</a:t>
            </a:fld>
            <a:endParaRPr lang="en-GB" altLang="en-US"/>
          </a:p>
        </p:txBody>
      </p:sp>
    </p:spTree>
    <p:extLst>
      <p:ext uri="{BB962C8B-B14F-4D97-AF65-F5344CB8AC3E}">
        <p14:creationId xmlns:p14="http://schemas.microsoft.com/office/powerpoint/2010/main" val="24984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45535F"/>
        </a:soli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3375"/>
            <a:ext cx="64801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8640763" y="0"/>
            <a:ext cx="503237" cy="6858000"/>
          </a:xfrm>
          <a:prstGeom prst="rect">
            <a:avLst/>
          </a:prstGeom>
          <a:solidFill>
            <a:srgbClr val="007D89"/>
          </a:solidFill>
          <a:ln w="0">
            <a:solidFill>
              <a:schemeClr val="tx1">
                <a:alpha val="0"/>
              </a:schemeClr>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mtClean="0"/>
          </a:p>
        </p:txBody>
      </p:sp>
      <p:pic>
        <p:nvPicPr>
          <p:cNvPr id="6" name="Picture 13" descr="IPR icon.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6021388"/>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5495925" y="-2540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p>
        </p:txBody>
      </p:sp>
      <p:pic>
        <p:nvPicPr>
          <p:cNvPr id="8" name="Picture 13" descr="Logo whit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56388" y="349250"/>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5"/>
          <p:cNvSpPr txBox="1">
            <a:spLocks noChangeArrowheads="1"/>
          </p:cNvSpPr>
          <p:nvPr userDrawn="1"/>
        </p:nvSpPr>
        <p:spPr bwMode="auto">
          <a:xfrm>
            <a:off x="684213" y="374650"/>
            <a:ext cx="554513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0" indent="0" algn="l" rtl="0" eaLnBrk="0" fontAlgn="base" hangingPunct="0">
              <a:spcBef>
                <a:spcPct val="20000"/>
              </a:spcBef>
              <a:spcAft>
                <a:spcPct val="0"/>
              </a:spcAft>
              <a:defRPr sz="2800">
                <a:solidFill>
                  <a:srgbClr val="45535F"/>
                </a:solidFill>
                <a:latin typeface="+mn-lt"/>
                <a:ea typeface="+mn-ea"/>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gn="r">
              <a:defRPr/>
            </a:pPr>
            <a:r>
              <a:rPr lang="en-GB" dirty="0" smtClean="0">
                <a:solidFill>
                  <a:schemeClr val="bg1"/>
                </a:solidFill>
              </a:rPr>
              <a:t>Institute for Policy Research</a:t>
            </a:r>
          </a:p>
        </p:txBody>
      </p:sp>
      <p:sp>
        <p:nvSpPr>
          <p:cNvPr id="22" name="Rectangle 13"/>
          <p:cNvSpPr>
            <a:spLocks noGrp="1" noChangeArrowheads="1"/>
          </p:cNvSpPr>
          <p:nvPr>
            <p:ph type="title"/>
          </p:nvPr>
        </p:nvSpPr>
        <p:spPr bwMode="auto">
          <a:xfrm>
            <a:off x="358775" y="1412776"/>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a:solidFill>
                  <a:schemeClr val="bg1"/>
                </a:solidFill>
              </a:defRPr>
            </a:lvl1pPr>
          </a:lstStyle>
          <a:p>
            <a:pPr lvl="0"/>
            <a:r>
              <a:rPr lang="en-GB" dirty="0"/>
              <a:t>Click to edit Master title style</a:t>
            </a:r>
          </a:p>
        </p:txBody>
      </p:sp>
      <p:sp>
        <p:nvSpPr>
          <p:cNvPr id="23" name="Rectangle 14"/>
          <p:cNvSpPr>
            <a:spLocks noGrp="1" noChangeArrowheads="1"/>
          </p:cNvSpPr>
          <p:nvPr>
            <p:ph idx="1"/>
          </p:nvPr>
        </p:nvSpPr>
        <p:spPr bwMode="auto">
          <a:xfrm>
            <a:off x="358775" y="2230438"/>
            <a:ext cx="81375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a:solidFill>
                  <a:schemeClr val="bg1"/>
                </a:solidFill>
              </a:defRPr>
            </a:lvl1pPr>
          </a:lstStyle>
          <a:p>
            <a:pPr lvl="0"/>
            <a:r>
              <a:rPr lang="en-GB" noProof="0" dirty="0"/>
              <a:t>Click to edit Master text styles</a:t>
            </a:r>
          </a:p>
        </p:txBody>
      </p:sp>
    </p:spTree>
    <p:extLst>
      <p:ext uri="{BB962C8B-B14F-4D97-AF65-F5344CB8AC3E}">
        <p14:creationId xmlns:p14="http://schemas.microsoft.com/office/powerpoint/2010/main" val="409847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90073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13"/>
          <p:cNvSpPr>
            <a:spLocks noGrp="1" noChangeArrowheads="1"/>
          </p:cNvSpPr>
          <p:nvPr>
            <p:ph type="title"/>
          </p:nvPr>
        </p:nvSpPr>
        <p:spPr bwMode="auto">
          <a:xfrm>
            <a:off x="358775" y="1412776"/>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n-GB" dirty="0"/>
              <a:t>Click to edit Master title style</a:t>
            </a:r>
          </a:p>
        </p:txBody>
      </p:sp>
      <p:sp>
        <p:nvSpPr>
          <p:cNvPr id="15" name="Content Placeholder 14"/>
          <p:cNvSpPr>
            <a:spLocks noGrp="1" noChangeArrowheads="1"/>
          </p:cNvSpPr>
          <p:nvPr>
            <p:ph idx="1"/>
          </p:nvPr>
        </p:nvSpPr>
        <p:spPr bwMode="auto">
          <a:xfrm>
            <a:off x="358775" y="2230438"/>
            <a:ext cx="81375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n-GB" noProof="0" dirty="0"/>
              <a:t>Click to edit Master text styles</a:t>
            </a:r>
          </a:p>
        </p:txBody>
      </p:sp>
    </p:spTree>
    <p:extLst>
      <p:ext uri="{BB962C8B-B14F-4D97-AF65-F5344CB8AC3E}">
        <p14:creationId xmlns:p14="http://schemas.microsoft.com/office/powerpoint/2010/main" val="99196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488238" y="5286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p>
        </p:txBody>
      </p:sp>
      <p:sp>
        <p:nvSpPr>
          <p:cNvPr id="5" name="TextBox 9"/>
          <p:cNvSpPr txBox="1">
            <a:spLocks noChangeArrowheads="1"/>
          </p:cNvSpPr>
          <p:nvPr userDrawn="1"/>
        </p:nvSpPr>
        <p:spPr bwMode="auto">
          <a:xfrm>
            <a:off x="3932238" y="-5175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p>
        </p:txBody>
      </p:sp>
      <p:sp>
        <p:nvSpPr>
          <p:cNvPr id="3" name="Content Placeholder 2"/>
          <p:cNvSpPr>
            <a:spLocks noGrp="1"/>
          </p:cNvSpPr>
          <p:nvPr>
            <p:ph idx="1"/>
          </p:nvPr>
        </p:nvSpPr>
        <p:spPr>
          <a:xfrm>
            <a:off x="358775" y="2230438"/>
            <a:ext cx="8137525" cy="3214786"/>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Rectangle 13"/>
          <p:cNvSpPr>
            <a:spLocks noGrp="1" noChangeArrowheads="1"/>
          </p:cNvSpPr>
          <p:nvPr>
            <p:ph type="title"/>
          </p:nvPr>
        </p:nvSpPr>
        <p:spPr bwMode="auto">
          <a:xfrm>
            <a:off x="358775" y="1412776"/>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n-GB" dirty="0"/>
              <a:t>Click to edit Master title style</a:t>
            </a:r>
          </a:p>
        </p:txBody>
      </p:sp>
    </p:spTree>
    <p:extLst>
      <p:ext uri="{BB962C8B-B14F-4D97-AF65-F5344CB8AC3E}">
        <p14:creationId xmlns:p14="http://schemas.microsoft.com/office/powerpoint/2010/main" val="316714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5"/>
          <p:cNvSpPr txBox="1">
            <a:spLocks noChangeArrowheads="1"/>
          </p:cNvSpPr>
          <p:nvPr userDrawn="1"/>
        </p:nvSpPr>
        <p:spPr bwMode="auto">
          <a:xfrm>
            <a:off x="539750" y="404813"/>
            <a:ext cx="554513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0" indent="0" algn="l" rtl="0" eaLnBrk="0" fontAlgn="base" hangingPunct="0">
              <a:spcBef>
                <a:spcPct val="20000"/>
              </a:spcBef>
              <a:spcAft>
                <a:spcPct val="0"/>
              </a:spcAft>
              <a:defRPr sz="2800">
                <a:solidFill>
                  <a:srgbClr val="45535F"/>
                </a:solidFill>
                <a:latin typeface="+mn-lt"/>
                <a:ea typeface="+mn-ea"/>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gn="r">
              <a:defRPr/>
            </a:pPr>
            <a:r>
              <a:rPr lang="en-GB" sz="3200" dirty="0" smtClean="0">
                <a:solidFill>
                  <a:schemeClr val="bg1"/>
                </a:solidFill>
              </a:rPr>
              <a:t>Institute for Policy Research</a:t>
            </a:r>
          </a:p>
        </p:txBody>
      </p:sp>
      <p:sp>
        <p:nvSpPr>
          <p:cNvPr id="2" name="Title 1"/>
          <p:cNvSpPr>
            <a:spLocks noGrp="1"/>
          </p:cNvSpPr>
          <p:nvPr>
            <p:ph type="title"/>
          </p:nvPr>
        </p:nvSpPr>
        <p:spPr>
          <a:xfrm>
            <a:off x="722313" y="3573016"/>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17728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24430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58775" y="2230438"/>
            <a:ext cx="399256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03738" y="2230438"/>
            <a:ext cx="399256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46858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27527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3008313" cy="802010"/>
          </a:xfrm>
        </p:spPr>
        <p:txBody>
          <a:bodyPr anchor="b"/>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0" y="1628800"/>
            <a:ext cx="4813374" cy="44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492896"/>
            <a:ext cx="3008313" cy="36332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extLst>
      <p:ext uri="{BB962C8B-B14F-4D97-AF65-F5344CB8AC3E}">
        <p14:creationId xmlns:p14="http://schemas.microsoft.com/office/powerpoint/2010/main" val="320795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1340767"/>
            <a:ext cx="5486400" cy="33868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6474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3082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8640763" y="0"/>
            <a:ext cx="503237" cy="6858000"/>
          </a:xfrm>
          <a:prstGeom prst="rect">
            <a:avLst/>
          </a:prstGeom>
          <a:solidFill>
            <a:srgbClr val="007D89"/>
          </a:solidFill>
          <a:ln w="0">
            <a:solidFill>
              <a:schemeClr val="tx1">
                <a:alpha val="0"/>
              </a:schemeClr>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mtClean="0"/>
          </a:p>
        </p:txBody>
      </p:sp>
      <p:sp>
        <p:nvSpPr>
          <p:cNvPr id="6157" name="Rectangle 13"/>
          <p:cNvSpPr>
            <a:spLocks noGrp="1" noChangeArrowheads="1"/>
          </p:cNvSpPr>
          <p:nvPr>
            <p:ph type="title"/>
          </p:nvPr>
        </p:nvSpPr>
        <p:spPr bwMode="auto">
          <a:xfrm>
            <a:off x="358775" y="1412875"/>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dirty="0"/>
              <a:t>Click to edit Master title style</a:t>
            </a:r>
          </a:p>
        </p:txBody>
      </p:sp>
      <p:sp>
        <p:nvSpPr>
          <p:cNvPr id="6158" name="Rectangle 14"/>
          <p:cNvSpPr>
            <a:spLocks noGrp="1" noChangeArrowheads="1"/>
          </p:cNvSpPr>
          <p:nvPr>
            <p:ph type="body" idx="1"/>
          </p:nvPr>
        </p:nvSpPr>
        <p:spPr bwMode="auto">
          <a:xfrm>
            <a:off x="358775" y="2230438"/>
            <a:ext cx="81375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p:txBody>
      </p:sp>
      <p:pic>
        <p:nvPicPr>
          <p:cNvPr id="1029" name="Picture 4" descr="IPR icon.eps"/>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50825" y="6021388"/>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33375"/>
            <a:ext cx="64801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5"/>
          <p:cNvSpPr txBox="1">
            <a:spLocks noChangeArrowheads="1"/>
          </p:cNvSpPr>
          <p:nvPr userDrawn="1"/>
        </p:nvSpPr>
        <p:spPr bwMode="auto">
          <a:xfrm>
            <a:off x="684213" y="374650"/>
            <a:ext cx="554513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0" indent="0" algn="l" rtl="0" eaLnBrk="0" fontAlgn="base" hangingPunct="0">
              <a:spcBef>
                <a:spcPct val="20000"/>
              </a:spcBef>
              <a:spcAft>
                <a:spcPct val="0"/>
              </a:spcAft>
              <a:defRPr sz="2800">
                <a:solidFill>
                  <a:srgbClr val="45535F"/>
                </a:solidFill>
                <a:latin typeface="+mn-lt"/>
                <a:ea typeface="+mn-ea"/>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gn="r">
              <a:defRPr/>
            </a:pPr>
            <a:r>
              <a:rPr lang="en-GB" dirty="0" smtClean="0">
                <a:solidFill>
                  <a:schemeClr val="bg1"/>
                </a:solidFill>
              </a:rPr>
              <a:t>Institute for Policy Research</a:t>
            </a:r>
          </a:p>
        </p:txBody>
      </p:sp>
      <p:pic>
        <p:nvPicPr>
          <p:cNvPr id="1032" name="Picture 9" descr="Logo redrawn 43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56388" y="347663"/>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1" r:id="rId1"/>
    <p:sldLayoutId id="2147483874" r:id="rId2"/>
    <p:sldLayoutId id="2147483882" r:id="rId3"/>
    <p:sldLayoutId id="2147483883" r:id="rId4"/>
    <p:sldLayoutId id="2147483875" r:id="rId5"/>
    <p:sldLayoutId id="2147483876" r:id="rId6"/>
    <p:sldLayoutId id="2147483877" r:id="rId7"/>
    <p:sldLayoutId id="2147483878" r:id="rId8"/>
    <p:sldLayoutId id="2147483879" r:id="rId9"/>
    <p:sldLayoutId id="2147483880" r:id="rId10"/>
  </p:sldLayoutIdLst>
  <p:txStyles>
    <p:titleStyle>
      <a:lvl1pPr algn="l" rtl="0" eaLnBrk="0" fontAlgn="base" hangingPunct="0">
        <a:spcBef>
          <a:spcPct val="0"/>
        </a:spcBef>
        <a:spcAft>
          <a:spcPct val="0"/>
        </a:spcAft>
        <a:defRPr sz="2800" b="1">
          <a:solidFill>
            <a:srgbClr val="45535F"/>
          </a:solidFill>
          <a:latin typeface="+mj-lt"/>
          <a:ea typeface="+mj-ea"/>
          <a:cs typeface="ＭＳ Ｐゴシック" charset="0"/>
        </a:defRPr>
      </a:lvl1pPr>
      <a:lvl2pPr algn="l" rtl="0" eaLnBrk="0" fontAlgn="base" hangingPunct="0">
        <a:spcBef>
          <a:spcPct val="0"/>
        </a:spcBef>
        <a:spcAft>
          <a:spcPct val="0"/>
        </a:spcAft>
        <a:defRPr sz="2800" b="1">
          <a:solidFill>
            <a:srgbClr val="45535F"/>
          </a:solidFill>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rgbClr val="45535F"/>
          </a:solidFill>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rgbClr val="45535F"/>
          </a:solidFill>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rgbClr val="45535F"/>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rgbClr val="45535F"/>
          </a:solidFill>
          <a:latin typeface="Arial" charset="0"/>
          <a:ea typeface="ＭＳ Ｐゴシック" charset="0"/>
        </a:defRPr>
      </a:lvl6pPr>
      <a:lvl7pPr marL="914400" algn="l" rtl="0" fontAlgn="base">
        <a:spcBef>
          <a:spcPct val="0"/>
        </a:spcBef>
        <a:spcAft>
          <a:spcPct val="0"/>
        </a:spcAft>
        <a:defRPr sz="2800" b="1">
          <a:solidFill>
            <a:srgbClr val="45535F"/>
          </a:solidFill>
          <a:latin typeface="Arial" charset="0"/>
          <a:ea typeface="ＭＳ Ｐゴシック" charset="0"/>
        </a:defRPr>
      </a:lvl7pPr>
      <a:lvl8pPr marL="1371600" algn="l" rtl="0" fontAlgn="base">
        <a:spcBef>
          <a:spcPct val="0"/>
        </a:spcBef>
        <a:spcAft>
          <a:spcPct val="0"/>
        </a:spcAft>
        <a:defRPr sz="2800" b="1">
          <a:solidFill>
            <a:srgbClr val="45535F"/>
          </a:solidFill>
          <a:latin typeface="Arial" charset="0"/>
          <a:ea typeface="ＭＳ Ｐゴシック" charset="0"/>
        </a:defRPr>
      </a:lvl8pPr>
      <a:lvl9pPr marL="1828800" algn="l" rtl="0" fontAlgn="base">
        <a:spcBef>
          <a:spcPct val="0"/>
        </a:spcBef>
        <a:spcAft>
          <a:spcPct val="0"/>
        </a:spcAft>
        <a:defRPr sz="2800" b="1">
          <a:solidFill>
            <a:srgbClr val="45535F"/>
          </a:solidFill>
          <a:latin typeface="Arial" charset="0"/>
          <a:ea typeface="ＭＳ Ｐゴシック"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ctr">
              <a:defRPr/>
            </a:pPr>
            <a:endParaRPr lang="en-US" sz="2800" i="1" dirty="0" smtClean="0"/>
          </a:p>
          <a:p>
            <a:pPr algn="ctr">
              <a:defRPr/>
            </a:pPr>
            <a:r>
              <a:rPr lang="en-US" sz="2800" dirty="0" smtClean="0"/>
              <a:t>What Is Education For?</a:t>
            </a:r>
          </a:p>
          <a:p>
            <a:pPr algn="ctr">
              <a:defRPr/>
            </a:pPr>
            <a:r>
              <a:rPr lang="en-US" sz="2800" dirty="0" smtClean="0"/>
              <a:t>Education and </a:t>
            </a:r>
            <a:r>
              <a:rPr lang="en-US" sz="2800" dirty="0"/>
              <a:t>E</a:t>
            </a:r>
            <a:r>
              <a:rPr lang="en-US" sz="2800" dirty="0" smtClean="0"/>
              <a:t>mployers Taskforce</a:t>
            </a:r>
          </a:p>
          <a:p>
            <a:pPr algn="ctr">
              <a:defRPr/>
            </a:pPr>
            <a:r>
              <a:rPr lang="en-US" sz="2800" dirty="0" smtClean="0"/>
              <a:t>&amp; UKCES</a:t>
            </a:r>
          </a:p>
          <a:p>
            <a:pPr algn="ctr">
              <a:defRPr/>
            </a:pPr>
            <a:r>
              <a:rPr lang="en-US" sz="2800" dirty="0" smtClean="0"/>
              <a:t>20.10.2015</a:t>
            </a:r>
          </a:p>
          <a:p>
            <a:pPr algn="ctr">
              <a:defRPr/>
            </a:pPr>
            <a:endParaRPr lang="en-US" sz="2800" dirty="0"/>
          </a:p>
          <a:p>
            <a:pPr algn="ctr">
              <a:defRPr/>
            </a:pPr>
            <a:r>
              <a:rPr lang="en-US" sz="2800" dirty="0" smtClean="0"/>
              <a:t>Hugh </a:t>
            </a:r>
            <a:r>
              <a:rPr lang="en-US" sz="2800" dirty="0" smtClean="0"/>
              <a:t>Lauder</a:t>
            </a:r>
          </a:p>
          <a:p>
            <a:pPr algn="ctr">
              <a:defRPr/>
            </a:pPr>
            <a:r>
              <a:rPr lang="en-US" sz="2800" dirty="0" smtClean="0"/>
              <a:t>University of Bath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Economic Change and the Demand for Skill</a:t>
            </a:r>
            <a:endParaRPr lang="en-GB" dirty="0"/>
          </a:p>
        </p:txBody>
      </p:sp>
      <p:sp>
        <p:nvSpPr>
          <p:cNvPr id="3" name="Content Placeholder 2"/>
          <p:cNvSpPr>
            <a:spLocks noGrp="1"/>
          </p:cNvSpPr>
          <p:nvPr>
            <p:ph idx="1"/>
          </p:nvPr>
        </p:nvSpPr>
        <p:spPr/>
        <p:txBody>
          <a:bodyPr/>
          <a:lstStyle/>
          <a:p>
            <a:pPr>
              <a:defRPr/>
            </a:pPr>
            <a:r>
              <a:rPr lang="en-GB" dirty="0" smtClean="0"/>
              <a:t>Corporations have been restructured away from bureaucratic organisations to much flatter organisations. Knowledge work is being restructured and stratified with much knowledge work being standardized. Higher education is being restructured, arguably in ways which correspond to the stratification of knowledge work.</a:t>
            </a:r>
          </a:p>
          <a:p>
            <a:pPr>
              <a:defRPr/>
            </a:pPr>
            <a:endParaRPr lang="en-GB" dirty="0" smtClean="0"/>
          </a:p>
          <a:p>
            <a:pPr>
              <a:defRPr/>
            </a:pPr>
            <a:r>
              <a:rPr lang="en-GB" dirty="0" smtClean="0"/>
              <a:t>TNCs are concerned with cost pressures and are footloose in sectors where they can easily shift their HQ functions.</a:t>
            </a:r>
            <a:endParaRPr lang="en-GB" dirty="0"/>
          </a:p>
          <a:p>
            <a:pPr>
              <a:defRPr/>
            </a:pPr>
            <a:endParaRPr lang="en-GB" dirty="0" smtClean="0"/>
          </a:p>
          <a:p>
            <a:pPr>
              <a:defRPr/>
            </a:pPr>
            <a:r>
              <a:rPr lang="en-GB" dirty="0" smtClean="0"/>
              <a:t>When we look at the demand for education and skill we find that the relationship between technology and the demand for skill challenges the myth of skill biased technological change. And this is reflected in data on graduate incomes:</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defRPr/>
            </a:pPr>
            <a:r>
              <a:rPr lang="en-GB" sz="1800" dirty="0" smtClean="0"/>
              <a:t>US Male hourly earnings by age-groups: Graduates and HS graduates (source: American Community Survey 2010)</a:t>
            </a:r>
            <a:endParaRPr lang="en-GB" sz="1800" dirty="0"/>
          </a:p>
        </p:txBody>
      </p:sp>
      <p:pic>
        <p:nvPicPr>
          <p:cNvPr id="174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8775" y="2322513"/>
            <a:ext cx="8137525" cy="434181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defRPr/>
            </a:pPr>
            <a:r>
              <a:rPr lang="en-GB" sz="1800" dirty="0" smtClean="0"/>
              <a:t>US Female hourly earnings by age-groups: Graduates and HS graduates (source: American Community Survey 2010)</a:t>
            </a:r>
            <a:endParaRPr lang="en-GB" sz="1800" dirty="0"/>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8775" y="2260600"/>
            <a:ext cx="8137525" cy="4465638"/>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defRPr/>
            </a:pPr>
            <a:r>
              <a:rPr lang="en-GB" sz="2000" dirty="0" smtClean="0"/>
              <a:t>UK Male hourly earnings by age groups (LFS 2010) – graduate and those with A-Level qualification</a:t>
            </a:r>
            <a:endParaRPr lang="en-GB" sz="2000" dirty="0"/>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8775" y="2235200"/>
            <a:ext cx="8137525" cy="4516438"/>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defRPr/>
            </a:pPr>
            <a:r>
              <a:rPr lang="en-GB" sz="1800" dirty="0" smtClean="0"/>
              <a:t>UK Female hourly earnings by age groups (LFS 2010) – graduate and those with A-Level qualification</a:t>
            </a:r>
            <a:endParaRPr lang="en-GB" sz="1800" dirty="0"/>
          </a:p>
        </p:txBody>
      </p:sp>
      <p:pic>
        <p:nvPicPr>
          <p:cNvPr id="204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8775" y="2270125"/>
            <a:ext cx="8137525" cy="4446588"/>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Crisis Indicators</a:t>
            </a:r>
            <a:endParaRPr lang="en-GB" dirty="0"/>
          </a:p>
        </p:txBody>
      </p:sp>
      <p:sp>
        <p:nvSpPr>
          <p:cNvPr id="3" name="Content Placeholder 2"/>
          <p:cNvSpPr>
            <a:spLocks noGrp="1"/>
          </p:cNvSpPr>
          <p:nvPr>
            <p:ph idx="1"/>
          </p:nvPr>
        </p:nvSpPr>
        <p:spPr/>
        <p:txBody>
          <a:bodyPr/>
          <a:lstStyle/>
          <a:p>
            <a:pPr>
              <a:defRPr/>
            </a:pPr>
            <a:r>
              <a:rPr lang="en-GB" b="1" dirty="0" smtClean="0"/>
              <a:t>Under Employment</a:t>
            </a:r>
          </a:p>
          <a:p>
            <a:pPr>
              <a:defRPr/>
            </a:pPr>
            <a:r>
              <a:rPr lang="en-GB" dirty="0" smtClean="0"/>
              <a:t>In the United States it is clear that many graduates are doing sub-graduate work. While the figures vary depending on how underemployment is measured, the best estimates suggest that between 40-50 per cent of young graduates are underemployed.  Richard </a:t>
            </a:r>
            <a:r>
              <a:rPr lang="en-GB" dirty="0" err="1" smtClean="0"/>
              <a:t>Vedder</a:t>
            </a:r>
            <a:r>
              <a:rPr lang="en-GB" dirty="0" smtClean="0"/>
              <a:t> and his associates reckon that about 52 per cent of four year college graduates are in jobs that match their skills while 48 per cent are overqualified. They also report that over 5 million college graduates are in jobs that require less than high school education.  In Britain, the figures are remarkably similar.  The Office for National Statistics reports that underemployment amongst graduates has risen from 37 per cent in 2001 to 47 per cent in June 2013. </a:t>
            </a:r>
          </a:p>
          <a:p>
            <a:pPr>
              <a:defRPr/>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135243" cy="481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a:extLst>
        </p:spPr>
      </p:pic>
    </p:spTree>
    <p:extLst>
      <p:ext uri="{BB962C8B-B14F-4D97-AF65-F5344CB8AC3E}">
        <p14:creationId xmlns:p14="http://schemas.microsoft.com/office/powerpoint/2010/main" val="200012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Institutional Change</a:t>
            </a:r>
            <a:endParaRPr lang="en-GB" dirty="0"/>
          </a:p>
        </p:txBody>
      </p:sp>
      <p:sp>
        <p:nvSpPr>
          <p:cNvPr id="3" name="Content Placeholder 2"/>
          <p:cNvSpPr>
            <a:spLocks noGrp="1"/>
          </p:cNvSpPr>
          <p:nvPr>
            <p:ph idx="1"/>
          </p:nvPr>
        </p:nvSpPr>
        <p:spPr/>
        <p:txBody>
          <a:bodyPr/>
          <a:lstStyle/>
          <a:p>
            <a:pPr>
              <a:defRPr/>
            </a:pPr>
            <a:r>
              <a:rPr lang="en-GB" dirty="0" smtClean="0"/>
              <a:t>When we look at education institutions we see that there is an intimate relationship between wealth and student participation. Due to:</a:t>
            </a:r>
          </a:p>
          <a:p>
            <a:pPr>
              <a:buFont typeface="Arial" panose="020B0604020202020204" pitchFamily="34" charset="0"/>
              <a:buChar char="•"/>
              <a:defRPr/>
            </a:pPr>
            <a:r>
              <a:rPr lang="en-GB" dirty="0" smtClean="0"/>
              <a:t>The emergence of international schools which cater for national and global to global elites.</a:t>
            </a:r>
          </a:p>
          <a:p>
            <a:pPr>
              <a:buFont typeface="Arial" panose="020B0604020202020204" pitchFamily="34" charset="0"/>
              <a:buChar char="•"/>
              <a:defRPr/>
            </a:pPr>
            <a:endParaRPr lang="en-GB" dirty="0" smtClean="0"/>
          </a:p>
          <a:p>
            <a:pPr marL="285750" indent="-285750">
              <a:buFont typeface="Arial" panose="020B0604020202020204" pitchFamily="34" charset="0"/>
              <a:buChar char="•"/>
              <a:defRPr/>
            </a:pPr>
            <a:r>
              <a:rPr lang="en-GB" dirty="0"/>
              <a:t>T</a:t>
            </a:r>
            <a:r>
              <a:rPr lang="en-GB" dirty="0" smtClean="0"/>
              <a:t>he creation of a global market for higher education. In which the most prestigious universities are also those that attract the children of elites.</a:t>
            </a:r>
          </a:p>
          <a:p>
            <a:pPr marL="285750" indent="-285750">
              <a:buFont typeface="Arial" panose="020B0604020202020204" pitchFamily="34" charset="0"/>
              <a:buChar char="•"/>
              <a:defRPr/>
            </a:pPr>
            <a:endParaRPr lang="en-GB" dirty="0" smtClean="0"/>
          </a:p>
          <a:p>
            <a:pPr marL="285750" indent="-285750">
              <a:buFont typeface="Arial" panose="020B0604020202020204" pitchFamily="34" charset="0"/>
              <a:buChar char="•"/>
              <a:defRPr/>
            </a:pPr>
            <a:r>
              <a:rPr lang="en-GB" dirty="0" smtClean="0"/>
              <a:t>But! As we have seen a segmentation of the higher education market, so we have seen a change in the ideology that links education to the labour market. At a time when there are more educated workers on the planet than ever, a new ideology of talent arrives. </a:t>
            </a:r>
          </a:p>
          <a:p>
            <a:pPr>
              <a:defRPr/>
            </a:pPr>
            <a:endParaRPr lang="en-GB" dirty="0" smtClean="0"/>
          </a:p>
          <a:p>
            <a:pPr>
              <a:defRPr/>
            </a:pP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The Talented</a:t>
            </a:r>
            <a:endParaRPr lang="en-GB" dirty="0"/>
          </a:p>
        </p:txBody>
      </p:sp>
      <p:sp>
        <p:nvSpPr>
          <p:cNvPr id="3" name="Content Placeholder 2"/>
          <p:cNvSpPr>
            <a:spLocks noGrp="1"/>
          </p:cNvSpPr>
          <p:nvPr>
            <p:ph idx="1"/>
          </p:nvPr>
        </p:nvSpPr>
        <p:spPr/>
        <p:txBody>
          <a:bodyPr/>
          <a:lstStyle/>
          <a:p>
            <a:pPr>
              <a:defRPr/>
            </a:pPr>
            <a:r>
              <a:rPr lang="en-GB" dirty="0" smtClean="0"/>
              <a:t>The idea of the war for ‘talent’ was  popularized  by McKinsey’s. </a:t>
            </a:r>
            <a:r>
              <a:rPr lang="en-GB" dirty="0"/>
              <a:t>S</a:t>
            </a:r>
            <a:r>
              <a:rPr lang="en-GB" dirty="0" smtClean="0"/>
              <a:t>ome knowledge workers are more productive in the global economy than others, as it  is these ‘talented’ workers who would have the knowledge and skills to drive forward complex Transnational Corporations. </a:t>
            </a:r>
          </a:p>
          <a:p>
            <a:pPr>
              <a:defRPr/>
            </a:pPr>
            <a:endParaRPr lang="en-GB" dirty="0"/>
          </a:p>
          <a:p>
            <a:pPr>
              <a:defRPr/>
            </a:pPr>
            <a:r>
              <a:rPr lang="en-GB" dirty="0" smtClean="0"/>
              <a:t>So MNCs fish in a small pool of potentially talented workers. The crucial point about these ‘talented’ is not just the qualification or credential they have but the character and ‘</a:t>
            </a:r>
            <a:r>
              <a:rPr lang="en-GB" dirty="0" err="1" smtClean="0"/>
              <a:t>performability</a:t>
            </a:r>
            <a:r>
              <a:rPr lang="en-GB" dirty="0" smtClean="0"/>
              <a:t>’ to match. The days when credentials could be linked to access in a bureaucratic hierarchy are over.</a:t>
            </a:r>
          </a:p>
          <a:p>
            <a:pPr>
              <a:defRPr/>
            </a:pPr>
            <a:endParaRPr lang="en-GB" dirty="0"/>
          </a:p>
          <a:p>
            <a:pPr>
              <a:defRPr/>
            </a:pPr>
            <a:r>
              <a:rPr lang="en-GB" dirty="0" smtClean="0"/>
              <a:t>There is a beauty contest between the global  </a:t>
            </a:r>
            <a:r>
              <a:rPr lang="en-GB" dirty="0"/>
              <a:t>e</a:t>
            </a:r>
            <a:r>
              <a:rPr lang="en-GB" dirty="0" smtClean="0"/>
              <a:t>lite universities and leading MNCs leading to an intensification of positional competition on a global scale.</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Skill, ‘Technicians’ and the ‘Talented’</a:t>
            </a:r>
            <a:endParaRPr lang="en-GB" dirty="0"/>
          </a:p>
        </p:txBody>
      </p:sp>
      <p:sp>
        <p:nvSpPr>
          <p:cNvPr id="3" name="Content Placeholder 2"/>
          <p:cNvSpPr>
            <a:spLocks noGrp="1"/>
          </p:cNvSpPr>
          <p:nvPr>
            <p:ph idx="1"/>
          </p:nvPr>
        </p:nvSpPr>
        <p:spPr>
          <a:xfrm>
            <a:off x="468313" y="2276475"/>
            <a:ext cx="8569325" cy="4581525"/>
          </a:xfrm>
        </p:spPr>
        <p:txBody>
          <a:bodyPr/>
          <a:lstStyle/>
          <a:p>
            <a:pPr>
              <a:defRPr/>
            </a:pPr>
            <a:r>
              <a:rPr lang="en-GB" dirty="0" smtClean="0"/>
              <a:t>It was considered in the 20</a:t>
            </a:r>
            <a:r>
              <a:rPr lang="en-GB" baseline="30000" dirty="0" smtClean="0"/>
              <a:t>th</a:t>
            </a:r>
            <a:r>
              <a:rPr lang="en-GB" dirty="0" smtClean="0"/>
              <a:t> Century that credentials mapped directly onto jobs: that a university degree qualified graduates for the first step in the corporate ladder. No more!</a:t>
            </a:r>
          </a:p>
          <a:p>
            <a:pPr>
              <a:defRPr/>
            </a:pPr>
            <a:endParaRPr lang="en-GB" dirty="0"/>
          </a:p>
          <a:p>
            <a:pPr>
              <a:defRPr/>
            </a:pPr>
            <a:r>
              <a:rPr lang="en-GB" dirty="0" smtClean="0"/>
              <a:t>In order for students to gain well paying jobs, they not only need credentials but demonstrate performance through internships, demonstrate general as well </a:t>
            </a:r>
          </a:p>
          <a:p>
            <a:pPr>
              <a:defRPr/>
            </a:pPr>
            <a:r>
              <a:rPr lang="en-GB" dirty="0"/>
              <a:t> </a:t>
            </a:r>
            <a:r>
              <a:rPr lang="en-GB" dirty="0" smtClean="0"/>
              <a:t>    as specific skills linked to their field of study and they ideally need to be multi cultural and multi lingual. The ‘talented’ have these qualities.</a:t>
            </a:r>
          </a:p>
          <a:p>
            <a:pPr>
              <a:defRPr/>
            </a:pPr>
            <a:endParaRPr lang="en-GB" dirty="0"/>
          </a:p>
          <a:p>
            <a:pPr>
              <a:defRPr/>
            </a:pPr>
            <a:r>
              <a:rPr lang="en-GB" dirty="0" smtClean="0"/>
              <a:t>This has a significant impact on recruitment. The clearest example of a high performing country on PISA tests is Singapore but may have a problem when</a:t>
            </a:r>
          </a:p>
          <a:p>
            <a:pPr>
              <a:defRPr/>
            </a:pPr>
            <a:r>
              <a:rPr lang="en-GB" dirty="0"/>
              <a:t> </a:t>
            </a:r>
            <a:r>
              <a:rPr lang="en-GB" dirty="0" smtClean="0"/>
              <a:t>    it comes to ‘talent’ understood from a Western perspective: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The Argument</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GB" sz="1600" dirty="0" smtClean="0"/>
              <a:t>Education has been fundamentally re-positioned in the 21</a:t>
            </a:r>
            <a:r>
              <a:rPr lang="en-GB" sz="1600" baseline="30000" dirty="0" smtClean="0"/>
              <a:t>st</a:t>
            </a:r>
            <a:r>
              <a:rPr lang="en-GB" sz="1600" dirty="0" smtClean="0"/>
              <a:t> century. The polarisation of wealth and the creation of global markets in secondary and higher education has meant that we are beginning to see a fundamental rupture in education which is challenging the aspirations we had for it in the 20</a:t>
            </a:r>
            <a:r>
              <a:rPr lang="en-GB" sz="1600" baseline="30000" dirty="0" smtClean="0"/>
              <a:t>th</a:t>
            </a:r>
            <a:r>
              <a:rPr lang="en-GB" sz="1600" dirty="0" smtClean="0"/>
              <a:t> century both in terms of its relationship to the economy and to social mobility. </a:t>
            </a:r>
          </a:p>
          <a:p>
            <a:pPr>
              <a:buFont typeface="Arial" panose="020B0604020202020204" pitchFamily="34" charset="0"/>
              <a:buChar char="•"/>
              <a:defRPr/>
            </a:pPr>
            <a:r>
              <a:rPr lang="en-GB" sz="1600" dirty="0" smtClean="0"/>
              <a:t>The relationship of education to the economy, the cornerstone of educational policy, is fundamentally problematic: economies cannot provide the skills or jobs that is central to the education promise. </a:t>
            </a:r>
          </a:p>
          <a:p>
            <a:pPr>
              <a:buFont typeface="Arial" panose="020B0604020202020204" pitchFamily="34" charset="0"/>
              <a:buChar char="•"/>
              <a:defRPr/>
            </a:pPr>
            <a:r>
              <a:rPr lang="en-GB" sz="1600" dirty="0" smtClean="0"/>
              <a:t>The idea of upward social mobility has relatedly been dealt a blow because there is developing a global institutional break between education for the wealthy and the rest.</a:t>
            </a:r>
          </a:p>
          <a:p>
            <a:pPr>
              <a:buFont typeface="Arial" panose="020B0604020202020204" pitchFamily="34" charset="0"/>
              <a:buChar char="•"/>
              <a:defRPr/>
            </a:pPr>
            <a:r>
              <a:rPr lang="en-GB" sz="1600" dirty="0" smtClean="0"/>
              <a:t>At the same time politicians seek to herd families into an intense positional competition for which there are increasingly fewer ‘winners’.</a:t>
            </a:r>
          </a:p>
          <a:p>
            <a:pPr>
              <a:buFont typeface="Arial" panose="020B0604020202020204" pitchFamily="34" charset="0"/>
              <a:buChar char="•"/>
              <a:defRPr/>
            </a:pPr>
            <a:endParaRPr lang="en-GB" sz="16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An MNC Executive in Singapore</a:t>
            </a:r>
            <a:endParaRPr lang="en-GB" dirty="0"/>
          </a:p>
        </p:txBody>
      </p:sp>
      <p:sp>
        <p:nvSpPr>
          <p:cNvPr id="3" name="Content Placeholder 2"/>
          <p:cNvSpPr>
            <a:spLocks noGrp="1"/>
          </p:cNvSpPr>
          <p:nvPr>
            <p:ph idx="1"/>
          </p:nvPr>
        </p:nvSpPr>
        <p:spPr/>
        <p:txBody>
          <a:bodyPr/>
          <a:lstStyle/>
          <a:p>
            <a:pPr>
              <a:defRPr/>
            </a:pPr>
            <a:r>
              <a:rPr lang="en-GB" i="1" dirty="0" smtClean="0"/>
              <a:t>‘</a:t>
            </a:r>
          </a:p>
          <a:p>
            <a:pPr>
              <a:defRPr/>
            </a:pPr>
            <a:r>
              <a:rPr lang="en-GB" i="1" dirty="0" smtClean="0"/>
              <a:t>Actually, quite frankly to a large extent, we will be very much guided by the Ivy League schools. So when we go out, if we pick somebody from a Brown University, from Georgetown and duh </a:t>
            </a:r>
            <a:r>
              <a:rPr lang="en-GB" i="1" dirty="0" err="1" smtClean="0"/>
              <a:t>duh</a:t>
            </a:r>
            <a:r>
              <a:rPr lang="en-GB" i="1" dirty="0" smtClean="0"/>
              <a:t> </a:t>
            </a:r>
            <a:r>
              <a:rPr lang="en-GB" i="1" dirty="0" err="1" smtClean="0"/>
              <a:t>duh</a:t>
            </a:r>
            <a:r>
              <a:rPr lang="en-GB" i="1" dirty="0" smtClean="0"/>
              <a:t>, we just assume that they are like higher grade. Quite frankly within this room and that’s how we actually make the distinction of global graduate versus somebody from </a:t>
            </a:r>
          </a:p>
          <a:p>
            <a:pPr>
              <a:defRPr/>
            </a:pPr>
            <a:r>
              <a:rPr lang="en-GB" i="1" dirty="0"/>
              <a:t> </a:t>
            </a:r>
            <a:r>
              <a:rPr lang="en-GB" i="1" dirty="0" smtClean="0"/>
              <a:t>     a local university’.</a:t>
            </a:r>
          </a:p>
          <a:p>
            <a:pPr>
              <a:defRPr/>
            </a:pP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An Irony!</a:t>
            </a:r>
            <a:endParaRPr lang="en-GB" dirty="0"/>
          </a:p>
        </p:txBody>
      </p:sp>
      <p:sp>
        <p:nvSpPr>
          <p:cNvPr id="3" name="Content Placeholder 2"/>
          <p:cNvSpPr>
            <a:spLocks noGrp="1"/>
          </p:cNvSpPr>
          <p:nvPr>
            <p:ph idx="1"/>
          </p:nvPr>
        </p:nvSpPr>
        <p:spPr/>
        <p:txBody>
          <a:bodyPr/>
          <a:lstStyle/>
          <a:p>
            <a:pPr>
              <a:defRPr/>
            </a:pPr>
            <a:r>
              <a:rPr lang="en-GB" dirty="0" smtClean="0"/>
              <a:t>But MNCs have huge problems when seeking to identify ‘talent’.</a:t>
            </a:r>
            <a:endParaRPr lang="en-GB" dirty="0"/>
          </a:p>
          <a:p>
            <a:pPr>
              <a:defRPr/>
            </a:pPr>
            <a:r>
              <a:rPr lang="en-GB" sz="1600" dirty="0" smtClean="0"/>
              <a:t>When we  asked an  Executive for Talent Acquisition, the following question:</a:t>
            </a:r>
          </a:p>
          <a:p>
            <a:pPr>
              <a:defRPr/>
            </a:pPr>
            <a:r>
              <a:rPr lang="en-GB" sz="1600" i="1" dirty="0" smtClean="0"/>
              <a:t>If you think about the term talent – does it mean something different in China to what it does in Germany or France – or is talent now a kind of globally well-understood concept when you apply it to people?</a:t>
            </a:r>
          </a:p>
          <a:p>
            <a:pPr>
              <a:defRPr/>
            </a:pPr>
            <a:r>
              <a:rPr lang="en-GB" sz="1600" dirty="0" smtClean="0"/>
              <a:t>Her response was clear:</a:t>
            </a:r>
          </a:p>
          <a:p>
            <a:pPr>
              <a:defRPr/>
            </a:pPr>
            <a:r>
              <a:rPr lang="en-GB" sz="1600" i="1" dirty="0" smtClean="0"/>
              <a:t>That’s an interesting question.  We have discussed that question quite a bit in the last few weeks.  Very short, precise answer, no, there is no common understanding that is talent, no.’</a:t>
            </a:r>
          </a:p>
          <a:p>
            <a:pPr>
              <a:defRPr/>
            </a:pPr>
            <a:r>
              <a:rPr lang="en-GB" sz="1600" dirty="0" smtClean="0"/>
              <a:t>And then she commented:</a:t>
            </a:r>
          </a:p>
          <a:p>
            <a:pPr>
              <a:defRPr/>
            </a:pPr>
            <a:r>
              <a:rPr lang="en-GB" sz="1600" i="1" dirty="0" smtClean="0"/>
              <a:t>So definition of talent, talent management, what is talent management, you see like – I think that’s a hype word now – everybody is doing talent management not really kind of knowing what to do.</a:t>
            </a:r>
          </a:p>
          <a:p>
            <a:pPr>
              <a:defRPr/>
            </a:pP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defRPr/>
            </a:pPr>
            <a:r>
              <a:rPr lang="en-GB" dirty="0" smtClean="0"/>
              <a:t>Analytics: How TNCs are Solving the ‘Problem’</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GB" dirty="0" smtClean="0"/>
              <a:t>We are now moving into an era of surveillance where CVs can no longer be tailored to tell a story. Corporations like Burning Glass are developing extended education profiles for TNCs so that they can make better judgements about those they recruit. </a:t>
            </a:r>
          </a:p>
          <a:p>
            <a:pPr>
              <a:buFont typeface="Arial" panose="020B0604020202020204" pitchFamily="34" charset="0"/>
              <a:buChar char="•"/>
              <a:defRPr/>
            </a:pPr>
            <a:endParaRPr lang="en-GB" dirty="0"/>
          </a:p>
          <a:p>
            <a:pPr>
              <a:buFont typeface="Arial" panose="020B0604020202020204" pitchFamily="34" charset="0"/>
              <a:buChar char="•"/>
              <a:defRPr/>
            </a:pPr>
            <a:r>
              <a:rPr lang="en-GB" dirty="0" smtClean="0"/>
              <a:t>In looking for A* graduates from A* universities they will now have access to student records that means that second chance students, who have failed courses will simply be weeded out.</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defRPr/>
            </a:pPr>
            <a:r>
              <a:rPr lang="en-GB" dirty="0" smtClean="0"/>
              <a:t>Global Capitalism and Varieties of Capitalism</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GB" dirty="0" smtClean="0"/>
              <a:t>Not all forms of capitalism will be equally vulnerable to the global forces. </a:t>
            </a:r>
          </a:p>
          <a:p>
            <a:pPr>
              <a:buFont typeface="Arial" panose="020B0604020202020204" pitchFamily="34" charset="0"/>
              <a:buChar char="•"/>
              <a:defRPr/>
            </a:pPr>
            <a:r>
              <a:rPr lang="en-GB" dirty="0" smtClean="0"/>
              <a:t>Anglo-Saxon capitalism is clearly the most vulnerable. Why?</a:t>
            </a:r>
          </a:p>
          <a:p>
            <a:pPr>
              <a:buFont typeface="Arial" panose="020B0604020202020204" pitchFamily="34" charset="0"/>
              <a:buChar char="•"/>
              <a:defRPr/>
            </a:pPr>
            <a:r>
              <a:rPr lang="en-GB" dirty="0" smtClean="0"/>
              <a:t>There are 4 possibilities:</a:t>
            </a:r>
          </a:p>
          <a:p>
            <a:pPr marL="0" indent="0">
              <a:defRPr/>
            </a:pPr>
            <a:r>
              <a:rPr lang="en-GB" dirty="0"/>
              <a:t> </a:t>
            </a:r>
            <a:r>
              <a:rPr lang="en-GB" dirty="0" smtClean="0"/>
              <a:t>     1. There is insufficient supply of highly skilled workers.</a:t>
            </a:r>
          </a:p>
          <a:p>
            <a:pPr marL="0" indent="0">
              <a:defRPr/>
            </a:pPr>
            <a:r>
              <a:rPr lang="en-GB" dirty="0"/>
              <a:t> </a:t>
            </a:r>
            <a:r>
              <a:rPr lang="en-GB" dirty="0" smtClean="0"/>
              <a:t>     2. There is insufficient supply of appropriately skilled workers.</a:t>
            </a:r>
          </a:p>
          <a:p>
            <a:pPr marL="0" indent="0">
              <a:defRPr/>
            </a:pPr>
            <a:r>
              <a:rPr lang="en-GB" dirty="0"/>
              <a:t> </a:t>
            </a:r>
            <a:r>
              <a:rPr lang="en-GB" dirty="0" smtClean="0"/>
              <a:t>     3.  Linking supply and demand in institutionally problematic in some     </a:t>
            </a:r>
          </a:p>
          <a:p>
            <a:pPr marL="0" indent="0">
              <a:defRPr/>
            </a:pPr>
            <a:r>
              <a:rPr lang="en-GB" dirty="0"/>
              <a:t> </a:t>
            </a:r>
            <a:r>
              <a:rPr lang="en-GB" dirty="0" smtClean="0"/>
              <a:t>          economies: </a:t>
            </a:r>
            <a:r>
              <a:rPr lang="en-GB" dirty="0" err="1" smtClean="0"/>
              <a:t>e.g</a:t>
            </a:r>
            <a:r>
              <a:rPr lang="en-GB" dirty="0" smtClean="0"/>
              <a:t> ., UK,USA but  not Germany or in the Nordic countries?</a:t>
            </a:r>
          </a:p>
          <a:p>
            <a:pPr marL="0" indent="0">
              <a:defRPr/>
            </a:pPr>
            <a:r>
              <a:rPr lang="en-GB" dirty="0"/>
              <a:t> </a:t>
            </a:r>
            <a:r>
              <a:rPr lang="en-GB" dirty="0" smtClean="0"/>
              <a:t>     4.  There is insufficient demand for high skilled work.</a:t>
            </a:r>
          </a:p>
          <a:p>
            <a:pPr marL="0" indent="0">
              <a:defRPr/>
            </a:pPr>
            <a:endParaRPr lang="en-GB" dirty="0"/>
          </a:p>
          <a:p>
            <a:pPr marL="285750" indent="-285750">
              <a:buFont typeface="Arial" panose="020B0604020202020204" pitchFamily="34" charset="0"/>
              <a:buChar char="•"/>
              <a:defRPr/>
            </a:pPr>
            <a:r>
              <a:rPr lang="en-GB" dirty="0" smtClean="0"/>
              <a:t>In the Anglo-Saxon countries there are clearly problems with 3 &amp; 4, although the OECD and policy makers insist it is 2 that is the problem because it is what Human Capital Theory tells them and it is convenient.</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What Can be Done About it?</a:t>
            </a:r>
            <a:endParaRPr lang="en-GB" dirty="0"/>
          </a:p>
        </p:txBody>
      </p:sp>
      <p:sp>
        <p:nvSpPr>
          <p:cNvPr id="3" name="Content Placeholder 2"/>
          <p:cNvSpPr>
            <a:spLocks noGrp="1"/>
          </p:cNvSpPr>
          <p:nvPr>
            <p:ph idx="1"/>
          </p:nvPr>
        </p:nvSpPr>
        <p:spPr/>
        <p:txBody>
          <a:bodyPr/>
          <a:lstStyle/>
          <a:p>
            <a:pPr>
              <a:defRPr/>
            </a:pPr>
            <a:r>
              <a:rPr lang="en-GB" dirty="0"/>
              <a:t>L</a:t>
            </a:r>
            <a:r>
              <a:rPr lang="en-GB" dirty="0" smtClean="0"/>
              <a:t>ook outside educational institutions. </a:t>
            </a:r>
          </a:p>
          <a:p>
            <a:pPr>
              <a:buFont typeface="Arial" panose="020B0604020202020204" pitchFamily="34" charset="0"/>
              <a:buChar char="•"/>
              <a:defRPr/>
            </a:pPr>
            <a:r>
              <a:rPr lang="en-GB" dirty="0" smtClean="0"/>
              <a:t>Antonia Kupfer in her critique of Human Capital and Reproduction theory has drawn attention to the different patriarchal and capitalist logics at work within educational institutions and those </a:t>
            </a:r>
            <a:r>
              <a:rPr lang="en-GB" dirty="0" smtClean="0"/>
              <a:t>in the labour market</a:t>
            </a:r>
            <a:r>
              <a:rPr lang="en-GB" dirty="0" smtClean="0"/>
              <a:t>. </a:t>
            </a:r>
            <a:r>
              <a:rPr lang="en-GB" dirty="0" smtClean="0"/>
              <a:t>This is clear when she considers the success of women in education and their lower levels of income and occupation relative to men. See Graph 2 in this presentation.</a:t>
            </a:r>
          </a:p>
          <a:p>
            <a:pPr marL="0" indent="0">
              <a:defRPr/>
            </a:pPr>
            <a:r>
              <a:rPr lang="en-GB" dirty="0"/>
              <a:t> </a:t>
            </a:r>
            <a:r>
              <a:rPr lang="en-GB" dirty="0" smtClean="0"/>
              <a:t>    Raise the level of demand and income for women.</a:t>
            </a:r>
          </a:p>
          <a:p>
            <a:pPr>
              <a:defRPr/>
            </a:pPr>
            <a:endParaRPr lang="en-GB" dirty="0" smtClean="0"/>
          </a:p>
          <a:p>
            <a:pPr marL="285750" indent="-285750">
              <a:buFont typeface="Arial" panose="020B0604020202020204" pitchFamily="34" charset="0"/>
              <a:buChar char="•"/>
              <a:defRPr/>
            </a:pPr>
            <a:r>
              <a:rPr lang="en-GB" dirty="0" smtClean="0"/>
              <a:t>One way in which we can reduce the positional competition for credentials</a:t>
            </a:r>
          </a:p>
          <a:p>
            <a:pPr marL="0" indent="0">
              <a:defRPr/>
            </a:pPr>
            <a:r>
              <a:rPr lang="en-GB" dirty="0"/>
              <a:t> </a:t>
            </a:r>
            <a:r>
              <a:rPr lang="en-GB" dirty="0" smtClean="0"/>
              <a:t>    is to introduce a citizen’s or basic wage. It would mean there was a degree</a:t>
            </a:r>
          </a:p>
          <a:p>
            <a:pPr marL="0" indent="0">
              <a:defRPr/>
            </a:pPr>
            <a:r>
              <a:rPr lang="en-GB" dirty="0"/>
              <a:t> </a:t>
            </a:r>
            <a:r>
              <a:rPr lang="en-GB" dirty="0" smtClean="0"/>
              <a:t>    of security irrespective of the educational decisions made by students.</a:t>
            </a:r>
          </a:p>
          <a:p>
            <a:pPr marL="0" indent="0">
              <a:defRPr/>
            </a:pPr>
            <a:endParaRPr lang="en-GB" dirty="0" smtClean="0"/>
          </a:p>
          <a:p>
            <a:pPr marL="285750" indent="-285750">
              <a:buFont typeface="Arial" panose="020B0604020202020204" pitchFamily="34" charset="0"/>
              <a:buChar char="•"/>
              <a:defRPr/>
            </a:pPr>
            <a:r>
              <a:rPr lang="en-GB" dirty="0" smtClean="0"/>
              <a:t>Industrial policy to raise the demand for ‘graduate’ work.</a:t>
            </a:r>
          </a:p>
          <a:p>
            <a:pPr marL="0" indent="0">
              <a:defRPr/>
            </a:pPr>
            <a:r>
              <a:rPr lang="en-GB" dirty="0"/>
              <a:t> </a:t>
            </a:r>
            <a:r>
              <a:rPr lang="en-GB" dirty="0" smtClean="0"/>
              <a:t>     </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Conclusion</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GB" dirty="0"/>
              <a:t>E</a:t>
            </a:r>
            <a:r>
              <a:rPr lang="en-GB" dirty="0" smtClean="0"/>
              <a:t>ducational and economic globalization has caused a fundamental rupture in the prospects for upward social mobility. We can no longer view the competition for elite work within the confines of national boundaries.</a:t>
            </a:r>
          </a:p>
          <a:p>
            <a:pPr>
              <a:buFont typeface="Arial" panose="020B0604020202020204" pitchFamily="34" charset="0"/>
              <a:buChar char="•"/>
              <a:defRPr/>
            </a:pPr>
            <a:r>
              <a:rPr lang="en-GB" dirty="0" smtClean="0"/>
              <a:t>We cannot see the availability of jobs, just within national boundaries.</a:t>
            </a:r>
          </a:p>
          <a:p>
            <a:pPr>
              <a:buFont typeface="Arial" panose="020B0604020202020204" pitchFamily="34" charset="0"/>
              <a:buChar char="•"/>
              <a:defRPr/>
            </a:pPr>
            <a:r>
              <a:rPr lang="en-GB" dirty="0" smtClean="0"/>
              <a:t>Yet  policy makers and the OECD continue to do so. Why?</a:t>
            </a:r>
          </a:p>
          <a:p>
            <a:pPr>
              <a:buFont typeface="Arial" panose="020B0604020202020204" pitchFamily="34" charset="0"/>
              <a:buChar char="•"/>
              <a:defRPr/>
            </a:pPr>
            <a:r>
              <a:rPr lang="en-GB" dirty="0" smtClean="0"/>
              <a:t>We have a democratic deficit, we cannot control the major global institutions that determine jobs and social mobility</a:t>
            </a:r>
            <a:r>
              <a:rPr lang="en-GB" dirty="0" smtClean="0"/>
              <a:t>.</a:t>
            </a:r>
            <a:endParaRPr lang="en-GB"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Education in the 20</a:t>
            </a:r>
            <a:r>
              <a:rPr lang="en-GB" baseline="30000" dirty="0" smtClean="0"/>
              <a:t>th</a:t>
            </a:r>
            <a:r>
              <a:rPr lang="en-GB" dirty="0" smtClean="0"/>
              <a:t> Century</a:t>
            </a:r>
            <a:endParaRPr lang="en-GB" dirty="0"/>
          </a:p>
        </p:txBody>
      </p:sp>
      <p:sp>
        <p:nvSpPr>
          <p:cNvPr id="3" name="Content Placeholder 2"/>
          <p:cNvSpPr>
            <a:spLocks noGrp="1"/>
          </p:cNvSpPr>
          <p:nvPr>
            <p:ph idx="1"/>
          </p:nvPr>
        </p:nvSpPr>
        <p:spPr/>
        <p:txBody>
          <a:bodyPr/>
          <a:lstStyle/>
          <a:p>
            <a:pPr marL="0" indent="0">
              <a:defRPr/>
            </a:pPr>
            <a:r>
              <a:rPr lang="en-GB" dirty="0" smtClean="0"/>
              <a:t>From a social and economic perspective education had three roles:</a:t>
            </a:r>
          </a:p>
          <a:p>
            <a:pPr marL="0" indent="0">
              <a:defRPr/>
            </a:pPr>
            <a:endParaRPr lang="en-GB" dirty="0"/>
          </a:p>
          <a:p>
            <a:pPr marL="0" indent="0">
              <a:defRPr/>
            </a:pPr>
            <a:endParaRPr lang="en-GB" dirty="0" smtClean="0"/>
          </a:p>
          <a:p>
            <a:pPr marL="285750" indent="-285750">
              <a:buFont typeface="Arial" panose="020B0604020202020204" pitchFamily="34" charset="0"/>
              <a:buChar char="•"/>
              <a:defRPr/>
            </a:pPr>
            <a:r>
              <a:rPr lang="en-GB" dirty="0" smtClean="0"/>
              <a:t>To promote economic development through the ‘tightening bond’ thesis between educational credentials and the labour market.</a:t>
            </a:r>
          </a:p>
          <a:p>
            <a:pPr marL="285750" indent="-285750">
              <a:buFont typeface="Arial" panose="020B0604020202020204" pitchFamily="34" charset="0"/>
              <a:buChar char="•"/>
              <a:defRPr/>
            </a:pPr>
            <a:r>
              <a:rPr lang="en-GB" dirty="0" smtClean="0"/>
              <a:t>To foster social mobility through the notion of meritocracy (IQ+ motivation = success). In doing so to create social cohesion or ‘buy in’ into the society.</a:t>
            </a:r>
          </a:p>
          <a:p>
            <a:pPr marL="285750" indent="-285750">
              <a:buFont typeface="Arial" panose="020B0604020202020204" pitchFamily="34" charset="0"/>
              <a:buChar char="•"/>
              <a:defRPr/>
            </a:pPr>
            <a:r>
              <a:rPr lang="en-GB" dirty="0" smtClean="0"/>
              <a:t>To encourage the development of citizenship </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dirty="0" smtClean="0"/>
              <a:t>These three roles constituted the problematic for research and continue to do so. They comprise what may be called the modern educational myth.</a:t>
            </a:r>
          </a:p>
          <a:p>
            <a:pPr marL="285750" indent="-285750">
              <a:buFont typeface="Arial" panose="020B0604020202020204" pitchFamily="34" charset="0"/>
              <a:buChar char="•"/>
              <a:defRPr/>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The Tightening Bond Thesis</a:t>
            </a:r>
            <a:endParaRPr lang="en-GB" dirty="0"/>
          </a:p>
        </p:txBody>
      </p:sp>
      <p:sp>
        <p:nvSpPr>
          <p:cNvPr id="3" name="Content Placeholder 2"/>
          <p:cNvSpPr>
            <a:spLocks noGrp="1"/>
          </p:cNvSpPr>
          <p:nvPr>
            <p:ph idx="1"/>
          </p:nvPr>
        </p:nvSpPr>
        <p:spPr>
          <a:xfrm>
            <a:off x="323850" y="2276475"/>
            <a:ext cx="8137525" cy="4525963"/>
          </a:xfrm>
        </p:spPr>
        <p:txBody>
          <a:bodyPr/>
          <a:lstStyle/>
          <a:p>
            <a:pPr>
              <a:defRPr/>
            </a:pPr>
            <a:r>
              <a:rPr lang="en-GB" i="1" dirty="0" smtClean="0"/>
              <a:t>Education is a crucial type of investment for the exploitation of modern technology. This fact underlies recent educational development in all the major industrial societies…education attains unprecedented economic importance as a source of technological innovation</a:t>
            </a:r>
            <a:r>
              <a:rPr lang="en-GB" dirty="0" smtClean="0"/>
              <a:t>.</a:t>
            </a:r>
          </a:p>
          <a:p>
            <a:pPr>
              <a:defRPr/>
            </a:pPr>
            <a:r>
              <a:rPr lang="en-GB" dirty="0" smtClean="0"/>
              <a:t>                                                                 </a:t>
            </a:r>
            <a:r>
              <a:rPr lang="en-GB" dirty="0" err="1" smtClean="0"/>
              <a:t>A.H.Halsey</a:t>
            </a:r>
            <a:r>
              <a:rPr lang="en-GB" dirty="0" smtClean="0"/>
              <a:t> and Jean </a:t>
            </a:r>
            <a:r>
              <a:rPr lang="en-GB" dirty="0" err="1" smtClean="0"/>
              <a:t>Floud</a:t>
            </a:r>
            <a:r>
              <a:rPr lang="en-GB" dirty="0" smtClean="0"/>
              <a:t>     (1961) </a:t>
            </a:r>
          </a:p>
          <a:p>
            <a:pPr>
              <a:defRPr/>
            </a:pPr>
            <a:endParaRPr lang="en-GB" dirty="0" smtClean="0"/>
          </a:p>
          <a:p>
            <a:pPr>
              <a:defRPr/>
            </a:pPr>
            <a:r>
              <a:rPr lang="en-GB" dirty="0" smtClean="0"/>
              <a:t>This view remains and lies behind pronouncements by politicians across the globe. It is represented, to-day, in economic theories of human capital and skill bias theories and in OECD reports.</a:t>
            </a:r>
          </a:p>
          <a:p>
            <a:pPr>
              <a:defRPr/>
            </a:pPr>
            <a:r>
              <a:rPr lang="en-GB" dirty="0" smtClean="0"/>
              <a:t>It lies behind the rhetoric of nation states being globally competitive and for students to be skilled to compete.</a:t>
            </a:r>
          </a:p>
          <a:p>
            <a:pPr>
              <a:defRPr/>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Education and Social Mobility</a:t>
            </a:r>
            <a:endParaRPr lang="en-GB" dirty="0"/>
          </a:p>
        </p:txBody>
      </p:sp>
      <p:sp>
        <p:nvSpPr>
          <p:cNvPr id="3" name="Content Placeholder 2"/>
          <p:cNvSpPr>
            <a:spLocks noGrp="1"/>
          </p:cNvSpPr>
          <p:nvPr>
            <p:ph idx="1"/>
          </p:nvPr>
        </p:nvSpPr>
        <p:spPr/>
        <p:txBody>
          <a:bodyPr/>
          <a:lstStyle/>
          <a:p>
            <a:pPr>
              <a:defRPr/>
            </a:pPr>
            <a:r>
              <a:rPr lang="en-GB" dirty="0" smtClean="0"/>
              <a:t>It was expected that education, when linked to the rapid development of technology, would not only address the question of economic growth but would also solve problems of poverty and increase upward social mobility.</a:t>
            </a:r>
          </a:p>
          <a:p>
            <a:pPr>
              <a:defRPr/>
            </a:pPr>
            <a:endParaRPr lang="en-GB" dirty="0" smtClean="0"/>
          </a:p>
          <a:p>
            <a:pPr>
              <a:buFont typeface="Arial" panose="020B0604020202020204" pitchFamily="34" charset="0"/>
              <a:buChar char="•"/>
              <a:defRPr/>
            </a:pPr>
            <a:r>
              <a:rPr lang="en-GB" dirty="0" smtClean="0"/>
              <a:t>Linking education to the demand for technology would increase workers’ income and thereby decrease the numbers in poverty. </a:t>
            </a:r>
          </a:p>
          <a:p>
            <a:pPr>
              <a:buFont typeface="Arial" panose="020B0604020202020204" pitchFamily="34" charset="0"/>
              <a:buChar char="•"/>
              <a:defRPr/>
            </a:pPr>
            <a:endParaRPr lang="en-GB" dirty="0" smtClean="0"/>
          </a:p>
          <a:p>
            <a:pPr>
              <a:buFont typeface="Arial" panose="020B0604020202020204" pitchFamily="34" charset="0"/>
              <a:buChar char="•"/>
              <a:defRPr/>
            </a:pPr>
            <a:r>
              <a:rPr lang="en-GB" dirty="0" smtClean="0"/>
              <a:t>During the 1950s and 1960s this theory seemed to be working. Poverty did decline and social mobility rose, although as contemporary analysts have noted this was because of changes to the occupational structure with increased numbers of managerial and professional jobs.</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Pursuing the </a:t>
            </a:r>
            <a:r>
              <a:rPr lang="en-GB" dirty="0"/>
              <a:t>E</a:t>
            </a:r>
            <a:r>
              <a:rPr lang="en-GB" dirty="0" smtClean="0"/>
              <a:t>ducation Myth</a:t>
            </a:r>
            <a:endParaRPr lang="en-GB" dirty="0"/>
          </a:p>
        </p:txBody>
      </p:sp>
      <p:sp>
        <p:nvSpPr>
          <p:cNvPr id="3" name="Content Placeholder 2"/>
          <p:cNvSpPr>
            <a:spLocks noGrp="1"/>
          </p:cNvSpPr>
          <p:nvPr>
            <p:ph idx="1"/>
          </p:nvPr>
        </p:nvSpPr>
        <p:spPr/>
        <p:txBody>
          <a:bodyPr/>
          <a:lstStyle/>
          <a:p>
            <a:pPr>
              <a:defRPr/>
            </a:pPr>
            <a:r>
              <a:rPr lang="en-GB" dirty="0" smtClean="0"/>
              <a:t>Despite the knowledge that educational research had clearly established systematic biases in relation to education, this education myth was given greater impetus by the advent of the rhetoric of the global knowledge economy.</a:t>
            </a:r>
          </a:p>
          <a:p>
            <a:pPr>
              <a:defRPr/>
            </a:pPr>
            <a:endParaRPr lang="en-GB" dirty="0" smtClean="0"/>
          </a:p>
          <a:p>
            <a:pPr>
              <a:buFont typeface="Arial" panose="020B0604020202020204" pitchFamily="34" charset="0"/>
              <a:buChar char="•"/>
              <a:defRPr/>
            </a:pPr>
            <a:r>
              <a:rPr lang="en-GB" dirty="0" smtClean="0"/>
              <a:t>Globalization led to the notion that nations were competing with one another.</a:t>
            </a:r>
          </a:p>
          <a:p>
            <a:pPr>
              <a:buFont typeface="Arial" panose="020B0604020202020204" pitchFamily="34" charset="0"/>
              <a:buChar char="•"/>
              <a:defRPr/>
            </a:pPr>
            <a:endParaRPr lang="en-GB" dirty="0" smtClean="0"/>
          </a:p>
          <a:p>
            <a:pPr>
              <a:buFont typeface="Arial" panose="020B0604020202020204" pitchFamily="34" charset="0"/>
              <a:buChar char="•"/>
              <a:defRPr/>
            </a:pPr>
            <a:r>
              <a:rPr lang="en-GB" dirty="0" smtClean="0"/>
              <a:t>And, that the knowledge economy required ever more educated workers.</a:t>
            </a:r>
          </a:p>
          <a:p>
            <a:pPr>
              <a:buFont typeface="Arial" panose="020B0604020202020204" pitchFamily="34" charset="0"/>
              <a:buChar char="•"/>
              <a:defRPr/>
            </a:pPr>
            <a:endParaRPr lang="en-GB" dirty="0" smtClean="0"/>
          </a:p>
          <a:p>
            <a:pPr>
              <a:buFont typeface="Arial" panose="020B0604020202020204" pitchFamily="34" charset="0"/>
              <a:buChar char="•"/>
              <a:defRPr/>
            </a:pPr>
            <a:r>
              <a:rPr lang="en-GB" dirty="0" smtClean="0"/>
              <a:t>When placed together issues of inequality were obscured by the rhetoric of national competitiveness</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Why this Myth Misleads</a:t>
            </a:r>
            <a:endParaRPr lang="en-GB" dirty="0"/>
          </a:p>
        </p:txBody>
      </p:sp>
      <p:sp>
        <p:nvSpPr>
          <p:cNvPr id="3" name="Content Placeholder 2"/>
          <p:cNvSpPr>
            <a:spLocks noGrp="1"/>
          </p:cNvSpPr>
          <p:nvPr>
            <p:ph idx="1"/>
          </p:nvPr>
        </p:nvSpPr>
        <p:spPr/>
        <p:txBody>
          <a:bodyPr/>
          <a:lstStyle/>
          <a:p>
            <a:pPr>
              <a:defRPr/>
            </a:pPr>
            <a:r>
              <a:rPr lang="en-GB" dirty="0" smtClean="0"/>
              <a:t>In reviewing education in the latter half of the 20</a:t>
            </a:r>
            <a:r>
              <a:rPr lang="en-GB" baseline="30000" dirty="0" smtClean="0"/>
              <a:t>th</a:t>
            </a:r>
            <a:r>
              <a:rPr lang="en-GB" dirty="0" smtClean="0"/>
              <a:t> Century it is clear that there was enough change and development in education and the economy for the myth to be plausible. Researchers have continued to focus on the links between education and the economy and on social mobility and inequality.</a:t>
            </a:r>
          </a:p>
          <a:p>
            <a:pPr>
              <a:defRPr/>
            </a:pPr>
            <a:endParaRPr lang="en-GB" dirty="0"/>
          </a:p>
          <a:p>
            <a:pPr>
              <a:buFont typeface="Arial" panose="020B0604020202020204" pitchFamily="34" charset="0"/>
              <a:buChar char="•"/>
              <a:defRPr/>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lgn="ctr">
              <a:defRPr/>
            </a:pPr>
            <a:r>
              <a:rPr lang="en-GB" dirty="0" smtClean="0"/>
              <a:t>What has Changed?</a:t>
            </a:r>
            <a:endParaRPr lang="en-GB" dirty="0"/>
          </a:p>
        </p:txBody>
      </p:sp>
      <p:sp>
        <p:nvSpPr>
          <p:cNvPr id="3" name="Content Placeholder 2"/>
          <p:cNvSpPr>
            <a:spLocks noGrp="1"/>
          </p:cNvSpPr>
          <p:nvPr>
            <p:ph idx="1"/>
          </p:nvPr>
        </p:nvSpPr>
        <p:spPr/>
        <p:txBody>
          <a:bodyPr/>
          <a:lstStyle/>
          <a:p>
            <a:pPr>
              <a:defRPr/>
            </a:pPr>
            <a:r>
              <a:rPr lang="en-GB" dirty="0" smtClean="0"/>
              <a:t>To address this question we need to undertake an analysis at 3 levels:</a:t>
            </a:r>
          </a:p>
          <a:p>
            <a:pPr>
              <a:defRPr/>
            </a:pPr>
            <a:endParaRPr lang="en-GB" dirty="0"/>
          </a:p>
          <a:p>
            <a:pPr>
              <a:buFont typeface="Arial" panose="020B0604020202020204" pitchFamily="34" charset="0"/>
              <a:buChar char="•"/>
              <a:defRPr/>
            </a:pPr>
            <a:r>
              <a:rPr lang="en-GB" dirty="0" smtClean="0"/>
              <a:t>Structural: </a:t>
            </a:r>
            <a:r>
              <a:rPr lang="en-GB" dirty="0" smtClean="0"/>
              <a:t>noting four causes of the massive polarisation of income and wealth that we are now witnessing</a:t>
            </a:r>
          </a:p>
          <a:p>
            <a:pPr>
              <a:buFont typeface="Arial" panose="020B0604020202020204" pitchFamily="34" charset="0"/>
              <a:buChar char="•"/>
              <a:defRPr/>
            </a:pPr>
            <a:r>
              <a:rPr lang="en-GB" dirty="0" smtClean="0"/>
              <a:t>Institutional, in particular the way in which educational institutions and Transnational Companies ‘correspond’ to the polarisation of education and wealth, changing the definition of skill and talent and downgrading the status of the credential.</a:t>
            </a:r>
          </a:p>
          <a:p>
            <a:pPr>
              <a:buFont typeface="Arial" panose="020B0604020202020204" pitchFamily="34" charset="0"/>
              <a:buChar char="•"/>
              <a:defRPr/>
            </a:pPr>
            <a:r>
              <a:rPr lang="en-GB" dirty="0" smtClean="0"/>
              <a:t>The categorisation and selection of individual students and workers. </a:t>
            </a:r>
          </a:p>
          <a:p>
            <a:pPr>
              <a:defRPr/>
            </a:pPr>
            <a:endParaRPr lang="en-GB" dirty="0"/>
          </a:p>
          <a:p>
            <a:pPr>
              <a:buFontTx/>
              <a:buAutoNum type="arabicPeriod"/>
              <a:defRPr/>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12875"/>
            <a:ext cx="8229600" cy="576263"/>
          </a:xfrm>
        </p:spPr>
        <p:txBody>
          <a:bodyPr/>
          <a:lstStyle/>
          <a:p>
            <a:pPr>
              <a:defRPr/>
            </a:pPr>
            <a:r>
              <a:rPr lang="en-GB" dirty="0" smtClean="0"/>
              <a:t>Structural Change: The Polarisation of Wealth</a:t>
            </a:r>
            <a:endParaRPr lang="en-GB" dirty="0"/>
          </a:p>
        </p:txBody>
      </p:sp>
      <p:sp>
        <p:nvSpPr>
          <p:cNvPr id="3" name="Content Placeholder 2"/>
          <p:cNvSpPr>
            <a:spLocks noGrp="1"/>
          </p:cNvSpPr>
          <p:nvPr>
            <p:ph idx="1"/>
          </p:nvPr>
        </p:nvSpPr>
        <p:spPr/>
        <p:txBody>
          <a:bodyPr/>
          <a:lstStyle/>
          <a:p>
            <a:pPr>
              <a:defRPr/>
            </a:pPr>
            <a:r>
              <a:rPr lang="en-GB" dirty="0" smtClean="0"/>
              <a:t>As </a:t>
            </a:r>
            <a:r>
              <a:rPr lang="en-GB" dirty="0" err="1" smtClean="0"/>
              <a:t>Piketty</a:t>
            </a:r>
            <a:r>
              <a:rPr lang="en-GB" dirty="0" smtClean="0"/>
              <a:t> (2014)  has cogently argued the creation of wealth for the already wealthy outstrips increases in income. This he argues, more controversially is a natural tendency, under capitalism in which the post war period is an anomaly.</a:t>
            </a:r>
          </a:p>
          <a:p>
            <a:pPr>
              <a:defRPr/>
            </a:pPr>
            <a:r>
              <a:rPr lang="en-GB" dirty="0" smtClean="0"/>
              <a:t>However, part of this wealth creation is as a result of the emergence of the super manager –which I shall argue is linked to the notion of ‘the talented’.</a:t>
            </a:r>
          </a:p>
          <a:p>
            <a:pPr>
              <a:defRPr/>
            </a:pPr>
            <a:endParaRPr lang="en-GB" dirty="0" smtClean="0"/>
          </a:p>
          <a:p>
            <a:pPr>
              <a:defRPr/>
            </a:pPr>
            <a:r>
              <a:rPr lang="en-GB" dirty="0" smtClean="0"/>
              <a:t>A reinvigoration  of a class relationship between the wealthy and the state.</a:t>
            </a:r>
          </a:p>
          <a:p>
            <a:pPr>
              <a:defRPr/>
            </a:pPr>
            <a:endParaRPr lang="en-GB" dirty="0" smtClean="0"/>
          </a:p>
          <a:p>
            <a:pPr>
              <a:defRPr/>
            </a:pPr>
            <a:r>
              <a:rPr lang="en-GB" dirty="0" smtClean="0"/>
              <a:t>New technology abets the polarisation of wealth. It creates winner-take-all markets and links social capital formation among the wealthy.</a:t>
            </a:r>
          </a:p>
          <a:p>
            <a:pPr>
              <a:defRPr/>
            </a:pPr>
            <a:endParaRPr lang="en-GB" dirty="0" smtClean="0"/>
          </a:p>
          <a:p>
            <a:pPr>
              <a:defRPr/>
            </a:pPr>
            <a:r>
              <a:rPr lang="en-GB" dirty="0" smtClean="0"/>
              <a:t>The </a:t>
            </a:r>
            <a:r>
              <a:rPr lang="en-GB" dirty="0" err="1" smtClean="0"/>
              <a:t>financialisation</a:t>
            </a:r>
            <a:r>
              <a:rPr lang="en-GB" dirty="0" smtClean="0"/>
              <a:t> of capital investment.</a:t>
            </a:r>
          </a:p>
          <a:p>
            <a:pPr>
              <a:defRPr/>
            </a:pPr>
            <a:endParaRPr lang="en-GB" dirty="0"/>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657</TotalTime>
  <Words>2212</Words>
  <Application>Microsoft Office PowerPoint</Application>
  <PresentationFormat>On-screen Show (4:3)</PresentationFormat>
  <Paragraphs>137</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ＭＳ Ｐゴシック</vt:lpstr>
      <vt:lpstr>Arial</vt:lpstr>
      <vt:lpstr>Custom Design</vt:lpstr>
      <vt:lpstr> </vt:lpstr>
      <vt:lpstr>The Argument</vt:lpstr>
      <vt:lpstr>Education in the 20th Century</vt:lpstr>
      <vt:lpstr>The Tightening Bond Thesis</vt:lpstr>
      <vt:lpstr>Education and Social Mobility</vt:lpstr>
      <vt:lpstr>Pursuing the Education Myth</vt:lpstr>
      <vt:lpstr>Why this Myth Misleads</vt:lpstr>
      <vt:lpstr>What has Changed?</vt:lpstr>
      <vt:lpstr>Structural Change: The Polarisation of Wealth</vt:lpstr>
      <vt:lpstr>Economic Change and the Demand for Skill</vt:lpstr>
      <vt:lpstr>US Male hourly earnings by age-groups: Graduates and HS graduates (source: American Community Survey 2010)</vt:lpstr>
      <vt:lpstr>US Female hourly earnings by age-groups: Graduates and HS graduates (source: American Community Survey 2010)</vt:lpstr>
      <vt:lpstr>UK Male hourly earnings by age groups (LFS 2010) – graduate and those with A-Level qualification</vt:lpstr>
      <vt:lpstr>UK Female hourly earnings by age groups (LFS 2010) – graduate and those with A-Level qualification</vt:lpstr>
      <vt:lpstr>Crisis Indicators</vt:lpstr>
      <vt:lpstr>PowerPoint Presentation</vt:lpstr>
      <vt:lpstr>Institutional Change</vt:lpstr>
      <vt:lpstr>The Talented</vt:lpstr>
      <vt:lpstr>Skill, ‘Technicians’ and the ‘Talented’</vt:lpstr>
      <vt:lpstr>An MNC Executive in Singapore</vt:lpstr>
      <vt:lpstr>An Irony!</vt:lpstr>
      <vt:lpstr>Analytics: How TNCs are Solving the ‘Problem’</vt:lpstr>
      <vt:lpstr>Global Capitalism and Varieties of Capitalism</vt:lpstr>
      <vt:lpstr>What Can be Done About it?</vt:lpstr>
      <vt:lpstr>Conclusion</vt:lpstr>
    </vt:vector>
  </TitlesOfParts>
  <Company>University of Bath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Fine</dc:creator>
  <cp:lastModifiedBy>Hugh Lauder</cp:lastModifiedBy>
  <cp:revision>96</cp:revision>
  <dcterms:created xsi:type="dcterms:W3CDTF">2010-10-13T14:24:55Z</dcterms:created>
  <dcterms:modified xsi:type="dcterms:W3CDTF">2015-10-19T17:11:02Z</dcterms:modified>
</cp:coreProperties>
</file>