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8" r:id="rId11"/>
    <p:sldId id="265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65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860" y="30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B6B25E-6899-4617-A1B5-B97970B812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F758803-3643-4206-9856-83BB8F4FDE5C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/>
            <a:t>Reflection</a:t>
          </a:r>
          <a:endParaRPr lang="en-GB" dirty="0"/>
        </a:p>
      </dgm:t>
    </dgm:pt>
    <dgm:pt modelId="{944D5058-C9CE-4C5E-8FBF-D78C8B0BD32E}" type="parTrans" cxnId="{C207B15F-FACA-4F7A-BD05-C065BB4EF1F1}">
      <dgm:prSet/>
      <dgm:spPr/>
      <dgm:t>
        <a:bodyPr/>
        <a:lstStyle/>
        <a:p>
          <a:endParaRPr lang="en-GB"/>
        </a:p>
      </dgm:t>
    </dgm:pt>
    <dgm:pt modelId="{1B51E079-7A77-46CA-AC4F-D92129C9C0B4}" type="sibTrans" cxnId="{C207B15F-FACA-4F7A-BD05-C065BB4EF1F1}">
      <dgm:prSet/>
      <dgm:spPr/>
      <dgm:t>
        <a:bodyPr/>
        <a:lstStyle/>
        <a:p>
          <a:endParaRPr lang="en-GB"/>
        </a:p>
      </dgm:t>
    </dgm:pt>
    <dgm:pt modelId="{03FFD7BC-F8A4-429E-A537-E632F06FCC2D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Blended Learning – Employer Engagement, Community of Practice </a:t>
          </a:r>
          <a:endParaRPr lang="en-GB" sz="1600" dirty="0">
            <a:solidFill>
              <a:schemeClr val="tx1"/>
            </a:solidFill>
          </a:endParaRPr>
        </a:p>
      </dgm:t>
    </dgm:pt>
    <dgm:pt modelId="{D18824C4-100A-4336-933C-6A128B593173}" type="parTrans" cxnId="{70F1F166-3AB6-4FBD-B95D-CF696E845825}">
      <dgm:prSet/>
      <dgm:spPr/>
      <dgm:t>
        <a:bodyPr/>
        <a:lstStyle/>
        <a:p>
          <a:endParaRPr lang="en-GB"/>
        </a:p>
      </dgm:t>
    </dgm:pt>
    <dgm:pt modelId="{947B8D71-5144-4468-843F-DCA505D09BF3}" type="sibTrans" cxnId="{70F1F166-3AB6-4FBD-B95D-CF696E845825}">
      <dgm:prSet/>
      <dgm:spPr/>
      <dgm:t>
        <a:bodyPr/>
        <a:lstStyle/>
        <a:p>
          <a:endParaRPr lang="en-GB"/>
        </a:p>
      </dgm:t>
    </dgm:pt>
    <dgm:pt modelId="{A38A97E5-E648-4A5C-8192-77FF7C077DDE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/>
            <a:t>Reflection</a:t>
          </a:r>
          <a:endParaRPr lang="en-GB" dirty="0"/>
        </a:p>
      </dgm:t>
    </dgm:pt>
    <dgm:pt modelId="{9D108691-637C-4D54-86C7-FA94ADAA2C2E}" type="parTrans" cxnId="{27F3009C-76C0-4CAE-A933-F9180F52E6AB}">
      <dgm:prSet/>
      <dgm:spPr/>
      <dgm:t>
        <a:bodyPr/>
        <a:lstStyle/>
        <a:p>
          <a:endParaRPr lang="en-GB"/>
        </a:p>
      </dgm:t>
    </dgm:pt>
    <dgm:pt modelId="{8A9D6D10-0238-4FF2-AEDC-EF3E3761F0F8}" type="sibTrans" cxnId="{27F3009C-76C0-4CAE-A933-F9180F52E6AB}">
      <dgm:prSet/>
      <dgm:spPr/>
      <dgm:t>
        <a:bodyPr/>
        <a:lstStyle/>
        <a:p>
          <a:endParaRPr lang="en-GB"/>
        </a:p>
      </dgm:t>
    </dgm:pt>
    <dgm:pt modelId="{463722AA-AF66-4D5A-A036-7BFCFB637442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Teamwork and Leadership - Group Selections </a:t>
          </a:r>
          <a:endParaRPr lang="en-GB" sz="1600" dirty="0">
            <a:solidFill>
              <a:schemeClr val="tx1"/>
            </a:solidFill>
          </a:endParaRPr>
        </a:p>
      </dgm:t>
    </dgm:pt>
    <dgm:pt modelId="{8B835D03-404F-40CB-A07F-5F37E19F2E48}" type="parTrans" cxnId="{F46B3262-FE04-41D6-A7FA-E3E6DB520BD7}">
      <dgm:prSet/>
      <dgm:spPr/>
      <dgm:t>
        <a:bodyPr/>
        <a:lstStyle/>
        <a:p>
          <a:endParaRPr lang="en-GB"/>
        </a:p>
      </dgm:t>
    </dgm:pt>
    <dgm:pt modelId="{93316C14-9019-4D96-BE1B-E107E59F7C31}" type="sibTrans" cxnId="{F46B3262-FE04-41D6-A7FA-E3E6DB520BD7}">
      <dgm:prSet/>
      <dgm:spPr/>
      <dgm:t>
        <a:bodyPr/>
        <a:lstStyle/>
        <a:p>
          <a:endParaRPr lang="en-GB"/>
        </a:p>
      </dgm:t>
    </dgm:pt>
    <dgm:pt modelId="{5D9D1B90-0363-4555-B442-AC44821BF69E}">
      <dgm:prSet phldrT="[Text]"/>
      <dgm:spPr>
        <a:solidFill>
          <a:schemeClr val="tx1">
            <a:lumMod val="90000"/>
            <a:lumOff val="10000"/>
          </a:schemeClr>
        </a:solidFill>
      </dgm:spPr>
      <dgm:t>
        <a:bodyPr/>
        <a:lstStyle/>
        <a:p>
          <a:r>
            <a:rPr lang="en-GB" dirty="0" smtClean="0"/>
            <a:t>Reflection</a:t>
          </a:r>
          <a:endParaRPr lang="en-GB" dirty="0"/>
        </a:p>
      </dgm:t>
    </dgm:pt>
    <dgm:pt modelId="{37757F44-72C6-4C41-93FE-9FADAE4339B4}" type="sibTrans" cxnId="{D43C5163-97A6-4FC2-836F-5A9783B57EB5}">
      <dgm:prSet/>
      <dgm:spPr/>
      <dgm:t>
        <a:bodyPr/>
        <a:lstStyle/>
        <a:p>
          <a:endParaRPr lang="en-GB"/>
        </a:p>
      </dgm:t>
    </dgm:pt>
    <dgm:pt modelId="{974A3C88-DCFD-47E6-B9D7-F86DF47F75E9}" type="parTrans" cxnId="{D43C5163-97A6-4FC2-836F-5A9783B57EB5}">
      <dgm:prSet/>
      <dgm:spPr/>
      <dgm:t>
        <a:bodyPr/>
        <a:lstStyle/>
        <a:p>
          <a:endParaRPr lang="en-GB"/>
        </a:p>
      </dgm:t>
    </dgm:pt>
    <dgm:pt modelId="{7B0C508B-8216-462F-9043-22E47E94C516}">
      <dgm:prSet phldrT="[Text]" custT="1"/>
      <dgm:spPr/>
      <dgm:t>
        <a:bodyPr/>
        <a:lstStyle/>
        <a:p>
          <a:r>
            <a:rPr lang="en-GB" sz="1600" dirty="0" smtClean="0">
              <a:solidFill>
                <a:schemeClr val="tx1"/>
              </a:solidFill>
              <a:latin typeface="Arial Rounded MT Bold" panose="020F0704030504030204" pitchFamily="34" charset="0"/>
            </a:rPr>
            <a:t>The Game – Decision Making Skills, Enterprise Activities, Employability Skills </a:t>
          </a:r>
          <a:endParaRPr lang="en-GB" sz="1600" dirty="0">
            <a:solidFill>
              <a:schemeClr val="tx1"/>
            </a:solidFill>
          </a:endParaRPr>
        </a:p>
      </dgm:t>
    </dgm:pt>
    <dgm:pt modelId="{5DDEB69B-0D82-43B1-94B6-9433B98B04E7}" type="sibTrans" cxnId="{98EC6F8B-6AA4-454A-A216-AD4BC4EF67E2}">
      <dgm:prSet/>
      <dgm:spPr/>
      <dgm:t>
        <a:bodyPr/>
        <a:lstStyle/>
        <a:p>
          <a:endParaRPr lang="en-GB"/>
        </a:p>
      </dgm:t>
    </dgm:pt>
    <dgm:pt modelId="{9F5B4AB8-B08C-4E78-8C12-1C398E3985B5}" type="parTrans" cxnId="{98EC6F8B-6AA4-454A-A216-AD4BC4EF67E2}">
      <dgm:prSet/>
      <dgm:spPr/>
      <dgm:t>
        <a:bodyPr/>
        <a:lstStyle/>
        <a:p>
          <a:endParaRPr lang="en-GB"/>
        </a:p>
      </dgm:t>
    </dgm:pt>
    <dgm:pt modelId="{00429B75-E5B2-4D55-B84B-0AA0B447C90F}" type="pres">
      <dgm:prSet presAssocID="{ABB6B25E-6899-4617-A1B5-B97970B812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DD0A15A-0C61-4303-A54F-DE04CA82A328}" type="pres">
      <dgm:prSet presAssocID="{1F758803-3643-4206-9856-83BB8F4FDE5C}" presName="composite" presStyleCnt="0"/>
      <dgm:spPr/>
    </dgm:pt>
    <dgm:pt modelId="{470BA15B-B482-48EE-BC29-140D6C5AC6F6}" type="pres">
      <dgm:prSet presAssocID="{1F758803-3643-4206-9856-83BB8F4FDE5C}" presName="parentText" presStyleLbl="alignNode1" presStyleIdx="0" presStyleCnt="3" custAng="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802F971-3402-45C2-AE38-5A357F9F8AE0}" type="pres">
      <dgm:prSet presAssocID="{1F758803-3643-4206-9856-83BB8F4FDE5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C3EEA-0EEB-47D4-A069-C9FB9311D62C}" type="pres">
      <dgm:prSet presAssocID="{1B51E079-7A77-46CA-AC4F-D92129C9C0B4}" presName="sp" presStyleCnt="0"/>
      <dgm:spPr/>
    </dgm:pt>
    <dgm:pt modelId="{F98CD414-A32F-40A2-AF11-05E9D39F5EE2}" type="pres">
      <dgm:prSet presAssocID="{5D9D1B90-0363-4555-B442-AC44821BF69E}" presName="composite" presStyleCnt="0"/>
      <dgm:spPr/>
    </dgm:pt>
    <dgm:pt modelId="{2372FB96-0ED9-40D1-9DEA-1470BA5B6325}" type="pres">
      <dgm:prSet presAssocID="{5D9D1B90-0363-4555-B442-AC44821BF69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2DA39A7-5861-4985-A73E-3C81853F1498}" type="pres">
      <dgm:prSet presAssocID="{5D9D1B90-0363-4555-B442-AC44821BF69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BE6C783-C860-4FF3-82CE-AB17AFD24297}" type="pres">
      <dgm:prSet presAssocID="{37757F44-72C6-4C41-93FE-9FADAE4339B4}" presName="sp" presStyleCnt="0"/>
      <dgm:spPr/>
    </dgm:pt>
    <dgm:pt modelId="{1B359C54-31C7-41BF-B727-DC32FC8F7BD7}" type="pres">
      <dgm:prSet presAssocID="{A38A97E5-E648-4A5C-8192-77FF7C077DDE}" presName="composite" presStyleCnt="0"/>
      <dgm:spPr/>
    </dgm:pt>
    <dgm:pt modelId="{841EA9D5-EAC0-4A50-AF78-1BB4C696B747}" type="pres">
      <dgm:prSet presAssocID="{A38A97E5-E648-4A5C-8192-77FF7C077DD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7D75AF4-46FC-4601-BAD0-621E7A1F1420}" type="pres">
      <dgm:prSet presAssocID="{A38A97E5-E648-4A5C-8192-77FF7C077DD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9F45D0F-028E-4E18-BD62-31269879781F}" type="presOf" srcId="{ABB6B25E-6899-4617-A1B5-B97970B8121C}" destId="{00429B75-E5B2-4D55-B84B-0AA0B447C90F}" srcOrd="0" destOrd="0" presId="urn:microsoft.com/office/officeart/2005/8/layout/chevron2"/>
    <dgm:cxn modelId="{F46B3262-FE04-41D6-A7FA-E3E6DB520BD7}" srcId="{A38A97E5-E648-4A5C-8192-77FF7C077DDE}" destId="{463722AA-AF66-4D5A-A036-7BFCFB637442}" srcOrd="0" destOrd="0" parTransId="{8B835D03-404F-40CB-A07F-5F37E19F2E48}" sibTransId="{93316C14-9019-4D96-BE1B-E107E59F7C31}"/>
    <dgm:cxn modelId="{C207B15F-FACA-4F7A-BD05-C065BB4EF1F1}" srcId="{ABB6B25E-6899-4617-A1B5-B97970B8121C}" destId="{1F758803-3643-4206-9856-83BB8F4FDE5C}" srcOrd="0" destOrd="0" parTransId="{944D5058-C9CE-4C5E-8FBF-D78C8B0BD32E}" sibTransId="{1B51E079-7A77-46CA-AC4F-D92129C9C0B4}"/>
    <dgm:cxn modelId="{6EB72218-893D-4704-BAD3-0B41805A1D7B}" type="presOf" srcId="{7B0C508B-8216-462F-9043-22E47E94C516}" destId="{F2DA39A7-5861-4985-A73E-3C81853F1498}" srcOrd="0" destOrd="0" presId="urn:microsoft.com/office/officeart/2005/8/layout/chevron2"/>
    <dgm:cxn modelId="{E07D8EB6-8017-4C9B-B7A5-958AE511BF32}" type="presOf" srcId="{A38A97E5-E648-4A5C-8192-77FF7C077DDE}" destId="{841EA9D5-EAC0-4A50-AF78-1BB4C696B747}" srcOrd="0" destOrd="0" presId="urn:microsoft.com/office/officeart/2005/8/layout/chevron2"/>
    <dgm:cxn modelId="{D43C5163-97A6-4FC2-836F-5A9783B57EB5}" srcId="{ABB6B25E-6899-4617-A1B5-B97970B8121C}" destId="{5D9D1B90-0363-4555-B442-AC44821BF69E}" srcOrd="1" destOrd="0" parTransId="{974A3C88-DCFD-47E6-B9D7-F86DF47F75E9}" sibTransId="{37757F44-72C6-4C41-93FE-9FADAE4339B4}"/>
    <dgm:cxn modelId="{1339CFEF-A94F-46FD-B4C1-61C6AAA26B19}" type="presOf" srcId="{03FFD7BC-F8A4-429E-A537-E632F06FCC2D}" destId="{6802F971-3402-45C2-AE38-5A357F9F8AE0}" srcOrd="0" destOrd="0" presId="urn:microsoft.com/office/officeart/2005/8/layout/chevron2"/>
    <dgm:cxn modelId="{98EC6F8B-6AA4-454A-A216-AD4BC4EF67E2}" srcId="{5D9D1B90-0363-4555-B442-AC44821BF69E}" destId="{7B0C508B-8216-462F-9043-22E47E94C516}" srcOrd="0" destOrd="0" parTransId="{9F5B4AB8-B08C-4E78-8C12-1C398E3985B5}" sibTransId="{5DDEB69B-0D82-43B1-94B6-9433B98B04E7}"/>
    <dgm:cxn modelId="{70F1F166-3AB6-4FBD-B95D-CF696E845825}" srcId="{1F758803-3643-4206-9856-83BB8F4FDE5C}" destId="{03FFD7BC-F8A4-429E-A537-E632F06FCC2D}" srcOrd="0" destOrd="0" parTransId="{D18824C4-100A-4336-933C-6A128B593173}" sibTransId="{947B8D71-5144-4468-843F-DCA505D09BF3}"/>
    <dgm:cxn modelId="{80E2B351-00E3-40A3-927B-8986F18DDF2A}" type="presOf" srcId="{5D9D1B90-0363-4555-B442-AC44821BF69E}" destId="{2372FB96-0ED9-40D1-9DEA-1470BA5B6325}" srcOrd="0" destOrd="0" presId="urn:microsoft.com/office/officeart/2005/8/layout/chevron2"/>
    <dgm:cxn modelId="{937A8B35-CBE5-4195-88C1-101BB7294700}" type="presOf" srcId="{463722AA-AF66-4D5A-A036-7BFCFB637442}" destId="{E7D75AF4-46FC-4601-BAD0-621E7A1F1420}" srcOrd="0" destOrd="0" presId="urn:microsoft.com/office/officeart/2005/8/layout/chevron2"/>
    <dgm:cxn modelId="{18653E27-AD30-46AF-8986-3291E129F155}" type="presOf" srcId="{1F758803-3643-4206-9856-83BB8F4FDE5C}" destId="{470BA15B-B482-48EE-BC29-140D6C5AC6F6}" srcOrd="0" destOrd="0" presId="urn:microsoft.com/office/officeart/2005/8/layout/chevron2"/>
    <dgm:cxn modelId="{27F3009C-76C0-4CAE-A933-F9180F52E6AB}" srcId="{ABB6B25E-6899-4617-A1B5-B97970B8121C}" destId="{A38A97E5-E648-4A5C-8192-77FF7C077DDE}" srcOrd="2" destOrd="0" parTransId="{9D108691-637C-4D54-86C7-FA94ADAA2C2E}" sibTransId="{8A9D6D10-0238-4FF2-AEDC-EF3E3761F0F8}"/>
    <dgm:cxn modelId="{975118CE-EE85-49A9-88E2-090B4E9F9D4D}" type="presParOf" srcId="{00429B75-E5B2-4D55-B84B-0AA0B447C90F}" destId="{3DD0A15A-0C61-4303-A54F-DE04CA82A328}" srcOrd="0" destOrd="0" presId="urn:microsoft.com/office/officeart/2005/8/layout/chevron2"/>
    <dgm:cxn modelId="{0BD9C36E-AA42-427C-90E6-D5AAA49B3B21}" type="presParOf" srcId="{3DD0A15A-0C61-4303-A54F-DE04CA82A328}" destId="{470BA15B-B482-48EE-BC29-140D6C5AC6F6}" srcOrd="0" destOrd="0" presId="urn:microsoft.com/office/officeart/2005/8/layout/chevron2"/>
    <dgm:cxn modelId="{104B25AD-48BB-4306-AA5C-CB493F94F9BE}" type="presParOf" srcId="{3DD0A15A-0C61-4303-A54F-DE04CA82A328}" destId="{6802F971-3402-45C2-AE38-5A357F9F8AE0}" srcOrd="1" destOrd="0" presId="urn:microsoft.com/office/officeart/2005/8/layout/chevron2"/>
    <dgm:cxn modelId="{29C9CF58-EDAF-4DC5-82DA-C610536AE1DD}" type="presParOf" srcId="{00429B75-E5B2-4D55-B84B-0AA0B447C90F}" destId="{100C3EEA-0EEB-47D4-A069-C9FB9311D62C}" srcOrd="1" destOrd="0" presId="urn:microsoft.com/office/officeart/2005/8/layout/chevron2"/>
    <dgm:cxn modelId="{734886DC-BD73-45CA-8CBC-500324EF796C}" type="presParOf" srcId="{00429B75-E5B2-4D55-B84B-0AA0B447C90F}" destId="{F98CD414-A32F-40A2-AF11-05E9D39F5EE2}" srcOrd="2" destOrd="0" presId="urn:microsoft.com/office/officeart/2005/8/layout/chevron2"/>
    <dgm:cxn modelId="{85D263F1-4116-4CD8-87B3-893487449443}" type="presParOf" srcId="{F98CD414-A32F-40A2-AF11-05E9D39F5EE2}" destId="{2372FB96-0ED9-40D1-9DEA-1470BA5B6325}" srcOrd="0" destOrd="0" presId="urn:microsoft.com/office/officeart/2005/8/layout/chevron2"/>
    <dgm:cxn modelId="{95BB2D0A-481E-4FD5-AF4C-3371FF64EF26}" type="presParOf" srcId="{F98CD414-A32F-40A2-AF11-05E9D39F5EE2}" destId="{F2DA39A7-5861-4985-A73E-3C81853F1498}" srcOrd="1" destOrd="0" presId="urn:microsoft.com/office/officeart/2005/8/layout/chevron2"/>
    <dgm:cxn modelId="{0B5939D5-0F74-4ACF-8C4A-EF6EE1F6B947}" type="presParOf" srcId="{00429B75-E5B2-4D55-B84B-0AA0B447C90F}" destId="{1BE6C783-C860-4FF3-82CE-AB17AFD24297}" srcOrd="3" destOrd="0" presId="urn:microsoft.com/office/officeart/2005/8/layout/chevron2"/>
    <dgm:cxn modelId="{97F6A0BF-7363-432F-95E0-865B7747BD5B}" type="presParOf" srcId="{00429B75-E5B2-4D55-B84B-0AA0B447C90F}" destId="{1B359C54-31C7-41BF-B727-DC32FC8F7BD7}" srcOrd="4" destOrd="0" presId="urn:microsoft.com/office/officeart/2005/8/layout/chevron2"/>
    <dgm:cxn modelId="{240A4FA6-F863-458B-8C00-A3F98DC68A12}" type="presParOf" srcId="{1B359C54-31C7-41BF-B727-DC32FC8F7BD7}" destId="{841EA9D5-EAC0-4A50-AF78-1BB4C696B747}" srcOrd="0" destOrd="0" presId="urn:microsoft.com/office/officeart/2005/8/layout/chevron2"/>
    <dgm:cxn modelId="{82721D4F-9D70-4191-A2A9-5345BCE368AC}" type="presParOf" srcId="{1B359C54-31C7-41BF-B727-DC32FC8F7BD7}" destId="{E7D75AF4-46FC-4601-BAD0-621E7A1F14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0DDFD-8E0A-48C2-9B87-FE84574F54A3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8F8F5-2E91-4CE7-9C59-426E92C6B1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756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2736" y="4343400"/>
            <a:ext cx="4752528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9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7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104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52736" y="4343400"/>
            <a:ext cx="4752528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9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656" y="4343400"/>
            <a:ext cx="6408712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61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63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2656" y="4211960"/>
            <a:ext cx="6264696" cy="46085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43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9967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72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1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71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8F8F5-2E91-4CE7-9C59-426E92C6B15D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6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E3C33AC-AEE0-4CBD-9E71-ECBBD10BA008}" type="datetimeFigureOut">
              <a:rPr lang="en-GB" smtClean="0"/>
              <a:t>15/07/2016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D78F640-0F97-4570-B8AF-57B328F101B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6543"/>
            <a:ext cx="7416824" cy="4242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213239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Technology and the Ability </a:t>
            </a:r>
          </a:p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to Learn through Failure; </a:t>
            </a:r>
          </a:p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A Virtual Business Enterprise Team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713093"/>
            <a:ext cx="1584176" cy="380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5920" y="5108991"/>
            <a:ext cx="347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Arial Rounded MT Bold" panose="020F0704030504030204" pitchFamily="34" charset="0"/>
              </a:rPr>
              <a:t>Angela Richardson</a:t>
            </a: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latin typeface="Arial Rounded MT Bold" panose="020F0704030504030204" pitchFamily="34" charset="0"/>
              </a:rPr>
              <a:t>Paul Bocij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98" y="5682742"/>
            <a:ext cx="1536609" cy="45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6632"/>
            <a:ext cx="9144000" cy="6408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63284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Reflection Following Failure Model</a:t>
            </a: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192688" cy="3459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04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41168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17407"/>
            <a:ext cx="3090652" cy="2501106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69269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Conclusions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60848"/>
            <a:ext cx="5468994" cy="4153870"/>
          </a:xfrm>
          <a:prstGeom prst="rect">
            <a:avLst/>
          </a:prstGeom>
          <a:ln w="508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7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3014" y="785426"/>
            <a:ext cx="8208912" cy="5570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Technology and the Ability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to Learn through Failure; </a:t>
            </a:r>
          </a:p>
          <a:p>
            <a:pPr algn="ctr"/>
            <a:r>
              <a:rPr lang="en-GB" sz="2400" dirty="0" smtClean="0">
                <a:latin typeface="Arial Rounded MT Bold" panose="020F0704030504030204" pitchFamily="34" charset="0"/>
              </a:rPr>
              <a:t>A Virtual Business Enterprise Team</a:t>
            </a: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lvl="0" algn="ctr"/>
            <a:r>
              <a:rPr lang="en-GB" sz="4400" dirty="0">
                <a:latin typeface="Arial Rounded MT Bold" panose="020F0704030504030204" pitchFamily="34" charset="0"/>
              </a:rPr>
              <a:t>QUESTION AND ANSWER</a:t>
            </a:r>
          </a:p>
          <a:p>
            <a:pPr algn="ctr"/>
            <a:endParaRPr lang="en-GB" sz="2400" dirty="0" smtClean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sz="2400" dirty="0" smtClean="0">
              <a:latin typeface="Arial Rounded MT Bold" panose="020F0704030504030204" pitchFamily="34" charset="0"/>
            </a:endParaRPr>
          </a:p>
          <a:p>
            <a:pPr algn="ctr"/>
            <a:endParaRPr lang="en-GB" sz="2400" dirty="0" smtClean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  <a:p>
            <a:pPr algn="ctr"/>
            <a:endParaRPr lang="en-GB" sz="2400" dirty="0" smtClean="0">
              <a:latin typeface="Arial Rounded MT Bold" panose="020F0704030504030204" pitchFamily="34" charset="0"/>
            </a:endParaRPr>
          </a:p>
          <a:p>
            <a:pPr algn="ctr"/>
            <a:endParaRPr lang="en-GB" sz="2400" dirty="0"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17" y="5701248"/>
            <a:ext cx="2160240" cy="518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40437"/>
            <a:ext cx="2160240" cy="640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83768" y="3899002"/>
            <a:ext cx="43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Angela Richardson</a:t>
            </a:r>
          </a:p>
          <a:p>
            <a:pPr algn="ctr">
              <a:spcAft>
                <a:spcPts val="1200"/>
              </a:spcAft>
            </a:pPr>
            <a:r>
              <a:rPr lang="en-GB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arichardson@howcollege.ac.uk</a:t>
            </a:r>
          </a:p>
          <a:p>
            <a:pPr algn="ctr"/>
            <a:r>
              <a:rPr lang="en-GB" sz="2000" dirty="0" smtClean="0">
                <a:latin typeface="Arial Rounded MT Bold" panose="020F0704030504030204" pitchFamily="34" charset="0"/>
              </a:rPr>
              <a:t>Paul Bocij</a:t>
            </a:r>
          </a:p>
          <a:p>
            <a:pPr algn="ctr"/>
            <a:r>
              <a:rPr lang="en-GB" sz="20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Bocijp@aston.ac.uk </a:t>
            </a:r>
            <a:endParaRPr lang="en-GB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7092280" cy="5319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565097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</a:t>
            </a:r>
            <a:endParaRPr lang="en-GB" sz="48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84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915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27584" y="823542"/>
            <a:ext cx="7632848" cy="48782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Presentation Outline</a:t>
            </a:r>
          </a:p>
          <a:p>
            <a:endParaRPr lang="en-GB" sz="28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Foundation Degrees –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Research Purpose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Learning Journals –</a:t>
            </a:r>
            <a:r>
              <a:rPr lang="en-GB" sz="28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Research Method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Findings 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latin typeface="Arial Rounded MT Bold" panose="020F0704030504030204" pitchFamily="34" charset="0"/>
              </a:rPr>
              <a:t>The Game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Blended Learning</a:t>
            </a:r>
          </a:p>
          <a:p>
            <a:pPr marL="10287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Group selections - 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</a:rPr>
              <a:t>Skill Developments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Reflection Following Failure Model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Arial Rounded MT Bold" panose="020F0704030504030204" pitchFamily="34" charset="0"/>
              </a:rPr>
              <a:t>Conclusions</a:t>
            </a:r>
            <a:endParaRPr lang="en-GB" sz="2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525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827584" y="340767"/>
            <a:ext cx="7416824" cy="618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The Research Purpose</a:t>
            </a: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625" y="4005064"/>
            <a:ext cx="8830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sz="28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65" y="2888940"/>
            <a:ext cx="340011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49102827"/>
              </p:ext>
            </p:extLst>
          </p:nvPr>
        </p:nvGraphicFramePr>
        <p:xfrm>
          <a:off x="395536" y="2726923"/>
          <a:ext cx="502822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719572" y="926137"/>
            <a:ext cx="76328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GB" sz="3200" dirty="0" smtClean="0">
              <a:latin typeface="Arial Rounded MT Bold" panose="020F0704030504030204" pitchFamily="34" charset="0"/>
            </a:endParaRPr>
          </a:p>
          <a:p>
            <a:pPr lvl="0" algn="ctr"/>
            <a:r>
              <a:rPr lang="en-GB" sz="3200" dirty="0" smtClean="0">
                <a:latin typeface="Arial Rounded MT Bold" panose="020F0704030504030204" pitchFamily="34" charset="0"/>
              </a:rPr>
              <a:t>Foundation Degrees</a:t>
            </a:r>
          </a:p>
          <a:p>
            <a:pPr lvl="0" algn="ctr"/>
            <a:r>
              <a:rPr lang="en-GB" sz="2400" dirty="0" smtClean="0">
                <a:latin typeface="Arial Rounded MT Bold" panose="020F0704030504030204" pitchFamily="34" charset="0"/>
              </a:rPr>
              <a:t>Teaching, Learning and Assessment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41168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06" y="1834927"/>
            <a:ext cx="4150419" cy="2262004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1354950"/>
            <a:ext cx="41404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Individual Learning Journals, Student Interviews and Observations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208139" cy="2798223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929923" cy="2381957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340767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The Research Methods</a:t>
            </a:r>
            <a:endParaRPr lang="en-GB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6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941168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0179" y="420335"/>
            <a:ext cx="9063821" cy="58169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endParaRPr lang="en-GB" sz="36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Arial Rounded MT Bold" panose="020F0704030504030204" pitchFamily="34" charset="0"/>
              </a:rPr>
              <a:t>Strategy Formulation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Arial Rounded MT Bold" panose="020F0704030504030204" pitchFamily="34" charset="0"/>
              </a:rPr>
              <a:t>Problem Solving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Arial Rounded MT Bold" panose="020F0704030504030204" pitchFamily="34" charset="0"/>
              </a:rPr>
              <a:t>Working in Diverse Teams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r>
              <a:rPr lang="en-GB" sz="3200" dirty="0" smtClean="0">
                <a:latin typeface="Arial Rounded MT Bold" panose="020F0704030504030204" pitchFamily="34" charset="0"/>
              </a:rPr>
              <a:t>Conflict Resolution</a:t>
            </a:r>
          </a:p>
          <a:p>
            <a:pPr marL="1485900" lvl="2" indent="-571500">
              <a:buFont typeface="Wingdings" panose="05000000000000000000" pitchFamily="2" charset="2"/>
              <a:buChar char="ü"/>
            </a:pPr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marL="1485900" lvl="2" indent="-571500">
              <a:buFont typeface="Wingdings" panose="05000000000000000000" pitchFamily="2" charset="2"/>
              <a:buChar char="ü"/>
            </a:pPr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52" y="332656"/>
            <a:ext cx="2743200" cy="771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89" y="3861047"/>
            <a:ext cx="6678488" cy="2207611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661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6192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755576" y="1182226"/>
            <a:ext cx="76328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Blended Learning</a:t>
            </a:r>
          </a:p>
          <a:p>
            <a:endParaRPr lang="en-GB" sz="3600" dirty="0" smtClean="0">
              <a:latin typeface="Arial Rounded MT Bold" panose="020F0704030504030204" pitchFamily="34" charset="0"/>
            </a:endParaRPr>
          </a:p>
          <a:p>
            <a:pPr algn="ctr"/>
            <a:r>
              <a:rPr lang="en-GB" sz="3600" dirty="0" smtClean="0">
                <a:latin typeface="Arial Rounded MT Bold" panose="020F0704030504030204" pitchFamily="34" charset="0"/>
              </a:rPr>
              <a:t>‘It was felt that learners who worked in groups to cultivate knowledge and understanding would establish strong norms that were based on trust.’</a:t>
            </a:r>
          </a:p>
          <a:p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3600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5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91727"/>
            <a:ext cx="9144000" cy="6233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11559" y="850061"/>
            <a:ext cx="552084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 Rounded MT Bold" panose="020F0704030504030204" pitchFamily="34" charset="0"/>
              </a:rPr>
              <a:t>Group </a:t>
            </a:r>
            <a:r>
              <a:rPr lang="en-GB" sz="3600" dirty="0">
                <a:latin typeface="Arial Rounded MT Bold" panose="020F0704030504030204" pitchFamily="34" charset="0"/>
              </a:rPr>
              <a:t>S</a:t>
            </a:r>
            <a:r>
              <a:rPr lang="en-GB" sz="3600" dirty="0" smtClean="0">
                <a:latin typeface="Arial Rounded MT Bold" panose="020F0704030504030204" pitchFamily="34" charset="0"/>
              </a:rPr>
              <a:t>elections</a:t>
            </a:r>
          </a:p>
          <a:p>
            <a:endParaRPr lang="en-GB" sz="3600" dirty="0" smtClean="0">
              <a:latin typeface="Arial Rounded MT Bold" panose="020F0704030504030204" pitchFamily="34" charset="0"/>
            </a:endParaRPr>
          </a:p>
          <a:p>
            <a:r>
              <a:rPr lang="en-GB" sz="3600" dirty="0" smtClean="0">
                <a:latin typeface="Arial Rounded MT Bold" panose="020F0704030504030204" pitchFamily="34" charset="0"/>
              </a:rPr>
              <a:t>“…by combining all our knowledge makes us better as a team than one individual tackling this challenge on their own…”</a:t>
            </a:r>
          </a:p>
          <a:p>
            <a:endParaRPr lang="en-GB" sz="2800" dirty="0" smtClean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95783"/>
            <a:ext cx="2330827" cy="4721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215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41168"/>
            <a:ext cx="9144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 Rounded MT Bold" panose="020F0704030504030204" pitchFamily="34" charset="0"/>
              </a:rPr>
              <a:t>Developing Key Employability Skills</a:t>
            </a:r>
            <a:endParaRPr lang="en-GB" sz="3200" dirty="0"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84" y="1700808"/>
            <a:ext cx="6089832" cy="4044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447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1093</TotalTime>
  <Words>204</Words>
  <Application>Microsoft Office PowerPoint</Application>
  <PresentationFormat>On-screen Show (4:3)</PresentationFormat>
  <Paragraphs>100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Arial Rounded MT Bold</vt:lpstr>
      <vt:lpstr>Calibri</vt:lpstr>
      <vt:lpstr>Franklin Gothic Book</vt:lpstr>
      <vt:lpstr>Franklin Gothic Medium</vt:lpstr>
      <vt:lpstr>Tunga</vt:lpstr>
      <vt:lpstr>Verdana</vt:lpstr>
      <vt:lpstr>Wingdings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AUTHOR UNIVERSITY</dc:title>
  <dc:creator>Angie's computer</dc:creator>
  <cp:lastModifiedBy>Rachael Mckeown</cp:lastModifiedBy>
  <cp:revision>75</cp:revision>
  <dcterms:created xsi:type="dcterms:W3CDTF">2016-07-12T07:10:53Z</dcterms:created>
  <dcterms:modified xsi:type="dcterms:W3CDTF">2016-07-15T15:36:52Z</dcterms:modified>
</cp:coreProperties>
</file>