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37" r:id="rId2"/>
  </p:sldMasterIdLst>
  <p:notesMasterIdLst>
    <p:notesMasterId r:id="rId30"/>
  </p:notesMasterIdLst>
  <p:handoutMasterIdLst>
    <p:handoutMasterId r:id="rId31"/>
  </p:handoutMasterIdLst>
  <p:sldIdLst>
    <p:sldId id="256" r:id="rId3"/>
    <p:sldId id="330" r:id="rId4"/>
    <p:sldId id="260" r:id="rId5"/>
    <p:sldId id="320" r:id="rId6"/>
    <p:sldId id="307" r:id="rId7"/>
    <p:sldId id="315" r:id="rId8"/>
    <p:sldId id="333" r:id="rId9"/>
    <p:sldId id="317" r:id="rId10"/>
    <p:sldId id="318" r:id="rId11"/>
    <p:sldId id="346" r:id="rId12"/>
    <p:sldId id="347" r:id="rId13"/>
    <p:sldId id="348" r:id="rId14"/>
    <p:sldId id="349" r:id="rId15"/>
    <p:sldId id="321" r:id="rId16"/>
    <p:sldId id="322" r:id="rId17"/>
    <p:sldId id="325" r:id="rId18"/>
    <p:sldId id="326" r:id="rId19"/>
    <p:sldId id="302" r:id="rId20"/>
    <p:sldId id="336" r:id="rId21"/>
    <p:sldId id="337" r:id="rId22"/>
    <p:sldId id="338" r:id="rId23"/>
    <p:sldId id="341" r:id="rId24"/>
    <p:sldId id="352" r:id="rId25"/>
    <p:sldId id="353" r:id="rId26"/>
    <p:sldId id="303" r:id="rId27"/>
    <p:sldId id="305" r:id="rId28"/>
    <p:sldId id="354" r:id="rId29"/>
  </p:sldIdLst>
  <p:sldSz cx="9144000" cy="6858000" type="screen4x3"/>
  <p:notesSz cx="6797675" cy="9926638"/>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O'Brien" initials="LO"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786"/>
    <a:srgbClr val="032A53"/>
    <a:srgbClr val="003A66"/>
    <a:srgbClr val="9FD3FF"/>
    <a:srgbClr val="9BBBD7"/>
    <a:srgbClr val="008000"/>
    <a:srgbClr val="D8E5F0"/>
    <a:srgbClr val="C3D6E7"/>
    <a:srgbClr val="84A7B7"/>
    <a:srgbClr val="AAB5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48" autoAdjust="0"/>
    <p:restoredTop sz="94139" autoAdjust="0"/>
  </p:normalViewPr>
  <p:slideViewPr>
    <p:cSldViewPr snapToGrid="0" snapToObjects="1">
      <p:cViewPr varScale="1">
        <p:scale>
          <a:sx n="70" d="100"/>
          <a:sy n="70" d="100"/>
        </p:scale>
        <p:origin x="1290"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1429" tIns="45715" rIns="91429" bIns="45715"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50444" y="1"/>
            <a:ext cx="2945659" cy="496332"/>
          </a:xfrm>
          <a:prstGeom prst="rect">
            <a:avLst/>
          </a:prstGeom>
        </p:spPr>
        <p:txBody>
          <a:bodyPr vert="horz" lIns="91429" tIns="45715" rIns="91429" bIns="45715" rtlCol="0"/>
          <a:lstStyle>
            <a:lvl1pPr algn="r" fontAlgn="auto">
              <a:spcBef>
                <a:spcPts val="0"/>
              </a:spcBef>
              <a:spcAft>
                <a:spcPts val="0"/>
              </a:spcAft>
              <a:defRPr sz="1200">
                <a:latin typeface="+mn-lt"/>
                <a:cs typeface="+mn-cs"/>
              </a:defRPr>
            </a:lvl1pPr>
          </a:lstStyle>
          <a:p>
            <a:pPr>
              <a:defRPr/>
            </a:pPr>
            <a:fld id="{75348903-1C98-4656-8CE2-0BC04721B767}" type="datetimeFigureOut">
              <a:rPr lang="en-US"/>
              <a:pPr>
                <a:defRPr/>
              </a:pPr>
              <a:t>7/25/2016</a:t>
            </a:fld>
            <a:endParaRPr lang="en-US" dirty="0"/>
          </a:p>
        </p:txBody>
      </p:sp>
      <p:sp>
        <p:nvSpPr>
          <p:cNvPr id="4" name="Footer Placeholder 3"/>
          <p:cNvSpPr>
            <a:spLocks noGrp="1"/>
          </p:cNvSpPr>
          <p:nvPr>
            <p:ph type="ftr" sz="quarter" idx="2"/>
          </p:nvPr>
        </p:nvSpPr>
        <p:spPr>
          <a:xfrm>
            <a:off x="0" y="9428584"/>
            <a:ext cx="2945659" cy="496332"/>
          </a:xfrm>
          <a:prstGeom prst="rect">
            <a:avLst/>
          </a:prstGeom>
        </p:spPr>
        <p:txBody>
          <a:bodyPr vert="horz" lIns="91429" tIns="45715" rIns="91429" bIns="45715"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50444" y="9428584"/>
            <a:ext cx="2945659" cy="496332"/>
          </a:xfrm>
          <a:prstGeom prst="rect">
            <a:avLst/>
          </a:prstGeom>
        </p:spPr>
        <p:txBody>
          <a:bodyPr vert="horz" lIns="91429" tIns="45715" rIns="91429" bIns="45715" rtlCol="0" anchor="b"/>
          <a:lstStyle>
            <a:lvl1pPr algn="r" fontAlgn="auto">
              <a:spcBef>
                <a:spcPts val="0"/>
              </a:spcBef>
              <a:spcAft>
                <a:spcPts val="0"/>
              </a:spcAft>
              <a:defRPr sz="1200">
                <a:latin typeface="+mn-lt"/>
                <a:cs typeface="+mn-cs"/>
              </a:defRPr>
            </a:lvl1pPr>
          </a:lstStyle>
          <a:p>
            <a:pPr>
              <a:defRPr/>
            </a:pPr>
            <a:fld id="{E08E139C-DAC3-4F25-8A21-A0032445A874}" type="slidenum">
              <a:rPr lang="en-US"/>
              <a:pPr>
                <a:defRPr/>
              </a:pPr>
              <a:t>‹#›</a:t>
            </a:fld>
            <a:endParaRPr lang="en-US" dirty="0"/>
          </a:p>
        </p:txBody>
      </p:sp>
    </p:spTree>
    <p:extLst>
      <p:ext uri="{BB962C8B-B14F-4D97-AF65-F5344CB8AC3E}">
        <p14:creationId xmlns:p14="http://schemas.microsoft.com/office/powerpoint/2010/main" val="37740369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6332"/>
          </a:xfrm>
          <a:prstGeom prst="rect">
            <a:avLst/>
          </a:prstGeom>
        </p:spPr>
        <p:txBody>
          <a:bodyPr vert="horz" lIns="91429" tIns="45715" rIns="91429" bIns="45715"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50444" y="1"/>
            <a:ext cx="2945659" cy="496332"/>
          </a:xfrm>
          <a:prstGeom prst="rect">
            <a:avLst/>
          </a:prstGeom>
        </p:spPr>
        <p:txBody>
          <a:bodyPr vert="horz" lIns="91429" tIns="45715" rIns="91429" bIns="45715" rtlCol="0"/>
          <a:lstStyle>
            <a:lvl1pPr algn="r" fontAlgn="auto">
              <a:spcBef>
                <a:spcPts val="0"/>
              </a:spcBef>
              <a:spcAft>
                <a:spcPts val="0"/>
              </a:spcAft>
              <a:defRPr sz="1200">
                <a:latin typeface="+mn-lt"/>
                <a:cs typeface="+mn-cs"/>
              </a:defRPr>
            </a:lvl1pPr>
          </a:lstStyle>
          <a:p>
            <a:pPr>
              <a:defRPr/>
            </a:pPr>
            <a:fld id="{F997138B-C296-4279-ACA3-8244F50244F3}" type="datetimeFigureOut">
              <a:rPr lang="en-US"/>
              <a:pPr>
                <a:defRPr/>
              </a:pPr>
              <a:t>7/25/2016</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9" tIns="45715" rIns="91429" bIns="45715" rtlCol="0" anchor="ctr"/>
          <a:lstStyle/>
          <a:p>
            <a:pPr lvl="0"/>
            <a:endParaRPr lang="en-US" noProof="0" dirty="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29" tIns="45715" rIns="91429" bIns="45715" rtlCol="0"/>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endParaRPr lang="en-US" noProof="0"/>
          </a:p>
        </p:txBody>
      </p:sp>
      <p:sp>
        <p:nvSpPr>
          <p:cNvPr id="6" name="Footer Placeholder 5"/>
          <p:cNvSpPr>
            <a:spLocks noGrp="1"/>
          </p:cNvSpPr>
          <p:nvPr>
            <p:ph type="ftr" sz="quarter" idx="4"/>
          </p:nvPr>
        </p:nvSpPr>
        <p:spPr>
          <a:xfrm>
            <a:off x="0" y="9428584"/>
            <a:ext cx="2945659" cy="496332"/>
          </a:xfrm>
          <a:prstGeom prst="rect">
            <a:avLst/>
          </a:prstGeom>
        </p:spPr>
        <p:txBody>
          <a:bodyPr vert="horz" lIns="91429" tIns="45715" rIns="91429" bIns="45715"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29" tIns="45715" rIns="91429" bIns="45715" rtlCol="0" anchor="b"/>
          <a:lstStyle>
            <a:lvl1pPr algn="r" fontAlgn="auto">
              <a:spcBef>
                <a:spcPts val="0"/>
              </a:spcBef>
              <a:spcAft>
                <a:spcPts val="0"/>
              </a:spcAft>
              <a:defRPr sz="1200">
                <a:latin typeface="+mn-lt"/>
                <a:cs typeface="+mn-cs"/>
              </a:defRPr>
            </a:lvl1pPr>
          </a:lstStyle>
          <a:p>
            <a:pPr>
              <a:defRPr/>
            </a:pPr>
            <a:fld id="{2856BD7C-CF27-47A6-80BA-0AF0289BD0F9}" type="slidenum">
              <a:rPr lang="en-US"/>
              <a:pPr>
                <a:defRPr/>
              </a:pPr>
              <a:t>‹#›</a:t>
            </a:fld>
            <a:endParaRPr lang="en-US" dirty="0"/>
          </a:p>
        </p:txBody>
      </p:sp>
    </p:spTree>
    <p:extLst>
      <p:ext uri="{BB962C8B-B14F-4D97-AF65-F5344CB8AC3E}">
        <p14:creationId xmlns:p14="http://schemas.microsoft.com/office/powerpoint/2010/main" val="1602448554"/>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1</a:t>
            </a:fld>
            <a:endParaRPr lang="en-US" dirty="0"/>
          </a:p>
        </p:txBody>
      </p:sp>
    </p:spTree>
    <p:extLst>
      <p:ext uri="{BB962C8B-B14F-4D97-AF65-F5344CB8AC3E}">
        <p14:creationId xmlns:p14="http://schemas.microsoft.com/office/powerpoint/2010/main" val="2217715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14</a:t>
            </a:fld>
            <a:endParaRPr lang="en-US"/>
          </a:p>
        </p:txBody>
      </p:sp>
    </p:spTree>
    <p:extLst>
      <p:ext uri="{BB962C8B-B14F-4D97-AF65-F5344CB8AC3E}">
        <p14:creationId xmlns:p14="http://schemas.microsoft.com/office/powerpoint/2010/main" val="36971335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2813" y="300038"/>
            <a:ext cx="4321175" cy="3240087"/>
          </a:xfrm>
        </p:spPr>
      </p:sp>
      <p:sp>
        <p:nvSpPr>
          <p:cNvPr id="3" name="Notes Placeholder 2"/>
          <p:cNvSpPr>
            <a:spLocks noGrp="1"/>
          </p:cNvSpPr>
          <p:nvPr>
            <p:ph type="body" idx="1"/>
          </p:nvPr>
        </p:nvSpPr>
        <p:spPr>
          <a:xfrm>
            <a:off x="679768" y="4022900"/>
            <a:ext cx="5438140" cy="5159240"/>
          </a:xfrm>
        </p:spPr>
        <p:txBody>
          <a:bodyPr/>
          <a:lstStyle/>
          <a:p>
            <a:pPr lvl="0"/>
            <a:endParaRPr lang="en-AU" dirty="0"/>
          </a:p>
        </p:txBody>
      </p:sp>
      <p:sp>
        <p:nvSpPr>
          <p:cNvPr id="4" name="Slide Number Placeholder 3"/>
          <p:cNvSpPr>
            <a:spLocks noGrp="1"/>
          </p:cNvSpPr>
          <p:nvPr>
            <p:ph type="sldNum" sz="quarter" idx="10"/>
          </p:nvPr>
        </p:nvSpPr>
        <p:spPr/>
        <p:txBody>
          <a:bodyPr/>
          <a:lstStyle/>
          <a:p>
            <a:fld id="{4E581587-03C1-6E4A-9CD2-113DB1FCBBFF}" type="slidenum">
              <a:rPr lang="en-US" smtClean="0">
                <a:solidFill>
                  <a:prstClr val="black"/>
                </a:solidFill>
              </a:rPr>
              <a:pPr/>
              <a:t>16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Tree>
    <p:extLst>
      <p:ext uri="{BB962C8B-B14F-4D97-AF65-F5344CB8AC3E}">
        <p14:creationId xmlns:p14="http://schemas.microsoft.com/office/powerpoint/2010/main" val="2089667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AU" i="1" dirty="0"/>
          </a:p>
        </p:txBody>
      </p:sp>
      <p:sp>
        <p:nvSpPr>
          <p:cNvPr id="4" name="Slide Number Placeholder 3"/>
          <p:cNvSpPr>
            <a:spLocks noGrp="1"/>
          </p:cNvSpPr>
          <p:nvPr>
            <p:ph type="sldNum" sz="quarter" idx="10"/>
          </p:nvPr>
        </p:nvSpPr>
        <p:spPr/>
        <p:txBody>
          <a:bodyPr/>
          <a:lstStyle/>
          <a:p>
            <a:fld id="{4E581587-03C1-6E4A-9CD2-113DB1FCBBFF}" type="slidenum">
              <a:rPr lang="en-US" smtClean="0"/>
              <a:t>17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166756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18</a:t>
            </a:fld>
            <a:endParaRPr lang="en-US"/>
          </a:p>
        </p:txBody>
      </p:sp>
    </p:spTree>
    <p:extLst>
      <p:ext uri="{BB962C8B-B14F-4D97-AF65-F5344CB8AC3E}">
        <p14:creationId xmlns:p14="http://schemas.microsoft.com/office/powerpoint/2010/main" val="3697133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4E581587-03C1-6E4A-9CD2-113DB1FCBBFF}" type="slidenum">
              <a:rPr lang="en-US" smtClean="0"/>
              <a:t>19</a:t>
            </a:fld>
            <a:endParaRPr lang="en-US"/>
          </a:p>
        </p:txBody>
      </p:sp>
    </p:spTree>
    <p:extLst>
      <p:ext uri="{BB962C8B-B14F-4D97-AF65-F5344CB8AC3E}">
        <p14:creationId xmlns:p14="http://schemas.microsoft.com/office/powerpoint/2010/main" val="2232452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4E581587-03C1-6E4A-9CD2-113DB1FCBBFF}" type="slidenum">
              <a:rPr lang="en-US" smtClean="0"/>
              <a:t>20</a:t>
            </a:fld>
            <a:endParaRPr lang="en-US"/>
          </a:p>
        </p:txBody>
      </p:sp>
    </p:spTree>
    <p:extLst>
      <p:ext uri="{BB962C8B-B14F-4D97-AF65-F5344CB8AC3E}">
        <p14:creationId xmlns:p14="http://schemas.microsoft.com/office/powerpoint/2010/main" val="5851682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4E581587-03C1-6E4A-9CD2-113DB1FCBBFF}" type="slidenum">
              <a:rPr lang="en-US" smtClean="0"/>
              <a:t>21</a:t>
            </a:fld>
            <a:endParaRPr lang="en-US"/>
          </a:p>
        </p:txBody>
      </p:sp>
    </p:spTree>
    <p:extLst>
      <p:ext uri="{BB962C8B-B14F-4D97-AF65-F5344CB8AC3E}">
        <p14:creationId xmlns:p14="http://schemas.microsoft.com/office/powerpoint/2010/main" val="697147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4E581587-03C1-6E4A-9CD2-113DB1FCBBFF}" type="slidenum">
              <a:rPr lang="en-US" smtClean="0"/>
              <a:t>22</a:t>
            </a:fld>
            <a:endParaRPr lang="en-US"/>
          </a:p>
        </p:txBody>
      </p:sp>
    </p:spTree>
    <p:extLst>
      <p:ext uri="{BB962C8B-B14F-4D97-AF65-F5344CB8AC3E}">
        <p14:creationId xmlns:p14="http://schemas.microsoft.com/office/powerpoint/2010/main" val="688138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4E581587-03C1-6E4A-9CD2-113DB1FCBBFF}" type="slidenum">
              <a:rPr lang="en-US" smtClean="0"/>
              <a:t>23</a:t>
            </a:fld>
            <a:endParaRPr lang="en-US"/>
          </a:p>
        </p:txBody>
      </p:sp>
    </p:spTree>
    <p:extLst>
      <p:ext uri="{BB962C8B-B14F-4D97-AF65-F5344CB8AC3E}">
        <p14:creationId xmlns:p14="http://schemas.microsoft.com/office/powerpoint/2010/main" val="688138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24</a:t>
            </a:fld>
            <a:endParaRPr lang="en-US"/>
          </a:p>
        </p:txBody>
      </p:sp>
    </p:spTree>
    <p:extLst>
      <p:ext uri="{BB962C8B-B14F-4D97-AF65-F5344CB8AC3E}">
        <p14:creationId xmlns:p14="http://schemas.microsoft.com/office/powerpoint/2010/main" val="3894204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4538"/>
            <a:ext cx="4960937" cy="3722687"/>
          </a:xfrm>
        </p:spPr>
      </p:sp>
      <p:sp>
        <p:nvSpPr>
          <p:cNvPr id="3" name="Notes Placeholder 2"/>
          <p:cNvSpPr>
            <a:spLocks noGrp="1"/>
          </p:cNvSpPr>
          <p:nvPr>
            <p:ph type="body" idx="1"/>
          </p:nvPr>
        </p:nvSpPr>
        <p:spPr/>
        <p:txBody>
          <a:bodyPr/>
          <a:lstStyle/>
          <a:p>
            <a:endParaRPr lang="en-US" b="1" dirty="0" smtClean="0">
              <a:solidFill>
                <a:schemeClr val="bg1"/>
              </a:solidFill>
              <a:latin typeface="Calibri" charset="0"/>
            </a:endParaRPr>
          </a:p>
        </p:txBody>
      </p:sp>
      <p:sp>
        <p:nvSpPr>
          <p:cNvPr id="4" name="Slide Number Placeholder 3"/>
          <p:cNvSpPr>
            <a:spLocks noGrp="1"/>
          </p:cNvSpPr>
          <p:nvPr>
            <p:ph type="sldNum" sz="quarter" idx="10"/>
          </p:nvPr>
        </p:nvSpPr>
        <p:spPr/>
        <p:txBody>
          <a:bodyPr/>
          <a:lstStyle/>
          <a:p>
            <a:fld id="{4E581587-03C1-6E4A-9CD2-113DB1FCBBFF}" type="slidenum">
              <a:rPr lang="en-US" smtClean="0">
                <a:solidFill>
                  <a:prstClr val="black"/>
                </a:solidFill>
              </a:rPr>
              <a:pPr/>
              <a:t>2</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Tree>
    <p:extLst>
      <p:ext uri="{BB962C8B-B14F-4D97-AF65-F5344CB8AC3E}">
        <p14:creationId xmlns:p14="http://schemas.microsoft.com/office/powerpoint/2010/main" val="17012153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27</a:t>
            </a:fld>
            <a:endParaRPr lang="en-US"/>
          </a:p>
        </p:txBody>
      </p:sp>
    </p:spTree>
    <p:extLst>
      <p:ext uri="{BB962C8B-B14F-4D97-AF65-F5344CB8AC3E}">
        <p14:creationId xmlns:p14="http://schemas.microsoft.com/office/powerpoint/2010/main" val="3697133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4538"/>
            <a:ext cx="4960937" cy="3722687"/>
          </a:xfrm>
        </p:spPr>
      </p:sp>
      <p:sp>
        <p:nvSpPr>
          <p:cNvPr id="3" name="Notes Placeholder 2"/>
          <p:cNvSpPr>
            <a:spLocks noGrp="1"/>
          </p:cNvSpPr>
          <p:nvPr>
            <p:ph type="body" idx="1"/>
          </p:nvPr>
        </p:nvSpPr>
        <p:spPr/>
        <p:txBody>
          <a:bodyPr/>
          <a:lstStyle/>
          <a:p>
            <a:pPr>
              <a:lnSpc>
                <a:spcPct val="115000"/>
              </a:lnSpc>
              <a:spcAft>
                <a:spcPts val="964"/>
              </a:spcAft>
              <a:defRPr/>
            </a:pPr>
            <a:endParaRPr lang="en-AU" i="1" dirty="0">
              <a:latin typeface="Arial"/>
              <a:ea typeface="Calibri"/>
              <a:cs typeface="Times New Roman"/>
            </a:endParaRPr>
          </a:p>
        </p:txBody>
      </p:sp>
      <p:sp>
        <p:nvSpPr>
          <p:cNvPr id="4" name="Slide Number Placeholder 3"/>
          <p:cNvSpPr>
            <a:spLocks noGrp="1"/>
          </p:cNvSpPr>
          <p:nvPr>
            <p:ph type="sldNum" sz="quarter" idx="10"/>
          </p:nvPr>
        </p:nvSpPr>
        <p:spPr/>
        <p:txBody>
          <a:bodyPr/>
          <a:lstStyle/>
          <a:p>
            <a:fld id="{4E581587-03C1-6E4A-9CD2-113DB1FCBBFF}" type="slidenum">
              <a:rPr lang="en-US" smtClean="0"/>
              <a:pPr/>
              <a:t>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02782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4</a:t>
            </a:fld>
            <a:endParaRPr lang="en-US"/>
          </a:p>
        </p:txBody>
      </p:sp>
    </p:spTree>
    <p:extLst>
      <p:ext uri="{BB962C8B-B14F-4D97-AF65-F5344CB8AC3E}">
        <p14:creationId xmlns:p14="http://schemas.microsoft.com/office/powerpoint/2010/main" val="2860253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pPr eaLnBrk="1" hangingPunct="1">
              <a:lnSpc>
                <a:spcPct val="115000"/>
              </a:lnSpc>
              <a:spcBef>
                <a:spcPct val="0"/>
              </a:spcBef>
              <a:spcAft>
                <a:spcPts val="1000"/>
              </a:spcAft>
            </a:pPr>
            <a:endParaRPr lang="en-AU" dirty="0" smtClean="0">
              <a:latin typeface="Arial" charset="0"/>
              <a:ea typeface="Calibri" charset="0"/>
              <a:cs typeface="Times New Roman" charset="0"/>
            </a:endParaRPr>
          </a:p>
        </p:txBody>
      </p:sp>
      <p:sp>
        <p:nvSpPr>
          <p:cNvPr id="4" name="Slide Number Placeholder 3"/>
          <p:cNvSpPr>
            <a:spLocks noGrp="1"/>
          </p:cNvSpPr>
          <p:nvPr>
            <p:ph type="sldNum" sz="quarter" idx="10"/>
          </p:nvPr>
        </p:nvSpPr>
        <p:spPr/>
        <p:txBody>
          <a:bodyPr/>
          <a:lstStyle/>
          <a:p>
            <a:fld id="{4E581587-03C1-6E4A-9CD2-113DB1FCBBFF}" type="slidenum">
              <a:rPr lang="en-US" smtClean="0"/>
              <a:t>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39244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4538"/>
            <a:ext cx="4965700" cy="3724275"/>
          </a:xfrm>
        </p:spPr>
      </p:sp>
      <p:sp>
        <p:nvSpPr>
          <p:cNvPr id="3" name="Notes Placeholder 2"/>
          <p:cNvSpPr>
            <a:spLocks noGrp="1"/>
          </p:cNvSpPr>
          <p:nvPr>
            <p:ph type="body" idx="1"/>
          </p:nvPr>
        </p:nvSpPr>
        <p:spPr/>
        <p:txBody>
          <a:bodyPr/>
          <a:lstStyle/>
          <a:p>
            <a:endParaRPr lang="en-A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E581587-03C1-6E4A-9CD2-113DB1FCBBFF}" type="slidenum">
              <a:rPr lang="en-US" smtClean="0">
                <a:solidFill>
                  <a:prstClr val="black"/>
                </a:solidFill>
              </a:rPr>
              <a:pPr/>
              <a:t>6</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65296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4538"/>
            <a:ext cx="4960937" cy="3722687"/>
          </a:xfrm>
        </p:spPr>
      </p:sp>
      <p:sp>
        <p:nvSpPr>
          <p:cNvPr id="3" name="Notes Placeholder 2"/>
          <p:cNvSpPr>
            <a:spLocks noGrp="1"/>
          </p:cNvSpPr>
          <p:nvPr>
            <p:ph type="body" idx="1"/>
          </p:nvPr>
        </p:nvSpPr>
        <p:spPr>
          <a:xfrm>
            <a:off x="679768" y="4591329"/>
            <a:ext cx="5438140" cy="4466987"/>
          </a:xfrm>
        </p:spPr>
        <p:txBody>
          <a:bodyPr/>
          <a:lstStyle/>
          <a:p>
            <a:endParaRPr lang="en-AU" u="sng" dirty="0"/>
          </a:p>
        </p:txBody>
      </p:sp>
      <p:sp>
        <p:nvSpPr>
          <p:cNvPr id="4" name="Slide Number Placeholder 3"/>
          <p:cNvSpPr>
            <a:spLocks noGrp="1"/>
          </p:cNvSpPr>
          <p:nvPr>
            <p:ph type="sldNum" sz="quarter" idx="10"/>
          </p:nvPr>
        </p:nvSpPr>
        <p:spPr/>
        <p:txBody>
          <a:bodyPr/>
          <a:lstStyle/>
          <a:p>
            <a:fld id="{4E581587-03C1-6E4A-9CD2-113DB1FCBBFF}" type="slidenum">
              <a:rPr lang="en-US" smtClean="0"/>
              <a:pPr/>
              <a:t>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50617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8</a:t>
            </a:fld>
            <a:endParaRPr lang="en-US"/>
          </a:p>
        </p:txBody>
      </p:sp>
    </p:spTree>
    <p:extLst>
      <p:ext uri="{BB962C8B-B14F-4D97-AF65-F5344CB8AC3E}">
        <p14:creationId xmlns:p14="http://schemas.microsoft.com/office/powerpoint/2010/main" val="1168789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a:defRPr/>
            </a:pPr>
            <a:fld id="{2856BD7C-CF27-47A6-80BA-0AF0289BD0F9}" type="slidenum">
              <a:rPr lang="en-US" smtClean="0"/>
              <a:pPr>
                <a:defRPr/>
              </a:pPr>
              <a:t>10</a:t>
            </a:fld>
            <a:endParaRPr lang="en-US"/>
          </a:p>
        </p:txBody>
      </p:sp>
    </p:spTree>
    <p:extLst>
      <p:ext uri="{BB962C8B-B14F-4D97-AF65-F5344CB8AC3E}">
        <p14:creationId xmlns:p14="http://schemas.microsoft.com/office/powerpoint/2010/main" val="11687895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ue">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653338" y="295275"/>
            <a:ext cx="121126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04000" y="1854000"/>
            <a:ext cx="5400000" cy="1194558"/>
          </a:xfrm>
        </p:spPr>
        <p:txBody>
          <a:bodyPr anchor="b">
            <a:spAutoFit/>
          </a:bodyPr>
          <a:lstStyle>
            <a:lvl1pPr algn="l">
              <a:lnSpc>
                <a:spcPct val="85000"/>
              </a:lnSpc>
              <a:defRPr sz="4500" b="1" i="0" cap="all" baseline="0">
                <a:solidFill>
                  <a:schemeClr val="bg1"/>
                </a:solidFill>
                <a:latin typeface="Aria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504000" y="3420000"/>
            <a:ext cx="5400000" cy="430887"/>
          </a:xfrm>
        </p:spPr>
        <p:txBody>
          <a:bodyPr>
            <a:spAutoFit/>
          </a:bodyPr>
          <a:lstStyle>
            <a:lvl1pPr marL="0" indent="0" algn="l">
              <a:lnSpc>
                <a:spcPct val="100000"/>
              </a:lnSpc>
              <a:buNone/>
              <a:defRPr sz="2800" b="1" i="0" baseline="0">
                <a:solidFill>
                  <a:schemeClr val="bg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
        <p:nvSpPr>
          <p:cNvPr id="9" name="Picture Placeholder 8"/>
          <p:cNvSpPr>
            <a:spLocks noGrp="1"/>
          </p:cNvSpPr>
          <p:nvPr>
            <p:ph type="pic" sz="quarter" idx="12"/>
          </p:nvPr>
        </p:nvSpPr>
        <p:spPr>
          <a:xfrm>
            <a:off x="6403367" y="1931988"/>
            <a:ext cx="2740633" cy="2738590"/>
          </a:xfrm>
        </p:spPr>
        <p:txBody>
          <a:bodyPr rtlCol="0">
            <a:normAutofit/>
          </a:bodyPr>
          <a:lstStyle>
            <a:lvl1pPr>
              <a:defRPr>
                <a:solidFill>
                  <a:srgbClr val="FFFFFF"/>
                </a:solidFill>
              </a:defRPr>
            </a:lvl1pPr>
          </a:lstStyle>
          <a:p>
            <a:pPr lvl="0"/>
            <a:endParaRPr lang="en-US" noProof="0" dirty="0"/>
          </a:p>
        </p:txBody>
      </p:sp>
      <p:sp>
        <p:nvSpPr>
          <p:cNvPr id="6" name="Date Placeholder 3"/>
          <p:cNvSpPr>
            <a:spLocks noGrp="1"/>
          </p:cNvSpPr>
          <p:nvPr>
            <p:ph type="dt" sz="half" idx="13"/>
          </p:nvPr>
        </p:nvSpPr>
        <p:spPr>
          <a:xfrm>
            <a:off x="503238" y="6002338"/>
            <a:ext cx="5400675" cy="277812"/>
          </a:xfrm>
          <a:prstGeom prst="rect">
            <a:avLst/>
          </a:prstGeom>
        </p:spPr>
        <p:txBody>
          <a:bodyPr lIns="0" tIns="0" rIns="0" bIns="0" anchor="b" anchorCtr="0">
            <a:spAutoFit/>
          </a:bodyPr>
          <a:lstStyle>
            <a:lvl1pPr fontAlgn="auto">
              <a:spcBef>
                <a:spcPts val="0"/>
              </a:spcBef>
              <a:spcAft>
                <a:spcPts val="0"/>
              </a:spcAft>
              <a:defRPr>
                <a:solidFill>
                  <a:srgbClr val="A6A6A6"/>
                </a:solidFill>
                <a:latin typeface="Arial"/>
                <a:cs typeface="+mn-cs"/>
              </a:defRPr>
            </a:lvl1pPr>
          </a:lstStyle>
          <a:p>
            <a:pPr>
              <a:defRPr/>
            </a:pPr>
            <a:r>
              <a:rPr lang="en-AU" dirty="0"/>
              <a:t>&lt;Insert date&gt;</a:t>
            </a:r>
            <a:endParaRPr lang="en-US" dirty="0"/>
          </a:p>
        </p:txBody>
      </p:sp>
      <p:sp>
        <p:nvSpPr>
          <p:cNvPr id="7" name="Footer Placeholder 4"/>
          <p:cNvSpPr>
            <a:spLocks noGrp="1"/>
          </p:cNvSpPr>
          <p:nvPr>
            <p:ph type="ftr" sz="quarter" idx="14"/>
          </p:nvPr>
        </p:nvSpPr>
        <p:spPr>
          <a:xfrm>
            <a:off x="503238" y="6432550"/>
            <a:ext cx="2895600" cy="153988"/>
          </a:xfrm>
          <a:prstGeom prst="rect">
            <a:avLst/>
          </a:prstGeom>
        </p:spPr>
        <p:txBody>
          <a:bodyPr lIns="0" tIns="0" rIns="0" bIns="0">
            <a:spAutoFit/>
          </a:bodyPr>
          <a:lstStyle>
            <a:lvl1pPr fontAlgn="auto">
              <a:spcBef>
                <a:spcPts val="0"/>
              </a:spcBef>
              <a:spcAft>
                <a:spcPts val="0"/>
              </a:spcAft>
              <a:defRPr sz="1000">
                <a:solidFill>
                  <a:srgbClr val="A6A6A6"/>
                </a:solidFill>
                <a:latin typeface="Arial"/>
                <a:cs typeface="+mn-cs"/>
              </a:defRPr>
            </a:lvl1pPr>
          </a:lstStyle>
          <a:p>
            <a:pPr>
              <a:defRPr/>
            </a:pPr>
            <a:r>
              <a:rPr lang="en-US" dirty="0"/>
              <a:t>&lt;Insert file location&gt;</a:t>
            </a:r>
          </a:p>
        </p:txBody>
      </p:sp>
    </p:spTree>
    <p:extLst>
      <p:ext uri="{BB962C8B-B14F-4D97-AF65-F5344CB8AC3E}">
        <p14:creationId xmlns:p14="http://schemas.microsoft.com/office/powerpoint/2010/main" val="3535799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p">
    <p:spTree>
      <p:nvGrpSpPr>
        <p:cNvPr id="1" name=""/>
        <p:cNvGrpSpPr/>
        <p:nvPr/>
      </p:nvGrpSpPr>
      <p:grpSpPr>
        <a:xfrm>
          <a:off x="0" y="0"/>
          <a:ext cx="0" cy="0"/>
          <a:chOff x="0" y="0"/>
          <a:chExt cx="0" cy="0"/>
        </a:xfrm>
      </p:grpSpPr>
      <p:sp>
        <p:nvSpPr>
          <p:cNvPr id="11"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4D0916"/>
              </a:gs>
              <a:gs pos="100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2" name="Picture 5"/>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12"/>
          <p:cNvGrpSpPr/>
          <p:nvPr userDrawn="1"/>
        </p:nvGrpSpPr>
        <p:grpSpPr>
          <a:xfrm>
            <a:off x="1380893" y="812994"/>
            <a:ext cx="6158207" cy="5638606"/>
            <a:chOff x="1227664" y="277800"/>
            <a:chExt cx="6781803" cy="6209586"/>
          </a:xfrm>
          <a:solidFill>
            <a:srgbClr val="9BBBD7"/>
          </a:solidFill>
        </p:grpSpPr>
        <p:sp>
          <p:nvSpPr>
            <p:cNvPr id="14" name="Freeform 13"/>
            <p:cNvSpPr/>
            <p:nvPr/>
          </p:nvSpPr>
          <p:spPr>
            <a:xfrm>
              <a:off x="3924300" y="3145367"/>
              <a:ext cx="1926167" cy="2146300"/>
            </a:xfrm>
            <a:custGeom>
              <a:avLst/>
              <a:gdLst/>
              <a:ahLst/>
              <a:cxnLst/>
              <a:rect l="l" t="t" r="r" b="b"/>
              <a:pathLst>
                <a:path w="1926167" h="2146300">
                  <a:moveTo>
                    <a:pt x="4233" y="0"/>
                  </a:moveTo>
                  <a:lnTo>
                    <a:pt x="1926167" y="0"/>
                  </a:lnTo>
                  <a:cubicBezTo>
                    <a:pt x="1924756" y="715433"/>
                    <a:pt x="1923344" y="1430867"/>
                    <a:pt x="1921933" y="2146300"/>
                  </a:cubicBezTo>
                  <a:lnTo>
                    <a:pt x="1440543" y="1796571"/>
                  </a:lnTo>
                  <a:lnTo>
                    <a:pt x="1425320" y="1788309"/>
                  </a:lnTo>
                  <a:cubicBezTo>
                    <a:pt x="1362260" y="1745706"/>
                    <a:pt x="1320799" y="1673559"/>
                    <a:pt x="1320799" y="1591729"/>
                  </a:cubicBezTo>
                  <a:lnTo>
                    <a:pt x="1322506" y="1574800"/>
                  </a:lnTo>
                  <a:lnTo>
                    <a:pt x="1320800" y="1574800"/>
                  </a:lnTo>
                  <a:lnTo>
                    <a:pt x="1320800" y="1291166"/>
                  </a:lnTo>
                  <a:lnTo>
                    <a:pt x="1203272" y="1379312"/>
                  </a:lnTo>
                  <a:lnTo>
                    <a:pt x="1200565" y="1382594"/>
                  </a:lnTo>
                  <a:cubicBezTo>
                    <a:pt x="1157664" y="1425494"/>
                    <a:pt x="1098397" y="1452029"/>
                    <a:pt x="1032933" y="1452029"/>
                  </a:cubicBezTo>
                  <a:cubicBezTo>
                    <a:pt x="983835" y="1452029"/>
                    <a:pt x="938223" y="1437103"/>
                    <a:pt x="900387" y="1411542"/>
                  </a:cubicBezTo>
                  <a:lnTo>
                    <a:pt x="897665" y="1409296"/>
                  </a:lnTo>
                  <a:lnTo>
                    <a:pt x="897467" y="1409700"/>
                  </a:lnTo>
                  <a:lnTo>
                    <a:pt x="325967" y="999066"/>
                  </a:lnTo>
                  <a:lnTo>
                    <a:pt x="0" y="1092200"/>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reeform 14"/>
            <p:cNvSpPr/>
            <p:nvPr/>
          </p:nvSpPr>
          <p:spPr>
            <a:xfrm>
              <a:off x="5927725" y="4657725"/>
              <a:ext cx="1419225" cy="824441"/>
            </a:xfrm>
            <a:custGeom>
              <a:avLst/>
              <a:gdLst/>
              <a:ahLst/>
              <a:cxnLst/>
              <a:rect l="l" t="t" r="r" b="b"/>
              <a:pathLst>
                <a:path w="1419225" h="824441">
                  <a:moveTo>
                    <a:pt x="0" y="0"/>
                  </a:moveTo>
                  <a:lnTo>
                    <a:pt x="590550" y="377825"/>
                  </a:lnTo>
                  <a:lnTo>
                    <a:pt x="1098550" y="377825"/>
                  </a:lnTo>
                  <a:lnTo>
                    <a:pt x="1419225" y="622300"/>
                  </a:lnTo>
                  <a:lnTo>
                    <a:pt x="1308100" y="647700"/>
                  </a:lnTo>
                  <a:lnTo>
                    <a:pt x="301625" y="819150"/>
                  </a:lnTo>
                  <a:lnTo>
                    <a:pt x="300232" y="814894"/>
                  </a:lnTo>
                  <a:lnTo>
                    <a:pt x="252942" y="824441"/>
                  </a:lnTo>
                  <a:cubicBezTo>
                    <a:pt x="228978" y="824441"/>
                    <a:pt x="206148" y="819584"/>
                    <a:pt x="185382" y="810801"/>
                  </a:cubicBezTo>
                  <a:lnTo>
                    <a:pt x="169729" y="800247"/>
                  </a:lnTo>
                  <a:lnTo>
                    <a:pt x="168275" y="803275"/>
                  </a:lnTo>
                  <a:lnTo>
                    <a:pt x="0" y="688975"/>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Freeform 15"/>
            <p:cNvSpPr/>
            <p:nvPr/>
          </p:nvSpPr>
          <p:spPr>
            <a:xfrm>
              <a:off x="5927725" y="3597274"/>
              <a:ext cx="2081741" cy="1631950"/>
            </a:xfrm>
            <a:custGeom>
              <a:avLst/>
              <a:gdLst/>
              <a:ahLst/>
              <a:cxnLst/>
              <a:rect l="l" t="t" r="r" b="b"/>
              <a:pathLst>
                <a:path w="2081741" h="1631950">
                  <a:moveTo>
                    <a:pt x="2079625" y="0"/>
                  </a:moveTo>
                  <a:lnTo>
                    <a:pt x="2079625" y="3176"/>
                  </a:lnTo>
                  <a:lnTo>
                    <a:pt x="2079625" y="355600"/>
                  </a:lnTo>
                  <a:lnTo>
                    <a:pt x="2077365" y="356150"/>
                  </a:lnTo>
                  <a:lnTo>
                    <a:pt x="2081741" y="377824"/>
                  </a:lnTo>
                  <a:cubicBezTo>
                    <a:pt x="2081741" y="401789"/>
                    <a:pt x="2076884" y="424619"/>
                    <a:pt x="2068101" y="445384"/>
                  </a:cubicBezTo>
                  <a:lnTo>
                    <a:pt x="2060282" y="456982"/>
                  </a:lnTo>
                  <a:lnTo>
                    <a:pt x="2060575" y="457200"/>
                  </a:lnTo>
                  <a:lnTo>
                    <a:pt x="1504950" y="1587500"/>
                  </a:lnTo>
                  <a:lnTo>
                    <a:pt x="1479550" y="1631950"/>
                  </a:lnTo>
                  <a:lnTo>
                    <a:pt x="1127125" y="1355725"/>
                  </a:lnTo>
                  <a:lnTo>
                    <a:pt x="603250" y="1355725"/>
                  </a:lnTo>
                  <a:lnTo>
                    <a:pt x="0" y="962025"/>
                  </a:lnTo>
                  <a:cubicBezTo>
                    <a:pt x="2117" y="672042"/>
                    <a:pt x="4233" y="382058"/>
                    <a:pt x="0" y="95250"/>
                  </a:cubicBezTo>
                  <a:lnTo>
                    <a:pt x="1285877" y="95250"/>
                  </a:lnTo>
                  <a:lnTo>
                    <a:pt x="1315393" y="76301"/>
                  </a:lnTo>
                  <a:cubicBezTo>
                    <a:pt x="1338858" y="60624"/>
                    <a:pt x="1346994" y="53579"/>
                    <a:pt x="1365250" y="44451"/>
                  </a:cubicBezTo>
                  <a:cubicBezTo>
                    <a:pt x="1389592" y="32280"/>
                    <a:pt x="1405467" y="26459"/>
                    <a:pt x="1431925" y="22226"/>
                  </a:cubicBezTo>
                  <a:cubicBezTo>
                    <a:pt x="1458383" y="17993"/>
                    <a:pt x="1490133" y="14818"/>
                    <a:pt x="1524000" y="19051"/>
                  </a:cubicBezTo>
                  <a:cubicBezTo>
                    <a:pt x="1557867" y="23284"/>
                    <a:pt x="1599671" y="37572"/>
                    <a:pt x="1635125" y="47626"/>
                  </a:cubicBezTo>
                  <a:cubicBezTo>
                    <a:pt x="1670579" y="57680"/>
                    <a:pt x="1709208" y="72497"/>
                    <a:pt x="1736725" y="79376"/>
                  </a:cubicBezTo>
                  <a:cubicBezTo>
                    <a:pt x="1764242" y="86255"/>
                    <a:pt x="1775883" y="87843"/>
                    <a:pt x="1800225" y="88901"/>
                  </a:cubicBezTo>
                  <a:cubicBezTo>
                    <a:pt x="1824567" y="89959"/>
                    <a:pt x="1856846" y="89430"/>
                    <a:pt x="1882775" y="85726"/>
                  </a:cubicBezTo>
                  <a:cubicBezTo>
                    <a:pt x="1908704" y="82022"/>
                    <a:pt x="1931988" y="74613"/>
                    <a:pt x="1955800" y="66676"/>
                  </a:cubicBezTo>
                  <a:cubicBezTo>
                    <a:pt x="1979613" y="58738"/>
                    <a:pt x="2005013" y="48684"/>
                    <a:pt x="2025650" y="38101"/>
                  </a:cubicBezTo>
                  <a:cubicBezTo>
                    <a:pt x="2041129" y="30164"/>
                    <a:pt x="2064941" y="12404"/>
                    <a:pt x="2074987" y="5582"/>
                  </a:cubicBezTo>
                  <a:lnTo>
                    <a:pt x="2078202" y="3915"/>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Freeform 16"/>
            <p:cNvSpPr/>
            <p:nvPr/>
          </p:nvSpPr>
          <p:spPr>
            <a:xfrm>
              <a:off x="6481228" y="5837762"/>
              <a:ext cx="681572" cy="649624"/>
            </a:xfrm>
            <a:custGeom>
              <a:avLst/>
              <a:gdLst/>
              <a:ahLst/>
              <a:cxnLst/>
              <a:rect l="l" t="t" r="r" b="b"/>
              <a:pathLst>
                <a:path w="681572" h="649624">
                  <a:moveTo>
                    <a:pt x="205322" y="0"/>
                  </a:moveTo>
                  <a:lnTo>
                    <a:pt x="211669" y="0"/>
                  </a:lnTo>
                  <a:lnTo>
                    <a:pt x="469903" y="0"/>
                  </a:lnTo>
                  <a:lnTo>
                    <a:pt x="475197" y="0"/>
                  </a:lnTo>
                  <a:lnTo>
                    <a:pt x="475197" y="533"/>
                  </a:lnTo>
                  <a:lnTo>
                    <a:pt x="512562" y="4300"/>
                  </a:lnTo>
                  <a:cubicBezTo>
                    <a:pt x="609016" y="24037"/>
                    <a:pt x="681572" y="109380"/>
                    <a:pt x="681572" y="211669"/>
                  </a:cubicBezTo>
                  <a:cubicBezTo>
                    <a:pt x="681572" y="226282"/>
                    <a:pt x="680092" y="240549"/>
                    <a:pt x="677272" y="254328"/>
                  </a:cubicBezTo>
                  <a:lnTo>
                    <a:pt x="667291" y="286483"/>
                  </a:lnTo>
                  <a:lnTo>
                    <a:pt x="668872" y="286812"/>
                  </a:lnTo>
                  <a:lnTo>
                    <a:pt x="549887" y="509126"/>
                  </a:lnTo>
                  <a:lnTo>
                    <a:pt x="546404" y="520347"/>
                  </a:lnTo>
                  <a:cubicBezTo>
                    <a:pt x="514271" y="596318"/>
                    <a:pt x="439046" y="649624"/>
                    <a:pt x="351369" y="649624"/>
                  </a:cubicBezTo>
                  <a:cubicBezTo>
                    <a:pt x="292918" y="649624"/>
                    <a:pt x="240001" y="625932"/>
                    <a:pt x="201697" y="587628"/>
                  </a:cubicBezTo>
                  <a:lnTo>
                    <a:pt x="192896" y="574575"/>
                  </a:lnTo>
                  <a:lnTo>
                    <a:pt x="186272" y="575737"/>
                  </a:lnTo>
                  <a:lnTo>
                    <a:pt x="14822" y="293162"/>
                  </a:lnTo>
                  <a:lnTo>
                    <a:pt x="16144" y="292480"/>
                  </a:lnTo>
                  <a:lnTo>
                    <a:pt x="4300" y="254328"/>
                  </a:lnTo>
                  <a:cubicBezTo>
                    <a:pt x="1480" y="240549"/>
                    <a:pt x="0" y="226282"/>
                    <a:pt x="0" y="211669"/>
                  </a:cubicBezTo>
                  <a:cubicBezTo>
                    <a:pt x="0" y="109380"/>
                    <a:pt x="72556" y="24037"/>
                    <a:pt x="169010" y="4300"/>
                  </a:cubicBezTo>
                  <a:lnTo>
                    <a:pt x="205322" y="640"/>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58"/>
            <p:cNvSpPr/>
            <p:nvPr/>
          </p:nvSpPr>
          <p:spPr>
            <a:xfrm>
              <a:off x="3924299" y="479425"/>
              <a:ext cx="1422400" cy="2587625"/>
            </a:xfrm>
            <a:custGeom>
              <a:avLst/>
              <a:gdLst/>
              <a:ahLst/>
              <a:cxnLst/>
              <a:rect l="l" t="t" r="r" b="b"/>
              <a:pathLst>
                <a:path w="1422400" h="2587625">
                  <a:moveTo>
                    <a:pt x="463550" y="0"/>
                  </a:moveTo>
                  <a:lnTo>
                    <a:pt x="955675" y="0"/>
                  </a:lnTo>
                  <a:lnTo>
                    <a:pt x="955931" y="2880"/>
                  </a:lnTo>
                  <a:lnTo>
                    <a:pt x="984581" y="5768"/>
                  </a:lnTo>
                  <a:cubicBezTo>
                    <a:pt x="1078628" y="25013"/>
                    <a:pt x="1149374" y="108226"/>
                    <a:pt x="1149374" y="207963"/>
                  </a:cubicBezTo>
                  <a:cubicBezTo>
                    <a:pt x="1149374" y="236459"/>
                    <a:pt x="1143599" y="263607"/>
                    <a:pt x="1133155" y="288299"/>
                  </a:cubicBezTo>
                  <a:lnTo>
                    <a:pt x="1125021" y="300363"/>
                  </a:lnTo>
                  <a:lnTo>
                    <a:pt x="1016000" y="536575"/>
                  </a:lnTo>
                  <a:lnTo>
                    <a:pt x="1422400" y="806450"/>
                  </a:lnTo>
                  <a:lnTo>
                    <a:pt x="1422400" y="2587625"/>
                  </a:lnTo>
                  <a:lnTo>
                    <a:pt x="3175" y="2587625"/>
                  </a:lnTo>
                  <a:cubicBezTo>
                    <a:pt x="2117" y="1851025"/>
                    <a:pt x="1058" y="1114425"/>
                    <a:pt x="0" y="377825"/>
                  </a:cubicBezTo>
                  <a:lnTo>
                    <a:pt x="326091" y="63592"/>
                  </a:lnTo>
                  <a:lnTo>
                    <a:pt x="327148" y="62025"/>
                  </a:lnTo>
                  <a:lnTo>
                    <a:pt x="329045" y="60746"/>
                  </a:lnTo>
                  <a:lnTo>
                    <a:pt x="349250" y="41275"/>
                  </a:lnTo>
                  <a:lnTo>
                    <a:pt x="352070" y="45222"/>
                  </a:lnTo>
                  <a:lnTo>
                    <a:pt x="392751" y="17794"/>
                  </a:lnTo>
                  <a:cubicBezTo>
                    <a:pt x="405097" y="12572"/>
                    <a:pt x="418056" y="8517"/>
                    <a:pt x="431492" y="5768"/>
                  </a:cubicBezTo>
                  <a:lnTo>
                    <a:pt x="463696" y="2522"/>
                  </a:ln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Freeform 18"/>
            <p:cNvSpPr/>
            <p:nvPr/>
          </p:nvSpPr>
          <p:spPr>
            <a:xfrm>
              <a:off x="5427133" y="277800"/>
              <a:ext cx="2582334" cy="3333233"/>
            </a:xfrm>
            <a:custGeom>
              <a:avLst/>
              <a:gdLst/>
              <a:ahLst/>
              <a:cxnLst/>
              <a:rect l="l" t="t" r="r" b="b"/>
              <a:pathLst>
                <a:path w="2582334" h="3333233">
                  <a:moveTo>
                    <a:pt x="741892" y="0"/>
                  </a:moveTo>
                  <a:cubicBezTo>
                    <a:pt x="782223" y="0"/>
                    <a:pt x="818735" y="16347"/>
                    <a:pt x="845165" y="42777"/>
                  </a:cubicBezTo>
                  <a:lnTo>
                    <a:pt x="871658" y="82071"/>
                  </a:lnTo>
                  <a:lnTo>
                    <a:pt x="872067" y="82033"/>
                  </a:lnTo>
                  <a:lnTo>
                    <a:pt x="872695" y="83609"/>
                  </a:lnTo>
                  <a:lnTo>
                    <a:pt x="876465" y="89201"/>
                  </a:lnTo>
                  <a:lnTo>
                    <a:pt x="878052" y="97065"/>
                  </a:lnTo>
                  <a:lnTo>
                    <a:pt x="1426634" y="1474800"/>
                  </a:lnTo>
                  <a:lnTo>
                    <a:pt x="2490679" y="2585291"/>
                  </a:lnTo>
                  <a:lnTo>
                    <a:pt x="2512898" y="2603624"/>
                  </a:lnTo>
                  <a:cubicBezTo>
                    <a:pt x="2545073" y="2635799"/>
                    <a:pt x="2568043" y="2677181"/>
                    <a:pt x="2577517" y="2723478"/>
                  </a:cubicBezTo>
                  <a:lnTo>
                    <a:pt x="2582226" y="2770193"/>
                  </a:lnTo>
                  <a:lnTo>
                    <a:pt x="2582334" y="2770200"/>
                  </a:lnTo>
                  <a:lnTo>
                    <a:pt x="2582325" y="2771174"/>
                  </a:lnTo>
                  <a:lnTo>
                    <a:pt x="2582333" y="2771255"/>
                  </a:lnTo>
                  <a:lnTo>
                    <a:pt x="2582323" y="2771353"/>
                  </a:lnTo>
                  <a:lnTo>
                    <a:pt x="2578103" y="3218680"/>
                  </a:lnTo>
                  <a:lnTo>
                    <a:pt x="2580216" y="3221049"/>
                  </a:lnTo>
                  <a:cubicBezTo>
                    <a:pt x="2585508" y="3223166"/>
                    <a:pt x="2548466" y="3251211"/>
                    <a:pt x="2526241" y="3265499"/>
                  </a:cubicBezTo>
                  <a:cubicBezTo>
                    <a:pt x="2504016" y="3279787"/>
                    <a:pt x="2473854" y="3296720"/>
                    <a:pt x="2446866" y="3306774"/>
                  </a:cubicBezTo>
                  <a:cubicBezTo>
                    <a:pt x="2419879" y="3316828"/>
                    <a:pt x="2392891" y="3322649"/>
                    <a:pt x="2364316" y="3325824"/>
                  </a:cubicBezTo>
                  <a:cubicBezTo>
                    <a:pt x="2335741" y="3328999"/>
                    <a:pt x="2304520" y="3329528"/>
                    <a:pt x="2275416" y="3325824"/>
                  </a:cubicBezTo>
                  <a:cubicBezTo>
                    <a:pt x="2246312" y="3322120"/>
                    <a:pt x="2215620" y="3311536"/>
                    <a:pt x="2189691" y="3303599"/>
                  </a:cubicBezTo>
                  <a:cubicBezTo>
                    <a:pt x="2163762" y="3295662"/>
                    <a:pt x="2146299" y="3285078"/>
                    <a:pt x="2119841" y="3278199"/>
                  </a:cubicBezTo>
                  <a:cubicBezTo>
                    <a:pt x="2093383" y="3271320"/>
                    <a:pt x="2056870" y="3265499"/>
                    <a:pt x="2030941" y="3262324"/>
                  </a:cubicBezTo>
                  <a:cubicBezTo>
                    <a:pt x="2005012" y="3259149"/>
                    <a:pt x="1988079" y="3257561"/>
                    <a:pt x="1964266" y="3259149"/>
                  </a:cubicBezTo>
                  <a:cubicBezTo>
                    <a:pt x="1940453" y="3260737"/>
                    <a:pt x="1911349" y="3264970"/>
                    <a:pt x="1888066" y="3271849"/>
                  </a:cubicBezTo>
                  <a:cubicBezTo>
                    <a:pt x="1864783" y="3278728"/>
                    <a:pt x="1845733" y="3290370"/>
                    <a:pt x="1824566" y="3300424"/>
                  </a:cubicBezTo>
                  <a:cubicBezTo>
                    <a:pt x="1808691" y="3307965"/>
                    <a:pt x="1782101" y="3321756"/>
                    <a:pt x="1768905" y="3328404"/>
                  </a:cubicBezTo>
                  <a:lnTo>
                    <a:pt x="1761870" y="3331787"/>
                  </a:lnTo>
                  <a:lnTo>
                    <a:pt x="1761067" y="3333233"/>
                  </a:lnTo>
                  <a:lnTo>
                    <a:pt x="508000" y="3333233"/>
                  </a:lnTo>
                  <a:lnTo>
                    <a:pt x="503767" y="2787133"/>
                  </a:lnTo>
                  <a:lnTo>
                    <a:pt x="0" y="2787133"/>
                  </a:lnTo>
                  <a:cubicBezTo>
                    <a:pt x="2823" y="2209989"/>
                    <a:pt x="1411" y="1637078"/>
                    <a:pt x="0" y="1064167"/>
                  </a:cubicBezTo>
                  <a:lnTo>
                    <a:pt x="359834" y="1305467"/>
                  </a:lnTo>
                  <a:lnTo>
                    <a:pt x="596900" y="107433"/>
                  </a:lnTo>
                  <a:lnTo>
                    <a:pt x="603767" y="106799"/>
                  </a:lnTo>
                  <a:lnTo>
                    <a:pt x="607320" y="89201"/>
                  </a:lnTo>
                  <a:cubicBezTo>
                    <a:pt x="629491" y="36781"/>
                    <a:pt x="681396" y="0"/>
                    <a:pt x="741892" y="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Freeform 19"/>
            <p:cNvSpPr/>
            <p:nvPr/>
          </p:nvSpPr>
          <p:spPr>
            <a:xfrm>
              <a:off x="1227664" y="800100"/>
              <a:ext cx="2620436" cy="4016375"/>
            </a:xfrm>
            <a:custGeom>
              <a:avLst/>
              <a:gdLst/>
              <a:ahLst/>
              <a:cxnLst/>
              <a:rect l="l" t="t" r="r" b="b"/>
              <a:pathLst>
                <a:path w="2620436" h="4016375">
                  <a:moveTo>
                    <a:pt x="2474384" y="0"/>
                  </a:moveTo>
                  <a:cubicBezTo>
                    <a:pt x="2503317" y="0"/>
                    <a:pt x="2530880" y="5864"/>
                    <a:pt x="2555950" y="16468"/>
                  </a:cubicBezTo>
                  <a:lnTo>
                    <a:pt x="2620436" y="59945"/>
                  </a:lnTo>
                  <a:lnTo>
                    <a:pt x="2620436" y="3463925"/>
                  </a:lnTo>
                  <a:lnTo>
                    <a:pt x="2620435" y="3463925"/>
                  </a:lnTo>
                  <a:lnTo>
                    <a:pt x="750853" y="3996772"/>
                  </a:lnTo>
                  <a:lnTo>
                    <a:pt x="746201" y="3999908"/>
                  </a:lnTo>
                  <a:cubicBezTo>
                    <a:pt x="721131" y="4010512"/>
                    <a:pt x="693568" y="4016375"/>
                    <a:pt x="664635" y="4016375"/>
                  </a:cubicBezTo>
                  <a:cubicBezTo>
                    <a:pt x="563370" y="4016375"/>
                    <a:pt x="478882" y="3944545"/>
                    <a:pt x="459342" y="3849057"/>
                  </a:cubicBezTo>
                  <a:lnTo>
                    <a:pt x="458534" y="3841043"/>
                  </a:lnTo>
                  <a:lnTo>
                    <a:pt x="455085" y="3841750"/>
                  </a:lnTo>
                  <a:lnTo>
                    <a:pt x="74865" y="2298692"/>
                  </a:lnTo>
                  <a:lnTo>
                    <a:pt x="74085" y="2298700"/>
                  </a:lnTo>
                  <a:lnTo>
                    <a:pt x="4235" y="2032000"/>
                  </a:lnTo>
                  <a:lnTo>
                    <a:pt x="8581" y="2031605"/>
                  </a:lnTo>
                  <a:lnTo>
                    <a:pt x="0" y="1974850"/>
                  </a:lnTo>
                  <a:cubicBezTo>
                    <a:pt x="0" y="1916984"/>
                    <a:pt x="23455" y="1864597"/>
                    <a:pt x="61376" y="1826676"/>
                  </a:cubicBezTo>
                  <a:lnTo>
                    <a:pt x="88512" y="1808380"/>
                  </a:lnTo>
                  <a:lnTo>
                    <a:pt x="83610" y="1803400"/>
                  </a:lnTo>
                  <a:lnTo>
                    <a:pt x="566210" y="1330325"/>
                  </a:lnTo>
                  <a:lnTo>
                    <a:pt x="567758" y="1332135"/>
                  </a:lnTo>
                  <a:lnTo>
                    <a:pt x="572551" y="1325026"/>
                  </a:lnTo>
                  <a:cubicBezTo>
                    <a:pt x="600992" y="1296585"/>
                    <a:pt x="637570" y="1276281"/>
                    <a:pt x="678493" y="1267907"/>
                  </a:cubicBezTo>
                  <a:lnTo>
                    <a:pt x="690548" y="1266692"/>
                  </a:lnTo>
                  <a:lnTo>
                    <a:pt x="690035" y="1263650"/>
                  </a:lnTo>
                  <a:lnTo>
                    <a:pt x="1236135" y="1158875"/>
                  </a:lnTo>
                  <a:lnTo>
                    <a:pt x="2341035" y="44450"/>
                  </a:lnTo>
                  <a:lnTo>
                    <a:pt x="2344930" y="48755"/>
                  </a:lnTo>
                  <a:lnTo>
                    <a:pt x="2392818" y="16467"/>
                  </a:lnTo>
                  <a:cubicBezTo>
                    <a:pt x="2417888" y="5864"/>
                    <a:pt x="2445451" y="0"/>
                    <a:pt x="2474384" y="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21" name="Oval 20"/>
          <p:cNvSpPr/>
          <p:nvPr userDrawn="1"/>
        </p:nvSpPr>
        <p:spPr>
          <a:xfrm>
            <a:off x="6581775" y="3968750"/>
            <a:ext cx="865188" cy="865188"/>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Oval 21"/>
          <p:cNvSpPr/>
          <p:nvPr userDrawn="1"/>
        </p:nvSpPr>
        <p:spPr>
          <a:xfrm>
            <a:off x="5330825" y="5688013"/>
            <a:ext cx="865188" cy="865187"/>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Oval 22"/>
          <p:cNvSpPr/>
          <p:nvPr userDrawn="1"/>
        </p:nvSpPr>
        <p:spPr>
          <a:xfrm>
            <a:off x="6283325" y="4894263"/>
            <a:ext cx="865188" cy="865187"/>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Oval 23"/>
          <p:cNvSpPr/>
          <p:nvPr userDrawn="1"/>
        </p:nvSpPr>
        <p:spPr>
          <a:xfrm>
            <a:off x="5718175" y="2274888"/>
            <a:ext cx="865188" cy="865187"/>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6" name="Oval 25"/>
          <p:cNvSpPr/>
          <p:nvPr userDrawn="1"/>
        </p:nvSpPr>
        <p:spPr>
          <a:xfrm>
            <a:off x="4051300" y="1779588"/>
            <a:ext cx="865188" cy="865187"/>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8" name="Oval 27"/>
          <p:cNvSpPr/>
          <p:nvPr userDrawn="1"/>
        </p:nvSpPr>
        <p:spPr>
          <a:xfrm>
            <a:off x="4256088" y="3968750"/>
            <a:ext cx="865187" cy="865188"/>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Oval 29"/>
          <p:cNvSpPr/>
          <p:nvPr userDrawn="1"/>
        </p:nvSpPr>
        <p:spPr>
          <a:xfrm>
            <a:off x="2222500" y="3187700"/>
            <a:ext cx="865188" cy="865188"/>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2" name="TextBox 31"/>
          <p:cNvSpPr txBox="1"/>
          <p:nvPr userDrawn="1"/>
        </p:nvSpPr>
        <p:spPr>
          <a:xfrm>
            <a:off x="5800725" y="5141913"/>
            <a:ext cx="444500" cy="230187"/>
          </a:xfrm>
          <a:prstGeom prst="rect">
            <a:avLst/>
          </a:prstGeom>
          <a:noFill/>
        </p:spPr>
        <p:txBody>
          <a:bodyPr lIns="0" tIns="0" rIns="0" bIns="0">
            <a:spAutoFit/>
          </a:bodyPr>
          <a:lstStyle/>
          <a:p>
            <a:pPr fontAlgn="auto">
              <a:spcBef>
                <a:spcPts val="0"/>
              </a:spcBef>
              <a:spcAft>
                <a:spcPts val="0"/>
              </a:spcAft>
              <a:defRPr/>
            </a:pPr>
            <a:r>
              <a:rPr lang="en-US" sz="1500" b="1" spc="100" dirty="0">
                <a:solidFill>
                  <a:schemeClr val="bg1"/>
                </a:solidFill>
                <a:latin typeface="+mn-lt"/>
                <a:cs typeface="+mn-cs"/>
              </a:rPr>
              <a:t>VIC</a:t>
            </a:r>
          </a:p>
        </p:txBody>
      </p:sp>
      <p:sp>
        <p:nvSpPr>
          <p:cNvPr id="34" name="TextBox 33"/>
          <p:cNvSpPr txBox="1"/>
          <p:nvPr userDrawn="1"/>
        </p:nvSpPr>
        <p:spPr>
          <a:xfrm>
            <a:off x="5897563" y="4265613"/>
            <a:ext cx="523875" cy="231775"/>
          </a:xfrm>
          <a:prstGeom prst="rect">
            <a:avLst/>
          </a:prstGeom>
          <a:noFill/>
        </p:spPr>
        <p:txBody>
          <a:bodyPr lIns="0" tIns="0" rIns="0" bIns="0">
            <a:spAutoFit/>
          </a:bodyPr>
          <a:lstStyle/>
          <a:p>
            <a:pPr fontAlgn="auto">
              <a:spcBef>
                <a:spcPts val="0"/>
              </a:spcBef>
              <a:spcAft>
                <a:spcPts val="0"/>
              </a:spcAft>
              <a:defRPr/>
            </a:pPr>
            <a:r>
              <a:rPr lang="en-US" sz="1500" b="1" spc="100" dirty="0">
                <a:solidFill>
                  <a:schemeClr val="bg1"/>
                </a:solidFill>
                <a:latin typeface="+mn-lt"/>
                <a:cs typeface="+mn-cs"/>
              </a:rPr>
              <a:t>NSW</a:t>
            </a:r>
          </a:p>
        </p:txBody>
      </p:sp>
      <p:sp>
        <p:nvSpPr>
          <p:cNvPr id="36" name="TextBox 35"/>
          <p:cNvSpPr txBox="1"/>
          <p:nvPr userDrawn="1"/>
        </p:nvSpPr>
        <p:spPr>
          <a:xfrm>
            <a:off x="3829050" y="2773363"/>
            <a:ext cx="1290638" cy="231775"/>
          </a:xfrm>
          <a:prstGeom prst="rect">
            <a:avLst/>
          </a:prstGeom>
          <a:noFill/>
        </p:spPr>
        <p:txBody>
          <a:bodyPr lIns="0" tIns="0" rIns="0" bIns="0">
            <a:spAutoFit/>
          </a:bodyPr>
          <a:lstStyle/>
          <a:p>
            <a:pPr algn="ctr" fontAlgn="auto">
              <a:spcBef>
                <a:spcPts val="0"/>
              </a:spcBef>
              <a:spcAft>
                <a:spcPts val="0"/>
              </a:spcAft>
              <a:defRPr/>
            </a:pPr>
            <a:r>
              <a:rPr lang="en-US" sz="1500" b="1" spc="100" dirty="0">
                <a:solidFill>
                  <a:schemeClr val="bg1"/>
                </a:solidFill>
                <a:latin typeface="+mn-lt"/>
                <a:cs typeface="+mn-cs"/>
              </a:rPr>
              <a:t>NT</a:t>
            </a:r>
          </a:p>
        </p:txBody>
      </p:sp>
      <p:sp>
        <p:nvSpPr>
          <p:cNvPr id="37" name="TextBox 36"/>
          <p:cNvSpPr txBox="1"/>
          <p:nvPr userDrawn="1"/>
        </p:nvSpPr>
        <p:spPr>
          <a:xfrm>
            <a:off x="3829050" y="3594100"/>
            <a:ext cx="1749425" cy="230188"/>
          </a:xfrm>
          <a:prstGeom prst="rect">
            <a:avLst/>
          </a:prstGeom>
          <a:noFill/>
        </p:spPr>
        <p:txBody>
          <a:bodyPr lIns="0" tIns="0" rIns="0" bIns="0">
            <a:spAutoFit/>
          </a:bodyPr>
          <a:lstStyle/>
          <a:p>
            <a:pPr algn="ctr" fontAlgn="auto">
              <a:spcBef>
                <a:spcPts val="0"/>
              </a:spcBef>
              <a:spcAft>
                <a:spcPts val="0"/>
              </a:spcAft>
              <a:defRPr/>
            </a:pPr>
            <a:r>
              <a:rPr lang="en-US" sz="1500" b="1" spc="100" dirty="0">
                <a:solidFill>
                  <a:schemeClr val="bg1"/>
                </a:solidFill>
                <a:latin typeface="+mn-lt"/>
                <a:cs typeface="+mn-cs"/>
              </a:rPr>
              <a:t>SA</a:t>
            </a:r>
          </a:p>
        </p:txBody>
      </p:sp>
      <p:sp>
        <p:nvSpPr>
          <p:cNvPr id="38" name="TextBox 37"/>
          <p:cNvSpPr txBox="1"/>
          <p:nvPr userDrawn="1"/>
        </p:nvSpPr>
        <p:spPr>
          <a:xfrm>
            <a:off x="6283325" y="6011863"/>
            <a:ext cx="444500" cy="230187"/>
          </a:xfrm>
          <a:prstGeom prst="rect">
            <a:avLst/>
          </a:prstGeom>
          <a:noFill/>
        </p:spPr>
        <p:txBody>
          <a:bodyPr lIns="0" tIns="0" rIns="0" bIns="0">
            <a:spAutoFit/>
          </a:bodyPr>
          <a:lstStyle/>
          <a:p>
            <a:pPr fontAlgn="auto">
              <a:spcBef>
                <a:spcPts val="0"/>
              </a:spcBef>
              <a:spcAft>
                <a:spcPts val="0"/>
              </a:spcAft>
              <a:defRPr/>
            </a:pPr>
            <a:r>
              <a:rPr lang="en-US" sz="1500" b="1" spc="100" dirty="0">
                <a:solidFill>
                  <a:schemeClr val="bg1"/>
                </a:solidFill>
                <a:latin typeface="+mn-lt"/>
                <a:cs typeface="+mn-cs"/>
              </a:rPr>
              <a:t>TAS</a:t>
            </a:r>
          </a:p>
        </p:txBody>
      </p:sp>
      <p:sp>
        <p:nvSpPr>
          <p:cNvPr id="39" name="TextBox 38"/>
          <p:cNvSpPr txBox="1"/>
          <p:nvPr userDrawn="1"/>
        </p:nvSpPr>
        <p:spPr>
          <a:xfrm>
            <a:off x="5716588" y="3282950"/>
            <a:ext cx="866775" cy="230188"/>
          </a:xfrm>
          <a:prstGeom prst="rect">
            <a:avLst/>
          </a:prstGeom>
          <a:noFill/>
        </p:spPr>
        <p:txBody>
          <a:bodyPr lIns="0" tIns="0" rIns="0" bIns="0">
            <a:spAutoFit/>
          </a:bodyPr>
          <a:lstStyle/>
          <a:p>
            <a:pPr algn="ctr" fontAlgn="auto">
              <a:spcBef>
                <a:spcPts val="0"/>
              </a:spcBef>
              <a:spcAft>
                <a:spcPts val="0"/>
              </a:spcAft>
              <a:defRPr/>
            </a:pPr>
            <a:r>
              <a:rPr lang="en-US" sz="1500" b="1" spc="100" dirty="0">
                <a:solidFill>
                  <a:schemeClr val="bg1"/>
                </a:solidFill>
                <a:latin typeface="+mn-lt"/>
                <a:cs typeface="+mn-cs"/>
              </a:rPr>
              <a:t>QLD</a:t>
            </a:r>
          </a:p>
        </p:txBody>
      </p:sp>
      <p:sp>
        <p:nvSpPr>
          <p:cNvPr id="40" name="TextBox 39"/>
          <p:cNvSpPr txBox="1"/>
          <p:nvPr userDrawn="1"/>
        </p:nvSpPr>
        <p:spPr>
          <a:xfrm>
            <a:off x="2220913" y="2773363"/>
            <a:ext cx="866775" cy="231775"/>
          </a:xfrm>
          <a:prstGeom prst="rect">
            <a:avLst/>
          </a:prstGeom>
          <a:noFill/>
        </p:spPr>
        <p:txBody>
          <a:bodyPr lIns="0" tIns="0" rIns="0" bIns="0">
            <a:spAutoFit/>
          </a:bodyPr>
          <a:lstStyle/>
          <a:p>
            <a:pPr algn="ctr" fontAlgn="auto">
              <a:spcBef>
                <a:spcPts val="0"/>
              </a:spcBef>
              <a:spcAft>
                <a:spcPts val="0"/>
              </a:spcAft>
              <a:defRPr/>
            </a:pPr>
            <a:r>
              <a:rPr lang="en-US" sz="1500" b="1" spc="100" dirty="0">
                <a:solidFill>
                  <a:schemeClr val="bg1"/>
                </a:solidFill>
                <a:latin typeface="+mn-lt"/>
                <a:cs typeface="+mn-cs"/>
              </a:rPr>
              <a:t>WA</a:t>
            </a:r>
          </a:p>
        </p:txBody>
      </p:sp>
      <p:sp>
        <p:nvSpPr>
          <p:cNvPr id="41" name="Oval 40"/>
          <p:cNvSpPr/>
          <p:nvPr userDrawn="1"/>
        </p:nvSpPr>
        <p:spPr>
          <a:xfrm>
            <a:off x="7450138" y="4889500"/>
            <a:ext cx="865187" cy="865188"/>
          </a:xfrm>
          <a:prstGeom prst="ellipse">
            <a:avLst/>
          </a:prstGeom>
          <a:solidFill>
            <a:srgbClr val="003A66"/>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TextBox 41"/>
          <p:cNvSpPr txBox="1"/>
          <p:nvPr userDrawn="1"/>
        </p:nvSpPr>
        <p:spPr>
          <a:xfrm>
            <a:off x="7450138" y="4572000"/>
            <a:ext cx="865187" cy="230188"/>
          </a:xfrm>
          <a:prstGeom prst="rect">
            <a:avLst/>
          </a:prstGeom>
          <a:noFill/>
        </p:spPr>
        <p:txBody>
          <a:bodyPr lIns="0" tIns="0" rIns="0" bIns="0">
            <a:spAutoFit/>
          </a:bodyPr>
          <a:lstStyle/>
          <a:p>
            <a:pPr algn="ctr" fontAlgn="auto">
              <a:spcBef>
                <a:spcPts val="0"/>
              </a:spcBef>
              <a:spcAft>
                <a:spcPts val="0"/>
              </a:spcAft>
              <a:defRPr/>
            </a:pPr>
            <a:r>
              <a:rPr lang="en-US" sz="1500" b="1" spc="100" dirty="0">
                <a:solidFill>
                  <a:srgbClr val="9BBBD7"/>
                </a:solidFill>
                <a:latin typeface="+mn-lt"/>
                <a:cs typeface="+mn-cs"/>
              </a:rPr>
              <a:t>ACT</a:t>
            </a:r>
          </a:p>
        </p:txBody>
      </p:sp>
      <p:sp>
        <p:nvSpPr>
          <p:cNvPr id="8" name="Title 1"/>
          <p:cNvSpPr>
            <a:spLocks noGrp="1"/>
          </p:cNvSpPr>
          <p:nvPr>
            <p:ph type="title"/>
          </p:nvPr>
        </p:nvSpPr>
        <p:spPr>
          <a:xfrm>
            <a:off x="504000" y="216000"/>
            <a:ext cx="6834775" cy="900000"/>
          </a:xfrm>
        </p:spPr>
        <p:txBody>
          <a:bodyPr/>
          <a:lstStyle/>
          <a:p>
            <a:r>
              <a:rPr lang="en-AU" dirty="0" smtClean="0"/>
              <a:t>Click to edit Master title style</a:t>
            </a:r>
            <a:endParaRPr lang="en-US" dirty="0"/>
          </a:p>
        </p:txBody>
      </p:sp>
      <p:sp>
        <p:nvSpPr>
          <p:cNvPr id="3" name="Text Placeholder 2"/>
          <p:cNvSpPr>
            <a:spLocks noGrp="1"/>
          </p:cNvSpPr>
          <p:nvPr>
            <p:ph type="body" idx="10"/>
          </p:nvPr>
        </p:nvSpPr>
        <p:spPr>
          <a:xfrm>
            <a:off x="6582127" y="4091297"/>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25" name="Text Placeholder 2"/>
          <p:cNvSpPr>
            <a:spLocks noGrp="1"/>
          </p:cNvSpPr>
          <p:nvPr>
            <p:ph type="body" idx="11"/>
          </p:nvPr>
        </p:nvSpPr>
        <p:spPr>
          <a:xfrm>
            <a:off x="5330570" y="5810249"/>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27" name="Text Placeholder 2"/>
          <p:cNvSpPr>
            <a:spLocks noGrp="1"/>
          </p:cNvSpPr>
          <p:nvPr>
            <p:ph type="body" idx="12"/>
          </p:nvPr>
        </p:nvSpPr>
        <p:spPr>
          <a:xfrm>
            <a:off x="6283322" y="5015888"/>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29" name="Text Placeholder 2"/>
          <p:cNvSpPr>
            <a:spLocks noGrp="1"/>
          </p:cNvSpPr>
          <p:nvPr>
            <p:ph type="body" idx="13"/>
          </p:nvPr>
        </p:nvSpPr>
        <p:spPr>
          <a:xfrm>
            <a:off x="5717005" y="2395503"/>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31" name="Text Placeholder 2"/>
          <p:cNvSpPr>
            <a:spLocks noGrp="1"/>
          </p:cNvSpPr>
          <p:nvPr>
            <p:ph type="body" idx="14"/>
          </p:nvPr>
        </p:nvSpPr>
        <p:spPr>
          <a:xfrm>
            <a:off x="4049379" y="1900202"/>
            <a:ext cx="865012" cy="611880"/>
          </a:xfrm>
          <a:ln>
            <a:noFill/>
          </a:ln>
          <a:effectLst/>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33" name="Text Placeholder 2"/>
          <p:cNvSpPr>
            <a:spLocks noGrp="1"/>
          </p:cNvSpPr>
          <p:nvPr>
            <p:ph type="body" idx="15"/>
          </p:nvPr>
        </p:nvSpPr>
        <p:spPr>
          <a:xfrm>
            <a:off x="4254181" y="4090686"/>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35" name="Text Placeholder 2"/>
          <p:cNvSpPr>
            <a:spLocks noGrp="1"/>
          </p:cNvSpPr>
          <p:nvPr>
            <p:ph type="body" idx="16"/>
          </p:nvPr>
        </p:nvSpPr>
        <p:spPr>
          <a:xfrm>
            <a:off x="2220579" y="3308247"/>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
        <p:nvSpPr>
          <p:cNvPr id="45" name="Text Placeholder 2"/>
          <p:cNvSpPr>
            <a:spLocks noGrp="1"/>
          </p:cNvSpPr>
          <p:nvPr>
            <p:ph type="body" idx="17"/>
          </p:nvPr>
        </p:nvSpPr>
        <p:spPr>
          <a:xfrm>
            <a:off x="7450309" y="5011783"/>
            <a:ext cx="865012" cy="611880"/>
          </a:xfrm>
        </p:spPr>
        <p:txBody>
          <a:bodyPr anchor="ctr">
            <a:normAutofit/>
          </a:bodyPr>
          <a:lstStyle>
            <a:lvl1pPr marL="0" indent="0" algn="ctr">
              <a:buNone/>
              <a:defRPr sz="1800">
                <a:solidFill>
                  <a:srgbClr val="FFFFFF"/>
                </a:solidFill>
              </a:defRPr>
            </a:lvl1pPr>
          </a:lstStyle>
          <a:p>
            <a:pPr lvl="0"/>
            <a:r>
              <a:rPr lang="en-US" smtClean="0"/>
              <a:t>Click to edit Master text styles</a:t>
            </a:r>
          </a:p>
        </p:txBody>
      </p:sp>
    </p:spTree>
    <p:extLst>
      <p:ext uri="{BB962C8B-B14F-4D97-AF65-F5344CB8AC3E}">
        <p14:creationId xmlns:p14="http://schemas.microsoft.com/office/powerpoint/2010/main" val="2227784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AU" dirty="0" smtClean="0"/>
              <a:t>Click to edit master title style</a:t>
            </a:r>
            <a:endParaRPr lang="en-US" dirty="0"/>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644985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none"/>
            </a:lvl1pPr>
          </a:lstStyle>
          <a:p>
            <a:r>
              <a:rPr lang="en-AU" dirty="0" smtClean="0"/>
              <a:t>Click to edit master title style</a:t>
            </a:r>
            <a:endParaRPr lang="en-US" dirty="0"/>
          </a:p>
        </p:txBody>
      </p:sp>
      <p:sp>
        <p:nvSpPr>
          <p:cNvPr id="3" name="Content Placeholder 2"/>
          <p:cNvSpPr>
            <a:spLocks noGrp="1"/>
          </p:cNvSpPr>
          <p:nvPr>
            <p:ph sz="half" idx="1"/>
          </p:nvPr>
        </p:nvSpPr>
        <p:spPr>
          <a:xfrm>
            <a:off x="504000" y="1908000"/>
            <a:ext cx="3991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7"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icture Placeholder 7"/>
          <p:cNvSpPr>
            <a:spLocks noGrp="1"/>
          </p:cNvSpPr>
          <p:nvPr>
            <p:ph type="pic" sz="quarter" idx="10"/>
          </p:nvPr>
        </p:nvSpPr>
        <p:spPr>
          <a:xfrm>
            <a:off x="6372000" y="1980000"/>
            <a:ext cx="2772000" cy="2772000"/>
          </a:xfrm>
        </p:spPr>
        <p:txBody>
          <a:bodyPr/>
          <a:lstStyle/>
          <a:p>
            <a:r>
              <a:rPr lang="en-US" smtClean="0"/>
              <a:t>Click icon to add picture</a:t>
            </a:r>
            <a:endParaRPr lang="en-US"/>
          </a:p>
        </p:txBody>
      </p:sp>
    </p:spTree>
    <p:extLst>
      <p:ext uri="{BB962C8B-B14F-4D97-AF65-F5344CB8AC3E}">
        <p14:creationId xmlns:p14="http://schemas.microsoft.com/office/powerpoint/2010/main" val="284940762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3" name="Rectangle 7"/>
          <p:cNvSpPr/>
          <p:nvPr userDrawn="1"/>
        </p:nvSpPr>
        <p:spPr>
          <a:xfrm>
            <a:off x="12"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4D0916"/>
              </a:gs>
              <a:gs pos="100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5"/>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504000" y="216000"/>
            <a:ext cx="6834775" cy="900000"/>
          </a:xfrm>
        </p:spPr>
        <p:txBody>
          <a:bodyPr/>
          <a:lstStyle/>
          <a:p>
            <a:r>
              <a:rPr lang="en-AU" dirty="0" smtClean="0"/>
              <a:t>Click to edit Master title style</a:t>
            </a:r>
            <a:endParaRPr lang="en-US" dirty="0"/>
          </a:p>
        </p:txBody>
      </p:sp>
    </p:spTree>
    <p:extLst>
      <p:ext uri="{BB962C8B-B14F-4D97-AF65-F5344CB8AC3E}">
        <p14:creationId xmlns:p14="http://schemas.microsoft.com/office/powerpoint/2010/main" val="41712844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rgbClr val="053786"/>
            </a:gs>
            <a:gs pos="100000">
              <a:srgbClr val="010F1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1854000"/>
            <a:ext cx="6669775" cy="1384995"/>
          </a:xfrm>
        </p:spPr>
        <p:txBody>
          <a:bodyPr lIns="0" tIns="0" rIns="0" bIns="0" anchor="t" anchorCtr="0">
            <a:spAutoFit/>
          </a:bodyPr>
          <a:lstStyle>
            <a:lvl1pPr algn="l">
              <a:defRPr sz="4500" b="1" i="0" cap="all" baseline="0">
                <a:solidFill>
                  <a:schemeClr val="bg1"/>
                </a:solidFill>
                <a:latin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504000" y="216000"/>
            <a:ext cx="6669775" cy="1131805"/>
          </a:xfrm>
        </p:spPr>
        <p:txBody>
          <a:bodyPr lIns="0" tIns="0" rIns="0" bIns="0" anchor="t" anchorCtr="0">
            <a:noAutofit/>
          </a:bodyPr>
          <a:lstStyle>
            <a:lvl1pPr marL="0" indent="0" algn="l">
              <a:buNone/>
              <a:defRPr sz="3000" b="1" cap="none" baseline="0">
                <a:solidFill>
                  <a:schemeClr val="bg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53600" y="295502"/>
            <a:ext cx="1210803" cy="828444"/>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6B0016"/>
              </a:gs>
              <a:gs pos="99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153261133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Title Slide">
    <p:bg>
      <p:bgPr>
        <a:gradFill flip="none" rotWithShape="1">
          <a:gsLst>
            <a:gs pos="0">
              <a:srgbClr val="B4082B"/>
            </a:gs>
            <a:gs pos="100000">
              <a:srgbClr val="3D000D"/>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1854000"/>
            <a:ext cx="6669775" cy="1384995"/>
          </a:xfrm>
        </p:spPr>
        <p:txBody>
          <a:bodyPr lIns="0" tIns="0" rIns="0" bIns="0" anchor="t" anchorCtr="0">
            <a:spAutoFit/>
          </a:bodyPr>
          <a:lstStyle>
            <a:lvl1pPr algn="l">
              <a:defRPr sz="4500" b="1" i="0" cap="all" baseline="0">
                <a:solidFill>
                  <a:schemeClr val="bg1"/>
                </a:solidFill>
                <a:latin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504000" y="216000"/>
            <a:ext cx="6669775" cy="1131805"/>
          </a:xfrm>
        </p:spPr>
        <p:txBody>
          <a:bodyPr lIns="0" tIns="0" rIns="0" bIns="0" anchor="t" anchorCtr="0">
            <a:noAutofit/>
          </a:bodyPr>
          <a:lstStyle>
            <a:lvl1pPr marL="0" indent="0" algn="l">
              <a:buNone/>
              <a:defRPr sz="3000" b="1" cap="none" baseline="0">
                <a:solidFill>
                  <a:schemeClr val="bg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53600" y="295502"/>
            <a:ext cx="1210803" cy="828444"/>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395120768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Placeholder 1"/>
          <p:cNvSpPr>
            <a:spLocks noGrp="1"/>
          </p:cNvSpPr>
          <p:nvPr>
            <p:ph type="title" hasCustomPrompt="1"/>
          </p:nvPr>
        </p:nvSpPr>
        <p:spPr>
          <a:xfrm>
            <a:off x="504000" y="216000"/>
            <a:ext cx="6648300" cy="1143000"/>
          </a:xfrm>
          <a:prstGeom prst="rect">
            <a:avLst/>
          </a:prstGeom>
        </p:spPr>
        <p:txBody>
          <a:bodyPr vert="horz" lIns="0" tIns="0" rIns="0" bIns="0" rtlCol="0" anchor="t" anchorCtr="0">
            <a:normAutofit/>
          </a:bodyPr>
          <a:lstStyle/>
          <a:p>
            <a:r>
              <a:rPr lang="en-AU" dirty="0" smtClean="0"/>
              <a:t>Click to edit master title style</a:t>
            </a:r>
            <a:endParaRPr lang="en-US" dirty="0"/>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263123544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none"/>
            </a:lvl1pPr>
          </a:lstStyle>
          <a:p>
            <a:r>
              <a:rPr lang="en-AU" dirty="0" smtClean="0"/>
              <a:t>Click to edit master title style</a:t>
            </a:r>
            <a:endParaRPr lang="en-US" dirty="0"/>
          </a:p>
        </p:txBody>
      </p:sp>
      <p:sp>
        <p:nvSpPr>
          <p:cNvPr id="3" name="Content Placeholder 2"/>
          <p:cNvSpPr>
            <a:spLocks noGrp="1"/>
          </p:cNvSpPr>
          <p:nvPr>
            <p:ph sz="half" idx="1"/>
          </p:nvPr>
        </p:nvSpPr>
        <p:spPr>
          <a:xfrm>
            <a:off x="504000" y="1908000"/>
            <a:ext cx="3991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908000"/>
            <a:ext cx="4152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7"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180613470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none"/>
            </a:lvl1pPr>
          </a:lstStyle>
          <a:p>
            <a:r>
              <a:rPr lang="en-AU" dirty="0" smtClean="0"/>
              <a:t>Click to edit master title style</a:t>
            </a:r>
            <a:endParaRPr lang="en-US" dirty="0"/>
          </a:p>
        </p:txBody>
      </p:sp>
      <p:sp>
        <p:nvSpPr>
          <p:cNvPr id="3" name="Content Placeholder 2"/>
          <p:cNvSpPr>
            <a:spLocks noGrp="1"/>
          </p:cNvSpPr>
          <p:nvPr>
            <p:ph sz="half" idx="1"/>
          </p:nvPr>
        </p:nvSpPr>
        <p:spPr>
          <a:xfrm>
            <a:off x="504000" y="1908000"/>
            <a:ext cx="3991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7"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Picture Placeholder 7"/>
          <p:cNvSpPr>
            <a:spLocks noGrp="1"/>
          </p:cNvSpPr>
          <p:nvPr>
            <p:ph type="pic" sz="quarter" idx="10"/>
          </p:nvPr>
        </p:nvSpPr>
        <p:spPr>
          <a:xfrm>
            <a:off x="6372000" y="1980000"/>
            <a:ext cx="2772000" cy="2772000"/>
          </a:xfrm>
        </p:spPr>
        <p:txBody>
          <a:bodyPr/>
          <a:lstStyle/>
          <a:p>
            <a:r>
              <a:rPr lang="en-US" smtClean="0"/>
              <a:t>Click icon to add picture</a:t>
            </a:r>
            <a:endParaRPr lang="en-US"/>
          </a:p>
        </p:txBody>
      </p:sp>
    </p:spTree>
    <p:extLst>
      <p:ext uri="{BB962C8B-B14F-4D97-AF65-F5344CB8AC3E}">
        <p14:creationId xmlns:p14="http://schemas.microsoft.com/office/powerpoint/2010/main" val="269919090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AU" dirty="0" smtClean="0"/>
              <a:t>Click to edit master title style</a:t>
            </a:r>
            <a:endParaRPr lang="en-US" dirty="0"/>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288459867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Red">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653338" y="295275"/>
            <a:ext cx="121126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011526"/>
              </a:gs>
              <a:gs pos="100000">
                <a:srgbClr val="2A6E9C"/>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ctrTitle"/>
          </p:nvPr>
        </p:nvSpPr>
        <p:spPr>
          <a:xfrm>
            <a:off x="504000" y="1854000"/>
            <a:ext cx="5400000" cy="1194558"/>
          </a:xfrm>
        </p:spPr>
        <p:txBody>
          <a:bodyPr anchor="b">
            <a:spAutoFit/>
          </a:bodyPr>
          <a:lstStyle>
            <a:lvl1pPr algn="l">
              <a:lnSpc>
                <a:spcPct val="85000"/>
              </a:lnSpc>
              <a:defRPr sz="4500" b="1" i="0" cap="all" baseline="0">
                <a:solidFill>
                  <a:schemeClr val="bg1"/>
                </a:solidFill>
                <a:latin typeface="Aria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504000" y="3420000"/>
            <a:ext cx="5400000" cy="430887"/>
          </a:xfrm>
        </p:spPr>
        <p:txBody>
          <a:bodyPr>
            <a:spAutoFit/>
          </a:bodyPr>
          <a:lstStyle>
            <a:lvl1pPr marL="0" indent="0" algn="l">
              <a:lnSpc>
                <a:spcPct val="100000"/>
              </a:lnSpc>
              <a:buNone/>
              <a:defRPr sz="2800" b="1" i="0" baseline="0">
                <a:solidFill>
                  <a:schemeClr val="bg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
        <p:nvSpPr>
          <p:cNvPr id="9" name="Picture Placeholder 8"/>
          <p:cNvSpPr>
            <a:spLocks noGrp="1"/>
          </p:cNvSpPr>
          <p:nvPr>
            <p:ph type="pic" sz="quarter" idx="12"/>
          </p:nvPr>
        </p:nvSpPr>
        <p:spPr>
          <a:xfrm>
            <a:off x="6403367" y="1931988"/>
            <a:ext cx="2740633" cy="2738590"/>
          </a:xfrm>
        </p:spPr>
        <p:txBody>
          <a:bodyPr rtlCol="0">
            <a:normAutofit/>
          </a:bodyPr>
          <a:lstStyle>
            <a:lvl1pPr>
              <a:defRPr>
                <a:solidFill>
                  <a:srgbClr val="FFFFFF"/>
                </a:solidFill>
              </a:defRPr>
            </a:lvl1pPr>
          </a:lstStyle>
          <a:p>
            <a:pPr lvl="0"/>
            <a:endParaRPr lang="en-US" noProof="0" dirty="0"/>
          </a:p>
        </p:txBody>
      </p:sp>
      <p:sp>
        <p:nvSpPr>
          <p:cNvPr id="7" name="Date Placeholder 3"/>
          <p:cNvSpPr>
            <a:spLocks noGrp="1"/>
          </p:cNvSpPr>
          <p:nvPr>
            <p:ph type="dt" sz="half" idx="13"/>
          </p:nvPr>
        </p:nvSpPr>
        <p:spPr>
          <a:xfrm>
            <a:off x="503238" y="6002338"/>
            <a:ext cx="5400675" cy="277812"/>
          </a:xfrm>
          <a:prstGeom prst="rect">
            <a:avLst/>
          </a:prstGeom>
        </p:spPr>
        <p:txBody>
          <a:bodyPr lIns="0" tIns="0" rIns="0" bIns="0" anchor="b" anchorCtr="0">
            <a:spAutoFit/>
          </a:bodyPr>
          <a:lstStyle>
            <a:lvl1pPr fontAlgn="auto">
              <a:spcBef>
                <a:spcPts val="0"/>
              </a:spcBef>
              <a:spcAft>
                <a:spcPts val="0"/>
              </a:spcAft>
              <a:defRPr>
                <a:solidFill>
                  <a:schemeClr val="bg1">
                    <a:lumMod val="65000"/>
                  </a:schemeClr>
                </a:solidFill>
                <a:latin typeface="Arial"/>
                <a:cs typeface="+mn-cs"/>
              </a:defRPr>
            </a:lvl1pPr>
          </a:lstStyle>
          <a:p>
            <a:pPr>
              <a:defRPr/>
            </a:pPr>
            <a:r>
              <a:rPr lang="en-AU" dirty="0"/>
              <a:t>&lt;Insert date&gt;</a:t>
            </a:r>
            <a:endParaRPr lang="en-US" dirty="0"/>
          </a:p>
        </p:txBody>
      </p:sp>
      <p:sp>
        <p:nvSpPr>
          <p:cNvPr id="8" name="Footer Placeholder 4"/>
          <p:cNvSpPr>
            <a:spLocks noGrp="1"/>
          </p:cNvSpPr>
          <p:nvPr>
            <p:ph type="ftr" sz="quarter" idx="14"/>
          </p:nvPr>
        </p:nvSpPr>
        <p:spPr>
          <a:xfrm>
            <a:off x="503238" y="6432550"/>
            <a:ext cx="2895600" cy="153988"/>
          </a:xfrm>
          <a:prstGeom prst="rect">
            <a:avLst/>
          </a:prstGeom>
        </p:spPr>
        <p:txBody>
          <a:bodyPr lIns="0" tIns="0" rIns="0" bIns="0">
            <a:spAutoFit/>
          </a:bodyPr>
          <a:lstStyle>
            <a:lvl1pPr fontAlgn="auto">
              <a:spcBef>
                <a:spcPts val="0"/>
              </a:spcBef>
              <a:spcAft>
                <a:spcPts val="0"/>
              </a:spcAft>
              <a:defRPr sz="1000">
                <a:solidFill>
                  <a:schemeClr val="bg1">
                    <a:lumMod val="65000"/>
                  </a:schemeClr>
                </a:solidFill>
                <a:latin typeface="Arial"/>
                <a:cs typeface="+mn-cs"/>
              </a:defRPr>
            </a:lvl1pPr>
          </a:lstStyle>
          <a:p>
            <a:pPr>
              <a:defRPr/>
            </a:pPr>
            <a:r>
              <a:rPr lang="en-US" dirty="0"/>
              <a:t>&lt;Insert file location&gt;</a:t>
            </a:r>
          </a:p>
        </p:txBody>
      </p:sp>
    </p:spTree>
    <p:extLst>
      <p:ext uri="{BB962C8B-B14F-4D97-AF65-F5344CB8AC3E}">
        <p14:creationId xmlns:p14="http://schemas.microsoft.com/office/powerpoint/2010/main" val="2732230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78800" y="312956"/>
            <a:ext cx="1188000" cy="728443"/>
          </a:xfrm>
          <a:prstGeom prst="rect">
            <a:avLst/>
          </a:prstGeom>
        </p:spPr>
      </p:pic>
      <p:sp>
        <p:nvSpPr>
          <p:cNvPr id="4"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49000">
                <a:srgbClr val="032A53"/>
              </a:gs>
              <a:gs pos="99000">
                <a:schemeClr val="accent3"/>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226865960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Slide">
    <p:bg>
      <p:bgPr>
        <a:gradFill flip="none" rotWithShape="1">
          <a:gsLst>
            <a:gs pos="0">
              <a:srgbClr val="053786"/>
            </a:gs>
            <a:gs pos="100000">
              <a:srgbClr val="010F1B"/>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16" name="Group 15"/>
          <p:cNvGrpSpPr/>
          <p:nvPr userDrawn="1"/>
        </p:nvGrpSpPr>
        <p:grpSpPr>
          <a:xfrm>
            <a:off x="3809999" y="2268810"/>
            <a:ext cx="1515536" cy="912862"/>
            <a:chOff x="3809999" y="2268810"/>
            <a:chExt cx="1515536" cy="912862"/>
          </a:xfrm>
        </p:grpSpPr>
        <p:sp>
          <p:nvSpPr>
            <p:cNvPr id="10" name="Oval 9"/>
            <p:cNvSpPr/>
            <p:nvPr userDrawn="1"/>
          </p:nvSpPr>
          <p:spPr>
            <a:xfrm>
              <a:off x="3809999" y="2317431"/>
              <a:ext cx="152400" cy="864241"/>
            </a:xfrm>
            <a:custGeom>
              <a:avLst/>
              <a:gdLst/>
              <a:ahLst/>
              <a:cxnLst/>
              <a:rect l="l" t="t" r="r" b="b"/>
              <a:pathLst>
                <a:path w="152400" h="864241">
                  <a:moveTo>
                    <a:pt x="152400" y="0"/>
                  </a:moveTo>
                  <a:lnTo>
                    <a:pt x="152400" y="864241"/>
                  </a:lnTo>
                  <a:lnTo>
                    <a:pt x="129776" y="838043"/>
                  </a:lnTo>
                  <a:cubicBezTo>
                    <a:pt x="47842" y="722170"/>
                    <a:pt x="0" y="582483"/>
                    <a:pt x="0" y="432120"/>
                  </a:cubicBezTo>
                  <a:cubicBezTo>
                    <a:pt x="0" y="281757"/>
                    <a:pt x="47842" y="142070"/>
                    <a:pt x="129776" y="26197"/>
                  </a:cubicBezTo>
                  <a:close/>
                </a:path>
              </a:pathLst>
            </a:cu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5" name="Oval 14"/>
            <p:cNvSpPr/>
            <p:nvPr userDrawn="1"/>
          </p:nvSpPr>
          <p:spPr>
            <a:xfrm>
              <a:off x="5181600" y="2268810"/>
              <a:ext cx="143935" cy="864118"/>
            </a:xfrm>
            <a:custGeom>
              <a:avLst/>
              <a:gdLst/>
              <a:ahLst/>
              <a:cxnLst/>
              <a:rect l="l" t="t" r="r" b="b"/>
              <a:pathLst>
                <a:path w="143935" h="864118">
                  <a:moveTo>
                    <a:pt x="0" y="0"/>
                  </a:moveTo>
                  <a:lnTo>
                    <a:pt x="23919" y="29688"/>
                  </a:lnTo>
                  <a:cubicBezTo>
                    <a:pt x="99691" y="144547"/>
                    <a:pt x="143935" y="283012"/>
                    <a:pt x="143935" y="432059"/>
                  </a:cubicBezTo>
                  <a:cubicBezTo>
                    <a:pt x="143935" y="581106"/>
                    <a:pt x="99691" y="719571"/>
                    <a:pt x="23919" y="834430"/>
                  </a:cubicBezTo>
                  <a:lnTo>
                    <a:pt x="0" y="864118"/>
                  </a:lnTo>
                  <a:close/>
                </a:path>
              </a:pathLst>
            </a:cu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gr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426617" y="1803400"/>
            <a:ext cx="2278065" cy="3035300"/>
          </a:xfrm>
          <a:prstGeom prst="rect">
            <a:avLst/>
          </a:prstGeom>
        </p:spPr>
      </p:pic>
      <p:sp>
        <p:nvSpPr>
          <p:cNvPr id="5" name="Rectangle 7"/>
          <p:cNvSpPr/>
          <p:nvPr userDrawn="1"/>
        </p:nvSpPr>
        <p:spPr>
          <a:xfrm>
            <a:off x="-1" y="0"/>
            <a:ext cx="576001"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6B0016"/>
              </a:gs>
              <a:gs pos="99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pic>
        <p:nvPicPr>
          <p:cNvPr id="8" name="Picture 7" descr="TSF_Logo_Hand.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3877726" y="2370666"/>
            <a:ext cx="1200150" cy="1104900"/>
          </a:xfrm>
          <a:prstGeom prst="rect">
            <a:avLst/>
          </a:prstGeom>
        </p:spPr>
      </p:pic>
      <p:pic>
        <p:nvPicPr>
          <p:cNvPr id="9" name="Picture 8" descr="TSF_Logo_Hand.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055526" y="1960040"/>
            <a:ext cx="1200150" cy="1104900"/>
          </a:xfrm>
          <a:prstGeom prst="rect">
            <a:avLst/>
          </a:prstGeom>
          <a:scene3d>
            <a:camera prst="orthographicFront">
              <a:rot lat="0" lon="0" rev="10800000"/>
            </a:camera>
            <a:lightRig rig="threePt" dir="t"/>
          </a:scene3d>
        </p:spPr>
      </p:pic>
    </p:spTree>
    <p:extLst>
      <p:ext uri="{BB962C8B-B14F-4D97-AF65-F5344CB8AC3E}">
        <p14:creationId xmlns:p14="http://schemas.microsoft.com/office/powerpoint/2010/main" val="135300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2"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par>
                                <p:cTn id="11" presetID="10" presetClass="entr" presetSubtype="0" fill="hold" nodeType="withEffect">
                                  <p:stCondLst>
                                    <p:cond delay="25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Key Message - Blue">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653338" y="295275"/>
            <a:ext cx="121126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7"/>
          <p:cNvSpPr>
            <a:spLocks noGrp="1"/>
          </p:cNvSpPr>
          <p:nvPr>
            <p:ph type="body" sz="quarter" idx="10"/>
          </p:nvPr>
        </p:nvSpPr>
        <p:spPr>
          <a:xfrm>
            <a:off x="503999" y="1836000"/>
            <a:ext cx="8360404" cy="2640013"/>
          </a:xfrm>
        </p:spPr>
        <p:txBody>
          <a:bodyPr>
            <a:noAutofit/>
          </a:bodyPr>
          <a:lstStyle>
            <a:lvl1pPr marL="0" indent="0">
              <a:lnSpc>
                <a:spcPct val="85000"/>
              </a:lnSpc>
              <a:buNone/>
              <a:defRPr sz="6000" b="1" cap="all">
                <a:solidFill>
                  <a:srgbClr val="FFFFFF"/>
                </a:solidFill>
              </a:defRPr>
            </a:lvl1pPr>
          </a:lstStyle>
          <a:p>
            <a:pPr lvl="0"/>
            <a:r>
              <a:rPr lang="en-US" smtClean="0"/>
              <a:t>Click to edit Master text styles</a:t>
            </a:r>
          </a:p>
        </p:txBody>
      </p:sp>
      <p:sp>
        <p:nvSpPr>
          <p:cNvPr id="9" name="Title 8"/>
          <p:cNvSpPr>
            <a:spLocks noGrp="1"/>
          </p:cNvSpPr>
          <p:nvPr>
            <p:ph type="title"/>
          </p:nvPr>
        </p:nvSpPr>
        <p:spPr/>
        <p:txBody>
          <a:bodyPr/>
          <a:lstStyle>
            <a:lvl1pPr>
              <a:defRPr>
                <a:solidFill>
                  <a:srgbClr val="FFFFFF"/>
                </a:solidFill>
              </a:defRPr>
            </a:lvl1pPr>
          </a:lstStyle>
          <a:p>
            <a:r>
              <a:rPr lang="en-AU" dirty="0" smtClean="0"/>
              <a:t>Click to edit Master title style</a:t>
            </a:r>
            <a:endParaRPr lang="en-US" dirty="0"/>
          </a:p>
        </p:txBody>
      </p:sp>
    </p:spTree>
    <p:extLst>
      <p:ext uri="{BB962C8B-B14F-4D97-AF65-F5344CB8AC3E}">
        <p14:creationId xmlns:p14="http://schemas.microsoft.com/office/powerpoint/2010/main" val="191872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Whit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04000" y="1265378"/>
            <a:ext cx="5400000" cy="1783180"/>
          </a:xfrm>
        </p:spPr>
        <p:txBody>
          <a:bodyPr anchor="b">
            <a:spAutoFit/>
          </a:bodyPr>
          <a:lstStyle>
            <a:lvl1pPr algn="l">
              <a:lnSpc>
                <a:spcPct val="85000"/>
              </a:lnSpc>
              <a:defRPr sz="4500" b="1" i="0" cap="all" baseline="0">
                <a:solidFill>
                  <a:srgbClr val="003A66"/>
                </a:solidFill>
                <a:latin typeface="Aria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504000" y="3420000"/>
            <a:ext cx="5400000" cy="861774"/>
          </a:xfrm>
        </p:spPr>
        <p:txBody>
          <a:bodyPr>
            <a:spAutoFit/>
          </a:bodyPr>
          <a:lstStyle>
            <a:lvl1pPr marL="0" indent="0" algn="l">
              <a:lnSpc>
                <a:spcPct val="100000"/>
              </a:lnSpc>
              <a:buNone/>
              <a:defRPr sz="2800" b="1" i="0" baseline="0">
                <a:solidFill>
                  <a:srgbClr val="003A66"/>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
        <p:nvSpPr>
          <p:cNvPr id="10" name="Picture Placeholder 8"/>
          <p:cNvSpPr>
            <a:spLocks noGrp="1"/>
          </p:cNvSpPr>
          <p:nvPr>
            <p:ph type="pic" sz="quarter" idx="12"/>
          </p:nvPr>
        </p:nvSpPr>
        <p:spPr>
          <a:xfrm>
            <a:off x="6403367" y="1931988"/>
            <a:ext cx="2740633" cy="2738590"/>
          </a:xfrm>
        </p:spPr>
        <p:txBody>
          <a:bodyPr rtlCol="0">
            <a:normAutofit/>
          </a:bodyPr>
          <a:lstStyle>
            <a:lvl1pPr>
              <a:defRPr>
                <a:solidFill>
                  <a:srgbClr val="FFFFFF"/>
                </a:solidFill>
              </a:defRPr>
            </a:lvl1pPr>
          </a:lstStyle>
          <a:p>
            <a:pPr lvl="0"/>
            <a:endParaRPr lang="en-US" noProof="0" dirty="0"/>
          </a:p>
        </p:txBody>
      </p:sp>
      <p:sp>
        <p:nvSpPr>
          <p:cNvPr id="6" name="Date Placeholder 3"/>
          <p:cNvSpPr>
            <a:spLocks noGrp="1"/>
          </p:cNvSpPr>
          <p:nvPr>
            <p:ph type="dt" sz="half" idx="13"/>
          </p:nvPr>
        </p:nvSpPr>
        <p:spPr>
          <a:xfrm>
            <a:off x="503238" y="6002338"/>
            <a:ext cx="5400675" cy="277812"/>
          </a:xfrm>
          <a:prstGeom prst="rect">
            <a:avLst/>
          </a:prstGeom>
        </p:spPr>
        <p:txBody>
          <a:bodyPr lIns="0" tIns="0" rIns="0" bIns="0" anchor="b" anchorCtr="0">
            <a:spAutoFit/>
          </a:bodyPr>
          <a:lstStyle>
            <a:lvl1pPr fontAlgn="auto">
              <a:spcBef>
                <a:spcPts val="0"/>
              </a:spcBef>
              <a:spcAft>
                <a:spcPts val="0"/>
              </a:spcAft>
              <a:defRPr>
                <a:solidFill>
                  <a:schemeClr val="tx1">
                    <a:lumMod val="50000"/>
                    <a:lumOff val="50000"/>
                  </a:schemeClr>
                </a:solidFill>
                <a:latin typeface="Arial"/>
                <a:cs typeface="+mn-cs"/>
              </a:defRPr>
            </a:lvl1pPr>
          </a:lstStyle>
          <a:p>
            <a:pPr>
              <a:defRPr/>
            </a:pPr>
            <a:r>
              <a:rPr lang="en-AU" dirty="0"/>
              <a:t>&lt;Insert date&gt;</a:t>
            </a:r>
            <a:endParaRPr lang="en-US" dirty="0"/>
          </a:p>
        </p:txBody>
      </p:sp>
      <p:sp>
        <p:nvSpPr>
          <p:cNvPr id="7" name="Footer Placeholder 4"/>
          <p:cNvSpPr>
            <a:spLocks noGrp="1"/>
          </p:cNvSpPr>
          <p:nvPr>
            <p:ph type="ftr" sz="quarter" idx="14"/>
          </p:nvPr>
        </p:nvSpPr>
        <p:spPr>
          <a:xfrm>
            <a:off x="503238" y="6432550"/>
            <a:ext cx="2895600" cy="153988"/>
          </a:xfrm>
          <a:prstGeom prst="rect">
            <a:avLst/>
          </a:prstGeom>
        </p:spPr>
        <p:txBody>
          <a:bodyPr lIns="0" tIns="0" rIns="0" bIns="0">
            <a:spAutoFit/>
          </a:bodyPr>
          <a:lstStyle>
            <a:lvl1pPr fontAlgn="auto">
              <a:spcBef>
                <a:spcPts val="0"/>
              </a:spcBef>
              <a:spcAft>
                <a:spcPts val="0"/>
              </a:spcAft>
              <a:defRPr sz="1000">
                <a:solidFill>
                  <a:schemeClr val="tx1">
                    <a:lumMod val="50000"/>
                    <a:lumOff val="50000"/>
                  </a:schemeClr>
                </a:solidFill>
                <a:latin typeface="Arial"/>
                <a:cs typeface="+mn-cs"/>
              </a:defRPr>
            </a:lvl1pPr>
          </a:lstStyle>
          <a:p>
            <a:pPr>
              <a:defRPr/>
            </a:pPr>
            <a:r>
              <a:rPr lang="en-US" dirty="0"/>
              <a:t>&lt;Insert file location&gt;</a:t>
            </a:r>
          </a:p>
        </p:txBody>
      </p:sp>
    </p:spTree>
    <p:extLst>
      <p:ext uri="{BB962C8B-B14F-4D97-AF65-F5344CB8AC3E}">
        <p14:creationId xmlns:p14="http://schemas.microsoft.com/office/powerpoint/2010/main" val="2327204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Click to edit Master title style</a:t>
            </a:r>
            <a:endParaRPr lang="en-US" dirty="0"/>
          </a:p>
        </p:txBody>
      </p:sp>
      <p:sp>
        <p:nvSpPr>
          <p:cNvPr id="3" name="Content Placeholder 2"/>
          <p:cNvSpPr>
            <a:spLocks noGrp="1"/>
          </p:cNvSpPr>
          <p:nvPr>
            <p:ph idx="1"/>
          </p:nvPr>
        </p:nvSpPr>
        <p:spPr>
          <a:xfrm>
            <a:off x="503238" y="1364344"/>
            <a:ext cx="7954962" cy="478087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260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AU"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4" name="Content Placeholder 3"/>
          <p:cNvSpPr>
            <a:spLocks noGrp="1"/>
          </p:cNvSpPr>
          <p:nvPr>
            <p:ph sz="half" idx="2"/>
          </p:nvPr>
        </p:nvSpPr>
        <p:spPr>
          <a:xfrm>
            <a:off x="482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Tree>
    <p:extLst>
      <p:ext uri="{BB962C8B-B14F-4D97-AF65-F5344CB8AC3E}">
        <p14:creationId xmlns:p14="http://schemas.microsoft.com/office/powerpoint/2010/main" val="1156003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Message - Blue">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653338" y="295275"/>
            <a:ext cx="121126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7"/>
          <p:cNvSpPr>
            <a:spLocks noGrp="1"/>
          </p:cNvSpPr>
          <p:nvPr>
            <p:ph type="body" sz="quarter" idx="10"/>
          </p:nvPr>
        </p:nvSpPr>
        <p:spPr>
          <a:xfrm>
            <a:off x="503999" y="1836000"/>
            <a:ext cx="8360404" cy="2640013"/>
          </a:xfrm>
        </p:spPr>
        <p:txBody>
          <a:bodyPr>
            <a:noAutofit/>
          </a:bodyPr>
          <a:lstStyle>
            <a:lvl1pPr marL="0" indent="0">
              <a:lnSpc>
                <a:spcPct val="85000"/>
              </a:lnSpc>
              <a:buNone/>
              <a:defRPr sz="6000" b="1" cap="all">
                <a:solidFill>
                  <a:srgbClr val="FFFFFF"/>
                </a:solidFill>
              </a:defRPr>
            </a:lvl1pPr>
          </a:lstStyle>
          <a:p>
            <a:pPr lvl="0"/>
            <a:r>
              <a:rPr lang="en-US" smtClean="0"/>
              <a:t>Click to edit Master text styles</a:t>
            </a:r>
          </a:p>
        </p:txBody>
      </p:sp>
      <p:sp>
        <p:nvSpPr>
          <p:cNvPr id="9" name="Title 8"/>
          <p:cNvSpPr>
            <a:spLocks noGrp="1"/>
          </p:cNvSpPr>
          <p:nvPr>
            <p:ph type="title"/>
          </p:nvPr>
        </p:nvSpPr>
        <p:spPr/>
        <p:txBody>
          <a:bodyPr/>
          <a:lstStyle>
            <a:lvl1pPr>
              <a:defRPr>
                <a:solidFill>
                  <a:srgbClr val="FFFFFF"/>
                </a:solidFill>
              </a:defRPr>
            </a:lvl1pPr>
          </a:lstStyle>
          <a:p>
            <a:r>
              <a:rPr lang="en-AU" dirty="0" smtClean="0"/>
              <a:t>Click to edit Master title style</a:t>
            </a:r>
            <a:endParaRPr lang="en-US" dirty="0"/>
          </a:p>
        </p:txBody>
      </p:sp>
    </p:spTree>
    <p:extLst>
      <p:ext uri="{BB962C8B-B14F-4D97-AF65-F5344CB8AC3E}">
        <p14:creationId xmlns:p14="http://schemas.microsoft.com/office/powerpoint/2010/main" val="285451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Message - Red">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653338" y="295275"/>
            <a:ext cx="1211262"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011526"/>
              </a:gs>
              <a:gs pos="100000">
                <a:srgbClr val="2A6E9C"/>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Text Placeholder 7"/>
          <p:cNvSpPr>
            <a:spLocks noGrp="1"/>
          </p:cNvSpPr>
          <p:nvPr>
            <p:ph type="body" sz="quarter" idx="10"/>
          </p:nvPr>
        </p:nvSpPr>
        <p:spPr>
          <a:xfrm>
            <a:off x="503999" y="1836000"/>
            <a:ext cx="8360404" cy="2640013"/>
          </a:xfrm>
        </p:spPr>
        <p:txBody>
          <a:bodyPr>
            <a:noAutofit/>
          </a:bodyPr>
          <a:lstStyle>
            <a:lvl1pPr marL="0" indent="0">
              <a:lnSpc>
                <a:spcPct val="85000"/>
              </a:lnSpc>
              <a:buNone/>
              <a:defRPr sz="6000" b="1" cap="all">
                <a:solidFill>
                  <a:srgbClr val="FFFFFF"/>
                </a:solidFill>
              </a:defRPr>
            </a:lvl1pPr>
          </a:lstStyle>
          <a:p>
            <a:pPr lvl="0"/>
            <a:r>
              <a:rPr lang="en-US" smtClean="0"/>
              <a:t>Click to edit Master text styles</a:t>
            </a:r>
          </a:p>
        </p:txBody>
      </p:sp>
      <p:sp>
        <p:nvSpPr>
          <p:cNvPr id="3" name="Title 2"/>
          <p:cNvSpPr>
            <a:spLocks noGrp="1"/>
          </p:cNvSpPr>
          <p:nvPr>
            <p:ph type="title"/>
          </p:nvPr>
        </p:nvSpPr>
        <p:spPr/>
        <p:txBody>
          <a:bodyPr/>
          <a:lstStyle>
            <a:lvl1pPr>
              <a:defRPr>
                <a:solidFill>
                  <a:srgbClr val="FFFFFF"/>
                </a:solidFill>
              </a:defRPr>
            </a:lvl1pPr>
          </a:lstStyle>
          <a:p>
            <a:r>
              <a:rPr lang="en-AU" dirty="0" smtClean="0"/>
              <a:t>Click to edit Master title style</a:t>
            </a:r>
            <a:endParaRPr lang="en-US" dirty="0"/>
          </a:p>
        </p:txBody>
      </p:sp>
    </p:spTree>
    <p:extLst>
      <p:ext uri="{BB962C8B-B14F-4D97-AF65-F5344CB8AC3E}">
        <p14:creationId xmlns:p14="http://schemas.microsoft.com/office/powerpoint/2010/main" val="2252993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4D0916"/>
              </a:gs>
              <a:gs pos="100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5"/>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504000" y="216000"/>
            <a:ext cx="6834775" cy="900000"/>
          </a:xfrm>
        </p:spPr>
        <p:txBody>
          <a:bodyPr/>
          <a:lstStyle/>
          <a:p>
            <a:r>
              <a:rPr lang="en-AU" dirty="0" smtClean="0"/>
              <a:t>Click to edit Master title style</a:t>
            </a:r>
            <a:endParaRPr lang="en-US" dirty="0"/>
          </a:p>
        </p:txBody>
      </p:sp>
    </p:spTree>
    <p:extLst>
      <p:ext uri="{BB962C8B-B14F-4D97-AF65-F5344CB8AC3E}">
        <p14:creationId xmlns:p14="http://schemas.microsoft.com/office/powerpoint/2010/main" val="233607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4"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4D0916"/>
              </a:gs>
              <a:gs pos="100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5"/>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678738" y="312738"/>
            <a:ext cx="118745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Picture Placeholder 5"/>
          <p:cNvSpPr>
            <a:spLocks noGrp="1"/>
          </p:cNvSpPr>
          <p:nvPr>
            <p:ph type="pic" sz="quarter" idx="10"/>
          </p:nvPr>
        </p:nvSpPr>
        <p:spPr>
          <a:xfrm>
            <a:off x="504001" y="1620000"/>
            <a:ext cx="8640000" cy="5238000"/>
          </a:xfrm>
        </p:spPr>
        <p:txBody>
          <a:bodyPr rtlCol="0">
            <a:normAutofit/>
          </a:bodyPr>
          <a:lstStyle/>
          <a:p>
            <a:pPr lvl="0"/>
            <a:endParaRPr lang="en-US" noProof="0" dirty="0"/>
          </a:p>
        </p:txBody>
      </p:sp>
      <p:sp>
        <p:nvSpPr>
          <p:cNvPr id="8" name="Title 1"/>
          <p:cNvSpPr>
            <a:spLocks noGrp="1"/>
          </p:cNvSpPr>
          <p:nvPr>
            <p:ph type="title"/>
          </p:nvPr>
        </p:nvSpPr>
        <p:spPr>
          <a:xfrm>
            <a:off x="504000" y="216000"/>
            <a:ext cx="6834775" cy="900000"/>
          </a:xfrm>
        </p:spPr>
        <p:txBody>
          <a:bodyPr/>
          <a:lstStyle/>
          <a:p>
            <a:r>
              <a:rPr lang="en-AU" dirty="0" smtClean="0"/>
              <a:t>Click to edit Master title style</a:t>
            </a:r>
            <a:endParaRPr lang="en-US" dirty="0"/>
          </a:p>
        </p:txBody>
      </p:sp>
    </p:spTree>
    <p:extLst>
      <p:ext uri="{BB962C8B-B14F-4D97-AF65-F5344CB8AC3E}">
        <p14:creationId xmlns:p14="http://schemas.microsoft.com/office/powerpoint/2010/main" val="216936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3238" y="215900"/>
            <a:ext cx="6524883"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AU" altLang="en-US" dirty="0" smtClean="0"/>
              <a:t>Click to edit Master title style</a:t>
            </a:r>
            <a:endParaRPr lang="en-US" altLang="en-US" dirty="0" smtClean="0"/>
          </a:p>
        </p:txBody>
      </p:sp>
      <p:sp>
        <p:nvSpPr>
          <p:cNvPr id="1027" name="Text Placeholder 2"/>
          <p:cNvSpPr>
            <a:spLocks noGrp="1"/>
          </p:cNvSpPr>
          <p:nvPr>
            <p:ph type="body" idx="1"/>
          </p:nvPr>
        </p:nvSpPr>
        <p:spPr bwMode="auto">
          <a:xfrm>
            <a:off x="503238" y="161925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AU" altLang="en-US" dirty="0" smtClean="0"/>
              <a:t>Click to edit Master text styles</a:t>
            </a:r>
          </a:p>
          <a:p>
            <a:pPr lvl="1"/>
            <a:r>
              <a:rPr lang="en-AU" altLang="en-US" dirty="0" smtClean="0"/>
              <a:t>Second level</a:t>
            </a:r>
          </a:p>
          <a:p>
            <a:pPr lvl="2"/>
            <a:r>
              <a:rPr lang="en-AU" altLang="en-US" dirty="0" smtClean="0"/>
              <a:t>Third level</a:t>
            </a:r>
          </a:p>
          <a:p>
            <a:pPr lvl="3"/>
            <a:r>
              <a:rPr lang="en-AU" altLang="en-US" dirty="0" smtClean="0"/>
              <a:t>Fourth level</a:t>
            </a:r>
          </a:p>
          <a:p>
            <a:pPr lvl="4"/>
            <a:r>
              <a:rPr lang="en-AU" altLang="en-US" dirty="0" smtClean="0"/>
              <a:t>Fifth level</a:t>
            </a:r>
            <a:endParaRPr lang="en-US" altLang="en-US" dirty="0" smtClean="0"/>
          </a:p>
        </p:txBody>
      </p:sp>
      <p:sp>
        <p:nvSpPr>
          <p:cNvPr id="8" name="Rectangle 7"/>
          <p:cNvSpPr/>
          <p:nvPr userDrawn="1"/>
        </p:nvSpPr>
        <p:spPr>
          <a:xfrm>
            <a:off x="0" y="0"/>
            <a:ext cx="576263" cy="6858000"/>
          </a:xfrm>
          <a:custGeom>
            <a:avLst/>
            <a:gdLst/>
            <a:ahLst/>
            <a:cxnLst/>
            <a:rect l="l" t="t" r="r" b="b"/>
            <a:pathLst>
              <a:path w="576001" h="6858000">
                <a:moveTo>
                  <a:pt x="180001" y="0"/>
                </a:moveTo>
                <a:lnTo>
                  <a:pt x="576001" y="0"/>
                </a:lnTo>
                <a:cubicBezTo>
                  <a:pt x="357296" y="0"/>
                  <a:pt x="180001" y="177295"/>
                  <a:pt x="180001" y="396000"/>
                </a:cubicBezTo>
                <a:close/>
                <a:moveTo>
                  <a:pt x="0" y="0"/>
                </a:moveTo>
                <a:lnTo>
                  <a:pt x="180000" y="0"/>
                </a:lnTo>
                <a:lnTo>
                  <a:pt x="180000" y="1620000"/>
                </a:lnTo>
                <a:lnTo>
                  <a:pt x="180000" y="6858000"/>
                </a:lnTo>
                <a:lnTo>
                  <a:pt x="0" y="6858000"/>
                </a:lnTo>
                <a:lnTo>
                  <a:pt x="0" y="1620000"/>
                </a:lnTo>
                <a:close/>
              </a:path>
            </a:pathLst>
          </a:custGeom>
          <a:gradFill>
            <a:gsLst>
              <a:gs pos="0">
                <a:srgbClr val="4D0916"/>
              </a:gs>
              <a:gs pos="100000">
                <a:srgbClr val="B4082B"/>
              </a:gs>
            </a:gsLst>
            <a:lin ang="2004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extBox 1"/>
          <p:cNvSpPr txBox="1"/>
          <p:nvPr userDrawn="1"/>
        </p:nvSpPr>
        <p:spPr>
          <a:xfrm>
            <a:off x="8672550" y="6510270"/>
            <a:ext cx="377372" cy="276999"/>
          </a:xfrm>
          <a:prstGeom prst="rect">
            <a:avLst/>
          </a:prstGeom>
          <a:noFill/>
        </p:spPr>
        <p:txBody>
          <a:bodyPr wrap="square" rtlCol="0">
            <a:spAutoFit/>
          </a:bodyPr>
          <a:lstStyle/>
          <a:p>
            <a:fld id="{00ACB954-65D4-4E4B-9158-C68D48067540}" type="slidenum">
              <a:rPr lang="en-AU" sz="1200" smtClean="0">
                <a:solidFill>
                  <a:srgbClr val="003A66"/>
                </a:solidFill>
              </a:rPr>
              <a:pPr/>
              <a:t>‹#›</a:t>
            </a:fld>
            <a:endParaRPr lang="en-AU" sz="1200" dirty="0">
              <a:solidFill>
                <a:srgbClr val="003A66"/>
              </a:solidFill>
            </a:endParaRP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6" r:id="rId13"/>
  </p:sldLayoutIdLst>
  <p:hf sldNum="0" hdr="0"/>
  <p:txStyles>
    <p:titleStyle>
      <a:lvl1pPr algn="l" defTabSz="457200" rtl="0" eaLnBrk="0" fontAlgn="base" hangingPunct="0">
        <a:spcBef>
          <a:spcPct val="0"/>
        </a:spcBef>
        <a:spcAft>
          <a:spcPct val="0"/>
        </a:spcAft>
        <a:defRPr sz="2400" b="1" kern="1200">
          <a:solidFill>
            <a:srgbClr val="032A53"/>
          </a:solidFill>
          <a:latin typeface="Arial"/>
          <a:ea typeface="+mj-ea"/>
          <a:cs typeface="+mj-cs"/>
        </a:defRPr>
      </a:lvl1pPr>
      <a:lvl2pPr algn="l" defTabSz="457200" rtl="0" eaLnBrk="0" fontAlgn="base" hangingPunct="0">
        <a:spcBef>
          <a:spcPct val="0"/>
        </a:spcBef>
        <a:spcAft>
          <a:spcPct val="0"/>
        </a:spcAft>
        <a:defRPr sz="2800" b="1">
          <a:solidFill>
            <a:srgbClr val="032A53"/>
          </a:solidFill>
          <a:latin typeface="Arial" charset="0"/>
        </a:defRPr>
      </a:lvl2pPr>
      <a:lvl3pPr algn="l" defTabSz="457200" rtl="0" eaLnBrk="0" fontAlgn="base" hangingPunct="0">
        <a:spcBef>
          <a:spcPct val="0"/>
        </a:spcBef>
        <a:spcAft>
          <a:spcPct val="0"/>
        </a:spcAft>
        <a:defRPr sz="2800" b="1">
          <a:solidFill>
            <a:srgbClr val="032A53"/>
          </a:solidFill>
          <a:latin typeface="Arial" charset="0"/>
        </a:defRPr>
      </a:lvl3pPr>
      <a:lvl4pPr algn="l" defTabSz="457200" rtl="0" eaLnBrk="0" fontAlgn="base" hangingPunct="0">
        <a:spcBef>
          <a:spcPct val="0"/>
        </a:spcBef>
        <a:spcAft>
          <a:spcPct val="0"/>
        </a:spcAft>
        <a:defRPr sz="2800" b="1">
          <a:solidFill>
            <a:srgbClr val="032A53"/>
          </a:solidFill>
          <a:latin typeface="Arial" charset="0"/>
        </a:defRPr>
      </a:lvl4pPr>
      <a:lvl5pPr algn="l" defTabSz="457200" rtl="0" eaLnBrk="0" fontAlgn="base" hangingPunct="0">
        <a:spcBef>
          <a:spcPct val="0"/>
        </a:spcBef>
        <a:spcAft>
          <a:spcPct val="0"/>
        </a:spcAft>
        <a:defRPr sz="2800" b="1">
          <a:solidFill>
            <a:srgbClr val="032A53"/>
          </a:solidFill>
          <a:latin typeface="Arial" charset="0"/>
        </a:defRPr>
      </a:lvl5pPr>
      <a:lvl6pPr marL="457200" algn="l" defTabSz="457200" rtl="0" fontAlgn="base">
        <a:spcBef>
          <a:spcPct val="0"/>
        </a:spcBef>
        <a:spcAft>
          <a:spcPct val="0"/>
        </a:spcAft>
        <a:defRPr sz="2800" b="1">
          <a:solidFill>
            <a:srgbClr val="032A53"/>
          </a:solidFill>
          <a:latin typeface="Arial" charset="0"/>
        </a:defRPr>
      </a:lvl6pPr>
      <a:lvl7pPr marL="914400" algn="l" defTabSz="457200" rtl="0" fontAlgn="base">
        <a:spcBef>
          <a:spcPct val="0"/>
        </a:spcBef>
        <a:spcAft>
          <a:spcPct val="0"/>
        </a:spcAft>
        <a:defRPr sz="2800" b="1">
          <a:solidFill>
            <a:srgbClr val="032A53"/>
          </a:solidFill>
          <a:latin typeface="Arial" charset="0"/>
        </a:defRPr>
      </a:lvl7pPr>
      <a:lvl8pPr marL="1371600" algn="l" defTabSz="457200" rtl="0" fontAlgn="base">
        <a:spcBef>
          <a:spcPct val="0"/>
        </a:spcBef>
        <a:spcAft>
          <a:spcPct val="0"/>
        </a:spcAft>
        <a:defRPr sz="2800" b="1">
          <a:solidFill>
            <a:srgbClr val="032A53"/>
          </a:solidFill>
          <a:latin typeface="Arial" charset="0"/>
        </a:defRPr>
      </a:lvl8pPr>
      <a:lvl9pPr marL="1828800" algn="l" defTabSz="457200" rtl="0" fontAlgn="base">
        <a:spcBef>
          <a:spcPct val="0"/>
        </a:spcBef>
        <a:spcAft>
          <a:spcPct val="0"/>
        </a:spcAft>
        <a:defRPr sz="2800" b="1">
          <a:solidFill>
            <a:srgbClr val="032A53"/>
          </a:solidFill>
          <a:latin typeface="Arial" charset="0"/>
        </a:defRPr>
      </a:lvl9pPr>
    </p:titleStyle>
    <p:bodyStyle>
      <a:lvl1pPr marL="342900" indent="-342900" algn="l" defTabSz="457200" rtl="0" eaLnBrk="0" fontAlgn="base" hangingPunct="0">
        <a:spcBef>
          <a:spcPts val="400"/>
        </a:spcBef>
        <a:spcAft>
          <a:spcPts val="400"/>
        </a:spcAft>
        <a:buFont typeface="Arial" charset="0"/>
        <a:buChar char="•"/>
        <a:defRPr sz="1200" kern="1200">
          <a:solidFill>
            <a:schemeClr val="tx1"/>
          </a:solidFill>
          <a:latin typeface="+mn-lt"/>
          <a:ea typeface="+mn-ea"/>
          <a:cs typeface="+mn-cs"/>
        </a:defRPr>
      </a:lvl1pPr>
      <a:lvl2pPr marL="742950" indent="-285750" algn="l" defTabSz="457200" rtl="0" eaLnBrk="0" fontAlgn="base" hangingPunct="0">
        <a:spcBef>
          <a:spcPct val="20000"/>
        </a:spcBef>
        <a:spcAft>
          <a:spcPts val="400"/>
        </a:spcAft>
        <a:buFont typeface="Arial" charset="0"/>
        <a:buChar char="–"/>
        <a:defRPr sz="12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12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4000" y="216000"/>
            <a:ext cx="6648300" cy="1143000"/>
          </a:xfrm>
          <a:prstGeom prst="rect">
            <a:avLst/>
          </a:prstGeom>
        </p:spPr>
        <p:txBody>
          <a:bodyPr vert="horz" lIns="0" tIns="0" rIns="0" bIns="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04000" y="1908000"/>
            <a:ext cx="8451700" cy="4876800"/>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9"/>
          <p:cNvSpPr/>
          <p:nvPr/>
        </p:nvSpPr>
        <p:spPr>
          <a:xfrm>
            <a:off x="8748000" y="6462000"/>
            <a:ext cx="396000" cy="396000"/>
          </a:xfrm>
          <a:custGeom>
            <a:avLst/>
            <a:gdLst/>
            <a:ahLst/>
            <a:cxnLst/>
            <a:rect l="l" t="t" r="r" b="b"/>
            <a:pathLst>
              <a:path w="396000" h="396000">
                <a:moveTo>
                  <a:pt x="396000" y="0"/>
                </a:moveTo>
                <a:lnTo>
                  <a:pt x="396000" y="396000"/>
                </a:lnTo>
                <a:lnTo>
                  <a:pt x="0" y="396000"/>
                </a:lnTo>
                <a:cubicBezTo>
                  <a:pt x="218705" y="396000"/>
                  <a:pt x="396000" y="218705"/>
                  <a:pt x="396000" y="0"/>
                </a:cubicBezTo>
                <a:close/>
              </a:path>
            </a:pathLst>
          </a:cu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183466364"/>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Lst>
  <p:timing>
    <p:tnLst>
      <p:par>
        <p:cTn id="1" dur="indefinite" restart="never" nodeType="tmRoot"/>
      </p:par>
    </p:tnLst>
  </p:timing>
  <p:hf hdr="0" ftr="0" dt="0"/>
  <p:txStyles>
    <p:titleStyle>
      <a:lvl1pPr algn="l" defTabSz="457200" rtl="0" eaLnBrk="1" latinLnBrk="0" hangingPunct="1">
        <a:spcBef>
          <a:spcPct val="0"/>
        </a:spcBef>
        <a:buNone/>
        <a:defRPr sz="3000" b="1" i="0" kern="1200" cap="none">
          <a:solidFill>
            <a:srgbClr val="053786"/>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800" kern="1200">
          <a:solidFill>
            <a:srgbClr val="053786"/>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rgbClr val="053786"/>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rgbClr val="053786"/>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053786"/>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rgbClr val="053786"/>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6318" y="1356731"/>
            <a:ext cx="8175767" cy="1255728"/>
          </a:xfrm>
        </p:spPr>
        <p:txBody>
          <a:bodyPr rtlCol="0"/>
          <a:lstStyle/>
          <a:p>
            <a:pPr eaLnBrk="1" fontAlgn="auto" hangingPunct="1">
              <a:spcAft>
                <a:spcPts val="0"/>
              </a:spcAft>
              <a:defRPr/>
            </a:pPr>
            <a:r>
              <a:rPr lang="en-US" sz="3200" dirty="0" smtClean="0"/>
              <a:t>improving the education and EMPLOYMENT outcomes of HIGHLY disadvantaged young Australians</a:t>
            </a:r>
            <a:endParaRPr lang="en-US" sz="3200" dirty="0"/>
          </a:p>
        </p:txBody>
      </p:sp>
      <p:sp>
        <p:nvSpPr>
          <p:cNvPr id="13315" name="Subtitle 2"/>
          <p:cNvSpPr>
            <a:spLocks noGrp="1"/>
          </p:cNvSpPr>
          <p:nvPr>
            <p:ph type="subTitle" idx="1"/>
          </p:nvPr>
        </p:nvSpPr>
        <p:spPr>
          <a:xfrm>
            <a:off x="503997" y="3307458"/>
            <a:ext cx="8414919" cy="2964914"/>
          </a:xfrm>
        </p:spPr>
        <p:txBody>
          <a:bodyPr/>
          <a:lstStyle/>
          <a:p>
            <a:pPr eaLnBrk="1" hangingPunct="1"/>
            <a:r>
              <a:rPr lang="en-US" altLang="en-US" sz="2200" dirty="0" smtClean="0">
                <a:latin typeface="Arial" charset="0"/>
              </a:rPr>
              <a:t>Employer Engagement in Education and Training Conference </a:t>
            </a:r>
          </a:p>
          <a:p>
            <a:pPr eaLnBrk="1" hangingPunct="1"/>
            <a:r>
              <a:rPr lang="en-US" altLang="en-US" sz="2200" dirty="0" smtClean="0">
                <a:latin typeface="Arial" charset="0"/>
              </a:rPr>
              <a:t>London, July 2016</a:t>
            </a:r>
          </a:p>
          <a:p>
            <a:pPr eaLnBrk="1" hangingPunct="1"/>
            <a:endParaRPr lang="en-US" altLang="en-US" sz="1600" dirty="0">
              <a:latin typeface="Arial" charset="0"/>
            </a:endParaRPr>
          </a:p>
          <a:p>
            <a:pPr eaLnBrk="1" hangingPunct="1"/>
            <a:endParaRPr lang="en-US" altLang="en-US" sz="1600" dirty="0" smtClean="0">
              <a:latin typeface="Arial" charset="0"/>
            </a:endParaRPr>
          </a:p>
          <a:p>
            <a:pPr eaLnBrk="1" hangingPunct="1"/>
            <a:endParaRPr lang="en-US" altLang="en-US" sz="1800" dirty="0" smtClean="0">
              <a:latin typeface="Arial" charset="0"/>
            </a:endParaRPr>
          </a:p>
          <a:p>
            <a:pPr eaLnBrk="1" hangingPunct="1"/>
            <a:r>
              <a:rPr lang="en-US" altLang="en-US" sz="1800" dirty="0" smtClean="0">
                <a:latin typeface="Arial" charset="0"/>
              </a:rPr>
              <a:t>Anne Hampshire</a:t>
            </a:r>
          </a:p>
          <a:p>
            <a:pPr eaLnBrk="1" hangingPunct="1"/>
            <a:r>
              <a:rPr lang="en-US" altLang="en-US" sz="1800" dirty="0" smtClean="0">
                <a:latin typeface="Arial" charset="0"/>
              </a:rPr>
              <a:t>Head of Research and Advocacy</a:t>
            </a:r>
          </a:p>
          <a:p>
            <a:pPr eaLnBrk="1" hangingPunct="1"/>
            <a:r>
              <a:rPr lang="en-US" altLang="en-US" sz="1600" dirty="0" smtClean="0">
                <a:latin typeface="Arial" charset="0"/>
              </a:rPr>
              <a:t>Anne.Hampshire@thesmithfamily.com.au</a:t>
            </a:r>
          </a:p>
        </p:txBody>
      </p:sp>
      <p:pic>
        <p:nvPicPr>
          <p:cNvPr id="1026" name="Picture 2" descr="H:\Research TSF\Publications\Learning for Life 2016\Photos\198A1693.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14202" y="4036792"/>
            <a:ext cx="3942000" cy="262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404764" y="1252152"/>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buFont typeface="Arial" charset="0"/>
              <a:buNone/>
              <a:defRPr/>
            </a:pPr>
            <a:r>
              <a:rPr lang="en-US" i="1" dirty="0" smtClean="0"/>
              <a:t>Learning for Life </a:t>
            </a:r>
            <a:r>
              <a:rPr lang="en-US" dirty="0" smtClean="0"/>
              <a:t>Through HIGH SCHOOL</a:t>
            </a:r>
            <a:endParaRPr lang="en-US" dirty="0"/>
          </a:p>
        </p:txBody>
      </p:sp>
      <p:pic>
        <p:nvPicPr>
          <p:cNvPr id="8194" name="Picture 2" descr="H:\Research TSF\Publications\Learning for Life 2016\Photos\Dale_1902_outside All Family.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14000" y="3233420"/>
            <a:ext cx="5130000" cy="3420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Elizabeth.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5341" y="3737420"/>
            <a:ext cx="2412000" cy="2412000"/>
          </a:xfrm>
          <a:prstGeom prst="rect">
            <a:avLst/>
          </a:prstGeom>
        </p:spPr>
      </p:pic>
    </p:spTree>
    <p:extLst>
      <p:ext uri="{BB962C8B-B14F-4D97-AF65-F5344CB8AC3E}">
        <p14:creationId xmlns:p14="http://schemas.microsoft.com/office/powerpoint/2010/main" val="40189310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solidFill>
                  <a:srgbClr val="053786"/>
                </a:solidFill>
              </a:rPr>
              <a:t>Learning for Life </a:t>
            </a:r>
            <a:r>
              <a:rPr lang="en-US" sz="2800" dirty="0" smtClean="0">
                <a:solidFill>
                  <a:srgbClr val="053786"/>
                </a:solidFill>
              </a:rPr>
              <a:t>through high school </a:t>
            </a:r>
            <a:endParaRPr lang="en-US" sz="2800" dirty="0">
              <a:solidFill>
                <a:srgbClr val="053786"/>
              </a:solidFill>
            </a:endParaRPr>
          </a:p>
        </p:txBody>
      </p:sp>
      <p:sp>
        <p:nvSpPr>
          <p:cNvPr id="5" name="TextBox 4"/>
          <p:cNvSpPr txBox="1"/>
          <p:nvPr/>
        </p:nvSpPr>
        <p:spPr>
          <a:xfrm>
            <a:off x="503237" y="1284825"/>
            <a:ext cx="8303137" cy="4832092"/>
          </a:xfrm>
          <a:prstGeom prst="rect">
            <a:avLst/>
          </a:prstGeom>
          <a:noFill/>
        </p:spPr>
        <p:txBody>
          <a:bodyPr wrap="square" rtlCol="0">
            <a:spAutoFit/>
          </a:bodyPr>
          <a:lstStyle/>
          <a:p>
            <a:pPr marL="285750" indent="-285750">
              <a:buFont typeface="Arial" panose="020B0604020202020204" pitchFamily="34" charset="0"/>
              <a:buChar char="•"/>
            </a:pPr>
            <a:r>
              <a:rPr lang="en-AU" sz="2200" dirty="0" smtClean="0">
                <a:solidFill>
                  <a:srgbClr val="053786"/>
                </a:solidFill>
                <a:latin typeface="Arial" panose="020B0604020202020204" pitchFamily="34" charset="0"/>
                <a:cs typeface="Arial" panose="020B0604020202020204" pitchFamily="34" charset="0"/>
              </a:rPr>
              <a:t>Increased focus on helping LfL students (and families) to understand and plan for study, career and post-school options</a:t>
            </a:r>
            <a:br>
              <a:rPr lang="en-AU" sz="2200" dirty="0" smtClean="0">
                <a:solidFill>
                  <a:srgbClr val="053786"/>
                </a:solidFill>
                <a:latin typeface="Arial" panose="020B0604020202020204" pitchFamily="34" charset="0"/>
                <a:cs typeface="Arial" panose="020B0604020202020204" pitchFamily="34" charset="0"/>
              </a:rPr>
            </a:br>
            <a:endParaRPr lang="en-AU" sz="22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200" dirty="0" smtClean="0">
                <a:solidFill>
                  <a:srgbClr val="053786"/>
                </a:solidFill>
                <a:latin typeface="Arial" panose="020B0604020202020204" pitchFamily="34" charset="0"/>
                <a:cs typeface="Arial" panose="020B0604020202020204" pitchFamily="34" charset="0"/>
              </a:rPr>
              <a:t>Short term programs include: </a:t>
            </a:r>
            <a:br>
              <a:rPr lang="en-AU" sz="2200" dirty="0" smtClean="0">
                <a:solidFill>
                  <a:srgbClr val="053786"/>
                </a:solidFill>
                <a:latin typeface="Arial" panose="020B0604020202020204" pitchFamily="34" charset="0"/>
                <a:cs typeface="Arial" panose="020B0604020202020204" pitchFamily="34" charset="0"/>
              </a:rPr>
            </a:br>
            <a:r>
              <a:rPr lang="en-AU" sz="2200" dirty="0" smtClean="0">
                <a:solidFill>
                  <a:srgbClr val="053786"/>
                </a:solidFill>
                <a:latin typeface="Arial" panose="020B0604020202020204" pitchFamily="34" charset="0"/>
                <a:cs typeface="Arial" panose="020B0604020202020204" pitchFamily="34" charset="0"/>
              </a:rPr>
              <a:t>- Learning Clubs</a:t>
            </a:r>
            <a:br>
              <a:rPr lang="en-AU" sz="2200" dirty="0" smtClean="0">
                <a:solidFill>
                  <a:srgbClr val="053786"/>
                </a:solidFill>
                <a:latin typeface="Arial" panose="020B0604020202020204" pitchFamily="34" charset="0"/>
                <a:cs typeface="Arial" panose="020B0604020202020204" pitchFamily="34" charset="0"/>
              </a:rPr>
            </a:br>
            <a:r>
              <a:rPr lang="en-AU" sz="2200" dirty="0" smtClean="0">
                <a:solidFill>
                  <a:srgbClr val="053786"/>
                </a:solidFill>
                <a:latin typeface="Arial" panose="020B0604020202020204" pitchFamily="34" charset="0"/>
                <a:cs typeface="Arial" panose="020B0604020202020204" pitchFamily="34" charset="0"/>
              </a:rPr>
              <a:t>- I-track career mentoring</a:t>
            </a:r>
            <a:br>
              <a:rPr lang="en-AU" sz="2200" dirty="0" smtClean="0">
                <a:solidFill>
                  <a:srgbClr val="053786"/>
                </a:solidFill>
                <a:latin typeface="Arial" panose="020B0604020202020204" pitchFamily="34" charset="0"/>
                <a:cs typeface="Arial" panose="020B0604020202020204" pitchFamily="34" charset="0"/>
              </a:rPr>
            </a:br>
            <a:r>
              <a:rPr lang="en-AU" sz="2200" dirty="0" smtClean="0">
                <a:solidFill>
                  <a:srgbClr val="053786"/>
                </a:solidFill>
                <a:latin typeface="Arial" panose="020B0604020202020204" pitchFamily="34" charset="0"/>
                <a:cs typeface="Arial" panose="020B0604020202020204" pitchFamily="34" charset="0"/>
              </a:rPr>
              <a:t>- Work Inspiration</a:t>
            </a:r>
            <a:br>
              <a:rPr lang="en-AU" sz="2200" dirty="0" smtClean="0">
                <a:solidFill>
                  <a:srgbClr val="053786"/>
                </a:solidFill>
                <a:latin typeface="Arial" panose="020B0604020202020204" pitchFamily="34" charset="0"/>
                <a:cs typeface="Arial" panose="020B0604020202020204" pitchFamily="34" charset="0"/>
              </a:rPr>
            </a:br>
            <a:r>
              <a:rPr lang="en-AU" sz="2200" dirty="0" smtClean="0">
                <a:solidFill>
                  <a:srgbClr val="053786"/>
                </a:solidFill>
                <a:latin typeface="Arial" panose="020B0604020202020204" pitchFamily="34" charset="0"/>
                <a:cs typeface="Arial" panose="020B0604020202020204" pitchFamily="34" charset="0"/>
              </a:rPr>
              <a:t>- Experiential career and </a:t>
            </a:r>
            <a:r>
              <a:rPr lang="en-AU" sz="2200" dirty="0" err="1" smtClean="0">
                <a:solidFill>
                  <a:srgbClr val="053786"/>
                </a:solidFill>
                <a:latin typeface="Arial" panose="020B0604020202020204" pitchFamily="34" charset="0"/>
                <a:cs typeface="Arial" panose="020B0604020202020204" pitchFamily="34" charset="0"/>
              </a:rPr>
              <a:t>uni</a:t>
            </a:r>
            <a:r>
              <a:rPr lang="en-AU" sz="2200" dirty="0" smtClean="0">
                <a:solidFill>
                  <a:srgbClr val="053786"/>
                </a:solidFill>
                <a:latin typeface="Arial" panose="020B0604020202020204" pitchFamily="34" charset="0"/>
                <a:cs typeface="Arial" panose="020B0604020202020204" pitchFamily="34" charset="0"/>
              </a:rPr>
              <a:t> visit days</a:t>
            </a:r>
            <a:br>
              <a:rPr lang="en-AU" sz="2200" dirty="0" smtClean="0">
                <a:solidFill>
                  <a:srgbClr val="053786"/>
                </a:solidFill>
                <a:latin typeface="Arial" panose="020B0604020202020204" pitchFamily="34" charset="0"/>
                <a:cs typeface="Arial" panose="020B0604020202020204" pitchFamily="34" charset="0"/>
              </a:rPr>
            </a:br>
            <a:r>
              <a:rPr lang="en-AU" sz="2200" dirty="0" smtClean="0">
                <a:solidFill>
                  <a:srgbClr val="053786"/>
                </a:solidFill>
                <a:latin typeface="Arial" panose="020B0604020202020204" pitchFamily="34" charset="0"/>
                <a:cs typeface="Arial" panose="020B0604020202020204" pitchFamily="34" charset="0"/>
              </a:rPr>
              <a:t>-  Creative </a:t>
            </a:r>
            <a:r>
              <a:rPr lang="en-AU" sz="2200" dirty="0">
                <a:solidFill>
                  <a:srgbClr val="053786"/>
                </a:solidFill>
                <a:latin typeface="Arial" panose="020B0604020202020204" pitchFamily="34" charset="0"/>
                <a:cs typeface="Arial" panose="020B0604020202020204" pitchFamily="34" charset="0"/>
              </a:rPr>
              <a:t>enrichment</a:t>
            </a:r>
            <a:r>
              <a:rPr lang="en-AU" sz="2200" dirty="0" smtClean="0">
                <a:solidFill>
                  <a:srgbClr val="053786"/>
                </a:solidFill>
                <a:latin typeface="Arial" panose="020B0604020202020204" pitchFamily="34" charset="0"/>
                <a:cs typeface="Arial" panose="020B0604020202020204" pitchFamily="34" charset="0"/>
              </a:rPr>
              <a:t/>
            </a:r>
            <a:br>
              <a:rPr lang="en-AU" sz="2200" dirty="0" smtClean="0">
                <a:solidFill>
                  <a:srgbClr val="053786"/>
                </a:solidFill>
                <a:latin typeface="Arial" panose="020B0604020202020204" pitchFamily="34" charset="0"/>
                <a:cs typeface="Arial" panose="020B0604020202020204" pitchFamily="34" charset="0"/>
              </a:rPr>
            </a:br>
            <a:endParaRPr lang="en-AU" sz="22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200" dirty="0" smtClean="0">
                <a:solidFill>
                  <a:srgbClr val="053786"/>
                </a:solidFill>
                <a:latin typeface="Arial" panose="020B0604020202020204" pitchFamily="34" charset="0"/>
                <a:cs typeface="Arial" panose="020B0604020202020204" pitchFamily="34" charset="0"/>
              </a:rPr>
              <a:t>Networks, mentoring, new knowledge and skills, possibilities, goal setting, self-confidence and self-efficacy, work exposure and experience</a:t>
            </a:r>
          </a:p>
          <a:p>
            <a:endParaRPr lang="en-AU" sz="2200" dirty="0" smtClean="0">
              <a:solidFill>
                <a:srgbClr val="05378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5844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solidFill>
                  <a:srgbClr val="053786"/>
                </a:solidFill>
              </a:rPr>
              <a:t>I-track </a:t>
            </a:r>
            <a:endParaRPr lang="en-US" sz="2800" dirty="0">
              <a:solidFill>
                <a:srgbClr val="053786"/>
              </a:solidFill>
            </a:endParaRPr>
          </a:p>
        </p:txBody>
      </p:sp>
      <p:sp>
        <p:nvSpPr>
          <p:cNvPr id="5" name="TextBox 4"/>
          <p:cNvSpPr txBox="1"/>
          <p:nvPr/>
        </p:nvSpPr>
        <p:spPr>
          <a:xfrm>
            <a:off x="503238" y="947201"/>
            <a:ext cx="7993648" cy="4662815"/>
          </a:xfrm>
          <a:prstGeom prst="rect">
            <a:avLst/>
          </a:prstGeom>
          <a:noFill/>
        </p:spPr>
        <p:txBody>
          <a:bodyPr wrap="square" rtlCol="0">
            <a:spAutoFit/>
          </a:bodyPr>
          <a:lstStyle/>
          <a:p>
            <a:pPr marL="285750" indent="-285750">
              <a:buFont typeface="Arial" panose="020B0604020202020204" pitchFamily="34" charset="0"/>
              <a:buChar char="•"/>
            </a:pPr>
            <a:r>
              <a:rPr lang="en-AU" sz="2100" dirty="0" smtClean="0">
                <a:solidFill>
                  <a:srgbClr val="053786"/>
                </a:solidFill>
                <a:latin typeface="Arial" panose="020B0604020202020204" pitchFamily="34" charset="0"/>
                <a:cs typeface="Arial" panose="020B0604020202020204" pitchFamily="34" charset="0"/>
              </a:rPr>
              <a:t>On-line mentoring program for students in Years 9 to 11</a:t>
            </a:r>
            <a:br>
              <a:rPr lang="en-AU" sz="2100" dirty="0" smtClean="0">
                <a:solidFill>
                  <a:srgbClr val="053786"/>
                </a:solidFill>
                <a:latin typeface="Arial" panose="020B0604020202020204" pitchFamily="34" charset="0"/>
                <a:cs typeface="Arial" panose="020B0604020202020204" pitchFamily="34" charset="0"/>
              </a:rPr>
            </a:br>
            <a:endParaRPr lang="en-AU" sz="21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100" dirty="0" smtClean="0">
                <a:solidFill>
                  <a:srgbClr val="053786"/>
                </a:solidFill>
                <a:latin typeface="Arial" panose="020B0604020202020204" pitchFamily="34" charset="0"/>
                <a:cs typeface="Arial" panose="020B0604020202020204" pitchFamily="34" charset="0"/>
              </a:rPr>
              <a:t>Students matched with supportive adult (half from our corporate partners), who provides advice and guidance about workplace, study and career opportunities and planning for them</a:t>
            </a:r>
            <a:br>
              <a:rPr lang="en-AU" sz="2100" dirty="0" smtClean="0">
                <a:solidFill>
                  <a:srgbClr val="053786"/>
                </a:solidFill>
                <a:latin typeface="Arial" panose="020B0604020202020204" pitchFamily="34" charset="0"/>
                <a:cs typeface="Arial" panose="020B0604020202020204" pitchFamily="34" charset="0"/>
              </a:rPr>
            </a:br>
            <a:endParaRPr lang="en-AU" sz="21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100" dirty="0" smtClean="0">
                <a:solidFill>
                  <a:srgbClr val="053786"/>
                </a:solidFill>
                <a:latin typeface="Arial" panose="020B0604020202020204" pitchFamily="34" charset="0"/>
                <a:cs typeface="Arial" panose="020B0604020202020204" pitchFamily="34" charset="0"/>
              </a:rPr>
              <a:t>Weekly chat sessions for an hour over 18 weeks with trained </a:t>
            </a:r>
            <a:r>
              <a:rPr lang="en-AU" sz="2100" dirty="0">
                <a:solidFill>
                  <a:srgbClr val="053786"/>
                </a:solidFill>
                <a:latin typeface="Arial" panose="020B0604020202020204" pitchFamily="34" charset="0"/>
                <a:cs typeface="Arial" panose="020B0604020202020204" pitchFamily="34" charset="0"/>
              </a:rPr>
              <a:t>mentors  </a:t>
            </a:r>
            <a:r>
              <a:rPr lang="en-AU" sz="2100" dirty="0" smtClean="0">
                <a:solidFill>
                  <a:srgbClr val="053786"/>
                </a:solidFill>
                <a:latin typeface="Arial" panose="020B0604020202020204" pitchFamily="34" charset="0"/>
                <a:cs typeface="Arial" panose="020B0604020202020204" pitchFamily="34" charset="0"/>
              </a:rPr>
              <a:t/>
            </a:r>
            <a:br>
              <a:rPr lang="en-AU" sz="2100" dirty="0" smtClean="0">
                <a:solidFill>
                  <a:srgbClr val="053786"/>
                </a:solidFill>
                <a:latin typeface="Arial" panose="020B0604020202020204" pitchFamily="34" charset="0"/>
                <a:cs typeface="Arial" panose="020B0604020202020204" pitchFamily="34" charset="0"/>
              </a:rPr>
            </a:br>
            <a:endParaRPr lang="en-AU" sz="2100" dirty="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100" dirty="0" smtClean="0">
                <a:solidFill>
                  <a:srgbClr val="053786"/>
                </a:solidFill>
                <a:latin typeface="Arial" panose="020B0604020202020204" pitchFamily="34" charset="0"/>
                <a:cs typeface="Arial" panose="020B0604020202020204" pitchFamily="34" charset="0"/>
              </a:rPr>
              <a:t>Aims to increase confidence, aspirations and knowledge re post- school transition</a:t>
            </a:r>
            <a:r>
              <a:rPr lang="en-AU" sz="2200" dirty="0" smtClean="0">
                <a:solidFill>
                  <a:srgbClr val="053786"/>
                </a:solidFill>
                <a:latin typeface="Arial" panose="020B0604020202020204" pitchFamily="34" charset="0"/>
                <a:cs typeface="Arial" panose="020B0604020202020204" pitchFamily="34" charset="0"/>
              </a:rPr>
              <a:t/>
            </a:r>
            <a:br>
              <a:rPr lang="en-AU" sz="2200" dirty="0" smtClean="0">
                <a:solidFill>
                  <a:srgbClr val="053786"/>
                </a:solidFill>
                <a:latin typeface="Arial" panose="020B0604020202020204" pitchFamily="34" charset="0"/>
                <a:cs typeface="Arial" panose="020B0604020202020204" pitchFamily="34" charset="0"/>
              </a:rPr>
            </a:br>
            <a:endParaRPr lang="en-AU" sz="2200" dirty="0" smtClean="0">
              <a:solidFill>
                <a:srgbClr val="053786"/>
              </a:solidFill>
              <a:latin typeface="Arial" panose="020B0604020202020204" pitchFamily="34" charset="0"/>
              <a:cs typeface="Arial" panose="020B0604020202020204" pitchFamily="34" charset="0"/>
            </a:endParaRPr>
          </a:p>
          <a:p>
            <a:endParaRPr lang="en-AU" sz="2200" dirty="0" smtClean="0">
              <a:solidFill>
                <a:srgbClr val="053786"/>
              </a:solidFill>
              <a:latin typeface="Arial" panose="020B0604020202020204" pitchFamily="34" charset="0"/>
              <a:cs typeface="Arial" panose="020B0604020202020204" pitchFamily="34" charset="0"/>
            </a:endParaRPr>
          </a:p>
          <a:p>
            <a:endParaRPr lang="en-AU" sz="2200" dirty="0" smtClean="0">
              <a:solidFill>
                <a:srgbClr val="053786"/>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853384" y="4206240"/>
            <a:ext cx="3775276" cy="25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55566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206498"/>
            <a:ext cx="6524883" cy="900113"/>
          </a:xfrm>
        </p:spPr>
        <p:txBody>
          <a:bodyPr/>
          <a:lstStyle/>
          <a:p>
            <a:r>
              <a:rPr lang="en-US" sz="2600" dirty="0">
                <a:solidFill>
                  <a:srgbClr val="053786"/>
                </a:solidFill>
              </a:rPr>
              <a:t>i</a:t>
            </a:r>
            <a:r>
              <a:rPr lang="en-US" sz="2600" dirty="0" smtClean="0">
                <a:solidFill>
                  <a:srgbClr val="053786"/>
                </a:solidFill>
              </a:rPr>
              <a:t>-track outcomes, 2015</a:t>
            </a:r>
            <a:r>
              <a:rPr lang="en-US" sz="2600" i="1" dirty="0" smtClean="0">
                <a:solidFill>
                  <a:srgbClr val="053786"/>
                </a:solidFill>
              </a:rPr>
              <a:t> </a:t>
            </a:r>
            <a:r>
              <a:rPr lang="en-US" sz="2600" dirty="0" smtClean="0">
                <a:solidFill>
                  <a:srgbClr val="053786"/>
                </a:solidFill>
              </a:rPr>
              <a:t>(pre and post)</a:t>
            </a:r>
            <a:endParaRPr lang="en-US" sz="2600" dirty="0">
              <a:solidFill>
                <a:srgbClr val="053786"/>
              </a:solidFill>
            </a:endParaRPr>
          </a:p>
        </p:txBody>
      </p:sp>
      <p:sp>
        <p:nvSpPr>
          <p:cNvPr id="5" name="TextBox 4"/>
          <p:cNvSpPr txBox="1"/>
          <p:nvPr/>
        </p:nvSpPr>
        <p:spPr>
          <a:xfrm>
            <a:off x="503238" y="1106611"/>
            <a:ext cx="8373476" cy="6647974"/>
          </a:xfrm>
          <a:prstGeom prst="rect">
            <a:avLst/>
          </a:prstGeom>
          <a:noFill/>
        </p:spPr>
        <p:txBody>
          <a:bodyPr wrap="square" rtlCol="0">
            <a:spAutoFit/>
          </a:bodyPr>
          <a:lstStyle/>
          <a:p>
            <a:pPr marL="285750" indent="-285750">
              <a:buFont typeface="Arial" panose="020B0604020202020204" pitchFamily="34" charset="0"/>
              <a:buChar char="•"/>
            </a:pPr>
            <a:r>
              <a:rPr lang="en-AU" sz="2000" dirty="0">
                <a:solidFill>
                  <a:srgbClr val="053786"/>
                </a:solidFill>
                <a:latin typeface="Arial" panose="020B0604020202020204" pitchFamily="34" charset="0"/>
                <a:cs typeface="Arial" panose="020B0604020202020204" pitchFamily="34" charset="0"/>
              </a:rPr>
              <a:t>Significant increase in % more motivated re school, going to study post-school, knew what school subjects they needed, career they wanted, where to get information re careers, steps to take</a:t>
            </a:r>
          </a:p>
          <a:p>
            <a:pPr marL="285750" indent="-285750">
              <a:buFont typeface="Arial" panose="020B0604020202020204" pitchFamily="34" charset="0"/>
              <a:buChar char="•"/>
            </a:pP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a:solidFill>
                  <a:srgbClr val="053786"/>
                </a:solidFill>
                <a:latin typeface="Arial" panose="020B0604020202020204" pitchFamily="34" charset="0"/>
                <a:cs typeface="Arial" panose="020B0604020202020204" pitchFamily="34" charset="0"/>
              </a:rPr>
              <a:t>Significant reduction in % who were ‘not sure’ what they would do when they left school </a:t>
            </a:r>
            <a:r>
              <a:rPr lang="en-AU" sz="2000" dirty="0" smtClean="0">
                <a:solidFill>
                  <a:srgbClr val="053786"/>
                </a:solidFill>
                <a:latin typeface="Arial" panose="020B0604020202020204" pitchFamily="34" charset="0"/>
                <a:cs typeface="Arial" panose="020B0604020202020204" pitchFamily="34" charset="0"/>
              </a:rPr>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More than 3 in 4 students increased their confidence to ask for advice/help from adults</a:t>
            </a:r>
            <a:br>
              <a:rPr lang="en-AU" sz="2000" dirty="0" smtClean="0">
                <a:solidFill>
                  <a:srgbClr val="053786"/>
                </a:solidFill>
                <a:latin typeface="Arial" panose="020B0604020202020204" pitchFamily="34" charset="0"/>
                <a:cs typeface="Arial" panose="020B0604020202020204" pitchFamily="34" charset="0"/>
              </a:rPr>
            </a:br>
            <a:endParaRPr lang="en-AU" sz="2200" dirty="0" smtClean="0">
              <a:solidFill>
                <a:srgbClr val="053786"/>
              </a:solidFill>
              <a:latin typeface="Arial" panose="020B0604020202020204" pitchFamily="34" charset="0"/>
              <a:cs typeface="Arial" panose="020B0604020202020204" pitchFamily="34" charset="0"/>
            </a:endParaRPr>
          </a:p>
          <a:p>
            <a:r>
              <a:rPr lang="en-AU" sz="2000" i="1" dirty="0" smtClean="0">
                <a:solidFill>
                  <a:srgbClr val="00B0F0"/>
                </a:solidFill>
                <a:latin typeface="Arial" panose="020B0604020202020204" pitchFamily="34" charset="0"/>
                <a:cs typeface="Arial" panose="020B0604020202020204" pitchFamily="34" charset="0"/>
              </a:rPr>
              <a:t>She would always encourage me to do well. She would motivate me on never giving up even at the hardest of times because ‘every no leads me closer to a yes’…she was really inspirational.</a:t>
            </a:r>
          </a:p>
          <a:p>
            <a:endParaRPr lang="en-AU" sz="2000" i="1" dirty="0">
              <a:solidFill>
                <a:srgbClr val="00B0F0"/>
              </a:solidFill>
              <a:latin typeface="Arial" panose="020B0604020202020204" pitchFamily="34" charset="0"/>
              <a:cs typeface="Arial" panose="020B0604020202020204" pitchFamily="34" charset="0"/>
            </a:endParaRPr>
          </a:p>
          <a:p>
            <a:r>
              <a:rPr lang="en-AU" sz="2000" i="1" dirty="0" smtClean="0">
                <a:solidFill>
                  <a:srgbClr val="00B0F0"/>
                </a:solidFill>
                <a:latin typeface="Arial" panose="020B0604020202020204" pitchFamily="34" charset="0"/>
                <a:cs typeface="Arial" panose="020B0604020202020204" pitchFamily="34" charset="0"/>
              </a:rPr>
              <a:t>He helped me with my career options and what I might be interested in. He told me about his career and what he did to reach where he is. He motivated me to do well in my education and we have many things in common. My mentor is the best.</a:t>
            </a:r>
            <a:r>
              <a:rPr lang="en-AU" sz="2000" dirty="0" smtClean="0">
                <a:solidFill>
                  <a:srgbClr val="053786"/>
                </a:solidFill>
                <a:latin typeface="Arial" panose="020B0604020202020204" pitchFamily="34" charset="0"/>
                <a:cs typeface="Arial" panose="020B0604020202020204" pitchFamily="34" charset="0"/>
              </a:rPr>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endParaRPr lang="en-AU" sz="2200" dirty="0" smtClean="0">
              <a:solidFill>
                <a:srgbClr val="053786"/>
              </a:solidFill>
              <a:latin typeface="Arial" panose="020B0604020202020204" pitchFamily="34" charset="0"/>
              <a:cs typeface="Arial" panose="020B0604020202020204" pitchFamily="34" charset="0"/>
            </a:endParaRPr>
          </a:p>
          <a:p>
            <a:endParaRPr lang="en-AU" sz="2200" dirty="0" smtClean="0">
              <a:solidFill>
                <a:srgbClr val="05378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23773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503238" y="1836738"/>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buFont typeface="Arial" charset="0"/>
              <a:buNone/>
              <a:defRPr/>
            </a:pPr>
            <a:r>
              <a:rPr lang="en-US" dirty="0" smtClean="0"/>
              <a:t>OUTCOMES of LfL students</a:t>
            </a:r>
            <a:endParaRPr lang="en-US" u="sng" dirty="0"/>
          </a:p>
        </p:txBody>
      </p:sp>
      <p:pic>
        <p:nvPicPr>
          <p:cNvPr id="5" name="Picture 2" descr="H:\Research TSF\Publications\Learning for Life 2016\Photos\Gisma-Moraad_2249 resized.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607659" y="3115123"/>
            <a:ext cx="5256941" cy="3504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4818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62" y="216000"/>
            <a:ext cx="6648300" cy="1143000"/>
          </a:xfrm>
        </p:spPr>
        <p:txBody>
          <a:bodyPr/>
          <a:lstStyle/>
          <a:p>
            <a:r>
              <a:rPr lang="en-US" sz="2800" dirty="0" smtClean="0"/>
              <a:t>Measures of effectiveness</a:t>
            </a:r>
            <a:endParaRPr lang="en-US" sz="2800" i="1" dirty="0"/>
          </a:p>
        </p:txBody>
      </p:sp>
      <p:sp>
        <p:nvSpPr>
          <p:cNvPr id="3" name="Rectangle 2"/>
          <p:cNvSpPr/>
          <p:nvPr/>
        </p:nvSpPr>
        <p:spPr>
          <a:xfrm>
            <a:off x="381949" y="1209822"/>
            <a:ext cx="1869943" cy="1083212"/>
          </a:xfrm>
          <a:prstGeom prst="rect">
            <a:avLst/>
          </a:prstGeom>
          <a:solidFill>
            <a:srgbClr val="003A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381947" y="2818837"/>
            <a:ext cx="1869943" cy="1153551"/>
          </a:xfrm>
          <a:prstGeom prst="rect">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5" name="Rectangle 4"/>
          <p:cNvSpPr/>
          <p:nvPr/>
        </p:nvSpPr>
        <p:spPr>
          <a:xfrm>
            <a:off x="381948" y="4553243"/>
            <a:ext cx="1869943" cy="1956412"/>
          </a:xfrm>
          <a:prstGeom prst="rect">
            <a:avLst/>
          </a:prstGeom>
          <a:solidFill>
            <a:srgbClr val="9FD3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6" name="TextBox 5"/>
          <p:cNvSpPr txBox="1"/>
          <p:nvPr/>
        </p:nvSpPr>
        <p:spPr>
          <a:xfrm>
            <a:off x="452287" y="4684766"/>
            <a:ext cx="1729266" cy="1754326"/>
          </a:xfrm>
          <a:prstGeom prst="rect">
            <a:avLst/>
          </a:prstGeom>
          <a:noFill/>
        </p:spPr>
        <p:txBody>
          <a:bodyPr wrap="square" rtlCol="0">
            <a:spAutoFit/>
          </a:bodyPr>
          <a:lstStyle/>
          <a:p>
            <a:r>
              <a:rPr lang="en-AU" b="1" dirty="0" smtClean="0">
                <a:solidFill>
                  <a:srgbClr val="032A53"/>
                </a:solidFill>
              </a:rPr>
              <a:t>PROGRAMS  Build skills &amp; knowledge &amp; influence attitudes &amp; behaviours</a:t>
            </a:r>
            <a:endParaRPr lang="en-AU" b="1" dirty="0">
              <a:solidFill>
                <a:srgbClr val="032A53"/>
              </a:solidFill>
            </a:endParaRPr>
          </a:p>
        </p:txBody>
      </p:sp>
      <p:sp>
        <p:nvSpPr>
          <p:cNvPr id="8" name="Rectangle 7"/>
          <p:cNvSpPr/>
          <p:nvPr/>
        </p:nvSpPr>
        <p:spPr>
          <a:xfrm>
            <a:off x="381948" y="2940929"/>
            <a:ext cx="1869944" cy="646331"/>
          </a:xfrm>
          <a:prstGeom prst="rect">
            <a:avLst/>
          </a:prstGeom>
        </p:spPr>
        <p:txBody>
          <a:bodyPr wrap="square">
            <a:spAutoFit/>
          </a:bodyPr>
          <a:lstStyle/>
          <a:p>
            <a:pPr algn="ctr"/>
            <a:r>
              <a:rPr lang="en-AU" b="1" dirty="0" smtClean="0">
                <a:solidFill>
                  <a:schemeClr val="bg1"/>
                </a:solidFill>
              </a:rPr>
              <a:t>SHORT-TERM OUTCOMES</a:t>
            </a:r>
            <a:endParaRPr lang="en-AU" b="1" dirty="0">
              <a:solidFill>
                <a:schemeClr val="bg1"/>
              </a:solidFill>
            </a:endParaRPr>
          </a:p>
        </p:txBody>
      </p:sp>
      <p:sp>
        <p:nvSpPr>
          <p:cNvPr id="9" name="Rectangle 8"/>
          <p:cNvSpPr/>
          <p:nvPr/>
        </p:nvSpPr>
        <p:spPr>
          <a:xfrm>
            <a:off x="381949" y="1271310"/>
            <a:ext cx="1869942" cy="923330"/>
          </a:xfrm>
          <a:prstGeom prst="rect">
            <a:avLst/>
          </a:prstGeom>
        </p:spPr>
        <p:txBody>
          <a:bodyPr wrap="square">
            <a:spAutoFit/>
          </a:bodyPr>
          <a:lstStyle/>
          <a:p>
            <a:pPr algn="ctr"/>
            <a:r>
              <a:rPr lang="en-AU" b="1" dirty="0" smtClean="0">
                <a:solidFill>
                  <a:schemeClr val="bg1"/>
                </a:solidFill>
              </a:rPr>
              <a:t>LONGER-TERM </a:t>
            </a:r>
            <a:r>
              <a:rPr lang="en-AU" b="1" dirty="0">
                <a:solidFill>
                  <a:schemeClr val="bg1"/>
                </a:solidFill>
              </a:rPr>
              <a:t>OUTCOMES</a:t>
            </a:r>
          </a:p>
        </p:txBody>
      </p:sp>
      <p:sp>
        <p:nvSpPr>
          <p:cNvPr id="10" name="Rectangle 9"/>
          <p:cNvSpPr/>
          <p:nvPr/>
        </p:nvSpPr>
        <p:spPr>
          <a:xfrm>
            <a:off x="2379815" y="4777099"/>
            <a:ext cx="4276580" cy="1569660"/>
          </a:xfrm>
          <a:prstGeom prst="rect">
            <a:avLst/>
          </a:prstGeom>
        </p:spPr>
        <p:txBody>
          <a:bodyPr wrap="square">
            <a:spAutoFit/>
          </a:bodyPr>
          <a:lstStyle/>
          <a:p>
            <a:r>
              <a:rPr lang="en-AU" sz="1600" dirty="0" smtClean="0">
                <a:solidFill>
                  <a:srgbClr val="032A53"/>
                </a:solidFill>
              </a:rPr>
              <a:t>Let’s Count, Let’s Read, Learning for Life, Student2Student, iTrack mentoring, Learning Clubs, Creative enrichment, careers/post-school options workshops, Work Inspiration, Tertiary Mentoring, Tech Packs, Financial literacy</a:t>
            </a:r>
          </a:p>
        </p:txBody>
      </p:sp>
      <p:sp>
        <p:nvSpPr>
          <p:cNvPr id="11" name="Rectangle 10"/>
          <p:cNvSpPr/>
          <p:nvPr/>
        </p:nvSpPr>
        <p:spPr>
          <a:xfrm>
            <a:off x="2379815" y="2508330"/>
            <a:ext cx="4572000" cy="1923604"/>
          </a:xfrm>
          <a:prstGeom prst="rect">
            <a:avLst/>
          </a:prstGeom>
        </p:spPr>
        <p:txBody>
          <a:bodyPr>
            <a:spAutoFit/>
          </a:bodyPr>
          <a:lstStyle/>
          <a:p>
            <a:pPr marL="285750" indent="-285750">
              <a:buFont typeface="Arial" panose="020B0604020202020204" pitchFamily="34" charset="0"/>
              <a:buChar char="•"/>
            </a:pPr>
            <a:r>
              <a:rPr lang="en-AU" sz="1700" dirty="0" smtClean="0">
                <a:solidFill>
                  <a:srgbClr val="032A53"/>
                </a:solidFill>
              </a:rPr>
              <a:t>Improved literacy and numeracy</a:t>
            </a:r>
          </a:p>
          <a:p>
            <a:pPr marL="285750" indent="-285750">
              <a:buFont typeface="Arial" panose="020B0604020202020204" pitchFamily="34" charset="0"/>
              <a:buChar char="•"/>
            </a:pPr>
            <a:r>
              <a:rPr lang="en-AU" sz="1700" dirty="0" smtClean="0">
                <a:solidFill>
                  <a:srgbClr val="032A53"/>
                </a:solidFill>
              </a:rPr>
              <a:t>Improved confidence (self-efficacy)</a:t>
            </a:r>
          </a:p>
          <a:p>
            <a:pPr marL="285750" indent="-285750">
              <a:buFont typeface="Arial" panose="020B0604020202020204" pitchFamily="34" charset="0"/>
              <a:buChar char="•"/>
            </a:pPr>
            <a:r>
              <a:rPr lang="en-AU" sz="1700" dirty="0" smtClean="0">
                <a:solidFill>
                  <a:srgbClr val="032A53"/>
                </a:solidFill>
              </a:rPr>
              <a:t>Improved motivation and aspiration</a:t>
            </a:r>
          </a:p>
          <a:p>
            <a:pPr marL="285750" indent="-285750">
              <a:buFont typeface="Arial" panose="020B0604020202020204" pitchFamily="34" charset="0"/>
              <a:buChar char="•"/>
            </a:pPr>
            <a:r>
              <a:rPr lang="en-AU" sz="1700" dirty="0" smtClean="0">
                <a:solidFill>
                  <a:srgbClr val="032A53"/>
                </a:solidFill>
              </a:rPr>
              <a:t>Enhanced networks and relationships</a:t>
            </a:r>
          </a:p>
          <a:p>
            <a:pPr marL="285750" indent="-285750">
              <a:buFont typeface="Arial" panose="020B0604020202020204" pitchFamily="34" charset="0"/>
              <a:buChar char="•"/>
            </a:pPr>
            <a:r>
              <a:rPr lang="en-AU" sz="1700" dirty="0" smtClean="0">
                <a:solidFill>
                  <a:srgbClr val="032A53"/>
                </a:solidFill>
              </a:rPr>
              <a:t>Improved knowledge/understanding</a:t>
            </a:r>
          </a:p>
          <a:p>
            <a:pPr marL="285750" indent="-285750">
              <a:buFont typeface="Arial" panose="020B0604020202020204" pitchFamily="34" charset="0"/>
              <a:buChar char="•"/>
            </a:pPr>
            <a:r>
              <a:rPr lang="en-AU" sz="1700" dirty="0" smtClean="0">
                <a:solidFill>
                  <a:srgbClr val="032A53"/>
                </a:solidFill>
              </a:rPr>
              <a:t>Improved or sustained school attendance</a:t>
            </a:r>
          </a:p>
          <a:p>
            <a:pPr marL="285750" indent="-285750">
              <a:buFont typeface="Arial" panose="020B0604020202020204" pitchFamily="34" charset="0"/>
              <a:buChar char="•"/>
            </a:pPr>
            <a:endParaRPr lang="en-AU" sz="1700" b="1" dirty="0" smtClean="0">
              <a:solidFill>
                <a:srgbClr val="032A53"/>
              </a:solidFill>
            </a:endParaRPr>
          </a:p>
        </p:txBody>
      </p:sp>
      <p:sp>
        <p:nvSpPr>
          <p:cNvPr id="12" name="Rectangle 11"/>
          <p:cNvSpPr/>
          <p:nvPr/>
        </p:nvSpPr>
        <p:spPr>
          <a:xfrm>
            <a:off x="2379815" y="1076308"/>
            <a:ext cx="4923693" cy="1138773"/>
          </a:xfrm>
          <a:prstGeom prst="rect">
            <a:avLst/>
          </a:prstGeom>
        </p:spPr>
        <p:txBody>
          <a:bodyPr wrap="square">
            <a:spAutoFit/>
          </a:bodyPr>
          <a:lstStyle/>
          <a:p>
            <a:pPr marL="285750" indent="-285750">
              <a:buFont typeface="Arial" panose="020B0604020202020204" pitchFamily="34" charset="0"/>
              <a:buChar char="•"/>
            </a:pPr>
            <a:r>
              <a:rPr lang="en-AU" sz="1700" dirty="0" smtClean="0">
                <a:solidFill>
                  <a:srgbClr val="032A53"/>
                </a:solidFill>
              </a:rPr>
              <a:t>Young people are in education, training, and/or work</a:t>
            </a:r>
          </a:p>
          <a:p>
            <a:pPr marL="285750" indent="-285750">
              <a:buFont typeface="Arial" panose="020B0604020202020204" pitchFamily="34" charset="0"/>
              <a:buChar char="•"/>
            </a:pPr>
            <a:r>
              <a:rPr lang="en-AU" sz="1700" dirty="0" smtClean="0">
                <a:solidFill>
                  <a:srgbClr val="032A53"/>
                </a:solidFill>
              </a:rPr>
              <a:t>Young people complete </a:t>
            </a:r>
            <a:r>
              <a:rPr lang="en-AU" sz="1700" dirty="0" err="1" smtClean="0">
                <a:solidFill>
                  <a:srgbClr val="032A53"/>
                </a:solidFill>
              </a:rPr>
              <a:t>Yr</a:t>
            </a:r>
            <a:r>
              <a:rPr lang="en-AU" sz="1700" dirty="0" smtClean="0">
                <a:solidFill>
                  <a:srgbClr val="032A53"/>
                </a:solidFill>
              </a:rPr>
              <a:t> 12 or equivalent</a:t>
            </a:r>
          </a:p>
          <a:p>
            <a:pPr marL="285750" indent="-285750">
              <a:buFont typeface="Arial" panose="020B0604020202020204" pitchFamily="34" charset="0"/>
              <a:buChar char="•"/>
            </a:pPr>
            <a:r>
              <a:rPr lang="en-AU" sz="1700" dirty="0" smtClean="0">
                <a:solidFill>
                  <a:srgbClr val="032A53"/>
                </a:solidFill>
              </a:rPr>
              <a:t>Young people stay engaged with learning</a:t>
            </a:r>
            <a:endParaRPr lang="en-AU" sz="1700" dirty="0">
              <a:solidFill>
                <a:srgbClr val="032A53"/>
              </a:solidFill>
            </a:endParaRPr>
          </a:p>
        </p:txBody>
      </p:sp>
      <p:sp>
        <p:nvSpPr>
          <p:cNvPr id="13" name="Rectangle 12"/>
          <p:cNvSpPr/>
          <p:nvPr/>
        </p:nvSpPr>
        <p:spPr>
          <a:xfrm>
            <a:off x="6832243" y="1055336"/>
            <a:ext cx="1969476" cy="923330"/>
          </a:xfrm>
          <a:prstGeom prst="rect">
            <a:avLst/>
          </a:prstGeom>
        </p:spPr>
        <p:txBody>
          <a:bodyPr wrap="square">
            <a:spAutoFit/>
          </a:bodyPr>
          <a:lstStyle/>
          <a:p>
            <a:r>
              <a:rPr lang="en-AU" b="1" dirty="0" smtClean="0">
                <a:solidFill>
                  <a:srgbClr val="FF0000"/>
                </a:solidFill>
              </a:rPr>
              <a:t>ENGAGEMENT</a:t>
            </a:r>
            <a:endParaRPr lang="en-AU" b="1" dirty="0">
              <a:solidFill>
                <a:srgbClr val="FF0000"/>
              </a:solidFill>
            </a:endParaRPr>
          </a:p>
          <a:p>
            <a:r>
              <a:rPr lang="en-AU" b="1" dirty="0" smtClean="0">
                <a:solidFill>
                  <a:srgbClr val="FF0000"/>
                </a:solidFill>
              </a:rPr>
              <a:t>ADVANCEMENT</a:t>
            </a:r>
            <a:endParaRPr lang="en-AU" b="1" dirty="0">
              <a:solidFill>
                <a:srgbClr val="FF0000"/>
              </a:solidFill>
            </a:endParaRPr>
          </a:p>
          <a:p>
            <a:r>
              <a:rPr lang="en-AU" b="1" dirty="0" smtClean="0">
                <a:solidFill>
                  <a:srgbClr val="032A53"/>
                </a:solidFill>
              </a:rPr>
              <a:t>ATTENDANCE</a:t>
            </a:r>
            <a:endParaRPr lang="en-AU" b="1" dirty="0">
              <a:solidFill>
                <a:srgbClr val="032A53"/>
              </a:solidFill>
            </a:endParaRPr>
          </a:p>
        </p:txBody>
      </p:sp>
      <p:sp>
        <p:nvSpPr>
          <p:cNvPr id="14" name="Up Arrow 13"/>
          <p:cNvSpPr/>
          <p:nvPr/>
        </p:nvSpPr>
        <p:spPr>
          <a:xfrm>
            <a:off x="1080870" y="2372954"/>
            <a:ext cx="265358" cy="407961"/>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15" name="Up Arrow 14"/>
          <p:cNvSpPr/>
          <p:nvPr/>
        </p:nvSpPr>
        <p:spPr>
          <a:xfrm>
            <a:off x="1117002" y="4000525"/>
            <a:ext cx="265358" cy="407961"/>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cxnSp>
        <p:nvCxnSpPr>
          <p:cNvPr id="17" name="Straight Connector 16"/>
          <p:cNvCxnSpPr/>
          <p:nvPr/>
        </p:nvCxnSpPr>
        <p:spPr>
          <a:xfrm>
            <a:off x="2379815" y="2293034"/>
            <a:ext cx="5765379"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2379814" y="4392074"/>
            <a:ext cx="5765379"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9" name="Up Arrow 18"/>
          <p:cNvSpPr/>
          <p:nvPr/>
        </p:nvSpPr>
        <p:spPr>
          <a:xfrm>
            <a:off x="8356212" y="1978666"/>
            <a:ext cx="618980" cy="4460426"/>
          </a:xfrm>
          <a:prstGeom prst="up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7" name="TextBox 6"/>
          <p:cNvSpPr txBox="1"/>
          <p:nvPr/>
        </p:nvSpPr>
        <p:spPr>
          <a:xfrm>
            <a:off x="6769510" y="4684766"/>
            <a:ext cx="1586702" cy="1569660"/>
          </a:xfrm>
          <a:prstGeom prst="rect">
            <a:avLst/>
          </a:prstGeom>
          <a:noFill/>
        </p:spPr>
        <p:txBody>
          <a:bodyPr wrap="square" rtlCol="0">
            <a:spAutoFit/>
          </a:bodyPr>
          <a:lstStyle/>
          <a:p>
            <a:pPr algn="ctr"/>
            <a:r>
              <a:rPr lang="en-AU" sz="1600" dirty="0" smtClean="0">
                <a:solidFill>
                  <a:srgbClr val="053786"/>
                </a:solidFill>
              </a:rPr>
              <a:t>Longitudinal dataset, unique student ID, admin, demographic and outcomes</a:t>
            </a:r>
            <a:endParaRPr lang="en-AU" sz="1600" dirty="0">
              <a:solidFill>
                <a:srgbClr val="053786"/>
              </a:solidFill>
            </a:endParaRPr>
          </a:p>
        </p:txBody>
      </p:sp>
      <p:sp>
        <p:nvSpPr>
          <p:cNvPr id="16" name="Rectangle 15"/>
          <p:cNvSpPr/>
          <p:nvPr/>
        </p:nvSpPr>
        <p:spPr>
          <a:xfrm>
            <a:off x="6769510" y="4684766"/>
            <a:ext cx="1586702" cy="163091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7962724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053786"/>
                </a:solidFill>
              </a:rPr>
              <a:t>Improved</a:t>
            </a:r>
            <a:r>
              <a:rPr lang="en-US" sz="2800" dirty="0">
                <a:solidFill>
                  <a:srgbClr val="053786"/>
                </a:solidFill>
              </a:rPr>
              <a:t> </a:t>
            </a:r>
            <a:r>
              <a:rPr lang="en-US" sz="2800" dirty="0" smtClean="0">
                <a:solidFill>
                  <a:srgbClr val="053786"/>
                </a:solidFill>
              </a:rPr>
              <a:t>school completion</a:t>
            </a:r>
            <a:endParaRPr lang="en-US" sz="2800" dirty="0">
              <a:solidFill>
                <a:srgbClr val="053786"/>
              </a:solidFill>
            </a:endParaRPr>
          </a:p>
        </p:txBody>
      </p:sp>
      <p:grpSp>
        <p:nvGrpSpPr>
          <p:cNvPr id="4" name="Group 3"/>
          <p:cNvGrpSpPr/>
          <p:nvPr/>
        </p:nvGrpSpPr>
        <p:grpSpPr>
          <a:xfrm>
            <a:off x="749456" y="1157943"/>
            <a:ext cx="7480151" cy="2112760"/>
            <a:chOff x="504000" y="2891040"/>
            <a:chExt cx="7480151" cy="2112760"/>
          </a:xfrm>
        </p:grpSpPr>
        <p:sp>
          <p:nvSpPr>
            <p:cNvPr id="7" name="Oval 6"/>
            <p:cNvSpPr/>
            <p:nvPr/>
          </p:nvSpPr>
          <p:spPr>
            <a:xfrm>
              <a:off x="504000" y="3543300"/>
              <a:ext cx="1460500" cy="1460500"/>
            </a:xfrm>
            <a:prstGeom prst="ellipse">
              <a:avLst/>
            </a:prstGeom>
            <a:gradFill flip="none" rotWithShape="1">
              <a:gsLst>
                <a:gs pos="50000">
                  <a:schemeClr val="accent5"/>
                </a:gs>
                <a:gs pos="100000">
                  <a:schemeClr val="accent5">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fontAlgn="auto">
                <a:spcBef>
                  <a:spcPts val="0"/>
                </a:spcBef>
                <a:spcAft>
                  <a:spcPts val="0"/>
                </a:spcAft>
              </a:pPr>
              <a:r>
                <a:rPr lang="en-US" sz="2800" dirty="0" smtClean="0">
                  <a:solidFill>
                    <a:prstClr val="white"/>
                  </a:solidFill>
                  <a:latin typeface="Arial"/>
                  <a:cs typeface="Arial"/>
                </a:rPr>
                <a:t>68.2%</a:t>
              </a:r>
              <a:endParaRPr lang="en-US" sz="2800" dirty="0">
                <a:solidFill>
                  <a:prstClr val="white"/>
                </a:solidFill>
                <a:latin typeface="Arial"/>
                <a:cs typeface="Arial"/>
              </a:endParaRPr>
            </a:p>
          </p:txBody>
        </p:sp>
        <p:sp>
          <p:nvSpPr>
            <p:cNvPr id="5" name="TextBox 4"/>
            <p:cNvSpPr txBox="1"/>
            <p:nvPr/>
          </p:nvSpPr>
          <p:spPr>
            <a:xfrm>
              <a:off x="504000" y="2891040"/>
              <a:ext cx="5134800" cy="307777"/>
            </a:xfrm>
            <a:prstGeom prst="rect">
              <a:avLst/>
            </a:prstGeom>
            <a:noFill/>
          </p:spPr>
          <p:txBody>
            <a:bodyPr wrap="square" lIns="0" tIns="0" rIns="0" bIns="0" rtlCol="0">
              <a:spAutoFit/>
            </a:bodyPr>
            <a:lstStyle/>
            <a:p>
              <a:pPr fontAlgn="auto">
                <a:spcBef>
                  <a:spcPts val="0"/>
                </a:spcBef>
                <a:spcAft>
                  <a:spcPts val="0"/>
                </a:spcAft>
              </a:pPr>
              <a:r>
                <a:rPr lang="en-US" sz="2000" b="1" dirty="0" smtClean="0">
                  <a:solidFill>
                    <a:srgbClr val="053786"/>
                  </a:solidFill>
                  <a:latin typeface="Arial"/>
                  <a:cs typeface="Arial"/>
                </a:rPr>
                <a:t>The Smith Family’s advancement </a:t>
              </a:r>
              <a:r>
                <a:rPr lang="en-US" sz="2000" b="1" dirty="0">
                  <a:solidFill>
                    <a:srgbClr val="053786"/>
                  </a:solidFill>
                  <a:latin typeface="Arial"/>
                  <a:cs typeface="Arial"/>
                </a:rPr>
                <a:t>r</a:t>
              </a:r>
              <a:r>
                <a:rPr lang="en-US" sz="2000" b="1" dirty="0" smtClean="0">
                  <a:solidFill>
                    <a:srgbClr val="053786"/>
                  </a:solidFill>
                  <a:latin typeface="Arial"/>
                  <a:cs typeface="Arial"/>
                </a:rPr>
                <a:t>ate</a:t>
              </a:r>
              <a:endParaRPr lang="en-US" sz="2000" b="1" dirty="0">
                <a:solidFill>
                  <a:srgbClr val="053786"/>
                </a:solidFill>
                <a:latin typeface="Arial"/>
                <a:cs typeface="Arial"/>
              </a:endParaRPr>
            </a:p>
          </p:txBody>
        </p:sp>
        <p:sp>
          <p:nvSpPr>
            <p:cNvPr id="10" name="TextBox 9"/>
            <p:cNvSpPr txBox="1"/>
            <p:nvPr/>
          </p:nvSpPr>
          <p:spPr>
            <a:xfrm>
              <a:off x="2392435" y="3750330"/>
              <a:ext cx="5591716" cy="784830"/>
            </a:xfrm>
            <a:prstGeom prst="rect">
              <a:avLst/>
            </a:prstGeom>
            <a:noFill/>
          </p:spPr>
          <p:txBody>
            <a:bodyPr wrap="square" lIns="0" tIns="0" rIns="0" bIns="0" rtlCol="0">
              <a:spAutoFit/>
            </a:bodyPr>
            <a:lstStyle/>
            <a:p>
              <a:pPr fontAlgn="auto">
                <a:spcBef>
                  <a:spcPts val="0"/>
                </a:spcBef>
                <a:spcAft>
                  <a:spcPts val="0"/>
                </a:spcAft>
              </a:pPr>
              <a:r>
                <a:rPr lang="en-US" sz="1700" i="1" dirty="0">
                  <a:solidFill>
                    <a:srgbClr val="053786"/>
                  </a:solidFill>
                  <a:latin typeface="Arial"/>
                  <a:cs typeface="Arial"/>
                </a:rPr>
                <a:t>Learning for Life</a:t>
              </a:r>
              <a:r>
                <a:rPr lang="en-US" sz="1700" dirty="0">
                  <a:solidFill>
                    <a:srgbClr val="053786"/>
                  </a:solidFill>
                  <a:latin typeface="Arial"/>
                  <a:cs typeface="Arial"/>
                </a:rPr>
                <a:t> students who </a:t>
              </a:r>
              <a:r>
                <a:rPr lang="en-US" sz="1700" dirty="0" smtClean="0">
                  <a:solidFill>
                    <a:srgbClr val="053786"/>
                  </a:solidFill>
                  <a:latin typeface="Arial"/>
                  <a:cs typeface="Arial"/>
                </a:rPr>
                <a:t>were in </a:t>
              </a:r>
              <a:r>
                <a:rPr lang="en-US" sz="1700" dirty="0">
                  <a:solidFill>
                    <a:srgbClr val="053786"/>
                  </a:solidFill>
                  <a:latin typeface="Arial"/>
                  <a:cs typeface="Arial"/>
                </a:rPr>
                <a:t>Year 10 in </a:t>
              </a:r>
              <a:r>
                <a:rPr lang="en-US" sz="1700" dirty="0" smtClean="0">
                  <a:solidFill>
                    <a:srgbClr val="053786"/>
                  </a:solidFill>
                  <a:latin typeface="Arial"/>
                  <a:cs typeface="Arial"/>
                </a:rPr>
                <a:t>2013 and </a:t>
              </a:r>
              <a:r>
                <a:rPr lang="en-US" sz="1700" dirty="0">
                  <a:solidFill>
                    <a:srgbClr val="053786"/>
                  </a:solidFill>
                  <a:latin typeface="Arial"/>
                  <a:cs typeface="Arial"/>
                </a:rPr>
                <a:t>advanced to Year 12 or its equivalent by </a:t>
              </a:r>
              <a:r>
                <a:rPr lang="en-US" sz="1700" dirty="0" smtClean="0">
                  <a:solidFill>
                    <a:srgbClr val="053786"/>
                  </a:solidFill>
                  <a:latin typeface="Arial"/>
                  <a:cs typeface="Arial"/>
                </a:rPr>
                <a:t>2015.</a:t>
              </a:r>
              <a:br>
                <a:rPr lang="en-US" sz="1700" dirty="0" smtClean="0">
                  <a:solidFill>
                    <a:srgbClr val="053786"/>
                  </a:solidFill>
                  <a:latin typeface="Arial"/>
                  <a:cs typeface="Arial"/>
                </a:rPr>
              </a:br>
              <a:r>
                <a:rPr lang="en-US" sz="1700" dirty="0" smtClean="0">
                  <a:solidFill>
                    <a:srgbClr val="053786"/>
                  </a:solidFill>
                  <a:latin typeface="Arial"/>
                  <a:cs typeface="Arial"/>
                </a:rPr>
                <a:t>Up </a:t>
              </a:r>
              <a:r>
                <a:rPr lang="en-US" sz="1700" dirty="0">
                  <a:solidFill>
                    <a:srgbClr val="053786"/>
                  </a:solidFill>
                  <a:latin typeface="Arial"/>
                  <a:cs typeface="Arial"/>
                </a:rPr>
                <a:t>from 60% for the period 2010–12.</a:t>
              </a:r>
            </a:p>
          </p:txBody>
        </p:sp>
      </p:grpSp>
      <p:sp>
        <p:nvSpPr>
          <p:cNvPr id="6" name="Rectangle 5"/>
          <p:cNvSpPr/>
          <p:nvPr/>
        </p:nvSpPr>
        <p:spPr>
          <a:xfrm>
            <a:off x="504012" y="3640246"/>
            <a:ext cx="8090035" cy="646331"/>
          </a:xfrm>
          <a:prstGeom prst="rect">
            <a:avLst/>
          </a:prstGeom>
        </p:spPr>
        <p:txBody>
          <a:bodyPr wrap="square">
            <a:spAutoFit/>
          </a:bodyPr>
          <a:lstStyle/>
          <a:p>
            <a:pPr marL="285750" indent="-285750" fontAlgn="auto">
              <a:spcBef>
                <a:spcPts val="0"/>
              </a:spcBef>
              <a:spcAft>
                <a:spcPts val="0"/>
              </a:spcAft>
              <a:buFont typeface="Arial" panose="020B0604020202020204" pitchFamily="34" charset="0"/>
              <a:buChar char="•"/>
            </a:pPr>
            <a:r>
              <a:rPr lang="en-US" b="1" dirty="0" smtClean="0">
                <a:solidFill>
                  <a:srgbClr val="053786"/>
                </a:solidFill>
                <a:latin typeface="Arial"/>
                <a:cs typeface="Arial"/>
              </a:rPr>
              <a:t>6,500</a:t>
            </a:r>
            <a:r>
              <a:rPr lang="en-US" dirty="0" smtClean="0">
                <a:solidFill>
                  <a:srgbClr val="053786"/>
                </a:solidFill>
                <a:latin typeface="Arial"/>
                <a:cs typeface="Arial"/>
              </a:rPr>
              <a:t> students across Australia have been supported on </a:t>
            </a:r>
            <a:r>
              <a:rPr lang="en-US" i="1" dirty="0" smtClean="0">
                <a:solidFill>
                  <a:srgbClr val="053786"/>
                </a:solidFill>
                <a:latin typeface="Arial"/>
                <a:cs typeface="Arial"/>
              </a:rPr>
              <a:t>Learning for Life </a:t>
            </a:r>
            <a:r>
              <a:rPr lang="en-US" dirty="0" smtClean="0">
                <a:solidFill>
                  <a:srgbClr val="053786"/>
                </a:solidFill>
                <a:latin typeface="Arial"/>
                <a:cs typeface="Arial"/>
              </a:rPr>
              <a:t>to complete Year 12 between 2012 and 2015.</a:t>
            </a:r>
            <a:endParaRPr lang="en-AU" dirty="0">
              <a:solidFill>
                <a:srgbClr val="053786"/>
              </a:solidFill>
              <a:latin typeface="Calibri"/>
            </a:endParaRPr>
          </a:p>
        </p:txBody>
      </p:sp>
      <p:sp>
        <p:nvSpPr>
          <p:cNvPr id="8" name="Round Diagonal Corner Rectangle 7"/>
          <p:cNvSpPr/>
          <p:nvPr/>
        </p:nvSpPr>
        <p:spPr>
          <a:xfrm>
            <a:off x="581361" y="4861104"/>
            <a:ext cx="8012679" cy="1634490"/>
          </a:xfrm>
          <a:prstGeom prst="round2DiagRect">
            <a:avLst/>
          </a:prstGeom>
          <a:noFill/>
          <a:ln w="15875">
            <a:solidFill>
              <a:schemeClr val="accent1"/>
            </a:solidFill>
          </a:ln>
        </p:spPr>
        <p:txBody>
          <a:bodyPr wrap="square">
            <a:spAutoFit/>
          </a:bodyPr>
          <a:lstStyle/>
          <a:p>
            <a:pPr fontAlgn="auto">
              <a:spcBef>
                <a:spcPts val="0"/>
              </a:spcBef>
              <a:spcAft>
                <a:spcPts val="0"/>
              </a:spcAft>
            </a:pPr>
            <a:r>
              <a:rPr lang="en-AU" b="1" dirty="0" smtClean="0">
                <a:solidFill>
                  <a:srgbClr val="053786"/>
                </a:solidFill>
                <a:latin typeface="Arial" panose="020B0604020202020204" pitchFamily="34" charset="0"/>
                <a:cs typeface="Arial" panose="020B0604020202020204" pitchFamily="34" charset="0"/>
              </a:rPr>
              <a:t>National comparison</a:t>
            </a:r>
          </a:p>
          <a:p>
            <a:pPr fontAlgn="auto">
              <a:spcBef>
                <a:spcPts val="0"/>
              </a:spcBef>
              <a:spcAft>
                <a:spcPts val="0"/>
              </a:spcAft>
            </a:pPr>
            <a:r>
              <a:rPr lang="en-AU" dirty="0" smtClean="0">
                <a:solidFill>
                  <a:srgbClr val="053786"/>
                </a:solidFill>
                <a:latin typeface="Arial" panose="020B0604020202020204" pitchFamily="34" charset="0"/>
                <a:cs typeface="Arial" panose="020B0604020202020204" pitchFamily="34" charset="0"/>
              </a:rPr>
              <a:t>The national Year </a:t>
            </a:r>
            <a:r>
              <a:rPr lang="en-AU" dirty="0">
                <a:solidFill>
                  <a:srgbClr val="053786"/>
                </a:solidFill>
                <a:latin typeface="Arial" panose="020B0604020202020204" pitchFamily="34" charset="0"/>
                <a:cs typeface="Arial" panose="020B0604020202020204" pitchFamily="34" charset="0"/>
              </a:rPr>
              <a:t>12 completion rate for 19 year olds from </a:t>
            </a:r>
            <a:r>
              <a:rPr lang="en-AU" dirty="0" smtClean="0">
                <a:solidFill>
                  <a:srgbClr val="053786"/>
                </a:solidFill>
                <a:latin typeface="Arial" panose="020B0604020202020204" pitchFamily="34" charset="0"/>
                <a:cs typeface="Arial" panose="020B0604020202020204" pitchFamily="34" charset="0"/>
              </a:rPr>
              <a:t>Australia’s lowest socioeconomic </a:t>
            </a:r>
            <a:r>
              <a:rPr lang="en-AU" dirty="0">
                <a:solidFill>
                  <a:srgbClr val="053786"/>
                </a:solidFill>
                <a:latin typeface="Arial" panose="020B0604020202020204" pitchFamily="34" charset="0"/>
                <a:cs typeface="Arial" panose="020B0604020202020204" pitchFamily="34" charset="0"/>
              </a:rPr>
              <a:t>decile is </a:t>
            </a:r>
            <a:r>
              <a:rPr lang="en-AU" b="1" dirty="0">
                <a:solidFill>
                  <a:srgbClr val="053786"/>
                </a:solidFill>
                <a:latin typeface="Arial" panose="020B0604020202020204" pitchFamily="34" charset="0"/>
                <a:cs typeface="Arial" panose="020B0604020202020204" pitchFamily="34" charset="0"/>
              </a:rPr>
              <a:t>60.6%</a:t>
            </a:r>
            <a:r>
              <a:rPr lang="en-AU" dirty="0">
                <a:solidFill>
                  <a:srgbClr val="053786"/>
                </a:solidFill>
                <a:latin typeface="Arial" panose="020B0604020202020204" pitchFamily="34" charset="0"/>
                <a:cs typeface="Arial" panose="020B0604020202020204" pitchFamily="34" charset="0"/>
              </a:rPr>
              <a:t> and for the second lowest decile is 61.4</a:t>
            </a:r>
            <a:r>
              <a:rPr lang="en-AU" dirty="0" smtClean="0">
                <a:solidFill>
                  <a:srgbClr val="053786"/>
                </a:solidFill>
                <a:latin typeface="Arial" panose="020B0604020202020204" pitchFamily="34" charset="0"/>
                <a:cs typeface="Arial" panose="020B0604020202020204" pitchFamily="34" charset="0"/>
              </a:rPr>
              <a:t>%. This is well below The Smith Family’s Advancement Rate of </a:t>
            </a:r>
            <a:r>
              <a:rPr lang="en-AU" b="1" dirty="0" smtClean="0">
                <a:solidFill>
                  <a:srgbClr val="053786"/>
                </a:solidFill>
                <a:latin typeface="Arial" panose="020B0604020202020204" pitchFamily="34" charset="0"/>
                <a:cs typeface="Arial" panose="020B0604020202020204" pitchFamily="34" charset="0"/>
              </a:rPr>
              <a:t>68.2%</a:t>
            </a:r>
            <a:r>
              <a:rPr lang="en-AU" dirty="0" smtClean="0">
                <a:solidFill>
                  <a:srgbClr val="053786"/>
                </a:solidFill>
                <a:latin typeface="Arial" panose="020B0604020202020204" pitchFamily="34" charset="0"/>
                <a:cs typeface="Arial" panose="020B0604020202020204" pitchFamily="34" charset="0"/>
              </a:rPr>
              <a:t>.</a:t>
            </a:r>
            <a:r>
              <a:rPr lang="en-AU" dirty="0" smtClean="0">
                <a:solidFill>
                  <a:srgbClr val="003A66"/>
                </a:solidFill>
                <a:latin typeface="Arial" panose="020B0604020202020204" pitchFamily="34" charset="0"/>
                <a:cs typeface="Arial" panose="020B0604020202020204" pitchFamily="34" charset="0"/>
              </a:rPr>
              <a:t> </a:t>
            </a:r>
            <a:r>
              <a:rPr lang="en-AU" dirty="0">
                <a:solidFill>
                  <a:srgbClr val="003A66"/>
                </a:solidFill>
                <a:latin typeface="Arial" panose="020B0604020202020204" pitchFamily="34" charset="0"/>
                <a:cs typeface="Arial" panose="020B0604020202020204" pitchFamily="34" charset="0"/>
              </a:rPr>
              <a:t/>
            </a:r>
            <a:br>
              <a:rPr lang="en-AU" dirty="0">
                <a:solidFill>
                  <a:srgbClr val="003A66"/>
                </a:solidFill>
                <a:latin typeface="Arial" panose="020B0604020202020204" pitchFamily="34" charset="0"/>
                <a:cs typeface="Arial" panose="020B0604020202020204" pitchFamily="34" charset="0"/>
              </a:rPr>
            </a:br>
            <a:endParaRPr lang="en-AU" dirty="0">
              <a:solidFill>
                <a:srgbClr val="003A6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6053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053786"/>
                </a:solidFill>
              </a:rPr>
              <a:t>Successful post school transitions</a:t>
            </a:r>
            <a:endParaRPr lang="en-US" sz="2800" dirty="0">
              <a:solidFill>
                <a:srgbClr val="053786"/>
              </a:solidFill>
            </a:endParaRPr>
          </a:p>
        </p:txBody>
      </p:sp>
      <p:grpSp>
        <p:nvGrpSpPr>
          <p:cNvPr id="4" name="Group 3"/>
          <p:cNvGrpSpPr/>
          <p:nvPr/>
        </p:nvGrpSpPr>
        <p:grpSpPr>
          <a:xfrm>
            <a:off x="504001" y="2163128"/>
            <a:ext cx="2324925" cy="1943100"/>
            <a:chOff x="503999" y="3060700"/>
            <a:chExt cx="2324925" cy="1943100"/>
          </a:xfrm>
        </p:grpSpPr>
        <p:sp>
          <p:nvSpPr>
            <p:cNvPr id="7" name="Oval 6"/>
            <p:cNvSpPr/>
            <p:nvPr/>
          </p:nvSpPr>
          <p:spPr>
            <a:xfrm>
              <a:off x="503999" y="3543300"/>
              <a:ext cx="1575521" cy="1460500"/>
            </a:xfrm>
            <a:prstGeom prst="ellipse">
              <a:avLst/>
            </a:prstGeom>
            <a:gradFill flip="none" rotWithShape="1">
              <a:gsLst>
                <a:gs pos="50000">
                  <a:schemeClr val="accent2"/>
                </a:gs>
                <a:gs pos="100000">
                  <a:schemeClr val="accent2">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2800" dirty="0" smtClean="0">
                  <a:latin typeface="Arial"/>
                  <a:cs typeface="Arial"/>
                </a:rPr>
                <a:t>65.8%</a:t>
              </a:r>
              <a:endParaRPr lang="en-US" sz="2800" dirty="0">
                <a:latin typeface="Arial"/>
                <a:cs typeface="Arial"/>
              </a:endParaRPr>
            </a:p>
          </p:txBody>
        </p:sp>
        <p:sp>
          <p:nvSpPr>
            <p:cNvPr id="5" name="TextBox 4"/>
            <p:cNvSpPr txBox="1"/>
            <p:nvPr/>
          </p:nvSpPr>
          <p:spPr>
            <a:xfrm>
              <a:off x="503999" y="3060700"/>
              <a:ext cx="2324925" cy="338554"/>
            </a:xfrm>
            <a:prstGeom prst="rect">
              <a:avLst/>
            </a:prstGeom>
            <a:noFill/>
          </p:spPr>
          <p:txBody>
            <a:bodyPr wrap="square" lIns="0" tIns="0" rIns="0" bIns="0" rtlCol="0">
              <a:spAutoFit/>
            </a:bodyPr>
            <a:lstStyle/>
            <a:p>
              <a:r>
                <a:rPr lang="en-US" sz="2200" dirty="0" smtClean="0">
                  <a:solidFill>
                    <a:srgbClr val="003A66"/>
                  </a:solidFill>
                  <a:latin typeface="Arial"/>
                  <a:cs typeface="Arial"/>
                </a:rPr>
                <a:t>Fully engaged</a:t>
              </a:r>
              <a:endParaRPr lang="en-US" sz="2200" dirty="0">
                <a:solidFill>
                  <a:srgbClr val="003A66"/>
                </a:solidFill>
                <a:latin typeface="Arial"/>
                <a:cs typeface="Arial"/>
              </a:endParaRPr>
            </a:p>
          </p:txBody>
        </p:sp>
      </p:grpSp>
      <p:grpSp>
        <p:nvGrpSpPr>
          <p:cNvPr id="3" name="Group 2"/>
          <p:cNvGrpSpPr/>
          <p:nvPr/>
        </p:nvGrpSpPr>
        <p:grpSpPr>
          <a:xfrm>
            <a:off x="3371784" y="2166303"/>
            <a:ext cx="2324925" cy="1939925"/>
            <a:chOff x="3371785" y="1289240"/>
            <a:chExt cx="2324925" cy="1939925"/>
          </a:xfrm>
        </p:grpSpPr>
        <p:sp>
          <p:nvSpPr>
            <p:cNvPr id="11" name="Oval 10"/>
            <p:cNvSpPr/>
            <p:nvPr/>
          </p:nvSpPr>
          <p:spPr>
            <a:xfrm>
              <a:off x="3485325" y="1768665"/>
              <a:ext cx="1460500" cy="1460500"/>
            </a:xfrm>
            <a:prstGeom prst="ellipse">
              <a:avLst/>
            </a:prstGeom>
            <a:gradFill flip="none" rotWithShape="1">
              <a:gsLst>
                <a:gs pos="50000">
                  <a:schemeClr val="accent2"/>
                </a:gs>
                <a:gs pos="100000">
                  <a:schemeClr val="accent2">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2800" dirty="0" smtClean="0">
                  <a:latin typeface="Arial"/>
                  <a:cs typeface="Arial"/>
                </a:rPr>
                <a:t>18.4%</a:t>
              </a:r>
              <a:endParaRPr lang="en-US" sz="2800" dirty="0">
                <a:latin typeface="Arial"/>
                <a:cs typeface="Arial"/>
              </a:endParaRPr>
            </a:p>
          </p:txBody>
        </p:sp>
        <p:sp>
          <p:nvSpPr>
            <p:cNvPr id="12" name="TextBox 11"/>
            <p:cNvSpPr txBox="1"/>
            <p:nvPr/>
          </p:nvSpPr>
          <p:spPr>
            <a:xfrm>
              <a:off x="3371785" y="1289240"/>
              <a:ext cx="2324925" cy="338554"/>
            </a:xfrm>
            <a:prstGeom prst="rect">
              <a:avLst/>
            </a:prstGeom>
            <a:noFill/>
          </p:spPr>
          <p:txBody>
            <a:bodyPr wrap="square" lIns="0" tIns="0" rIns="0" bIns="0" rtlCol="0">
              <a:spAutoFit/>
            </a:bodyPr>
            <a:lstStyle/>
            <a:p>
              <a:r>
                <a:rPr lang="en-US" sz="2200" dirty="0" smtClean="0">
                  <a:solidFill>
                    <a:srgbClr val="032A53"/>
                  </a:solidFill>
                  <a:latin typeface="Arial"/>
                  <a:cs typeface="Arial"/>
                </a:rPr>
                <a:t>Partly engaged</a:t>
              </a:r>
              <a:endParaRPr lang="en-US" sz="2200" dirty="0">
                <a:solidFill>
                  <a:srgbClr val="032A53"/>
                </a:solidFill>
                <a:latin typeface="Arial"/>
                <a:cs typeface="Arial"/>
              </a:endParaRPr>
            </a:p>
          </p:txBody>
        </p:sp>
      </p:grpSp>
      <p:sp>
        <p:nvSpPr>
          <p:cNvPr id="13" name="TextBox 12"/>
          <p:cNvSpPr txBox="1"/>
          <p:nvPr/>
        </p:nvSpPr>
        <p:spPr>
          <a:xfrm>
            <a:off x="402401" y="4810495"/>
            <a:ext cx="8640000" cy="1846659"/>
          </a:xfrm>
          <a:prstGeom prst="rect">
            <a:avLst/>
          </a:prstGeom>
          <a:noFill/>
        </p:spPr>
        <p:txBody>
          <a:bodyPr wrap="square" lIns="0" tIns="0" rIns="0" bIns="0" rtlCol="0">
            <a:spAutoFit/>
          </a:bodyPr>
          <a:lstStyle/>
          <a:p>
            <a:r>
              <a:rPr lang="en-US" dirty="0" smtClean="0">
                <a:solidFill>
                  <a:srgbClr val="053786"/>
                </a:solidFill>
                <a:latin typeface="Arial"/>
                <a:cs typeface="Arial"/>
              </a:rPr>
              <a:t>For </a:t>
            </a:r>
            <a:r>
              <a:rPr lang="en-US" b="1" dirty="0" smtClean="0">
                <a:solidFill>
                  <a:srgbClr val="053786"/>
                </a:solidFill>
                <a:latin typeface="Arial"/>
                <a:cs typeface="Arial"/>
              </a:rPr>
              <a:t>Indigenous </a:t>
            </a:r>
            <a:r>
              <a:rPr lang="en-US" dirty="0" smtClean="0">
                <a:solidFill>
                  <a:srgbClr val="053786"/>
                </a:solidFill>
                <a:latin typeface="Arial"/>
                <a:cs typeface="Arial"/>
              </a:rPr>
              <a:t>young people, </a:t>
            </a:r>
            <a:r>
              <a:rPr lang="en-US" b="1" dirty="0" smtClean="0">
                <a:solidFill>
                  <a:srgbClr val="053786"/>
                </a:solidFill>
                <a:latin typeface="Arial"/>
                <a:cs typeface="Arial"/>
              </a:rPr>
              <a:t>74.2% </a:t>
            </a:r>
            <a:r>
              <a:rPr lang="en-US" dirty="0" smtClean="0">
                <a:solidFill>
                  <a:srgbClr val="053786"/>
                </a:solidFill>
                <a:latin typeface="Arial"/>
                <a:cs typeface="Arial"/>
              </a:rPr>
              <a:t>were engaged – 54.6% were fully engaged and 19.6% were partially engaged.  For both Indigenous and non-Indigenous former students who </a:t>
            </a:r>
            <a:r>
              <a:rPr lang="en-US" dirty="0">
                <a:solidFill>
                  <a:srgbClr val="053786"/>
                </a:solidFill>
                <a:latin typeface="Arial"/>
                <a:cs typeface="Arial"/>
              </a:rPr>
              <a:t>were not engaged, 80% were actively </a:t>
            </a:r>
            <a:r>
              <a:rPr lang="en-US" b="1" dirty="0">
                <a:solidFill>
                  <a:srgbClr val="053786"/>
                </a:solidFill>
                <a:latin typeface="Arial"/>
                <a:cs typeface="Arial"/>
              </a:rPr>
              <a:t>seeking employment </a:t>
            </a:r>
            <a:r>
              <a:rPr lang="en-US" dirty="0">
                <a:solidFill>
                  <a:srgbClr val="053786"/>
                </a:solidFill>
                <a:latin typeface="Arial"/>
                <a:cs typeface="Arial"/>
              </a:rPr>
              <a:t>and one in six was </a:t>
            </a:r>
            <a:r>
              <a:rPr lang="en-US" b="1" dirty="0">
                <a:solidFill>
                  <a:srgbClr val="053786"/>
                </a:solidFill>
                <a:latin typeface="Arial"/>
                <a:cs typeface="Arial"/>
              </a:rPr>
              <a:t>volunteering</a:t>
            </a:r>
            <a:r>
              <a:rPr lang="en-US" dirty="0" smtClean="0">
                <a:solidFill>
                  <a:srgbClr val="053786"/>
                </a:solidFill>
                <a:latin typeface="Arial"/>
                <a:cs typeface="Arial"/>
              </a:rPr>
              <a:t>.</a:t>
            </a:r>
          </a:p>
          <a:p>
            <a:endParaRPr lang="en-US" dirty="0" smtClean="0">
              <a:solidFill>
                <a:srgbClr val="053786"/>
              </a:solidFill>
              <a:latin typeface="Arial"/>
              <a:cs typeface="Arial"/>
            </a:endParaRPr>
          </a:p>
          <a:p>
            <a:r>
              <a:rPr lang="en-US" dirty="0" smtClean="0">
                <a:solidFill>
                  <a:srgbClr val="053786"/>
                </a:solidFill>
                <a:latin typeface="Arial"/>
                <a:cs typeface="Arial"/>
              </a:rPr>
              <a:t>These rates are significantly above national outcomes for similar young people. </a:t>
            </a:r>
            <a:endParaRPr lang="en-US" dirty="0">
              <a:solidFill>
                <a:srgbClr val="053786"/>
              </a:solidFill>
              <a:latin typeface="Arial"/>
              <a:cs typeface="Arial"/>
            </a:endParaRPr>
          </a:p>
          <a:p>
            <a:endParaRPr lang="en-US" sz="1200" dirty="0" smtClean="0">
              <a:solidFill>
                <a:srgbClr val="C31F39"/>
              </a:solidFill>
              <a:latin typeface="Arial"/>
              <a:cs typeface="Arial"/>
            </a:endParaRPr>
          </a:p>
        </p:txBody>
      </p:sp>
      <p:sp>
        <p:nvSpPr>
          <p:cNvPr id="15" name="TextBox 14"/>
          <p:cNvSpPr txBox="1"/>
          <p:nvPr/>
        </p:nvSpPr>
        <p:spPr>
          <a:xfrm>
            <a:off x="504001" y="1141534"/>
            <a:ext cx="8538400" cy="738664"/>
          </a:xfrm>
          <a:prstGeom prst="rect">
            <a:avLst/>
          </a:prstGeom>
          <a:noFill/>
        </p:spPr>
        <p:txBody>
          <a:bodyPr wrap="square" lIns="0" tIns="0" rIns="0" bIns="0" rtlCol="0">
            <a:spAutoFit/>
          </a:bodyPr>
          <a:lstStyle/>
          <a:p>
            <a:r>
              <a:rPr lang="en-US" sz="2400" b="1" dirty="0" smtClean="0">
                <a:solidFill>
                  <a:srgbClr val="003A66"/>
                </a:solidFill>
                <a:latin typeface="Arial"/>
                <a:cs typeface="Arial"/>
              </a:rPr>
              <a:t>84.2% </a:t>
            </a:r>
            <a:r>
              <a:rPr lang="en-US" sz="2400" dirty="0" smtClean="0">
                <a:solidFill>
                  <a:srgbClr val="003A66"/>
                </a:solidFill>
                <a:latin typeface="Arial"/>
                <a:cs typeface="Arial"/>
              </a:rPr>
              <a:t>of former </a:t>
            </a:r>
            <a:r>
              <a:rPr lang="en-US" sz="2400" i="1" dirty="0" smtClean="0">
                <a:solidFill>
                  <a:srgbClr val="003A66"/>
                </a:solidFill>
                <a:latin typeface="Arial"/>
                <a:cs typeface="Arial"/>
              </a:rPr>
              <a:t>Learning </a:t>
            </a:r>
            <a:r>
              <a:rPr lang="en-US" sz="2400" i="1" dirty="0">
                <a:solidFill>
                  <a:srgbClr val="003A66"/>
                </a:solidFill>
                <a:latin typeface="Arial"/>
                <a:cs typeface="Arial"/>
              </a:rPr>
              <a:t>for Life </a:t>
            </a:r>
            <a:r>
              <a:rPr lang="en-US" sz="2400" dirty="0" smtClean="0">
                <a:solidFill>
                  <a:srgbClr val="003A66"/>
                </a:solidFill>
                <a:latin typeface="Arial"/>
                <a:cs typeface="Arial"/>
              </a:rPr>
              <a:t>students are </a:t>
            </a:r>
            <a:r>
              <a:rPr lang="en-US" sz="2400" dirty="0">
                <a:solidFill>
                  <a:srgbClr val="003A66"/>
                </a:solidFill>
                <a:latin typeface="Arial"/>
                <a:cs typeface="Arial"/>
              </a:rPr>
              <a:t>in work or study 12 months after leaving the </a:t>
            </a:r>
            <a:r>
              <a:rPr lang="en-US" sz="2400" dirty="0" smtClean="0">
                <a:solidFill>
                  <a:srgbClr val="003A66"/>
                </a:solidFill>
                <a:latin typeface="Arial"/>
                <a:cs typeface="Arial"/>
              </a:rPr>
              <a:t>program</a:t>
            </a:r>
            <a:endParaRPr lang="en-US" sz="2400" dirty="0">
              <a:solidFill>
                <a:srgbClr val="003A66"/>
              </a:solidFill>
              <a:latin typeface="Arial"/>
              <a:cs typeface="Arial"/>
            </a:endParaRPr>
          </a:p>
        </p:txBody>
      </p:sp>
      <p:pic>
        <p:nvPicPr>
          <p:cNvPr id="14" name="Picture 1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20308" y="1872899"/>
            <a:ext cx="2592000" cy="2592000"/>
          </a:xfrm>
          <a:prstGeom prst="rect">
            <a:avLst/>
          </a:prstGeom>
        </p:spPr>
      </p:pic>
    </p:spTree>
    <p:extLst>
      <p:ext uri="{BB962C8B-B14F-4D97-AF65-F5344CB8AC3E}">
        <p14:creationId xmlns:p14="http://schemas.microsoft.com/office/powerpoint/2010/main" val="36929558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503238" y="1836738"/>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defRPr/>
            </a:pPr>
            <a:r>
              <a:rPr lang="en-US" dirty="0" smtClean="0"/>
              <a:t>Some of </a:t>
            </a:r>
            <a:r>
              <a:rPr lang="en-US" dirty="0"/>
              <a:t>WHAT </a:t>
            </a:r>
            <a:r>
              <a:rPr lang="en-US" dirty="0" smtClean="0"/>
              <a:t>WE’RE </a:t>
            </a:r>
            <a:r>
              <a:rPr lang="en-US" dirty="0"/>
              <a:t>LEARNING</a:t>
            </a:r>
            <a:endParaRPr lang="en-US" u="sng" dirty="0"/>
          </a:p>
        </p:txBody>
      </p:sp>
      <p:pic>
        <p:nvPicPr>
          <p:cNvPr id="5" name="Picture 4" descr="H:\Research TSF\Publications\Learning for Life 2016\Photos\Bryce family image.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68800" y="4107090"/>
            <a:ext cx="3890184" cy="262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258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AU" sz="2600" dirty="0" smtClean="0">
                <a:solidFill>
                  <a:srgbClr val="053786"/>
                </a:solidFill>
              </a:rPr>
              <a:t>Engagement rate – Parental education</a:t>
            </a:r>
            <a:endParaRPr lang="en-AU" sz="2600" dirty="0">
              <a:solidFill>
                <a:srgbClr val="053786"/>
              </a:solidFill>
            </a:endParaRPr>
          </a:p>
        </p:txBody>
      </p:sp>
      <p:sp>
        <p:nvSpPr>
          <p:cNvPr id="7" name="Rectangle 6"/>
          <p:cNvSpPr/>
          <p:nvPr/>
        </p:nvSpPr>
        <p:spPr>
          <a:xfrm>
            <a:off x="6421437" y="2154824"/>
            <a:ext cx="2620963" cy="3416320"/>
          </a:xfrm>
          <a:prstGeom prst="rect">
            <a:avLst/>
          </a:prstGeom>
        </p:spPr>
        <p:txBody>
          <a:bodyPr wrap="square">
            <a:spAutoFit/>
          </a:bodyPr>
          <a:lstStyle/>
          <a:p>
            <a:pPr marL="285750" indent="-285750">
              <a:spcBef>
                <a:spcPct val="0"/>
              </a:spcBef>
              <a:buFont typeface="Arial" panose="020B0604020202020204" pitchFamily="34" charset="0"/>
              <a:buChar char="•"/>
              <a:defRPr/>
            </a:pPr>
            <a:r>
              <a:rPr lang="en-AU" altLang="en-US" sz="2400" dirty="0">
                <a:solidFill>
                  <a:srgbClr val="002060"/>
                </a:solidFill>
              </a:rPr>
              <a:t>Parental education has little influence on </a:t>
            </a:r>
            <a:r>
              <a:rPr lang="en-AU" altLang="en-US" sz="2400" dirty="0" smtClean="0">
                <a:solidFill>
                  <a:srgbClr val="002060"/>
                </a:solidFill>
              </a:rPr>
              <a:t>post-school engagement rate of </a:t>
            </a:r>
            <a:r>
              <a:rPr lang="en-AU" altLang="en-US" sz="2400" dirty="0" err="1" smtClean="0">
                <a:solidFill>
                  <a:srgbClr val="002060"/>
                </a:solidFill>
              </a:rPr>
              <a:t>LfL</a:t>
            </a:r>
            <a:r>
              <a:rPr lang="en-AU" altLang="en-US" sz="2400" dirty="0" smtClean="0">
                <a:solidFill>
                  <a:srgbClr val="002060"/>
                </a:solidFill>
              </a:rPr>
              <a:t> students except </a:t>
            </a:r>
            <a:r>
              <a:rPr lang="en-AU" altLang="en-US" sz="2400" dirty="0">
                <a:solidFill>
                  <a:srgbClr val="002060"/>
                </a:solidFill>
              </a:rPr>
              <a:t>if parent has a degree</a:t>
            </a:r>
            <a:r>
              <a:rPr lang="en-AU" altLang="en-US" sz="2400" dirty="0" smtClean="0">
                <a:solidFill>
                  <a:srgbClr val="002060"/>
                </a:solidFill>
              </a:rPr>
              <a:t>.</a:t>
            </a:r>
            <a:endParaRPr lang="en-AU" altLang="en-US" sz="2400" dirty="0">
              <a:solidFill>
                <a:srgbClr val="002060"/>
              </a:solidFill>
            </a:endParaRPr>
          </a:p>
        </p:txBody>
      </p:sp>
      <p:pic>
        <p:nvPicPr>
          <p:cNvPr id="8" name="Picture 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35584" y="1414984"/>
            <a:ext cx="5985853" cy="48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1241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Smith Family</a:t>
            </a:r>
            <a:endParaRPr lang="en-US" dirty="0"/>
          </a:p>
        </p:txBody>
      </p:sp>
      <p:sp>
        <p:nvSpPr>
          <p:cNvPr id="4" name="Content Placeholder 3"/>
          <p:cNvSpPr>
            <a:spLocks noGrp="1"/>
          </p:cNvSpPr>
          <p:nvPr>
            <p:ph sz="half" idx="1"/>
          </p:nvPr>
        </p:nvSpPr>
        <p:spPr>
          <a:xfrm>
            <a:off x="504000" y="1092371"/>
            <a:ext cx="3991800" cy="4525963"/>
          </a:xfrm>
        </p:spPr>
        <p:txBody>
          <a:bodyPr>
            <a:noAutofit/>
          </a:bodyPr>
          <a:lstStyle/>
          <a:p>
            <a:pPr marL="0" indent="0" eaLnBrk="0" hangingPunct="0">
              <a:buNone/>
            </a:pPr>
            <a:r>
              <a:rPr lang="en-US" sz="2200" b="1" dirty="0" smtClean="0"/>
              <a:t>VISION</a:t>
            </a:r>
          </a:p>
          <a:p>
            <a:pPr marL="0" indent="0" eaLnBrk="0" hangingPunct="0">
              <a:buNone/>
            </a:pPr>
            <a:r>
              <a:rPr lang="en-AU" sz="2200" dirty="0" smtClean="0"/>
              <a:t>A </a:t>
            </a:r>
            <a:r>
              <a:rPr lang="en-AU" sz="2200" dirty="0"/>
              <a:t>better future for young Australians in need.</a:t>
            </a:r>
            <a:r>
              <a:rPr lang="en-US" sz="2200" b="1" dirty="0"/>
              <a:t>	  </a:t>
            </a:r>
          </a:p>
          <a:p>
            <a:pPr marL="0" indent="0" eaLnBrk="0" hangingPunct="0">
              <a:buNone/>
            </a:pPr>
            <a:r>
              <a:rPr lang="en-US" sz="2200" b="1" dirty="0"/>
              <a:t/>
            </a:r>
            <a:br>
              <a:rPr lang="en-US" sz="2200" b="1" dirty="0"/>
            </a:br>
            <a:r>
              <a:rPr lang="en-US" sz="2200" b="1" dirty="0" smtClean="0"/>
              <a:t>MISSION</a:t>
            </a:r>
          </a:p>
          <a:p>
            <a:pPr marL="0" indent="0" eaLnBrk="0" hangingPunct="0">
              <a:buNone/>
            </a:pPr>
            <a:r>
              <a:rPr lang="en-US" sz="2200" dirty="0" smtClean="0"/>
              <a:t>To </a:t>
            </a:r>
            <a:r>
              <a:rPr lang="en-US" sz="2200" dirty="0"/>
              <a:t>create opportunities for young Australians in need by providing long-term support for their participation in education.</a:t>
            </a:r>
          </a:p>
          <a:p>
            <a:pPr marL="0" indent="0" eaLnBrk="0" hangingPunct="0">
              <a:buNone/>
            </a:pPr>
            <a:endParaRPr lang="en-US" sz="2200" b="1" dirty="0"/>
          </a:p>
          <a:p>
            <a:pPr marL="0" indent="0">
              <a:buNone/>
            </a:pPr>
            <a:r>
              <a:rPr lang="en-US" sz="2200" b="1" dirty="0" smtClean="0"/>
              <a:t>BELIEF</a:t>
            </a:r>
          </a:p>
          <a:p>
            <a:pPr marL="0" indent="0">
              <a:buNone/>
            </a:pPr>
            <a:r>
              <a:rPr lang="en-US" sz="2200" dirty="0" smtClean="0"/>
              <a:t>Every </a:t>
            </a:r>
            <a:r>
              <a:rPr lang="en-US" sz="2200" dirty="0"/>
              <a:t>child deserves a chance</a:t>
            </a:r>
            <a:r>
              <a:rPr lang="en-US" sz="2200" dirty="0" smtClean="0"/>
              <a:t>.</a:t>
            </a:r>
            <a:endParaRPr lang="en-US" sz="2200" b="1" dirty="0"/>
          </a:p>
        </p:txBody>
      </p:sp>
      <p:sp>
        <p:nvSpPr>
          <p:cNvPr id="6" name="Content Placeholder 5"/>
          <p:cNvSpPr>
            <a:spLocks noGrp="1"/>
          </p:cNvSpPr>
          <p:nvPr>
            <p:ph sz="half" idx="2"/>
          </p:nvPr>
        </p:nvSpPr>
        <p:spPr>
          <a:xfrm>
            <a:off x="4889500" y="1092370"/>
            <a:ext cx="4152900" cy="5505909"/>
          </a:xfrm>
        </p:spPr>
        <p:txBody>
          <a:bodyPr>
            <a:normAutofit fontScale="92500" lnSpcReduction="20000"/>
          </a:bodyPr>
          <a:lstStyle/>
          <a:p>
            <a:pPr marL="0" indent="0">
              <a:buFont typeface="Arial" charset="0"/>
              <a:buNone/>
            </a:pPr>
            <a:r>
              <a:rPr lang="en-US" sz="2200" b="1" dirty="0" smtClean="0">
                <a:solidFill>
                  <a:srgbClr val="B4082B"/>
                </a:solidFill>
              </a:rPr>
              <a:t>STRUCTURE</a:t>
            </a:r>
          </a:p>
          <a:p>
            <a:pPr marL="0" indent="0">
              <a:buFont typeface="Arial" charset="0"/>
              <a:buNone/>
            </a:pPr>
            <a:r>
              <a:rPr lang="en-US" sz="2200" dirty="0" smtClean="0">
                <a:solidFill>
                  <a:srgbClr val="B4082B"/>
                </a:solidFill>
              </a:rPr>
              <a:t>National, non-government charity, voluntary Board, 600+ staff</a:t>
            </a:r>
          </a:p>
          <a:p>
            <a:pPr marL="0" indent="0">
              <a:buFont typeface="Arial" charset="0"/>
              <a:buNone/>
            </a:pPr>
            <a:endParaRPr lang="en-US" sz="2200" dirty="0" smtClean="0">
              <a:solidFill>
                <a:srgbClr val="B4082B"/>
              </a:solidFill>
            </a:endParaRPr>
          </a:p>
          <a:p>
            <a:pPr marL="0" indent="0">
              <a:buFont typeface="Arial" charset="0"/>
              <a:buNone/>
            </a:pPr>
            <a:r>
              <a:rPr lang="en-US" sz="2200" b="1" dirty="0" smtClean="0">
                <a:solidFill>
                  <a:srgbClr val="B4082B"/>
                </a:solidFill>
              </a:rPr>
              <a:t>HISTORY</a:t>
            </a:r>
            <a:br>
              <a:rPr lang="en-US" sz="2200" b="1" dirty="0" smtClean="0">
                <a:solidFill>
                  <a:srgbClr val="B4082B"/>
                </a:solidFill>
              </a:rPr>
            </a:br>
            <a:r>
              <a:rPr lang="en-US" sz="2200" dirty="0" smtClean="0">
                <a:solidFill>
                  <a:srgbClr val="B4082B"/>
                </a:solidFill>
              </a:rPr>
              <a:t>Established in 1922 by group of businessmen</a:t>
            </a:r>
            <a:br>
              <a:rPr lang="en-US" sz="2200" dirty="0" smtClean="0">
                <a:solidFill>
                  <a:srgbClr val="B4082B"/>
                </a:solidFill>
              </a:rPr>
            </a:br>
            <a:endParaRPr lang="en-US" sz="2200" dirty="0" smtClean="0">
              <a:solidFill>
                <a:srgbClr val="B4082B"/>
              </a:solidFill>
            </a:endParaRPr>
          </a:p>
          <a:p>
            <a:pPr marL="0" indent="0">
              <a:buNone/>
            </a:pPr>
            <a:r>
              <a:rPr lang="en-US" sz="2200" b="1" dirty="0" smtClean="0">
                <a:solidFill>
                  <a:srgbClr val="B4082B"/>
                </a:solidFill>
              </a:rPr>
              <a:t>SCALE</a:t>
            </a:r>
            <a:r>
              <a:rPr lang="en-US" sz="2200" b="1" dirty="0">
                <a:solidFill>
                  <a:srgbClr val="B4082B"/>
                </a:solidFill>
              </a:rPr>
              <a:t/>
            </a:r>
            <a:br>
              <a:rPr lang="en-US" sz="2200" b="1" dirty="0">
                <a:solidFill>
                  <a:srgbClr val="B4082B"/>
                </a:solidFill>
              </a:rPr>
            </a:br>
            <a:r>
              <a:rPr lang="en-US" sz="2200" dirty="0" smtClean="0">
                <a:solidFill>
                  <a:srgbClr val="B4082B"/>
                </a:solidFill>
              </a:rPr>
              <a:t>Support 125,000 children, young people, parents/carers pa in 94 communities</a:t>
            </a:r>
            <a:endParaRPr lang="en-US" sz="2200" dirty="0">
              <a:solidFill>
                <a:srgbClr val="B4082B"/>
              </a:solidFill>
            </a:endParaRPr>
          </a:p>
          <a:p>
            <a:pPr marL="0" indent="0">
              <a:buNone/>
            </a:pPr>
            <a:endParaRPr lang="en-US" sz="2200" b="1" dirty="0">
              <a:solidFill>
                <a:srgbClr val="B4082B"/>
              </a:solidFill>
            </a:endParaRPr>
          </a:p>
          <a:p>
            <a:pPr marL="0" indent="0">
              <a:buNone/>
            </a:pPr>
            <a:r>
              <a:rPr lang="en-US" sz="2200" b="1" dirty="0" smtClean="0">
                <a:solidFill>
                  <a:srgbClr val="B4082B"/>
                </a:solidFill>
              </a:rPr>
              <a:t>FINANCES</a:t>
            </a:r>
            <a:r>
              <a:rPr lang="en-US" sz="2200" b="1" dirty="0">
                <a:solidFill>
                  <a:srgbClr val="B4082B"/>
                </a:solidFill>
              </a:rPr>
              <a:t/>
            </a:r>
            <a:br>
              <a:rPr lang="en-US" sz="2200" b="1" dirty="0">
                <a:solidFill>
                  <a:srgbClr val="B4082B"/>
                </a:solidFill>
              </a:rPr>
            </a:br>
            <a:r>
              <a:rPr lang="en-US" sz="2200" dirty="0" smtClean="0">
                <a:solidFill>
                  <a:srgbClr val="B4082B"/>
                </a:solidFill>
              </a:rPr>
              <a:t>$86.8 million in 2014-15</a:t>
            </a:r>
          </a:p>
          <a:p>
            <a:pPr marL="0" indent="0">
              <a:buNone/>
            </a:pPr>
            <a:r>
              <a:rPr lang="en-US" sz="2200" dirty="0" smtClean="0">
                <a:solidFill>
                  <a:srgbClr val="B4082B"/>
                </a:solidFill>
              </a:rPr>
              <a:t>-   $52.5 m from donations, corporate support and bequests</a:t>
            </a:r>
          </a:p>
          <a:p>
            <a:pPr>
              <a:buFontTx/>
              <a:buChar char="-"/>
            </a:pPr>
            <a:r>
              <a:rPr lang="en-US" sz="2200" dirty="0" smtClean="0">
                <a:solidFill>
                  <a:srgbClr val="B4082B"/>
                </a:solidFill>
              </a:rPr>
              <a:t>$22.6 m from government</a:t>
            </a:r>
          </a:p>
          <a:p>
            <a:pPr>
              <a:buFontTx/>
              <a:buChar char="-"/>
            </a:pPr>
            <a:r>
              <a:rPr lang="en-US" sz="2200" dirty="0" smtClean="0">
                <a:solidFill>
                  <a:srgbClr val="B4082B"/>
                </a:solidFill>
              </a:rPr>
              <a:t>$2.4 m from recycling commercial operation</a:t>
            </a:r>
          </a:p>
          <a:p>
            <a:pPr marL="0" indent="0" eaLnBrk="0" hangingPunct="0">
              <a:spcAft>
                <a:spcPts val="750"/>
              </a:spcAft>
              <a:buNone/>
            </a:pPr>
            <a:endParaRPr lang="en-US" sz="2200" b="1" u="sng" dirty="0">
              <a:solidFill>
                <a:srgbClr val="B4082B"/>
              </a:solidFill>
            </a:endParaRPr>
          </a:p>
        </p:txBody>
      </p:sp>
      <p:sp>
        <p:nvSpPr>
          <p:cNvPr id="2" name="TextBox 1"/>
          <p:cNvSpPr txBox="1"/>
          <p:nvPr/>
        </p:nvSpPr>
        <p:spPr>
          <a:xfrm>
            <a:off x="7734300" y="6467475"/>
            <a:ext cx="1308100" cy="261610"/>
          </a:xfrm>
          <a:prstGeom prst="rect">
            <a:avLst/>
          </a:prstGeom>
          <a:noFill/>
        </p:spPr>
        <p:txBody>
          <a:bodyPr wrap="square" rtlCol="0">
            <a:spAutoFit/>
          </a:bodyPr>
          <a:lstStyle/>
          <a:p>
            <a:pPr algn="r" fontAlgn="auto">
              <a:spcBef>
                <a:spcPts val="0"/>
              </a:spcBef>
              <a:spcAft>
                <a:spcPts val="0"/>
              </a:spcAft>
            </a:pPr>
            <a:r>
              <a:rPr lang="en-AU" sz="1050" dirty="0" smtClean="0">
                <a:solidFill>
                  <a:prstClr val="black"/>
                </a:solidFill>
                <a:latin typeface="Calibri"/>
                <a:cs typeface="+mn-cs"/>
              </a:rPr>
              <a:t>2</a:t>
            </a:r>
            <a:endParaRPr lang="en-AU" sz="1050" dirty="0">
              <a:solidFill>
                <a:prstClr val="black"/>
              </a:solidFill>
              <a:latin typeface="Calibri"/>
              <a:cs typeface="+mn-cs"/>
            </a:endParaRPr>
          </a:p>
        </p:txBody>
      </p:sp>
    </p:spTree>
    <p:extLst>
      <p:ext uri="{BB962C8B-B14F-4D97-AF65-F5344CB8AC3E}">
        <p14:creationId xmlns:p14="http://schemas.microsoft.com/office/powerpoint/2010/main" val="20086800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AU" sz="2600" dirty="0" smtClean="0">
                <a:solidFill>
                  <a:srgbClr val="053786"/>
                </a:solidFill>
              </a:rPr>
              <a:t>Engagement rate – by highest level of school completed</a:t>
            </a:r>
            <a:endParaRPr lang="en-AU" sz="2600" dirty="0">
              <a:solidFill>
                <a:srgbClr val="053786"/>
              </a:solidFill>
            </a:endParaRPr>
          </a:p>
        </p:txBody>
      </p:sp>
      <p:sp>
        <p:nvSpPr>
          <p:cNvPr id="7" name="Rectangle 6"/>
          <p:cNvSpPr/>
          <p:nvPr/>
        </p:nvSpPr>
        <p:spPr>
          <a:xfrm>
            <a:off x="6229350" y="1610548"/>
            <a:ext cx="2620963" cy="3816429"/>
          </a:xfrm>
          <a:prstGeom prst="rect">
            <a:avLst/>
          </a:prstGeom>
        </p:spPr>
        <p:txBody>
          <a:bodyPr wrap="square">
            <a:spAutoFit/>
          </a:bodyPr>
          <a:lstStyle/>
          <a:p>
            <a:pPr marL="342900" indent="-342900">
              <a:spcBef>
                <a:spcPct val="0"/>
              </a:spcBef>
              <a:buFont typeface="Arial" panose="020B0604020202020204" pitchFamily="34" charset="0"/>
              <a:buChar char="•"/>
            </a:pPr>
            <a:r>
              <a:rPr lang="en-AU" altLang="en-US" sz="2200" dirty="0">
                <a:solidFill>
                  <a:srgbClr val="003A66"/>
                </a:solidFill>
              </a:rPr>
              <a:t>Stronger engagement if completed </a:t>
            </a:r>
            <a:r>
              <a:rPr lang="en-AU" altLang="en-US" sz="2200" dirty="0" err="1">
                <a:solidFill>
                  <a:srgbClr val="003A66"/>
                </a:solidFill>
              </a:rPr>
              <a:t>Yr</a:t>
            </a:r>
            <a:r>
              <a:rPr lang="en-AU" altLang="en-US" sz="2200" dirty="0">
                <a:solidFill>
                  <a:srgbClr val="003A66"/>
                </a:solidFill>
              </a:rPr>
              <a:t> 12.</a:t>
            </a:r>
          </a:p>
          <a:p>
            <a:pPr>
              <a:spcBef>
                <a:spcPct val="0"/>
              </a:spcBef>
              <a:buFont typeface="Arial" charset="0"/>
              <a:buChar char="•"/>
            </a:pPr>
            <a:endParaRPr lang="en-AU" altLang="en-US" sz="2200" dirty="0">
              <a:solidFill>
                <a:srgbClr val="003A66"/>
              </a:solidFill>
            </a:endParaRPr>
          </a:p>
          <a:p>
            <a:pPr marL="342900" indent="-342900">
              <a:spcBef>
                <a:spcPct val="0"/>
              </a:spcBef>
              <a:buFont typeface="Arial" panose="020B0604020202020204" pitchFamily="34" charset="0"/>
              <a:buChar char="•"/>
            </a:pPr>
            <a:r>
              <a:rPr lang="en-AU" altLang="en-US" sz="2200" dirty="0" smtClean="0">
                <a:solidFill>
                  <a:srgbClr val="003A66"/>
                </a:solidFill>
              </a:rPr>
              <a:t>Seemingly little </a:t>
            </a:r>
            <a:r>
              <a:rPr lang="en-AU" altLang="en-US" sz="2200" dirty="0">
                <a:solidFill>
                  <a:srgbClr val="003A66"/>
                </a:solidFill>
              </a:rPr>
              <a:t>difference between </a:t>
            </a:r>
            <a:r>
              <a:rPr lang="en-AU" altLang="en-US" sz="2200" dirty="0" err="1">
                <a:solidFill>
                  <a:srgbClr val="003A66"/>
                </a:solidFill>
              </a:rPr>
              <a:t>Yr</a:t>
            </a:r>
            <a:r>
              <a:rPr lang="en-AU" altLang="en-US" sz="2200" dirty="0">
                <a:solidFill>
                  <a:srgbClr val="003A66"/>
                </a:solidFill>
              </a:rPr>
              <a:t> 10 and </a:t>
            </a:r>
            <a:r>
              <a:rPr lang="en-AU" altLang="en-US" sz="2200" dirty="0" err="1">
                <a:solidFill>
                  <a:srgbClr val="003A66"/>
                </a:solidFill>
              </a:rPr>
              <a:t>Yr</a:t>
            </a:r>
            <a:r>
              <a:rPr lang="en-AU" altLang="en-US" sz="2200" dirty="0">
                <a:solidFill>
                  <a:srgbClr val="003A66"/>
                </a:solidFill>
              </a:rPr>
              <a:t> 11 leavers, </a:t>
            </a:r>
            <a:r>
              <a:rPr lang="en-AU" altLang="en-US" sz="2200" dirty="0" smtClean="0">
                <a:solidFill>
                  <a:srgbClr val="003A66"/>
                </a:solidFill>
              </a:rPr>
              <a:t>however…</a:t>
            </a:r>
            <a:endParaRPr lang="en-AU" altLang="en-US" sz="2200" dirty="0">
              <a:solidFill>
                <a:srgbClr val="003A66"/>
              </a:solidFill>
            </a:endParaRPr>
          </a:p>
        </p:txBody>
      </p:sp>
      <p:pic>
        <p:nvPicPr>
          <p:cNvPr id="6" name="Picture 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14426" y="1480572"/>
            <a:ext cx="5714924" cy="47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2336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AU" dirty="0" smtClean="0">
                <a:solidFill>
                  <a:srgbClr val="053786"/>
                </a:solidFill>
              </a:rPr>
              <a:t>Continuing study by highest level of school completed</a:t>
            </a:r>
            <a:endParaRPr lang="en-AU" dirty="0">
              <a:solidFill>
                <a:srgbClr val="053786"/>
              </a:solidFill>
            </a:endParaRPr>
          </a:p>
        </p:txBody>
      </p:sp>
      <p:sp>
        <p:nvSpPr>
          <p:cNvPr id="7" name="Rectangle 6"/>
          <p:cNvSpPr/>
          <p:nvPr/>
        </p:nvSpPr>
        <p:spPr>
          <a:xfrm>
            <a:off x="5857875" y="1216126"/>
            <a:ext cx="2992437" cy="5062924"/>
          </a:xfrm>
          <a:prstGeom prst="rect">
            <a:avLst/>
          </a:prstGeom>
        </p:spPr>
        <p:txBody>
          <a:bodyPr wrap="square">
            <a:spAutoFit/>
          </a:bodyPr>
          <a:lstStyle/>
          <a:p>
            <a:pPr marL="342900" indent="-342900">
              <a:spcBef>
                <a:spcPct val="0"/>
              </a:spcBef>
              <a:buFont typeface="Arial" panose="020B0604020202020204" pitchFamily="34" charset="0"/>
              <a:buChar char="•"/>
            </a:pPr>
            <a:r>
              <a:rPr lang="en-AU" altLang="en-US" sz="1900" dirty="0">
                <a:solidFill>
                  <a:srgbClr val="002060"/>
                </a:solidFill>
              </a:rPr>
              <a:t>Stronger likelihood of continuing study if completed </a:t>
            </a:r>
            <a:r>
              <a:rPr lang="en-AU" altLang="en-US" sz="1900" dirty="0" err="1">
                <a:solidFill>
                  <a:srgbClr val="002060"/>
                </a:solidFill>
              </a:rPr>
              <a:t>Yr</a:t>
            </a:r>
            <a:r>
              <a:rPr lang="en-AU" altLang="en-US" sz="1900" dirty="0">
                <a:solidFill>
                  <a:srgbClr val="002060"/>
                </a:solidFill>
              </a:rPr>
              <a:t> 12. </a:t>
            </a:r>
          </a:p>
          <a:p>
            <a:pPr>
              <a:spcBef>
                <a:spcPct val="0"/>
              </a:spcBef>
              <a:buFont typeface="Arial" charset="0"/>
              <a:buChar char="•"/>
            </a:pPr>
            <a:endParaRPr lang="en-AU" altLang="en-US" sz="1900" dirty="0">
              <a:solidFill>
                <a:srgbClr val="002060"/>
              </a:solidFill>
            </a:endParaRPr>
          </a:p>
          <a:p>
            <a:pPr marL="342900" indent="-342900">
              <a:spcBef>
                <a:spcPct val="0"/>
              </a:spcBef>
              <a:buFont typeface="Arial" panose="020B0604020202020204" pitchFamily="34" charset="0"/>
              <a:buChar char="•"/>
            </a:pPr>
            <a:r>
              <a:rPr lang="en-AU" altLang="en-US" sz="1900" dirty="0">
                <a:solidFill>
                  <a:srgbClr val="002060"/>
                </a:solidFill>
              </a:rPr>
              <a:t>Young people completing </a:t>
            </a:r>
            <a:r>
              <a:rPr lang="en-AU" altLang="en-US" sz="1900" dirty="0" err="1">
                <a:solidFill>
                  <a:srgbClr val="002060"/>
                </a:solidFill>
              </a:rPr>
              <a:t>Yr</a:t>
            </a:r>
            <a:r>
              <a:rPr lang="en-AU" altLang="en-US" sz="1900" dirty="0">
                <a:solidFill>
                  <a:srgbClr val="002060"/>
                </a:solidFill>
              </a:rPr>
              <a:t> 10 </a:t>
            </a:r>
            <a:r>
              <a:rPr lang="en-AU" altLang="en-US" sz="1900" b="1" dirty="0">
                <a:solidFill>
                  <a:srgbClr val="002060"/>
                </a:solidFill>
              </a:rPr>
              <a:t>much more likely </a:t>
            </a:r>
            <a:r>
              <a:rPr lang="en-AU" altLang="en-US" sz="1900" dirty="0">
                <a:solidFill>
                  <a:srgbClr val="002060"/>
                </a:solidFill>
              </a:rPr>
              <a:t>to continue studying than those completing </a:t>
            </a:r>
            <a:r>
              <a:rPr lang="en-AU" altLang="en-US" sz="1900" dirty="0" err="1">
                <a:solidFill>
                  <a:srgbClr val="002060"/>
                </a:solidFill>
              </a:rPr>
              <a:t>Yr</a:t>
            </a:r>
            <a:r>
              <a:rPr lang="en-AU" altLang="en-US" sz="1900" dirty="0">
                <a:solidFill>
                  <a:srgbClr val="002060"/>
                </a:solidFill>
              </a:rPr>
              <a:t> </a:t>
            </a:r>
            <a:r>
              <a:rPr lang="en-AU" altLang="en-US" sz="1900" dirty="0" smtClean="0">
                <a:solidFill>
                  <a:srgbClr val="002060"/>
                </a:solidFill>
              </a:rPr>
              <a:t>11</a:t>
            </a:r>
            <a:r>
              <a:rPr lang="en-AU" altLang="en-US" sz="1900" dirty="0">
                <a:solidFill>
                  <a:srgbClr val="002060"/>
                </a:solidFill>
              </a:rPr>
              <a:t> </a:t>
            </a:r>
            <a:r>
              <a:rPr lang="en-AU" altLang="en-US" sz="1900" dirty="0" smtClean="0">
                <a:solidFill>
                  <a:srgbClr val="002060"/>
                </a:solidFill>
                <a:sym typeface="Wingdings"/>
              </a:rPr>
              <a:t>likely better longer-term outcomes</a:t>
            </a:r>
            <a:r>
              <a:rPr lang="en-AU" altLang="en-US" sz="1900" dirty="0" smtClean="0">
                <a:solidFill>
                  <a:srgbClr val="002060"/>
                </a:solidFill>
              </a:rPr>
              <a:t/>
            </a:r>
            <a:br>
              <a:rPr lang="en-AU" altLang="en-US" sz="1900" dirty="0" smtClean="0">
                <a:solidFill>
                  <a:srgbClr val="002060"/>
                </a:solidFill>
              </a:rPr>
            </a:br>
            <a:endParaRPr lang="en-AU" altLang="en-US" sz="1900" dirty="0" smtClean="0">
              <a:solidFill>
                <a:srgbClr val="002060"/>
              </a:solidFill>
            </a:endParaRPr>
          </a:p>
          <a:p>
            <a:pPr marL="342900" indent="-342900">
              <a:spcBef>
                <a:spcPct val="0"/>
              </a:spcBef>
              <a:buFont typeface="Arial" panose="020B0604020202020204" pitchFamily="34" charset="0"/>
              <a:buChar char="•"/>
            </a:pPr>
            <a:r>
              <a:rPr lang="en-AU" altLang="en-US" sz="1900" dirty="0" smtClean="0">
                <a:solidFill>
                  <a:srgbClr val="002060"/>
                </a:solidFill>
              </a:rPr>
              <a:t>Policy &amp; program gap in </a:t>
            </a:r>
            <a:r>
              <a:rPr lang="en-AU" altLang="en-US" sz="1900" dirty="0" err="1" smtClean="0">
                <a:solidFill>
                  <a:srgbClr val="002060"/>
                </a:solidFill>
              </a:rPr>
              <a:t>Yr</a:t>
            </a:r>
            <a:r>
              <a:rPr lang="en-AU" altLang="en-US" sz="1900" dirty="0" smtClean="0">
                <a:solidFill>
                  <a:srgbClr val="002060"/>
                </a:solidFill>
              </a:rPr>
              <a:t> 11 – opportunity to improve our program suite and influence public policy </a:t>
            </a:r>
            <a:endParaRPr lang="en-AU" altLang="en-US" sz="1900" dirty="0">
              <a:solidFill>
                <a:srgbClr val="002060"/>
              </a:solidFill>
            </a:endParaRPr>
          </a:p>
        </p:txBody>
      </p:sp>
      <p:pic>
        <p:nvPicPr>
          <p:cNvPr id="8" name="Picture 8"/>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7972" y="1461623"/>
            <a:ext cx="5617635" cy="39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77039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390" y="226937"/>
            <a:ext cx="7230301" cy="1143000"/>
          </a:xfrm>
        </p:spPr>
        <p:txBody>
          <a:bodyPr/>
          <a:lstStyle/>
          <a:p>
            <a:r>
              <a:rPr lang="en-US" dirty="0" smtClean="0">
                <a:solidFill>
                  <a:srgbClr val="053786"/>
                </a:solidFill>
              </a:rPr>
              <a:t>Early school leavers</a:t>
            </a:r>
            <a:endParaRPr lang="en-US" i="1" dirty="0">
              <a:solidFill>
                <a:srgbClr val="053786"/>
              </a:solidFill>
            </a:endParaRPr>
          </a:p>
        </p:txBody>
      </p:sp>
      <p:sp>
        <p:nvSpPr>
          <p:cNvPr id="5" name="TextBox 4"/>
          <p:cNvSpPr txBox="1"/>
          <p:nvPr/>
        </p:nvSpPr>
        <p:spPr>
          <a:xfrm>
            <a:off x="503999" y="801954"/>
            <a:ext cx="8339964" cy="5847755"/>
          </a:xfrm>
          <a:prstGeom prst="rect">
            <a:avLst/>
          </a:prstGeom>
          <a:noFill/>
        </p:spPr>
        <p:txBody>
          <a:bodyPr wrap="square" rtlCol="0">
            <a:spAutoFit/>
          </a:bodyPr>
          <a:lstStyle/>
          <a:p>
            <a:pPr>
              <a:defRPr/>
            </a:pPr>
            <a:r>
              <a:rPr lang="en-AU" sz="2200" dirty="0">
                <a:solidFill>
                  <a:srgbClr val="053786"/>
                </a:solidFill>
              </a:rPr>
              <a:t>Reasons for leaving early – multiple and </a:t>
            </a:r>
            <a:r>
              <a:rPr lang="en-AU" sz="2200" dirty="0" smtClean="0">
                <a:solidFill>
                  <a:srgbClr val="053786"/>
                </a:solidFill>
              </a:rPr>
              <a:t>complex</a:t>
            </a:r>
            <a:endParaRPr lang="en-AU" sz="2200" dirty="0">
              <a:solidFill>
                <a:srgbClr val="053786"/>
              </a:solidFill>
            </a:endParaRPr>
          </a:p>
          <a:p>
            <a:pPr marL="285750" indent="-285750">
              <a:buFont typeface="Arial" panose="020B0604020202020204" pitchFamily="34" charset="0"/>
              <a:buChar char="•"/>
              <a:defRPr/>
            </a:pPr>
            <a:endParaRPr lang="en-AU" sz="2200" dirty="0">
              <a:solidFill>
                <a:srgbClr val="053786"/>
              </a:solidFill>
            </a:endParaRPr>
          </a:p>
          <a:p>
            <a:pPr>
              <a:defRPr/>
            </a:pPr>
            <a:r>
              <a:rPr lang="en-AU" sz="2200" b="1" dirty="0">
                <a:solidFill>
                  <a:srgbClr val="053786"/>
                </a:solidFill>
              </a:rPr>
              <a:t>Years 9-11</a:t>
            </a:r>
          </a:p>
          <a:p>
            <a:pPr marL="285750" indent="-285750">
              <a:buFont typeface="Arial" panose="020B0604020202020204" pitchFamily="34" charset="0"/>
              <a:buChar char="•"/>
              <a:defRPr/>
            </a:pPr>
            <a:r>
              <a:rPr lang="en-AU" sz="2200" dirty="0">
                <a:solidFill>
                  <a:srgbClr val="053786"/>
                </a:solidFill>
              </a:rPr>
              <a:t>Many related directly to ongoing challenging financial circumstances</a:t>
            </a:r>
          </a:p>
          <a:p>
            <a:pPr marL="742950" lvl="1" indent="-285750">
              <a:buFont typeface="Arial" panose="020B0604020202020204" pitchFamily="34" charset="0"/>
              <a:buChar char="•"/>
              <a:defRPr/>
            </a:pPr>
            <a:r>
              <a:rPr lang="en-AU" sz="2200" dirty="0">
                <a:solidFill>
                  <a:srgbClr val="053786"/>
                </a:solidFill>
              </a:rPr>
              <a:t>Desire or need for financial independence</a:t>
            </a:r>
          </a:p>
          <a:p>
            <a:pPr marL="742950" lvl="1" indent="-285750">
              <a:buFont typeface="Arial" panose="020B0604020202020204" pitchFamily="34" charset="0"/>
              <a:buChar char="•"/>
              <a:defRPr/>
            </a:pPr>
            <a:r>
              <a:rPr lang="en-AU" sz="2200" dirty="0">
                <a:solidFill>
                  <a:srgbClr val="053786"/>
                </a:solidFill>
              </a:rPr>
              <a:t>Earn own money </a:t>
            </a:r>
          </a:p>
          <a:p>
            <a:pPr marL="742950" lvl="1" indent="-285750">
              <a:buFont typeface="Arial" panose="020B0604020202020204" pitchFamily="34" charset="0"/>
              <a:buChar char="•"/>
              <a:defRPr/>
            </a:pPr>
            <a:r>
              <a:rPr lang="en-AU" sz="2200" dirty="0">
                <a:solidFill>
                  <a:srgbClr val="053786"/>
                </a:solidFill>
              </a:rPr>
              <a:t>Get a job, apprenticeship or traineeship</a:t>
            </a:r>
          </a:p>
          <a:p>
            <a:pPr marL="285750" indent="-285750">
              <a:buFont typeface="Arial" panose="020B0604020202020204" pitchFamily="34" charset="0"/>
              <a:buChar char="•"/>
              <a:defRPr/>
            </a:pPr>
            <a:endParaRPr lang="en-AU" sz="2200" dirty="0">
              <a:solidFill>
                <a:srgbClr val="053786"/>
              </a:solidFill>
            </a:endParaRPr>
          </a:p>
          <a:p>
            <a:pPr>
              <a:defRPr/>
            </a:pPr>
            <a:r>
              <a:rPr lang="en-AU" sz="2200" b="1" dirty="0">
                <a:solidFill>
                  <a:srgbClr val="053786"/>
                </a:solidFill>
              </a:rPr>
              <a:t>Years 9 </a:t>
            </a:r>
            <a:r>
              <a:rPr lang="en-AU" sz="2200" b="1" dirty="0" smtClean="0">
                <a:solidFill>
                  <a:srgbClr val="053786"/>
                </a:solidFill>
              </a:rPr>
              <a:t>and </a:t>
            </a:r>
            <a:r>
              <a:rPr lang="en-AU" sz="2200" b="1" dirty="0">
                <a:solidFill>
                  <a:srgbClr val="053786"/>
                </a:solidFill>
              </a:rPr>
              <a:t>10</a:t>
            </a:r>
          </a:p>
          <a:p>
            <a:pPr marL="285750" indent="-285750">
              <a:buFont typeface="Arial" panose="020B0604020202020204" pitchFamily="34" charset="0"/>
              <a:buChar char="•"/>
              <a:defRPr/>
            </a:pPr>
            <a:r>
              <a:rPr lang="en-AU" sz="2200" dirty="0">
                <a:solidFill>
                  <a:srgbClr val="053786"/>
                </a:solidFill>
              </a:rPr>
              <a:t>Range of school related factors also strongly linked to leaving school early</a:t>
            </a:r>
          </a:p>
          <a:p>
            <a:pPr marL="742950" lvl="1" indent="-285750">
              <a:buFont typeface="Arial" panose="020B0604020202020204" pitchFamily="34" charset="0"/>
              <a:buChar char="•"/>
              <a:defRPr/>
            </a:pPr>
            <a:r>
              <a:rPr lang="en-AU" sz="2200" dirty="0">
                <a:solidFill>
                  <a:srgbClr val="053786"/>
                </a:solidFill>
              </a:rPr>
              <a:t>Problems with students and/or teachers</a:t>
            </a:r>
          </a:p>
          <a:p>
            <a:pPr marL="742950" lvl="1" indent="-285750">
              <a:buFont typeface="Arial" panose="020B0604020202020204" pitchFamily="34" charset="0"/>
              <a:buChar char="•"/>
              <a:defRPr/>
            </a:pPr>
            <a:r>
              <a:rPr lang="en-AU" sz="2200" dirty="0">
                <a:solidFill>
                  <a:srgbClr val="053786"/>
                </a:solidFill>
              </a:rPr>
              <a:t>Missed a lot of school </a:t>
            </a:r>
          </a:p>
          <a:p>
            <a:pPr marL="742950" lvl="1" indent="-285750">
              <a:buFont typeface="Arial" panose="020B0604020202020204" pitchFamily="34" charset="0"/>
              <a:buChar char="•"/>
              <a:defRPr/>
            </a:pPr>
            <a:r>
              <a:rPr lang="en-AU" sz="2200" dirty="0">
                <a:solidFill>
                  <a:srgbClr val="053786"/>
                </a:solidFill>
              </a:rPr>
              <a:t>Dislike school</a:t>
            </a:r>
          </a:p>
          <a:p>
            <a:pPr marL="742950" lvl="1" indent="-285750">
              <a:buFont typeface="Arial" panose="020B0604020202020204" pitchFamily="34" charset="0"/>
              <a:buChar char="•"/>
              <a:defRPr/>
            </a:pPr>
            <a:r>
              <a:rPr lang="en-AU" sz="2200" dirty="0">
                <a:solidFill>
                  <a:srgbClr val="053786"/>
                </a:solidFill>
              </a:rPr>
              <a:t>Not doing well at </a:t>
            </a:r>
            <a:r>
              <a:rPr lang="en-AU" sz="2200" dirty="0" smtClean="0">
                <a:solidFill>
                  <a:srgbClr val="053786"/>
                </a:solidFill>
              </a:rPr>
              <a:t>school</a:t>
            </a:r>
            <a:endParaRPr lang="en-AU" sz="2200" dirty="0">
              <a:solidFill>
                <a:srgbClr val="053786"/>
              </a:solidFill>
            </a:endParaRPr>
          </a:p>
          <a:p>
            <a:pPr lvl="1">
              <a:defRPr/>
            </a:pPr>
            <a:r>
              <a:rPr lang="en-AU" sz="2200" dirty="0" smtClean="0">
                <a:solidFill>
                  <a:srgbClr val="053786"/>
                </a:solidFill>
                <a:sym typeface="Wingdings"/>
              </a:rPr>
              <a:t>Opportunities for early intervention by The Smith Family</a:t>
            </a:r>
            <a:endParaRPr lang="en-AU" sz="2200" dirty="0">
              <a:solidFill>
                <a:srgbClr val="053786"/>
              </a:solidFill>
            </a:endParaRPr>
          </a:p>
        </p:txBody>
      </p:sp>
    </p:spTree>
    <p:extLst>
      <p:ext uri="{BB962C8B-B14F-4D97-AF65-F5344CB8AC3E}">
        <p14:creationId xmlns:p14="http://schemas.microsoft.com/office/powerpoint/2010/main" val="200848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390" y="226937"/>
            <a:ext cx="7230301" cy="1143000"/>
          </a:xfrm>
        </p:spPr>
        <p:txBody>
          <a:bodyPr/>
          <a:lstStyle/>
          <a:p>
            <a:r>
              <a:rPr lang="en-US" dirty="0" smtClean="0">
                <a:solidFill>
                  <a:srgbClr val="053786"/>
                </a:solidFill>
              </a:rPr>
              <a:t>Other findings </a:t>
            </a:r>
            <a:endParaRPr lang="en-US" i="1" dirty="0">
              <a:solidFill>
                <a:srgbClr val="053786"/>
              </a:solidFill>
            </a:endParaRPr>
          </a:p>
        </p:txBody>
      </p:sp>
      <p:sp>
        <p:nvSpPr>
          <p:cNvPr id="5" name="TextBox 4"/>
          <p:cNvSpPr txBox="1"/>
          <p:nvPr/>
        </p:nvSpPr>
        <p:spPr>
          <a:xfrm>
            <a:off x="503999" y="1369937"/>
            <a:ext cx="8339964" cy="3139321"/>
          </a:xfrm>
          <a:prstGeom prst="rect">
            <a:avLst/>
          </a:prstGeom>
          <a:noFill/>
        </p:spPr>
        <p:txBody>
          <a:bodyPr wrap="square" rtlCol="0">
            <a:spAutoFit/>
          </a:bodyPr>
          <a:lstStyle/>
          <a:p>
            <a:pPr marL="285750" indent="-285750">
              <a:buFont typeface="Arial" panose="020B0604020202020204" pitchFamily="34" charset="0"/>
              <a:buChar char="•"/>
              <a:defRPr/>
            </a:pPr>
            <a:r>
              <a:rPr lang="en-AU" sz="2200" dirty="0" smtClean="0">
                <a:solidFill>
                  <a:srgbClr val="053786"/>
                </a:solidFill>
              </a:rPr>
              <a:t>Significant proportions (20%+) of those who’d left school early were sorry they’d made that decision</a:t>
            </a:r>
            <a:br>
              <a:rPr lang="en-AU" sz="2200" dirty="0" smtClean="0">
                <a:solidFill>
                  <a:srgbClr val="053786"/>
                </a:solidFill>
              </a:rPr>
            </a:br>
            <a:endParaRPr lang="en-AU" sz="2200" dirty="0" smtClean="0">
              <a:solidFill>
                <a:srgbClr val="053786"/>
              </a:solidFill>
            </a:endParaRPr>
          </a:p>
          <a:p>
            <a:pPr marL="285750" indent="-285750">
              <a:buFont typeface="Arial" panose="020B0604020202020204" pitchFamily="34" charset="0"/>
              <a:buChar char="•"/>
              <a:defRPr/>
            </a:pPr>
            <a:r>
              <a:rPr lang="en-AU" sz="2200" dirty="0" smtClean="0">
                <a:solidFill>
                  <a:srgbClr val="053786"/>
                </a:solidFill>
              </a:rPr>
              <a:t>Strong high school attendance rates in Year 8 positively associated with completing school</a:t>
            </a:r>
            <a:br>
              <a:rPr lang="en-AU" sz="2200" dirty="0" smtClean="0">
                <a:solidFill>
                  <a:srgbClr val="053786"/>
                </a:solidFill>
              </a:rPr>
            </a:br>
            <a:endParaRPr lang="en-AU" sz="2200" dirty="0" smtClean="0">
              <a:solidFill>
                <a:srgbClr val="053786"/>
              </a:solidFill>
            </a:endParaRPr>
          </a:p>
          <a:p>
            <a:pPr marL="285750" indent="-285750">
              <a:buFont typeface="Arial" panose="020B0604020202020204" pitchFamily="34" charset="0"/>
              <a:buChar char="•"/>
              <a:defRPr/>
            </a:pPr>
            <a:r>
              <a:rPr lang="en-AU" sz="2200" dirty="0" smtClean="0">
                <a:solidFill>
                  <a:srgbClr val="053786"/>
                </a:solidFill>
              </a:rPr>
              <a:t>Stronger achievement rates in English in Year 10 positively associated with completing school </a:t>
            </a:r>
            <a:endParaRPr lang="en-AU" sz="2200" dirty="0">
              <a:solidFill>
                <a:srgbClr val="053786"/>
              </a:solidFill>
            </a:endParaRPr>
          </a:p>
          <a:p>
            <a:pPr>
              <a:defRPr/>
            </a:pPr>
            <a:endParaRPr lang="en-AU" sz="2200" dirty="0">
              <a:solidFill>
                <a:srgbClr val="053786"/>
              </a:solidFill>
            </a:endParaRPr>
          </a:p>
        </p:txBody>
      </p:sp>
    </p:spTree>
    <p:extLst>
      <p:ext uri="{BB962C8B-B14F-4D97-AF65-F5344CB8AC3E}">
        <p14:creationId xmlns:p14="http://schemas.microsoft.com/office/powerpoint/2010/main" val="1987156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503238" y="1836738"/>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defRPr/>
            </a:pPr>
            <a:r>
              <a:rPr lang="en-US" dirty="0" smtClean="0"/>
              <a:t>How are we using what we’re learning?</a:t>
            </a:r>
            <a:endParaRPr lang="en-US" u="sng"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3238" y="3772175"/>
            <a:ext cx="4320000" cy="2880000"/>
          </a:xfrm>
          <a:prstGeom prst="rect">
            <a:avLst/>
          </a:prstGeom>
        </p:spPr>
      </p:pic>
    </p:spTree>
    <p:extLst>
      <p:ext uri="{BB962C8B-B14F-4D97-AF65-F5344CB8AC3E}">
        <p14:creationId xmlns:p14="http://schemas.microsoft.com/office/powerpoint/2010/main" val="22766737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053786"/>
                </a:solidFill>
              </a:rPr>
              <a:t>Using data to improve outcomes</a:t>
            </a:r>
            <a:endParaRPr lang="en-US" sz="2800" dirty="0">
              <a:solidFill>
                <a:srgbClr val="053786"/>
              </a:solidFill>
            </a:endParaRPr>
          </a:p>
        </p:txBody>
      </p:sp>
      <p:sp>
        <p:nvSpPr>
          <p:cNvPr id="5" name="TextBox 4"/>
          <p:cNvSpPr txBox="1"/>
          <p:nvPr/>
        </p:nvSpPr>
        <p:spPr>
          <a:xfrm>
            <a:off x="605600" y="1202206"/>
            <a:ext cx="8538400" cy="5324535"/>
          </a:xfrm>
          <a:prstGeom prst="rect">
            <a:avLst/>
          </a:prstGeom>
          <a:noFill/>
        </p:spPr>
        <p:txBody>
          <a:bodyPr wrap="square" rtlCol="0">
            <a:spAutoFit/>
          </a:bodyPr>
          <a:lstStyle/>
          <a:p>
            <a:pPr marL="285750" indent="-285750">
              <a:buFont typeface="Arial" panose="020B0604020202020204" pitchFamily="34" charset="0"/>
              <a:buChar char="•"/>
            </a:pPr>
            <a:r>
              <a:rPr lang="en-AU" sz="2000" b="1" dirty="0" smtClean="0">
                <a:solidFill>
                  <a:srgbClr val="053786"/>
                </a:solidFill>
                <a:latin typeface="Arial" panose="020B0604020202020204" pitchFamily="34" charset="0"/>
                <a:cs typeface="Arial" panose="020B0604020202020204" pitchFamily="34" charset="0"/>
              </a:rPr>
              <a:t>Data</a:t>
            </a:r>
            <a:r>
              <a:rPr lang="en-AU" sz="2000" dirty="0" smtClean="0">
                <a:solidFill>
                  <a:srgbClr val="053786"/>
                </a:solidFill>
                <a:latin typeface="Arial" panose="020B0604020202020204" pitchFamily="34" charset="0"/>
                <a:cs typeface="Arial" panose="020B0604020202020204" pitchFamily="34" charset="0"/>
              </a:rPr>
              <a:t>, </a:t>
            </a:r>
            <a:r>
              <a:rPr lang="en-AU" sz="2000" b="1" dirty="0" smtClean="0">
                <a:solidFill>
                  <a:srgbClr val="053786"/>
                </a:solidFill>
                <a:latin typeface="Arial" panose="020B0604020202020204" pitchFamily="34" charset="0"/>
                <a:cs typeface="Arial" panose="020B0604020202020204" pitchFamily="34" charset="0"/>
              </a:rPr>
              <a:t>evaluation</a:t>
            </a:r>
            <a:r>
              <a:rPr lang="en-AU" sz="2000" dirty="0" smtClean="0">
                <a:solidFill>
                  <a:srgbClr val="053786"/>
                </a:solidFill>
                <a:latin typeface="Arial" panose="020B0604020202020204" pitchFamily="34" charset="0"/>
                <a:cs typeface="Arial" panose="020B0604020202020204" pitchFamily="34" charset="0"/>
              </a:rPr>
              <a:t> and </a:t>
            </a:r>
            <a:r>
              <a:rPr lang="en-AU" sz="2000" b="1" dirty="0" smtClean="0">
                <a:solidFill>
                  <a:srgbClr val="053786"/>
                </a:solidFill>
                <a:latin typeface="Arial" panose="020B0604020202020204" pitchFamily="34" charset="0"/>
                <a:cs typeface="Arial" panose="020B0604020202020204" pitchFamily="34" charset="0"/>
              </a:rPr>
              <a:t>research</a:t>
            </a:r>
            <a:r>
              <a:rPr lang="en-AU" sz="2000" dirty="0" smtClean="0">
                <a:solidFill>
                  <a:srgbClr val="053786"/>
                </a:solidFill>
                <a:latin typeface="Arial" panose="020B0604020202020204" pitchFamily="34" charset="0"/>
                <a:cs typeface="Arial" panose="020B0604020202020204" pitchFamily="34" charset="0"/>
              </a:rPr>
              <a:t> are driving program refinements and continuous improvement, for </a:t>
            </a:r>
            <a:r>
              <a:rPr lang="en-AU" sz="2000" dirty="0" err="1" smtClean="0">
                <a:solidFill>
                  <a:srgbClr val="053786"/>
                </a:solidFill>
                <a:latin typeface="Arial" panose="020B0604020202020204" pitchFamily="34" charset="0"/>
                <a:cs typeface="Arial" panose="020B0604020202020204" pitchFamily="34" charset="0"/>
              </a:rPr>
              <a:t>eg</a:t>
            </a:r>
            <a:r>
              <a:rPr lang="en-AU" sz="2000" dirty="0" smtClean="0">
                <a:solidFill>
                  <a:srgbClr val="053786"/>
                </a:solidFill>
                <a:latin typeface="Arial" panose="020B0604020202020204" pitchFamily="34" charset="0"/>
                <a:cs typeface="Arial" panose="020B0604020202020204" pitchFamily="34" charset="0"/>
              </a:rPr>
              <a:t>:</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AU" sz="2000" dirty="0" smtClean="0">
                <a:solidFill>
                  <a:srgbClr val="053786"/>
                </a:solidFill>
                <a:latin typeface="Arial" panose="020B0604020202020204" pitchFamily="34" charset="0"/>
                <a:cs typeface="Arial" panose="020B0604020202020204" pitchFamily="34" charset="0"/>
              </a:rPr>
              <a:t>More </a:t>
            </a:r>
            <a:r>
              <a:rPr lang="en-AU" sz="2000" b="1" dirty="0" smtClean="0">
                <a:solidFill>
                  <a:srgbClr val="053786"/>
                </a:solidFill>
                <a:latin typeface="Arial" panose="020B0604020202020204" pitchFamily="34" charset="0"/>
                <a:cs typeface="Arial" panose="020B0604020202020204" pitchFamily="34" charset="0"/>
              </a:rPr>
              <a:t>tailored support </a:t>
            </a:r>
            <a:r>
              <a:rPr lang="en-AU" sz="2000" dirty="0" smtClean="0">
                <a:solidFill>
                  <a:srgbClr val="053786"/>
                </a:solidFill>
                <a:latin typeface="Arial" panose="020B0604020202020204" pitchFamily="34" charset="0"/>
                <a:cs typeface="Arial" panose="020B0604020202020204" pitchFamily="34" charset="0"/>
              </a:rPr>
              <a:t>for particular groups of students and at particular times (</a:t>
            </a:r>
            <a:r>
              <a:rPr lang="en-AU" sz="2000" dirty="0" err="1" smtClean="0">
                <a:solidFill>
                  <a:srgbClr val="053786"/>
                </a:solidFill>
                <a:latin typeface="Arial" panose="020B0604020202020204" pitchFamily="34" charset="0"/>
                <a:cs typeface="Arial" panose="020B0604020202020204" pitchFamily="34" charset="0"/>
              </a:rPr>
              <a:t>eg</a:t>
            </a:r>
            <a:r>
              <a:rPr lang="en-AU" sz="2000" dirty="0" smtClean="0">
                <a:solidFill>
                  <a:srgbClr val="053786"/>
                </a:solidFill>
                <a:latin typeface="Arial" panose="020B0604020202020204" pitchFamily="34" charset="0"/>
                <a:cs typeface="Arial" panose="020B0604020202020204" pitchFamily="34" charset="0"/>
              </a:rPr>
              <a:t> those struggling with school attendance, transitioning to high school, Aboriginal and Torres Strait Islander background students)</a:t>
            </a:r>
            <a:br>
              <a:rPr lang="en-AU" sz="2000" dirty="0" smtClean="0">
                <a:solidFill>
                  <a:srgbClr val="053786"/>
                </a:solidFill>
                <a:latin typeface="Arial" panose="020B0604020202020204" pitchFamily="34" charset="0"/>
                <a:cs typeface="Arial" panose="020B0604020202020204" pitchFamily="34" charset="0"/>
              </a:rPr>
            </a:br>
            <a:r>
              <a:rPr lang="en-AU" sz="2000" dirty="0" smtClean="0">
                <a:solidFill>
                  <a:srgbClr val="053786"/>
                </a:solidFill>
                <a:latin typeface="Arial" panose="020B0604020202020204" pitchFamily="34" charset="0"/>
                <a:cs typeface="Arial" panose="020B0604020202020204" pitchFamily="34" charset="0"/>
              </a:rPr>
              <a:t> </a:t>
            </a:r>
          </a:p>
          <a:p>
            <a:pPr marL="342900" indent="-342900">
              <a:buFont typeface="Wingdings" panose="05000000000000000000" pitchFamily="2" charset="2"/>
              <a:buChar char="Ø"/>
            </a:pPr>
            <a:r>
              <a:rPr lang="en-AU" sz="2000" dirty="0" smtClean="0">
                <a:solidFill>
                  <a:srgbClr val="053786"/>
                </a:solidFill>
                <a:latin typeface="Arial" panose="020B0604020202020204" pitchFamily="34" charset="0"/>
                <a:cs typeface="Arial" panose="020B0604020202020204" pitchFamily="34" charset="0"/>
              </a:rPr>
              <a:t>Changes to frequency and nature of </a:t>
            </a:r>
            <a:r>
              <a:rPr lang="en-AU" sz="2000" b="1" dirty="0" smtClean="0">
                <a:solidFill>
                  <a:srgbClr val="053786"/>
                </a:solidFill>
                <a:latin typeface="Arial" panose="020B0604020202020204" pitchFamily="34" charset="0"/>
                <a:cs typeface="Arial" panose="020B0604020202020204" pitchFamily="34" charset="0"/>
              </a:rPr>
              <a:t>engagement with families</a:t>
            </a:r>
            <a:r>
              <a:rPr lang="en-AU" sz="2000" dirty="0" smtClean="0">
                <a:solidFill>
                  <a:srgbClr val="053786"/>
                </a:solidFill>
                <a:latin typeface="Arial" panose="020B0604020202020204" pitchFamily="34" charset="0"/>
                <a:cs typeface="Arial" panose="020B0604020202020204" pitchFamily="34" charset="0"/>
              </a:rPr>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AU" sz="2000" dirty="0" smtClean="0">
                <a:solidFill>
                  <a:srgbClr val="053786"/>
                </a:solidFill>
                <a:latin typeface="Arial" panose="020B0604020202020204" pitchFamily="34" charset="0"/>
                <a:cs typeface="Arial" panose="020B0604020202020204" pitchFamily="34" charset="0"/>
              </a:rPr>
              <a:t>Re-defining roles of </a:t>
            </a:r>
            <a:r>
              <a:rPr lang="en-AU" sz="2000" b="1" dirty="0" smtClean="0">
                <a:solidFill>
                  <a:srgbClr val="053786"/>
                </a:solidFill>
                <a:latin typeface="Arial" panose="020B0604020202020204" pitchFamily="34" charset="0"/>
                <a:cs typeface="Arial" panose="020B0604020202020204" pitchFamily="34" charset="0"/>
              </a:rPr>
              <a:t>staff</a:t>
            </a:r>
            <a:r>
              <a:rPr lang="en-AU" sz="2000" dirty="0" smtClean="0">
                <a:solidFill>
                  <a:srgbClr val="053786"/>
                </a:solidFill>
                <a:latin typeface="Arial" panose="020B0604020202020204" pitchFamily="34" charset="0"/>
                <a:cs typeface="Arial" panose="020B0604020202020204" pitchFamily="34" charset="0"/>
              </a:rPr>
              <a:t>, role </a:t>
            </a:r>
            <a:r>
              <a:rPr lang="en-AU" sz="2000" b="1" dirty="0" smtClean="0">
                <a:solidFill>
                  <a:srgbClr val="053786"/>
                </a:solidFill>
                <a:latin typeface="Arial" panose="020B0604020202020204" pitchFamily="34" charset="0"/>
                <a:cs typeface="Arial" panose="020B0604020202020204" pitchFamily="34" charset="0"/>
              </a:rPr>
              <a:t>specialisation</a:t>
            </a:r>
            <a:r>
              <a:rPr lang="en-AU" sz="2000" dirty="0" smtClean="0">
                <a:solidFill>
                  <a:srgbClr val="053786"/>
                </a:solidFill>
                <a:latin typeface="Arial" panose="020B0604020202020204" pitchFamily="34" charset="0"/>
                <a:cs typeface="Arial" panose="020B0604020202020204" pitchFamily="34" charset="0"/>
              </a:rPr>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AU" sz="2000" dirty="0" smtClean="0">
                <a:solidFill>
                  <a:srgbClr val="053786"/>
                </a:solidFill>
                <a:latin typeface="Arial" panose="020B0604020202020204" pitchFamily="34" charset="0"/>
                <a:cs typeface="Arial" panose="020B0604020202020204" pitchFamily="34" charset="0"/>
              </a:rPr>
              <a:t>Greater </a:t>
            </a:r>
            <a:r>
              <a:rPr lang="en-AU" sz="2000" b="1" dirty="0" smtClean="0">
                <a:solidFill>
                  <a:srgbClr val="053786"/>
                </a:solidFill>
                <a:latin typeface="Arial" panose="020B0604020202020204" pitchFamily="34" charset="0"/>
                <a:cs typeface="Arial" panose="020B0604020202020204" pitchFamily="34" charset="0"/>
              </a:rPr>
              <a:t>focus</a:t>
            </a:r>
            <a:r>
              <a:rPr lang="en-AU" sz="2000" dirty="0" smtClean="0">
                <a:solidFill>
                  <a:srgbClr val="053786"/>
                </a:solidFill>
                <a:latin typeface="Arial" panose="020B0604020202020204" pitchFamily="34" charset="0"/>
                <a:cs typeface="Arial" panose="020B0604020202020204" pitchFamily="34" charset="0"/>
              </a:rPr>
              <a:t> on supporting students to complete Year 12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AU" sz="2000" b="1" dirty="0" smtClean="0">
                <a:solidFill>
                  <a:srgbClr val="053786"/>
                </a:solidFill>
                <a:latin typeface="Arial" panose="020B0604020202020204" pitchFamily="34" charset="0"/>
                <a:cs typeface="Arial" panose="020B0604020202020204" pitchFamily="34" charset="0"/>
              </a:rPr>
              <a:t>Training</a:t>
            </a:r>
            <a:r>
              <a:rPr lang="en-AU" sz="2000" dirty="0" smtClean="0">
                <a:solidFill>
                  <a:srgbClr val="053786"/>
                </a:solidFill>
                <a:latin typeface="Arial" panose="020B0604020202020204" pitchFamily="34" charset="0"/>
                <a:cs typeface="Arial" panose="020B0604020202020204" pitchFamily="34" charset="0"/>
              </a:rPr>
              <a:t> for LfL staff on working with highly disadvantaged families </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AU" sz="2000" dirty="0" smtClean="0">
                <a:solidFill>
                  <a:srgbClr val="053786"/>
                </a:solidFill>
                <a:latin typeface="Arial" panose="020B0604020202020204" pitchFamily="34" charset="0"/>
                <a:cs typeface="Arial" panose="020B0604020202020204" pitchFamily="34" charset="0"/>
              </a:rPr>
              <a:t>Refined </a:t>
            </a:r>
            <a:r>
              <a:rPr lang="en-AU" sz="2000" b="1" dirty="0" smtClean="0">
                <a:solidFill>
                  <a:srgbClr val="053786"/>
                </a:solidFill>
                <a:latin typeface="Arial" panose="020B0604020202020204" pitchFamily="34" charset="0"/>
                <a:cs typeface="Arial" panose="020B0604020202020204" pitchFamily="34" charset="0"/>
              </a:rPr>
              <a:t>induction</a:t>
            </a:r>
            <a:r>
              <a:rPr lang="en-AU" sz="2000" dirty="0" smtClean="0">
                <a:solidFill>
                  <a:srgbClr val="053786"/>
                </a:solidFill>
                <a:latin typeface="Arial" panose="020B0604020202020204" pitchFamily="34" charset="0"/>
                <a:cs typeface="Arial" panose="020B0604020202020204" pitchFamily="34" charset="0"/>
              </a:rPr>
              <a:t> program for new staff</a:t>
            </a:r>
            <a:endParaRPr lang="en-AU" sz="2200" dirty="0" smtClean="0">
              <a:solidFill>
                <a:srgbClr val="05378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72515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7" y="215900"/>
            <a:ext cx="7304331" cy="900113"/>
          </a:xfrm>
        </p:spPr>
        <p:txBody>
          <a:bodyPr/>
          <a:lstStyle/>
          <a:p>
            <a:r>
              <a:rPr lang="en-US" i="1" dirty="0" smtClean="0">
                <a:solidFill>
                  <a:srgbClr val="053786"/>
                </a:solidFill>
              </a:rPr>
              <a:t>Learning for Life</a:t>
            </a:r>
            <a:r>
              <a:rPr lang="en-US" dirty="0" smtClean="0">
                <a:solidFill>
                  <a:srgbClr val="053786"/>
                </a:solidFill>
              </a:rPr>
              <a:t>: Good progress…journey continues</a:t>
            </a:r>
            <a:endParaRPr lang="en-US" i="1" dirty="0">
              <a:solidFill>
                <a:srgbClr val="053786"/>
              </a:solidFill>
            </a:endParaRPr>
          </a:p>
        </p:txBody>
      </p:sp>
      <p:sp>
        <p:nvSpPr>
          <p:cNvPr id="5" name="TextBox 4"/>
          <p:cNvSpPr txBox="1"/>
          <p:nvPr/>
        </p:nvSpPr>
        <p:spPr>
          <a:xfrm>
            <a:off x="503238" y="1248947"/>
            <a:ext cx="8538400" cy="5693866"/>
          </a:xfrm>
          <a:prstGeom prst="rect">
            <a:avLst/>
          </a:prstGeom>
          <a:noFill/>
        </p:spPr>
        <p:txBody>
          <a:bodyPr wrap="square" rtlCol="0">
            <a:spAutoFit/>
          </a:bodyPr>
          <a:lstStyle/>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Evidenced-informed program which has evolved over </a:t>
            </a:r>
            <a:r>
              <a:rPr lang="en-AU" sz="2000" b="1" dirty="0" smtClean="0">
                <a:solidFill>
                  <a:srgbClr val="053786"/>
                </a:solidFill>
                <a:latin typeface="Arial" panose="020B0604020202020204" pitchFamily="34" charset="0"/>
                <a:cs typeface="Arial" panose="020B0604020202020204" pitchFamily="34" charset="0"/>
              </a:rPr>
              <a:t>30 </a:t>
            </a:r>
            <a:r>
              <a:rPr lang="en-AU" sz="2000" dirty="0" smtClean="0">
                <a:solidFill>
                  <a:srgbClr val="053786"/>
                </a:solidFill>
                <a:latin typeface="Arial" panose="020B0604020202020204" pitchFamily="34" charset="0"/>
                <a:cs typeface="Arial" panose="020B0604020202020204" pitchFamily="34" charset="0"/>
              </a:rPr>
              <a:t>years</a:t>
            </a:r>
            <a:br>
              <a:rPr lang="en-AU" sz="2000" dirty="0" smtClean="0">
                <a:solidFill>
                  <a:srgbClr val="053786"/>
                </a:solidFill>
                <a:latin typeface="Arial" panose="020B0604020202020204" pitchFamily="34" charset="0"/>
                <a:cs typeface="Arial" panose="020B0604020202020204" pitchFamily="34" charset="0"/>
              </a:rPr>
            </a:br>
            <a:r>
              <a:rPr lang="en-AU" sz="2000" dirty="0" smtClean="0">
                <a:solidFill>
                  <a:srgbClr val="053786"/>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Early intervention, long-term approach, responsive to changing needs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Highly targeted</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Reciprocity, parental engagement, high expectations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Improving educational and employment outcomes of highly disadvantaged young Australians, with </a:t>
            </a:r>
            <a:r>
              <a:rPr lang="en-AU" sz="2000" b="1" dirty="0" smtClean="0">
                <a:solidFill>
                  <a:srgbClr val="053786"/>
                </a:solidFill>
                <a:latin typeface="Arial" panose="020B0604020202020204" pitchFamily="34" charset="0"/>
                <a:cs typeface="Arial" panose="020B0604020202020204" pitchFamily="34" charset="0"/>
              </a:rPr>
              <a:t>further improvements </a:t>
            </a:r>
            <a:r>
              <a:rPr lang="en-AU" sz="2000" dirty="0" smtClean="0">
                <a:solidFill>
                  <a:srgbClr val="053786"/>
                </a:solidFill>
                <a:latin typeface="Arial" panose="020B0604020202020204" pitchFamily="34" charset="0"/>
                <a:cs typeface="Arial" panose="020B0604020202020204" pitchFamily="34" charset="0"/>
              </a:rPr>
              <a:t>possible – not all young people on the program are achieving</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Cost effective, involving multiple partnerships and volunteers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Ongoing analysis of longitudinal data will further enhance evidence base </a:t>
            </a:r>
            <a:br>
              <a:rPr lang="en-AU" sz="2000" dirty="0" smtClean="0">
                <a:solidFill>
                  <a:srgbClr val="053786"/>
                </a:solidFill>
                <a:latin typeface="Arial" panose="020B0604020202020204" pitchFamily="34" charset="0"/>
                <a:cs typeface="Arial" panose="020B0604020202020204" pitchFamily="34" charset="0"/>
              </a:rPr>
            </a:br>
            <a:r>
              <a:rPr lang="en-AU" sz="2000" dirty="0" smtClean="0">
                <a:solidFill>
                  <a:srgbClr val="053786"/>
                </a:solidFill>
                <a:latin typeface="Arial" panose="020B0604020202020204" pitchFamily="34" charset="0"/>
                <a:cs typeface="Arial" panose="020B0604020202020204" pitchFamily="34" charset="0"/>
              </a:rPr>
              <a:t> </a:t>
            </a:r>
            <a:r>
              <a:rPr lang="en-AU" sz="2200" dirty="0" smtClean="0">
                <a:solidFill>
                  <a:srgbClr val="053786"/>
                </a:solidFill>
                <a:latin typeface="Arial" panose="020B0604020202020204" pitchFamily="34" charset="0"/>
                <a:cs typeface="Arial" panose="020B0604020202020204" pitchFamily="34" charset="0"/>
              </a:rPr>
              <a:t/>
            </a:r>
            <a:br>
              <a:rPr lang="en-AU" sz="2200" dirty="0" smtClean="0">
                <a:solidFill>
                  <a:srgbClr val="053786"/>
                </a:solidFill>
                <a:latin typeface="Arial" panose="020B0604020202020204" pitchFamily="34" charset="0"/>
                <a:cs typeface="Arial" panose="020B0604020202020204" pitchFamily="34" charset="0"/>
              </a:rPr>
            </a:br>
            <a:endParaRPr lang="en-AU" sz="2400" dirty="0">
              <a:solidFill>
                <a:srgbClr val="05378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064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503238" y="1836739"/>
            <a:ext cx="8361362" cy="2640012"/>
          </a:xfrm>
          <a:extLst/>
        </p:spPr>
        <p:txBody>
          <a:bodyPr rtlCol="0">
            <a:normAutofit fontScale="92500" lnSpcReduction="10000"/>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buFont typeface="Arial" charset="0"/>
              <a:buNone/>
              <a:defRPr/>
            </a:pPr>
            <a:r>
              <a:rPr lang="en-US" dirty="0" smtClean="0"/>
              <a:t>QUESTIONS</a:t>
            </a:r>
          </a:p>
          <a:p>
            <a:pPr eaLnBrk="1" fontAlgn="auto" hangingPunct="1">
              <a:spcAft>
                <a:spcPts val="0"/>
              </a:spcAft>
              <a:buFont typeface="Arial" charset="0"/>
              <a:buNone/>
              <a:defRPr/>
            </a:pPr>
            <a:endParaRPr lang="en-US" dirty="0"/>
          </a:p>
          <a:p>
            <a:pPr eaLnBrk="1" fontAlgn="auto" hangingPunct="1">
              <a:spcAft>
                <a:spcPts val="0"/>
              </a:spcAft>
              <a:buFont typeface="Arial" charset="0"/>
              <a:buNone/>
              <a:defRPr/>
            </a:pPr>
            <a:endParaRPr lang="en-US" dirty="0" smtClean="0"/>
          </a:p>
          <a:p>
            <a:pPr eaLnBrk="1" fontAlgn="auto" hangingPunct="1">
              <a:spcAft>
                <a:spcPts val="0"/>
              </a:spcAft>
              <a:buFont typeface="Arial" charset="0"/>
              <a:buNone/>
              <a:defRPr/>
            </a:pPr>
            <a:endParaRPr lang="en-US" dirty="0"/>
          </a:p>
          <a:p>
            <a:pPr eaLnBrk="1" fontAlgn="auto" hangingPunct="1">
              <a:spcAft>
                <a:spcPts val="0"/>
              </a:spcAft>
              <a:buFont typeface="Arial" charset="0"/>
              <a:buNone/>
              <a:defRPr/>
            </a:pPr>
            <a:r>
              <a:rPr lang="en-US" dirty="0" smtClean="0"/>
              <a:t> </a:t>
            </a:r>
            <a:endParaRPr lang="en-US" u="sng" dirty="0"/>
          </a:p>
        </p:txBody>
      </p:sp>
      <p:sp>
        <p:nvSpPr>
          <p:cNvPr id="2" name="Rectangle 1"/>
          <p:cNvSpPr/>
          <p:nvPr/>
        </p:nvSpPr>
        <p:spPr>
          <a:xfrm>
            <a:off x="503238" y="5087413"/>
            <a:ext cx="8361361" cy="1200329"/>
          </a:xfrm>
          <a:prstGeom prst="rect">
            <a:avLst/>
          </a:prstGeom>
        </p:spPr>
        <p:txBody>
          <a:bodyPr wrap="square">
            <a:spAutoFit/>
          </a:bodyPr>
          <a:lstStyle/>
          <a:p>
            <a:r>
              <a:rPr lang="en-AU" b="1" dirty="0" smtClean="0">
                <a:solidFill>
                  <a:schemeClr val="bg1"/>
                </a:solidFill>
                <a:latin typeface="Arial" panose="020B0604020202020204" pitchFamily="34" charset="0"/>
                <a:cs typeface="Arial" panose="020B0604020202020204" pitchFamily="34" charset="0"/>
              </a:rPr>
              <a:t>Further information </a:t>
            </a:r>
            <a:r>
              <a:rPr lang="en-AU" b="1" dirty="0">
                <a:solidFill>
                  <a:schemeClr val="bg1"/>
                </a:solidFill>
                <a:latin typeface="Arial" panose="020B0604020202020204" pitchFamily="34" charset="0"/>
                <a:cs typeface="Arial" panose="020B0604020202020204" pitchFamily="34" charset="0"/>
              </a:rPr>
              <a:t>is </a:t>
            </a:r>
            <a:r>
              <a:rPr lang="en-AU" b="1" dirty="0" smtClean="0">
                <a:solidFill>
                  <a:schemeClr val="bg1"/>
                </a:solidFill>
                <a:latin typeface="Arial" panose="020B0604020202020204" pitchFamily="34" charset="0"/>
                <a:cs typeface="Arial" panose="020B0604020202020204" pitchFamily="34" charset="0"/>
              </a:rPr>
              <a:t>available at www.thesmithfamily.com.au, including a research report on the LfL program</a:t>
            </a:r>
            <a:endParaRPr lang="en-AU" b="1" dirty="0">
              <a:solidFill>
                <a:schemeClr val="bg1"/>
              </a:solidFill>
              <a:latin typeface="Arial" panose="020B0604020202020204" pitchFamily="34" charset="0"/>
              <a:cs typeface="Arial" panose="020B0604020202020204" pitchFamily="34" charset="0"/>
            </a:endParaRPr>
          </a:p>
          <a:p>
            <a:endParaRPr lang="en-AU" b="1" dirty="0" smtClean="0">
              <a:solidFill>
                <a:schemeClr val="bg1"/>
              </a:solidFill>
              <a:latin typeface="Arial" panose="020B0604020202020204" pitchFamily="34" charset="0"/>
              <a:cs typeface="Arial" panose="020B0604020202020204" pitchFamily="34" charset="0"/>
            </a:endParaRPr>
          </a:p>
          <a:p>
            <a:r>
              <a:rPr lang="en-AU" b="1" dirty="0" smtClean="0">
                <a:solidFill>
                  <a:schemeClr val="bg1"/>
                </a:solidFill>
                <a:latin typeface="Arial" panose="020B0604020202020204" pitchFamily="34" charset="0"/>
                <a:cs typeface="Arial" panose="020B0604020202020204" pitchFamily="34" charset="0"/>
              </a:rPr>
              <a:t>Anne.Hampshire@thesmithfamily.com.au</a:t>
            </a:r>
          </a:p>
        </p:txBody>
      </p:sp>
    </p:spTree>
    <p:extLst>
      <p:ext uri="{BB962C8B-B14F-4D97-AF65-F5344CB8AC3E}">
        <p14:creationId xmlns:p14="http://schemas.microsoft.com/office/powerpoint/2010/main" val="183497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215900"/>
            <a:ext cx="7024613" cy="900113"/>
          </a:xfrm>
        </p:spPr>
        <p:txBody>
          <a:bodyPr>
            <a:normAutofit/>
          </a:bodyPr>
          <a:lstStyle/>
          <a:p>
            <a:r>
              <a:rPr lang="en-AU" sz="2800" dirty="0" smtClean="0">
                <a:solidFill>
                  <a:srgbClr val="053786"/>
                </a:solidFill>
              </a:rPr>
              <a:t>Australia’s educational challenge:</a:t>
            </a:r>
            <a:br>
              <a:rPr lang="en-AU" sz="2800" dirty="0" smtClean="0">
                <a:solidFill>
                  <a:srgbClr val="053786"/>
                </a:solidFill>
              </a:rPr>
            </a:br>
            <a:r>
              <a:rPr lang="en-AU" sz="2800" dirty="0" smtClean="0">
                <a:solidFill>
                  <a:srgbClr val="053786"/>
                </a:solidFill>
              </a:rPr>
              <a:t>Young people are behind at each stage</a:t>
            </a:r>
            <a:endParaRPr lang="en-US" sz="2800" dirty="0">
              <a:solidFill>
                <a:srgbClr val="053786"/>
              </a:solidFill>
            </a:endParaRPr>
          </a:p>
        </p:txBody>
      </p:sp>
      <p:sp>
        <p:nvSpPr>
          <p:cNvPr id="3" name="TextBox 2"/>
          <p:cNvSpPr txBox="1"/>
          <p:nvPr/>
        </p:nvSpPr>
        <p:spPr>
          <a:xfrm>
            <a:off x="504000" y="3990203"/>
            <a:ext cx="1794700" cy="2215991"/>
          </a:xfrm>
          <a:prstGeom prst="rect">
            <a:avLst/>
          </a:prstGeom>
          <a:noFill/>
        </p:spPr>
        <p:txBody>
          <a:bodyPr wrap="square" lIns="0" tIns="0" rIns="0" bIns="0" rtlCol="0">
            <a:spAutoFit/>
          </a:bodyPr>
          <a:lstStyle/>
          <a:p>
            <a:r>
              <a:rPr lang="en-GB" sz="1600" b="1" u="sng" dirty="0" smtClean="0">
                <a:solidFill>
                  <a:srgbClr val="B4082B"/>
                </a:solidFill>
                <a:latin typeface="Arial"/>
                <a:cs typeface="Arial"/>
              </a:rPr>
              <a:t>One </a:t>
            </a:r>
            <a:r>
              <a:rPr lang="en-GB" sz="1600" b="1" u="sng" dirty="0">
                <a:solidFill>
                  <a:srgbClr val="B4082B"/>
                </a:solidFill>
                <a:latin typeface="Arial"/>
                <a:cs typeface="Arial"/>
              </a:rPr>
              <a:t>in three </a:t>
            </a:r>
            <a:r>
              <a:rPr lang="en-GB" sz="1600" dirty="0">
                <a:solidFill>
                  <a:srgbClr val="B4082B"/>
                </a:solidFill>
                <a:latin typeface="Arial"/>
                <a:cs typeface="Arial"/>
              </a:rPr>
              <a:t>children in </a:t>
            </a:r>
            <a:r>
              <a:rPr lang="en-GB" sz="1600" dirty="0" smtClean="0">
                <a:solidFill>
                  <a:srgbClr val="B4082B"/>
                </a:solidFill>
                <a:latin typeface="Arial"/>
                <a:cs typeface="Arial"/>
              </a:rPr>
              <a:t>most </a:t>
            </a:r>
            <a:r>
              <a:rPr lang="en-GB" sz="1600" dirty="0">
                <a:solidFill>
                  <a:srgbClr val="B4082B"/>
                </a:solidFill>
                <a:latin typeface="Arial"/>
                <a:cs typeface="Arial"/>
              </a:rPr>
              <a:t>disadvantaged communities is developmentally </a:t>
            </a:r>
            <a:r>
              <a:rPr lang="en-GB" sz="1600" dirty="0" smtClean="0">
                <a:solidFill>
                  <a:srgbClr val="B4082B"/>
                </a:solidFill>
                <a:latin typeface="Arial"/>
                <a:cs typeface="Arial"/>
              </a:rPr>
              <a:t>vulnerable in </a:t>
            </a:r>
            <a:r>
              <a:rPr lang="en-GB" sz="1600" dirty="0">
                <a:solidFill>
                  <a:srgbClr val="B4082B"/>
                </a:solidFill>
                <a:latin typeface="Arial"/>
                <a:cs typeface="Arial"/>
              </a:rPr>
              <a:t>one or more key areas when they start </a:t>
            </a:r>
            <a:r>
              <a:rPr lang="en-GB" sz="1600" dirty="0" smtClean="0">
                <a:solidFill>
                  <a:srgbClr val="B4082B"/>
                </a:solidFill>
                <a:latin typeface="Arial"/>
                <a:cs typeface="Arial"/>
              </a:rPr>
              <a:t>school.</a:t>
            </a:r>
            <a:endParaRPr lang="en-GB" sz="1600" dirty="0">
              <a:solidFill>
                <a:srgbClr val="B4082B"/>
              </a:solidFill>
              <a:latin typeface="Arial"/>
              <a:cs typeface="Arial"/>
            </a:endParaRPr>
          </a:p>
        </p:txBody>
      </p:sp>
      <p:sp>
        <p:nvSpPr>
          <p:cNvPr id="4" name="TextBox 3"/>
          <p:cNvSpPr txBox="1"/>
          <p:nvPr/>
        </p:nvSpPr>
        <p:spPr>
          <a:xfrm>
            <a:off x="504000" y="3279001"/>
            <a:ext cx="1794700" cy="553998"/>
          </a:xfrm>
          <a:prstGeom prst="rect">
            <a:avLst/>
          </a:prstGeom>
          <a:noFill/>
        </p:spPr>
        <p:txBody>
          <a:bodyPr wrap="square" lIns="0" tIns="0" rIns="0" bIns="0" rtlCol="0">
            <a:spAutoFit/>
          </a:bodyPr>
          <a:lstStyle/>
          <a:p>
            <a:r>
              <a:rPr lang="en-GB" dirty="0">
                <a:solidFill>
                  <a:srgbClr val="B4082B"/>
                </a:solidFill>
                <a:latin typeface="Arial"/>
                <a:cs typeface="Arial"/>
              </a:rPr>
              <a:t>Developmentally vulnerable</a:t>
            </a:r>
          </a:p>
        </p:txBody>
      </p:sp>
      <p:sp>
        <p:nvSpPr>
          <p:cNvPr id="6" name="TextBox 5"/>
          <p:cNvSpPr txBox="1"/>
          <p:nvPr/>
        </p:nvSpPr>
        <p:spPr>
          <a:xfrm>
            <a:off x="2637600" y="3832999"/>
            <a:ext cx="1794700" cy="2462213"/>
          </a:xfrm>
          <a:prstGeom prst="rect">
            <a:avLst/>
          </a:prstGeom>
          <a:noFill/>
        </p:spPr>
        <p:txBody>
          <a:bodyPr wrap="square" lIns="0" tIns="0" rIns="0" bIns="0" rtlCol="0">
            <a:spAutoFit/>
          </a:bodyPr>
          <a:lstStyle/>
          <a:p>
            <a:r>
              <a:rPr lang="en-GB" sz="1600" b="1" u="sng" dirty="0" smtClean="0">
                <a:solidFill>
                  <a:srgbClr val="B4082B"/>
                </a:solidFill>
                <a:latin typeface="Arial"/>
                <a:cs typeface="Arial"/>
              </a:rPr>
              <a:t>94%</a:t>
            </a:r>
            <a:r>
              <a:rPr lang="en-GB" sz="1600" dirty="0" smtClean="0">
                <a:solidFill>
                  <a:srgbClr val="B4082B"/>
                </a:solidFill>
                <a:latin typeface="Arial"/>
                <a:cs typeface="Arial"/>
              </a:rPr>
              <a:t> of </a:t>
            </a:r>
            <a:r>
              <a:rPr lang="en-GB" sz="1600" dirty="0">
                <a:solidFill>
                  <a:srgbClr val="B4082B"/>
                </a:solidFill>
                <a:latin typeface="Arial"/>
                <a:cs typeface="Arial"/>
              </a:rPr>
              <a:t>Year 5 </a:t>
            </a:r>
            <a:r>
              <a:rPr lang="en-GB" sz="1600" dirty="0" smtClean="0">
                <a:solidFill>
                  <a:srgbClr val="B4082B"/>
                </a:solidFill>
                <a:latin typeface="Arial"/>
                <a:cs typeface="Arial"/>
              </a:rPr>
              <a:t>students with a parent who has a </a:t>
            </a:r>
            <a:r>
              <a:rPr lang="en-GB" sz="1600" dirty="0" err="1" smtClean="0">
                <a:solidFill>
                  <a:srgbClr val="B4082B"/>
                </a:solidFill>
                <a:latin typeface="Arial"/>
                <a:cs typeface="Arial"/>
              </a:rPr>
              <a:t>uni</a:t>
            </a:r>
            <a:r>
              <a:rPr lang="en-GB" sz="1600" dirty="0" smtClean="0">
                <a:solidFill>
                  <a:srgbClr val="B4082B"/>
                </a:solidFill>
                <a:latin typeface="Arial"/>
                <a:cs typeface="Arial"/>
              </a:rPr>
              <a:t> qualification are above the national </a:t>
            </a:r>
            <a:r>
              <a:rPr lang="en-GB" sz="1600" dirty="0">
                <a:solidFill>
                  <a:srgbClr val="B4082B"/>
                </a:solidFill>
                <a:latin typeface="Arial"/>
                <a:cs typeface="Arial"/>
              </a:rPr>
              <a:t>minimum </a:t>
            </a:r>
            <a:r>
              <a:rPr lang="en-GB" sz="1600" dirty="0" smtClean="0">
                <a:solidFill>
                  <a:srgbClr val="B4082B"/>
                </a:solidFill>
                <a:latin typeface="Arial"/>
                <a:cs typeface="Arial"/>
              </a:rPr>
              <a:t>standard, compared to </a:t>
            </a:r>
            <a:r>
              <a:rPr lang="en-GB" sz="1600" b="1" u="sng" dirty="0" smtClean="0">
                <a:solidFill>
                  <a:srgbClr val="B4082B"/>
                </a:solidFill>
                <a:latin typeface="Arial"/>
                <a:cs typeface="Arial"/>
              </a:rPr>
              <a:t>61%</a:t>
            </a:r>
            <a:r>
              <a:rPr lang="en-GB" sz="1600" dirty="0" smtClean="0">
                <a:solidFill>
                  <a:srgbClr val="B4082B"/>
                </a:solidFill>
                <a:latin typeface="Arial"/>
                <a:cs typeface="Arial"/>
              </a:rPr>
              <a:t> of children whose parents did not complete </a:t>
            </a:r>
            <a:r>
              <a:rPr lang="en-GB" sz="1600" dirty="0" err="1" smtClean="0">
                <a:solidFill>
                  <a:srgbClr val="B4082B"/>
                </a:solidFill>
                <a:latin typeface="Arial"/>
                <a:cs typeface="Arial"/>
              </a:rPr>
              <a:t>Yr</a:t>
            </a:r>
            <a:r>
              <a:rPr lang="en-GB" sz="1600" dirty="0" smtClean="0">
                <a:solidFill>
                  <a:srgbClr val="B4082B"/>
                </a:solidFill>
                <a:latin typeface="Arial"/>
                <a:cs typeface="Arial"/>
              </a:rPr>
              <a:t> 12.</a:t>
            </a:r>
            <a:endParaRPr lang="en-GB" sz="1600" baseline="30000" dirty="0">
              <a:solidFill>
                <a:srgbClr val="B4082B"/>
              </a:solidFill>
              <a:latin typeface="Arial"/>
              <a:cs typeface="Arial"/>
            </a:endParaRPr>
          </a:p>
        </p:txBody>
      </p:sp>
      <p:sp>
        <p:nvSpPr>
          <p:cNvPr id="7" name="TextBox 6"/>
          <p:cNvSpPr txBox="1"/>
          <p:nvPr/>
        </p:nvSpPr>
        <p:spPr>
          <a:xfrm>
            <a:off x="2637600" y="3279002"/>
            <a:ext cx="1794700" cy="276999"/>
          </a:xfrm>
          <a:prstGeom prst="rect">
            <a:avLst/>
          </a:prstGeom>
          <a:noFill/>
        </p:spPr>
        <p:txBody>
          <a:bodyPr wrap="square" lIns="0" tIns="0" rIns="0" bIns="0" rtlCol="0">
            <a:spAutoFit/>
          </a:bodyPr>
          <a:lstStyle/>
          <a:p>
            <a:r>
              <a:rPr lang="en-GB" dirty="0" smtClean="0">
                <a:solidFill>
                  <a:srgbClr val="B4082B"/>
                </a:solidFill>
                <a:latin typeface="Arial"/>
                <a:cs typeface="Arial"/>
              </a:rPr>
              <a:t>Numeracy</a:t>
            </a:r>
            <a:endParaRPr lang="en-GB" dirty="0">
              <a:solidFill>
                <a:srgbClr val="B4082B"/>
              </a:solidFill>
              <a:latin typeface="Arial"/>
              <a:cs typeface="Arial"/>
            </a:endParaRPr>
          </a:p>
        </p:txBody>
      </p:sp>
      <p:sp>
        <p:nvSpPr>
          <p:cNvPr id="9" name="TextBox 8"/>
          <p:cNvSpPr txBox="1"/>
          <p:nvPr/>
        </p:nvSpPr>
        <p:spPr>
          <a:xfrm>
            <a:off x="4809300" y="3990201"/>
            <a:ext cx="1794700" cy="984885"/>
          </a:xfrm>
          <a:prstGeom prst="rect">
            <a:avLst/>
          </a:prstGeom>
          <a:noFill/>
        </p:spPr>
        <p:txBody>
          <a:bodyPr wrap="square" lIns="0" tIns="0" rIns="0" bIns="0" rtlCol="0">
            <a:spAutoFit/>
          </a:bodyPr>
          <a:lstStyle/>
          <a:p>
            <a:r>
              <a:rPr lang="en-GB" sz="1600" dirty="0" smtClean="0">
                <a:solidFill>
                  <a:srgbClr val="B4082B"/>
                </a:solidFill>
                <a:latin typeface="Arial"/>
                <a:cs typeface="Arial"/>
              </a:rPr>
              <a:t>Around </a:t>
            </a:r>
            <a:r>
              <a:rPr lang="en-GB" sz="1600" b="1" u="sng" dirty="0" smtClean="0">
                <a:solidFill>
                  <a:srgbClr val="B4082B"/>
                </a:solidFill>
                <a:latin typeface="Arial"/>
                <a:cs typeface="Arial"/>
              </a:rPr>
              <a:t>30%</a:t>
            </a:r>
            <a:r>
              <a:rPr lang="en-GB" sz="1600" dirty="0" smtClean="0">
                <a:solidFill>
                  <a:srgbClr val="B4082B"/>
                </a:solidFill>
                <a:latin typeface="Arial"/>
                <a:cs typeface="Arial"/>
              </a:rPr>
              <a:t> difference based on socioeconomic status of students.</a:t>
            </a:r>
            <a:endParaRPr lang="en-GB" sz="1600" baseline="30000" dirty="0">
              <a:solidFill>
                <a:srgbClr val="B4082B"/>
              </a:solidFill>
              <a:latin typeface="Arial"/>
              <a:cs typeface="Arial"/>
            </a:endParaRPr>
          </a:p>
        </p:txBody>
      </p:sp>
      <p:sp>
        <p:nvSpPr>
          <p:cNvPr id="10" name="TextBox 9"/>
          <p:cNvSpPr txBox="1"/>
          <p:nvPr/>
        </p:nvSpPr>
        <p:spPr>
          <a:xfrm>
            <a:off x="4809300" y="3279001"/>
            <a:ext cx="1794700" cy="553998"/>
          </a:xfrm>
          <a:prstGeom prst="rect">
            <a:avLst/>
          </a:prstGeom>
          <a:noFill/>
        </p:spPr>
        <p:txBody>
          <a:bodyPr wrap="square" lIns="0" tIns="0" rIns="0" bIns="0" rtlCol="0">
            <a:spAutoFit/>
          </a:bodyPr>
          <a:lstStyle/>
          <a:p>
            <a:r>
              <a:rPr lang="en-GB" dirty="0" smtClean="0">
                <a:solidFill>
                  <a:srgbClr val="B4082B"/>
                </a:solidFill>
                <a:latin typeface="Arial"/>
                <a:cs typeface="Arial"/>
              </a:rPr>
              <a:t>Year 12 completion</a:t>
            </a:r>
            <a:endParaRPr lang="en-GB" dirty="0">
              <a:solidFill>
                <a:srgbClr val="B4082B"/>
              </a:solidFill>
              <a:latin typeface="Arial"/>
              <a:cs typeface="Arial"/>
            </a:endParaRPr>
          </a:p>
        </p:txBody>
      </p:sp>
      <p:sp>
        <p:nvSpPr>
          <p:cNvPr id="11" name="TextBox 10"/>
          <p:cNvSpPr txBox="1"/>
          <p:nvPr/>
        </p:nvSpPr>
        <p:spPr>
          <a:xfrm>
            <a:off x="4809300" y="6172537"/>
            <a:ext cx="1794700" cy="369332"/>
          </a:xfrm>
          <a:prstGeom prst="rect">
            <a:avLst/>
          </a:prstGeom>
          <a:noFill/>
        </p:spPr>
        <p:txBody>
          <a:bodyPr wrap="square" lIns="0" tIns="0" rIns="0" bIns="0" rtlCol="0">
            <a:noAutofit/>
          </a:bodyPr>
          <a:lstStyle/>
          <a:p>
            <a:endParaRPr lang="en-GB" sz="800" i="1" dirty="0">
              <a:solidFill>
                <a:srgbClr val="B4082B"/>
              </a:solidFill>
              <a:latin typeface="Arial"/>
              <a:cs typeface="Arial"/>
            </a:endParaRPr>
          </a:p>
        </p:txBody>
      </p:sp>
      <p:sp>
        <p:nvSpPr>
          <p:cNvPr id="12" name="TextBox 11"/>
          <p:cNvSpPr txBox="1"/>
          <p:nvPr/>
        </p:nvSpPr>
        <p:spPr>
          <a:xfrm>
            <a:off x="6981000" y="3990203"/>
            <a:ext cx="1794700" cy="2215991"/>
          </a:xfrm>
          <a:prstGeom prst="rect">
            <a:avLst/>
          </a:prstGeom>
          <a:noFill/>
        </p:spPr>
        <p:txBody>
          <a:bodyPr wrap="square" lIns="0" tIns="0" rIns="0" bIns="0" rtlCol="0">
            <a:spAutoFit/>
          </a:bodyPr>
          <a:lstStyle/>
          <a:p>
            <a:r>
              <a:rPr lang="en-GB" sz="1600" b="1" u="sng" dirty="0" smtClean="0">
                <a:solidFill>
                  <a:srgbClr val="B4082B"/>
                </a:solidFill>
                <a:latin typeface="Arial"/>
                <a:cs typeface="Arial"/>
              </a:rPr>
              <a:t>41%</a:t>
            </a:r>
            <a:r>
              <a:rPr lang="en-GB" sz="1600" dirty="0" smtClean="0">
                <a:solidFill>
                  <a:srgbClr val="B4082B"/>
                </a:solidFill>
                <a:latin typeface="Arial"/>
                <a:cs typeface="Arial"/>
              </a:rPr>
              <a:t> of  24 year olds from most </a:t>
            </a:r>
            <a:r>
              <a:rPr lang="en-GB" sz="1600" dirty="0">
                <a:solidFill>
                  <a:srgbClr val="B4082B"/>
                </a:solidFill>
                <a:latin typeface="Arial"/>
                <a:cs typeface="Arial"/>
              </a:rPr>
              <a:t>disadvantaged backgrounds were not fully engaged in work or study, compared to </a:t>
            </a:r>
            <a:r>
              <a:rPr lang="en-GB" sz="1600" b="1" u="sng" dirty="0">
                <a:solidFill>
                  <a:srgbClr val="B4082B"/>
                </a:solidFill>
                <a:latin typeface="Arial"/>
                <a:cs typeface="Arial"/>
              </a:rPr>
              <a:t>17% </a:t>
            </a:r>
            <a:r>
              <a:rPr lang="en-GB" sz="1600" dirty="0">
                <a:solidFill>
                  <a:srgbClr val="B4082B"/>
                </a:solidFill>
                <a:latin typeface="Arial"/>
                <a:cs typeface="Arial"/>
              </a:rPr>
              <a:t>among </a:t>
            </a:r>
            <a:r>
              <a:rPr lang="en-GB" sz="1600" dirty="0" smtClean="0">
                <a:solidFill>
                  <a:srgbClr val="B4082B"/>
                </a:solidFill>
                <a:latin typeface="Arial"/>
                <a:cs typeface="Arial"/>
              </a:rPr>
              <a:t>most advantaged.</a:t>
            </a:r>
            <a:endParaRPr lang="en-GB" sz="1600" baseline="30000" dirty="0">
              <a:solidFill>
                <a:srgbClr val="B4082B"/>
              </a:solidFill>
              <a:latin typeface="Arial"/>
              <a:cs typeface="Arial"/>
            </a:endParaRPr>
          </a:p>
        </p:txBody>
      </p:sp>
      <p:sp>
        <p:nvSpPr>
          <p:cNvPr id="13" name="TextBox 12"/>
          <p:cNvSpPr txBox="1"/>
          <p:nvPr/>
        </p:nvSpPr>
        <p:spPr>
          <a:xfrm>
            <a:off x="6981000" y="3279001"/>
            <a:ext cx="1794700" cy="553998"/>
          </a:xfrm>
          <a:prstGeom prst="rect">
            <a:avLst/>
          </a:prstGeom>
          <a:noFill/>
        </p:spPr>
        <p:txBody>
          <a:bodyPr wrap="square" lIns="0" tIns="0" rIns="0" bIns="0" rtlCol="0">
            <a:spAutoFit/>
          </a:bodyPr>
          <a:lstStyle/>
          <a:p>
            <a:r>
              <a:rPr lang="en-GB" dirty="0" smtClean="0">
                <a:solidFill>
                  <a:srgbClr val="B4082B"/>
                </a:solidFill>
                <a:latin typeface="Arial"/>
                <a:cs typeface="Arial"/>
              </a:rPr>
              <a:t>Post-school engagement</a:t>
            </a:r>
            <a:endParaRPr lang="en-GB" dirty="0">
              <a:solidFill>
                <a:srgbClr val="B4082B"/>
              </a:solidFill>
              <a:latin typeface="Arial"/>
              <a:cs typeface="Arial"/>
            </a:endParaRPr>
          </a:p>
        </p:txBody>
      </p:sp>
      <p:sp>
        <p:nvSpPr>
          <p:cNvPr id="15" name="TextBox 14"/>
          <p:cNvSpPr txBox="1"/>
          <p:nvPr/>
        </p:nvSpPr>
        <p:spPr>
          <a:xfrm>
            <a:off x="504000" y="1539101"/>
            <a:ext cx="1794700" cy="523220"/>
          </a:xfrm>
          <a:prstGeom prst="rect">
            <a:avLst/>
          </a:prstGeom>
          <a:noFill/>
        </p:spPr>
        <p:txBody>
          <a:bodyPr wrap="square" lIns="0" tIns="0" rIns="0" bIns="0" rtlCol="0">
            <a:spAutoFit/>
          </a:bodyPr>
          <a:lstStyle/>
          <a:p>
            <a:r>
              <a:rPr lang="en-GB" sz="1700" b="1" cap="all" dirty="0" smtClean="0">
                <a:solidFill>
                  <a:srgbClr val="B4082B"/>
                </a:solidFill>
                <a:latin typeface="Arial"/>
                <a:cs typeface="Arial"/>
              </a:rPr>
              <a:t>Early</a:t>
            </a:r>
            <a:br>
              <a:rPr lang="en-GB" sz="1700" b="1" cap="all" dirty="0" smtClean="0">
                <a:solidFill>
                  <a:srgbClr val="B4082B"/>
                </a:solidFill>
                <a:latin typeface="Arial"/>
                <a:cs typeface="Arial"/>
              </a:rPr>
            </a:br>
            <a:r>
              <a:rPr lang="en-GB" sz="1700" b="1" cap="all" dirty="0" smtClean="0">
                <a:solidFill>
                  <a:srgbClr val="B4082B"/>
                </a:solidFill>
                <a:latin typeface="Arial"/>
                <a:cs typeface="Arial"/>
              </a:rPr>
              <a:t>years</a:t>
            </a:r>
            <a:endParaRPr lang="en-GB" sz="1700" b="1" cap="all" dirty="0">
              <a:solidFill>
                <a:srgbClr val="B4082B"/>
              </a:solidFill>
              <a:latin typeface="Arial"/>
              <a:cs typeface="Arial"/>
            </a:endParaRPr>
          </a:p>
        </p:txBody>
      </p:sp>
      <p:sp>
        <p:nvSpPr>
          <p:cNvPr id="16" name="TextBox 15"/>
          <p:cNvSpPr txBox="1"/>
          <p:nvPr/>
        </p:nvSpPr>
        <p:spPr>
          <a:xfrm>
            <a:off x="2637600" y="1539101"/>
            <a:ext cx="1794700" cy="523220"/>
          </a:xfrm>
          <a:prstGeom prst="rect">
            <a:avLst/>
          </a:prstGeom>
          <a:noFill/>
        </p:spPr>
        <p:txBody>
          <a:bodyPr wrap="square" lIns="0" tIns="0" rIns="0" bIns="0" rtlCol="0">
            <a:spAutoFit/>
          </a:bodyPr>
          <a:lstStyle/>
          <a:p>
            <a:r>
              <a:rPr lang="en-GB" sz="1700" b="1" cap="all" dirty="0" smtClean="0">
                <a:solidFill>
                  <a:srgbClr val="B4082B"/>
                </a:solidFill>
                <a:latin typeface="Arial"/>
                <a:cs typeface="Arial"/>
              </a:rPr>
              <a:t>Primary</a:t>
            </a:r>
            <a:br>
              <a:rPr lang="en-GB" sz="1700" b="1" cap="all" dirty="0" smtClean="0">
                <a:solidFill>
                  <a:srgbClr val="B4082B"/>
                </a:solidFill>
                <a:latin typeface="Arial"/>
                <a:cs typeface="Arial"/>
              </a:rPr>
            </a:br>
            <a:r>
              <a:rPr lang="en-GB" sz="1700" b="1" cap="all" dirty="0" smtClean="0">
                <a:solidFill>
                  <a:srgbClr val="B4082B"/>
                </a:solidFill>
                <a:latin typeface="Arial"/>
                <a:cs typeface="Arial"/>
              </a:rPr>
              <a:t>years</a:t>
            </a:r>
            <a:endParaRPr lang="en-GB" sz="1700" b="1" cap="all" dirty="0">
              <a:solidFill>
                <a:srgbClr val="B4082B"/>
              </a:solidFill>
              <a:latin typeface="Arial"/>
              <a:cs typeface="Arial"/>
            </a:endParaRPr>
          </a:p>
        </p:txBody>
      </p:sp>
      <p:sp>
        <p:nvSpPr>
          <p:cNvPr id="17" name="TextBox 16"/>
          <p:cNvSpPr txBox="1"/>
          <p:nvPr/>
        </p:nvSpPr>
        <p:spPr>
          <a:xfrm>
            <a:off x="4809300" y="1539101"/>
            <a:ext cx="1794700" cy="523220"/>
          </a:xfrm>
          <a:prstGeom prst="rect">
            <a:avLst/>
          </a:prstGeom>
          <a:noFill/>
        </p:spPr>
        <p:txBody>
          <a:bodyPr wrap="square" lIns="0" tIns="0" rIns="0" bIns="0" rtlCol="0">
            <a:spAutoFit/>
          </a:bodyPr>
          <a:lstStyle/>
          <a:p>
            <a:r>
              <a:rPr lang="en-GB" sz="1700" b="1" cap="all" dirty="0" smtClean="0">
                <a:solidFill>
                  <a:srgbClr val="B4082B"/>
                </a:solidFill>
                <a:latin typeface="Arial"/>
                <a:cs typeface="Arial"/>
              </a:rPr>
              <a:t>Secondary</a:t>
            </a:r>
            <a:br>
              <a:rPr lang="en-GB" sz="1700" b="1" cap="all" dirty="0" smtClean="0">
                <a:solidFill>
                  <a:srgbClr val="B4082B"/>
                </a:solidFill>
                <a:latin typeface="Arial"/>
                <a:cs typeface="Arial"/>
              </a:rPr>
            </a:br>
            <a:r>
              <a:rPr lang="en-GB" sz="1700" b="1" cap="all" dirty="0" smtClean="0">
                <a:solidFill>
                  <a:srgbClr val="B4082B"/>
                </a:solidFill>
                <a:latin typeface="Arial"/>
                <a:cs typeface="Arial"/>
              </a:rPr>
              <a:t>years</a:t>
            </a:r>
            <a:endParaRPr lang="en-GB" sz="1700" b="1" cap="all" dirty="0">
              <a:solidFill>
                <a:srgbClr val="B4082B"/>
              </a:solidFill>
              <a:latin typeface="Arial"/>
              <a:cs typeface="Arial"/>
            </a:endParaRPr>
          </a:p>
        </p:txBody>
      </p:sp>
      <p:sp>
        <p:nvSpPr>
          <p:cNvPr id="18" name="TextBox 17"/>
          <p:cNvSpPr txBox="1"/>
          <p:nvPr/>
        </p:nvSpPr>
        <p:spPr>
          <a:xfrm>
            <a:off x="6981000" y="1539101"/>
            <a:ext cx="1794700" cy="523220"/>
          </a:xfrm>
          <a:prstGeom prst="rect">
            <a:avLst/>
          </a:prstGeom>
          <a:noFill/>
        </p:spPr>
        <p:txBody>
          <a:bodyPr wrap="square" lIns="0" tIns="0" rIns="0" bIns="0" rtlCol="0">
            <a:spAutoFit/>
          </a:bodyPr>
          <a:lstStyle/>
          <a:p>
            <a:r>
              <a:rPr lang="en-GB" sz="1700" b="1" cap="all" dirty="0" smtClean="0">
                <a:solidFill>
                  <a:srgbClr val="B4082B"/>
                </a:solidFill>
                <a:latin typeface="Arial"/>
                <a:cs typeface="Arial"/>
              </a:rPr>
              <a:t>Post-school years</a:t>
            </a:r>
            <a:endParaRPr lang="en-GB" sz="1700" b="1" cap="all" dirty="0">
              <a:solidFill>
                <a:srgbClr val="B4082B"/>
              </a:solidFill>
              <a:latin typeface="Arial"/>
              <a:cs typeface="Arial"/>
            </a:endParaRPr>
          </a:p>
        </p:txBody>
      </p:sp>
      <p:pic>
        <p:nvPicPr>
          <p:cNvPr id="21" name="Picture 20" descr="Life-Stages.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4000" y="2229824"/>
            <a:ext cx="7740408" cy="903703"/>
          </a:xfrm>
          <a:prstGeom prst="rect">
            <a:avLst/>
          </a:prstGeom>
        </p:spPr>
      </p:pic>
      <p:sp>
        <p:nvSpPr>
          <p:cNvPr id="5" name="Rectangle 4"/>
          <p:cNvSpPr/>
          <p:nvPr/>
        </p:nvSpPr>
        <p:spPr>
          <a:xfrm>
            <a:off x="4623515" y="1435994"/>
            <a:ext cx="4275786" cy="535117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977137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503238" y="1836738"/>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buFont typeface="Arial" charset="0"/>
              <a:buNone/>
              <a:defRPr/>
            </a:pPr>
            <a:r>
              <a:rPr lang="en-US" i="1" dirty="0" smtClean="0"/>
              <a:t>LEARNING FOR LIFE </a:t>
            </a:r>
            <a:r>
              <a:rPr lang="en-US" dirty="0" smtClean="0"/>
              <a:t>program</a:t>
            </a:r>
            <a:endParaRPr lang="en-US" u="sng" dirty="0"/>
          </a:p>
        </p:txBody>
      </p:sp>
      <p:pic>
        <p:nvPicPr>
          <p:cNvPr id="3" name="Picture 3" descr="H:\Research TSF\Publications\Learning for Life 2016\Photos\image6.jpe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486423" y="3196332"/>
            <a:ext cx="3242271" cy="34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8386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00" y="330300"/>
            <a:ext cx="6648300" cy="1143000"/>
          </a:xfrm>
        </p:spPr>
        <p:txBody>
          <a:bodyPr/>
          <a:lstStyle/>
          <a:p>
            <a:r>
              <a:rPr lang="en-US" sz="2800" i="1" dirty="0" smtClean="0">
                <a:solidFill>
                  <a:srgbClr val="053786"/>
                </a:solidFill>
              </a:rPr>
              <a:t>Learning for Life </a:t>
            </a:r>
            <a:r>
              <a:rPr lang="en-US" sz="2800" dirty="0" smtClean="0">
                <a:solidFill>
                  <a:srgbClr val="053786"/>
                </a:solidFill>
              </a:rPr>
              <a:t>scholarship</a:t>
            </a:r>
            <a:endParaRPr lang="en-US" sz="2800" dirty="0">
              <a:solidFill>
                <a:srgbClr val="053786"/>
              </a:solidFill>
            </a:endParaRPr>
          </a:p>
        </p:txBody>
      </p:sp>
      <p:sp>
        <p:nvSpPr>
          <p:cNvPr id="3" name="Oval 2"/>
          <p:cNvSpPr/>
          <p:nvPr/>
        </p:nvSpPr>
        <p:spPr>
          <a:xfrm>
            <a:off x="612000" y="2336800"/>
            <a:ext cx="2336800" cy="2336800"/>
          </a:xfrm>
          <a:prstGeom prst="ellipse">
            <a:avLst/>
          </a:prstGeom>
          <a:gradFill flip="none" rotWithShape="1">
            <a:gsLst>
              <a:gs pos="50000">
                <a:schemeClr val="accent5"/>
              </a:gs>
              <a:gs pos="100000">
                <a:schemeClr val="accent5">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smtClean="0">
                <a:latin typeface="Arial"/>
                <a:cs typeface="Arial"/>
              </a:rPr>
              <a:t>Financial</a:t>
            </a:r>
            <a:br>
              <a:rPr lang="en-US" dirty="0" smtClean="0">
                <a:latin typeface="Arial"/>
                <a:cs typeface="Arial"/>
              </a:rPr>
            </a:br>
            <a:r>
              <a:rPr lang="en-US" dirty="0" smtClean="0">
                <a:latin typeface="Arial"/>
                <a:cs typeface="Arial"/>
              </a:rPr>
              <a:t>support</a:t>
            </a:r>
            <a:endParaRPr lang="en-US" dirty="0">
              <a:latin typeface="Arial"/>
              <a:cs typeface="Arial"/>
            </a:endParaRPr>
          </a:p>
        </p:txBody>
      </p:sp>
      <p:sp>
        <p:nvSpPr>
          <p:cNvPr id="6" name="Oval 5"/>
          <p:cNvSpPr/>
          <p:nvPr/>
        </p:nvSpPr>
        <p:spPr>
          <a:xfrm>
            <a:off x="3481001" y="2336800"/>
            <a:ext cx="2336800" cy="2336800"/>
          </a:xfrm>
          <a:prstGeom prst="ellipse">
            <a:avLst/>
          </a:prstGeom>
          <a:gradFill flip="none" rotWithShape="1">
            <a:gsLst>
              <a:gs pos="50000">
                <a:schemeClr val="accent6"/>
              </a:gs>
              <a:gs pos="100000">
                <a:schemeClr val="accent6">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smtClean="0">
                <a:latin typeface="Arial"/>
                <a:cs typeface="Arial"/>
              </a:rPr>
              <a:t>Relationship</a:t>
            </a:r>
            <a:br>
              <a:rPr lang="en-US" dirty="0" smtClean="0">
                <a:latin typeface="Arial"/>
                <a:cs typeface="Arial"/>
              </a:rPr>
            </a:br>
            <a:r>
              <a:rPr lang="en-US" dirty="0" smtClean="0">
                <a:latin typeface="Arial"/>
                <a:cs typeface="Arial"/>
              </a:rPr>
              <a:t>with a</a:t>
            </a:r>
            <a:br>
              <a:rPr lang="en-US" dirty="0" smtClean="0">
                <a:latin typeface="Arial"/>
                <a:cs typeface="Arial"/>
              </a:rPr>
            </a:br>
            <a:r>
              <a:rPr lang="en-US" i="1" dirty="0" smtClean="0">
                <a:latin typeface="Arial"/>
                <a:cs typeface="Arial"/>
              </a:rPr>
              <a:t>Learning for Life</a:t>
            </a:r>
            <a:br>
              <a:rPr lang="en-US" i="1" dirty="0" smtClean="0">
                <a:latin typeface="Arial"/>
                <a:cs typeface="Arial"/>
              </a:rPr>
            </a:br>
            <a:r>
              <a:rPr lang="en-US" dirty="0" smtClean="0">
                <a:latin typeface="Arial"/>
                <a:cs typeface="Arial"/>
              </a:rPr>
              <a:t>program</a:t>
            </a:r>
            <a:br>
              <a:rPr lang="en-US" dirty="0" smtClean="0">
                <a:latin typeface="Arial"/>
                <a:cs typeface="Arial"/>
              </a:rPr>
            </a:br>
            <a:r>
              <a:rPr lang="en-US" dirty="0" smtClean="0">
                <a:latin typeface="Arial"/>
                <a:cs typeface="Arial"/>
              </a:rPr>
              <a:t>coordinator</a:t>
            </a:r>
            <a:endParaRPr lang="en-US" dirty="0">
              <a:latin typeface="Arial"/>
              <a:cs typeface="Arial"/>
            </a:endParaRPr>
          </a:p>
        </p:txBody>
      </p:sp>
      <p:sp>
        <p:nvSpPr>
          <p:cNvPr id="7" name="Oval 6"/>
          <p:cNvSpPr/>
          <p:nvPr/>
        </p:nvSpPr>
        <p:spPr>
          <a:xfrm>
            <a:off x="6350001" y="2336800"/>
            <a:ext cx="2336800" cy="2336800"/>
          </a:xfrm>
          <a:prstGeom prst="ellipse">
            <a:avLst/>
          </a:prstGeom>
          <a:gradFill flip="none" rotWithShape="1">
            <a:gsLst>
              <a:gs pos="50000">
                <a:schemeClr val="accent3"/>
              </a:gs>
              <a:gs pos="100000">
                <a:schemeClr val="accent3">
                  <a:lumMod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smtClean="0">
                <a:latin typeface="Arial"/>
                <a:cs typeface="Arial"/>
              </a:rPr>
              <a:t>Access to</a:t>
            </a:r>
            <a:br>
              <a:rPr lang="en-US" dirty="0" smtClean="0">
                <a:latin typeface="Arial"/>
                <a:cs typeface="Arial"/>
              </a:rPr>
            </a:br>
            <a:r>
              <a:rPr lang="en-US" dirty="0" smtClean="0">
                <a:latin typeface="Arial"/>
                <a:cs typeface="Arial"/>
              </a:rPr>
              <a:t>educational programs from</a:t>
            </a:r>
            <a:br>
              <a:rPr lang="en-US" dirty="0" smtClean="0">
                <a:latin typeface="Arial"/>
                <a:cs typeface="Arial"/>
              </a:rPr>
            </a:br>
            <a:r>
              <a:rPr lang="en-US" dirty="0" smtClean="0">
                <a:latin typeface="Arial"/>
                <a:cs typeface="Arial"/>
              </a:rPr>
              <a:t>early years to</a:t>
            </a:r>
            <a:br>
              <a:rPr lang="en-US" dirty="0" smtClean="0">
                <a:latin typeface="Arial"/>
                <a:cs typeface="Arial"/>
              </a:rPr>
            </a:br>
            <a:r>
              <a:rPr lang="en-US" dirty="0" smtClean="0">
                <a:latin typeface="Arial"/>
                <a:cs typeface="Arial"/>
              </a:rPr>
              <a:t>tertiary level</a:t>
            </a:r>
            <a:endParaRPr lang="en-US" dirty="0">
              <a:latin typeface="Arial"/>
              <a:cs typeface="Arial"/>
            </a:endParaRPr>
          </a:p>
        </p:txBody>
      </p:sp>
      <p:sp>
        <p:nvSpPr>
          <p:cNvPr id="8" name="TextBox 7"/>
          <p:cNvSpPr txBox="1"/>
          <p:nvPr/>
        </p:nvSpPr>
        <p:spPr>
          <a:xfrm>
            <a:off x="2984500" y="3082927"/>
            <a:ext cx="444500" cy="708025"/>
          </a:xfrm>
          <a:prstGeom prst="rect">
            <a:avLst/>
          </a:prstGeom>
          <a:noFill/>
        </p:spPr>
        <p:txBody>
          <a:bodyPr wrap="square">
            <a:spAutoFit/>
          </a:bodyPr>
          <a:lstStyle/>
          <a:p>
            <a:pPr fontAlgn="auto">
              <a:spcBef>
                <a:spcPts val="0"/>
              </a:spcBef>
              <a:spcAft>
                <a:spcPts val="0"/>
              </a:spcAft>
              <a:defRPr/>
            </a:pPr>
            <a:r>
              <a:rPr lang="en-US" sz="4000" dirty="0">
                <a:solidFill>
                  <a:schemeClr val="bg1">
                    <a:lumMod val="65000"/>
                  </a:schemeClr>
                </a:solidFill>
                <a:latin typeface="+mn-lt"/>
                <a:ea typeface="+mn-ea"/>
              </a:rPr>
              <a:t>+</a:t>
            </a:r>
          </a:p>
        </p:txBody>
      </p:sp>
      <p:sp>
        <p:nvSpPr>
          <p:cNvPr id="9" name="TextBox 8"/>
          <p:cNvSpPr txBox="1"/>
          <p:nvPr/>
        </p:nvSpPr>
        <p:spPr>
          <a:xfrm>
            <a:off x="5880100" y="3082927"/>
            <a:ext cx="444500" cy="708025"/>
          </a:xfrm>
          <a:prstGeom prst="rect">
            <a:avLst/>
          </a:prstGeom>
          <a:noFill/>
        </p:spPr>
        <p:txBody>
          <a:bodyPr wrap="square">
            <a:spAutoFit/>
          </a:bodyPr>
          <a:lstStyle/>
          <a:p>
            <a:pPr fontAlgn="auto">
              <a:spcBef>
                <a:spcPts val="0"/>
              </a:spcBef>
              <a:spcAft>
                <a:spcPts val="0"/>
              </a:spcAft>
              <a:defRPr/>
            </a:pPr>
            <a:r>
              <a:rPr lang="en-US" sz="4000" dirty="0">
                <a:solidFill>
                  <a:schemeClr val="bg1">
                    <a:lumMod val="65000"/>
                  </a:schemeClr>
                </a:solidFill>
                <a:latin typeface="+mn-lt"/>
                <a:ea typeface="+mn-ea"/>
              </a:rPr>
              <a:t>+</a:t>
            </a:r>
          </a:p>
        </p:txBody>
      </p:sp>
      <p:sp>
        <p:nvSpPr>
          <p:cNvPr id="4" name="Rectangle 3"/>
          <p:cNvSpPr/>
          <p:nvPr/>
        </p:nvSpPr>
        <p:spPr>
          <a:xfrm>
            <a:off x="1706204" y="5444609"/>
            <a:ext cx="6377066" cy="523220"/>
          </a:xfrm>
          <a:prstGeom prst="rect">
            <a:avLst/>
          </a:prstGeom>
        </p:spPr>
        <p:txBody>
          <a:bodyPr wrap="none">
            <a:spAutoFit/>
          </a:bodyPr>
          <a:lstStyle/>
          <a:p>
            <a:pPr algn="ctr"/>
            <a:r>
              <a:rPr lang="en-AU" sz="2800" b="1" dirty="0" smtClean="0">
                <a:solidFill>
                  <a:srgbClr val="B4082B"/>
                </a:solidFill>
                <a:latin typeface="Arial" panose="020B0604020202020204" pitchFamily="34" charset="0"/>
                <a:cs typeface="Arial" panose="020B0604020202020204" pitchFamily="34" charset="0"/>
              </a:rPr>
              <a:t>Parent </a:t>
            </a:r>
            <a:r>
              <a:rPr lang="en-AU" sz="2800" b="1" dirty="0">
                <a:solidFill>
                  <a:srgbClr val="B4082B"/>
                </a:solidFill>
                <a:latin typeface="Arial" panose="020B0604020202020204" pitchFamily="34" charset="0"/>
                <a:cs typeface="Arial" panose="020B0604020202020204" pitchFamily="34" charset="0"/>
              </a:rPr>
              <a:t>and community engagement </a:t>
            </a:r>
          </a:p>
        </p:txBody>
      </p:sp>
      <p:cxnSp>
        <p:nvCxnSpPr>
          <p:cNvPr id="11" name="Straight Arrow Connector 10"/>
          <p:cNvCxnSpPr/>
          <p:nvPr/>
        </p:nvCxnSpPr>
        <p:spPr>
          <a:xfrm>
            <a:off x="1102673" y="5257800"/>
            <a:ext cx="7284090" cy="0"/>
          </a:xfrm>
          <a:prstGeom prst="straightConnector1">
            <a:avLst/>
          </a:prstGeom>
          <a:ln>
            <a:solidFill>
              <a:srgbClr val="B4082B"/>
            </a:solidFill>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95045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LifeStages.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4000" y="2256282"/>
            <a:ext cx="7884424" cy="868948"/>
          </a:xfrm>
          <a:prstGeom prst="rect">
            <a:avLst/>
          </a:prstGeom>
        </p:spPr>
      </p:pic>
      <p:sp>
        <p:nvSpPr>
          <p:cNvPr id="2" name="Title 1"/>
          <p:cNvSpPr>
            <a:spLocks noGrp="1"/>
          </p:cNvSpPr>
          <p:nvPr>
            <p:ph type="title"/>
          </p:nvPr>
        </p:nvSpPr>
        <p:spPr/>
        <p:txBody>
          <a:bodyPr/>
          <a:lstStyle/>
          <a:p>
            <a:r>
              <a:rPr lang="en-US" sz="2800" dirty="0" smtClean="0">
                <a:solidFill>
                  <a:srgbClr val="053786"/>
                </a:solidFill>
              </a:rPr>
              <a:t>Key programs at different life stages</a:t>
            </a:r>
            <a:endParaRPr lang="en-US" sz="2800" dirty="0">
              <a:solidFill>
                <a:srgbClr val="053786"/>
              </a:solidFill>
            </a:endParaRPr>
          </a:p>
        </p:txBody>
      </p:sp>
      <p:sp>
        <p:nvSpPr>
          <p:cNvPr id="3" name="TextBox 2"/>
          <p:cNvSpPr txBox="1"/>
          <p:nvPr/>
        </p:nvSpPr>
        <p:spPr>
          <a:xfrm>
            <a:off x="504002" y="3322878"/>
            <a:ext cx="1382857" cy="433452"/>
          </a:xfrm>
          <a:prstGeom prst="rect">
            <a:avLst/>
          </a:prstGeom>
          <a:noFill/>
        </p:spPr>
        <p:txBody>
          <a:bodyPr wrap="square" lIns="0" tIns="0" rIns="0" bIns="0" rtlCol="0">
            <a:spAutoFit/>
          </a:bodyPr>
          <a:lstStyle/>
          <a:p>
            <a:pPr marL="126000" indent="-126000">
              <a:spcAft>
                <a:spcPts val="500"/>
              </a:spcAft>
              <a:buFont typeface="Arial"/>
              <a:buChar char="•"/>
            </a:pPr>
            <a:r>
              <a:rPr lang="en-GB" sz="1200" i="1" dirty="0" smtClean="0">
                <a:solidFill>
                  <a:srgbClr val="B4082B"/>
                </a:solidFill>
                <a:latin typeface="Arial"/>
                <a:cs typeface="Arial"/>
              </a:rPr>
              <a:t>Let’s Count</a:t>
            </a:r>
          </a:p>
          <a:p>
            <a:pPr marL="126000" indent="-126000">
              <a:spcAft>
                <a:spcPts val="500"/>
              </a:spcAft>
              <a:buFont typeface="Arial"/>
              <a:buChar char="•"/>
            </a:pPr>
            <a:r>
              <a:rPr lang="en-GB" sz="1200" i="1" dirty="0" smtClean="0">
                <a:solidFill>
                  <a:srgbClr val="B4082B"/>
                </a:solidFill>
                <a:latin typeface="Arial"/>
                <a:cs typeface="Arial"/>
              </a:rPr>
              <a:t>Let’s Read</a:t>
            </a:r>
            <a:endParaRPr lang="en-GB" sz="1200" i="1" dirty="0">
              <a:solidFill>
                <a:srgbClr val="B4082B"/>
              </a:solidFill>
              <a:latin typeface="Arial"/>
              <a:cs typeface="Arial"/>
            </a:endParaRPr>
          </a:p>
        </p:txBody>
      </p:sp>
      <p:sp>
        <p:nvSpPr>
          <p:cNvPr id="15" name="TextBox 14"/>
          <p:cNvSpPr txBox="1"/>
          <p:nvPr/>
        </p:nvSpPr>
        <p:spPr>
          <a:xfrm>
            <a:off x="504000" y="1539104"/>
            <a:ext cx="1794700" cy="461665"/>
          </a:xfrm>
          <a:prstGeom prst="rect">
            <a:avLst/>
          </a:prstGeom>
          <a:noFill/>
        </p:spPr>
        <p:txBody>
          <a:bodyPr wrap="square" lIns="0" tIns="0" rIns="0" bIns="0" rtlCol="0">
            <a:spAutoFit/>
          </a:bodyPr>
          <a:lstStyle/>
          <a:p>
            <a:r>
              <a:rPr lang="en-GB" sz="1500" b="1" cap="all" dirty="0" smtClean="0">
                <a:solidFill>
                  <a:srgbClr val="B4082B"/>
                </a:solidFill>
                <a:latin typeface="Arial"/>
                <a:cs typeface="Arial"/>
              </a:rPr>
              <a:t>Early</a:t>
            </a:r>
            <a:br>
              <a:rPr lang="en-GB" sz="1500" b="1" cap="all" dirty="0" smtClean="0">
                <a:solidFill>
                  <a:srgbClr val="B4082B"/>
                </a:solidFill>
                <a:latin typeface="Arial"/>
                <a:cs typeface="Arial"/>
              </a:rPr>
            </a:br>
            <a:r>
              <a:rPr lang="en-GB" sz="1500" b="1" cap="all" dirty="0" smtClean="0">
                <a:solidFill>
                  <a:srgbClr val="B4082B"/>
                </a:solidFill>
                <a:latin typeface="Arial"/>
                <a:cs typeface="Arial"/>
              </a:rPr>
              <a:t>years</a:t>
            </a:r>
            <a:endParaRPr lang="en-GB" sz="1500" b="1" cap="all" dirty="0">
              <a:solidFill>
                <a:srgbClr val="B4082B"/>
              </a:solidFill>
              <a:latin typeface="Arial"/>
              <a:cs typeface="Arial"/>
            </a:endParaRPr>
          </a:p>
        </p:txBody>
      </p:sp>
      <p:sp>
        <p:nvSpPr>
          <p:cNvPr id="16" name="TextBox 15"/>
          <p:cNvSpPr txBox="1"/>
          <p:nvPr/>
        </p:nvSpPr>
        <p:spPr>
          <a:xfrm>
            <a:off x="2184028" y="1539104"/>
            <a:ext cx="1794700" cy="461665"/>
          </a:xfrm>
          <a:prstGeom prst="rect">
            <a:avLst/>
          </a:prstGeom>
          <a:noFill/>
        </p:spPr>
        <p:txBody>
          <a:bodyPr wrap="square" lIns="0" tIns="0" rIns="0" bIns="0" rtlCol="0">
            <a:spAutoFit/>
          </a:bodyPr>
          <a:lstStyle/>
          <a:p>
            <a:r>
              <a:rPr lang="en-GB" sz="1500" b="1" cap="all" dirty="0" smtClean="0">
                <a:solidFill>
                  <a:srgbClr val="B4082B"/>
                </a:solidFill>
                <a:latin typeface="Arial"/>
                <a:cs typeface="Arial"/>
              </a:rPr>
              <a:t>Primary</a:t>
            </a:r>
            <a:br>
              <a:rPr lang="en-GB" sz="1500" b="1" cap="all" dirty="0" smtClean="0">
                <a:solidFill>
                  <a:srgbClr val="B4082B"/>
                </a:solidFill>
                <a:latin typeface="Arial"/>
                <a:cs typeface="Arial"/>
              </a:rPr>
            </a:br>
            <a:r>
              <a:rPr lang="en-GB" sz="1500" b="1" cap="all" dirty="0" smtClean="0">
                <a:solidFill>
                  <a:srgbClr val="B4082B"/>
                </a:solidFill>
                <a:latin typeface="Arial"/>
                <a:cs typeface="Arial"/>
              </a:rPr>
              <a:t>years</a:t>
            </a:r>
            <a:endParaRPr lang="en-GB" sz="1500" b="1" cap="all" dirty="0">
              <a:solidFill>
                <a:srgbClr val="B4082B"/>
              </a:solidFill>
              <a:latin typeface="Arial"/>
              <a:cs typeface="Arial"/>
            </a:endParaRPr>
          </a:p>
        </p:txBody>
      </p:sp>
      <p:sp>
        <p:nvSpPr>
          <p:cNvPr id="17" name="TextBox 16"/>
          <p:cNvSpPr txBox="1"/>
          <p:nvPr/>
        </p:nvSpPr>
        <p:spPr>
          <a:xfrm>
            <a:off x="3847729" y="1539104"/>
            <a:ext cx="1794700" cy="461665"/>
          </a:xfrm>
          <a:prstGeom prst="rect">
            <a:avLst/>
          </a:prstGeom>
          <a:noFill/>
        </p:spPr>
        <p:txBody>
          <a:bodyPr wrap="square" lIns="0" tIns="0" rIns="0" bIns="0" rtlCol="0">
            <a:spAutoFit/>
          </a:bodyPr>
          <a:lstStyle/>
          <a:p>
            <a:r>
              <a:rPr lang="en-GB" sz="1500" b="1" cap="all" dirty="0" smtClean="0">
                <a:solidFill>
                  <a:srgbClr val="B4082B"/>
                </a:solidFill>
                <a:latin typeface="Arial"/>
                <a:cs typeface="Arial"/>
              </a:rPr>
              <a:t>Secondary</a:t>
            </a:r>
            <a:br>
              <a:rPr lang="en-GB" sz="1500" b="1" cap="all" dirty="0" smtClean="0">
                <a:solidFill>
                  <a:srgbClr val="B4082B"/>
                </a:solidFill>
                <a:latin typeface="Arial"/>
                <a:cs typeface="Arial"/>
              </a:rPr>
            </a:br>
            <a:r>
              <a:rPr lang="en-GB" sz="1500" b="1" cap="all" dirty="0" smtClean="0">
                <a:solidFill>
                  <a:srgbClr val="B4082B"/>
                </a:solidFill>
                <a:latin typeface="Arial"/>
                <a:cs typeface="Arial"/>
              </a:rPr>
              <a:t>years</a:t>
            </a:r>
            <a:endParaRPr lang="en-GB" sz="1500" b="1" cap="all" dirty="0">
              <a:solidFill>
                <a:srgbClr val="B4082B"/>
              </a:solidFill>
              <a:latin typeface="Arial"/>
              <a:cs typeface="Arial"/>
            </a:endParaRPr>
          </a:p>
        </p:txBody>
      </p:sp>
      <p:sp>
        <p:nvSpPr>
          <p:cNvPr id="18" name="TextBox 17"/>
          <p:cNvSpPr txBox="1"/>
          <p:nvPr/>
        </p:nvSpPr>
        <p:spPr>
          <a:xfrm>
            <a:off x="5520500" y="1539104"/>
            <a:ext cx="1794700" cy="461665"/>
          </a:xfrm>
          <a:prstGeom prst="rect">
            <a:avLst/>
          </a:prstGeom>
          <a:noFill/>
        </p:spPr>
        <p:txBody>
          <a:bodyPr wrap="square" lIns="0" tIns="0" rIns="0" bIns="0" rtlCol="0">
            <a:spAutoFit/>
          </a:bodyPr>
          <a:lstStyle/>
          <a:p>
            <a:r>
              <a:rPr lang="en-GB" sz="1500" b="1" cap="all" dirty="0" smtClean="0">
                <a:solidFill>
                  <a:srgbClr val="B4082B"/>
                </a:solidFill>
                <a:latin typeface="Arial"/>
                <a:cs typeface="Arial"/>
              </a:rPr>
              <a:t>Post-school years</a:t>
            </a:r>
            <a:endParaRPr lang="en-GB" sz="1500" b="1" cap="all" dirty="0">
              <a:solidFill>
                <a:srgbClr val="B4082B"/>
              </a:solidFill>
              <a:latin typeface="Arial"/>
              <a:cs typeface="Arial"/>
            </a:endParaRPr>
          </a:p>
        </p:txBody>
      </p:sp>
      <p:sp>
        <p:nvSpPr>
          <p:cNvPr id="22" name="TextBox 21"/>
          <p:cNvSpPr txBox="1"/>
          <p:nvPr/>
        </p:nvSpPr>
        <p:spPr>
          <a:xfrm>
            <a:off x="7235000" y="1539104"/>
            <a:ext cx="1794700" cy="461665"/>
          </a:xfrm>
          <a:prstGeom prst="rect">
            <a:avLst/>
          </a:prstGeom>
          <a:noFill/>
        </p:spPr>
        <p:txBody>
          <a:bodyPr wrap="square" lIns="0" tIns="0" rIns="0" bIns="0" rtlCol="0">
            <a:spAutoFit/>
          </a:bodyPr>
          <a:lstStyle/>
          <a:p>
            <a:r>
              <a:rPr lang="en-GB" sz="1500" b="1" cap="all" dirty="0" smtClean="0">
                <a:solidFill>
                  <a:srgbClr val="B4082B"/>
                </a:solidFill>
                <a:latin typeface="Arial"/>
                <a:cs typeface="Arial"/>
              </a:rPr>
              <a:t>Parents</a:t>
            </a:r>
            <a:br>
              <a:rPr lang="en-GB" sz="1500" b="1" cap="all" dirty="0" smtClean="0">
                <a:solidFill>
                  <a:srgbClr val="B4082B"/>
                </a:solidFill>
                <a:latin typeface="Arial"/>
                <a:cs typeface="Arial"/>
              </a:rPr>
            </a:br>
            <a:r>
              <a:rPr lang="en-GB" sz="1500" b="1" cap="all" dirty="0" smtClean="0">
                <a:solidFill>
                  <a:srgbClr val="B4082B"/>
                </a:solidFill>
                <a:latin typeface="Arial"/>
                <a:cs typeface="Arial"/>
              </a:rPr>
              <a:t>and carers</a:t>
            </a:r>
            <a:endParaRPr lang="en-GB" sz="1500" b="1" cap="all" dirty="0">
              <a:solidFill>
                <a:srgbClr val="B4082B"/>
              </a:solidFill>
              <a:latin typeface="Arial"/>
              <a:cs typeface="Arial"/>
            </a:endParaRPr>
          </a:p>
        </p:txBody>
      </p:sp>
      <p:sp>
        <p:nvSpPr>
          <p:cNvPr id="23" name="TextBox 22"/>
          <p:cNvSpPr txBox="1"/>
          <p:nvPr/>
        </p:nvSpPr>
        <p:spPr>
          <a:xfrm>
            <a:off x="2184030" y="3322878"/>
            <a:ext cx="1382857" cy="618118"/>
          </a:xfrm>
          <a:prstGeom prst="rect">
            <a:avLst/>
          </a:prstGeom>
          <a:noFill/>
        </p:spPr>
        <p:txBody>
          <a:bodyPr wrap="square" lIns="0" tIns="0" rIns="0" bIns="0" rtlCol="0">
            <a:spAutoFit/>
          </a:bodyPr>
          <a:lstStyle/>
          <a:p>
            <a:pPr marL="126000" indent="-126000">
              <a:spcAft>
                <a:spcPts val="500"/>
              </a:spcAft>
              <a:buFont typeface="Arial"/>
              <a:buChar char="•"/>
            </a:pPr>
            <a:r>
              <a:rPr lang="en-GB" sz="1200" i="1" dirty="0" smtClean="0">
                <a:solidFill>
                  <a:srgbClr val="B4082B"/>
                </a:solidFill>
                <a:latin typeface="Arial"/>
                <a:cs typeface="Arial"/>
              </a:rPr>
              <a:t>Student2student</a:t>
            </a:r>
            <a:r>
              <a:rPr lang="en-GB" sz="1200" dirty="0" smtClean="0">
                <a:solidFill>
                  <a:srgbClr val="B4082B"/>
                </a:solidFill>
                <a:latin typeface="Arial"/>
                <a:cs typeface="Arial"/>
              </a:rPr>
              <a:t> reading program</a:t>
            </a:r>
            <a:endParaRPr lang="en-GB" sz="1200" i="1" dirty="0" smtClean="0">
              <a:solidFill>
                <a:srgbClr val="B4082B"/>
              </a:solidFill>
              <a:latin typeface="Arial"/>
              <a:cs typeface="Arial"/>
            </a:endParaRPr>
          </a:p>
          <a:p>
            <a:pPr marL="126000" indent="-126000">
              <a:spcAft>
                <a:spcPts val="500"/>
              </a:spcAft>
              <a:buFont typeface="Arial"/>
              <a:buChar char="•"/>
            </a:pPr>
            <a:r>
              <a:rPr lang="en-GB" sz="1200" dirty="0" smtClean="0">
                <a:solidFill>
                  <a:srgbClr val="B4082B"/>
                </a:solidFill>
                <a:latin typeface="Arial"/>
                <a:cs typeface="Arial"/>
              </a:rPr>
              <a:t>Learning Clubs</a:t>
            </a:r>
            <a:endParaRPr lang="en-GB" sz="1200" dirty="0">
              <a:solidFill>
                <a:srgbClr val="B4082B"/>
              </a:solidFill>
              <a:latin typeface="Arial"/>
              <a:cs typeface="Arial"/>
            </a:endParaRPr>
          </a:p>
        </p:txBody>
      </p:sp>
      <p:sp>
        <p:nvSpPr>
          <p:cNvPr id="24" name="TextBox 23"/>
          <p:cNvSpPr txBox="1"/>
          <p:nvPr/>
        </p:nvSpPr>
        <p:spPr>
          <a:xfrm>
            <a:off x="3847728" y="3322878"/>
            <a:ext cx="1672772" cy="1733808"/>
          </a:xfrm>
          <a:prstGeom prst="rect">
            <a:avLst/>
          </a:prstGeom>
          <a:noFill/>
        </p:spPr>
        <p:txBody>
          <a:bodyPr wrap="square" lIns="0" tIns="0" rIns="0" bIns="0" rtlCol="0">
            <a:spAutoFit/>
          </a:bodyPr>
          <a:lstStyle/>
          <a:p>
            <a:pPr marL="126000" indent="-126000">
              <a:spcAft>
                <a:spcPts val="500"/>
              </a:spcAft>
              <a:buFont typeface="Arial"/>
              <a:buChar char="•"/>
            </a:pPr>
            <a:r>
              <a:rPr lang="en-GB" sz="1200" b="1" i="1" dirty="0" smtClean="0">
                <a:solidFill>
                  <a:srgbClr val="B4082B"/>
                </a:solidFill>
                <a:latin typeface="Arial"/>
                <a:cs typeface="Arial"/>
              </a:rPr>
              <a:t>iTrack</a:t>
            </a:r>
            <a:r>
              <a:rPr lang="en-GB" sz="1200" b="1" dirty="0" smtClean="0">
                <a:solidFill>
                  <a:srgbClr val="B4082B"/>
                </a:solidFill>
                <a:latin typeface="Arial"/>
                <a:cs typeface="Arial"/>
              </a:rPr>
              <a:t>  career mentoring</a:t>
            </a:r>
          </a:p>
          <a:p>
            <a:pPr marL="126000" indent="-126000">
              <a:spcAft>
                <a:spcPts val="500"/>
              </a:spcAft>
              <a:buFont typeface="Arial"/>
              <a:buChar char="•"/>
            </a:pPr>
            <a:r>
              <a:rPr lang="en-GB" sz="1200" dirty="0" smtClean="0">
                <a:solidFill>
                  <a:srgbClr val="B4082B"/>
                </a:solidFill>
                <a:latin typeface="Arial"/>
                <a:cs typeface="Arial"/>
              </a:rPr>
              <a:t>Creative enrichment</a:t>
            </a:r>
          </a:p>
          <a:p>
            <a:pPr marL="126000" indent="-126000">
              <a:spcAft>
                <a:spcPts val="500"/>
              </a:spcAft>
              <a:buFont typeface="Arial"/>
              <a:buChar char="•"/>
            </a:pPr>
            <a:r>
              <a:rPr lang="en-GB" sz="1200" dirty="0" smtClean="0">
                <a:solidFill>
                  <a:srgbClr val="B4082B"/>
                </a:solidFill>
                <a:latin typeface="Arial"/>
                <a:cs typeface="Arial"/>
              </a:rPr>
              <a:t>Career and post-school pathways</a:t>
            </a:r>
          </a:p>
          <a:p>
            <a:pPr marL="126000" indent="-126000">
              <a:spcAft>
                <a:spcPts val="500"/>
              </a:spcAft>
              <a:buFont typeface="Arial"/>
              <a:buChar char="•"/>
            </a:pPr>
            <a:r>
              <a:rPr lang="en-GB" sz="1200" b="1" dirty="0" smtClean="0">
                <a:solidFill>
                  <a:srgbClr val="B4082B"/>
                </a:solidFill>
                <a:latin typeface="Arial"/>
                <a:cs typeface="Arial"/>
              </a:rPr>
              <a:t>Work Inspiration</a:t>
            </a:r>
          </a:p>
          <a:p>
            <a:pPr marL="126000" indent="-126000">
              <a:spcAft>
                <a:spcPts val="500"/>
              </a:spcAft>
              <a:buFont typeface="Arial"/>
              <a:buChar char="•"/>
            </a:pPr>
            <a:r>
              <a:rPr lang="en-GB" sz="1200" dirty="0" smtClean="0">
                <a:solidFill>
                  <a:srgbClr val="B4082B"/>
                </a:solidFill>
                <a:latin typeface="Arial"/>
                <a:cs typeface="Arial"/>
              </a:rPr>
              <a:t>Aboriginal girls’ programs</a:t>
            </a:r>
            <a:endParaRPr lang="en-GB" sz="1200" dirty="0">
              <a:solidFill>
                <a:srgbClr val="B4082B"/>
              </a:solidFill>
              <a:latin typeface="Arial"/>
              <a:cs typeface="Arial"/>
            </a:endParaRPr>
          </a:p>
        </p:txBody>
      </p:sp>
      <p:sp>
        <p:nvSpPr>
          <p:cNvPr id="25" name="TextBox 24"/>
          <p:cNvSpPr txBox="1"/>
          <p:nvPr/>
        </p:nvSpPr>
        <p:spPr>
          <a:xfrm>
            <a:off x="5520502" y="3322878"/>
            <a:ext cx="1382857" cy="433452"/>
          </a:xfrm>
          <a:prstGeom prst="rect">
            <a:avLst/>
          </a:prstGeom>
          <a:noFill/>
        </p:spPr>
        <p:txBody>
          <a:bodyPr wrap="square" lIns="0" tIns="0" rIns="0" bIns="0" rtlCol="0">
            <a:spAutoFit/>
          </a:bodyPr>
          <a:lstStyle/>
          <a:p>
            <a:pPr marL="126000" indent="-126000">
              <a:spcAft>
                <a:spcPts val="500"/>
              </a:spcAft>
              <a:buFont typeface="Arial"/>
              <a:buChar char="•"/>
            </a:pPr>
            <a:r>
              <a:rPr lang="en-GB" sz="1200" dirty="0" smtClean="0">
                <a:solidFill>
                  <a:srgbClr val="B4082B"/>
                </a:solidFill>
                <a:latin typeface="Arial"/>
                <a:cs typeface="Arial"/>
              </a:rPr>
              <a:t>Tertiary mentoring</a:t>
            </a:r>
          </a:p>
          <a:p>
            <a:pPr marL="126000" indent="-126000">
              <a:spcAft>
                <a:spcPts val="500"/>
              </a:spcAft>
              <a:buFont typeface="Arial"/>
              <a:buChar char="•"/>
            </a:pPr>
            <a:r>
              <a:rPr lang="en-GB" sz="1200" dirty="0" smtClean="0">
                <a:solidFill>
                  <a:srgbClr val="B4082B"/>
                </a:solidFill>
                <a:latin typeface="Arial"/>
                <a:cs typeface="Arial"/>
              </a:rPr>
              <a:t>Financial Literacy</a:t>
            </a:r>
            <a:endParaRPr lang="en-GB" sz="1200" dirty="0">
              <a:solidFill>
                <a:srgbClr val="B4082B"/>
              </a:solidFill>
              <a:latin typeface="Arial"/>
              <a:cs typeface="Arial"/>
            </a:endParaRPr>
          </a:p>
        </p:txBody>
      </p:sp>
      <p:sp>
        <p:nvSpPr>
          <p:cNvPr id="26" name="TextBox 25"/>
          <p:cNvSpPr txBox="1"/>
          <p:nvPr/>
        </p:nvSpPr>
        <p:spPr>
          <a:xfrm>
            <a:off x="7235002" y="3322878"/>
            <a:ext cx="1382857" cy="433452"/>
          </a:xfrm>
          <a:prstGeom prst="rect">
            <a:avLst/>
          </a:prstGeom>
          <a:noFill/>
        </p:spPr>
        <p:txBody>
          <a:bodyPr wrap="square" lIns="0" tIns="0" rIns="0" bIns="0" rtlCol="0">
            <a:spAutoFit/>
          </a:bodyPr>
          <a:lstStyle/>
          <a:p>
            <a:pPr marL="126000" indent="-126000">
              <a:spcAft>
                <a:spcPts val="500"/>
              </a:spcAft>
              <a:buFont typeface="Arial"/>
              <a:buChar char="•"/>
            </a:pPr>
            <a:r>
              <a:rPr lang="en-GB" sz="1200" i="1" dirty="0" smtClean="0">
                <a:solidFill>
                  <a:srgbClr val="B4082B"/>
                </a:solidFill>
                <a:latin typeface="Arial"/>
                <a:cs typeface="Arial"/>
              </a:rPr>
              <a:t>Tech Packs</a:t>
            </a:r>
          </a:p>
          <a:p>
            <a:pPr marL="126000" indent="-126000">
              <a:spcAft>
                <a:spcPts val="500"/>
              </a:spcAft>
              <a:buFont typeface="Arial"/>
              <a:buChar char="•"/>
            </a:pPr>
            <a:r>
              <a:rPr lang="en-GB" sz="1200" dirty="0" smtClean="0">
                <a:solidFill>
                  <a:srgbClr val="B4082B"/>
                </a:solidFill>
                <a:latin typeface="Arial"/>
                <a:cs typeface="Arial"/>
              </a:rPr>
              <a:t>Financial Literacy</a:t>
            </a:r>
            <a:endParaRPr lang="en-GB" sz="1200" dirty="0">
              <a:solidFill>
                <a:srgbClr val="B4082B"/>
              </a:solidFill>
              <a:latin typeface="Arial"/>
              <a:cs typeface="Arial"/>
            </a:endParaRPr>
          </a:p>
        </p:txBody>
      </p:sp>
      <p:sp>
        <p:nvSpPr>
          <p:cNvPr id="8" name="TextBox 7"/>
          <p:cNvSpPr txBox="1"/>
          <p:nvPr/>
        </p:nvSpPr>
        <p:spPr>
          <a:xfrm>
            <a:off x="2475914" y="5428087"/>
            <a:ext cx="6141945" cy="1061829"/>
          </a:xfrm>
          <a:prstGeom prst="rect">
            <a:avLst/>
          </a:prstGeom>
          <a:noFill/>
        </p:spPr>
        <p:txBody>
          <a:bodyPr wrap="square" rtlCol="0">
            <a:spAutoFit/>
          </a:bodyPr>
          <a:lstStyle/>
          <a:p>
            <a:pPr algn="ctr"/>
            <a:r>
              <a:rPr lang="en-AU" sz="2100" i="1" dirty="0" smtClean="0">
                <a:solidFill>
                  <a:srgbClr val="B4082B"/>
                </a:solidFill>
                <a:latin typeface="Arial" panose="020B0604020202020204" pitchFamily="34" charset="0"/>
                <a:cs typeface="Arial" panose="020B0604020202020204" pitchFamily="34" charset="0"/>
              </a:rPr>
              <a:t>Learning for Life </a:t>
            </a:r>
            <a:r>
              <a:rPr lang="en-AU" sz="2100" dirty="0" smtClean="0">
                <a:solidFill>
                  <a:srgbClr val="B4082B"/>
                </a:solidFill>
                <a:latin typeface="Arial" panose="020B0604020202020204" pitchFamily="34" charset="0"/>
                <a:cs typeface="Arial" panose="020B0604020202020204" pitchFamily="34" charset="0"/>
              </a:rPr>
              <a:t>scholarship – students can begin in the 1</a:t>
            </a:r>
            <a:r>
              <a:rPr lang="en-AU" sz="2100" baseline="30000" dirty="0" smtClean="0">
                <a:solidFill>
                  <a:srgbClr val="B4082B"/>
                </a:solidFill>
                <a:latin typeface="Arial" panose="020B0604020202020204" pitchFamily="34" charset="0"/>
                <a:cs typeface="Arial" panose="020B0604020202020204" pitchFamily="34" charset="0"/>
              </a:rPr>
              <a:t>st</a:t>
            </a:r>
            <a:r>
              <a:rPr lang="en-AU" sz="2100" dirty="0" smtClean="0">
                <a:solidFill>
                  <a:srgbClr val="B4082B"/>
                </a:solidFill>
                <a:latin typeface="Arial" panose="020B0604020202020204" pitchFamily="34" charset="0"/>
                <a:cs typeface="Arial" panose="020B0604020202020204" pitchFamily="34" charset="0"/>
              </a:rPr>
              <a:t> year of school and continue through to the end of tertiary  </a:t>
            </a:r>
            <a:endParaRPr lang="en-AU" sz="2100" i="1" dirty="0">
              <a:solidFill>
                <a:srgbClr val="B4082B"/>
              </a:solidFill>
              <a:latin typeface="Arial" panose="020B0604020202020204" pitchFamily="34" charset="0"/>
              <a:cs typeface="Arial" panose="020B0604020202020204" pitchFamily="34" charset="0"/>
            </a:endParaRPr>
          </a:p>
        </p:txBody>
      </p:sp>
      <p:cxnSp>
        <p:nvCxnSpPr>
          <p:cNvPr id="11" name="Straight Arrow Connector 10"/>
          <p:cNvCxnSpPr/>
          <p:nvPr/>
        </p:nvCxnSpPr>
        <p:spPr>
          <a:xfrm flipV="1">
            <a:off x="2376682" y="5272088"/>
            <a:ext cx="6011668" cy="14288"/>
          </a:xfrm>
          <a:prstGeom prst="straightConnector1">
            <a:avLst/>
          </a:prstGeom>
          <a:ln>
            <a:solidFill>
              <a:srgbClr val="B4082B"/>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351692" y="4189782"/>
            <a:ext cx="1535167" cy="1477328"/>
          </a:xfrm>
          <a:prstGeom prst="rect">
            <a:avLst/>
          </a:prstGeom>
          <a:noFill/>
        </p:spPr>
        <p:txBody>
          <a:bodyPr wrap="square" rtlCol="0">
            <a:spAutoFit/>
          </a:bodyPr>
          <a:lstStyle/>
          <a:p>
            <a:pPr algn="ctr"/>
            <a:r>
              <a:rPr lang="en-AU" b="1" dirty="0" smtClean="0">
                <a:solidFill>
                  <a:srgbClr val="032A53"/>
                </a:solidFill>
              </a:rPr>
              <a:t>Balanced intervention across young person’s life</a:t>
            </a:r>
            <a:endParaRPr lang="en-AU" b="1" dirty="0">
              <a:solidFill>
                <a:srgbClr val="032A53"/>
              </a:solidFill>
            </a:endParaRPr>
          </a:p>
        </p:txBody>
      </p:sp>
      <p:sp>
        <p:nvSpPr>
          <p:cNvPr id="5" name="Rectangle 4"/>
          <p:cNvSpPr/>
          <p:nvPr/>
        </p:nvSpPr>
        <p:spPr>
          <a:xfrm>
            <a:off x="3566887" y="1252025"/>
            <a:ext cx="1815629" cy="3804661"/>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362656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9778" y="280394"/>
            <a:ext cx="7230300" cy="1143000"/>
          </a:xfrm>
        </p:spPr>
        <p:txBody>
          <a:bodyPr/>
          <a:lstStyle/>
          <a:p>
            <a:r>
              <a:rPr lang="en-US" sz="2800" i="1" dirty="0" smtClean="0">
                <a:solidFill>
                  <a:srgbClr val="053786"/>
                </a:solidFill>
              </a:rPr>
              <a:t>Learning for Life</a:t>
            </a:r>
            <a:r>
              <a:rPr lang="en-US" sz="2800" dirty="0" smtClean="0">
                <a:solidFill>
                  <a:srgbClr val="053786"/>
                </a:solidFill>
              </a:rPr>
              <a:t> – key underpinnings</a:t>
            </a:r>
            <a:endParaRPr lang="en-US" sz="2800" i="1" dirty="0">
              <a:solidFill>
                <a:srgbClr val="053786"/>
              </a:solidFill>
            </a:endParaRPr>
          </a:p>
        </p:txBody>
      </p:sp>
      <p:sp>
        <p:nvSpPr>
          <p:cNvPr id="4" name="Content Placeholder 3"/>
          <p:cNvSpPr>
            <a:spLocks noGrp="1"/>
          </p:cNvSpPr>
          <p:nvPr>
            <p:ph sz="half" idx="1"/>
          </p:nvPr>
        </p:nvSpPr>
        <p:spPr>
          <a:xfrm>
            <a:off x="552146" y="1047455"/>
            <a:ext cx="8154225" cy="4525963"/>
          </a:xfrm>
        </p:spPr>
        <p:txBody>
          <a:bodyPr>
            <a:noAutofit/>
          </a:bodyPr>
          <a:lstStyle/>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Began almost 30 years ago</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Early intervention and long-term approach (Heckman)</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Parental engagement</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High expectations</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Reciprocity and accountability</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‘Beyond school’ – complements but in addition to school</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Partnerships</a:t>
            </a:r>
            <a:br>
              <a:rPr lang="en-US" sz="2100" dirty="0" smtClean="0">
                <a:solidFill>
                  <a:srgbClr val="053786"/>
                </a:solidFill>
                <a:latin typeface="Arial" panose="020B0604020202020204" pitchFamily="34" charset="0"/>
                <a:cs typeface="Arial" panose="020B0604020202020204" pitchFamily="34" charset="0"/>
              </a:rPr>
            </a:br>
            <a:endParaRPr lang="en-US" sz="2100" dirty="0" smtClean="0">
              <a:solidFill>
                <a:srgbClr val="053786"/>
              </a:solidFill>
              <a:latin typeface="Arial" panose="020B0604020202020204" pitchFamily="34" charset="0"/>
              <a:cs typeface="Arial" panose="020B0604020202020204" pitchFamily="34" charset="0"/>
            </a:endParaRPr>
          </a:p>
          <a:p>
            <a:pPr>
              <a:buFont typeface="Arial" panose="020B0604020202020204" pitchFamily="34" charset="0"/>
              <a:buChar char="•"/>
            </a:pPr>
            <a:r>
              <a:rPr lang="en-US" sz="2100" dirty="0" smtClean="0">
                <a:solidFill>
                  <a:srgbClr val="053786"/>
                </a:solidFill>
                <a:latin typeface="Arial" panose="020B0604020202020204" pitchFamily="34" charset="0"/>
                <a:cs typeface="Arial" panose="020B0604020202020204" pitchFamily="34" charset="0"/>
              </a:rPr>
              <a:t>Outcomes focus  </a:t>
            </a:r>
            <a:r>
              <a:rPr lang="en-US" sz="2200" dirty="0" smtClean="0">
                <a:solidFill>
                  <a:srgbClr val="003A66"/>
                </a:solidFill>
                <a:latin typeface="Arial" panose="020B0604020202020204" pitchFamily="34" charset="0"/>
                <a:cs typeface="Arial" panose="020B0604020202020204" pitchFamily="34" charset="0"/>
              </a:rPr>
              <a:t/>
            </a:r>
            <a:br>
              <a:rPr lang="en-US" sz="2200" dirty="0" smtClean="0">
                <a:solidFill>
                  <a:srgbClr val="003A66"/>
                </a:solidFill>
                <a:latin typeface="Arial" panose="020B0604020202020204" pitchFamily="34" charset="0"/>
                <a:cs typeface="Arial" panose="020B0604020202020204" pitchFamily="34" charset="0"/>
              </a:rPr>
            </a:br>
            <a:endParaRPr lang="en-US" sz="2200" dirty="0" smtClean="0">
              <a:solidFill>
                <a:srgbClr val="003A66"/>
              </a:solidFill>
              <a:latin typeface="Arial" panose="020B0604020202020204" pitchFamily="34" charset="0"/>
              <a:cs typeface="Arial" panose="020B0604020202020204" pitchFamily="34" charset="0"/>
            </a:endParaRPr>
          </a:p>
          <a:p>
            <a:pPr>
              <a:buFont typeface="Arial" panose="020B0604020202020204" pitchFamily="34" charset="0"/>
              <a:buChar char="•"/>
            </a:pPr>
            <a:endParaRPr lang="en-US" sz="2200" dirty="0">
              <a:solidFill>
                <a:srgbClr val="003A6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5825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a:spLocks noGrp="1"/>
          </p:cNvSpPr>
          <p:nvPr>
            <p:ph type="body" sz="quarter" idx="10"/>
          </p:nvPr>
        </p:nvSpPr>
        <p:spPr>
          <a:xfrm>
            <a:off x="404764" y="1252152"/>
            <a:ext cx="8361362" cy="2640012"/>
          </a:xfrm>
          <a:extLst/>
        </p:spPr>
        <p:txBody>
          <a:bodyPr rtlCol="0">
            <a:normAutofit/>
          </a:bodyPr>
          <a:lstStyle>
            <a:lvl1pPr algn="l" defTabSz="457200" rtl="0" eaLnBrk="0" fontAlgn="base" hangingPunct="0">
              <a:spcBef>
                <a:spcPct val="0"/>
              </a:spcBef>
              <a:spcAft>
                <a:spcPct val="0"/>
              </a:spcAft>
              <a:defRPr sz="4500" b="1" i="0" kern="1200" cap="all" baseline="0">
                <a:solidFill>
                  <a:schemeClr val="bg1"/>
                </a:solidFill>
                <a:latin typeface="Arial"/>
                <a:ea typeface="+mj-ea"/>
                <a:cs typeface="Arial"/>
              </a:defRPr>
            </a:lvl1pPr>
            <a:lvl2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2pPr>
            <a:lvl3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3pPr>
            <a:lvl4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4pPr>
            <a:lvl5pPr algn="l" defTabSz="457200" rtl="0" eaLnBrk="0" fontAlgn="base" hangingPunct="0">
              <a:spcBef>
                <a:spcPct val="0"/>
              </a:spcBef>
              <a:spcAft>
                <a:spcPct val="0"/>
              </a:spcAft>
              <a:defRPr sz="3000" b="1">
                <a:solidFill>
                  <a:srgbClr val="053786"/>
                </a:solidFill>
                <a:latin typeface="Arial" pitchFamily="34" charset="0"/>
                <a:cs typeface="Arial" pitchFamily="34" charset="0"/>
              </a:defRPr>
            </a:lvl5pPr>
            <a:lvl6pPr marL="457200" algn="l" defTabSz="457200" rtl="0" fontAlgn="base">
              <a:spcBef>
                <a:spcPct val="0"/>
              </a:spcBef>
              <a:spcAft>
                <a:spcPct val="0"/>
              </a:spcAft>
              <a:defRPr sz="3000" b="1">
                <a:solidFill>
                  <a:srgbClr val="053786"/>
                </a:solidFill>
                <a:latin typeface="Arial" pitchFamily="34" charset="0"/>
                <a:cs typeface="Arial" pitchFamily="34" charset="0"/>
              </a:defRPr>
            </a:lvl6pPr>
            <a:lvl7pPr marL="914400" algn="l" defTabSz="457200" rtl="0" fontAlgn="base">
              <a:spcBef>
                <a:spcPct val="0"/>
              </a:spcBef>
              <a:spcAft>
                <a:spcPct val="0"/>
              </a:spcAft>
              <a:defRPr sz="3000" b="1">
                <a:solidFill>
                  <a:srgbClr val="053786"/>
                </a:solidFill>
                <a:latin typeface="Arial" pitchFamily="34" charset="0"/>
                <a:cs typeface="Arial" pitchFamily="34" charset="0"/>
              </a:defRPr>
            </a:lvl7pPr>
            <a:lvl8pPr marL="1371600" algn="l" defTabSz="457200" rtl="0" fontAlgn="base">
              <a:spcBef>
                <a:spcPct val="0"/>
              </a:spcBef>
              <a:spcAft>
                <a:spcPct val="0"/>
              </a:spcAft>
              <a:defRPr sz="3000" b="1">
                <a:solidFill>
                  <a:srgbClr val="053786"/>
                </a:solidFill>
                <a:latin typeface="Arial" pitchFamily="34" charset="0"/>
                <a:cs typeface="Arial" pitchFamily="34" charset="0"/>
              </a:defRPr>
            </a:lvl8pPr>
            <a:lvl9pPr marL="1828800" algn="l" defTabSz="457200" rtl="0" fontAlgn="base">
              <a:spcBef>
                <a:spcPct val="0"/>
              </a:spcBef>
              <a:spcAft>
                <a:spcPct val="0"/>
              </a:spcAft>
              <a:defRPr sz="3000" b="1">
                <a:solidFill>
                  <a:srgbClr val="053786"/>
                </a:solidFill>
                <a:latin typeface="Arial" pitchFamily="34" charset="0"/>
                <a:cs typeface="Arial" pitchFamily="34" charset="0"/>
              </a:defRPr>
            </a:lvl9pPr>
          </a:lstStyle>
          <a:p>
            <a:pPr eaLnBrk="1" fontAlgn="auto" hangingPunct="1">
              <a:spcAft>
                <a:spcPts val="0"/>
              </a:spcAft>
              <a:buFont typeface="Arial" charset="0"/>
              <a:buNone/>
              <a:defRPr/>
            </a:pPr>
            <a:r>
              <a:rPr lang="en-US" dirty="0" smtClean="0"/>
              <a:t>families supported</a:t>
            </a:r>
          </a:p>
          <a:p>
            <a:pPr eaLnBrk="1" fontAlgn="auto" hangingPunct="1">
              <a:spcAft>
                <a:spcPts val="0"/>
              </a:spcAft>
              <a:buFont typeface="Arial" charset="0"/>
              <a:buNone/>
              <a:defRPr/>
            </a:pPr>
            <a:r>
              <a:rPr lang="en-US" dirty="0" smtClean="0"/>
              <a:t>By </a:t>
            </a:r>
            <a:r>
              <a:rPr lang="en-US" i="1" dirty="0" smtClean="0"/>
              <a:t>learning for life</a:t>
            </a:r>
            <a:endParaRPr lang="en-US" dirty="0"/>
          </a:p>
        </p:txBody>
      </p:sp>
      <p:pic>
        <p:nvPicPr>
          <p:cNvPr id="8194" name="Picture 2" descr="H:\Research TSF\Publications\Learning for Life 2016\Photos\Dale_1902_outside All Family.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14000" y="3233420"/>
            <a:ext cx="5130000" cy="3420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Elizabeth.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5341" y="3737420"/>
            <a:ext cx="2412000" cy="2412000"/>
          </a:xfrm>
          <a:prstGeom prst="rect">
            <a:avLst/>
          </a:prstGeom>
        </p:spPr>
      </p:pic>
    </p:spTree>
    <p:extLst>
      <p:ext uri="{BB962C8B-B14F-4D97-AF65-F5344CB8AC3E}">
        <p14:creationId xmlns:p14="http://schemas.microsoft.com/office/powerpoint/2010/main" val="3262198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smtClean="0">
                <a:solidFill>
                  <a:srgbClr val="053786"/>
                </a:solidFill>
              </a:rPr>
              <a:t>Learning for Life</a:t>
            </a:r>
            <a:r>
              <a:rPr lang="en-US" sz="2800" dirty="0" smtClean="0">
                <a:solidFill>
                  <a:srgbClr val="053786"/>
                </a:solidFill>
              </a:rPr>
              <a:t> families</a:t>
            </a:r>
            <a:endParaRPr lang="en-US" sz="2800" i="1" dirty="0">
              <a:solidFill>
                <a:srgbClr val="053786"/>
              </a:solidFill>
            </a:endParaRPr>
          </a:p>
        </p:txBody>
      </p:sp>
      <p:sp>
        <p:nvSpPr>
          <p:cNvPr id="5" name="TextBox 4"/>
          <p:cNvSpPr txBox="1"/>
          <p:nvPr/>
        </p:nvSpPr>
        <p:spPr>
          <a:xfrm>
            <a:off x="504000" y="890656"/>
            <a:ext cx="8538400" cy="5940088"/>
          </a:xfrm>
          <a:prstGeom prst="rect">
            <a:avLst/>
          </a:prstGeom>
          <a:noFill/>
        </p:spPr>
        <p:txBody>
          <a:bodyPr wrap="square" rtlCol="0">
            <a:spAutoFit/>
          </a:bodyPr>
          <a:lstStyle/>
          <a:p>
            <a:pPr marL="285750" indent="-285750">
              <a:buFont typeface="Arial" panose="020B0604020202020204" pitchFamily="34" charset="0"/>
              <a:buChar char="•"/>
            </a:pPr>
            <a:r>
              <a:rPr lang="en-AU" sz="2000" b="1" dirty="0" smtClean="0">
                <a:solidFill>
                  <a:srgbClr val="053786"/>
                </a:solidFill>
                <a:latin typeface="Arial" panose="020B0604020202020204" pitchFamily="34" charset="0"/>
                <a:cs typeface="Arial" panose="020B0604020202020204" pitchFamily="34" charset="0"/>
              </a:rPr>
              <a:t>34,000</a:t>
            </a:r>
            <a:r>
              <a:rPr lang="en-AU" sz="2000" dirty="0" smtClean="0">
                <a:solidFill>
                  <a:srgbClr val="053786"/>
                </a:solidFill>
                <a:latin typeface="Arial" panose="020B0604020202020204" pitchFamily="34" charset="0"/>
                <a:cs typeface="Arial" panose="020B0604020202020204" pitchFamily="34" charset="0"/>
              </a:rPr>
              <a:t> students nationally; 18,000 families; 94 communities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All </a:t>
            </a:r>
            <a:r>
              <a:rPr lang="en-AU" sz="2000" b="1" dirty="0" smtClean="0">
                <a:solidFill>
                  <a:srgbClr val="053786"/>
                </a:solidFill>
                <a:latin typeface="Arial" panose="020B0604020202020204" pitchFamily="34" charset="0"/>
                <a:cs typeface="Arial" panose="020B0604020202020204" pitchFamily="34" charset="0"/>
              </a:rPr>
              <a:t>low income </a:t>
            </a:r>
            <a:r>
              <a:rPr lang="en-AU" sz="2000" dirty="0" smtClean="0">
                <a:solidFill>
                  <a:srgbClr val="053786"/>
                </a:solidFill>
                <a:latin typeface="Arial" panose="020B0604020202020204" pitchFamily="34" charset="0"/>
                <a:cs typeface="Arial" panose="020B0604020202020204" pitchFamily="34" charset="0"/>
              </a:rPr>
              <a:t>families – Health Care Card or pension</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18% of </a:t>
            </a:r>
            <a:r>
              <a:rPr lang="en-AU" sz="2000" b="1" dirty="0" smtClean="0">
                <a:solidFill>
                  <a:srgbClr val="053786"/>
                </a:solidFill>
                <a:latin typeface="Arial" panose="020B0604020202020204" pitchFamily="34" charset="0"/>
                <a:cs typeface="Arial" panose="020B0604020202020204" pitchFamily="34" charset="0"/>
              </a:rPr>
              <a:t>Indigenous </a:t>
            </a:r>
            <a:r>
              <a:rPr lang="en-AU" sz="2000" dirty="0" smtClean="0">
                <a:solidFill>
                  <a:srgbClr val="053786"/>
                </a:solidFill>
                <a:latin typeface="Arial" panose="020B0604020202020204" pitchFamily="34" charset="0"/>
                <a:cs typeface="Arial" panose="020B0604020202020204" pitchFamily="34" charset="0"/>
              </a:rPr>
              <a:t>background</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a:solidFill>
                  <a:srgbClr val="053786"/>
                </a:solidFill>
                <a:latin typeface="Arial" panose="020B0604020202020204" pitchFamily="34" charset="0"/>
                <a:cs typeface="Arial" panose="020B0604020202020204" pitchFamily="34" charset="0"/>
              </a:rPr>
              <a:t>Over half are </a:t>
            </a:r>
            <a:r>
              <a:rPr lang="en-AU" sz="2000" b="1" dirty="0">
                <a:solidFill>
                  <a:srgbClr val="053786"/>
                </a:solidFill>
                <a:latin typeface="Arial" panose="020B0604020202020204" pitchFamily="34" charset="0"/>
                <a:cs typeface="Arial" panose="020B0604020202020204" pitchFamily="34" charset="0"/>
              </a:rPr>
              <a:t>single parent, </a:t>
            </a:r>
            <a:r>
              <a:rPr lang="en-AU" sz="2000" dirty="0">
                <a:solidFill>
                  <a:srgbClr val="053786"/>
                </a:solidFill>
                <a:latin typeface="Arial" panose="020B0604020202020204" pitchFamily="34" charset="0"/>
                <a:cs typeface="Arial" panose="020B0604020202020204" pitchFamily="34" charset="0"/>
              </a:rPr>
              <a:t>6% </a:t>
            </a:r>
            <a:r>
              <a:rPr lang="en-AU" sz="2000" dirty="0" smtClean="0">
                <a:solidFill>
                  <a:srgbClr val="053786"/>
                </a:solidFill>
                <a:latin typeface="Arial" panose="020B0604020202020204" pitchFamily="34" charset="0"/>
                <a:cs typeface="Arial" panose="020B0604020202020204" pitchFamily="34" charset="0"/>
              </a:rPr>
              <a:t>grandparent/kinship/foster</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a:solidFill>
                  <a:srgbClr val="053786"/>
                </a:solidFill>
                <a:latin typeface="Arial" panose="020B0604020202020204" pitchFamily="34" charset="0"/>
                <a:cs typeface="Arial" panose="020B0604020202020204" pitchFamily="34" charset="0"/>
              </a:rPr>
              <a:t>40% of students and 50% of parents have a </a:t>
            </a:r>
            <a:r>
              <a:rPr lang="en-AU" sz="2000" b="1" dirty="0">
                <a:solidFill>
                  <a:srgbClr val="053786"/>
                </a:solidFill>
                <a:latin typeface="Arial" panose="020B0604020202020204" pitchFamily="34" charset="0"/>
                <a:cs typeface="Arial" panose="020B0604020202020204" pitchFamily="34" charset="0"/>
              </a:rPr>
              <a:t>health</a:t>
            </a:r>
            <a:r>
              <a:rPr lang="en-AU" sz="2000" dirty="0">
                <a:solidFill>
                  <a:srgbClr val="053786"/>
                </a:solidFill>
                <a:latin typeface="Arial" panose="020B0604020202020204" pitchFamily="34" charset="0"/>
                <a:cs typeface="Arial" panose="020B0604020202020204" pitchFamily="34" charset="0"/>
              </a:rPr>
              <a:t> or </a:t>
            </a:r>
            <a:r>
              <a:rPr lang="en-AU" sz="2000" b="1" dirty="0">
                <a:solidFill>
                  <a:srgbClr val="053786"/>
                </a:solidFill>
                <a:latin typeface="Arial" panose="020B0604020202020204" pitchFamily="34" charset="0"/>
                <a:cs typeface="Arial" panose="020B0604020202020204" pitchFamily="34" charset="0"/>
              </a:rPr>
              <a:t>disability</a:t>
            </a:r>
            <a:r>
              <a:rPr lang="en-AU" sz="2000" dirty="0">
                <a:solidFill>
                  <a:srgbClr val="053786"/>
                </a:solidFill>
                <a:latin typeface="Arial" panose="020B0604020202020204" pitchFamily="34" charset="0"/>
                <a:cs typeface="Arial" panose="020B0604020202020204" pitchFamily="34" charset="0"/>
              </a:rPr>
              <a:t> </a:t>
            </a:r>
            <a:r>
              <a:rPr lang="en-AU" sz="2000" dirty="0" smtClean="0">
                <a:solidFill>
                  <a:srgbClr val="053786"/>
                </a:solidFill>
                <a:latin typeface="Arial" panose="020B0604020202020204" pitchFamily="34" charset="0"/>
                <a:cs typeface="Arial" panose="020B0604020202020204" pitchFamily="34" charset="0"/>
              </a:rPr>
              <a:t>issue</a:t>
            </a:r>
            <a:br>
              <a:rPr lang="en-AU" sz="2000" dirty="0" smtClean="0">
                <a:solidFill>
                  <a:srgbClr val="053786"/>
                </a:solidFill>
                <a:latin typeface="Arial" panose="020B0604020202020204" pitchFamily="34" charset="0"/>
                <a:cs typeface="Arial" panose="020B0604020202020204" pitchFamily="34" charset="0"/>
              </a:rPr>
            </a:br>
            <a:r>
              <a:rPr lang="en-AU" sz="2000" dirty="0" smtClean="0">
                <a:solidFill>
                  <a:srgbClr val="053786"/>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71</a:t>
            </a:r>
            <a:r>
              <a:rPr lang="en-AU" sz="2000" dirty="0">
                <a:solidFill>
                  <a:srgbClr val="053786"/>
                </a:solidFill>
                <a:latin typeface="Arial" panose="020B0604020202020204" pitchFamily="34" charset="0"/>
                <a:cs typeface="Arial" panose="020B0604020202020204" pitchFamily="34" charset="0"/>
              </a:rPr>
              <a:t>% of parents </a:t>
            </a:r>
            <a:r>
              <a:rPr lang="en-AU" sz="2000" b="1" dirty="0">
                <a:solidFill>
                  <a:srgbClr val="053786"/>
                </a:solidFill>
                <a:latin typeface="Arial" panose="020B0604020202020204" pitchFamily="34" charset="0"/>
                <a:cs typeface="Arial" panose="020B0604020202020204" pitchFamily="34" charset="0"/>
              </a:rPr>
              <a:t>not in the labour force </a:t>
            </a:r>
            <a:r>
              <a:rPr lang="en-AU" sz="2000" dirty="0">
                <a:solidFill>
                  <a:srgbClr val="053786"/>
                </a:solidFill>
                <a:latin typeface="Arial" panose="020B0604020202020204" pitchFamily="34" charset="0"/>
                <a:cs typeface="Arial" panose="020B0604020202020204" pitchFamily="34" charset="0"/>
              </a:rPr>
              <a:t>or unemployed; 60% haven’t completed </a:t>
            </a:r>
            <a:r>
              <a:rPr lang="en-AU" sz="2000" dirty="0" smtClean="0">
                <a:solidFill>
                  <a:srgbClr val="053786"/>
                </a:solidFill>
                <a:latin typeface="Arial" panose="020B0604020202020204" pitchFamily="34" charset="0"/>
                <a:cs typeface="Arial" panose="020B0604020202020204" pitchFamily="34" charset="0"/>
              </a:rPr>
              <a:t>high school</a:t>
            </a:r>
            <a:r>
              <a:rPr lang="en-AU" sz="2000" dirty="0">
                <a:solidFill>
                  <a:srgbClr val="053786"/>
                </a:solidFill>
                <a:latin typeface="Arial" panose="020B0604020202020204" pitchFamily="34" charset="0"/>
                <a:cs typeface="Arial" panose="020B0604020202020204" pitchFamily="34" charset="0"/>
              </a:rPr>
              <a:t/>
            </a:r>
            <a:br>
              <a:rPr lang="en-AU" sz="2000" dirty="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20% of students have been at </a:t>
            </a:r>
            <a:r>
              <a:rPr lang="en-AU" sz="2000" b="1" dirty="0" smtClean="0">
                <a:solidFill>
                  <a:srgbClr val="053786"/>
                </a:solidFill>
                <a:latin typeface="Arial" panose="020B0604020202020204" pitchFamily="34" charset="0"/>
                <a:cs typeface="Arial" panose="020B0604020202020204" pitchFamily="34" charset="0"/>
              </a:rPr>
              <a:t>4 or more schools </a:t>
            </a:r>
            <a:r>
              <a:rPr lang="en-AU" sz="2000" dirty="0" smtClean="0">
                <a:solidFill>
                  <a:srgbClr val="053786"/>
                </a:solidFill>
                <a:latin typeface="Arial" panose="020B0604020202020204" pitchFamily="34" charset="0"/>
                <a:cs typeface="Arial" panose="020B0604020202020204" pitchFamily="34" charset="0"/>
              </a:rPr>
              <a:t>and 1 in 20 have been at 6 or more schools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b="1" dirty="0" smtClean="0">
                <a:solidFill>
                  <a:srgbClr val="053786"/>
                </a:solidFill>
                <a:latin typeface="Arial" panose="020B0604020202020204" pitchFamily="34" charset="0"/>
                <a:cs typeface="Arial" panose="020B0604020202020204" pitchFamily="34" charset="0"/>
              </a:rPr>
              <a:t>More disadvantaged </a:t>
            </a:r>
            <a:r>
              <a:rPr lang="en-AU" sz="2000" dirty="0" smtClean="0">
                <a:solidFill>
                  <a:srgbClr val="053786"/>
                </a:solidFill>
                <a:latin typeface="Arial" panose="020B0604020202020204" pitchFamily="34" charset="0"/>
                <a:cs typeface="Arial" panose="020B0604020202020204" pitchFamily="34" charset="0"/>
              </a:rPr>
              <a:t>than their peers in disadvantaged schools</a:t>
            </a:r>
            <a:br>
              <a:rPr lang="en-AU" sz="2000" dirty="0" smtClean="0">
                <a:solidFill>
                  <a:srgbClr val="053786"/>
                </a:solidFill>
                <a:latin typeface="Arial" panose="020B0604020202020204" pitchFamily="34" charset="0"/>
                <a:cs typeface="Arial" panose="020B0604020202020204" pitchFamily="34" charset="0"/>
              </a:rPr>
            </a:br>
            <a:endParaRPr lang="en-AU" sz="2000" dirty="0" smtClean="0">
              <a:solidFill>
                <a:srgbClr val="053786"/>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000" dirty="0" smtClean="0">
                <a:solidFill>
                  <a:srgbClr val="053786"/>
                </a:solidFill>
                <a:latin typeface="Arial" panose="020B0604020202020204" pitchFamily="34" charset="0"/>
                <a:cs typeface="Arial" panose="020B0604020202020204" pitchFamily="34" charset="0"/>
              </a:rPr>
              <a:t>50%+ of secondary and tertiary students on program for </a:t>
            </a:r>
            <a:r>
              <a:rPr lang="en-AU" sz="2000" b="1" dirty="0" smtClean="0">
                <a:solidFill>
                  <a:srgbClr val="053786"/>
                </a:solidFill>
                <a:latin typeface="Arial" panose="020B0604020202020204" pitchFamily="34" charset="0"/>
                <a:cs typeface="Arial" panose="020B0604020202020204" pitchFamily="34" charset="0"/>
              </a:rPr>
              <a:t>6+ years</a:t>
            </a:r>
            <a:endParaRPr lang="en-AU" sz="2200" dirty="0" smtClean="0">
              <a:solidFill>
                <a:srgbClr val="05378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700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The Smith Family">
      <a:dk1>
        <a:sysClr val="windowText" lastClr="000000"/>
      </a:dk1>
      <a:lt1>
        <a:sysClr val="window" lastClr="FFFFFF"/>
      </a:lt1>
      <a:dk2>
        <a:srgbClr val="003A66"/>
      </a:dk2>
      <a:lt2>
        <a:srgbClr val="E6DEC7"/>
      </a:lt2>
      <a:accent1>
        <a:srgbClr val="003A66"/>
      </a:accent1>
      <a:accent2>
        <a:srgbClr val="C31F39"/>
      </a:accent2>
      <a:accent3>
        <a:srgbClr val="0092D2"/>
      </a:accent3>
      <a:accent4>
        <a:srgbClr val="A39468"/>
      </a:accent4>
      <a:accent5>
        <a:srgbClr val="E58221"/>
      </a:accent5>
      <a:accent6>
        <a:srgbClr val="B7B531"/>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GM_Template">
  <a:themeElements>
    <a:clrScheme name="The Smith Family">
      <a:dk1>
        <a:sysClr val="windowText" lastClr="000000"/>
      </a:dk1>
      <a:lt1>
        <a:sysClr val="window" lastClr="FFFFFF"/>
      </a:lt1>
      <a:dk2>
        <a:srgbClr val="003A66"/>
      </a:dk2>
      <a:lt2>
        <a:srgbClr val="E6DEC7"/>
      </a:lt2>
      <a:accent1>
        <a:srgbClr val="003A66"/>
      </a:accent1>
      <a:accent2>
        <a:srgbClr val="C31F39"/>
      </a:accent2>
      <a:accent3>
        <a:srgbClr val="0092D2"/>
      </a:accent3>
      <a:accent4>
        <a:srgbClr val="A39468"/>
      </a:accent4>
      <a:accent5>
        <a:srgbClr val="E58221"/>
      </a:accent5>
      <a:accent6>
        <a:srgbClr val="B7B53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5137</TotalTime>
  <Words>974</Words>
  <Application>Microsoft Office PowerPoint</Application>
  <PresentationFormat>On-screen Show (4:3)</PresentationFormat>
  <Paragraphs>221</Paragraphs>
  <Slides>27</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Times New Roman</vt:lpstr>
      <vt:lpstr>Wingdings</vt:lpstr>
      <vt:lpstr>Office Theme</vt:lpstr>
      <vt:lpstr>AGM_Template</vt:lpstr>
      <vt:lpstr>improving the education and EMPLOYMENT outcomes of HIGHLY disadvantaged young Australians</vt:lpstr>
      <vt:lpstr>The Smith Family</vt:lpstr>
      <vt:lpstr>Australia’s educational challenge: Young people are behind at each stage</vt:lpstr>
      <vt:lpstr>PowerPoint Presentation</vt:lpstr>
      <vt:lpstr>Learning for Life scholarship</vt:lpstr>
      <vt:lpstr>Key programs at different life stages</vt:lpstr>
      <vt:lpstr>Learning for Life – key underpinnings</vt:lpstr>
      <vt:lpstr>PowerPoint Presentation</vt:lpstr>
      <vt:lpstr>Learning for Life families</vt:lpstr>
      <vt:lpstr>PowerPoint Presentation</vt:lpstr>
      <vt:lpstr>Learning for Life through high school </vt:lpstr>
      <vt:lpstr>I-track </vt:lpstr>
      <vt:lpstr>i-track outcomes, 2015 (pre and post)</vt:lpstr>
      <vt:lpstr>PowerPoint Presentation</vt:lpstr>
      <vt:lpstr>Measures of effectiveness</vt:lpstr>
      <vt:lpstr>Improved school completion</vt:lpstr>
      <vt:lpstr>Successful post school transitions</vt:lpstr>
      <vt:lpstr>PowerPoint Presentation</vt:lpstr>
      <vt:lpstr>Engagement rate – Parental education</vt:lpstr>
      <vt:lpstr>Engagement rate – by highest level of school completed</vt:lpstr>
      <vt:lpstr>Continuing study by highest level of school completed</vt:lpstr>
      <vt:lpstr>Early school leavers</vt:lpstr>
      <vt:lpstr>Other findings </vt:lpstr>
      <vt:lpstr>PowerPoint Presentation</vt:lpstr>
      <vt:lpstr>Using data to improve outcomes</vt:lpstr>
      <vt:lpstr>Learning for Life: Good progress…journey continues</vt:lpstr>
      <vt:lpstr>PowerPoint Presentation</vt:lpstr>
    </vt:vector>
  </TitlesOfParts>
  <Company>Wills Brand 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Wills</dc:creator>
  <cp:lastModifiedBy>Rachael Mckeown</cp:lastModifiedBy>
  <cp:revision>346</cp:revision>
  <cp:lastPrinted>2016-05-02T23:09:03Z</cp:lastPrinted>
  <dcterms:created xsi:type="dcterms:W3CDTF">2015-02-10T23:09:37Z</dcterms:created>
  <dcterms:modified xsi:type="dcterms:W3CDTF">2016-07-25T14:27:16Z</dcterms:modified>
</cp:coreProperties>
</file>