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30"/>
  </p:notesMasterIdLst>
  <p:sldIdLst>
    <p:sldId id="258" r:id="rId3"/>
    <p:sldId id="257" r:id="rId4"/>
    <p:sldId id="260" r:id="rId5"/>
    <p:sldId id="284" r:id="rId6"/>
    <p:sldId id="262" r:id="rId7"/>
    <p:sldId id="261" r:id="rId8"/>
    <p:sldId id="285" r:id="rId9"/>
    <p:sldId id="286" r:id="rId10"/>
    <p:sldId id="287" r:id="rId11"/>
    <p:sldId id="288" r:id="rId12"/>
    <p:sldId id="289" r:id="rId13"/>
    <p:sldId id="290" r:id="rId14"/>
    <p:sldId id="291" r:id="rId15"/>
    <p:sldId id="292" r:id="rId16"/>
    <p:sldId id="293" r:id="rId17"/>
    <p:sldId id="270" r:id="rId18"/>
    <p:sldId id="263" r:id="rId19"/>
    <p:sldId id="294" r:id="rId20"/>
    <p:sldId id="295" r:id="rId21"/>
    <p:sldId id="296" r:id="rId22"/>
    <p:sldId id="297" r:id="rId23"/>
    <p:sldId id="298" r:id="rId24"/>
    <p:sldId id="299" r:id="rId25"/>
    <p:sldId id="300" r:id="rId26"/>
    <p:sldId id="301" r:id="rId27"/>
    <p:sldId id="302" r:id="rId28"/>
    <p:sldId id="303" r:id="rId29"/>
  </p:sldIdLst>
  <p:sldSz cx="9144000" cy="6858000" type="screen4x3"/>
  <p:notesSz cx="6797675" cy="9872663"/>
  <p:embeddedFontLst>
    <p:embeddedFont>
      <p:font typeface="Raleway" panose="020B0604020202020204" charset="0"/>
      <p:regular r:id="rId31"/>
      <p:bold r:id="rId32"/>
      <p:italic r:id="rId33"/>
      <p:boldItalic r:id="rId34"/>
    </p:embeddedFont>
    <p:embeddedFont>
      <p:font typeface="Nixie One" panose="020B0604020202020204" charset="0"/>
      <p:regular r:id="rId35"/>
    </p:embeddedFont>
    <p:embeddedFont>
      <p:font typeface="Calibri" panose="020F0502020204030204" pitchFamily="34" charset="0"/>
      <p:regular r:id="rId36"/>
      <p:bold r:id="rId37"/>
      <p:italic r:id="rId38"/>
      <p:boldItalic r:id="rId39"/>
    </p:embeddedFont>
    <p:embeddedFont>
      <p:font typeface="La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217483-34F0-423C-9498-FE66985B1AB7}">
  <a:tblStyle styleId="{FD217483-34F0-423C-9498-FE66985B1AB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31863" y="739775"/>
            <a:ext cx="4935537"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689515"/>
            <a:ext cx="5438139" cy="4442698"/>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489647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424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553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0477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105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09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8363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275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552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012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979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783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85613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993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751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8612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089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0290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9516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465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100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8658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204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232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042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350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634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7638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p:nvPr/>
        </p:nvSpPr>
        <p:spPr>
          <a:xfrm>
            <a:off x="4218300" y="0"/>
            <a:ext cx="707399" cy="2523000"/>
          </a:xfrm>
          <a:prstGeom prst="rect">
            <a:avLst/>
          </a:prstGeom>
          <a:solidFill>
            <a:srgbClr val="B0E0E6"/>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body" idx="1"/>
          </p:nvPr>
        </p:nvSpPr>
        <p:spPr>
          <a:xfrm>
            <a:off x="1317000" y="2882400"/>
            <a:ext cx="6510000" cy="10931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a:spcBef>
                <a:spcPts val="0"/>
              </a:spcBef>
              <a:defRPr/>
            </a:lvl9pPr>
          </a:lstStyle>
          <a:p>
            <a:endParaRPr/>
          </a:p>
        </p:txBody>
      </p:sp>
      <p:sp>
        <p:nvSpPr>
          <p:cNvPr id="16" name="Shape 16"/>
          <p:cNvSpPr txBox="1"/>
          <p:nvPr/>
        </p:nvSpPr>
        <p:spPr>
          <a:xfrm>
            <a:off x="3593400" y="16514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DC143C"/>
                </a:solidFill>
                <a:latin typeface="Nixie One"/>
                <a:ea typeface="Nixie One"/>
                <a:cs typeface="Nixie One"/>
                <a:sym typeface="Nixie One"/>
              </a:rPr>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458074"/>
            <a:ext cx="8229600" cy="618600"/>
          </a:xfrm>
          <a:prstGeom prst="rect">
            <a:avLst/>
          </a:prstGeom>
        </p:spPr>
        <p:txBody>
          <a:bodyPr lIns="91425" tIns="91425" rIns="91425" bIns="91425" anchor="t" anchorCtr="0"/>
          <a:lstStyle>
            <a:lvl1pPr lvl="0" algn="ctr">
              <a:spcBef>
                <a:spcPts val="0"/>
              </a:spcBef>
              <a:buClr>
                <a:srgbClr val="222222"/>
              </a:buClr>
              <a:buSzPct val="100000"/>
              <a:defRPr sz="3000">
                <a:solidFill>
                  <a:srgbClr val="222222"/>
                </a:solidFill>
                <a:highlight>
                  <a:srgbClr val="B0E0E6"/>
                </a:highlight>
              </a:defRPr>
            </a:lvl1pPr>
            <a:lvl2pPr lvl="1" algn="ctr">
              <a:spcBef>
                <a:spcPts val="0"/>
              </a:spcBef>
              <a:buClr>
                <a:srgbClr val="222222"/>
              </a:buClr>
              <a:buSzPct val="100000"/>
              <a:defRPr sz="3000">
                <a:solidFill>
                  <a:srgbClr val="222222"/>
                </a:solidFill>
                <a:highlight>
                  <a:srgbClr val="B0E0E6"/>
                </a:highlight>
              </a:defRPr>
            </a:lvl2pPr>
            <a:lvl3pPr lvl="2" algn="ctr">
              <a:spcBef>
                <a:spcPts val="0"/>
              </a:spcBef>
              <a:buClr>
                <a:srgbClr val="222222"/>
              </a:buClr>
              <a:buSzPct val="100000"/>
              <a:defRPr sz="3000">
                <a:solidFill>
                  <a:srgbClr val="222222"/>
                </a:solidFill>
                <a:highlight>
                  <a:srgbClr val="B0E0E6"/>
                </a:highlight>
              </a:defRPr>
            </a:lvl3pPr>
            <a:lvl4pPr lvl="3" algn="ctr">
              <a:spcBef>
                <a:spcPts val="0"/>
              </a:spcBef>
              <a:buClr>
                <a:srgbClr val="222222"/>
              </a:buClr>
              <a:buSzPct val="100000"/>
              <a:defRPr sz="3000">
                <a:solidFill>
                  <a:srgbClr val="222222"/>
                </a:solidFill>
                <a:highlight>
                  <a:srgbClr val="B0E0E6"/>
                </a:highlight>
              </a:defRPr>
            </a:lvl4pPr>
            <a:lvl5pPr lvl="4" algn="ctr">
              <a:spcBef>
                <a:spcPts val="0"/>
              </a:spcBef>
              <a:buClr>
                <a:srgbClr val="222222"/>
              </a:buClr>
              <a:buSzPct val="100000"/>
              <a:defRPr sz="3000">
                <a:solidFill>
                  <a:srgbClr val="222222"/>
                </a:solidFill>
                <a:highlight>
                  <a:srgbClr val="B0E0E6"/>
                </a:highlight>
              </a:defRPr>
            </a:lvl5pPr>
            <a:lvl6pPr lvl="5" algn="ctr">
              <a:spcBef>
                <a:spcPts val="0"/>
              </a:spcBef>
              <a:buClr>
                <a:srgbClr val="222222"/>
              </a:buClr>
              <a:buSzPct val="100000"/>
              <a:defRPr sz="3000">
                <a:solidFill>
                  <a:srgbClr val="222222"/>
                </a:solidFill>
                <a:highlight>
                  <a:srgbClr val="B0E0E6"/>
                </a:highlight>
              </a:defRPr>
            </a:lvl6pPr>
            <a:lvl7pPr lvl="6" algn="ctr">
              <a:spcBef>
                <a:spcPts val="0"/>
              </a:spcBef>
              <a:buClr>
                <a:srgbClr val="222222"/>
              </a:buClr>
              <a:buSzPct val="100000"/>
              <a:defRPr sz="3000">
                <a:solidFill>
                  <a:srgbClr val="222222"/>
                </a:solidFill>
                <a:highlight>
                  <a:srgbClr val="B0E0E6"/>
                </a:highlight>
              </a:defRPr>
            </a:lvl7pPr>
            <a:lvl8pPr lvl="7" algn="ctr">
              <a:spcBef>
                <a:spcPts val="0"/>
              </a:spcBef>
              <a:buClr>
                <a:srgbClr val="222222"/>
              </a:buClr>
              <a:buSzPct val="100000"/>
              <a:defRPr sz="3000">
                <a:solidFill>
                  <a:srgbClr val="222222"/>
                </a:solidFill>
                <a:highlight>
                  <a:srgbClr val="B0E0E6"/>
                </a:highlight>
              </a:defRPr>
            </a:lvl8pPr>
            <a:lvl9pPr lvl="8" algn="ctr">
              <a:spcBef>
                <a:spcPts val="0"/>
              </a:spcBef>
              <a:buClr>
                <a:srgbClr val="222222"/>
              </a:buClr>
              <a:buSzPct val="100000"/>
              <a:defRPr sz="3000">
                <a:solidFill>
                  <a:srgbClr val="222222"/>
                </a:solidFill>
                <a:highlight>
                  <a:srgbClr val="B0E0E6"/>
                </a:highlight>
              </a:defRPr>
            </a:lvl9pPr>
          </a:lstStyle>
          <a:p>
            <a:endParaRPr/>
          </a:p>
        </p:txBody>
      </p:sp>
    </p:spTree>
    <p:extLst>
      <p:ext uri="{BB962C8B-B14F-4D97-AF65-F5344CB8AC3E}">
        <p14:creationId xmlns:p14="http://schemas.microsoft.com/office/powerpoint/2010/main" val="307633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extLst>
      <p:ext uri="{BB962C8B-B14F-4D97-AF65-F5344CB8AC3E}">
        <p14:creationId xmlns:p14="http://schemas.microsoft.com/office/powerpoint/2010/main" val="1496079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401116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689770"/>
            <a:ext cx="8229600" cy="727799"/>
          </a:xfrm>
          <a:prstGeom prst="rect">
            <a:avLst/>
          </a:prstGeom>
        </p:spPr>
        <p:txBody>
          <a:bodyPr lIns="91425" tIns="91425" rIns="91425" bIns="91425" anchor="t" anchorCtr="0"/>
          <a:lstStyle>
            <a:lvl1pPr lvl="0">
              <a:lnSpc>
                <a:spcPct val="115000"/>
              </a:lnSpc>
              <a:spcBef>
                <a:spcPts val="0"/>
              </a:spcBef>
              <a:buClr>
                <a:srgbClr val="222222"/>
              </a:buClr>
              <a:defRPr>
                <a:solidFill>
                  <a:srgbClr val="222222"/>
                </a:solidFill>
                <a:highlight>
                  <a:srgbClr val="B0E0E6"/>
                </a:highlight>
              </a:defRPr>
            </a:lvl1pPr>
            <a:lvl2pPr lvl="1">
              <a:lnSpc>
                <a:spcPct val="115000"/>
              </a:lnSpc>
              <a:spcBef>
                <a:spcPts val="0"/>
              </a:spcBef>
              <a:buClr>
                <a:srgbClr val="222222"/>
              </a:buClr>
              <a:defRPr>
                <a:solidFill>
                  <a:srgbClr val="222222"/>
                </a:solidFill>
                <a:highlight>
                  <a:srgbClr val="B0E0E6"/>
                </a:highlight>
              </a:defRPr>
            </a:lvl2pPr>
            <a:lvl3pPr lvl="2">
              <a:lnSpc>
                <a:spcPct val="115000"/>
              </a:lnSpc>
              <a:spcBef>
                <a:spcPts val="0"/>
              </a:spcBef>
              <a:buClr>
                <a:srgbClr val="222222"/>
              </a:buClr>
              <a:defRPr>
                <a:solidFill>
                  <a:srgbClr val="222222"/>
                </a:solidFill>
                <a:highlight>
                  <a:srgbClr val="B0E0E6"/>
                </a:highlight>
              </a:defRPr>
            </a:lvl3pPr>
            <a:lvl4pPr lvl="3">
              <a:lnSpc>
                <a:spcPct val="115000"/>
              </a:lnSpc>
              <a:spcBef>
                <a:spcPts val="0"/>
              </a:spcBef>
              <a:buClr>
                <a:srgbClr val="222222"/>
              </a:buClr>
              <a:defRPr>
                <a:solidFill>
                  <a:srgbClr val="222222"/>
                </a:solidFill>
                <a:highlight>
                  <a:srgbClr val="B0E0E6"/>
                </a:highlight>
              </a:defRPr>
            </a:lvl4pPr>
            <a:lvl5pPr lvl="4">
              <a:lnSpc>
                <a:spcPct val="115000"/>
              </a:lnSpc>
              <a:spcBef>
                <a:spcPts val="0"/>
              </a:spcBef>
              <a:buClr>
                <a:srgbClr val="222222"/>
              </a:buClr>
              <a:defRPr>
                <a:solidFill>
                  <a:srgbClr val="222222"/>
                </a:solidFill>
                <a:highlight>
                  <a:srgbClr val="B0E0E6"/>
                </a:highlight>
              </a:defRPr>
            </a:lvl5pPr>
            <a:lvl6pPr lvl="5">
              <a:lnSpc>
                <a:spcPct val="115000"/>
              </a:lnSpc>
              <a:spcBef>
                <a:spcPts val="0"/>
              </a:spcBef>
              <a:buClr>
                <a:srgbClr val="222222"/>
              </a:buClr>
              <a:defRPr>
                <a:solidFill>
                  <a:srgbClr val="222222"/>
                </a:solidFill>
                <a:highlight>
                  <a:srgbClr val="B0E0E6"/>
                </a:highlight>
              </a:defRPr>
            </a:lvl6pPr>
            <a:lvl7pPr lvl="6">
              <a:lnSpc>
                <a:spcPct val="115000"/>
              </a:lnSpc>
              <a:spcBef>
                <a:spcPts val="0"/>
              </a:spcBef>
              <a:buClr>
                <a:srgbClr val="222222"/>
              </a:buClr>
              <a:defRPr>
                <a:solidFill>
                  <a:srgbClr val="222222"/>
                </a:solidFill>
                <a:highlight>
                  <a:srgbClr val="B0E0E6"/>
                </a:highlight>
              </a:defRPr>
            </a:lvl7pPr>
            <a:lvl8pPr lvl="7">
              <a:lnSpc>
                <a:spcPct val="115000"/>
              </a:lnSpc>
              <a:spcBef>
                <a:spcPts val="0"/>
              </a:spcBef>
              <a:buClr>
                <a:srgbClr val="222222"/>
              </a:buClr>
              <a:defRPr>
                <a:solidFill>
                  <a:srgbClr val="222222"/>
                </a:solidFill>
                <a:highlight>
                  <a:srgbClr val="B0E0E6"/>
                </a:highlight>
              </a:defRPr>
            </a:lvl8pPr>
            <a:lvl9pPr lvl="8">
              <a:lnSpc>
                <a:spcPct val="115000"/>
              </a:lnSpc>
              <a:spcBef>
                <a:spcPts val="0"/>
              </a:spcBef>
              <a:buClr>
                <a:srgbClr val="222222"/>
              </a:buClr>
              <a:defRPr>
                <a:solidFill>
                  <a:srgbClr val="222222"/>
                </a:solidFill>
                <a:highlight>
                  <a:srgbClr val="B0E0E6"/>
                </a:highlight>
              </a:defRPr>
            </a:lvl9pPr>
          </a:lstStyle>
          <a:p>
            <a:endParaRPr/>
          </a:p>
        </p:txBody>
      </p:sp>
      <p:sp>
        <p:nvSpPr>
          <p:cNvPr id="19" name="Shape 19"/>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title"/>
          </p:nvPr>
        </p:nvSpPr>
        <p:spPr>
          <a:xfrm>
            <a:off x="457200" y="689770"/>
            <a:ext cx="8229600" cy="727799"/>
          </a:xfrm>
          <a:prstGeom prst="rect">
            <a:avLst/>
          </a:prstGeom>
        </p:spPr>
        <p:txBody>
          <a:bodyPr lIns="91425" tIns="91425" rIns="91425" bIns="91425" anchor="t" anchorCtr="0"/>
          <a:lstStyle>
            <a:lvl1pPr lvl="0" rtl="0">
              <a:lnSpc>
                <a:spcPct val="115000"/>
              </a:lnSpc>
              <a:spcBef>
                <a:spcPts val="0"/>
              </a:spcBef>
              <a:buClr>
                <a:srgbClr val="222222"/>
              </a:buClr>
              <a:defRPr>
                <a:solidFill>
                  <a:srgbClr val="222222"/>
                </a:solidFill>
                <a:highlight>
                  <a:srgbClr val="B0E0E6"/>
                </a:highlight>
              </a:defRPr>
            </a:lvl1pPr>
            <a:lvl2pPr lvl="1" rtl="0">
              <a:lnSpc>
                <a:spcPct val="115000"/>
              </a:lnSpc>
              <a:spcBef>
                <a:spcPts val="0"/>
              </a:spcBef>
              <a:buClr>
                <a:srgbClr val="222222"/>
              </a:buClr>
              <a:defRPr>
                <a:solidFill>
                  <a:srgbClr val="222222"/>
                </a:solidFill>
                <a:highlight>
                  <a:srgbClr val="B0E0E6"/>
                </a:highlight>
              </a:defRPr>
            </a:lvl2pPr>
            <a:lvl3pPr lvl="2" rtl="0">
              <a:lnSpc>
                <a:spcPct val="115000"/>
              </a:lnSpc>
              <a:spcBef>
                <a:spcPts val="0"/>
              </a:spcBef>
              <a:buClr>
                <a:srgbClr val="222222"/>
              </a:buClr>
              <a:defRPr>
                <a:solidFill>
                  <a:srgbClr val="222222"/>
                </a:solidFill>
                <a:highlight>
                  <a:srgbClr val="B0E0E6"/>
                </a:highlight>
              </a:defRPr>
            </a:lvl3pPr>
            <a:lvl4pPr lvl="3" rtl="0">
              <a:lnSpc>
                <a:spcPct val="115000"/>
              </a:lnSpc>
              <a:spcBef>
                <a:spcPts val="0"/>
              </a:spcBef>
              <a:buClr>
                <a:srgbClr val="222222"/>
              </a:buClr>
              <a:defRPr>
                <a:solidFill>
                  <a:srgbClr val="222222"/>
                </a:solidFill>
                <a:highlight>
                  <a:srgbClr val="B0E0E6"/>
                </a:highlight>
              </a:defRPr>
            </a:lvl4pPr>
            <a:lvl5pPr lvl="4" rtl="0">
              <a:lnSpc>
                <a:spcPct val="115000"/>
              </a:lnSpc>
              <a:spcBef>
                <a:spcPts val="0"/>
              </a:spcBef>
              <a:buClr>
                <a:srgbClr val="222222"/>
              </a:buClr>
              <a:defRPr>
                <a:solidFill>
                  <a:srgbClr val="222222"/>
                </a:solidFill>
                <a:highlight>
                  <a:srgbClr val="B0E0E6"/>
                </a:highlight>
              </a:defRPr>
            </a:lvl5pPr>
            <a:lvl6pPr lvl="5" rtl="0">
              <a:lnSpc>
                <a:spcPct val="115000"/>
              </a:lnSpc>
              <a:spcBef>
                <a:spcPts val="0"/>
              </a:spcBef>
              <a:buClr>
                <a:srgbClr val="222222"/>
              </a:buClr>
              <a:defRPr>
                <a:solidFill>
                  <a:srgbClr val="222222"/>
                </a:solidFill>
                <a:highlight>
                  <a:srgbClr val="B0E0E6"/>
                </a:highlight>
              </a:defRPr>
            </a:lvl6pPr>
            <a:lvl7pPr lvl="6" rtl="0">
              <a:lnSpc>
                <a:spcPct val="115000"/>
              </a:lnSpc>
              <a:spcBef>
                <a:spcPts val="0"/>
              </a:spcBef>
              <a:buClr>
                <a:srgbClr val="222222"/>
              </a:buClr>
              <a:defRPr>
                <a:solidFill>
                  <a:srgbClr val="222222"/>
                </a:solidFill>
                <a:highlight>
                  <a:srgbClr val="B0E0E6"/>
                </a:highlight>
              </a:defRPr>
            </a:lvl7pPr>
            <a:lvl8pPr lvl="7" rtl="0">
              <a:lnSpc>
                <a:spcPct val="115000"/>
              </a:lnSpc>
              <a:spcBef>
                <a:spcPts val="0"/>
              </a:spcBef>
              <a:buClr>
                <a:srgbClr val="222222"/>
              </a:buClr>
              <a:defRPr>
                <a:solidFill>
                  <a:srgbClr val="222222"/>
                </a:solidFill>
                <a:highlight>
                  <a:srgbClr val="B0E0E6"/>
                </a:highlight>
              </a:defRPr>
            </a:lvl8pPr>
            <a:lvl9pPr lvl="8" rtl="0">
              <a:lnSpc>
                <a:spcPct val="115000"/>
              </a:lnSpc>
              <a:spcBef>
                <a:spcPts val="0"/>
              </a:spcBef>
              <a:buClr>
                <a:srgbClr val="222222"/>
              </a:buClr>
              <a:defRPr>
                <a:solidFill>
                  <a:srgbClr val="222222"/>
                </a:solidFill>
                <a:highlight>
                  <a:srgbClr val="B0E0E6"/>
                </a:high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819900" y="3867025"/>
            <a:ext cx="7046999" cy="1546500"/>
          </a:xfrm>
          <a:prstGeom prst="rect">
            <a:avLst/>
          </a:prstGeom>
        </p:spPr>
        <p:txBody>
          <a:bodyPr lIns="91425" tIns="91425" rIns="91425" bIns="91425" anchor="t" anchorCtr="0"/>
          <a:lstStyle>
            <a:lvl1pPr lvl="0">
              <a:lnSpc>
                <a:spcPct val="115000"/>
              </a:lnSpc>
              <a:spcBef>
                <a:spcPts val="0"/>
              </a:spcBef>
              <a:buClr>
                <a:srgbClr val="222222"/>
              </a:buClr>
              <a:buSzPct val="100000"/>
              <a:defRPr sz="6000">
                <a:solidFill>
                  <a:srgbClr val="222222"/>
                </a:solidFill>
                <a:highlight>
                  <a:srgbClr val="B0E0E6"/>
                </a:highlight>
              </a:defRPr>
            </a:lvl1pPr>
            <a:lvl2pPr lvl="1">
              <a:lnSpc>
                <a:spcPct val="115000"/>
              </a:lnSpc>
              <a:spcBef>
                <a:spcPts val="0"/>
              </a:spcBef>
              <a:buClr>
                <a:srgbClr val="222222"/>
              </a:buClr>
              <a:buSzPct val="100000"/>
              <a:defRPr sz="6000">
                <a:solidFill>
                  <a:srgbClr val="222222"/>
                </a:solidFill>
                <a:highlight>
                  <a:srgbClr val="B0E0E6"/>
                </a:highlight>
              </a:defRPr>
            </a:lvl2pPr>
            <a:lvl3pPr lvl="2">
              <a:lnSpc>
                <a:spcPct val="115000"/>
              </a:lnSpc>
              <a:spcBef>
                <a:spcPts val="0"/>
              </a:spcBef>
              <a:buClr>
                <a:srgbClr val="222222"/>
              </a:buClr>
              <a:buSzPct val="100000"/>
              <a:defRPr sz="6000">
                <a:solidFill>
                  <a:srgbClr val="222222"/>
                </a:solidFill>
                <a:highlight>
                  <a:srgbClr val="B0E0E6"/>
                </a:highlight>
              </a:defRPr>
            </a:lvl3pPr>
            <a:lvl4pPr lvl="3">
              <a:lnSpc>
                <a:spcPct val="115000"/>
              </a:lnSpc>
              <a:spcBef>
                <a:spcPts val="0"/>
              </a:spcBef>
              <a:buClr>
                <a:srgbClr val="222222"/>
              </a:buClr>
              <a:buSzPct val="100000"/>
              <a:defRPr sz="6000">
                <a:solidFill>
                  <a:srgbClr val="222222"/>
                </a:solidFill>
                <a:highlight>
                  <a:srgbClr val="B0E0E6"/>
                </a:highlight>
              </a:defRPr>
            </a:lvl4pPr>
            <a:lvl5pPr lvl="4">
              <a:lnSpc>
                <a:spcPct val="115000"/>
              </a:lnSpc>
              <a:spcBef>
                <a:spcPts val="0"/>
              </a:spcBef>
              <a:buClr>
                <a:srgbClr val="222222"/>
              </a:buClr>
              <a:buSzPct val="100000"/>
              <a:defRPr sz="6000">
                <a:solidFill>
                  <a:srgbClr val="222222"/>
                </a:solidFill>
                <a:highlight>
                  <a:srgbClr val="B0E0E6"/>
                </a:highlight>
              </a:defRPr>
            </a:lvl5pPr>
            <a:lvl6pPr lvl="5">
              <a:lnSpc>
                <a:spcPct val="115000"/>
              </a:lnSpc>
              <a:spcBef>
                <a:spcPts val="0"/>
              </a:spcBef>
              <a:buClr>
                <a:srgbClr val="222222"/>
              </a:buClr>
              <a:buSzPct val="100000"/>
              <a:defRPr sz="6000">
                <a:solidFill>
                  <a:srgbClr val="222222"/>
                </a:solidFill>
                <a:highlight>
                  <a:srgbClr val="B0E0E6"/>
                </a:highlight>
              </a:defRPr>
            </a:lvl6pPr>
            <a:lvl7pPr lvl="6">
              <a:lnSpc>
                <a:spcPct val="115000"/>
              </a:lnSpc>
              <a:spcBef>
                <a:spcPts val="0"/>
              </a:spcBef>
              <a:buClr>
                <a:srgbClr val="222222"/>
              </a:buClr>
              <a:buSzPct val="100000"/>
              <a:defRPr sz="6000">
                <a:solidFill>
                  <a:srgbClr val="222222"/>
                </a:solidFill>
                <a:highlight>
                  <a:srgbClr val="B0E0E6"/>
                </a:highlight>
              </a:defRPr>
            </a:lvl7pPr>
            <a:lvl8pPr lvl="7">
              <a:lnSpc>
                <a:spcPct val="115000"/>
              </a:lnSpc>
              <a:spcBef>
                <a:spcPts val="0"/>
              </a:spcBef>
              <a:buClr>
                <a:srgbClr val="222222"/>
              </a:buClr>
              <a:buSzPct val="100000"/>
              <a:defRPr sz="6000">
                <a:solidFill>
                  <a:srgbClr val="222222"/>
                </a:solidFill>
                <a:highlight>
                  <a:srgbClr val="B0E0E6"/>
                </a:highlight>
              </a:defRPr>
            </a:lvl8pPr>
            <a:lvl9pPr lvl="8">
              <a:lnSpc>
                <a:spcPct val="115000"/>
              </a:lnSpc>
              <a:spcBef>
                <a:spcPts val="0"/>
              </a:spcBef>
              <a:buClr>
                <a:srgbClr val="222222"/>
              </a:buClr>
              <a:buSzPct val="100000"/>
              <a:defRPr sz="6000">
                <a:solidFill>
                  <a:srgbClr val="222222"/>
                </a:solidFill>
                <a:highlight>
                  <a:srgbClr val="B0E0E6"/>
                </a:highlight>
              </a:defRPr>
            </a:lvl9pPr>
          </a:lstStyle>
          <a:p>
            <a:endParaRPr/>
          </a:p>
        </p:txBody>
      </p:sp>
    </p:spTree>
    <p:extLst>
      <p:ext uri="{BB962C8B-B14F-4D97-AF65-F5344CB8AC3E}">
        <p14:creationId xmlns:p14="http://schemas.microsoft.com/office/powerpoint/2010/main" val="304900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3482725"/>
            <a:ext cx="5625000" cy="1546500"/>
          </a:xfrm>
          <a:prstGeom prst="rect">
            <a:avLst/>
          </a:prstGeom>
        </p:spPr>
        <p:txBody>
          <a:bodyPr lIns="91425" tIns="91425" rIns="91425" bIns="91425" anchor="b" anchorCtr="0"/>
          <a:lstStyle>
            <a:lvl1pPr lvl="0" rtl="0">
              <a:lnSpc>
                <a:spcPct val="115000"/>
              </a:lnSpc>
              <a:spcBef>
                <a:spcPts val="0"/>
              </a:spcBef>
              <a:buClr>
                <a:srgbClr val="222222"/>
              </a:buClr>
              <a:buSzPct val="100000"/>
              <a:defRPr sz="4800">
                <a:solidFill>
                  <a:srgbClr val="222222"/>
                </a:solidFill>
                <a:highlight>
                  <a:srgbClr val="B0E0E6"/>
                </a:highlight>
              </a:defRPr>
            </a:lvl1pPr>
            <a:lvl2pPr lvl="1" rtl="0">
              <a:lnSpc>
                <a:spcPct val="115000"/>
              </a:lnSpc>
              <a:spcBef>
                <a:spcPts val="0"/>
              </a:spcBef>
              <a:buClr>
                <a:srgbClr val="222222"/>
              </a:buClr>
              <a:buSzPct val="100000"/>
              <a:defRPr sz="4800">
                <a:solidFill>
                  <a:srgbClr val="222222"/>
                </a:solidFill>
                <a:highlight>
                  <a:srgbClr val="B0E0E6"/>
                </a:highlight>
              </a:defRPr>
            </a:lvl2pPr>
            <a:lvl3pPr lvl="2" rtl="0">
              <a:lnSpc>
                <a:spcPct val="115000"/>
              </a:lnSpc>
              <a:spcBef>
                <a:spcPts val="0"/>
              </a:spcBef>
              <a:buClr>
                <a:srgbClr val="222222"/>
              </a:buClr>
              <a:buSzPct val="100000"/>
              <a:defRPr sz="4800">
                <a:solidFill>
                  <a:srgbClr val="222222"/>
                </a:solidFill>
                <a:highlight>
                  <a:srgbClr val="B0E0E6"/>
                </a:highlight>
              </a:defRPr>
            </a:lvl3pPr>
            <a:lvl4pPr lvl="3" rtl="0">
              <a:lnSpc>
                <a:spcPct val="115000"/>
              </a:lnSpc>
              <a:spcBef>
                <a:spcPts val="0"/>
              </a:spcBef>
              <a:buClr>
                <a:srgbClr val="222222"/>
              </a:buClr>
              <a:buSzPct val="100000"/>
              <a:defRPr sz="4800">
                <a:solidFill>
                  <a:srgbClr val="222222"/>
                </a:solidFill>
                <a:highlight>
                  <a:srgbClr val="B0E0E6"/>
                </a:highlight>
              </a:defRPr>
            </a:lvl4pPr>
            <a:lvl5pPr lvl="4" rtl="0">
              <a:lnSpc>
                <a:spcPct val="115000"/>
              </a:lnSpc>
              <a:spcBef>
                <a:spcPts val="0"/>
              </a:spcBef>
              <a:buClr>
                <a:srgbClr val="222222"/>
              </a:buClr>
              <a:buSzPct val="100000"/>
              <a:defRPr sz="4800">
                <a:solidFill>
                  <a:srgbClr val="222222"/>
                </a:solidFill>
                <a:highlight>
                  <a:srgbClr val="B0E0E6"/>
                </a:highlight>
              </a:defRPr>
            </a:lvl5pPr>
            <a:lvl6pPr lvl="5" rtl="0">
              <a:lnSpc>
                <a:spcPct val="115000"/>
              </a:lnSpc>
              <a:spcBef>
                <a:spcPts val="0"/>
              </a:spcBef>
              <a:buClr>
                <a:srgbClr val="222222"/>
              </a:buClr>
              <a:buSzPct val="100000"/>
              <a:defRPr sz="4800">
                <a:solidFill>
                  <a:srgbClr val="222222"/>
                </a:solidFill>
                <a:highlight>
                  <a:srgbClr val="B0E0E6"/>
                </a:highlight>
              </a:defRPr>
            </a:lvl6pPr>
            <a:lvl7pPr lvl="6" rtl="0">
              <a:lnSpc>
                <a:spcPct val="115000"/>
              </a:lnSpc>
              <a:spcBef>
                <a:spcPts val="0"/>
              </a:spcBef>
              <a:buClr>
                <a:srgbClr val="222222"/>
              </a:buClr>
              <a:buSzPct val="100000"/>
              <a:defRPr sz="4800">
                <a:solidFill>
                  <a:srgbClr val="222222"/>
                </a:solidFill>
                <a:highlight>
                  <a:srgbClr val="B0E0E6"/>
                </a:highlight>
              </a:defRPr>
            </a:lvl7pPr>
            <a:lvl8pPr lvl="7" rtl="0">
              <a:lnSpc>
                <a:spcPct val="115000"/>
              </a:lnSpc>
              <a:spcBef>
                <a:spcPts val="0"/>
              </a:spcBef>
              <a:buClr>
                <a:srgbClr val="222222"/>
              </a:buClr>
              <a:buSzPct val="100000"/>
              <a:defRPr sz="4800">
                <a:solidFill>
                  <a:srgbClr val="222222"/>
                </a:solidFill>
                <a:highlight>
                  <a:srgbClr val="B0E0E6"/>
                </a:highlight>
              </a:defRPr>
            </a:lvl8pPr>
            <a:lvl9pPr lvl="8" rtl="0">
              <a:lnSpc>
                <a:spcPct val="115000"/>
              </a:lnSpc>
              <a:spcBef>
                <a:spcPts val="0"/>
              </a:spcBef>
              <a:buClr>
                <a:srgbClr val="222222"/>
              </a:buClr>
              <a:buSzPct val="100000"/>
              <a:defRPr sz="4800">
                <a:solidFill>
                  <a:srgbClr val="222222"/>
                </a:solidFill>
                <a:highlight>
                  <a:srgbClr val="B0E0E6"/>
                </a:highlight>
              </a:defRPr>
            </a:lvl9pPr>
          </a:lstStyle>
          <a:p>
            <a:endParaRPr/>
          </a:p>
        </p:txBody>
      </p:sp>
      <p:sp>
        <p:nvSpPr>
          <p:cNvPr id="12" name="Shape 12"/>
          <p:cNvSpPr txBox="1">
            <a:spLocks noGrp="1"/>
          </p:cNvSpPr>
          <p:nvPr>
            <p:ph type="subTitle" idx="1"/>
          </p:nvPr>
        </p:nvSpPr>
        <p:spPr>
          <a:xfrm>
            <a:off x="685800" y="5158346"/>
            <a:ext cx="5625000" cy="1046400"/>
          </a:xfrm>
          <a:prstGeom prst="rect">
            <a:avLst/>
          </a:prstGeom>
        </p:spPr>
        <p:txBody>
          <a:bodyPr lIns="91425" tIns="91425" rIns="91425" bIns="91425" anchor="t" anchorCtr="0"/>
          <a:lstStyle>
            <a:lvl1pPr lvl="0" rtl="0">
              <a:spcBef>
                <a:spcPts val="0"/>
              </a:spcBef>
              <a:buFont typeface="Nixie One"/>
              <a:buNone/>
              <a:defRPr b="1">
                <a:latin typeface="Nixie One"/>
                <a:ea typeface="Nixie One"/>
                <a:cs typeface="Nixie One"/>
                <a:sym typeface="Nixie One"/>
              </a:defRPr>
            </a:lvl1pPr>
            <a:lvl2pPr lvl="1" rtl="0">
              <a:spcBef>
                <a:spcPts val="0"/>
              </a:spcBef>
              <a:buSzPct val="100000"/>
              <a:buFont typeface="Nixie One"/>
              <a:buNone/>
              <a:defRPr sz="3000" b="1">
                <a:latin typeface="Nixie One"/>
                <a:ea typeface="Nixie One"/>
                <a:cs typeface="Nixie One"/>
                <a:sym typeface="Nixie One"/>
              </a:defRPr>
            </a:lvl2pPr>
            <a:lvl3pPr lvl="2" rtl="0">
              <a:spcBef>
                <a:spcPts val="0"/>
              </a:spcBef>
              <a:buSzPct val="100000"/>
              <a:buFont typeface="Nixie One"/>
              <a:buNone/>
              <a:defRPr sz="3000" b="1">
                <a:latin typeface="Nixie One"/>
                <a:ea typeface="Nixie One"/>
                <a:cs typeface="Nixie One"/>
                <a:sym typeface="Nixie One"/>
              </a:defRPr>
            </a:lvl3pPr>
            <a:lvl4pPr lvl="3" rtl="0">
              <a:spcBef>
                <a:spcPts val="0"/>
              </a:spcBef>
              <a:buSzPct val="100000"/>
              <a:buFont typeface="Nixie One"/>
              <a:buNone/>
              <a:defRPr sz="3000" b="1">
                <a:latin typeface="Nixie One"/>
                <a:ea typeface="Nixie One"/>
                <a:cs typeface="Nixie One"/>
                <a:sym typeface="Nixie One"/>
              </a:defRPr>
            </a:lvl4pPr>
            <a:lvl5pPr lvl="4" rtl="0">
              <a:spcBef>
                <a:spcPts val="0"/>
              </a:spcBef>
              <a:buSzPct val="100000"/>
              <a:buFont typeface="Nixie One"/>
              <a:buNone/>
              <a:defRPr sz="3000" b="1">
                <a:latin typeface="Nixie One"/>
                <a:ea typeface="Nixie One"/>
                <a:cs typeface="Nixie One"/>
                <a:sym typeface="Nixie One"/>
              </a:defRPr>
            </a:lvl5pPr>
            <a:lvl6pPr lvl="5" rtl="0">
              <a:spcBef>
                <a:spcPts val="0"/>
              </a:spcBef>
              <a:buSzPct val="100000"/>
              <a:buFont typeface="Nixie One"/>
              <a:buNone/>
              <a:defRPr sz="3000" b="1">
                <a:latin typeface="Nixie One"/>
                <a:ea typeface="Nixie One"/>
                <a:cs typeface="Nixie One"/>
                <a:sym typeface="Nixie One"/>
              </a:defRPr>
            </a:lvl6pPr>
            <a:lvl7pPr lvl="6" rtl="0">
              <a:spcBef>
                <a:spcPts val="0"/>
              </a:spcBef>
              <a:buSzPct val="100000"/>
              <a:buFont typeface="Nixie One"/>
              <a:buNone/>
              <a:defRPr sz="3000" b="1">
                <a:latin typeface="Nixie One"/>
                <a:ea typeface="Nixie One"/>
                <a:cs typeface="Nixie One"/>
                <a:sym typeface="Nixie One"/>
              </a:defRPr>
            </a:lvl7pPr>
            <a:lvl8pPr lvl="7" rtl="0">
              <a:spcBef>
                <a:spcPts val="0"/>
              </a:spcBef>
              <a:buSzPct val="100000"/>
              <a:buFont typeface="Nixie One"/>
              <a:buNone/>
              <a:defRPr sz="3000" b="1">
                <a:latin typeface="Nixie One"/>
                <a:ea typeface="Nixie One"/>
                <a:cs typeface="Nixie One"/>
                <a:sym typeface="Nixie One"/>
              </a:defRPr>
            </a:lvl8pPr>
            <a:lvl9pPr lvl="8" rtl="0">
              <a:spcBef>
                <a:spcPts val="0"/>
              </a:spcBef>
              <a:buSzPct val="100000"/>
              <a:buFont typeface="Nixie One"/>
              <a:buNone/>
              <a:defRPr sz="3000" b="1">
                <a:latin typeface="Nixie One"/>
                <a:ea typeface="Nixie One"/>
                <a:cs typeface="Nixie One"/>
                <a:sym typeface="Nixie One"/>
              </a:defRPr>
            </a:lvl9pPr>
          </a:lstStyle>
          <a:p>
            <a:endParaRPr/>
          </a:p>
        </p:txBody>
      </p:sp>
    </p:spTree>
    <p:extLst>
      <p:ext uri="{BB962C8B-B14F-4D97-AF65-F5344CB8AC3E}">
        <p14:creationId xmlns:p14="http://schemas.microsoft.com/office/powerpoint/2010/main" val="91061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p:nvPr/>
        </p:nvSpPr>
        <p:spPr>
          <a:xfrm>
            <a:off x="4218300" y="0"/>
            <a:ext cx="707399" cy="2523000"/>
          </a:xfrm>
          <a:prstGeom prst="rect">
            <a:avLst/>
          </a:prstGeom>
          <a:solidFill>
            <a:srgbClr val="B0E0E6"/>
          </a:solidFill>
          <a:ln>
            <a:noFill/>
          </a:ln>
        </p:spPr>
        <p:txBody>
          <a:bodyPr lIns="91425" tIns="91425" rIns="91425" bIns="91425" anchor="ctr" anchorCtr="0">
            <a:noAutofit/>
          </a:bodyPr>
          <a:lstStyle/>
          <a:p>
            <a:endParaRPr/>
          </a:p>
        </p:txBody>
      </p:sp>
      <p:sp>
        <p:nvSpPr>
          <p:cNvPr id="15" name="Shape 15"/>
          <p:cNvSpPr txBox="1">
            <a:spLocks noGrp="1"/>
          </p:cNvSpPr>
          <p:nvPr>
            <p:ph type="body" idx="1"/>
          </p:nvPr>
        </p:nvSpPr>
        <p:spPr>
          <a:xfrm>
            <a:off x="1317000" y="2882400"/>
            <a:ext cx="6510000" cy="10931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a:spcBef>
                <a:spcPts val="0"/>
              </a:spcBef>
              <a:defRPr/>
            </a:lvl9pPr>
          </a:lstStyle>
          <a:p>
            <a:endParaRPr/>
          </a:p>
        </p:txBody>
      </p:sp>
      <p:sp>
        <p:nvSpPr>
          <p:cNvPr id="16" name="Shape 16"/>
          <p:cNvSpPr txBox="1"/>
          <p:nvPr/>
        </p:nvSpPr>
        <p:spPr>
          <a:xfrm>
            <a:off x="3593400" y="1651425"/>
            <a:ext cx="1957200" cy="871499"/>
          </a:xfrm>
          <a:prstGeom prst="rect">
            <a:avLst/>
          </a:prstGeom>
          <a:noFill/>
          <a:ln>
            <a:noFill/>
          </a:ln>
        </p:spPr>
        <p:txBody>
          <a:bodyPr lIns="91425" tIns="91425" rIns="91425" bIns="91425" anchor="t" anchorCtr="0">
            <a:noAutofit/>
          </a:bodyPr>
          <a:lstStyle/>
          <a:p>
            <a:pPr algn="ctr"/>
            <a:r>
              <a:rPr lang="en" sz="9600">
                <a:solidFill>
                  <a:srgbClr val="DC143C"/>
                </a:solidFill>
                <a:latin typeface="Nixie One"/>
                <a:ea typeface="Nixie One"/>
                <a:cs typeface="Nixie One"/>
                <a:sym typeface="Nixie One"/>
              </a:rPr>
              <a:t>“</a:t>
            </a:r>
          </a:p>
        </p:txBody>
      </p:sp>
    </p:spTree>
    <p:extLst>
      <p:ext uri="{BB962C8B-B14F-4D97-AF65-F5344CB8AC3E}">
        <p14:creationId xmlns:p14="http://schemas.microsoft.com/office/powerpoint/2010/main" val="88224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title"/>
          </p:nvPr>
        </p:nvSpPr>
        <p:spPr>
          <a:xfrm>
            <a:off x="457200" y="689770"/>
            <a:ext cx="8229600" cy="727799"/>
          </a:xfrm>
          <a:prstGeom prst="rect">
            <a:avLst/>
          </a:prstGeom>
        </p:spPr>
        <p:txBody>
          <a:bodyPr lIns="91425" tIns="91425" rIns="91425" bIns="91425" anchor="t" anchorCtr="0"/>
          <a:lstStyle>
            <a:lvl1pPr lvl="0" rtl="0">
              <a:lnSpc>
                <a:spcPct val="115000"/>
              </a:lnSpc>
              <a:spcBef>
                <a:spcPts val="0"/>
              </a:spcBef>
              <a:buClr>
                <a:srgbClr val="222222"/>
              </a:buClr>
              <a:defRPr>
                <a:solidFill>
                  <a:srgbClr val="222222"/>
                </a:solidFill>
                <a:highlight>
                  <a:srgbClr val="B0E0E6"/>
                </a:highlight>
              </a:defRPr>
            </a:lvl1pPr>
            <a:lvl2pPr lvl="1" rtl="0">
              <a:lnSpc>
                <a:spcPct val="115000"/>
              </a:lnSpc>
              <a:spcBef>
                <a:spcPts val="0"/>
              </a:spcBef>
              <a:buClr>
                <a:srgbClr val="222222"/>
              </a:buClr>
              <a:defRPr>
                <a:solidFill>
                  <a:srgbClr val="222222"/>
                </a:solidFill>
                <a:highlight>
                  <a:srgbClr val="B0E0E6"/>
                </a:highlight>
              </a:defRPr>
            </a:lvl2pPr>
            <a:lvl3pPr lvl="2" rtl="0">
              <a:lnSpc>
                <a:spcPct val="115000"/>
              </a:lnSpc>
              <a:spcBef>
                <a:spcPts val="0"/>
              </a:spcBef>
              <a:buClr>
                <a:srgbClr val="222222"/>
              </a:buClr>
              <a:defRPr>
                <a:solidFill>
                  <a:srgbClr val="222222"/>
                </a:solidFill>
                <a:highlight>
                  <a:srgbClr val="B0E0E6"/>
                </a:highlight>
              </a:defRPr>
            </a:lvl3pPr>
            <a:lvl4pPr lvl="3" rtl="0">
              <a:lnSpc>
                <a:spcPct val="115000"/>
              </a:lnSpc>
              <a:spcBef>
                <a:spcPts val="0"/>
              </a:spcBef>
              <a:buClr>
                <a:srgbClr val="222222"/>
              </a:buClr>
              <a:defRPr>
                <a:solidFill>
                  <a:srgbClr val="222222"/>
                </a:solidFill>
                <a:highlight>
                  <a:srgbClr val="B0E0E6"/>
                </a:highlight>
              </a:defRPr>
            </a:lvl4pPr>
            <a:lvl5pPr lvl="4" rtl="0">
              <a:lnSpc>
                <a:spcPct val="115000"/>
              </a:lnSpc>
              <a:spcBef>
                <a:spcPts val="0"/>
              </a:spcBef>
              <a:buClr>
                <a:srgbClr val="222222"/>
              </a:buClr>
              <a:defRPr>
                <a:solidFill>
                  <a:srgbClr val="222222"/>
                </a:solidFill>
                <a:highlight>
                  <a:srgbClr val="B0E0E6"/>
                </a:highlight>
              </a:defRPr>
            </a:lvl5pPr>
            <a:lvl6pPr lvl="5" rtl="0">
              <a:lnSpc>
                <a:spcPct val="115000"/>
              </a:lnSpc>
              <a:spcBef>
                <a:spcPts val="0"/>
              </a:spcBef>
              <a:buClr>
                <a:srgbClr val="222222"/>
              </a:buClr>
              <a:defRPr>
                <a:solidFill>
                  <a:srgbClr val="222222"/>
                </a:solidFill>
                <a:highlight>
                  <a:srgbClr val="B0E0E6"/>
                </a:highlight>
              </a:defRPr>
            </a:lvl6pPr>
            <a:lvl7pPr lvl="6" rtl="0">
              <a:lnSpc>
                <a:spcPct val="115000"/>
              </a:lnSpc>
              <a:spcBef>
                <a:spcPts val="0"/>
              </a:spcBef>
              <a:buClr>
                <a:srgbClr val="222222"/>
              </a:buClr>
              <a:defRPr>
                <a:solidFill>
                  <a:srgbClr val="222222"/>
                </a:solidFill>
                <a:highlight>
                  <a:srgbClr val="B0E0E6"/>
                </a:highlight>
              </a:defRPr>
            </a:lvl7pPr>
            <a:lvl8pPr lvl="7" rtl="0">
              <a:lnSpc>
                <a:spcPct val="115000"/>
              </a:lnSpc>
              <a:spcBef>
                <a:spcPts val="0"/>
              </a:spcBef>
              <a:buClr>
                <a:srgbClr val="222222"/>
              </a:buClr>
              <a:defRPr>
                <a:solidFill>
                  <a:srgbClr val="222222"/>
                </a:solidFill>
                <a:highlight>
                  <a:srgbClr val="B0E0E6"/>
                </a:highlight>
              </a:defRPr>
            </a:lvl8pPr>
            <a:lvl9pPr lvl="8" rtl="0">
              <a:lnSpc>
                <a:spcPct val="115000"/>
              </a:lnSpc>
              <a:spcBef>
                <a:spcPts val="0"/>
              </a:spcBef>
              <a:buClr>
                <a:srgbClr val="222222"/>
              </a:buClr>
              <a:defRPr>
                <a:solidFill>
                  <a:srgbClr val="222222"/>
                </a:solidFill>
                <a:highlight>
                  <a:srgbClr val="B0E0E6"/>
                </a:highlight>
              </a:defRPr>
            </a:lvl9pPr>
          </a:lstStyle>
          <a:p>
            <a:endParaRPr/>
          </a:p>
        </p:txBody>
      </p:sp>
    </p:spTree>
    <p:extLst>
      <p:ext uri="{BB962C8B-B14F-4D97-AF65-F5344CB8AC3E}">
        <p14:creationId xmlns:p14="http://schemas.microsoft.com/office/powerpoint/2010/main" val="2852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26" name="Shape 26"/>
          <p:cNvSpPr txBox="1">
            <a:spLocks noGrp="1"/>
          </p:cNvSpPr>
          <p:nvPr>
            <p:ph type="body" idx="2"/>
          </p:nvPr>
        </p:nvSpPr>
        <p:spPr>
          <a:xfrm>
            <a:off x="3223966"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27" name="Shape 27"/>
          <p:cNvSpPr txBox="1">
            <a:spLocks noGrp="1"/>
          </p:cNvSpPr>
          <p:nvPr>
            <p:ph type="body" idx="3"/>
          </p:nvPr>
        </p:nvSpPr>
        <p:spPr>
          <a:xfrm>
            <a:off x="5990732"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28" name="Shape 28"/>
          <p:cNvSpPr txBox="1">
            <a:spLocks noGrp="1"/>
          </p:cNvSpPr>
          <p:nvPr>
            <p:ph type="title"/>
          </p:nvPr>
        </p:nvSpPr>
        <p:spPr>
          <a:xfrm>
            <a:off x="457200" y="689770"/>
            <a:ext cx="8229600" cy="727799"/>
          </a:xfrm>
          <a:prstGeom prst="rect">
            <a:avLst/>
          </a:prstGeom>
        </p:spPr>
        <p:txBody>
          <a:bodyPr lIns="91425" tIns="91425" rIns="91425" bIns="91425" anchor="t" anchorCtr="0"/>
          <a:lstStyle>
            <a:lvl1pPr lvl="0" rtl="0">
              <a:lnSpc>
                <a:spcPct val="115000"/>
              </a:lnSpc>
              <a:spcBef>
                <a:spcPts val="0"/>
              </a:spcBef>
              <a:buClr>
                <a:srgbClr val="222222"/>
              </a:buClr>
              <a:defRPr>
                <a:solidFill>
                  <a:srgbClr val="222222"/>
                </a:solidFill>
                <a:highlight>
                  <a:srgbClr val="B0E0E6"/>
                </a:highlight>
              </a:defRPr>
            </a:lvl1pPr>
            <a:lvl2pPr lvl="1" rtl="0">
              <a:lnSpc>
                <a:spcPct val="115000"/>
              </a:lnSpc>
              <a:spcBef>
                <a:spcPts val="0"/>
              </a:spcBef>
              <a:buClr>
                <a:srgbClr val="222222"/>
              </a:buClr>
              <a:defRPr>
                <a:solidFill>
                  <a:srgbClr val="222222"/>
                </a:solidFill>
                <a:highlight>
                  <a:srgbClr val="B0E0E6"/>
                </a:highlight>
              </a:defRPr>
            </a:lvl2pPr>
            <a:lvl3pPr lvl="2" rtl="0">
              <a:lnSpc>
                <a:spcPct val="115000"/>
              </a:lnSpc>
              <a:spcBef>
                <a:spcPts val="0"/>
              </a:spcBef>
              <a:buClr>
                <a:srgbClr val="222222"/>
              </a:buClr>
              <a:defRPr>
                <a:solidFill>
                  <a:srgbClr val="222222"/>
                </a:solidFill>
                <a:highlight>
                  <a:srgbClr val="B0E0E6"/>
                </a:highlight>
              </a:defRPr>
            </a:lvl3pPr>
            <a:lvl4pPr lvl="3" rtl="0">
              <a:lnSpc>
                <a:spcPct val="115000"/>
              </a:lnSpc>
              <a:spcBef>
                <a:spcPts val="0"/>
              </a:spcBef>
              <a:buClr>
                <a:srgbClr val="222222"/>
              </a:buClr>
              <a:defRPr>
                <a:solidFill>
                  <a:srgbClr val="222222"/>
                </a:solidFill>
                <a:highlight>
                  <a:srgbClr val="B0E0E6"/>
                </a:highlight>
              </a:defRPr>
            </a:lvl4pPr>
            <a:lvl5pPr lvl="4" rtl="0">
              <a:lnSpc>
                <a:spcPct val="115000"/>
              </a:lnSpc>
              <a:spcBef>
                <a:spcPts val="0"/>
              </a:spcBef>
              <a:buClr>
                <a:srgbClr val="222222"/>
              </a:buClr>
              <a:defRPr>
                <a:solidFill>
                  <a:srgbClr val="222222"/>
                </a:solidFill>
                <a:highlight>
                  <a:srgbClr val="B0E0E6"/>
                </a:highlight>
              </a:defRPr>
            </a:lvl5pPr>
            <a:lvl6pPr lvl="5" rtl="0">
              <a:lnSpc>
                <a:spcPct val="115000"/>
              </a:lnSpc>
              <a:spcBef>
                <a:spcPts val="0"/>
              </a:spcBef>
              <a:buClr>
                <a:srgbClr val="222222"/>
              </a:buClr>
              <a:defRPr>
                <a:solidFill>
                  <a:srgbClr val="222222"/>
                </a:solidFill>
                <a:highlight>
                  <a:srgbClr val="B0E0E6"/>
                </a:highlight>
              </a:defRPr>
            </a:lvl6pPr>
            <a:lvl7pPr lvl="6" rtl="0">
              <a:lnSpc>
                <a:spcPct val="115000"/>
              </a:lnSpc>
              <a:spcBef>
                <a:spcPts val="0"/>
              </a:spcBef>
              <a:buClr>
                <a:srgbClr val="222222"/>
              </a:buClr>
              <a:defRPr>
                <a:solidFill>
                  <a:srgbClr val="222222"/>
                </a:solidFill>
                <a:highlight>
                  <a:srgbClr val="B0E0E6"/>
                </a:highlight>
              </a:defRPr>
            </a:lvl7pPr>
            <a:lvl8pPr lvl="7" rtl="0">
              <a:lnSpc>
                <a:spcPct val="115000"/>
              </a:lnSpc>
              <a:spcBef>
                <a:spcPts val="0"/>
              </a:spcBef>
              <a:buClr>
                <a:srgbClr val="222222"/>
              </a:buClr>
              <a:defRPr>
                <a:solidFill>
                  <a:srgbClr val="222222"/>
                </a:solidFill>
                <a:highlight>
                  <a:srgbClr val="B0E0E6"/>
                </a:highlight>
              </a:defRPr>
            </a:lvl8pPr>
            <a:lvl9pPr lvl="8" rtl="0">
              <a:lnSpc>
                <a:spcPct val="115000"/>
              </a:lnSpc>
              <a:spcBef>
                <a:spcPts val="0"/>
              </a:spcBef>
              <a:buClr>
                <a:srgbClr val="222222"/>
              </a:buClr>
              <a:defRPr>
                <a:solidFill>
                  <a:srgbClr val="222222"/>
                </a:solidFill>
                <a:highlight>
                  <a:srgbClr val="B0E0E6"/>
                </a:highlight>
              </a:defRPr>
            </a:lvl9pPr>
          </a:lstStyle>
          <a:p>
            <a:endParaRPr/>
          </a:p>
        </p:txBody>
      </p:sp>
    </p:spTree>
    <p:extLst>
      <p:ext uri="{BB962C8B-B14F-4D97-AF65-F5344CB8AC3E}">
        <p14:creationId xmlns:p14="http://schemas.microsoft.com/office/powerpoint/2010/main" val="331201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jp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spcBef>
                <a:spcPts val="0"/>
              </a:spcBef>
              <a:buClr>
                <a:srgbClr val="FFFFFF"/>
              </a:buClr>
              <a:buSzPct val="100000"/>
              <a:buFont typeface="Nixie One"/>
              <a:buNone/>
              <a:defRPr sz="3600">
                <a:solidFill>
                  <a:srgbClr val="FFFFFF"/>
                </a:solidFill>
                <a:latin typeface="Nixie One"/>
                <a:ea typeface="Nixie One"/>
                <a:cs typeface="Nixie One"/>
                <a:sym typeface="Nixie One"/>
              </a:defRPr>
            </a:lvl1pPr>
            <a:lvl2pPr lvl="1">
              <a:spcBef>
                <a:spcPts val="0"/>
              </a:spcBef>
              <a:buClr>
                <a:srgbClr val="FFFFFF"/>
              </a:buClr>
              <a:buSzPct val="100000"/>
              <a:buFont typeface="Nixie One"/>
              <a:buNone/>
              <a:defRPr sz="3600">
                <a:solidFill>
                  <a:srgbClr val="FFFFFF"/>
                </a:solidFill>
                <a:latin typeface="Nixie One"/>
                <a:ea typeface="Nixie One"/>
                <a:cs typeface="Nixie One"/>
                <a:sym typeface="Nixie One"/>
              </a:defRPr>
            </a:lvl2pPr>
            <a:lvl3pPr lvl="2">
              <a:spcBef>
                <a:spcPts val="0"/>
              </a:spcBef>
              <a:buClr>
                <a:srgbClr val="FFFFFF"/>
              </a:buClr>
              <a:buSzPct val="100000"/>
              <a:buFont typeface="Nixie One"/>
              <a:buNone/>
              <a:defRPr sz="3600">
                <a:solidFill>
                  <a:srgbClr val="FFFFFF"/>
                </a:solidFill>
                <a:latin typeface="Nixie One"/>
                <a:ea typeface="Nixie One"/>
                <a:cs typeface="Nixie One"/>
                <a:sym typeface="Nixie One"/>
              </a:defRPr>
            </a:lvl3pPr>
            <a:lvl4pPr lvl="3">
              <a:spcBef>
                <a:spcPts val="0"/>
              </a:spcBef>
              <a:buClr>
                <a:srgbClr val="FFFFFF"/>
              </a:buClr>
              <a:buSzPct val="100000"/>
              <a:buFont typeface="Nixie One"/>
              <a:buNone/>
              <a:defRPr sz="3600">
                <a:solidFill>
                  <a:srgbClr val="FFFFFF"/>
                </a:solidFill>
                <a:latin typeface="Nixie One"/>
                <a:ea typeface="Nixie One"/>
                <a:cs typeface="Nixie One"/>
                <a:sym typeface="Nixie One"/>
              </a:defRPr>
            </a:lvl4pPr>
            <a:lvl5pPr lvl="4">
              <a:spcBef>
                <a:spcPts val="0"/>
              </a:spcBef>
              <a:buClr>
                <a:srgbClr val="FFFFFF"/>
              </a:buClr>
              <a:buSzPct val="100000"/>
              <a:buFont typeface="Nixie One"/>
              <a:buNone/>
              <a:defRPr sz="3600">
                <a:solidFill>
                  <a:srgbClr val="FFFFFF"/>
                </a:solidFill>
                <a:latin typeface="Nixie One"/>
                <a:ea typeface="Nixie One"/>
                <a:cs typeface="Nixie One"/>
                <a:sym typeface="Nixie One"/>
              </a:defRPr>
            </a:lvl5pPr>
            <a:lvl6pPr lvl="5">
              <a:spcBef>
                <a:spcPts val="0"/>
              </a:spcBef>
              <a:buClr>
                <a:srgbClr val="FFFFFF"/>
              </a:buClr>
              <a:buSzPct val="100000"/>
              <a:buFont typeface="Nixie One"/>
              <a:buNone/>
              <a:defRPr sz="3600">
                <a:solidFill>
                  <a:srgbClr val="FFFFFF"/>
                </a:solidFill>
                <a:latin typeface="Nixie One"/>
                <a:ea typeface="Nixie One"/>
                <a:cs typeface="Nixie One"/>
                <a:sym typeface="Nixie One"/>
              </a:defRPr>
            </a:lvl6pPr>
            <a:lvl7pPr lvl="6">
              <a:spcBef>
                <a:spcPts val="0"/>
              </a:spcBef>
              <a:buClr>
                <a:srgbClr val="FFFFFF"/>
              </a:buClr>
              <a:buSzPct val="100000"/>
              <a:buFont typeface="Nixie One"/>
              <a:buNone/>
              <a:defRPr sz="3600">
                <a:solidFill>
                  <a:srgbClr val="FFFFFF"/>
                </a:solidFill>
                <a:latin typeface="Nixie One"/>
                <a:ea typeface="Nixie One"/>
                <a:cs typeface="Nixie One"/>
                <a:sym typeface="Nixie One"/>
              </a:defRPr>
            </a:lvl7pPr>
            <a:lvl8pPr lvl="7">
              <a:spcBef>
                <a:spcPts val="0"/>
              </a:spcBef>
              <a:buClr>
                <a:srgbClr val="FFFFFF"/>
              </a:buClr>
              <a:buSzPct val="100000"/>
              <a:buFont typeface="Nixie One"/>
              <a:buNone/>
              <a:defRPr sz="3600">
                <a:solidFill>
                  <a:srgbClr val="FFFFFF"/>
                </a:solidFill>
                <a:latin typeface="Nixie One"/>
                <a:ea typeface="Nixie One"/>
                <a:cs typeface="Nixie One"/>
                <a:sym typeface="Nixie One"/>
              </a:defRPr>
            </a:lvl8pPr>
            <a:lvl9pPr lvl="8">
              <a:spcBef>
                <a:spcPts val="0"/>
              </a:spcBef>
              <a:buClr>
                <a:srgbClr val="FFFFFF"/>
              </a:buClr>
              <a:buSzPct val="100000"/>
              <a:buFont typeface="Nixie One"/>
              <a:buNone/>
              <a:defRPr sz="36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a:spcBef>
                <a:spcPts val="600"/>
              </a:spcBef>
              <a:buClr>
                <a:srgbClr val="FFFFFF"/>
              </a:buClr>
              <a:buSzPct val="100000"/>
              <a:buFont typeface="Raleway"/>
              <a:buChar char="◎"/>
              <a:defRPr sz="2800">
                <a:solidFill>
                  <a:srgbClr val="FFFFFF"/>
                </a:solidFill>
                <a:latin typeface="Raleway"/>
                <a:ea typeface="Raleway"/>
                <a:cs typeface="Raleway"/>
                <a:sym typeface="Raleway"/>
              </a:defRPr>
            </a:lvl1pPr>
            <a:lvl2pPr lvl="1">
              <a:spcBef>
                <a:spcPts val="480"/>
              </a:spcBef>
              <a:buClr>
                <a:srgbClr val="FFFFFF"/>
              </a:buClr>
              <a:buSzPct val="100000"/>
              <a:buFont typeface="Raleway"/>
              <a:defRPr sz="2400">
                <a:solidFill>
                  <a:srgbClr val="FFFFFF"/>
                </a:solidFill>
                <a:latin typeface="Raleway"/>
                <a:ea typeface="Raleway"/>
                <a:cs typeface="Raleway"/>
                <a:sym typeface="Raleway"/>
              </a:defRPr>
            </a:lvl2pPr>
            <a:lvl3pPr lvl="2">
              <a:spcBef>
                <a:spcPts val="480"/>
              </a:spcBef>
              <a:buClr>
                <a:srgbClr val="FFFFFF"/>
              </a:buClr>
              <a:buSzPct val="100000"/>
              <a:buFont typeface="Raleway"/>
              <a:defRPr sz="2400">
                <a:solidFill>
                  <a:srgbClr val="FFFFFF"/>
                </a:solidFill>
                <a:latin typeface="Raleway"/>
                <a:ea typeface="Raleway"/>
                <a:cs typeface="Raleway"/>
                <a:sym typeface="Raleway"/>
              </a:defRPr>
            </a:lvl3pPr>
            <a:lvl4pPr lvl="3">
              <a:spcBef>
                <a:spcPts val="360"/>
              </a:spcBef>
              <a:buClr>
                <a:srgbClr val="FFFFFF"/>
              </a:buClr>
              <a:buSzPct val="100000"/>
              <a:buFont typeface="Raleway"/>
              <a:defRPr sz="1800">
                <a:solidFill>
                  <a:srgbClr val="FFFFFF"/>
                </a:solidFill>
                <a:latin typeface="Raleway"/>
                <a:ea typeface="Raleway"/>
                <a:cs typeface="Raleway"/>
                <a:sym typeface="Raleway"/>
              </a:defRPr>
            </a:lvl4pPr>
            <a:lvl5pPr lvl="4">
              <a:spcBef>
                <a:spcPts val="360"/>
              </a:spcBef>
              <a:buClr>
                <a:srgbClr val="FFFFFF"/>
              </a:buClr>
              <a:buSzPct val="100000"/>
              <a:buFont typeface="Raleway"/>
              <a:defRPr sz="1800">
                <a:solidFill>
                  <a:srgbClr val="FFFFFF"/>
                </a:solidFill>
                <a:latin typeface="Raleway"/>
                <a:ea typeface="Raleway"/>
                <a:cs typeface="Raleway"/>
                <a:sym typeface="Raleway"/>
              </a:defRPr>
            </a:lvl5pPr>
            <a:lvl6pPr lvl="5">
              <a:spcBef>
                <a:spcPts val="360"/>
              </a:spcBef>
              <a:buClr>
                <a:srgbClr val="FFFFFF"/>
              </a:buClr>
              <a:buSzPct val="100000"/>
              <a:buFont typeface="Raleway"/>
              <a:defRPr sz="1800">
                <a:solidFill>
                  <a:srgbClr val="FFFFFF"/>
                </a:solidFill>
                <a:latin typeface="Raleway"/>
                <a:ea typeface="Raleway"/>
                <a:cs typeface="Raleway"/>
                <a:sym typeface="Raleway"/>
              </a:defRPr>
            </a:lvl6pPr>
            <a:lvl7pPr lvl="6">
              <a:spcBef>
                <a:spcPts val="360"/>
              </a:spcBef>
              <a:buClr>
                <a:srgbClr val="FFFFFF"/>
              </a:buClr>
              <a:buSzPct val="100000"/>
              <a:buFont typeface="Raleway"/>
              <a:defRPr sz="1800">
                <a:solidFill>
                  <a:srgbClr val="FFFFFF"/>
                </a:solidFill>
                <a:latin typeface="Raleway"/>
                <a:ea typeface="Raleway"/>
                <a:cs typeface="Raleway"/>
                <a:sym typeface="Raleway"/>
              </a:defRPr>
            </a:lvl7pPr>
            <a:lvl8pPr lvl="7">
              <a:spcBef>
                <a:spcPts val="360"/>
              </a:spcBef>
              <a:buClr>
                <a:srgbClr val="FFFFFF"/>
              </a:buClr>
              <a:buSzPct val="100000"/>
              <a:buFont typeface="Raleway"/>
              <a:defRPr sz="1800">
                <a:solidFill>
                  <a:srgbClr val="FFFFFF"/>
                </a:solidFill>
                <a:latin typeface="Raleway"/>
                <a:ea typeface="Raleway"/>
                <a:cs typeface="Raleway"/>
                <a:sym typeface="Raleway"/>
              </a:defRPr>
            </a:lvl8pPr>
            <a:lvl9pPr lvl="8">
              <a:spcBef>
                <a:spcPts val="360"/>
              </a:spcBef>
              <a:buClr>
                <a:srgbClr val="FFFFFF"/>
              </a:buClr>
              <a:buSzPct val="100000"/>
              <a:buFont typeface="Raleway"/>
              <a:defRPr sz="1800">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spcBef>
                <a:spcPts val="0"/>
              </a:spcBef>
              <a:buClr>
                <a:srgbClr val="FFFFFF"/>
              </a:buClr>
              <a:buSzPct val="100000"/>
              <a:buFont typeface="Nixie One"/>
              <a:buNone/>
              <a:defRPr sz="3600">
                <a:solidFill>
                  <a:srgbClr val="FFFFFF"/>
                </a:solidFill>
                <a:latin typeface="Nixie One"/>
                <a:ea typeface="Nixie One"/>
                <a:cs typeface="Nixie One"/>
                <a:sym typeface="Nixie One"/>
              </a:defRPr>
            </a:lvl1pPr>
            <a:lvl2pPr lvl="1">
              <a:spcBef>
                <a:spcPts val="0"/>
              </a:spcBef>
              <a:buClr>
                <a:srgbClr val="FFFFFF"/>
              </a:buClr>
              <a:buSzPct val="100000"/>
              <a:buFont typeface="Nixie One"/>
              <a:buNone/>
              <a:defRPr sz="3600">
                <a:solidFill>
                  <a:srgbClr val="FFFFFF"/>
                </a:solidFill>
                <a:latin typeface="Nixie One"/>
                <a:ea typeface="Nixie One"/>
                <a:cs typeface="Nixie One"/>
                <a:sym typeface="Nixie One"/>
              </a:defRPr>
            </a:lvl2pPr>
            <a:lvl3pPr lvl="2">
              <a:spcBef>
                <a:spcPts val="0"/>
              </a:spcBef>
              <a:buClr>
                <a:srgbClr val="FFFFFF"/>
              </a:buClr>
              <a:buSzPct val="100000"/>
              <a:buFont typeface="Nixie One"/>
              <a:buNone/>
              <a:defRPr sz="3600">
                <a:solidFill>
                  <a:srgbClr val="FFFFFF"/>
                </a:solidFill>
                <a:latin typeface="Nixie One"/>
                <a:ea typeface="Nixie One"/>
                <a:cs typeface="Nixie One"/>
                <a:sym typeface="Nixie One"/>
              </a:defRPr>
            </a:lvl3pPr>
            <a:lvl4pPr lvl="3">
              <a:spcBef>
                <a:spcPts val="0"/>
              </a:spcBef>
              <a:buClr>
                <a:srgbClr val="FFFFFF"/>
              </a:buClr>
              <a:buSzPct val="100000"/>
              <a:buFont typeface="Nixie One"/>
              <a:buNone/>
              <a:defRPr sz="3600">
                <a:solidFill>
                  <a:srgbClr val="FFFFFF"/>
                </a:solidFill>
                <a:latin typeface="Nixie One"/>
                <a:ea typeface="Nixie One"/>
                <a:cs typeface="Nixie One"/>
                <a:sym typeface="Nixie One"/>
              </a:defRPr>
            </a:lvl4pPr>
            <a:lvl5pPr lvl="4">
              <a:spcBef>
                <a:spcPts val="0"/>
              </a:spcBef>
              <a:buClr>
                <a:srgbClr val="FFFFFF"/>
              </a:buClr>
              <a:buSzPct val="100000"/>
              <a:buFont typeface="Nixie One"/>
              <a:buNone/>
              <a:defRPr sz="3600">
                <a:solidFill>
                  <a:srgbClr val="FFFFFF"/>
                </a:solidFill>
                <a:latin typeface="Nixie One"/>
                <a:ea typeface="Nixie One"/>
                <a:cs typeface="Nixie One"/>
                <a:sym typeface="Nixie One"/>
              </a:defRPr>
            </a:lvl5pPr>
            <a:lvl6pPr lvl="5">
              <a:spcBef>
                <a:spcPts val="0"/>
              </a:spcBef>
              <a:buClr>
                <a:srgbClr val="FFFFFF"/>
              </a:buClr>
              <a:buSzPct val="100000"/>
              <a:buFont typeface="Nixie One"/>
              <a:buNone/>
              <a:defRPr sz="3600">
                <a:solidFill>
                  <a:srgbClr val="FFFFFF"/>
                </a:solidFill>
                <a:latin typeface="Nixie One"/>
                <a:ea typeface="Nixie One"/>
                <a:cs typeface="Nixie One"/>
                <a:sym typeface="Nixie One"/>
              </a:defRPr>
            </a:lvl6pPr>
            <a:lvl7pPr lvl="6">
              <a:spcBef>
                <a:spcPts val="0"/>
              </a:spcBef>
              <a:buClr>
                <a:srgbClr val="FFFFFF"/>
              </a:buClr>
              <a:buSzPct val="100000"/>
              <a:buFont typeface="Nixie One"/>
              <a:buNone/>
              <a:defRPr sz="3600">
                <a:solidFill>
                  <a:srgbClr val="FFFFFF"/>
                </a:solidFill>
                <a:latin typeface="Nixie One"/>
                <a:ea typeface="Nixie One"/>
                <a:cs typeface="Nixie One"/>
                <a:sym typeface="Nixie One"/>
              </a:defRPr>
            </a:lvl7pPr>
            <a:lvl8pPr lvl="7">
              <a:spcBef>
                <a:spcPts val="0"/>
              </a:spcBef>
              <a:buClr>
                <a:srgbClr val="FFFFFF"/>
              </a:buClr>
              <a:buSzPct val="100000"/>
              <a:buFont typeface="Nixie One"/>
              <a:buNone/>
              <a:defRPr sz="3600">
                <a:solidFill>
                  <a:srgbClr val="FFFFFF"/>
                </a:solidFill>
                <a:latin typeface="Nixie One"/>
                <a:ea typeface="Nixie One"/>
                <a:cs typeface="Nixie One"/>
                <a:sym typeface="Nixie One"/>
              </a:defRPr>
            </a:lvl8pPr>
            <a:lvl9pPr lvl="8">
              <a:spcBef>
                <a:spcPts val="0"/>
              </a:spcBef>
              <a:buClr>
                <a:srgbClr val="FFFFFF"/>
              </a:buClr>
              <a:buSzPct val="100000"/>
              <a:buFont typeface="Nixie One"/>
              <a:buNone/>
              <a:defRPr sz="36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a:spcBef>
                <a:spcPts val="600"/>
              </a:spcBef>
              <a:buClr>
                <a:srgbClr val="FFFFFF"/>
              </a:buClr>
              <a:buSzPct val="100000"/>
              <a:buFont typeface="Raleway"/>
              <a:buChar char="◎"/>
              <a:defRPr sz="2800">
                <a:solidFill>
                  <a:srgbClr val="FFFFFF"/>
                </a:solidFill>
                <a:latin typeface="Raleway"/>
                <a:ea typeface="Raleway"/>
                <a:cs typeface="Raleway"/>
                <a:sym typeface="Raleway"/>
              </a:defRPr>
            </a:lvl1pPr>
            <a:lvl2pPr lvl="1">
              <a:spcBef>
                <a:spcPts val="480"/>
              </a:spcBef>
              <a:buClr>
                <a:srgbClr val="FFFFFF"/>
              </a:buClr>
              <a:buSzPct val="100000"/>
              <a:buFont typeface="Raleway"/>
              <a:defRPr sz="2400">
                <a:solidFill>
                  <a:srgbClr val="FFFFFF"/>
                </a:solidFill>
                <a:latin typeface="Raleway"/>
                <a:ea typeface="Raleway"/>
                <a:cs typeface="Raleway"/>
                <a:sym typeface="Raleway"/>
              </a:defRPr>
            </a:lvl2pPr>
            <a:lvl3pPr lvl="2">
              <a:spcBef>
                <a:spcPts val="480"/>
              </a:spcBef>
              <a:buClr>
                <a:srgbClr val="FFFFFF"/>
              </a:buClr>
              <a:buSzPct val="100000"/>
              <a:buFont typeface="Raleway"/>
              <a:defRPr sz="2400">
                <a:solidFill>
                  <a:srgbClr val="FFFFFF"/>
                </a:solidFill>
                <a:latin typeface="Raleway"/>
                <a:ea typeface="Raleway"/>
                <a:cs typeface="Raleway"/>
                <a:sym typeface="Raleway"/>
              </a:defRPr>
            </a:lvl3pPr>
            <a:lvl4pPr lvl="3">
              <a:spcBef>
                <a:spcPts val="360"/>
              </a:spcBef>
              <a:buClr>
                <a:srgbClr val="FFFFFF"/>
              </a:buClr>
              <a:buSzPct val="100000"/>
              <a:buFont typeface="Raleway"/>
              <a:defRPr sz="1800">
                <a:solidFill>
                  <a:srgbClr val="FFFFFF"/>
                </a:solidFill>
                <a:latin typeface="Raleway"/>
                <a:ea typeface="Raleway"/>
                <a:cs typeface="Raleway"/>
                <a:sym typeface="Raleway"/>
              </a:defRPr>
            </a:lvl4pPr>
            <a:lvl5pPr lvl="4">
              <a:spcBef>
                <a:spcPts val="360"/>
              </a:spcBef>
              <a:buClr>
                <a:srgbClr val="FFFFFF"/>
              </a:buClr>
              <a:buSzPct val="100000"/>
              <a:buFont typeface="Raleway"/>
              <a:defRPr sz="1800">
                <a:solidFill>
                  <a:srgbClr val="FFFFFF"/>
                </a:solidFill>
                <a:latin typeface="Raleway"/>
                <a:ea typeface="Raleway"/>
                <a:cs typeface="Raleway"/>
                <a:sym typeface="Raleway"/>
              </a:defRPr>
            </a:lvl5pPr>
            <a:lvl6pPr lvl="5">
              <a:spcBef>
                <a:spcPts val="360"/>
              </a:spcBef>
              <a:buClr>
                <a:srgbClr val="FFFFFF"/>
              </a:buClr>
              <a:buSzPct val="100000"/>
              <a:buFont typeface="Raleway"/>
              <a:defRPr sz="1800">
                <a:solidFill>
                  <a:srgbClr val="FFFFFF"/>
                </a:solidFill>
                <a:latin typeface="Raleway"/>
                <a:ea typeface="Raleway"/>
                <a:cs typeface="Raleway"/>
                <a:sym typeface="Raleway"/>
              </a:defRPr>
            </a:lvl6pPr>
            <a:lvl7pPr lvl="6">
              <a:spcBef>
                <a:spcPts val="360"/>
              </a:spcBef>
              <a:buClr>
                <a:srgbClr val="FFFFFF"/>
              </a:buClr>
              <a:buSzPct val="100000"/>
              <a:buFont typeface="Raleway"/>
              <a:defRPr sz="1800">
                <a:solidFill>
                  <a:srgbClr val="FFFFFF"/>
                </a:solidFill>
                <a:latin typeface="Raleway"/>
                <a:ea typeface="Raleway"/>
                <a:cs typeface="Raleway"/>
                <a:sym typeface="Raleway"/>
              </a:defRPr>
            </a:lvl7pPr>
            <a:lvl8pPr lvl="7">
              <a:spcBef>
                <a:spcPts val="360"/>
              </a:spcBef>
              <a:buClr>
                <a:srgbClr val="FFFFFF"/>
              </a:buClr>
              <a:buSzPct val="100000"/>
              <a:buFont typeface="Raleway"/>
              <a:defRPr sz="1800">
                <a:solidFill>
                  <a:srgbClr val="FFFFFF"/>
                </a:solidFill>
                <a:latin typeface="Raleway"/>
                <a:ea typeface="Raleway"/>
                <a:cs typeface="Raleway"/>
                <a:sym typeface="Raleway"/>
              </a:defRPr>
            </a:lvl8pPr>
            <a:lvl9pPr lvl="8">
              <a:spcBef>
                <a:spcPts val="360"/>
              </a:spcBef>
              <a:buClr>
                <a:srgbClr val="FFFFFF"/>
              </a:buClr>
              <a:buSzPct val="100000"/>
              <a:buFont typeface="Raleway"/>
              <a:defRPr sz="1800">
                <a:solidFill>
                  <a:srgbClr val="FFFFFF"/>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875883815"/>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nthony.mann@educationandemployers.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mailto:Elnaz.Kashef@educationandemployer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sp>
        <p:nvSpPr>
          <p:cNvPr id="53" name="Shape 53"/>
          <p:cNvSpPr/>
          <p:nvPr/>
        </p:nvSpPr>
        <p:spPr>
          <a:xfrm>
            <a:off x="8025" y="0"/>
            <a:ext cx="9144000" cy="6866100"/>
          </a:xfrm>
          <a:prstGeom prst="rect">
            <a:avLst/>
          </a:prstGeom>
          <a:solidFill>
            <a:srgbClr val="000000">
              <a:alpha val="60000"/>
            </a:srgbClr>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ctrTitle" idx="4294967295"/>
          </p:nvPr>
        </p:nvSpPr>
        <p:spPr>
          <a:xfrm>
            <a:off x="307634" y="414311"/>
            <a:ext cx="8239920" cy="1866925"/>
          </a:xfrm>
          <a:prstGeom prst="rect">
            <a:avLst/>
          </a:prstGeom>
        </p:spPr>
        <p:txBody>
          <a:bodyPr lIns="91425" tIns="91425" rIns="91425" bIns="91425" anchor="b" anchorCtr="0">
            <a:noAutofit/>
          </a:bodyPr>
          <a:lstStyle/>
          <a:p>
            <a:pPr lvl="0" algn="ctr"/>
            <a:r>
              <a:rPr lang="en-GB" sz="4200" b="1" dirty="0">
                <a:solidFill>
                  <a:srgbClr val="222222"/>
                </a:solidFill>
                <a:highlight>
                  <a:srgbClr val="B0E0E6"/>
                </a:highlight>
              </a:rPr>
              <a:t>Teenage work-related indicators of adult economic outcomes</a:t>
            </a:r>
            <a:endParaRPr lang="en" sz="4200" b="1" dirty="0">
              <a:solidFill>
                <a:srgbClr val="222222"/>
              </a:solidFill>
              <a:highlight>
                <a:srgbClr val="B0E0E6"/>
              </a:highlight>
            </a:endParaRPr>
          </a:p>
        </p:txBody>
      </p:sp>
      <p:sp>
        <p:nvSpPr>
          <p:cNvPr id="55" name="Shape 55"/>
          <p:cNvSpPr txBox="1">
            <a:spLocks noGrp="1"/>
          </p:cNvSpPr>
          <p:nvPr>
            <p:ph type="subTitle" idx="4294967295"/>
          </p:nvPr>
        </p:nvSpPr>
        <p:spPr>
          <a:xfrm>
            <a:off x="8025" y="2598270"/>
            <a:ext cx="9135975" cy="834780"/>
          </a:xfrm>
          <a:prstGeom prst="rect">
            <a:avLst/>
          </a:prstGeom>
        </p:spPr>
        <p:txBody>
          <a:bodyPr lIns="91425" tIns="91425" rIns="91425" bIns="91425" anchor="t" anchorCtr="0">
            <a:noAutofit/>
          </a:bodyPr>
          <a:lstStyle/>
          <a:p>
            <a:pPr lvl="0" algn="ctr">
              <a:spcBef>
                <a:spcPts val="0"/>
              </a:spcBef>
              <a:buNone/>
            </a:pPr>
            <a:r>
              <a:rPr lang="en-GB" sz="2500" b="1" dirty="0">
                <a:solidFill>
                  <a:schemeClr val="bg1"/>
                </a:solidFill>
              </a:rPr>
              <a:t>Anthony Mann, Elnaz T. </a:t>
            </a:r>
            <a:r>
              <a:rPr lang="en-GB" sz="2500" b="1" dirty="0" err="1">
                <a:solidFill>
                  <a:schemeClr val="bg1"/>
                </a:solidFill>
              </a:rPr>
              <a:t>Kashefpakdel</a:t>
            </a:r>
            <a:r>
              <a:rPr lang="en-GB" sz="2500" b="1" dirty="0">
                <a:solidFill>
                  <a:schemeClr val="bg1"/>
                </a:solidFill>
              </a:rPr>
              <a:t>, Rachael McKeown</a:t>
            </a:r>
          </a:p>
        </p:txBody>
      </p:sp>
      <p:sp>
        <p:nvSpPr>
          <p:cNvPr id="7" name="TextBox 6"/>
          <p:cNvSpPr txBox="1"/>
          <p:nvPr/>
        </p:nvSpPr>
        <p:spPr>
          <a:xfrm>
            <a:off x="1800668" y="3433050"/>
            <a:ext cx="5875020" cy="677108"/>
          </a:xfrm>
          <a:prstGeom prst="rect">
            <a:avLst/>
          </a:prstGeom>
          <a:noFill/>
        </p:spPr>
        <p:txBody>
          <a:bodyPr wrap="square" rtlCol="0">
            <a:spAutoFit/>
          </a:bodyPr>
          <a:lstStyle/>
          <a:p>
            <a:pPr algn="ctr"/>
            <a:r>
              <a:rPr lang="en-GB" sz="1900" b="1" dirty="0">
                <a:solidFill>
                  <a:schemeClr val="bg1"/>
                </a:solidFill>
              </a:rPr>
              <a:t>Work supported by Commercial Education Trust</a:t>
            </a:r>
          </a:p>
          <a:p>
            <a:pPr algn="ctr"/>
            <a:endParaRPr lang="en-GB" sz="19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594" y="5617009"/>
            <a:ext cx="3936619" cy="6101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6946" y="5500897"/>
            <a:ext cx="2139742" cy="84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31470" y="266860"/>
            <a:ext cx="8481060" cy="727799"/>
          </a:xfrm>
          <a:prstGeom prst="rect">
            <a:avLst/>
          </a:prstGeom>
        </p:spPr>
        <p:txBody>
          <a:bodyPr lIns="91425" tIns="91425" rIns="91425" bIns="91425" anchor="t" anchorCtr="0">
            <a:noAutofit/>
          </a:bodyPr>
          <a:lstStyle/>
          <a:p>
            <a:pPr lvl="0"/>
            <a:r>
              <a:rPr lang="en-GB" b="1" dirty="0"/>
              <a:t>Misalignment of aspiration and expectation 1</a:t>
            </a:r>
            <a:endParaRPr lang="en" b="1" dirty="0">
              <a:solidFill>
                <a:srgbClr val="DC143C"/>
              </a:solidFill>
            </a:endParaRPr>
          </a:p>
        </p:txBody>
      </p:sp>
      <p:sp>
        <p:nvSpPr>
          <p:cNvPr id="77" name="Shape 77"/>
          <p:cNvSpPr txBox="1">
            <a:spLocks noGrp="1"/>
          </p:cNvSpPr>
          <p:nvPr>
            <p:ph type="body" idx="1"/>
          </p:nvPr>
        </p:nvSpPr>
        <p:spPr>
          <a:xfrm>
            <a:off x="331470" y="1760220"/>
            <a:ext cx="8229600" cy="4967700"/>
          </a:xfrm>
          <a:prstGeom prst="rect">
            <a:avLst/>
          </a:prstGeom>
        </p:spPr>
        <p:txBody>
          <a:bodyPr lIns="91425" tIns="91425" rIns="91425" bIns="91425" anchor="t" anchorCtr="0">
            <a:noAutofit/>
          </a:bodyPr>
          <a:lstStyle/>
          <a:p>
            <a:pPr marL="0" lvl="0" indent="0">
              <a:buNone/>
            </a:pPr>
            <a:r>
              <a:rPr lang="en-GB" sz="2600" dirty="0"/>
              <a:t>1. Yates et al (2011) ‘Early Occupational Aspirations and Fractured Transitions: A study of entry into NEET status in the UK’, Journal of Social Policy, 40(03), 513-534.</a:t>
            </a:r>
          </a:p>
          <a:p>
            <a:pPr marL="0" lvl="0" indent="0">
              <a:buNone/>
            </a:pPr>
            <a:endParaRPr lang="en-GB" dirty="0"/>
          </a:p>
          <a:p>
            <a:pPr marL="0" lvl="0" indent="0">
              <a:buNone/>
            </a:pPr>
            <a:r>
              <a:rPr lang="en-GB" sz="2200" i="1" dirty="0"/>
              <a:t>Analysis of British Cohort Study (1970). Young people with high career aspirations but low education expectations (the ‘misaligned’) are more likely to become NEET (for at least 6 months) </a:t>
            </a:r>
            <a:r>
              <a:rPr lang="en-GB" sz="2200" i="1" dirty="0" smtClean="0"/>
              <a:t>from age 16-18</a:t>
            </a:r>
            <a:r>
              <a:rPr lang="en-GB" sz="2200" i="1" dirty="0"/>
              <a:t>. The risk of becoming NEET for misaligned ambitions is 1.7 times greater for young men and 3 times higher for young women.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179898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31470" y="266860"/>
            <a:ext cx="8481060" cy="727799"/>
          </a:xfrm>
          <a:prstGeom prst="rect">
            <a:avLst/>
          </a:prstGeom>
        </p:spPr>
        <p:txBody>
          <a:bodyPr lIns="91425" tIns="91425" rIns="91425" bIns="91425" anchor="t" anchorCtr="0">
            <a:noAutofit/>
          </a:bodyPr>
          <a:lstStyle/>
          <a:p>
            <a:pPr lvl="0"/>
            <a:r>
              <a:rPr lang="en-GB" b="1" dirty="0"/>
              <a:t>Misalignment of aspiration and expectation </a:t>
            </a:r>
            <a:r>
              <a:rPr lang="en-GB" b="1" dirty="0" smtClean="0"/>
              <a:t>2</a:t>
            </a:r>
            <a:endParaRPr lang="en" b="1" dirty="0">
              <a:solidFill>
                <a:srgbClr val="DC143C"/>
              </a:solidFill>
            </a:endParaRPr>
          </a:p>
        </p:txBody>
      </p:sp>
      <p:sp>
        <p:nvSpPr>
          <p:cNvPr id="77" name="Shape 77"/>
          <p:cNvSpPr txBox="1">
            <a:spLocks noGrp="1"/>
          </p:cNvSpPr>
          <p:nvPr>
            <p:ph type="body" idx="1"/>
          </p:nvPr>
        </p:nvSpPr>
        <p:spPr>
          <a:xfrm>
            <a:off x="331470" y="1760220"/>
            <a:ext cx="8229600" cy="4967700"/>
          </a:xfrm>
          <a:prstGeom prst="rect">
            <a:avLst/>
          </a:prstGeom>
        </p:spPr>
        <p:txBody>
          <a:bodyPr lIns="91425" tIns="91425" rIns="91425" bIns="91425" anchor="t" anchorCtr="0">
            <a:noAutofit/>
          </a:bodyPr>
          <a:lstStyle/>
          <a:p>
            <a:pPr marL="0" lvl="0" indent="0">
              <a:buNone/>
            </a:pPr>
            <a:r>
              <a:rPr lang="en-GB" sz="2600" dirty="0"/>
              <a:t>2. </a:t>
            </a:r>
            <a:r>
              <a:rPr lang="en-GB" sz="2600" dirty="0" err="1"/>
              <a:t>Sabates</a:t>
            </a:r>
            <a:r>
              <a:rPr lang="en-GB" sz="2600" dirty="0"/>
              <a:t>, R. et al (2011) ‘Ambition gone awry: the long term socioeconomic consequences of misaligned and uncertain ambitions in adolescence’, Social Science Quarterly, 92(4), 959-977.</a:t>
            </a:r>
          </a:p>
          <a:p>
            <a:pPr marL="0" lvl="0" indent="0">
              <a:buNone/>
            </a:pPr>
            <a:endParaRPr lang="en-GB" sz="2600" dirty="0"/>
          </a:p>
          <a:p>
            <a:pPr marL="0" lvl="0" indent="0">
              <a:buNone/>
            </a:pPr>
            <a:r>
              <a:rPr lang="en-GB" sz="2200" i="1" dirty="0"/>
              <a:t>Analysis of British Cohort Study (1970). Aspiration/expectation alignment at age 16 explains approximately 8% of the variation in wages for women and 7% of the variation in men’s wages at age 34.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70951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31470" y="266860"/>
            <a:ext cx="8481060" cy="727799"/>
          </a:xfrm>
          <a:prstGeom prst="rect">
            <a:avLst/>
          </a:prstGeom>
        </p:spPr>
        <p:txBody>
          <a:bodyPr lIns="91425" tIns="91425" rIns="91425" bIns="91425" anchor="t" anchorCtr="0">
            <a:noAutofit/>
          </a:bodyPr>
          <a:lstStyle/>
          <a:p>
            <a:pPr lvl="0"/>
            <a:r>
              <a:rPr lang="en-GB" b="1" dirty="0" smtClean="0"/>
              <a:t>Career Information</a:t>
            </a:r>
            <a:endParaRPr lang="en" b="1" dirty="0">
              <a:solidFill>
                <a:srgbClr val="DC143C"/>
              </a:solidFill>
            </a:endParaRPr>
          </a:p>
        </p:txBody>
      </p:sp>
      <p:sp>
        <p:nvSpPr>
          <p:cNvPr id="77" name="Shape 77"/>
          <p:cNvSpPr txBox="1">
            <a:spLocks noGrp="1"/>
          </p:cNvSpPr>
          <p:nvPr>
            <p:ph type="body" idx="1"/>
          </p:nvPr>
        </p:nvSpPr>
        <p:spPr>
          <a:xfrm>
            <a:off x="331470" y="1760220"/>
            <a:ext cx="8229600" cy="4967700"/>
          </a:xfrm>
          <a:prstGeom prst="rect">
            <a:avLst/>
          </a:prstGeom>
        </p:spPr>
        <p:txBody>
          <a:bodyPr lIns="91425" tIns="91425" rIns="91425" bIns="91425" anchor="t" anchorCtr="0">
            <a:noAutofit/>
          </a:bodyPr>
          <a:lstStyle/>
          <a:p>
            <a:pPr marL="0" lvl="0" indent="0">
              <a:buNone/>
            </a:pPr>
            <a:r>
              <a:rPr lang="en-GB" sz="2600" dirty="0"/>
              <a:t>5. </a:t>
            </a:r>
            <a:r>
              <a:rPr lang="en-GB" sz="2600" dirty="0" err="1"/>
              <a:t>Kashefpakdel</a:t>
            </a:r>
            <a:r>
              <a:rPr lang="en-GB" sz="2600" dirty="0"/>
              <a:t>, T.E. &amp; Percy, C. (2016). ‘Career Education that Works: an Economic Analysis using the British Cohort Study’, Journal of Education and Work, DOI: 10.1080/13639080.2016.1177636.</a:t>
            </a:r>
          </a:p>
          <a:p>
            <a:pPr marL="0" lvl="0" indent="0">
              <a:buNone/>
            </a:pPr>
            <a:endParaRPr lang="en-GB" sz="2600" dirty="0"/>
          </a:p>
          <a:p>
            <a:pPr marL="0" lvl="0" indent="0">
              <a:buNone/>
            </a:pPr>
            <a:r>
              <a:rPr lang="en-GB" sz="2200" i="1" dirty="0"/>
              <a:t>Analysis of British Cohort Study (1970). Teenagers (age 14-16) who received careers talks with an outside speaker earned up to 1.6% (for each career talk undertaken) at age 26</a:t>
            </a:r>
            <a:r>
              <a:rPr lang="en-GB" sz="2200" i="1" dirty="0" smtClean="0"/>
              <a:t>. The greatest impacts being related to career talks described, at the time, as ‘very helpful’.</a:t>
            </a:r>
            <a:endParaRPr lang="en-GB" sz="2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405651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31470" y="266860"/>
            <a:ext cx="8481060" cy="727799"/>
          </a:xfrm>
          <a:prstGeom prst="rect">
            <a:avLst/>
          </a:prstGeom>
        </p:spPr>
        <p:txBody>
          <a:bodyPr lIns="91425" tIns="91425" rIns="91425" bIns="91425" anchor="t" anchorCtr="0">
            <a:noAutofit/>
          </a:bodyPr>
          <a:lstStyle/>
          <a:p>
            <a:pPr lvl="0"/>
            <a:r>
              <a:rPr lang="en-GB" b="1" dirty="0" smtClean="0"/>
              <a:t>Workplace experience 1</a:t>
            </a:r>
            <a:endParaRPr lang="en" b="1" dirty="0">
              <a:solidFill>
                <a:srgbClr val="DC143C"/>
              </a:solidFill>
            </a:endParaRPr>
          </a:p>
        </p:txBody>
      </p:sp>
      <p:sp>
        <p:nvSpPr>
          <p:cNvPr id="77" name="Shape 77"/>
          <p:cNvSpPr txBox="1">
            <a:spLocks noGrp="1"/>
          </p:cNvSpPr>
          <p:nvPr>
            <p:ph type="body" idx="1"/>
          </p:nvPr>
        </p:nvSpPr>
        <p:spPr>
          <a:xfrm>
            <a:off x="331470" y="1760220"/>
            <a:ext cx="8229600" cy="4967700"/>
          </a:xfrm>
          <a:prstGeom prst="rect">
            <a:avLst/>
          </a:prstGeom>
        </p:spPr>
        <p:txBody>
          <a:bodyPr lIns="91425" tIns="91425" rIns="91425" bIns="91425" anchor="t" anchorCtr="0">
            <a:noAutofit/>
          </a:bodyPr>
          <a:lstStyle/>
          <a:p>
            <a:pPr marL="0" lvl="0" indent="0">
              <a:buNone/>
            </a:pPr>
            <a:r>
              <a:rPr lang="en-GB" sz="2600" dirty="0"/>
              <a:t>6. Mann, A. &amp; Percy, C. (2013) ‘Employer Engagement in British secondary education: wage earning outcomes experienced by young adults’, Journal of Education and Work, 24(5), 496-523.</a:t>
            </a:r>
          </a:p>
          <a:p>
            <a:pPr marL="0" lvl="0" indent="0">
              <a:buNone/>
            </a:pPr>
            <a:endParaRPr lang="en-GB" sz="2600" dirty="0"/>
          </a:p>
          <a:p>
            <a:pPr marL="0" lvl="0" indent="0">
              <a:buNone/>
            </a:pPr>
            <a:r>
              <a:rPr lang="en-GB" sz="2200" i="1" dirty="0"/>
              <a:t>Analysis of 2011 </a:t>
            </a:r>
            <a:r>
              <a:rPr lang="en-GB" sz="2200" i="1" dirty="0" err="1"/>
              <a:t>YouGov</a:t>
            </a:r>
            <a:r>
              <a:rPr lang="en-GB" sz="2200" i="1" dirty="0"/>
              <a:t> survey of 985 adults aged 19-24. Young adults in full-time employment who recalled school-mediated employer contacts earn, on average, 4.5% more than peers up to a total of 4 contacts (18%).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85099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31470" y="266860"/>
            <a:ext cx="8481060" cy="727799"/>
          </a:xfrm>
          <a:prstGeom prst="rect">
            <a:avLst/>
          </a:prstGeom>
        </p:spPr>
        <p:txBody>
          <a:bodyPr lIns="91425" tIns="91425" rIns="91425" bIns="91425" anchor="t" anchorCtr="0">
            <a:noAutofit/>
          </a:bodyPr>
          <a:lstStyle/>
          <a:p>
            <a:pPr lvl="0"/>
            <a:r>
              <a:rPr lang="en-GB" b="1" dirty="0" smtClean="0"/>
              <a:t>Workplace experience 2</a:t>
            </a:r>
            <a:endParaRPr lang="en" b="1" dirty="0">
              <a:solidFill>
                <a:srgbClr val="DC143C"/>
              </a:solidFill>
            </a:endParaRPr>
          </a:p>
        </p:txBody>
      </p:sp>
      <p:sp>
        <p:nvSpPr>
          <p:cNvPr id="77" name="Shape 77"/>
          <p:cNvSpPr txBox="1">
            <a:spLocks noGrp="1"/>
          </p:cNvSpPr>
          <p:nvPr>
            <p:ph type="body" idx="1"/>
          </p:nvPr>
        </p:nvSpPr>
        <p:spPr>
          <a:xfrm>
            <a:off x="331470" y="1760220"/>
            <a:ext cx="8229600" cy="4967700"/>
          </a:xfrm>
          <a:prstGeom prst="rect">
            <a:avLst/>
          </a:prstGeom>
        </p:spPr>
        <p:txBody>
          <a:bodyPr lIns="91425" tIns="91425" rIns="91425" bIns="91425" anchor="t" anchorCtr="0">
            <a:noAutofit/>
          </a:bodyPr>
          <a:lstStyle/>
          <a:p>
            <a:pPr marL="0" lvl="0" indent="0">
              <a:buNone/>
            </a:pPr>
            <a:r>
              <a:rPr lang="en-GB" sz="2600" dirty="0"/>
              <a:t>7. Percy, C. &amp; Mann, A. (2014) ‘School-mediated employer engagement and labour market outcomes for young adults’ in Mann, A., Stanley, J. and Archer, L. (</a:t>
            </a:r>
            <a:r>
              <a:rPr lang="en-GB" sz="2600" dirty="0" err="1"/>
              <a:t>eds</a:t>
            </a:r>
            <a:r>
              <a:rPr lang="en-GB" sz="2600" dirty="0"/>
              <a:t>) Understanding Employer Engagement in Education: Theories and Evidence (2014): 205.</a:t>
            </a:r>
          </a:p>
          <a:p>
            <a:pPr marL="0" lvl="0" indent="0">
              <a:buNone/>
            </a:pPr>
            <a:endParaRPr lang="en-GB" sz="2600" dirty="0"/>
          </a:p>
          <a:p>
            <a:pPr marL="0" lvl="0" indent="0">
              <a:buNone/>
            </a:pPr>
            <a:r>
              <a:rPr lang="en-GB" sz="2200" i="1" dirty="0"/>
              <a:t>Analysis from 2011 </a:t>
            </a:r>
            <a:r>
              <a:rPr lang="en-GB" sz="2200" i="1" dirty="0" err="1"/>
              <a:t>YouGov</a:t>
            </a:r>
            <a:r>
              <a:rPr lang="en-GB" sz="2200" i="1" dirty="0"/>
              <a:t> survey of 985 adults aged 19-24. Young adults who recalled 2+ school-mediated employer contacts are less likely to be NEET and are more confident about their labour market progression.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324998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31470" y="266860"/>
            <a:ext cx="8481060" cy="727799"/>
          </a:xfrm>
          <a:prstGeom prst="rect">
            <a:avLst/>
          </a:prstGeom>
        </p:spPr>
        <p:txBody>
          <a:bodyPr lIns="91425" tIns="91425" rIns="91425" bIns="91425" anchor="t" anchorCtr="0">
            <a:noAutofit/>
          </a:bodyPr>
          <a:lstStyle/>
          <a:p>
            <a:pPr lvl="0"/>
            <a:r>
              <a:rPr lang="en-GB" b="1" dirty="0" smtClean="0"/>
              <a:t>School attitude 1</a:t>
            </a:r>
            <a:endParaRPr lang="en" b="1" dirty="0">
              <a:solidFill>
                <a:srgbClr val="DC143C"/>
              </a:solidFill>
            </a:endParaRPr>
          </a:p>
        </p:txBody>
      </p:sp>
      <p:sp>
        <p:nvSpPr>
          <p:cNvPr id="77" name="Shape 77"/>
          <p:cNvSpPr txBox="1">
            <a:spLocks noGrp="1"/>
          </p:cNvSpPr>
          <p:nvPr>
            <p:ph type="body" idx="1"/>
          </p:nvPr>
        </p:nvSpPr>
        <p:spPr>
          <a:xfrm>
            <a:off x="240030" y="1291590"/>
            <a:ext cx="8229600" cy="4967700"/>
          </a:xfrm>
          <a:prstGeom prst="rect">
            <a:avLst/>
          </a:prstGeom>
        </p:spPr>
        <p:txBody>
          <a:bodyPr lIns="91425" tIns="91425" rIns="91425" bIns="91425" anchor="t" anchorCtr="0">
            <a:noAutofit/>
          </a:bodyPr>
          <a:lstStyle/>
          <a:p>
            <a:pPr marL="0" lvl="0" indent="0">
              <a:buNone/>
            </a:pPr>
            <a:r>
              <a:rPr lang="en-GB" sz="2600" dirty="0"/>
              <a:t>4. Duckworth, K. &amp; </a:t>
            </a:r>
            <a:r>
              <a:rPr lang="en-GB" sz="2600" dirty="0" err="1"/>
              <a:t>Schoon</a:t>
            </a:r>
            <a:r>
              <a:rPr lang="en-GB" sz="2600" dirty="0"/>
              <a:t>, I. (2012) ‘Beating the Odds: Exploring the impact of social risk on young people's school-to-work transitions during recession in the UK’, National Institute Economic Review, 222(1), R33-R51.</a:t>
            </a:r>
          </a:p>
          <a:p>
            <a:pPr marL="0" lvl="0" indent="0">
              <a:buNone/>
            </a:pPr>
            <a:endParaRPr lang="en-GB" sz="2600" dirty="0"/>
          </a:p>
          <a:p>
            <a:pPr marL="0" lvl="0" indent="0">
              <a:buNone/>
            </a:pPr>
            <a:r>
              <a:rPr lang="en-GB" sz="2200" i="1" dirty="0"/>
              <a:t>Analysis of Longitudinal Study of Young People in England (LSYPE) and the British Cohort Study (1970). Young people who, at 16, have a positive view of the effectiveness of schooling (</a:t>
            </a:r>
            <a:r>
              <a:rPr lang="en-GB" sz="2200" i="1" dirty="0" err="1"/>
              <a:t>eg</a:t>
            </a:r>
            <a:r>
              <a:rPr lang="en-GB" sz="2200" i="1" dirty="0"/>
              <a:t>, disagreeing ‘school was largely a waste of time’) reduce the likelihood of becoming NEET at age 18 by 25% (BCS) and by 30% (LYSPE).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105420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p:nvPr/>
        </p:nvSpPr>
        <p:spPr>
          <a:xfrm>
            <a:off x="0" y="60985"/>
            <a:ext cx="9144000" cy="6866100"/>
          </a:xfrm>
          <a:prstGeom prst="rect">
            <a:avLst/>
          </a:prstGeom>
          <a:solidFill>
            <a:srgbClr val="000000">
              <a:alpha val="60000"/>
            </a:srgbClr>
          </a:solidFill>
          <a:ln>
            <a:noFill/>
          </a:ln>
        </p:spPr>
        <p:txBody>
          <a:bodyPr lIns="91425" tIns="91425" rIns="91425" bIns="91425" anchor="ctr" anchorCtr="0">
            <a:noAutofit/>
          </a:bodyPr>
          <a:lstStyle/>
          <a:p>
            <a:pPr lvl="0">
              <a:spcBef>
                <a:spcPts val="0"/>
              </a:spcBef>
              <a:buNone/>
            </a:pPr>
            <a:endParaRPr/>
          </a:p>
        </p:txBody>
      </p:sp>
      <p:sp>
        <p:nvSpPr>
          <p:cNvPr id="154" name="Shape 154"/>
          <p:cNvSpPr txBox="1">
            <a:spLocks noGrp="1"/>
          </p:cNvSpPr>
          <p:nvPr>
            <p:ph type="ctrTitle" idx="4294967295"/>
          </p:nvPr>
        </p:nvSpPr>
        <p:spPr>
          <a:xfrm>
            <a:off x="1226550" y="2720725"/>
            <a:ext cx="6690899" cy="1546500"/>
          </a:xfrm>
          <a:prstGeom prst="rect">
            <a:avLst/>
          </a:prstGeom>
        </p:spPr>
        <p:txBody>
          <a:bodyPr lIns="91425" tIns="91425" rIns="91425" bIns="91425" anchor="b" anchorCtr="0">
            <a:noAutofit/>
          </a:bodyPr>
          <a:lstStyle/>
          <a:p>
            <a:pPr lvl="0" algn="ctr"/>
            <a:r>
              <a:rPr lang="en-GB" sz="5000" b="1" dirty="0"/>
              <a:t>Additional E&amp;ER analysis</a:t>
            </a:r>
            <a:endParaRPr lang="en" sz="5000" dirty="0"/>
          </a:p>
        </p:txBody>
      </p:sp>
      <p:sp>
        <p:nvSpPr>
          <p:cNvPr id="155" name="Shape 155"/>
          <p:cNvSpPr txBox="1">
            <a:spLocks noGrp="1"/>
          </p:cNvSpPr>
          <p:nvPr>
            <p:ph type="subTitle" idx="4294967295"/>
          </p:nvPr>
        </p:nvSpPr>
        <p:spPr>
          <a:xfrm>
            <a:off x="1226550" y="4267225"/>
            <a:ext cx="7319071" cy="2340710"/>
          </a:xfrm>
          <a:prstGeom prst="rect">
            <a:avLst/>
          </a:prstGeom>
        </p:spPr>
        <p:txBody>
          <a:bodyPr lIns="91425" tIns="91425" rIns="91425" bIns="91425" anchor="t" anchorCtr="0">
            <a:noAutofit/>
          </a:bodyPr>
          <a:lstStyle/>
          <a:p>
            <a:pPr marL="457200" indent="-457200">
              <a:spcBef>
                <a:spcPts val="0"/>
              </a:spcBef>
              <a:buFont typeface="Arial" panose="020B0604020202020204" pitchFamily="34" charset="0"/>
              <a:buChar char="•"/>
            </a:pPr>
            <a:r>
              <a:rPr lang="en" sz="1900" b="1" dirty="0" smtClean="0"/>
              <a:t>British Cohort Analysis 1970 </a:t>
            </a:r>
          </a:p>
          <a:p>
            <a:pPr marL="342900" indent="-342900">
              <a:spcBef>
                <a:spcPts val="0"/>
              </a:spcBef>
              <a:buFont typeface="Arial" panose="020B0604020202020204" pitchFamily="34" charset="0"/>
              <a:buChar char="•"/>
            </a:pPr>
            <a:endParaRPr lang="en" sz="1900" b="1" dirty="0" smtClean="0"/>
          </a:p>
          <a:p>
            <a:pPr marL="457200" indent="-457200">
              <a:spcBef>
                <a:spcPts val="0"/>
              </a:spcBef>
              <a:buFont typeface="Arial" panose="020B0604020202020204" pitchFamily="34" charset="0"/>
              <a:buChar char="•"/>
            </a:pPr>
            <a:r>
              <a:rPr lang="en" sz="1900" b="1" dirty="0" smtClean="0"/>
              <a:t>Longitudinal Survey of Young People in England</a:t>
            </a:r>
          </a:p>
          <a:p>
            <a:pPr marL="342900" indent="-342900">
              <a:spcBef>
                <a:spcPts val="0"/>
              </a:spcBef>
              <a:buFont typeface="Arial" panose="020B0604020202020204" pitchFamily="34" charset="0"/>
              <a:buChar char="•"/>
            </a:pPr>
            <a:endParaRPr lang="en" sz="1900" b="1" dirty="0" smtClean="0"/>
          </a:p>
          <a:p>
            <a:pPr marL="457200" indent="-457200">
              <a:spcBef>
                <a:spcPts val="0"/>
              </a:spcBef>
              <a:buFont typeface="Arial" panose="020B0604020202020204" pitchFamily="34" charset="0"/>
              <a:buChar char="•"/>
            </a:pPr>
            <a:r>
              <a:rPr lang="en" sz="1900" b="1" dirty="0" smtClean="0"/>
              <a:t>Control Variables: </a:t>
            </a:r>
            <a:r>
              <a:rPr lang="en-GB" sz="1900" b="1" dirty="0"/>
              <a:t>Gender, Academic ability, Home learning environment, Parental social class, Education expectation and some other socio-economic factors </a:t>
            </a:r>
          </a:p>
          <a:p>
            <a:pPr marL="457200" indent="-457200">
              <a:spcBef>
                <a:spcPts val="0"/>
              </a:spcBef>
              <a:buFont typeface="Arial" panose="020B0604020202020204" pitchFamily="34" charset="0"/>
              <a:buChar char="•"/>
            </a:pPr>
            <a:endParaRPr lang="en" sz="1900" b="1" dirty="0"/>
          </a:p>
        </p:txBody>
      </p:sp>
      <p:sp>
        <p:nvSpPr>
          <p:cNvPr id="156" name="Shape 156"/>
          <p:cNvSpPr/>
          <p:nvPr/>
        </p:nvSpPr>
        <p:spPr>
          <a:xfrm>
            <a:off x="4218300" y="0"/>
            <a:ext cx="707399" cy="2523000"/>
          </a:xfrm>
          <a:prstGeom prst="rect">
            <a:avLst/>
          </a:prstGeom>
          <a:solidFill>
            <a:srgbClr val="B0E0E6"/>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4442250" y="2059025"/>
            <a:ext cx="259499" cy="307800"/>
          </a:xfrm>
          <a:prstGeom prst="downArrow">
            <a:avLst>
              <a:gd name="adj1" fmla="val 50000"/>
              <a:gd name="adj2" fmla="val 50000"/>
            </a:avLst>
          </a:prstGeom>
          <a:solidFill>
            <a:srgbClr val="DC143C"/>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600200"/>
            <a:ext cx="8149590" cy="4480560"/>
          </a:xfrm>
          <a:prstGeom prst="rect">
            <a:avLst/>
          </a:prstGeom>
        </p:spPr>
        <p:txBody>
          <a:bodyPr lIns="91425" tIns="91425" rIns="91425" bIns="91425" anchor="t" anchorCtr="0">
            <a:noAutofit/>
          </a:bodyPr>
          <a:lstStyle/>
          <a:p>
            <a:pPr lvl="0">
              <a:buNone/>
            </a:pPr>
            <a:r>
              <a:rPr lang="en-GB" b="1" dirty="0" smtClean="0">
                <a:solidFill>
                  <a:schemeClr val="bg1"/>
                </a:solidFill>
                <a:latin typeface="Nixie One"/>
                <a:ea typeface="Nixie One"/>
                <a:cs typeface="Nixie One"/>
                <a:sym typeface="Nixie One"/>
              </a:rPr>
              <a:t>[8</a:t>
            </a:r>
            <a:r>
              <a:rPr lang="en-GB" b="1" dirty="0">
                <a:solidFill>
                  <a:schemeClr val="bg1"/>
                </a:solidFill>
                <a:latin typeface="Nixie One"/>
                <a:ea typeface="Nixie One"/>
                <a:cs typeface="Nixie One"/>
                <a:sym typeface="Nixie One"/>
              </a:rPr>
              <a:t>. British Cohort </a:t>
            </a:r>
            <a:r>
              <a:rPr lang="en-GB" b="1" dirty="0" smtClean="0">
                <a:solidFill>
                  <a:schemeClr val="bg1"/>
                </a:solidFill>
                <a:latin typeface="Nixie One"/>
                <a:ea typeface="Nixie One"/>
                <a:cs typeface="Nixie One"/>
                <a:sym typeface="Nixie One"/>
              </a:rPr>
              <a:t>Study 1970</a:t>
            </a:r>
            <a:endParaRPr lang="en-GB" b="1" dirty="0">
              <a:solidFill>
                <a:schemeClr val="bg1"/>
              </a:solidFill>
              <a:latin typeface="Nixie One"/>
              <a:ea typeface="Nixie One"/>
              <a:cs typeface="Nixie One"/>
              <a:sym typeface="Nixie One"/>
            </a:endParaRPr>
          </a:p>
          <a:p>
            <a:pPr lvl="0">
              <a:buNone/>
            </a:pPr>
            <a:endParaRPr lang="en-GB" b="1" dirty="0">
              <a:solidFill>
                <a:schemeClr val="bg1"/>
              </a:solidFill>
              <a:latin typeface="Nixie One"/>
              <a:ea typeface="Nixie One"/>
              <a:cs typeface="Nixie One"/>
              <a:sym typeface="Nixie One"/>
            </a:endParaRPr>
          </a:p>
          <a:p>
            <a:pPr lvl="0">
              <a:buNone/>
            </a:pPr>
            <a:r>
              <a:rPr lang="en-GB" b="1" i="1" dirty="0">
                <a:solidFill>
                  <a:schemeClr val="bg1"/>
                </a:solidFill>
                <a:latin typeface="Nixie One"/>
                <a:ea typeface="Nixie One"/>
                <a:cs typeface="Nixie One"/>
                <a:sym typeface="Nixie One"/>
              </a:rPr>
              <a:t>Teenagers, at age 16, who agree they have family contacts who are able to help get them a job earn, on average</a:t>
            </a:r>
            <a:r>
              <a:rPr lang="en-GB" b="1" i="1">
                <a:solidFill>
                  <a:schemeClr val="bg1"/>
                </a:solidFill>
                <a:latin typeface="Nixie One"/>
                <a:ea typeface="Nixie One"/>
                <a:cs typeface="Nixie One"/>
                <a:sym typeface="Nixie One"/>
              </a:rPr>
              <a:t>, </a:t>
            </a:r>
            <a:r>
              <a:rPr lang="en-GB" b="1" i="1">
                <a:solidFill>
                  <a:schemeClr val="bg1"/>
                </a:solidFill>
                <a:latin typeface="Nixie One"/>
                <a:ea typeface="Nixie One"/>
                <a:cs typeface="Nixie One"/>
                <a:sym typeface="Nixie One"/>
              </a:rPr>
              <a:t>4</a:t>
            </a:r>
            <a:r>
              <a:rPr lang="en-GB" b="1" i="1" smtClean="0">
                <a:solidFill>
                  <a:schemeClr val="bg1"/>
                </a:solidFill>
                <a:latin typeface="Nixie One"/>
                <a:ea typeface="Nixie One"/>
                <a:cs typeface="Nixie One"/>
                <a:sym typeface="Nixie One"/>
              </a:rPr>
              <a:t>% </a:t>
            </a:r>
            <a:r>
              <a:rPr lang="en-GB" b="1" i="1" dirty="0">
                <a:solidFill>
                  <a:schemeClr val="bg1"/>
                </a:solidFill>
                <a:latin typeface="Nixie One"/>
                <a:ea typeface="Nixie One"/>
                <a:cs typeface="Nixie One"/>
                <a:sym typeface="Nixie One"/>
              </a:rPr>
              <a:t>more at age 26</a:t>
            </a:r>
            <a:r>
              <a:rPr lang="en-GB" b="1" i="1" dirty="0" smtClean="0">
                <a:solidFill>
                  <a:schemeClr val="bg1"/>
                </a:solidFill>
                <a:latin typeface="Nixie One"/>
                <a:ea typeface="Nixie One"/>
                <a:cs typeface="Nixie One"/>
                <a:sym typeface="Nixie One"/>
              </a:rPr>
              <a:t>.</a:t>
            </a:r>
            <a:r>
              <a:rPr lang="en-GB" b="1" dirty="0" smtClean="0">
                <a:solidFill>
                  <a:schemeClr val="bg1"/>
                </a:solidFill>
                <a:latin typeface="Nixie One"/>
                <a:ea typeface="Nixie One"/>
                <a:cs typeface="Nixie One"/>
                <a:sym typeface="Nixie One"/>
              </a:rPr>
              <a:t>]</a:t>
            </a:r>
            <a:endParaRPr lang="en" b="1" i="1" dirty="0">
              <a:solidFill>
                <a:srgbClr val="DC143C"/>
              </a:solidFill>
              <a:latin typeface="Nixie One"/>
              <a:ea typeface="Nixie One"/>
              <a:cs typeface="Nixie One"/>
              <a:sym typeface="Nixie One"/>
            </a:endParaRPr>
          </a:p>
        </p:txBody>
      </p:sp>
      <p:sp>
        <p:nvSpPr>
          <p:cNvPr id="3" name="Text Placeholder 2"/>
          <p:cNvSpPr>
            <a:spLocks noGrp="1"/>
          </p:cNvSpPr>
          <p:nvPr>
            <p:ph type="body" idx="2"/>
          </p:nvPr>
        </p:nvSpPr>
        <p:spPr>
          <a:xfrm>
            <a:off x="457200" y="537210"/>
            <a:ext cx="6617970" cy="868680"/>
          </a:xfrm>
        </p:spPr>
        <p:txBody>
          <a:bodyPr/>
          <a:lstStyle/>
          <a:p>
            <a:pPr>
              <a:lnSpc>
                <a:spcPct val="115000"/>
              </a:lnSpc>
              <a:buClr>
                <a:srgbClr val="222222"/>
              </a:buClr>
              <a:buNone/>
            </a:pPr>
            <a:r>
              <a:rPr lang="en" sz="3600" b="1" dirty="0">
                <a:solidFill>
                  <a:srgbClr val="222222"/>
                </a:solidFill>
                <a:highlight>
                  <a:srgbClr val="B0E0E6"/>
                </a:highlight>
                <a:latin typeface="Nixie One"/>
                <a:ea typeface="Nixie One"/>
                <a:cs typeface="Nixie One"/>
                <a:sym typeface="Nixie One"/>
              </a:rPr>
              <a:t>Professional Networks</a:t>
            </a:r>
          </a:p>
          <a:p>
            <a:pPr>
              <a:buNone/>
            </a:pPr>
            <a:endParaRPr lang="en-GB" sz="3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600200"/>
            <a:ext cx="8149590" cy="4480560"/>
          </a:xfrm>
          <a:prstGeom prst="rect">
            <a:avLst/>
          </a:prstGeom>
        </p:spPr>
        <p:txBody>
          <a:bodyPr lIns="91425" tIns="91425" rIns="91425" bIns="91425" anchor="t" anchorCtr="0">
            <a:noAutofit/>
          </a:bodyPr>
          <a:lstStyle/>
          <a:p>
            <a:pPr lvl="0">
              <a:buNone/>
            </a:pPr>
            <a:r>
              <a:rPr lang="en-GB" b="1" dirty="0">
                <a:solidFill>
                  <a:schemeClr val="bg1"/>
                </a:solidFill>
                <a:latin typeface="Nixie One"/>
                <a:ea typeface="Nixie One"/>
                <a:cs typeface="Nixie One"/>
                <a:sym typeface="Nixie One"/>
              </a:rPr>
              <a:t>9. Longitudinal Survey of Young People in England </a:t>
            </a:r>
          </a:p>
          <a:p>
            <a:pPr lvl="0">
              <a:buNone/>
            </a:pPr>
            <a:endParaRPr lang="en-GB" b="1" dirty="0">
              <a:solidFill>
                <a:schemeClr val="bg1"/>
              </a:solidFill>
              <a:latin typeface="Nixie One"/>
              <a:ea typeface="Nixie One"/>
              <a:cs typeface="Nixie One"/>
              <a:sym typeface="Nixie One"/>
            </a:endParaRPr>
          </a:p>
          <a:p>
            <a:pPr lvl="0">
              <a:buNone/>
            </a:pPr>
            <a:r>
              <a:rPr lang="en-GB" sz="2400" b="1" i="1" dirty="0">
                <a:solidFill>
                  <a:schemeClr val="bg1"/>
                </a:solidFill>
                <a:latin typeface="Nixie One"/>
                <a:ea typeface="Nixie One"/>
                <a:cs typeface="Nixie One"/>
                <a:sym typeface="Nixie One"/>
              </a:rPr>
              <a:t>Teenagers, at ages 14-15, who agree that they talk to their teachers, at least once</a:t>
            </a:r>
            <a:r>
              <a:rPr lang="en-GB" sz="2400" b="1" i="1" dirty="0" smtClean="0">
                <a:solidFill>
                  <a:schemeClr val="bg1"/>
                </a:solidFill>
                <a:latin typeface="Nixie One"/>
                <a:ea typeface="Nixie One"/>
                <a:cs typeface="Nixie One"/>
                <a:sym typeface="Nixie One"/>
              </a:rPr>
              <a:t>:</a:t>
            </a:r>
            <a:endParaRPr lang="en-GB" sz="2400" b="1" i="1" dirty="0">
              <a:solidFill>
                <a:schemeClr val="bg1"/>
              </a:solidFill>
              <a:latin typeface="Nixie One"/>
              <a:ea typeface="Nixie One"/>
              <a:cs typeface="Nixie One"/>
              <a:sym typeface="Nixie One"/>
            </a:endParaRPr>
          </a:p>
          <a:p>
            <a:pPr lvl="0">
              <a:buNone/>
            </a:pPr>
            <a:endParaRPr lang="en-GB" sz="2400" b="1" i="1" dirty="0" smtClean="0">
              <a:solidFill>
                <a:schemeClr val="bg1"/>
              </a:solidFill>
              <a:latin typeface="Nixie One"/>
              <a:ea typeface="Nixie One"/>
              <a:cs typeface="Nixie One"/>
              <a:sym typeface="Nixie One"/>
            </a:endParaRPr>
          </a:p>
          <a:p>
            <a:pPr lvl="0">
              <a:buNone/>
            </a:pPr>
            <a:r>
              <a:rPr lang="en-GB" sz="2400" b="1" i="1" dirty="0" smtClean="0">
                <a:solidFill>
                  <a:schemeClr val="bg1"/>
                </a:solidFill>
                <a:latin typeface="Nixie One"/>
                <a:ea typeface="Nixie One"/>
                <a:cs typeface="Nixie One"/>
                <a:sym typeface="Nixie One"/>
              </a:rPr>
              <a:t>inside </a:t>
            </a:r>
            <a:r>
              <a:rPr lang="en-GB" sz="2400" b="1" i="1" dirty="0">
                <a:solidFill>
                  <a:schemeClr val="bg1"/>
                </a:solidFill>
                <a:latin typeface="Nixie One"/>
                <a:ea typeface="Nixie One"/>
                <a:cs typeface="Nixie One"/>
                <a:sym typeface="Nixie One"/>
              </a:rPr>
              <a:t>of lessons about their future studies are 24% less likely to be NEET (on the day of the survey) at age 19-20, </a:t>
            </a:r>
            <a:r>
              <a:rPr lang="en-GB" sz="2400" b="1" i="1" dirty="0" smtClean="0">
                <a:solidFill>
                  <a:schemeClr val="bg1"/>
                </a:solidFill>
                <a:latin typeface="Nixie One"/>
                <a:ea typeface="Nixie One"/>
                <a:cs typeface="Nixie One"/>
                <a:sym typeface="Nixie One"/>
              </a:rPr>
              <a:t>and,</a:t>
            </a:r>
          </a:p>
          <a:p>
            <a:pPr lvl="0">
              <a:buNone/>
            </a:pPr>
            <a:endParaRPr lang="en-GB" sz="2400" b="1" i="1" dirty="0">
              <a:solidFill>
                <a:schemeClr val="bg1"/>
              </a:solidFill>
              <a:latin typeface="Nixie One"/>
              <a:ea typeface="Nixie One"/>
              <a:cs typeface="Nixie One"/>
              <a:sym typeface="Nixie One"/>
            </a:endParaRPr>
          </a:p>
          <a:p>
            <a:pPr lvl="0">
              <a:buNone/>
            </a:pPr>
            <a:r>
              <a:rPr lang="en-GB" sz="2400" b="1" i="1" dirty="0" smtClean="0">
                <a:solidFill>
                  <a:schemeClr val="bg1"/>
                </a:solidFill>
                <a:latin typeface="Nixie One"/>
                <a:ea typeface="Nixie One"/>
                <a:cs typeface="Nixie One"/>
                <a:sym typeface="Nixie One"/>
              </a:rPr>
              <a:t> if outside </a:t>
            </a:r>
            <a:r>
              <a:rPr lang="en-GB" sz="2400" b="1" i="1" dirty="0">
                <a:solidFill>
                  <a:schemeClr val="bg1"/>
                </a:solidFill>
                <a:latin typeface="Nixie One"/>
                <a:ea typeface="Nixie One"/>
                <a:cs typeface="Nixie One"/>
                <a:sym typeface="Nixie One"/>
              </a:rPr>
              <a:t>of lessons are 13% less likely to be NEET.</a:t>
            </a:r>
          </a:p>
        </p:txBody>
      </p:sp>
      <p:sp>
        <p:nvSpPr>
          <p:cNvPr id="3" name="Text Placeholder 2"/>
          <p:cNvSpPr>
            <a:spLocks noGrp="1"/>
          </p:cNvSpPr>
          <p:nvPr>
            <p:ph type="body" idx="2"/>
          </p:nvPr>
        </p:nvSpPr>
        <p:spPr>
          <a:xfrm>
            <a:off x="457200" y="537210"/>
            <a:ext cx="6617970" cy="868680"/>
          </a:xfrm>
        </p:spPr>
        <p:txBody>
          <a:bodyPr/>
          <a:lstStyle/>
          <a:p>
            <a:pPr>
              <a:lnSpc>
                <a:spcPct val="115000"/>
              </a:lnSpc>
              <a:buClr>
                <a:srgbClr val="222222"/>
              </a:buClr>
              <a:buNone/>
            </a:pPr>
            <a:r>
              <a:rPr lang="en" sz="3600" b="1" dirty="0" smtClean="0">
                <a:solidFill>
                  <a:srgbClr val="222222"/>
                </a:solidFill>
                <a:highlight>
                  <a:srgbClr val="B0E0E6"/>
                </a:highlight>
                <a:latin typeface="Nixie One"/>
                <a:ea typeface="Nixie One"/>
                <a:cs typeface="Nixie One"/>
                <a:sym typeface="Nixie One"/>
              </a:rPr>
              <a:t>Career Information 2</a:t>
            </a:r>
            <a:endParaRPr lang="en" sz="3600" b="1" dirty="0">
              <a:solidFill>
                <a:srgbClr val="222222"/>
              </a:solidFill>
              <a:highlight>
                <a:srgbClr val="B0E0E6"/>
              </a:highlight>
              <a:latin typeface="Nixie One"/>
              <a:ea typeface="Nixie One"/>
              <a:cs typeface="Nixie One"/>
              <a:sym typeface="Nixie One"/>
            </a:endParaRPr>
          </a:p>
          <a:p>
            <a:pPr>
              <a:buNone/>
            </a:pPr>
            <a:endParaRPr lang="en-GB"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219349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600200"/>
            <a:ext cx="8149590" cy="4480560"/>
          </a:xfrm>
          <a:prstGeom prst="rect">
            <a:avLst/>
          </a:prstGeom>
        </p:spPr>
        <p:txBody>
          <a:bodyPr lIns="91425" tIns="91425" rIns="91425" bIns="91425" anchor="t" anchorCtr="0">
            <a:noAutofit/>
          </a:bodyPr>
          <a:lstStyle/>
          <a:p>
            <a:pPr lvl="0">
              <a:buNone/>
            </a:pPr>
            <a:r>
              <a:rPr lang="en-GB" b="1" dirty="0">
                <a:solidFill>
                  <a:schemeClr val="bg1"/>
                </a:solidFill>
                <a:latin typeface="Nixie One"/>
                <a:ea typeface="Nixie One"/>
                <a:cs typeface="Nixie One"/>
                <a:sym typeface="Nixie One"/>
              </a:rPr>
              <a:t>10. British Cohort </a:t>
            </a:r>
            <a:r>
              <a:rPr lang="en-GB" b="1" dirty="0" smtClean="0">
                <a:solidFill>
                  <a:schemeClr val="bg1"/>
                </a:solidFill>
                <a:latin typeface="Nixie One"/>
                <a:ea typeface="Nixie One"/>
                <a:cs typeface="Nixie One"/>
                <a:sym typeface="Nixie One"/>
              </a:rPr>
              <a:t>Study 1970 </a:t>
            </a:r>
            <a:endParaRPr lang="en-GB" b="1" dirty="0">
              <a:solidFill>
                <a:schemeClr val="bg1"/>
              </a:solidFill>
              <a:latin typeface="Nixie One"/>
              <a:ea typeface="Nixie One"/>
              <a:cs typeface="Nixie One"/>
              <a:sym typeface="Nixie One"/>
            </a:endParaRPr>
          </a:p>
          <a:p>
            <a:pPr lvl="0">
              <a:buNone/>
            </a:pPr>
            <a:endParaRPr lang="en-GB" b="1" dirty="0">
              <a:solidFill>
                <a:schemeClr val="bg1"/>
              </a:solidFill>
              <a:latin typeface="Nixie One"/>
              <a:ea typeface="Nixie One"/>
              <a:cs typeface="Nixie One"/>
              <a:sym typeface="Nixie One"/>
            </a:endParaRPr>
          </a:p>
          <a:p>
            <a:pPr lvl="0">
              <a:buNone/>
            </a:pPr>
            <a:r>
              <a:rPr lang="en-GB" b="1" i="1" dirty="0">
                <a:solidFill>
                  <a:schemeClr val="bg1"/>
                </a:solidFill>
                <a:latin typeface="Nixie One"/>
                <a:ea typeface="Nixie One"/>
                <a:cs typeface="Nixie One"/>
                <a:sym typeface="Nixie One"/>
              </a:rPr>
              <a:t>Teenagers, at age 16, who </a:t>
            </a:r>
            <a:r>
              <a:rPr lang="en-GB" b="1" i="1" dirty="0" smtClean="0">
                <a:solidFill>
                  <a:schemeClr val="bg1"/>
                </a:solidFill>
                <a:latin typeface="Nixie One"/>
                <a:ea typeface="Nixie One"/>
                <a:cs typeface="Nixie One"/>
                <a:sym typeface="Nixie One"/>
              </a:rPr>
              <a:t>agreed </a:t>
            </a:r>
            <a:r>
              <a:rPr lang="en-GB" b="1" i="1" dirty="0">
                <a:solidFill>
                  <a:schemeClr val="bg1"/>
                </a:solidFill>
                <a:latin typeface="Nixie One"/>
                <a:ea typeface="Nixie One"/>
                <a:cs typeface="Nixie One"/>
                <a:sym typeface="Nixie One"/>
              </a:rPr>
              <a:t>‘school is largely a waste of time’ earn 16% less </a:t>
            </a:r>
            <a:r>
              <a:rPr lang="en-GB" b="1" i="1" dirty="0" smtClean="0">
                <a:solidFill>
                  <a:schemeClr val="bg1"/>
                </a:solidFill>
                <a:latin typeface="Nixie One"/>
                <a:ea typeface="Nixie One"/>
                <a:cs typeface="Nixie One"/>
                <a:sym typeface="Nixie One"/>
              </a:rPr>
              <a:t> at age 26 than </a:t>
            </a:r>
            <a:r>
              <a:rPr lang="en-GB" b="1" i="1" dirty="0">
                <a:solidFill>
                  <a:schemeClr val="bg1"/>
                </a:solidFill>
                <a:latin typeface="Nixie One"/>
                <a:ea typeface="Nixie One"/>
                <a:cs typeface="Nixie One"/>
                <a:sym typeface="Nixie One"/>
              </a:rPr>
              <a:t>those disagreed.</a:t>
            </a:r>
          </a:p>
        </p:txBody>
      </p:sp>
      <p:sp>
        <p:nvSpPr>
          <p:cNvPr id="3" name="Text Placeholder 2"/>
          <p:cNvSpPr>
            <a:spLocks noGrp="1"/>
          </p:cNvSpPr>
          <p:nvPr>
            <p:ph type="body" idx="2"/>
          </p:nvPr>
        </p:nvSpPr>
        <p:spPr>
          <a:xfrm>
            <a:off x="457200" y="537210"/>
            <a:ext cx="6617970" cy="868680"/>
          </a:xfrm>
        </p:spPr>
        <p:txBody>
          <a:bodyPr/>
          <a:lstStyle/>
          <a:p>
            <a:pPr>
              <a:lnSpc>
                <a:spcPct val="115000"/>
              </a:lnSpc>
              <a:buClr>
                <a:srgbClr val="222222"/>
              </a:buClr>
              <a:buNone/>
            </a:pPr>
            <a:r>
              <a:rPr lang="en" sz="3600" b="1" dirty="0" smtClean="0">
                <a:solidFill>
                  <a:srgbClr val="222222"/>
                </a:solidFill>
                <a:highlight>
                  <a:srgbClr val="B0E0E6"/>
                </a:highlight>
                <a:latin typeface="Nixie One"/>
                <a:ea typeface="Nixie One"/>
                <a:cs typeface="Nixie One"/>
                <a:sym typeface="Nixie One"/>
              </a:rPr>
              <a:t>School Attitude 2</a:t>
            </a:r>
            <a:endParaRPr lang="en" sz="3600" b="1" dirty="0">
              <a:solidFill>
                <a:srgbClr val="222222"/>
              </a:solidFill>
              <a:highlight>
                <a:srgbClr val="B0E0E6"/>
              </a:highlight>
              <a:latin typeface="Nixie One"/>
              <a:ea typeface="Nixie One"/>
              <a:cs typeface="Nixie One"/>
              <a:sym typeface="Nixie One"/>
            </a:endParaRPr>
          </a:p>
          <a:p>
            <a:pPr>
              <a:buNone/>
            </a:pPr>
            <a:endParaRPr lang="en-GB"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2758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689770"/>
            <a:ext cx="8229600" cy="727799"/>
          </a:xfrm>
          <a:prstGeom prst="rect">
            <a:avLst/>
          </a:prstGeom>
        </p:spPr>
        <p:txBody>
          <a:bodyPr lIns="91425" tIns="91425" rIns="91425" bIns="91425" anchor="t" anchorCtr="0">
            <a:noAutofit/>
          </a:bodyPr>
          <a:lstStyle/>
          <a:p>
            <a:pPr lvl="0"/>
            <a:r>
              <a:rPr lang="en-GB" sz="4000" b="1" dirty="0"/>
              <a:t>Project objectives and design </a:t>
            </a:r>
            <a:endParaRPr lang="en" sz="4800" dirty="0"/>
          </a:p>
        </p:txBody>
      </p:sp>
      <p:sp>
        <p:nvSpPr>
          <p:cNvPr id="45" name="Shape 45"/>
          <p:cNvSpPr txBox="1"/>
          <p:nvPr/>
        </p:nvSpPr>
        <p:spPr>
          <a:xfrm>
            <a:off x="457200" y="1581150"/>
            <a:ext cx="8229474" cy="1063800"/>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GB" sz="1600" b="1" dirty="0">
                <a:solidFill>
                  <a:srgbClr val="FFFFFF"/>
                </a:solidFill>
                <a:latin typeface="Raleway"/>
                <a:ea typeface="Raleway"/>
                <a:cs typeface="Raleway"/>
                <a:sym typeface="Raleway"/>
              </a:rPr>
              <a:t>Analysis of longitudinal databases has uncovered a range of work-related teenage experiences and attitudes which have been statistically related to variation in their employment outcomes as young adults (NEET status and earnings). These insights offer schools staff potentially valuable indicators of ultimate pupil economic success</a:t>
            </a:r>
            <a:r>
              <a:rPr lang="en-GB" sz="1600" b="1" dirty="0" smtClean="0">
                <a:solidFill>
                  <a:srgbClr val="FFFFFF"/>
                </a:solidFill>
                <a:latin typeface="Raleway"/>
                <a:ea typeface="Raleway"/>
                <a:cs typeface="Raleway"/>
                <a:sym typeface="Raleway"/>
              </a:rPr>
              <a:t>.</a:t>
            </a:r>
            <a:endParaRPr lang="en-GB" sz="1600" b="1" dirty="0">
              <a:solidFill>
                <a:srgbClr val="FFFFFF"/>
              </a:solidFill>
              <a:latin typeface="Raleway"/>
              <a:ea typeface="Raleway"/>
              <a:cs typeface="Raleway"/>
              <a:sym typeface="Raleway"/>
            </a:endParaRPr>
          </a:p>
        </p:txBody>
      </p:sp>
      <p:sp>
        <p:nvSpPr>
          <p:cNvPr id="47" name="Shape 47"/>
          <p:cNvSpPr txBox="1"/>
          <p:nvPr/>
        </p:nvSpPr>
        <p:spPr>
          <a:xfrm>
            <a:off x="457200" y="3102150"/>
            <a:ext cx="8343900" cy="3561540"/>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GB" sz="1600" b="1" dirty="0">
                <a:solidFill>
                  <a:srgbClr val="FFFFFF"/>
                </a:solidFill>
                <a:latin typeface="Raleway"/>
                <a:ea typeface="Raleway"/>
                <a:cs typeface="Raleway"/>
                <a:sym typeface="Raleway"/>
              </a:rPr>
              <a:t>In this project, we collate such insights from longitudinal data, confirming and describing existing analysis and explore data for further relationships.</a:t>
            </a:r>
          </a:p>
        </p:txBody>
      </p:sp>
      <p:sp>
        <p:nvSpPr>
          <p:cNvPr id="48" name="Shape 48"/>
          <p:cNvSpPr txBox="1"/>
          <p:nvPr/>
        </p:nvSpPr>
        <p:spPr>
          <a:xfrm>
            <a:off x="457200" y="3968857"/>
            <a:ext cx="8343900" cy="1462365"/>
          </a:xfrm>
          <a:prstGeom prst="rect">
            <a:avLst/>
          </a:prstGeom>
          <a:noFill/>
          <a:ln>
            <a:noFill/>
          </a:ln>
        </p:spPr>
        <p:txBody>
          <a:bodyPr lIns="91425" tIns="91425" rIns="91425" bIns="91425" anchor="t" anchorCtr="0">
            <a:noAutofit/>
          </a:bodyPr>
          <a:lstStyle/>
          <a:p>
            <a:pPr marL="285750" lvl="0" indent="-285750">
              <a:spcBef>
                <a:spcPts val="1000"/>
              </a:spcBef>
              <a:spcAft>
                <a:spcPts val="1000"/>
              </a:spcAft>
              <a:buFont typeface="Arial" panose="020B0604020202020204" pitchFamily="34" charset="0"/>
              <a:buChar char="•"/>
            </a:pPr>
            <a:r>
              <a:rPr lang="en-GB" sz="1600" b="1" dirty="0">
                <a:solidFill>
                  <a:srgbClr val="FFFFFF"/>
                </a:solidFill>
                <a:latin typeface="Raleway"/>
                <a:ea typeface="Raleway"/>
                <a:cs typeface="Raleway"/>
                <a:sym typeface="Raleway"/>
              </a:rPr>
              <a:t>We work with schools staff to develop tools to enable easy pupil assessment.</a:t>
            </a:r>
          </a:p>
          <a:p>
            <a:pPr marL="285750" lvl="0" indent="-285750">
              <a:spcBef>
                <a:spcPts val="1000"/>
              </a:spcBef>
              <a:spcAft>
                <a:spcPts val="1000"/>
              </a:spcAft>
              <a:buFont typeface="Arial" panose="020B0604020202020204" pitchFamily="34" charset="0"/>
              <a:buChar char="•"/>
            </a:pPr>
            <a:r>
              <a:rPr lang="en-GB" sz="1600" b="1" dirty="0">
                <a:solidFill>
                  <a:srgbClr val="FFFFFF"/>
                </a:solidFill>
                <a:latin typeface="Raleway"/>
                <a:ea typeface="Raleway"/>
                <a:cs typeface="Raleway"/>
                <a:sym typeface="Raleway"/>
              </a:rPr>
              <a:t>By the conclusion of the project, we aim to provide schools staff with easy access to a new resource which would gauge with new confidence whether pupils had gained sufficiently from work-focused interventions or whether greater intervention was required. </a:t>
            </a:r>
            <a:endParaRPr sz="1600" b="1" dirty="0">
              <a:solidFill>
                <a:srgbClr val="FFFFFF"/>
              </a:solidFill>
              <a:latin typeface="Raleway"/>
              <a:ea typeface="Raleway"/>
              <a:cs typeface="Raleway"/>
              <a:sym typeface="Raleway"/>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600200"/>
            <a:ext cx="8149590" cy="4480560"/>
          </a:xfrm>
          <a:prstGeom prst="rect">
            <a:avLst/>
          </a:prstGeom>
        </p:spPr>
        <p:txBody>
          <a:bodyPr lIns="91425" tIns="91425" rIns="91425" bIns="91425" anchor="t" anchorCtr="0">
            <a:noAutofit/>
          </a:bodyPr>
          <a:lstStyle/>
          <a:p>
            <a:pPr lvl="0">
              <a:buNone/>
            </a:pPr>
            <a:r>
              <a:rPr lang="en-GB" b="1" dirty="0">
                <a:solidFill>
                  <a:schemeClr val="bg1"/>
                </a:solidFill>
                <a:latin typeface="Nixie One"/>
                <a:ea typeface="Nixie One"/>
                <a:cs typeface="Nixie One"/>
                <a:sym typeface="Nixie One"/>
              </a:rPr>
              <a:t>11. Longitudinal Survey of Young People in England </a:t>
            </a:r>
          </a:p>
          <a:p>
            <a:pPr lvl="0">
              <a:buNone/>
            </a:pPr>
            <a:endParaRPr lang="en-GB" b="1" dirty="0">
              <a:solidFill>
                <a:schemeClr val="bg1"/>
              </a:solidFill>
              <a:latin typeface="Nixie One"/>
              <a:ea typeface="Nixie One"/>
              <a:cs typeface="Nixie One"/>
              <a:sym typeface="Nixie One"/>
            </a:endParaRPr>
          </a:p>
          <a:p>
            <a:pPr lvl="0">
              <a:buNone/>
            </a:pPr>
            <a:r>
              <a:rPr lang="en-GB" b="1" i="1" dirty="0">
                <a:solidFill>
                  <a:schemeClr val="bg1"/>
                </a:solidFill>
                <a:latin typeface="Nixie One"/>
                <a:ea typeface="Nixie One"/>
                <a:cs typeface="Nixie One"/>
                <a:sym typeface="Nixie One"/>
              </a:rPr>
              <a:t>Teenagers, at age 14-15, who agree that ‘school is a waste of time for me’ were two times more likely to be NEET </a:t>
            </a:r>
            <a:r>
              <a:rPr lang="en-GB" b="1" i="1" dirty="0" smtClean="0">
                <a:solidFill>
                  <a:schemeClr val="bg1"/>
                </a:solidFill>
                <a:latin typeface="Nixie One"/>
                <a:ea typeface="Nixie One"/>
                <a:cs typeface="Nixie One"/>
                <a:sym typeface="Nixie One"/>
              </a:rPr>
              <a:t> at age 19/20 than </a:t>
            </a:r>
            <a:r>
              <a:rPr lang="en-GB" b="1" i="1" dirty="0">
                <a:solidFill>
                  <a:schemeClr val="bg1"/>
                </a:solidFill>
                <a:latin typeface="Nixie One"/>
                <a:ea typeface="Nixie One"/>
                <a:cs typeface="Nixie One"/>
                <a:sym typeface="Nixie One"/>
              </a:rPr>
              <a:t>those who disagreed. </a:t>
            </a:r>
          </a:p>
        </p:txBody>
      </p:sp>
      <p:sp>
        <p:nvSpPr>
          <p:cNvPr id="3" name="Text Placeholder 2"/>
          <p:cNvSpPr>
            <a:spLocks noGrp="1"/>
          </p:cNvSpPr>
          <p:nvPr>
            <p:ph type="body" idx="2"/>
          </p:nvPr>
        </p:nvSpPr>
        <p:spPr>
          <a:xfrm>
            <a:off x="457200" y="537210"/>
            <a:ext cx="6617970" cy="868680"/>
          </a:xfrm>
        </p:spPr>
        <p:txBody>
          <a:bodyPr/>
          <a:lstStyle/>
          <a:p>
            <a:pPr>
              <a:lnSpc>
                <a:spcPct val="115000"/>
              </a:lnSpc>
              <a:buClr>
                <a:srgbClr val="222222"/>
              </a:buClr>
              <a:buNone/>
            </a:pPr>
            <a:r>
              <a:rPr lang="en" sz="3600" b="1" dirty="0" smtClean="0">
                <a:solidFill>
                  <a:srgbClr val="222222"/>
                </a:solidFill>
                <a:highlight>
                  <a:srgbClr val="B0E0E6"/>
                </a:highlight>
                <a:latin typeface="Nixie One"/>
                <a:ea typeface="Nixie One"/>
                <a:cs typeface="Nixie One"/>
                <a:sym typeface="Nixie One"/>
              </a:rPr>
              <a:t>School Attitude 3</a:t>
            </a:r>
            <a:endParaRPr lang="en" sz="3600" b="1" dirty="0">
              <a:solidFill>
                <a:srgbClr val="222222"/>
              </a:solidFill>
              <a:highlight>
                <a:srgbClr val="B0E0E6"/>
              </a:highlight>
              <a:latin typeface="Nixie One"/>
              <a:ea typeface="Nixie One"/>
              <a:cs typeface="Nixie One"/>
              <a:sym typeface="Nixie One"/>
            </a:endParaRPr>
          </a:p>
          <a:p>
            <a:pPr>
              <a:buNone/>
            </a:pPr>
            <a:endParaRPr lang="en-GB"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5581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600200"/>
            <a:ext cx="8149590" cy="4480560"/>
          </a:xfrm>
          <a:prstGeom prst="rect">
            <a:avLst/>
          </a:prstGeom>
        </p:spPr>
        <p:txBody>
          <a:bodyPr lIns="91425" tIns="91425" rIns="91425" bIns="91425" anchor="t" anchorCtr="0">
            <a:noAutofit/>
          </a:bodyPr>
          <a:lstStyle/>
          <a:p>
            <a:pPr lvl="0">
              <a:buNone/>
            </a:pPr>
            <a:r>
              <a:rPr lang="en-GB" b="1" dirty="0" smtClean="0">
                <a:solidFill>
                  <a:schemeClr val="bg1"/>
                </a:solidFill>
                <a:latin typeface="Nixie One"/>
                <a:ea typeface="Nixie One"/>
                <a:cs typeface="Nixie One"/>
                <a:sym typeface="Nixie One"/>
              </a:rPr>
              <a:t>[12</a:t>
            </a:r>
            <a:r>
              <a:rPr lang="en-GB" b="1" dirty="0">
                <a:solidFill>
                  <a:schemeClr val="bg1"/>
                </a:solidFill>
                <a:latin typeface="Nixie One"/>
                <a:ea typeface="Nixie One"/>
                <a:cs typeface="Nixie One"/>
                <a:sym typeface="Nixie One"/>
              </a:rPr>
              <a:t>. Teenage part-time employment</a:t>
            </a:r>
          </a:p>
          <a:p>
            <a:pPr lvl="0">
              <a:buNone/>
            </a:pPr>
            <a:endParaRPr lang="en-GB" b="1" dirty="0">
              <a:solidFill>
                <a:schemeClr val="bg1"/>
              </a:solidFill>
              <a:latin typeface="Nixie One"/>
              <a:ea typeface="Nixie One"/>
              <a:cs typeface="Nixie One"/>
              <a:sym typeface="Nixie One"/>
            </a:endParaRPr>
          </a:p>
          <a:p>
            <a:pPr lvl="0">
              <a:buNone/>
            </a:pPr>
            <a:r>
              <a:rPr lang="en-GB" b="1" i="1" dirty="0">
                <a:solidFill>
                  <a:schemeClr val="bg1"/>
                </a:solidFill>
                <a:latin typeface="Nixie One"/>
                <a:ea typeface="Nixie One"/>
                <a:cs typeface="Nixie One"/>
                <a:sym typeface="Nixie One"/>
              </a:rPr>
              <a:t>93% of 14 longitudinal studies (including 5 UK studies) into impact of teenage part-time employment on adult economic outcomes find largely positive results for young people</a:t>
            </a:r>
            <a:r>
              <a:rPr lang="en-GB" b="1" i="1" dirty="0" smtClean="0">
                <a:solidFill>
                  <a:schemeClr val="bg1"/>
                </a:solidFill>
                <a:latin typeface="Nixie One"/>
                <a:ea typeface="Nixie One"/>
                <a:cs typeface="Nixie One"/>
                <a:sym typeface="Nixie One"/>
              </a:rPr>
              <a:t>.</a:t>
            </a:r>
            <a:r>
              <a:rPr lang="en-GB" b="1" dirty="0" smtClean="0">
                <a:solidFill>
                  <a:schemeClr val="bg1"/>
                </a:solidFill>
                <a:latin typeface="Nixie One"/>
                <a:ea typeface="Nixie One"/>
                <a:cs typeface="Nixie One"/>
                <a:sym typeface="Nixie One"/>
              </a:rPr>
              <a:t>]</a:t>
            </a:r>
            <a:endParaRPr lang="en-GB" b="1" i="1" dirty="0">
              <a:solidFill>
                <a:schemeClr val="bg1"/>
              </a:solidFill>
              <a:latin typeface="Nixie One"/>
              <a:ea typeface="Nixie One"/>
              <a:cs typeface="Nixie One"/>
              <a:sym typeface="Nixie One"/>
            </a:endParaRPr>
          </a:p>
        </p:txBody>
      </p:sp>
      <p:sp>
        <p:nvSpPr>
          <p:cNvPr id="3" name="Text Placeholder 2"/>
          <p:cNvSpPr>
            <a:spLocks noGrp="1"/>
          </p:cNvSpPr>
          <p:nvPr>
            <p:ph type="body" idx="2"/>
          </p:nvPr>
        </p:nvSpPr>
        <p:spPr>
          <a:xfrm>
            <a:off x="457200" y="537210"/>
            <a:ext cx="6617970" cy="868680"/>
          </a:xfrm>
        </p:spPr>
        <p:txBody>
          <a:bodyPr/>
          <a:lstStyle/>
          <a:p>
            <a:pPr>
              <a:lnSpc>
                <a:spcPct val="115000"/>
              </a:lnSpc>
              <a:buClr>
                <a:srgbClr val="222222"/>
              </a:buClr>
              <a:buNone/>
            </a:pPr>
            <a:r>
              <a:rPr lang="en" sz="3600" b="1" dirty="0" smtClean="0">
                <a:solidFill>
                  <a:srgbClr val="222222"/>
                </a:solidFill>
                <a:highlight>
                  <a:srgbClr val="B0E0E6"/>
                </a:highlight>
                <a:latin typeface="Nixie One"/>
                <a:ea typeface="Nixie One"/>
                <a:cs typeface="Nixie One"/>
                <a:sym typeface="Nixie One"/>
              </a:rPr>
              <a:t>Workplace experience 2</a:t>
            </a:r>
            <a:endParaRPr lang="en" sz="3600" b="1" dirty="0">
              <a:solidFill>
                <a:srgbClr val="222222"/>
              </a:solidFill>
              <a:highlight>
                <a:srgbClr val="B0E0E6"/>
              </a:highlight>
              <a:latin typeface="Nixie One"/>
              <a:ea typeface="Nixie One"/>
              <a:cs typeface="Nixie One"/>
              <a:sym typeface="Nixie One"/>
            </a:endParaRPr>
          </a:p>
          <a:p>
            <a:pPr>
              <a:buNone/>
            </a:pPr>
            <a:endParaRPr lang="en-GB"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272074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p:nvPr/>
        </p:nvSpPr>
        <p:spPr>
          <a:xfrm>
            <a:off x="150" y="0"/>
            <a:ext cx="9144000" cy="6866100"/>
          </a:xfrm>
          <a:prstGeom prst="rect">
            <a:avLst/>
          </a:prstGeom>
          <a:solidFill>
            <a:srgbClr val="000000">
              <a:alpha val="60000"/>
            </a:srgbClr>
          </a:solidFill>
          <a:ln>
            <a:noFill/>
          </a:ln>
        </p:spPr>
        <p:txBody>
          <a:bodyPr lIns="91425" tIns="91425" rIns="91425" bIns="91425" anchor="ctr" anchorCtr="0">
            <a:noAutofit/>
          </a:bodyPr>
          <a:lstStyle/>
          <a:p>
            <a:endParaRPr/>
          </a:p>
        </p:txBody>
      </p:sp>
      <p:sp>
        <p:nvSpPr>
          <p:cNvPr id="2" name="Title 1"/>
          <p:cNvSpPr>
            <a:spLocks noGrp="1"/>
          </p:cNvSpPr>
          <p:nvPr>
            <p:ph type="title"/>
          </p:nvPr>
        </p:nvSpPr>
        <p:spPr>
          <a:xfrm>
            <a:off x="160020" y="914572"/>
            <a:ext cx="8229600" cy="618600"/>
          </a:xfrm>
        </p:spPr>
        <p:txBody>
          <a:bodyPr/>
          <a:lstStyle/>
          <a:p>
            <a:r>
              <a:rPr lang="en-GB" b="1" dirty="0" smtClean="0"/>
              <a:t>INDICATOR 1</a:t>
            </a:r>
            <a:endParaRPr lang="en-GB" b="1" dirty="0"/>
          </a:p>
        </p:txBody>
      </p:sp>
      <p:sp>
        <p:nvSpPr>
          <p:cNvPr id="3" name="TextBox 2"/>
          <p:cNvSpPr txBox="1"/>
          <p:nvPr/>
        </p:nvSpPr>
        <p:spPr>
          <a:xfrm>
            <a:off x="1817370" y="2068830"/>
            <a:ext cx="5509260" cy="553998"/>
          </a:xfrm>
          <a:prstGeom prst="rect">
            <a:avLst/>
          </a:prstGeom>
          <a:noFill/>
          <a:ln>
            <a:solidFill>
              <a:schemeClr val="bg1"/>
            </a:solidFill>
          </a:ln>
        </p:spPr>
        <p:txBody>
          <a:bodyPr wrap="square" rtlCol="0">
            <a:spAutoFit/>
          </a:bodyPr>
          <a:lstStyle/>
          <a:p>
            <a:pPr algn="ctr"/>
            <a:r>
              <a:rPr lang="en-GB" sz="3000" dirty="0">
                <a:solidFill>
                  <a:schemeClr val="bg1"/>
                </a:solidFill>
              </a:rPr>
              <a:t>Thinking about your future</a:t>
            </a:r>
          </a:p>
        </p:txBody>
      </p:sp>
      <p:sp>
        <p:nvSpPr>
          <p:cNvPr id="4" name="TextBox 3"/>
          <p:cNvSpPr txBox="1"/>
          <p:nvPr/>
        </p:nvSpPr>
        <p:spPr>
          <a:xfrm>
            <a:off x="1028700" y="3066344"/>
            <a:ext cx="7498080" cy="2462213"/>
          </a:xfrm>
          <a:prstGeom prst="rect">
            <a:avLst/>
          </a:prstGeom>
          <a:noFill/>
        </p:spPr>
        <p:txBody>
          <a:bodyPr wrap="square" rtlCol="0">
            <a:spAutoFit/>
          </a:bodyPr>
          <a:lstStyle/>
          <a:p>
            <a:r>
              <a:rPr lang="en-GB" sz="2200" dirty="0">
                <a:solidFill>
                  <a:schemeClr val="bg1"/>
                </a:solidFill>
              </a:rPr>
              <a:t>1. Teenagers who are uncertain about their future careers.</a:t>
            </a:r>
          </a:p>
          <a:p>
            <a:r>
              <a:rPr lang="en-GB" sz="2200" dirty="0">
                <a:solidFill>
                  <a:schemeClr val="bg1"/>
                </a:solidFill>
              </a:rPr>
              <a:t>2. Teenagers who have lower occupational ambitions.</a:t>
            </a:r>
          </a:p>
          <a:p>
            <a:r>
              <a:rPr lang="en-GB" sz="2200" dirty="0">
                <a:solidFill>
                  <a:schemeClr val="bg1"/>
                </a:solidFill>
              </a:rPr>
              <a:t>3. Teenagers who do not expect to stay on after age 16.</a:t>
            </a:r>
          </a:p>
          <a:p>
            <a:r>
              <a:rPr lang="en-GB" sz="2200" dirty="0">
                <a:solidFill>
                  <a:schemeClr val="bg1"/>
                </a:solidFill>
              </a:rPr>
              <a:t>4. Teenagers whose career aspirations are ‘misaligned’ with their education expectations.</a:t>
            </a:r>
          </a:p>
          <a:p>
            <a:r>
              <a:rPr lang="en-GB" sz="2200" dirty="0">
                <a:solidFill>
                  <a:schemeClr val="bg1"/>
                </a:solidFill>
              </a:rPr>
              <a:t>[5. Teenagers  who do not have access to family networks who can help them find a job.]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195010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p:nvPr/>
        </p:nvSpPr>
        <p:spPr>
          <a:xfrm>
            <a:off x="150" y="0"/>
            <a:ext cx="9144000" cy="6866100"/>
          </a:xfrm>
          <a:prstGeom prst="rect">
            <a:avLst/>
          </a:prstGeom>
          <a:solidFill>
            <a:srgbClr val="000000">
              <a:alpha val="60000"/>
            </a:srgbClr>
          </a:solidFill>
          <a:ln>
            <a:noFill/>
          </a:ln>
        </p:spPr>
        <p:txBody>
          <a:bodyPr lIns="91425" tIns="91425" rIns="91425" bIns="91425" anchor="ctr" anchorCtr="0">
            <a:noAutofit/>
          </a:bodyPr>
          <a:lstStyle/>
          <a:p>
            <a:endParaRPr/>
          </a:p>
        </p:txBody>
      </p:sp>
      <p:sp>
        <p:nvSpPr>
          <p:cNvPr id="2" name="Title 1"/>
          <p:cNvSpPr>
            <a:spLocks noGrp="1"/>
          </p:cNvSpPr>
          <p:nvPr>
            <p:ph type="title"/>
          </p:nvPr>
        </p:nvSpPr>
        <p:spPr>
          <a:xfrm>
            <a:off x="160020" y="914572"/>
            <a:ext cx="8229600" cy="618600"/>
          </a:xfrm>
        </p:spPr>
        <p:txBody>
          <a:bodyPr/>
          <a:lstStyle/>
          <a:p>
            <a:r>
              <a:rPr lang="en-GB" b="1" dirty="0" smtClean="0"/>
              <a:t>INDICATOR 2</a:t>
            </a:r>
            <a:endParaRPr lang="en-GB" b="1" dirty="0"/>
          </a:p>
        </p:txBody>
      </p:sp>
      <p:sp>
        <p:nvSpPr>
          <p:cNvPr id="3" name="TextBox 2"/>
          <p:cNvSpPr txBox="1"/>
          <p:nvPr/>
        </p:nvSpPr>
        <p:spPr>
          <a:xfrm>
            <a:off x="1817370" y="2068830"/>
            <a:ext cx="5509260" cy="553998"/>
          </a:xfrm>
          <a:prstGeom prst="rect">
            <a:avLst/>
          </a:prstGeom>
          <a:noFill/>
          <a:ln>
            <a:solidFill>
              <a:schemeClr val="bg1"/>
            </a:solidFill>
          </a:ln>
        </p:spPr>
        <p:txBody>
          <a:bodyPr wrap="square" rtlCol="0">
            <a:spAutoFit/>
          </a:bodyPr>
          <a:lstStyle/>
          <a:p>
            <a:pPr algn="ctr"/>
            <a:r>
              <a:rPr lang="en-GB" sz="3000" dirty="0">
                <a:solidFill>
                  <a:schemeClr val="bg1"/>
                </a:solidFill>
              </a:rPr>
              <a:t>Talking about your future</a:t>
            </a:r>
          </a:p>
        </p:txBody>
      </p:sp>
      <p:sp>
        <p:nvSpPr>
          <p:cNvPr id="4" name="TextBox 3"/>
          <p:cNvSpPr txBox="1"/>
          <p:nvPr/>
        </p:nvSpPr>
        <p:spPr>
          <a:xfrm>
            <a:off x="1028700" y="3066344"/>
            <a:ext cx="7498080" cy="1446550"/>
          </a:xfrm>
          <a:prstGeom prst="rect">
            <a:avLst/>
          </a:prstGeom>
          <a:noFill/>
        </p:spPr>
        <p:txBody>
          <a:bodyPr wrap="square" rtlCol="0">
            <a:spAutoFit/>
          </a:bodyPr>
          <a:lstStyle/>
          <a:p>
            <a:r>
              <a:rPr lang="en-GB" sz="2200" dirty="0">
                <a:solidFill>
                  <a:schemeClr val="bg1"/>
                </a:solidFill>
              </a:rPr>
              <a:t>6. Teenagers who do not discuss their futures with their teachers.</a:t>
            </a:r>
          </a:p>
          <a:p>
            <a:r>
              <a:rPr lang="en-GB" sz="2200" dirty="0">
                <a:solidFill>
                  <a:schemeClr val="bg1"/>
                </a:solidFill>
              </a:rPr>
              <a:t>7. Teenagers who have not had helpful career talks with people from outside of school.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174441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p:nvPr/>
        </p:nvSpPr>
        <p:spPr>
          <a:xfrm>
            <a:off x="150" y="0"/>
            <a:ext cx="9144000" cy="6866100"/>
          </a:xfrm>
          <a:prstGeom prst="rect">
            <a:avLst/>
          </a:prstGeom>
          <a:solidFill>
            <a:srgbClr val="000000">
              <a:alpha val="60000"/>
            </a:srgbClr>
          </a:solidFill>
          <a:ln>
            <a:noFill/>
          </a:ln>
        </p:spPr>
        <p:txBody>
          <a:bodyPr lIns="91425" tIns="91425" rIns="91425" bIns="91425" anchor="ctr" anchorCtr="0">
            <a:noAutofit/>
          </a:bodyPr>
          <a:lstStyle/>
          <a:p>
            <a:endParaRPr/>
          </a:p>
        </p:txBody>
      </p:sp>
      <p:sp>
        <p:nvSpPr>
          <p:cNvPr id="2" name="Title 1"/>
          <p:cNvSpPr>
            <a:spLocks noGrp="1"/>
          </p:cNvSpPr>
          <p:nvPr>
            <p:ph type="title"/>
          </p:nvPr>
        </p:nvSpPr>
        <p:spPr>
          <a:xfrm>
            <a:off x="160020" y="914572"/>
            <a:ext cx="8229600" cy="618600"/>
          </a:xfrm>
        </p:spPr>
        <p:txBody>
          <a:bodyPr/>
          <a:lstStyle/>
          <a:p>
            <a:r>
              <a:rPr lang="en-GB" b="1" dirty="0" smtClean="0"/>
              <a:t>INDICATOR 3</a:t>
            </a:r>
            <a:endParaRPr lang="en-GB" b="1" dirty="0"/>
          </a:p>
        </p:txBody>
      </p:sp>
      <p:sp>
        <p:nvSpPr>
          <p:cNvPr id="3" name="TextBox 2"/>
          <p:cNvSpPr txBox="1"/>
          <p:nvPr/>
        </p:nvSpPr>
        <p:spPr>
          <a:xfrm>
            <a:off x="1817370" y="2068830"/>
            <a:ext cx="5509260" cy="553998"/>
          </a:xfrm>
          <a:prstGeom prst="rect">
            <a:avLst/>
          </a:prstGeom>
          <a:noFill/>
          <a:ln>
            <a:solidFill>
              <a:schemeClr val="bg1"/>
            </a:solidFill>
          </a:ln>
        </p:spPr>
        <p:txBody>
          <a:bodyPr wrap="square" rtlCol="0">
            <a:spAutoFit/>
          </a:bodyPr>
          <a:lstStyle/>
          <a:p>
            <a:pPr algn="ctr"/>
            <a:r>
              <a:rPr lang="en-GB" sz="3000" dirty="0">
                <a:solidFill>
                  <a:schemeClr val="bg1"/>
                </a:solidFill>
              </a:rPr>
              <a:t>Experiencing the future</a:t>
            </a:r>
          </a:p>
        </p:txBody>
      </p:sp>
      <p:sp>
        <p:nvSpPr>
          <p:cNvPr id="4" name="TextBox 3"/>
          <p:cNvSpPr txBox="1"/>
          <p:nvPr/>
        </p:nvSpPr>
        <p:spPr>
          <a:xfrm>
            <a:off x="1028700" y="3066344"/>
            <a:ext cx="7498080" cy="1446550"/>
          </a:xfrm>
          <a:prstGeom prst="rect">
            <a:avLst/>
          </a:prstGeom>
          <a:noFill/>
        </p:spPr>
        <p:txBody>
          <a:bodyPr wrap="square" rtlCol="0">
            <a:spAutoFit/>
          </a:bodyPr>
          <a:lstStyle/>
          <a:p>
            <a:r>
              <a:rPr lang="en-GB" sz="2200" dirty="0">
                <a:solidFill>
                  <a:schemeClr val="bg1"/>
                </a:solidFill>
              </a:rPr>
              <a:t>8. Teenagers who do not engage in school-mediated employer engagement activities.</a:t>
            </a:r>
          </a:p>
          <a:p>
            <a:r>
              <a:rPr lang="en-GB" sz="2200" dirty="0">
                <a:solidFill>
                  <a:schemeClr val="bg1"/>
                </a:solidFill>
              </a:rPr>
              <a:t>[9. Teenagers who do not combine part-time work with full-time education.]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44464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p:nvPr/>
        </p:nvSpPr>
        <p:spPr>
          <a:xfrm>
            <a:off x="150" y="0"/>
            <a:ext cx="9144000" cy="6866100"/>
          </a:xfrm>
          <a:prstGeom prst="rect">
            <a:avLst/>
          </a:prstGeom>
          <a:solidFill>
            <a:srgbClr val="000000">
              <a:alpha val="60000"/>
            </a:srgbClr>
          </a:solidFill>
          <a:ln>
            <a:noFill/>
          </a:ln>
        </p:spPr>
        <p:txBody>
          <a:bodyPr lIns="91425" tIns="91425" rIns="91425" bIns="91425" anchor="ctr" anchorCtr="0">
            <a:noAutofit/>
          </a:bodyPr>
          <a:lstStyle/>
          <a:p>
            <a:endParaRPr/>
          </a:p>
        </p:txBody>
      </p:sp>
      <p:sp>
        <p:nvSpPr>
          <p:cNvPr id="2" name="Title 1"/>
          <p:cNvSpPr>
            <a:spLocks noGrp="1"/>
          </p:cNvSpPr>
          <p:nvPr>
            <p:ph type="title"/>
          </p:nvPr>
        </p:nvSpPr>
        <p:spPr>
          <a:xfrm>
            <a:off x="160020" y="914572"/>
            <a:ext cx="8229600" cy="618600"/>
          </a:xfrm>
        </p:spPr>
        <p:txBody>
          <a:bodyPr/>
          <a:lstStyle/>
          <a:p>
            <a:r>
              <a:rPr lang="en-GB" b="1" dirty="0" smtClean="0"/>
              <a:t>INDICATOR 4</a:t>
            </a:r>
            <a:endParaRPr lang="en-GB" b="1" dirty="0"/>
          </a:p>
        </p:txBody>
      </p:sp>
      <p:sp>
        <p:nvSpPr>
          <p:cNvPr id="3" name="TextBox 2"/>
          <p:cNvSpPr txBox="1"/>
          <p:nvPr/>
        </p:nvSpPr>
        <p:spPr>
          <a:xfrm>
            <a:off x="1817370" y="2068830"/>
            <a:ext cx="5509260" cy="553998"/>
          </a:xfrm>
          <a:prstGeom prst="rect">
            <a:avLst/>
          </a:prstGeom>
          <a:noFill/>
          <a:ln>
            <a:solidFill>
              <a:schemeClr val="bg1"/>
            </a:solidFill>
          </a:ln>
        </p:spPr>
        <p:txBody>
          <a:bodyPr wrap="square" rtlCol="0">
            <a:spAutoFit/>
          </a:bodyPr>
          <a:lstStyle/>
          <a:p>
            <a:pPr algn="ctr"/>
            <a:r>
              <a:rPr lang="en-GB" sz="3000" dirty="0">
                <a:solidFill>
                  <a:schemeClr val="bg1"/>
                </a:solidFill>
              </a:rPr>
              <a:t>Thinking about today</a:t>
            </a:r>
          </a:p>
        </p:txBody>
      </p:sp>
      <p:sp>
        <p:nvSpPr>
          <p:cNvPr id="4" name="TextBox 3"/>
          <p:cNvSpPr txBox="1"/>
          <p:nvPr/>
        </p:nvSpPr>
        <p:spPr>
          <a:xfrm>
            <a:off x="1028700" y="3066344"/>
            <a:ext cx="7498080" cy="769441"/>
          </a:xfrm>
          <a:prstGeom prst="rect">
            <a:avLst/>
          </a:prstGeom>
          <a:noFill/>
        </p:spPr>
        <p:txBody>
          <a:bodyPr wrap="square" rtlCol="0">
            <a:spAutoFit/>
          </a:bodyPr>
          <a:lstStyle/>
          <a:p>
            <a:r>
              <a:rPr lang="en-GB" sz="2200" dirty="0">
                <a:solidFill>
                  <a:schemeClr val="bg1"/>
                </a:solidFill>
              </a:rPr>
              <a:t>10. Teenagers  who are not positive towards school and learning.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3570493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p:nvPr/>
        </p:nvSpPr>
        <p:spPr>
          <a:xfrm>
            <a:off x="0" y="0"/>
            <a:ext cx="4580100" cy="6858000"/>
          </a:xfrm>
          <a:prstGeom prst="rect">
            <a:avLst/>
          </a:prstGeom>
          <a:solidFill>
            <a:srgbClr val="000000">
              <a:alpha val="73330"/>
            </a:srgbClr>
          </a:solidFill>
          <a:ln>
            <a:noFill/>
          </a:ln>
        </p:spPr>
        <p:txBody>
          <a:bodyPr lIns="91425" tIns="91425" rIns="91425" bIns="91425" anchor="ctr" anchorCtr="0">
            <a:noAutofit/>
          </a:bodyPr>
          <a:lstStyle/>
          <a:p>
            <a:endParaRPr/>
          </a:p>
        </p:txBody>
      </p:sp>
      <p:sp>
        <p:nvSpPr>
          <p:cNvPr id="112" name="Shape 112"/>
          <p:cNvSpPr txBox="1">
            <a:spLocks noGrp="1"/>
          </p:cNvSpPr>
          <p:nvPr>
            <p:ph type="title"/>
          </p:nvPr>
        </p:nvSpPr>
        <p:spPr>
          <a:xfrm>
            <a:off x="432873" y="689775"/>
            <a:ext cx="5314499" cy="727799"/>
          </a:xfrm>
          <a:prstGeom prst="rect">
            <a:avLst/>
          </a:prstGeom>
        </p:spPr>
        <p:txBody>
          <a:bodyPr lIns="91425" tIns="91425" rIns="91425" bIns="91425" anchor="t" anchorCtr="0">
            <a:noAutofit/>
          </a:bodyPr>
          <a:lstStyle/>
          <a:p>
            <a:pPr lvl="0" rtl="0">
              <a:spcBef>
                <a:spcPts val="0"/>
              </a:spcBef>
              <a:buNone/>
            </a:pPr>
            <a:r>
              <a:rPr lang="en" dirty="0" smtClean="0"/>
              <a:t>NEXT STEP</a:t>
            </a:r>
            <a:endParaRPr lang="en" dirty="0"/>
          </a:p>
        </p:txBody>
      </p:sp>
      <p:sp>
        <p:nvSpPr>
          <p:cNvPr id="113" name="Shape 113"/>
          <p:cNvSpPr txBox="1">
            <a:spLocks noGrp="1"/>
          </p:cNvSpPr>
          <p:nvPr>
            <p:ph type="body" idx="1"/>
          </p:nvPr>
        </p:nvSpPr>
        <p:spPr>
          <a:xfrm>
            <a:off x="432875" y="2350850"/>
            <a:ext cx="3644700" cy="4217099"/>
          </a:xfrm>
          <a:prstGeom prst="rect">
            <a:avLst/>
          </a:prstGeom>
        </p:spPr>
        <p:txBody>
          <a:bodyPr lIns="91425" tIns="91425" rIns="91425" bIns="91425" anchor="t" anchorCtr="0">
            <a:noAutofit/>
          </a:bodyPr>
          <a:lstStyle/>
          <a:p>
            <a:pPr marL="457200" indent="-457200">
              <a:buFont typeface="+mj-lt"/>
              <a:buAutoNum type="arabicPeriod"/>
            </a:pPr>
            <a:r>
              <a:rPr lang="en-GB" sz="2400" b="1" dirty="0"/>
              <a:t>Focus Groups with practitioners.</a:t>
            </a:r>
          </a:p>
          <a:p>
            <a:pPr marL="457200" indent="-457200">
              <a:buFont typeface="+mj-lt"/>
              <a:buAutoNum type="arabicPeriod"/>
            </a:pPr>
            <a:endParaRPr lang="en-GB" sz="2400" b="1" dirty="0"/>
          </a:p>
          <a:p>
            <a:pPr marL="457200" indent="-457200">
              <a:buFont typeface="+mj-lt"/>
              <a:buAutoNum type="arabicPeriod"/>
            </a:pPr>
            <a:r>
              <a:rPr lang="en-GB" sz="2400" b="1" dirty="0"/>
              <a:t>Testing with partner schools.</a:t>
            </a:r>
          </a:p>
          <a:p>
            <a:pPr marL="457200" indent="-457200">
              <a:buFont typeface="+mj-lt"/>
              <a:buAutoNum type="arabicPeriod"/>
            </a:pPr>
            <a:endParaRPr lang="en-GB" sz="2400" b="1" dirty="0"/>
          </a:p>
          <a:p>
            <a:pPr marL="457200" indent="-457200">
              <a:buFont typeface="+mj-lt"/>
              <a:buAutoNum type="arabicPeriod"/>
            </a:pPr>
            <a:r>
              <a:rPr lang="en-GB" sz="2400" b="1" dirty="0"/>
              <a:t>Toolkit publication: autumn 2016.</a:t>
            </a:r>
          </a:p>
        </p:txBody>
      </p:sp>
    </p:spTree>
    <p:extLst>
      <p:ext uri="{BB962C8B-B14F-4D97-AF65-F5344CB8AC3E}">
        <p14:creationId xmlns:p14="http://schemas.microsoft.com/office/powerpoint/2010/main" val="3971379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Text Placeholder 2"/>
          <p:cNvSpPr>
            <a:spLocks noGrp="1"/>
          </p:cNvSpPr>
          <p:nvPr>
            <p:ph type="body" idx="2"/>
          </p:nvPr>
        </p:nvSpPr>
        <p:spPr>
          <a:xfrm>
            <a:off x="981277" y="422910"/>
            <a:ext cx="7189470" cy="4126230"/>
          </a:xfrm>
        </p:spPr>
        <p:txBody>
          <a:bodyPr/>
          <a:lstStyle/>
          <a:p>
            <a:pPr>
              <a:lnSpc>
                <a:spcPct val="115000"/>
              </a:lnSpc>
              <a:buClr>
                <a:srgbClr val="222222"/>
              </a:buClr>
              <a:buNone/>
            </a:pPr>
            <a:r>
              <a:rPr lang="en-GB" sz="3600" b="1" dirty="0">
                <a:solidFill>
                  <a:srgbClr val="222222"/>
                </a:solidFill>
                <a:highlight>
                  <a:srgbClr val="B0E0E6"/>
                </a:highlight>
                <a:latin typeface="Nixie One"/>
                <a:ea typeface="Nixie One"/>
                <a:cs typeface="Nixie One"/>
                <a:sym typeface="Nixie One"/>
              </a:rPr>
              <a:t>Thank you</a:t>
            </a:r>
            <a:r>
              <a:rPr lang="en-GB" sz="3600" b="1" dirty="0" smtClean="0">
                <a:solidFill>
                  <a:srgbClr val="222222"/>
                </a:solidFill>
                <a:highlight>
                  <a:srgbClr val="B0E0E6"/>
                </a:highlight>
                <a:latin typeface="Nixie One"/>
                <a:ea typeface="Nixie One"/>
                <a:cs typeface="Nixie One"/>
                <a:sym typeface="Nixie One"/>
              </a:rPr>
              <a:t>!- any questions? </a:t>
            </a:r>
            <a:endParaRPr lang="en-GB" sz="3000" dirty="0"/>
          </a:p>
        </p:txBody>
      </p:sp>
      <p:sp>
        <p:nvSpPr>
          <p:cNvPr id="5" name="Shape 55"/>
          <p:cNvSpPr txBox="1">
            <a:spLocks/>
          </p:cNvSpPr>
          <p:nvPr/>
        </p:nvSpPr>
        <p:spPr>
          <a:xfrm>
            <a:off x="8025" y="4549140"/>
            <a:ext cx="9135975" cy="110871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Raleway"/>
              <a:buChar char="◎"/>
              <a:defRPr sz="2800" b="0" i="0" u="none" strike="noStrike" cap="none">
                <a:solidFill>
                  <a:srgbClr val="FFFFFF"/>
                </a:solidFill>
                <a:latin typeface="Raleway"/>
                <a:ea typeface="Raleway"/>
                <a:cs typeface="Raleway"/>
                <a:sym typeface="Raleway"/>
              </a:defRPr>
            </a:lvl1pPr>
            <a:lvl2pPr marR="0" lvl="1" algn="l" rtl="0">
              <a:lnSpc>
                <a:spcPct val="100000"/>
              </a:lnSpc>
              <a:spcBef>
                <a:spcPts val="480"/>
              </a:spcBef>
              <a:spcAft>
                <a:spcPts val="0"/>
              </a:spcAft>
              <a:buClr>
                <a:srgbClr val="FFFFFF"/>
              </a:buClr>
              <a:buSzPct val="100000"/>
              <a:buFont typeface="Raleway"/>
              <a:buNone/>
              <a:defRPr sz="2400" b="0" i="0" u="none" strike="noStrike" cap="none">
                <a:solidFill>
                  <a:srgbClr val="FFFFFF"/>
                </a:solidFill>
                <a:latin typeface="Raleway"/>
                <a:ea typeface="Raleway"/>
                <a:cs typeface="Raleway"/>
                <a:sym typeface="Raleway"/>
              </a:defRPr>
            </a:lvl2pPr>
            <a:lvl3pPr marR="0" lvl="2" algn="l" rtl="0">
              <a:lnSpc>
                <a:spcPct val="100000"/>
              </a:lnSpc>
              <a:spcBef>
                <a:spcPts val="480"/>
              </a:spcBef>
              <a:spcAft>
                <a:spcPts val="0"/>
              </a:spcAft>
              <a:buClr>
                <a:srgbClr val="FFFFFF"/>
              </a:buClr>
              <a:buSzPct val="100000"/>
              <a:buFont typeface="Raleway"/>
              <a:buNone/>
              <a:defRPr sz="2400" b="0" i="0" u="none" strike="noStrike" cap="none">
                <a:solidFill>
                  <a:srgbClr val="FFFFFF"/>
                </a:solidFill>
                <a:latin typeface="Raleway"/>
                <a:ea typeface="Raleway"/>
                <a:cs typeface="Raleway"/>
                <a:sym typeface="Raleway"/>
              </a:defRPr>
            </a:lvl3pPr>
            <a:lvl4pPr marR="0" lvl="3"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defRPr>
            </a:lvl4pPr>
            <a:lvl5pPr marR="0" lvl="4"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defRPr>
            </a:lvl5pPr>
            <a:lvl6pPr marR="0" lvl="5"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defRPr>
            </a:lvl6pPr>
            <a:lvl7pPr marR="0" lvl="6"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defRPr>
            </a:lvl7pPr>
            <a:lvl8pPr marR="0" lvl="7"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defRPr>
            </a:lvl8pPr>
            <a:lvl9pPr marR="0" lvl="8"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defRPr>
            </a:lvl9pPr>
          </a:lstStyle>
          <a:p>
            <a:pPr algn="ctr">
              <a:spcBef>
                <a:spcPts val="0"/>
              </a:spcBef>
              <a:buFont typeface="Raleway"/>
              <a:buNone/>
            </a:pPr>
            <a:r>
              <a:rPr lang="en-GB" sz="2000" b="1" dirty="0" smtClean="0">
                <a:solidFill>
                  <a:schemeClr val="bg1"/>
                </a:solidFill>
              </a:rPr>
              <a:t>Contact details: </a:t>
            </a:r>
          </a:p>
          <a:p>
            <a:pPr algn="ctr">
              <a:spcBef>
                <a:spcPts val="0"/>
              </a:spcBef>
              <a:buFont typeface="Raleway"/>
              <a:buNone/>
            </a:pPr>
            <a:r>
              <a:rPr lang="en-GB" sz="2000" b="1" dirty="0" smtClean="0">
                <a:solidFill>
                  <a:schemeClr val="bg1"/>
                </a:solidFill>
                <a:hlinkClick r:id="rId3"/>
              </a:rPr>
              <a:t>Anthony.mann@educationandemployers.org</a:t>
            </a:r>
            <a:endParaRPr lang="en-GB" sz="2000" b="1" dirty="0" smtClean="0">
              <a:solidFill>
                <a:schemeClr val="bg1"/>
              </a:solidFill>
            </a:endParaRPr>
          </a:p>
          <a:p>
            <a:pPr algn="ctr">
              <a:spcBef>
                <a:spcPts val="0"/>
              </a:spcBef>
              <a:buFont typeface="Raleway"/>
              <a:buNone/>
            </a:pPr>
            <a:r>
              <a:rPr lang="en-GB" sz="2000" b="1" dirty="0" smtClean="0">
                <a:solidFill>
                  <a:schemeClr val="bg1"/>
                </a:solidFill>
                <a:hlinkClick r:id="rId4"/>
              </a:rPr>
              <a:t>Elnaz.Kashef@educationandemployers.org</a:t>
            </a:r>
            <a:endParaRPr lang="en-GB" sz="2000" b="1" dirty="0" smtClean="0">
              <a:solidFill>
                <a:schemeClr val="bg1"/>
              </a:solidFill>
            </a:endParaRPr>
          </a:p>
          <a:p>
            <a:pPr algn="ctr">
              <a:spcBef>
                <a:spcPts val="0"/>
              </a:spcBef>
              <a:buFont typeface="Raleway"/>
              <a:buNone/>
            </a:pPr>
            <a:endParaRPr lang="en-GB" sz="2000" b="1" dirty="0">
              <a:solidFill>
                <a:schemeClr val="bg1"/>
              </a:solidFill>
            </a:endParaRPr>
          </a:p>
        </p:txBody>
      </p:sp>
      <p:sp>
        <p:nvSpPr>
          <p:cNvPr id="7" name="Shape 54"/>
          <p:cNvSpPr txBox="1">
            <a:spLocks/>
          </p:cNvSpPr>
          <p:nvPr/>
        </p:nvSpPr>
        <p:spPr>
          <a:xfrm>
            <a:off x="193334" y="1691641"/>
            <a:ext cx="8299156" cy="206439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ixie One"/>
              <a:buNone/>
              <a:defRPr sz="3600" b="0" i="0" u="none" strike="noStrike" cap="none">
                <a:solidFill>
                  <a:srgbClr val="FFFFFF"/>
                </a:solidFill>
                <a:latin typeface="Nixie One"/>
                <a:ea typeface="Nixie One"/>
                <a:cs typeface="Nixie One"/>
                <a:sym typeface="Nixie One"/>
              </a:defRPr>
            </a:lvl1pPr>
            <a:lvl2pPr lvl="1">
              <a:spcBef>
                <a:spcPts val="0"/>
              </a:spcBef>
              <a:buClr>
                <a:srgbClr val="FFFFFF"/>
              </a:buClr>
              <a:buSzPct val="100000"/>
              <a:buFont typeface="Nixie One"/>
              <a:buNone/>
              <a:defRPr sz="3600">
                <a:solidFill>
                  <a:srgbClr val="FFFFFF"/>
                </a:solidFill>
                <a:latin typeface="Nixie One"/>
                <a:ea typeface="Nixie One"/>
                <a:cs typeface="Nixie One"/>
                <a:sym typeface="Nixie One"/>
              </a:defRPr>
            </a:lvl2pPr>
            <a:lvl3pPr lvl="2">
              <a:spcBef>
                <a:spcPts val="0"/>
              </a:spcBef>
              <a:buClr>
                <a:srgbClr val="FFFFFF"/>
              </a:buClr>
              <a:buSzPct val="100000"/>
              <a:buFont typeface="Nixie One"/>
              <a:buNone/>
              <a:defRPr sz="3600">
                <a:solidFill>
                  <a:srgbClr val="FFFFFF"/>
                </a:solidFill>
                <a:latin typeface="Nixie One"/>
                <a:ea typeface="Nixie One"/>
                <a:cs typeface="Nixie One"/>
                <a:sym typeface="Nixie One"/>
              </a:defRPr>
            </a:lvl3pPr>
            <a:lvl4pPr lvl="3">
              <a:spcBef>
                <a:spcPts val="0"/>
              </a:spcBef>
              <a:buClr>
                <a:srgbClr val="FFFFFF"/>
              </a:buClr>
              <a:buSzPct val="100000"/>
              <a:buFont typeface="Nixie One"/>
              <a:buNone/>
              <a:defRPr sz="3600">
                <a:solidFill>
                  <a:srgbClr val="FFFFFF"/>
                </a:solidFill>
                <a:latin typeface="Nixie One"/>
                <a:ea typeface="Nixie One"/>
                <a:cs typeface="Nixie One"/>
                <a:sym typeface="Nixie One"/>
              </a:defRPr>
            </a:lvl4pPr>
            <a:lvl5pPr lvl="4">
              <a:spcBef>
                <a:spcPts val="0"/>
              </a:spcBef>
              <a:buClr>
                <a:srgbClr val="FFFFFF"/>
              </a:buClr>
              <a:buSzPct val="100000"/>
              <a:buFont typeface="Nixie One"/>
              <a:buNone/>
              <a:defRPr sz="3600">
                <a:solidFill>
                  <a:srgbClr val="FFFFFF"/>
                </a:solidFill>
                <a:latin typeface="Nixie One"/>
                <a:ea typeface="Nixie One"/>
                <a:cs typeface="Nixie One"/>
                <a:sym typeface="Nixie One"/>
              </a:defRPr>
            </a:lvl5pPr>
            <a:lvl6pPr lvl="5">
              <a:spcBef>
                <a:spcPts val="0"/>
              </a:spcBef>
              <a:buClr>
                <a:srgbClr val="FFFFFF"/>
              </a:buClr>
              <a:buSzPct val="100000"/>
              <a:buFont typeface="Nixie One"/>
              <a:buNone/>
              <a:defRPr sz="3600">
                <a:solidFill>
                  <a:srgbClr val="FFFFFF"/>
                </a:solidFill>
                <a:latin typeface="Nixie One"/>
                <a:ea typeface="Nixie One"/>
                <a:cs typeface="Nixie One"/>
                <a:sym typeface="Nixie One"/>
              </a:defRPr>
            </a:lvl6pPr>
            <a:lvl7pPr lvl="6">
              <a:spcBef>
                <a:spcPts val="0"/>
              </a:spcBef>
              <a:buClr>
                <a:srgbClr val="FFFFFF"/>
              </a:buClr>
              <a:buSzPct val="100000"/>
              <a:buFont typeface="Nixie One"/>
              <a:buNone/>
              <a:defRPr sz="3600">
                <a:solidFill>
                  <a:srgbClr val="FFFFFF"/>
                </a:solidFill>
                <a:latin typeface="Nixie One"/>
                <a:ea typeface="Nixie One"/>
                <a:cs typeface="Nixie One"/>
                <a:sym typeface="Nixie One"/>
              </a:defRPr>
            </a:lvl7pPr>
            <a:lvl8pPr lvl="7">
              <a:spcBef>
                <a:spcPts val="0"/>
              </a:spcBef>
              <a:buClr>
                <a:srgbClr val="FFFFFF"/>
              </a:buClr>
              <a:buSzPct val="100000"/>
              <a:buFont typeface="Nixie One"/>
              <a:buNone/>
              <a:defRPr sz="3600">
                <a:solidFill>
                  <a:srgbClr val="FFFFFF"/>
                </a:solidFill>
                <a:latin typeface="Nixie One"/>
                <a:ea typeface="Nixie One"/>
                <a:cs typeface="Nixie One"/>
                <a:sym typeface="Nixie One"/>
              </a:defRPr>
            </a:lvl8pPr>
            <a:lvl9pPr lvl="8">
              <a:spcBef>
                <a:spcPts val="0"/>
              </a:spcBef>
              <a:buClr>
                <a:srgbClr val="FFFFFF"/>
              </a:buClr>
              <a:buSzPct val="100000"/>
              <a:buFont typeface="Nixie One"/>
              <a:buNone/>
              <a:defRPr sz="3600">
                <a:solidFill>
                  <a:srgbClr val="FFFFFF"/>
                </a:solidFill>
                <a:latin typeface="Nixie One"/>
                <a:ea typeface="Nixie One"/>
                <a:cs typeface="Nixie One"/>
                <a:sym typeface="Nixie One"/>
              </a:defRPr>
            </a:lvl9pPr>
          </a:lstStyle>
          <a:p>
            <a:pPr algn="ctr"/>
            <a:r>
              <a:rPr lang="en-GB" sz="4200" b="1" dirty="0" smtClean="0">
                <a:solidFill>
                  <a:srgbClr val="222222"/>
                </a:solidFill>
                <a:highlight>
                  <a:srgbClr val="B0E0E6"/>
                </a:highlight>
              </a:rPr>
              <a:t>Teenage work-related indicators of adult economic outcomes</a:t>
            </a:r>
            <a:endParaRPr lang="en" sz="4200" b="1" dirty="0">
              <a:solidFill>
                <a:srgbClr val="222222"/>
              </a:solidFill>
              <a:highlight>
                <a:srgbClr val="B0E0E6"/>
              </a:highligh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4128" y="6038209"/>
            <a:ext cx="3936619" cy="61017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6886" y="5922097"/>
            <a:ext cx="2139742" cy="842400"/>
          </a:xfrm>
          <a:prstGeom prst="rect">
            <a:avLst/>
          </a:prstGeom>
        </p:spPr>
      </p:pic>
    </p:spTree>
    <p:extLst>
      <p:ext uri="{BB962C8B-B14F-4D97-AF65-F5344CB8AC3E}">
        <p14:creationId xmlns:p14="http://schemas.microsoft.com/office/powerpoint/2010/main" val="284653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p:nvPr/>
        </p:nvSpPr>
        <p:spPr>
          <a:xfrm>
            <a:off x="150" y="0"/>
            <a:ext cx="9144000" cy="6866100"/>
          </a:xfrm>
          <a:prstGeom prst="rect">
            <a:avLst/>
          </a:prstGeom>
          <a:solidFill>
            <a:srgbClr val="000000">
              <a:alpha val="60000"/>
            </a:srgbClr>
          </a:solidFill>
          <a:ln>
            <a:noFill/>
          </a:ln>
        </p:spPr>
        <p:txBody>
          <a:bodyPr lIns="91425" tIns="91425" rIns="91425" bIns="91425" anchor="ctr" anchorCtr="0">
            <a:noAutofit/>
          </a:bodyPr>
          <a:lstStyle/>
          <a:p>
            <a:pPr lvl="0">
              <a:spcBef>
                <a:spcPts val="0"/>
              </a:spcBef>
              <a:buNone/>
            </a:pPr>
            <a:endParaRPr/>
          </a:p>
        </p:txBody>
      </p:sp>
      <p:sp>
        <p:nvSpPr>
          <p:cNvPr id="69" name="Shape 69"/>
          <p:cNvSpPr txBox="1">
            <a:spLocks noGrp="1"/>
          </p:cNvSpPr>
          <p:nvPr>
            <p:ph type="body" idx="1"/>
          </p:nvPr>
        </p:nvSpPr>
        <p:spPr>
          <a:xfrm>
            <a:off x="1075064" y="2836680"/>
            <a:ext cx="7472670" cy="3244080"/>
          </a:xfrm>
          <a:prstGeom prst="rect">
            <a:avLst/>
          </a:prstGeom>
        </p:spPr>
        <p:txBody>
          <a:bodyPr lIns="91425" tIns="91425" rIns="91425" bIns="91425" anchor="t" anchorCtr="0">
            <a:noAutofit/>
          </a:bodyPr>
          <a:lstStyle/>
          <a:p>
            <a:pPr lvl="0" algn="just">
              <a:buNone/>
            </a:pPr>
            <a:r>
              <a:rPr lang="en-GB" b="1" dirty="0"/>
              <a:t>To identify relevant UK literature which explores the relationship between adult economic outcomes and teenage school-mediated work-related experiences and attitudes which can be measured and influenced by schools staff.</a:t>
            </a:r>
          </a:p>
        </p:txBody>
      </p:sp>
      <p:sp>
        <p:nvSpPr>
          <p:cNvPr id="70" name="Shape 70"/>
          <p:cNvSpPr/>
          <p:nvPr/>
        </p:nvSpPr>
        <p:spPr>
          <a:xfrm>
            <a:off x="4218300" y="0"/>
            <a:ext cx="707399" cy="2523000"/>
          </a:xfrm>
          <a:prstGeom prst="rect">
            <a:avLst/>
          </a:prstGeom>
          <a:solidFill>
            <a:srgbClr val="B0E0E6"/>
          </a:solidFill>
          <a:ln>
            <a:noFill/>
          </a:ln>
        </p:spPr>
        <p:txBody>
          <a:bodyPr lIns="91425" tIns="91425" rIns="91425" bIns="91425" anchor="ctr" anchorCtr="0">
            <a:noAutofit/>
          </a:bodyPr>
          <a:lstStyle/>
          <a:p>
            <a:pPr lvl="0">
              <a:spcBef>
                <a:spcPts val="0"/>
              </a:spcBef>
              <a:buNone/>
            </a:pPr>
            <a:endParaRPr/>
          </a:p>
        </p:txBody>
      </p:sp>
      <p:sp>
        <p:nvSpPr>
          <p:cNvPr id="71" name="Shape 71"/>
          <p:cNvSpPr txBox="1"/>
          <p:nvPr/>
        </p:nvSpPr>
        <p:spPr>
          <a:xfrm>
            <a:off x="4479299" y="1143435"/>
            <a:ext cx="3841110" cy="1379565"/>
          </a:xfrm>
          <a:prstGeom prst="rect">
            <a:avLst/>
          </a:prstGeom>
          <a:noFill/>
          <a:ln>
            <a:noFill/>
          </a:ln>
        </p:spPr>
        <p:txBody>
          <a:bodyPr lIns="91425" tIns="91425" rIns="91425" bIns="91425" anchor="t" anchorCtr="0">
            <a:noAutofit/>
          </a:bodyPr>
          <a:lstStyle/>
          <a:p>
            <a:pPr lvl="0" algn="ctr" rtl="0">
              <a:spcBef>
                <a:spcPts val="0"/>
              </a:spcBef>
              <a:buNone/>
            </a:pPr>
            <a:r>
              <a:rPr lang="en" sz="4000" b="1" u="sng" dirty="0" smtClean="0">
                <a:solidFill>
                  <a:schemeClr val="bg1"/>
                </a:solidFill>
                <a:effectLst>
                  <a:outerShdw blurRad="50800" dist="38100" dir="18900000" algn="bl" rotWithShape="0">
                    <a:prstClr val="black">
                      <a:alpha val="40000"/>
                    </a:prstClr>
                  </a:outerShdw>
                </a:effectLst>
                <a:latin typeface="Nixie One"/>
                <a:ea typeface="Nixie One"/>
                <a:cs typeface="Nixie One"/>
                <a:sym typeface="Nixie One"/>
              </a:rPr>
              <a:t>Literature Review</a:t>
            </a:r>
            <a:endParaRPr lang="en" sz="4000" b="1" u="sng" dirty="0">
              <a:solidFill>
                <a:schemeClr val="bg1"/>
              </a:solidFill>
              <a:effectLst>
                <a:outerShdw blurRad="50800" dist="38100" dir="18900000" algn="bl" rotWithShape="0">
                  <a:prstClr val="black">
                    <a:alpha val="40000"/>
                  </a:prstClr>
                </a:outerShdw>
              </a:effectLst>
              <a:latin typeface="Nixie One"/>
              <a:ea typeface="Nixie One"/>
              <a:cs typeface="Nixie One"/>
              <a:sym typeface="Nixie One"/>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537210" y="392590"/>
            <a:ext cx="8229600" cy="727799"/>
          </a:xfrm>
          <a:prstGeom prst="rect">
            <a:avLst/>
          </a:prstGeom>
        </p:spPr>
        <p:txBody>
          <a:bodyPr lIns="91425" tIns="91425" rIns="91425" bIns="91425" anchor="t" anchorCtr="0">
            <a:noAutofit/>
          </a:bodyPr>
          <a:lstStyle/>
          <a:p>
            <a:pPr lvl="0" algn="ctr"/>
            <a:r>
              <a:rPr lang="en-GB" sz="4000" b="1" dirty="0" smtClean="0"/>
              <a:t>Literature Review</a:t>
            </a:r>
            <a:endParaRPr lang="en" sz="4800" dirty="0"/>
          </a:p>
        </p:txBody>
      </p:sp>
      <p:sp>
        <p:nvSpPr>
          <p:cNvPr id="48" name="Shape 48"/>
          <p:cNvSpPr txBox="1"/>
          <p:nvPr/>
        </p:nvSpPr>
        <p:spPr>
          <a:xfrm>
            <a:off x="537210" y="1417569"/>
            <a:ext cx="2263140" cy="5017522"/>
          </a:xfrm>
          <a:prstGeom prst="rect">
            <a:avLst/>
          </a:prstGeom>
          <a:noFill/>
          <a:ln>
            <a:noFill/>
          </a:ln>
        </p:spPr>
        <p:txBody>
          <a:bodyPr lIns="91425" tIns="91425" rIns="91425" bIns="91425" anchor="t" anchorCtr="0">
            <a:noAutofit/>
          </a:bodyPr>
          <a:lstStyle/>
          <a:p>
            <a:pPr>
              <a:lnSpc>
                <a:spcPct val="200000"/>
              </a:lnSpc>
            </a:pPr>
            <a:r>
              <a:rPr lang="en-GB" sz="1600" dirty="0" smtClean="0">
                <a:solidFill>
                  <a:schemeClr val="bg1"/>
                </a:solidFill>
              </a:rPr>
              <a:t>Data bases and sources: </a:t>
            </a:r>
          </a:p>
          <a:p>
            <a:pPr marL="285750" indent="-285750">
              <a:lnSpc>
                <a:spcPct val="200000"/>
              </a:lnSpc>
              <a:buFont typeface="Arial" panose="020B0604020202020204" pitchFamily="34" charset="0"/>
              <a:buChar char="•"/>
            </a:pPr>
            <a:r>
              <a:rPr lang="en-GB" sz="1600" dirty="0" smtClean="0">
                <a:solidFill>
                  <a:schemeClr val="bg1"/>
                </a:solidFill>
              </a:rPr>
              <a:t>JSTOR</a:t>
            </a:r>
            <a:endParaRPr lang="en-GB" sz="1600" dirty="0">
              <a:solidFill>
                <a:schemeClr val="bg1"/>
              </a:solidFill>
            </a:endParaRPr>
          </a:p>
          <a:p>
            <a:pPr marL="285750" indent="-285750">
              <a:lnSpc>
                <a:spcPct val="200000"/>
              </a:lnSpc>
              <a:buFont typeface="Arial" panose="020B0604020202020204" pitchFamily="34" charset="0"/>
              <a:buChar char="•"/>
            </a:pPr>
            <a:r>
              <a:rPr lang="en-GB" sz="1600" dirty="0">
                <a:solidFill>
                  <a:schemeClr val="bg1"/>
                </a:solidFill>
              </a:rPr>
              <a:t>ERIC</a:t>
            </a:r>
          </a:p>
          <a:p>
            <a:pPr marL="285750" indent="-285750">
              <a:lnSpc>
                <a:spcPct val="200000"/>
              </a:lnSpc>
              <a:buFont typeface="Arial" panose="020B0604020202020204" pitchFamily="34" charset="0"/>
              <a:buChar char="•"/>
            </a:pPr>
            <a:r>
              <a:rPr lang="en-GB" sz="1600" dirty="0">
                <a:solidFill>
                  <a:schemeClr val="bg1"/>
                </a:solidFill>
              </a:rPr>
              <a:t>BEI </a:t>
            </a:r>
          </a:p>
          <a:p>
            <a:pPr marL="285750" indent="-285750">
              <a:lnSpc>
                <a:spcPct val="200000"/>
              </a:lnSpc>
              <a:buFont typeface="Arial" panose="020B0604020202020204" pitchFamily="34" charset="0"/>
              <a:buChar char="•"/>
            </a:pPr>
            <a:r>
              <a:rPr lang="en-GB" sz="1600" dirty="0">
                <a:solidFill>
                  <a:schemeClr val="bg1"/>
                </a:solidFill>
              </a:rPr>
              <a:t>Google Scholar</a:t>
            </a:r>
          </a:p>
          <a:p>
            <a:pPr marL="285750" lvl="0" indent="-285750">
              <a:lnSpc>
                <a:spcPct val="200000"/>
              </a:lnSpc>
              <a:spcBef>
                <a:spcPts val="1000"/>
              </a:spcBef>
              <a:spcAft>
                <a:spcPts val="1000"/>
              </a:spcAft>
              <a:buFont typeface="Arial" panose="020B0604020202020204" pitchFamily="34" charset="0"/>
              <a:buChar char="•"/>
            </a:pPr>
            <a:endParaRPr sz="1500" b="1" dirty="0">
              <a:solidFill>
                <a:schemeClr val="bg1"/>
              </a:solidFill>
              <a:latin typeface="Raleway"/>
              <a:ea typeface="Raleway"/>
              <a:cs typeface="Raleway"/>
              <a:sym typeface="Raleway"/>
            </a:endParaRPr>
          </a:p>
        </p:txBody>
      </p:sp>
      <p:graphicFrame>
        <p:nvGraphicFramePr>
          <p:cNvPr id="6" name="Table 5"/>
          <p:cNvGraphicFramePr>
            <a:graphicFrameLocks noGrp="1"/>
          </p:cNvGraphicFramePr>
          <p:nvPr>
            <p:extLst>
              <p:ext uri="{D42A27DB-BD31-4B8C-83A1-F6EECF244321}">
                <p14:modId xmlns:p14="http://schemas.microsoft.com/office/powerpoint/2010/main" val="3998340586"/>
              </p:ext>
            </p:extLst>
          </p:nvPr>
        </p:nvGraphicFramePr>
        <p:xfrm>
          <a:off x="3017519" y="1717147"/>
          <a:ext cx="5897881" cy="4717944"/>
        </p:xfrm>
        <a:graphic>
          <a:graphicData uri="http://schemas.openxmlformats.org/drawingml/2006/table">
            <a:tbl>
              <a:tblPr firstRow="1" firstCol="1" bandRow="1"/>
              <a:tblGrid>
                <a:gridCol w="605791"/>
                <a:gridCol w="251460"/>
                <a:gridCol w="708660"/>
                <a:gridCol w="222497"/>
                <a:gridCol w="715482"/>
                <a:gridCol w="227881"/>
                <a:gridCol w="1451610"/>
                <a:gridCol w="274320"/>
                <a:gridCol w="1440180"/>
              </a:tblGrid>
              <a:tr h="372315">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Location</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Sample</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Method</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Inputs</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Economic outcome</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r>
              <a:tr h="442256">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solidFill>
                            <a:schemeClr val="tx1"/>
                          </a:solidFill>
                          <a:effectLst/>
                        </a:rPr>
                        <a:t>UK</a:t>
                      </a:r>
                      <a:endParaRPr lang="en-GB" sz="1000" dirty="0">
                        <a:solidFill>
                          <a:schemeClr val="tx1"/>
                        </a:solidFill>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rowSpan="17">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AND</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Teenage</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rowSpan="17">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dirty="0">
                          <a:effectLst/>
                        </a:rPr>
                        <a:t>AND</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Longitudinal</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rowSpan="17">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dirty="0">
                          <a:effectLst/>
                        </a:rPr>
                        <a:t>AND</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Careers</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rowSpan="17">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AND</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Earnings</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45847">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Work experience</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Employment</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Mentoring</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NEET</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Enterprise</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Workplace</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514234">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Work related learning</a:t>
                      </a:r>
                      <a:endParaRPr lang="en-GB" sz="1000">
                        <a:effectLst/>
                        <a:latin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Aspiration</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Expectation</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OR</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378">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 </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a:effectLst/>
                        </a:rPr>
                        <a:t>Certainty</a:t>
                      </a:r>
                      <a:endParaRPr lang="en-GB" sz="100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n-GB"/>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ctr">
                        <a:lnSpc>
                          <a:spcPct val="115000"/>
                        </a:lnSpc>
                        <a:spcAft>
                          <a:spcPts val="0"/>
                        </a:spcAft>
                      </a:pPr>
                      <a:r>
                        <a:rPr lang="en-GB" sz="1000" dirty="0">
                          <a:effectLst/>
                        </a:rPr>
                        <a:t> </a:t>
                      </a:r>
                      <a:endParaRPr lang="en-GB" sz="10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Tree>
    <p:extLst>
      <p:ext uri="{BB962C8B-B14F-4D97-AF65-F5344CB8AC3E}">
        <p14:creationId xmlns:p14="http://schemas.microsoft.com/office/powerpoint/2010/main" val="336760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p:nvPr/>
        </p:nvSpPr>
        <p:spPr>
          <a:xfrm>
            <a:off x="0" y="0"/>
            <a:ext cx="9144000" cy="6866100"/>
          </a:xfrm>
          <a:prstGeom prst="rect">
            <a:avLst/>
          </a:prstGeom>
          <a:solidFill>
            <a:srgbClr val="000000">
              <a:alpha val="73330"/>
            </a:srgbClr>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ctrTitle" idx="4294967295"/>
          </p:nvPr>
        </p:nvSpPr>
        <p:spPr>
          <a:xfrm>
            <a:off x="1327800" y="2339725"/>
            <a:ext cx="6488400" cy="1546500"/>
          </a:xfrm>
          <a:prstGeom prst="rect">
            <a:avLst/>
          </a:prstGeom>
        </p:spPr>
        <p:txBody>
          <a:bodyPr lIns="91425" tIns="91425" rIns="91425" bIns="91425" anchor="b" anchorCtr="0">
            <a:noAutofit/>
          </a:bodyPr>
          <a:lstStyle/>
          <a:p>
            <a:pPr lvl="0" algn="ctr" rtl="0">
              <a:spcBef>
                <a:spcPts val="0"/>
              </a:spcBef>
              <a:buNone/>
            </a:pPr>
            <a:r>
              <a:rPr lang="en" sz="6000" b="1" dirty="0" smtClean="0">
                <a:latin typeface="Lato"/>
                <a:ea typeface="Lato"/>
                <a:cs typeface="Lato"/>
                <a:sym typeface="Lato"/>
              </a:rPr>
              <a:t>Themes Identified </a:t>
            </a:r>
            <a:endParaRPr lang="en" sz="6000" b="1" dirty="0">
              <a:solidFill>
                <a:srgbClr val="DC143C"/>
              </a:solidFill>
              <a:latin typeface="Lato"/>
              <a:ea typeface="Lato"/>
              <a:cs typeface="Lato"/>
              <a:sym typeface="Lato"/>
            </a:endParaRPr>
          </a:p>
        </p:txBody>
      </p:sp>
      <p:sp>
        <p:nvSpPr>
          <p:cNvPr id="84" name="Shape 84"/>
          <p:cNvSpPr txBox="1">
            <a:spLocks noGrp="1"/>
          </p:cNvSpPr>
          <p:nvPr>
            <p:ph type="subTitle" idx="4294967295"/>
          </p:nvPr>
        </p:nvSpPr>
        <p:spPr>
          <a:xfrm>
            <a:off x="1327800" y="3862944"/>
            <a:ext cx="6581760" cy="1680605"/>
          </a:xfrm>
          <a:prstGeom prst="rect">
            <a:avLst/>
          </a:prstGeom>
        </p:spPr>
        <p:txBody>
          <a:bodyPr lIns="91425" tIns="91425" rIns="91425" bIns="91425" anchor="t" anchorCtr="0">
            <a:noAutofit/>
          </a:bodyPr>
          <a:lstStyle/>
          <a:p>
            <a:pPr lvl="0" algn="ctr" rtl="0">
              <a:spcBef>
                <a:spcPts val="0"/>
              </a:spcBef>
              <a:buNone/>
            </a:pPr>
            <a:r>
              <a:rPr lang="en" b="1" dirty="0" smtClean="0">
                <a:latin typeface="Nixie One"/>
                <a:ea typeface="Nixie One"/>
                <a:cs typeface="Nixie One"/>
                <a:sym typeface="Nixie One"/>
              </a:rPr>
              <a:t>After finding the relevant literature, they are categoried across certain themes</a:t>
            </a:r>
            <a:endParaRPr lang="en" b="1" dirty="0">
              <a:latin typeface="Nixie One"/>
              <a:ea typeface="Nixie One"/>
              <a:cs typeface="Nixie One"/>
              <a:sym typeface="Nixie One"/>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689770"/>
            <a:ext cx="8229600" cy="727799"/>
          </a:xfrm>
          <a:prstGeom prst="rect">
            <a:avLst/>
          </a:prstGeom>
        </p:spPr>
        <p:txBody>
          <a:bodyPr lIns="91425" tIns="91425" rIns="91425" bIns="91425" anchor="t" anchorCtr="0">
            <a:noAutofit/>
          </a:bodyPr>
          <a:lstStyle/>
          <a:p>
            <a:pPr lvl="0">
              <a:spcBef>
                <a:spcPts val="0"/>
              </a:spcBef>
              <a:buNone/>
            </a:pPr>
            <a:r>
              <a:rPr lang="en" dirty="0" smtClean="0"/>
              <a:t>Teenage Uncertainty 1 </a:t>
            </a:r>
            <a:endParaRPr lang="en" dirty="0">
              <a:solidFill>
                <a:srgbClr val="DC143C"/>
              </a:solidFill>
            </a:endParaRP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228600" lvl="0">
              <a:buNone/>
            </a:pPr>
            <a:r>
              <a:rPr lang="en-GB" dirty="0" smtClean="0"/>
              <a:t>1. Yates </a:t>
            </a:r>
            <a:r>
              <a:rPr lang="en-GB" dirty="0"/>
              <a:t>et al. (2011) ‘Early Occupational Aspirations and Fractured Transitions: A study of entry into NEET status in the UK’, Journal of Social Policy, 40(3), 513-534.</a:t>
            </a:r>
          </a:p>
          <a:p>
            <a:pPr marL="228600" lvl="0">
              <a:buNone/>
            </a:pPr>
            <a:endParaRPr lang="en-GB" dirty="0"/>
          </a:p>
          <a:p>
            <a:pPr marL="228600" lvl="0">
              <a:buNone/>
            </a:pPr>
            <a:r>
              <a:rPr lang="en-GB" sz="2200" i="1" dirty="0" smtClean="0"/>
              <a:t>Analysis </a:t>
            </a:r>
            <a:r>
              <a:rPr lang="en-GB" sz="2200" i="1" dirty="0"/>
              <a:t>of British Cohort Study (1970). Both young men and young women with uncertain aspirations at age 16 are 3 times more likely to become NEET for a period of at least six months before the age of 19 .  </a:t>
            </a:r>
          </a:p>
          <a:p>
            <a:pPr marL="228600" lvl="0">
              <a:buNone/>
            </a:pPr>
            <a:r>
              <a:rPr lang="en-GB" dirty="0"/>
              <a:t> </a:t>
            </a:r>
            <a:endParaRPr lang="e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689770"/>
            <a:ext cx="8229600" cy="727799"/>
          </a:xfrm>
          <a:prstGeom prst="rect">
            <a:avLst/>
          </a:prstGeom>
        </p:spPr>
        <p:txBody>
          <a:bodyPr lIns="91425" tIns="91425" rIns="91425" bIns="91425" anchor="t" anchorCtr="0">
            <a:noAutofit/>
          </a:bodyPr>
          <a:lstStyle/>
          <a:p>
            <a:pPr lvl="0">
              <a:spcBef>
                <a:spcPts val="0"/>
              </a:spcBef>
              <a:buNone/>
            </a:pPr>
            <a:r>
              <a:rPr lang="en" dirty="0" smtClean="0"/>
              <a:t>Teenage Uncertainty 2 </a:t>
            </a:r>
            <a:endParaRPr lang="en" dirty="0">
              <a:solidFill>
                <a:srgbClr val="DC143C"/>
              </a:solidFill>
            </a:endParaRP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228600" lvl="0">
              <a:buNone/>
            </a:pPr>
            <a:r>
              <a:rPr lang="en-GB" dirty="0"/>
              <a:t>2. </a:t>
            </a:r>
            <a:r>
              <a:rPr lang="en-GB" dirty="0" err="1"/>
              <a:t>Sabates</a:t>
            </a:r>
            <a:r>
              <a:rPr lang="en-GB" dirty="0"/>
              <a:t> et al (2011) ‘Ambition gone awry: the long term socioeconomic consequences of misaligned and uncertain ambitions in adolescence’, Social Science Quarterly, 92(4), 959-977.</a:t>
            </a:r>
          </a:p>
          <a:p>
            <a:pPr marL="228600" lvl="0">
              <a:buNone/>
            </a:pPr>
            <a:endParaRPr lang="en-GB" dirty="0"/>
          </a:p>
          <a:p>
            <a:pPr marL="228600" lvl="0">
              <a:buNone/>
            </a:pPr>
            <a:r>
              <a:rPr lang="en-GB" sz="2200" i="1" dirty="0" smtClean="0"/>
              <a:t>Analysis </a:t>
            </a:r>
            <a:r>
              <a:rPr lang="en-GB" sz="2200" i="1" dirty="0"/>
              <a:t>of British Cohort Study (1970). Young men and young women who were uncertain about their career aspirations at 16 earn less at age 34 (accounting for 12%-17% of variation in earnings).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339710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689770"/>
            <a:ext cx="8229600" cy="727799"/>
          </a:xfrm>
          <a:prstGeom prst="rect">
            <a:avLst/>
          </a:prstGeom>
        </p:spPr>
        <p:txBody>
          <a:bodyPr lIns="91425" tIns="91425" rIns="91425" bIns="91425" anchor="t" anchorCtr="0">
            <a:noAutofit/>
          </a:bodyPr>
          <a:lstStyle/>
          <a:p>
            <a:pPr lvl="0">
              <a:spcBef>
                <a:spcPts val="0"/>
              </a:spcBef>
              <a:buNone/>
            </a:pPr>
            <a:r>
              <a:rPr lang="en" b="1" dirty="0" smtClean="0"/>
              <a:t>Aspirartion and Ambition 1</a:t>
            </a:r>
            <a:endParaRPr lang="en" b="1" dirty="0">
              <a:solidFill>
                <a:srgbClr val="DC143C"/>
              </a:solidFill>
            </a:endParaRP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0" lvl="0" indent="0">
              <a:buNone/>
            </a:pPr>
            <a:r>
              <a:rPr lang="en-US" sz="2600" dirty="0"/>
              <a:t>3. </a:t>
            </a:r>
            <a:r>
              <a:rPr lang="en-US" sz="2600" dirty="0" err="1"/>
              <a:t>Schoon</a:t>
            </a:r>
            <a:r>
              <a:rPr lang="en-US" sz="2600" dirty="0"/>
              <a:t>, I. &amp; </a:t>
            </a:r>
            <a:r>
              <a:rPr lang="en-US" sz="2600" dirty="0" err="1"/>
              <a:t>Polek</a:t>
            </a:r>
            <a:r>
              <a:rPr lang="en-US" sz="2600" dirty="0"/>
              <a:t>, E. (2011) ‘Teenage career aspirations and adult career attainment: the role of gender, social background and general cognitive ability’, </a:t>
            </a:r>
            <a:r>
              <a:rPr lang="en-US" sz="2600" i="1" dirty="0"/>
              <a:t>International Journal of Behavioral Development</a:t>
            </a:r>
            <a:r>
              <a:rPr lang="en-US" sz="2600" dirty="0"/>
              <a:t>, 35(3), 210-217.</a:t>
            </a:r>
          </a:p>
          <a:p>
            <a:pPr marL="0" lvl="0" indent="0">
              <a:buNone/>
            </a:pPr>
            <a:endParaRPr lang="en-US" dirty="0"/>
          </a:p>
          <a:p>
            <a:pPr marL="0" indent="0">
              <a:buNone/>
            </a:pPr>
            <a:r>
              <a:rPr lang="en-GB" sz="2200" i="1" dirty="0"/>
              <a:t>Analysis  of the National Child Development Study (following a cohort born in 1958) and the British Cohort Study (1970).  Young people with aspirations to enter professional/managerial occupations at age 16 are ‘doing better’ (occupational social status/earnings) at age 33/34. A 0.11 (0.13 for BCS70) unit change in cohort member adult social status can be explained by occupation aspiration at age 16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130225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689770"/>
            <a:ext cx="8229600" cy="727799"/>
          </a:xfrm>
          <a:prstGeom prst="rect">
            <a:avLst/>
          </a:prstGeom>
        </p:spPr>
        <p:txBody>
          <a:bodyPr lIns="91425" tIns="91425" rIns="91425" bIns="91425" anchor="t" anchorCtr="0">
            <a:noAutofit/>
          </a:bodyPr>
          <a:lstStyle/>
          <a:p>
            <a:pPr lvl="0">
              <a:spcBef>
                <a:spcPts val="0"/>
              </a:spcBef>
              <a:buNone/>
            </a:pPr>
            <a:r>
              <a:rPr lang="en" b="1" dirty="0" smtClean="0"/>
              <a:t>Aspirartion and Ambition 2</a:t>
            </a:r>
            <a:endParaRPr lang="en" b="1" dirty="0">
              <a:solidFill>
                <a:srgbClr val="DC143C"/>
              </a:solidFill>
            </a:endParaRP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0" lvl="0" indent="0">
              <a:buNone/>
            </a:pPr>
            <a:r>
              <a:rPr lang="en-US" dirty="0"/>
              <a:t>4</a:t>
            </a:r>
            <a:r>
              <a:rPr lang="en-GB" dirty="0" smtClean="0"/>
              <a:t>. </a:t>
            </a:r>
            <a:r>
              <a:rPr lang="en-GB" dirty="0"/>
              <a:t>Duckworth, K. &amp; </a:t>
            </a:r>
            <a:r>
              <a:rPr lang="en-GB" dirty="0" err="1"/>
              <a:t>Schoon</a:t>
            </a:r>
            <a:r>
              <a:rPr lang="en-GB" dirty="0"/>
              <a:t>, I. (2012) ‘Beating the Odds: Exploring the impact of social risk on young people's school-to-work transitions during recession in the UK’, National Institute Economic Review, 222(1), R33-R51.</a:t>
            </a:r>
          </a:p>
          <a:p>
            <a:pPr marL="0" lvl="0" indent="0">
              <a:buNone/>
            </a:pPr>
            <a:endParaRPr lang="en-GB" dirty="0"/>
          </a:p>
          <a:p>
            <a:pPr marL="0" lvl="0" indent="0">
              <a:buNone/>
            </a:pPr>
            <a:r>
              <a:rPr lang="en-GB" sz="2200" i="1" dirty="0"/>
              <a:t>Analysis of Longitudinal Study of Young People in England (LSYPE) and the British Cohort Study (1970). Young people at risk of NEET at 14-16 with plans to stay in education after 16 are less likely to become NEET (for at least 6 months) at age </a:t>
            </a:r>
            <a:r>
              <a:rPr lang="en-GB" sz="2200" i="1" dirty="0" smtClean="0"/>
              <a:t>18/19: </a:t>
            </a:r>
            <a:r>
              <a:rPr lang="en-GB" sz="2200" i="1" dirty="0"/>
              <a:t>reducing risk by 36% (BCS) and 35% (LSYPE).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88" y="6297928"/>
            <a:ext cx="1422611" cy="560071"/>
          </a:xfrm>
          <a:prstGeom prst="rect">
            <a:avLst/>
          </a:prstGeom>
        </p:spPr>
      </p:pic>
    </p:spTree>
    <p:extLst>
      <p:ext uri="{BB962C8B-B14F-4D97-AF65-F5344CB8AC3E}">
        <p14:creationId xmlns:p14="http://schemas.microsoft.com/office/powerpoint/2010/main" val="1178684179"/>
      </p:ext>
    </p:extLst>
  </p:cSld>
  <p:clrMapOvr>
    <a:masterClrMapping/>
  </p:clrMapOvr>
</p:sld>
</file>

<file path=ppt/theme/theme1.xml><?xml version="1.0" encoding="utf-8"?>
<a:theme xmlns:a="http://schemas.openxmlformats.org/drawingml/2006/main" name="Haml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aml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1656</Words>
  <Application>Microsoft Office PowerPoint</Application>
  <PresentationFormat>On-screen Show (4:3)</PresentationFormat>
  <Paragraphs>216</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Raleway</vt:lpstr>
      <vt:lpstr>Arial</vt:lpstr>
      <vt:lpstr>Nixie One</vt:lpstr>
      <vt:lpstr>Calibri</vt:lpstr>
      <vt:lpstr>Lato</vt:lpstr>
      <vt:lpstr>Hamlet template</vt:lpstr>
      <vt:lpstr>1_Hamlet template</vt:lpstr>
      <vt:lpstr>Teenage work-related indicators of adult economic outcomes</vt:lpstr>
      <vt:lpstr>Project objectives and design </vt:lpstr>
      <vt:lpstr>PowerPoint Presentation</vt:lpstr>
      <vt:lpstr>Literature Review</vt:lpstr>
      <vt:lpstr>Themes Identified </vt:lpstr>
      <vt:lpstr>Teenage Uncertainty 1 </vt:lpstr>
      <vt:lpstr>Teenage Uncertainty 2 </vt:lpstr>
      <vt:lpstr>Aspirartion and Ambition 1</vt:lpstr>
      <vt:lpstr>Aspirartion and Ambition 2</vt:lpstr>
      <vt:lpstr>Misalignment of aspiration and expectation 1</vt:lpstr>
      <vt:lpstr>Misalignment of aspiration and expectation 2</vt:lpstr>
      <vt:lpstr>Career Information</vt:lpstr>
      <vt:lpstr>Workplace experience 1</vt:lpstr>
      <vt:lpstr>Workplace experience 2</vt:lpstr>
      <vt:lpstr>School attitude 1</vt:lpstr>
      <vt:lpstr>Additional E&amp;ER analysis</vt:lpstr>
      <vt:lpstr>PowerPoint Presentation</vt:lpstr>
      <vt:lpstr>PowerPoint Presentation</vt:lpstr>
      <vt:lpstr>PowerPoint Presentation</vt:lpstr>
      <vt:lpstr>PowerPoint Presentation</vt:lpstr>
      <vt:lpstr>PowerPoint Presentation</vt:lpstr>
      <vt:lpstr>INDICATOR 1</vt:lpstr>
      <vt:lpstr>INDICATOR 2</vt:lpstr>
      <vt:lpstr>INDICATOR 3</vt:lpstr>
      <vt:lpstr>INDICATOR 4</vt:lpstr>
      <vt:lpstr>NEXT STEP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Elnaz Kashef</dc:creator>
  <cp:lastModifiedBy>Anthony Mann</cp:lastModifiedBy>
  <cp:revision>47</cp:revision>
  <cp:lastPrinted>2016-07-19T12:21:39Z</cp:lastPrinted>
  <dcterms:modified xsi:type="dcterms:W3CDTF">2016-07-20T16:03:10Z</dcterms:modified>
</cp:coreProperties>
</file>