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329" r:id="rId3"/>
    <p:sldId id="275" r:id="rId4"/>
    <p:sldId id="310" r:id="rId5"/>
    <p:sldId id="303" r:id="rId6"/>
    <p:sldId id="328" r:id="rId7"/>
    <p:sldId id="312" r:id="rId8"/>
    <p:sldId id="313" r:id="rId9"/>
    <p:sldId id="267" r:id="rId10"/>
    <p:sldId id="276" r:id="rId11"/>
    <p:sldId id="282" r:id="rId12"/>
    <p:sldId id="281" r:id="rId13"/>
    <p:sldId id="314" r:id="rId14"/>
    <p:sldId id="322" r:id="rId15"/>
    <p:sldId id="283" r:id="rId16"/>
    <p:sldId id="291" r:id="rId17"/>
    <p:sldId id="315" r:id="rId18"/>
    <p:sldId id="287" r:id="rId19"/>
    <p:sldId id="266" r:id="rId20"/>
    <p:sldId id="316" r:id="rId21"/>
    <p:sldId id="318" r:id="rId22"/>
    <p:sldId id="324" r:id="rId23"/>
    <p:sldId id="258" r:id="rId24"/>
    <p:sldId id="259" r:id="rId25"/>
    <p:sldId id="257" r:id="rId26"/>
    <p:sldId id="262" r:id="rId27"/>
    <p:sldId id="277" r:id="rId28"/>
    <p:sldId id="326" r:id="rId29"/>
    <p:sldId id="323" r:id="rId30"/>
    <p:sldId id="304" r:id="rId3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Wild" initials="HW" lastIdx="12" clrIdx="0">
    <p:extLst>
      <p:ext uri="{19B8F6BF-5375-455C-9EA6-DF929625EA0E}">
        <p15:presenceInfo xmlns:p15="http://schemas.microsoft.com/office/powerpoint/2012/main" userId="S-1-5-21-776561741-1563985344-839522115-14119" providerId="AD"/>
      </p:ext>
    </p:extLst>
  </p:cmAuthor>
  <p:cmAuthor id="2" name="Lorna Trevethan" initials="LT" lastIdx="1" clrIdx="1">
    <p:extLst>
      <p:ext uri="{19B8F6BF-5375-455C-9EA6-DF929625EA0E}">
        <p15:presenceInfo xmlns:p15="http://schemas.microsoft.com/office/powerpoint/2012/main" userId="S-1-5-21-776561741-1563985344-839522115-13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FE6"/>
    <a:srgbClr val="FF6C00"/>
    <a:srgbClr val="F8A004"/>
    <a:srgbClr val="EC7311"/>
    <a:srgbClr val="1E4C8D"/>
    <a:srgbClr val="F7E300"/>
    <a:srgbClr val="20B149"/>
    <a:srgbClr val="071F37"/>
    <a:srgbClr val="494949"/>
    <a:srgbClr val="AB1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8150" autoAdjust="0"/>
  </p:normalViewPr>
  <p:slideViewPr>
    <p:cSldViewPr snapToGrid="0" snapToObjects="1">
      <p:cViewPr varScale="1">
        <p:scale>
          <a:sx n="65" d="100"/>
          <a:sy n="65" d="100"/>
        </p:scale>
        <p:origin x="876" y="78"/>
      </p:cViewPr>
      <p:guideLst/>
    </p:cSldViewPr>
  </p:slideViewPr>
  <p:notesTextViewPr>
    <p:cViewPr>
      <p:scale>
        <a:sx n="1" d="1"/>
        <a:sy n="1" d="1"/>
      </p:scale>
      <p:origin x="0" y="0"/>
    </p:cViewPr>
  </p:notesTextViewPr>
  <p:sorterViewPr>
    <p:cViewPr>
      <p:scale>
        <a:sx n="52" d="100"/>
        <a:sy n="52" d="100"/>
      </p:scale>
      <p:origin x="0" y="-248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76B7CDB-9032-4292-A78D-2CC406543E82}" type="datetimeFigureOut">
              <a:rPr lang="en-GB" smtClean="0"/>
              <a:t>25/07/2016</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945B0A6-E6A5-4A01-9E75-CECFE9AF44DE}" type="slidenum">
              <a:rPr lang="en-GB" smtClean="0"/>
              <a:t>‹#›</a:t>
            </a:fld>
            <a:endParaRPr lang="en-GB"/>
          </a:p>
        </p:txBody>
      </p:sp>
    </p:spTree>
    <p:extLst>
      <p:ext uri="{BB962C8B-B14F-4D97-AF65-F5344CB8AC3E}">
        <p14:creationId xmlns:p14="http://schemas.microsoft.com/office/powerpoint/2010/main" val="3644033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44EC3D8-187A-0346-A328-47EA3E574F50}" type="datetimeFigureOut">
              <a:rPr lang="en-US" smtClean="0"/>
              <a:t>7/25/2016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0B539F0-2DED-254C-AC01-2C0266FE7FF5}" type="slidenum">
              <a:rPr lang="en-US" smtClean="0"/>
              <a:t>‹#›</a:t>
            </a:fld>
            <a:endParaRPr lang="en-US"/>
          </a:p>
        </p:txBody>
      </p:sp>
    </p:spTree>
    <p:extLst>
      <p:ext uri="{BB962C8B-B14F-4D97-AF65-F5344CB8AC3E}">
        <p14:creationId xmlns:p14="http://schemas.microsoft.com/office/powerpoint/2010/main" val="15717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1</a:t>
            </a:fld>
            <a:endParaRPr lang="en-US"/>
          </a:p>
        </p:txBody>
      </p:sp>
    </p:spTree>
    <p:extLst>
      <p:ext uri="{BB962C8B-B14F-4D97-AF65-F5344CB8AC3E}">
        <p14:creationId xmlns:p14="http://schemas.microsoft.com/office/powerpoint/2010/main" val="2626297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B539F0-2DED-254C-AC01-2C0266FE7FF5}" type="slidenum">
              <a:rPr lang="en-US" smtClean="0"/>
              <a:t>12</a:t>
            </a:fld>
            <a:endParaRPr lang="en-US"/>
          </a:p>
        </p:txBody>
      </p:sp>
    </p:spTree>
    <p:extLst>
      <p:ext uri="{BB962C8B-B14F-4D97-AF65-F5344CB8AC3E}">
        <p14:creationId xmlns:p14="http://schemas.microsoft.com/office/powerpoint/2010/main" val="245845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13</a:t>
            </a:fld>
            <a:endParaRPr lang="en-US"/>
          </a:p>
        </p:txBody>
      </p:sp>
    </p:spTree>
    <p:extLst>
      <p:ext uri="{BB962C8B-B14F-4D97-AF65-F5344CB8AC3E}">
        <p14:creationId xmlns:p14="http://schemas.microsoft.com/office/powerpoint/2010/main" val="92007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B539F0-2DED-254C-AC01-2C0266FE7FF5}" type="slidenum">
              <a:rPr lang="en-US" smtClean="0"/>
              <a:t>15</a:t>
            </a:fld>
            <a:endParaRPr lang="en-US"/>
          </a:p>
        </p:txBody>
      </p:sp>
    </p:spTree>
    <p:extLst>
      <p:ext uri="{BB962C8B-B14F-4D97-AF65-F5344CB8AC3E}">
        <p14:creationId xmlns:p14="http://schemas.microsoft.com/office/powerpoint/2010/main" val="214352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we’ve built</a:t>
            </a:r>
            <a:r>
              <a:rPr lang="en-GB" baseline="0" dirty="0"/>
              <a:t> to reach our goal </a:t>
            </a:r>
          </a:p>
        </p:txBody>
      </p:sp>
      <p:sp>
        <p:nvSpPr>
          <p:cNvPr id="4" name="Slide Number Placeholder 3"/>
          <p:cNvSpPr>
            <a:spLocks noGrp="1"/>
          </p:cNvSpPr>
          <p:nvPr>
            <p:ph type="sldNum" sz="quarter" idx="10"/>
          </p:nvPr>
        </p:nvSpPr>
        <p:spPr/>
        <p:txBody>
          <a:bodyPr/>
          <a:lstStyle/>
          <a:p>
            <a:fld id="{00B539F0-2DED-254C-AC01-2C0266FE7FF5}" type="slidenum">
              <a:rPr lang="en-US" smtClean="0"/>
              <a:t>16</a:t>
            </a:fld>
            <a:endParaRPr lang="en-US"/>
          </a:p>
        </p:txBody>
      </p:sp>
    </p:spTree>
    <p:extLst>
      <p:ext uri="{BB962C8B-B14F-4D97-AF65-F5344CB8AC3E}">
        <p14:creationId xmlns:p14="http://schemas.microsoft.com/office/powerpoint/2010/main" val="2212417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Promoting a specialised skills sector – explores funding options for employers &amp; individuals based on Manchester’s grant system</a:t>
            </a:r>
          </a:p>
          <a:p>
            <a:endParaRPr lang="en-GB" baseline="0" dirty="0"/>
          </a:p>
          <a:p>
            <a:r>
              <a:rPr lang="en-GB" baseline="0" dirty="0"/>
              <a:t>Other development options locally: </a:t>
            </a:r>
          </a:p>
          <a:p>
            <a:r>
              <a:rPr lang="en-GB" baseline="0" dirty="0"/>
              <a:t>Nursing</a:t>
            </a:r>
          </a:p>
          <a:p>
            <a:r>
              <a:rPr lang="en-GB" baseline="0" dirty="0"/>
              <a:t>Teaching </a:t>
            </a:r>
          </a:p>
          <a:p>
            <a:r>
              <a:rPr lang="en-GB" baseline="0" dirty="0"/>
              <a:t>E-gaming </a:t>
            </a:r>
          </a:p>
          <a:p>
            <a:r>
              <a:rPr lang="en-GB" baseline="0" dirty="0"/>
              <a:t>Law </a:t>
            </a:r>
          </a:p>
          <a:p>
            <a:r>
              <a:rPr lang="en-GB" baseline="0" dirty="0"/>
              <a:t>Third sector </a:t>
            </a:r>
            <a:endParaRPr lang="en-GB" dirty="0"/>
          </a:p>
          <a:p>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18</a:t>
            </a:fld>
            <a:endParaRPr lang="en-US"/>
          </a:p>
        </p:txBody>
      </p:sp>
    </p:spTree>
    <p:extLst>
      <p:ext uri="{BB962C8B-B14F-4D97-AF65-F5344CB8AC3E}">
        <p14:creationId xmlns:p14="http://schemas.microsoft.com/office/powerpoint/2010/main" val="2155601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19</a:t>
            </a:fld>
            <a:endParaRPr lang="en-US"/>
          </a:p>
        </p:txBody>
      </p:sp>
    </p:spTree>
    <p:extLst>
      <p:ext uri="{BB962C8B-B14F-4D97-AF65-F5344CB8AC3E}">
        <p14:creationId xmlns:p14="http://schemas.microsoft.com/office/powerpoint/2010/main" val="169584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else</a:t>
            </a:r>
            <a:r>
              <a:rPr lang="en-GB" baseline="0" dirty="0"/>
              <a:t> is using the Employed platform?” </a:t>
            </a:r>
          </a:p>
          <a:p>
            <a:endParaRPr lang="en-GB" baseline="0" dirty="0"/>
          </a:p>
          <a:p>
            <a:r>
              <a:rPr lang="en-GB" baseline="0" dirty="0"/>
              <a:t>ACE – jobs feed fed through to their own site – relevant to sector </a:t>
            </a:r>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23</a:t>
            </a:fld>
            <a:endParaRPr lang="en-US"/>
          </a:p>
        </p:txBody>
      </p:sp>
    </p:spTree>
    <p:extLst>
      <p:ext uri="{BB962C8B-B14F-4D97-AF65-F5344CB8AC3E}">
        <p14:creationId xmlns:p14="http://schemas.microsoft.com/office/powerpoint/2010/main" val="299346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Construction</a:t>
            </a:r>
            <a:r>
              <a:rPr lang="en-GB" baseline="0" dirty="0"/>
              <a:t> Federation – membership management &amp; relevant jobs feed </a:t>
            </a:r>
          </a:p>
          <a:p>
            <a:endParaRPr lang="en-GB" baseline="0" dirty="0"/>
          </a:p>
          <a:p>
            <a:r>
              <a:rPr lang="en-GB" baseline="0" dirty="0"/>
              <a:t>Other development options: </a:t>
            </a:r>
          </a:p>
          <a:p>
            <a:r>
              <a:rPr lang="en-GB" baseline="0" dirty="0"/>
              <a:t>Nursing</a:t>
            </a:r>
          </a:p>
          <a:p>
            <a:r>
              <a:rPr lang="en-GB" baseline="0" dirty="0"/>
              <a:t>Teaching </a:t>
            </a:r>
          </a:p>
          <a:p>
            <a:r>
              <a:rPr lang="en-GB" baseline="0" dirty="0"/>
              <a:t>E-gaming </a:t>
            </a:r>
          </a:p>
          <a:p>
            <a:r>
              <a:rPr lang="en-GB" baseline="0" dirty="0"/>
              <a:t>Law </a:t>
            </a:r>
          </a:p>
          <a:p>
            <a:r>
              <a:rPr lang="en-GB" baseline="0" dirty="0"/>
              <a:t>Third sector </a:t>
            </a:r>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24</a:t>
            </a:fld>
            <a:endParaRPr lang="en-US"/>
          </a:p>
        </p:txBody>
      </p:sp>
    </p:spTree>
    <p:extLst>
      <p:ext uri="{BB962C8B-B14F-4D97-AF65-F5344CB8AC3E}">
        <p14:creationId xmlns:p14="http://schemas.microsoft.com/office/powerpoint/2010/main" val="2535845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Manx.net Jobs Feed – fed from employed.im</a:t>
            </a:r>
          </a:p>
          <a:p>
            <a:r>
              <a:rPr lang="en-GB" baseline="0" dirty="0"/>
              <a:t> </a:t>
            </a:r>
          </a:p>
          <a:p>
            <a:r>
              <a:rPr lang="en-GB" baseline="0" dirty="0"/>
              <a:t>Jobs can now be entered on employed.im, sent to Job Centre and fed through to Manx.net (exposure from just one point of entry)</a:t>
            </a:r>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25</a:t>
            </a:fld>
            <a:endParaRPr lang="en-US"/>
          </a:p>
        </p:txBody>
      </p:sp>
    </p:spTree>
    <p:extLst>
      <p:ext uri="{BB962C8B-B14F-4D97-AF65-F5344CB8AC3E}">
        <p14:creationId xmlns:p14="http://schemas.microsoft.com/office/powerpoint/2010/main" val="3029640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B539F0-2DED-254C-AC01-2C0266FE7FF5}" type="slidenum">
              <a:rPr lang="en-US" smtClean="0"/>
              <a:t>26</a:t>
            </a:fld>
            <a:endParaRPr lang="en-US"/>
          </a:p>
        </p:txBody>
      </p:sp>
    </p:spTree>
    <p:extLst>
      <p:ext uri="{BB962C8B-B14F-4D97-AF65-F5344CB8AC3E}">
        <p14:creationId xmlns:p14="http://schemas.microsoft.com/office/powerpoint/2010/main" val="175374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2</a:t>
            </a:fld>
            <a:endParaRPr lang="en-US"/>
          </a:p>
        </p:txBody>
      </p:sp>
    </p:spTree>
    <p:extLst>
      <p:ext uri="{BB962C8B-B14F-4D97-AF65-F5344CB8AC3E}">
        <p14:creationId xmlns:p14="http://schemas.microsoft.com/office/powerpoint/2010/main" val="985973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B539F0-2DED-254C-AC01-2C0266FE7FF5}" type="slidenum">
              <a:rPr lang="en-US" smtClean="0"/>
              <a:t>27</a:t>
            </a:fld>
            <a:endParaRPr lang="en-US"/>
          </a:p>
        </p:txBody>
      </p:sp>
    </p:spTree>
    <p:extLst>
      <p:ext uri="{BB962C8B-B14F-4D97-AF65-F5344CB8AC3E}">
        <p14:creationId xmlns:p14="http://schemas.microsoft.com/office/powerpoint/2010/main" val="135952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B539F0-2DED-254C-AC01-2C0266FE7FF5}" type="slidenum">
              <a:rPr lang="en-US" smtClean="0"/>
              <a:t>28</a:t>
            </a:fld>
            <a:endParaRPr lang="en-US"/>
          </a:p>
        </p:txBody>
      </p:sp>
    </p:spTree>
    <p:extLst>
      <p:ext uri="{BB962C8B-B14F-4D97-AF65-F5344CB8AC3E}">
        <p14:creationId xmlns:p14="http://schemas.microsoft.com/office/powerpoint/2010/main" val="3567501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30</a:t>
            </a:fld>
            <a:endParaRPr lang="en-US"/>
          </a:p>
        </p:txBody>
      </p:sp>
    </p:spTree>
    <p:extLst>
      <p:ext uri="{BB962C8B-B14F-4D97-AF65-F5344CB8AC3E}">
        <p14:creationId xmlns:p14="http://schemas.microsoft.com/office/powerpoint/2010/main" val="374666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3</a:t>
            </a:fld>
            <a:endParaRPr lang="en-US"/>
          </a:p>
        </p:txBody>
      </p:sp>
    </p:spTree>
    <p:extLst>
      <p:ext uri="{BB962C8B-B14F-4D97-AF65-F5344CB8AC3E}">
        <p14:creationId xmlns:p14="http://schemas.microsoft.com/office/powerpoint/2010/main" val="359826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5</a:t>
            </a:fld>
            <a:endParaRPr lang="en-US"/>
          </a:p>
        </p:txBody>
      </p:sp>
    </p:spTree>
    <p:extLst>
      <p:ext uri="{BB962C8B-B14F-4D97-AF65-F5344CB8AC3E}">
        <p14:creationId xmlns:p14="http://schemas.microsoft.com/office/powerpoint/2010/main" val="164547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6</a:t>
            </a:fld>
            <a:endParaRPr lang="en-US"/>
          </a:p>
        </p:txBody>
      </p:sp>
    </p:spTree>
    <p:extLst>
      <p:ext uri="{BB962C8B-B14F-4D97-AF65-F5344CB8AC3E}">
        <p14:creationId xmlns:p14="http://schemas.microsoft.com/office/powerpoint/2010/main" val="11986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8</a:t>
            </a:fld>
            <a:endParaRPr lang="en-US"/>
          </a:p>
        </p:txBody>
      </p:sp>
    </p:spTree>
    <p:extLst>
      <p:ext uri="{BB962C8B-B14F-4D97-AF65-F5344CB8AC3E}">
        <p14:creationId xmlns:p14="http://schemas.microsoft.com/office/powerpoint/2010/main" val="294785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B539F0-2DED-254C-AC01-2C0266FE7FF5}" type="slidenum">
              <a:rPr lang="en-US" smtClean="0"/>
              <a:t>9</a:t>
            </a:fld>
            <a:endParaRPr lang="en-US"/>
          </a:p>
        </p:txBody>
      </p:sp>
    </p:spTree>
    <p:extLst>
      <p:ext uri="{BB962C8B-B14F-4D97-AF65-F5344CB8AC3E}">
        <p14:creationId xmlns:p14="http://schemas.microsoft.com/office/powerpoint/2010/main" val="286703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we’ve done</a:t>
            </a:r>
            <a:r>
              <a:rPr lang="en-GB" baseline="0" dirty="0"/>
              <a:t> it </a:t>
            </a:r>
            <a:endParaRPr lang="en-GB" dirty="0"/>
          </a:p>
        </p:txBody>
      </p:sp>
      <p:sp>
        <p:nvSpPr>
          <p:cNvPr id="4" name="Slide Number Placeholder 3"/>
          <p:cNvSpPr>
            <a:spLocks noGrp="1"/>
          </p:cNvSpPr>
          <p:nvPr>
            <p:ph type="sldNum" sz="quarter" idx="10"/>
          </p:nvPr>
        </p:nvSpPr>
        <p:spPr/>
        <p:txBody>
          <a:bodyPr/>
          <a:lstStyle/>
          <a:p>
            <a:fld id="{00B539F0-2DED-254C-AC01-2C0266FE7FF5}" type="slidenum">
              <a:rPr lang="en-US" smtClean="0"/>
              <a:t>10</a:t>
            </a:fld>
            <a:endParaRPr lang="en-US"/>
          </a:p>
        </p:txBody>
      </p:sp>
    </p:spTree>
    <p:extLst>
      <p:ext uri="{BB962C8B-B14F-4D97-AF65-F5344CB8AC3E}">
        <p14:creationId xmlns:p14="http://schemas.microsoft.com/office/powerpoint/2010/main" val="104649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B539F0-2DED-254C-AC01-2C0266FE7FF5}" type="slidenum">
              <a:rPr lang="en-US" smtClean="0"/>
              <a:t>11</a:t>
            </a:fld>
            <a:endParaRPr lang="en-US"/>
          </a:p>
        </p:txBody>
      </p:sp>
    </p:spTree>
    <p:extLst>
      <p:ext uri="{BB962C8B-B14F-4D97-AF65-F5344CB8AC3E}">
        <p14:creationId xmlns:p14="http://schemas.microsoft.com/office/powerpoint/2010/main" val="22709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11A44-6C68-B743-A81E-4050CB6F3EA1}"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11A93-5D80-8342-8817-1F479869AE8A}" type="slidenum">
              <a:rPr lang="en-US" smtClean="0"/>
              <a:t>‹#›</a:t>
            </a:fld>
            <a:endParaRPr lang="en-US"/>
          </a:p>
        </p:txBody>
      </p:sp>
    </p:spTree>
    <p:extLst>
      <p:ext uri="{BB962C8B-B14F-4D97-AF65-F5344CB8AC3E}">
        <p14:creationId xmlns:p14="http://schemas.microsoft.com/office/powerpoint/2010/main" val="203153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11A44-6C68-B743-A81E-4050CB6F3EA1}"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11A93-5D80-8342-8817-1F479869AE8A}" type="slidenum">
              <a:rPr lang="en-US" smtClean="0"/>
              <a:t>‹#›</a:t>
            </a:fld>
            <a:endParaRPr lang="en-US"/>
          </a:p>
        </p:txBody>
      </p:sp>
    </p:spTree>
    <p:extLst>
      <p:ext uri="{BB962C8B-B14F-4D97-AF65-F5344CB8AC3E}">
        <p14:creationId xmlns:p14="http://schemas.microsoft.com/office/powerpoint/2010/main" val="128638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11A44-6C68-B743-A81E-4050CB6F3EA1}"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11A93-5D80-8342-8817-1F479869AE8A}" type="slidenum">
              <a:rPr lang="en-US" smtClean="0"/>
              <a:t>‹#›</a:t>
            </a:fld>
            <a:endParaRPr lang="en-US"/>
          </a:p>
        </p:txBody>
      </p:sp>
    </p:spTree>
    <p:extLst>
      <p:ext uri="{BB962C8B-B14F-4D97-AF65-F5344CB8AC3E}">
        <p14:creationId xmlns:p14="http://schemas.microsoft.com/office/powerpoint/2010/main" val="148207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11A44-6C68-B743-A81E-4050CB6F3EA1}"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11A93-5D80-8342-8817-1F479869AE8A}" type="slidenum">
              <a:rPr lang="en-US" smtClean="0"/>
              <a:t>‹#›</a:t>
            </a:fld>
            <a:endParaRPr lang="en-US"/>
          </a:p>
        </p:txBody>
      </p:sp>
    </p:spTree>
    <p:extLst>
      <p:ext uri="{BB962C8B-B14F-4D97-AF65-F5344CB8AC3E}">
        <p14:creationId xmlns:p14="http://schemas.microsoft.com/office/powerpoint/2010/main" val="180747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11A44-6C68-B743-A81E-4050CB6F3EA1}"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11A93-5D80-8342-8817-1F479869AE8A}" type="slidenum">
              <a:rPr lang="en-US" smtClean="0"/>
              <a:t>‹#›</a:t>
            </a:fld>
            <a:endParaRPr lang="en-US"/>
          </a:p>
        </p:txBody>
      </p:sp>
    </p:spTree>
    <p:extLst>
      <p:ext uri="{BB962C8B-B14F-4D97-AF65-F5344CB8AC3E}">
        <p14:creationId xmlns:p14="http://schemas.microsoft.com/office/powerpoint/2010/main" val="204005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11A44-6C68-B743-A81E-4050CB6F3EA1}"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11A93-5D80-8342-8817-1F479869AE8A}" type="slidenum">
              <a:rPr lang="en-US" smtClean="0"/>
              <a:t>‹#›</a:t>
            </a:fld>
            <a:endParaRPr lang="en-US"/>
          </a:p>
        </p:txBody>
      </p:sp>
    </p:spTree>
    <p:extLst>
      <p:ext uri="{BB962C8B-B14F-4D97-AF65-F5344CB8AC3E}">
        <p14:creationId xmlns:p14="http://schemas.microsoft.com/office/powerpoint/2010/main" val="45620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11A44-6C68-B743-A81E-4050CB6F3EA1}" type="datetimeFigureOut">
              <a:rPr lang="en-US" smtClean="0"/>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11A93-5D80-8342-8817-1F479869AE8A}" type="slidenum">
              <a:rPr lang="en-US" smtClean="0"/>
              <a:t>‹#›</a:t>
            </a:fld>
            <a:endParaRPr lang="en-US"/>
          </a:p>
        </p:txBody>
      </p:sp>
    </p:spTree>
    <p:extLst>
      <p:ext uri="{BB962C8B-B14F-4D97-AF65-F5344CB8AC3E}">
        <p14:creationId xmlns:p14="http://schemas.microsoft.com/office/powerpoint/2010/main" val="96602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11A44-6C68-B743-A81E-4050CB6F3EA1}" type="datetimeFigureOut">
              <a:rPr lang="en-US" smtClean="0"/>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11A93-5D80-8342-8817-1F479869AE8A}" type="slidenum">
              <a:rPr lang="en-US" smtClean="0"/>
              <a:t>‹#›</a:t>
            </a:fld>
            <a:endParaRPr lang="en-US"/>
          </a:p>
        </p:txBody>
      </p:sp>
    </p:spTree>
    <p:extLst>
      <p:ext uri="{BB962C8B-B14F-4D97-AF65-F5344CB8AC3E}">
        <p14:creationId xmlns:p14="http://schemas.microsoft.com/office/powerpoint/2010/main" val="102328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11A44-6C68-B743-A81E-4050CB6F3EA1}" type="datetimeFigureOut">
              <a:rPr lang="en-US" smtClean="0"/>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11A93-5D80-8342-8817-1F479869AE8A}" type="slidenum">
              <a:rPr lang="en-US" smtClean="0"/>
              <a:t>‹#›</a:t>
            </a:fld>
            <a:endParaRPr lang="en-US"/>
          </a:p>
        </p:txBody>
      </p:sp>
    </p:spTree>
    <p:extLst>
      <p:ext uri="{BB962C8B-B14F-4D97-AF65-F5344CB8AC3E}">
        <p14:creationId xmlns:p14="http://schemas.microsoft.com/office/powerpoint/2010/main" val="12676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11A44-6C68-B743-A81E-4050CB6F3EA1}"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11A93-5D80-8342-8817-1F479869AE8A}" type="slidenum">
              <a:rPr lang="en-US" smtClean="0"/>
              <a:t>‹#›</a:t>
            </a:fld>
            <a:endParaRPr lang="en-US"/>
          </a:p>
        </p:txBody>
      </p:sp>
    </p:spTree>
    <p:extLst>
      <p:ext uri="{BB962C8B-B14F-4D97-AF65-F5344CB8AC3E}">
        <p14:creationId xmlns:p14="http://schemas.microsoft.com/office/powerpoint/2010/main" val="43592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11A44-6C68-B743-A81E-4050CB6F3EA1}"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11A93-5D80-8342-8817-1F479869AE8A}" type="slidenum">
              <a:rPr lang="en-US" smtClean="0"/>
              <a:t>‹#›</a:t>
            </a:fld>
            <a:endParaRPr lang="en-US"/>
          </a:p>
        </p:txBody>
      </p:sp>
    </p:spTree>
    <p:extLst>
      <p:ext uri="{BB962C8B-B14F-4D97-AF65-F5344CB8AC3E}">
        <p14:creationId xmlns:p14="http://schemas.microsoft.com/office/powerpoint/2010/main" val="147636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11A44-6C68-B743-A81E-4050CB6F3EA1}" type="datetimeFigureOut">
              <a:rPr lang="en-US" smtClean="0"/>
              <a:t>7/25/2016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11A93-5D80-8342-8817-1F479869AE8A}" type="slidenum">
              <a:rPr lang="en-US" smtClean="0"/>
              <a:t>‹#›</a:t>
            </a:fld>
            <a:endParaRPr lang="en-US"/>
          </a:p>
        </p:txBody>
      </p:sp>
    </p:spTree>
    <p:extLst>
      <p:ext uri="{BB962C8B-B14F-4D97-AF65-F5344CB8AC3E}">
        <p14:creationId xmlns:p14="http://schemas.microsoft.com/office/powerpoint/2010/main" val="147513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EC7311"/>
              </a:gs>
              <a:gs pos="100000">
                <a:srgbClr val="FF6C00"/>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1244" y="1636386"/>
            <a:ext cx="3749511" cy="1030086"/>
          </a:xfrm>
          <a:prstGeom prst="rect">
            <a:avLst/>
          </a:prstGeom>
        </p:spPr>
      </p:pic>
      <p:sp>
        <p:nvSpPr>
          <p:cNvPr id="2" name="TextBox 1"/>
          <p:cNvSpPr txBox="1"/>
          <p:nvPr/>
        </p:nvSpPr>
        <p:spPr>
          <a:xfrm>
            <a:off x="1853184" y="3108960"/>
            <a:ext cx="8485632" cy="1754326"/>
          </a:xfrm>
          <a:prstGeom prst="rect">
            <a:avLst/>
          </a:prstGeom>
          <a:noFill/>
        </p:spPr>
        <p:txBody>
          <a:bodyPr wrap="square" rtlCol="0">
            <a:spAutoFit/>
          </a:bodyPr>
          <a:lstStyle/>
          <a:p>
            <a:pPr algn="ctr"/>
            <a:r>
              <a:rPr lang="en-US" sz="5400" b="1" dirty="0">
                <a:solidFill>
                  <a:schemeClr val="bg1"/>
                </a:solidFill>
                <a:latin typeface="Arial" charset="0"/>
                <a:ea typeface="Arial" charset="0"/>
                <a:cs typeface="Arial" charset="0"/>
              </a:rPr>
              <a:t>Being Smart About Employer Engagement</a:t>
            </a:r>
          </a:p>
        </p:txBody>
      </p:sp>
      <p:sp>
        <p:nvSpPr>
          <p:cNvPr id="8" name="TextBox 7"/>
          <p:cNvSpPr txBox="1"/>
          <p:nvPr/>
        </p:nvSpPr>
        <p:spPr>
          <a:xfrm>
            <a:off x="2451237" y="5186920"/>
            <a:ext cx="7663992" cy="830997"/>
          </a:xfrm>
          <a:prstGeom prst="rect">
            <a:avLst/>
          </a:prstGeom>
          <a:noFill/>
        </p:spPr>
        <p:txBody>
          <a:bodyPr wrap="square" rtlCol="0">
            <a:spAutoFit/>
          </a:bodyPr>
          <a:lstStyle/>
          <a:p>
            <a:pPr algn="ctr"/>
            <a:r>
              <a:rPr lang="en-US" sz="2400" dirty="0">
                <a:solidFill>
                  <a:schemeClr val="bg1"/>
                </a:solidFill>
                <a:latin typeface="Tahoma" charset="0"/>
                <a:ea typeface="Tahoma" charset="0"/>
                <a:cs typeface="Tahoma" charset="0"/>
              </a:rPr>
              <a:t>Chris Gledhill – Managing Director, PDMS </a:t>
            </a:r>
          </a:p>
          <a:p>
            <a:pPr algn="ctr"/>
            <a:endParaRPr lang="en-US" sz="2400" dirty="0">
              <a:solidFill>
                <a:schemeClr val="bg1"/>
              </a:solidFill>
              <a:latin typeface="Tahoma" charset="0"/>
              <a:ea typeface="Tahoma" charset="0"/>
              <a:cs typeface="Tahoma" charset="0"/>
            </a:endParaRPr>
          </a:p>
        </p:txBody>
      </p:sp>
    </p:spTree>
    <p:extLst>
      <p:ext uri="{BB962C8B-B14F-4D97-AF65-F5344CB8AC3E}">
        <p14:creationId xmlns:p14="http://schemas.microsoft.com/office/powerpoint/2010/main" val="109178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a:gsLst>
              <a:gs pos="0">
                <a:schemeClr val="accent1">
                  <a:lumMod val="5000"/>
                  <a:lumOff val="9500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7928" y="5489794"/>
            <a:ext cx="2941320" cy="807029"/>
          </a:xfrm>
          <a:prstGeom prst="rect">
            <a:avLst/>
          </a:prstGeom>
        </p:spPr>
      </p:pic>
      <p:sp>
        <p:nvSpPr>
          <p:cNvPr id="6" name="Rectangle 5"/>
          <p:cNvSpPr/>
          <p:nvPr/>
        </p:nvSpPr>
        <p:spPr>
          <a:xfrm>
            <a:off x="1141694" y="230293"/>
            <a:ext cx="8290560" cy="1261884"/>
          </a:xfrm>
          <a:prstGeom prst="rect">
            <a:avLst/>
          </a:prstGeom>
        </p:spPr>
        <p:txBody>
          <a:bodyPr wrap="square">
            <a:spAutoFit/>
          </a:bodyPr>
          <a:lstStyle/>
          <a:p>
            <a:r>
              <a:rPr lang="en-GB" sz="4400" b="1" dirty="0">
                <a:solidFill>
                  <a:schemeClr val="tx1">
                    <a:lumMod val="75000"/>
                    <a:lumOff val="25000"/>
                  </a:schemeClr>
                </a:solidFill>
                <a:latin typeface="Arial" panose="020B0604020202020204" pitchFamily="34" charset="0"/>
                <a:cs typeface="Arial" panose="020B0604020202020204" pitchFamily="34" charset="0"/>
              </a:rPr>
              <a:t>The Context</a:t>
            </a:r>
          </a:p>
          <a:p>
            <a:endParaRPr lang="en-GB" sz="3200" dirty="0">
              <a:solidFill>
                <a:schemeClr val="bg1"/>
              </a:solidFill>
            </a:endParaRPr>
          </a:p>
        </p:txBody>
      </p:sp>
      <p:sp>
        <p:nvSpPr>
          <p:cNvPr id="3" name="TextBox 2"/>
          <p:cNvSpPr txBox="1"/>
          <p:nvPr/>
        </p:nvSpPr>
        <p:spPr>
          <a:xfrm>
            <a:off x="185467" y="3429000"/>
            <a:ext cx="11704319" cy="1938992"/>
          </a:xfrm>
          <a:prstGeom prst="rect">
            <a:avLst/>
          </a:prstGeom>
          <a:noFill/>
        </p:spPr>
        <p:txBody>
          <a:bodyPr wrap="square" rtlCol="0">
            <a:spAutoFit/>
          </a:bodyPr>
          <a:lstStyle/>
          <a:p>
            <a:r>
              <a:rPr lang="en-GB" sz="2000" dirty="0"/>
              <a:t>Matching skills and training to local economies – Young people not pursuing the university route need a clearer track from education into the world of work. The post 16 learning landscape is increasingly fragmented and centralised, with little scope for institutions to collectively engage and meet the needs of local employers, and patchy advice for young people to navigate it. As a result, the skills gap is widening and teenage apprenticeships are falling. </a:t>
            </a:r>
          </a:p>
          <a:p>
            <a:r>
              <a:rPr lang="en-GB" sz="2000" b="1" i="1" dirty="0"/>
              <a:t>Youth Transition – Helping every young person reach their full potential – LGA – Oct 2014</a:t>
            </a:r>
            <a:endParaRPr lang="en-GB" sz="2000" dirty="0"/>
          </a:p>
        </p:txBody>
      </p:sp>
      <p:sp>
        <p:nvSpPr>
          <p:cNvPr id="4" name="TextBox 3"/>
          <p:cNvSpPr txBox="1"/>
          <p:nvPr/>
        </p:nvSpPr>
        <p:spPr>
          <a:xfrm>
            <a:off x="185467" y="1597890"/>
            <a:ext cx="11323781" cy="1631216"/>
          </a:xfrm>
          <a:prstGeom prst="rect">
            <a:avLst/>
          </a:prstGeom>
          <a:noFill/>
        </p:spPr>
        <p:txBody>
          <a:bodyPr wrap="square" rtlCol="0">
            <a:spAutoFit/>
          </a:bodyPr>
          <a:lstStyle/>
          <a:p>
            <a:r>
              <a:rPr lang="en-GB" sz="2000" dirty="0"/>
              <a:t>Young people can access vast amounts of opinion and information online, but the need to </a:t>
            </a:r>
            <a:r>
              <a:rPr lang="en-GB" sz="2000" b="1" dirty="0"/>
              <a:t>match aspirations to the realities of work, to local learning options</a:t>
            </a:r>
            <a:r>
              <a:rPr lang="en-GB" sz="2000" dirty="0"/>
              <a:t>, and to each individual’s circumstances should be the focus for public support. There are already 10 times more people aiming to work in culture, media and sports than there will be jobs in 2020.</a:t>
            </a:r>
          </a:p>
          <a:p>
            <a:r>
              <a:rPr lang="en-GB" sz="2000" b="1" i="1" dirty="0"/>
              <a:t>Youth Transition – Helping every young person reach their full potential – LGA – Oct 2014</a:t>
            </a:r>
            <a:endParaRPr lang="en-GB" sz="2000" dirty="0"/>
          </a:p>
        </p:txBody>
      </p:sp>
    </p:spTree>
    <p:extLst>
      <p:ext uri="{BB962C8B-B14F-4D97-AF65-F5344CB8AC3E}">
        <p14:creationId xmlns:p14="http://schemas.microsoft.com/office/powerpoint/2010/main" val="177147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71" y="0"/>
            <a:ext cx="12192000" cy="6858000"/>
          </a:xfrm>
          <a:prstGeom prst="rect">
            <a:avLst/>
          </a:prstGeom>
          <a:gradFill>
            <a:gsLst>
              <a:gs pos="0">
                <a:schemeClr val="accent1">
                  <a:lumMod val="5000"/>
                  <a:lumOff val="9500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7928" y="5489794"/>
            <a:ext cx="2941320" cy="807029"/>
          </a:xfrm>
          <a:prstGeom prst="rect">
            <a:avLst/>
          </a:prstGeom>
        </p:spPr>
      </p:pic>
      <p:sp>
        <p:nvSpPr>
          <p:cNvPr id="6" name="Rectangle 5"/>
          <p:cNvSpPr/>
          <p:nvPr/>
        </p:nvSpPr>
        <p:spPr>
          <a:xfrm>
            <a:off x="1141694" y="230293"/>
            <a:ext cx="8290560" cy="1261884"/>
          </a:xfrm>
          <a:prstGeom prst="rect">
            <a:avLst/>
          </a:prstGeom>
        </p:spPr>
        <p:txBody>
          <a:bodyPr wrap="square">
            <a:spAutoFit/>
          </a:bodyPr>
          <a:lstStyle/>
          <a:p>
            <a:r>
              <a:rPr lang="en-GB" sz="4400" b="1" dirty="0">
                <a:solidFill>
                  <a:schemeClr val="tx1">
                    <a:lumMod val="75000"/>
                    <a:lumOff val="25000"/>
                  </a:schemeClr>
                </a:solidFill>
                <a:latin typeface="Arial" panose="020B0604020202020204" pitchFamily="34" charset="0"/>
                <a:cs typeface="Arial" panose="020B0604020202020204" pitchFamily="34" charset="0"/>
              </a:rPr>
              <a:t>The Context</a:t>
            </a:r>
          </a:p>
          <a:p>
            <a:endParaRPr lang="en-GB" sz="3200" dirty="0">
              <a:solidFill>
                <a:schemeClr val="bg1"/>
              </a:solidFill>
            </a:endParaRPr>
          </a:p>
        </p:txBody>
      </p:sp>
      <p:sp>
        <p:nvSpPr>
          <p:cNvPr id="3" name="TextBox 2"/>
          <p:cNvSpPr txBox="1"/>
          <p:nvPr/>
        </p:nvSpPr>
        <p:spPr>
          <a:xfrm>
            <a:off x="556953" y="1373790"/>
            <a:ext cx="9679577" cy="4154984"/>
          </a:xfrm>
          <a:prstGeom prst="rect">
            <a:avLst/>
          </a:prstGeom>
          <a:noFill/>
        </p:spPr>
        <p:txBody>
          <a:bodyPr wrap="square" rtlCol="0">
            <a:spAutoFit/>
          </a:bodyPr>
          <a:lstStyle/>
          <a:p>
            <a:r>
              <a:rPr lang="en-GB" sz="2400" dirty="0"/>
              <a:t>Employers do not have much spare time to understand and get involved in services to help young people. Public services must </a:t>
            </a:r>
            <a:r>
              <a:rPr lang="en-GB" sz="2400" b="1" dirty="0"/>
              <a:t>establish single and simple two-way conversations</a:t>
            </a:r>
            <a:r>
              <a:rPr lang="en-GB" sz="2400" dirty="0"/>
              <a:t> based on how services will benefit organisations, as well as young people. Multiple contacts from multiple agencies using public service language is confusing for those employers that want to engage, and is a deterrent for those that do not. Building relationships and trust with employers takes time and </a:t>
            </a:r>
            <a:r>
              <a:rPr lang="en-GB" sz="2400" b="1" dirty="0"/>
              <a:t>relies on a simple coherent offer remaining in place over time</a:t>
            </a:r>
            <a:r>
              <a:rPr lang="en-GB" sz="2400" dirty="0"/>
              <a:t>.</a:t>
            </a:r>
          </a:p>
          <a:p>
            <a:r>
              <a:rPr lang="en-GB" sz="2400" dirty="0"/>
              <a:t> </a:t>
            </a:r>
          </a:p>
          <a:p>
            <a:r>
              <a:rPr lang="en-GB" sz="2400" b="1" i="1" dirty="0"/>
              <a:t>Hidden Talents – Empowering Employers to help young people towards work and learning</a:t>
            </a:r>
            <a:r>
              <a:rPr lang="en-GB" sz="2400" i="1" dirty="0"/>
              <a:t> – </a:t>
            </a:r>
            <a:r>
              <a:rPr lang="en-GB" sz="2400" b="1" i="1" dirty="0"/>
              <a:t>Dec 2013</a:t>
            </a:r>
            <a:endParaRPr lang="en-GB" sz="2400" dirty="0"/>
          </a:p>
        </p:txBody>
      </p:sp>
    </p:spTree>
    <p:extLst>
      <p:ext uri="{BB962C8B-B14F-4D97-AF65-F5344CB8AC3E}">
        <p14:creationId xmlns:p14="http://schemas.microsoft.com/office/powerpoint/2010/main" val="348559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a:gsLst>
              <a:gs pos="0">
                <a:schemeClr val="accent1">
                  <a:lumMod val="5000"/>
                  <a:lumOff val="9500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7928" y="5489794"/>
            <a:ext cx="2941320" cy="807029"/>
          </a:xfrm>
          <a:prstGeom prst="rect">
            <a:avLst/>
          </a:prstGeom>
        </p:spPr>
      </p:pic>
      <p:sp>
        <p:nvSpPr>
          <p:cNvPr id="6" name="Rectangle 5"/>
          <p:cNvSpPr/>
          <p:nvPr/>
        </p:nvSpPr>
        <p:spPr>
          <a:xfrm>
            <a:off x="1141694" y="230293"/>
            <a:ext cx="8290560" cy="1261884"/>
          </a:xfrm>
          <a:prstGeom prst="rect">
            <a:avLst/>
          </a:prstGeom>
        </p:spPr>
        <p:txBody>
          <a:bodyPr wrap="square">
            <a:spAutoFit/>
          </a:bodyPr>
          <a:lstStyle/>
          <a:p>
            <a:r>
              <a:rPr lang="en-GB" sz="4400" b="1" dirty="0">
                <a:solidFill>
                  <a:schemeClr val="tx1">
                    <a:lumMod val="75000"/>
                    <a:lumOff val="25000"/>
                  </a:schemeClr>
                </a:solidFill>
                <a:latin typeface="Arial" panose="020B0604020202020204" pitchFamily="34" charset="0"/>
                <a:cs typeface="Arial" panose="020B0604020202020204" pitchFamily="34" charset="0"/>
              </a:rPr>
              <a:t>The Context </a:t>
            </a:r>
          </a:p>
          <a:p>
            <a:endParaRPr lang="en-GB" sz="3200" dirty="0">
              <a:solidFill>
                <a:schemeClr val="bg1"/>
              </a:solidFill>
            </a:endParaRPr>
          </a:p>
        </p:txBody>
      </p:sp>
      <p:sp>
        <p:nvSpPr>
          <p:cNvPr id="2" name="TextBox 1"/>
          <p:cNvSpPr txBox="1"/>
          <p:nvPr/>
        </p:nvSpPr>
        <p:spPr>
          <a:xfrm>
            <a:off x="489791" y="1267569"/>
            <a:ext cx="11068594" cy="3108543"/>
          </a:xfrm>
          <a:prstGeom prst="rect">
            <a:avLst/>
          </a:prstGeom>
          <a:noFill/>
        </p:spPr>
        <p:txBody>
          <a:bodyPr wrap="square" rtlCol="0">
            <a:spAutoFit/>
          </a:bodyPr>
          <a:lstStyle/>
          <a:p>
            <a:r>
              <a:rPr lang="en-GB" sz="2800" dirty="0"/>
              <a:t>A good understanding of the world of work and employment opportunities available is fundamentally important to all young people, irrespective of the educational and career pathways they choose. This needs to start earlier and be delivered in a way which inspires and excites young people. It must also be </a:t>
            </a:r>
            <a:r>
              <a:rPr lang="en-GB" sz="2800" b="1" dirty="0"/>
              <a:t>sustained and focused throughout young people’s education</a:t>
            </a:r>
            <a:r>
              <a:rPr lang="en-GB" sz="2800" dirty="0"/>
              <a:t>, helping them to </a:t>
            </a:r>
            <a:r>
              <a:rPr lang="en-GB" sz="2800" b="1" dirty="0"/>
              <a:t>manage their careers, develop skills to secure employment </a:t>
            </a:r>
            <a:r>
              <a:rPr lang="en-GB" sz="2800" dirty="0"/>
              <a:t>and succeed in the workplace. </a:t>
            </a:r>
          </a:p>
        </p:txBody>
      </p:sp>
      <p:sp>
        <p:nvSpPr>
          <p:cNvPr id="4" name="TextBox 3"/>
          <p:cNvSpPr txBox="1"/>
          <p:nvPr/>
        </p:nvSpPr>
        <p:spPr>
          <a:xfrm>
            <a:off x="821990" y="4999461"/>
            <a:ext cx="6879772" cy="1015663"/>
          </a:xfrm>
          <a:prstGeom prst="rect">
            <a:avLst/>
          </a:prstGeom>
          <a:noFill/>
        </p:spPr>
        <p:txBody>
          <a:bodyPr wrap="square" rtlCol="0">
            <a:spAutoFit/>
          </a:bodyPr>
          <a:lstStyle/>
          <a:p>
            <a:r>
              <a:rPr lang="en-GB" sz="2000" b="1" i="1" dirty="0"/>
              <a:t>Education Working for All – Commission for Developing Scotland’s Young Workforce Final Report – Sir Ian Woods, June 2014</a:t>
            </a:r>
            <a:endParaRPr lang="en-GB" sz="2000" dirty="0"/>
          </a:p>
        </p:txBody>
      </p:sp>
    </p:spTree>
    <p:extLst>
      <p:ext uri="{BB962C8B-B14F-4D97-AF65-F5344CB8AC3E}">
        <p14:creationId xmlns:p14="http://schemas.microsoft.com/office/powerpoint/2010/main" val="75471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story so far…</a:t>
            </a:r>
          </a:p>
        </p:txBody>
      </p:sp>
      <p:sp>
        <p:nvSpPr>
          <p:cNvPr id="3" name="Content Placeholder 2"/>
          <p:cNvSpPr>
            <a:spLocks noGrp="1"/>
          </p:cNvSpPr>
          <p:nvPr>
            <p:ph idx="1"/>
          </p:nvPr>
        </p:nvSpPr>
        <p:spPr>
          <a:xfrm>
            <a:off x="838200" y="1712280"/>
            <a:ext cx="9620251" cy="3900805"/>
          </a:xfrm>
        </p:spPr>
        <p:txBody>
          <a:bodyPr>
            <a:normAutofit/>
          </a:bodyPr>
          <a:lstStyle/>
          <a:p>
            <a:r>
              <a:rPr lang="en-GB" dirty="0">
                <a:solidFill>
                  <a:srgbClr val="163457"/>
                </a:solidFill>
              </a:rPr>
              <a:t>November 2014 Implement Get a Job program with Junior Achievement </a:t>
            </a:r>
          </a:p>
          <a:p>
            <a:r>
              <a:rPr lang="en-GB" dirty="0">
                <a:solidFill>
                  <a:srgbClr val="163457"/>
                </a:solidFill>
              </a:rPr>
              <a:t>Undertake review of potential applications for a single labour market platform supporting different government departments, employers the third sector and… Individuals.</a:t>
            </a:r>
          </a:p>
          <a:p>
            <a:pPr marL="0" indent="0">
              <a:buNone/>
            </a:pPr>
            <a:endParaRPr lang="en-GB" dirty="0">
              <a:solidFill>
                <a:srgbClr val="163457"/>
              </a:solidFill>
            </a:endParaRPr>
          </a:p>
        </p:txBody>
      </p:sp>
      <p:sp>
        <p:nvSpPr>
          <p:cNvPr id="5" name="Oval Callout 4"/>
          <p:cNvSpPr/>
          <p:nvPr/>
        </p:nvSpPr>
        <p:spPr>
          <a:xfrm>
            <a:off x="997527" y="4045528"/>
            <a:ext cx="3352800" cy="1108363"/>
          </a:xfrm>
          <a:prstGeom prst="wedgeEllipseCallout">
            <a:avLst>
              <a:gd name="adj1" fmla="val -7444"/>
              <a:gd name="adj2" fmla="val 116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It’s a no brainer!</a:t>
            </a:r>
          </a:p>
        </p:txBody>
      </p:sp>
      <p:sp>
        <p:nvSpPr>
          <p:cNvPr id="6" name="Oval Callout 5"/>
          <p:cNvSpPr/>
          <p:nvPr/>
        </p:nvSpPr>
        <p:spPr>
          <a:xfrm>
            <a:off x="7346375" y="3966862"/>
            <a:ext cx="3352800" cy="1108363"/>
          </a:xfrm>
          <a:prstGeom prst="wedgeEllipseCallout">
            <a:avLst>
              <a:gd name="adj1" fmla="val 35531"/>
              <a:gd name="adj2" fmla="val 93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It’s complicated!</a:t>
            </a:r>
          </a:p>
        </p:txBody>
      </p:sp>
      <p:sp>
        <p:nvSpPr>
          <p:cNvPr id="7" name="Oval Callout 6"/>
          <p:cNvSpPr/>
          <p:nvPr/>
        </p:nvSpPr>
        <p:spPr>
          <a:xfrm>
            <a:off x="4251094" y="4996558"/>
            <a:ext cx="3352800" cy="1108363"/>
          </a:xfrm>
          <a:prstGeom prst="wedgeEllipseCallout">
            <a:avLst>
              <a:gd name="adj1" fmla="val -40668"/>
              <a:gd name="adj2" fmla="val 76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It’s a threat!</a:t>
            </a:r>
          </a:p>
        </p:txBody>
      </p:sp>
    </p:spTree>
    <p:extLst>
      <p:ext uri="{BB962C8B-B14F-4D97-AF65-F5344CB8AC3E}">
        <p14:creationId xmlns:p14="http://schemas.microsoft.com/office/powerpoint/2010/main" val="315495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Corporate Complexity v Individual Focus</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81460" y="2078183"/>
            <a:ext cx="4884707" cy="345593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6020" y="1997059"/>
            <a:ext cx="4875602" cy="3618178"/>
          </a:xfrm>
          <a:prstGeom prst="rect">
            <a:avLst/>
          </a:prstGeom>
        </p:spPr>
      </p:pic>
      <p:sp>
        <p:nvSpPr>
          <p:cNvPr id="7" name="Oval Callout 6"/>
          <p:cNvSpPr/>
          <p:nvPr/>
        </p:nvSpPr>
        <p:spPr>
          <a:xfrm>
            <a:off x="8589819" y="1690735"/>
            <a:ext cx="2951018" cy="612648"/>
          </a:xfrm>
          <a:prstGeom prst="wedgeEllipseCallout">
            <a:avLst>
              <a:gd name="adj1" fmla="val -30856"/>
              <a:gd name="adj2" fmla="val 88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hard can it be?</a:t>
            </a:r>
          </a:p>
        </p:txBody>
      </p:sp>
      <p:sp>
        <p:nvSpPr>
          <p:cNvPr id="8" name="Oval Callout 7"/>
          <p:cNvSpPr/>
          <p:nvPr/>
        </p:nvSpPr>
        <p:spPr>
          <a:xfrm>
            <a:off x="1025794" y="5596598"/>
            <a:ext cx="2709391" cy="612648"/>
          </a:xfrm>
          <a:prstGeom prst="wedgeEllipseCallout">
            <a:avLst>
              <a:gd name="adj1" fmla="val 25802"/>
              <a:gd name="adj2" fmla="val -976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OMG!!!</a:t>
            </a:r>
          </a:p>
        </p:txBody>
      </p:sp>
    </p:spTree>
    <p:extLst>
      <p:ext uri="{BB962C8B-B14F-4D97-AF65-F5344CB8AC3E}">
        <p14:creationId xmlns:p14="http://schemas.microsoft.com/office/powerpoint/2010/main" val="17614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a:gsLst>
              <a:gs pos="0">
                <a:schemeClr val="accent1">
                  <a:lumMod val="5000"/>
                  <a:lumOff val="9500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7928" y="5489794"/>
            <a:ext cx="2941320" cy="807029"/>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4485" y="401120"/>
            <a:ext cx="5913443" cy="5895703"/>
          </a:xfrm>
          <a:prstGeom prst="rect">
            <a:avLst/>
          </a:prstGeom>
        </p:spPr>
      </p:pic>
    </p:spTree>
    <p:extLst>
      <p:ext uri="{BB962C8B-B14F-4D97-AF65-F5344CB8AC3E}">
        <p14:creationId xmlns:p14="http://schemas.microsoft.com/office/powerpoint/2010/main" val="261678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0108" y="3582"/>
            <a:ext cx="10844306" cy="6854418"/>
          </a:xfrm>
        </p:spPr>
      </p:pic>
    </p:spTree>
    <p:extLst>
      <p:ext uri="{BB962C8B-B14F-4D97-AF65-F5344CB8AC3E}">
        <p14:creationId xmlns:p14="http://schemas.microsoft.com/office/powerpoint/2010/main" val="2194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Meanwhile…</a:t>
            </a:r>
          </a:p>
        </p:txBody>
      </p:sp>
      <p:sp>
        <p:nvSpPr>
          <p:cNvPr id="3" name="Content Placeholder 2"/>
          <p:cNvSpPr>
            <a:spLocks noGrp="1"/>
          </p:cNvSpPr>
          <p:nvPr>
            <p:ph idx="1"/>
          </p:nvPr>
        </p:nvSpPr>
        <p:spPr>
          <a:xfrm>
            <a:off x="838200" y="1712280"/>
            <a:ext cx="9620251" cy="3900805"/>
          </a:xfrm>
        </p:spPr>
        <p:txBody>
          <a:bodyPr>
            <a:normAutofit/>
          </a:bodyPr>
          <a:lstStyle/>
          <a:p>
            <a:pPr marL="0" indent="0">
              <a:buNone/>
            </a:pPr>
            <a:r>
              <a:rPr lang="en-GB" dirty="0">
                <a:solidFill>
                  <a:srgbClr val="163457"/>
                </a:solidFill>
              </a:rPr>
              <a:t>We implemented a Textile Skills portal for New Economy Manchester.</a:t>
            </a:r>
          </a:p>
          <a:p>
            <a:pPr marL="0" indent="0">
              <a:buNone/>
            </a:pPr>
            <a:r>
              <a:rPr lang="en-GB" dirty="0">
                <a:solidFill>
                  <a:srgbClr val="163457"/>
                </a:solidFill>
              </a:rPr>
              <a:t>Researched best practice and policy on employer engagement employability and Skills</a:t>
            </a:r>
          </a:p>
          <a:p>
            <a:pPr marL="0" indent="0">
              <a:buNone/>
            </a:pPr>
            <a:r>
              <a:rPr lang="en-GB" dirty="0">
                <a:solidFill>
                  <a:srgbClr val="163457"/>
                </a:solidFill>
              </a:rPr>
              <a:t>Worked with </a:t>
            </a:r>
            <a:r>
              <a:rPr lang="en-GB" dirty="0" err="1">
                <a:solidFill>
                  <a:srgbClr val="163457"/>
                </a:solidFill>
              </a:rPr>
              <a:t>DfE</a:t>
            </a:r>
            <a:r>
              <a:rPr lang="en-GB" dirty="0">
                <a:solidFill>
                  <a:srgbClr val="163457"/>
                </a:solidFill>
              </a:rPr>
              <a:t> (UK) on prototype portal for post 16 education using open data from SFA</a:t>
            </a:r>
          </a:p>
          <a:p>
            <a:pPr marL="0" indent="0">
              <a:buNone/>
            </a:pPr>
            <a:r>
              <a:rPr lang="en-GB" dirty="0">
                <a:solidFill>
                  <a:srgbClr val="163457"/>
                </a:solidFill>
              </a:rPr>
              <a:t>Worked with Fife Council on an employer engagement pilot project</a:t>
            </a:r>
          </a:p>
          <a:p>
            <a:pPr marL="0" indent="0">
              <a:buNone/>
            </a:pPr>
            <a:endParaRPr lang="en-GB" dirty="0">
              <a:solidFill>
                <a:srgbClr val="163457"/>
              </a:solidFill>
            </a:endParaRPr>
          </a:p>
        </p:txBody>
      </p:sp>
    </p:spTree>
    <p:extLst>
      <p:ext uri="{BB962C8B-B14F-4D97-AF65-F5344CB8AC3E}">
        <p14:creationId xmlns:p14="http://schemas.microsoft.com/office/powerpoint/2010/main" val="57018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Textile Skills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49235" y="1342620"/>
            <a:ext cx="7080475" cy="5307561"/>
          </a:xfrm>
          <a:prstGeom prst="rect">
            <a:avLst/>
          </a:prstGeom>
        </p:spPr>
      </p:pic>
    </p:spTree>
    <p:extLst>
      <p:ext uri="{BB962C8B-B14F-4D97-AF65-F5344CB8AC3E}">
        <p14:creationId xmlns:p14="http://schemas.microsoft.com/office/powerpoint/2010/main" val="42693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49"/>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981" y="835582"/>
            <a:ext cx="10556386" cy="6022418"/>
          </a:xfrm>
          <a:prstGeom prst="rect">
            <a:avLst/>
          </a:prstGeom>
        </p:spPr>
      </p:pic>
    </p:spTree>
    <p:extLst>
      <p:ext uri="{BB962C8B-B14F-4D97-AF65-F5344CB8AC3E}">
        <p14:creationId xmlns:p14="http://schemas.microsoft.com/office/powerpoint/2010/main" val="141776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1694" y="448007"/>
            <a:ext cx="8290560" cy="1261884"/>
          </a:xfrm>
          <a:prstGeom prst="rect">
            <a:avLst/>
          </a:prstGeom>
        </p:spPr>
        <p:txBody>
          <a:bodyPr wrap="square">
            <a:spAutoFit/>
          </a:bodyPr>
          <a:lstStyle/>
          <a:p>
            <a:r>
              <a:rPr lang="en-GB" sz="4400" b="1" dirty="0">
                <a:solidFill>
                  <a:schemeClr val="tx1">
                    <a:lumMod val="75000"/>
                    <a:lumOff val="25000"/>
                  </a:schemeClr>
                </a:solidFill>
                <a:latin typeface="Arial" panose="020B0604020202020204" pitchFamily="34" charset="0"/>
                <a:cs typeface="Arial" panose="020B0604020202020204" pitchFamily="34" charset="0"/>
              </a:rPr>
              <a:t>Background – Isle of Man</a:t>
            </a:r>
          </a:p>
          <a:p>
            <a:endParaRPr lang="en-GB" sz="3200" dirty="0">
              <a:solidFill>
                <a:schemeClr val="bg1"/>
              </a:solidFill>
            </a:endParaRPr>
          </a:p>
        </p:txBody>
      </p:sp>
      <p:sp>
        <p:nvSpPr>
          <p:cNvPr id="4" name="TextBox 3"/>
          <p:cNvSpPr txBox="1"/>
          <p:nvPr/>
        </p:nvSpPr>
        <p:spPr>
          <a:xfrm>
            <a:off x="1428206" y="1567543"/>
            <a:ext cx="3372394" cy="3785652"/>
          </a:xfrm>
          <a:prstGeom prst="rect">
            <a:avLst/>
          </a:prstGeom>
          <a:noFill/>
        </p:spPr>
        <p:txBody>
          <a:bodyPr wrap="square" rtlCol="0">
            <a:spAutoFit/>
          </a:bodyPr>
          <a:lstStyle/>
          <a:p>
            <a:r>
              <a:rPr lang="en-GB" sz="2000" b="1" dirty="0">
                <a:solidFill>
                  <a:srgbClr val="163457"/>
                </a:solidFill>
              </a:rPr>
              <a:t>The Isle of Man is a Crown Dependency with its own parliament, fiscal and legislative autonomy and a diversified economy but limited tertiary education.</a:t>
            </a:r>
          </a:p>
          <a:p>
            <a:endParaRPr lang="en-GB" sz="2000" b="1" dirty="0">
              <a:solidFill>
                <a:srgbClr val="163457"/>
              </a:solidFill>
            </a:endParaRPr>
          </a:p>
          <a:p>
            <a:r>
              <a:rPr lang="en-GB" sz="2000" b="1" dirty="0">
                <a:solidFill>
                  <a:srgbClr val="163457"/>
                </a:solidFill>
              </a:rPr>
              <a:t>A population of 85,000 is served by 5 state secondary schools 1 private secondary school and a college of further and higher education.</a:t>
            </a:r>
          </a:p>
        </p:txBody>
      </p:sp>
      <p:pic>
        <p:nvPicPr>
          <p:cNvPr id="3" name="Picture 2"/>
          <p:cNvPicPr>
            <a:picLocks noChangeAspect="1"/>
          </p:cNvPicPr>
          <p:nvPr/>
        </p:nvPicPr>
        <p:blipFill>
          <a:blip r:embed="rId3"/>
          <a:stretch>
            <a:fillRect/>
          </a:stretch>
        </p:blipFill>
        <p:spPr>
          <a:xfrm>
            <a:off x="5087111" y="1709105"/>
            <a:ext cx="6866353" cy="3485195"/>
          </a:xfrm>
          <a:prstGeom prst="rect">
            <a:avLst/>
          </a:prstGeom>
        </p:spPr>
      </p:pic>
      <p:sp>
        <p:nvSpPr>
          <p:cNvPr id="7" name="Up Arrow 6"/>
          <p:cNvSpPr/>
          <p:nvPr/>
        </p:nvSpPr>
        <p:spPr>
          <a:xfrm rot="1742217">
            <a:off x="9765431" y="3113733"/>
            <a:ext cx="204009" cy="31705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775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a:t>
            </a:r>
          </a:p>
        </p:txBody>
      </p:sp>
      <p:sp>
        <p:nvSpPr>
          <p:cNvPr id="3" name="Content Placeholder 2"/>
          <p:cNvSpPr>
            <a:spLocks noGrp="1"/>
          </p:cNvSpPr>
          <p:nvPr>
            <p:ph idx="1"/>
          </p:nvPr>
        </p:nvSpPr>
        <p:spPr>
          <a:xfrm>
            <a:off x="838200" y="1712280"/>
            <a:ext cx="9620251" cy="3900805"/>
          </a:xfrm>
        </p:spPr>
        <p:txBody>
          <a:bodyPr>
            <a:normAutofit/>
          </a:bodyPr>
          <a:lstStyle/>
          <a:p>
            <a:r>
              <a:rPr lang="en-GB" dirty="0">
                <a:solidFill>
                  <a:srgbClr val="163457"/>
                </a:solidFill>
              </a:rPr>
              <a:t>September 2015 – took over the administration of work experience for all of the Islands 5 secondary schools</a:t>
            </a:r>
          </a:p>
          <a:p>
            <a:r>
              <a:rPr lang="en-GB" dirty="0">
                <a:solidFill>
                  <a:srgbClr val="163457"/>
                </a:solidFill>
              </a:rPr>
              <a:t>Move to single sign-on role based architecture</a:t>
            </a:r>
          </a:p>
          <a:p>
            <a:r>
              <a:rPr lang="en-GB" dirty="0">
                <a:solidFill>
                  <a:srgbClr val="163457"/>
                </a:solidFill>
              </a:rPr>
              <a:t>Provided API for commercial web portals to take Jobs feed</a:t>
            </a:r>
          </a:p>
          <a:p>
            <a:r>
              <a:rPr lang="en-GB" dirty="0">
                <a:solidFill>
                  <a:srgbClr val="163457"/>
                </a:solidFill>
              </a:rPr>
              <a:t>Automated communication of vacancies to the Job Center</a:t>
            </a:r>
          </a:p>
          <a:p>
            <a:r>
              <a:rPr lang="en-GB" dirty="0">
                <a:solidFill>
                  <a:srgbClr val="163457"/>
                </a:solidFill>
              </a:rPr>
              <a:t>Implemented Membership management and accreditation for trade associations </a:t>
            </a:r>
          </a:p>
          <a:p>
            <a:endParaRPr lang="en-GB" dirty="0">
              <a:solidFill>
                <a:srgbClr val="163457"/>
              </a:solidFill>
            </a:endParaRPr>
          </a:p>
          <a:p>
            <a:endParaRPr lang="en-GB" dirty="0">
              <a:solidFill>
                <a:srgbClr val="163457"/>
              </a:solidFill>
            </a:endParaRPr>
          </a:p>
          <a:p>
            <a:pPr marL="0" indent="0">
              <a:buNone/>
            </a:pPr>
            <a:endParaRPr lang="en-GB" dirty="0">
              <a:solidFill>
                <a:srgbClr val="163457"/>
              </a:solidFill>
            </a:endParaRPr>
          </a:p>
        </p:txBody>
      </p:sp>
    </p:spTree>
    <p:extLst>
      <p:ext uri="{BB962C8B-B14F-4D97-AF65-F5344CB8AC3E}">
        <p14:creationId xmlns:p14="http://schemas.microsoft.com/office/powerpoint/2010/main" val="425929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a:t>
            </a:r>
          </a:p>
        </p:txBody>
      </p:sp>
      <p:sp>
        <p:nvSpPr>
          <p:cNvPr id="3" name="Content Placeholder 2"/>
          <p:cNvSpPr>
            <a:spLocks noGrp="1"/>
          </p:cNvSpPr>
          <p:nvPr>
            <p:ph idx="1"/>
          </p:nvPr>
        </p:nvSpPr>
        <p:spPr/>
        <p:txBody>
          <a:bodyPr/>
          <a:lstStyle/>
          <a:p>
            <a:r>
              <a:rPr lang="en-GB" dirty="0"/>
              <a:t>Single point of entry for multiple job listings</a:t>
            </a:r>
          </a:p>
          <a:p>
            <a:r>
              <a:rPr lang="en-GB" dirty="0"/>
              <a:t>Isle of Man working population circa 30,000</a:t>
            </a:r>
          </a:p>
          <a:p>
            <a:r>
              <a:rPr lang="en-GB" dirty="0"/>
              <a:t>6,000 Members (circa 20% of workforce) </a:t>
            </a:r>
          </a:p>
          <a:p>
            <a:r>
              <a:rPr lang="en-GB" dirty="0"/>
              <a:t>2,500 Organisations (circa 80% of active employers)</a:t>
            </a:r>
          </a:p>
          <a:p>
            <a:r>
              <a:rPr lang="en-GB" dirty="0"/>
              <a:t>1,500 weeks of work experience per annum for 5 secondary schools</a:t>
            </a:r>
          </a:p>
          <a:p>
            <a:r>
              <a:rPr lang="en-GB" dirty="0"/>
              <a:t>14,537 vacancies listed in the last 12 months</a:t>
            </a:r>
          </a:p>
          <a:p>
            <a:r>
              <a:rPr lang="en-GB" dirty="0"/>
              <a:t>1 Master site, 3 Industry sites, 2 Commercial sites and 1 Government feed.</a:t>
            </a:r>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45901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3544" y="-903800"/>
            <a:ext cx="12138333" cy="7139130"/>
          </a:xfrm>
        </p:spPr>
      </p:pic>
    </p:spTree>
    <p:extLst>
      <p:ext uri="{BB962C8B-B14F-4D97-AF65-F5344CB8AC3E}">
        <p14:creationId xmlns:p14="http://schemas.microsoft.com/office/powerpoint/2010/main" val="26873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AB1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547" y="681722"/>
            <a:ext cx="11050907" cy="6176277"/>
          </a:xfrm>
          <a:prstGeom prst="rect">
            <a:avLst/>
          </a:prstGeom>
        </p:spPr>
      </p:pic>
    </p:spTree>
    <p:extLst>
      <p:ext uri="{BB962C8B-B14F-4D97-AF65-F5344CB8AC3E}">
        <p14:creationId xmlns:p14="http://schemas.microsoft.com/office/powerpoint/2010/main" val="139055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949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548" y="681722"/>
            <a:ext cx="11050905" cy="6176277"/>
          </a:xfrm>
          <a:prstGeom prst="rect">
            <a:avLst/>
          </a:prstGeom>
        </p:spPr>
      </p:pic>
    </p:spTree>
    <p:extLst>
      <p:ext uri="{BB962C8B-B14F-4D97-AF65-F5344CB8AC3E}">
        <p14:creationId xmlns:p14="http://schemas.microsoft.com/office/powerpoint/2010/main" val="1631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A75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547" y="681722"/>
            <a:ext cx="11050907" cy="6176278"/>
          </a:xfrm>
          <a:prstGeom prst="rect">
            <a:avLst/>
          </a:prstGeom>
        </p:spPr>
      </p:pic>
    </p:spTree>
    <p:extLst>
      <p:ext uri="{BB962C8B-B14F-4D97-AF65-F5344CB8AC3E}">
        <p14:creationId xmlns:p14="http://schemas.microsoft.com/office/powerpoint/2010/main" val="130532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7E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548" y="681722"/>
            <a:ext cx="11050904" cy="6176275"/>
          </a:xfrm>
          <a:prstGeom prst="rect">
            <a:avLst/>
          </a:prstGeom>
        </p:spPr>
      </p:pic>
    </p:spTree>
    <p:extLst>
      <p:ext uri="{BB962C8B-B14F-4D97-AF65-F5344CB8AC3E}">
        <p14:creationId xmlns:p14="http://schemas.microsoft.com/office/powerpoint/2010/main" val="86656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a:gsLst>
              <a:gs pos="0">
                <a:schemeClr val="accent1">
                  <a:lumMod val="5000"/>
                  <a:lumOff val="9500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a:buChar char="•"/>
            </a:pPr>
            <a:endParaRPr lang="en-GB" sz="2800" dirty="0">
              <a:solidFill>
                <a:prstClr val="black"/>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2728" y="5806426"/>
            <a:ext cx="2941320" cy="807029"/>
          </a:xfrm>
          <a:prstGeom prst="rect">
            <a:avLst/>
          </a:prstGeom>
        </p:spPr>
      </p:pic>
      <p:sp>
        <p:nvSpPr>
          <p:cNvPr id="6" name="Rectangle 5"/>
          <p:cNvSpPr/>
          <p:nvPr/>
        </p:nvSpPr>
        <p:spPr>
          <a:xfrm>
            <a:off x="1141694" y="535093"/>
            <a:ext cx="8290560" cy="1261884"/>
          </a:xfrm>
          <a:prstGeom prst="rect">
            <a:avLst/>
          </a:prstGeom>
        </p:spPr>
        <p:txBody>
          <a:bodyPr wrap="square">
            <a:spAutoFit/>
          </a:bodyPr>
          <a:lstStyle/>
          <a:p>
            <a:r>
              <a:rPr lang="en-GB" sz="4400" b="1" dirty="0">
                <a:solidFill>
                  <a:schemeClr val="tx1">
                    <a:lumMod val="75000"/>
                    <a:lumOff val="25000"/>
                  </a:schemeClr>
                </a:solidFill>
                <a:latin typeface="Arial" panose="020B0604020202020204" pitchFamily="34" charset="0"/>
                <a:cs typeface="Arial" panose="020B0604020202020204" pitchFamily="34" charset="0"/>
              </a:rPr>
              <a:t>The Issues</a:t>
            </a:r>
          </a:p>
          <a:p>
            <a:endParaRPr lang="en-GB" sz="3200" dirty="0">
              <a:solidFill>
                <a:schemeClr val="bg1"/>
              </a:solidFill>
            </a:endParaRPr>
          </a:p>
        </p:txBody>
      </p:sp>
      <p:sp>
        <p:nvSpPr>
          <p:cNvPr id="2" name="TextBox 1"/>
          <p:cNvSpPr txBox="1"/>
          <p:nvPr/>
        </p:nvSpPr>
        <p:spPr>
          <a:xfrm>
            <a:off x="1375953" y="1872343"/>
            <a:ext cx="9519025" cy="4337598"/>
          </a:xfrm>
          <a:prstGeom prst="rect">
            <a:avLst/>
          </a:prstGeom>
          <a:noFill/>
        </p:spPr>
        <p:txBody>
          <a:bodyPr wrap="square" rtlCol="0">
            <a:spAutoFit/>
          </a:bodyPr>
          <a:lstStyle/>
          <a:p>
            <a:pPr marL="228600" lvl="0" indent="-228600">
              <a:lnSpc>
                <a:spcPct val="90000"/>
              </a:lnSpc>
              <a:spcBef>
                <a:spcPts val="1000"/>
              </a:spcBef>
              <a:buFont typeface="Arial"/>
              <a:buChar char="•"/>
            </a:pPr>
            <a:r>
              <a:rPr lang="en-GB" sz="3600" dirty="0">
                <a:solidFill>
                  <a:prstClr val="black"/>
                </a:solidFill>
              </a:rPr>
              <a:t>Bridging the gap between education and employment</a:t>
            </a:r>
          </a:p>
          <a:p>
            <a:pPr marL="228600" lvl="0" indent="-228600">
              <a:lnSpc>
                <a:spcPct val="90000"/>
              </a:lnSpc>
              <a:spcBef>
                <a:spcPts val="1000"/>
              </a:spcBef>
              <a:buFont typeface="Arial"/>
              <a:buChar char="•"/>
            </a:pPr>
            <a:r>
              <a:rPr lang="en-GB" sz="3600" dirty="0">
                <a:solidFill>
                  <a:prstClr val="black"/>
                </a:solidFill>
              </a:rPr>
              <a:t>Ensuring people, at any stage in their career, are able to access information and the skills needed to return to or remain in employment </a:t>
            </a:r>
          </a:p>
          <a:p>
            <a:pPr marL="228600" lvl="0" indent="-228600">
              <a:lnSpc>
                <a:spcPct val="90000"/>
              </a:lnSpc>
              <a:spcBef>
                <a:spcPts val="1000"/>
              </a:spcBef>
              <a:buFont typeface="Arial"/>
              <a:buChar char="•"/>
            </a:pPr>
            <a:r>
              <a:rPr lang="en-GB" sz="3600" dirty="0">
                <a:solidFill>
                  <a:prstClr val="black"/>
                </a:solidFill>
              </a:rPr>
              <a:t>Allowing different agencies and private organisations to operate independently on a common platform.</a:t>
            </a:r>
          </a:p>
        </p:txBody>
      </p:sp>
    </p:spTree>
    <p:extLst>
      <p:ext uri="{BB962C8B-B14F-4D97-AF65-F5344CB8AC3E}">
        <p14:creationId xmlns:p14="http://schemas.microsoft.com/office/powerpoint/2010/main" val="45400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7680" y="-698269"/>
            <a:ext cx="12917978" cy="7813964"/>
          </a:xfrm>
          <a:prstGeom prst="rect">
            <a:avLst/>
          </a:prstGeom>
          <a:gradFill>
            <a:gsLst>
              <a:gs pos="0">
                <a:schemeClr val="accent1">
                  <a:lumMod val="5000"/>
                  <a:lumOff val="9500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a:buChar char="•"/>
            </a:pPr>
            <a:endParaRPr lang="en-GB" sz="2800" dirty="0">
              <a:solidFill>
                <a:prstClr val="black"/>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7928" y="5489794"/>
            <a:ext cx="2941320" cy="807029"/>
          </a:xfrm>
          <a:prstGeom prst="rect">
            <a:avLst/>
          </a:prstGeom>
        </p:spPr>
      </p:pic>
      <p:sp>
        <p:nvSpPr>
          <p:cNvPr id="6" name="Rectangle 5"/>
          <p:cNvSpPr/>
          <p:nvPr/>
        </p:nvSpPr>
        <p:spPr>
          <a:xfrm>
            <a:off x="1141694" y="535093"/>
            <a:ext cx="8290560" cy="769441"/>
          </a:xfrm>
          <a:prstGeom prst="rect">
            <a:avLst/>
          </a:prstGeom>
        </p:spPr>
        <p:txBody>
          <a:bodyPr wrap="square">
            <a:spAutoFit/>
          </a:bodyPr>
          <a:lstStyle/>
          <a:p>
            <a:r>
              <a:rPr lang="en-GB" sz="4400" b="1" dirty="0">
                <a:solidFill>
                  <a:schemeClr val="tx1">
                    <a:lumMod val="75000"/>
                    <a:lumOff val="25000"/>
                  </a:schemeClr>
                </a:solidFill>
                <a:latin typeface="Arial" panose="020B0604020202020204" pitchFamily="34" charset="0"/>
                <a:cs typeface="Arial" panose="020B0604020202020204" pitchFamily="34" charset="0"/>
              </a:rPr>
              <a:t>Lessons learned (so far)</a:t>
            </a:r>
            <a:endParaRPr lang="en-GB" sz="3200" dirty="0">
              <a:solidFill>
                <a:schemeClr val="bg1"/>
              </a:solidFill>
            </a:endParaRPr>
          </a:p>
        </p:txBody>
      </p:sp>
      <p:sp>
        <p:nvSpPr>
          <p:cNvPr id="2" name="TextBox 1"/>
          <p:cNvSpPr txBox="1"/>
          <p:nvPr/>
        </p:nvSpPr>
        <p:spPr>
          <a:xfrm>
            <a:off x="1375953" y="1872343"/>
            <a:ext cx="9519025" cy="5092676"/>
          </a:xfrm>
          <a:prstGeom prst="rect">
            <a:avLst/>
          </a:prstGeom>
          <a:noFill/>
        </p:spPr>
        <p:txBody>
          <a:bodyPr wrap="square" rtlCol="0">
            <a:spAutoFit/>
          </a:bodyPr>
          <a:lstStyle/>
          <a:p>
            <a:pPr marL="228600" lvl="0" indent="-228600">
              <a:lnSpc>
                <a:spcPct val="90000"/>
              </a:lnSpc>
              <a:spcBef>
                <a:spcPts val="1000"/>
              </a:spcBef>
              <a:buFont typeface="Arial"/>
              <a:buChar char="•"/>
            </a:pPr>
            <a:r>
              <a:rPr lang="en-GB" sz="3600" dirty="0">
                <a:solidFill>
                  <a:prstClr val="black"/>
                </a:solidFill>
              </a:rPr>
              <a:t>Separating systems from services can work and can be simple and sustainable across multiple participating organisations</a:t>
            </a:r>
          </a:p>
          <a:p>
            <a:pPr marL="228600" lvl="0" indent="-228600">
              <a:lnSpc>
                <a:spcPct val="90000"/>
              </a:lnSpc>
              <a:spcBef>
                <a:spcPts val="1000"/>
              </a:spcBef>
              <a:buFont typeface="Arial"/>
              <a:buChar char="•"/>
            </a:pPr>
            <a:r>
              <a:rPr lang="en-GB" sz="3600" dirty="0">
                <a:solidFill>
                  <a:prstClr val="black"/>
                </a:solidFill>
              </a:rPr>
              <a:t>Technology on its own is not enough – people make it come to life</a:t>
            </a:r>
          </a:p>
          <a:p>
            <a:pPr marL="228600" lvl="0" indent="-228600">
              <a:lnSpc>
                <a:spcPct val="90000"/>
              </a:lnSpc>
              <a:spcBef>
                <a:spcPts val="1000"/>
              </a:spcBef>
              <a:buFont typeface="Arial"/>
              <a:buChar char="•"/>
            </a:pPr>
            <a:r>
              <a:rPr lang="en-GB" sz="3600" dirty="0">
                <a:solidFill>
                  <a:prstClr val="black"/>
                </a:solidFill>
              </a:rPr>
              <a:t>Better to work with a coalition of the willing now than wait for total consensus. </a:t>
            </a:r>
          </a:p>
          <a:p>
            <a:pPr lvl="0">
              <a:lnSpc>
                <a:spcPct val="90000"/>
              </a:lnSpc>
              <a:spcBef>
                <a:spcPts val="1000"/>
              </a:spcBef>
            </a:pPr>
            <a:endParaRPr lang="en-GB" sz="3600" dirty="0">
              <a:solidFill>
                <a:prstClr val="black"/>
              </a:solidFill>
            </a:endParaRPr>
          </a:p>
          <a:p>
            <a:pPr marL="228600" lvl="0" indent="-228600">
              <a:lnSpc>
                <a:spcPct val="90000"/>
              </a:lnSpc>
              <a:spcBef>
                <a:spcPts val="1000"/>
              </a:spcBef>
              <a:buFont typeface="Arial"/>
              <a:buChar char="•"/>
            </a:pPr>
            <a:endParaRPr lang="en-GB" sz="3600" dirty="0">
              <a:solidFill>
                <a:prstClr val="black"/>
              </a:solidFill>
            </a:endParaRPr>
          </a:p>
        </p:txBody>
      </p:sp>
    </p:spTree>
    <p:extLst>
      <p:ext uri="{BB962C8B-B14F-4D97-AF65-F5344CB8AC3E}">
        <p14:creationId xmlns:p14="http://schemas.microsoft.com/office/powerpoint/2010/main" val="402995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25447" y="701756"/>
            <a:ext cx="9741106" cy="5729207"/>
          </a:xfrm>
        </p:spPr>
      </p:pic>
    </p:spTree>
    <p:extLst>
      <p:ext uri="{BB962C8B-B14F-4D97-AF65-F5344CB8AC3E}">
        <p14:creationId xmlns:p14="http://schemas.microsoft.com/office/powerpoint/2010/main" val="121779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7928" y="5489794"/>
            <a:ext cx="2941320" cy="807029"/>
          </a:xfrm>
          <a:prstGeom prst="rect">
            <a:avLst/>
          </a:prstGeom>
        </p:spPr>
      </p:pic>
      <p:sp>
        <p:nvSpPr>
          <p:cNvPr id="6" name="Rectangle 5"/>
          <p:cNvSpPr/>
          <p:nvPr/>
        </p:nvSpPr>
        <p:spPr>
          <a:xfrm>
            <a:off x="1141694" y="448007"/>
            <a:ext cx="8290560" cy="1261884"/>
          </a:xfrm>
          <a:prstGeom prst="rect">
            <a:avLst/>
          </a:prstGeom>
        </p:spPr>
        <p:txBody>
          <a:bodyPr wrap="square">
            <a:spAutoFit/>
          </a:bodyPr>
          <a:lstStyle/>
          <a:p>
            <a:r>
              <a:rPr lang="en-GB" sz="4400" b="1" dirty="0">
                <a:solidFill>
                  <a:schemeClr val="tx1">
                    <a:lumMod val="75000"/>
                    <a:lumOff val="25000"/>
                  </a:schemeClr>
                </a:solidFill>
                <a:latin typeface="Arial" panose="020B0604020202020204" pitchFamily="34" charset="0"/>
                <a:cs typeface="Arial" panose="020B0604020202020204" pitchFamily="34" charset="0"/>
              </a:rPr>
              <a:t>Background - PDMS</a:t>
            </a:r>
          </a:p>
          <a:p>
            <a:endParaRPr lang="en-GB" sz="3200" dirty="0">
              <a:solidFill>
                <a:schemeClr val="bg1"/>
              </a:solidFill>
            </a:endParaRPr>
          </a:p>
        </p:txBody>
      </p:sp>
      <p:sp>
        <p:nvSpPr>
          <p:cNvPr id="4" name="TextBox 3"/>
          <p:cNvSpPr txBox="1"/>
          <p:nvPr/>
        </p:nvSpPr>
        <p:spPr>
          <a:xfrm>
            <a:off x="1428206" y="1567543"/>
            <a:ext cx="8847908" cy="3518263"/>
          </a:xfrm>
          <a:prstGeom prst="rect">
            <a:avLst/>
          </a:prstGeom>
          <a:noFill/>
        </p:spPr>
        <p:txBody>
          <a:bodyPr wrap="square" rtlCol="0">
            <a:spAutoFit/>
          </a:bodyPr>
          <a:lstStyle/>
          <a:p>
            <a:endParaRPr lang="en-GB" dirty="0"/>
          </a:p>
        </p:txBody>
      </p:sp>
      <p:grpSp>
        <p:nvGrpSpPr>
          <p:cNvPr id="12" name="Group 11"/>
          <p:cNvGrpSpPr/>
          <p:nvPr/>
        </p:nvGrpSpPr>
        <p:grpSpPr>
          <a:xfrm>
            <a:off x="1577662" y="1231491"/>
            <a:ext cx="8548996" cy="3770096"/>
            <a:chOff x="310799" y="327974"/>
            <a:chExt cx="8548996" cy="3770096"/>
          </a:xfrm>
        </p:grpSpPr>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0530" y="1031280"/>
              <a:ext cx="2773652" cy="261314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8640" y="327974"/>
              <a:ext cx="2971155" cy="3682994"/>
            </a:xfrm>
            <a:prstGeom prst="rect">
              <a:avLst/>
            </a:prstGeom>
            <a:effectLst>
              <a:outerShdw blurRad="50800" dist="38100" dir="5400000" algn="t" rotWithShape="0">
                <a:prstClr val="black">
                  <a:alpha val="40000"/>
                </a:prstClr>
              </a:outerShdw>
            </a:effectLst>
          </p:spPr>
        </p:pic>
        <p:pic>
          <p:nvPicPr>
            <p:cNvPr id="15" name="Picture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01361" y="2232879"/>
              <a:ext cx="3028650" cy="1865191"/>
            </a:xfrm>
            <a:prstGeom prst="rect">
              <a:avLst/>
            </a:prstGeom>
          </p:spPr>
        </p:pic>
        <p:grpSp>
          <p:nvGrpSpPr>
            <p:cNvPr id="16" name="Group 15"/>
            <p:cNvGrpSpPr/>
            <p:nvPr/>
          </p:nvGrpSpPr>
          <p:grpSpPr>
            <a:xfrm>
              <a:off x="310799" y="1459463"/>
              <a:ext cx="2825602" cy="2317695"/>
              <a:chOff x="4319336" y="1965057"/>
              <a:chExt cx="2203718" cy="1738712"/>
            </a:xfrm>
          </p:grpSpPr>
          <p:pic>
            <p:nvPicPr>
              <p:cNvPr id="20" name="Picture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319336" y="1965057"/>
                <a:ext cx="2203718" cy="1428664"/>
              </a:xfrm>
              <a:prstGeom prst="rect">
                <a:avLst/>
              </a:prstGeom>
              <a:effectLst>
                <a:outerShdw blurRad="50800" dist="38100" dir="5400000" algn="t" rotWithShape="0">
                  <a:prstClr val="black">
                    <a:alpha val="40000"/>
                  </a:prstClr>
                </a:outerShdw>
              </a:effectLst>
            </p:spPr>
          </p:pic>
          <p:pic>
            <p:nvPicPr>
              <p:cNvPr id="21" name="Picture 2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319336" y="3390193"/>
                <a:ext cx="2203718" cy="313576"/>
              </a:xfrm>
              <a:prstGeom prst="rect">
                <a:avLst/>
              </a:prstGeom>
              <a:effectLst>
                <a:outerShdw blurRad="50800" dist="38100" dir="5400000" algn="t" rotWithShape="0">
                  <a:prstClr val="black">
                    <a:alpha val="40000"/>
                  </a:prstClr>
                </a:outerShdw>
              </a:effectLst>
            </p:spPr>
          </p:pic>
        </p:grpSp>
        <p:grpSp>
          <p:nvGrpSpPr>
            <p:cNvPr id="17" name="Group 16"/>
            <p:cNvGrpSpPr/>
            <p:nvPr/>
          </p:nvGrpSpPr>
          <p:grpSpPr>
            <a:xfrm>
              <a:off x="5182099" y="1390083"/>
              <a:ext cx="1954086" cy="1987556"/>
              <a:chOff x="5412031" y="1522814"/>
              <a:chExt cx="1954086" cy="1987556"/>
            </a:xfrm>
          </p:grpSpPr>
          <p:sp>
            <p:nvSpPr>
              <p:cNvPr id="18" name="Oval 17"/>
              <p:cNvSpPr/>
              <p:nvPr/>
            </p:nvSpPr>
            <p:spPr>
              <a:xfrm>
                <a:off x="5412031" y="1522814"/>
                <a:ext cx="1954086" cy="1987556"/>
              </a:xfrm>
              <a:prstGeom prst="ellipse">
                <a:avLst/>
              </a:prstGeom>
              <a:solidFill>
                <a:srgbClr val="0C62B3"/>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TextBox 18"/>
              <p:cNvSpPr txBox="1"/>
              <p:nvPr/>
            </p:nvSpPr>
            <p:spPr>
              <a:xfrm>
                <a:off x="5424867" y="1939836"/>
                <a:ext cx="1842137" cy="1015663"/>
              </a:xfrm>
              <a:prstGeom prst="rect">
                <a:avLst/>
              </a:prstGeom>
              <a:noFill/>
            </p:spPr>
            <p:txBody>
              <a:bodyPr wrap="square" rtlCol="0">
                <a:spAutoFit/>
              </a:bodyPr>
              <a:lstStyle/>
              <a:p>
                <a:pPr algn="ctr"/>
                <a:r>
                  <a:rPr lang="en-GB" sz="2000" b="1" dirty="0">
                    <a:solidFill>
                      <a:prstClr val="white"/>
                    </a:solidFill>
                    <a:latin typeface="Arial" panose="020B0604020202020204" pitchFamily="34" charset="0"/>
                    <a:cs typeface="Arial" panose="020B0604020202020204" pitchFamily="34" charset="0"/>
                  </a:rPr>
                  <a:t> Secure </a:t>
                </a:r>
                <a:r>
                  <a:rPr lang="en-GB" sz="2000" b="1" dirty="0" err="1">
                    <a:solidFill>
                      <a:prstClr val="white"/>
                    </a:solidFill>
                    <a:latin typeface="Arial" panose="020B0604020202020204" pitchFamily="34" charset="0"/>
                    <a:cs typeface="Arial" panose="020B0604020202020204" pitchFamily="34" charset="0"/>
                  </a:rPr>
                  <a:t>Scaleable</a:t>
                </a:r>
                <a:r>
                  <a:rPr lang="en-GB" sz="2000" b="1" dirty="0">
                    <a:solidFill>
                      <a:prstClr val="white"/>
                    </a:solidFill>
                    <a:latin typeface="Arial" panose="020B0604020202020204" pitchFamily="34" charset="0"/>
                    <a:cs typeface="Arial" panose="020B0604020202020204" pitchFamily="34" charset="0"/>
                  </a:rPr>
                  <a:t> Online </a:t>
                </a:r>
                <a:endParaRPr lang="en-GB" sz="2000" dirty="0">
                  <a:solidFill>
                    <a:schemeClr val="bg1"/>
                  </a:solidFill>
                  <a:latin typeface="Arial" panose="020B0604020202020204" pitchFamily="34" charset="0"/>
                  <a:cs typeface="Arial" panose="020B0604020202020204" pitchFamily="34" charset="0"/>
                </a:endParaRPr>
              </a:p>
            </p:txBody>
          </p:sp>
        </p:grpSp>
      </p:grpSp>
      <p:pic>
        <p:nvPicPr>
          <p:cNvPr id="1028" name="Picture 4" descr="Transport Scotland"/>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999" y="5405351"/>
            <a:ext cx="1124585" cy="9503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l Mac"/>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09483" y="5405351"/>
            <a:ext cx="1190244"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w Economy Mancheste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537884" y="5212607"/>
            <a:ext cx="1673797" cy="14144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iversity of West Scotland"/>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325456" y="5297269"/>
            <a:ext cx="1380380" cy="11665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HS"/>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852160" y="5503175"/>
            <a:ext cx="986119" cy="8333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28021" y="5511580"/>
            <a:ext cx="829497" cy="737896"/>
          </a:xfrm>
          <a:prstGeom prst="rect">
            <a:avLst/>
          </a:prstGeom>
        </p:spPr>
      </p:pic>
    </p:spTree>
    <p:extLst>
      <p:ext uri="{BB962C8B-B14F-4D97-AF65-F5344CB8AC3E}">
        <p14:creationId xmlns:p14="http://schemas.microsoft.com/office/powerpoint/2010/main" val="411886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a:gsLst>
              <a:gs pos="0">
                <a:schemeClr val="accent1">
                  <a:lumMod val="5000"/>
                  <a:lumOff val="9500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a:buChar char="•"/>
            </a:pPr>
            <a:endParaRPr lang="en-GB" sz="2800" dirty="0">
              <a:solidFill>
                <a:prstClr val="black"/>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7928" y="5489794"/>
            <a:ext cx="2941320" cy="807029"/>
          </a:xfrm>
          <a:prstGeom prst="rect">
            <a:avLst/>
          </a:prstGeom>
        </p:spPr>
      </p:pic>
      <p:sp>
        <p:nvSpPr>
          <p:cNvPr id="6" name="Rectangle 5"/>
          <p:cNvSpPr/>
          <p:nvPr/>
        </p:nvSpPr>
        <p:spPr>
          <a:xfrm>
            <a:off x="1950720" y="1474675"/>
            <a:ext cx="8290560" cy="769441"/>
          </a:xfrm>
          <a:prstGeom prst="rect">
            <a:avLst/>
          </a:prstGeom>
        </p:spPr>
        <p:txBody>
          <a:bodyPr wrap="square">
            <a:spAutoFit/>
          </a:bodyPr>
          <a:lstStyle/>
          <a:p>
            <a:pPr algn="ctr"/>
            <a:r>
              <a:rPr lang="en-GB" sz="4400" b="1" dirty="0">
                <a:solidFill>
                  <a:schemeClr val="tx1">
                    <a:lumMod val="75000"/>
                    <a:lumOff val="25000"/>
                  </a:schemeClr>
                </a:solidFill>
                <a:latin typeface="Arial" panose="020B0604020202020204" pitchFamily="34" charset="0"/>
                <a:cs typeface="Arial" panose="020B0604020202020204" pitchFamily="34" charset="0"/>
              </a:rPr>
              <a:t>Thank you</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431" y="2510913"/>
            <a:ext cx="4665214" cy="4535625"/>
          </a:xfrm>
          <a:prstGeom prst="rect">
            <a:avLst/>
          </a:prstGeom>
        </p:spPr>
      </p:pic>
    </p:spTree>
    <p:extLst>
      <p:ext uri="{BB962C8B-B14F-4D97-AF65-F5344CB8AC3E}">
        <p14:creationId xmlns:p14="http://schemas.microsoft.com/office/powerpoint/2010/main" val="302054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story so far…</a:t>
            </a:r>
          </a:p>
        </p:txBody>
      </p:sp>
      <p:sp>
        <p:nvSpPr>
          <p:cNvPr id="3" name="Content Placeholder 2"/>
          <p:cNvSpPr>
            <a:spLocks noGrp="1"/>
          </p:cNvSpPr>
          <p:nvPr>
            <p:ph idx="1"/>
          </p:nvPr>
        </p:nvSpPr>
        <p:spPr>
          <a:xfrm>
            <a:off x="838200" y="1693230"/>
            <a:ext cx="9620251" cy="4193220"/>
          </a:xfrm>
        </p:spPr>
        <p:txBody>
          <a:bodyPr>
            <a:normAutofit/>
          </a:bodyPr>
          <a:lstStyle/>
          <a:p>
            <a:r>
              <a:rPr lang="en-GB" dirty="0">
                <a:solidFill>
                  <a:srgbClr val="163457"/>
                </a:solidFill>
              </a:rPr>
              <a:t>2007 Widespread skills shortages in engineering, ICT, healthcare, e-business </a:t>
            </a:r>
            <a:r>
              <a:rPr lang="en-GB" dirty="0" err="1">
                <a:solidFill>
                  <a:srgbClr val="163457"/>
                </a:solidFill>
              </a:rPr>
              <a:t>etc</a:t>
            </a:r>
            <a:r>
              <a:rPr lang="en-GB" dirty="0">
                <a:solidFill>
                  <a:srgbClr val="163457"/>
                </a:solidFill>
              </a:rPr>
              <a:t>…</a:t>
            </a:r>
          </a:p>
          <a:p>
            <a:r>
              <a:rPr lang="en-GB" dirty="0">
                <a:solidFill>
                  <a:srgbClr val="163457"/>
                </a:solidFill>
              </a:rPr>
              <a:t>Collaboration between DTI , Education and Business organisations to address ‘brain drain’ due to lack of HE locally.</a:t>
            </a:r>
          </a:p>
          <a:p>
            <a:r>
              <a:rPr lang="en-GB" dirty="0">
                <a:solidFill>
                  <a:srgbClr val="163457"/>
                </a:solidFill>
              </a:rPr>
              <a:t>PDMS propose a ‘social on line’ approach to strengthen ties back to local labour market for the Manx diaspora…</a:t>
            </a:r>
          </a:p>
        </p:txBody>
      </p:sp>
    </p:spTree>
    <p:extLst>
      <p:ext uri="{BB962C8B-B14F-4D97-AF65-F5344CB8AC3E}">
        <p14:creationId xmlns:p14="http://schemas.microsoft.com/office/powerpoint/2010/main" val="135568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7928" y="5489794"/>
            <a:ext cx="2941320" cy="807029"/>
          </a:xfrm>
          <a:prstGeom prst="rect">
            <a:avLst/>
          </a:prstGeom>
        </p:spPr>
      </p:pic>
      <p:sp>
        <p:nvSpPr>
          <p:cNvPr id="6" name="Rectangle 5"/>
          <p:cNvSpPr/>
          <p:nvPr/>
        </p:nvSpPr>
        <p:spPr>
          <a:xfrm>
            <a:off x="1141694" y="448007"/>
            <a:ext cx="8290560" cy="1261884"/>
          </a:xfrm>
          <a:prstGeom prst="rect">
            <a:avLst/>
          </a:prstGeom>
        </p:spPr>
        <p:txBody>
          <a:bodyPr wrap="square">
            <a:spAutoFit/>
          </a:bodyPr>
          <a:lstStyle/>
          <a:p>
            <a:r>
              <a:rPr lang="en-GB" sz="4400" b="1" dirty="0">
                <a:solidFill>
                  <a:schemeClr val="tx1">
                    <a:lumMod val="75000"/>
                    <a:lumOff val="25000"/>
                  </a:schemeClr>
                </a:solidFill>
                <a:latin typeface="Arial" panose="020B0604020202020204" pitchFamily="34" charset="0"/>
                <a:cs typeface="Arial" panose="020B0604020202020204" pitchFamily="34" charset="0"/>
              </a:rPr>
              <a:t>The Story So Far</a:t>
            </a:r>
          </a:p>
          <a:p>
            <a:endParaRPr lang="en-GB" sz="3200" dirty="0">
              <a:solidFill>
                <a:schemeClr val="bg1"/>
              </a:solidFill>
            </a:endParaRPr>
          </a:p>
        </p:txBody>
      </p:sp>
      <p:sp>
        <p:nvSpPr>
          <p:cNvPr id="4" name="TextBox 3"/>
          <p:cNvSpPr txBox="1"/>
          <p:nvPr/>
        </p:nvSpPr>
        <p:spPr>
          <a:xfrm>
            <a:off x="1428206" y="1567543"/>
            <a:ext cx="8847908" cy="3518263"/>
          </a:xfrm>
          <a:prstGeom prst="rect">
            <a:avLst/>
          </a:prstGeom>
          <a:noFill/>
        </p:spPr>
        <p:txBody>
          <a:bodyPr wrap="square" rtlCol="0">
            <a:spAutoFit/>
          </a:bodyPr>
          <a:lstStyle/>
          <a:p>
            <a:endParaRPr lang="en-GB" dirty="0"/>
          </a:p>
        </p:txBody>
      </p:sp>
      <p:pic>
        <p:nvPicPr>
          <p:cNvPr id="27"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8206" y="1827688"/>
            <a:ext cx="6945668" cy="4351338"/>
          </a:xfrm>
          <a:prstGeom prst="rect">
            <a:avLst/>
          </a:prstGeom>
          <a:effectLst>
            <a:outerShdw blurRad="50800" dist="38100" dir="5400000" algn="t" rotWithShape="0">
              <a:prstClr val="black">
                <a:alpha val="40000"/>
              </a:prstClr>
            </a:outerShdw>
          </a:effectLst>
        </p:spPr>
      </p:pic>
      <p:sp>
        <p:nvSpPr>
          <p:cNvPr id="28" name="TextBox 27"/>
          <p:cNvSpPr txBox="1"/>
          <p:nvPr/>
        </p:nvSpPr>
        <p:spPr>
          <a:xfrm>
            <a:off x="1428206" y="1340559"/>
            <a:ext cx="9735127" cy="369332"/>
          </a:xfrm>
          <a:prstGeom prst="rect">
            <a:avLst/>
          </a:prstGeom>
          <a:noFill/>
        </p:spPr>
        <p:txBody>
          <a:bodyPr wrap="square" rtlCol="0">
            <a:spAutoFit/>
          </a:bodyPr>
          <a:lstStyle/>
          <a:p>
            <a:r>
              <a:rPr lang="en-GB" dirty="0">
                <a:solidFill>
                  <a:srgbClr val="163457"/>
                </a:solidFill>
              </a:rPr>
              <a:t>September 2008 - </a:t>
            </a:r>
            <a:r>
              <a:rPr lang="en-GB" b="1" dirty="0">
                <a:solidFill>
                  <a:srgbClr val="163457"/>
                </a:solidFill>
              </a:rPr>
              <a:t>Manx Graduates </a:t>
            </a:r>
            <a:r>
              <a:rPr lang="en-GB" dirty="0"/>
              <a:t>launched, backed by DTI</a:t>
            </a:r>
          </a:p>
        </p:txBody>
      </p:sp>
    </p:spTree>
    <p:extLst>
      <p:ext uri="{BB962C8B-B14F-4D97-AF65-F5344CB8AC3E}">
        <p14:creationId xmlns:p14="http://schemas.microsoft.com/office/powerpoint/2010/main" val="377821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Age Distribution - </a:t>
            </a:r>
            <a:r>
              <a:rPr lang="en-GB" dirty="0" err="1"/>
              <a:t>ManxGraduates</a:t>
            </a:r>
            <a:endParaRPr lang="en-GB" dirty="0"/>
          </a:p>
        </p:txBody>
      </p:sp>
      <p:pic>
        <p:nvPicPr>
          <p:cNvPr id="8" name="Content Placeholder 7"/>
          <p:cNvPicPr>
            <a:picLocks noGrp="1" noChangeAspect="1"/>
          </p:cNvPicPr>
          <p:nvPr>
            <p:ph idx="1"/>
          </p:nvPr>
        </p:nvPicPr>
        <p:blipFill>
          <a:blip r:embed="rId3"/>
          <a:stretch>
            <a:fillRect/>
          </a:stretch>
        </p:blipFill>
        <p:spPr>
          <a:xfrm>
            <a:off x="1462921" y="1828800"/>
            <a:ext cx="8770862" cy="4412270"/>
          </a:xfrm>
          <a:prstGeom prst="rect">
            <a:avLst/>
          </a:prstGeom>
        </p:spPr>
      </p:pic>
    </p:spTree>
    <p:extLst>
      <p:ext uri="{BB962C8B-B14F-4D97-AF65-F5344CB8AC3E}">
        <p14:creationId xmlns:p14="http://schemas.microsoft.com/office/powerpoint/2010/main" val="244314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story so far…</a:t>
            </a:r>
          </a:p>
        </p:txBody>
      </p:sp>
      <p:sp>
        <p:nvSpPr>
          <p:cNvPr id="3" name="Content Placeholder 2"/>
          <p:cNvSpPr>
            <a:spLocks noGrp="1"/>
          </p:cNvSpPr>
          <p:nvPr>
            <p:ph idx="1"/>
          </p:nvPr>
        </p:nvSpPr>
        <p:spPr>
          <a:xfrm>
            <a:off x="838200" y="1712280"/>
            <a:ext cx="9620251" cy="3900805"/>
          </a:xfrm>
        </p:spPr>
        <p:txBody>
          <a:bodyPr>
            <a:normAutofit/>
          </a:bodyPr>
          <a:lstStyle/>
          <a:p>
            <a:r>
              <a:rPr lang="en-GB" dirty="0"/>
              <a:t>September 2008 - </a:t>
            </a:r>
            <a:r>
              <a:rPr lang="en-GB" b="1" dirty="0"/>
              <a:t>Manx Graduates </a:t>
            </a:r>
            <a:r>
              <a:rPr lang="en-GB" dirty="0"/>
              <a:t>launched, backed by DTI</a:t>
            </a:r>
          </a:p>
          <a:p>
            <a:r>
              <a:rPr lang="en-GB" dirty="0"/>
              <a:t>Strong initial uptake across all age groups</a:t>
            </a:r>
          </a:p>
          <a:p>
            <a:r>
              <a:rPr lang="en-GB" dirty="0"/>
              <a:t>Financial crisis changes government priorities – focus on NEET</a:t>
            </a:r>
          </a:p>
          <a:p>
            <a:r>
              <a:rPr lang="en-GB" dirty="0"/>
              <a:t>2010 – DTI funding ceased but service maintained by PDMS</a:t>
            </a:r>
          </a:p>
          <a:p>
            <a:r>
              <a:rPr lang="en-GB" dirty="0"/>
              <a:t>November 2013 - Rebranded </a:t>
            </a:r>
            <a:r>
              <a:rPr lang="en-GB" b="1" dirty="0"/>
              <a:t>employed.im</a:t>
            </a:r>
            <a:r>
              <a:rPr lang="en-GB" dirty="0"/>
              <a:t>, by PDMS, backed by reformed Employability Group – Employers, Education Economic Development</a:t>
            </a:r>
          </a:p>
        </p:txBody>
      </p:sp>
    </p:spTree>
    <p:extLst>
      <p:ext uri="{BB962C8B-B14F-4D97-AF65-F5344CB8AC3E}">
        <p14:creationId xmlns:p14="http://schemas.microsoft.com/office/powerpoint/2010/main" val="196689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908299" y="518926"/>
            <a:ext cx="3076055" cy="1200329"/>
          </a:xfrm>
          <a:prstGeom prst="rect">
            <a:avLst/>
          </a:prstGeom>
          <a:noFill/>
        </p:spPr>
        <p:txBody>
          <a:bodyPr wrap="square" rtlCol="0">
            <a:spAutoFit/>
          </a:bodyPr>
          <a:lstStyle/>
          <a:p>
            <a:r>
              <a:rPr lang="en-GB" dirty="0">
                <a:solidFill>
                  <a:srgbClr val="163457"/>
                </a:solidFill>
              </a:rPr>
              <a:t>November 2013 – </a:t>
            </a:r>
            <a:r>
              <a:rPr lang="en-GB" b="1" dirty="0">
                <a:solidFill>
                  <a:srgbClr val="163457"/>
                </a:solidFill>
              </a:rPr>
              <a:t>Rebranded as Employed.im to reflect a holistic view of the Labour Market</a:t>
            </a:r>
            <a:endParaRPr lang="en-GB"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213" y="133004"/>
            <a:ext cx="8659064" cy="9637916"/>
          </a:xfrm>
          <a:prstGeom prst="rect">
            <a:avLst/>
          </a:prstGeom>
        </p:spPr>
      </p:pic>
    </p:spTree>
    <p:extLst>
      <p:ext uri="{BB962C8B-B14F-4D97-AF65-F5344CB8AC3E}">
        <p14:creationId xmlns:p14="http://schemas.microsoft.com/office/powerpoint/2010/main" val="257674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a:gsLst>
              <a:gs pos="0">
                <a:schemeClr val="accent1">
                  <a:lumMod val="5000"/>
                  <a:lumOff val="95000"/>
                </a:schemeClr>
              </a:gs>
              <a:gs pos="100000">
                <a:schemeClr val="tx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7928" y="5489794"/>
            <a:ext cx="2941320" cy="807029"/>
          </a:xfrm>
          <a:prstGeom prst="rect">
            <a:avLst/>
          </a:prstGeom>
        </p:spPr>
      </p:pic>
      <p:sp>
        <p:nvSpPr>
          <p:cNvPr id="3" name="Rectangle 2"/>
          <p:cNvSpPr/>
          <p:nvPr/>
        </p:nvSpPr>
        <p:spPr>
          <a:xfrm>
            <a:off x="1237488" y="2393829"/>
            <a:ext cx="9827676" cy="3046988"/>
          </a:xfrm>
          <a:prstGeom prst="rect">
            <a:avLst/>
          </a:prstGeom>
        </p:spPr>
        <p:txBody>
          <a:bodyPr wrap="square">
            <a:spAutoFit/>
          </a:bodyPr>
          <a:lstStyle/>
          <a:p>
            <a:r>
              <a:rPr lang="en-GB" sz="4000" dirty="0">
                <a:solidFill>
                  <a:schemeClr val="tx1">
                    <a:lumMod val="75000"/>
                    <a:lumOff val="25000"/>
                  </a:schemeClr>
                </a:solidFill>
                <a:latin typeface="Arial" panose="020B0604020202020204" pitchFamily="34" charset="0"/>
                <a:cs typeface="Arial" panose="020B0604020202020204" pitchFamily="34" charset="0"/>
              </a:rPr>
              <a:t>To create the most effective environment for employment and skills development in the world. Benefitting employers, individuals and the economy</a:t>
            </a:r>
          </a:p>
          <a:p>
            <a:endParaRPr lang="en-GB" sz="3200" dirty="0">
              <a:solidFill>
                <a:schemeClr val="bg1"/>
              </a:solidFill>
            </a:endParaRPr>
          </a:p>
        </p:txBody>
      </p:sp>
      <p:sp>
        <p:nvSpPr>
          <p:cNvPr id="6" name="Rectangle 5"/>
          <p:cNvSpPr/>
          <p:nvPr/>
        </p:nvSpPr>
        <p:spPr>
          <a:xfrm>
            <a:off x="1237488" y="624243"/>
            <a:ext cx="8290560" cy="1261884"/>
          </a:xfrm>
          <a:prstGeom prst="rect">
            <a:avLst/>
          </a:prstGeom>
        </p:spPr>
        <p:txBody>
          <a:bodyPr wrap="square">
            <a:spAutoFit/>
          </a:bodyPr>
          <a:lstStyle/>
          <a:p>
            <a:r>
              <a:rPr lang="en-GB" sz="4400" b="1" dirty="0">
                <a:solidFill>
                  <a:schemeClr val="tx1">
                    <a:lumMod val="75000"/>
                    <a:lumOff val="25000"/>
                  </a:schemeClr>
                </a:solidFill>
                <a:latin typeface="Arial" panose="020B0604020202020204" pitchFamily="34" charset="0"/>
                <a:cs typeface="Arial" panose="020B0604020202020204" pitchFamily="34" charset="0"/>
              </a:rPr>
              <a:t>Our Goal</a:t>
            </a:r>
          </a:p>
          <a:p>
            <a:endParaRPr lang="en-GB" sz="3200" dirty="0">
              <a:solidFill>
                <a:schemeClr val="bg1"/>
              </a:solidFill>
            </a:endParaRPr>
          </a:p>
        </p:txBody>
      </p:sp>
    </p:spTree>
    <p:extLst>
      <p:ext uri="{BB962C8B-B14F-4D97-AF65-F5344CB8AC3E}">
        <p14:creationId xmlns:p14="http://schemas.microsoft.com/office/powerpoint/2010/main" val="25864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1110</Words>
  <Application>Microsoft Office PowerPoint</Application>
  <PresentationFormat>Widescreen</PresentationFormat>
  <Paragraphs>123</Paragraphs>
  <Slides>30</Slides>
  <Notes>22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Tahoma</vt:lpstr>
      <vt:lpstr>Office Theme</vt:lpstr>
      <vt:lpstr>PowerPoint Presentation</vt:lpstr>
      <vt:lpstr>PowerPoint Presentation</vt:lpstr>
      <vt:lpstr>PowerPoint Presentation</vt:lpstr>
      <vt:lpstr>The story so far…</vt:lpstr>
      <vt:lpstr>PowerPoint Presentation</vt:lpstr>
      <vt:lpstr>Initial Age Distribution - ManxGraduates</vt:lpstr>
      <vt:lpstr>The story so far…</vt:lpstr>
      <vt:lpstr>PowerPoint Presentation</vt:lpstr>
      <vt:lpstr>PowerPoint Presentation</vt:lpstr>
      <vt:lpstr>PowerPoint Presentation</vt:lpstr>
      <vt:lpstr>PowerPoint Presentation</vt:lpstr>
      <vt:lpstr>PowerPoint Presentation</vt:lpstr>
      <vt:lpstr>The story so far…</vt:lpstr>
      <vt:lpstr>Corporate Complexity v Individual Focus</vt:lpstr>
      <vt:lpstr>PowerPoint Presentation</vt:lpstr>
      <vt:lpstr>PowerPoint Presentation</vt:lpstr>
      <vt:lpstr>Meanwhile…</vt:lpstr>
      <vt:lpstr>Textile Skills</vt:lpstr>
      <vt:lpstr>PowerPoint Presentation</vt:lpstr>
      <vt:lpstr>Next…</vt:lpstr>
      <vt:lpstr>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Collins</dc:creator>
  <cp:lastModifiedBy>Rachael Mckeown</cp:lastModifiedBy>
  <cp:revision>101</cp:revision>
  <cp:lastPrinted>2016-06-02T08:41:23Z</cp:lastPrinted>
  <dcterms:created xsi:type="dcterms:W3CDTF">2016-01-25T08:41:00Z</dcterms:created>
  <dcterms:modified xsi:type="dcterms:W3CDTF">2016-07-25T14:26:35Z</dcterms:modified>
</cp:coreProperties>
</file>