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8" r:id="rId4"/>
    <p:sldId id="275" r:id="rId5"/>
    <p:sldId id="276" r:id="rId6"/>
    <p:sldId id="277"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p:cViewPr varScale="1">
        <p:scale>
          <a:sx n="74" d="100"/>
          <a:sy n="74" d="100"/>
        </p:scale>
        <p:origin x="13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33096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27106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79660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143398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146923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9257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216894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424679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189799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46148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F43D30-8465-4588-B6A1-7554F3295B5F}" type="datetimeFigureOut">
              <a:rPr lang="en-GB" smtClean="0"/>
              <a:t>25/07/2016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E9E56F-6BB7-4443-A60D-0752C73668F8}" type="slidenum">
              <a:rPr lang="en-GB" smtClean="0"/>
              <a:t>‹#›</a:t>
            </a:fld>
            <a:endParaRPr lang="en-GB"/>
          </a:p>
        </p:txBody>
      </p:sp>
    </p:spTree>
    <p:extLst>
      <p:ext uri="{BB962C8B-B14F-4D97-AF65-F5344CB8AC3E}">
        <p14:creationId xmlns:p14="http://schemas.microsoft.com/office/powerpoint/2010/main" val="28604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44463" y="6043613"/>
            <a:ext cx="29146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34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496944" cy="1470025"/>
          </a:xfrm>
        </p:spPr>
        <p:txBody>
          <a:bodyPr>
            <a:normAutofit fontScale="90000"/>
          </a:bodyPr>
          <a:lstStyle/>
          <a:p>
            <a:r>
              <a:rPr lang="en-GB" dirty="0" smtClean="0"/>
              <a:t>Technical, practical and vocational learning: a review of Edge research since 2004</a:t>
            </a:r>
            <a:endParaRPr lang="en-GB" dirty="0"/>
          </a:p>
        </p:txBody>
      </p:sp>
      <p:sp>
        <p:nvSpPr>
          <p:cNvPr id="3" name="Subtitle 2"/>
          <p:cNvSpPr>
            <a:spLocks noGrp="1"/>
          </p:cNvSpPr>
          <p:nvPr>
            <p:ph type="subTitle" idx="1"/>
          </p:nvPr>
        </p:nvSpPr>
        <p:spPr>
          <a:xfrm>
            <a:off x="1371600" y="4077072"/>
            <a:ext cx="6400800" cy="1561728"/>
          </a:xfrm>
        </p:spPr>
        <p:txBody>
          <a:bodyPr/>
          <a:lstStyle/>
          <a:p>
            <a:r>
              <a:rPr lang="en-GB" b="1" dirty="0" smtClean="0"/>
              <a:t>David Harbourne</a:t>
            </a:r>
          </a:p>
          <a:p>
            <a:r>
              <a:rPr lang="en-GB" dirty="0" smtClean="0">
                <a:solidFill>
                  <a:srgbClr val="FFC000"/>
                </a:solidFill>
              </a:rPr>
              <a:t>Edge Foundation</a:t>
            </a:r>
            <a:endParaRPr lang="en-GB" dirty="0">
              <a:solidFill>
                <a:srgbClr val="FFC000"/>
              </a:solidFill>
            </a:endParaRPr>
          </a:p>
        </p:txBody>
      </p:sp>
    </p:spTree>
    <p:extLst>
      <p:ext uri="{BB962C8B-B14F-4D97-AF65-F5344CB8AC3E}">
        <p14:creationId xmlns:p14="http://schemas.microsoft.com/office/powerpoint/2010/main" val="60793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 the Gap, 2010</a:t>
            </a:r>
            <a:endParaRPr lang="en-GB" dirty="0"/>
          </a:p>
        </p:txBody>
      </p:sp>
      <p:sp>
        <p:nvSpPr>
          <p:cNvPr id="3" name="Content Placeholder 2"/>
          <p:cNvSpPr>
            <a:spLocks noGrp="1"/>
          </p:cNvSpPr>
          <p:nvPr>
            <p:ph idx="1"/>
          </p:nvPr>
        </p:nvSpPr>
        <p:spPr/>
        <p:txBody>
          <a:bodyPr>
            <a:normAutofit fontScale="92500" lnSpcReduction="10000"/>
          </a:bodyPr>
          <a:lstStyle/>
          <a:p>
            <a:pPr marL="0" indent="0">
              <a:lnSpc>
                <a:spcPct val="110000"/>
              </a:lnSpc>
              <a:spcAft>
                <a:spcPts val="1200"/>
              </a:spcAft>
              <a:buNone/>
            </a:pPr>
            <a:r>
              <a:rPr lang="en-GB" dirty="0" smtClean="0"/>
              <a:t>Currently</a:t>
            </a:r>
            <a:r>
              <a:rPr lang="en-GB" dirty="0"/>
              <a:t>, central policy-making is largely uninformed either by scientific evidence or by systematic gathering of learner's experience. </a:t>
            </a:r>
          </a:p>
          <a:p>
            <a:pPr marL="0" indent="0">
              <a:lnSpc>
                <a:spcPct val="110000"/>
              </a:lnSpc>
              <a:spcAft>
                <a:spcPts val="1200"/>
              </a:spcAft>
              <a:buNone/>
            </a:pPr>
            <a:r>
              <a:rPr lang="en-GB" dirty="0" smtClean="0"/>
              <a:t>The </a:t>
            </a:r>
            <a:r>
              <a:rPr lang="en-GB" dirty="0"/>
              <a:t>major influence on outcomes and satisfaction is not the superstructure of policies, programmes and methods of assessment … it is what teachers are doing, day by day, in classrooms, work-rooms and labs, with their students. </a:t>
            </a:r>
          </a:p>
          <a:p>
            <a:pPr marL="0" indent="0">
              <a:buNone/>
            </a:pPr>
            <a:r>
              <a:rPr lang="en-GB" sz="1700" i="1" dirty="0" smtClean="0"/>
              <a:t>Bill Lucas, Guy Claxton and Rob Webster</a:t>
            </a:r>
            <a:endParaRPr lang="en-GB" sz="1700" i="1" dirty="0"/>
          </a:p>
        </p:txBody>
      </p:sp>
    </p:spTree>
    <p:extLst>
      <p:ext uri="{BB962C8B-B14F-4D97-AF65-F5344CB8AC3E}">
        <p14:creationId xmlns:p14="http://schemas.microsoft.com/office/powerpoint/2010/main" val="294636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Graduate employability</a:t>
            </a:r>
            <a:endParaRPr lang="en-GB" dirty="0"/>
          </a:p>
        </p:txBody>
      </p:sp>
      <p:sp>
        <p:nvSpPr>
          <p:cNvPr id="3" name="Content Placeholder 2"/>
          <p:cNvSpPr>
            <a:spLocks noGrp="1"/>
          </p:cNvSpPr>
          <p:nvPr>
            <p:ph idx="1"/>
          </p:nvPr>
        </p:nvSpPr>
        <p:spPr/>
        <p:txBody>
          <a:bodyPr/>
          <a:lstStyle/>
          <a:p>
            <a:pPr marL="0" indent="0">
              <a:buNone/>
            </a:pPr>
            <a:r>
              <a:rPr lang="en-GB" dirty="0" smtClean="0"/>
              <a:t>Kevin Lowden, Stuart Hall, </a:t>
            </a:r>
            <a:r>
              <a:rPr lang="en-GB" dirty="0" err="1" smtClean="0"/>
              <a:t>Dely</a:t>
            </a:r>
            <a:r>
              <a:rPr lang="en-GB" dirty="0" smtClean="0"/>
              <a:t> Elliot and Jon Lewin found –</a:t>
            </a:r>
          </a:p>
          <a:p>
            <a:pPr marL="400050" lvl="1" indent="0">
              <a:buNone/>
            </a:pPr>
            <a:r>
              <a:rPr lang="en-GB" dirty="0" smtClean="0"/>
              <a:t>inconsistencies </a:t>
            </a:r>
            <a:r>
              <a:rPr lang="en-GB" dirty="0"/>
              <a:t>of approach across faculties and subject areas: in particular, technical disciplines were more likely than arts faculties to have good links with </a:t>
            </a:r>
            <a:r>
              <a:rPr lang="en-GB" dirty="0" smtClean="0"/>
              <a:t>the </a:t>
            </a:r>
            <a:r>
              <a:rPr lang="en-GB" dirty="0"/>
              <a:t>world of work</a:t>
            </a:r>
            <a:r>
              <a:rPr lang="en-GB" dirty="0" smtClean="0"/>
              <a:t>.</a:t>
            </a:r>
          </a:p>
          <a:p>
            <a:pPr marL="0" indent="0">
              <a:buNone/>
            </a:pPr>
            <a:r>
              <a:rPr lang="en-GB" sz="1600" i="1" dirty="0"/>
              <a:t>Employers' perceptions of the employability skills of new </a:t>
            </a:r>
            <a:r>
              <a:rPr lang="en-GB" sz="1600" i="1" dirty="0" smtClean="0"/>
              <a:t>graduates, 2011</a:t>
            </a:r>
            <a:endParaRPr lang="en-GB" sz="1600" i="1" dirty="0"/>
          </a:p>
        </p:txBody>
      </p:sp>
    </p:spTree>
    <p:extLst>
      <p:ext uri="{BB962C8B-B14F-4D97-AF65-F5344CB8AC3E}">
        <p14:creationId xmlns:p14="http://schemas.microsoft.com/office/powerpoint/2010/main" val="324470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“graduate jobs”?</a:t>
            </a:r>
            <a:endParaRPr lang="en-GB" dirty="0"/>
          </a:p>
        </p:txBody>
      </p:sp>
      <p:sp>
        <p:nvSpPr>
          <p:cNvPr id="3" name="Content Placeholder 2"/>
          <p:cNvSpPr>
            <a:spLocks noGrp="1"/>
          </p:cNvSpPr>
          <p:nvPr>
            <p:ph idx="1"/>
          </p:nvPr>
        </p:nvSpPr>
        <p:spPr/>
        <p:txBody>
          <a:bodyPr>
            <a:normAutofit fontScale="85000" lnSpcReduction="10000"/>
          </a:bodyPr>
          <a:lstStyle/>
          <a:p>
            <a:pPr marL="0" indent="0">
              <a:lnSpc>
                <a:spcPct val="110000"/>
              </a:lnSpc>
              <a:spcAft>
                <a:spcPts val="1200"/>
              </a:spcAft>
              <a:buNone/>
            </a:pPr>
            <a:r>
              <a:rPr lang="en-GB" dirty="0"/>
              <a:t>The Higher Education Statistics </a:t>
            </a:r>
            <a:r>
              <a:rPr lang="en-GB" dirty="0" smtClean="0"/>
              <a:t>Agency uses a definition which includes “associate professional and </a:t>
            </a:r>
            <a:r>
              <a:rPr lang="en-GB" dirty="0"/>
              <a:t>technical occupations” such as laboratory technicians, dispensing opticians, fitness instructors and estate </a:t>
            </a:r>
            <a:r>
              <a:rPr lang="en-GB" dirty="0" smtClean="0"/>
              <a:t>agents.</a:t>
            </a:r>
          </a:p>
          <a:p>
            <a:pPr marL="0" indent="0">
              <a:lnSpc>
                <a:spcPct val="110000"/>
              </a:lnSpc>
              <a:spcAft>
                <a:spcPts val="1200"/>
              </a:spcAft>
              <a:buNone/>
            </a:pPr>
            <a:r>
              <a:rPr lang="en-GB" dirty="0"/>
              <a:t>[Alternative] routes are not well known or understood by teachers, parents or young people. Nor is it widely appreciated that people can go on to study for a degree after completing an apprenticeship - or in some cases, as part of an apprenticeship. </a:t>
            </a:r>
            <a:endParaRPr lang="en-GB" dirty="0" smtClean="0"/>
          </a:p>
          <a:p>
            <a:pPr marL="0" indent="0">
              <a:lnSpc>
                <a:spcPct val="110000"/>
              </a:lnSpc>
              <a:spcAft>
                <a:spcPts val="1200"/>
              </a:spcAft>
              <a:buNone/>
            </a:pPr>
            <a:r>
              <a:rPr lang="en-GB" sz="2100" i="1" dirty="0" smtClean="0"/>
              <a:t>The </a:t>
            </a:r>
            <a:r>
              <a:rPr lang="en-GB" sz="2100" i="1" dirty="0"/>
              <a:t>graduate labour market: an uncomfortable </a:t>
            </a:r>
            <a:r>
              <a:rPr lang="en-GB" sz="2100" i="1" dirty="0" smtClean="0"/>
              <a:t>truth, 2015</a:t>
            </a:r>
            <a:endParaRPr lang="en-GB" sz="2100" i="1" dirty="0"/>
          </a:p>
        </p:txBody>
      </p:sp>
    </p:spTree>
    <p:extLst>
      <p:ext uri="{BB962C8B-B14F-4D97-AF65-F5344CB8AC3E}">
        <p14:creationId xmlns:p14="http://schemas.microsoft.com/office/powerpoint/2010/main" val="266507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Employer engagement</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8226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Mann and Virk, 2014</a:t>
            </a:r>
            <a:endParaRPr lang="en-GB" dirty="0"/>
          </a:p>
        </p:txBody>
      </p:sp>
      <p:sp>
        <p:nvSpPr>
          <p:cNvPr id="3" name="Content Placeholder 2"/>
          <p:cNvSpPr>
            <a:spLocks noGrp="1"/>
          </p:cNvSpPr>
          <p:nvPr>
            <p:ph idx="1"/>
          </p:nvPr>
        </p:nvSpPr>
        <p:spPr/>
        <p:txBody>
          <a:bodyPr>
            <a:normAutofit fontScale="55000" lnSpcReduction="20000"/>
          </a:bodyPr>
          <a:lstStyle/>
          <a:p>
            <a:pPr marL="0" indent="0">
              <a:lnSpc>
                <a:spcPct val="120000"/>
              </a:lnSpc>
              <a:spcAft>
                <a:spcPts val="1200"/>
              </a:spcAft>
              <a:buNone/>
            </a:pPr>
            <a:r>
              <a:rPr lang="en-GB" sz="4100" dirty="0" smtClean="0"/>
              <a:t>In </a:t>
            </a:r>
            <a:r>
              <a:rPr lang="en-GB" sz="4100" dirty="0"/>
              <a:t>UTCs – and to some extent, Studio Schools – employers are engaged in organisational operation and teaching and learning to a greater extent than anywhere else in the school sector</a:t>
            </a:r>
            <a:r>
              <a:rPr lang="en-GB" sz="4100" dirty="0" smtClean="0"/>
              <a:t>.</a:t>
            </a:r>
          </a:p>
          <a:p>
            <a:pPr marL="0" indent="0">
              <a:lnSpc>
                <a:spcPct val="120000"/>
              </a:lnSpc>
              <a:buNone/>
            </a:pPr>
            <a:r>
              <a:rPr lang="en-GB" sz="4100" dirty="0" smtClean="0"/>
              <a:t>Engagement in UTCs is –</a:t>
            </a:r>
          </a:p>
          <a:p>
            <a:pPr>
              <a:lnSpc>
                <a:spcPct val="120000"/>
              </a:lnSpc>
            </a:pPr>
            <a:r>
              <a:rPr lang="en-GB" b="1" dirty="0" smtClean="0">
                <a:solidFill>
                  <a:srgbClr val="FF0000"/>
                </a:solidFill>
              </a:rPr>
              <a:t>Broad</a:t>
            </a:r>
            <a:r>
              <a:rPr lang="en-GB" dirty="0"/>
              <a:t>: stretching across a wide range of activities and involving both staff and pupils</a:t>
            </a:r>
          </a:p>
          <a:p>
            <a:pPr>
              <a:lnSpc>
                <a:spcPct val="120000"/>
              </a:lnSpc>
            </a:pPr>
            <a:r>
              <a:rPr lang="en-GB" b="1" dirty="0" smtClean="0">
                <a:solidFill>
                  <a:srgbClr val="FF0000"/>
                </a:solidFill>
              </a:rPr>
              <a:t>Deep</a:t>
            </a:r>
            <a:r>
              <a:rPr lang="en-GB" dirty="0"/>
              <a:t>: engaging individual employers in multiple activities relevant to young people through their school careers</a:t>
            </a:r>
          </a:p>
          <a:p>
            <a:pPr>
              <a:lnSpc>
                <a:spcPct val="120000"/>
              </a:lnSpc>
            </a:pPr>
            <a:r>
              <a:rPr lang="en-GB" b="1" dirty="0" smtClean="0">
                <a:solidFill>
                  <a:srgbClr val="FF0000"/>
                </a:solidFill>
              </a:rPr>
              <a:t>Embedded</a:t>
            </a:r>
            <a:r>
              <a:rPr lang="en-GB" dirty="0"/>
              <a:t>: an accepted part of the UTC culture, regularly encountered by students and staff alike.</a:t>
            </a:r>
          </a:p>
          <a:p>
            <a:pPr marL="0" indent="0">
              <a:buNone/>
            </a:pPr>
            <a:endParaRPr lang="en-GB" dirty="0"/>
          </a:p>
          <a:p>
            <a:pPr marL="0" indent="0">
              <a:buNone/>
            </a:pPr>
            <a:r>
              <a:rPr lang="en-GB" sz="2900" i="1" dirty="0"/>
              <a:t>Profound Employer Engagement in Education: What it is and Options for Scaling it Up</a:t>
            </a:r>
          </a:p>
        </p:txBody>
      </p:sp>
    </p:spTree>
    <p:extLst>
      <p:ext uri="{BB962C8B-B14F-4D97-AF65-F5344CB8AC3E}">
        <p14:creationId xmlns:p14="http://schemas.microsoft.com/office/powerpoint/2010/main" val="2626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for success</a:t>
            </a:r>
            <a:endParaRPr lang="en-GB" dirty="0"/>
          </a:p>
        </p:txBody>
      </p:sp>
      <p:sp>
        <p:nvSpPr>
          <p:cNvPr id="3" name="Content Placeholder 2"/>
          <p:cNvSpPr>
            <a:spLocks noGrp="1"/>
          </p:cNvSpPr>
          <p:nvPr>
            <p:ph idx="1"/>
          </p:nvPr>
        </p:nvSpPr>
        <p:spPr/>
        <p:txBody>
          <a:bodyPr/>
          <a:lstStyle/>
          <a:p>
            <a:pPr marL="0" indent="0">
              <a:spcAft>
                <a:spcPts val="1200"/>
              </a:spcAft>
              <a:buNone/>
            </a:pPr>
            <a:r>
              <a:rPr lang="en-GB" dirty="0" smtClean="0"/>
              <a:t>It needs to be easy </a:t>
            </a:r>
            <a:r>
              <a:rPr lang="en-GB" dirty="0"/>
              <a:t>and free (or </a:t>
            </a:r>
            <a:r>
              <a:rPr lang="en-GB" dirty="0" smtClean="0"/>
              <a:t>cheap) </a:t>
            </a:r>
            <a:r>
              <a:rPr lang="en-GB" dirty="0"/>
              <a:t>to establish links between schools and employers</a:t>
            </a:r>
          </a:p>
          <a:p>
            <a:pPr marL="0" indent="0">
              <a:spcAft>
                <a:spcPts val="1200"/>
              </a:spcAft>
              <a:buNone/>
            </a:pPr>
            <a:r>
              <a:rPr lang="en-GB" dirty="0" smtClean="0"/>
              <a:t>Business </a:t>
            </a:r>
            <a:r>
              <a:rPr lang="en-GB" dirty="0"/>
              <a:t>cases (on both sides) </a:t>
            </a:r>
            <a:r>
              <a:rPr lang="en-GB" dirty="0" smtClean="0"/>
              <a:t>need to be clear</a:t>
            </a:r>
            <a:r>
              <a:rPr lang="en-GB" dirty="0"/>
              <a:t>, </a:t>
            </a:r>
            <a:r>
              <a:rPr lang="en-GB" dirty="0" smtClean="0"/>
              <a:t>to support </a:t>
            </a:r>
            <a:r>
              <a:rPr lang="en-GB" dirty="0"/>
              <a:t>wider organisational objectives and </a:t>
            </a:r>
            <a:r>
              <a:rPr lang="en-GB" dirty="0" smtClean="0"/>
              <a:t>be widely </a:t>
            </a:r>
            <a:r>
              <a:rPr lang="en-GB" dirty="0"/>
              <a:t>understood</a:t>
            </a:r>
          </a:p>
          <a:p>
            <a:pPr marL="0" indent="0">
              <a:spcAft>
                <a:spcPts val="1200"/>
              </a:spcAft>
              <a:buNone/>
            </a:pPr>
            <a:r>
              <a:rPr lang="en-GB" dirty="0" smtClean="0"/>
              <a:t>Schools need to ask </a:t>
            </a:r>
            <a:r>
              <a:rPr lang="en-GB" dirty="0"/>
              <a:t>for help, rather than waiting for employers to volunteer.</a:t>
            </a:r>
          </a:p>
          <a:p>
            <a:pPr marL="0" indent="0">
              <a:buNone/>
            </a:pPr>
            <a:r>
              <a:rPr lang="en-GB" sz="1600" i="1" dirty="0"/>
              <a:t>Anthony Mann and Baljinder Virk</a:t>
            </a:r>
          </a:p>
        </p:txBody>
      </p:sp>
    </p:spTree>
    <p:extLst>
      <p:ext uri="{BB962C8B-B14F-4D97-AF65-F5344CB8AC3E}">
        <p14:creationId xmlns:p14="http://schemas.microsoft.com/office/powerpoint/2010/main" val="9076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Opinions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4872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People tend to agree that …</a:t>
            </a:r>
            <a:endParaRPr lang="en-GB" dirty="0"/>
          </a:p>
        </p:txBody>
      </p:sp>
      <p:sp>
        <p:nvSpPr>
          <p:cNvPr id="3" name="Content Placeholder 2"/>
          <p:cNvSpPr>
            <a:spLocks noGrp="1"/>
          </p:cNvSpPr>
          <p:nvPr>
            <p:ph idx="1"/>
          </p:nvPr>
        </p:nvSpPr>
        <p:spPr/>
        <p:txBody>
          <a:bodyPr/>
          <a:lstStyle/>
          <a:p>
            <a:r>
              <a:rPr lang="en-GB" dirty="0" smtClean="0"/>
              <a:t>Our </a:t>
            </a:r>
            <a:r>
              <a:rPr lang="en-GB" dirty="0"/>
              <a:t>education places too much emphasis on academic </a:t>
            </a:r>
            <a:r>
              <a:rPr lang="en-GB" dirty="0" smtClean="0"/>
              <a:t>achievement</a:t>
            </a:r>
          </a:p>
          <a:p>
            <a:r>
              <a:rPr lang="en-GB" dirty="0" smtClean="0"/>
              <a:t>There </a:t>
            </a:r>
            <a:r>
              <a:rPr lang="en-GB" dirty="0"/>
              <a:t>aren’t enough </a:t>
            </a:r>
            <a:r>
              <a:rPr lang="en-GB" dirty="0" smtClean="0"/>
              <a:t>opportunities </a:t>
            </a:r>
            <a:r>
              <a:rPr lang="en-GB" dirty="0"/>
              <a:t>for </a:t>
            </a:r>
            <a:r>
              <a:rPr lang="en-GB" dirty="0" smtClean="0"/>
              <a:t>“learning </a:t>
            </a:r>
            <a:r>
              <a:rPr lang="en-GB" dirty="0"/>
              <a:t>by </a:t>
            </a:r>
            <a:r>
              <a:rPr lang="en-GB" dirty="0" smtClean="0"/>
              <a:t>doing”</a:t>
            </a:r>
          </a:p>
          <a:p>
            <a:r>
              <a:rPr lang="en-GB" dirty="0" smtClean="0"/>
              <a:t>All </a:t>
            </a:r>
            <a:r>
              <a:rPr lang="en-GB" dirty="0"/>
              <a:t>students should study at least one vocational subject at </a:t>
            </a:r>
            <a:r>
              <a:rPr lang="en-GB" dirty="0" smtClean="0"/>
              <a:t>school</a:t>
            </a:r>
          </a:p>
          <a:p>
            <a:pPr marL="0" indent="0">
              <a:buNone/>
            </a:pPr>
            <a:r>
              <a:rPr lang="en-GB" b="1" dirty="0">
                <a:solidFill>
                  <a:srgbClr val="FF0000"/>
                </a:solidFill>
              </a:rPr>
              <a:t>But</a:t>
            </a:r>
            <a:r>
              <a:rPr lang="en-GB" dirty="0">
                <a:solidFill>
                  <a:srgbClr val="FF0000"/>
                </a:solidFill>
              </a:rPr>
              <a:t> </a:t>
            </a:r>
            <a:r>
              <a:rPr lang="en-GB" dirty="0" smtClean="0"/>
              <a:t>vocational education might just be “a </a:t>
            </a:r>
            <a:r>
              <a:rPr lang="en-GB" dirty="0"/>
              <a:t>great idea for other people's </a:t>
            </a:r>
            <a:r>
              <a:rPr lang="en-GB" dirty="0" smtClean="0"/>
              <a:t>children” (Alison Wolf)</a:t>
            </a:r>
            <a:endParaRPr lang="en-GB" dirty="0"/>
          </a:p>
        </p:txBody>
      </p:sp>
    </p:spTree>
    <p:extLst>
      <p:ext uri="{BB962C8B-B14F-4D97-AF65-F5344CB8AC3E}">
        <p14:creationId xmlns:p14="http://schemas.microsoft.com/office/powerpoint/2010/main" val="292293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229600" cy="3921299"/>
          </a:xfrm>
        </p:spPr>
        <p:txBody>
          <a:bodyPr/>
          <a:lstStyle/>
          <a:p>
            <a:pPr marL="0" indent="0">
              <a:buNone/>
            </a:pPr>
            <a:r>
              <a:rPr lang="en-GB" dirty="0" smtClean="0"/>
              <a:t>In 2012, </a:t>
            </a:r>
            <a:r>
              <a:rPr lang="en-GB" b="1" dirty="0" smtClean="0">
                <a:solidFill>
                  <a:srgbClr val="FF0000"/>
                </a:solidFill>
              </a:rPr>
              <a:t>13</a:t>
            </a:r>
            <a:r>
              <a:rPr lang="en-GB" b="1" dirty="0">
                <a:solidFill>
                  <a:srgbClr val="FF0000"/>
                </a:solidFill>
              </a:rPr>
              <a:t>%</a:t>
            </a:r>
            <a:r>
              <a:rPr lang="en-GB" dirty="0"/>
              <a:t> of secondary school teachers described their knowledge of Advanced Apprenticeships as good or very </a:t>
            </a:r>
            <a:r>
              <a:rPr lang="en-GB" dirty="0" smtClean="0"/>
              <a:t>good</a:t>
            </a:r>
          </a:p>
          <a:p>
            <a:pPr marL="0" indent="0">
              <a:buNone/>
            </a:pPr>
            <a:r>
              <a:rPr lang="en-GB" sz="1600" i="1" dirty="0" err="1"/>
              <a:t>YouGov</a:t>
            </a:r>
            <a:r>
              <a:rPr lang="en-GB" sz="1600" i="1" dirty="0"/>
              <a:t> </a:t>
            </a:r>
            <a:r>
              <a:rPr lang="en-GB" sz="1600" i="1" dirty="0" smtClean="0"/>
              <a:t>poll</a:t>
            </a:r>
            <a:endParaRPr lang="en-GB" sz="1600" i="1" dirty="0"/>
          </a:p>
        </p:txBody>
      </p:sp>
    </p:spTree>
    <p:extLst>
      <p:ext uri="{BB962C8B-B14F-4D97-AF65-F5344CB8AC3E}">
        <p14:creationId xmlns:p14="http://schemas.microsoft.com/office/powerpoint/2010/main" val="131702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t>Did school support your choice of path?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314125"/>
              </p:ext>
            </p:extLst>
          </p:nvPr>
        </p:nvGraphicFramePr>
        <p:xfrm>
          <a:off x="457200" y="1600200"/>
          <a:ext cx="8075240" cy="2103120"/>
        </p:xfrm>
        <a:graphic>
          <a:graphicData uri="http://schemas.openxmlformats.org/drawingml/2006/table">
            <a:tbl>
              <a:tblPr firstRow="1" bandRow="1">
                <a:tableStyleId>{10A1B5D5-9B99-4C35-A422-299274C87663}</a:tableStyleId>
              </a:tblPr>
              <a:tblGrid>
                <a:gridCol w="2818656"/>
                <a:gridCol w="1728192"/>
                <a:gridCol w="1656184"/>
                <a:gridCol w="1872208"/>
              </a:tblGrid>
              <a:tr h="370840">
                <a:tc>
                  <a:txBody>
                    <a:bodyPr/>
                    <a:lstStyle/>
                    <a:p>
                      <a:r>
                        <a:rPr lang="en-GB" sz="2400" dirty="0" smtClean="0"/>
                        <a:t>Employed adults</a:t>
                      </a:r>
                      <a:r>
                        <a:rPr lang="en-GB" sz="2400" baseline="0" dirty="0" smtClean="0"/>
                        <a:t> aged 18-35 who followed -</a:t>
                      </a:r>
                      <a:endParaRPr lang="en-GB" sz="2400" dirty="0"/>
                    </a:p>
                  </a:txBody>
                  <a:tcPr/>
                </a:tc>
                <a:tc>
                  <a:txBody>
                    <a:bodyPr/>
                    <a:lstStyle/>
                    <a:p>
                      <a:pPr algn="ctr"/>
                      <a:r>
                        <a:rPr lang="en-GB" sz="2400" dirty="0" smtClean="0"/>
                        <a:t>Yes</a:t>
                      </a:r>
                      <a:endParaRPr lang="en-GB" sz="2400" dirty="0"/>
                    </a:p>
                  </a:txBody>
                  <a:tcPr/>
                </a:tc>
                <a:tc>
                  <a:txBody>
                    <a:bodyPr/>
                    <a:lstStyle/>
                    <a:p>
                      <a:pPr algn="ctr"/>
                      <a:r>
                        <a:rPr lang="en-GB" sz="2400" dirty="0" smtClean="0"/>
                        <a:t>No</a:t>
                      </a:r>
                      <a:endParaRPr lang="en-GB" sz="2400" dirty="0"/>
                    </a:p>
                  </a:txBody>
                  <a:tcPr/>
                </a:tc>
                <a:tc>
                  <a:txBody>
                    <a:bodyPr/>
                    <a:lstStyle/>
                    <a:p>
                      <a:pPr algn="ctr"/>
                      <a:r>
                        <a:rPr lang="en-GB" sz="2400" dirty="0" smtClean="0"/>
                        <a:t>Didn’t mind either way</a:t>
                      </a:r>
                      <a:endParaRPr lang="en-GB" sz="2400" dirty="0"/>
                    </a:p>
                  </a:txBody>
                  <a:tcPr/>
                </a:tc>
              </a:tr>
              <a:tr h="370840">
                <a:tc>
                  <a:txBody>
                    <a:bodyPr/>
                    <a:lstStyle/>
                    <a:p>
                      <a:r>
                        <a:rPr lang="en-GB" sz="2400" dirty="0" smtClean="0"/>
                        <a:t>An academic path</a:t>
                      </a:r>
                      <a:endParaRPr lang="en-GB" sz="2400" dirty="0"/>
                    </a:p>
                  </a:txBody>
                  <a:tcPr/>
                </a:tc>
                <a:tc>
                  <a:txBody>
                    <a:bodyPr/>
                    <a:lstStyle/>
                    <a:p>
                      <a:pPr algn="ctr"/>
                      <a:r>
                        <a:rPr lang="en-GB" sz="2400" dirty="0" smtClean="0"/>
                        <a:t>65%</a:t>
                      </a:r>
                      <a:endParaRPr lang="en-GB" sz="2400" dirty="0"/>
                    </a:p>
                  </a:txBody>
                  <a:tcPr/>
                </a:tc>
                <a:tc>
                  <a:txBody>
                    <a:bodyPr/>
                    <a:lstStyle/>
                    <a:p>
                      <a:pPr algn="ctr"/>
                      <a:r>
                        <a:rPr lang="en-GB" sz="2400" dirty="0" smtClean="0"/>
                        <a:t>10%</a:t>
                      </a:r>
                      <a:endParaRPr lang="en-GB" sz="2400" dirty="0"/>
                    </a:p>
                  </a:txBody>
                  <a:tcPr/>
                </a:tc>
                <a:tc>
                  <a:txBody>
                    <a:bodyPr/>
                    <a:lstStyle/>
                    <a:p>
                      <a:pPr algn="ctr"/>
                      <a:r>
                        <a:rPr lang="en-GB" sz="2400" dirty="0" smtClean="0"/>
                        <a:t>25%</a:t>
                      </a:r>
                      <a:endParaRPr lang="en-GB" sz="2400" dirty="0"/>
                    </a:p>
                  </a:txBody>
                  <a:tcPr/>
                </a:tc>
              </a:tr>
              <a:tr h="370840">
                <a:tc>
                  <a:txBody>
                    <a:bodyPr/>
                    <a:lstStyle/>
                    <a:p>
                      <a:r>
                        <a:rPr lang="en-GB" sz="2400" dirty="0" smtClean="0"/>
                        <a:t>A vocational path</a:t>
                      </a:r>
                      <a:endParaRPr lang="en-GB" sz="2400" dirty="0"/>
                    </a:p>
                  </a:txBody>
                  <a:tcPr/>
                </a:tc>
                <a:tc>
                  <a:txBody>
                    <a:bodyPr/>
                    <a:lstStyle/>
                    <a:p>
                      <a:pPr algn="ctr"/>
                      <a:r>
                        <a:rPr lang="en-GB" sz="2400" dirty="0" smtClean="0"/>
                        <a:t>36.5%</a:t>
                      </a:r>
                      <a:endParaRPr lang="en-GB" sz="2400" dirty="0"/>
                    </a:p>
                  </a:txBody>
                  <a:tcPr/>
                </a:tc>
                <a:tc>
                  <a:txBody>
                    <a:bodyPr/>
                    <a:lstStyle/>
                    <a:p>
                      <a:pPr algn="ctr"/>
                      <a:r>
                        <a:rPr lang="en-GB" sz="2400" dirty="0" smtClean="0"/>
                        <a:t>31.5%</a:t>
                      </a:r>
                      <a:endParaRPr lang="en-GB" sz="2400" dirty="0"/>
                    </a:p>
                  </a:txBody>
                  <a:tcPr/>
                </a:tc>
                <a:tc>
                  <a:txBody>
                    <a:bodyPr/>
                    <a:lstStyle/>
                    <a:p>
                      <a:pPr algn="ctr"/>
                      <a:r>
                        <a:rPr lang="en-GB" sz="2400" dirty="0" smtClean="0"/>
                        <a:t>32%</a:t>
                      </a:r>
                      <a:endParaRPr lang="en-GB" sz="2400" dirty="0"/>
                    </a:p>
                  </a:txBody>
                  <a:tcPr/>
                </a:tc>
              </a:tr>
            </a:tbl>
          </a:graphicData>
        </a:graphic>
      </p:graphicFrame>
      <p:sp>
        <p:nvSpPr>
          <p:cNvPr id="5" name="TextBox 4"/>
          <p:cNvSpPr txBox="1"/>
          <p:nvPr/>
        </p:nvSpPr>
        <p:spPr>
          <a:xfrm>
            <a:off x="539552" y="4581128"/>
            <a:ext cx="4752528" cy="338554"/>
          </a:xfrm>
          <a:prstGeom prst="rect">
            <a:avLst/>
          </a:prstGeom>
          <a:noFill/>
        </p:spPr>
        <p:txBody>
          <a:bodyPr wrap="square" rtlCol="0">
            <a:spAutoFit/>
          </a:bodyPr>
          <a:lstStyle/>
          <a:p>
            <a:r>
              <a:rPr lang="en-GB" sz="1600" i="1" dirty="0" err="1" smtClean="0"/>
              <a:t>OnePoll</a:t>
            </a:r>
            <a:r>
              <a:rPr lang="en-GB" sz="1600" i="1" dirty="0" smtClean="0"/>
              <a:t>, 2014</a:t>
            </a:r>
            <a:endParaRPr lang="en-GB" sz="1600" i="1" dirty="0"/>
          </a:p>
        </p:txBody>
      </p:sp>
    </p:spTree>
    <p:extLst>
      <p:ext uri="{BB962C8B-B14F-4D97-AF65-F5344CB8AC3E}">
        <p14:creationId xmlns:p14="http://schemas.microsoft.com/office/powerpoint/2010/main" val="341644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We will:</a:t>
            </a:r>
          </a:p>
          <a:p>
            <a:r>
              <a:rPr lang="en-GB" dirty="0" smtClean="0"/>
              <a:t>gather </a:t>
            </a:r>
            <a:r>
              <a:rPr lang="en-GB" dirty="0"/>
              <a:t>the evidence</a:t>
            </a:r>
          </a:p>
          <a:p>
            <a:r>
              <a:rPr lang="en-GB" dirty="0" smtClean="0"/>
              <a:t>grow </a:t>
            </a:r>
            <a:r>
              <a:rPr lang="en-GB" dirty="0"/>
              <a:t>the movement</a:t>
            </a:r>
          </a:p>
          <a:p>
            <a:r>
              <a:rPr lang="en-GB" dirty="0" smtClean="0"/>
              <a:t>provoke </a:t>
            </a:r>
            <a:r>
              <a:rPr lang="en-GB" dirty="0"/>
              <a:t>debate and galvanise action</a:t>
            </a:r>
          </a:p>
          <a:p>
            <a:r>
              <a:rPr lang="en-GB" dirty="0" smtClean="0"/>
              <a:t>invest </a:t>
            </a:r>
            <a:r>
              <a:rPr lang="en-GB" dirty="0"/>
              <a:t>in inspiring high impact projects </a:t>
            </a:r>
          </a:p>
          <a:p>
            <a:pPr marL="0" indent="0">
              <a:buNone/>
            </a:pPr>
            <a:endParaRPr lang="en-GB" dirty="0" smtClean="0"/>
          </a:p>
          <a:p>
            <a:pPr marL="0" indent="0">
              <a:buNone/>
            </a:pPr>
            <a:r>
              <a:rPr lang="en-GB" sz="1600" i="1" dirty="0" smtClean="0"/>
              <a:t>Edge </a:t>
            </a:r>
            <a:r>
              <a:rPr lang="en-GB" sz="1600" i="1" dirty="0"/>
              <a:t>Foundation board paper, June 2005</a:t>
            </a:r>
          </a:p>
          <a:p>
            <a:pPr marL="0" indent="0">
              <a:buNone/>
            </a:pPr>
            <a:endParaRPr lang="en-GB" dirty="0"/>
          </a:p>
        </p:txBody>
      </p:sp>
    </p:spTree>
    <p:extLst>
      <p:ext uri="{BB962C8B-B14F-4D97-AF65-F5344CB8AC3E}">
        <p14:creationId xmlns:p14="http://schemas.microsoft.com/office/powerpoint/2010/main" val="408190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Members of Parliament</a:t>
            </a:r>
            <a:endParaRPr lang="en-GB" dirty="0"/>
          </a:p>
        </p:txBody>
      </p:sp>
      <p:sp>
        <p:nvSpPr>
          <p:cNvPr id="3" name="Content Placeholder 2"/>
          <p:cNvSpPr>
            <a:spLocks noGrp="1"/>
          </p:cNvSpPr>
          <p:nvPr>
            <p:ph idx="1"/>
          </p:nvPr>
        </p:nvSpPr>
        <p:spPr/>
        <p:txBody>
          <a:bodyPr/>
          <a:lstStyle/>
          <a:p>
            <a:pPr marL="0" indent="0">
              <a:buNone/>
            </a:pPr>
            <a:r>
              <a:rPr lang="en-GB" dirty="0" smtClean="0"/>
              <a:t>Good or excellent knowledge of –</a:t>
            </a:r>
          </a:p>
          <a:p>
            <a:pPr marL="514350" indent="-514350">
              <a:buFont typeface="+mj-lt"/>
              <a:buAutoNum type="arabicPeriod"/>
            </a:pPr>
            <a:r>
              <a:rPr lang="en-GB" dirty="0" smtClean="0"/>
              <a:t>Academic qualifications such as GCSEs and A levels: </a:t>
            </a:r>
            <a:r>
              <a:rPr lang="en-GB" b="1" dirty="0" smtClean="0">
                <a:solidFill>
                  <a:srgbClr val="FF0000"/>
                </a:solidFill>
              </a:rPr>
              <a:t>76%</a:t>
            </a:r>
          </a:p>
          <a:p>
            <a:pPr marL="514350" indent="-514350">
              <a:buFont typeface="+mj-lt"/>
              <a:buAutoNum type="arabicPeriod"/>
            </a:pPr>
            <a:r>
              <a:rPr lang="en-GB" dirty="0" smtClean="0"/>
              <a:t>Apprenticeships: </a:t>
            </a:r>
            <a:r>
              <a:rPr lang="en-GB" b="1" dirty="0" smtClean="0">
                <a:solidFill>
                  <a:srgbClr val="FF0000"/>
                </a:solidFill>
              </a:rPr>
              <a:t>57%</a:t>
            </a:r>
          </a:p>
          <a:p>
            <a:pPr marL="514350" indent="-514350">
              <a:buFont typeface="+mj-lt"/>
              <a:buAutoNum type="arabicPeriod"/>
            </a:pPr>
            <a:r>
              <a:rPr lang="en-GB" dirty="0" smtClean="0"/>
              <a:t>Other vocational qualifications: </a:t>
            </a:r>
            <a:r>
              <a:rPr lang="en-GB" b="1" dirty="0" smtClean="0">
                <a:solidFill>
                  <a:srgbClr val="FF0000"/>
                </a:solidFill>
              </a:rPr>
              <a:t>36%</a:t>
            </a:r>
          </a:p>
          <a:p>
            <a:pPr marL="0" indent="0">
              <a:buNone/>
            </a:pPr>
            <a:endParaRPr lang="en-GB" sz="1600" i="1" dirty="0" smtClean="0"/>
          </a:p>
          <a:p>
            <a:pPr marL="0" indent="0">
              <a:buNone/>
            </a:pPr>
            <a:r>
              <a:rPr lang="en-GB" sz="1600" i="1" dirty="0" err="1" smtClean="0"/>
              <a:t>ComRes</a:t>
            </a:r>
            <a:r>
              <a:rPr lang="en-GB" sz="1600" i="1" dirty="0" smtClean="0"/>
              <a:t>, 2015</a:t>
            </a:r>
            <a:endParaRPr lang="en-GB" sz="1600" i="1" dirty="0"/>
          </a:p>
        </p:txBody>
      </p:sp>
    </p:spTree>
    <p:extLst>
      <p:ext uri="{BB962C8B-B14F-4D97-AF65-F5344CB8AC3E}">
        <p14:creationId xmlns:p14="http://schemas.microsoft.com/office/powerpoint/2010/main" val="276018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Edge around the world</a:t>
            </a:r>
            <a:endParaRPr lang="en-GB" dirty="0"/>
          </a:p>
        </p:txBody>
      </p:sp>
      <p:sp>
        <p:nvSpPr>
          <p:cNvPr id="5" name="Subtitle 4"/>
          <p:cNvSpPr>
            <a:spLocks noGrp="1"/>
          </p:cNvSpPr>
          <p:nvPr>
            <p:ph type="subTitle" idx="1"/>
          </p:nvPr>
        </p:nvSpPr>
        <p:spPr/>
        <p:txBody>
          <a:bodyPr/>
          <a:lstStyle/>
          <a:p>
            <a:r>
              <a:rPr lang="en-GB" dirty="0" smtClean="0"/>
              <a:t>(Or: “educational tourism”)</a:t>
            </a:r>
            <a:endParaRPr lang="en-GB" dirty="0"/>
          </a:p>
        </p:txBody>
      </p:sp>
    </p:spTree>
    <p:extLst>
      <p:ext uri="{BB962C8B-B14F-4D97-AF65-F5344CB8AC3E}">
        <p14:creationId xmlns:p14="http://schemas.microsoft.com/office/powerpoint/2010/main" val="371826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692912"/>
            <a:ext cx="5580112" cy="418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GB" dirty="0" smtClean="0"/>
              <a:t>British Columbia</a:t>
            </a:r>
            <a:endParaRPr lang="en-GB" dirty="0"/>
          </a:p>
        </p:txBody>
      </p:sp>
    </p:spTree>
    <p:extLst>
      <p:ext uri="{BB962C8B-B14F-4D97-AF65-F5344CB8AC3E}">
        <p14:creationId xmlns:p14="http://schemas.microsoft.com/office/powerpoint/2010/main" val="381044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York</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24128" y="2657113"/>
            <a:ext cx="3168352" cy="25934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83347" y="2134042"/>
            <a:ext cx="2947307" cy="165883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236872" y="2312765"/>
            <a:ext cx="3761509" cy="2115589"/>
          </a:xfrm>
          <a:prstGeom prst="rect">
            <a:avLst/>
          </a:prstGeom>
        </p:spPr>
      </p:pic>
    </p:spTree>
    <p:extLst>
      <p:ext uri="{BB962C8B-B14F-4D97-AF65-F5344CB8AC3E}">
        <p14:creationId xmlns:p14="http://schemas.microsoft.com/office/powerpoint/2010/main" val="224679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Nashville</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321" y="1669902"/>
            <a:ext cx="2504951" cy="187871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862" y="3907426"/>
            <a:ext cx="3419871" cy="192367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1669903"/>
            <a:ext cx="4265816" cy="3199362"/>
          </a:xfrm>
          <a:prstGeom prst="rect">
            <a:avLst/>
          </a:prstGeom>
        </p:spPr>
      </p:pic>
    </p:spTree>
    <p:extLst>
      <p:ext uri="{BB962C8B-B14F-4D97-AF65-F5344CB8AC3E}">
        <p14:creationId xmlns:p14="http://schemas.microsoft.com/office/powerpoint/2010/main" val="79970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Switzerland</a:t>
            </a:r>
            <a:endParaRPr lang="en-GB"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556792"/>
            <a:ext cx="358439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3151" y="2311802"/>
            <a:ext cx="4439329" cy="249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628" y="3835784"/>
            <a:ext cx="2989241" cy="168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23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Zealand</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1340768"/>
            <a:ext cx="3179845" cy="1788663"/>
          </a:xfrm>
          <a:prstGeom prst="rect">
            <a:avLst/>
          </a:prstGeom>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687" y="2257477"/>
            <a:ext cx="4486226" cy="252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7222" y="3356992"/>
            <a:ext cx="2585628" cy="255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7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Austria</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052" y="1297637"/>
            <a:ext cx="4096456" cy="230425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284" y="1664804"/>
            <a:ext cx="2825722" cy="424847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1720" y="3789040"/>
            <a:ext cx="3001041" cy="2477763"/>
          </a:xfrm>
          <a:prstGeom prst="rect">
            <a:avLst/>
          </a:prstGeom>
        </p:spPr>
      </p:pic>
    </p:spTree>
    <p:extLst>
      <p:ext uri="{BB962C8B-B14F-4D97-AF65-F5344CB8AC3E}">
        <p14:creationId xmlns:p14="http://schemas.microsoft.com/office/powerpoint/2010/main" val="2673003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162671"/>
          </a:xfrm>
        </p:spPr>
        <p:txBody>
          <a:bodyPr>
            <a:normAutofit/>
          </a:bodyPr>
          <a:lstStyle/>
          <a:p>
            <a:r>
              <a:rPr lang="en-GB" dirty="0" smtClean="0"/>
              <a:t>Conclusion:</a:t>
            </a:r>
            <a:br>
              <a:rPr lang="en-GB" dirty="0" smtClean="0"/>
            </a:br>
            <a:r>
              <a:rPr lang="en-GB" dirty="0"/>
              <a:t/>
            </a:r>
            <a:br>
              <a:rPr lang="en-GB" dirty="0"/>
            </a:br>
            <a:r>
              <a:rPr lang="en-GB" dirty="0"/>
              <a:t>w</a:t>
            </a:r>
            <a:r>
              <a:rPr lang="en-GB" dirty="0" smtClean="0"/>
              <a:t>e still don’t know the half of it.</a:t>
            </a:r>
            <a:endParaRPr lang="en-GB" dirty="0"/>
          </a:p>
        </p:txBody>
      </p:sp>
    </p:spTree>
    <p:extLst>
      <p:ext uri="{BB962C8B-B14F-4D97-AF65-F5344CB8AC3E}">
        <p14:creationId xmlns:p14="http://schemas.microsoft.com/office/powerpoint/2010/main" val="27318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words we use</a:t>
            </a:r>
            <a:endParaRPr lang="en-GB" dirty="0"/>
          </a:p>
        </p:txBody>
      </p:sp>
    </p:spTree>
    <p:extLst>
      <p:ext uri="{BB962C8B-B14F-4D97-AF65-F5344CB8AC3E}">
        <p14:creationId xmlns:p14="http://schemas.microsoft.com/office/powerpoint/2010/main" val="22759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184575"/>
          </a:xfrm>
        </p:spPr>
        <p:txBody>
          <a:bodyPr>
            <a:normAutofit fontScale="62500" lnSpcReduction="20000"/>
          </a:bodyPr>
          <a:lstStyle/>
          <a:p>
            <a:pPr marL="0" indent="0">
              <a:lnSpc>
                <a:spcPct val="120000"/>
              </a:lnSpc>
              <a:spcAft>
                <a:spcPts val="1200"/>
              </a:spcAft>
              <a:buNone/>
            </a:pPr>
            <a:r>
              <a:rPr lang="en-GB" dirty="0"/>
              <a:t>… the distinction, which permeates policy and practice, between the </a:t>
            </a:r>
            <a:r>
              <a:rPr lang="en-GB" dirty="0">
                <a:solidFill>
                  <a:srgbClr val="FF0000"/>
                </a:solidFill>
              </a:rPr>
              <a:t>'academic</a:t>
            </a:r>
            <a:r>
              <a:rPr lang="en-GB" dirty="0"/>
              <a:t>' and the </a:t>
            </a:r>
            <a:r>
              <a:rPr lang="en-GB" dirty="0">
                <a:solidFill>
                  <a:srgbClr val="FF0000"/>
                </a:solidFill>
              </a:rPr>
              <a:t>'vocational</a:t>
            </a:r>
            <a:r>
              <a:rPr lang="en-GB" dirty="0"/>
              <a:t>', though taken as self-evident, provides a limited view of both …</a:t>
            </a:r>
          </a:p>
          <a:p>
            <a:pPr marL="0" indent="0">
              <a:lnSpc>
                <a:spcPct val="120000"/>
              </a:lnSpc>
              <a:spcAft>
                <a:spcPts val="1200"/>
              </a:spcAft>
              <a:buNone/>
            </a:pPr>
            <a:r>
              <a:rPr lang="en-GB" dirty="0"/>
              <a:t>'</a:t>
            </a:r>
            <a:r>
              <a:rPr lang="en-GB" dirty="0">
                <a:solidFill>
                  <a:srgbClr val="FF0000"/>
                </a:solidFill>
              </a:rPr>
              <a:t>Academic</a:t>
            </a:r>
            <a:r>
              <a:rPr lang="en-GB" dirty="0"/>
              <a:t>' is never defined, but it is strongly associated in practice with a certain content and mode of learning. The content is largely determined by the subject matter, the theoretical knowledge, which is organised in subjects, can be transmitted as such to the learner, and can be written down …</a:t>
            </a:r>
          </a:p>
          <a:p>
            <a:pPr marL="0" indent="0">
              <a:lnSpc>
                <a:spcPct val="120000"/>
              </a:lnSpc>
              <a:spcAft>
                <a:spcPts val="1200"/>
              </a:spcAft>
              <a:buNone/>
            </a:pPr>
            <a:r>
              <a:rPr lang="en-GB" dirty="0"/>
              <a:t>'</a:t>
            </a:r>
            <a:r>
              <a:rPr lang="en-GB" dirty="0">
                <a:solidFill>
                  <a:srgbClr val="FF0000"/>
                </a:solidFill>
              </a:rPr>
              <a:t>Vocational</a:t>
            </a:r>
            <a:r>
              <a:rPr lang="en-GB" dirty="0"/>
              <a:t>', on the other hand, requires the acquisition of practical skills - the ability to do and to make certain things. Such capacities relate eventually to doing a particular job …</a:t>
            </a:r>
          </a:p>
          <a:p>
            <a:pPr marL="0" indent="0">
              <a:lnSpc>
                <a:spcPct val="120000"/>
              </a:lnSpc>
              <a:spcAft>
                <a:spcPts val="1200"/>
              </a:spcAft>
              <a:buNone/>
            </a:pPr>
            <a:r>
              <a:rPr lang="en-GB" b="1" i="1" dirty="0"/>
              <a:t>However, it is difficult, upon reflection, to maintain this clear distinction, and with it the differentiated status that it implies</a:t>
            </a:r>
            <a:r>
              <a:rPr lang="en-GB" b="1" i="1" dirty="0" smtClean="0"/>
              <a:t>.</a:t>
            </a:r>
          </a:p>
          <a:p>
            <a:pPr marL="0" indent="0">
              <a:spcAft>
                <a:spcPts val="1200"/>
              </a:spcAft>
              <a:buNone/>
            </a:pPr>
            <a:r>
              <a:rPr lang="en-GB" sz="2300" i="1" dirty="0" smtClean="0"/>
              <a:t>Richard </a:t>
            </a:r>
            <a:r>
              <a:rPr lang="en-GB" sz="2300" i="1" dirty="0" err="1" smtClean="0"/>
              <a:t>Pring</a:t>
            </a:r>
            <a:endParaRPr lang="en-GB" sz="2300" i="1" dirty="0"/>
          </a:p>
          <a:p>
            <a:pPr marL="0" indent="0">
              <a:spcAft>
                <a:spcPts val="1200"/>
              </a:spcAft>
              <a:buNone/>
            </a:pPr>
            <a:endParaRPr lang="en-GB" dirty="0"/>
          </a:p>
        </p:txBody>
      </p:sp>
    </p:spTree>
    <p:extLst>
      <p:ext uri="{BB962C8B-B14F-4D97-AF65-F5344CB8AC3E}">
        <p14:creationId xmlns:p14="http://schemas.microsoft.com/office/powerpoint/2010/main" val="370312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pPr marL="0" indent="0">
              <a:buNone/>
            </a:pPr>
            <a:r>
              <a:rPr lang="en-GB" dirty="0"/>
              <a:t>Practical (and much vocational) learning is not 'simple' at all; it involves a delicate synthesis of watching and noticing, tinkering and practising, imagining and rehearsing, reasoning and appraising. </a:t>
            </a:r>
          </a:p>
          <a:p>
            <a:pPr marL="0" indent="0">
              <a:buNone/>
            </a:pPr>
            <a:r>
              <a:rPr lang="en-GB" sz="1600" i="1" dirty="0" smtClean="0"/>
              <a:t>Guy Claxton and Bill Lucas</a:t>
            </a:r>
            <a:endParaRPr lang="en-GB" sz="1600" i="1" dirty="0"/>
          </a:p>
        </p:txBody>
      </p:sp>
    </p:spTree>
    <p:extLst>
      <p:ext uri="{BB962C8B-B14F-4D97-AF65-F5344CB8AC3E}">
        <p14:creationId xmlns:p14="http://schemas.microsoft.com/office/powerpoint/2010/main" val="376779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a:bodyPr>
          <a:lstStyle/>
          <a:p>
            <a:pPr marL="0" indent="0">
              <a:spcAft>
                <a:spcPts val="1200"/>
              </a:spcAft>
              <a:buNone/>
            </a:pPr>
            <a:r>
              <a:rPr lang="en-GB" dirty="0"/>
              <a:t>Habits of mind involve investigating, experimenting, reasoning and imagining, while frames of mind include curiosity, determination, resourcefulness, sociability, reflection and wisdom</a:t>
            </a:r>
            <a:r>
              <a:rPr lang="en-GB" dirty="0" smtClean="0"/>
              <a:t>.</a:t>
            </a:r>
          </a:p>
          <a:p>
            <a:pPr marL="0" indent="0">
              <a:spcAft>
                <a:spcPts val="1200"/>
              </a:spcAft>
              <a:buNone/>
            </a:pPr>
            <a:r>
              <a:rPr lang="en-GB" dirty="0"/>
              <a:t>T</a:t>
            </a:r>
            <a:r>
              <a:rPr lang="en-GB" dirty="0" smtClean="0"/>
              <a:t>he </a:t>
            </a:r>
            <a:r>
              <a:rPr lang="en-GB" dirty="0"/>
              <a:t>kinds of investigating, experimenting, imagining and reasoning that go on in a repair shop or a retail outlet are as rich, interesting and appropriate as those that go on in a university seminar</a:t>
            </a:r>
            <a:r>
              <a:rPr lang="en-GB" dirty="0" smtClean="0"/>
              <a:t>.</a:t>
            </a:r>
            <a:endParaRPr lang="en-GB" dirty="0"/>
          </a:p>
          <a:p>
            <a:pPr marL="0" indent="0">
              <a:buNone/>
            </a:pPr>
            <a:r>
              <a:rPr lang="en-GB" sz="1600" i="1" dirty="0" smtClean="0"/>
              <a:t>Guy Claxton, Bill Lucas and Rob Webster</a:t>
            </a:r>
            <a:endParaRPr lang="en-GB" sz="1600" i="1" dirty="0"/>
          </a:p>
        </p:txBody>
      </p:sp>
    </p:spTree>
    <p:extLst>
      <p:ext uri="{BB962C8B-B14F-4D97-AF65-F5344CB8AC3E}">
        <p14:creationId xmlns:p14="http://schemas.microsoft.com/office/powerpoint/2010/main" val="100345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academic/vocational divide debunked – and reinforced</a:t>
            </a:r>
            <a:endParaRPr lang="en-GB" dirty="0"/>
          </a:p>
        </p:txBody>
      </p:sp>
    </p:spTree>
    <p:extLst>
      <p:ext uri="{BB962C8B-B14F-4D97-AF65-F5344CB8AC3E}">
        <p14:creationId xmlns:p14="http://schemas.microsoft.com/office/powerpoint/2010/main" val="428080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Richardson and Sing, 2011</a:t>
            </a:r>
            <a:endParaRPr lang="en-GB" dirty="0"/>
          </a:p>
        </p:txBody>
      </p:sp>
      <p:sp>
        <p:nvSpPr>
          <p:cNvPr id="3" name="Content Placeholder 2"/>
          <p:cNvSpPr>
            <a:spLocks noGrp="1"/>
          </p:cNvSpPr>
          <p:nvPr>
            <p:ph idx="1"/>
          </p:nvPr>
        </p:nvSpPr>
        <p:spPr/>
        <p:txBody>
          <a:bodyPr/>
          <a:lstStyle/>
          <a:p>
            <a:pPr marL="0" indent="0">
              <a:buNone/>
            </a:pPr>
            <a:r>
              <a:rPr lang="en-GB" dirty="0"/>
              <a:t>Schools were asked to identify </a:t>
            </a:r>
            <a:r>
              <a:rPr lang="en-GB" dirty="0" smtClean="0"/>
              <a:t>“academically able” </a:t>
            </a:r>
            <a:r>
              <a:rPr lang="en-GB" dirty="0"/>
              <a:t>students in Key Stages 3 and 4, based on prior and predicted attainment. </a:t>
            </a:r>
            <a:endParaRPr lang="en-GB" dirty="0" smtClean="0"/>
          </a:p>
          <a:p>
            <a:pPr marL="0" indent="0">
              <a:buNone/>
            </a:pPr>
            <a:r>
              <a:rPr lang="en-GB" dirty="0" smtClean="0"/>
              <a:t>Almost </a:t>
            </a:r>
            <a:r>
              <a:rPr lang="en-GB" dirty="0"/>
              <a:t>half of the sample at Key Stage 4 </a:t>
            </a:r>
            <a:r>
              <a:rPr lang="en-GB" dirty="0" smtClean="0"/>
              <a:t>opted </a:t>
            </a:r>
            <a:r>
              <a:rPr lang="en-GB" dirty="0"/>
              <a:t>for at least some learning meriting the description </a:t>
            </a:r>
            <a:r>
              <a:rPr lang="en-GB" dirty="0" smtClean="0"/>
              <a:t>“vocational”.</a:t>
            </a:r>
            <a:endParaRPr lang="en-GB" dirty="0"/>
          </a:p>
        </p:txBody>
      </p:sp>
    </p:spTree>
    <p:extLst>
      <p:ext uri="{BB962C8B-B14F-4D97-AF65-F5344CB8AC3E}">
        <p14:creationId xmlns:p14="http://schemas.microsoft.com/office/powerpoint/2010/main" val="166693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marL="0" indent="0">
              <a:spcAft>
                <a:spcPts val="1200"/>
              </a:spcAft>
              <a:buNone/>
            </a:pPr>
            <a:r>
              <a:rPr lang="en-GB" dirty="0" smtClean="0"/>
              <a:t>High-attaining </a:t>
            </a:r>
            <a:r>
              <a:rPr lang="en-GB" dirty="0"/>
              <a:t>students valued physical, expressive and experiment-based </a:t>
            </a:r>
            <a:r>
              <a:rPr lang="en-GB" dirty="0" smtClean="0"/>
              <a:t>learning in Key Stages 3 &amp; 4. </a:t>
            </a:r>
          </a:p>
          <a:p>
            <a:pPr marL="0" indent="0">
              <a:spcAft>
                <a:spcPts val="1200"/>
              </a:spcAft>
              <a:buNone/>
            </a:pPr>
            <a:r>
              <a:rPr lang="en-GB" dirty="0" smtClean="0"/>
              <a:t>In fact, they preferred them to </a:t>
            </a:r>
            <a:r>
              <a:rPr lang="en-GB" dirty="0"/>
              <a:t>more analytical forms of learning </a:t>
            </a:r>
            <a:r>
              <a:rPr lang="en-GB" dirty="0" smtClean="0"/>
              <a:t>– especially writing.</a:t>
            </a:r>
          </a:p>
          <a:p>
            <a:pPr marL="0" indent="0">
              <a:spcAft>
                <a:spcPts val="1200"/>
              </a:spcAft>
              <a:buNone/>
            </a:pPr>
            <a:r>
              <a:rPr lang="en-GB" dirty="0" smtClean="0"/>
              <a:t>However, almost all of them opted for traditional academic A Levels as a route to high-status universities.</a:t>
            </a:r>
          </a:p>
          <a:p>
            <a:pPr marL="0" indent="0">
              <a:spcAft>
                <a:spcPts val="1200"/>
              </a:spcAft>
              <a:buNone/>
            </a:pPr>
            <a:r>
              <a:rPr lang="en-GB" sz="1700" i="1" dirty="0" smtClean="0"/>
              <a:t>William Richardson and Sue Sing, The </a:t>
            </a:r>
            <a:r>
              <a:rPr lang="en-GB" sz="1700" i="1" dirty="0"/>
              <a:t>impact of practical and vocational education on academically able young people aged 11-16</a:t>
            </a:r>
          </a:p>
        </p:txBody>
      </p:sp>
    </p:spTree>
    <p:extLst>
      <p:ext uri="{BB962C8B-B14F-4D97-AF65-F5344CB8AC3E}">
        <p14:creationId xmlns:p14="http://schemas.microsoft.com/office/powerpoint/2010/main" val="3185717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1014</Words>
  <Application>Microsoft Office PowerPoint</Application>
  <PresentationFormat>On-screen Show (4:3)</PresentationFormat>
  <Paragraphs>93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Technical, practical and vocational learning: a review of Edge research since 2004</vt:lpstr>
      <vt:lpstr>PowerPoint Presentation</vt:lpstr>
      <vt:lpstr>The words we use</vt:lpstr>
      <vt:lpstr>PowerPoint Presentation</vt:lpstr>
      <vt:lpstr>PowerPoint Presentation</vt:lpstr>
      <vt:lpstr>PowerPoint Presentation</vt:lpstr>
      <vt:lpstr>The academic/vocational divide debunked – and reinforced</vt:lpstr>
      <vt:lpstr>Richardson and Sing, 2011</vt:lpstr>
      <vt:lpstr>PowerPoint Presentation</vt:lpstr>
      <vt:lpstr>Mind the Gap, 2010</vt:lpstr>
      <vt:lpstr>Graduate employability</vt:lpstr>
      <vt:lpstr>What are “graduate jobs”?</vt:lpstr>
      <vt:lpstr>Employer engagement</vt:lpstr>
      <vt:lpstr>Mann and Virk, 2014</vt:lpstr>
      <vt:lpstr>Factors for success</vt:lpstr>
      <vt:lpstr>Opinions</vt:lpstr>
      <vt:lpstr>People tend to agree that …</vt:lpstr>
      <vt:lpstr>PowerPoint Presentation</vt:lpstr>
      <vt:lpstr>Did school support your choice of path?</vt:lpstr>
      <vt:lpstr>Members of Parliament</vt:lpstr>
      <vt:lpstr>Edge around the world</vt:lpstr>
      <vt:lpstr>British Columbia</vt:lpstr>
      <vt:lpstr>New York</vt:lpstr>
      <vt:lpstr>Nashville</vt:lpstr>
      <vt:lpstr>Switzerland</vt:lpstr>
      <vt:lpstr>New Zealand</vt:lpstr>
      <vt:lpstr>Austria</vt:lpstr>
      <vt:lpstr>Conclusion:  we still don’t know the half of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a simple system</dc:title>
  <dc:creator>David</dc:creator>
  <cp:lastModifiedBy>Rachael Mckeown</cp:lastModifiedBy>
  <cp:revision>20</cp:revision>
  <dcterms:created xsi:type="dcterms:W3CDTF">2016-07-18T09:51:07Z</dcterms:created>
  <dcterms:modified xsi:type="dcterms:W3CDTF">2016-07-25T14:24:33Z</dcterms:modified>
</cp:coreProperties>
</file>