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68" r:id="rId4"/>
    <p:sldId id="269" r:id="rId5"/>
    <p:sldId id="278" r:id="rId6"/>
    <p:sldId id="279" r:id="rId7"/>
    <p:sldId id="287" r:id="rId8"/>
    <p:sldId id="271" r:id="rId9"/>
    <p:sldId id="285" r:id="rId10"/>
    <p:sldId id="286" r:id="rId11"/>
    <p:sldId id="277" r:id="rId12"/>
    <p:sldId id="289" r:id="rId13"/>
    <p:sldId id="265" r:id="rId14"/>
    <p:sldId id="298" r:id="rId15"/>
    <p:sldId id="297" r:id="rId16"/>
    <p:sldId id="290" r:id="rId17"/>
    <p:sldId id="291" r:id="rId18"/>
    <p:sldId id="292" r:id="rId19"/>
    <p:sldId id="293" r:id="rId20"/>
    <p:sldId id="294" r:id="rId21"/>
    <p:sldId id="299" r:id="rId22"/>
    <p:sldId id="288" r:id="rId2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" y="0"/>
            <a:ext cx="91412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775200"/>
            <a:ext cx="7772400" cy="728134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7" y="5503334"/>
            <a:ext cx="6858000" cy="558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5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242D-69E9-4E55-B37E-EE8F01139558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807F-2464-429C-BBAC-7FE41A5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9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242D-69E9-4E55-B37E-EE8F01139558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807F-2464-429C-BBAC-7FE41A5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4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5"/>
            <a:ext cx="9144000" cy="6854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7" y="1080525"/>
            <a:ext cx="8246533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7" y="2429933"/>
            <a:ext cx="8246533" cy="36660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9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242D-69E9-4E55-B37E-EE8F01139558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807F-2464-429C-BBAC-7FE41A5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4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242D-69E9-4E55-B37E-EE8F01139558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807F-2464-429C-BBAC-7FE41A5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1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242D-69E9-4E55-B37E-EE8F01139558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807F-2464-429C-BBAC-7FE41A5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1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242D-69E9-4E55-B37E-EE8F01139558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807F-2464-429C-BBAC-7FE41A5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8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242D-69E9-4E55-B37E-EE8F01139558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807F-2464-429C-BBAC-7FE41A5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8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242D-69E9-4E55-B37E-EE8F01139558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807F-2464-429C-BBAC-7FE41A5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242D-69E9-4E55-B37E-EE8F01139558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807F-2464-429C-BBAC-7FE41A5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1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242D-69E9-4E55-B37E-EE8F01139558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4807F-2464-429C-BBAC-7FE41A5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uvet.eu/docs/IncuVET_Practice_BusinessIncubator-Internships_Spain_May2016.pdf" TargetMode="External"/><Relationship Id="rId2" Type="http://schemas.openxmlformats.org/officeDocument/2006/relationships/hyperlink" Target="http://www.incuvet.eu/docs/IncuVET_Workshop1_Report_fi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cuvet.eu/docs/IncuVET_Workshop4_Belgium_Report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uvet.eu/docs/IncuVET_ETHAZI_Basque_Spain_Feb2016.pdf" TargetMode="External"/><Relationship Id="rId2" Type="http://schemas.openxmlformats.org/officeDocument/2006/relationships/hyperlink" Target="http://www.incuvet.eu/docs/IncuVET_LOL_Uusimaa_Finland_Feb20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cuvet.eu/docs/IncuVET_Practice_Irekin_Spain_May2016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uvet.eu/docs/IncuVET_InnoEspoo_Espoo_Finland_Feb2016.pdf" TargetMode="External"/><Relationship Id="rId2" Type="http://schemas.openxmlformats.org/officeDocument/2006/relationships/hyperlink" Target="http://www.incuvet.eu/docs/IncuVET_Challenge_based_learning_Asturias_05201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cuvet.eu/docs/IncuVET_Workshop4_Belgium_Report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uvet.eu/docs/IncuVET_Workshop4_Belgium_Report.pdf" TargetMode="External"/><Relationship Id="rId2" Type="http://schemas.openxmlformats.org/officeDocument/2006/relationships/hyperlink" Target="http://www.incuvet.eu/docs/IncuVET_SET_Spain_Feb20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cuvet.eu/docs/IncuVET_DMorselli_InterviewFINAL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uvet.eu/docs/IncuVET_INTERVIEW_PabloPenalver_EN_15012016.pdf" TargetMode="External"/><Relationship Id="rId2" Type="http://schemas.openxmlformats.org/officeDocument/2006/relationships/hyperlink" Target="http://www.incuvet.eu/docs/IncuVET_Ikasenpresa_Basque_Spain_Feb2016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uvet.eu/docs/IncuVET_EEcoordVET_Galicia_Spain_Feb2016.pdf" TargetMode="External"/><Relationship Id="rId2" Type="http://schemas.openxmlformats.org/officeDocument/2006/relationships/hyperlink" Target="http://www.incuvet.eu/docs/IncuVET_Workshop1_Report_fi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cuvet.eu/docs/IncuVET_Practice_EESchools_Catalonia_Spain_April2016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/>
              <a:t>VET Schools as Entrepreneurial Hubs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957" y="5503334"/>
            <a:ext cx="6858000" cy="558800"/>
          </a:xfrm>
        </p:spPr>
        <p:txBody>
          <a:bodyPr/>
          <a:lstStyle/>
          <a:p>
            <a:r>
              <a:rPr lang="en-US" dirty="0" smtClean="0"/>
              <a:t>Iván Diego (</a:t>
            </a:r>
            <a:r>
              <a:rPr lang="en-US" dirty="0" err="1" smtClean="0"/>
              <a:t>Valnalon</a:t>
            </a:r>
            <a:r>
              <a:rPr lang="en-US" dirty="0" smtClean="0"/>
              <a:t>) - London, 21/07/2016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3. Athens (</a:t>
            </a:r>
            <a:r>
              <a:rPr lang="es-ES" b="1" dirty="0" err="1" smtClean="0"/>
              <a:t>Greece</a:t>
            </a:r>
            <a:r>
              <a:rPr lang="es-ES" b="1" dirty="0" smtClean="0"/>
              <a:t>)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1" y="4461933"/>
            <a:ext cx="8100351" cy="131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267" y="2133601"/>
            <a:ext cx="3014134" cy="226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0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4. </a:t>
            </a:r>
            <a:r>
              <a:rPr lang="es-ES" b="1" dirty="0" err="1" smtClean="0"/>
              <a:t>Ghent</a:t>
            </a:r>
            <a:r>
              <a:rPr lang="es-ES" b="1" dirty="0" smtClean="0"/>
              <a:t> (</a:t>
            </a:r>
            <a:r>
              <a:rPr lang="es-ES" b="1" dirty="0" err="1" smtClean="0"/>
              <a:t>Belgium</a:t>
            </a:r>
            <a:r>
              <a:rPr lang="es-ES" b="1" dirty="0" smtClean="0"/>
              <a:t>)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" y="4182533"/>
            <a:ext cx="8100351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333" y="2175933"/>
            <a:ext cx="3174999" cy="190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2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Workshop</a:t>
            </a:r>
            <a:r>
              <a:rPr lang="es-ES" b="1" dirty="0" smtClean="0"/>
              <a:t> </a:t>
            </a:r>
            <a:r>
              <a:rPr lang="es-ES" b="1" dirty="0" err="1" smtClean="0"/>
              <a:t>reports</a:t>
            </a:r>
            <a:endParaRPr lang="es-E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8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1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mailbox://C:/Documents%20and%20Settings/ivan/Datos%20de%20programa/Thunderbird/Profiles/ccyu5hnm.default/Mail/valnalon.com/Inbox?number=2819839312&amp;part=1.2&amp;filename=image001.png"/>
          <p:cNvSpPr>
            <a:spLocks noChangeAspect="1" noChangeArrowheads="1"/>
          </p:cNvSpPr>
          <p:nvPr/>
        </p:nvSpPr>
        <p:spPr bwMode="auto">
          <a:xfrm>
            <a:off x="155575" y="-1554163"/>
            <a:ext cx="296227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2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0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s</a:t>
            </a:r>
            <a:r>
              <a:rPr lang="es-ES" b="1" dirty="0" err="1" smtClean="0"/>
              <a:t>tart</a:t>
            </a:r>
            <a:r>
              <a:rPr lang="es-ES" b="1" dirty="0" smtClean="0"/>
              <a:t>-up </a:t>
            </a:r>
            <a:r>
              <a:rPr lang="es-ES" b="1" dirty="0" err="1" smtClean="0"/>
              <a:t>support</a:t>
            </a:r>
            <a:endParaRPr lang="es-ES" b="1" dirty="0"/>
          </a:p>
        </p:txBody>
      </p:sp>
      <p:sp>
        <p:nvSpPr>
          <p:cNvPr id="5" name="4 Rectángulo"/>
          <p:cNvSpPr/>
          <p:nvPr/>
        </p:nvSpPr>
        <p:spPr>
          <a:xfrm>
            <a:off x="625640" y="3986566"/>
            <a:ext cx="73954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/>
              <a:t>Related</a:t>
            </a:r>
            <a:r>
              <a:rPr lang="es-ES" b="1" dirty="0"/>
              <a:t> INCUVET </a:t>
            </a:r>
            <a:r>
              <a:rPr lang="es-ES" b="1" dirty="0" err="1"/>
              <a:t>Practices</a:t>
            </a:r>
            <a:endParaRPr lang="es-E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>
                <a:hlinkClick r:id="rId2"/>
              </a:rPr>
              <a:t>Urratsbat</a:t>
            </a:r>
            <a:r>
              <a:rPr lang="es-ES" dirty="0">
                <a:hlinkClick r:id="rId2"/>
              </a:rPr>
              <a:t>. In-</a:t>
            </a:r>
            <a:r>
              <a:rPr lang="es-ES" dirty="0" err="1">
                <a:hlinkClick r:id="rId2"/>
              </a:rPr>
              <a:t>school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business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incubation</a:t>
            </a:r>
            <a:r>
              <a:rPr lang="es-ES" dirty="0">
                <a:hlinkClick r:id="rId2"/>
              </a:rPr>
              <a:t> (</a:t>
            </a:r>
            <a:r>
              <a:rPr lang="es-ES" dirty="0" err="1">
                <a:hlinkClick r:id="rId2"/>
              </a:rPr>
              <a:t>Spain</a:t>
            </a:r>
            <a:r>
              <a:rPr lang="es-ES" dirty="0">
                <a:hlinkClick r:id="rId2"/>
              </a:rPr>
              <a:t>) </a:t>
            </a:r>
            <a:endParaRPr lang="es-ES" dirty="0" smtClean="0">
              <a:hlinkClick r:id="rId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 smtClean="0">
                <a:hlinkClick r:id="rId2"/>
              </a:rPr>
              <a:t>Walking</a:t>
            </a:r>
            <a:r>
              <a:rPr lang="es-ES" dirty="0" smtClean="0">
                <a:hlinkClick r:id="rId2"/>
              </a:rPr>
              <a:t> </a:t>
            </a:r>
            <a:r>
              <a:rPr lang="es-ES" dirty="0" err="1" smtClean="0">
                <a:hlinkClick r:id="rId2"/>
              </a:rPr>
              <a:t>the</a:t>
            </a:r>
            <a:r>
              <a:rPr lang="es-ES" dirty="0" smtClean="0">
                <a:hlinkClick r:id="rId2"/>
              </a:rPr>
              <a:t> </a:t>
            </a:r>
            <a:r>
              <a:rPr lang="es-ES" dirty="0" err="1" smtClean="0">
                <a:hlinkClick r:id="rId2"/>
              </a:rPr>
              <a:t>talk</a:t>
            </a:r>
            <a:r>
              <a:rPr lang="es-ES" dirty="0" smtClean="0">
                <a:hlinkClick r:id="rId2"/>
              </a:rPr>
              <a:t> at </a:t>
            </a:r>
            <a:r>
              <a:rPr lang="es-ES" dirty="0" err="1" smtClean="0">
                <a:hlinkClick r:id="rId2"/>
              </a:rPr>
              <a:t>InnoOmnia</a:t>
            </a:r>
            <a:r>
              <a:rPr lang="es-ES" dirty="0" smtClean="0">
                <a:hlinkClick r:id="rId2"/>
              </a:rPr>
              <a:t> (</a:t>
            </a:r>
            <a:r>
              <a:rPr lang="es-ES" dirty="0" err="1" smtClean="0">
                <a:hlinkClick r:id="rId2"/>
              </a:rPr>
              <a:t>Finland</a:t>
            </a:r>
            <a:r>
              <a:rPr lang="es-ES" dirty="0" smtClean="0">
                <a:hlinkClick r:id="rId2"/>
              </a:rPr>
              <a:t>) p. 7</a:t>
            </a:r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 smtClean="0">
                <a:hlinkClick r:id="rId3"/>
              </a:rPr>
              <a:t>Internships</a:t>
            </a:r>
            <a:r>
              <a:rPr lang="es-ES" dirty="0" smtClean="0">
                <a:hlinkClick r:id="rId3"/>
              </a:rPr>
              <a:t> </a:t>
            </a:r>
            <a:r>
              <a:rPr lang="es-ES" dirty="0" err="1">
                <a:hlinkClick r:id="rId3"/>
              </a:rPr>
              <a:t>for</a:t>
            </a:r>
            <a:r>
              <a:rPr lang="es-ES" dirty="0">
                <a:hlinkClick r:id="rId3"/>
              </a:rPr>
              <a:t> VET </a:t>
            </a:r>
            <a:r>
              <a:rPr lang="es-ES" dirty="0" err="1">
                <a:hlinkClick r:id="rId3"/>
              </a:rPr>
              <a:t>Entrepreneurship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teachers</a:t>
            </a:r>
            <a:r>
              <a:rPr lang="es-ES" dirty="0">
                <a:hlinkClick r:id="rId3"/>
              </a:rPr>
              <a:t> at a regional </a:t>
            </a:r>
            <a:r>
              <a:rPr lang="es-ES" dirty="0" err="1">
                <a:hlinkClick r:id="rId3"/>
              </a:rPr>
              <a:t>business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incubator</a:t>
            </a:r>
            <a:r>
              <a:rPr lang="es-ES" dirty="0">
                <a:hlinkClick r:id="rId3"/>
              </a:rPr>
              <a:t> in Asturias (</a:t>
            </a:r>
            <a:r>
              <a:rPr lang="es-ES" dirty="0" err="1">
                <a:hlinkClick r:id="rId3"/>
              </a:rPr>
              <a:t>Spain</a:t>
            </a:r>
            <a:r>
              <a:rPr lang="es-ES" dirty="0">
                <a:hlinkClick r:id="rId3"/>
              </a:rPr>
              <a:t>)</a:t>
            </a: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hlinkClick r:id="rId4"/>
              </a:rPr>
              <a:t>Online Business Management </a:t>
            </a:r>
            <a:r>
              <a:rPr lang="es-ES" dirty="0" err="1">
                <a:hlinkClick r:id="rId4"/>
              </a:rPr>
              <a:t>Course</a:t>
            </a:r>
            <a:r>
              <a:rPr lang="es-ES" dirty="0">
                <a:hlinkClick r:id="rId4"/>
              </a:rPr>
              <a:t> (</a:t>
            </a:r>
            <a:r>
              <a:rPr lang="es-ES" dirty="0" err="1">
                <a:hlinkClick r:id="rId4"/>
              </a:rPr>
              <a:t>Aaja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Debrandere</a:t>
            </a:r>
            <a:r>
              <a:rPr lang="es-ES" dirty="0">
                <a:hlinkClick r:id="rId4"/>
              </a:rPr>
              <a:t>, SYNTRA </a:t>
            </a:r>
            <a:r>
              <a:rPr lang="es-ES" dirty="0" err="1">
                <a:hlinkClick r:id="rId4"/>
              </a:rPr>
              <a:t>Flanders</a:t>
            </a:r>
            <a:r>
              <a:rPr lang="es-ES" dirty="0">
                <a:hlinkClick r:id="rId4"/>
              </a:rPr>
              <a:t>)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25641" y="2148643"/>
            <a:ext cx="7876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“Most apprenticeship </a:t>
            </a:r>
            <a:r>
              <a:rPr lang="en-US" sz="2400" dirty="0"/>
              <a:t>frameworks and standards have a business </a:t>
            </a:r>
            <a:r>
              <a:rPr lang="en-US" sz="2400" dirty="0" smtClean="0"/>
              <a:t>element so </a:t>
            </a:r>
            <a:r>
              <a:rPr lang="en-US" sz="2400" dirty="0"/>
              <a:t>enterprise and entrepreneurship are obvious areas within </a:t>
            </a:r>
            <a:r>
              <a:rPr lang="en-US" sz="2400" dirty="0" smtClean="0"/>
              <a:t>which to </a:t>
            </a:r>
            <a:r>
              <a:rPr lang="en-US" sz="2400" dirty="0"/>
              <a:t>locate these activities, framed as ‘real-world’ tasks</a:t>
            </a:r>
            <a:r>
              <a:rPr lang="en-US" sz="2400" dirty="0" smtClean="0"/>
              <a:t>.“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2004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3 Título"/>
          <p:cNvSpPr>
            <a:spLocks noGrp="1"/>
          </p:cNvSpPr>
          <p:nvPr>
            <p:ph type="title"/>
          </p:nvPr>
        </p:nvSpPr>
        <p:spPr>
          <a:xfrm>
            <a:off x="465667" y="1080525"/>
            <a:ext cx="8246533" cy="1325563"/>
          </a:xfrm>
        </p:spPr>
        <p:txBody>
          <a:bodyPr>
            <a:normAutofit/>
          </a:bodyPr>
          <a:lstStyle/>
          <a:p>
            <a:r>
              <a:rPr lang="es-ES" b="1" dirty="0" err="1"/>
              <a:t>t</a:t>
            </a:r>
            <a:r>
              <a:rPr lang="es-ES" b="1" dirty="0" err="1" smtClean="0"/>
              <a:t>eaching</a:t>
            </a:r>
            <a:r>
              <a:rPr lang="es-ES" b="1" dirty="0" smtClean="0"/>
              <a:t> &amp; </a:t>
            </a:r>
            <a:r>
              <a:rPr lang="es-ES" b="1" dirty="0" err="1" smtClean="0"/>
              <a:t>learning</a:t>
            </a:r>
            <a:r>
              <a:rPr lang="es-ES" b="1" dirty="0" smtClean="0"/>
              <a:t> </a:t>
            </a:r>
            <a:r>
              <a:rPr lang="es-ES" b="1" dirty="0" err="1" smtClean="0"/>
              <a:t>methods</a:t>
            </a:r>
            <a:endParaRPr lang="es-ES" sz="3600" b="1" dirty="0"/>
          </a:p>
        </p:txBody>
      </p:sp>
      <p:sp>
        <p:nvSpPr>
          <p:cNvPr id="6" name="AutoShape 2" descr="mailbox://C:/Documents%20and%20Settings/ivan/Datos%20de%20programa/Thunderbird/Profiles/ccyu5hnm.default/Mail/valnalon.com/Inbox?number=2819839312&amp;part=1.2&amp;filename=image001.png"/>
          <p:cNvSpPr>
            <a:spLocks noChangeAspect="1" noChangeArrowheads="1"/>
          </p:cNvSpPr>
          <p:nvPr/>
        </p:nvSpPr>
        <p:spPr bwMode="auto">
          <a:xfrm>
            <a:off x="155575" y="-1554163"/>
            <a:ext cx="296227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515507" y="2562889"/>
            <a:ext cx="7962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“…and </a:t>
            </a:r>
            <a:r>
              <a:rPr lang="en-US" sz="2400" dirty="0"/>
              <a:t>equipping tutors and teachers with a better range of </a:t>
            </a:r>
            <a:r>
              <a:rPr lang="en-US" sz="2400" dirty="0" smtClean="0"/>
              <a:t>vocational  pedagogies</a:t>
            </a:r>
            <a:r>
              <a:rPr lang="en-US" sz="2400" dirty="0"/>
              <a:t>. </a:t>
            </a:r>
            <a:r>
              <a:rPr lang="en-US" sz="2400" dirty="0" smtClean="0"/>
              <a:t>“</a:t>
            </a:r>
            <a:endParaRPr lang="es-ES" sz="2400" dirty="0"/>
          </a:p>
        </p:txBody>
      </p:sp>
      <p:sp>
        <p:nvSpPr>
          <p:cNvPr id="3" name="2 Rectángulo"/>
          <p:cNvSpPr/>
          <p:nvPr/>
        </p:nvSpPr>
        <p:spPr>
          <a:xfrm>
            <a:off x="697832" y="3619143"/>
            <a:ext cx="7860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/>
              <a:t>Related</a:t>
            </a:r>
            <a:r>
              <a:rPr lang="es-ES" b="1" dirty="0"/>
              <a:t> INCUVET </a:t>
            </a:r>
            <a:r>
              <a:rPr lang="es-ES" b="1" dirty="0" err="1"/>
              <a:t>Practices</a:t>
            </a:r>
            <a:endParaRPr lang="es-E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hlinkClick r:id="rId2"/>
              </a:rPr>
              <a:t>LOL </a:t>
            </a:r>
            <a:r>
              <a:rPr lang="es-ES" dirty="0" err="1">
                <a:hlinkClick r:id="rId2"/>
              </a:rPr>
              <a:t>Empowering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entrepreneurship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through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gamification</a:t>
            </a:r>
            <a:r>
              <a:rPr lang="es-ES" dirty="0">
                <a:hlinkClick r:id="rId2"/>
              </a:rPr>
              <a:t> (</a:t>
            </a:r>
            <a:r>
              <a:rPr lang="es-ES" dirty="0" err="1">
                <a:hlinkClick r:id="rId2"/>
              </a:rPr>
              <a:t>Finland</a:t>
            </a:r>
            <a:r>
              <a:rPr lang="es-ES" dirty="0">
                <a:hlinkClick r:id="rId2"/>
              </a:rPr>
              <a:t>)</a:t>
            </a: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>
                <a:hlinkClick r:id="rId3"/>
              </a:rPr>
              <a:t>Ethazi</a:t>
            </a:r>
            <a:r>
              <a:rPr lang="es-ES" dirty="0">
                <a:hlinkClick r:id="rId3"/>
              </a:rPr>
              <a:t>...</a:t>
            </a:r>
            <a:r>
              <a:rPr lang="es-ES" dirty="0" err="1">
                <a:hlinkClick r:id="rId3"/>
              </a:rPr>
              <a:t>the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end</a:t>
            </a:r>
            <a:r>
              <a:rPr lang="es-ES" dirty="0">
                <a:hlinkClick r:id="rId3"/>
              </a:rPr>
              <a:t> of VET </a:t>
            </a:r>
            <a:r>
              <a:rPr lang="es-ES" dirty="0" err="1">
                <a:hlinkClick r:id="rId3"/>
              </a:rPr>
              <a:t>world</a:t>
            </a:r>
            <a:r>
              <a:rPr lang="es-ES" dirty="0">
                <a:hlinkClick r:id="rId3"/>
              </a:rPr>
              <a:t> as </a:t>
            </a:r>
            <a:r>
              <a:rPr lang="es-ES" dirty="0" err="1">
                <a:hlinkClick r:id="rId3"/>
              </a:rPr>
              <a:t>we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know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it</a:t>
            </a:r>
            <a:r>
              <a:rPr lang="es-ES" dirty="0">
                <a:hlinkClick r:id="rId3"/>
              </a:rPr>
              <a:t> (</a:t>
            </a:r>
            <a:r>
              <a:rPr lang="es-ES" dirty="0" err="1">
                <a:hlinkClick r:id="rId3"/>
              </a:rPr>
              <a:t>Spain</a:t>
            </a:r>
            <a:r>
              <a:rPr lang="es-ES" dirty="0">
                <a:hlinkClick r:id="rId3"/>
              </a:rPr>
              <a:t>)</a:t>
            </a: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hlinkClick r:id="rId4"/>
              </a:rPr>
              <a:t>IREKIN </a:t>
            </a:r>
            <a:r>
              <a:rPr lang="es-ES" dirty="0" err="1">
                <a:hlinkClick r:id="rId4"/>
              </a:rPr>
              <a:t>Initiative</a:t>
            </a:r>
            <a:r>
              <a:rPr lang="es-ES" dirty="0">
                <a:hlinkClick r:id="rId4"/>
              </a:rPr>
              <a:t>: </a:t>
            </a:r>
            <a:r>
              <a:rPr lang="es-ES" dirty="0" err="1">
                <a:hlinkClick r:id="rId4"/>
              </a:rPr>
              <a:t>Teachers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go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ahead</a:t>
            </a:r>
            <a:r>
              <a:rPr lang="es-ES" dirty="0">
                <a:hlinkClick r:id="rId4"/>
              </a:rPr>
              <a:t>! (</a:t>
            </a:r>
            <a:r>
              <a:rPr lang="es-ES" dirty="0" err="1">
                <a:hlinkClick r:id="rId4"/>
              </a:rPr>
              <a:t>Spain</a:t>
            </a:r>
            <a:r>
              <a:rPr lang="es-ES" dirty="0">
                <a:hlinkClick r:id="rId4"/>
              </a:rPr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93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</a:t>
            </a:r>
            <a:r>
              <a:rPr lang="es-ES" b="1" dirty="0" smtClean="0"/>
              <a:t>inks </a:t>
            </a:r>
            <a:r>
              <a:rPr lang="es-ES" b="1" dirty="0" err="1" smtClean="0"/>
              <a:t>with</a:t>
            </a:r>
            <a:r>
              <a:rPr lang="es-ES" b="1" dirty="0" smtClean="0"/>
              <a:t> </a:t>
            </a:r>
            <a:r>
              <a:rPr lang="es-ES" b="1" dirty="0" err="1" smtClean="0"/>
              <a:t>employers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“…an </a:t>
            </a:r>
            <a:r>
              <a:rPr lang="en-US" sz="2400" dirty="0"/>
              <a:t>approach to providing skills which is </a:t>
            </a:r>
            <a:r>
              <a:rPr lang="en-US" sz="2400" dirty="0" smtClean="0"/>
              <a:t>increasingly focused </a:t>
            </a:r>
            <a:r>
              <a:rPr lang="en-US" sz="2400" dirty="0"/>
              <a:t>on greater engagement with employers</a:t>
            </a:r>
            <a:r>
              <a:rPr lang="en-US" sz="2400" dirty="0" smtClean="0"/>
              <a:t>.”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77516" y="3441680"/>
            <a:ext cx="838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/>
              <a:t>Related</a:t>
            </a:r>
            <a:r>
              <a:rPr lang="es-ES" b="1" dirty="0"/>
              <a:t> INCUVET </a:t>
            </a:r>
            <a:r>
              <a:rPr lang="es-ES" b="1" dirty="0" err="1"/>
              <a:t>Practices</a:t>
            </a:r>
            <a:endParaRPr lang="es-E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>
                <a:hlinkClick r:id="rId2"/>
              </a:rPr>
              <a:t>Employer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engagement</a:t>
            </a:r>
            <a:r>
              <a:rPr lang="es-ES" dirty="0">
                <a:hlinkClick r:id="rId2"/>
              </a:rPr>
              <a:t> in VET </a:t>
            </a:r>
            <a:r>
              <a:rPr lang="es-ES" dirty="0" err="1">
                <a:hlinkClick r:id="rId2"/>
              </a:rPr>
              <a:t>through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challenge-based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learning</a:t>
            </a:r>
            <a:r>
              <a:rPr lang="es-ES" dirty="0">
                <a:hlinkClick r:id="rId2"/>
              </a:rPr>
              <a:t>: a </a:t>
            </a:r>
            <a:r>
              <a:rPr lang="es-ES" dirty="0" err="1">
                <a:hlinkClick r:id="rId2"/>
              </a:rPr>
              <a:t>teacher’s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perspective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from</a:t>
            </a:r>
            <a:r>
              <a:rPr lang="es-ES" dirty="0">
                <a:hlinkClick r:id="rId2"/>
              </a:rPr>
              <a:t> Asturias (</a:t>
            </a:r>
            <a:r>
              <a:rPr lang="es-ES" dirty="0" err="1">
                <a:hlinkClick r:id="rId2"/>
              </a:rPr>
              <a:t>Spain</a:t>
            </a:r>
            <a:r>
              <a:rPr lang="es-ES" dirty="0">
                <a:hlinkClick r:id="rId2"/>
              </a:rPr>
              <a:t>)</a:t>
            </a: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>
                <a:hlinkClick r:id="rId3"/>
              </a:rPr>
              <a:t>InnoEspoo</a:t>
            </a:r>
            <a:r>
              <a:rPr lang="es-ES" dirty="0">
                <a:hlinkClick r:id="rId3"/>
              </a:rPr>
              <a:t>, a </a:t>
            </a:r>
            <a:r>
              <a:rPr lang="es-ES" dirty="0" err="1">
                <a:hlinkClick r:id="rId3"/>
              </a:rPr>
              <a:t>joint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project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between</a:t>
            </a:r>
            <a:r>
              <a:rPr lang="es-ES" dirty="0">
                <a:hlinkClick r:id="rId3"/>
              </a:rPr>
              <a:t> 3 </a:t>
            </a:r>
            <a:r>
              <a:rPr lang="es-ES" dirty="0" err="1">
                <a:hlinkClick r:id="rId3"/>
              </a:rPr>
              <a:t>educational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institutions</a:t>
            </a:r>
            <a:r>
              <a:rPr lang="es-ES" dirty="0">
                <a:hlinkClick r:id="rId3"/>
              </a:rPr>
              <a:t> and a local </a:t>
            </a:r>
            <a:r>
              <a:rPr lang="es-ES" dirty="0" err="1">
                <a:hlinkClick r:id="rId3"/>
              </a:rPr>
              <a:t>authority</a:t>
            </a:r>
            <a:r>
              <a:rPr lang="es-ES" dirty="0">
                <a:hlinkClick r:id="rId3"/>
              </a:rPr>
              <a:t> (</a:t>
            </a:r>
            <a:r>
              <a:rPr lang="es-ES" dirty="0" err="1">
                <a:hlinkClick r:id="rId3"/>
              </a:rPr>
              <a:t>Finland</a:t>
            </a:r>
            <a:r>
              <a:rPr lang="es-ES" dirty="0">
                <a:hlinkClick r:id="rId3"/>
              </a:rPr>
              <a:t>)</a:t>
            </a: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 smtClean="0">
                <a:hlinkClick r:id="rId4"/>
              </a:rPr>
              <a:t>Estafette</a:t>
            </a:r>
            <a:r>
              <a:rPr lang="es-ES" dirty="0" smtClean="0">
                <a:hlinkClick r:id="rId4"/>
              </a:rPr>
              <a:t> </a:t>
            </a:r>
            <a:r>
              <a:rPr lang="es-ES" dirty="0">
                <a:hlinkClick r:id="rId4"/>
              </a:rPr>
              <a:t>Mentor Training </a:t>
            </a:r>
            <a:r>
              <a:rPr lang="es-ES" dirty="0" err="1">
                <a:hlinkClick r:id="rId4"/>
              </a:rPr>
              <a:t>Programme</a:t>
            </a:r>
            <a:r>
              <a:rPr lang="es-ES" dirty="0">
                <a:hlinkClick r:id="rId4"/>
              </a:rPr>
              <a:t> (</a:t>
            </a:r>
            <a:r>
              <a:rPr lang="es-ES" dirty="0" err="1">
                <a:hlinkClick r:id="rId4"/>
              </a:rPr>
              <a:t>Belgium</a:t>
            </a:r>
            <a:r>
              <a:rPr lang="es-ES" dirty="0">
                <a:hlinkClick r:id="rId4"/>
              </a:rPr>
              <a:t>)</a:t>
            </a: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>
                <a:hlinkClick r:id="rId4"/>
              </a:rPr>
              <a:t>KMObiel</a:t>
            </a:r>
            <a:r>
              <a:rPr lang="es-ES" dirty="0">
                <a:hlinkClick r:id="rId4"/>
              </a:rPr>
              <a:t> - </a:t>
            </a:r>
            <a:r>
              <a:rPr lang="es-ES" dirty="0" err="1">
                <a:hlinkClick r:id="rId4"/>
              </a:rPr>
              <a:t>Evaluation</a:t>
            </a:r>
            <a:r>
              <a:rPr lang="es-ES" dirty="0">
                <a:hlinkClick r:id="rId4"/>
              </a:rPr>
              <a:t> as </a:t>
            </a:r>
            <a:r>
              <a:rPr lang="es-ES" dirty="0" err="1">
                <a:hlinkClick r:id="rId4"/>
              </a:rPr>
              <a:t>key</a:t>
            </a:r>
            <a:r>
              <a:rPr lang="es-ES" dirty="0">
                <a:hlinkClick r:id="rId4"/>
              </a:rPr>
              <a:t> in </a:t>
            </a:r>
            <a:r>
              <a:rPr lang="es-ES" dirty="0" err="1">
                <a:hlinkClick r:id="rId4"/>
              </a:rPr>
              <a:t>mobile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learning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pathways</a:t>
            </a:r>
            <a:r>
              <a:rPr lang="es-ES" dirty="0">
                <a:hlinkClick r:id="rId4"/>
              </a:rPr>
              <a:t> (</a:t>
            </a:r>
            <a:r>
              <a:rPr lang="es-ES" dirty="0" err="1">
                <a:hlinkClick r:id="rId4"/>
              </a:rPr>
              <a:t>Belgium</a:t>
            </a:r>
            <a:r>
              <a:rPr lang="es-ES" dirty="0" smtClean="0">
                <a:hlinkClick r:id="rId4"/>
              </a:rPr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40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e</a:t>
            </a:r>
            <a:r>
              <a:rPr lang="es-ES" b="1" dirty="0" err="1" smtClean="0"/>
              <a:t>valuation</a:t>
            </a:r>
            <a:r>
              <a:rPr lang="es-ES" b="1" dirty="0" smtClean="0"/>
              <a:t> &amp; </a:t>
            </a:r>
            <a:r>
              <a:rPr lang="es-ES" b="1" dirty="0" err="1" smtClean="0"/>
              <a:t>impact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 A </a:t>
            </a:r>
            <a:r>
              <a:rPr lang="en-US" sz="2400" dirty="0"/>
              <a:t>set of unambiguously aspirational outcomes for vocational </a:t>
            </a:r>
            <a:r>
              <a:rPr lang="en-US" sz="2400" dirty="0" smtClean="0"/>
              <a:t>education should </a:t>
            </a:r>
            <a:r>
              <a:rPr lang="en-US" sz="2400" dirty="0"/>
              <a:t>be agreed, and included in school and college </a:t>
            </a:r>
            <a:r>
              <a:rPr lang="en-US" sz="2400" dirty="0" smtClean="0"/>
              <a:t>curricula from </a:t>
            </a:r>
            <a:r>
              <a:rPr lang="en-US" sz="2400" dirty="0"/>
              <a:t>primary level upwards</a:t>
            </a:r>
            <a:r>
              <a:rPr lang="en-US" sz="2400" dirty="0" smtClean="0"/>
              <a:t>.” </a:t>
            </a:r>
            <a:endParaRPr lang="en-US" sz="2400" dirty="0"/>
          </a:p>
        </p:txBody>
      </p:sp>
      <p:sp>
        <p:nvSpPr>
          <p:cNvPr id="4" name="3 Rectángulo"/>
          <p:cNvSpPr/>
          <p:nvPr/>
        </p:nvSpPr>
        <p:spPr>
          <a:xfrm>
            <a:off x="601579" y="4043208"/>
            <a:ext cx="8005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/>
              <a:t>Related</a:t>
            </a:r>
            <a:r>
              <a:rPr lang="es-ES" b="1" dirty="0"/>
              <a:t> INCUVET </a:t>
            </a:r>
            <a:r>
              <a:rPr lang="es-ES" b="1" dirty="0" err="1"/>
              <a:t>Practices</a:t>
            </a:r>
            <a:endParaRPr lang="es-E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>
                <a:hlinkClick r:id="rId2"/>
              </a:rPr>
              <a:t>Skills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Evolution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Tool</a:t>
            </a:r>
            <a:r>
              <a:rPr lang="es-ES" dirty="0">
                <a:hlinkClick r:id="rId2"/>
              </a:rPr>
              <a:t> (SET), a </a:t>
            </a:r>
            <a:r>
              <a:rPr lang="es-ES" dirty="0" err="1">
                <a:hlinkClick r:id="rId2"/>
              </a:rPr>
              <a:t>versatile</a:t>
            </a:r>
            <a:r>
              <a:rPr lang="es-ES" dirty="0">
                <a:hlinkClick r:id="rId2"/>
              </a:rPr>
              <a:t> internet-</a:t>
            </a:r>
            <a:r>
              <a:rPr lang="es-ES" dirty="0" err="1">
                <a:hlinkClick r:id="rId2"/>
              </a:rPr>
              <a:t>based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platform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for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classroom-based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assessment</a:t>
            </a:r>
            <a:r>
              <a:rPr lang="es-ES" dirty="0">
                <a:hlinkClick r:id="rId2"/>
              </a:rPr>
              <a:t> of transversal </a:t>
            </a:r>
            <a:r>
              <a:rPr lang="es-ES" dirty="0" err="1">
                <a:hlinkClick r:id="rId2"/>
              </a:rPr>
              <a:t>skills</a:t>
            </a:r>
            <a:r>
              <a:rPr lang="es-ES" dirty="0">
                <a:hlinkClick r:id="rId2"/>
              </a:rPr>
              <a:t> in VET (</a:t>
            </a:r>
            <a:r>
              <a:rPr lang="es-ES" dirty="0" err="1">
                <a:hlinkClick r:id="rId2"/>
              </a:rPr>
              <a:t>Spain</a:t>
            </a:r>
            <a:r>
              <a:rPr lang="es-ES" dirty="0">
                <a:hlinkClick r:id="rId2"/>
              </a:rPr>
              <a:t>)</a:t>
            </a: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>
                <a:hlinkClick r:id="rId3"/>
              </a:rPr>
              <a:t>EntreMirror</a:t>
            </a:r>
            <a:r>
              <a:rPr lang="es-ES" dirty="0">
                <a:hlinkClick r:id="rId3"/>
              </a:rPr>
              <a:t> 2.0. </a:t>
            </a:r>
            <a:r>
              <a:rPr lang="es-ES" dirty="0" err="1">
                <a:hlinkClick r:id="rId3"/>
              </a:rPr>
              <a:t>Self-assessment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entrepreneurial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profiling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tool</a:t>
            </a:r>
            <a:r>
              <a:rPr lang="es-ES" dirty="0">
                <a:hlinkClick r:id="rId3"/>
              </a:rPr>
              <a:t> (</a:t>
            </a:r>
            <a:r>
              <a:rPr lang="es-ES" dirty="0" err="1">
                <a:hlinkClick r:id="rId3"/>
              </a:rPr>
              <a:t>Belgium</a:t>
            </a:r>
            <a:r>
              <a:rPr lang="es-ES" dirty="0">
                <a:hlinkClick r:id="rId3"/>
              </a:rPr>
              <a:t>)</a:t>
            </a: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>
                <a:hlinkClick r:id="rId4"/>
              </a:rPr>
              <a:t>The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educational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researcher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perspective</a:t>
            </a:r>
            <a:r>
              <a:rPr lang="es-ES" dirty="0">
                <a:hlinkClick r:id="rId4"/>
              </a:rPr>
              <a:t>: </a:t>
            </a:r>
            <a:r>
              <a:rPr lang="es-ES" dirty="0" err="1">
                <a:hlinkClick r:id="rId4"/>
              </a:rPr>
              <a:t>An</a:t>
            </a:r>
            <a:r>
              <a:rPr lang="es-ES" dirty="0">
                <a:hlinkClick r:id="rId4"/>
              </a:rPr>
              <a:t> interview </a:t>
            </a:r>
            <a:r>
              <a:rPr lang="es-ES" dirty="0" err="1">
                <a:hlinkClick r:id="rId4"/>
              </a:rPr>
              <a:t>with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Danielle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Morselli</a:t>
            </a:r>
            <a:r>
              <a:rPr lang="es-ES" dirty="0">
                <a:hlinkClick r:id="rId4"/>
              </a:rPr>
              <a:t> (</a:t>
            </a:r>
            <a:r>
              <a:rPr lang="es-ES" dirty="0" err="1">
                <a:hlinkClick r:id="rId4"/>
              </a:rPr>
              <a:t>Italy</a:t>
            </a:r>
            <a:r>
              <a:rPr lang="es-ES" dirty="0">
                <a:hlinkClick r:id="rId4"/>
              </a:rPr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67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knowledge</a:t>
            </a:r>
            <a:r>
              <a:rPr lang="es-ES" b="1" dirty="0" smtClean="0"/>
              <a:t> </a:t>
            </a:r>
            <a:r>
              <a:rPr lang="es-ES" b="1" dirty="0" err="1" smtClean="0"/>
              <a:t>exchange</a:t>
            </a:r>
            <a:r>
              <a:rPr lang="es-ES" b="1" dirty="0" smtClean="0"/>
              <a:t> </a:t>
            </a:r>
            <a:r>
              <a:rPr lang="es-ES" b="1" dirty="0" err="1" smtClean="0"/>
              <a:t>networks</a:t>
            </a:r>
            <a:endParaRPr lang="es-ES" b="1" dirty="0"/>
          </a:p>
        </p:txBody>
      </p:sp>
      <p:sp>
        <p:nvSpPr>
          <p:cNvPr id="4" name="3 Rectángulo"/>
          <p:cNvSpPr/>
          <p:nvPr/>
        </p:nvSpPr>
        <p:spPr>
          <a:xfrm>
            <a:off x="721895" y="4119136"/>
            <a:ext cx="78205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/>
              <a:t>Related</a:t>
            </a:r>
            <a:r>
              <a:rPr lang="es-ES" b="1" dirty="0"/>
              <a:t> INCUVET </a:t>
            </a:r>
            <a:r>
              <a:rPr lang="es-ES" b="1" dirty="0" err="1"/>
              <a:t>Practices</a:t>
            </a:r>
            <a:endParaRPr lang="es-E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>
                <a:hlinkClick r:id="rId2"/>
              </a:rPr>
              <a:t>Ikasenpresa</a:t>
            </a:r>
            <a:r>
              <a:rPr lang="es-ES" dirty="0">
                <a:hlinkClick r:id="rId2"/>
              </a:rPr>
              <a:t>: A </a:t>
            </a:r>
            <a:r>
              <a:rPr lang="es-ES" dirty="0" err="1">
                <a:hlinkClick r:id="rId2"/>
              </a:rPr>
              <a:t>motivated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teachers</a:t>
            </a:r>
            <a:r>
              <a:rPr lang="es-ES" dirty="0">
                <a:hlinkClick r:id="rId2"/>
              </a:rPr>
              <a:t>’ </a:t>
            </a:r>
            <a:r>
              <a:rPr lang="es-ES" dirty="0" err="1">
                <a:hlinkClick r:id="rId2"/>
              </a:rPr>
              <a:t>network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spreading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entrepreneurial</a:t>
            </a:r>
            <a:r>
              <a:rPr lang="es-ES" dirty="0">
                <a:hlinkClick r:id="rId2"/>
              </a:rPr>
              <a:t> culture </a:t>
            </a:r>
            <a:r>
              <a:rPr lang="es-ES" dirty="0" err="1">
                <a:hlinkClick r:id="rId2"/>
              </a:rPr>
              <a:t>among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basque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students</a:t>
            </a:r>
            <a:r>
              <a:rPr lang="es-ES" dirty="0">
                <a:hlinkClick r:id="rId2"/>
              </a:rPr>
              <a:t> (</a:t>
            </a:r>
            <a:r>
              <a:rPr lang="es-ES" dirty="0" err="1">
                <a:hlinkClick r:id="rId2"/>
              </a:rPr>
              <a:t>Spain</a:t>
            </a:r>
            <a:r>
              <a:rPr lang="es-ES" dirty="0">
                <a:hlinkClick r:id="rId2"/>
              </a:rPr>
              <a:t>)</a:t>
            </a: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hlinkClick r:id="rId3"/>
              </a:rPr>
              <a:t>Profesores emprendedores: A </a:t>
            </a:r>
            <a:r>
              <a:rPr lang="es-ES" dirty="0" err="1">
                <a:hlinkClick r:id="rId3"/>
              </a:rPr>
              <a:t>grassroots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group</a:t>
            </a:r>
            <a:r>
              <a:rPr lang="es-ES" dirty="0">
                <a:hlinkClick r:id="rId3"/>
              </a:rPr>
              <a:t> of </a:t>
            </a:r>
            <a:r>
              <a:rPr lang="es-ES" dirty="0" err="1">
                <a:hlinkClick r:id="rId3"/>
              </a:rPr>
              <a:t>entrepreneurship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educators</a:t>
            </a:r>
            <a:r>
              <a:rPr lang="es-ES" dirty="0">
                <a:hlinkClick r:id="rId3"/>
              </a:rPr>
              <a:t> - Interview </a:t>
            </a:r>
            <a:r>
              <a:rPr lang="es-ES" dirty="0" err="1">
                <a:hlinkClick r:id="rId3"/>
              </a:rPr>
              <a:t>with</a:t>
            </a:r>
            <a:r>
              <a:rPr lang="es-ES" dirty="0">
                <a:hlinkClick r:id="rId3"/>
              </a:rPr>
              <a:t> Pablo Peñalver (</a:t>
            </a:r>
            <a:r>
              <a:rPr lang="es-ES" dirty="0" err="1">
                <a:hlinkClick r:id="rId3"/>
              </a:rPr>
              <a:t>Spain</a:t>
            </a:r>
            <a:r>
              <a:rPr lang="es-ES" dirty="0" smtClean="0">
                <a:hlinkClick r:id="rId3"/>
              </a:rPr>
              <a:t>)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37410" y="2545957"/>
            <a:ext cx="72590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“The </a:t>
            </a:r>
            <a:r>
              <a:rPr lang="en-US" sz="2400" dirty="0"/>
              <a:t>next stage of development, happening now, is the creation </a:t>
            </a:r>
            <a:r>
              <a:rPr lang="en-US" sz="2400" dirty="0" smtClean="0"/>
              <a:t>of regionally </a:t>
            </a:r>
            <a:r>
              <a:rPr lang="en-US" sz="2400" dirty="0"/>
              <a:t>(and sub-regionally) collaborating networks of teaching </a:t>
            </a:r>
            <a:r>
              <a:rPr lang="en-US" sz="2400" dirty="0" smtClean="0"/>
              <a:t>schools.”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542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l</a:t>
            </a:r>
            <a:r>
              <a:rPr lang="es-ES" b="1" dirty="0" err="1" smtClean="0"/>
              <a:t>eadership</a:t>
            </a:r>
            <a:r>
              <a:rPr lang="es-ES" b="1" dirty="0" smtClean="0"/>
              <a:t> &amp; </a:t>
            </a:r>
            <a:r>
              <a:rPr lang="es-ES" b="1" dirty="0" err="1" smtClean="0"/>
              <a:t>governance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646" y="2141176"/>
            <a:ext cx="8246533" cy="3666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 a </a:t>
            </a:r>
            <a:r>
              <a:rPr lang="en-US" sz="2400" dirty="0"/>
              <a:t>positive attitude to change in college leadership can </a:t>
            </a:r>
            <a:r>
              <a:rPr lang="en-US" sz="2400" dirty="0" smtClean="0"/>
              <a:t>have </a:t>
            </a:r>
            <a:r>
              <a:rPr lang="es-ES" sz="2400" dirty="0" smtClean="0"/>
              <a:t>a </a:t>
            </a:r>
            <a:r>
              <a:rPr lang="es-ES" sz="2400" dirty="0" err="1"/>
              <a:t>transformative</a:t>
            </a:r>
            <a:r>
              <a:rPr lang="es-ES" sz="2400" dirty="0"/>
              <a:t> </a:t>
            </a:r>
            <a:r>
              <a:rPr lang="es-ES" sz="2400" dirty="0" err="1"/>
              <a:t>effect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FE’s</a:t>
            </a:r>
            <a:r>
              <a:rPr lang="es-ES" sz="2400" dirty="0"/>
              <a:t> position in local </a:t>
            </a:r>
            <a:r>
              <a:rPr lang="es-ES" sz="2400" dirty="0" err="1"/>
              <a:t>education</a:t>
            </a:r>
            <a:r>
              <a:rPr lang="es-ES" sz="2400" dirty="0"/>
              <a:t> </a:t>
            </a:r>
            <a:r>
              <a:rPr lang="es-ES" sz="2400" dirty="0" err="1" smtClean="0"/>
              <a:t>ecologies</a:t>
            </a:r>
            <a:r>
              <a:rPr lang="es-ES" sz="2400" dirty="0" smtClean="0"/>
              <a:t>.” </a:t>
            </a:r>
            <a:endParaRPr lang="es-ES" sz="2400" dirty="0"/>
          </a:p>
        </p:txBody>
      </p:sp>
      <p:sp>
        <p:nvSpPr>
          <p:cNvPr id="6" name="5 Rectángulo"/>
          <p:cNvSpPr/>
          <p:nvPr/>
        </p:nvSpPr>
        <p:spPr>
          <a:xfrm>
            <a:off x="529388" y="3659249"/>
            <a:ext cx="83258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/>
              <a:t>Related</a:t>
            </a:r>
            <a:r>
              <a:rPr lang="es-ES" b="1" dirty="0"/>
              <a:t> INCUVET </a:t>
            </a:r>
            <a:r>
              <a:rPr lang="es-ES" b="1" dirty="0" err="1"/>
              <a:t>Practices</a:t>
            </a:r>
            <a:endParaRPr lang="es-E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>
                <a:hlinkClick r:id="rId2"/>
              </a:rPr>
              <a:t>InnoOmnia</a:t>
            </a:r>
            <a:r>
              <a:rPr lang="es-ES" dirty="0">
                <a:hlinkClick r:id="rId2"/>
              </a:rPr>
              <a:t>, a </a:t>
            </a:r>
            <a:r>
              <a:rPr lang="es-ES" dirty="0" err="1">
                <a:hlinkClick r:id="rId2"/>
              </a:rPr>
              <a:t>whole-school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approach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to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entrepreneurship</a:t>
            </a:r>
            <a:r>
              <a:rPr lang="es-ES" dirty="0">
                <a:hlinkClick r:id="rId2"/>
              </a:rPr>
              <a:t> (</a:t>
            </a:r>
            <a:r>
              <a:rPr lang="es-ES" dirty="0" err="1">
                <a:hlinkClick r:id="rId2"/>
              </a:rPr>
              <a:t>Finland</a:t>
            </a:r>
            <a:r>
              <a:rPr lang="es-ES" dirty="0">
                <a:hlinkClick r:id="rId2"/>
              </a:rPr>
              <a:t>)</a:t>
            </a: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 smtClean="0">
                <a:hlinkClick r:id="rId3"/>
              </a:rPr>
              <a:t>Entrepreneurship</a:t>
            </a:r>
            <a:r>
              <a:rPr lang="es-ES" dirty="0" smtClean="0">
                <a:hlinkClick r:id="rId3"/>
              </a:rPr>
              <a:t> </a:t>
            </a:r>
            <a:r>
              <a:rPr lang="es-ES" dirty="0" err="1">
                <a:hlinkClick r:id="rId3"/>
              </a:rPr>
              <a:t>Coordinators</a:t>
            </a:r>
            <a:r>
              <a:rPr lang="es-ES" dirty="0">
                <a:hlinkClick r:id="rId3"/>
              </a:rPr>
              <a:t> at </a:t>
            </a:r>
            <a:r>
              <a:rPr lang="es-ES" dirty="0" err="1">
                <a:hlinkClick r:id="rId3"/>
              </a:rPr>
              <a:t>Specialist</a:t>
            </a:r>
            <a:r>
              <a:rPr lang="es-ES" dirty="0">
                <a:hlinkClick r:id="rId3"/>
              </a:rPr>
              <a:t> VET </a:t>
            </a:r>
            <a:r>
              <a:rPr lang="es-ES" dirty="0" err="1">
                <a:hlinkClick r:id="rId3"/>
              </a:rPr>
              <a:t>Schools</a:t>
            </a:r>
            <a:r>
              <a:rPr lang="es-ES" dirty="0">
                <a:hlinkClick r:id="rId3"/>
              </a:rPr>
              <a:t> in Galicia (</a:t>
            </a:r>
            <a:r>
              <a:rPr lang="es-ES" dirty="0" err="1">
                <a:hlinkClick r:id="rId3"/>
              </a:rPr>
              <a:t>Spain</a:t>
            </a:r>
            <a:r>
              <a:rPr lang="es-ES" dirty="0">
                <a:hlinkClick r:id="rId3"/>
              </a:rPr>
              <a:t>)</a:t>
            </a: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hlinkClick r:id="rId4"/>
              </a:rPr>
              <a:t>A </a:t>
            </a:r>
            <a:r>
              <a:rPr lang="es-ES" dirty="0" err="1">
                <a:hlinkClick r:id="rId4"/>
              </a:rPr>
              <a:t>government-level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initiative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to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support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whole-school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approaches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to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entrepreneurship</a:t>
            </a:r>
            <a:r>
              <a:rPr lang="es-ES" dirty="0">
                <a:hlinkClick r:id="rId4"/>
              </a:rPr>
              <a:t> in VET </a:t>
            </a:r>
            <a:r>
              <a:rPr lang="es-ES" dirty="0" err="1">
                <a:hlinkClick r:id="rId4"/>
              </a:rPr>
              <a:t>Schools</a:t>
            </a:r>
            <a:r>
              <a:rPr lang="es-ES" dirty="0">
                <a:hlinkClick r:id="rId4"/>
              </a:rPr>
              <a:t> in </a:t>
            </a:r>
            <a:r>
              <a:rPr lang="es-ES" dirty="0" err="1">
                <a:hlinkClick r:id="rId4"/>
              </a:rPr>
              <a:t>Catalonia</a:t>
            </a:r>
            <a:r>
              <a:rPr lang="es-ES" dirty="0">
                <a:hlinkClick r:id="rId4"/>
              </a:rPr>
              <a:t>(</a:t>
            </a:r>
            <a:r>
              <a:rPr lang="es-ES" dirty="0" err="1">
                <a:hlinkClick r:id="rId4"/>
              </a:rPr>
              <a:t>Spain</a:t>
            </a:r>
            <a:r>
              <a:rPr lang="es-ES" dirty="0" smtClean="0">
                <a:hlinkClick r:id="rId4"/>
              </a:rPr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14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www.incuvet.eu</a:t>
            </a:r>
            <a:endParaRPr lang="es-E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8"/>
          <a:stretch/>
        </p:blipFill>
        <p:spPr bwMode="auto">
          <a:xfrm>
            <a:off x="507998" y="2108200"/>
            <a:ext cx="7975601" cy="391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6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p</a:t>
            </a:r>
            <a:r>
              <a:rPr lang="es-ES" b="1" dirty="0" err="1" smtClean="0"/>
              <a:t>olicy</a:t>
            </a:r>
            <a:r>
              <a:rPr lang="es-ES" b="1" dirty="0" smtClean="0"/>
              <a:t> </a:t>
            </a:r>
            <a:r>
              <a:rPr lang="es-ES" b="1" dirty="0" err="1" smtClean="0"/>
              <a:t>context</a:t>
            </a:r>
            <a:endParaRPr lang="es-ES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9" y="4103269"/>
            <a:ext cx="2856870" cy="102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98" y="3479635"/>
            <a:ext cx="3907966" cy="255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37936" y="2217094"/>
            <a:ext cx="8005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“… </a:t>
            </a:r>
            <a:r>
              <a:rPr lang="en-US" sz="2400" dirty="0"/>
              <a:t>colleges to seize the opportunity of devolution </a:t>
            </a:r>
            <a:r>
              <a:rPr lang="en-US" sz="2400" dirty="0" smtClean="0"/>
              <a:t>and </a:t>
            </a:r>
            <a:r>
              <a:rPr lang="en-US" sz="2400" dirty="0" err="1" smtClean="0"/>
              <a:t>regionalisation</a:t>
            </a:r>
            <a:r>
              <a:rPr lang="en-US" sz="2400" dirty="0" smtClean="0"/>
              <a:t> </a:t>
            </a:r>
            <a:r>
              <a:rPr lang="en-US" sz="2400" dirty="0"/>
              <a:t>to become agitators for change and enhanced </a:t>
            </a:r>
            <a:r>
              <a:rPr lang="en-US" sz="2400" dirty="0" smtClean="0"/>
              <a:t>cross-</a:t>
            </a:r>
            <a:r>
              <a:rPr lang="en-US" sz="2400" dirty="0" err="1" smtClean="0"/>
              <a:t>sectoral</a:t>
            </a:r>
            <a:r>
              <a:rPr lang="en-US" sz="2400" dirty="0" smtClean="0"/>
              <a:t> collaboration </a:t>
            </a:r>
            <a:r>
              <a:rPr lang="en-US" sz="2400" dirty="0"/>
              <a:t>in their </a:t>
            </a:r>
            <a:r>
              <a:rPr lang="en-US" sz="2400" dirty="0" smtClean="0"/>
              <a:t>localities.”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21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f</a:t>
            </a:r>
            <a:r>
              <a:rPr lang="es-ES" b="1" dirty="0" smtClean="0"/>
              <a:t>inal </a:t>
            </a:r>
            <a:r>
              <a:rPr lang="es-ES" b="1" dirty="0" err="1" smtClean="0"/>
              <a:t>remarks</a:t>
            </a:r>
            <a:endParaRPr lang="es-E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7"/>
          <a:stretch/>
        </p:blipFill>
        <p:spPr bwMode="auto">
          <a:xfrm>
            <a:off x="894932" y="2103269"/>
            <a:ext cx="2032754" cy="375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079814" y="2092905"/>
            <a:ext cx="5606843" cy="36660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“…there </a:t>
            </a:r>
            <a:r>
              <a:rPr lang="en-US" dirty="0"/>
              <a:t>is a chance to redefine the </a:t>
            </a:r>
            <a:r>
              <a:rPr lang="en-US" dirty="0" smtClean="0"/>
              <a:t>sector as </a:t>
            </a:r>
            <a:r>
              <a:rPr lang="en-US" dirty="0"/>
              <a:t>a dynamic, entrepreneurial, innovative force for city/regional </a:t>
            </a:r>
            <a:r>
              <a:rPr lang="en-US" dirty="0" smtClean="0"/>
              <a:t>development, learner </a:t>
            </a:r>
            <a:r>
              <a:rPr lang="en-US" dirty="0"/>
              <a:t>engagement and civic pride</a:t>
            </a:r>
            <a:r>
              <a:rPr lang="en-US" dirty="0" smtClean="0"/>
              <a:t>.”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235598" y="5161366"/>
            <a:ext cx="5282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err="1"/>
              <a:t>It’s</a:t>
            </a:r>
            <a:r>
              <a:rPr lang="es-ES" sz="3600" b="1" dirty="0"/>
              <a:t> </a:t>
            </a:r>
            <a:r>
              <a:rPr lang="es-ES" sz="3600" b="1" dirty="0" err="1" smtClean="0"/>
              <a:t>already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underway</a:t>
            </a:r>
            <a:r>
              <a:rPr lang="es-ES" sz="3600" b="1" dirty="0"/>
              <a:t>!!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4350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/>
              <a:t>www.incuvet.eu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957" y="5503334"/>
            <a:ext cx="6858000" cy="558800"/>
          </a:xfrm>
        </p:spPr>
        <p:txBody>
          <a:bodyPr/>
          <a:lstStyle/>
          <a:p>
            <a:r>
              <a:rPr lang="en-US" b="1" dirty="0" smtClean="0"/>
              <a:t>ivan@valnalon.com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66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405" y="2725245"/>
            <a:ext cx="7853909" cy="298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5667" y="1080525"/>
            <a:ext cx="8246533" cy="1325563"/>
          </a:xfrm>
        </p:spPr>
        <p:txBody>
          <a:bodyPr/>
          <a:lstStyle/>
          <a:p>
            <a:r>
              <a:rPr lang="en-US" b="1" dirty="0" smtClean="0"/>
              <a:t>partners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16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</a:t>
            </a:r>
            <a:r>
              <a:rPr lang="en-US" b="1" dirty="0" smtClean="0"/>
              <a:t>ision</a:t>
            </a:r>
            <a:endParaRPr lang="en-U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The overall vision underpinning this strategic partnership contemplates</a:t>
            </a:r>
            <a:r>
              <a:rPr lang="en-US" sz="2200" dirty="0"/>
              <a:t>,  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an improved understanding and support of Entrepreneurial Education and Start-up </a:t>
            </a:r>
            <a:r>
              <a:rPr lang="en-US" dirty="0" smtClean="0"/>
              <a:t>Support </a:t>
            </a:r>
            <a:r>
              <a:rPr lang="en-US" dirty="0"/>
              <a:t>in VET Schools”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2009…a gap </a:t>
            </a:r>
            <a:r>
              <a:rPr lang="es-ES" b="1" dirty="0" err="1" smtClean="0"/>
              <a:t>to</a:t>
            </a:r>
            <a:r>
              <a:rPr lang="es-ES" b="1" dirty="0" smtClean="0"/>
              <a:t> be </a:t>
            </a:r>
            <a:r>
              <a:rPr lang="es-ES" b="1" dirty="0" err="1" smtClean="0"/>
              <a:t>filled</a:t>
            </a:r>
            <a:endParaRPr lang="es-E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49" y="2142067"/>
            <a:ext cx="2612628" cy="3725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66067" y="221734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“Some </a:t>
            </a:r>
            <a:r>
              <a:rPr lang="en-US" sz="1600" dirty="0"/>
              <a:t>major reasons for the gap identified are the following</a:t>
            </a:r>
            <a:r>
              <a:rPr lang="en-US" sz="1600" dirty="0" smtClean="0"/>
              <a:t>: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entrepreneurship </a:t>
            </a:r>
            <a:r>
              <a:rPr lang="en-US" sz="1600" dirty="0"/>
              <a:t>is not included in all parts of the VET system;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student </a:t>
            </a:r>
            <a:r>
              <a:rPr lang="en-US" sz="1600" dirty="0"/>
              <a:t>participation is limited;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teaching </a:t>
            </a:r>
            <a:r>
              <a:rPr lang="en-US" sz="1600" dirty="0"/>
              <a:t>methods are ineffective;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he practical </a:t>
            </a:r>
            <a:r>
              <a:rPr lang="en-US" sz="1600" dirty="0"/>
              <a:t>element of entrepreneurship is missing;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teachers </a:t>
            </a:r>
            <a:r>
              <a:rPr lang="en-US" sz="1600" dirty="0"/>
              <a:t>are not fully competent;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entrepreneurship </a:t>
            </a:r>
            <a:r>
              <a:rPr lang="en-US" sz="1600" dirty="0"/>
              <a:t>is not linked to specific training subjects or professions;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business </a:t>
            </a:r>
            <a:r>
              <a:rPr lang="en-US" sz="1600" dirty="0"/>
              <a:t>people are not sufficiently involved</a:t>
            </a:r>
            <a:r>
              <a:rPr lang="en-US" sz="1600" dirty="0" smtClean="0"/>
              <a:t>.”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4060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2016…</a:t>
            </a:r>
            <a:r>
              <a:rPr lang="es-ES" b="1" dirty="0" err="1" smtClean="0"/>
              <a:t>still</a:t>
            </a:r>
            <a:r>
              <a:rPr lang="es-ES" b="1" dirty="0" smtClean="0"/>
              <a:t> </a:t>
            </a:r>
            <a:r>
              <a:rPr lang="es-ES" b="1" dirty="0" err="1" smtClean="0"/>
              <a:t>filling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gap?</a:t>
            </a:r>
            <a:endParaRPr lang="es-E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23" y="2404536"/>
            <a:ext cx="2043185" cy="2895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751668" y="2385410"/>
            <a:ext cx="5943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“The </a:t>
            </a:r>
            <a:r>
              <a:rPr lang="en-US" sz="1600" dirty="0"/>
              <a:t>evidence thus suggests that the majority of countries/regions have </a:t>
            </a:r>
            <a:r>
              <a:rPr lang="en-US" sz="1600" b="1" dirty="0">
                <a:solidFill>
                  <a:srgbClr val="FF0000"/>
                </a:solidFill>
              </a:rPr>
              <a:t>not yet embedded </a:t>
            </a:r>
            <a:r>
              <a:rPr lang="en-US" sz="1600" dirty="0"/>
              <a:t>entrepreneurship education in a truly systematic and comprehensive way. It appears that countries currently differ in the emphasis given to its provision: the focus can be on </a:t>
            </a:r>
            <a:r>
              <a:rPr lang="en-US" sz="1600" b="1" dirty="0">
                <a:solidFill>
                  <a:srgbClr val="FF0000"/>
                </a:solidFill>
              </a:rPr>
              <a:t>some levels of education only</a:t>
            </a:r>
            <a:r>
              <a:rPr lang="en-US" sz="1600" dirty="0"/>
              <a:t>, especially in terms of the subjects integrating entrepreneurship education. There seems to be more provision in lower and general upper secondary education, while transversal/cross-curricular skills are </a:t>
            </a:r>
            <a:r>
              <a:rPr lang="en-US" sz="1600" dirty="0" err="1"/>
              <a:t>emphasised</a:t>
            </a:r>
            <a:r>
              <a:rPr lang="en-US" sz="1600" dirty="0"/>
              <a:t> in primary school. </a:t>
            </a:r>
            <a:r>
              <a:rPr lang="en-US" sz="1600" b="1" dirty="0">
                <a:solidFill>
                  <a:srgbClr val="FF0000"/>
                </a:solidFill>
              </a:rPr>
              <a:t>Entrepreneurship as a separate subject</a:t>
            </a:r>
            <a:r>
              <a:rPr lang="en-US" sz="1600" dirty="0"/>
              <a:t>, on the other hand, is </a:t>
            </a:r>
            <a:r>
              <a:rPr lang="en-US" sz="1600" b="1" dirty="0">
                <a:solidFill>
                  <a:srgbClr val="FF0000"/>
                </a:solidFill>
              </a:rPr>
              <a:t>most common in school-based IVET</a:t>
            </a:r>
            <a:r>
              <a:rPr lang="en-US" sz="1600" dirty="0"/>
              <a:t>. </a:t>
            </a:r>
            <a:r>
              <a:rPr lang="en-US" sz="1600" dirty="0" smtClean="0"/>
              <a:t>“(</a:t>
            </a:r>
            <a:r>
              <a:rPr lang="en-US" sz="1600" dirty="0"/>
              <a:t>p.114</a:t>
            </a:r>
            <a:r>
              <a:rPr lang="en-US" sz="1600" dirty="0" smtClean="0"/>
              <a:t>)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8959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r</a:t>
            </a:r>
            <a:r>
              <a:rPr lang="es-ES" b="1" dirty="0" err="1" smtClean="0"/>
              <a:t>oadmap</a:t>
            </a:r>
            <a:endParaRPr lang="es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48733" y="2277533"/>
            <a:ext cx="8246533" cy="3666067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en-US" dirty="0" smtClean="0"/>
              <a:t>Sequence of </a:t>
            </a:r>
            <a:r>
              <a:rPr lang="en-US" sz="2900" b="1" dirty="0"/>
              <a:t>peer learning activities </a:t>
            </a:r>
            <a:r>
              <a:rPr lang="en-US" sz="2900" dirty="0"/>
              <a:t>(</a:t>
            </a:r>
            <a:r>
              <a:rPr lang="en-US" sz="2900" b="1" dirty="0"/>
              <a:t>workshops</a:t>
            </a:r>
            <a:r>
              <a:rPr lang="en-US" sz="2900" dirty="0"/>
              <a:t>) </a:t>
            </a:r>
            <a:r>
              <a:rPr lang="en-US" dirty="0"/>
              <a:t>that will enable participating organizations to gain experience and to strengthen their capacities. </a:t>
            </a:r>
            <a:endParaRPr lang="en-US" dirty="0" smtClean="0"/>
          </a:p>
          <a:p>
            <a:pPr marL="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300" b="0" dirty="0"/>
              <a:t>At institutional level INCUVET is expected to impact in: </a:t>
            </a:r>
            <a:endParaRPr lang="es-ES" sz="2300" b="0" dirty="0"/>
          </a:p>
          <a:p>
            <a:pPr marL="0" indent="0">
              <a:buNone/>
            </a:pPr>
            <a:endParaRPr lang="es-ES" dirty="0"/>
          </a:p>
          <a:p>
            <a:pPr lvl="1"/>
            <a:r>
              <a:rPr lang="en-US" dirty="0" smtClean="0"/>
              <a:t>Improved </a:t>
            </a:r>
            <a:r>
              <a:rPr lang="en-US" dirty="0"/>
              <a:t>knowledge and acquisition of </a:t>
            </a:r>
            <a:r>
              <a:rPr lang="en-US" sz="2900" b="1" dirty="0"/>
              <a:t>innovative methods and tools</a:t>
            </a:r>
            <a:endParaRPr lang="es-ES" b="1" dirty="0"/>
          </a:p>
          <a:p>
            <a:pPr lvl="1"/>
            <a:r>
              <a:rPr lang="en-US" dirty="0" smtClean="0"/>
              <a:t>Development </a:t>
            </a:r>
            <a:r>
              <a:rPr lang="en-US" dirty="0"/>
              <a:t>of </a:t>
            </a:r>
            <a:r>
              <a:rPr lang="en-US" sz="2900" b="1" dirty="0"/>
              <a:t>networks </a:t>
            </a:r>
            <a:r>
              <a:rPr lang="en-US" dirty="0"/>
              <a:t>working on the idea of </a:t>
            </a:r>
            <a:r>
              <a:rPr lang="en-US" sz="2900" b="1" dirty="0"/>
              <a:t>VET schools as regional/local hubs for entrepreneurship.</a:t>
            </a:r>
            <a:endParaRPr lang="es-ES" b="1" dirty="0"/>
          </a:p>
          <a:p>
            <a:pPr marL="0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19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1. </a:t>
            </a:r>
            <a:r>
              <a:rPr lang="es-ES" b="1" dirty="0" err="1" smtClean="0"/>
              <a:t>Espoo</a:t>
            </a:r>
            <a:r>
              <a:rPr lang="es-ES" b="1" dirty="0" smtClean="0"/>
              <a:t> (</a:t>
            </a:r>
            <a:r>
              <a:rPr lang="es-ES" b="1" dirty="0" err="1" smtClean="0"/>
              <a:t>Finland</a:t>
            </a:r>
            <a:r>
              <a:rPr lang="es-ES" b="1" dirty="0" smtClean="0"/>
              <a:t>)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933" y="4792135"/>
            <a:ext cx="8017933" cy="114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137" y="2150534"/>
            <a:ext cx="3252063" cy="243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65" y="2064282"/>
            <a:ext cx="3071841" cy="26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9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2. Bilbao (</a:t>
            </a:r>
            <a:r>
              <a:rPr lang="es-ES" b="1" dirty="0" err="1" smtClean="0"/>
              <a:t>Spain</a:t>
            </a:r>
            <a:r>
              <a:rPr lang="es-ES" b="1" dirty="0" smtClean="0"/>
              <a:t>)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200" y="4538133"/>
            <a:ext cx="8017933" cy="113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5733" y="2167466"/>
            <a:ext cx="3869268" cy="232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cuvet_PPT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cuvet_PPT_Template" id="{E634EA80-FE00-4F74-8623-899E0E7924DA}" vid="{DD3930EC-6E27-44AC-A2B1-321CFE5C26B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Incuvet_PPT_Template</Template>
  <TotalTime>827</TotalTime>
  <Words>777</Words>
  <Application>Microsoft Office PowerPoint</Application>
  <PresentationFormat>On-screen Show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Incuvet_PPT_Template</vt:lpstr>
      <vt:lpstr>VET Schools as Entrepreneurial Hubs</vt:lpstr>
      <vt:lpstr>www.incuvet.eu</vt:lpstr>
      <vt:lpstr>partners</vt:lpstr>
      <vt:lpstr>vision</vt:lpstr>
      <vt:lpstr>2009…a gap to be filled</vt:lpstr>
      <vt:lpstr>2016…still filling the gap?</vt:lpstr>
      <vt:lpstr>roadmap</vt:lpstr>
      <vt:lpstr>1. Espoo (Finland)</vt:lpstr>
      <vt:lpstr>2. Bilbao (Spain)</vt:lpstr>
      <vt:lpstr>3. Athens (Greece)</vt:lpstr>
      <vt:lpstr>4. Ghent (Belgium)</vt:lpstr>
      <vt:lpstr>Workshop reports</vt:lpstr>
      <vt:lpstr>PowerPoint Presentation</vt:lpstr>
      <vt:lpstr>start-up support</vt:lpstr>
      <vt:lpstr>teaching &amp; learning methods</vt:lpstr>
      <vt:lpstr>links with employers</vt:lpstr>
      <vt:lpstr>evaluation &amp; impact</vt:lpstr>
      <vt:lpstr>knowledge exchange networks</vt:lpstr>
      <vt:lpstr>leadership &amp; governance</vt:lpstr>
      <vt:lpstr>policy context</vt:lpstr>
      <vt:lpstr>final remarks</vt:lpstr>
      <vt:lpstr>www.incuvet.eu</vt:lpstr>
    </vt:vector>
  </TitlesOfParts>
  <Company>Valnalón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Iván</dc:creator>
  <cp:lastModifiedBy>Rachael Mckeown</cp:lastModifiedBy>
  <cp:revision>73</cp:revision>
  <cp:lastPrinted>2016-02-18T13:07:47Z</cp:lastPrinted>
  <dcterms:created xsi:type="dcterms:W3CDTF">2015-07-01T07:24:27Z</dcterms:created>
  <dcterms:modified xsi:type="dcterms:W3CDTF">2016-07-15T10:34:36Z</dcterms:modified>
</cp:coreProperties>
</file>