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3" r:id="rId3"/>
    <p:sldId id="257" r:id="rId4"/>
    <p:sldId id="258" r:id="rId5"/>
    <p:sldId id="269" r:id="rId6"/>
    <p:sldId id="267" r:id="rId7"/>
    <p:sldId id="259" r:id="rId8"/>
    <p:sldId id="281" r:id="rId9"/>
    <p:sldId id="284" r:id="rId10"/>
    <p:sldId id="270" r:id="rId11"/>
    <p:sldId id="261" r:id="rId12"/>
    <p:sldId id="279" r:id="rId13"/>
    <p:sldId id="266" r:id="rId14"/>
    <p:sldId id="288" r:id="rId15"/>
    <p:sldId id="289" r:id="rId16"/>
    <p:sldId id="273" r:id="rId17"/>
    <p:sldId id="290" r:id="rId18"/>
    <p:sldId id="291" r:id="rId19"/>
    <p:sldId id="292" r:id="rId20"/>
    <p:sldId id="287" r:id="rId21"/>
    <p:sldId id="280" r:id="rId22"/>
    <p:sldId id="276" r:id="rId2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ersch-Supan, Johanna, Vodafone DE" initials="JBS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A00000"/>
    <a:srgbClr val="640000"/>
    <a:srgbClr val="C80000"/>
    <a:srgbClr val="AF0000"/>
    <a:srgbClr val="7D0000"/>
    <a:srgbClr val="8C0000"/>
    <a:srgbClr val="140000"/>
    <a:srgbClr val="780000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829" autoAdjust="0"/>
  </p:normalViewPr>
  <p:slideViewPr>
    <p:cSldViewPr>
      <p:cViewPr>
        <p:scale>
          <a:sx n="80" d="100"/>
          <a:sy n="80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gram&#223;\Documents\LEKAF\Publikationen\London%20Conference\Auswertung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gram&#223;\Documents\LEKAF\Publikationen\London%20Conference\Auswertung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gram&#223;\Documents\LEKAF\Publikationen\London%20Conference\Auswertung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60000"/>
              </a:solidFill>
            </c:spPr>
          </c:dPt>
          <c:dPt>
            <c:idx val="1"/>
            <c:bubble3D val="0"/>
            <c:spPr>
              <a:solidFill>
                <a:srgbClr val="C80000"/>
              </a:solidFill>
            </c:spPr>
          </c:dPt>
          <c:dPt>
            <c:idx val="2"/>
            <c:bubble3D val="0"/>
            <c:spPr>
              <a:solidFill>
                <a:srgbClr val="640000"/>
              </a:solidFill>
            </c:spPr>
          </c:dPt>
          <c:cat>
            <c:strRef>
              <c:f>Tabelle1!$A$2:$A$4</c:f>
              <c:strCache>
                <c:ptCount val="3"/>
                <c:pt idx="0">
                  <c:v>apprentices</c:v>
                </c:pt>
                <c:pt idx="1">
                  <c:v>employees</c:v>
                </c:pt>
                <c:pt idx="2">
                  <c:v>executives</c:v>
                </c:pt>
              </c:strCache>
            </c:strRef>
          </c:cat>
          <c:val>
            <c:numRef>
              <c:f>Tabelle1!$B$2:$B$4</c:f>
              <c:numCache>
                <c:formatCode>0.00%</c:formatCode>
                <c:ptCount val="3"/>
                <c:pt idx="0">
                  <c:v>3.7999999999999999E-2</c:v>
                </c:pt>
                <c:pt idx="1">
                  <c:v>0.746</c:v>
                </c:pt>
                <c:pt idx="2">
                  <c:v>0.19500000000000001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Lernstil!$A$3</c:f>
              <c:strCache>
                <c:ptCount val="1"/>
                <c:pt idx="0">
                  <c:v>in vocational education</c:v>
                </c:pt>
              </c:strCache>
            </c:strRef>
          </c:tx>
          <c:invertIfNegative val="0"/>
          <c:cat>
            <c:strRef>
              <c:f>Lernstil!$B$2:$D$2</c:f>
              <c:strCache>
                <c:ptCount val="3"/>
                <c:pt idx="0">
                  <c:v>activist</c:v>
                </c:pt>
                <c:pt idx="1">
                  <c:v>reflector</c:v>
                </c:pt>
                <c:pt idx="2">
                  <c:v>observer</c:v>
                </c:pt>
              </c:strCache>
            </c:strRef>
          </c:cat>
          <c:val>
            <c:numRef>
              <c:f>Lernstil!$B$3:$D$3</c:f>
              <c:numCache>
                <c:formatCode>General</c:formatCode>
                <c:ptCount val="3"/>
                <c:pt idx="0">
                  <c:v>37.700000000000003</c:v>
                </c:pt>
                <c:pt idx="1">
                  <c:v>26.5</c:v>
                </c:pt>
                <c:pt idx="2">
                  <c:v>26.4</c:v>
                </c:pt>
              </c:numCache>
            </c:numRef>
          </c:val>
        </c:ser>
        <c:ser>
          <c:idx val="1"/>
          <c:order val="1"/>
          <c:tx>
            <c:strRef>
              <c:f>Lernstil!$A$4</c:f>
              <c:strCache>
                <c:ptCount val="1"/>
                <c:pt idx="0">
                  <c:v>employee </c:v>
                </c:pt>
              </c:strCache>
            </c:strRef>
          </c:tx>
          <c:invertIfNegative val="0"/>
          <c:cat>
            <c:strRef>
              <c:f>Lernstil!$B$2:$D$2</c:f>
              <c:strCache>
                <c:ptCount val="3"/>
                <c:pt idx="0">
                  <c:v>activist</c:v>
                </c:pt>
                <c:pt idx="1">
                  <c:v>reflector</c:v>
                </c:pt>
                <c:pt idx="2">
                  <c:v>observer</c:v>
                </c:pt>
              </c:strCache>
            </c:strRef>
          </c:cat>
          <c:val>
            <c:numRef>
              <c:f>Lernstil!$B$4:$D$4</c:f>
              <c:numCache>
                <c:formatCode>General</c:formatCode>
                <c:ptCount val="3"/>
                <c:pt idx="0">
                  <c:v>36.299999999999997</c:v>
                </c:pt>
                <c:pt idx="1">
                  <c:v>35</c:v>
                </c:pt>
                <c:pt idx="2">
                  <c:v>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482944"/>
        <c:axId val="134558848"/>
      </c:barChart>
      <c:catAx>
        <c:axId val="134482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34558848"/>
        <c:crosses val="autoZero"/>
        <c:auto val="1"/>
        <c:lblAlgn val="ctr"/>
        <c:lblOffset val="100"/>
        <c:noMultiLvlLbl val="0"/>
      </c:catAx>
      <c:valAx>
        <c:axId val="134558848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err="1" smtClean="0"/>
                  <a:t>Number</a:t>
                </a:r>
                <a:r>
                  <a:rPr lang="de-DE" dirty="0" smtClean="0"/>
                  <a:t> in %</a:t>
                </a:r>
                <a:endParaRPr lang="de-DE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4482944"/>
        <c:crosses val="autoZero"/>
        <c:crossBetween val="between"/>
        <c:majorUnit val="20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bg1">
            <a:lumMod val="75000"/>
            <a:tint val="66000"/>
            <a:satMod val="160000"/>
          </a:schemeClr>
        </a:gs>
        <a:gs pos="28000">
          <a:schemeClr val="bg1">
            <a:lumMod val="75000"/>
            <a:tint val="44500"/>
            <a:satMod val="160000"/>
          </a:schemeClr>
        </a:gs>
        <a:gs pos="82000">
          <a:schemeClr val="bg1"/>
        </a:gs>
        <a:gs pos="55000">
          <a:schemeClr val="bg1">
            <a:lumMod val="75000"/>
            <a:tint val="23500"/>
            <a:satMod val="160000"/>
          </a:schemeClr>
        </a:gs>
      </a:gsLst>
      <a:lin ang="18900000" scaled="1"/>
      <a:tileRect/>
    </a:gradFill>
  </c:spPr>
  <c:txPr>
    <a:bodyPr/>
    <a:lstStyle/>
    <a:p>
      <a:pPr>
        <a:defRPr sz="16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Lernbereitschaft_eMo!$A$2</c:f>
              <c:strCache>
                <c:ptCount val="1"/>
                <c:pt idx="0">
                  <c:v>in vocational education</c:v>
                </c:pt>
              </c:strCache>
            </c:strRef>
          </c:tx>
          <c:invertIfNegative val="0"/>
          <c:cat>
            <c:strRef>
              <c:f>Lernbereitschaft_eMo!$B$1:$C$1</c:f>
              <c:strCache>
                <c:ptCount val="2"/>
                <c:pt idx="0">
                  <c:v>readiness to learn</c:v>
                </c:pt>
                <c:pt idx="1">
                  <c:v>external motivation</c:v>
                </c:pt>
              </c:strCache>
            </c:strRef>
          </c:cat>
          <c:val>
            <c:numRef>
              <c:f>Lernbereitschaft_eMo!$B$2:$C$2</c:f>
              <c:numCache>
                <c:formatCode>General</c:formatCode>
                <c:ptCount val="2"/>
                <c:pt idx="0">
                  <c:v>4.6387</c:v>
                </c:pt>
                <c:pt idx="1">
                  <c:v>5.0373000000000001</c:v>
                </c:pt>
              </c:numCache>
            </c:numRef>
          </c:val>
        </c:ser>
        <c:ser>
          <c:idx val="1"/>
          <c:order val="1"/>
          <c:tx>
            <c:strRef>
              <c:f>Lernbereitschaft_eMo!$A$3</c:f>
              <c:strCache>
                <c:ptCount val="1"/>
                <c:pt idx="0">
                  <c:v>employee </c:v>
                </c:pt>
              </c:strCache>
            </c:strRef>
          </c:tx>
          <c:invertIfNegative val="0"/>
          <c:cat>
            <c:strRef>
              <c:f>Lernbereitschaft_eMo!$B$1:$C$1</c:f>
              <c:strCache>
                <c:ptCount val="2"/>
                <c:pt idx="0">
                  <c:v>readiness to learn</c:v>
                </c:pt>
                <c:pt idx="1">
                  <c:v>external motivation</c:v>
                </c:pt>
              </c:strCache>
            </c:strRef>
          </c:cat>
          <c:val>
            <c:numRef>
              <c:f>Lernbereitschaft_eMo!$B$3:$C$3</c:f>
              <c:numCache>
                <c:formatCode>General</c:formatCode>
                <c:ptCount val="2"/>
                <c:pt idx="0">
                  <c:v>4.8247999999999998</c:v>
                </c:pt>
                <c:pt idx="1">
                  <c:v>5.0019999999999998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90676608"/>
        <c:axId val="90678400"/>
      </c:barChart>
      <c:catAx>
        <c:axId val="90676608"/>
        <c:scaling>
          <c:orientation val="minMax"/>
        </c:scaling>
        <c:delete val="0"/>
        <c:axPos val="b"/>
        <c:majorTickMark val="out"/>
        <c:minorTickMark val="none"/>
        <c:tickLblPos val="nextTo"/>
        <c:crossAx val="90678400"/>
        <c:crosses val="autoZero"/>
        <c:auto val="1"/>
        <c:lblAlgn val="ctr"/>
        <c:lblOffset val="100"/>
        <c:noMultiLvlLbl val="0"/>
      </c:catAx>
      <c:valAx>
        <c:axId val="90678400"/>
        <c:scaling>
          <c:orientation val="minMax"/>
          <c:max val="6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err="1" smtClean="0"/>
                  <a:t>Means</a:t>
                </a:r>
                <a:endParaRPr lang="de-DE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676608"/>
        <c:crosses val="autoZero"/>
        <c:crossBetween val="between"/>
        <c:majorUnit val="1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bg1">
            <a:lumMod val="75000"/>
            <a:tint val="66000"/>
            <a:satMod val="160000"/>
          </a:schemeClr>
        </a:gs>
        <a:gs pos="28000">
          <a:schemeClr val="bg1">
            <a:lumMod val="75000"/>
            <a:tint val="44500"/>
            <a:satMod val="160000"/>
          </a:schemeClr>
        </a:gs>
        <a:gs pos="82000">
          <a:schemeClr val="bg1"/>
        </a:gs>
        <a:gs pos="55000">
          <a:schemeClr val="bg1">
            <a:lumMod val="75000"/>
            <a:tint val="23500"/>
            <a:satMod val="160000"/>
          </a:schemeClr>
        </a:gs>
      </a:gsLst>
      <a:lin ang="18900000" scaled="1"/>
      <a:tileRect/>
    </a:gradFill>
  </c:spPr>
  <c:txPr>
    <a:bodyPr/>
    <a:lstStyle/>
    <a:p>
      <a:pPr>
        <a:defRPr sz="16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'MK Koop'!$A$2</c:f>
              <c:strCache>
                <c:ptCount val="1"/>
                <c:pt idx="0">
                  <c:v>in vocational education</c:v>
                </c:pt>
              </c:strCache>
            </c:strRef>
          </c:tx>
          <c:invertIfNegative val="0"/>
          <c:cat>
            <c:strRef>
              <c:f>'MK Koop'!$B$1:$C$1</c:f>
              <c:strCache>
                <c:ptCount val="2"/>
                <c:pt idx="0">
                  <c:v>media competence</c:v>
                </c:pt>
                <c:pt idx="1">
                  <c:v>cooperation competence</c:v>
                </c:pt>
              </c:strCache>
            </c:strRef>
          </c:cat>
          <c:val>
            <c:numRef>
              <c:f>'MK Koop'!$B$2:$C$2</c:f>
              <c:numCache>
                <c:formatCode>General</c:formatCode>
                <c:ptCount val="2"/>
                <c:pt idx="0">
                  <c:v>4.4747000000000003</c:v>
                </c:pt>
                <c:pt idx="1">
                  <c:v>4.5293999999999999</c:v>
                </c:pt>
              </c:numCache>
            </c:numRef>
          </c:val>
        </c:ser>
        <c:ser>
          <c:idx val="1"/>
          <c:order val="1"/>
          <c:tx>
            <c:strRef>
              <c:f>'MK Koop'!$A$3</c:f>
              <c:strCache>
                <c:ptCount val="1"/>
                <c:pt idx="0">
                  <c:v>employee </c:v>
                </c:pt>
              </c:strCache>
            </c:strRef>
          </c:tx>
          <c:invertIfNegative val="0"/>
          <c:cat>
            <c:strRef>
              <c:f>'MK Koop'!$B$1:$C$1</c:f>
              <c:strCache>
                <c:ptCount val="2"/>
                <c:pt idx="0">
                  <c:v>media competence</c:v>
                </c:pt>
                <c:pt idx="1">
                  <c:v>cooperation competence</c:v>
                </c:pt>
              </c:strCache>
            </c:strRef>
          </c:cat>
          <c:val>
            <c:numRef>
              <c:f>'MK Koop'!$B$3:$C$3</c:f>
              <c:numCache>
                <c:formatCode>General</c:formatCode>
                <c:ptCount val="2"/>
                <c:pt idx="0">
                  <c:v>4.6616</c:v>
                </c:pt>
                <c:pt idx="1">
                  <c:v>4.6390000000000002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90758528"/>
        <c:axId val="90764416"/>
      </c:barChart>
      <c:catAx>
        <c:axId val="90758528"/>
        <c:scaling>
          <c:orientation val="minMax"/>
        </c:scaling>
        <c:delete val="0"/>
        <c:axPos val="b"/>
        <c:majorTickMark val="out"/>
        <c:minorTickMark val="none"/>
        <c:tickLblPos val="nextTo"/>
        <c:crossAx val="90764416"/>
        <c:crosses val="autoZero"/>
        <c:auto val="1"/>
        <c:lblAlgn val="ctr"/>
        <c:lblOffset val="100"/>
        <c:noMultiLvlLbl val="0"/>
      </c:catAx>
      <c:valAx>
        <c:axId val="90764416"/>
        <c:scaling>
          <c:orientation val="minMax"/>
          <c:max val="6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err="1" smtClean="0"/>
                  <a:t>Means</a:t>
                </a:r>
                <a:endParaRPr lang="de-DE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758528"/>
        <c:crosses val="autoZero"/>
        <c:crossBetween val="between"/>
        <c:majorUnit val="1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bg1">
            <a:lumMod val="75000"/>
            <a:tint val="66000"/>
            <a:satMod val="160000"/>
          </a:schemeClr>
        </a:gs>
        <a:gs pos="28000">
          <a:schemeClr val="bg1">
            <a:lumMod val="75000"/>
            <a:tint val="44500"/>
            <a:satMod val="160000"/>
          </a:schemeClr>
        </a:gs>
        <a:gs pos="82000">
          <a:schemeClr val="bg1"/>
        </a:gs>
        <a:gs pos="55000">
          <a:schemeClr val="bg1">
            <a:lumMod val="75000"/>
            <a:tint val="23500"/>
            <a:satMod val="160000"/>
          </a:schemeClr>
        </a:gs>
      </a:gsLst>
      <a:lin ang="18900000" scaled="1"/>
      <a:tileRect/>
    </a:gradFill>
  </c:spPr>
  <c:txPr>
    <a:bodyPr/>
    <a:lstStyle/>
    <a:p>
      <a:pPr>
        <a:defRPr sz="1600"/>
      </a:pPr>
      <a:endParaRPr lang="de-DE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ED901-1A23-482C-B6DA-DF66AB04C1E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6FA2B968-4422-43C2-A14F-BE723860D836}">
      <dgm:prSet phldrT="[Text]" phldr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endParaRPr lang="de-DE" dirty="0"/>
        </a:p>
      </dgm:t>
    </dgm:pt>
    <dgm:pt modelId="{F9992556-651C-4644-9487-94EFD9CFFB69}" type="parTrans" cxnId="{88F3835D-2626-4CF4-B5C2-2F50DE49C4FA}">
      <dgm:prSet/>
      <dgm:spPr/>
      <dgm:t>
        <a:bodyPr/>
        <a:lstStyle/>
        <a:p>
          <a:endParaRPr lang="de-DE"/>
        </a:p>
      </dgm:t>
    </dgm:pt>
    <dgm:pt modelId="{6D0D7A33-1FA8-47A0-9117-23068A78B497}" type="sibTrans" cxnId="{88F3835D-2626-4CF4-B5C2-2F50DE49C4FA}">
      <dgm:prSet/>
      <dgm:spPr/>
      <dgm:t>
        <a:bodyPr/>
        <a:lstStyle/>
        <a:p>
          <a:endParaRPr lang="de-DE"/>
        </a:p>
      </dgm:t>
    </dgm:pt>
    <dgm:pt modelId="{AB7359D0-EDF4-4FFB-82D1-0183242680FA}">
      <dgm:prSet phldrT="[Text]" phldr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endParaRPr lang="de-DE" dirty="0"/>
        </a:p>
      </dgm:t>
    </dgm:pt>
    <dgm:pt modelId="{A9EC0014-D93F-426B-ADF5-8168C540B108}" type="parTrans" cxnId="{C2AE77C4-6B44-49E5-9652-885B452A8509}">
      <dgm:prSet/>
      <dgm:spPr/>
      <dgm:t>
        <a:bodyPr/>
        <a:lstStyle/>
        <a:p>
          <a:endParaRPr lang="de-DE"/>
        </a:p>
      </dgm:t>
    </dgm:pt>
    <dgm:pt modelId="{E0F93CCB-004C-4A6B-B7E7-30BB19CE95D0}" type="sibTrans" cxnId="{C2AE77C4-6B44-49E5-9652-885B452A8509}">
      <dgm:prSet/>
      <dgm:spPr/>
      <dgm:t>
        <a:bodyPr/>
        <a:lstStyle/>
        <a:p>
          <a:endParaRPr lang="de-DE"/>
        </a:p>
      </dgm:t>
    </dgm:pt>
    <dgm:pt modelId="{FA81ACBE-8380-47E0-AB45-AEB606B85BE9}">
      <dgm:prSet phldrT="[Text]" phldr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endParaRPr lang="de-DE" dirty="0"/>
        </a:p>
      </dgm:t>
    </dgm:pt>
    <dgm:pt modelId="{445DD387-101C-4E45-BB38-D015B6EFA022}" type="parTrans" cxnId="{8FAF50F2-D0CF-4AAB-9C58-018409EFE19B}">
      <dgm:prSet/>
      <dgm:spPr/>
      <dgm:t>
        <a:bodyPr/>
        <a:lstStyle/>
        <a:p>
          <a:endParaRPr lang="de-DE"/>
        </a:p>
      </dgm:t>
    </dgm:pt>
    <dgm:pt modelId="{CE401ACE-9257-4DB2-970C-FED651214DC3}" type="sibTrans" cxnId="{8FAF50F2-D0CF-4AAB-9C58-018409EFE19B}">
      <dgm:prSet/>
      <dgm:spPr/>
      <dgm:t>
        <a:bodyPr/>
        <a:lstStyle/>
        <a:p>
          <a:endParaRPr lang="de-DE"/>
        </a:p>
      </dgm:t>
    </dgm:pt>
    <dgm:pt modelId="{58A69490-0A7B-43FB-90C2-7E70822F3824}" type="pres">
      <dgm:prSet presAssocID="{13CED901-1A23-482C-B6DA-DF66AB04C1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3C84C9B-C3BF-41E5-8237-8F42C27A0606}" type="pres">
      <dgm:prSet presAssocID="{6FA2B968-4422-43C2-A14F-BE723860D83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DEA4AF-6010-49B7-952F-E1B093721FF5}" type="pres">
      <dgm:prSet presAssocID="{6FA2B968-4422-43C2-A14F-BE723860D836}" presName="gear1srcNode" presStyleLbl="node1" presStyleIdx="0" presStyleCnt="3"/>
      <dgm:spPr/>
      <dgm:t>
        <a:bodyPr/>
        <a:lstStyle/>
        <a:p>
          <a:endParaRPr lang="de-DE"/>
        </a:p>
      </dgm:t>
    </dgm:pt>
    <dgm:pt modelId="{1210E491-6053-4281-BB39-C95104FB6A7A}" type="pres">
      <dgm:prSet presAssocID="{6FA2B968-4422-43C2-A14F-BE723860D836}" presName="gear1dstNode" presStyleLbl="node1" presStyleIdx="0" presStyleCnt="3"/>
      <dgm:spPr/>
      <dgm:t>
        <a:bodyPr/>
        <a:lstStyle/>
        <a:p>
          <a:endParaRPr lang="de-DE"/>
        </a:p>
      </dgm:t>
    </dgm:pt>
    <dgm:pt modelId="{89B67C4C-D566-47C5-A1C7-6D928351F2C6}" type="pres">
      <dgm:prSet presAssocID="{AB7359D0-EDF4-4FFB-82D1-0183242680F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B7CAA8-3ADD-4CF7-AC45-9DDB1C59958E}" type="pres">
      <dgm:prSet presAssocID="{AB7359D0-EDF4-4FFB-82D1-0183242680FA}" presName="gear2srcNode" presStyleLbl="node1" presStyleIdx="1" presStyleCnt="3"/>
      <dgm:spPr/>
      <dgm:t>
        <a:bodyPr/>
        <a:lstStyle/>
        <a:p>
          <a:endParaRPr lang="de-DE"/>
        </a:p>
      </dgm:t>
    </dgm:pt>
    <dgm:pt modelId="{00433447-9A01-44D0-A733-346BE77A5331}" type="pres">
      <dgm:prSet presAssocID="{AB7359D0-EDF4-4FFB-82D1-0183242680FA}" presName="gear2dstNode" presStyleLbl="node1" presStyleIdx="1" presStyleCnt="3"/>
      <dgm:spPr/>
      <dgm:t>
        <a:bodyPr/>
        <a:lstStyle/>
        <a:p>
          <a:endParaRPr lang="de-DE"/>
        </a:p>
      </dgm:t>
    </dgm:pt>
    <dgm:pt modelId="{6D025A2A-A9A1-4752-AD20-FD550E7A235E}" type="pres">
      <dgm:prSet presAssocID="{FA81ACBE-8380-47E0-AB45-AEB606B85BE9}" presName="gear3" presStyleLbl="node1" presStyleIdx="2" presStyleCnt="3"/>
      <dgm:spPr/>
      <dgm:t>
        <a:bodyPr/>
        <a:lstStyle/>
        <a:p>
          <a:endParaRPr lang="de-DE"/>
        </a:p>
      </dgm:t>
    </dgm:pt>
    <dgm:pt modelId="{8809AD87-C300-4D7D-9F2F-3C0EBCACAAF6}" type="pres">
      <dgm:prSet presAssocID="{FA81ACBE-8380-47E0-AB45-AEB606B85BE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599E9F-BADD-4105-91AA-4C685B69197E}" type="pres">
      <dgm:prSet presAssocID="{FA81ACBE-8380-47E0-AB45-AEB606B85BE9}" presName="gear3srcNode" presStyleLbl="node1" presStyleIdx="2" presStyleCnt="3"/>
      <dgm:spPr/>
      <dgm:t>
        <a:bodyPr/>
        <a:lstStyle/>
        <a:p>
          <a:endParaRPr lang="de-DE"/>
        </a:p>
      </dgm:t>
    </dgm:pt>
    <dgm:pt modelId="{E5BB3D1F-09C2-42B8-BC4C-91E7EF753181}" type="pres">
      <dgm:prSet presAssocID="{FA81ACBE-8380-47E0-AB45-AEB606B85BE9}" presName="gear3dstNode" presStyleLbl="node1" presStyleIdx="2" presStyleCnt="3"/>
      <dgm:spPr/>
      <dgm:t>
        <a:bodyPr/>
        <a:lstStyle/>
        <a:p>
          <a:endParaRPr lang="de-DE"/>
        </a:p>
      </dgm:t>
    </dgm:pt>
    <dgm:pt modelId="{CA21CF22-E0AC-4284-9738-40D82250EC37}" type="pres">
      <dgm:prSet presAssocID="{6D0D7A33-1FA8-47A0-9117-23068A78B497}" presName="connector1" presStyleLbl="sibTrans2D1" presStyleIdx="0" presStyleCnt="3"/>
      <dgm:spPr/>
      <dgm:t>
        <a:bodyPr/>
        <a:lstStyle/>
        <a:p>
          <a:endParaRPr lang="de-DE"/>
        </a:p>
      </dgm:t>
    </dgm:pt>
    <dgm:pt modelId="{81D166AE-A0A1-4585-8395-A6027878C899}" type="pres">
      <dgm:prSet presAssocID="{E0F93CCB-004C-4A6B-B7E7-30BB19CE95D0}" presName="connector2" presStyleLbl="sibTrans2D1" presStyleIdx="1" presStyleCnt="3"/>
      <dgm:spPr/>
      <dgm:t>
        <a:bodyPr/>
        <a:lstStyle/>
        <a:p>
          <a:endParaRPr lang="de-DE"/>
        </a:p>
      </dgm:t>
    </dgm:pt>
    <dgm:pt modelId="{78C3E2EA-C9AD-4096-BF94-0685C459705E}" type="pres">
      <dgm:prSet presAssocID="{CE401ACE-9257-4DB2-970C-FED651214DC3}" presName="connector3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AAE61B42-5DE7-4047-9CC9-EA4F9785E8B7}" type="presOf" srcId="{FA81ACBE-8380-47E0-AB45-AEB606B85BE9}" destId="{E5BB3D1F-09C2-42B8-BC4C-91E7EF753181}" srcOrd="3" destOrd="0" presId="urn:microsoft.com/office/officeart/2005/8/layout/gear1"/>
    <dgm:cxn modelId="{C2AE77C4-6B44-49E5-9652-885B452A8509}" srcId="{13CED901-1A23-482C-B6DA-DF66AB04C1EC}" destId="{AB7359D0-EDF4-4FFB-82D1-0183242680FA}" srcOrd="1" destOrd="0" parTransId="{A9EC0014-D93F-426B-ADF5-8168C540B108}" sibTransId="{E0F93CCB-004C-4A6B-B7E7-30BB19CE95D0}"/>
    <dgm:cxn modelId="{EDE44434-4818-4909-AC75-18494F61572C}" type="presOf" srcId="{CE401ACE-9257-4DB2-970C-FED651214DC3}" destId="{78C3E2EA-C9AD-4096-BF94-0685C459705E}" srcOrd="0" destOrd="0" presId="urn:microsoft.com/office/officeart/2005/8/layout/gear1"/>
    <dgm:cxn modelId="{5E5A5F4A-96AD-46D6-A01B-5252D1A08EFD}" type="presOf" srcId="{6FA2B968-4422-43C2-A14F-BE723860D836}" destId="{FFDEA4AF-6010-49B7-952F-E1B093721FF5}" srcOrd="1" destOrd="0" presId="urn:microsoft.com/office/officeart/2005/8/layout/gear1"/>
    <dgm:cxn modelId="{0AECAF37-6BEF-4D6E-A8E6-A5AF1477ABA0}" type="presOf" srcId="{AB7359D0-EDF4-4FFB-82D1-0183242680FA}" destId="{57B7CAA8-3ADD-4CF7-AC45-9DDB1C59958E}" srcOrd="1" destOrd="0" presId="urn:microsoft.com/office/officeart/2005/8/layout/gear1"/>
    <dgm:cxn modelId="{F93232BA-7F3D-4235-AD90-558B780377DF}" type="presOf" srcId="{6FA2B968-4422-43C2-A14F-BE723860D836}" destId="{1210E491-6053-4281-BB39-C95104FB6A7A}" srcOrd="2" destOrd="0" presId="urn:microsoft.com/office/officeart/2005/8/layout/gear1"/>
    <dgm:cxn modelId="{88F3835D-2626-4CF4-B5C2-2F50DE49C4FA}" srcId="{13CED901-1A23-482C-B6DA-DF66AB04C1EC}" destId="{6FA2B968-4422-43C2-A14F-BE723860D836}" srcOrd="0" destOrd="0" parTransId="{F9992556-651C-4644-9487-94EFD9CFFB69}" sibTransId="{6D0D7A33-1FA8-47A0-9117-23068A78B497}"/>
    <dgm:cxn modelId="{6C350BDB-5085-46B8-93D0-BE5E7B2BE4EC}" type="presOf" srcId="{13CED901-1A23-482C-B6DA-DF66AB04C1EC}" destId="{58A69490-0A7B-43FB-90C2-7E70822F3824}" srcOrd="0" destOrd="0" presId="urn:microsoft.com/office/officeart/2005/8/layout/gear1"/>
    <dgm:cxn modelId="{2D8D8655-BAE7-40E1-BCF7-66E4896B9D29}" type="presOf" srcId="{FA81ACBE-8380-47E0-AB45-AEB606B85BE9}" destId="{8809AD87-C300-4D7D-9F2F-3C0EBCACAAF6}" srcOrd="1" destOrd="0" presId="urn:microsoft.com/office/officeart/2005/8/layout/gear1"/>
    <dgm:cxn modelId="{93F9230D-38F9-413F-B661-99C4ACEC28B2}" type="presOf" srcId="{E0F93CCB-004C-4A6B-B7E7-30BB19CE95D0}" destId="{81D166AE-A0A1-4585-8395-A6027878C899}" srcOrd="0" destOrd="0" presId="urn:microsoft.com/office/officeart/2005/8/layout/gear1"/>
    <dgm:cxn modelId="{632923A2-FE03-4FC5-A5D1-26AFCE2B8671}" type="presOf" srcId="{AB7359D0-EDF4-4FFB-82D1-0183242680FA}" destId="{00433447-9A01-44D0-A733-346BE77A5331}" srcOrd="2" destOrd="0" presId="urn:microsoft.com/office/officeart/2005/8/layout/gear1"/>
    <dgm:cxn modelId="{8FAF50F2-D0CF-4AAB-9C58-018409EFE19B}" srcId="{13CED901-1A23-482C-B6DA-DF66AB04C1EC}" destId="{FA81ACBE-8380-47E0-AB45-AEB606B85BE9}" srcOrd="2" destOrd="0" parTransId="{445DD387-101C-4E45-BB38-D015B6EFA022}" sibTransId="{CE401ACE-9257-4DB2-970C-FED651214DC3}"/>
    <dgm:cxn modelId="{6DCF7024-8615-43F2-BC93-D520AA8376B1}" type="presOf" srcId="{6D0D7A33-1FA8-47A0-9117-23068A78B497}" destId="{CA21CF22-E0AC-4284-9738-40D82250EC37}" srcOrd="0" destOrd="0" presId="urn:microsoft.com/office/officeart/2005/8/layout/gear1"/>
    <dgm:cxn modelId="{A9E4CB63-7E76-45A0-8E7F-2A8973FE4ACD}" type="presOf" srcId="{FA81ACBE-8380-47E0-AB45-AEB606B85BE9}" destId="{DA599E9F-BADD-4105-91AA-4C685B69197E}" srcOrd="2" destOrd="0" presId="urn:microsoft.com/office/officeart/2005/8/layout/gear1"/>
    <dgm:cxn modelId="{3803DD32-7EEB-4CDE-99E0-EF7AA23D7023}" type="presOf" srcId="{FA81ACBE-8380-47E0-AB45-AEB606B85BE9}" destId="{6D025A2A-A9A1-4752-AD20-FD550E7A235E}" srcOrd="0" destOrd="0" presId="urn:microsoft.com/office/officeart/2005/8/layout/gear1"/>
    <dgm:cxn modelId="{EF586679-3DEC-427C-93F3-FD45C18B3615}" type="presOf" srcId="{AB7359D0-EDF4-4FFB-82D1-0183242680FA}" destId="{89B67C4C-D566-47C5-A1C7-6D928351F2C6}" srcOrd="0" destOrd="0" presId="urn:microsoft.com/office/officeart/2005/8/layout/gear1"/>
    <dgm:cxn modelId="{0F2D6994-7E93-4804-ABF0-649F979CAEAC}" type="presOf" srcId="{6FA2B968-4422-43C2-A14F-BE723860D836}" destId="{23C84C9B-C3BF-41E5-8237-8F42C27A0606}" srcOrd="0" destOrd="0" presId="urn:microsoft.com/office/officeart/2005/8/layout/gear1"/>
    <dgm:cxn modelId="{4965EFF4-4698-44EE-A8B3-82494CAF2624}" type="presParOf" srcId="{58A69490-0A7B-43FB-90C2-7E70822F3824}" destId="{23C84C9B-C3BF-41E5-8237-8F42C27A0606}" srcOrd="0" destOrd="0" presId="urn:microsoft.com/office/officeart/2005/8/layout/gear1"/>
    <dgm:cxn modelId="{4D36CAF5-7043-4D27-8ABC-438DE74AEF71}" type="presParOf" srcId="{58A69490-0A7B-43FB-90C2-7E70822F3824}" destId="{FFDEA4AF-6010-49B7-952F-E1B093721FF5}" srcOrd="1" destOrd="0" presId="urn:microsoft.com/office/officeart/2005/8/layout/gear1"/>
    <dgm:cxn modelId="{3272B3D9-BAE6-4326-87C3-799B66556EF5}" type="presParOf" srcId="{58A69490-0A7B-43FB-90C2-7E70822F3824}" destId="{1210E491-6053-4281-BB39-C95104FB6A7A}" srcOrd="2" destOrd="0" presId="urn:microsoft.com/office/officeart/2005/8/layout/gear1"/>
    <dgm:cxn modelId="{A205D721-12CD-4D4E-A916-06809547E7C1}" type="presParOf" srcId="{58A69490-0A7B-43FB-90C2-7E70822F3824}" destId="{89B67C4C-D566-47C5-A1C7-6D928351F2C6}" srcOrd="3" destOrd="0" presId="urn:microsoft.com/office/officeart/2005/8/layout/gear1"/>
    <dgm:cxn modelId="{FB9DDA8A-3122-4E1E-92B0-008E7A06829A}" type="presParOf" srcId="{58A69490-0A7B-43FB-90C2-7E70822F3824}" destId="{57B7CAA8-3ADD-4CF7-AC45-9DDB1C59958E}" srcOrd="4" destOrd="0" presId="urn:microsoft.com/office/officeart/2005/8/layout/gear1"/>
    <dgm:cxn modelId="{03B3736A-273E-4043-B782-9AD717C88A30}" type="presParOf" srcId="{58A69490-0A7B-43FB-90C2-7E70822F3824}" destId="{00433447-9A01-44D0-A733-346BE77A5331}" srcOrd="5" destOrd="0" presId="urn:microsoft.com/office/officeart/2005/8/layout/gear1"/>
    <dgm:cxn modelId="{CF48C1C1-12EB-40BA-AC0E-3CB00F8F11D8}" type="presParOf" srcId="{58A69490-0A7B-43FB-90C2-7E70822F3824}" destId="{6D025A2A-A9A1-4752-AD20-FD550E7A235E}" srcOrd="6" destOrd="0" presId="urn:microsoft.com/office/officeart/2005/8/layout/gear1"/>
    <dgm:cxn modelId="{B7309F64-4FE0-4108-A8F4-475D3056AC89}" type="presParOf" srcId="{58A69490-0A7B-43FB-90C2-7E70822F3824}" destId="{8809AD87-C300-4D7D-9F2F-3C0EBCACAAF6}" srcOrd="7" destOrd="0" presId="urn:microsoft.com/office/officeart/2005/8/layout/gear1"/>
    <dgm:cxn modelId="{34BD4918-4AFC-4E70-B1F6-BB246A1307E0}" type="presParOf" srcId="{58A69490-0A7B-43FB-90C2-7E70822F3824}" destId="{DA599E9F-BADD-4105-91AA-4C685B69197E}" srcOrd="8" destOrd="0" presId="urn:microsoft.com/office/officeart/2005/8/layout/gear1"/>
    <dgm:cxn modelId="{7C1191EE-A7C6-4C83-8D64-6DD703CA4E90}" type="presParOf" srcId="{58A69490-0A7B-43FB-90C2-7E70822F3824}" destId="{E5BB3D1F-09C2-42B8-BC4C-91E7EF753181}" srcOrd="9" destOrd="0" presId="urn:microsoft.com/office/officeart/2005/8/layout/gear1"/>
    <dgm:cxn modelId="{660D3418-BF26-4FB4-B4C8-13F1FEA1AE07}" type="presParOf" srcId="{58A69490-0A7B-43FB-90C2-7E70822F3824}" destId="{CA21CF22-E0AC-4284-9738-40D82250EC37}" srcOrd="10" destOrd="0" presId="urn:microsoft.com/office/officeart/2005/8/layout/gear1"/>
    <dgm:cxn modelId="{22EDDC2E-B060-4152-BA34-4A0826B1D5B7}" type="presParOf" srcId="{58A69490-0A7B-43FB-90C2-7E70822F3824}" destId="{81D166AE-A0A1-4585-8395-A6027878C899}" srcOrd="11" destOrd="0" presId="urn:microsoft.com/office/officeart/2005/8/layout/gear1"/>
    <dgm:cxn modelId="{99E03317-EEDC-4BEF-B778-51D1DF5431B8}" type="presParOf" srcId="{58A69490-0A7B-43FB-90C2-7E70822F3824}" destId="{78C3E2EA-C9AD-4096-BF94-0685C459705E}" srcOrd="12" destOrd="0" presId="urn:microsoft.com/office/officeart/2005/8/layout/gear1"/>
  </dgm:cxnLst>
  <dgm:bg/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CED901-1A23-482C-B6DA-DF66AB04C1E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6FA2B968-4422-43C2-A14F-BE723860D836}">
      <dgm:prSet phldrT="[Text]" phldr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endParaRPr lang="de-DE" dirty="0"/>
        </a:p>
      </dgm:t>
    </dgm:pt>
    <dgm:pt modelId="{F9992556-651C-4644-9487-94EFD9CFFB69}" type="parTrans" cxnId="{88F3835D-2626-4CF4-B5C2-2F50DE49C4FA}">
      <dgm:prSet/>
      <dgm:spPr/>
      <dgm:t>
        <a:bodyPr/>
        <a:lstStyle/>
        <a:p>
          <a:endParaRPr lang="de-DE"/>
        </a:p>
      </dgm:t>
    </dgm:pt>
    <dgm:pt modelId="{6D0D7A33-1FA8-47A0-9117-23068A78B497}" type="sibTrans" cxnId="{88F3835D-2626-4CF4-B5C2-2F50DE49C4FA}">
      <dgm:prSet/>
      <dgm:spPr/>
      <dgm:t>
        <a:bodyPr/>
        <a:lstStyle/>
        <a:p>
          <a:endParaRPr lang="de-DE"/>
        </a:p>
      </dgm:t>
    </dgm:pt>
    <dgm:pt modelId="{AB7359D0-EDF4-4FFB-82D1-0183242680FA}">
      <dgm:prSet phldrT="[Text]" phldr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endParaRPr lang="de-DE" dirty="0"/>
        </a:p>
      </dgm:t>
    </dgm:pt>
    <dgm:pt modelId="{A9EC0014-D93F-426B-ADF5-8168C540B108}" type="parTrans" cxnId="{C2AE77C4-6B44-49E5-9652-885B452A8509}">
      <dgm:prSet/>
      <dgm:spPr/>
      <dgm:t>
        <a:bodyPr/>
        <a:lstStyle/>
        <a:p>
          <a:endParaRPr lang="de-DE"/>
        </a:p>
      </dgm:t>
    </dgm:pt>
    <dgm:pt modelId="{E0F93CCB-004C-4A6B-B7E7-30BB19CE95D0}" type="sibTrans" cxnId="{C2AE77C4-6B44-49E5-9652-885B452A8509}">
      <dgm:prSet/>
      <dgm:spPr/>
      <dgm:t>
        <a:bodyPr/>
        <a:lstStyle/>
        <a:p>
          <a:endParaRPr lang="de-DE"/>
        </a:p>
      </dgm:t>
    </dgm:pt>
    <dgm:pt modelId="{FA81ACBE-8380-47E0-AB45-AEB606B85BE9}">
      <dgm:prSet phldrT="[Text]" phldr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endParaRPr lang="de-DE" dirty="0"/>
        </a:p>
      </dgm:t>
    </dgm:pt>
    <dgm:pt modelId="{445DD387-101C-4E45-BB38-D015B6EFA022}" type="parTrans" cxnId="{8FAF50F2-D0CF-4AAB-9C58-018409EFE19B}">
      <dgm:prSet/>
      <dgm:spPr/>
      <dgm:t>
        <a:bodyPr/>
        <a:lstStyle/>
        <a:p>
          <a:endParaRPr lang="de-DE"/>
        </a:p>
      </dgm:t>
    </dgm:pt>
    <dgm:pt modelId="{CE401ACE-9257-4DB2-970C-FED651214DC3}" type="sibTrans" cxnId="{8FAF50F2-D0CF-4AAB-9C58-018409EFE19B}">
      <dgm:prSet/>
      <dgm:spPr/>
      <dgm:t>
        <a:bodyPr/>
        <a:lstStyle/>
        <a:p>
          <a:endParaRPr lang="de-DE"/>
        </a:p>
      </dgm:t>
    </dgm:pt>
    <dgm:pt modelId="{58A69490-0A7B-43FB-90C2-7E70822F3824}" type="pres">
      <dgm:prSet presAssocID="{13CED901-1A23-482C-B6DA-DF66AB04C1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3C84C9B-C3BF-41E5-8237-8F42C27A0606}" type="pres">
      <dgm:prSet presAssocID="{6FA2B968-4422-43C2-A14F-BE723860D83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DEA4AF-6010-49B7-952F-E1B093721FF5}" type="pres">
      <dgm:prSet presAssocID="{6FA2B968-4422-43C2-A14F-BE723860D836}" presName="gear1srcNode" presStyleLbl="node1" presStyleIdx="0" presStyleCnt="3"/>
      <dgm:spPr/>
      <dgm:t>
        <a:bodyPr/>
        <a:lstStyle/>
        <a:p>
          <a:endParaRPr lang="de-DE"/>
        </a:p>
      </dgm:t>
    </dgm:pt>
    <dgm:pt modelId="{1210E491-6053-4281-BB39-C95104FB6A7A}" type="pres">
      <dgm:prSet presAssocID="{6FA2B968-4422-43C2-A14F-BE723860D836}" presName="gear1dstNode" presStyleLbl="node1" presStyleIdx="0" presStyleCnt="3"/>
      <dgm:spPr/>
      <dgm:t>
        <a:bodyPr/>
        <a:lstStyle/>
        <a:p>
          <a:endParaRPr lang="de-DE"/>
        </a:p>
      </dgm:t>
    </dgm:pt>
    <dgm:pt modelId="{89B67C4C-D566-47C5-A1C7-6D928351F2C6}" type="pres">
      <dgm:prSet presAssocID="{AB7359D0-EDF4-4FFB-82D1-0183242680F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B7CAA8-3ADD-4CF7-AC45-9DDB1C59958E}" type="pres">
      <dgm:prSet presAssocID="{AB7359D0-EDF4-4FFB-82D1-0183242680FA}" presName="gear2srcNode" presStyleLbl="node1" presStyleIdx="1" presStyleCnt="3"/>
      <dgm:spPr/>
      <dgm:t>
        <a:bodyPr/>
        <a:lstStyle/>
        <a:p>
          <a:endParaRPr lang="de-DE"/>
        </a:p>
      </dgm:t>
    </dgm:pt>
    <dgm:pt modelId="{00433447-9A01-44D0-A733-346BE77A5331}" type="pres">
      <dgm:prSet presAssocID="{AB7359D0-EDF4-4FFB-82D1-0183242680FA}" presName="gear2dstNode" presStyleLbl="node1" presStyleIdx="1" presStyleCnt="3"/>
      <dgm:spPr/>
      <dgm:t>
        <a:bodyPr/>
        <a:lstStyle/>
        <a:p>
          <a:endParaRPr lang="de-DE"/>
        </a:p>
      </dgm:t>
    </dgm:pt>
    <dgm:pt modelId="{6D025A2A-A9A1-4752-AD20-FD550E7A235E}" type="pres">
      <dgm:prSet presAssocID="{FA81ACBE-8380-47E0-AB45-AEB606B85BE9}" presName="gear3" presStyleLbl="node1" presStyleIdx="2" presStyleCnt="3"/>
      <dgm:spPr/>
      <dgm:t>
        <a:bodyPr/>
        <a:lstStyle/>
        <a:p>
          <a:endParaRPr lang="de-DE"/>
        </a:p>
      </dgm:t>
    </dgm:pt>
    <dgm:pt modelId="{8809AD87-C300-4D7D-9F2F-3C0EBCACAAF6}" type="pres">
      <dgm:prSet presAssocID="{FA81ACBE-8380-47E0-AB45-AEB606B85BE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599E9F-BADD-4105-91AA-4C685B69197E}" type="pres">
      <dgm:prSet presAssocID="{FA81ACBE-8380-47E0-AB45-AEB606B85BE9}" presName="gear3srcNode" presStyleLbl="node1" presStyleIdx="2" presStyleCnt="3"/>
      <dgm:spPr/>
      <dgm:t>
        <a:bodyPr/>
        <a:lstStyle/>
        <a:p>
          <a:endParaRPr lang="de-DE"/>
        </a:p>
      </dgm:t>
    </dgm:pt>
    <dgm:pt modelId="{E5BB3D1F-09C2-42B8-BC4C-91E7EF753181}" type="pres">
      <dgm:prSet presAssocID="{FA81ACBE-8380-47E0-AB45-AEB606B85BE9}" presName="gear3dstNode" presStyleLbl="node1" presStyleIdx="2" presStyleCnt="3"/>
      <dgm:spPr/>
      <dgm:t>
        <a:bodyPr/>
        <a:lstStyle/>
        <a:p>
          <a:endParaRPr lang="de-DE"/>
        </a:p>
      </dgm:t>
    </dgm:pt>
    <dgm:pt modelId="{CA21CF22-E0AC-4284-9738-40D82250EC37}" type="pres">
      <dgm:prSet presAssocID="{6D0D7A33-1FA8-47A0-9117-23068A78B497}" presName="connector1" presStyleLbl="sibTrans2D1" presStyleIdx="0" presStyleCnt="3"/>
      <dgm:spPr/>
      <dgm:t>
        <a:bodyPr/>
        <a:lstStyle/>
        <a:p>
          <a:endParaRPr lang="de-DE"/>
        </a:p>
      </dgm:t>
    </dgm:pt>
    <dgm:pt modelId="{81D166AE-A0A1-4585-8395-A6027878C899}" type="pres">
      <dgm:prSet presAssocID="{E0F93CCB-004C-4A6B-B7E7-30BB19CE95D0}" presName="connector2" presStyleLbl="sibTrans2D1" presStyleIdx="1" presStyleCnt="3"/>
      <dgm:spPr/>
      <dgm:t>
        <a:bodyPr/>
        <a:lstStyle/>
        <a:p>
          <a:endParaRPr lang="de-DE"/>
        </a:p>
      </dgm:t>
    </dgm:pt>
    <dgm:pt modelId="{78C3E2EA-C9AD-4096-BF94-0685C459705E}" type="pres">
      <dgm:prSet presAssocID="{CE401ACE-9257-4DB2-970C-FED651214DC3}" presName="connector3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CE0351FE-1A92-4383-AC66-2337CABD92C8}" type="presOf" srcId="{6D0D7A33-1FA8-47A0-9117-23068A78B497}" destId="{CA21CF22-E0AC-4284-9738-40D82250EC37}" srcOrd="0" destOrd="0" presId="urn:microsoft.com/office/officeart/2005/8/layout/gear1"/>
    <dgm:cxn modelId="{C2AE77C4-6B44-49E5-9652-885B452A8509}" srcId="{13CED901-1A23-482C-B6DA-DF66AB04C1EC}" destId="{AB7359D0-EDF4-4FFB-82D1-0183242680FA}" srcOrd="1" destOrd="0" parTransId="{A9EC0014-D93F-426B-ADF5-8168C540B108}" sibTransId="{E0F93CCB-004C-4A6B-B7E7-30BB19CE95D0}"/>
    <dgm:cxn modelId="{88641053-C1EF-4FC8-8738-580E0AA954C8}" type="presOf" srcId="{13CED901-1A23-482C-B6DA-DF66AB04C1EC}" destId="{58A69490-0A7B-43FB-90C2-7E70822F3824}" srcOrd="0" destOrd="0" presId="urn:microsoft.com/office/officeart/2005/8/layout/gear1"/>
    <dgm:cxn modelId="{37D32C7C-1591-43EC-BBCD-19AD94713ED5}" type="presOf" srcId="{FA81ACBE-8380-47E0-AB45-AEB606B85BE9}" destId="{6D025A2A-A9A1-4752-AD20-FD550E7A235E}" srcOrd="0" destOrd="0" presId="urn:microsoft.com/office/officeart/2005/8/layout/gear1"/>
    <dgm:cxn modelId="{E2404AA7-02DE-46C3-895B-9C36261FDF5D}" type="presOf" srcId="{AB7359D0-EDF4-4FFB-82D1-0183242680FA}" destId="{57B7CAA8-3ADD-4CF7-AC45-9DDB1C59958E}" srcOrd="1" destOrd="0" presId="urn:microsoft.com/office/officeart/2005/8/layout/gear1"/>
    <dgm:cxn modelId="{88F3835D-2626-4CF4-B5C2-2F50DE49C4FA}" srcId="{13CED901-1A23-482C-B6DA-DF66AB04C1EC}" destId="{6FA2B968-4422-43C2-A14F-BE723860D836}" srcOrd="0" destOrd="0" parTransId="{F9992556-651C-4644-9487-94EFD9CFFB69}" sibTransId="{6D0D7A33-1FA8-47A0-9117-23068A78B497}"/>
    <dgm:cxn modelId="{0B67A670-0938-4590-ACB5-BDF3CD29C46D}" type="presOf" srcId="{AB7359D0-EDF4-4FFB-82D1-0183242680FA}" destId="{89B67C4C-D566-47C5-A1C7-6D928351F2C6}" srcOrd="0" destOrd="0" presId="urn:microsoft.com/office/officeart/2005/8/layout/gear1"/>
    <dgm:cxn modelId="{BC4E247A-54F1-4730-98B6-AE95384AB4BC}" type="presOf" srcId="{E0F93CCB-004C-4A6B-B7E7-30BB19CE95D0}" destId="{81D166AE-A0A1-4585-8395-A6027878C899}" srcOrd="0" destOrd="0" presId="urn:microsoft.com/office/officeart/2005/8/layout/gear1"/>
    <dgm:cxn modelId="{4BAFD079-4E62-48F2-913C-1EC5FEDA9BAF}" type="presOf" srcId="{6FA2B968-4422-43C2-A14F-BE723860D836}" destId="{FFDEA4AF-6010-49B7-952F-E1B093721FF5}" srcOrd="1" destOrd="0" presId="urn:microsoft.com/office/officeart/2005/8/layout/gear1"/>
    <dgm:cxn modelId="{B1FAB445-2AA9-49C9-BF24-F2EEB511E9BD}" type="presOf" srcId="{6FA2B968-4422-43C2-A14F-BE723860D836}" destId="{1210E491-6053-4281-BB39-C95104FB6A7A}" srcOrd="2" destOrd="0" presId="urn:microsoft.com/office/officeart/2005/8/layout/gear1"/>
    <dgm:cxn modelId="{8FAF50F2-D0CF-4AAB-9C58-018409EFE19B}" srcId="{13CED901-1A23-482C-B6DA-DF66AB04C1EC}" destId="{FA81ACBE-8380-47E0-AB45-AEB606B85BE9}" srcOrd="2" destOrd="0" parTransId="{445DD387-101C-4E45-BB38-D015B6EFA022}" sibTransId="{CE401ACE-9257-4DB2-970C-FED651214DC3}"/>
    <dgm:cxn modelId="{EDC0EA75-556E-48C4-BC30-9B863077727A}" type="presOf" srcId="{FA81ACBE-8380-47E0-AB45-AEB606B85BE9}" destId="{E5BB3D1F-09C2-42B8-BC4C-91E7EF753181}" srcOrd="3" destOrd="0" presId="urn:microsoft.com/office/officeart/2005/8/layout/gear1"/>
    <dgm:cxn modelId="{D6622457-B52D-49F6-827D-0D898660CEEB}" type="presOf" srcId="{CE401ACE-9257-4DB2-970C-FED651214DC3}" destId="{78C3E2EA-C9AD-4096-BF94-0685C459705E}" srcOrd="0" destOrd="0" presId="urn:microsoft.com/office/officeart/2005/8/layout/gear1"/>
    <dgm:cxn modelId="{F2D91F55-BBD2-4F92-8E6D-367D112B9EEB}" type="presOf" srcId="{6FA2B968-4422-43C2-A14F-BE723860D836}" destId="{23C84C9B-C3BF-41E5-8237-8F42C27A0606}" srcOrd="0" destOrd="0" presId="urn:microsoft.com/office/officeart/2005/8/layout/gear1"/>
    <dgm:cxn modelId="{ACBFB369-DB19-41A0-998C-120D9FA182EE}" type="presOf" srcId="{AB7359D0-EDF4-4FFB-82D1-0183242680FA}" destId="{00433447-9A01-44D0-A733-346BE77A5331}" srcOrd="2" destOrd="0" presId="urn:microsoft.com/office/officeart/2005/8/layout/gear1"/>
    <dgm:cxn modelId="{4B64533D-F3A1-4DD1-934D-73553A67B0E2}" type="presOf" srcId="{FA81ACBE-8380-47E0-AB45-AEB606B85BE9}" destId="{DA599E9F-BADD-4105-91AA-4C685B69197E}" srcOrd="2" destOrd="0" presId="urn:microsoft.com/office/officeart/2005/8/layout/gear1"/>
    <dgm:cxn modelId="{9F7EF80D-33B0-4D5E-B80E-3FBABA11D85B}" type="presOf" srcId="{FA81ACBE-8380-47E0-AB45-AEB606B85BE9}" destId="{8809AD87-C300-4D7D-9F2F-3C0EBCACAAF6}" srcOrd="1" destOrd="0" presId="urn:microsoft.com/office/officeart/2005/8/layout/gear1"/>
    <dgm:cxn modelId="{AF854A43-561E-4F44-9192-50B47DF513C9}" type="presParOf" srcId="{58A69490-0A7B-43FB-90C2-7E70822F3824}" destId="{23C84C9B-C3BF-41E5-8237-8F42C27A0606}" srcOrd="0" destOrd="0" presId="urn:microsoft.com/office/officeart/2005/8/layout/gear1"/>
    <dgm:cxn modelId="{02FD9ABF-9C77-4566-AD27-E62513453346}" type="presParOf" srcId="{58A69490-0A7B-43FB-90C2-7E70822F3824}" destId="{FFDEA4AF-6010-49B7-952F-E1B093721FF5}" srcOrd="1" destOrd="0" presId="urn:microsoft.com/office/officeart/2005/8/layout/gear1"/>
    <dgm:cxn modelId="{B747F782-B97F-4146-A337-4DCA40C59C06}" type="presParOf" srcId="{58A69490-0A7B-43FB-90C2-7E70822F3824}" destId="{1210E491-6053-4281-BB39-C95104FB6A7A}" srcOrd="2" destOrd="0" presId="urn:microsoft.com/office/officeart/2005/8/layout/gear1"/>
    <dgm:cxn modelId="{E09A697E-BBCA-44D7-B893-55CF0D546BE1}" type="presParOf" srcId="{58A69490-0A7B-43FB-90C2-7E70822F3824}" destId="{89B67C4C-D566-47C5-A1C7-6D928351F2C6}" srcOrd="3" destOrd="0" presId="urn:microsoft.com/office/officeart/2005/8/layout/gear1"/>
    <dgm:cxn modelId="{B4A55F00-D18F-4168-A247-1A25080C0AF5}" type="presParOf" srcId="{58A69490-0A7B-43FB-90C2-7E70822F3824}" destId="{57B7CAA8-3ADD-4CF7-AC45-9DDB1C59958E}" srcOrd="4" destOrd="0" presId="urn:microsoft.com/office/officeart/2005/8/layout/gear1"/>
    <dgm:cxn modelId="{16647FA1-C8ED-42B7-A2BF-1AA3C53D5B38}" type="presParOf" srcId="{58A69490-0A7B-43FB-90C2-7E70822F3824}" destId="{00433447-9A01-44D0-A733-346BE77A5331}" srcOrd="5" destOrd="0" presId="urn:microsoft.com/office/officeart/2005/8/layout/gear1"/>
    <dgm:cxn modelId="{C816EE41-409D-443F-B008-D39ABF97550F}" type="presParOf" srcId="{58A69490-0A7B-43FB-90C2-7E70822F3824}" destId="{6D025A2A-A9A1-4752-AD20-FD550E7A235E}" srcOrd="6" destOrd="0" presId="urn:microsoft.com/office/officeart/2005/8/layout/gear1"/>
    <dgm:cxn modelId="{667BE042-F481-407B-8CCC-75FC0CE800A2}" type="presParOf" srcId="{58A69490-0A7B-43FB-90C2-7E70822F3824}" destId="{8809AD87-C300-4D7D-9F2F-3C0EBCACAAF6}" srcOrd="7" destOrd="0" presId="urn:microsoft.com/office/officeart/2005/8/layout/gear1"/>
    <dgm:cxn modelId="{0F44028A-563B-4267-AE3E-63B215B102C8}" type="presParOf" srcId="{58A69490-0A7B-43FB-90C2-7E70822F3824}" destId="{DA599E9F-BADD-4105-91AA-4C685B69197E}" srcOrd="8" destOrd="0" presId="urn:microsoft.com/office/officeart/2005/8/layout/gear1"/>
    <dgm:cxn modelId="{2CBD2B68-8793-45ED-9A36-951C1CF3C88C}" type="presParOf" srcId="{58A69490-0A7B-43FB-90C2-7E70822F3824}" destId="{E5BB3D1F-09C2-42B8-BC4C-91E7EF753181}" srcOrd="9" destOrd="0" presId="urn:microsoft.com/office/officeart/2005/8/layout/gear1"/>
    <dgm:cxn modelId="{EF676632-19E4-4649-903C-3C4617F38526}" type="presParOf" srcId="{58A69490-0A7B-43FB-90C2-7E70822F3824}" destId="{CA21CF22-E0AC-4284-9738-40D82250EC37}" srcOrd="10" destOrd="0" presId="urn:microsoft.com/office/officeart/2005/8/layout/gear1"/>
    <dgm:cxn modelId="{77DE76D5-8A0B-4994-8453-43C04FABC8FD}" type="presParOf" srcId="{58A69490-0A7B-43FB-90C2-7E70822F3824}" destId="{81D166AE-A0A1-4585-8395-A6027878C899}" srcOrd="11" destOrd="0" presId="urn:microsoft.com/office/officeart/2005/8/layout/gear1"/>
    <dgm:cxn modelId="{0B011EC6-8278-4FEA-9767-D5622B7F73F8}" type="presParOf" srcId="{58A69490-0A7B-43FB-90C2-7E70822F3824}" destId="{78C3E2EA-C9AD-4096-BF94-0685C459705E}" srcOrd="12" destOrd="0" presId="urn:microsoft.com/office/officeart/2005/8/layout/gear1"/>
  </dgm:cxnLst>
  <dgm:bg/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BB6E16-708E-4D66-BD72-6C069FEEB4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2E5DF20-7182-4881-9B31-CCA1E6B507CB}">
      <dgm:prSet custT="1"/>
      <dgm:spPr/>
      <dgm:t>
        <a:bodyPr/>
        <a:lstStyle/>
        <a:p>
          <a:endParaRPr lang="en-GB" sz="500" b="1" dirty="0" smtClean="0">
            <a:solidFill>
              <a:schemeClr val="bg1"/>
            </a:solidFill>
          </a:endParaRPr>
        </a:p>
        <a:p>
          <a:endParaRPr lang="en-GB" sz="500" b="1" dirty="0" smtClean="0">
            <a:solidFill>
              <a:schemeClr val="bg1"/>
            </a:solidFill>
          </a:endParaRPr>
        </a:p>
        <a:p>
          <a:r>
            <a:rPr lang="en-GB" sz="1600" b="1" dirty="0" smtClean="0">
              <a:solidFill>
                <a:schemeClr val="bg1"/>
              </a:solidFill>
            </a:rPr>
            <a:t>91 items about 4 parts of the model</a:t>
          </a:r>
        </a:p>
        <a:p>
          <a:endParaRPr lang="en-GB" sz="1600" b="1" dirty="0" smtClean="0">
            <a:solidFill>
              <a:schemeClr val="bg1"/>
            </a:solidFill>
          </a:endParaRPr>
        </a:p>
        <a:p>
          <a:endParaRPr lang="en-GB" sz="1600" b="1" dirty="0" smtClean="0">
            <a:solidFill>
              <a:schemeClr val="bg1"/>
            </a:solidFill>
          </a:endParaRPr>
        </a:p>
      </dgm:t>
    </dgm:pt>
    <dgm:pt modelId="{F99A017F-4EEA-47D9-A31A-2D9E160F7207}" type="parTrans" cxnId="{45B838F4-E57D-4FAD-BE58-307FC9D3447C}">
      <dgm:prSet/>
      <dgm:spPr/>
      <dgm:t>
        <a:bodyPr/>
        <a:lstStyle/>
        <a:p>
          <a:endParaRPr lang="de-DE"/>
        </a:p>
      </dgm:t>
    </dgm:pt>
    <dgm:pt modelId="{09D90EA7-9619-4E58-A21D-241737E5F6A3}" type="sibTrans" cxnId="{45B838F4-E57D-4FAD-BE58-307FC9D3447C}">
      <dgm:prSet/>
      <dgm:spPr/>
      <dgm:t>
        <a:bodyPr/>
        <a:lstStyle/>
        <a:p>
          <a:endParaRPr lang="de-DE"/>
        </a:p>
      </dgm:t>
    </dgm:pt>
    <dgm:pt modelId="{59DBE865-814A-40D1-B5D3-9EEC0BD112AC}">
      <dgm:prSet custT="1"/>
      <dgm:spPr/>
      <dgm:t>
        <a:bodyPr/>
        <a:lstStyle/>
        <a:p>
          <a:endParaRPr lang="en-GB" sz="500" b="1" dirty="0" smtClean="0">
            <a:solidFill>
              <a:schemeClr val="bg1"/>
            </a:solidFill>
          </a:endParaRPr>
        </a:p>
        <a:p>
          <a:endParaRPr lang="en-GB" sz="500" b="1" dirty="0" smtClean="0">
            <a:solidFill>
              <a:schemeClr val="bg1"/>
            </a:solidFill>
          </a:endParaRPr>
        </a:p>
        <a:p>
          <a:r>
            <a:rPr lang="en-GB" sz="1600" b="1" dirty="0" smtClean="0">
              <a:solidFill>
                <a:schemeClr val="bg1"/>
              </a:solidFill>
            </a:rPr>
            <a:t>Demographic data</a:t>
          </a:r>
        </a:p>
        <a:p>
          <a:endParaRPr lang="en-GB" sz="1600" b="1" dirty="0" smtClean="0">
            <a:solidFill>
              <a:schemeClr val="bg1"/>
            </a:solidFill>
          </a:endParaRPr>
        </a:p>
        <a:p>
          <a:endParaRPr lang="en-GB" sz="1600" b="1" dirty="0" smtClean="0">
            <a:solidFill>
              <a:schemeClr val="bg1"/>
            </a:solidFill>
          </a:endParaRPr>
        </a:p>
      </dgm:t>
    </dgm:pt>
    <dgm:pt modelId="{AB9ECC4E-8F93-42F8-91C3-69FA3F03E2A8}" type="parTrans" cxnId="{F23F95B8-9CA9-44B6-9529-54AD0C665A4E}">
      <dgm:prSet/>
      <dgm:spPr/>
      <dgm:t>
        <a:bodyPr/>
        <a:lstStyle/>
        <a:p>
          <a:endParaRPr lang="de-DE"/>
        </a:p>
      </dgm:t>
    </dgm:pt>
    <dgm:pt modelId="{8B7491BD-38B6-4018-8455-4B9D99E46004}" type="sibTrans" cxnId="{F23F95B8-9CA9-44B6-9529-54AD0C665A4E}">
      <dgm:prSet/>
      <dgm:spPr/>
      <dgm:t>
        <a:bodyPr/>
        <a:lstStyle/>
        <a:p>
          <a:endParaRPr lang="de-DE"/>
        </a:p>
      </dgm:t>
    </dgm:pt>
    <dgm:pt modelId="{D18148E3-3F41-41C5-9C1E-C0383E3D60E1}">
      <dgm:prSet custT="1"/>
      <dgm:spPr/>
      <dgm:t>
        <a:bodyPr/>
        <a:lstStyle/>
        <a:p>
          <a:endParaRPr lang="en-GB" sz="500" b="1" dirty="0" smtClean="0">
            <a:solidFill>
              <a:schemeClr val="bg1"/>
            </a:solidFill>
          </a:endParaRPr>
        </a:p>
        <a:p>
          <a:endParaRPr lang="en-GB" sz="500" b="1" dirty="0" smtClean="0">
            <a:solidFill>
              <a:schemeClr val="bg1"/>
            </a:solidFill>
          </a:endParaRPr>
        </a:p>
        <a:p>
          <a:r>
            <a:rPr lang="en-GB" sz="1600" b="1" dirty="0" smtClean="0">
              <a:solidFill>
                <a:schemeClr val="bg1"/>
              </a:solidFill>
            </a:rPr>
            <a:t>10.000 employers</a:t>
          </a:r>
        </a:p>
        <a:p>
          <a:endParaRPr lang="en-GB" sz="1600" b="1" dirty="0" smtClean="0">
            <a:solidFill>
              <a:schemeClr val="bg1"/>
            </a:solidFill>
          </a:endParaRPr>
        </a:p>
        <a:p>
          <a:endParaRPr lang="en-GB" sz="1600" b="1" dirty="0" smtClean="0">
            <a:solidFill>
              <a:schemeClr val="bg1"/>
            </a:solidFill>
          </a:endParaRPr>
        </a:p>
      </dgm:t>
    </dgm:pt>
    <dgm:pt modelId="{8AD8C375-FB56-4F77-A9BC-C7CEBB2973FD}" type="parTrans" cxnId="{F9501A47-0A44-486D-8A66-DDACD19F9FD3}">
      <dgm:prSet/>
      <dgm:spPr/>
      <dgm:t>
        <a:bodyPr/>
        <a:lstStyle/>
        <a:p>
          <a:endParaRPr lang="de-DE"/>
        </a:p>
      </dgm:t>
    </dgm:pt>
    <dgm:pt modelId="{3ADE1315-2A84-4406-92DD-B501D13414BF}" type="sibTrans" cxnId="{F9501A47-0A44-486D-8A66-DDACD19F9FD3}">
      <dgm:prSet/>
      <dgm:spPr/>
      <dgm:t>
        <a:bodyPr/>
        <a:lstStyle/>
        <a:p>
          <a:endParaRPr lang="de-DE"/>
        </a:p>
      </dgm:t>
    </dgm:pt>
    <dgm:pt modelId="{E2510843-A162-49A8-B84F-846786B927B2}" type="pres">
      <dgm:prSet presAssocID="{18BB6E16-708E-4D66-BD72-6C069FEEB4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E1BCA517-2613-4B7B-AFFE-750CC143B0C6}" type="pres">
      <dgm:prSet presAssocID="{18BB6E16-708E-4D66-BD72-6C069FEEB4A4}" presName="Name1" presStyleCnt="0"/>
      <dgm:spPr/>
    </dgm:pt>
    <dgm:pt modelId="{EDBC32A2-FF6C-4348-9E22-6613F760C9F8}" type="pres">
      <dgm:prSet presAssocID="{18BB6E16-708E-4D66-BD72-6C069FEEB4A4}" presName="cycle" presStyleCnt="0"/>
      <dgm:spPr/>
    </dgm:pt>
    <dgm:pt modelId="{A1C3EAD8-8110-429E-9350-F4D7E552FB39}" type="pres">
      <dgm:prSet presAssocID="{18BB6E16-708E-4D66-BD72-6C069FEEB4A4}" presName="srcNode" presStyleLbl="node1" presStyleIdx="0" presStyleCnt="3"/>
      <dgm:spPr/>
    </dgm:pt>
    <dgm:pt modelId="{7DCE2CA4-65B2-4558-9AC6-4B01ECAFA0D0}" type="pres">
      <dgm:prSet presAssocID="{18BB6E16-708E-4D66-BD72-6C069FEEB4A4}" presName="conn" presStyleLbl="parChTrans1D2" presStyleIdx="0" presStyleCnt="1"/>
      <dgm:spPr/>
      <dgm:t>
        <a:bodyPr/>
        <a:lstStyle/>
        <a:p>
          <a:endParaRPr lang="de-DE"/>
        </a:p>
      </dgm:t>
    </dgm:pt>
    <dgm:pt modelId="{A6BB553E-00F6-4C74-851B-557204699BA1}" type="pres">
      <dgm:prSet presAssocID="{18BB6E16-708E-4D66-BD72-6C069FEEB4A4}" presName="extraNode" presStyleLbl="node1" presStyleIdx="0" presStyleCnt="3"/>
      <dgm:spPr/>
    </dgm:pt>
    <dgm:pt modelId="{0D7409F9-149B-4178-AA82-C8FD0E28A51F}" type="pres">
      <dgm:prSet presAssocID="{18BB6E16-708E-4D66-BD72-6C069FEEB4A4}" presName="dstNode" presStyleLbl="node1" presStyleIdx="0" presStyleCnt="3"/>
      <dgm:spPr/>
    </dgm:pt>
    <dgm:pt modelId="{8396D612-5B3C-47DF-AF27-0CD086EC57F1}" type="pres">
      <dgm:prSet presAssocID="{32E5DF20-7182-4881-9B31-CCA1E6B507CB}" presName="text_1" presStyleLbl="node1" presStyleIdx="0" presStyleCnt="3" custScaleY="94312" custLinFactNeighborX="1623" custLinFactNeighborY="-252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10A878-8CFC-463C-B35B-8C06EC097A32}" type="pres">
      <dgm:prSet presAssocID="{32E5DF20-7182-4881-9B31-CCA1E6B507CB}" presName="accent_1" presStyleCnt="0"/>
      <dgm:spPr/>
    </dgm:pt>
    <dgm:pt modelId="{688BBD66-CF4D-4D4A-B5AF-22959C789D1A}" type="pres">
      <dgm:prSet presAssocID="{32E5DF20-7182-4881-9B31-CCA1E6B507CB}" presName="accentRepeatNode" presStyleLbl="solidFgAcc1" presStyleIdx="0" presStyleCnt="3" custScaleX="80794" custScaleY="80794"/>
      <dgm:spPr/>
    </dgm:pt>
    <dgm:pt modelId="{31ADF6DA-F6A6-4AB9-BD4D-5D36D4BDF809}" type="pres">
      <dgm:prSet presAssocID="{59DBE865-814A-40D1-B5D3-9EEC0BD112AC}" presName="text_2" presStyleLbl="node1" presStyleIdx="1" presStyleCnt="3" custScaleX="101789" custScaleY="9892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CD97407-BAB5-46BA-95EB-8354D963455A}" type="pres">
      <dgm:prSet presAssocID="{59DBE865-814A-40D1-B5D3-9EEC0BD112AC}" presName="accent_2" presStyleCnt="0"/>
      <dgm:spPr/>
    </dgm:pt>
    <dgm:pt modelId="{650821C3-BCE6-4CB4-B888-3FE272522409}" type="pres">
      <dgm:prSet presAssocID="{59DBE865-814A-40D1-B5D3-9EEC0BD112AC}" presName="accentRepeatNode" presStyleLbl="solidFgAcc1" presStyleIdx="1" presStyleCnt="3" custScaleX="80794" custScaleY="80794"/>
      <dgm:spPr/>
    </dgm:pt>
    <dgm:pt modelId="{AED246C9-FFA3-48F6-A677-864E3917EAD4}" type="pres">
      <dgm:prSet presAssocID="{D18148E3-3F41-41C5-9C1E-C0383E3D60E1}" presName="text_3" presStyleLbl="node1" presStyleIdx="2" presStyleCnt="3" custScaleX="102468" custScaleY="9433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55C21F-969B-42E3-8DE2-31A7A3B02DAF}" type="pres">
      <dgm:prSet presAssocID="{D18148E3-3F41-41C5-9C1E-C0383E3D60E1}" presName="accent_3" presStyleCnt="0"/>
      <dgm:spPr/>
    </dgm:pt>
    <dgm:pt modelId="{AF3A126D-A2E8-46A5-B464-A48494A87C4E}" type="pres">
      <dgm:prSet presAssocID="{D18148E3-3F41-41C5-9C1E-C0383E3D60E1}" presName="accentRepeatNode" presStyleLbl="solidFgAcc1" presStyleIdx="2" presStyleCnt="3" custScaleX="80794" custScaleY="80794"/>
      <dgm:spPr/>
    </dgm:pt>
  </dgm:ptLst>
  <dgm:cxnLst>
    <dgm:cxn modelId="{F23F95B8-9CA9-44B6-9529-54AD0C665A4E}" srcId="{18BB6E16-708E-4D66-BD72-6C069FEEB4A4}" destId="{59DBE865-814A-40D1-B5D3-9EEC0BD112AC}" srcOrd="1" destOrd="0" parTransId="{AB9ECC4E-8F93-42F8-91C3-69FA3F03E2A8}" sibTransId="{8B7491BD-38B6-4018-8455-4B9D99E46004}"/>
    <dgm:cxn modelId="{95592C49-BBA6-43FA-A6BD-C2A4F87F83D0}" type="presOf" srcId="{59DBE865-814A-40D1-B5D3-9EEC0BD112AC}" destId="{31ADF6DA-F6A6-4AB9-BD4D-5D36D4BDF809}" srcOrd="0" destOrd="0" presId="urn:microsoft.com/office/officeart/2008/layout/VerticalCurvedList"/>
    <dgm:cxn modelId="{269BDFE5-5B11-4553-84F4-D241CBFD9122}" type="presOf" srcId="{09D90EA7-9619-4E58-A21D-241737E5F6A3}" destId="{7DCE2CA4-65B2-4558-9AC6-4B01ECAFA0D0}" srcOrd="0" destOrd="0" presId="urn:microsoft.com/office/officeart/2008/layout/VerticalCurvedList"/>
    <dgm:cxn modelId="{07EE8343-4C45-4F47-AB43-E2A191777B51}" type="presOf" srcId="{D18148E3-3F41-41C5-9C1E-C0383E3D60E1}" destId="{AED246C9-FFA3-48F6-A677-864E3917EAD4}" srcOrd="0" destOrd="0" presId="urn:microsoft.com/office/officeart/2008/layout/VerticalCurvedList"/>
    <dgm:cxn modelId="{45B838F4-E57D-4FAD-BE58-307FC9D3447C}" srcId="{18BB6E16-708E-4D66-BD72-6C069FEEB4A4}" destId="{32E5DF20-7182-4881-9B31-CCA1E6B507CB}" srcOrd="0" destOrd="0" parTransId="{F99A017F-4EEA-47D9-A31A-2D9E160F7207}" sibTransId="{09D90EA7-9619-4E58-A21D-241737E5F6A3}"/>
    <dgm:cxn modelId="{F025A5E5-8BBA-4996-8C7E-720AA20110FE}" type="presOf" srcId="{18BB6E16-708E-4D66-BD72-6C069FEEB4A4}" destId="{E2510843-A162-49A8-B84F-846786B927B2}" srcOrd="0" destOrd="0" presId="urn:microsoft.com/office/officeart/2008/layout/VerticalCurvedList"/>
    <dgm:cxn modelId="{F9501A47-0A44-486D-8A66-DDACD19F9FD3}" srcId="{18BB6E16-708E-4D66-BD72-6C069FEEB4A4}" destId="{D18148E3-3F41-41C5-9C1E-C0383E3D60E1}" srcOrd="2" destOrd="0" parTransId="{8AD8C375-FB56-4F77-A9BC-C7CEBB2973FD}" sibTransId="{3ADE1315-2A84-4406-92DD-B501D13414BF}"/>
    <dgm:cxn modelId="{EF596146-8FA3-45FB-9CE0-AA008BDE7377}" type="presOf" srcId="{32E5DF20-7182-4881-9B31-CCA1E6B507CB}" destId="{8396D612-5B3C-47DF-AF27-0CD086EC57F1}" srcOrd="0" destOrd="0" presId="urn:microsoft.com/office/officeart/2008/layout/VerticalCurvedList"/>
    <dgm:cxn modelId="{3865205D-F817-4DCD-A153-A0AFD1545CD4}" type="presParOf" srcId="{E2510843-A162-49A8-B84F-846786B927B2}" destId="{E1BCA517-2613-4B7B-AFFE-750CC143B0C6}" srcOrd="0" destOrd="0" presId="urn:microsoft.com/office/officeart/2008/layout/VerticalCurvedList"/>
    <dgm:cxn modelId="{0B387BD0-2463-4E9D-B08B-409C98D6CB9D}" type="presParOf" srcId="{E1BCA517-2613-4B7B-AFFE-750CC143B0C6}" destId="{EDBC32A2-FF6C-4348-9E22-6613F760C9F8}" srcOrd="0" destOrd="0" presId="urn:microsoft.com/office/officeart/2008/layout/VerticalCurvedList"/>
    <dgm:cxn modelId="{68D27FF5-2229-426D-9BC2-209D887B458A}" type="presParOf" srcId="{EDBC32A2-FF6C-4348-9E22-6613F760C9F8}" destId="{A1C3EAD8-8110-429E-9350-F4D7E552FB39}" srcOrd="0" destOrd="0" presId="urn:microsoft.com/office/officeart/2008/layout/VerticalCurvedList"/>
    <dgm:cxn modelId="{D7D19D64-C18E-4D5C-BEAC-AE0E7F9BCC45}" type="presParOf" srcId="{EDBC32A2-FF6C-4348-9E22-6613F760C9F8}" destId="{7DCE2CA4-65B2-4558-9AC6-4B01ECAFA0D0}" srcOrd="1" destOrd="0" presId="urn:microsoft.com/office/officeart/2008/layout/VerticalCurvedList"/>
    <dgm:cxn modelId="{EA420C69-58A9-4434-8FB6-9A958D625022}" type="presParOf" srcId="{EDBC32A2-FF6C-4348-9E22-6613F760C9F8}" destId="{A6BB553E-00F6-4C74-851B-557204699BA1}" srcOrd="2" destOrd="0" presId="urn:microsoft.com/office/officeart/2008/layout/VerticalCurvedList"/>
    <dgm:cxn modelId="{55459A26-0203-44AC-B2F9-AB7E87867CA0}" type="presParOf" srcId="{EDBC32A2-FF6C-4348-9E22-6613F760C9F8}" destId="{0D7409F9-149B-4178-AA82-C8FD0E28A51F}" srcOrd="3" destOrd="0" presId="urn:microsoft.com/office/officeart/2008/layout/VerticalCurvedList"/>
    <dgm:cxn modelId="{E2269FD5-B01A-4572-896F-ECD3EC27F9A4}" type="presParOf" srcId="{E1BCA517-2613-4B7B-AFFE-750CC143B0C6}" destId="{8396D612-5B3C-47DF-AF27-0CD086EC57F1}" srcOrd="1" destOrd="0" presId="urn:microsoft.com/office/officeart/2008/layout/VerticalCurvedList"/>
    <dgm:cxn modelId="{37404ABE-6717-4A14-A6AB-19E26B628AE7}" type="presParOf" srcId="{E1BCA517-2613-4B7B-AFFE-750CC143B0C6}" destId="{2E10A878-8CFC-463C-B35B-8C06EC097A32}" srcOrd="2" destOrd="0" presId="urn:microsoft.com/office/officeart/2008/layout/VerticalCurvedList"/>
    <dgm:cxn modelId="{618E19D4-048E-4DBA-A50B-5AD9FC43689C}" type="presParOf" srcId="{2E10A878-8CFC-463C-B35B-8C06EC097A32}" destId="{688BBD66-CF4D-4D4A-B5AF-22959C789D1A}" srcOrd="0" destOrd="0" presId="urn:microsoft.com/office/officeart/2008/layout/VerticalCurvedList"/>
    <dgm:cxn modelId="{2E30C8DE-2A61-48F2-9E2E-C2A18C7A1FA8}" type="presParOf" srcId="{E1BCA517-2613-4B7B-AFFE-750CC143B0C6}" destId="{31ADF6DA-F6A6-4AB9-BD4D-5D36D4BDF809}" srcOrd="3" destOrd="0" presId="urn:microsoft.com/office/officeart/2008/layout/VerticalCurvedList"/>
    <dgm:cxn modelId="{EA05C929-1549-44D1-AA55-5E2E45B65B92}" type="presParOf" srcId="{E1BCA517-2613-4B7B-AFFE-750CC143B0C6}" destId="{6CD97407-BAB5-46BA-95EB-8354D963455A}" srcOrd="4" destOrd="0" presId="urn:microsoft.com/office/officeart/2008/layout/VerticalCurvedList"/>
    <dgm:cxn modelId="{5694CC79-983D-416F-A4DC-C467FD3F69AC}" type="presParOf" srcId="{6CD97407-BAB5-46BA-95EB-8354D963455A}" destId="{650821C3-BCE6-4CB4-B888-3FE272522409}" srcOrd="0" destOrd="0" presId="urn:microsoft.com/office/officeart/2008/layout/VerticalCurvedList"/>
    <dgm:cxn modelId="{BFAA8C4E-33D5-4AD4-899A-9711DC5FA314}" type="presParOf" srcId="{E1BCA517-2613-4B7B-AFFE-750CC143B0C6}" destId="{AED246C9-FFA3-48F6-A677-864E3917EAD4}" srcOrd="5" destOrd="0" presId="urn:microsoft.com/office/officeart/2008/layout/VerticalCurvedList"/>
    <dgm:cxn modelId="{F4C17305-0E14-4850-931B-61C7DBA8FF60}" type="presParOf" srcId="{E1BCA517-2613-4B7B-AFFE-750CC143B0C6}" destId="{2855C21F-969B-42E3-8DE2-31A7A3B02DAF}" srcOrd="6" destOrd="0" presId="urn:microsoft.com/office/officeart/2008/layout/VerticalCurvedList"/>
    <dgm:cxn modelId="{B16968DB-2D2F-438A-B070-CCD5DE219C9D}" type="presParOf" srcId="{2855C21F-969B-42E3-8DE2-31A7A3B02DAF}" destId="{AF3A126D-A2E8-46A5-B464-A48494A87C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8CB7FA-1DF9-4478-8537-5A0BD0D4F79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E6E7600-84C7-4921-BA2A-61C145BA2747}">
      <dgm:prSet phldrT="[Text]"/>
      <dgm:spPr/>
      <dgm:t>
        <a:bodyPr/>
        <a:lstStyle/>
        <a:p>
          <a:r>
            <a:rPr lang="de-DE" dirty="0" err="1" smtClean="0"/>
            <a:t>Factor</a:t>
          </a:r>
          <a:r>
            <a:rPr lang="de-DE" dirty="0" smtClean="0"/>
            <a:t> </a:t>
          </a:r>
          <a:r>
            <a:rPr lang="de-DE" dirty="0" err="1" smtClean="0"/>
            <a:t>analysis</a:t>
          </a:r>
          <a:r>
            <a:rPr lang="de-DE" dirty="0" smtClean="0"/>
            <a:t>, </a:t>
          </a:r>
          <a:r>
            <a:rPr lang="de-DE" dirty="0" err="1" smtClean="0"/>
            <a:t>description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factors</a:t>
          </a:r>
          <a:endParaRPr lang="de-DE" dirty="0"/>
        </a:p>
      </dgm:t>
    </dgm:pt>
    <dgm:pt modelId="{D474E33B-6DB5-4F77-8C45-9974DBE7E6AD}" type="parTrans" cxnId="{EE302482-7F25-486B-BB75-42DC4721A5FA}">
      <dgm:prSet/>
      <dgm:spPr/>
      <dgm:t>
        <a:bodyPr/>
        <a:lstStyle/>
        <a:p>
          <a:endParaRPr lang="de-DE"/>
        </a:p>
      </dgm:t>
    </dgm:pt>
    <dgm:pt modelId="{62F25172-84A1-4CE4-B5DA-382DBD5EC64C}" type="sibTrans" cxnId="{EE302482-7F25-486B-BB75-42DC4721A5FA}">
      <dgm:prSet/>
      <dgm:spPr/>
      <dgm:t>
        <a:bodyPr/>
        <a:lstStyle/>
        <a:p>
          <a:endParaRPr lang="de-DE"/>
        </a:p>
      </dgm:t>
    </dgm:pt>
    <dgm:pt modelId="{702EC6CD-F299-438E-860B-AAACD3D46FBA}">
      <dgm:prSet phldrT="[Text]"/>
      <dgm:spPr/>
      <dgm:t>
        <a:bodyPr/>
        <a:lstStyle/>
        <a:p>
          <a:r>
            <a:rPr lang="de-DE" dirty="0" err="1" smtClean="0"/>
            <a:t>Reliability</a:t>
          </a:r>
          <a:r>
            <a:rPr lang="de-DE" dirty="0" smtClean="0"/>
            <a:t> </a:t>
          </a:r>
          <a:r>
            <a:rPr lang="de-DE" dirty="0" err="1" smtClean="0"/>
            <a:t>analysis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 item </a:t>
          </a:r>
          <a:r>
            <a:rPr lang="de-DE" dirty="0" err="1" smtClean="0"/>
            <a:t>selection</a:t>
          </a:r>
          <a:endParaRPr lang="de-DE" dirty="0"/>
        </a:p>
      </dgm:t>
    </dgm:pt>
    <dgm:pt modelId="{FF5CC671-0797-491F-AB86-114FA5D4E8DC}" type="parTrans" cxnId="{B6EFA75D-FC8B-40A8-9557-3BF4F31353BD}">
      <dgm:prSet/>
      <dgm:spPr/>
      <dgm:t>
        <a:bodyPr/>
        <a:lstStyle/>
        <a:p>
          <a:endParaRPr lang="de-DE"/>
        </a:p>
      </dgm:t>
    </dgm:pt>
    <dgm:pt modelId="{9E0B8F30-BC41-4D5B-93DD-2ED149AD6B6B}" type="sibTrans" cxnId="{B6EFA75D-FC8B-40A8-9557-3BF4F31353BD}">
      <dgm:prSet/>
      <dgm:spPr/>
      <dgm:t>
        <a:bodyPr/>
        <a:lstStyle/>
        <a:p>
          <a:endParaRPr lang="de-DE"/>
        </a:p>
      </dgm:t>
    </dgm:pt>
    <dgm:pt modelId="{3E424A48-C2C5-4843-B948-EF14C1788119}">
      <dgm:prSet phldrT="[Text]"/>
      <dgm:spPr/>
      <dgm:t>
        <a:bodyPr/>
        <a:lstStyle/>
        <a:p>
          <a:r>
            <a:rPr lang="de-DE" dirty="0" err="1" smtClean="0"/>
            <a:t>Sum</a:t>
          </a:r>
          <a:r>
            <a:rPr lang="de-DE" dirty="0" smtClean="0"/>
            <a:t> </a:t>
          </a:r>
          <a:r>
            <a:rPr lang="de-DE" dirty="0" err="1" smtClean="0"/>
            <a:t>scores</a:t>
          </a:r>
          <a:r>
            <a:rPr lang="de-DE" dirty="0" smtClean="0"/>
            <a:t> </a:t>
          </a:r>
          <a:r>
            <a:rPr lang="de-DE" dirty="0" err="1" smtClean="0"/>
            <a:t>for</a:t>
          </a:r>
          <a:r>
            <a:rPr lang="de-DE" dirty="0" smtClean="0"/>
            <a:t> </a:t>
          </a:r>
          <a:r>
            <a:rPr lang="de-DE" dirty="0" err="1" smtClean="0"/>
            <a:t>each</a:t>
          </a:r>
          <a:r>
            <a:rPr lang="de-DE" dirty="0" smtClean="0"/>
            <a:t> </a:t>
          </a:r>
          <a:r>
            <a:rPr lang="de-DE" dirty="0" err="1" smtClean="0"/>
            <a:t>factor</a:t>
          </a:r>
          <a:r>
            <a:rPr lang="de-DE" dirty="0" smtClean="0"/>
            <a:t> </a:t>
          </a:r>
          <a:r>
            <a:rPr lang="de-DE" dirty="0" err="1" smtClean="0"/>
            <a:t>for</a:t>
          </a:r>
          <a:r>
            <a:rPr lang="de-DE" dirty="0" smtClean="0"/>
            <a:t> </a:t>
          </a:r>
          <a:r>
            <a:rPr lang="de-DE" dirty="0" err="1" smtClean="0"/>
            <a:t>further</a:t>
          </a:r>
          <a:r>
            <a:rPr lang="de-DE" dirty="0" smtClean="0"/>
            <a:t> </a:t>
          </a:r>
          <a:r>
            <a:rPr lang="de-DE" dirty="0" err="1" smtClean="0"/>
            <a:t>analyses</a:t>
          </a:r>
          <a:endParaRPr lang="de-DE" dirty="0"/>
        </a:p>
      </dgm:t>
    </dgm:pt>
    <dgm:pt modelId="{7DA69C7C-11DA-42DF-BAA2-86158A716262}" type="parTrans" cxnId="{D66A2B02-83DC-4C12-A5BD-26B272A40FF7}">
      <dgm:prSet/>
      <dgm:spPr/>
      <dgm:t>
        <a:bodyPr/>
        <a:lstStyle/>
        <a:p>
          <a:endParaRPr lang="de-DE"/>
        </a:p>
      </dgm:t>
    </dgm:pt>
    <dgm:pt modelId="{677BBCA1-57C1-4024-9D54-3D9E35F603A8}" type="sibTrans" cxnId="{D66A2B02-83DC-4C12-A5BD-26B272A40FF7}">
      <dgm:prSet/>
      <dgm:spPr/>
      <dgm:t>
        <a:bodyPr/>
        <a:lstStyle/>
        <a:p>
          <a:endParaRPr lang="de-DE"/>
        </a:p>
      </dgm:t>
    </dgm:pt>
    <dgm:pt modelId="{755BF134-B9BC-4140-A1EA-A50F4D18B0FB}" type="pres">
      <dgm:prSet presAssocID="{998CB7FA-1DF9-4478-8537-5A0BD0D4F79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ECE54260-4387-440C-A488-951C8380D5EF}" type="pres">
      <dgm:prSet presAssocID="{DE6E7600-84C7-4921-BA2A-61C145BA2747}" presName="composite" presStyleCnt="0"/>
      <dgm:spPr/>
    </dgm:pt>
    <dgm:pt modelId="{98C0B108-6F60-40B3-9F16-AC9A6186E00D}" type="pres">
      <dgm:prSet presAssocID="{DE6E7600-84C7-4921-BA2A-61C145BA2747}" presName="bentUpArrow1" presStyleLbl="alignImgPlace1" presStyleIdx="0" presStyleCnt="2"/>
      <dgm:spPr/>
    </dgm:pt>
    <dgm:pt modelId="{031D8923-8D72-4B6F-8078-0D86A3A5E0C0}" type="pres">
      <dgm:prSet presAssocID="{DE6E7600-84C7-4921-BA2A-61C145BA274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CE8E6E-4440-402C-95D9-F8F0CA2440AE}" type="pres">
      <dgm:prSet presAssocID="{DE6E7600-84C7-4921-BA2A-61C145BA2747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8EB710-DB4C-4012-97B0-2F4A54230418}" type="pres">
      <dgm:prSet presAssocID="{62F25172-84A1-4CE4-B5DA-382DBD5EC64C}" presName="sibTrans" presStyleCnt="0"/>
      <dgm:spPr/>
    </dgm:pt>
    <dgm:pt modelId="{2C5D6868-D957-41AD-9871-7C5B4AC9C35E}" type="pres">
      <dgm:prSet presAssocID="{702EC6CD-F299-438E-860B-AAACD3D46FBA}" presName="composite" presStyleCnt="0"/>
      <dgm:spPr/>
    </dgm:pt>
    <dgm:pt modelId="{50D5A811-1CD0-4020-9CD8-CD6DF56ECD70}" type="pres">
      <dgm:prSet presAssocID="{702EC6CD-F299-438E-860B-AAACD3D46FBA}" presName="bentUpArrow1" presStyleLbl="alignImgPlace1" presStyleIdx="1" presStyleCnt="2"/>
      <dgm:spPr/>
    </dgm:pt>
    <dgm:pt modelId="{0A0EC848-FFD4-476C-9B96-201704ECEA1C}" type="pres">
      <dgm:prSet presAssocID="{702EC6CD-F299-438E-860B-AAACD3D46FB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69745C-7293-4F2A-B328-07CCD1B7EE1E}" type="pres">
      <dgm:prSet presAssocID="{702EC6CD-F299-438E-860B-AAACD3D46FBA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F526CC-E103-4D44-B6A3-1ADEEB0026B9}" type="pres">
      <dgm:prSet presAssocID="{9E0B8F30-BC41-4D5B-93DD-2ED149AD6B6B}" presName="sibTrans" presStyleCnt="0"/>
      <dgm:spPr/>
    </dgm:pt>
    <dgm:pt modelId="{65AF674F-8D2E-45B6-8D2F-A91FD5063AC6}" type="pres">
      <dgm:prSet presAssocID="{3E424A48-C2C5-4843-B948-EF14C1788119}" presName="composite" presStyleCnt="0"/>
      <dgm:spPr/>
    </dgm:pt>
    <dgm:pt modelId="{14F9EEA0-90F9-49E3-827A-C7497EC27418}" type="pres">
      <dgm:prSet presAssocID="{3E424A48-C2C5-4843-B948-EF14C1788119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66A2B02-83DC-4C12-A5BD-26B272A40FF7}" srcId="{998CB7FA-1DF9-4478-8537-5A0BD0D4F79C}" destId="{3E424A48-C2C5-4843-B948-EF14C1788119}" srcOrd="2" destOrd="0" parTransId="{7DA69C7C-11DA-42DF-BAA2-86158A716262}" sibTransId="{677BBCA1-57C1-4024-9D54-3D9E35F603A8}"/>
    <dgm:cxn modelId="{48C29090-D14D-43F4-8E39-A7B5F943E3B3}" type="presOf" srcId="{702EC6CD-F299-438E-860B-AAACD3D46FBA}" destId="{0A0EC848-FFD4-476C-9B96-201704ECEA1C}" srcOrd="0" destOrd="0" presId="urn:microsoft.com/office/officeart/2005/8/layout/StepDownProcess"/>
    <dgm:cxn modelId="{F4B02023-B717-4EB2-B8B6-8021465F99A5}" type="presOf" srcId="{998CB7FA-1DF9-4478-8537-5A0BD0D4F79C}" destId="{755BF134-B9BC-4140-A1EA-A50F4D18B0FB}" srcOrd="0" destOrd="0" presId="urn:microsoft.com/office/officeart/2005/8/layout/StepDownProcess"/>
    <dgm:cxn modelId="{C55AFCBD-442B-49BA-A042-BD801C3584F7}" type="presOf" srcId="{3E424A48-C2C5-4843-B948-EF14C1788119}" destId="{14F9EEA0-90F9-49E3-827A-C7497EC27418}" srcOrd="0" destOrd="0" presId="urn:microsoft.com/office/officeart/2005/8/layout/StepDownProcess"/>
    <dgm:cxn modelId="{EE302482-7F25-486B-BB75-42DC4721A5FA}" srcId="{998CB7FA-1DF9-4478-8537-5A0BD0D4F79C}" destId="{DE6E7600-84C7-4921-BA2A-61C145BA2747}" srcOrd="0" destOrd="0" parTransId="{D474E33B-6DB5-4F77-8C45-9974DBE7E6AD}" sibTransId="{62F25172-84A1-4CE4-B5DA-382DBD5EC64C}"/>
    <dgm:cxn modelId="{1B30D55A-50C3-4AC3-A8A2-8695D473910B}" type="presOf" srcId="{DE6E7600-84C7-4921-BA2A-61C145BA2747}" destId="{031D8923-8D72-4B6F-8078-0D86A3A5E0C0}" srcOrd="0" destOrd="0" presId="urn:microsoft.com/office/officeart/2005/8/layout/StepDownProcess"/>
    <dgm:cxn modelId="{B6EFA75D-FC8B-40A8-9557-3BF4F31353BD}" srcId="{998CB7FA-1DF9-4478-8537-5A0BD0D4F79C}" destId="{702EC6CD-F299-438E-860B-AAACD3D46FBA}" srcOrd="1" destOrd="0" parTransId="{FF5CC671-0797-491F-AB86-114FA5D4E8DC}" sibTransId="{9E0B8F30-BC41-4D5B-93DD-2ED149AD6B6B}"/>
    <dgm:cxn modelId="{EA2510E7-7434-472C-A47C-C78718212D9F}" type="presParOf" srcId="{755BF134-B9BC-4140-A1EA-A50F4D18B0FB}" destId="{ECE54260-4387-440C-A488-951C8380D5EF}" srcOrd="0" destOrd="0" presId="urn:microsoft.com/office/officeart/2005/8/layout/StepDownProcess"/>
    <dgm:cxn modelId="{7CD68C1F-B46B-4E3C-BDC1-18AC07057ACD}" type="presParOf" srcId="{ECE54260-4387-440C-A488-951C8380D5EF}" destId="{98C0B108-6F60-40B3-9F16-AC9A6186E00D}" srcOrd="0" destOrd="0" presId="urn:microsoft.com/office/officeart/2005/8/layout/StepDownProcess"/>
    <dgm:cxn modelId="{4F9D4E56-09A4-4B23-AC5B-92EF26838307}" type="presParOf" srcId="{ECE54260-4387-440C-A488-951C8380D5EF}" destId="{031D8923-8D72-4B6F-8078-0D86A3A5E0C0}" srcOrd="1" destOrd="0" presId="urn:microsoft.com/office/officeart/2005/8/layout/StepDownProcess"/>
    <dgm:cxn modelId="{B006B20F-3668-4264-8900-DC3431F7608D}" type="presParOf" srcId="{ECE54260-4387-440C-A488-951C8380D5EF}" destId="{33CE8E6E-4440-402C-95D9-F8F0CA2440AE}" srcOrd="2" destOrd="0" presId="urn:microsoft.com/office/officeart/2005/8/layout/StepDownProcess"/>
    <dgm:cxn modelId="{19A5D97B-C550-44E3-AD70-30BD94A9F94A}" type="presParOf" srcId="{755BF134-B9BC-4140-A1EA-A50F4D18B0FB}" destId="{5D8EB710-DB4C-4012-97B0-2F4A54230418}" srcOrd="1" destOrd="0" presId="urn:microsoft.com/office/officeart/2005/8/layout/StepDownProcess"/>
    <dgm:cxn modelId="{1A11B140-11D3-4FA8-B95E-015EFBC8EBF1}" type="presParOf" srcId="{755BF134-B9BC-4140-A1EA-A50F4D18B0FB}" destId="{2C5D6868-D957-41AD-9871-7C5B4AC9C35E}" srcOrd="2" destOrd="0" presId="urn:microsoft.com/office/officeart/2005/8/layout/StepDownProcess"/>
    <dgm:cxn modelId="{95D87FCB-7E91-4B8F-8007-71F543C6703E}" type="presParOf" srcId="{2C5D6868-D957-41AD-9871-7C5B4AC9C35E}" destId="{50D5A811-1CD0-4020-9CD8-CD6DF56ECD70}" srcOrd="0" destOrd="0" presId="urn:microsoft.com/office/officeart/2005/8/layout/StepDownProcess"/>
    <dgm:cxn modelId="{59960D22-D32A-4139-BA78-5D406FA35134}" type="presParOf" srcId="{2C5D6868-D957-41AD-9871-7C5B4AC9C35E}" destId="{0A0EC848-FFD4-476C-9B96-201704ECEA1C}" srcOrd="1" destOrd="0" presId="urn:microsoft.com/office/officeart/2005/8/layout/StepDownProcess"/>
    <dgm:cxn modelId="{4F5E9DC3-9FD2-4F3B-937C-595712AF597D}" type="presParOf" srcId="{2C5D6868-D957-41AD-9871-7C5B4AC9C35E}" destId="{2C69745C-7293-4F2A-B328-07CCD1B7EE1E}" srcOrd="2" destOrd="0" presId="urn:microsoft.com/office/officeart/2005/8/layout/StepDownProcess"/>
    <dgm:cxn modelId="{E8DDA254-B780-4948-A5EF-C54148541A90}" type="presParOf" srcId="{755BF134-B9BC-4140-A1EA-A50F4D18B0FB}" destId="{9AF526CC-E103-4D44-B6A3-1ADEEB0026B9}" srcOrd="3" destOrd="0" presId="urn:microsoft.com/office/officeart/2005/8/layout/StepDownProcess"/>
    <dgm:cxn modelId="{5DA73967-94C7-498B-AE59-560C74536C31}" type="presParOf" srcId="{755BF134-B9BC-4140-A1EA-A50F4D18B0FB}" destId="{65AF674F-8D2E-45B6-8D2F-A91FD5063AC6}" srcOrd="4" destOrd="0" presId="urn:microsoft.com/office/officeart/2005/8/layout/StepDownProcess"/>
    <dgm:cxn modelId="{BA1F0AD2-D965-4FB1-8941-9C3381E6AA4D}" type="presParOf" srcId="{65AF674F-8D2E-45B6-8D2F-A91FD5063AC6}" destId="{14F9EEA0-90F9-49E3-827A-C7497EC2741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84C9B-C3BF-41E5-8237-8F42C27A0606}">
      <dsp:nvSpPr>
        <dsp:cNvPr id="0" name=""/>
        <dsp:cNvSpPr/>
      </dsp:nvSpPr>
      <dsp:spPr>
        <a:xfrm>
          <a:off x="533011" y="562126"/>
          <a:ext cx="651459" cy="651459"/>
        </a:xfrm>
        <a:prstGeom prst="gear9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>
        <a:off x="663983" y="714727"/>
        <a:ext cx="389515" cy="334864"/>
      </dsp:txXfrm>
    </dsp:sp>
    <dsp:sp modelId="{89B67C4C-D566-47C5-A1C7-6D928351F2C6}">
      <dsp:nvSpPr>
        <dsp:cNvPr id="0" name=""/>
        <dsp:cNvSpPr/>
      </dsp:nvSpPr>
      <dsp:spPr>
        <a:xfrm>
          <a:off x="153981" y="408145"/>
          <a:ext cx="473788" cy="473788"/>
        </a:xfrm>
        <a:prstGeom prst="gear6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00" kern="1200" dirty="0"/>
        </a:p>
      </dsp:txBody>
      <dsp:txXfrm>
        <a:off x="273259" y="528143"/>
        <a:ext cx="235232" cy="233792"/>
      </dsp:txXfrm>
    </dsp:sp>
    <dsp:sp modelId="{6D025A2A-A9A1-4752-AD20-FD550E7A235E}">
      <dsp:nvSpPr>
        <dsp:cNvPr id="0" name=""/>
        <dsp:cNvSpPr/>
      </dsp:nvSpPr>
      <dsp:spPr>
        <a:xfrm rot="20700000">
          <a:off x="419351" y="81280"/>
          <a:ext cx="464215" cy="464215"/>
        </a:xfrm>
        <a:prstGeom prst="gear6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700" kern="1200" dirty="0"/>
        </a:p>
      </dsp:txBody>
      <dsp:txXfrm rot="-20700000">
        <a:off x="521167" y="183096"/>
        <a:ext cx="260583" cy="260583"/>
      </dsp:txXfrm>
    </dsp:sp>
    <dsp:sp modelId="{CA21CF22-E0AC-4284-9738-40D82250EC37}">
      <dsp:nvSpPr>
        <dsp:cNvPr id="0" name=""/>
        <dsp:cNvSpPr/>
      </dsp:nvSpPr>
      <dsp:spPr>
        <a:xfrm>
          <a:off x="455447" y="478197"/>
          <a:ext cx="833867" cy="833867"/>
        </a:xfrm>
        <a:prstGeom prst="circularArrow">
          <a:avLst>
            <a:gd name="adj1" fmla="val 4688"/>
            <a:gd name="adj2" fmla="val 299029"/>
            <a:gd name="adj3" fmla="val 2328485"/>
            <a:gd name="adj4" fmla="val 1635090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166AE-A0A1-4585-8395-A6027878C899}">
      <dsp:nvSpPr>
        <dsp:cNvPr id="0" name=""/>
        <dsp:cNvSpPr/>
      </dsp:nvSpPr>
      <dsp:spPr>
        <a:xfrm>
          <a:off x="70074" y="316231"/>
          <a:ext cx="605856" cy="60585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3E2EA-C9AD-4096-BF94-0685C459705E}">
      <dsp:nvSpPr>
        <dsp:cNvPr id="0" name=""/>
        <dsp:cNvSpPr/>
      </dsp:nvSpPr>
      <dsp:spPr>
        <a:xfrm>
          <a:off x="311973" y="-7483"/>
          <a:ext cx="653235" cy="65323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84C9B-C3BF-41E5-8237-8F42C27A0606}">
      <dsp:nvSpPr>
        <dsp:cNvPr id="0" name=""/>
        <dsp:cNvSpPr/>
      </dsp:nvSpPr>
      <dsp:spPr>
        <a:xfrm>
          <a:off x="315223" y="331949"/>
          <a:ext cx="384674" cy="384674"/>
        </a:xfrm>
        <a:prstGeom prst="gear9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00" kern="1200" dirty="0"/>
        </a:p>
      </dsp:txBody>
      <dsp:txXfrm>
        <a:off x="392560" y="422057"/>
        <a:ext cx="230000" cy="197730"/>
      </dsp:txXfrm>
    </dsp:sp>
    <dsp:sp modelId="{89B67C4C-D566-47C5-A1C7-6D928351F2C6}">
      <dsp:nvSpPr>
        <dsp:cNvPr id="0" name=""/>
        <dsp:cNvSpPr/>
      </dsp:nvSpPr>
      <dsp:spPr>
        <a:xfrm>
          <a:off x="91412" y="241026"/>
          <a:ext cx="279763" cy="279763"/>
        </a:xfrm>
        <a:prstGeom prst="gear6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161843" y="311883"/>
        <a:ext cx="138901" cy="138049"/>
      </dsp:txXfrm>
    </dsp:sp>
    <dsp:sp modelId="{6D025A2A-A9A1-4752-AD20-FD550E7A235E}">
      <dsp:nvSpPr>
        <dsp:cNvPr id="0" name=""/>
        <dsp:cNvSpPr/>
      </dsp:nvSpPr>
      <dsp:spPr>
        <a:xfrm rot="20700000">
          <a:off x="248108" y="48018"/>
          <a:ext cx="274111" cy="274111"/>
        </a:xfrm>
        <a:prstGeom prst="gear6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 rot="-20700000">
        <a:off x="308229" y="108139"/>
        <a:ext cx="153869" cy="153869"/>
      </dsp:txXfrm>
    </dsp:sp>
    <dsp:sp modelId="{CA21CF22-E0AC-4284-9738-40D82250EC37}">
      <dsp:nvSpPr>
        <dsp:cNvPr id="0" name=""/>
        <dsp:cNvSpPr/>
      </dsp:nvSpPr>
      <dsp:spPr>
        <a:xfrm>
          <a:off x="257787" y="286995"/>
          <a:ext cx="492383" cy="492383"/>
        </a:xfrm>
        <a:prstGeom prst="circularArrow">
          <a:avLst>
            <a:gd name="adj1" fmla="val 4687"/>
            <a:gd name="adj2" fmla="val 299029"/>
            <a:gd name="adj3" fmla="val 2230673"/>
            <a:gd name="adj4" fmla="val 1676256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166AE-A0A1-4585-8395-A6027878C899}">
      <dsp:nvSpPr>
        <dsp:cNvPr id="0" name=""/>
        <dsp:cNvSpPr/>
      </dsp:nvSpPr>
      <dsp:spPr>
        <a:xfrm>
          <a:off x="41867" y="194099"/>
          <a:ext cx="357747" cy="35774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3E2EA-C9AD-4096-BF94-0685C459705E}">
      <dsp:nvSpPr>
        <dsp:cNvPr id="0" name=""/>
        <dsp:cNvSpPr/>
      </dsp:nvSpPr>
      <dsp:spPr>
        <a:xfrm>
          <a:off x="184704" y="2951"/>
          <a:ext cx="385723" cy="3857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E2CA4-65B2-4558-9AC6-4B01ECAFA0D0}">
      <dsp:nvSpPr>
        <dsp:cNvPr id="0" name=""/>
        <dsp:cNvSpPr/>
      </dsp:nvSpPr>
      <dsp:spPr>
        <a:xfrm>
          <a:off x="-4910700" y="-748522"/>
          <a:ext cx="5817523" cy="5817523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6D612-5B3C-47DF-AF27-0CD086EC57F1}">
      <dsp:nvSpPr>
        <dsp:cNvPr id="0" name=""/>
        <dsp:cNvSpPr/>
      </dsp:nvSpPr>
      <dsp:spPr>
        <a:xfrm>
          <a:off x="642768" y="434813"/>
          <a:ext cx="4244569" cy="814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76" tIns="12700" rIns="12700" bIns="1270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 smtClean="0">
            <a:solidFill>
              <a:schemeClr val="bg1"/>
            </a:solidFill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 smtClean="0">
            <a:solidFill>
              <a:schemeClr val="bg1"/>
            </a:solidFill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91 items about 4 parts of the model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 smtClean="0">
            <a:solidFill>
              <a:schemeClr val="bg1"/>
            </a:solidFill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 smtClean="0">
            <a:solidFill>
              <a:schemeClr val="bg1"/>
            </a:solidFill>
          </a:endParaRPr>
        </a:p>
      </dsp:txBody>
      <dsp:txXfrm>
        <a:off x="642768" y="434813"/>
        <a:ext cx="4244569" cy="814946"/>
      </dsp:txXfrm>
    </dsp:sp>
    <dsp:sp modelId="{688BBD66-CF4D-4D4A-B5AF-22959C789D1A}">
      <dsp:nvSpPr>
        <dsp:cNvPr id="0" name=""/>
        <dsp:cNvSpPr/>
      </dsp:nvSpPr>
      <dsp:spPr>
        <a:xfrm>
          <a:off x="137542" y="427759"/>
          <a:ext cx="872671" cy="872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DF6DA-F6A6-4AB9-BD4D-5D36D4BDF809}">
      <dsp:nvSpPr>
        <dsp:cNvPr id="0" name=""/>
        <dsp:cNvSpPr/>
      </dsp:nvSpPr>
      <dsp:spPr>
        <a:xfrm>
          <a:off x="852819" y="1732840"/>
          <a:ext cx="4000787" cy="854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76" tIns="12700" rIns="12700" bIns="1270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 smtClean="0">
            <a:solidFill>
              <a:schemeClr val="bg1"/>
            </a:solidFill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 smtClean="0">
            <a:solidFill>
              <a:schemeClr val="bg1"/>
            </a:solidFill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Demographic data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 smtClean="0">
            <a:solidFill>
              <a:schemeClr val="bg1"/>
            </a:solidFill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 smtClean="0">
            <a:solidFill>
              <a:schemeClr val="bg1"/>
            </a:solidFill>
          </a:endParaRPr>
        </a:p>
      </dsp:txBody>
      <dsp:txXfrm>
        <a:off x="852819" y="1732840"/>
        <a:ext cx="4000787" cy="854798"/>
      </dsp:txXfrm>
    </dsp:sp>
    <dsp:sp modelId="{650821C3-BCE6-4CB4-B888-3FE272522409}">
      <dsp:nvSpPr>
        <dsp:cNvPr id="0" name=""/>
        <dsp:cNvSpPr/>
      </dsp:nvSpPr>
      <dsp:spPr>
        <a:xfrm>
          <a:off x="451641" y="1723903"/>
          <a:ext cx="872671" cy="872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246C9-FFA3-48F6-A677-864E3917EAD4}">
      <dsp:nvSpPr>
        <dsp:cNvPr id="0" name=""/>
        <dsp:cNvSpPr/>
      </dsp:nvSpPr>
      <dsp:spPr>
        <a:xfrm>
          <a:off x="521500" y="3048815"/>
          <a:ext cx="4349325" cy="81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76" tIns="12700" rIns="12700" bIns="1270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 smtClean="0">
            <a:solidFill>
              <a:schemeClr val="bg1"/>
            </a:solidFill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 smtClean="0">
            <a:solidFill>
              <a:schemeClr val="bg1"/>
            </a:solidFill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10.000 employers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 smtClean="0">
            <a:solidFill>
              <a:schemeClr val="bg1"/>
            </a:solidFill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 smtClean="0">
            <a:solidFill>
              <a:schemeClr val="bg1"/>
            </a:solidFill>
          </a:endParaRPr>
        </a:p>
      </dsp:txBody>
      <dsp:txXfrm>
        <a:off x="521500" y="3048815"/>
        <a:ext cx="4349325" cy="815136"/>
      </dsp:txXfrm>
    </dsp:sp>
    <dsp:sp modelId="{AF3A126D-A2E8-46A5-B464-A48494A87C4E}">
      <dsp:nvSpPr>
        <dsp:cNvPr id="0" name=""/>
        <dsp:cNvSpPr/>
      </dsp:nvSpPr>
      <dsp:spPr>
        <a:xfrm>
          <a:off x="137542" y="3020047"/>
          <a:ext cx="872671" cy="872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0B108-6F60-40B3-9F16-AC9A6186E00D}">
      <dsp:nvSpPr>
        <dsp:cNvPr id="0" name=""/>
        <dsp:cNvSpPr/>
      </dsp:nvSpPr>
      <dsp:spPr>
        <a:xfrm rot="5400000">
          <a:off x="845279" y="1187375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D8923-8D72-4B6F-8078-0D86A3A5E0C0}">
      <dsp:nvSpPr>
        <dsp:cNvPr id="0" name=""/>
        <dsp:cNvSpPr/>
      </dsp:nvSpPr>
      <dsp:spPr>
        <a:xfrm>
          <a:off x="567058" y="23283"/>
          <a:ext cx="1767802" cy="12374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Factor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analysis</a:t>
          </a:r>
          <a:r>
            <a:rPr lang="de-DE" sz="1700" kern="1200" dirty="0" smtClean="0"/>
            <a:t>, </a:t>
          </a:r>
          <a:r>
            <a:rPr lang="de-DE" sz="1700" kern="1200" dirty="0" err="1" smtClean="0"/>
            <a:t>description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of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factors</a:t>
          </a:r>
          <a:endParaRPr lang="de-DE" sz="1700" kern="1200" dirty="0"/>
        </a:p>
      </dsp:txBody>
      <dsp:txXfrm>
        <a:off x="627474" y="83699"/>
        <a:ext cx="1646970" cy="1116572"/>
      </dsp:txXfrm>
    </dsp:sp>
    <dsp:sp modelId="{33CE8E6E-4440-402C-95D9-F8F0CA2440AE}">
      <dsp:nvSpPr>
        <dsp:cNvPr id="0" name=""/>
        <dsp:cNvSpPr/>
      </dsp:nvSpPr>
      <dsp:spPr>
        <a:xfrm>
          <a:off x="2334861" y="141298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5A811-1CD0-4020-9CD8-CD6DF56ECD70}">
      <dsp:nvSpPr>
        <dsp:cNvPr id="0" name=""/>
        <dsp:cNvSpPr/>
      </dsp:nvSpPr>
      <dsp:spPr>
        <a:xfrm rot="5400000">
          <a:off x="2310975" y="2577389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EC848-FFD4-476C-9B96-201704ECEA1C}">
      <dsp:nvSpPr>
        <dsp:cNvPr id="0" name=""/>
        <dsp:cNvSpPr/>
      </dsp:nvSpPr>
      <dsp:spPr>
        <a:xfrm>
          <a:off x="2032754" y="1413297"/>
          <a:ext cx="1767802" cy="12374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Reliability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analysis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and</a:t>
          </a:r>
          <a:r>
            <a:rPr lang="de-DE" sz="1700" kern="1200" dirty="0" smtClean="0"/>
            <a:t> item </a:t>
          </a:r>
          <a:r>
            <a:rPr lang="de-DE" sz="1700" kern="1200" dirty="0" err="1" smtClean="0"/>
            <a:t>selection</a:t>
          </a:r>
          <a:endParaRPr lang="de-DE" sz="1700" kern="1200" dirty="0"/>
        </a:p>
      </dsp:txBody>
      <dsp:txXfrm>
        <a:off x="2093170" y="1473713"/>
        <a:ext cx="1646970" cy="1116572"/>
      </dsp:txXfrm>
    </dsp:sp>
    <dsp:sp modelId="{2C69745C-7293-4F2A-B328-07CCD1B7EE1E}">
      <dsp:nvSpPr>
        <dsp:cNvPr id="0" name=""/>
        <dsp:cNvSpPr/>
      </dsp:nvSpPr>
      <dsp:spPr>
        <a:xfrm>
          <a:off x="3800557" y="1531312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9EEA0-90F9-49E3-827A-C7497EC27418}">
      <dsp:nvSpPr>
        <dsp:cNvPr id="0" name=""/>
        <dsp:cNvSpPr/>
      </dsp:nvSpPr>
      <dsp:spPr>
        <a:xfrm>
          <a:off x="3498450" y="2803311"/>
          <a:ext cx="1767802" cy="12374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Sum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scores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for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each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factor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for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further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analyses</a:t>
          </a:r>
          <a:endParaRPr lang="de-DE" sz="1700" kern="1200" dirty="0"/>
        </a:p>
      </dsp:txBody>
      <dsp:txXfrm>
        <a:off x="3558866" y="2863727"/>
        <a:ext cx="1646970" cy="1116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6782280-E93F-4E9A-A261-AF7324A45727}" type="datetimeFigureOut">
              <a:rPr lang="de-DE" smtClean="0"/>
              <a:t>20.07.2016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DEDD466A-8302-42FC-864A-71A3843CC9B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0988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B51A07A2-C853-42BC-9E55-92DB45277AB1}" type="datetimeFigureOut">
              <a:rPr lang="de-DE" smtClean="0"/>
              <a:t>20.07.2016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90BFE03-5699-40BC-9D2C-6A35B36E01B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65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FE03-5699-40BC-9D2C-6A35B36E01B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57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FE03-5699-40BC-9D2C-6A35B36E01B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902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" y="0"/>
            <a:ext cx="91410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906000" cy="6858000"/>
          </a:xfrm>
        </p:grpSpPr>
        <p:sp>
          <p:nvSpPr>
            <p:cNvPr id="6" name="Rechteck 5"/>
            <p:cNvSpPr/>
            <p:nvPr userDrawn="1"/>
          </p:nvSpPr>
          <p:spPr>
            <a:xfrm>
              <a:off x="8550274" y="0"/>
              <a:ext cx="1355725" cy="15240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63" dirty="0"/>
            </a:p>
          </p:txBody>
        </p:sp>
        <p:sp>
          <p:nvSpPr>
            <p:cNvPr id="7" name="Rechteck 6"/>
            <p:cNvSpPr/>
            <p:nvPr userDrawn="1"/>
          </p:nvSpPr>
          <p:spPr>
            <a:xfrm>
              <a:off x="7194549" y="0"/>
              <a:ext cx="1355725" cy="15240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63" dirty="0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5838824" y="0"/>
              <a:ext cx="1355725" cy="15240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63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4483099" y="0"/>
              <a:ext cx="1355725" cy="15240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63" dirty="0"/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3127374" y="0"/>
              <a:ext cx="1355725" cy="15240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63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1771649" y="0"/>
              <a:ext cx="1355725" cy="15240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63" dirty="0"/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415924" y="0"/>
              <a:ext cx="1355725" cy="15240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63" dirty="0"/>
            </a:p>
          </p:txBody>
        </p:sp>
        <p:grpSp>
          <p:nvGrpSpPr>
            <p:cNvPr id="13" name="Gruppieren 34"/>
            <p:cNvGrpSpPr>
              <a:grpSpLocks/>
            </p:cNvGrpSpPr>
            <p:nvPr userDrawn="1"/>
          </p:nvGrpSpPr>
          <p:grpSpPr bwMode="auto">
            <a:xfrm>
              <a:off x="-1" y="148182"/>
              <a:ext cx="9906000" cy="6709818"/>
              <a:chOff x="-1" y="148182"/>
              <a:chExt cx="9906000" cy="665437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8550274" y="147642"/>
                <a:ext cx="1355725" cy="134609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8550274" y="1493738"/>
                <a:ext cx="1355725" cy="1346097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8550274" y="2839835"/>
                <a:ext cx="1355725" cy="1346096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8550274" y="4185930"/>
                <a:ext cx="1355725" cy="1346097"/>
              </a:xfrm>
              <a:prstGeom prst="rect">
                <a:avLst/>
              </a:prstGeom>
              <a:solidFill>
                <a:srgbClr val="FFFFFF">
                  <a:alpha val="3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7194549" y="147642"/>
                <a:ext cx="1355725" cy="1346096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0" name="Rechteck 19"/>
              <p:cNvSpPr/>
              <p:nvPr/>
            </p:nvSpPr>
            <p:spPr>
              <a:xfrm>
                <a:off x="7194549" y="1493738"/>
                <a:ext cx="1355725" cy="1346097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7194549" y="2839835"/>
                <a:ext cx="1355725" cy="1346096"/>
              </a:xfrm>
              <a:prstGeom prst="rect">
                <a:avLst/>
              </a:prstGeom>
              <a:solidFill>
                <a:srgbClr val="FFFFFF">
                  <a:alpha val="3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7194549" y="4185930"/>
                <a:ext cx="1355725" cy="1346097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5838824" y="147642"/>
                <a:ext cx="1355725" cy="1346096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4" name="Rechteck 23"/>
              <p:cNvSpPr/>
              <p:nvPr/>
            </p:nvSpPr>
            <p:spPr>
              <a:xfrm>
                <a:off x="5838824" y="1493738"/>
                <a:ext cx="1355725" cy="1346097"/>
              </a:xfrm>
              <a:prstGeom prst="rect">
                <a:avLst/>
              </a:prstGeom>
              <a:solidFill>
                <a:srgbClr val="FFFFFF">
                  <a:alpha val="3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5" name="Rechteck 24"/>
              <p:cNvSpPr/>
              <p:nvPr/>
            </p:nvSpPr>
            <p:spPr>
              <a:xfrm>
                <a:off x="5838824" y="2839835"/>
                <a:ext cx="1355725" cy="1346096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6" name="Rechteck 25"/>
              <p:cNvSpPr/>
              <p:nvPr/>
            </p:nvSpPr>
            <p:spPr>
              <a:xfrm>
                <a:off x="5838824" y="4185930"/>
                <a:ext cx="1355725" cy="134609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4483099" y="147642"/>
                <a:ext cx="1355725" cy="1346096"/>
              </a:xfrm>
              <a:prstGeom prst="rect">
                <a:avLst/>
              </a:prstGeom>
              <a:solidFill>
                <a:srgbClr val="FFFFFF">
                  <a:alpha val="3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8" name="Rechteck 27"/>
              <p:cNvSpPr/>
              <p:nvPr/>
            </p:nvSpPr>
            <p:spPr>
              <a:xfrm>
                <a:off x="4483099" y="1493738"/>
                <a:ext cx="1355725" cy="1346097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9" name="Rechteck 28"/>
              <p:cNvSpPr/>
              <p:nvPr/>
            </p:nvSpPr>
            <p:spPr>
              <a:xfrm>
                <a:off x="4483099" y="2839835"/>
                <a:ext cx="1355725" cy="1346096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4483099" y="4185930"/>
                <a:ext cx="1355725" cy="1346097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3127374" y="147642"/>
                <a:ext cx="1355725" cy="1346096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2" name="Rechteck 31"/>
              <p:cNvSpPr/>
              <p:nvPr/>
            </p:nvSpPr>
            <p:spPr>
              <a:xfrm>
                <a:off x="3127374" y="1493738"/>
                <a:ext cx="1355725" cy="134609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3127374" y="2839835"/>
                <a:ext cx="1355725" cy="1346096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3127374" y="4185930"/>
                <a:ext cx="1355725" cy="1346097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1771649" y="147642"/>
                <a:ext cx="1355725" cy="1346096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1771649" y="1493738"/>
                <a:ext cx="1355725" cy="1346097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1771649" y="2839835"/>
                <a:ext cx="1355725" cy="1346096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8" name="Rechteck 37"/>
              <p:cNvSpPr/>
              <p:nvPr/>
            </p:nvSpPr>
            <p:spPr>
              <a:xfrm>
                <a:off x="1771649" y="4185930"/>
                <a:ext cx="1355725" cy="1346097"/>
              </a:xfrm>
              <a:prstGeom prst="rect">
                <a:avLst/>
              </a:prstGeom>
              <a:solidFill>
                <a:srgbClr val="FFFFFF">
                  <a:alpha val="9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415924" y="147642"/>
                <a:ext cx="1355725" cy="1346096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0" name="Rechteck 39"/>
              <p:cNvSpPr/>
              <p:nvPr/>
            </p:nvSpPr>
            <p:spPr>
              <a:xfrm>
                <a:off x="415924" y="1493738"/>
                <a:ext cx="1355725" cy="1346097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415924" y="2839835"/>
                <a:ext cx="1355725" cy="1346096"/>
              </a:xfrm>
              <a:prstGeom prst="rect">
                <a:avLst/>
              </a:prstGeom>
              <a:solidFill>
                <a:srgbClr val="FFFFFF">
                  <a:alpha val="9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2" name="Rechteck 41"/>
              <p:cNvSpPr/>
              <p:nvPr/>
            </p:nvSpPr>
            <p:spPr>
              <a:xfrm>
                <a:off x="415924" y="4185930"/>
                <a:ext cx="1355725" cy="1346097"/>
              </a:xfrm>
              <a:prstGeom prst="rect">
                <a:avLst/>
              </a:prstGeom>
              <a:solidFill>
                <a:srgbClr val="FFFFFF">
                  <a:alpha val="95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3" name="Rechteck 42"/>
              <p:cNvSpPr/>
              <p:nvPr userDrawn="1"/>
            </p:nvSpPr>
            <p:spPr>
              <a:xfrm>
                <a:off x="-1" y="147642"/>
                <a:ext cx="415925" cy="1346096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4" name="Rechteck 43"/>
              <p:cNvSpPr/>
              <p:nvPr userDrawn="1"/>
            </p:nvSpPr>
            <p:spPr>
              <a:xfrm>
                <a:off x="-1" y="1493738"/>
                <a:ext cx="415925" cy="1346097"/>
              </a:xfrm>
              <a:prstGeom prst="rect">
                <a:avLst/>
              </a:prstGeom>
              <a:solidFill>
                <a:srgbClr val="FFFFFF">
                  <a:alpha val="9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5" name="Rechteck 44"/>
              <p:cNvSpPr/>
              <p:nvPr userDrawn="1"/>
            </p:nvSpPr>
            <p:spPr>
              <a:xfrm>
                <a:off x="-1" y="2839835"/>
                <a:ext cx="415925" cy="1346096"/>
              </a:xfrm>
              <a:prstGeom prst="rect">
                <a:avLst/>
              </a:prstGeom>
              <a:solidFill>
                <a:srgbClr val="FFFFFF">
                  <a:alpha val="95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6" name="Rechteck 45"/>
              <p:cNvSpPr/>
              <p:nvPr userDrawn="1"/>
            </p:nvSpPr>
            <p:spPr>
              <a:xfrm>
                <a:off x="-1" y="4185930"/>
                <a:ext cx="415925" cy="134609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7" name="Rechteck 46"/>
              <p:cNvSpPr/>
              <p:nvPr userDrawn="1"/>
            </p:nvSpPr>
            <p:spPr>
              <a:xfrm>
                <a:off x="8550274" y="5532027"/>
                <a:ext cx="1355725" cy="1270525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8" name="Rechteck 47"/>
              <p:cNvSpPr/>
              <p:nvPr userDrawn="1"/>
            </p:nvSpPr>
            <p:spPr>
              <a:xfrm>
                <a:off x="7194549" y="5532027"/>
                <a:ext cx="1355725" cy="1270525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9" name="Rechteck 48"/>
              <p:cNvSpPr/>
              <p:nvPr userDrawn="1"/>
            </p:nvSpPr>
            <p:spPr>
              <a:xfrm>
                <a:off x="5838824" y="5532027"/>
                <a:ext cx="1355725" cy="1270525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50" name="Rechteck 49"/>
              <p:cNvSpPr/>
              <p:nvPr userDrawn="1"/>
            </p:nvSpPr>
            <p:spPr>
              <a:xfrm>
                <a:off x="4483099" y="5532027"/>
                <a:ext cx="1355725" cy="1270525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51" name="Rechteck 50"/>
              <p:cNvSpPr/>
              <p:nvPr userDrawn="1"/>
            </p:nvSpPr>
            <p:spPr>
              <a:xfrm>
                <a:off x="3127374" y="5532027"/>
                <a:ext cx="1355725" cy="1270525"/>
              </a:xfrm>
              <a:prstGeom prst="rect">
                <a:avLst/>
              </a:prstGeom>
              <a:solidFill>
                <a:srgbClr val="FFFFFF">
                  <a:alpha val="9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52" name="Rechteck 51"/>
              <p:cNvSpPr/>
              <p:nvPr userDrawn="1"/>
            </p:nvSpPr>
            <p:spPr>
              <a:xfrm>
                <a:off x="1771649" y="5532027"/>
                <a:ext cx="1355725" cy="1270525"/>
              </a:xfrm>
              <a:prstGeom prst="rect">
                <a:avLst/>
              </a:prstGeom>
              <a:solidFill>
                <a:srgbClr val="FFFFFF">
                  <a:alpha val="95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53" name="Rechteck 52"/>
              <p:cNvSpPr/>
              <p:nvPr userDrawn="1"/>
            </p:nvSpPr>
            <p:spPr>
              <a:xfrm>
                <a:off x="415924" y="5532027"/>
                <a:ext cx="1355725" cy="127052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54" name="Rechteck 53"/>
              <p:cNvSpPr/>
              <p:nvPr userDrawn="1"/>
            </p:nvSpPr>
            <p:spPr>
              <a:xfrm>
                <a:off x="-1" y="5532027"/>
                <a:ext cx="415925" cy="127052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</p:grpSp>
        <p:sp>
          <p:nvSpPr>
            <p:cNvPr id="14" name="Rechteck 13"/>
            <p:cNvSpPr/>
            <p:nvPr userDrawn="1"/>
          </p:nvSpPr>
          <p:spPr>
            <a:xfrm>
              <a:off x="-1" y="0"/>
              <a:ext cx="415925" cy="15240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63" dirty="0"/>
            </a:p>
          </p:txBody>
        </p:sp>
      </p:grpSp>
      <p:sp>
        <p:nvSpPr>
          <p:cNvPr id="55" name="Rechteck 54"/>
          <p:cNvSpPr/>
          <p:nvPr/>
        </p:nvSpPr>
        <p:spPr>
          <a:xfrm>
            <a:off x="-1270" y="2691376"/>
            <a:ext cx="9144000" cy="1688425"/>
          </a:xfrm>
          <a:prstGeom prst="rect">
            <a:avLst/>
          </a:prstGeom>
          <a:gradFill>
            <a:gsLst>
              <a:gs pos="88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63" dirty="0"/>
          </a:p>
        </p:txBody>
      </p:sp>
      <p:sp>
        <p:nvSpPr>
          <p:cNvPr id="57" name="Titel 1"/>
          <p:cNvSpPr>
            <a:spLocks noGrp="1"/>
          </p:cNvSpPr>
          <p:nvPr>
            <p:ph type="ctrTitle"/>
          </p:nvPr>
        </p:nvSpPr>
        <p:spPr>
          <a:xfrm>
            <a:off x="506053" y="2633419"/>
            <a:ext cx="8251085" cy="1155508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32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8" name="Untertitel 2"/>
          <p:cNvSpPr>
            <a:spLocks noGrp="1"/>
          </p:cNvSpPr>
          <p:nvPr>
            <p:ph type="subTitle" idx="1"/>
          </p:nvPr>
        </p:nvSpPr>
        <p:spPr>
          <a:xfrm>
            <a:off x="506052" y="3718613"/>
            <a:ext cx="8251085" cy="238522"/>
          </a:xfrm>
          <a:noFill/>
        </p:spPr>
        <p:txBody>
          <a:bodyPr lIns="0">
            <a:noAutofit/>
          </a:bodyPr>
          <a:lstStyle>
            <a:lvl1pPr marL="0" indent="0" algn="l">
              <a:buNone/>
              <a:defRPr sz="2000" cap="all" baseline="0">
                <a:solidFill>
                  <a:schemeClr val="accent1"/>
                </a:solidFill>
                <a:effectLst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9" name="Datumsplatzhalter 3"/>
          <p:cNvSpPr>
            <a:spLocks noGrp="1"/>
          </p:cNvSpPr>
          <p:nvPr>
            <p:ph type="dt" sz="half" idx="10"/>
          </p:nvPr>
        </p:nvSpPr>
        <p:spPr>
          <a:xfrm>
            <a:off x="505558" y="4067176"/>
            <a:ext cx="2384180" cy="252413"/>
          </a:xfrm>
        </p:spPr>
        <p:txBody>
          <a:bodyPr lIns="0"/>
          <a:lstStyle>
            <a:lvl1pPr algn="l">
              <a:defRPr sz="894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5775537-583B-406D-AC3C-8D97F723C61E}" type="datetime1">
              <a:rPr lang="de-DE" smtClean="0"/>
              <a:t>20.07.2016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4" y="321469"/>
            <a:ext cx="2259240" cy="9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20971"/>
      </p:ext>
    </p:extLst>
  </p:cSld>
  <p:clrMapOvr>
    <a:masterClrMapping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&amp; 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SmartArt-Platzhalter 6"/>
          <p:cNvSpPr>
            <a:spLocks noGrp="1"/>
          </p:cNvSpPr>
          <p:nvPr>
            <p:ph type="dgm" sz="quarter" idx="13"/>
          </p:nvPr>
        </p:nvSpPr>
        <p:spPr>
          <a:xfrm>
            <a:off x="386954" y="1700214"/>
            <a:ext cx="8370094" cy="4357687"/>
          </a:xfrm>
        </p:spPr>
        <p:txBody>
          <a:bodyPr rtlCol="0">
            <a:noAutofit/>
          </a:bodyPr>
          <a:lstStyle/>
          <a:p>
            <a:pPr lvl="0"/>
            <a:r>
              <a:rPr lang="de-DE" noProof="0" dirty="0" smtClean="0"/>
              <a:t>Klicken Sie auf das Symbol, um die SmartArt-Grafik hinzuzufügen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A9C8D50-33F3-41F9-AFD0-C77F26B7B259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AA17025-5CE6-48F7-8E7D-6EE8FC6E298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342757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&amp; Bild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86954" y="1700214"/>
            <a:ext cx="8370093" cy="4357687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874186BD-BC61-49D7-B6ED-F02DCDF95262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AA17025-5CE6-48F7-8E7D-6EE8FC6E298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62702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, Bil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719224" y="1700214"/>
            <a:ext cx="4037823" cy="43576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86954" y="1700214"/>
            <a:ext cx="4185047" cy="4357687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18A1BF5-7C38-4EDB-BBFF-1D158C34803E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AA17025-5CE6-48F7-8E7D-6EE8FC6E298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973030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&amp;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Diagrammplatzhalter 8"/>
          <p:cNvSpPr>
            <a:spLocks noGrp="1"/>
          </p:cNvSpPr>
          <p:nvPr>
            <p:ph type="chart" sz="quarter" idx="15"/>
          </p:nvPr>
        </p:nvSpPr>
        <p:spPr>
          <a:xfrm>
            <a:off x="386954" y="1700214"/>
            <a:ext cx="8370094" cy="4357687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dirty="0" smtClean="0"/>
              <a:t>Diagramm durch Klicken auf Symbol hinzufügen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91D3DC9B-5060-4BE6-AAC0-9C797827A103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6AA17025-5CE6-48F7-8E7D-6EE8FC6E298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796434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, Diagramm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Diagrammplatzhalter 8"/>
          <p:cNvSpPr>
            <a:spLocks noGrp="1"/>
          </p:cNvSpPr>
          <p:nvPr>
            <p:ph type="chart" sz="quarter" idx="15"/>
          </p:nvPr>
        </p:nvSpPr>
        <p:spPr>
          <a:xfrm>
            <a:off x="386955" y="1700214"/>
            <a:ext cx="4185046" cy="4357687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dirty="0" smtClean="0"/>
              <a:t>Diagramm durch Klicken auf Symbol hinzufügen</a:t>
            </a:r>
            <a:endParaRPr lang="de-DE" noProof="0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719224" y="1700214"/>
            <a:ext cx="4037823" cy="43576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C80AAD7D-03EC-4324-8AFF-826FC10B8F13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6AA17025-5CE6-48F7-8E7D-6EE8FC6E298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35916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line, Diagramm &amp;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Diagrammplatzhalter 8"/>
          <p:cNvSpPr>
            <a:spLocks noGrp="1"/>
          </p:cNvSpPr>
          <p:nvPr>
            <p:ph type="chart" sz="quarter" idx="15"/>
          </p:nvPr>
        </p:nvSpPr>
        <p:spPr>
          <a:xfrm>
            <a:off x="386955" y="1700214"/>
            <a:ext cx="4049314" cy="4357687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dirty="0" smtClean="0"/>
              <a:t>Diagramm durch Klicken auf Symbol hinzufügen</a:t>
            </a:r>
            <a:endParaRPr lang="de-DE" noProof="0" dirty="0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6"/>
          </p:nvPr>
        </p:nvSpPr>
        <p:spPr>
          <a:xfrm>
            <a:off x="4707733" y="1700214"/>
            <a:ext cx="4049314" cy="4357687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dirty="0" smtClean="0"/>
              <a:t>Diagramm durch Klicken auf Symbol hinzufügen</a:t>
            </a:r>
            <a:endParaRPr lang="de-DE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E7CA5476-795D-444F-B4E1-23D5E0EBB74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AA17025-5CE6-48F7-8E7D-6EE8FC6E298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018879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, Diagramm 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Diagrammplatzhalter 8"/>
          <p:cNvSpPr>
            <a:spLocks noGrp="1"/>
          </p:cNvSpPr>
          <p:nvPr>
            <p:ph type="chart" sz="quarter" idx="15"/>
          </p:nvPr>
        </p:nvSpPr>
        <p:spPr>
          <a:xfrm>
            <a:off x="386955" y="1700214"/>
            <a:ext cx="3270646" cy="4357687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dirty="0" smtClean="0"/>
              <a:t>Diagramm durch Klicken auf Symbol hinzufügen</a:t>
            </a:r>
            <a:endParaRPr lang="de-DE" noProof="0" dirty="0"/>
          </a:p>
        </p:txBody>
      </p:sp>
      <p:sp>
        <p:nvSpPr>
          <p:cNvPr id="8" name="Diagrammplatzhalter 8"/>
          <p:cNvSpPr>
            <a:spLocks noGrp="1"/>
          </p:cNvSpPr>
          <p:nvPr>
            <p:ph type="chart" sz="quarter" idx="16"/>
          </p:nvPr>
        </p:nvSpPr>
        <p:spPr>
          <a:xfrm>
            <a:off x="5486402" y="1700214"/>
            <a:ext cx="3270646" cy="4357687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dirty="0" smtClean="0"/>
              <a:t>Diagramm durch Klicken auf Symbol hinzufügen</a:t>
            </a:r>
            <a:endParaRPr lang="de-DE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3786188" y="5200652"/>
            <a:ext cx="1478756" cy="3524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3786188" y="4560711"/>
            <a:ext cx="1478756" cy="3524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3786188" y="3920769"/>
            <a:ext cx="1478756" cy="3524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0"/>
          </p:nvPr>
        </p:nvSpPr>
        <p:spPr>
          <a:xfrm>
            <a:off x="3786188" y="3280831"/>
            <a:ext cx="1478756" cy="3524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3786188" y="2640891"/>
            <a:ext cx="1478756" cy="3524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786188" y="2000951"/>
            <a:ext cx="1478756" cy="3524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fld id="{1822BC1C-8944-4CE6-BDB3-89289A9E8E03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AA17025-5CE6-48F7-8E7D-6EE8FC6E298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92358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0AF6FE-B7C1-406D-B737-0B24830B8BFD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17025-5CE6-48F7-8E7D-6EE8FC6E298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01388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CC4FC-36AF-4FB2-8275-5F4D7541BB58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17025-5CE6-48F7-8E7D-6EE8FC6E298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372029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" y="0"/>
            <a:ext cx="91410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906000" cy="6858000"/>
          </a:xfrm>
        </p:grpSpPr>
        <p:sp>
          <p:nvSpPr>
            <p:cNvPr id="4" name="Rechteck 3"/>
            <p:cNvSpPr/>
            <p:nvPr userDrawn="1"/>
          </p:nvSpPr>
          <p:spPr>
            <a:xfrm>
              <a:off x="8550274" y="0"/>
              <a:ext cx="1355725" cy="15240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63" dirty="0"/>
            </a:p>
          </p:txBody>
        </p:sp>
        <p:sp>
          <p:nvSpPr>
            <p:cNvPr id="5" name="Rechteck 4"/>
            <p:cNvSpPr/>
            <p:nvPr userDrawn="1"/>
          </p:nvSpPr>
          <p:spPr>
            <a:xfrm>
              <a:off x="7194549" y="0"/>
              <a:ext cx="1355725" cy="15240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63" dirty="0"/>
            </a:p>
          </p:txBody>
        </p:sp>
        <p:sp>
          <p:nvSpPr>
            <p:cNvPr id="6" name="Rechteck 5"/>
            <p:cNvSpPr/>
            <p:nvPr userDrawn="1"/>
          </p:nvSpPr>
          <p:spPr>
            <a:xfrm>
              <a:off x="5838824" y="0"/>
              <a:ext cx="1355725" cy="15240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63" dirty="0"/>
            </a:p>
          </p:txBody>
        </p:sp>
        <p:sp>
          <p:nvSpPr>
            <p:cNvPr id="7" name="Rechteck 6"/>
            <p:cNvSpPr/>
            <p:nvPr userDrawn="1"/>
          </p:nvSpPr>
          <p:spPr>
            <a:xfrm>
              <a:off x="4483099" y="0"/>
              <a:ext cx="1355725" cy="15240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63" dirty="0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3127374" y="0"/>
              <a:ext cx="1355725" cy="15240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63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771649" y="0"/>
              <a:ext cx="1355725" cy="15240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63" dirty="0"/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415924" y="0"/>
              <a:ext cx="1355725" cy="15240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63" dirty="0"/>
            </a:p>
          </p:txBody>
        </p:sp>
        <p:grpSp>
          <p:nvGrpSpPr>
            <p:cNvPr id="11" name="Gruppieren 34"/>
            <p:cNvGrpSpPr>
              <a:grpSpLocks/>
            </p:cNvGrpSpPr>
            <p:nvPr userDrawn="1"/>
          </p:nvGrpSpPr>
          <p:grpSpPr bwMode="auto">
            <a:xfrm>
              <a:off x="-1" y="148182"/>
              <a:ext cx="9906000" cy="6709818"/>
              <a:chOff x="-1" y="148182"/>
              <a:chExt cx="9906000" cy="6654370"/>
            </a:xfrm>
          </p:grpSpPr>
          <p:sp>
            <p:nvSpPr>
              <p:cNvPr id="13" name="Rechteck 12"/>
              <p:cNvSpPr/>
              <p:nvPr/>
            </p:nvSpPr>
            <p:spPr>
              <a:xfrm>
                <a:off x="8550274" y="147642"/>
                <a:ext cx="1355725" cy="134609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8550274" y="1493738"/>
                <a:ext cx="1355725" cy="1346097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8550274" y="2839835"/>
                <a:ext cx="1355725" cy="1346096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8550274" y="4185930"/>
                <a:ext cx="1355725" cy="1346097"/>
              </a:xfrm>
              <a:prstGeom prst="rect">
                <a:avLst/>
              </a:prstGeom>
              <a:solidFill>
                <a:srgbClr val="FFFFFF">
                  <a:alpha val="3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7194549" y="147642"/>
                <a:ext cx="1355725" cy="1346096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7194549" y="1493738"/>
                <a:ext cx="1355725" cy="1346097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7194549" y="2839835"/>
                <a:ext cx="1355725" cy="1346096"/>
              </a:xfrm>
              <a:prstGeom prst="rect">
                <a:avLst/>
              </a:prstGeom>
              <a:solidFill>
                <a:srgbClr val="FFFFFF">
                  <a:alpha val="3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0" name="Rechteck 19"/>
              <p:cNvSpPr/>
              <p:nvPr/>
            </p:nvSpPr>
            <p:spPr>
              <a:xfrm>
                <a:off x="7194549" y="4185930"/>
                <a:ext cx="1355725" cy="1346097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5838824" y="147642"/>
                <a:ext cx="1355725" cy="1346096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5838824" y="1493738"/>
                <a:ext cx="1355725" cy="1346097"/>
              </a:xfrm>
              <a:prstGeom prst="rect">
                <a:avLst/>
              </a:prstGeom>
              <a:solidFill>
                <a:srgbClr val="FFFFFF">
                  <a:alpha val="3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5838824" y="2839835"/>
                <a:ext cx="1355725" cy="1346096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4" name="Rechteck 23"/>
              <p:cNvSpPr/>
              <p:nvPr/>
            </p:nvSpPr>
            <p:spPr>
              <a:xfrm>
                <a:off x="5838824" y="4185930"/>
                <a:ext cx="1355725" cy="134609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5" name="Rechteck 24"/>
              <p:cNvSpPr/>
              <p:nvPr/>
            </p:nvSpPr>
            <p:spPr>
              <a:xfrm>
                <a:off x="4483099" y="147642"/>
                <a:ext cx="1355725" cy="1346096"/>
              </a:xfrm>
              <a:prstGeom prst="rect">
                <a:avLst/>
              </a:prstGeom>
              <a:solidFill>
                <a:srgbClr val="FFFFFF">
                  <a:alpha val="3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6" name="Rechteck 25"/>
              <p:cNvSpPr/>
              <p:nvPr/>
            </p:nvSpPr>
            <p:spPr>
              <a:xfrm>
                <a:off x="4483099" y="1493738"/>
                <a:ext cx="1355725" cy="1346097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4483099" y="2839835"/>
                <a:ext cx="1355725" cy="1346096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8" name="Rechteck 27"/>
              <p:cNvSpPr/>
              <p:nvPr/>
            </p:nvSpPr>
            <p:spPr>
              <a:xfrm>
                <a:off x="4483099" y="4185930"/>
                <a:ext cx="1355725" cy="1346097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29" name="Rechteck 28"/>
              <p:cNvSpPr/>
              <p:nvPr/>
            </p:nvSpPr>
            <p:spPr>
              <a:xfrm>
                <a:off x="3127374" y="147642"/>
                <a:ext cx="1355725" cy="1346096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3127374" y="1493738"/>
                <a:ext cx="1355725" cy="134609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3127374" y="2839835"/>
                <a:ext cx="1355725" cy="1346096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2" name="Rechteck 31"/>
              <p:cNvSpPr/>
              <p:nvPr/>
            </p:nvSpPr>
            <p:spPr>
              <a:xfrm>
                <a:off x="3127374" y="4185930"/>
                <a:ext cx="1355725" cy="1346097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1771649" y="147642"/>
                <a:ext cx="1355725" cy="1346096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1771649" y="1493738"/>
                <a:ext cx="1355725" cy="1346097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1771649" y="2839835"/>
                <a:ext cx="1355725" cy="1346096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1771649" y="4185930"/>
                <a:ext cx="1355725" cy="1346097"/>
              </a:xfrm>
              <a:prstGeom prst="rect">
                <a:avLst/>
              </a:prstGeom>
              <a:solidFill>
                <a:srgbClr val="FFFFFF">
                  <a:alpha val="9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415924" y="147642"/>
                <a:ext cx="1355725" cy="1346096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8" name="Rechteck 37"/>
              <p:cNvSpPr/>
              <p:nvPr/>
            </p:nvSpPr>
            <p:spPr>
              <a:xfrm>
                <a:off x="415924" y="1493738"/>
                <a:ext cx="1355725" cy="1346097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415924" y="2839835"/>
                <a:ext cx="1355725" cy="1346096"/>
              </a:xfrm>
              <a:prstGeom prst="rect">
                <a:avLst/>
              </a:prstGeom>
              <a:solidFill>
                <a:srgbClr val="FFFFFF">
                  <a:alpha val="9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0" name="Rechteck 39"/>
              <p:cNvSpPr/>
              <p:nvPr/>
            </p:nvSpPr>
            <p:spPr>
              <a:xfrm>
                <a:off x="415924" y="4185930"/>
                <a:ext cx="1355725" cy="1346097"/>
              </a:xfrm>
              <a:prstGeom prst="rect">
                <a:avLst/>
              </a:prstGeom>
              <a:solidFill>
                <a:srgbClr val="FFFFFF">
                  <a:alpha val="95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1" name="Rechteck 40"/>
              <p:cNvSpPr/>
              <p:nvPr userDrawn="1"/>
            </p:nvSpPr>
            <p:spPr>
              <a:xfrm>
                <a:off x="-1" y="147642"/>
                <a:ext cx="415925" cy="1346096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2" name="Rechteck 41"/>
              <p:cNvSpPr/>
              <p:nvPr userDrawn="1"/>
            </p:nvSpPr>
            <p:spPr>
              <a:xfrm>
                <a:off x="-1" y="1493738"/>
                <a:ext cx="415925" cy="1346097"/>
              </a:xfrm>
              <a:prstGeom prst="rect">
                <a:avLst/>
              </a:prstGeom>
              <a:solidFill>
                <a:srgbClr val="FFFFFF">
                  <a:alpha val="9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3" name="Rechteck 42"/>
              <p:cNvSpPr/>
              <p:nvPr userDrawn="1"/>
            </p:nvSpPr>
            <p:spPr>
              <a:xfrm>
                <a:off x="-1" y="2839835"/>
                <a:ext cx="415925" cy="1346096"/>
              </a:xfrm>
              <a:prstGeom prst="rect">
                <a:avLst/>
              </a:prstGeom>
              <a:solidFill>
                <a:srgbClr val="FFFFFF">
                  <a:alpha val="95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4" name="Rechteck 43"/>
              <p:cNvSpPr/>
              <p:nvPr userDrawn="1"/>
            </p:nvSpPr>
            <p:spPr>
              <a:xfrm>
                <a:off x="-1" y="4185930"/>
                <a:ext cx="415925" cy="134609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5" name="Rechteck 44"/>
              <p:cNvSpPr/>
              <p:nvPr userDrawn="1"/>
            </p:nvSpPr>
            <p:spPr>
              <a:xfrm>
                <a:off x="8550274" y="5532027"/>
                <a:ext cx="1355725" cy="1270525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6" name="Rechteck 45"/>
              <p:cNvSpPr/>
              <p:nvPr userDrawn="1"/>
            </p:nvSpPr>
            <p:spPr>
              <a:xfrm>
                <a:off x="7194549" y="5532027"/>
                <a:ext cx="1355725" cy="1270525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7" name="Rechteck 46"/>
              <p:cNvSpPr/>
              <p:nvPr userDrawn="1"/>
            </p:nvSpPr>
            <p:spPr>
              <a:xfrm>
                <a:off x="5838824" y="5532027"/>
                <a:ext cx="1355725" cy="1270525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8" name="Rechteck 47"/>
              <p:cNvSpPr/>
              <p:nvPr userDrawn="1"/>
            </p:nvSpPr>
            <p:spPr>
              <a:xfrm>
                <a:off x="4483099" y="5532027"/>
                <a:ext cx="1355725" cy="1270525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49" name="Rechteck 48"/>
              <p:cNvSpPr/>
              <p:nvPr userDrawn="1"/>
            </p:nvSpPr>
            <p:spPr>
              <a:xfrm>
                <a:off x="3127374" y="5532027"/>
                <a:ext cx="1355725" cy="1270525"/>
              </a:xfrm>
              <a:prstGeom prst="rect">
                <a:avLst/>
              </a:prstGeom>
              <a:solidFill>
                <a:srgbClr val="FFFFFF">
                  <a:alpha val="90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50" name="Rechteck 49"/>
              <p:cNvSpPr/>
              <p:nvPr userDrawn="1"/>
            </p:nvSpPr>
            <p:spPr>
              <a:xfrm>
                <a:off x="1771649" y="5532027"/>
                <a:ext cx="1355725" cy="1270525"/>
              </a:xfrm>
              <a:prstGeom prst="rect">
                <a:avLst/>
              </a:prstGeom>
              <a:solidFill>
                <a:srgbClr val="FFFFFF">
                  <a:alpha val="95000"/>
                </a:srgb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51" name="Rechteck 50"/>
              <p:cNvSpPr/>
              <p:nvPr userDrawn="1"/>
            </p:nvSpPr>
            <p:spPr>
              <a:xfrm>
                <a:off x="415924" y="5532027"/>
                <a:ext cx="1355725" cy="127052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  <p:sp>
            <p:nvSpPr>
              <p:cNvPr id="52" name="Rechteck 51"/>
              <p:cNvSpPr/>
              <p:nvPr userDrawn="1"/>
            </p:nvSpPr>
            <p:spPr>
              <a:xfrm>
                <a:off x="-1" y="5532027"/>
                <a:ext cx="415925" cy="127052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63" dirty="0"/>
              </a:p>
            </p:txBody>
          </p:sp>
        </p:grpSp>
        <p:sp>
          <p:nvSpPr>
            <p:cNvPr id="12" name="Rechteck 11"/>
            <p:cNvSpPr/>
            <p:nvPr userDrawn="1"/>
          </p:nvSpPr>
          <p:spPr>
            <a:xfrm>
              <a:off x="-1" y="0"/>
              <a:ext cx="415925" cy="15240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63" dirty="0"/>
            </a:p>
          </p:txBody>
        </p:sp>
      </p:grpSp>
      <p:sp>
        <p:nvSpPr>
          <p:cNvPr id="53" name="Rechteck 52"/>
          <p:cNvSpPr/>
          <p:nvPr/>
        </p:nvSpPr>
        <p:spPr>
          <a:xfrm>
            <a:off x="-1270" y="2857576"/>
            <a:ext cx="9144000" cy="1367214"/>
          </a:xfrm>
          <a:prstGeom prst="rect">
            <a:avLst/>
          </a:prstGeom>
          <a:gradFill>
            <a:gsLst>
              <a:gs pos="88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63" dirty="0"/>
          </a:p>
        </p:txBody>
      </p:sp>
      <p:sp>
        <p:nvSpPr>
          <p:cNvPr id="54" name="Textfeld 53"/>
          <p:cNvSpPr txBox="1"/>
          <p:nvPr/>
        </p:nvSpPr>
        <p:spPr>
          <a:xfrm>
            <a:off x="504092" y="3214689"/>
            <a:ext cx="8253046" cy="7699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axlinePro-Regular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axlinePro-Regular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axlinePro-Regular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axlinePro-Regular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axlinePro-Regular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axlinePro-Regular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axlinePro-Regular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axlinePro-Regular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axlinePro-Regular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3200" dirty="0" smtClean="0">
                <a:latin typeface="DaxlinePro-Bold" pitchFamily="34" charset="0"/>
                <a:cs typeface="Arial" pitchFamily="34" charset="0"/>
              </a:rPr>
              <a:t>JETZT SEGEL SETZEN!</a:t>
            </a:r>
          </a:p>
          <a:p>
            <a:pPr eaLnBrk="1" hangingPunct="1">
              <a:defRPr/>
            </a:pPr>
            <a:r>
              <a:rPr lang="de-DE" altLang="de-DE" sz="1800" dirty="0" smtClean="0">
                <a:cs typeface="Arial" pitchFamily="34" charset="0"/>
              </a:rPr>
              <a:t>WIR SORGEN FÜR RÜCKENWIND</a:t>
            </a:r>
          </a:p>
        </p:txBody>
      </p:sp>
      <p:sp>
        <p:nvSpPr>
          <p:cNvPr id="55" name="Textfeld 78"/>
          <p:cNvSpPr txBox="1">
            <a:spLocks noChangeArrowheads="1"/>
          </p:cNvSpPr>
          <p:nvPr/>
        </p:nvSpPr>
        <p:spPr bwMode="auto">
          <a:xfrm>
            <a:off x="-1466" y="4789489"/>
            <a:ext cx="4676043" cy="3762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4000" tIns="36000" rIns="0" bIns="0" anchor="ctr"/>
          <a:lstStyle>
            <a:lvl1pPr>
              <a:defRPr>
                <a:solidFill>
                  <a:schemeClr val="tx1"/>
                </a:solidFill>
                <a:latin typeface="DaxlinePro-Regular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DaxlinePro-Regular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DaxlinePro-Regular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DaxlinePro-Regular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DaxlinePro-Regular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xlinePro-Regular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xlinePro-Regular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xlinePro-Regular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xlinePro-Regular" pitchFamily="34" charset="0"/>
              </a:defRPr>
            </a:lvl9pPr>
          </a:lstStyle>
          <a:p>
            <a:pPr>
              <a:defRPr/>
            </a:pPr>
            <a:r>
              <a:rPr lang="de-DE" altLang="de-DE" sz="160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www.fham.de  |  facebook.com/besserstudieren</a:t>
            </a:r>
          </a:p>
        </p:txBody>
      </p:sp>
      <p:pic>
        <p:nvPicPr>
          <p:cNvPr id="56" name="Grafik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9" y="517525"/>
            <a:ext cx="1853711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119271"/>
      </p:ext>
    </p:extLst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07911" y="1700214"/>
            <a:ext cx="6899680" cy="4357687"/>
          </a:xfrm>
        </p:spPr>
        <p:txBody>
          <a:bodyPr>
            <a:noAutofit/>
          </a:bodyPr>
          <a:lstStyle>
            <a:lvl1pPr marL="278606" indent="-278606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800" b="0">
                <a:solidFill>
                  <a:schemeClr val="tx1"/>
                </a:solidFill>
                <a:latin typeface="+mj-lt"/>
              </a:defRPr>
            </a:lvl1pPr>
            <a:lvl2pPr marL="508198" indent="-220564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2pPr>
            <a:lvl3pPr marL="803573" indent="-295375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3pPr>
            <a:lvl4pPr marL="1091208" indent="-287636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4pPr>
            <a:lvl5pPr marL="1387872" indent="-296664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AA17025-5CE6-48F7-8E7D-6EE8FC6E298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67467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7911" y="2422229"/>
            <a:ext cx="7606782" cy="714268"/>
          </a:xfrm>
        </p:spPr>
        <p:txBody>
          <a:bodyPr>
            <a:noAutofit/>
          </a:bodyPr>
          <a:lstStyle>
            <a:lvl1pPr marL="603647" indent="-603647">
              <a:buClr>
                <a:schemeClr val="accent1"/>
              </a:buClr>
              <a:buFont typeface="+mj-lt"/>
              <a:buAutoNum type="arabicPeriod"/>
              <a:defRPr sz="26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7A966E-C42C-4DBB-BF82-520FAD0D61D1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17025-5CE6-48F7-8E7D-6EE8FC6E298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126789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&amp; Text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07911" y="1700214"/>
            <a:ext cx="6907849" cy="43576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901613B-3B64-49C9-87C0-840E3C52A272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AA17025-5CE6-48F7-8E7D-6EE8FC6E298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96766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&amp;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07911" y="1700214"/>
            <a:ext cx="4053074" cy="43576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773316" y="1700214"/>
            <a:ext cx="3983823" cy="43576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537F2A3-D115-463F-9A1F-D9EE135E009C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AA17025-5CE6-48F7-8E7D-6EE8FC6E298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17871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&amp; 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07912" y="1700214"/>
            <a:ext cx="2585469" cy="43576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163925" y="1700214"/>
            <a:ext cx="2661290" cy="43576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6095757" y="1700214"/>
            <a:ext cx="2661290" cy="43576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90D9B8AA-B177-4367-A0E5-DA01ACAD14CF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6AA17025-5CE6-48F7-8E7D-6EE8FC6E298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51632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&amp; Text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07912" y="1700214"/>
            <a:ext cx="1854802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2451631" y="1700214"/>
            <a:ext cx="1909195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649742" y="1700214"/>
            <a:ext cx="1909195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6847852" y="1700214"/>
            <a:ext cx="1909195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6D761A1D-D926-40AF-B818-324A127FCBBE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AA17025-5CE6-48F7-8E7D-6EE8FC6E298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952002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&amp; Wertschöpfungsk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SmartArt-Platzhalter 8"/>
          <p:cNvSpPr>
            <a:spLocks noGrp="1"/>
          </p:cNvSpPr>
          <p:nvPr>
            <p:ph type="dgm" sz="quarter" idx="13"/>
          </p:nvPr>
        </p:nvSpPr>
        <p:spPr>
          <a:xfrm>
            <a:off x="386954" y="1700213"/>
            <a:ext cx="8370094" cy="810000"/>
          </a:xfrm>
        </p:spPr>
        <p:txBody>
          <a:bodyPr rtlCol="0">
            <a:noAutofit/>
          </a:bodyPr>
          <a:lstStyle/>
          <a:p>
            <a:pPr lvl="0"/>
            <a:r>
              <a:rPr lang="de-DE" noProof="0" dirty="0" smtClean="0"/>
              <a:t>Klicken Sie auf das Symbol, um die SmartArt-Grafik hinzuzufügen</a:t>
            </a:r>
            <a:endParaRPr lang="de-DE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386953" y="2697165"/>
            <a:ext cx="1174500" cy="3360737"/>
          </a:xfrm>
        </p:spPr>
        <p:txBody>
          <a:bodyPr lIns="0"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1763243" y="2697165"/>
            <a:ext cx="1174500" cy="3360737"/>
          </a:xfrm>
        </p:spPr>
        <p:txBody>
          <a:bodyPr lIns="0"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3139533" y="2697165"/>
            <a:ext cx="1174500" cy="3360737"/>
          </a:xfrm>
        </p:spPr>
        <p:txBody>
          <a:bodyPr lIns="0"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515823" y="2697165"/>
            <a:ext cx="1174500" cy="3360737"/>
          </a:xfrm>
        </p:spPr>
        <p:txBody>
          <a:bodyPr lIns="0"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18"/>
          </p:nvPr>
        </p:nvSpPr>
        <p:spPr>
          <a:xfrm>
            <a:off x="5892112" y="2697165"/>
            <a:ext cx="1174500" cy="3360737"/>
          </a:xfrm>
        </p:spPr>
        <p:txBody>
          <a:bodyPr lIns="0"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19"/>
          </p:nvPr>
        </p:nvSpPr>
        <p:spPr>
          <a:xfrm>
            <a:off x="7268400" y="2697165"/>
            <a:ext cx="1174500" cy="3360737"/>
          </a:xfrm>
        </p:spPr>
        <p:txBody>
          <a:bodyPr lIns="0"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fld id="{58F0932C-F0F3-411B-B109-7DD0E29E5B8D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6AA17025-5CE6-48F7-8E7D-6EE8FC6E298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5090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&amp;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3"/>
          </p:nvPr>
        </p:nvSpPr>
        <p:spPr>
          <a:xfrm>
            <a:off x="386954" y="1725153"/>
            <a:ext cx="8370094" cy="4357687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dirty="0" smtClean="0"/>
              <a:t>Tabelle durch Klicken auf Symbol hinzufügen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FB47328-8BC5-4590-AEB5-5932F6794C10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AA17025-5CE6-48F7-8E7D-6EE8FC6E298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898842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07731" y="539750"/>
            <a:ext cx="633339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07731" y="1714500"/>
            <a:ext cx="8449408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34108" y="6356351"/>
            <a:ext cx="1002323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A5EEB37-6424-42DE-942F-EA2F739ABEB7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38300" y="6356351"/>
            <a:ext cx="586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96251" y="6356351"/>
            <a:ext cx="75174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fld id="{6AA17025-5CE6-48F7-8E7D-6EE8FC6E298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7892562" y="0"/>
            <a:ext cx="1251438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63" dirty="0"/>
          </a:p>
        </p:txBody>
      </p:sp>
      <p:sp>
        <p:nvSpPr>
          <p:cNvPr id="19" name="Rechteck 18"/>
          <p:cNvSpPr/>
          <p:nvPr/>
        </p:nvSpPr>
        <p:spPr>
          <a:xfrm>
            <a:off x="6641124" y="0"/>
            <a:ext cx="1251438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63" dirty="0"/>
          </a:p>
        </p:txBody>
      </p:sp>
      <p:sp>
        <p:nvSpPr>
          <p:cNvPr id="20" name="Rechteck 19"/>
          <p:cNvSpPr/>
          <p:nvPr/>
        </p:nvSpPr>
        <p:spPr>
          <a:xfrm>
            <a:off x="5389685" y="0"/>
            <a:ext cx="1251438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63" dirty="0"/>
          </a:p>
        </p:txBody>
      </p:sp>
      <p:sp>
        <p:nvSpPr>
          <p:cNvPr id="21" name="Rechteck 20"/>
          <p:cNvSpPr/>
          <p:nvPr/>
        </p:nvSpPr>
        <p:spPr>
          <a:xfrm>
            <a:off x="4138247" y="0"/>
            <a:ext cx="1251438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63" dirty="0"/>
          </a:p>
        </p:txBody>
      </p:sp>
      <p:sp>
        <p:nvSpPr>
          <p:cNvPr id="24" name="Rechteck 23"/>
          <p:cNvSpPr/>
          <p:nvPr/>
        </p:nvSpPr>
        <p:spPr>
          <a:xfrm>
            <a:off x="2886808" y="0"/>
            <a:ext cx="1251438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63" dirty="0"/>
          </a:p>
        </p:txBody>
      </p:sp>
      <p:sp>
        <p:nvSpPr>
          <p:cNvPr id="25" name="Rechteck 24"/>
          <p:cNvSpPr/>
          <p:nvPr/>
        </p:nvSpPr>
        <p:spPr>
          <a:xfrm>
            <a:off x="1635370" y="0"/>
            <a:ext cx="1251438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63" dirty="0"/>
          </a:p>
        </p:txBody>
      </p:sp>
      <p:sp>
        <p:nvSpPr>
          <p:cNvPr id="26" name="Rechteck 25"/>
          <p:cNvSpPr/>
          <p:nvPr/>
        </p:nvSpPr>
        <p:spPr>
          <a:xfrm>
            <a:off x="383931" y="0"/>
            <a:ext cx="1251438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63" dirty="0"/>
          </a:p>
        </p:txBody>
      </p:sp>
      <p:sp>
        <p:nvSpPr>
          <p:cNvPr id="27" name="Rechteck 26"/>
          <p:cNvSpPr/>
          <p:nvPr/>
        </p:nvSpPr>
        <p:spPr>
          <a:xfrm>
            <a:off x="0" y="0"/>
            <a:ext cx="383931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63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0" y="635635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4" y="548680"/>
            <a:ext cx="1551600" cy="6183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74295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7429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DaxlinePro-Medium" pitchFamily="34" charset="0"/>
          <a:ea typeface="ＭＳ Ｐゴシック" charset="0"/>
          <a:cs typeface="ＭＳ Ｐゴシック" charset="0"/>
        </a:defRPr>
      </a:lvl2pPr>
      <a:lvl3pPr algn="l" defTabSz="7429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DaxlinePro-Medium" pitchFamily="34" charset="0"/>
          <a:ea typeface="ＭＳ Ｐゴシック" charset="0"/>
          <a:cs typeface="ＭＳ Ｐゴシック" charset="0"/>
        </a:defRPr>
      </a:lvl3pPr>
      <a:lvl4pPr algn="l" defTabSz="7429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DaxlinePro-Medium" pitchFamily="34" charset="0"/>
          <a:ea typeface="ＭＳ Ｐゴシック" charset="0"/>
          <a:cs typeface="ＭＳ Ｐゴシック" charset="0"/>
        </a:defRPr>
      </a:lvl4pPr>
      <a:lvl5pPr algn="l" defTabSz="7429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DaxlinePro-Medium" pitchFamily="34" charset="0"/>
          <a:ea typeface="ＭＳ Ｐゴシック" charset="0"/>
          <a:cs typeface="ＭＳ Ｐゴシック" charset="0"/>
        </a:defRPr>
      </a:lvl5pPr>
      <a:lvl6pPr marL="457200" algn="l" defTabSz="7429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DaxlinePro-Medium" pitchFamily="34" charset="0"/>
        </a:defRPr>
      </a:lvl6pPr>
      <a:lvl7pPr marL="914400" algn="l" defTabSz="7429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DaxlinePro-Medium" pitchFamily="34" charset="0"/>
        </a:defRPr>
      </a:lvl7pPr>
      <a:lvl8pPr marL="1371600" algn="l" defTabSz="7429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DaxlinePro-Medium" pitchFamily="34" charset="0"/>
        </a:defRPr>
      </a:lvl8pPr>
      <a:lvl9pPr marL="1828800" algn="l" defTabSz="7429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DaxlinePro-Medium" pitchFamily="34" charset="0"/>
        </a:defRPr>
      </a:lvl9pPr>
    </p:titleStyle>
    <p:bodyStyle>
      <a:lvl1pPr marL="185738" indent="-185738" algn="l" defTabSz="742950" rtl="0" eaLnBrk="1" fontAlgn="base" hangingPunct="1">
        <a:spcBef>
          <a:spcPts val="813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185738" algn="l" defTabSz="742950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28688" indent="-185738" algn="l" defTabSz="742950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00163" indent="-185738" algn="l" defTabSz="742950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71638" indent="-185738" algn="l" defTabSz="742950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18" Type="http://schemas.openxmlformats.org/officeDocument/2006/relationships/image" Target="../media/image35.gif"/><Relationship Id="rId3" Type="http://schemas.openxmlformats.org/officeDocument/2006/relationships/image" Target="../media/image20.png"/><Relationship Id="rId21" Type="http://schemas.openxmlformats.org/officeDocument/2006/relationships/image" Target="../media/image38.jp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gif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hart" Target="../charts/chart1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kaf.de/" TargetMode="External"/><Relationship Id="rId7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708920"/>
            <a:ext cx="8251085" cy="1443540"/>
          </a:xfrm>
        </p:spPr>
        <p:txBody>
          <a:bodyPr/>
          <a:lstStyle/>
          <a:p>
            <a:r>
              <a:rPr lang="en-US" dirty="0"/>
              <a:t>Analysis of </a:t>
            </a:r>
            <a:r>
              <a:rPr lang="en-US" dirty="0" smtClean="0"/>
              <a:t>employees </a:t>
            </a:r>
            <a:r>
              <a:rPr lang="en-US" dirty="0"/>
              <a:t>learning competences for further education success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8107069" cy="126002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smtClean="0"/>
              <a:t>Prof. Dr. Nele Graf</a:t>
            </a:r>
          </a:p>
          <a:p>
            <a:pPr>
              <a:spcBef>
                <a:spcPts val="0"/>
              </a:spcBef>
            </a:pPr>
            <a:r>
              <a:rPr lang="de-DE" dirty="0" smtClean="0"/>
              <a:t>Dipl.-</a:t>
            </a:r>
            <a:r>
              <a:rPr lang="de-DE" dirty="0" err="1" smtClean="0"/>
              <a:t>pSych.</a:t>
            </a:r>
            <a:r>
              <a:rPr lang="de-DE" dirty="0" smtClean="0"/>
              <a:t> Denise Gramß</a:t>
            </a:r>
          </a:p>
          <a:p>
            <a:pPr>
              <a:spcBef>
                <a:spcPts val="0"/>
              </a:spcBef>
            </a:pPr>
            <a:r>
              <a:rPr lang="de-DE" dirty="0" smtClean="0"/>
              <a:t>Prof. Dr. Michael Heister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3256"/>
            <a:ext cx="2483768" cy="8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76660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5067249" y="1844824"/>
            <a:ext cx="3681215" cy="209402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Prior </a:t>
            </a:r>
            <a:r>
              <a:rPr lang="de-DE" dirty="0" err="1" smtClean="0"/>
              <a:t>studies</a:t>
            </a:r>
            <a:r>
              <a:rPr lang="de-DE" dirty="0" smtClean="0"/>
              <a:t> – </a:t>
            </a:r>
            <a:r>
              <a:rPr lang="de-DE" dirty="0" err="1" smtClean="0"/>
              <a:t>employees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experts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de-DE" smtClean="0"/>
              <a:t>10</a:t>
            </a:fld>
            <a:endParaRPr lang="de-DE" dirty="0"/>
          </a:p>
        </p:txBody>
      </p:sp>
      <p:grpSp>
        <p:nvGrpSpPr>
          <p:cNvPr id="28" name="Gruppieren 27"/>
          <p:cNvGrpSpPr/>
          <p:nvPr/>
        </p:nvGrpSpPr>
        <p:grpSpPr>
          <a:xfrm>
            <a:off x="3059832" y="2063966"/>
            <a:ext cx="2592288" cy="1809493"/>
            <a:chOff x="539552" y="2123564"/>
            <a:chExt cx="2592288" cy="1809493"/>
          </a:xfrm>
        </p:grpSpPr>
        <p:sp>
          <p:nvSpPr>
            <p:cNvPr id="8" name="Rechteck 7"/>
            <p:cNvSpPr/>
            <p:nvPr/>
          </p:nvSpPr>
          <p:spPr>
            <a:xfrm>
              <a:off x="539552" y="2492897"/>
              <a:ext cx="2592288" cy="1440160"/>
            </a:xfrm>
            <a:prstGeom prst="rect">
              <a:avLst/>
            </a:prstGeom>
            <a:gradFill flip="none" rotWithShape="1">
              <a:gsLst>
                <a:gs pos="0">
                  <a:srgbClr val="B80000">
                    <a:tint val="66000"/>
                    <a:satMod val="160000"/>
                  </a:srgbClr>
                </a:gs>
                <a:gs pos="50000">
                  <a:srgbClr val="B80000">
                    <a:tint val="44500"/>
                    <a:satMod val="160000"/>
                  </a:srgbClr>
                </a:gs>
                <a:gs pos="100000">
                  <a:srgbClr val="B8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 smtClean="0">
                  <a:solidFill>
                    <a:schemeClr val="bg2">
                      <a:lumMod val="10000"/>
                    </a:schemeClr>
                  </a:solidFill>
                </a:rPr>
                <a:t>Factors</a:t>
              </a:r>
              <a:r>
                <a:rPr lang="de-DE" sz="1600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of</a:t>
              </a:r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 individual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learning</a:t>
              </a:r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process</a:t>
              </a:r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and</a:t>
              </a:r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framework</a:t>
              </a:r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conditions</a:t>
              </a:r>
              <a:endParaRPr lang="de-DE" sz="1600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ctr"/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(N=142)</a:t>
              </a: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539552" y="2123564"/>
              <a:ext cx="2592288" cy="369332"/>
            </a:xfrm>
            <a:prstGeom prst="rect">
              <a:avLst/>
            </a:prstGeom>
            <a:solidFill>
              <a:srgbClr val="A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>
                  <a:solidFill>
                    <a:schemeClr val="bg1"/>
                  </a:solidFill>
                </a:rPr>
                <a:t>survey</a:t>
              </a:r>
              <a:r>
                <a:rPr lang="de-DE" b="1" dirty="0" smtClean="0">
                  <a:solidFill>
                    <a:schemeClr val="bg1"/>
                  </a:solidFill>
                </a:rPr>
                <a:t> </a:t>
              </a:r>
              <a:r>
                <a:rPr lang="de-DE" b="1" dirty="0" err="1" smtClean="0">
                  <a:solidFill>
                    <a:schemeClr val="bg1"/>
                  </a:solidFill>
                </a:rPr>
                <a:t>of</a:t>
              </a:r>
              <a:r>
                <a:rPr lang="de-DE" b="1" dirty="0" smtClean="0">
                  <a:solidFill>
                    <a:schemeClr val="bg1"/>
                  </a:solidFill>
                </a:rPr>
                <a:t> </a:t>
              </a:r>
              <a:r>
                <a:rPr lang="de-DE" b="1" dirty="0" err="1" smtClean="0">
                  <a:solidFill>
                    <a:schemeClr val="bg1"/>
                  </a:solidFill>
                </a:rPr>
                <a:t>employees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307423" y="2063966"/>
            <a:ext cx="2612302" cy="1809493"/>
            <a:chOff x="3266355" y="2121848"/>
            <a:chExt cx="2612302" cy="1809493"/>
          </a:xfrm>
        </p:grpSpPr>
        <p:sp>
          <p:nvSpPr>
            <p:cNvPr id="9" name="Rechteck 8"/>
            <p:cNvSpPr/>
            <p:nvPr/>
          </p:nvSpPr>
          <p:spPr>
            <a:xfrm>
              <a:off x="3270895" y="2491155"/>
              <a:ext cx="2607762" cy="1440186"/>
            </a:xfrm>
            <a:prstGeom prst="rect">
              <a:avLst/>
            </a:prstGeom>
            <a:gradFill flip="none" rotWithShape="1">
              <a:gsLst>
                <a:gs pos="0">
                  <a:srgbClr val="B80000">
                    <a:tint val="66000"/>
                    <a:satMod val="160000"/>
                  </a:srgbClr>
                </a:gs>
                <a:gs pos="50000">
                  <a:srgbClr val="B80000">
                    <a:tint val="44500"/>
                    <a:satMod val="160000"/>
                  </a:srgbClr>
                </a:gs>
                <a:gs pos="100000">
                  <a:srgbClr val="B8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>
                  <a:solidFill>
                    <a:schemeClr val="bg2">
                      <a:lumMod val="10000"/>
                    </a:schemeClr>
                  </a:solidFill>
                </a:rPr>
                <a:t>Learning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competences</a:t>
              </a:r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,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esp</a:t>
              </a:r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.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learning</a:t>
              </a:r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de-DE" sz="1600" dirty="0" smtClean="0">
                  <a:solidFill>
                    <a:schemeClr val="bg2">
                      <a:lumMod val="10000"/>
                    </a:schemeClr>
                  </a:solidFill>
                </a:rPr>
                <a:t>style</a:t>
              </a:r>
            </a:p>
            <a:p>
              <a:pPr algn="ctr"/>
              <a:endParaRPr lang="de-DE" sz="1600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ctr"/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(N=88)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266355" y="2121848"/>
              <a:ext cx="2612301" cy="369332"/>
            </a:xfrm>
            <a:prstGeom prst="rect">
              <a:avLst/>
            </a:prstGeom>
            <a:solidFill>
              <a:srgbClr val="A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>
                  <a:solidFill>
                    <a:schemeClr val="bg1"/>
                  </a:solidFill>
                </a:rPr>
                <a:t>survey</a:t>
              </a:r>
              <a:r>
                <a:rPr lang="de-DE" b="1" dirty="0" smtClean="0">
                  <a:solidFill>
                    <a:schemeClr val="bg1"/>
                  </a:solidFill>
                </a:rPr>
                <a:t> </a:t>
              </a:r>
              <a:r>
                <a:rPr lang="de-DE" b="1" dirty="0" err="1" smtClean="0">
                  <a:solidFill>
                    <a:schemeClr val="bg1"/>
                  </a:solidFill>
                </a:rPr>
                <a:t>of</a:t>
              </a:r>
              <a:r>
                <a:rPr lang="de-DE" b="1" dirty="0" smtClean="0">
                  <a:solidFill>
                    <a:schemeClr val="bg1"/>
                  </a:solidFill>
                </a:rPr>
                <a:t> </a:t>
              </a:r>
              <a:r>
                <a:rPr lang="de-DE" b="1" dirty="0" err="1" smtClean="0">
                  <a:solidFill>
                    <a:schemeClr val="bg1"/>
                  </a:solidFill>
                </a:rPr>
                <a:t>employees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6012160" y="2051556"/>
            <a:ext cx="2612301" cy="1809493"/>
            <a:chOff x="6012160" y="2123564"/>
            <a:chExt cx="2612301" cy="1809493"/>
          </a:xfrm>
        </p:grpSpPr>
        <p:sp>
          <p:nvSpPr>
            <p:cNvPr id="7" name="Rechteck 6"/>
            <p:cNvSpPr/>
            <p:nvPr/>
          </p:nvSpPr>
          <p:spPr>
            <a:xfrm>
              <a:off x="6012160" y="2492897"/>
              <a:ext cx="2607762" cy="1440160"/>
            </a:xfrm>
            <a:prstGeom prst="rect">
              <a:avLst/>
            </a:prstGeom>
            <a:gradFill flip="none" rotWithShape="1">
              <a:gsLst>
                <a:gs pos="0">
                  <a:srgbClr val="B80000">
                    <a:tint val="66000"/>
                    <a:satMod val="160000"/>
                  </a:srgbClr>
                </a:gs>
                <a:gs pos="50000">
                  <a:srgbClr val="B80000">
                    <a:tint val="44500"/>
                    <a:satMod val="160000"/>
                  </a:srgbClr>
                </a:gs>
                <a:gs pos="100000">
                  <a:srgbClr val="B8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Delphi-Study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with</a:t>
              </a:r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experts</a:t>
              </a:r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 (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executives</a:t>
              </a:r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, HR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manager</a:t>
              </a:r>
              <a:r>
                <a:rPr lang="de-DE" sz="1600" dirty="0" smtClean="0">
                  <a:solidFill>
                    <a:schemeClr val="bg2">
                      <a:lumMod val="10000"/>
                    </a:schemeClr>
                  </a:solidFill>
                </a:rPr>
                <a:t>)</a:t>
              </a:r>
            </a:p>
            <a:p>
              <a:pPr algn="ctr"/>
              <a:endParaRPr lang="de-DE" sz="1600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ctr"/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(N=50)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012160" y="2123564"/>
              <a:ext cx="2612301" cy="369332"/>
            </a:xfrm>
            <a:prstGeom prst="rect">
              <a:avLst/>
            </a:prstGeom>
            <a:solidFill>
              <a:srgbClr val="A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>
                  <a:solidFill>
                    <a:schemeClr val="bg1"/>
                  </a:solidFill>
                </a:rPr>
                <a:t>survey</a:t>
              </a:r>
              <a:r>
                <a:rPr lang="de-DE" b="1" dirty="0" smtClean="0">
                  <a:solidFill>
                    <a:schemeClr val="bg1"/>
                  </a:solidFill>
                </a:rPr>
                <a:t> </a:t>
              </a:r>
              <a:r>
                <a:rPr lang="de-DE" b="1" dirty="0" err="1" smtClean="0">
                  <a:solidFill>
                    <a:schemeClr val="bg1"/>
                  </a:solidFill>
                </a:rPr>
                <a:t>of</a:t>
              </a:r>
              <a:r>
                <a:rPr lang="de-DE" b="1" dirty="0" smtClean="0">
                  <a:solidFill>
                    <a:schemeClr val="bg1"/>
                  </a:solidFill>
                </a:rPr>
                <a:t> </a:t>
              </a:r>
              <a:r>
                <a:rPr lang="de-DE" b="1" dirty="0" err="1" smtClean="0">
                  <a:solidFill>
                    <a:schemeClr val="bg1"/>
                  </a:solidFill>
                </a:rPr>
                <a:t>experts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3107542" y="3738518"/>
            <a:ext cx="2400562" cy="2858834"/>
            <a:chOff x="4427984" y="1642704"/>
            <a:chExt cx="2574472" cy="3229639"/>
          </a:xfrm>
          <a:scene3d>
            <a:camera prst="isometricTopUp">
              <a:rot lat="19476224" lon="18883146" rev="3000000"/>
            </a:camera>
            <a:lightRig rig="threePt" dir="t"/>
          </a:scene3d>
        </p:grpSpPr>
        <p:sp>
          <p:nvSpPr>
            <p:cNvPr id="13" name="Rechteck 12"/>
            <p:cNvSpPr/>
            <p:nvPr/>
          </p:nvSpPr>
          <p:spPr>
            <a:xfrm>
              <a:off x="4427984" y="1642704"/>
              <a:ext cx="2574472" cy="3229639"/>
            </a:xfrm>
            <a:prstGeom prst="rect">
              <a:avLst/>
            </a:prstGeom>
            <a:gradFill flip="none" rotWithShape="1">
              <a:gsLst>
                <a:gs pos="2000">
                  <a:schemeClr val="accent1">
                    <a:tint val="66000"/>
                    <a:satMod val="160000"/>
                    <a:alpha val="0"/>
                  </a:schemeClr>
                </a:gs>
                <a:gs pos="21000">
                  <a:schemeClr val="accent1">
                    <a:tint val="44500"/>
                    <a:satMod val="160000"/>
                  </a:schemeClr>
                </a:gs>
                <a:gs pos="82000">
                  <a:schemeClr val="bg1"/>
                </a:gs>
                <a:gs pos="56000">
                  <a:schemeClr val="accent1">
                    <a:tint val="23500"/>
                    <a:satMod val="160000"/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986232" y="2436653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strongly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agree</a:t>
              </a:r>
              <a:endParaRPr lang="de-DE" sz="1600" dirty="0" smtClean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986232" y="2754389"/>
              <a:ext cx="201622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agree</a:t>
              </a:r>
              <a:endParaRPr lang="de-DE" sz="1600" dirty="0" smtClean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986232" y="3104350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slightly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agree</a:t>
              </a:r>
              <a:endParaRPr lang="de-DE" sz="1600" dirty="0" smtClean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986232" y="3442904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slightly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disagree</a:t>
              </a:r>
              <a:endParaRPr lang="de-DE" sz="1600" dirty="0" smtClean="0"/>
            </a:p>
          </p:txBody>
        </p:sp>
        <p:sp>
          <p:nvSpPr>
            <p:cNvPr id="18" name="Abgerundetes Rechteck 17"/>
            <p:cNvSpPr/>
            <p:nvPr/>
          </p:nvSpPr>
          <p:spPr>
            <a:xfrm>
              <a:off x="4677004" y="2477303"/>
              <a:ext cx="309228" cy="247382"/>
            </a:xfrm>
            <a:prstGeom prst="round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Abgerundetes Rechteck 18"/>
            <p:cNvSpPr/>
            <p:nvPr/>
          </p:nvSpPr>
          <p:spPr>
            <a:xfrm>
              <a:off x="4677004" y="2815556"/>
              <a:ext cx="309228" cy="247382"/>
            </a:xfrm>
            <a:prstGeom prst="round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Abgerundetes Rechteck 19"/>
            <p:cNvSpPr/>
            <p:nvPr/>
          </p:nvSpPr>
          <p:spPr>
            <a:xfrm>
              <a:off x="4677004" y="3143972"/>
              <a:ext cx="309228" cy="247382"/>
            </a:xfrm>
            <a:prstGeom prst="round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Abgerundetes Rechteck 20"/>
            <p:cNvSpPr/>
            <p:nvPr/>
          </p:nvSpPr>
          <p:spPr>
            <a:xfrm>
              <a:off x="4677004" y="3482012"/>
              <a:ext cx="309228" cy="247382"/>
            </a:xfrm>
            <a:prstGeom prst="round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4572000" y="1716573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 like to understand how things work.</a:t>
              </a:r>
              <a:endParaRPr lang="de-DE" sz="16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986232" y="4162984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strongly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disagree</a:t>
              </a:r>
              <a:endParaRPr lang="de-DE" sz="1600" dirty="0" smtClean="0"/>
            </a:p>
          </p:txBody>
        </p:sp>
        <p:sp>
          <p:nvSpPr>
            <p:cNvPr id="24" name="Abgerundetes Rechteck 23"/>
            <p:cNvSpPr/>
            <p:nvPr/>
          </p:nvSpPr>
          <p:spPr>
            <a:xfrm>
              <a:off x="4677004" y="4201066"/>
              <a:ext cx="309228" cy="247382"/>
            </a:xfrm>
            <a:prstGeom prst="round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986232" y="3802944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disagree</a:t>
              </a:r>
              <a:endParaRPr lang="de-DE" sz="1600" dirty="0" smtClean="0"/>
            </a:p>
          </p:txBody>
        </p:sp>
        <p:sp>
          <p:nvSpPr>
            <p:cNvPr id="26" name="Abgerundetes Rechteck 25"/>
            <p:cNvSpPr/>
            <p:nvPr/>
          </p:nvSpPr>
          <p:spPr>
            <a:xfrm>
              <a:off x="4677004" y="3841538"/>
              <a:ext cx="309228" cy="247382"/>
            </a:xfrm>
            <a:prstGeom prst="round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4577846" y="2493951"/>
              <a:ext cx="432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dirty="0" smtClean="0">
                  <a:solidFill>
                    <a:schemeClr val="accent1"/>
                  </a:solidFill>
                  <a:sym typeface="Wingdings"/>
                </a:rPr>
                <a:t></a:t>
              </a:r>
              <a:endParaRPr lang="de-DE" sz="4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1" name="Rechteck 30"/>
          <p:cNvSpPr/>
          <p:nvPr/>
        </p:nvSpPr>
        <p:spPr>
          <a:xfrm>
            <a:off x="179512" y="1965416"/>
            <a:ext cx="5616624" cy="21116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184498" y="15776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</a:rPr>
              <a:t>Quantitative </a:t>
            </a:r>
            <a:r>
              <a:rPr lang="de-DE" b="1" dirty="0" err="1" smtClean="0">
                <a:solidFill>
                  <a:schemeClr val="accent1"/>
                </a:solidFill>
              </a:rPr>
              <a:t>work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215583" y="14754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accent1"/>
                </a:solidFill>
              </a:rPr>
              <a:t>Qualitative </a:t>
            </a:r>
            <a:r>
              <a:rPr lang="de-DE" b="1" dirty="0" err="1" smtClean="0">
                <a:solidFill>
                  <a:schemeClr val="accent1"/>
                </a:solidFill>
              </a:rPr>
              <a:t>work</a:t>
            </a:r>
            <a:endParaRPr lang="de-D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9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1334425" y="5692925"/>
            <a:ext cx="2520279" cy="39242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4237214" y="5711902"/>
            <a:ext cx="2510363" cy="37344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 of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competences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de-DE" smtClean="0"/>
              <a:t>11</a:t>
            </a:fld>
            <a:endParaRPr lang="de-DE" dirty="0"/>
          </a:p>
        </p:txBody>
      </p:sp>
      <p:sp>
        <p:nvSpPr>
          <p:cNvPr id="43" name="Rechteck 42"/>
          <p:cNvSpPr/>
          <p:nvPr/>
        </p:nvSpPr>
        <p:spPr>
          <a:xfrm>
            <a:off x="4237214" y="1540211"/>
            <a:ext cx="2520000" cy="4080813"/>
          </a:xfrm>
          <a:prstGeom prst="rect">
            <a:avLst/>
          </a:prstGeom>
          <a:gradFill flip="none" rotWithShape="1">
            <a:gsLst>
              <a:gs pos="0">
                <a:srgbClr val="B80000">
                  <a:tint val="66000"/>
                  <a:satMod val="160000"/>
                </a:srgbClr>
              </a:gs>
              <a:gs pos="50000">
                <a:srgbClr val="B80000">
                  <a:tint val="44500"/>
                  <a:satMod val="160000"/>
                </a:srgbClr>
              </a:gs>
              <a:gs pos="100000">
                <a:srgbClr val="B8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52" name="Abgerundetes Rechteck 51"/>
          <p:cNvSpPr/>
          <p:nvPr/>
        </p:nvSpPr>
        <p:spPr>
          <a:xfrm>
            <a:off x="4766302" y="1619307"/>
            <a:ext cx="187920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Recognise learning needs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3" name="Abgerundetes Rechteck 52"/>
          <p:cNvSpPr/>
          <p:nvPr/>
        </p:nvSpPr>
        <p:spPr>
          <a:xfrm>
            <a:off x="4766302" y="1957675"/>
            <a:ext cx="187920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Setting learning goals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4" name="Abgerundetes Rechteck 53"/>
          <p:cNvSpPr/>
          <p:nvPr/>
        </p:nvSpPr>
        <p:spPr>
          <a:xfrm>
            <a:off x="4766300" y="2296043"/>
            <a:ext cx="187920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Determine learning design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Abgerundetes Rechteck 54"/>
          <p:cNvSpPr/>
          <p:nvPr/>
        </p:nvSpPr>
        <p:spPr>
          <a:xfrm>
            <a:off x="4766302" y="2634411"/>
            <a:ext cx="187920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Realising learning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6" name="Abgerundetes Rechteck 55"/>
          <p:cNvSpPr/>
          <p:nvPr/>
        </p:nvSpPr>
        <p:spPr>
          <a:xfrm>
            <a:off x="4766302" y="2972779"/>
            <a:ext cx="187920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smtClean="0">
                <a:solidFill>
                  <a:schemeClr val="tx2">
                    <a:lumMod val="50000"/>
                  </a:schemeClr>
                </a:solidFill>
              </a:rPr>
              <a:t>Transfer </a:t>
            </a:r>
            <a:endParaRPr lang="en-GB" sz="11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7" name="Abgerundetes Rechteck 56"/>
          <p:cNvSpPr/>
          <p:nvPr/>
        </p:nvSpPr>
        <p:spPr>
          <a:xfrm>
            <a:off x="4766302" y="3311145"/>
            <a:ext cx="187920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Evaluation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Abgerundetes Rechteck 57"/>
          <p:cNvSpPr/>
          <p:nvPr/>
        </p:nvSpPr>
        <p:spPr>
          <a:xfrm>
            <a:off x="4789007" y="4039379"/>
            <a:ext cx="187920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Persistence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9" name="Abgerundetes Rechteck 58"/>
          <p:cNvSpPr/>
          <p:nvPr/>
        </p:nvSpPr>
        <p:spPr>
          <a:xfrm>
            <a:off x="4789590" y="4380696"/>
            <a:ext cx="187920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Level of learning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4237214" y="1156421"/>
            <a:ext cx="2520002" cy="294478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Learning </a:t>
            </a:r>
            <a:r>
              <a:rPr lang="de-DE" sz="1600" b="1" dirty="0" err="1" smtClean="0">
                <a:solidFill>
                  <a:schemeClr val="bg1"/>
                </a:solidFill>
              </a:rPr>
              <a:t>management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67" name="Abgerundetes Rechteck 66"/>
          <p:cNvSpPr/>
          <p:nvPr/>
        </p:nvSpPr>
        <p:spPr>
          <a:xfrm rot="16200000">
            <a:off x="3524334" y="2429226"/>
            <a:ext cx="1979837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Learning management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8" name="Abgerundetes Rechteck 67"/>
          <p:cNvSpPr/>
          <p:nvPr/>
        </p:nvSpPr>
        <p:spPr>
          <a:xfrm rot="16200000">
            <a:off x="4060531" y="4160240"/>
            <a:ext cx="907443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Learning motivation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1334425" y="6192898"/>
            <a:ext cx="2520279" cy="294478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Learning </a:t>
            </a:r>
            <a:r>
              <a:rPr lang="de-DE" sz="1600" b="1" dirty="0" err="1" smtClean="0">
                <a:solidFill>
                  <a:schemeClr val="bg1"/>
                </a:solidFill>
              </a:rPr>
              <a:t>conditions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70" name="Abgerundetes Rechteck 69"/>
          <p:cNvSpPr/>
          <p:nvPr/>
        </p:nvSpPr>
        <p:spPr>
          <a:xfrm>
            <a:off x="1468858" y="5749451"/>
            <a:ext cx="2251412" cy="28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Learning culture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4237214" y="6192898"/>
            <a:ext cx="2510363" cy="294478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Support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4377033" y="5764175"/>
            <a:ext cx="2250000" cy="2889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accent2">
                    <a:lumMod val="10000"/>
                  </a:schemeClr>
                </a:solidFill>
              </a:rPr>
              <a:t>Learning support by executive</a:t>
            </a:r>
            <a:endParaRPr lang="en-GB" sz="11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334425" y="1540211"/>
            <a:ext cx="2520279" cy="4080706"/>
          </a:xfrm>
          <a:prstGeom prst="rect">
            <a:avLst/>
          </a:prstGeom>
          <a:gradFill flip="none" rotWithShape="1">
            <a:gsLst>
              <a:gs pos="0">
                <a:srgbClr val="B80000">
                  <a:tint val="66000"/>
                  <a:satMod val="160000"/>
                </a:srgbClr>
              </a:gs>
              <a:gs pos="50000">
                <a:srgbClr val="B80000">
                  <a:tint val="44500"/>
                  <a:satMod val="160000"/>
                </a:srgbClr>
              </a:gs>
              <a:gs pos="100000">
                <a:srgbClr val="B8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45" name="Abgerundetes Rechteck 44"/>
          <p:cNvSpPr/>
          <p:nvPr/>
        </p:nvSpPr>
        <p:spPr>
          <a:xfrm>
            <a:off x="1850652" y="1619306"/>
            <a:ext cx="187920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Learning avoidance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Abgerundetes Rechteck 45"/>
          <p:cNvSpPr/>
          <p:nvPr/>
        </p:nvSpPr>
        <p:spPr>
          <a:xfrm>
            <a:off x="1850652" y="1958385"/>
            <a:ext cx="187920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smtClean="0">
                <a:solidFill>
                  <a:schemeClr val="tx2">
                    <a:lumMod val="50000"/>
                  </a:schemeClr>
                </a:solidFill>
              </a:rPr>
              <a:t>Achievement motivation</a:t>
            </a:r>
            <a:endParaRPr lang="en-GB" sz="11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Abgerundetes Rechteck 46"/>
          <p:cNvSpPr/>
          <p:nvPr/>
        </p:nvSpPr>
        <p:spPr>
          <a:xfrm>
            <a:off x="1850652" y="2297464"/>
            <a:ext cx="187920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External motivation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Abgerundetes Rechteck 47"/>
          <p:cNvSpPr/>
          <p:nvPr/>
        </p:nvSpPr>
        <p:spPr>
          <a:xfrm>
            <a:off x="1850652" y="2659297"/>
            <a:ext cx="1879200" cy="25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Activist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Abgerundetes Rechteck 48"/>
          <p:cNvSpPr/>
          <p:nvPr/>
        </p:nvSpPr>
        <p:spPr>
          <a:xfrm>
            <a:off x="1850652" y="2953477"/>
            <a:ext cx="1879200" cy="25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eflector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Abgerundetes Rechteck 49"/>
          <p:cNvSpPr/>
          <p:nvPr/>
        </p:nvSpPr>
        <p:spPr>
          <a:xfrm>
            <a:off x="1850652" y="3247657"/>
            <a:ext cx="1879200" cy="25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heorist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Abgerundetes Rechteck 50"/>
          <p:cNvSpPr/>
          <p:nvPr/>
        </p:nvSpPr>
        <p:spPr>
          <a:xfrm>
            <a:off x="1850652" y="3541836"/>
            <a:ext cx="1879200" cy="25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Pragmatist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1334425" y="1156421"/>
            <a:ext cx="2520279" cy="294478"/>
          </a:xfrm>
          <a:prstGeom prst="rect">
            <a:avLst/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Self-reflection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1" name="Abgerundetes Rechteck 60"/>
          <p:cNvSpPr/>
          <p:nvPr/>
        </p:nvSpPr>
        <p:spPr>
          <a:xfrm rot="16200000">
            <a:off x="1112026" y="1917612"/>
            <a:ext cx="956611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Readiness to learn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3" name="Abgerundetes Rechteck 62"/>
          <p:cNvSpPr/>
          <p:nvPr/>
        </p:nvSpPr>
        <p:spPr>
          <a:xfrm rot="16200000">
            <a:off x="1005811" y="3035596"/>
            <a:ext cx="1169041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Learning style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" name="Abgerundetes Rechteck 63"/>
          <p:cNvSpPr/>
          <p:nvPr/>
        </p:nvSpPr>
        <p:spPr>
          <a:xfrm>
            <a:off x="1850652" y="3952100"/>
            <a:ext cx="187920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Media competence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5" name="Abgerundetes Rechteck 64"/>
          <p:cNvSpPr/>
          <p:nvPr/>
        </p:nvSpPr>
        <p:spPr>
          <a:xfrm>
            <a:off x="1850652" y="4285043"/>
            <a:ext cx="187920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Cooperation competence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Abgerundetes Rechteck 65"/>
          <p:cNvSpPr/>
          <p:nvPr/>
        </p:nvSpPr>
        <p:spPr>
          <a:xfrm rot="16200000">
            <a:off x="1203140" y="4062465"/>
            <a:ext cx="774382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Learning access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5" name="Abgerundetes Rechteck 74"/>
          <p:cNvSpPr/>
          <p:nvPr/>
        </p:nvSpPr>
        <p:spPr>
          <a:xfrm rot="16200000">
            <a:off x="1173643" y="4917603"/>
            <a:ext cx="825579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tx2">
                    <a:lumMod val="50000"/>
                  </a:schemeClr>
                </a:solidFill>
              </a:rPr>
              <a:t>Learning </a:t>
            </a:r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ability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" name="Abgerundetes Rechteck 75"/>
          <p:cNvSpPr/>
          <p:nvPr/>
        </p:nvSpPr>
        <p:spPr>
          <a:xfrm>
            <a:off x="1850652" y="4784314"/>
            <a:ext cx="187920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smtClean="0">
                <a:solidFill>
                  <a:schemeClr val="tx2">
                    <a:lumMod val="50000"/>
                  </a:schemeClr>
                </a:solidFill>
              </a:rPr>
              <a:t>Self-efficacy</a:t>
            </a:r>
            <a:endParaRPr lang="en-GB" sz="11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7" name="Abgerundetes Rechteck 76"/>
          <p:cNvSpPr/>
          <p:nvPr/>
        </p:nvSpPr>
        <p:spPr>
          <a:xfrm>
            <a:off x="1850652" y="5129453"/>
            <a:ext cx="1879200" cy="2889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Cognitive need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82" name="Gruppieren 81"/>
          <p:cNvGrpSpPr/>
          <p:nvPr/>
        </p:nvGrpSpPr>
        <p:grpSpPr>
          <a:xfrm>
            <a:off x="708312" y="997438"/>
            <a:ext cx="656877" cy="617441"/>
            <a:chOff x="1049101" y="4284885"/>
            <a:chExt cx="1096583" cy="1030748"/>
          </a:xfrm>
        </p:grpSpPr>
        <p:grpSp>
          <p:nvGrpSpPr>
            <p:cNvPr id="83" name="Gruppieren 82"/>
            <p:cNvGrpSpPr/>
            <p:nvPr/>
          </p:nvGrpSpPr>
          <p:grpSpPr>
            <a:xfrm>
              <a:off x="1049101" y="4392446"/>
              <a:ext cx="534567" cy="787497"/>
              <a:chOff x="690392" y="1580442"/>
              <a:chExt cx="1282496" cy="1889308"/>
            </a:xfr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96" name="Rechteck 95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8" name="Auf der gleichen Seite des Rechtecks liegende Ecken abrunden 97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" name="Ellipse 98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0" name="Ellipse 99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84" name="Gruppieren 83"/>
            <p:cNvGrpSpPr/>
            <p:nvPr/>
          </p:nvGrpSpPr>
          <p:grpSpPr>
            <a:xfrm>
              <a:off x="1611117" y="4284885"/>
              <a:ext cx="534567" cy="787497"/>
              <a:chOff x="690392" y="1580442"/>
              <a:chExt cx="1282496" cy="1889308"/>
            </a:xfrm>
            <a:gradFill flip="none" rotWithShape="1">
              <a:gsLst>
                <a:gs pos="64000">
                  <a:srgbClr val="65696E"/>
                </a:gs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37000">
                  <a:schemeClr val="bg2">
                    <a:lumMod val="50000"/>
                    <a:shade val="67500"/>
                    <a:satMod val="115000"/>
                  </a:schemeClr>
                </a:gs>
                <a:gs pos="89000">
                  <a:srgbClr val="929599">
                    <a:lumMod val="59000"/>
                    <a:lumOff val="41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91" name="Rechteck 90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Auf der gleichen Seite des Rechtecks liegende Ecken abrunden 92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Ellipse 93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Ellipse 94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85" name="Gruppieren 84"/>
            <p:cNvGrpSpPr/>
            <p:nvPr/>
          </p:nvGrpSpPr>
          <p:grpSpPr>
            <a:xfrm>
              <a:off x="1340989" y="4528136"/>
              <a:ext cx="534567" cy="787497"/>
              <a:chOff x="690392" y="1580442"/>
              <a:chExt cx="1282496" cy="1889308"/>
            </a:xfrm>
            <a:gradFill flip="none" rotWithShape="1">
              <a:gsLst>
                <a:gs pos="0">
                  <a:srgbClr val="A00000">
                    <a:shade val="30000"/>
                    <a:satMod val="115000"/>
                  </a:srgbClr>
                </a:gs>
                <a:gs pos="50000">
                  <a:srgbClr val="A00000">
                    <a:shade val="67500"/>
                    <a:satMod val="115000"/>
                  </a:srgbClr>
                </a:gs>
                <a:gs pos="100000">
                  <a:srgbClr val="A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86" name="Rechteck 85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" name="Auf der gleichen Seite des Rechtecks liegende Ecken abrunden 87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9" name="Ellipse 88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" name="Ellipse 89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aphicFrame>
        <p:nvGraphicFramePr>
          <p:cNvPr id="101" name="Diagramm 100"/>
          <p:cNvGraphicFramePr/>
          <p:nvPr>
            <p:extLst>
              <p:ext uri="{D42A27DB-BD31-4B8C-83A1-F6EECF244321}">
                <p14:modId xmlns:p14="http://schemas.microsoft.com/office/powerpoint/2010/main" val="3704364895"/>
              </p:ext>
            </p:extLst>
          </p:nvPr>
        </p:nvGraphicFramePr>
        <p:xfrm>
          <a:off x="6656174" y="1052736"/>
          <a:ext cx="700388" cy="734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6576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43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7" grpId="0" animBg="1"/>
      <p:bldP spid="68" grpId="0" animBg="1"/>
      <p:bldP spid="69" grpId="0" animBg="1"/>
      <p:bldP spid="70" grpId="0"/>
      <p:bldP spid="71" grpId="0" animBg="1"/>
      <p:bldP spid="72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75" grpId="0" animBg="1"/>
      <p:bldP spid="76" grpId="0" animBg="1"/>
      <p:bldP spid="77" grpId="0" animBg="1"/>
      <p:bldGraphic spid="10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33392" cy="865188"/>
          </a:xfrm>
        </p:spPr>
        <p:txBody>
          <a:bodyPr/>
          <a:lstStyle/>
          <a:p>
            <a:r>
              <a:rPr lang="de-DE" dirty="0" err="1" smtClean="0"/>
              <a:t>Method</a:t>
            </a:r>
            <a:r>
              <a:rPr lang="de-DE" dirty="0" smtClean="0"/>
              <a:t> – online </a:t>
            </a:r>
            <a:r>
              <a:rPr lang="en-GB" dirty="0" smtClean="0"/>
              <a:t>questionnaire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406116" y="6356351"/>
            <a:ext cx="1002323" cy="365125"/>
          </a:xfrm>
        </p:spPr>
        <p:txBody>
          <a:bodyPr/>
          <a:lstStyle/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de-DE" smtClean="0"/>
              <a:t>12</a:t>
            </a:fld>
            <a:endParaRPr lang="de-DE" dirty="0"/>
          </a:p>
        </p:txBody>
      </p:sp>
      <p:grpSp>
        <p:nvGrpSpPr>
          <p:cNvPr id="63" name="Gruppieren 62"/>
          <p:cNvGrpSpPr/>
          <p:nvPr/>
        </p:nvGrpSpPr>
        <p:grpSpPr>
          <a:xfrm>
            <a:off x="5727576" y="1500845"/>
            <a:ext cx="3399386" cy="4536504"/>
            <a:chOff x="5727576" y="1500845"/>
            <a:chExt cx="3399386" cy="453650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576" y="1500845"/>
              <a:ext cx="3399386" cy="4536504"/>
            </a:xfrm>
            <a:prstGeom prst="rect">
              <a:avLst/>
            </a:prstGeom>
          </p:spPr>
        </p:pic>
        <p:grpSp>
          <p:nvGrpSpPr>
            <p:cNvPr id="7" name="Gruppieren 6"/>
            <p:cNvGrpSpPr/>
            <p:nvPr/>
          </p:nvGrpSpPr>
          <p:grpSpPr>
            <a:xfrm>
              <a:off x="6727866" y="2733648"/>
              <a:ext cx="421985" cy="628215"/>
              <a:chOff x="690392" y="1580442"/>
              <a:chExt cx="1282496" cy="1889308"/>
            </a:xfr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8" name="Rechteck 7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" name="Auf der gleichen Seite des Rechtecks liegende Ecken abrunden 9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" name="Ellipse 10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" name="Ellipse 11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7481502" y="4590562"/>
              <a:ext cx="421985" cy="628215"/>
              <a:chOff x="690392" y="1580442"/>
              <a:chExt cx="1282496" cy="1889308"/>
            </a:xfrm>
            <a:gradFill flip="none" rotWithShape="1">
              <a:gsLst>
                <a:gs pos="64000">
                  <a:srgbClr val="65696E"/>
                </a:gs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37000">
                  <a:schemeClr val="bg2">
                    <a:lumMod val="50000"/>
                    <a:shade val="67500"/>
                    <a:satMod val="115000"/>
                  </a:schemeClr>
                </a:gs>
                <a:gs pos="89000">
                  <a:srgbClr val="929599">
                    <a:lumMod val="59000"/>
                    <a:lumOff val="41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14" name="Rechteck 13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" name="Auf der gleichen Seite des Rechtecks liegende Ecken abrunden 15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" name="Ellipse 17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9" name="Gruppieren 18"/>
            <p:cNvGrpSpPr/>
            <p:nvPr/>
          </p:nvGrpSpPr>
          <p:grpSpPr>
            <a:xfrm>
              <a:off x="7952040" y="2396724"/>
              <a:ext cx="421985" cy="628215"/>
              <a:chOff x="690392" y="1580442"/>
              <a:chExt cx="1282496" cy="1889308"/>
            </a:xfrm>
            <a:gradFill flip="none" rotWithShape="1">
              <a:gsLst>
                <a:gs pos="64000">
                  <a:srgbClr val="65696E"/>
                </a:gs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37000">
                  <a:schemeClr val="bg2">
                    <a:lumMod val="50000"/>
                    <a:shade val="67500"/>
                    <a:satMod val="115000"/>
                  </a:schemeClr>
                </a:gs>
                <a:gs pos="89000">
                  <a:srgbClr val="929599">
                    <a:lumMod val="59000"/>
                    <a:lumOff val="41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20" name="Rechteck 19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" name="Auf der gleichen Seite des Rechtecks liegende Ecken abrunden 21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" name="Ellipse 22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Ellipse 23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5" name="Gruppieren 24"/>
            <p:cNvGrpSpPr/>
            <p:nvPr/>
          </p:nvGrpSpPr>
          <p:grpSpPr>
            <a:xfrm>
              <a:off x="6842063" y="4661073"/>
              <a:ext cx="421985" cy="628215"/>
              <a:chOff x="690392" y="1580442"/>
              <a:chExt cx="1282496" cy="1889308"/>
            </a:xfrm>
            <a:gradFill flip="none" rotWithShape="1">
              <a:gsLst>
                <a:gs pos="64000">
                  <a:srgbClr val="65696E"/>
                </a:gs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37000">
                  <a:schemeClr val="bg2">
                    <a:lumMod val="50000"/>
                    <a:shade val="67500"/>
                    <a:satMod val="115000"/>
                  </a:schemeClr>
                </a:gs>
                <a:gs pos="89000">
                  <a:srgbClr val="929599">
                    <a:lumMod val="59000"/>
                    <a:lumOff val="41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26" name="Rechteck 25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Auf der gleichen Seite des Rechtecks liegende Ecken abrunden 27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" name="Ellipse 28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Ellipse 29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31" name="Gruppieren 30"/>
            <p:cNvGrpSpPr/>
            <p:nvPr/>
          </p:nvGrpSpPr>
          <p:grpSpPr>
            <a:xfrm>
              <a:off x="7241472" y="2344996"/>
              <a:ext cx="421985" cy="628215"/>
              <a:chOff x="690392" y="1580442"/>
              <a:chExt cx="1282496" cy="1889308"/>
            </a:xfrm>
            <a:gradFill flip="none" rotWithShape="1">
              <a:gsLst>
                <a:gs pos="64000">
                  <a:srgbClr val="65696E"/>
                </a:gs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37000">
                  <a:schemeClr val="bg2">
                    <a:lumMod val="50000"/>
                    <a:shade val="67500"/>
                    <a:satMod val="115000"/>
                  </a:schemeClr>
                </a:gs>
                <a:gs pos="89000">
                  <a:srgbClr val="929599">
                    <a:lumMod val="59000"/>
                    <a:lumOff val="41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32" name="Rechteck 31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" name="Auf der gleichen Seite des Rechtecks liegende Ecken abrunden 33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" name="Ellipse 34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Ellipse 35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37" name="Gruppieren 36"/>
            <p:cNvGrpSpPr/>
            <p:nvPr/>
          </p:nvGrpSpPr>
          <p:grpSpPr>
            <a:xfrm>
              <a:off x="7647797" y="2764585"/>
              <a:ext cx="421985" cy="628215"/>
              <a:chOff x="690392" y="1580442"/>
              <a:chExt cx="1282496" cy="1889308"/>
            </a:xfrm>
            <a:gradFill flip="none" rotWithShape="1">
              <a:gsLst>
                <a:gs pos="64000">
                  <a:srgbClr val="65696E"/>
                </a:gs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37000">
                  <a:schemeClr val="bg2">
                    <a:lumMod val="50000"/>
                    <a:shade val="67500"/>
                    <a:satMod val="115000"/>
                  </a:schemeClr>
                </a:gs>
                <a:gs pos="89000">
                  <a:srgbClr val="929599">
                    <a:lumMod val="59000"/>
                    <a:lumOff val="41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38" name="Rechteck 37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" name="Auf der gleichen Seite des Rechtecks liegende Ecken abrunden 39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" name="Ellipse 40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" name="Ellipse 41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43" name="Textfeld 42"/>
            <p:cNvSpPr txBox="1"/>
            <p:nvPr/>
          </p:nvSpPr>
          <p:spPr>
            <a:xfrm>
              <a:off x="6204642" y="3502891"/>
              <a:ext cx="20324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Employees learning competences</a:t>
              </a:r>
              <a:endParaRPr lang="en-GB" sz="2000" b="1" dirty="0"/>
            </a:p>
          </p:txBody>
        </p:sp>
        <p:grpSp>
          <p:nvGrpSpPr>
            <p:cNvPr id="44" name="Gruppieren 43"/>
            <p:cNvGrpSpPr/>
            <p:nvPr/>
          </p:nvGrpSpPr>
          <p:grpSpPr>
            <a:xfrm>
              <a:off x="7155055" y="4887606"/>
              <a:ext cx="421985" cy="628215"/>
              <a:chOff x="690392" y="1580442"/>
              <a:chExt cx="1282496" cy="1889308"/>
            </a:xfrm>
            <a:gradFill flip="none" rotWithShape="1">
              <a:gsLst>
                <a:gs pos="0">
                  <a:srgbClr val="A00000">
                    <a:shade val="30000"/>
                    <a:satMod val="115000"/>
                  </a:srgbClr>
                </a:gs>
                <a:gs pos="50000">
                  <a:srgbClr val="A00000">
                    <a:shade val="67500"/>
                    <a:satMod val="115000"/>
                  </a:srgbClr>
                </a:gs>
                <a:gs pos="100000">
                  <a:srgbClr val="A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45" name="Rechteck 44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" name="Auf der gleichen Seite des Rechtecks liegende Ecken abrunden 46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" name="Ellipse 47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" name="Ellipse 48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3" name="Gruppieren 2"/>
          <p:cNvGrpSpPr/>
          <p:nvPr/>
        </p:nvGrpSpPr>
        <p:grpSpPr>
          <a:xfrm>
            <a:off x="764990" y="1770050"/>
            <a:ext cx="4903875" cy="4320479"/>
            <a:chOff x="107504" y="1484785"/>
            <a:chExt cx="5081327" cy="4812228"/>
          </a:xfrm>
        </p:grpSpPr>
        <p:graphicFrame>
          <p:nvGraphicFramePr>
            <p:cNvPr id="50" name="Diagramm 49"/>
            <p:cNvGraphicFramePr/>
            <p:nvPr>
              <p:extLst>
                <p:ext uri="{D42A27DB-BD31-4B8C-83A1-F6EECF244321}">
                  <p14:modId xmlns:p14="http://schemas.microsoft.com/office/powerpoint/2010/main" val="1686977979"/>
                </p:ext>
              </p:extLst>
            </p:nvPr>
          </p:nvGraphicFramePr>
          <p:xfrm>
            <a:off x="107504" y="1484785"/>
            <a:ext cx="5081327" cy="48122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1" name="Textfeld 50"/>
            <p:cNvSpPr txBox="1"/>
            <p:nvPr/>
          </p:nvSpPr>
          <p:spPr>
            <a:xfrm>
              <a:off x="337104" y="2240789"/>
              <a:ext cx="919603" cy="41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err="1" smtClean="0">
                  <a:solidFill>
                    <a:schemeClr val="accent1"/>
                  </a:solidFill>
                </a:rPr>
                <a:t>How</a:t>
              </a:r>
              <a:r>
                <a:rPr lang="de-DE" b="1" dirty="0" smtClean="0">
                  <a:solidFill>
                    <a:schemeClr val="accent1"/>
                  </a:solidFill>
                </a:rPr>
                <a:t>?</a:t>
              </a:r>
              <a:endParaRPr lang="de-DE" b="1" dirty="0">
                <a:solidFill>
                  <a:schemeClr val="accent1"/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608635" y="3686090"/>
              <a:ext cx="927601" cy="41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err="1" smtClean="0">
                  <a:solidFill>
                    <a:schemeClr val="accent1"/>
                  </a:solidFill>
                </a:rPr>
                <a:t>What</a:t>
              </a:r>
              <a:r>
                <a:rPr lang="de-DE" b="1" dirty="0" smtClean="0">
                  <a:solidFill>
                    <a:schemeClr val="accent1"/>
                  </a:solidFill>
                </a:rPr>
                <a:t>?</a:t>
              </a:r>
              <a:endParaRPr lang="de-DE" b="1" dirty="0">
                <a:solidFill>
                  <a:schemeClr val="accent1"/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320603" y="5146862"/>
              <a:ext cx="885508" cy="41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chemeClr val="accent1"/>
                  </a:solidFill>
                </a:rPr>
                <a:t>Who?</a:t>
              </a:r>
              <a:endParaRPr lang="de-DE" b="1" dirty="0">
                <a:solidFill>
                  <a:schemeClr val="accent1"/>
                </a:solidFill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1408792" y="2262959"/>
              <a:ext cx="3747135" cy="5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1400" dirty="0" smtClean="0">
                  <a:solidFill>
                    <a:schemeClr val="bg1"/>
                  </a:solidFill>
                </a:rPr>
                <a:t>Self-reflection, learning management, learning conditions, support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1602328" y="3717181"/>
              <a:ext cx="3466253" cy="54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1400" dirty="0" smtClean="0">
                  <a:solidFill>
                    <a:schemeClr val="bg1"/>
                  </a:solidFill>
                </a:rPr>
                <a:t>age, gender, education, branches, department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253869" y="5141902"/>
              <a:ext cx="3864359" cy="5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>
                  <a:solidFill>
                    <a:schemeClr val="bg1"/>
                  </a:solidFill>
                </a:rPr>
                <a:t>across</a:t>
              </a:r>
              <a:r>
                <a:rPr lang="de-DE" sz="1400" dirty="0" smtClean="0">
                  <a:solidFill>
                    <a:schemeClr val="bg1"/>
                  </a:solidFill>
                </a:rPr>
                <a:t> Germany,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from</a:t>
              </a:r>
              <a:r>
                <a:rPr lang="de-DE" sz="1400" dirty="0" smtClean="0">
                  <a:solidFill>
                    <a:schemeClr val="bg1"/>
                  </a:solidFill>
                </a:rPr>
                <a:t> different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industries</a:t>
              </a:r>
              <a:r>
                <a:rPr lang="de-DE" sz="1400" dirty="0" smtClean="0">
                  <a:solidFill>
                    <a:schemeClr val="bg1"/>
                  </a:solidFill>
                </a:rPr>
                <a:t>,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branches</a:t>
              </a:r>
              <a:r>
                <a:rPr lang="de-DE" sz="1400" dirty="0" smtClean="0">
                  <a:solidFill>
                    <a:schemeClr val="bg1"/>
                  </a:solidFill>
                </a:rPr>
                <a:t>,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company</a:t>
              </a:r>
              <a:r>
                <a:rPr lang="de-DE" sz="1400" dirty="0" smtClean="0">
                  <a:solidFill>
                    <a:schemeClr val="bg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sizes</a:t>
              </a:r>
              <a:r>
                <a:rPr lang="de-DE" sz="1400" dirty="0">
                  <a:solidFill>
                    <a:schemeClr val="bg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and</a:t>
              </a:r>
              <a:r>
                <a:rPr lang="de-DE" sz="1400" dirty="0" smtClean="0">
                  <a:solidFill>
                    <a:schemeClr val="bg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departments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Pfeil nach unten 53"/>
          <p:cNvSpPr/>
          <p:nvPr/>
        </p:nvSpPr>
        <p:spPr>
          <a:xfrm>
            <a:off x="251520" y="1900564"/>
            <a:ext cx="464433" cy="4117957"/>
          </a:xfrm>
          <a:prstGeom prst="downArrow">
            <a:avLst/>
          </a:prstGeom>
          <a:gradFill flip="none" rotWithShape="1">
            <a:gsLst>
              <a:gs pos="92917">
                <a:schemeClr val="bg1">
                  <a:lumMod val="90000"/>
                </a:scheme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28000">
                <a:schemeClr val="bg1">
                  <a:lumMod val="50000"/>
                  <a:shade val="67500"/>
                  <a:satMod val="115000"/>
                </a:schemeClr>
              </a:gs>
              <a:gs pos="72000">
                <a:schemeClr val="bg1">
                  <a:lumMod val="50000"/>
                  <a:shade val="100000"/>
                  <a:satMod val="115000"/>
                  <a:alpha val="48000"/>
                </a:schemeClr>
              </a:gs>
              <a:gs pos="52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55"/>
          <p:cNvSpPr txBox="1"/>
          <p:nvPr/>
        </p:nvSpPr>
        <p:spPr>
          <a:xfrm>
            <a:off x="-6619" y="1503503"/>
            <a:ext cx="1404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March 2016</a:t>
            </a:r>
            <a:endParaRPr lang="de-DE" sz="1600" b="1" dirty="0"/>
          </a:p>
        </p:txBody>
      </p:sp>
      <p:sp>
        <p:nvSpPr>
          <p:cNvPr id="61" name="Textfeld 60"/>
          <p:cNvSpPr txBox="1"/>
          <p:nvPr/>
        </p:nvSpPr>
        <p:spPr>
          <a:xfrm>
            <a:off x="25878" y="6042774"/>
            <a:ext cx="1181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June 2016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612231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4725332" y="601650"/>
            <a:ext cx="1385340" cy="2689603"/>
            <a:chOff x="4725332" y="601650"/>
            <a:chExt cx="1385340" cy="268960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332" y="719206"/>
              <a:ext cx="1385340" cy="25720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693" y="601650"/>
              <a:ext cx="863391" cy="169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7" y="2125619"/>
            <a:ext cx="3177908" cy="1851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88" y="1395740"/>
            <a:ext cx="1852335" cy="2284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51" y="1124744"/>
            <a:ext cx="2439625" cy="2755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43" y="2911800"/>
            <a:ext cx="2976055" cy="213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7731" y="539750"/>
            <a:ext cx="4048246" cy="462629"/>
          </a:xfrm>
        </p:spPr>
        <p:txBody>
          <a:bodyPr/>
          <a:lstStyle/>
          <a:p>
            <a:r>
              <a:rPr lang="de-DE" dirty="0" smtClean="0"/>
              <a:t>Research </a:t>
            </a:r>
            <a:r>
              <a:rPr lang="de-DE" dirty="0" err="1" smtClean="0"/>
              <a:t>marketing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34108" y="6356351"/>
            <a:ext cx="1062422" cy="304489"/>
          </a:xfrm>
        </p:spPr>
        <p:txBody>
          <a:bodyPr/>
          <a:lstStyle/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96251" y="6356352"/>
            <a:ext cx="401968" cy="195238"/>
          </a:xfrm>
        </p:spPr>
        <p:txBody>
          <a:bodyPr/>
          <a:lstStyle/>
          <a:p>
            <a:fld id="{6AA17025-5CE6-48F7-8E7D-6EE8FC6E2983}" type="slidenum">
              <a:rPr lang="de-DE" smtClean="0"/>
              <a:t>13</a:t>
            </a:fld>
            <a:endParaRPr lang="de-DE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32" y="2482576"/>
            <a:ext cx="2160240" cy="2199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8" y="3409014"/>
            <a:ext cx="3157656" cy="191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2552951" y="3875625"/>
            <a:ext cx="4019231" cy="1551407"/>
            <a:chOff x="3108995" y="3155209"/>
            <a:chExt cx="5177931" cy="199866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995" y="3155209"/>
              <a:ext cx="5177931" cy="19986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3440" y="3176912"/>
              <a:ext cx="962608" cy="38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56" y="4397636"/>
            <a:ext cx="1959804" cy="2263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439856" y="4809975"/>
            <a:ext cx="2033707" cy="1621056"/>
            <a:chOff x="1396530" y="4688669"/>
            <a:chExt cx="2033707" cy="1621056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530" y="4748751"/>
              <a:ext cx="2033707" cy="15609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688669"/>
              <a:ext cx="766123" cy="1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00" y="4809975"/>
            <a:ext cx="2610745" cy="1679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2032830" y="5346933"/>
            <a:ext cx="3447530" cy="934108"/>
            <a:chOff x="1124470" y="2087992"/>
            <a:chExt cx="3447530" cy="934108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470" y="2087992"/>
              <a:ext cx="3447530" cy="8762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696" y="2777628"/>
              <a:ext cx="891304" cy="2444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uppieren 19"/>
          <p:cNvGrpSpPr/>
          <p:nvPr/>
        </p:nvGrpSpPr>
        <p:grpSpPr>
          <a:xfrm>
            <a:off x="394761" y="1395740"/>
            <a:ext cx="2232248" cy="485545"/>
            <a:chOff x="419973" y="5813987"/>
            <a:chExt cx="2232248" cy="485545"/>
          </a:xfrm>
        </p:grpSpPr>
        <p:sp>
          <p:nvSpPr>
            <p:cNvPr id="10" name="Richtungspfeil 9"/>
            <p:cNvSpPr/>
            <p:nvPr/>
          </p:nvSpPr>
          <p:spPr>
            <a:xfrm>
              <a:off x="419973" y="5813987"/>
              <a:ext cx="2232248" cy="485545"/>
            </a:xfrm>
            <a:prstGeom prst="homePlate">
              <a:avLst/>
            </a:prstGeom>
            <a:gradFill flip="none" rotWithShape="1">
              <a:gsLst>
                <a:gs pos="0">
                  <a:srgbClr val="A00000">
                    <a:shade val="30000"/>
                    <a:satMod val="115000"/>
                  </a:srgbClr>
                </a:gs>
                <a:gs pos="50000">
                  <a:srgbClr val="A00000">
                    <a:shade val="67500"/>
                    <a:satMod val="115000"/>
                  </a:srgbClr>
                </a:gs>
                <a:gs pos="100000">
                  <a:srgbClr val="A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9" name="Gruppieren 18"/>
            <p:cNvGrpSpPr/>
            <p:nvPr/>
          </p:nvGrpSpPr>
          <p:grpSpPr>
            <a:xfrm>
              <a:off x="635997" y="5887757"/>
              <a:ext cx="1559739" cy="348726"/>
              <a:chOff x="635997" y="5887757"/>
              <a:chExt cx="1559739" cy="348726"/>
            </a:xfrm>
          </p:grpSpPr>
          <p:pic>
            <p:nvPicPr>
              <p:cNvPr id="8" name="Grafik 7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495" y="5911254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997" y="5914223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6321" y="5893437"/>
                <a:ext cx="337367" cy="337367"/>
              </a:xfrm>
              <a:prstGeom prst="rect">
                <a:avLst/>
              </a:prstGeom>
            </p:spPr>
          </p:pic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7010" y="5887757"/>
                <a:ext cx="348726" cy="3487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41072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Demographic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smtClean="0"/>
              <a:t>(N=10.162)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de-DE" smtClean="0"/>
              <a:t>14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987825" y="1842999"/>
            <a:ext cx="3240359" cy="2708566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75000"/>
                </a:schemeClr>
              </a:gs>
              <a:gs pos="35000">
                <a:schemeClr val="bg1">
                  <a:lumMod val="75000"/>
                  <a:alpha val="53000"/>
                </a:schemeClr>
              </a:gs>
              <a:gs pos="75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55"/>
          <p:cNvSpPr txBox="1"/>
          <p:nvPr/>
        </p:nvSpPr>
        <p:spPr>
          <a:xfrm>
            <a:off x="2987824" y="1501230"/>
            <a:ext cx="3240359" cy="360000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Age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1" name="Rechteck 160"/>
          <p:cNvSpPr/>
          <p:nvPr/>
        </p:nvSpPr>
        <p:spPr>
          <a:xfrm>
            <a:off x="2982950" y="4661664"/>
            <a:ext cx="5909531" cy="1630053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75000"/>
                </a:schemeClr>
              </a:gs>
              <a:gs pos="35000">
                <a:schemeClr val="bg1">
                  <a:lumMod val="75000"/>
                  <a:alpha val="53000"/>
                </a:schemeClr>
              </a:gs>
              <a:gs pos="75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0" name="Grafik 1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23" y="1988840"/>
            <a:ext cx="2987782" cy="248885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80027" y="1508946"/>
            <a:ext cx="2571565" cy="2280094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75000"/>
                </a:schemeClr>
              </a:gs>
              <a:gs pos="35000">
                <a:schemeClr val="bg1">
                  <a:lumMod val="75000"/>
                  <a:alpha val="53000"/>
                </a:schemeClr>
              </a:gs>
              <a:gs pos="75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83" y="2004061"/>
            <a:ext cx="409368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1" y="1988840"/>
            <a:ext cx="354239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rapezoid 42"/>
          <p:cNvSpPr/>
          <p:nvPr/>
        </p:nvSpPr>
        <p:spPr>
          <a:xfrm>
            <a:off x="484140" y="3037129"/>
            <a:ext cx="867480" cy="573677"/>
          </a:xfrm>
          <a:prstGeom prst="trapezoid">
            <a:avLst/>
          </a:prstGeom>
          <a:solidFill>
            <a:srgbClr val="64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323528" y="3110276"/>
            <a:ext cx="125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60" name="Trapezoid 59"/>
          <p:cNvSpPr/>
          <p:nvPr/>
        </p:nvSpPr>
        <p:spPr>
          <a:xfrm>
            <a:off x="1606842" y="3041710"/>
            <a:ext cx="867480" cy="567854"/>
          </a:xfrm>
          <a:prstGeom prst="trapezoid">
            <a:avLst/>
          </a:prstGeom>
          <a:solidFill>
            <a:srgbClr val="C8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1446229" y="3132847"/>
            <a:ext cx="125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287800" y="1484784"/>
            <a:ext cx="2581224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Gender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83" name="Gruppieren 182"/>
          <p:cNvGrpSpPr/>
          <p:nvPr/>
        </p:nvGrpSpPr>
        <p:grpSpPr>
          <a:xfrm>
            <a:off x="244926" y="3948414"/>
            <a:ext cx="2606666" cy="2343304"/>
            <a:chOff x="244926" y="3948414"/>
            <a:chExt cx="2606666" cy="23433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1" name="Rechteck 170"/>
            <p:cNvSpPr/>
            <p:nvPr/>
          </p:nvSpPr>
          <p:spPr>
            <a:xfrm>
              <a:off x="251244" y="3959137"/>
              <a:ext cx="2600348" cy="2332581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75000"/>
                  </a:schemeClr>
                </a:gs>
                <a:gs pos="35000">
                  <a:schemeClr val="bg1">
                    <a:lumMod val="75000"/>
                    <a:alpha val="53000"/>
                  </a:schemeClr>
                </a:gs>
                <a:gs pos="75000">
                  <a:schemeClr val="bg1">
                    <a:lumMod val="9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244926" y="3948414"/>
              <a:ext cx="2600348" cy="360000"/>
            </a:xfrm>
            <a:prstGeom prst="rect">
              <a:avLst/>
            </a:prstGeom>
            <a:solidFill>
              <a:srgbClr val="A00000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Current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occupation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75" name="Diagramm 174"/>
          <p:cNvGraphicFramePr/>
          <p:nvPr>
            <p:extLst>
              <p:ext uri="{D42A27DB-BD31-4B8C-83A1-F6EECF244321}">
                <p14:modId xmlns:p14="http://schemas.microsoft.com/office/powerpoint/2010/main" val="1790899085"/>
              </p:ext>
            </p:extLst>
          </p:nvPr>
        </p:nvGraphicFramePr>
        <p:xfrm>
          <a:off x="0" y="4616012"/>
          <a:ext cx="2851591" cy="189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6" name="Textfeld 175"/>
          <p:cNvSpPr txBox="1"/>
          <p:nvPr/>
        </p:nvSpPr>
        <p:spPr>
          <a:xfrm>
            <a:off x="1784775" y="4724104"/>
            <a:ext cx="1165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80000"/>
                </a:solidFill>
              </a:rPr>
              <a:t>employee</a:t>
            </a:r>
            <a:endParaRPr lang="en-GB" sz="1600" b="1" dirty="0">
              <a:solidFill>
                <a:srgbClr val="C80000"/>
              </a:solidFill>
            </a:endParaRPr>
          </a:p>
        </p:txBody>
      </p:sp>
      <p:sp>
        <p:nvSpPr>
          <p:cNvPr id="181" name="Textfeld 180"/>
          <p:cNvSpPr txBox="1"/>
          <p:nvPr/>
        </p:nvSpPr>
        <p:spPr>
          <a:xfrm>
            <a:off x="191464" y="4526724"/>
            <a:ext cx="125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640000"/>
                </a:solidFill>
              </a:rPr>
              <a:t>executives</a:t>
            </a:r>
            <a:endParaRPr lang="en-GB" sz="1600" b="1" dirty="0">
              <a:solidFill>
                <a:srgbClr val="640000"/>
              </a:solidFill>
            </a:endParaRPr>
          </a:p>
        </p:txBody>
      </p:sp>
      <p:sp>
        <p:nvSpPr>
          <p:cNvPr id="182" name="Textfeld 181"/>
          <p:cNvSpPr txBox="1"/>
          <p:nvPr/>
        </p:nvSpPr>
        <p:spPr>
          <a:xfrm>
            <a:off x="1431211" y="4323110"/>
            <a:ext cx="1367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960000"/>
                </a:solidFill>
              </a:rPr>
              <a:t>apprentices</a:t>
            </a:r>
            <a:endParaRPr lang="en-GB" sz="1600" b="1" dirty="0">
              <a:solidFill>
                <a:srgbClr val="960000"/>
              </a:solidFill>
            </a:endParaRPr>
          </a:p>
        </p:txBody>
      </p:sp>
      <p:sp>
        <p:nvSpPr>
          <p:cNvPr id="184" name="Textfeld 183"/>
          <p:cNvSpPr txBox="1"/>
          <p:nvPr/>
        </p:nvSpPr>
        <p:spPr>
          <a:xfrm>
            <a:off x="1468694" y="5465997"/>
            <a:ext cx="766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74,6%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85" name="Textfeld 184"/>
          <p:cNvSpPr txBox="1"/>
          <p:nvPr/>
        </p:nvSpPr>
        <p:spPr>
          <a:xfrm>
            <a:off x="581634" y="4860760"/>
            <a:ext cx="766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19,5%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86" name="Textfeld 185"/>
          <p:cNvSpPr txBox="1"/>
          <p:nvPr/>
        </p:nvSpPr>
        <p:spPr>
          <a:xfrm>
            <a:off x="1299810" y="4550474"/>
            <a:ext cx="766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960000"/>
                </a:solidFill>
              </a:rPr>
              <a:t>3,8%</a:t>
            </a:r>
            <a:endParaRPr lang="de-DE" sz="1400" b="1" dirty="0">
              <a:solidFill>
                <a:srgbClr val="960000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6254344" y="1508946"/>
            <a:ext cx="2638137" cy="3042620"/>
            <a:chOff x="6254344" y="1508946"/>
            <a:chExt cx="2638137" cy="30426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Rechteck 56"/>
            <p:cNvSpPr/>
            <p:nvPr/>
          </p:nvSpPr>
          <p:spPr>
            <a:xfrm>
              <a:off x="6372200" y="1508946"/>
              <a:ext cx="2520281" cy="304262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75000"/>
                  </a:schemeClr>
                </a:gs>
                <a:gs pos="35000">
                  <a:schemeClr val="bg1">
                    <a:lumMod val="75000"/>
                    <a:alpha val="53000"/>
                  </a:schemeClr>
                </a:gs>
                <a:gs pos="75000">
                  <a:schemeClr val="bg1">
                    <a:lumMod val="9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6372200" y="1508946"/>
              <a:ext cx="2520281" cy="360000"/>
            </a:xfrm>
            <a:prstGeom prst="rect">
              <a:avLst/>
            </a:prstGeom>
            <a:solidFill>
              <a:srgbClr val="A00000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School </a:t>
              </a:r>
              <a:r>
                <a:rPr lang="de-DE" dirty="0" err="1" smtClean="0">
                  <a:solidFill>
                    <a:schemeClr val="bg1"/>
                  </a:solidFill>
                </a:rPr>
                <a:t>education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48" name="Textfeld 147"/>
            <p:cNvSpPr txBox="1"/>
            <p:nvPr/>
          </p:nvSpPr>
          <p:spPr>
            <a:xfrm>
              <a:off x="6254344" y="4178277"/>
              <a:ext cx="1383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>
                  <a:solidFill>
                    <a:schemeClr val="bg1"/>
                  </a:solidFill>
                </a:rPr>
                <a:t>other</a:t>
              </a:r>
              <a:r>
                <a:rPr lang="de-DE" sz="1600" dirty="0" smtClean="0">
                  <a:solidFill>
                    <a:schemeClr val="bg1"/>
                  </a:solidFill>
                </a:rPr>
                <a:t> 3,7%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476" y="1983757"/>
              <a:ext cx="2127197" cy="2106743"/>
            </a:xfrm>
            <a:prstGeom prst="rect">
              <a:avLst/>
            </a:prstGeom>
          </p:spPr>
        </p:pic>
      </p:grpSp>
      <p:sp>
        <p:nvSpPr>
          <p:cNvPr id="37" name="Textfeld 36"/>
          <p:cNvSpPr txBox="1"/>
          <p:nvPr/>
        </p:nvSpPr>
        <p:spPr>
          <a:xfrm>
            <a:off x="2970777" y="4654714"/>
            <a:ext cx="5921704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Higher </a:t>
            </a:r>
            <a:r>
              <a:rPr lang="de-DE" dirty="0" err="1" smtClean="0">
                <a:solidFill>
                  <a:schemeClr val="bg1"/>
                </a:solidFill>
              </a:rPr>
              <a:t>education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055321"/>
            <a:ext cx="5639865" cy="1200377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7745082" y="5655509"/>
            <a:ext cx="121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tx1">
                    <a:lumMod val="75000"/>
                  </a:schemeClr>
                </a:solidFill>
              </a:rPr>
              <a:t>others</a:t>
            </a:r>
            <a:r>
              <a:rPr lang="de-DE" sz="1400" dirty="0" smtClean="0">
                <a:solidFill>
                  <a:schemeClr val="tx1">
                    <a:lumMod val="75000"/>
                  </a:schemeClr>
                </a:solidFill>
              </a:rPr>
              <a:t> 4 %</a:t>
            </a:r>
            <a:endParaRPr lang="de-DE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44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hteck 146"/>
          <p:cNvSpPr/>
          <p:nvPr/>
        </p:nvSpPr>
        <p:spPr>
          <a:xfrm>
            <a:off x="4407137" y="1590056"/>
            <a:ext cx="4629360" cy="4647256"/>
          </a:xfrm>
          <a:prstGeom prst="rect">
            <a:avLst/>
          </a:prstGeom>
          <a:pattFill prst="dotGrid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Branches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74846-FC2C-46BC-B7DA-67894B96EB86}" type="datetime1">
              <a:rPr lang="en-GB" smtClean="0"/>
              <a:t>20/07/2016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en-GB" smtClean="0"/>
              <a:t>15</a:t>
            </a:fld>
            <a:endParaRPr lang="en-GB"/>
          </a:p>
        </p:txBody>
      </p:sp>
      <p:sp>
        <p:nvSpPr>
          <p:cNvPr id="70" name="Rechteck 69"/>
          <p:cNvSpPr/>
          <p:nvPr/>
        </p:nvSpPr>
        <p:spPr>
          <a:xfrm flipH="1">
            <a:off x="15184" y="1597042"/>
            <a:ext cx="439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dirty="0" smtClean="0">
                <a:solidFill>
                  <a:schemeClr val="tx1"/>
                </a:solidFill>
              </a:rPr>
              <a:t>Automotive industry and supplier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1" name="Rechteck 70"/>
          <p:cNvSpPr/>
          <p:nvPr/>
        </p:nvSpPr>
        <p:spPr>
          <a:xfrm flipH="1">
            <a:off x="15184" y="1925693"/>
            <a:ext cx="439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smtClean="0">
                <a:solidFill>
                  <a:schemeClr val="tx1"/>
                </a:solidFill>
              </a:rPr>
              <a:t>Construction, handcraft, manufacturing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72" name="Rechteck 71"/>
          <p:cNvSpPr/>
          <p:nvPr/>
        </p:nvSpPr>
        <p:spPr>
          <a:xfrm flipH="1">
            <a:off x="15184" y="2254344"/>
            <a:ext cx="439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smtClean="0">
                <a:solidFill>
                  <a:schemeClr val="tx1"/>
                </a:solidFill>
              </a:rPr>
              <a:t>Electronics, electrical engineering, technology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73" name="Rechteck 72"/>
          <p:cNvSpPr/>
          <p:nvPr/>
        </p:nvSpPr>
        <p:spPr>
          <a:xfrm flipH="1">
            <a:off x="15184" y="2582995"/>
            <a:ext cx="439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dirty="0" smtClean="0">
                <a:solidFill>
                  <a:schemeClr val="tx1"/>
                </a:solidFill>
              </a:rPr>
              <a:t>Financial services, insurance, real estate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4" name="Rechteck 73"/>
          <p:cNvSpPr/>
          <p:nvPr/>
        </p:nvSpPr>
        <p:spPr>
          <a:xfrm flipH="1">
            <a:off x="15184" y="2911646"/>
            <a:ext cx="439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dirty="0" smtClean="0">
                <a:solidFill>
                  <a:schemeClr val="tx1"/>
                </a:solidFill>
              </a:rPr>
              <a:t>Health and social services, Pharmaceuticals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 flipH="1">
            <a:off x="15184" y="3526580"/>
            <a:ext cx="439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dirty="0" smtClean="0">
                <a:solidFill>
                  <a:schemeClr val="tx1"/>
                </a:solidFill>
              </a:rPr>
              <a:t>Gastronomy, hotels and tourism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6" name="Rechteck 75"/>
          <p:cNvSpPr/>
          <p:nvPr/>
        </p:nvSpPr>
        <p:spPr>
          <a:xfrm flipH="1">
            <a:off x="15184" y="3855231"/>
            <a:ext cx="439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smtClean="0">
                <a:solidFill>
                  <a:schemeClr val="tx1"/>
                </a:solidFill>
              </a:rPr>
              <a:t>IT, internet and telecommunications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77" name="Rechteck 76"/>
          <p:cNvSpPr/>
          <p:nvPr/>
        </p:nvSpPr>
        <p:spPr>
          <a:xfrm flipH="1">
            <a:off x="15184" y="4183882"/>
            <a:ext cx="439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dirty="0" smtClean="0">
                <a:solidFill>
                  <a:schemeClr val="tx1"/>
                </a:solidFill>
              </a:rPr>
              <a:t>Consumer products, foodstuffs and luxury food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8" name="Rechteck 77"/>
          <p:cNvSpPr/>
          <p:nvPr/>
        </p:nvSpPr>
        <p:spPr>
          <a:xfrm flipH="1">
            <a:off x="15184" y="4512533"/>
            <a:ext cx="439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smtClean="0">
                <a:solidFill>
                  <a:schemeClr val="tx1"/>
                </a:solidFill>
              </a:rPr>
              <a:t>Public services and non-profit organizations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79" name="Rechteck 78"/>
          <p:cNvSpPr/>
          <p:nvPr/>
        </p:nvSpPr>
        <p:spPr>
          <a:xfrm flipH="1">
            <a:off x="15184" y="4841184"/>
            <a:ext cx="439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smtClean="0">
                <a:solidFill>
                  <a:schemeClr val="tx1"/>
                </a:solidFill>
              </a:rPr>
              <a:t>Personnel recruitment services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81" name="Rechteck 80"/>
          <p:cNvSpPr/>
          <p:nvPr/>
        </p:nvSpPr>
        <p:spPr>
          <a:xfrm flipH="1">
            <a:off x="15184" y="5185184"/>
            <a:ext cx="439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dirty="0" smtClean="0">
                <a:solidFill>
                  <a:schemeClr val="tx1"/>
                </a:solidFill>
              </a:rPr>
              <a:t>Transportation, logistics and traffic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2" name="Rechteck 81"/>
          <p:cNvSpPr/>
          <p:nvPr/>
        </p:nvSpPr>
        <p:spPr>
          <a:xfrm flipH="1">
            <a:off x="15184" y="5513835"/>
            <a:ext cx="439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dirty="0" smtClean="0">
                <a:solidFill>
                  <a:schemeClr val="tx1"/>
                </a:solidFill>
              </a:rPr>
              <a:t>Consulting, auditing, advertising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4" name="Rechteck 83"/>
          <p:cNvSpPr/>
          <p:nvPr/>
        </p:nvSpPr>
        <p:spPr>
          <a:xfrm flipH="1">
            <a:off x="15184" y="5848138"/>
            <a:ext cx="439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dirty="0" smtClean="0">
                <a:solidFill>
                  <a:schemeClr val="tx1"/>
                </a:solidFill>
              </a:rPr>
              <a:t>Science, research, training, education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0" name="Rechteck 109"/>
          <p:cNvSpPr/>
          <p:nvPr/>
        </p:nvSpPr>
        <p:spPr>
          <a:xfrm>
            <a:off x="4407184" y="1632568"/>
            <a:ext cx="360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1" name="Rechteck 110"/>
          <p:cNvSpPr/>
          <p:nvPr/>
        </p:nvSpPr>
        <p:spPr>
          <a:xfrm>
            <a:off x="4407184" y="1962256"/>
            <a:ext cx="180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Rechteck 111"/>
          <p:cNvSpPr/>
          <p:nvPr/>
        </p:nvSpPr>
        <p:spPr>
          <a:xfrm>
            <a:off x="4407184" y="2291944"/>
            <a:ext cx="180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3" name="Rechteck 112"/>
          <p:cNvSpPr/>
          <p:nvPr/>
        </p:nvSpPr>
        <p:spPr>
          <a:xfrm>
            <a:off x="4407184" y="2621632"/>
            <a:ext cx="3960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Rechteck 113"/>
          <p:cNvSpPr/>
          <p:nvPr/>
        </p:nvSpPr>
        <p:spPr>
          <a:xfrm>
            <a:off x="4407184" y="2951320"/>
            <a:ext cx="576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5" name="Rechteck 114"/>
          <p:cNvSpPr/>
          <p:nvPr/>
        </p:nvSpPr>
        <p:spPr>
          <a:xfrm>
            <a:off x="4407184" y="3567291"/>
            <a:ext cx="7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Rechteck 115"/>
          <p:cNvSpPr/>
          <p:nvPr/>
        </p:nvSpPr>
        <p:spPr>
          <a:xfrm>
            <a:off x="4407184" y="3896979"/>
            <a:ext cx="295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7" name="Rechteck 116"/>
          <p:cNvSpPr/>
          <p:nvPr/>
        </p:nvSpPr>
        <p:spPr>
          <a:xfrm>
            <a:off x="4407184" y="4226667"/>
            <a:ext cx="1152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Rechteck 117"/>
          <p:cNvSpPr/>
          <p:nvPr/>
        </p:nvSpPr>
        <p:spPr>
          <a:xfrm>
            <a:off x="4407184" y="4556355"/>
            <a:ext cx="1152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Rechteck 118"/>
          <p:cNvSpPr/>
          <p:nvPr/>
        </p:nvSpPr>
        <p:spPr>
          <a:xfrm>
            <a:off x="4407184" y="4886043"/>
            <a:ext cx="1152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Rechteck 120"/>
          <p:cNvSpPr/>
          <p:nvPr/>
        </p:nvSpPr>
        <p:spPr>
          <a:xfrm>
            <a:off x="4407184" y="5232117"/>
            <a:ext cx="684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2" name="Rechteck 121"/>
          <p:cNvSpPr/>
          <p:nvPr/>
        </p:nvSpPr>
        <p:spPr>
          <a:xfrm>
            <a:off x="4407184" y="5561805"/>
            <a:ext cx="7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Rechteck 123"/>
          <p:cNvSpPr/>
          <p:nvPr/>
        </p:nvSpPr>
        <p:spPr>
          <a:xfrm>
            <a:off x="4407184" y="5898186"/>
            <a:ext cx="4392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8" name="Textfeld 127"/>
          <p:cNvSpPr txBox="1"/>
          <p:nvPr/>
        </p:nvSpPr>
        <p:spPr>
          <a:xfrm>
            <a:off x="4757296" y="1556792"/>
            <a:ext cx="81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3,5%</a:t>
            </a:r>
            <a:endParaRPr lang="de-DE" sz="1600" dirty="0"/>
          </a:p>
        </p:txBody>
      </p:sp>
      <p:sp>
        <p:nvSpPr>
          <p:cNvPr id="129" name="Textfeld 128"/>
          <p:cNvSpPr txBox="1"/>
          <p:nvPr/>
        </p:nvSpPr>
        <p:spPr>
          <a:xfrm>
            <a:off x="4540716" y="1889512"/>
            <a:ext cx="81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0,9%</a:t>
            </a:r>
            <a:endParaRPr lang="de-DE" sz="1600" dirty="0"/>
          </a:p>
        </p:txBody>
      </p:sp>
      <p:sp>
        <p:nvSpPr>
          <p:cNvPr id="130" name="Textfeld 129"/>
          <p:cNvSpPr txBox="1"/>
          <p:nvPr/>
        </p:nvSpPr>
        <p:spPr>
          <a:xfrm>
            <a:off x="4540936" y="2218512"/>
            <a:ext cx="81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0,9%</a:t>
            </a:r>
            <a:endParaRPr lang="de-DE" sz="1600" dirty="0"/>
          </a:p>
        </p:txBody>
      </p:sp>
      <p:sp>
        <p:nvSpPr>
          <p:cNvPr id="131" name="Textfeld 130"/>
          <p:cNvSpPr txBox="1"/>
          <p:nvPr/>
        </p:nvSpPr>
        <p:spPr>
          <a:xfrm>
            <a:off x="8360305" y="2515048"/>
            <a:ext cx="81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42,3%</a:t>
            </a:r>
            <a:endParaRPr lang="de-DE" sz="1600" dirty="0"/>
          </a:p>
        </p:txBody>
      </p:sp>
      <p:sp>
        <p:nvSpPr>
          <p:cNvPr id="132" name="Textfeld 131"/>
          <p:cNvSpPr txBox="1"/>
          <p:nvPr/>
        </p:nvSpPr>
        <p:spPr>
          <a:xfrm>
            <a:off x="4985129" y="2856525"/>
            <a:ext cx="81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6,1%</a:t>
            </a:r>
            <a:endParaRPr lang="de-DE" sz="1600" dirty="0"/>
          </a:p>
        </p:txBody>
      </p:sp>
      <p:sp>
        <p:nvSpPr>
          <p:cNvPr id="133" name="Textfeld 132"/>
          <p:cNvSpPr txBox="1"/>
          <p:nvPr/>
        </p:nvSpPr>
        <p:spPr>
          <a:xfrm>
            <a:off x="4578661" y="3172032"/>
            <a:ext cx="81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5,5%</a:t>
            </a:r>
            <a:endParaRPr lang="de-DE" sz="1600" dirty="0"/>
          </a:p>
        </p:txBody>
      </p:sp>
      <p:sp>
        <p:nvSpPr>
          <p:cNvPr id="134" name="Textfeld 133"/>
          <p:cNvSpPr txBox="1"/>
          <p:nvPr/>
        </p:nvSpPr>
        <p:spPr>
          <a:xfrm>
            <a:off x="4427984" y="3481550"/>
            <a:ext cx="81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0,1%</a:t>
            </a:r>
            <a:endParaRPr lang="de-DE" sz="1600" dirty="0"/>
          </a:p>
        </p:txBody>
      </p:sp>
      <p:sp>
        <p:nvSpPr>
          <p:cNvPr id="135" name="Textfeld 134"/>
          <p:cNvSpPr txBox="1"/>
          <p:nvPr/>
        </p:nvSpPr>
        <p:spPr>
          <a:xfrm>
            <a:off x="4499992" y="4153134"/>
            <a:ext cx="81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1,3%</a:t>
            </a:r>
            <a:endParaRPr lang="de-DE" sz="1600" dirty="0"/>
          </a:p>
        </p:txBody>
      </p:sp>
      <p:sp>
        <p:nvSpPr>
          <p:cNvPr id="136" name="Textfeld 135"/>
          <p:cNvSpPr txBox="1"/>
          <p:nvPr/>
        </p:nvSpPr>
        <p:spPr>
          <a:xfrm>
            <a:off x="4499992" y="4471882"/>
            <a:ext cx="81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1,3%</a:t>
            </a:r>
            <a:endParaRPr lang="de-DE" sz="1600" dirty="0"/>
          </a:p>
        </p:txBody>
      </p:sp>
      <p:sp>
        <p:nvSpPr>
          <p:cNvPr id="137" name="Textfeld 136"/>
          <p:cNvSpPr txBox="1"/>
          <p:nvPr/>
        </p:nvSpPr>
        <p:spPr>
          <a:xfrm>
            <a:off x="4507115" y="4824766"/>
            <a:ext cx="81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1,1%</a:t>
            </a:r>
            <a:endParaRPr lang="de-DE" sz="1600" dirty="0"/>
          </a:p>
        </p:txBody>
      </p:sp>
      <p:sp>
        <p:nvSpPr>
          <p:cNvPr id="138" name="Rechteck 137"/>
          <p:cNvSpPr/>
          <p:nvPr/>
        </p:nvSpPr>
        <p:spPr>
          <a:xfrm>
            <a:off x="1225287" y="3195079"/>
            <a:ext cx="318189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600" dirty="0">
                <a:solidFill>
                  <a:schemeClr val="tx1"/>
                </a:solidFill>
              </a:rPr>
              <a:t>Commerce, sales and distribution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9" name="Rechteck 138"/>
          <p:cNvSpPr/>
          <p:nvPr/>
        </p:nvSpPr>
        <p:spPr>
          <a:xfrm>
            <a:off x="4410718" y="3253262"/>
            <a:ext cx="144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Textfeld 140"/>
          <p:cNvSpPr txBox="1"/>
          <p:nvPr/>
        </p:nvSpPr>
        <p:spPr>
          <a:xfrm>
            <a:off x="7386659" y="3814580"/>
            <a:ext cx="81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31,6%</a:t>
            </a:r>
            <a:endParaRPr lang="de-DE" sz="1600" dirty="0"/>
          </a:p>
        </p:txBody>
      </p:sp>
      <p:sp>
        <p:nvSpPr>
          <p:cNvPr id="143" name="Textfeld 142"/>
          <p:cNvSpPr txBox="1"/>
          <p:nvPr/>
        </p:nvSpPr>
        <p:spPr>
          <a:xfrm>
            <a:off x="4407136" y="5157192"/>
            <a:ext cx="81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0,5%</a:t>
            </a:r>
            <a:endParaRPr lang="de-DE" sz="1600" dirty="0"/>
          </a:p>
        </p:txBody>
      </p:sp>
      <p:sp>
        <p:nvSpPr>
          <p:cNvPr id="144" name="Textfeld 143"/>
          <p:cNvSpPr txBox="1"/>
          <p:nvPr/>
        </p:nvSpPr>
        <p:spPr>
          <a:xfrm>
            <a:off x="4551152" y="5473184"/>
            <a:ext cx="81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0,5 %</a:t>
            </a:r>
            <a:endParaRPr lang="de-DE" sz="1600" dirty="0"/>
          </a:p>
        </p:txBody>
      </p:sp>
      <p:sp>
        <p:nvSpPr>
          <p:cNvPr id="146" name="Textfeld 145"/>
          <p:cNvSpPr txBox="1"/>
          <p:nvPr/>
        </p:nvSpPr>
        <p:spPr>
          <a:xfrm>
            <a:off x="4886467" y="5805264"/>
            <a:ext cx="81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/>
            </a:lvl1pPr>
          </a:lstStyle>
          <a:p>
            <a:r>
              <a:rPr lang="de-DE" dirty="0"/>
              <a:t>4,7%</a:t>
            </a:r>
          </a:p>
        </p:txBody>
      </p:sp>
    </p:spTree>
    <p:extLst>
      <p:ext uri="{BB962C8B-B14F-4D97-AF65-F5344CB8AC3E}">
        <p14:creationId xmlns:p14="http://schemas.microsoft.com/office/powerpoint/2010/main" val="2519775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/>
              <a:t>	</a:t>
            </a:r>
            <a:r>
              <a:rPr lang="de-DE" dirty="0" smtClean="0"/>
              <a:t>–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competences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de-DE" smtClean="0"/>
              <a:t>16</a:t>
            </a:fld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5838160" y="2087584"/>
            <a:ext cx="2777830" cy="4149728"/>
          </a:xfrm>
          <a:prstGeom prst="rect">
            <a:avLst/>
          </a:prstGeom>
          <a:gradFill flip="none" rotWithShape="1">
            <a:gsLst>
              <a:gs pos="0">
                <a:srgbClr val="B80000">
                  <a:tint val="66000"/>
                  <a:satMod val="160000"/>
                </a:srgbClr>
              </a:gs>
              <a:gs pos="50000">
                <a:srgbClr val="B80000">
                  <a:tint val="44500"/>
                  <a:satMod val="160000"/>
                </a:srgbClr>
              </a:gs>
              <a:gs pos="100000">
                <a:srgbClr val="B8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6" name="Abgerundetes Rechteck 25"/>
          <p:cNvSpPr/>
          <p:nvPr/>
        </p:nvSpPr>
        <p:spPr>
          <a:xfrm>
            <a:off x="6407141" y="2171636"/>
            <a:ext cx="2071238" cy="306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Motivation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6407141" y="2531964"/>
            <a:ext cx="2071238" cy="306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Achievement motivation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6407141" y="2892292"/>
            <a:ext cx="2071238" cy="306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openness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6407141" y="3973199"/>
            <a:ext cx="2071238" cy="2677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Activist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6407141" y="4285814"/>
            <a:ext cx="2071238" cy="2677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eflector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6407141" y="4598429"/>
            <a:ext cx="2071238" cy="2677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heorist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5838160" y="1679743"/>
            <a:ext cx="2777830" cy="312932"/>
          </a:xfrm>
          <a:prstGeom prst="rect">
            <a:avLst/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Self-reflection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34" name="Abgerundetes Rechteck 33"/>
          <p:cNvSpPr/>
          <p:nvPr/>
        </p:nvSpPr>
        <p:spPr>
          <a:xfrm rot="16200000">
            <a:off x="5611939" y="2481521"/>
            <a:ext cx="1016559" cy="3967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Readiness to learn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Abgerundetes Rechteck 34"/>
          <p:cNvSpPr/>
          <p:nvPr/>
        </p:nvSpPr>
        <p:spPr>
          <a:xfrm rot="16200000">
            <a:off x="5499068" y="4211488"/>
            <a:ext cx="1242301" cy="3967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Learning style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6407141" y="5229264"/>
            <a:ext cx="2071238" cy="306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Media competence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6407141" y="5583071"/>
            <a:ext cx="2071238" cy="306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Cooperation competence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 rot="16200000">
            <a:off x="5708763" y="5339430"/>
            <a:ext cx="822910" cy="3967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Learning access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Abgerundetes Rechteck 40"/>
          <p:cNvSpPr/>
          <p:nvPr/>
        </p:nvSpPr>
        <p:spPr>
          <a:xfrm>
            <a:off x="6407141" y="3284984"/>
            <a:ext cx="2071238" cy="3070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</a:rPr>
              <a:t>External motivation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2" name="Gruppieren 41"/>
          <p:cNvGrpSpPr/>
          <p:nvPr/>
        </p:nvGrpSpPr>
        <p:grpSpPr>
          <a:xfrm>
            <a:off x="5148064" y="1357756"/>
            <a:ext cx="724004" cy="656134"/>
            <a:chOff x="1049101" y="4284885"/>
            <a:chExt cx="1096583" cy="1030748"/>
          </a:xfrm>
        </p:grpSpPr>
        <p:grpSp>
          <p:nvGrpSpPr>
            <p:cNvPr id="43" name="Gruppieren 42"/>
            <p:cNvGrpSpPr/>
            <p:nvPr/>
          </p:nvGrpSpPr>
          <p:grpSpPr>
            <a:xfrm>
              <a:off x="1049101" y="4392446"/>
              <a:ext cx="534567" cy="787497"/>
              <a:chOff x="690392" y="1580442"/>
              <a:chExt cx="1282496" cy="1889308"/>
            </a:xfr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56" name="Rechteck 55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" name="Ellipse 56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" name="Auf der gleichen Seite des Rechtecks liegende Ecken abrunden 57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" name="Ellipse 58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" name="Ellipse 59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44" name="Gruppieren 43"/>
            <p:cNvGrpSpPr/>
            <p:nvPr/>
          </p:nvGrpSpPr>
          <p:grpSpPr>
            <a:xfrm>
              <a:off x="1611117" y="4284885"/>
              <a:ext cx="534567" cy="787497"/>
              <a:chOff x="690392" y="1580442"/>
              <a:chExt cx="1282496" cy="1889308"/>
            </a:xfrm>
            <a:gradFill flip="none" rotWithShape="1">
              <a:gsLst>
                <a:gs pos="64000">
                  <a:srgbClr val="65696E"/>
                </a:gs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37000">
                  <a:schemeClr val="bg2">
                    <a:lumMod val="50000"/>
                    <a:shade val="67500"/>
                    <a:satMod val="115000"/>
                  </a:schemeClr>
                </a:gs>
                <a:gs pos="89000">
                  <a:srgbClr val="929599">
                    <a:lumMod val="59000"/>
                    <a:lumOff val="41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51" name="Rechteck 50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" name="Auf der gleichen Seite des Rechtecks liegende Ecken abrunden 52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Ellipse 53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" name="Ellipse 54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45" name="Gruppieren 44"/>
            <p:cNvGrpSpPr/>
            <p:nvPr/>
          </p:nvGrpSpPr>
          <p:grpSpPr>
            <a:xfrm>
              <a:off x="1340989" y="4528136"/>
              <a:ext cx="534567" cy="787497"/>
              <a:chOff x="690392" y="1580442"/>
              <a:chExt cx="1282496" cy="1889308"/>
            </a:xfrm>
            <a:gradFill flip="none" rotWithShape="1">
              <a:gsLst>
                <a:gs pos="0">
                  <a:srgbClr val="A00000">
                    <a:shade val="30000"/>
                    <a:satMod val="115000"/>
                  </a:srgbClr>
                </a:gs>
                <a:gs pos="50000">
                  <a:srgbClr val="A00000">
                    <a:shade val="67500"/>
                    <a:satMod val="115000"/>
                  </a:srgbClr>
                </a:gs>
                <a:gs pos="100000">
                  <a:srgbClr val="A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46" name="Rechteck 45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" name="Auf der gleichen Seite des Rechtecks liegende Ecken abrunden 47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" name="Ellipse 48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" name="Ellipse 49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aphicFrame>
        <p:nvGraphicFramePr>
          <p:cNvPr id="65" name="Diagramm 64"/>
          <p:cNvGraphicFramePr/>
          <p:nvPr>
            <p:extLst>
              <p:ext uri="{D42A27DB-BD31-4B8C-83A1-F6EECF244321}">
                <p14:modId xmlns:p14="http://schemas.microsoft.com/office/powerpoint/2010/main" val="1673821377"/>
              </p:ext>
            </p:extLst>
          </p:nvPr>
        </p:nvGraphicFramePr>
        <p:xfrm>
          <a:off x="179512" y="1788650"/>
          <a:ext cx="58333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8180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Learning </a:t>
            </a:r>
            <a:r>
              <a:rPr lang="de-DE" dirty="0" err="1" smtClean="0"/>
              <a:t>competences</a:t>
            </a:r>
            <a:r>
              <a:rPr lang="de-DE" dirty="0" smtClean="0"/>
              <a:t> in </a:t>
            </a:r>
            <a:r>
              <a:rPr lang="de-DE" dirty="0" err="1" smtClean="0"/>
              <a:t>vocational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de-DE" smtClean="0"/>
              <a:t>17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82903" y="2348880"/>
            <a:ext cx="4765161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Learning style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82903" y="5994389"/>
            <a:ext cx="3511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Mann-Whitney-Test</a:t>
            </a:r>
            <a:endParaRPr lang="de-DE" sz="1200" dirty="0"/>
          </a:p>
        </p:txBody>
      </p:sp>
      <p:sp>
        <p:nvSpPr>
          <p:cNvPr id="12" name="Rechteck 11"/>
          <p:cNvSpPr/>
          <p:nvPr/>
        </p:nvSpPr>
        <p:spPr>
          <a:xfrm>
            <a:off x="5364089" y="2348880"/>
            <a:ext cx="3528392" cy="172093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382903" y="1484784"/>
            <a:ext cx="8509578" cy="6480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Results include participants up to 35 years in vocational education (N=451) and professional employees (N=2124)</a:t>
            </a:r>
            <a:endParaRPr lang="en-GB" dirty="0"/>
          </a:p>
        </p:txBody>
      </p:sp>
      <p:sp>
        <p:nvSpPr>
          <p:cNvPr id="18" name="Textfeld 17"/>
          <p:cNvSpPr txBox="1"/>
          <p:nvPr/>
        </p:nvSpPr>
        <p:spPr>
          <a:xfrm>
            <a:off x="5489868" y="2428747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-"/>
            </a:pPr>
            <a:r>
              <a:rPr lang="en-GB" dirty="0" smtClean="0">
                <a:solidFill>
                  <a:schemeClr val="bg1"/>
                </a:solidFill>
              </a:rPr>
              <a:t>Observer learning style is more preferred in vocational training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489868" y="335526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-"/>
            </a:pPr>
            <a:r>
              <a:rPr lang="en-GB" dirty="0" smtClean="0">
                <a:solidFill>
                  <a:schemeClr val="bg1"/>
                </a:solidFill>
              </a:rPr>
              <a:t>Both groups are high in activist learning style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386992" y="4869159"/>
            <a:ext cx="3528392" cy="13255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5531008" y="5070257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 vocational training learning should be a combination of observing and trying out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6912261" y="4069814"/>
            <a:ext cx="432048" cy="799345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0" name="Diagramm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383044"/>
              </p:ext>
            </p:extLst>
          </p:nvPr>
        </p:nvGraphicFramePr>
        <p:xfrm>
          <a:off x="382903" y="2718211"/>
          <a:ext cx="4765161" cy="327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9857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  <p:bldP spid="18" grpId="0"/>
      <p:bldP spid="21" grpId="0"/>
      <p:bldP spid="22" grpId="0" animBg="1"/>
      <p:bldP spid="19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5364089" y="1556793"/>
            <a:ext cx="3528392" cy="273630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 </a:t>
            </a:r>
            <a:r>
              <a:rPr lang="de-DE" dirty="0" err="1"/>
              <a:t>competences</a:t>
            </a:r>
            <a:r>
              <a:rPr lang="de-DE" dirty="0"/>
              <a:t> in </a:t>
            </a:r>
            <a:r>
              <a:rPr lang="de-DE" dirty="0" err="1"/>
              <a:t>vocational</a:t>
            </a:r>
            <a:r>
              <a:rPr lang="de-DE" dirty="0"/>
              <a:t> </a:t>
            </a:r>
            <a:r>
              <a:rPr lang="de-DE" dirty="0" err="1"/>
              <a:t>education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de-DE" smtClean="0"/>
              <a:t>18</a:t>
            </a:fld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024173"/>
              </p:ext>
            </p:extLst>
          </p:nvPr>
        </p:nvGraphicFramePr>
        <p:xfrm>
          <a:off x="381664" y="1926124"/>
          <a:ext cx="47664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691680" y="24208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960000"/>
                </a:solidFill>
              </a:rPr>
              <a:t>p&lt;.001</a:t>
            </a:r>
            <a:endParaRPr lang="de-DE" dirty="0">
              <a:solidFill>
                <a:srgbClr val="96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81664" y="1556792"/>
            <a:ext cx="4765161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Readiness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learn</a:t>
            </a:r>
            <a:r>
              <a:rPr lang="de-DE" dirty="0" smtClean="0">
                <a:solidFill>
                  <a:schemeClr val="bg1"/>
                </a:solidFill>
              </a:rPr>
              <a:t> &amp; </a:t>
            </a:r>
            <a:r>
              <a:rPr lang="de-DE" dirty="0" err="1" smtClean="0">
                <a:solidFill>
                  <a:schemeClr val="bg1"/>
                </a:solidFill>
              </a:rPr>
              <a:t>external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motivation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2633" y="6040358"/>
            <a:ext cx="4753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Mann-Whitney-Test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5544109" y="1576471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-"/>
            </a:pPr>
            <a:r>
              <a:rPr lang="en-GB" smtClean="0">
                <a:solidFill>
                  <a:schemeClr val="bg1"/>
                </a:solidFill>
              </a:rPr>
              <a:t>In vocational education readiness  to learn (openness, achievement motivation/avoidance, motivation) is significantly  lower compared to employees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44108" y="3571469"/>
            <a:ext cx="316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-"/>
            </a:pPr>
            <a:r>
              <a:rPr lang="en-GB" smtClean="0">
                <a:solidFill>
                  <a:schemeClr val="bg1"/>
                </a:solidFill>
              </a:rPr>
              <a:t>But external motivation is comparable (p=.574)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364089" y="4869160"/>
            <a:ext cx="3528392" cy="144819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5544107" y="4869160"/>
            <a:ext cx="3168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bg1"/>
                </a:solidFill>
              </a:rPr>
              <a:t>Strengthen the personal benefit of learning and the openess to new and difficult tasks in vocational training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en-GB" smtClean="0">
                <a:solidFill>
                  <a:schemeClr val="bg1"/>
                </a:solidFill>
              </a:rPr>
              <a:t>provide incentives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Pfeil nach unten 16"/>
          <p:cNvSpPr/>
          <p:nvPr/>
        </p:nvSpPr>
        <p:spPr>
          <a:xfrm>
            <a:off x="7064660" y="4284713"/>
            <a:ext cx="315895" cy="58444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193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7" grpId="0">
        <p:bldAsOne/>
      </p:bldGraphic>
      <p:bldP spid="9" grpId="0" animBg="1"/>
      <p:bldP spid="11" grpId="0"/>
      <p:bldP spid="12" grpId="0"/>
      <p:bldP spid="15" grpId="0" animBg="1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5364089" y="1556793"/>
            <a:ext cx="3528392" cy="24482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 </a:t>
            </a:r>
            <a:r>
              <a:rPr lang="de-DE" dirty="0" err="1"/>
              <a:t>competences</a:t>
            </a:r>
            <a:r>
              <a:rPr lang="de-DE" dirty="0"/>
              <a:t> in </a:t>
            </a:r>
            <a:r>
              <a:rPr lang="de-DE" dirty="0" err="1"/>
              <a:t>vocational</a:t>
            </a:r>
            <a:r>
              <a:rPr lang="de-DE" dirty="0"/>
              <a:t> </a:t>
            </a:r>
            <a:r>
              <a:rPr lang="de-DE" dirty="0" err="1"/>
              <a:t>education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de-DE" smtClean="0"/>
              <a:t>19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81664" y="1556792"/>
            <a:ext cx="4765161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Learning </a:t>
            </a:r>
            <a:r>
              <a:rPr lang="de-DE" dirty="0" err="1" smtClean="0">
                <a:solidFill>
                  <a:schemeClr val="bg1"/>
                </a:solidFill>
              </a:rPr>
              <a:t>access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47642" y="5969265"/>
            <a:ext cx="4753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Mann-Whitney-Test</a:t>
            </a:r>
            <a:endParaRPr lang="de-DE" sz="1200" dirty="0"/>
          </a:p>
        </p:txBody>
      </p:sp>
      <p:graphicFrame>
        <p:nvGraphicFramePr>
          <p:cNvPr id="18" name="Diagram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715297"/>
              </p:ext>
            </p:extLst>
          </p:nvPr>
        </p:nvGraphicFramePr>
        <p:xfrm>
          <a:off x="382289" y="1926123"/>
          <a:ext cx="4764535" cy="4043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5495160" y="155679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-"/>
            </a:pPr>
            <a:r>
              <a:rPr lang="de-DE" dirty="0" smtClean="0">
                <a:solidFill>
                  <a:schemeClr val="bg1"/>
                </a:solidFill>
              </a:rPr>
              <a:t>Media </a:t>
            </a:r>
            <a:r>
              <a:rPr lang="de-DE" dirty="0" err="1" smtClean="0">
                <a:solidFill>
                  <a:schemeClr val="bg1"/>
                </a:solidFill>
              </a:rPr>
              <a:t>competence</a:t>
            </a:r>
            <a:r>
              <a:rPr lang="de-DE" dirty="0" smtClean="0">
                <a:solidFill>
                  <a:schemeClr val="bg1"/>
                </a:solidFill>
              </a:rPr>
              <a:t> in </a:t>
            </a:r>
            <a:r>
              <a:rPr lang="de-DE" dirty="0" err="1" smtClean="0">
                <a:solidFill>
                  <a:schemeClr val="bg1"/>
                </a:solidFill>
              </a:rPr>
              <a:t>learning</a:t>
            </a:r>
            <a:r>
              <a:rPr lang="de-DE" dirty="0" smtClean="0">
                <a:solidFill>
                  <a:schemeClr val="bg1"/>
                </a:solidFill>
              </a:rPr>
              <a:t>  </a:t>
            </a:r>
            <a:r>
              <a:rPr lang="de-DE" dirty="0" err="1" smtClean="0">
                <a:solidFill>
                  <a:schemeClr val="bg1"/>
                </a:solidFill>
              </a:rPr>
              <a:t>is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lower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people</a:t>
            </a:r>
            <a:r>
              <a:rPr lang="de-DE" dirty="0" smtClean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vocational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education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684124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960000"/>
                </a:solidFill>
              </a:rPr>
              <a:t>p&lt;.001</a:t>
            </a:r>
            <a:endParaRPr lang="de-DE" dirty="0">
              <a:solidFill>
                <a:srgbClr val="96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563132" y="22823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960000"/>
                </a:solidFill>
              </a:rPr>
              <a:t>p&lt;.001</a:t>
            </a:r>
            <a:endParaRPr lang="de-DE" dirty="0">
              <a:solidFill>
                <a:srgbClr val="96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467538" y="2461538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-"/>
            </a:pPr>
            <a:r>
              <a:rPr lang="de-DE" dirty="0" smtClean="0">
                <a:solidFill>
                  <a:schemeClr val="bg1"/>
                </a:solidFill>
              </a:rPr>
              <a:t>also </a:t>
            </a:r>
            <a:r>
              <a:rPr lang="de-DE" dirty="0" err="1" smtClean="0">
                <a:solidFill>
                  <a:schemeClr val="bg1"/>
                </a:solidFill>
              </a:rPr>
              <a:t>cooperation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competence</a:t>
            </a:r>
            <a:r>
              <a:rPr lang="de-DE" dirty="0" smtClean="0">
                <a:solidFill>
                  <a:schemeClr val="bg1"/>
                </a:solidFill>
              </a:rPr>
              <a:t> in </a:t>
            </a:r>
            <a:r>
              <a:rPr lang="de-DE" dirty="0" err="1" smtClean="0">
                <a:solidFill>
                  <a:schemeClr val="bg1"/>
                </a:solidFill>
              </a:rPr>
              <a:t>learning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lower</a:t>
            </a:r>
            <a:r>
              <a:rPr lang="de-DE" dirty="0" smtClean="0">
                <a:solidFill>
                  <a:schemeClr val="bg1"/>
                </a:solidFill>
              </a:rPr>
              <a:t> in </a:t>
            </a:r>
            <a:r>
              <a:rPr lang="de-DE" dirty="0" err="1" smtClean="0">
                <a:solidFill>
                  <a:schemeClr val="bg1"/>
                </a:solidFill>
              </a:rPr>
              <a:t>vocational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education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than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professional </a:t>
            </a:r>
            <a:r>
              <a:rPr lang="de-DE" dirty="0" err="1" smtClean="0">
                <a:solidFill>
                  <a:schemeClr val="bg1"/>
                </a:solidFill>
              </a:rPr>
              <a:t>employees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364089" y="5045934"/>
            <a:ext cx="3528392" cy="923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5436097" y="5045935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In </a:t>
            </a:r>
            <a:r>
              <a:rPr lang="de-DE" dirty="0" err="1" smtClean="0">
                <a:solidFill>
                  <a:schemeClr val="bg1"/>
                </a:solidFill>
              </a:rPr>
              <a:t>vocational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training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critical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 goal-</a:t>
            </a:r>
            <a:r>
              <a:rPr lang="de-DE" dirty="0" err="1" smtClean="0">
                <a:solidFill>
                  <a:schemeClr val="bg1"/>
                </a:solidFill>
              </a:rPr>
              <a:t>oriented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use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media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needs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be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supported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16" name="Pfeil nach unten 15"/>
          <p:cNvSpPr/>
          <p:nvPr/>
        </p:nvSpPr>
        <p:spPr>
          <a:xfrm>
            <a:off x="6912261" y="4005064"/>
            <a:ext cx="432048" cy="104086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35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About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de-DE" smtClean="0"/>
              <a:t>2</a:t>
            </a:fld>
            <a:endParaRPr lang="de-DE" dirty="0"/>
          </a:p>
        </p:txBody>
      </p:sp>
      <p:pic>
        <p:nvPicPr>
          <p:cNvPr id="1026" name="Picture 2" descr="heister rundes foto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1" y="4869160"/>
            <a:ext cx="1476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nise runde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1" y="3140968"/>
            <a:ext cx="1476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f rundes foto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1" y="1449404"/>
            <a:ext cx="1476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1640406" y="3179333"/>
            <a:ext cx="6963298" cy="342000"/>
          </a:xfrm>
          <a:prstGeom prst="rect">
            <a:avLst/>
          </a:prstGeom>
          <a:ln>
            <a:noFill/>
          </a:ln>
          <a:effectLst>
            <a:reflection blurRad="6350" stA="52000" endA="300" endPos="1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Dipl.-Psych. Denise Gramß</a:t>
            </a:r>
          </a:p>
        </p:txBody>
      </p:sp>
      <p:sp>
        <p:nvSpPr>
          <p:cNvPr id="15" name="Rechteck 14"/>
          <p:cNvSpPr/>
          <p:nvPr/>
        </p:nvSpPr>
        <p:spPr>
          <a:xfrm>
            <a:off x="1650456" y="4961493"/>
            <a:ext cx="6923208" cy="345600"/>
          </a:xfrm>
          <a:prstGeom prst="rect">
            <a:avLst/>
          </a:prstGeom>
          <a:ln>
            <a:noFill/>
          </a:ln>
          <a:effectLst>
            <a:reflection blurRad="6350" stA="52000" endA="300" endPos="1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Prof. Dr. Michael Heister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738731" y="1908192"/>
            <a:ext cx="6831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-"/>
            </a:pPr>
            <a:r>
              <a:rPr lang="de-DE" sz="1600" dirty="0" smtClean="0"/>
              <a:t>Head </a:t>
            </a:r>
            <a:r>
              <a:rPr lang="de-DE" sz="1600" dirty="0" err="1" smtClean="0"/>
              <a:t>of</a:t>
            </a:r>
            <a:r>
              <a:rPr lang="de-DE" sz="1600" dirty="0" smtClean="0"/>
              <a:t> Competence </a:t>
            </a:r>
            <a:r>
              <a:rPr lang="de-DE" sz="1600" dirty="0" err="1" smtClean="0"/>
              <a:t>Centre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quality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leadership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learning</a:t>
            </a:r>
            <a:endParaRPr lang="de-DE" sz="1600" dirty="0" smtClean="0"/>
          </a:p>
          <a:p>
            <a:pPr marL="285750" indent="-285750">
              <a:buFont typeface="Symbol" pitchFamily="18" charset="2"/>
              <a:buChar char="-"/>
            </a:pPr>
            <a:r>
              <a:rPr lang="de-DE" sz="1600" dirty="0" err="1" smtClean="0"/>
              <a:t>learning</a:t>
            </a:r>
            <a:r>
              <a:rPr lang="de-DE" sz="1600" dirty="0" smtClean="0"/>
              <a:t> </a:t>
            </a:r>
            <a:r>
              <a:rPr lang="de-DE" sz="1600" dirty="0" err="1"/>
              <a:t>competences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employees</a:t>
            </a:r>
            <a:endParaRPr lang="de-DE" sz="1600" dirty="0"/>
          </a:p>
          <a:p>
            <a:pPr marL="285750" indent="-285750">
              <a:buFont typeface="Symbol" pitchFamily="18" charset="2"/>
              <a:buChar char="-"/>
            </a:pPr>
            <a:r>
              <a:rPr lang="de-DE" sz="1600" dirty="0"/>
              <a:t>Future </a:t>
            </a:r>
            <a:r>
              <a:rPr lang="de-DE" sz="1600" dirty="0" err="1"/>
              <a:t>of</a:t>
            </a:r>
            <a:r>
              <a:rPr lang="de-DE" sz="1600" dirty="0"/>
              <a:t> HR: </a:t>
            </a:r>
            <a:r>
              <a:rPr lang="de-DE" sz="1600" dirty="0" err="1"/>
              <a:t>paradigms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measurement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future</a:t>
            </a:r>
            <a:r>
              <a:rPr lang="de-DE" sz="1600" dirty="0"/>
              <a:t> in HR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sz="1600" dirty="0" err="1"/>
              <a:t>Leadership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teams</a:t>
            </a:r>
            <a:r>
              <a:rPr lang="de-DE" sz="1600" dirty="0"/>
              <a:t> (System </a:t>
            </a:r>
            <a:r>
              <a:rPr lang="de-DE" sz="1600" dirty="0" err="1"/>
              <a:t>theory</a:t>
            </a:r>
            <a:r>
              <a:rPr lang="de-DE" sz="1600" dirty="0"/>
              <a:t>)</a:t>
            </a:r>
          </a:p>
        </p:txBody>
      </p:sp>
      <p:sp>
        <p:nvSpPr>
          <p:cNvPr id="10" name="Rechteck 9"/>
          <p:cNvSpPr/>
          <p:nvPr/>
        </p:nvSpPr>
        <p:spPr>
          <a:xfrm>
            <a:off x="1650456" y="1567929"/>
            <a:ext cx="6923208" cy="340263"/>
          </a:xfrm>
          <a:prstGeom prst="rect">
            <a:avLst/>
          </a:prstGeom>
          <a:ln>
            <a:noFill/>
          </a:ln>
          <a:effectLst>
            <a:reflection blurRad="6350" stA="52000" endA="300" endPos="1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Prof. Dr. Nele Graf</a:t>
            </a:r>
          </a:p>
        </p:txBody>
      </p:sp>
      <p:sp>
        <p:nvSpPr>
          <p:cNvPr id="12" name="Rechteck 11"/>
          <p:cNvSpPr/>
          <p:nvPr/>
        </p:nvSpPr>
        <p:spPr>
          <a:xfrm>
            <a:off x="1738731" y="3521333"/>
            <a:ext cx="68349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itchFamily="18" charset="2"/>
              <a:buChar char="-"/>
            </a:pPr>
            <a:r>
              <a:rPr lang="de-DE" sz="1600" dirty="0"/>
              <a:t>human </a:t>
            </a:r>
            <a:r>
              <a:rPr lang="de-DE" sz="1600" dirty="0" err="1"/>
              <a:t>factors</a:t>
            </a:r>
            <a:r>
              <a:rPr lang="de-DE" sz="1600" dirty="0"/>
              <a:t> in </a:t>
            </a:r>
            <a:r>
              <a:rPr lang="de-DE" sz="1600" dirty="0" err="1"/>
              <a:t>learning</a:t>
            </a:r>
            <a:r>
              <a:rPr lang="de-DE" sz="1600" dirty="0"/>
              <a:t> in different </a:t>
            </a:r>
            <a:r>
              <a:rPr lang="de-DE" sz="1600" dirty="0" err="1"/>
              <a:t>fields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application</a:t>
            </a:r>
            <a:endParaRPr lang="de-DE" sz="1600" dirty="0"/>
          </a:p>
          <a:p>
            <a:pPr marL="285750" indent="-285750">
              <a:buFont typeface="Symbol" pitchFamily="18" charset="2"/>
              <a:buChar char="-"/>
            </a:pPr>
            <a:r>
              <a:rPr lang="de-DE" sz="1600" dirty="0"/>
              <a:t>Learning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interaction</a:t>
            </a:r>
            <a:r>
              <a:rPr lang="de-DE" sz="1600" dirty="0"/>
              <a:t> in human </a:t>
            </a:r>
            <a:r>
              <a:rPr lang="de-DE" sz="1600" dirty="0" err="1"/>
              <a:t>machine</a:t>
            </a:r>
            <a:r>
              <a:rPr lang="de-DE" sz="1600" dirty="0"/>
              <a:t> </a:t>
            </a:r>
            <a:r>
              <a:rPr lang="de-DE" sz="1600" dirty="0" err="1"/>
              <a:t>interaction</a:t>
            </a:r>
            <a:r>
              <a:rPr lang="de-DE" sz="1600" dirty="0"/>
              <a:t>,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sz="1600" dirty="0" err="1"/>
              <a:t>Usability</a:t>
            </a:r>
            <a:endParaRPr lang="de-DE" sz="1600" dirty="0"/>
          </a:p>
        </p:txBody>
      </p:sp>
      <p:sp>
        <p:nvSpPr>
          <p:cNvPr id="13" name="Rechteck 12"/>
          <p:cNvSpPr/>
          <p:nvPr/>
        </p:nvSpPr>
        <p:spPr>
          <a:xfrm>
            <a:off x="1733882" y="5334307"/>
            <a:ext cx="6839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itchFamily="18" charset="2"/>
              <a:buChar char="-"/>
            </a:pPr>
            <a:r>
              <a:rPr lang="de-DE" sz="1600" dirty="0"/>
              <a:t>Head </a:t>
            </a:r>
            <a:r>
              <a:rPr lang="de-DE" sz="1600" dirty="0" err="1"/>
              <a:t>of</a:t>
            </a:r>
            <a:r>
              <a:rPr lang="de-DE" sz="1600" dirty="0"/>
              <a:t> Department „</a:t>
            </a:r>
            <a:r>
              <a:rPr lang="de-DE" sz="1600" dirty="0" err="1"/>
              <a:t>Vocational</a:t>
            </a:r>
            <a:r>
              <a:rPr lang="de-DE" sz="1600" dirty="0"/>
              <a:t> </a:t>
            </a:r>
            <a:r>
              <a:rPr lang="de-DE" sz="1600" dirty="0" err="1"/>
              <a:t>teaching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learning</a:t>
            </a:r>
            <a:r>
              <a:rPr lang="de-DE" sz="1600" dirty="0"/>
              <a:t>, </a:t>
            </a:r>
            <a:r>
              <a:rPr lang="de-DE" sz="1600" dirty="0" err="1"/>
              <a:t>programs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development</a:t>
            </a:r>
            <a:r>
              <a:rPr lang="de-DE" sz="1600" dirty="0"/>
              <a:t> </a:t>
            </a:r>
            <a:r>
              <a:rPr lang="de-DE" sz="1600" dirty="0" err="1"/>
              <a:t>programs</a:t>
            </a:r>
            <a:r>
              <a:rPr lang="de-DE" sz="1600" dirty="0"/>
              <a:t>“ in </a:t>
            </a:r>
            <a:r>
              <a:rPr lang="de-DE" sz="1600" dirty="0" err="1"/>
              <a:t>the</a:t>
            </a:r>
            <a:r>
              <a:rPr lang="de-DE" sz="1600" dirty="0"/>
              <a:t> Federal Institute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Vocational</a:t>
            </a:r>
            <a:r>
              <a:rPr lang="de-DE" sz="1600" dirty="0"/>
              <a:t> Education </a:t>
            </a:r>
            <a:r>
              <a:rPr lang="de-DE" sz="1600" dirty="0" err="1"/>
              <a:t>and</a:t>
            </a:r>
            <a:r>
              <a:rPr lang="de-DE" sz="1600" dirty="0"/>
              <a:t> Training (BIBB)</a:t>
            </a:r>
          </a:p>
        </p:txBody>
      </p:sp>
    </p:spTree>
    <p:extLst>
      <p:ext uri="{BB962C8B-B14F-4D97-AF65-F5344CB8AC3E}">
        <p14:creationId xmlns:p14="http://schemas.microsoft.com/office/powerpoint/2010/main" val="4205787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r>
              <a:rPr lang="de-DE" dirty="0" smtClean="0"/>
              <a:t> &amp; Outlook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de-DE" smtClean="0"/>
              <a:t>20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2" b="53565"/>
          <a:stretch/>
        </p:blipFill>
        <p:spPr>
          <a:xfrm>
            <a:off x="3779912" y="4293096"/>
            <a:ext cx="5758280" cy="2284416"/>
          </a:xfrm>
          <a:prstGeom prst="rect">
            <a:avLst/>
          </a:prstGeom>
        </p:spPr>
      </p:pic>
      <p:sp>
        <p:nvSpPr>
          <p:cNvPr id="19" name="Textplatzhalter 2"/>
          <p:cNvSpPr txBox="1">
            <a:spLocks/>
          </p:cNvSpPr>
          <p:nvPr/>
        </p:nvSpPr>
        <p:spPr bwMode="auto">
          <a:xfrm>
            <a:off x="0" y="1844824"/>
            <a:ext cx="5726618" cy="432048"/>
          </a:xfrm>
          <a:prstGeom prst="rect">
            <a:avLst/>
          </a:prstGeom>
          <a:solidFill>
            <a:srgbClr val="A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8606" indent="-278606" algn="l" defTabSz="742950" rtl="0" eaLnBrk="1" fontAlgn="base" hangingPunct="1">
              <a:lnSpc>
                <a:spcPct val="100000"/>
              </a:lnSpc>
              <a:spcBef>
                <a:spcPts val="813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800" b="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508198" indent="-220564" algn="l" defTabSz="74295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03573" indent="-295375" algn="l" defTabSz="74295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1208" indent="-287636" algn="l" defTabSz="74295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87872" indent="-296664" algn="l" defTabSz="74295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Recommendations for education and training</a:t>
            </a:r>
          </a:p>
        </p:txBody>
      </p:sp>
      <p:sp>
        <p:nvSpPr>
          <p:cNvPr id="21" name="Rechteck 20"/>
          <p:cNvSpPr/>
          <p:nvPr/>
        </p:nvSpPr>
        <p:spPr>
          <a:xfrm>
            <a:off x="1252606" y="5086925"/>
            <a:ext cx="3707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itchFamily="18" charset="2"/>
              <a:buChar char="-"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Encourage media competence for vocational education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259632" y="2420888"/>
            <a:ext cx="7884367" cy="646331"/>
          </a:xfrm>
          <a:prstGeom prst="rect">
            <a:avLst/>
          </a:prstGeom>
          <a:solidFill>
            <a:srgbClr val="A00000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provide support for self-directed learning by the analysis and training of learning competences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252606" y="4237348"/>
            <a:ext cx="5551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itchFamily="18" charset="2"/>
              <a:buChar char="-"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Strengthening the motivation, openness and reduce the learning avoidance in vocational education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252606" y="3172315"/>
            <a:ext cx="5695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Symbol" pitchFamily="18" charset="2"/>
              <a:buChar char="-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knowledge about learning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preferences is important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52606" y="3562144"/>
            <a:ext cx="7415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itchFamily="18" charset="2"/>
              <a:buChar char="-"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Vocational education should consider the preferred learning styles of active learning by trying out and observational learning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9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49152"/>
            <a:ext cx="6948264" cy="46321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07911" y="1700214"/>
            <a:ext cx="4984169" cy="4357687"/>
          </a:xfrm>
        </p:spPr>
        <p:txBody>
          <a:bodyPr/>
          <a:lstStyle/>
          <a:p>
            <a:pPr marL="0" indent="0" algn="ctr">
              <a:buNone/>
            </a:pPr>
            <a:endParaRPr lang="de-DE" sz="4000" dirty="0" smtClean="0"/>
          </a:p>
          <a:p>
            <a:pPr marL="0" indent="0" algn="ctr">
              <a:buNone/>
            </a:pPr>
            <a:endParaRPr lang="de-DE" sz="4000" dirty="0" smtClean="0"/>
          </a:p>
          <a:p>
            <a:pPr marL="0" indent="0" algn="ctr">
              <a:buNone/>
            </a:pPr>
            <a:r>
              <a:rPr lang="de-DE" sz="4000" dirty="0" err="1" smtClean="0"/>
              <a:t>Thank</a:t>
            </a:r>
            <a:r>
              <a:rPr lang="de-DE" sz="4000" dirty="0" smtClean="0"/>
              <a:t> </a:t>
            </a:r>
            <a:r>
              <a:rPr lang="de-DE" sz="4000" dirty="0" err="1"/>
              <a:t>you</a:t>
            </a:r>
            <a:r>
              <a:rPr lang="de-DE" sz="4000" dirty="0"/>
              <a:t> </a:t>
            </a:r>
            <a:endParaRPr lang="de-DE" sz="4000" dirty="0" smtClean="0"/>
          </a:p>
          <a:p>
            <a:pPr marL="0" indent="0" algn="ctr">
              <a:buNone/>
            </a:pPr>
            <a:r>
              <a:rPr lang="de-DE" sz="4000" dirty="0" err="1" smtClean="0"/>
              <a:t>for</a:t>
            </a:r>
            <a:r>
              <a:rPr lang="de-DE" sz="4000" dirty="0" smtClean="0"/>
              <a:t> </a:t>
            </a:r>
            <a:r>
              <a:rPr lang="de-DE" sz="4000" dirty="0" err="1" smtClean="0"/>
              <a:t>your</a:t>
            </a:r>
            <a:r>
              <a:rPr lang="de-DE" sz="4000" dirty="0" smtClean="0"/>
              <a:t> </a:t>
            </a:r>
            <a:r>
              <a:rPr lang="de-DE" sz="4000" dirty="0" err="1"/>
              <a:t>attention</a:t>
            </a:r>
            <a:endParaRPr lang="de-DE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3273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Contact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de-DE" smtClean="0"/>
              <a:t>22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06056" y="1772816"/>
            <a:ext cx="6038152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99" y="2103998"/>
            <a:ext cx="1698715" cy="67693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06056" y="1772816"/>
            <a:ext cx="6038152" cy="216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494238" y="234853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Prof. Dr. Nele Graf</a:t>
            </a:r>
          </a:p>
          <a:p>
            <a:r>
              <a:rPr lang="de-DE" sz="1600" dirty="0" smtClean="0"/>
              <a:t>nele.graf@fham.de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486970" y="327274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Denise Gramß</a:t>
            </a:r>
          </a:p>
          <a:p>
            <a:r>
              <a:rPr lang="de-DE" sz="1600" dirty="0" smtClean="0"/>
              <a:t>denise.gramss@fham.de</a:t>
            </a:r>
          </a:p>
        </p:txBody>
      </p:sp>
      <p:sp>
        <p:nvSpPr>
          <p:cNvPr id="14" name="Rechteck 13"/>
          <p:cNvSpPr/>
          <p:nvPr/>
        </p:nvSpPr>
        <p:spPr>
          <a:xfrm>
            <a:off x="622080" y="4296376"/>
            <a:ext cx="4030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Website: </a:t>
            </a:r>
            <a:r>
              <a:rPr lang="de-DE" sz="1600" dirty="0">
                <a:hlinkClick r:id="rId3"/>
              </a:rPr>
              <a:t>https://lekaf.de/</a:t>
            </a:r>
            <a:r>
              <a:rPr lang="de-DE" sz="1600" dirty="0"/>
              <a:t> </a:t>
            </a:r>
          </a:p>
          <a:p>
            <a:r>
              <a:rPr lang="de-DE" sz="1600" b="1" dirty="0" err="1"/>
              <a:t>Twitter</a:t>
            </a:r>
            <a:r>
              <a:rPr lang="de-DE" sz="1600" b="1" dirty="0"/>
              <a:t>: </a:t>
            </a:r>
            <a:r>
              <a:rPr lang="de-DE" sz="1600" dirty="0"/>
              <a:t>@</a:t>
            </a:r>
            <a:r>
              <a:rPr lang="de-DE" sz="1600" dirty="0" err="1" smtClean="0"/>
              <a:t>projekt_lekaf</a:t>
            </a:r>
            <a:endParaRPr lang="de-DE" sz="16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72" y="3691881"/>
            <a:ext cx="1256928" cy="125692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4" y="3211350"/>
            <a:ext cx="689288" cy="76912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77"/>
          <a:stretch/>
        </p:blipFill>
        <p:spPr>
          <a:xfrm>
            <a:off x="687704" y="2227008"/>
            <a:ext cx="695672" cy="889376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414268" y="5085183"/>
            <a:ext cx="6029939" cy="216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406056" y="5050124"/>
            <a:ext cx="603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University </a:t>
            </a:r>
            <a:r>
              <a:rPr lang="de-DE" sz="1200" dirty="0" err="1" smtClean="0">
                <a:solidFill>
                  <a:schemeClr val="bg1"/>
                </a:solidFill>
              </a:rPr>
              <a:t>of</a:t>
            </a:r>
            <a:r>
              <a:rPr lang="de-DE" sz="1200" dirty="0" smtClean="0">
                <a:solidFill>
                  <a:schemeClr val="bg1"/>
                </a:solidFill>
              </a:rPr>
              <a:t> Applied Management, Vulkanstr. 1, 10367 Berlin, Germany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35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de-DE" smtClean="0"/>
              <a:t>3</a:t>
            </a:fld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979712" y="1268760"/>
            <a:ext cx="5040560" cy="338437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52000" endA="300" endPos="1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2400"/>
              </a:spcAft>
              <a:buFont typeface="Symbol" pitchFamily="18" charset="2"/>
              <a:buChar char="-"/>
            </a:pPr>
            <a:r>
              <a:rPr lang="de-DE" dirty="0" smtClean="0"/>
              <a:t>Motivation</a:t>
            </a:r>
          </a:p>
          <a:p>
            <a:pPr marL="285750" indent="-285750">
              <a:spcAft>
                <a:spcPts val="2400"/>
              </a:spcAft>
              <a:buFont typeface="Symbol" pitchFamily="18" charset="2"/>
              <a:buChar char="-"/>
            </a:pPr>
            <a:r>
              <a:rPr lang="de-DE" dirty="0" err="1" smtClean="0"/>
              <a:t>Theoretical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endParaRPr lang="de-DE" dirty="0" smtClean="0"/>
          </a:p>
          <a:p>
            <a:pPr marL="285750" indent="-285750">
              <a:spcAft>
                <a:spcPts val="2400"/>
              </a:spcAft>
              <a:buFont typeface="Symbol" pitchFamily="18" charset="2"/>
              <a:buChar char="-"/>
            </a:pPr>
            <a:r>
              <a:rPr lang="de-DE" dirty="0" smtClean="0"/>
              <a:t>Model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competence</a:t>
            </a:r>
            <a:endParaRPr lang="de-DE" dirty="0" smtClean="0"/>
          </a:p>
          <a:p>
            <a:pPr marL="285750" indent="-285750">
              <a:spcAft>
                <a:spcPts val="2400"/>
              </a:spcAft>
              <a:buFont typeface="Symbol" pitchFamily="18" charset="2"/>
              <a:buChar char="-"/>
            </a:pPr>
            <a:r>
              <a:rPr lang="de-DE" dirty="0" smtClean="0"/>
              <a:t>Study: </a:t>
            </a:r>
            <a:r>
              <a:rPr lang="de-DE" dirty="0" err="1" smtClean="0"/>
              <a:t>Employee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competence</a:t>
            </a:r>
            <a:endParaRPr lang="de-DE" dirty="0" smtClean="0"/>
          </a:p>
          <a:p>
            <a:pPr marL="285750" indent="-285750">
              <a:spcAft>
                <a:spcPts val="2400"/>
              </a:spcAft>
              <a:buFont typeface="Symbol" pitchFamily="18" charset="2"/>
              <a:buChar char="-"/>
            </a:pPr>
            <a:r>
              <a:rPr lang="de-DE" dirty="0" smtClean="0"/>
              <a:t>First </a:t>
            </a:r>
            <a:r>
              <a:rPr lang="de-DE" dirty="0" err="1" smtClean="0"/>
              <a:t>results</a:t>
            </a:r>
            <a:endParaRPr lang="de-DE" dirty="0" smtClean="0"/>
          </a:p>
          <a:p>
            <a:pPr marL="285750" indent="-285750">
              <a:spcAft>
                <a:spcPts val="2400"/>
              </a:spcAft>
              <a:buFont typeface="Symbol" pitchFamily="18" charset="2"/>
              <a:buChar char="-"/>
            </a:pPr>
            <a:r>
              <a:rPr lang="de-DE" dirty="0" err="1" smtClean="0"/>
              <a:t>Conclusions</a:t>
            </a:r>
            <a:r>
              <a:rPr lang="de-DE" dirty="0" smtClean="0"/>
              <a:t>  &amp; Outlook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89595"/>
            <a:ext cx="2196488" cy="306896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</p:pic>
      <p:sp>
        <p:nvSpPr>
          <p:cNvPr id="20" name="Freihandform 19"/>
          <p:cNvSpPr/>
          <p:nvPr/>
        </p:nvSpPr>
        <p:spPr>
          <a:xfrm>
            <a:off x="2976679" y="5347178"/>
            <a:ext cx="3637877" cy="380010"/>
          </a:xfrm>
          <a:custGeom>
            <a:avLst/>
            <a:gdLst>
              <a:gd name="connsiteX0" fmla="*/ 3634257 w 3634257"/>
              <a:gd name="connsiteY0" fmla="*/ 213756 h 380010"/>
              <a:gd name="connsiteX1" fmla="*/ 3539254 w 3634257"/>
              <a:gd name="connsiteY1" fmla="*/ 201881 h 380010"/>
              <a:gd name="connsiteX2" fmla="*/ 3503628 w 3634257"/>
              <a:gd name="connsiteY2" fmla="*/ 166255 h 380010"/>
              <a:gd name="connsiteX3" fmla="*/ 3468002 w 3634257"/>
              <a:gd name="connsiteY3" fmla="*/ 142504 h 380010"/>
              <a:gd name="connsiteX4" fmla="*/ 3396750 w 3634257"/>
              <a:gd name="connsiteY4" fmla="*/ 118753 h 380010"/>
              <a:gd name="connsiteX5" fmla="*/ 3242371 w 3634257"/>
              <a:gd name="connsiteY5" fmla="*/ 154379 h 380010"/>
              <a:gd name="connsiteX6" fmla="*/ 3159244 w 3634257"/>
              <a:gd name="connsiteY6" fmla="*/ 178130 h 380010"/>
              <a:gd name="connsiteX7" fmla="*/ 3099867 w 3634257"/>
              <a:gd name="connsiteY7" fmla="*/ 166255 h 380010"/>
              <a:gd name="connsiteX8" fmla="*/ 3064241 w 3634257"/>
              <a:gd name="connsiteY8" fmla="*/ 142504 h 380010"/>
              <a:gd name="connsiteX9" fmla="*/ 3040491 w 3634257"/>
              <a:gd name="connsiteY9" fmla="*/ 106878 h 380010"/>
              <a:gd name="connsiteX10" fmla="*/ 2921737 w 3634257"/>
              <a:gd name="connsiteY10" fmla="*/ 35626 h 380010"/>
              <a:gd name="connsiteX11" fmla="*/ 2850485 w 3634257"/>
              <a:gd name="connsiteY11" fmla="*/ 11875 h 380010"/>
              <a:gd name="connsiteX12" fmla="*/ 2814859 w 3634257"/>
              <a:gd name="connsiteY12" fmla="*/ 0 h 380010"/>
              <a:gd name="connsiteX13" fmla="*/ 2767358 w 3634257"/>
              <a:gd name="connsiteY13" fmla="*/ 11875 h 380010"/>
              <a:gd name="connsiteX14" fmla="*/ 2755483 w 3634257"/>
              <a:gd name="connsiteY14" fmla="*/ 47501 h 380010"/>
              <a:gd name="connsiteX15" fmla="*/ 2731732 w 3634257"/>
              <a:gd name="connsiteY15" fmla="*/ 83127 h 380010"/>
              <a:gd name="connsiteX16" fmla="*/ 2624854 w 3634257"/>
              <a:gd name="connsiteY16" fmla="*/ 142504 h 380010"/>
              <a:gd name="connsiteX17" fmla="*/ 2482350 w 3634257"/>
              <a:gd name="connsiteY17" fmla="*/ 130629 h 380010"/>
              <a:gd name="connsiteX18" fmla="*/ 2411098 w 3634257"/>
              <a:gd name="connsiteY18" fmla="*/ 118753 h 380010"/>
              <a:gd name="connsiteX19" fmla="*/ 2375472 w 3634257"/>
              <a:gd name="connsiteY19" fmla="*/ 154379 h 380010"/>
              <a:gd name="connsiteX20" fmla="*/ 2327971 w 3634257"/>
              <a:gd name="connsiteY20" fmla="*/ 166255 h 380010"/>
              <a:gd name="connsiteX21" fmla="*/ 2244844 w 3634257"/>
              <a:gd name="connsiteY21" fmla="*/ 190005 h 380010"/>
              <a:gd name="connsiteX22" fmla="*/ 2137966 w 3634257"/>
              <a:gd name="connsiteY22" fmla="*/ 201881 h 380010"/>
              <a:gd name="connsiteX23" fmla="*/ 1995462 w 3634257"/>
              <a:gd name="connsiteY23" fmla="*/ 190005 h 380010"/>
              <a:gd name="connsiteX24" fmla="*/ 1924210 w 3634257"/>
              <a:gd name="connsiteY24" fmla="*/ 178130 h 380010"/>
              <a:gd name="connsiteX25" fmla="*/ 1841083 w 3634257"/>
              <a:gd name="connsiteY25" fmla="*/ 166255 h 380010"/>
              <a:gd name="connsiteX26" fmla="*/ 1781706 w 3634257"/>
              <a:gd name="connsiteY26" fmla="*/ 142504 h 380010"/>
              <a:gd name="connsiteX27" fmla="*/ 1722330 w 3634257"/>
              <a:gd name="connsiteY27" fmla="*/ 130629 h 380010"/>
              <a:gd name="connsiteX28" fmla="*/ 1686704 w 3634257"/>
              <a:gd name="connsiteY28" fmla="*/ 106878 h 380010"/>
              <a:gd name="connsiteX29" fmla="*/ 1651078 w 3634257"/>
              <a:gd name="connsiteY29" fmla="*/ 35626 h 380010"/>
              <a:gd name="connsiteX30" fmla="*/ 1662953 w 3634257"/>
              <a:gd name="connsiteY30" fmla="*/ 0 h 380010"/>
              <a:gd name="connsiteX31" fmla="*/ 1710454 w 3634257"/>
              <a:gd name="connsiteY31" fmla="*/ 11875 h 380010"/>
              <a:gd name="connsiteX32" fmla="*/ 1805457 w 3634257"/>
              <a:gd name="connsiteY32" fmla="*/ 118753 h 380010"/>
              <a:gd name="connsiteX33" fmla="*/ 1912335 w 3634257"/>
              <a:gd name="connsiteY33" fmla="*/ 213756 h 380010"/>
              <a:gd name="connsiteX34" fmla="*/ 1936085 w 3634257"/>
              <a:gd name="connsiteY34" fmla="*/ 261257 h 380010"/>
              <a:gd name="connsiteX35" fmla="*/ 1864833 w 3634257"/>
              <a:gd name="connsiteY35" fmla="*/ 356260 h 380010"/>
              <a:gd name="connsiteX36" fmla="*/ 1722330 w 3634257"/>
              <a:gd name="connsiteY36" fmla="*/ 380010 h 380010"/>
              <a:gd name="connsiteX37" fmla="*/ 1472948 w 3634257"/>
              <a:gd name="connsiteY37" fmla="*/ 368135 h 380010"/>
              <a:gd name="connsiteX38" fmla="*/ 1425446 w 3634257"/>
              <a:gd name="connsiteY38" fmla="*/ 344384 h 380010"/>
              <a:gd name="connsiteX39" fmla="*/ 1366070 w 3634257"/>
              <a:gd name="connsiteY39" fmla="*/ 332509 h 380010"/>
              <a:gd name="connsiteX40" fmla="*/ 1318569 w 3634257"/>
              <a:gd name="connsiteY40" fmla="*/ 308759 h 380010"/>
              <a:gd name="connsiteX41" fmla="*/ 1247317 w 3634257"/>
              <a:gd name="connsiteY41" fmla="*/ 285008 h 380010"/>
              <a:gd name="connsiteX42" fmla="*/ 1176065 w 3634257"/>
              <a:gd name="connsiteY42" fmla="*/ 237507 h 380010"/>
              <a:gd name="connsiteX43" fmla="*/ 1140439 w 3634257"/>
              <a:gd name="connsiteY43" fmla="*/ 213756 h 380010"/>
              <a:gd name="connsiteX44" fmla="*/ 1009810 w 3634257"/>
              <a:gd name="connsiteY44" fmla="*/ 237507 h 380010"/>
              <a:gd name="connsiteX45" fmla="*/ 938558 w 3634257"/>
              <a:gd name="connsiteY45" fmla="*/ 285008 h 380010"/>
              <a:gd name="connsiteX46" fmla="*/ 902932 w 3634257"/>
              <a:gd name="connsiteY46" fmla="*/ 308759 h 380010"/>
              <a:gd name="connsiteX47" fmla="*/ 855431 w 3634257"/>
              <a:gd name="connsiteY47" fmla="*/ 320634 h 380010"/>
              <a:gd name="connsiteX48" fmla="*/ 724802 w 3634257"/>
              <a:gd name="connsiteY48" fmla="*/ 344384 h 380010"/>
              <a:gd name="connsiteX49" fmla="*/ 606049 w 3634257"/>
              <a:gd name="connsiteY49" fmla="*/ 332509 h 380010"/>
              <a:gd name="connsiteX50" fmla="*/ 570423 w 3634257"/>
              <a:gd name="connsiteY50" fmla="*/ 320634 h 380010"/>
              <a:gd name="connsiteX51" fmla="*/ 546672 w 3634257"/>
              <a:gd name="connsiteY51" fmla="*/ 273133 h 380010"/>
              <a:gd name="connsiteX52" fmla="*/ 511046 w 3634257"/>
              <a:gd name="connsiteY52" fmla="*/ 237507 h 380010"/>
              <a:gd name="connsiteX53" fmla="*/ 475420 w 3634257"/>
              <a:gd name="connsiteY53" fmla="*/ 190005 h 380010"/>
              <a:gd name="connsiteX54" fmla="*/ 463545 w 3634257"/>
              <a:gd name="connsiteY54" fmla="*/ 142504 h 380010"/>
              <a:gd name="connsiteX55" fmla="*/ 416044 w 3634257"/>
              <a:gd name="connsiteY55" fmla="*/ 130629 h 380010"/>
              <a:gd name="connsiteX56" fmla="*/ 356667 w 3634257"/>
              <a:gd name="connsiteY56" fmla="*/ 154379 h 380010"/>
              <a:gd name="connsiteX57" fmla="*/ 261665 w 3634257"/>
              <a:gd name="connsiteY57" fmla="*/ 213756 h 380010"/>
              <a:gd name="connsiteX58" fmla="*/ 214163 w 3634257"/>
              <a:gd name="connsiteY58" fmla="*/ 237507 h 380010"/>
              <a:gd name="connsiteX59" fmla="*/ 142911 w 3634257"/>
              <a:gd name="connsiteY59" fmla="*/ 261257 h 380010"/>
              <a:gd name="connsiteX60" fmla="*/ 71659 w 3634257"/>
              <a:gd name="connsiteY60" fmla="*/ 296883 h 380010"/>
              <a:gd name="connsiteX61" fmla="*/ 36033 w 3634257"/>
              <a:gd name="connsiteY61" fmla="*/ 285008 h 380010"/>
              <a:gd name="connsiteX62" fmla="*/ 24158 w 3634257"/>
              <a:gd name="connsiteY62" fmla="*/ 249382 h 380010"/>
              <a:gd name="connsiteX63" fmla="*/ 407 w 3634257"/>
              <a:gd name="connsiteY63" fmla="*/ 201881 h 380010"/>
              <a:gd name="connsiteX64" fmla="*/ 12283 w 3634257"/>
              <a:gd name="connsiteY64" fmla="*/ 106878 h 380010"/>
              <a:gd name="connsiteX65" fmla="*/ 12283 w 3634257"/>
              <a:gd name="connsiteY65" fmla="*/ 95003 h 380010"/>
              <a:gd name="connsiteX0" fmla="*/ 3634257 w 3634257"/>
              <a:gd name="connsiteY0" fmla="*/ 213756 h 380010"/>
              <a:gd name="connsiteX1" fmla="*/ 3539254 w 3634257"/>
              <a:gd name="connsiteY1" fmla="*/ 201881 h 380010"/>
              <a:gd name="connsiteX2" fmla="*/ 3503628 w 3634257"/>
              <a:gd name="connsiteY2" fmla="*/ 166255 h 380010"/>
              <a:gd name="connsiteX3" fmla="*/ 3468002 w 3634257"/>
              <a:gd name="connsiteY3" fmla="*/ 142504 h 380010"/>
              <a:gd name="connsiteX4" fmla="*/ 3396750 w 3634257"/>
              <a:gd name="connsiteY4" fmla="*/ 118753 h 380010"/>
              <a:gd name="connsiteX5" fmla="*/ 3242371 w 3634257"/>
              <a:gd name="connsiteY5" fmla="*/ 154379 h 380010"/>
              <a:gd name="connsiteX6" fmla="*/ 3159244 w 3634257"/>
              <a:gd name="connsiteY6" fmla="*/ 178130 h 380010"/>
              <a:gd name="connsiteX7" fmla="*/ 3099867 w 3634257"/>
              <a:gd name="connsiteY7" fmla="*/ 166255 h 380010"/>
              <a:gd name="connsiteX8" fmla="*/ 3064241 w 3634257"/>
              <a:gd name="connsiteY8" fmla="*/ 142504 h 380010"/>
              <a:gd name="connsiteX9" fmla="*/ 3040491 w 3634257"/>
              <a:gd name="connsiteY9" fmla="*/ 106878 h 380010"/>
              <a:gd name="connsiteX10" fmla="*/ 2921737 w 3634257"/>
              <a:gd name="connsiteY10" fmla="*/ 35626 h 380010"/>
              <a:gd name="connsiteX11" fmla="*/ 2850485 w 3634257"/>
              <a:gd name="connsiteY11" fmla="*/ 11875 h 380010"/>
              <a:gd name="connsiteX12" fmla="*/ 2814859 w 3634257"/>
              <a:gd name="connsiteY12" fmla="*/ 0 h 380010"/>
              <a:gd name="connsiteX13" fmla="*/ 2767358 w 3634257"/>
              <a:gd name="connsiteY13" fmla="*/ 11875 h 380010"/>
              <a:gd name="connsiteX14" fmla="*/ 2755483 w 3634257"/>
              <a:gd name="connsiteY14" fmla="*/ 47501 h 380010"/>
              <a:gd name="connsiteX15" fmla="*/ 2731732 w 3634257"/>
              <a:gd name="connsiteY15" fmla="*/ 83127 h 380010"/>
              <a:gd name="connsiteX16" fmla="*/ 2624854 w 3634257"/>
              <a:gd name="connsiteY16" fmla="*/ 142504 h 380010"/>
              <a:gd name="connsiteX17" fmla="*/ 2482350 w 3634257"/>
              <a:gd name="connsiteY17" fmla="*/ 130629 h 380010"/>
              <a:gd name="connsiteX18" fmla="*/ 2411098 w 3634257"/>
              <a:gd name="connsiteY18" fmla="*/ 118753 h 380010"/>
              <a:gd name="connsiteX19" fmla="*/ 2375472 w 3634257"/>
              <a:gd name="connsiteY19" fmla="*/ 154379 h 380010"/>
              <a:gd name="connsiteX20" fmla="*/ 2327971 w 3634257"/>
              <a:gd name="connsiteY20" fmla="*/ 166255 h 380010"/>
              <a:gd name="connsiteX21" fmla="*/ 2244844 w 3634257"/>
              <a:gd name="connsiteY21" fmla="*/ 190005 h 380010"/>
              <a:gd name="connsiteX22" fmla="*/ 2137966 w 3634257"/>
              <a:gd name="connsiteY22" fmla="*/ 201881 h 380010"/>
              <a:gd name="connsiteX23" fmla="*/ 1995462 w 3634257"/>
              <a:gd name="connsiteY23" fmla="*/ 190005 h 380010"/>
              <a:gd name="connsiteX24" fmla="*/ 1924210 w 3634257"/>
              <a:gd name="connsiteY24" fmla="*/ 178130 h 380010"/>
              <a:gd name="connsiteX25" fmla="*/ 1841083 w 3634257"/>
              <a:gd name="connsiteY25" fmla="*/ 166255 h 380010"/>
              <a:gd name="connsiteX26" fmla="*/ 1781706 w 3634257"/>
              <a:gd name="connsiteY26" fmla="*/ 142504 h 380010"/>
              <a:gd name="connsiteX27" fmla="*/ 1722330 w 3634257"/>
              <a:gd name="connsiteY27" fmla="*/ 130629 h 380010"/>
              <a:gd name="connsiteX28" fmla="*/ 1686704 w 3634257"/>
              <a:gd name="connsiteY28" fmla="*/ 106878 h 380010"/>
              <a:gd name="connsiteX29" fmla="*/ 1651078 w 3634257"/>
              <a:gd name="connsiteY29" fmla="*/ 35626 h 380010"/>
              <a:gd name="connsiteX30" fmla="*/ 1678856 w 3634257"/>
              <a:gd name="connsiteY30" fmla="*/ 19878 h 380010"/>
              <a:gd name="connsiteX31" fmla="*/ 1710454 w 3634257"/>
              <a:gd name="connsiteY31" fmla="*/ 11875 h 380010"/>
              <a:gd name="connsiteX32" fmla="*/ 1805457 w 3634257"/>
              <a:gd name="connsiteY32" fmla="*/ 118753 h 380010"/>
              <a:gd name="connsiteX33" fmla="*/ 1912335 w 3634257"/>
              <a:gd name="connsiteY33" fmla="*/ 213756 h 380010"/>
              <a:gd name="connsiteX34" fmla="*/ 1936085 w 3634257"/>
              <a:gd name="connsiteY34" fmla="*/ 261257 h 380010"/>
              <a:gd name="connsiteX35" fmla="*/ 1864833 w 3634257"/>
              <a:gd name="connsiteY35" fmla="*/ 356260 h 380010"/>
              <a:gd name="connsiteX36" fmla="*/ 1722330 w 3634257"/>
              <a:gd name="connsiteY36" fmla="*/ 380010 h 380010"/>
              <a:gd name="connsiteX37" fmla="*/ 1472948 w 3634257"/>
              <a:gd name="connsiteY37" fmla="*/ 368135 h 380010"/>
              <a:gd name="connsiteX38" fmla="*/ 1425446 w 3634257"/>
              <a:gd name="connsiteY38" fmla="*/ 344384 h 380010"/>
              <a:gd name="connsiteX39" fmla="*/ 1366070 w 3634257"/>
              <a:gd name="connsiteY39" fmla="*/ 332509 h 380010"/>
              <a:gd name="connsiteX40" fmla="*/ 1318569 w 3634257"/>
              <a:gd name="connsiteY40" fmla="*/ 308759 h 380010"/>
              <a:gd name="connsiteX41" fmla="*/ 1247317 w 3634257"/>
              <a:gd name="connsiteY41" fmla="*/ 285008 h 380010"/>
              <a:gd name="connsiteX42" fmla="*/ 1176065 w 3634257"/>
              <a:gd name="connsiteY42" fmla="*/ 237507 h 380010"/>
              <a:gd name="connsiteX43" fmla="*/ 1140439 w 3634257"/>
              <a:gd name="connsiteY43" fmla="*/ 213756 h 380010"/>
              <a:gd name="connsiteX44" fmla="*/ 1009810 w 3634257"/>
              <a:gd name="connsiteY44" fmla="*/ 237507 h 380010"/>
              <a:gd name="connsiteX45" fmla="*/ 938558 w 3634257"/>
              <a:gd name="connsiteY45" fmla="*/ 285008 h 380010"/>
              <a:gd name="connsiteX46" fmla="*/ 902932 w 3634257"/>
              <a:gd name="connsiteY46" fmla="*/ 308759 h 380010"/>
              <a:gd name="connsiteX47" fmla="*/ 855431 w 3634257"/>
              <a:gd name="connsiteY47" fmla="*/ 320634 h 380010"/>
              <a:gd name="connsiteX48" fmla="*/ 724802 w 3634257"/>
              <a:gd name="connsiteY48" fmla="*/ 344384 h 380010"/>
              <a:gd name="connsiteX49" fmla="*/ 606049 w 3634257"/>
              <a:gd name="connsiteY49" fmla="*/ 332509 h 380010"/>
              <a:gd name="connsiteX50" fmla="*/ 570423 w 3634257"/>
              <a:gd name="connsiteY50" fmla="*/ 320634 h 380010"/>
              <a:gd name="connsiteX51" fmla="*/ 546672 w 3634257"/>
              <a:gd name="connsiteY51" fmla="*/ 273133 h 380010"/>
              <a:gd name="connsiteX52" fmla="*/ 511046 w 3634257"/>
              <a:gd name="connsiteY52" fmla="*/ 237507 h 380010"/>
              <a:gd name="connsiteX53" fmla="*/ 475420 w 3634257"/>
              <a:gd name="connsiteY53" fmla="*/ 190005 h 380010"/>
              <a:gd name="connsiteX54" fmla="*/ 463545 w 3634257"/>
              <a:gd name="connsiteY54" fmla="*/ 142504 h 380010"/>
              <a:gd name="connsiteX55" fmla="*/ 416044 w 3634257"/>
              <a:gd name="connsiteY55" fmla="*/ 130629 h 380010"/>
              <a:gd name="connsiteX56" fmla="*/ 356667 w 3634257"/>
              <a:gd name="connsiteY56" fmla="*/ 154379 h 380010"/>
              <a:gd name="connsiteX57" fmla="*/ 261665 w 3634257"/>
              <a:gd name="connsiteY57" fmla="*/ 213756 h 380010"/>
              <a:gd name="connsiteX58" fmla="*/ 214163 w 3634257"/>
              <a:gd name="connsiteY58" fmla="*/ 237507 h 380010"/>
              <a:gd name="connsiteX59" fmla="*/ 142911 w 3634257"/>
              <a:gd name="connsiteY59" fmla="*/ 261257 h 380010"/>
              <a:gd name="connsiteX60" fmla="*/ 71659 w 3634257"/>
              <a:gd name="connsiteY60" fmla="*/ 296883 h 380010"/>
              <a:gd name="connsiteX61" fmla="*/ 36033 w 3634257"/>
              <a:gd name="connsiteY61" fmla="*/ 285008 h 380010"/>
              <a:gd name="connsiteX62" fmla="*/ 24158 w 3634257"/>
              <a:gd name="connsiteY62" fmla="*/ 249382 h 380010"/>
              <a:gd name="connsiteX63" fmla="*/ 407 w 3634257"/>
              <a:gd name="connsiteY63" fmla="*/ 201881 h 380010"/>
              <a:gd name="connsiteX64" fmla="*/ 12283 w 3634257"/>
              <a:gd name="connsiteY64" fmla="*/ 106878 h 380010"/>
              <a:gd name="connsiteX65" fmla="*/ 12283 w 3634257"/>
              <a:gd name="connsiteY65" fmla="*/ 95003 h 380010"/>
              <a:gd name="connsiteX0" fmla="*/ 3634257 w 3634257"/>
              <a:gd name="connsiteY0" fmla="*/ 213756 h 380010"/>
              <a:gd name="connsiteX1" fmla="*/ 3539254 w 3634257"/>
              <a:gd name="connsiteY1" fmla="*/ 201881 h 380010"/>
              <a:gd name="connsiteX2" fmla="*/ 3503628 w 3634257"/>
              <a:gd name="connsiteY2" fmla="*/ 166255 h 380010"/>
              <a:gd name="connsiteX3" fmla="*/ 3468002 w 3634257"/>
              <a:gd name="connsiteY3" fmla="*/ 142504 h 380010"/>
              <a:gd name="connsiteX4" fmla="*/ 3396750 w 3634257"/>
              <a:gd name="connsiteY4" fmla="*/ 118753 h 380010"/>
              <a:gd name="connsiteX5" fmla="*/ 3242371 w 3634257"/>
              <a:gd name="connsiteY5" fmla="*/ 154379 h 380010"/>
              <a:gd name="connsiteX6" fmla="*/ 3159244 w 3634257"/>
              <a:gd name="connsiteY6" fmla="*/ 178130 h 380010"/>
              <a:gd name="connsiteX7" fmla="*/ 3099867 w 3634257"/>
              <a:gd name="connsiteY7" fmla="*/ 166255 h 380010"/>
              <a:gd name="connsiteX8" fmla="*/ 3064241 w 3634257"/>
              <a:gd name="connsiteY8" fmla="*/ 142504 h 380010"/>
              <a:gd name="connsiteX9" fmla="*/ 3040491 w 3634257"/>
              <a:gd name="connsiteY9" fmla="*/ 106878 h 380010"/>
              <a:gd name="connsiteX10" fmla="*/ 2921737 w 3634257"/>
              <a:gd name="connsiteY10" fmla="*/ 35626 h 380010"/>
              <a:gd name="connsiteX11" fmla="*/ 2850485 w 3634257"/>
              <a:gd name="connsiteY11" fmla="*/ 11875 h 380010"/>
              <a:gd name="connsiteX12" fmla="*/ 2814859 w 3634257"/>
              <a:gd name="connsiteY12" fmla="*/ 0 h 380010"/>
              <a:gd name="connsiteX13" fmla="*/ 2767358 w 3634257"/>
              <a:gd name="connsiteY13" fmla="*/ 11875 h 380010"/>
              <a:gd name="connsiteX14" fmla="*/ 2755483 w 3634257"/>
              <a:gd name="connsiteY14" fmla="*/ 47501 h 380010"/>
              <a:gd name="connsiteX15" fmla="*/ 2731732 w 3634257"/>
              <a:gd name="connsiteY15" fmla="*/ 83127 h 380010"/>
              <a:gd name="connsiteX16" fmla="*/ 2624854 w 3634257"/>
              <a:gd name="connsiteY16" fmla="*/ 142504 h 380010"/>
              <a:gd name="connsiteX17" fmla="*/ 2482350 w 3634257"/>
              <a:gd name="connsiteY17" fmla="*/ 130629 h 380010"/>
              <a:gd name="connsiteX18" fmla="*/ 2411098 w 3634257"/>
              <a:gd name="connsiteY18" fmla="*/ 118753 h 380010"/>
              <a:gd name="connsiteX19" fmla="*/ 2375472 w 3634257"/>
              <a:gd name="connsiteY19" fmla="*/ 154379 h 380010"/>
              <a:gd name="connsiteX20" fmla="*/ 2327971 w 3634257"/>
              <a:gd name="connsiteY20" fmla="*/ 166255 h 380010"/>
              <a:gd name="connsiteX21" fmla="*/ 2244844 w 3634257"/>
              <a:gd name="connsiteY21" fmla="*/ 190005 h 380010"/>
              <a:gd name="connsiteX22" fmla="*/ 2137966 w 3634257"/>
              <a:gd name="connsiteY22" fmla="*/ 201881 h 380010"/>
              <a:gd name="connsiteX23" fmla="*/ 1995462 w 3634257"/>
              <a:gd name="connsiteY23" fmla="*/ 190005 h 380010"/>
              <a:gd name="connsiteX24" fmla="*/ 1924210 w 3634257"/>
              <a:gd name="connsiteY24" fmla="*/ 178130 h 380010"/>
              <a:gd name="connsiteX25" fmla="*/ 1841083 w 3634257"/>
              <a:gd name="connsiteY25" fmla="*/ 166255 h 380010"/>
              <a:gd name="connsiteX26" fmla="*/ 1781706 w 3634257"/>
              <a:gd name="connsiteY26" fmla="*/ 142504 h 380010"/>
              <a:gd name="connsiteX27" fmla="*/ 1722330 w 3634257"/>
              <a:gd name="connsiteY27" fmla="*/ 130629 h 380010"/>
              <a:gd name="connsiteX28" fmla="*/ 1686704 w 3634257"/>
              <a:gd name="connsiteY28" fmla="*/ 106878 h 380010"/>
              <a:gd name="connsiteX29" fmla="*/ 1651078 w 3634257"/>
              <a:gd name="connsiteY29" fmla="*/ 35626 h 380010"/>
              <a:gd name="connsiteX30" fmla="*/ 1678856 w 3634257"/>
              <a:gd name="connsiteY30" fmla="*/ 19878 h 380010"/>
              <a:gd name="connsiteX31" fmla="*/ 1746235 w 3634257"/>
              <a:gd name="connsiteY31" fmla="*/ 47656 h 380010"/>
              <a:gd name="connsiteX32" fmla="*/ 1805457 w 3634257"/>
              <a:gd name="connsiteY32" fmla="*/ 118753 h 380010"/>
              <a:gd name="connsiteX33" fmla="*/ 1912335 w 3634257"/>
              <a:gd name="connsiteY33" fmla="*/ 213756 h 380010"/>
              <a:gd name="connsiteX34" fmla="*/ 1936085 w 3634257"/>
              <a:gd name="connsiteY34" fmla="*/ 261257 h 380010"/>
              <a:gd name="connsiteX35" fmla="*/ 1864833 w 3634257"/>
              <a:gd name="connsiteY35" fmla="*/ 356260 h 380010"/>
              <a:gd name="connsiteX36" fmla="*/ 1722330 w 3634257"/>
              <a:gd name="connsiteY36" fmla="*/ 380010 h 380010"/>
              <a:gd name="connsiteX37" fmla="*/ 1472948 w 3634257"/>
              <a:gd name="connsiteY37" fmla="*/ 368135 h 380010"/>
              <a:gd name="connsiteX38" fmla="*/ 1425446 w 3634257"/>
              <a:gd name="connsiteY38" fmla="*/ 344384 h 380010"/>
              <a:gd name="connsiteX39" fmla="*/ 1366070 w 3634257"/>
              <a:gd name="connsiteY39" fmla="*/ 332509 h 380010"/>
              <a:gd name="connsiteX40" fmla="*/ 1318569 w 3634257"/>
              <a:gd name="connsiteY40" fmla="*/ 308759 h 380010"/>
              <a:gd name="connsiteX41" fmla="*/ 1247317 w 3634257"/>
              <a:gd name="connsiteY41" fmla="*/ 285008 h 380010"/>
              <a:gd name="connsiteX42" fmla="*/ 1176065 w 3634257"/>
              <a:gd name="connsiteY42" fmla="*/ 237507 h 380010"/>
              <a:gd name="connsiteX43" fmla="*/ 1140439 w 3634257"/>
              <a:gd name="connsiteY43" fmla="*/ 213756 h 380010"/>
              <a:gd name="connsiteX44" fmla="*/ 1009810 w 3634257"/>
              <a:gd name="connsiteY44" fmla="*/ 237507 h 380010"/>
              <a:gd name="connsiteX45" fmla="*/ 938558 w 3634257"/>
              <a:gd name="connsiteY45" fmla="*/ 285008 h 380010"/>
              <a:gd name="connsiteX46" fmla="*/ 902932 w 3634257"/>
              <a:gd name="connsiteY46" fmla="*/ 308759 h 380010"/>
              <a:gd name="connsiteX47" fmla="*/ 855431 w 3634257"/>
              <a:gd name="connsiteY47" fmla="*/ 320634 h 380010"/>
              <a:gd name="connsiteX48" fmla="*/ 724802 w 3634257"/>
              <a:gd name="connsiteY48" fmla="*/ 344384 h 380010"/>
              <a:gd name="connsiteX49" fmla="*/ 606049 w 3634257"/>
              <a:gd name="connsiteY49" fmla="*/ 332509 h 380010"/>
              <a:gd name="connsiteX50" fmla="*/ 570423 w 3634257"/>
              <a:gd name="connsiteY50" fmla="*/ 320634 h 380010"/>
              <a:gd name="connsiteX51" fmla="*/ 546672 w 3634257"/>
              <a:gd name="connsiteY51" fmla="*/ 273133 h 380010"/>
              <a:gd name="connsiteX52" fmla="*/ 511046 w 3634257"/>
              <a:gd name="connsiteY52" fmla="*/ 237507 h 380010"/>
              <a:gd name="connsiteX53" fmla="*/ 475420 w 3634257"/>
              <a:gd name="connsiteY53" fmla="*/ 190005 h 380010"/>
              <a:gd name="connsiteX54" fmla="*/ 463545 w 3634257"/>
              <a:gd name="connsiteY54" fmla="*/ 142504 h 380010"/>
              <a:gd name="connsiteX55" fmla="*/ 416044 w 3634257"/>
              <a:gd name="connsiteY55" fmla="*/ 130629 h 380010"/>
              <a:gd name="connsiteX56" fmla="*/ 356667 w 3634257"/>
              <a:gd name="connsiteY56" fmla="*/ 154379 h 380010"/>
              <a:gd name="connsiteX57" fmla="*/ 261665 w 3634257"/>
              <a:gd name="connsiteY57" fmla="*/ 213756 h 380010"/>
              <a:gd name="connsiteX58" fmla="*/ 214163 w 3634257"/>
              <a:gd name="connsiteY58" fmla="*/ 237507 h 380010"/>
              <a:gd name="connsiteX59" fmla="*/ 142911 w 3634257"/>
              <a:gd name="connsiteY59" fmla="*/ 261257 h 380010"/>
              <a:gd name="connsiteX60" fmla="*/ 71659 w 3634257"/>
              <a:gd name="connsiteY60" fmla="*/ 296883 h 380010"/>
              <a:gd name="connsiteX61" fmla="*/ 36033 w 3634257"/>
              <a:gd name="connsiteY61" fmla="*/ 285008 h 380010"/>
              <a:gd name="connsiteX62" fmla="*/ 24158 w 3634257"/>
              <a:gd name="connsiteY62" fmla="*/ 249382 h 380010"/>
              <a:gd name="connsiteX63" fmla="*/ 407 w 3634257"/>
              <a:gd name="connsiteY63" fmla="*/ 201881 h 380010"/>
              <a:gd name="connsiteX64" fmla="*/ 12283 w 3634257"/>
              <a:gd name="connsiteY64" fmla="*/ 106878 h 380010"/>
              <a:gd name="connsiteX65" fmla="*/ 12283 w 3634257"/>
              <a:gd name="connsiteY65" fmla="*/ 95003 h 380010"/>
              <a:gd name="connsiteX0" fmla="*/ 3634257 w 3634257"/>
              <a:gd name="connsiteY0" fmla="*/ 213756 h 380010"/>
              <a:gd name="connsiteX1" fmla="*/ 3539254 w 3634257"/>
              <a:gd name="connsiteY1" fmla="*/ 201881 h 380010"/>
              <a:gd name="connsiteX2" fmla="*/ 3503628 w 3634257"/>
              <a:gd name="connsiteY2" fmla="*/ 166255 h 380010"/>
              <a:gd name="connsiteX3" fmla="*/ 3468002 w 3634257"/>
              <a:gd name="connsiteY3" fmla="*/ 142504 h 380010"/>
              <a:gd name="connsiteX4" fmla="*/ 3396750 w 3634257"/>
              <a:gd name="connsiteY4" fmla="*/ 118753 h 380010"/>
              <a:gd name="connsiteX5" fmla="*/ 3242371 w 3634257"/>
              <a:gd name="connsiteY5" fmla="*/ 154379 h 380010"/>
              <a:gd name="connsiteX6" fmla="*/ 3159244 w 3634257"/>
              <a:gd name="connsiteY6" fmla="*/ 178130 h 380010"/>
              <a:gd name="connsiteX7" fmla="*/ 3099867 w 3634257"/>
              <a:gd name="connsiteY7" fmla="*/ 166255 h 380010"/>
              <a:gd name="connsiteX8" fmla="*/ 3064241 w 3634257"/>
              <a:gd name="connsiteY8" fmla="*/ 142504 h 380010"/>
              <a:gd name="connsiteX9" fmla="*/ 3040491 w 3634257"/>
              <a:gd name="connsiteY9" fmla="*/ 106878 h 380010"/>
              <a:gd name="connsiteX10" fmla="*/ 2921737 w 3634257"/>
              <a:gd name="connsiteY10" fmla="*/ 35626 h 380010"/>
              <a:gd name="connsiteX11" fmla="*/ 2850485 w 3634257"/>
              <a:gd name="connsiteY11" fmla="*/ 11875 h 380010"/>
              <a:gd name="connsiteX12" fmla="*/ 2814859 w 3634257"/>
              <a:gd name="connsiteY12" fmla="*/ 0 h 380010"/>
              <a:gd name="connsiteX13" fmla="*/ 2767358 w 3634257"/>
              <a:gd name="connsiteY13" fmla="*/ 11875 h 380010"/>
              <a:gd name="connsiteX14" fmla="*/ 2755483 w 3634257"/>
              <a:gd name="connsiteY14" fmla="*/ 47501 h 380010"/>
              <a:gd name="connsiteX15" fmla="*/ 2731732 w 3634257"/>
              <a:gd name="connsiteY15" fmla="*/ 83127 h 380010"/>
              <a:gd name="connsiteX16" fmla="*/ 2624854 w 3634257"/>
              <a:gd name="connsiteY16" fmla="*/ 142504 h 380010"/>
              <a:gd name="connsiteX17" fmla="*/ 2526082 w 3634257"/>
              <a:gd name="connsiteY17" fmla="*/ 114726 h 380010"/>
              <a:gd name="connsiteX18" fmla="*/ 2411098 w 3634257"/>
              <a:gd name="connsiteY18" fmla="*/ 118753 h 380010"/>
              <a:gd name="connsiteX19" fmla="*/ 2375472 w 3634257"/>
              <a:gd name="connsiteY19" fmla="*/ 154379 h 380010"/>
              <a:gd name="connsiteX20" fmla="*/ 2327971 w 3634257"/>
              <a:gd name="connsiteY20" fmla="*/ 166255 h 380010"/>
              <a:gd name="connsiteX21" fmla="*/ 2244844 w 3634257"/>
              <a:gd name="connsiteY21" fmla="*/ 190005 h 380010"/>
              <a:gd name="connsiteX22" fmla="*/ 2137966 w 3634257"/>
              <a:gd name="connsiteY22" fmla="*/ 201881 h 380010"/>
              <a:gd name="connsiteX23" fmla="*/ 1995462 w 3634257"/>
              <a:gd name="connsiteY23" fmla="*/ 190005 h 380010"/>
              <a:gd name="connsiteX24" fmla="*/ 1924210 w 3634257"/>
              <a:gd name="connsiteY24" fmla="*/ 178130 h 380010"/>
              <a:gd name="connsiteX25" fmla="*/ 1841083 w 3634257"/>
              <a:gd name="connsiteY25" fmla="*/ 166255 h 380010"/>
              <a:gd name="connsiteX26" fmla="*/ 1781706 w 3634257"/>
              <a:gd name="connsiteY26" fmla="*/ 142504 h 380010"/>
              <a:gd name="connsiteX27" fmla="*/ 1722330 w 3634257"/>
              <a:gd name="connsiteY27" fmla="*/ 130629 h 380010"/>
              <a:gd name="connsiteX28" fmla="*/ 1686704 w 3634257"/>
              <a:gd name="connsiteY28" fmla="*/ 106878 h 380010"/>
              <a:gd name="connsiteX29" fmla="*/ 1651078 w 3634257"/>
              <a:gd name="connsiteY29" fmla="*/ 35626 h 380010"/>
              <a:gd name="connsiteX30" fmla="*/ 1678856 w 3634257"/>
              <a:gd name="connsiteY30" fmla="*/ 19878 h 380010"/>
              <a:gd name="connsiteX31" fmla="*/ 1746235 w 3634257"/>
              <a:gd name="connsiteY31" fmla="*/ 47656 h 380010"/>
              <a:gd name="connsiteX32" fmla="*/ 1805457 w 3634257"/>
              <a:gd name="connsiteY32" fmla="*/ 118753 h 380010"/>
              <a:gd name="connsiteX33" fmla="*/ 1912335 w 3634257"/>
              <a:gd name="connsiteY33" fmla="*/ 213756 h 380010"/>
              <a:gd name="connsiteX34" fmla="*/ 1936085 w 3634257"/>
              <a:gd name="connsiteY34" fmla="*/ 261257 h 380010"/>
              <a:gd name="connsiteX35" fmla="*/ 1864833 w 3634257"/>
              <a:gd name="connsiteY35" fmla="*/ 356260 h 380010"/>
              <a:gd name="connsiteX36" fmla="*/ 1722330 w 3634257"/>
              <a:gd name="connsiteY36" fmla="*/ 380010 h 380010"/>
              <a:gd name="connsiteX37" fmla="*/ 1472948 w 3634257"/>
              <a:gd name="connsiteY37" fmla="*/ 368135 h 380010"/>
              <a:gd name="connsiteX38" fmla="*/ 1425446 w 3634257"/>
              <a:gd name="connsiteY38" fmla="*/ 344384 h 380010"/>
              <a:gd name="connsiteX39" fmla="*/ 1366070 w 3634257"/>
              <a:gd name="connsiteY39" fmla="*/ 332509 h 380010"/>
              <a:gd name="connsiteX40" fmla="*/ 1318569 w 3634257"/>
              <a:gd name="connsiteY40" fmla="*/ 308759 h 380010"/>
              <a:gd name="connsiteX41" fmla="*/ 1247317 w 3634257"/>
              <a:gd name="connsiteY41" fmla="*/ 285008 h 380010"/>
              <a:gd name="connsiteX42" fmla="*/ 1176065 w 3634257"/>
              <a:gd name="connsiteY42" fmla="*/ 237507 h 380010"/>
              <a:gd name="connsiteX43" fmla="*/ 1140439 w 3634257"/>
              <a:gd name="connsiteY43" fmla="*/ 213756 h 380010"/>
              <a:gd name="connsiteX44" fmla="*/ 1009810 w 3634257"/>
              <a:gd name="connsiteY44" fmla="*/ 237507 h 380010"/>
              <a:gd name="connsiteX45" fmla="*/ 938558 w 3634257"/>
              <a:gd name="connsiteY45" fmla="*/ 285008 h 380010"/>
              <a:gd name="connsiteX46" fmla="*/ 902932 w 3634257"/>
              <a:gd name="connsiteY46" fmla="*/ 308759 h 380010"/>
              <a:gd name="connsiteX47" fmla="*/ 855431 w 3634257"/>
              <a:gd name="connsiteY47" fmla="*/ 320634 h 380010"/>
              <a:gd name="connsiteX48" fmla="*/ 724802 w 3634257"/>
              <a:gd name="connsiteY48" fmla="*/ 344384 h 380010"/>
              <a:gd name="connsiteX49" fmla="*/ 606049 w 3634257"/>
              <a:gd name="connsiteY49" fmla="*/ 332509 h 380010"/>
              <a:gd name="connsiteX50" fmla="*/ 570423 w 3634257"/>
              <a:gd name="connsiteY50" fmla="*/ 320634 h 380010"/>
              <a:gd name="connsiteX51" fmla="*/ 546672 w 3634257"/>
              <a:gd name="connsiteY51" fmla="*/ 273133 h 380010"/>
              <a:gd name="connsiteX52" fmla="*/ 511046 w 3634257"/>
              <a:gd name="connsiteY52" fmla="*/ 237507 h 380010"/>
              <a:gd name="connsiteX53" fmla="*/ 475420 w 3634257"/>
              <a:gd name="connsiteY53" fmla="*/ 190005 h 380010"/>
              <a:gd name="connsiteX54" fmla="*/ 463545 w 3634257"/>
              <a:gd name="connsiteY54" fmla="*/ 142504 h 380010"/>
              <a:gd name="connsiteX55" fmla="*/ 416044 w 3634257"/>
              <a:gd name="connsiteY55" fmla="*/ 130629 h 380010"/>
              <a:gd name="connsiteX56" fmla="*/ 356667 w 3634257"/>
              <a:gd name="connsiteY56" fmla="*/ 154379 h 380010"/>
              <a:gd name="connsiteX57" fmla="*/ 261665 w 3634257"/>
              <a:gd name="connsiteY57" fmla="*/ 213756 h 380010"/>
              <a:gd name="connsiteX58" fmla="*/ 214163 w 3634257"/>
              <a:gd name="connsiteY58" fmla="*/ 237507 h 380010"/>
              <a:gd name="connsiteX59" fmla="*/ 142911 w 3634257"/>
              <a:gd name="connsiteY59" fmla="*/ 261257 h 380010"/>
              <a:gd name="connsiteX60" fmla="*/ 71659 w 3634257"/>
              <a:gd name="connsiteY60" fmla="*/ 296883 h 380010"/>
              <a:gd name="connsiteX61" fmla="*/ 36033 w 3634257"/>
              <a:gd name="connsiteY61" fmla="*/ 285008 h 380010"/>
              <a:gd name="connsiteX62" fmla="*/ 24158 w 3634257"/>
              <a:gd name="connsiteY62" fmla="*/ 249382 h 380010"/>
              <a:gd name="connsiteX63" fmla="*/ 407 w 3634257"/>
              <a:gd name="connsiteY63" fmla="*/ 201881 h 380010"/>
              <a:gd name="connsiteX64" fmla="*/ 12283 w 3634257"/>
              <a:gd name="connsiteY64" fmla="*/ 106878 h 380010"/>
              <a:gd name="connsiteX65" fmla="*/ 12283 w 3634257"/>
              <a:gd name="connsiteY65" fmla="*/ 95003 h 380010"/>
              <a:gd name="connsiteX0" fmla="*/ 3637877 w 3637877"/>
              <a:gd name="connsiteY0" fmla="*/ 213756 h 380010"/>
              <a:gd name="connsiteX1" fmla="*/ 3542874 w 3637877"/>
              <a:gd name="connsiteY1" fmla="*/ 201881 h 380010"/>
              <a:gd name="connsiteX2" fmla="*/ 3507248 w 3637877"/>
              <a:gd name="connsiteY2" fmla="*/ 166255 h 380010"/>
              <a:gd name="connsiteX3" fmla="*/ 3471622 w 3637877"/>
              <a:gd name="connsiteY3" fmla="*/ 142504 h 380010"/>
              <a:gd name="connsiteX4" fmla="*/ 3400370 w 3637877"/>
              <a:gd name="connsiteY4" fmla="*/ 118753 h 380010"/>
              <a:gd name="connsiteX5" fmla="*/ 3245991 w 3637877"/>
              <a:gd name="connsiteY5" fmla="*/ 154379 h 380010"/>
              <a:gd name="connsiteX6" fmla="*/ 3162864 w 3637877"/>
              <a:gd name="connsiteY6" fmla="*/ 178130 h 380010"/>
              <a:gd name="connsiteX7" fmla="*/ 3103487 w 3637877"/>
              <a:gd name="connsiteY7" fmla="*/ 166255 h 380010"/>
              <a:gd name="connsiteX8" fmla="*/ 3067861 w 3637877"/>
              <a:gd name="connsiteY8" fmla="*/ 142504 h 380010"/>
              <a:gd name="connsiteX9" fmla="*/ 3044111 w 3637877"/>
              <a:gd name="connsiteY9" fmla="*/ 106878 h 380010"/>
              <a:gd name="connsiteX10" fmla="*/ 2925357 w 3637877"/>
              <a:gd name="connsiteY10" fmla="*/ 35626 h 380010"/>
              <a:gd name="connsiteX11" fmla="*/ 2854105 w 3637877"/>
              <a:gd name="connsiteY11" fmla="*/ 11875 h 380010"/>
              <a:gd name="connsiteX12" fmla="*/ 2818479 w 3637877"/>
              <a:gd name="connsiteY12" fmla="*/ 0 h 380010"/>
              <a:gd name="connsiteX13" fmla="*/ 2770978 w 3637877"/>
              <a:gd name="connsiteY13" fmla="*/ 11875 h 380010"/>
              <a:gd name="connsiteX14" fmla="*/ 2759103 w 3637877"/>
              <a:gd name="connsiteY14" fmla="*/ 47501 h 380010"/>
              <a:gd name="connsiteX15" fmla="*/ 2735352 w 3637877"/>
              <a:gd name="connsiteY15" fmla="*/ 83127 h 380010"/>
              <a:gd name="connsiteX16" fmla="*/ 2628474 w 3637877"/>
              <a:gd name="connsiteY16" fmla="*/ 142504 h 380010"/>
              <a:gd name="connsiteX17" fmla="*/ 2529702 w 3637877"/>
              <a:gd name="connsiteY17" fmla="*/ 114726 h 380010"/>
              <a:gd name="connsiteX18" fmla="*/ 2414718 w 3637877"/>
              <a:gd name="connsiteY18" fmla="*/ 118753 h 380010"/>
              <a:gd name="connsiteX19" fmla="*/ 2379092 w 3637877"/>
              <a:gd name="connsiteY19" fmla="*/ 154379 h 380010"/>
              <a:gd name="connsiteX20" fmla="*/ 2331591 w 3637877"/>
              <a:gd name="connsiteY20" fmla="*/ 166255 h 380010"/>
              <a:gd name="connsiteX21" fmla="*/ 2248464 w 3637877"/>
              <a:gd name="connsiteY21" fmla="*/ 190005 h 380010"/>
              <a:gd name="connsiteX22" fmla="*/ 2141586 w 3637877"/>
              <a:gd name="connsiteY22" fmla="*/ 201881 h 380010"/>
              <a:gd name="connsiteX23" fmla="*/ 1999082 w 3637877"/>
              <a:gd name="connsiteY23" fmla="*/ 190005 h 380010"/>
              <a:gd name="connsiteX24" fmla="*/ 1927830 w 3637877"/>
              <a:gd name="connsiteY24" fmla="*/ 178130 h 380010"/>
              <a:gd name="connsiteX25" fmla="*/ 1844703 w 3637877"/>
              <a:gd name="connsiteY25" fmla="*/ 166255 h 380010"/>
              <a:gd name="connsiteX26" fmla="*/ 1785326 w 3637877"/>
              <a:gd name="connsiteY26" fmla="*/ 142504 h 380010"/>
              <a:gd name="connsiteX27" fmla="*/ 1725950 w 3637877"/>
              <a:gd name="connsiteY27" fmla="*/ 130629 h 380010"/>
              <a:gd name="connsiteX28" fmla="*/ 1690324 w 3637877"/>
              <a:gd name="connsiteY28" fmla="*/ 106878 h 380010"/>
              <a:gd name="connsiteX29" fmla="*/ 1654698 w 3637877"/>
              <a:gd name="connsiteY29" fmla="*/ 35626 h 380010"/>
              <a:gd name="connsiteX30" fmla="*/ 1682476 w 3637877"/>
              <a:gd name="connsiteY30" fmla="*/ 19878 h 380010"/>
              <a:gd name="connsiteX31" fmla="*/ 1749855 w 3637877"/>
              <a:gd name="connsiteY31" fmla="*/ 47656 h 380010"/>
              <a:gd name="connsiteX32" fmla="*/ 1809077 w 3637877"/>
              <a:gd name="connsiteY32" fmla="*/ 118753 h 380010"/>
              <a:gd name="connsiteX33" fmla="*/ 1915955 w 3637877"/>
              <a:gd name="connsiteY33" fmla="*/ 213756 h 380010"/>
              <a:gd name="connsiteX34" fmla="*/ 1939705 w 3637877"/>
              <a:gd name="connsiteY34" fmla="*/ 261257 h 380010"/>
              <a:gd name="connsiteX35" fmla="*/ 1868453 w 3637877"/>
              <a:gd name="connsiteY35" fmla="*/ 356260 h 380010"/>
              <a:gd name="connsiteX36" fmla="*/ 1725950 w 3637877"/>
              <a:gd name="connsiteY36" fmla="*/ 380010 h 380010"/>
              <a:gd name="connsiteX37" fmla="*/ 1476568 w 3637877"/>
              <a:gd name="connsiteY37" fmla="*/ 368135 h 380010"/>
              <a:gd name="connsiteX38" fmla="*/ 1429066 w 3637877"/>
              <a:gd name="connsiteY38" fmla="*/ 344384 h 380010"/>
              <a:gd name="connsiteX39" fmla="*/ 1369690 w 3637877"/>
              <a:gd name="connsiteY39" fmla="*/ 332509 h 380010"/>
              <a:gd name="connsiteX40" fmla="*/ 1322189 w 3637877"/>
              <a:gd name="connsiteY40" fmla="*/ 308759 h 380010"/>
              <a:gd name="connsiteX41" fmla="*/ 1250937 w 3637877"/>
              <a:gd name="connsiteY41" fmla="*/ 285008 h 380010"/>
              <a:gd name="connsiteX42" fmla="*/ 1179685 w 3637877"/>
              <a:gd name="connsiteY42" fmla="*/ 237507 h 380010"/>
              <a:gd name="connsiteX43" fmla="*/ 1144059 w 3637877"/>
              <a:gd name="connsiteY43" fmla="*/ 213756 h 380010"/>
              <a:gd name="connsiteX44" fmla="*/ 1013430 w 3637877"/>
              <a:gd name="connsiteY44" fmla="*/ 237507 h 380010"/>
              <a:gd name="connsiteX45" fmla="*/ 942178 w 3637877"/>
              <a:gd name="connsiteY45" fmla="*/ 285008 h 380010"/>
              <a:gd name="connsiteX46" fmla="*/ 906552 w 3637877"/>
              <a:gd name="connsiteY46" fmla="*/ 308759 h 380010"/>
              <a:gd name="connsiteX47" fmla="*/ 859051 w 3637877"/>
              <a:gd name="connsiteY47" fmla="*/ 320634 h 380010"/>
              <a:gd name="connsiteX48" fmla="*/ 728422 w 3637877"/>
              <a:gd name="connsiteY48" fmla="*/ 344384 h 380010"/>
              <a:gd name="connsiteX49" fmla="*/ 609669 w 3637877"/>
              <a:gd name="connsiteY49" fmla="*/ 332509 h 380010"/>
              <a:gd name="connsiteX50" fmla="*/ 574043 w 3637877"/>
              <a:gd name="connsiteY50" fmla="*/ 320634 h 380010"/>
              <a:gd name="connsiteX51" fmla="*/ 550292 w 3637877"/>
              <a:gd name="connsiteY51" fmla="*/ 273133 h 380010"/>
              <a:gd name="connsiteX52" fmla="*/ 514666 w 3637877"/>
              <a:gd name="connsiteY52" fmla="*/ 237507 h 380010"/>
              <a:gd name="connsiteX53" fmla="*/ 479040 w 3637877"/>
              <a:gd name="connsiteY53" fmla="*/ 190005 h 380010"/>
              <a:gd name="connsiteX54" fmla="*/ 467165 w 3637877"/>
              <a:gd name="connsiteY54" fmla="*/ 142504 h 380010"/>
              <a:gd name="connsiteX55" fmla="*/ 419664 w 3637877"/>
              <a:gd name="connsiteY55" fmla="*/ 130629 h 380010"/>
              <a:gd name="connsiteX56" fmla="*/ 360287 w 3637877"/>
              <a:gd name="connsiteY56" fmla="*/ 154379 h 380010"/>
              <a:gd name="connsiteX57" fmla="*/ 265285 w 3637877"/>
              <a:gd name="connsiteY57" fmla="*/ 213756 h 380010"/>
              <a:gd name="connsiteX58" fmla="*/ 217783 w 3637877"/>
              <a:gd name="connsiteY58" fmla="*/ 237507 h 380010"/>
              <a:gd name="connsiteX59" fmla="*/ 146531 w 3637877"/>
              <a:gd name="connsiteY59" fmla="*/ 261257 h 380010"/>
              <a:gd name="connsiteX60" fmla="*/ 75279 w 3637877"/>
              <a:gd name="connsiteY60" fmla="*/ 296883 h 380010"/>
              <a:gd name="connsiteX61" fmla="*/ 39653 w 3637877"/>
              <a:gd name="connsiteY61" fmla="*/ 285008 h 380010"/>
              <a:gd name="connsiteX62" fmla="*/ 27778 w 3637877"/>
              <a:gd name="connsiteY62" fmla="*/ 249382 h 380010"/>
              <a:gd name="connsiteX63" fmla="*/ 4027 w 3637877"/>
              <a:gd name="connsiteY63" fmla="*/ 201881 h 380010"/>
              <a:gd name="connsiteX64" fmla="*/ 15903 w 3637877"/>
              <a:gd name="connsiteY64" fmla="*/ 106878 h 380010"/>
              <a:gd name="connsiteX65" fmla="*/ 0 w 3637877"/>
              <a:gd name="connsiteY65" fmla="*/ 67173 h 3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637877" h="380010">
                <a:moveTo>
                  <a:pt x="3637877" y="213756"/>
                </a:moveTo>
                <a:cubicBezTo>
                  <a:pt x="3606209" y="209798"/>
                  <a:pt x="3572867" y="212787"/>
                  <a:pt x="3542874" y="201881"/>
                </a:cubicBezTo>
                <a:cubicBezTo>
                  <a:pt x="3527091" y="196142"/>
                  <a:pt x="3520150" y="177006"/>
                  <a:pt x="3507248" y="166255"/>
                </a:cubicBezTo>
                <a:cubicBezTo>
                  <a:pt x="3496284" y="157118"/>
                  <a:pt x="3484664" y="148301"/>
                  <a:pt x="3471622" y="142504"/>
                </a:cubicBezTo>
                <a:cubicBezTo>
                  <a:pt x="3448744" y="132336"/>
                  <a:pt x="3400370" y="118753"/>
                  <a:pt x="3400370" y="118753"/>
                </a:cubicBezTo>
                <a:cubicBezTo>
                  <a:pt x="3302564" y="151355"/>
                  <a:pt x="3353902" y="138964"/>
                  <a:pt x="3245991" y="154379"/>
                </a:cubicBezTo>
                <a:cubicBezTo>
                  <a:pt x="3229189" y="159980"/>
                  <a:pt x="3177779" y="178130"/>
                  <a:pt x="3162864" y="178130"/>
                </a:cubicBezTo>
                <a:cubicBezTo>
                  <a:pt x="3142680" y="178130"/>
                  <a:pt x="3123279" y="170213"/>
                  <a:pt x="3103487" y="166255"/>
                </a:cubicBezTo>
                <a:cubicBezTo>
                  <a:pt x="3091612" y="158338"/>
                  <a:pt x="3077953" y="152596"/>
                  <a:pt x="3067861" y="142504"/>
                </a:cubicBezTo>
                <a:cubicBezTo>
                  <a:pt x="3057769" y="132412"/>
                  <a:pt x="3054852" y="116276"/>
                  <a:pt x="3044111" y="106878"/>
                </a:cubicBezTo>
                <a:cubicBezTo>
                  <a:pt x="3020633" y="86335"/>
                  <a:pt x="2959626" y="49334"/>
                  <a:pt x="2925357" y="35626"/>
                </a:cubicBezTo>
                <a:cubicBezTo>
                  <a:pt x="2902112" y="26328"/>
                  <a:pt x="2877856" y="19792"/>
                  <a:pt x="2854105" y="11875"/>
                </a:cubicBezTo>
                <a:lnTo>
                  <a:pt x="2818479" y="0"/>
                </a:lnTo>
                <a:cubicBezTo>
                  <a:pt x="2802645" y="3958"/>
                  <a:pt x="2783722" y="1679"/>
                  <a:pt x="2770978" y="11875"/>
                </a:cubicBezTo>
                <a:cubicBezTo>
                  <a:pt x="2761203" y="19695"/>
                  <a:pt x="2764701" y="36305"/>
                  <a:pt x="2759103" y="47501"/>
                </a:cubicBezTo>
                <a:cubicBezTo>
                  <a:pt x="2752720" y="60267"/>
                  <a:pt x="2746093" y="73729"/>
                  <a:pt x="2735352" y="83127"/>
                </a:cubicBezTo>
                <a:cubicBezTo>
                  <a:pt x="2685094" y="127103"/>
                  <a:pt x="2677407" y="126194"/>
                  <a:pt x="2628474" y="142504"/>
                </a:cubicBezTo>
                <a:cubicBezTo>
                  <a:pt x="2580973" y="138546"/>
                  <a:pt x="2576442" y="124074"/>
                  <a:pt x="2529702" y="114726"/>
                </a:cubicBezTo>
                <a:cubicBezTo>
                  <a:pt x="2443373" y="97460"/>
                  <a:pt x="2499218" y="90587"/>
                  <a:pt x="2414718" y="118753"/>
                </a:cubicBezTo>
                <a:cubicBezTo>
                  <a:pt x="2402843" y="130628"/>
                  <a:pt x="2393673" y="146047"/>
                  <a:pt x="2379092" y="154379"/>
                </a:cubicBezTo>
                <a:cubicBezTo>
                  <a:pt x="2364921" y="162477"/>
                  <a:pt x="2347284" y="161771"/>
                  <a:pt x="2331591" y="166255"/>
                </a:cubicBezTo>
                <a:cubicBezTo>
                  <a:pt x="2295384" y="176600"/>
                  <a:pt x="2288678" y="183818"/>
                  <a:pt x="2248464" y="190005"/>
                </a:cubicBezTo>
                <a:cubicBezTo>
                  <a:pt x="2213036" y="195456"/>
                  <a:pt x="2177212" y="197922"/>
                  <a:pt x="2141586" y="201881"/>
                </a:cubicBezTo>
                <a:cubicBezTo>
                  <a:pt x="2094085" y="197922"/>
                  <a:pt x="2046456" y="195269"/>
                  <a:pt x="1999082" y="190005"/>
                </a:cubicBezTo>
                <a:cubicBezTo>
                  <a:pt x="1975151" y="187346"/>
                  <a:pt x="1951628" y="181791"/>
                  <a:pt x="1927830" y="178130"/>
                </a:cubicBezTo>
                <a:cubicBezTo>
                  <a:pt x="1900165" y="173874"/>
                  <a:pt x="1872412" y="170213"/>
                  <a:pt x="1844703" y="166255"/>
                </a:cubicBezTo>
                <a:cubicBezTo>
                  <a:pt x="1824911" y="158338"/>
                  <a:pt x="1805744" y="148629"/>
                  <a:pt x="1785326" y="142504"/>
                </a:cubicBezTo>
                <a:cubicBezTo>
                  <a:pt x="1765993" y="136704"/>
                  <a:pt x="1744849" y="137716"/>
                  <a:pt x="1725950" y="130629"/>
                </a:cubicBezTo>
                <a:cubicBezTo>
                  <a:pt x="1712586" y="125618"/>
                  <a:pt x="1702199" y="114795"/>
                  <a:pt x="1690324" y="106878"/>
                </a:cubicBezTo>
                <a:cubicBezTo>
                  <a:pt x="1678315" y="88865"/>
                  <a:pt x="1656006" y="50126"/>
                  <a:pt x="1654698" y="35626"/>
                </a:cubicBezTo>
                <a:cubicBezTo>
                  <a:pt x="1653390" y="21126"/>
                  <a:pt x="1678518" y="31753"/>
                  <a:pt x="1682476" y="19878"/>
                </a:cubicBezTo>
                <a:cubicBezTo>
                  <a:pt x="1698310" y="23836"/>
                  <a:pt x="1728755" y="31177"/>
                  <a:pt x="1749855" y="47656"/>
                </a:cubicBezTo>
                <a:cubicBezTo>
                  <a:pt x="1770955" y="64135"/>
                  <a:pt x="1781394" y="91070"/>
                  <a:pt x="1809077" y="118753"/>
                </a:cubicBezTo>
                <a:cubicBezTo>
                  <a:pt x="1836760" y="146436"/>
                  <a:pt x="1861809" y="177658"/>
                  <a:pt x="1915955" y="213756"/>
                </a:cubicBezTo>
                <a:cubicBezTo>
                  <a:pt x="1923872" y="229590"/>
                  <a:pt x="1939705" y="243554"/>
                  <a:pt x="1939705" y="261257"/>
                </a:cubicBezTo>
                <a:cubicBezTo>
                  <a:pt x="1939705" y="286471"/>
                  <a:pt x="1885765" y="349768"/>
                  <a:pt x="1868453" y="356260"/>
                </a:cubicBezTo>
                <a:cubicBezTo>
                  <a:pt x="1823363" y="373169"/>
                  <a:pt x="1725950" y="380010"/>
                  <a:pt x="1725950" y="380010"/>
                </a:cubicBezTo>
                <a:cubicBezTo>
                  <a:pt x="1642823" y="376052"/>
                  <a:pt x="1559197" y="378050"/>
                  <a:pt x="1476568" y="368135"/>
                </a:cubicBezTo>
                <a:cubicBezTo>
                  <a:pt x="1458991" y="366026"/>
                  <a:pt x="1445860" y="349982"/>
                  <a:pt x="1429066" y="344384"/>
                </a:cubicBezTo>
                <a:cubicBezTo>
                  <a:pt x="1409918" y="338001"/>
                  <a:pt x="1389482" y="336467"/>
                  <a:pt x="1369690" y="332509"/>
                </a:cubicBezTo>
                <a:cubicBezTo>
                  <a:pt x="1353856" y="324592"/>
                  <a:pt x="1338625" y="315334"/>
                  <a:pt x="1322189" y="308759"/>
                </a:cubicBezTo>
                <a:cubicBezTo>
                  <a:pt x="1298944" y="299461"/>
                  <a:pt x="1250937" y="285008"/>
                  <a:pt x="1250937" y="285008"/>
                </a:cubicBezTo>
                <a:lnTo>
                  <a:pt x="1179685" y="237507"/>
                </a:lnTo>
                <a:lnTo>
                  <a:pt x="1144059" y="213756"/>
                </a:lnTo>
                <a:cubicBezTo>
                  <a:pt x="1123346" y="216345"/>
                  <a:pt x="1045321" y="219790"/>
                  <a:pt x="1013430" y="237507"/>
                </a:cubicBezTo>
                <a:cubicBezTo>
                  <a:pt x="988477" y="251370"/>
                  <a:pt x="965929" y="269174"/>
                  <a:pt x="942178" y="285008"/>
                </a:cubicBezTo>
                <a:cubicBezTo>
                  <a:pt x="930303" y="292925"/>
                  <a:pt x="920398" y="305297"/>
                  <a:pt x="906552" y="308759"/>
                </a:cubicBezTo>
                <a:cubicBezTo>
                  <a:pt x="890718" y="312717"/>
                  <a:pt x="874983" y="317094"/>
                  <a:pt x="859051" y="320634"/>
                </a:cubicBezTo>
                <a:cubicBezTo>
                  <a:pt x="809260" y="331698"/>
                  <a:pt x="779983" y="335791"/>
                  <a:pt x="728422" y="344384"/>
                </a:cubicBezTo>
                <a:cubicBezTo>
                  <a:pt x="688838" y="340426"/>
                  <a:pt x="648988" y="338558"/>
                  <a:pt x="609669" y="332509"/>
                </a:cubicBezTo>
                <a:cubicBezTo>
                  <a:pt x="597297" y="330606"/>
                  <a:pt x="582894" y="329485"/>
                  <a:pt x="574043" y="320634"/>
                </a:cubicBezTo>
                <a:cubicBezTo>
                  <a:pt x="561525" y="308116"/>
                  <a:pt x="560582" y="287538"/>
                  <a:pt x="550292" y="273133"/>
                </a:cubicBezTo>
                <a:cubicBezTo>
                  <a:pt x="540530" y="259467"/>
                  <a:pt x="525596" y="250258"/>
                  <a:pt x="514666" y="237507"/>
                </a:cubicBezTo>
                <a:cubicBezTo>
                  <a:pt x="501785" y="222479"/>
                  <a:pt x="490915" y="205839"/>
                  <a:pt x="479040" y="190005"/>
                </a:cubicBezTo>
                <a:cubicBezTo>
                  <a:pt x="475082" y="174171"/>
                  <a:pt x="478706" y="154045"/>
                  <a:pt x="467165" y="142504"/>
                </a:cubicBezTo>
                <a:cubicBezTo>
                  <a:pt x="455624" y="130963"/>
                  <a:pt x="435885" y="128827"/>
                  <a:pt x="419664" y="130629"/>
                </a:cubicBezTo>
                <a:cubicBezTo>
                  <a:pt x="398477" y="132983"/>
                  <a:pt x="379353" y="144846"/>
                  <a:pt x="360287" y="154379"/>
                </a:cubicBezTo>
                <a:cubicBezTo>
                  <a:pt x="270709" y="199168"/>
                  <a:pt x="331224" y="176077"/>
                  <a:pt x="265285" y="213756"/>
                </a:cubicBezTo>
                <a:cubicBezTo>
                  <a:pt x="249915" y="222539"/>
                  <a:pt x="234220" y="230932"/>
                  <a:pt x="217783" y="237507"/>
                </a:cubicBezTo>
                <a:cubicBezTo>
                  <a:pt x="194538" y="246805"/>
                  <a:pt x="146531" y="261257"/>
                  <a:pt x="146531" y="261257"/>
                </a:cubicBezTo>
                <a:cubicBezTo>
                  <a:pt x="128518" y="273266"/>
                  <a:pt x="99863" y="296883"/>
                  <a:pt x="75279" y="296883"/>
                </a:cubicBezTo>
                <a:cubicBezTo>
                  <a:pt x="62761" y="296883"/>
                  <a:pt x="51528" y="288966"/>
                  <a:pt x="39653" y="285008"/>
                </a:cubicBezTo>
                <a:cubicBezTo>
                  <a:pt x="35695" y="273133"/>
                  <a:pt x="32709" y="260888"/>
                  <a:pt x="27778" y="249382"/>
                </a:cubicBezTo>
                <a:cubicBezTo>
                  <a:pt x="20805" y="233111"/>
                  <a:pt x="5497" y="219523"/>
                  <a:pt x="4027" y="201881"/>
                </a:cubicBezTo>
                <a:cubicBezTo>
                  <a:pt x="1377" y="170077"/>
                  <a:pt x="16574" y="129329"/>
                  <a:pt x="15903" y="106878"/>
                </a:cubicBezTo>
                <a:cubicBezTo>
                  <a:pt x="15232" y="84427"/>
                  <a:pt x="0" y="71131"/>
                  <a:pt x="0" y="67173"/>
                </a:cubicBezTo>
              </a:path>
            </a:pathLst>
          </a:cu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77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fik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32454"/>
            <a:ext cx="7184167" cy="47935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de-DE" smtClean="0"/>
              <a:t>4</a:t>
            </a:fld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385293" y="173979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</a:schemeClr>
                </a:solidFill>
              </a:rPr>
              <a:t>digital</a:t>
            </a:r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40944" y="315650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</a:schemeClr>
                </a:solidFill>
              </a:rPr>
              <a:t>global</a:t>
            </a:r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96928" y="386486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tx1">
                    <a:lumMod val="50000"/>
                  </a:schemeClr>
                </a:solidFill>
              </a:rPr>
              <a:t>technological</a:t>
            </a:r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57201" y="244814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tx1">
                    <a:lumMod val="50000"/>
                  </a:schemeClr>
                </a:solidFill>
              </a:rPr>
              <a:t>complex</a:t>
            </a:r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27584" y="457321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</a:schemeClr>
                </a:solidFill>
              </a:rPr>
              <a:t>innovative</a:t>
            </a:r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555776" y="2276872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 smtClean="0">
                <a:solidFill>
                  <a:schemeClr val="tx2">
                    <a:lumMod val="50000"/>
                  </a:schemeClr>
                </a:solidFill>
              </a:rPr>
              <a:t>Lifelong</a:t>
            </a: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2">
                    <a:lumMod val="50000"/>
                  </a:schemeClr>
                </a:solidFill>
              </a:rPr>
              <a:t>learning</a:t>
            </a: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2">
                    <a:lumMod val="50000"/>
                  </a:schemeClr>
                </a:solidFill>
              </a:rPr>
              <a:t>employees</a:t>
            </a:r>
            <a:endParaRPr lang="de-D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3145377" y="3894558"/>
            <a:ext cx="1096583" cy="1030748"/>
            <a:chOff x="3145377" y="3894558"/>
            <a:chExt cx="1096583" cy="1030748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3145377" y="4002119"/>
              <a:ext cx="534567" cy="787497"/>
              <a:chOff x="690392" y="1580442"/>
              <a:chExt cx="1282496" cy="1889308"/>
            </a:xfr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23" name="Rechteck 22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" name="Auf der gleichen Seite des Rechtecks liegende Ecken abrunden 24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" name="Ellipse 25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" name="Ellipse 26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34" name="Gruppieren 33"/>
            <p:cNvGrpSpPr/>
            <p:nvPr/>
          </p:nvGrpSpPr>
          <p:grpSpPr>
            <a:xfrm>
              <a:off x="3707393" y="3894558"/>
              <a:ext cx="534567" cy="787497"/>
              <a:chOff x="690392" y="1580442"/>
              <a:chExt cx="1282496" cy="1889308"/>
            </a:xfrm>
            <a:gradFill flip="none" rotWithShape="1">
              <a:gsLst>
                <a:gs pos="64000">
                  <a:srgbClr val="65696E"/>
                </a:gs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37000">
                  <a:schemeClr val="bg2">
                    <a:lumMod val="50000"/>
                    <a:shade val="67500"/>
                    <a:satMod val="115000"/>
                  </a:schemeClr>
                </a:gs>
                <a:gs pos="89000">
                  <a:srgbClr val="929599">
                    <a:lumMod val="59000"/>
                    <a:lumOff val="41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35" name="Rechteck 34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" name="Auf der gleichen Seite des Rechtecks liegende Ecken abrunden 36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" name="Ellipse 37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" name="Ellipse 38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8" name="Gruppieren 27"/>
            <p:cNvGrpSpPr/>
            <p:nvPr/>
          </p:nvGrpSpPr>
          <p:grpSpPr>
            <a:xfrm>
              <a:off x="3437265" y="4137809"/>
              <a:ext cx="534567" cy="787497"/>
              <a:chOff x="690392" y="1580442"/>
              <a:chExt cx="1282496" cy="1889308"/>
            </a:xfrm>
            <a:gradFill flip="none" rotWithShape="1">
              <a:gsLst>
                <a:gs pos="0">
                  <a:srgbClr val="A00000">
                    <a:shade val="30000"/>
                    <a:satMod val="115000"/>
                  </a:srgbClr>
                </a:gs>
                <a:gs pos="50000">
                  <a:srgbClr val="A00000">
                    <a:shade val="67500"/>
                    <a:satMod val="115000"/>
                  </a:srgbClr>
                </a:gs>
                <a:gs pos="100000">
                  <a:srgbClr val="A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29" name="Rechteck 28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" name="Auf der gleichen Seite des Rechtecks liegende Ecken abrunden 30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" name="Ellipse 31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" name="Ellipse 32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42" name="Textfeld 41"/>
          <p:cNvSpPr txBox="1"/>
          <p:nvPr/>
        </p:nvSpPr>
        <p:spPr>
          <a:xfrm>
            <a:off x="6092172" y="228472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tx1">
                    <a:lumMod val="50000"/>
                  </a:schemeClr>
                </a:solidFill>
              </a:rPr>
              <a:t>employability</a:t>
            </a:r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092172" y="2824856"/>
            <a:ext cx="308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</a:schemeClr>
                </a:solidFill>
              </a:rPr>
              <a:t>individual professional </a:t>
            </a:r>
            <a:r>
              <a:rPr lang="de-DE" sz="2000" dirty="0" err="1" smtClean="0">
                <a:solidFill>
                  <a:schemeClr val="tx1">
                    <a:lumMod val="50000"/>
                  </a:schemeClr>
                </a:solidFill>
              </a:rPr>
              <a:t>success</a:t>
            </a:r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6092172" y="372922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tx1">
                    <a:lumMod val="50000"/>
                  </a:schemeClr>
                </a:solidFill>
              </a:rPr>
              <a:t>company</a:t>
            </a:r>
            <a:r>
              <a:rPr lang="de-DE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50000"/>
                  </a:schemeClr>
                </a:solidFill>
              </a:rPr>
              <a:t>competiveness</a:t>
            </a:r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5" name="Pfeil nach rechts 54"/>
          <p:cNvSpPr/>
          <p:nvPr/>
        </p:nvSpPr>
        <p:spPr>
          <a:xfrm>
            <a:off x="5724128" y="3178799"/>
            <a:ext cx="326904" cy="353943"/>
          </a:xfrm>
          <a:prstGeom prst="rightArrow">
            <a:avLst/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5005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hteck 120"/>
          <p:cNvSpPr/>
          <p:nvPr/>
        </p:nvSpPr>
        <p:spPr>
          <a:xfrm>
            <a:off x="3563888" y="3645024"/>
            <a:ext cx="4149826" cy="1526309"/>
          </a:xfrm>
          <a:prstGeom prst="rect">
            <a:avLst/>
          </a:prstGeom>
          <a:noFill/>
          <a:effectLst>
            <a:outerShdw blurRad="635000" dist="38100" dir="2700000" sx="85000" sy="85000" algn="tl" rotWithShape="0">
              <a:schemeClr val="bg1">
                <a:lumMod val="75000"/>
                <a:alpha val="0"/>
              </a:schemeClr>
            </a:outerShdw>
          </a:effectLst>
        </p:spPr>
        <p:txBody>
          <a:bodyPr wrap="none" lIns="91440" tIns="45720" rIns="91440" bIns="45720">
            <a:prstTxWarp prst="textFade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GB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Learning</a:t>
            </a:r>
          </a:p>
          <a:p>
            <a:pPr algn="ctr"/>
            <a:r>
              <a:rPr lang="en-GB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</a:t>
            </a:r>
          </a:p>
          <a:p>
            <a:pPr algn="ctr"/>
            <a:r>
              <a:rPr lang="en-GB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changing</a:t>
            </a:r>
            <a:endParaRPr lang="en-GB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Lifelong learning is changing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95536" y="6356351"/>
            <a:ext cx="1002323" cy="365125"/>
          </a:xfrm>
        </p:spPr>
        <p:txBody>
          <a:bodyPr/>
          <a:lstStyle/>
          <a:p>
            <a:fld id="{F1874846-FC2C-46BC-B7DA-67894B96EB86}" type="datetime1">
              <a:rPr lang="en-GB" smtClean="0"/>
              <a:t>20/07/2016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157679" y="6356351"/>
            <a:ext cx="751742" cy="365125"/>
          </a:xfrm>
        </p:spPr>
        <p:txBody>
          <a:bodyPr/>
          <a:lstStyle/>
          <a:p>
            <a:fld id="{6AA17025-5CE6-48F7-8E7D-6EE8FC6E2983}" type="slidenum">
              <a:rPr lang="en-GB" smtClean="0"/>
              <a:t>5</a:t>
            </a:fld>
            <a:endParaRPr lang="en-GB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71" y="1628800"/>
            <a:ext cx="7059441" cy="413534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27657" y="5046236"/>
            <a:ext cx="3546381" cy="903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2">
                    <a:lumMod val="10000"/>
                  </a:schemeClr>
                </a:solidFill>
              </a:rPr>
              <a:t>Learning and working are increasingly intermeshed – learning is much more </a:t>
            </a:r>
            <a:r>
              <a:rPr lang="en-GB" sz="1600" b="1" dirty="0" smtClean="0">
                <a:solidFill>
                  <a:schemeClr val="bg2">
                    <a:lumMod val="10000"/>
                  </a:schemeClr>
                </a:solidFill>
              </a:rPr>
              <a:t>self-directed</a:t>
            </a:r>
            <a:endParaRPr lang="en-GB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4519284" y="5768783"/>
            <a:ext cx="128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individual</a:t>
            </a:r>
            <a:endParaRPr lang="en-GB" sz="2000" dirty="0"/>
          </a:p>
        </p:txBody>
      </p:sp>
      <p:sp>
        <p:nvSpPr>
          <p:cNvPr id="103" name="Textfeld 102"/>
          <p:cNvSpPr txBox="1"/>
          <p:nvPr/>
        </p:nvSpPr>
        <p:spPr>
          <a:xfrm>
            <a:off x="4350843" y="6016686"/>
            <a:ext cx="107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specific</a:t>
            </a:r>
            <a:endParaRPr lang="en-GB" sz="2000" dirty="0"/>
          </a:p>
        </p:txBody>
      </p:sp>
      <p:grpSp>
        <p:nvGrpSpPr>
          <p:cNvPr id="124" name="Gruppieren 123"/>
          <p:cNvGrpSpPr/>
          <p:nvPr/>
        </p:nvGrpSpPr>
        <p:grpSpPr>
          <a:xfrm>
            <a:off x="5652120" y="5735514"/>
            <a:ext cx="792670" cy="729910"/>
            <a:chOff x="5708172" y="4718212"/>
            <a:chExt cx="792670" cy="729910"/>
          </a:xfrm>
        </p:grpSpPr>
        <p:pic>
          <p:nvPicPr>
            <p:cNvPr id="125" name="Picture 2" descr="http://www.c2cis.com/uploads/2/1/4/6/21468406/1733734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75000"/>
                      </a14:imgEffect>
                      <a14:imgEffect>
                        <a14:brightnessContrast bright="30000" contrast="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4642" y="4718212"/>
              <a:ext cx="696200" cy="69620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  <a:reflection stA="4500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6" name="Gruppieren 125"/>
            <p:cNvGrpSpPr/>
            <p:nvPr/>
          </p:nvGrpSpPr>
          <p:grpSpPr>
            <a:xfrm>
              <a:off x="5708172" y="4994343"/>
              <a:ext cx="282880" cy="453779"/>
              <a:chOff x="690392" y="1580442"/>
              <a:chExt cx="1282496" cy="1889308"/>
            </a:xfrm>
            <a:gradFill flip="none" rotWithShape="1">
              <a:gsLst>
                <a:gs pos="0">
                  <a:srgbClr val="A00000">
                    <a:shade val="30000"/>
                    <a:satMod val="115000"/>
                  </a:srgbClr>
                </a:gs>
                <a:gs pos="50000">
                  <a:srgbClr val="A00000">
                    <a:shade val="67500"/>
                    <a:satMod val="115000"/>
                  </a:srgbClr>
                </a:gs>
                <a:gs pos="100000">
                  <a:srgbClr val="A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127" name="Rechteck 126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" name="Auf der gleichen Seite des Rechtecks liegende Ecken abrunden 128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" name="Ellipse 129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" name="Ellipse 130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93" name="Textfeld 92"/>
          <p:cNvSpPr txBox="1"/>
          <p:nvPr/>
        </p:nvSpPr>
        <p:spPr>
          <a:xfrm>
            <a:off x="4314503" y="5518437"/>
            <a:ext cx="1121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prompt</a:t>
            </a:r>
            <a:endParaRPr lang="en-GB" sz="20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4085372" y="5248712"/>
            <a:ext cx="2157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at the workplace</a:t>
            </a:r>
            <a:endParaRPr lang="en-GB" sz="20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3517926" y="5579216"/>
            <a:ext cx="844709" cy="753251"/>
            <a:chOff x="2526529" y="5781167"/>
            <a:chExt cx="844709" cy="753251"/>
          </a:xfrm>
        </p:grpSpPr>
        <p:sp>
          <p:nvSpPr>
            <p:cNvPr id="107" name="Abgerundete rechteckige Legende 106"/>
            <p:cNvSpPr/>
            <p:nvPr/>
          </p:nvSpPr>
          <p:spPr>
            <a:xfrm>
              <a:off x="2526529" y="5801914"/>
              <a:ext cx="316989" cy="188764"/>
            </a:xfrm>
            <a:prstGeom prst="wedgeRoundRectCallout">
              <a:avLst>
                <a:gd name="adj1" fmla="val 54316"/>
                <a:gd name="adj2" fmla="val 114716"/>
                <a:gd name="adj3" fmla="val 16667"/>
              </a:avLst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tx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Abgerundete rechteckige Legende 107"/>
            <p:cNvSpPr/>
            <p:nvPr/>
          </p:nvSpPr>
          <p:spPr>
            <a:xfrm>
              <a:off x="2913135" y="5781167"/>
              <a:ext cx="233440" cy="125843"/>
            </a:xfrm>
            <a:prstGeom prst="wedgeRoundRectCallout">
              <a:avLst>
                <a:gd name="adj1" fmla="val 50524"/>
                <a:gd name="adj2" fmla="val 145176"/>
                <a:gd name="adj3" fmla="val 16667"/>
              </a:avLst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tx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9" name="Gruppieren 108"/>
            <p:cNvGrpSpPr/>
            <p:nvPr/>
          </p:nvGrpSpPr>
          <p:grpSpPr>
            <a:xfrm>
              <a:off x="3110675" y="6007467"/>
              <a:ext cx="260563" cy="417979"/>
              <a:chOff x="690392" y="1580442"/>
              <a:chExt cx="1282496" cy="1889308"/>
            </a:xfrm>
            <a:gradFill flip="none" rotWithShape="1">
              <a:gsLst>
                <a:gs pos="0">
                  <a:srgbClr val="A00000">
                    <a:shade val="30000"/>
                    <a:satMod val="115000"/>
                  </a:srgbClr>
                </a:gs>
                <a:gs pos="50000">
                  <a:srgbClr val="A00000">
                    <a:shade val="67500"/>
                    <a:satMod val="115000"/>
                  </a:srgbClr>
                </a:gs>
                <a:gs pos="100000">
                  <a:srgbClr val="A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116" name="Rechteck 115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" name="Auf der gleichen Seite des Rechtecks liegende Ecken abrunden 117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Ellipse 121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3" name="Ellipse 122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10" name="Gruppieren 109"/>
            <p:cNvGrpSpPr/>
            <p:nvPr/>
          </p:nvGrpSpPr>
          <p:grpSpPr>
            <a:xfrm>
              <a:off x="2854047" y="6125015"/>
              <a:ext cx="277910" cy="409403"/>
              <a:chOff x="690392" y="1580442"/>
              <a:chExt cx="1282496" cy="1889308"/>
            </a:xfr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111" name="Rechteck 110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" name="Ellipse 111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Auf der gleichen Seite des Rechtecks liegende Ecken abrunden 112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4" name="Ellipse 113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" name="Ellipse 114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41" name="Textfeld 40"/>
          <p:cNvSpPr txBox="1"/>
          <p:nvPr/>
        </p:nvSpPr>
        <p:spPr>
          <a:xfrm>
            <a:off x="127657" y="1501005"/>
            <a:ext cx="3546381" cy="698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 smtClean="0"/>
              <a:t>Traditional learning processes at school, university etc. do not prepare </a:t>
            </a:r>
            <a:endParaRPr lang="en-GB" dirty="0"/>
          </a:p>
        </p:txBody>
      </p:sp>
      <p:grpSp>
        <p:nvGrpSpPr>
          <p:cNvPr id="42" name="Gruppieren 41"/>
          <p:cNvGrpSpPr/>
          <p:nvPr/>
        </p:nvGrpSpPr>
        <p:grpSpPr>
          <a:xfrm>
            <a:off x="3347864" y="1735110"/>
            <a:ext cx="1008240" cy="909049"/>
            <a:chOff x="776814" y="2558490"/>
            <a:chExt cx="1965791" cy="1733223"/>
          </a:xfrm>
        </p:grpSpPr>
        <p:sp>
          <p:nvSpPr>
            <p:cNvPr id="43" name="Rechteck 42"/>
            <p:cNvSpPr/>
            <p:nvPr/>
          </p:nvSpPr>
          <p:spPr>
            <a:xfrm>
              <a:off x="1692306" y="2558490"/>
              <a:ext cx="640304" cy="895555"/>
            </a:xfrm>
            <a:prstGeom prst="rect">
              <a:avLst/>
            </a:prstGeom>
            <a:solidFill>
              <a:schemeClr val="bg1"/>
            </a:solidFill>
            <a:ln w="6350"/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1755819" y="3127946"/>
              <a:ext cx="251563" cy="173724"/>
            </a:xfrm>
            <a:prstGeom prst="rect">
              <a:avLst/>
            </a:prstGeom>
            <a:gradFill flip="none" rotWithShape="1">
              <a:gsLst>
                <a:gs pos="0">
                  <a:srgbClr val="B80000">
                    <a:tint val="66000"/>
                    <a:satMod val="160000"/>
                  </a:srgbClr>
                </a:gs>
                <a:gs pos="50000">
                  <a:srgbClr val="B80000">
                    <a:tint val="44500"/>
                    <a:satMod val="160000"/>
                  </a:srgbClr>
                </a:gs>
                <a:gs pos="100000">
                  <a:srgbClr val="B8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1729216" y="2701277"/>
              <a:ext cx="251563" cy="17372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2014474" y="2937098"/>
              <a:ext cx="251563" cy="17372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2014474" y="2683043"/>
              <a:ext cx="251563" cy="173724"/>
            </a:xfrm>
            <a:prstGeom prst="rect">
              <a:avLst/>
            </a:prstGeom>
            <a:gradFill flip="none" rotWithShape="1">
              <a:gsLst>
                <a:gs pos="0">
                  <a:srgbClr val="B80000">
                    <a:tint val="66000"/>
                    <a:satMod val="160000"/>
                  </a:srgbClr>
                </a:gs>
                <a:gs pos="50000">
                  <a:srgbClr val="B80000">
                    <a:tint val="44500"/>
                    <a:satMod val="160000"/>
                  </a:srgbClr>
                </a:gs>
                <a:gs pos="100000">
                  <a:srgbClr val="B8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uppieren 47"/>
            <p:cNvGrpSpPr/>
            <p:nvPr/>
          </p:nvGrpSpPr>
          <p:grpSpPr>
            <a:xfrm>
              <a:off x="2332989" y="2856767"/>
              <a:ext cx="409616" cy="657082"/>
              <a:chOff x="690392" y="1580442"/>
              <a:chExt cx="1282496" cy="1889308"/>
            </a:xfrm>
            <a:gradFill flip="none" rotWithShape="1">
              <a:gsLst>
                <a:gs pos="0">
                  <a:srgbClr val="A00000">
                    <a:shade val="30000"/>
                    <a:satMod val="115000"/>
                  </a:srgbClr>
                </a:gs>
                <a:gs pos="50000">
                  <a:srgbClr val="A00000">
                    <a:shade val="67500"/>
                    <a:satMod val="115000"/>
                  </a:srgbClr>
                </a:gs>
                <a:gs pos="100000">
                  <a:srgbClr val="A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73" name="Rechteck 72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Auf der gleichen Seite des Rechtecks liegende Ecken abrunden 74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Ellipse 75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" name="Ellipse 76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49" name="Gruppieren 48"/>
            <p:cNvGrpSpPr/>
            <p:nvPr/>
          </p:nvGrpSpPr>
          <p:grpSpPr>
            <a:xfrm>
              <a:off x="776814" y="3228279"/>
              <a:ext cx="477135" cy="702890"/>
              <a:chOff x="690392" y="1580442"/>
              <a:chExt cx="1282496" cy="1889308"/>
            </a:xfr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68" name="Rechteck 67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" name="Auf der gleichen Seite des Rechtecks liegende Ecken abrunden 69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" name="Ellipse 70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" name="Ellipse 71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1615968" y="3356705"/>
              <a:ext cx="477135" cy="702890"/>
              <a:chOff x="690392" y="1580442"/>
              <a:chExt cx="1282496" cy="1889308"/>
            </a:xfr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63" name="Rechteck 62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Auf der gleichen Seite des Rechtecks liegende Ecken abrunden 64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" name="Ellipse 65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" name="Ellipse 66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51" name="Gruppieren 50"/>
            <p:cNvGrpSpPr/>
            <p:nvPr/>
          </p:nvGrpSpPr>
          <p:grpSpPr>
            <a:xfrm>
              <a:off x="1148429" y="3419083"/>
              <a:ext cx="477135" cy="702890"/>
              <a:chOff x="690392" y="1580442"/>
              <a:chExt cx="1282496" cy="1889308"/>
            </a:xfrm>
            <a:gradFill flip="none" rotWithShape="1">
              <a:gsLst>
                <a:gs pos="64000">
                  <a:srgbClr val="65696E"/>
                </a:gs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37000">
                  <a:schemeClr val="bg2">
                    <a:lumMod val="50000"/>
                    <a:shade val="67500"/>
                    <a:satMod val="115000"/>
                  </a:schemeClr>
                </a:gs>
                <a:gs pos="89000">
                  <a:srgbClr val="929599">
                    <a:lumMod val="59000"/>
                    <a:lumOff val="41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58" name="Rechteck 57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" name="Auf der gleichen Seite des Rechtecks liegende Ecken abrunden 59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" name="Ellipse 60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" name="Ellipse 61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52" name="Gruppieren 51"/>
            <p:cNvGrpSpPr/>
            <p:nvPr/>
          </p:nvGrpSpPr>
          <p:grpSpPr>
            <a:xfrm>
              <a:off x="1979217" y="3588823"/>
              <a:ext cx="477135" cy="702890"/>
              <a:chOff x="690392" y="1580442"/>
              <a:chExt cx="1282496" cy="1889308"/>
            </a:xfrm>
            <a:gradFill flip="none" rotWithShape="1">
              <a:gsLst>
                <a:gs pos="64000">
                  <a:srgbClr val="65696E"/>
                </a:gs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37000">
                  <a:schemeClr val="bg2">
                    <a:lumMod val="50000"/>
                    <a:shade val="67500"/>
                    <a:satMod val="115000"/>
                  </a:schemeClr>
                </a:gs>
                <a:gs pos="89000">
                  <a:srgbClr val="929599">
                    <a:lumMod val="59000"/>
                    <a:lumOff val="41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53" name="Rechteck 52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" name="Auf der gleichen Seite des Rechtecks liegende Ecken abrunden 54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" name="Ellipse 55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" name="Ellipse 56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79" name="Textfeld 78"/>
          <p:cNvSpPr txBox="1"/>
          <p:nvPr/>
        </p:nvSpPr>
        <p:spPr>
          <a:xfrm>
            <a:off x="4321768" y="2105292"/>
            <a:ext cx="830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given</a:t>
            </a:r>
            <a:endParaRPr lang="en-GB" sz="2000" dirty="0"/>
          </a:p>
        </p:txBody>
      </p:sp>
      <p:sp>
        <p:nvSpPr>
          <p:cNvPr id="80" name="Textfeld 79"/>
          <p:cNvSpPr txBox="1"/>
          <p:nvPr/>
        </p:nvSpPr>
        <p:spPr>
          <a:xfrm>
            <a:off x="4201207" y="1501006"/>
            <a:ext cx="1410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organised</a:t>
            </a:r>
            <a:endParaRPr lang="en-GB" sz="2000" dirty="0"/>
          </a:p>
        </p:txBody>
      </p:sp>
      <p:sp>
        <p:nvSpPr>
          <p:cNvPr id="81" name="Textfeld 80"/>
          <p:cNvSpPr txBox="1"/>
          <p:nvPr/>
        </p:nvSpPr>
        <p:spPr>
          <a:xfrm>
            <a:off x="4540154" y="1804754"/>
            <a:ext cx="1109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timed</a:t>
            </a:r>
            <a:endParaRPr lang="en-GB" sz="2000" dirty="0"/>
          </a:p>
        </p:txBody>
      </p:sp>
      <p:sp>
        <p:nvSpPr>
          <p:cNvPr id="82" name="Textfeld 81"/>
          <p:cNvSpPr txBox="1"/>
          <p:nvPr/>
        </p:nvSpPr>
        <p:spPr>
          <a:xfrm>
            <a:off x="3910852" y="1228690"/>
            <a:ext cx="119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general</a:t>
            </a:r>
            <a:endParaRPr lang="en-GB" sz="2000" dirty="0"/>
          </a:p>
        </p:txBody>
      </p:sp>
      <p:sp>
        <p:nvSpPr>
          <p:cNvPr id="11" name="Pfeil nach unten 10"/>
          <p:cNvSpPr/>
          <p:nvPr/>
        </p:nvSpPr>
        <p:spPr>
          <a:xfrm>
            <a:off x="1690775" y="2204864"/>
            <a:ext cx="420144" cy="284137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hteck 77"/>
          <p:cNvSpPr/>
          <p:nvPr/>
        </p:nvSpPr>
        <p:spPr>
          <a:xfrm>
            <a:off x="71121" y="2856895"/>
            <a:ext cx="3617143" cy="11628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Learning competences become an important prerequisite for cooperate learning</a:t>
            </a:r>
            <a:endParaRPr lang="en-GB" dirty="0"/>
          </a:p>
        </p:txBody>
      </p:sp>
      <p:sp>
        <p:nvSpPr>
          <p:cNvPr id="83" name="Textfeld 82"/>
          <p:cNvSpPr txBox="1"/>
          <p:nvPr/>
        </p:nvSpPr>
        <p:spPr>
          <a:xfrm>
            <a:off x="2543336" y="5909210"/>
            <a:ext cx="148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self-paced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07259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2" grpId="0"/>
      <p:bldP spid="103" grpId="0"/>
      <p:bldP spid="93" grpId="0"/>
      <p:bldP spid="101" grpId="0"/>
      <p:bldP spid="41" grpId="0" animBg="1"/>
      <p:bldP spid="79" grpId="0"/>
      <p:bldP spid="80" grpId="0"/>
      <p:bldP spid="81" grpId="0"/>
      <p:bldP spid="82" grpId="0"/>
      <p:bldP spid="11" grpId="0" animBg="1"/>
      <p:bldP spid="78" grpId="0" animBg="1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17982"/>
            <a:ext cx="7740353" cy="46427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de-DE" smtClean="0"/>
              <a:t>6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27" y="4913740"/>
            <a:ext cx="2088232" cy="83215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49" y="4913740"/>
            <a:ext cx="2016223" cy="6720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65168" y="5661248"/>
            <a:ext cx="247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Prof. Dr. Michael Heister</a:t>
            </a:r>
          </a:p>
          <a:p>
            <a:pPr algn="ctr"/>
            <a:r>
              <a:rPr lang="de-DE" sz="1200" b="1" dirty="0" smtClean="0"/>
              <a:t>Federal Institute </a:t>
            </a:r>
            <a:r>
              <a:rPr lang="de-DE" sz="1200" b="1" dirty="0" err="1" smtClean="0"/>
              <a:t>for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vocational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education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and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training</a:t>
            </a:r>
            <a:endParaRPr lang="de-DE" sz="1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65168" y="4365857"/>
            <a:ext cx="247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supported</a:t>
            </a:r>
            <a:r>
              <a:rPr lang="de-DE" b="1" dirty="0" smtClean="0"/>
              <a:t> </a:t>
            </a:r>
            <a:r>
              <a:rPr lang="de-DE" b="1" dirty="0" err="1" smtClean="0"/>
              <a:t>by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100927" y="436585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conducted</a:t>
            </a:r>
            <a:r>
              <a:rPr lang="de-DE" b="1" dirty="0" smtClean="0"/>
              <a:t> </a:t>
            </a:r>
            <a:r>
              <a:rPr lang="de-DE" b="1" dirty="0" err="1" smtClean="0"/>
              <a:t>by</a:t>
            </a:r>
            <a:endParaRPr lang="de-DE" b="1" dirty="0"/>
          </a:p>
        </p:txBody>
      </p:sp>
      <p:sp>
        <p:nvSpPr>
          <p:cNvPr id="15" name="Abgerundetes Rechteck 14"/>
          <p:cNvSpPr/>
          <p:nvPr/>
        </p:nvSpPr>
        <p:spPr>
          <a:xfrm>
            <a:off x="561002" y="2998935"/>
            <a:ext cx="6243246" cy="107285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LEKAF – Analysing </a:t>
            </a:r>
            <a:r>
              <a:rPr lang="en-GB" sz="2400" b="1" dirty="0">
                <a:solidFill>
                  <a:schemeClr val="bg1"/>
                </a:solidFill>
              </a:rPr>
              <a:t>and </a:t>
            </a:r>
            <a:r>
              <a:rPr lang="en-GB" sz="2400" b="1" dirty="0" smtClean="0">
                <a:solidFill>
                  <a:schemeClr val="bg1"/>
                </a:solidFill>
              </a:rPr>
              <a:t>encouraging learning competences of employees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561002" y="1617982"/>
            <a:ext cx="6243246" cy="7831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Which are the relevant competences </a:t>
            </a:r>
            <a:r>
              <a:rPr lang="en-GB" sz="2000" b="1" dirty="0" smtClean="0">
                <a:solidFill>
                  <a:schemeClr val="bg1"/>
                </a:solidFill>
              </a:rPr>
              <a:t>employees </a:t>
            </a:r>
            <a:r>
              <a:rPr lang="en-GB" sz="2000" b="1" dirty="0">
                <a:solidFill>
                  <a:schemeClr val="bg1"/>
                </a:solidFill>
              </a:rPr>
              <a:t>need for successful cooperate learning?</a:t>
            </a:r>
          </a:p>
        </p:txBody>
      </p:sp>
      <p:sp>
        <p:nvSpPr>
          <p:cNvPr id="13" name="Pfeil nach unten 12"/>
          <p:cNvSpPr/>
          <p:nvPr/>
        </p:nvSpPr>
        <p:spPr>
          <a:xfrm>
            <a:off x="3520113" y="2401175"/>
            <a:ext cx="325024" cy="597759"/>
          </a:xfrm>
          <a:prstGeom prst="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8172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hteck 150"/>
          <p:cNvSpPr/>
          <p:nvPr/>
        </p:nvSpPr>
        <p:spPr>
          <a:xfrm>
            <a:off x="3920388" y="1640465"/>
            <a:ext cx="4824536" cy="4464496"/>
          </a:xfrm>
          <a:prstGeom prst="rect">
            <a:avLst/>
          </a:prstGeom>
          <a:noFill/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Rechteck 149"/>
          <p:cNvSpPr/>
          <p:nvPr/>
        </p:nvSpPr>
        <p:spPr>
          <a:xfrm>
            <a:off x="251520" y="1764925"/>
            <a:ext cx="4824536" cy="4464496"/>
          </a:xfrm>
          <a:prstGeom prst="rect">
            <a:avLst/>
          </a:prstGeom>
          <a:noFill/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Theoretical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- 2 </a:t>
            </a:r>
            <a:r>
              <a:rPr lang="de-DE" dirty="0" err="1" smtClean="0"/>
              <a:t>approaches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de-DE" smtClean="0"/>
              <a:t>7</a:t>
            </a:fld>
            <a:endParaRPr lang="de-DE"/>
          </a:p>
        </p:txBody>
      </p:sp>
      <p:sp>
        <p:nvSpPr>
          <p:cNvPr id="65" name="Rechteck 64"/>
          <p:cNvSpPr/>
          <p:nvPr/>
        </p:nvSpPr>
        <p:spPr>
          <a:xfrm>
            <a:off x="6084168" y="1833748"/>
            <a:ext cx="2520000" cy="42001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Learning </a:t>
            </a:r>
            <a:r>
              <a:rPr lang="de-DE" b="1" dirty="0" err="1" smtClean="0">
                <a:solidFill>
                  <a:schemeClr val="tx2">
                    <a:lumMod val="50000"/>
                  </a:schemeClr>
                </a:solidFill>
              </a:rPr>
              <a:t>management</a:t>
            </a:r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de-DE" b="1" dirty="0" err="1" smtClean="0">
                <a:solidFill>
                  <a:schemeClr val="tx2">
                    <a:lumMod val="50000"/>
                  </a:schemeClr>
                </a:solidFill>
              </a:rPr>
              <a:t>process</a:t>
            </a:r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395535" y="1827810"/>
            <a:ext cx="2520477" cy="42061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Individual </a:t>
            </a:r>
            <a:r>
              <a:rPr lang="de-DE" b="1" dirty="0" err="1" smtClean="0">
                <a:solidFill>
                  <a:schemeClr val="tx2">
                    <a:lumMod val="50000"/>
                  </a:schemeClr>
                </a:solidFill>
              </a:rPr>
              <a:t>learner</a:t>
            </a:r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50000"/>
                  </a:schemeClr>
                </a:solidFill>
              </a:rPr>
              <a:t>characteristics</a:t>
            </a:r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89" name="Gruppieren 88"/>
          <p:cNvGrpSpPr/>
          <p:nvPr/>
        </p:nvGrpSpPr>
        <p:grpSpPr>
          <a:xfrm>
            <a:off x="986657" y="2837494"/>
            <a:ext cx="1096583" cy="1030748"/>
            <a:chOff x="1049101" y="4284885"/>
            <a:chExt cx="1096583" cy="1030748"/>
          </a:xfrm>
        </p:grpSpPr>
        <p:grpSp>
          <p:nvGrpSpPr>
            <p:cNvPr id="71" name="Gruppieren 70"/>
            <p:cNvGrpSpPr/>
            <p:nvPr/>
          </p:nvGrpSpPr>
          <p:grpSpPr>
            <a:xfrm>
              <a:off x="1049101" y="4392446"/>
              <a:ext cx="534567" cy="787497"/>
              <a:chOff x="690392" y="1580442"/>
              <a:chExt cx="1282496" cy="1889308"/>
            </a:xfr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72" name="Rechteck 71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" name="Auf der gleichen Seite des Rechtecks liegende Ecken abrunden 73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Ellipse 74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Ellipse 75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77" name="Gruppieren 76"/>
            <p:cNvGrpSpPr/>
            <p:nvPr/>
          </p:nvGrpSpPr>
          <p:grpSpPr>
            <a:xfrm>
              <a:off x="1611117" y="4284885"/>
              <a:ext cx="534567" cy="787497"/>
              <a:chOff x="690392" y="1580442"/>
              <a:chExt cx="1282496" cy="1889308"/>
            </a:xfrm>
            <a:gradFill flip="none" rotWithShape="1">
              <a:gsLst>
                <a:gs pos="64000">
                  <a:srgbClr val="65696E"/>
                </a:gs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37000">
                  <a:schemeClr val="bg2">
                    <a:lumMod val="50000"/>
                    <a:shade val="67500"/>
                    <a:satMod val="115000"/>
                  </a:schemeClr>
                </a:gs>
                <a:gs pos="89000">
                  <a:srgbClr val="929599">
                    <a:lumMod val="59000"/>
                    <a:lumOff val="41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78" name="Rechteck 77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Auf der gleichen Seite des Rechtecks liegende Ecken abrunden 79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" name="Ellipse 80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Ellipse 81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83" name="Gruppieren 82"/>
            <p:cNvGrpSpPr/>
            <p:nvPr/>
          </p:nvGrpSpPr>
          <p:grpSpPr>
            <a:xfrm>
              <a:off x="1340989" y="4528136"/>
              <a:ext cx="534567" cy="787497"/>
              <a:chOff x="690392" y="1580442"/>
              <a:chExt cx="1282496" cy="1889308"/>
            </a:xfrm>
            <a:gradFill flip="none" rotWithShape="1">
              <a:gsLst>
                <a:gs pos="0">
                  <a:srgbClr val="A00000">
                    <a:shade val="30000"/>
                    <a:satMod val="115000"/>
                  </a:srgbClr>
                </a:gs>
                <a:gs pos="50000">
                  <a:srgbClr val="A00000">
                    <a:shade val="67500"/>
                    <a:satMod val="115000"/>
                  </a:srgbClr>
                </a:gs>
                <a:gs pos="100000">
                  <a:srgbClr val="A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glow>
                <a:schemeClr val="bg1">
                  <a:lumMod val="75000"/>
                  <a:alpha val="40000"/>
                </a:schemeClr>
              </a:glow>
              <a:outerShdw blurRad="50800" dist="38100" dir="2700000" algn="tl" rotWithShape="0">
                <a:prstClr val="black">
                  <a:alpha val="27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bliqueBottomLeft"/>
              <a:lightRig rig="threePt" dir="t"/>
            </a:scene3d>
          </p:grpSpPr>
          <p:sp>
            <p:nvSpPr>
              <p:cNvPr id="84" name="Rechteck 83"/>
              <p:cNvSpPr/>
              <p:nvPr/>
            </p:nvSpPr>
            <p:spPr>
              <a:xfrm>
                <a:off x="1177673" y="2267044"/>
                <a:ext cx="324036" cy="441876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891541" y="1661393"/>
                <a:ext cx="880198" cy="975519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Auf der gleichen Seite des Rechtecks liegende Ecken abrunden 85"/>
              <p:cNvSpPr/>
              <p:nvPr/>
            </p:nvSpPr>
            <p:spPr>
              <a:xfrm>
                <a:off x="690392" y="2690636"/>
                <a:ext cx="1282496" cy="7791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" name="Ellipse 86"/>
              <p:cNvSpPr/>
              <p:nvPr/>
            </p:nvSpPr>
            <p:spPr>
              <a:xfrm rot="19385892">
                <a:off x="778271" y="1614781"/>
                <a:ext cx="800139" cy="582401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" name="Ellipse 87"/>
              <p:cNvSpPr/>
              <p:nvPr/>
            </p:nvSpPr>
            <p:spPr>
              <a:xfrm rot="2510208">
                <a:off x="1189724" y="1580442"/>
                <a:ext cx="655961" cy="400874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aphicFrame>
        <p:nvGraphicFramePr>
          <p:cNvPr id="90" name="Diagramm 89"/>
          <p:cNvGraphicFramePr/>
          <p:nvPr>
            <p:extLst>
              <p:ext uri="{D42A27DB-BD31-4B8C-83A1-F6EECF244321}">
                <p14:modId xmlns:p14="http://schemas.microsoft.com/office/powerpoint/2010/main" val="760951299"/>
              </p:ext>
            </p:extLst>
          </p:nvPr>
        </p:nvGraphicFramePr>
        <p:xfrm>
          <a:off x="6751932" y="2788166"/>
          <a:ext cx="1184471" cy="124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2" name="Gruppieren 131"/>
          <p:cNvGrpSpPr/>
          <p:nvPr/>
        </p:nvGrpSpPr>
        <p:grpSpPr>
          <a:xfrm>
            <a:off x="331566" y="4339469"/>
            <a:ext cx="2759990" cy="1609811"/>
            <a:chOff x="260316" y="4446498"/>
            <a:chExt cx="2759990" cy="1609811"/>
          </a:xfrm>
        </p:grpSpPr>
        <p:sp>
          <p:nvSpPr>
            <p:cNvPr id="124" name="Textfeld 123"/>
            <p:cNvSpPr txBox="1"/>
            <p:nvPr/>
          </p:nvSpPr>
          <p:spPr>
            <a:xfrm>
              <a:off x="1019541" y="5013521"/>
              <a:ext cx="1225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Self-efficacy</a:t>
              </a:r>
              <a:endParaRPr lang="en-GB" sz="140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5" name="Textfeld 124"/>
            <p:cNvSpPr txBox="1"/>
            <p:nvPr/>
          </p:nvSpPr>
          <p:spPr>
            <a:xfrm>
              <a:off x="323528" y="4784923"/>
              <a:ext cx="2552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rgbClr val="A00000"/>
                  </a:solidFill>
                </a:rPr>
                <a:t>Achievement motivation </a:t>
              </a:r>
              <a:endParaRPr lang="en-GB" sz="1600" b="1" dirty="0">
                <a:solidFill>
                  <a:srgbClr val="A00000"/>
                </a:solidFill>
              </a:endParaRPr>
            </a:p>
          </p:txBody>
        </p:sp>
        <p:sp>
          <p:nvSpPr>
            <p:cNvPr id="126" name="Textfeld 125"/>
            <p:cNvSpPr txBox="1"/>
            <p:nvPr/>
          </p:nvSpPr>
          <p:spPr>
            <a:xfrm>
              <a:off x="538622" y="4446498"/>
              <a:ext cx="1820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smtClean="0">
                  <a:solidFill>
                    <a:schemeClr val="accent1">
                      <a:lumMod val="75000"/>
                    </a:schemeClr>
                  </a:solidFill>
                </a:rPr>
                <a:t>Need for cognition</a:t>
              </a:r>
              <a:endParaRPr lang="en-GB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7" name="Textfeld 126"/>
            <p:cNvSpPr txBox="1"/>
            <p:nvPr/>
          </p:nvSpPr>
          <p:spPr>
            <a:xfrm>
              <a:off x="1210246" y="4631035"/>
              <a:ext cx="1745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B80000"/>
                  </a:solidFill>
                </a:rPr>
                <a:t>Need for closure</a:t>
              </a:r>
              <a:endParaRPr lang="en-GB" sz="1400" dirty="0">
                <a:solidFill>
                  <a:srgbClr val="B80000"/>
                </a:solidFill>
              </a:endParaRPr>
            </a:p>
          </p:txBody>
        </p:sp>
        <p:sp>
          <p:nvSpPr>
            <p:cNvPr id="128" name="Textfeld 127"/>
            <p:cNvSpPr txBox="1"/>
            <p:nvPr/>
          </p:nvSpPr>
          <p:spPr>
            <a:xfrm>
              <a:off x="896632" y="5535547"/>
              <a:ext cx="21236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smtClean="0">
                  <a:solidFill>
                    <a:srgbClr val="B80000"/>
                  </a:solidFill>
                </a:rPr>
                <a:t>Learning motivation</a:t>
              </a:r>
              <a:endParaRPr lang="en-GB" sz="1600">
                <a:solidFill>
                  <a:srgbClr val="B80000"/>
                </a:solidFill>
              </a:endParaRPr>
            </a:p>
          </p:txBody>
        </p:sp>
        <p:sp>
          <p:nvSpPr>
            <p:cNvPr id="129" name="Textfeld 128"/>
            <p:cNvSpPr txBox="1"/>
            <p:nvPr/>
          </p:nvSpPr>
          <p:spPr>
            <a:xfrm>
              <a:off x="322812" y="5347730"/>
              <a:ext cx="19456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903535"/>
                  </a:solidFill>
                </a:rPr>
                <a:t>Media competence</a:t>
              </a:r>
              <a:endParaRPr lang="en-GB" sz="1600" dirty="0">
                <a:solidFill>
                  <a:srgbClr val="903535"/>
                </a:solidFill>
              </a:endParaRPr>
            </a:p>
          </p:txBody>
        </p:sp>
        <p:sp>
          <p:nvSpPr>
            <p:cNvPr id="130" name="Textfeld 129"/>
            <p:cNvSpPr txBox="1"/>
            <p:nvPr/>
          </p:nvSpPr>
          <p:spPr>
            <a:xfrm>
              <a:off x="260316" y="5717755"/>
              <a:ext cx="2560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Cooperation competence</a:t>
              </a:r>
              <a:endParaRPr lang="en-GB" sz="1600" b="1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1" name="Textfeld 130"/>
            <p:cNvSpPr txBox="1"/>
            <p:nvPr/>
          </p:nvSpPr>
          <p:spPr>
            <a:xfrm>
              <a:off x="1189765" y="5166578"/>
              <a:ext cx="1582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rgbClr val="A00000"/>
                  </a:solidFill>
                </a:rPr>
                <a:t>Learning style</a:t>
              </a:r>
              <a:endParaRPr lang="en-GB" sz="1600" b="1" dirty="0">
                <a:solidFill>
                  <a:srgbClr val="A00000"/>
                </a:solidFill>
              </a:endParaRPr>
            </a:p>
          </p:txBody>
        </p:sp>
      </p:grpSp>
      <p:grpSp>
        <p:nvGrpSpPr>
          <p:cNvPr id="148" name="Gruppieren 147"/>
          <p:cNvGrpSpPr/>
          <p:nvPr/>
        </p:nvGrpSpPr>
        <p:grpSpPr>
          <a:xfrm>
            <a:off x="3027483" y="2023000"/>
            <a:ext cx="2802229" cy="3422224"/>
            <a:chOff x="3027483" y="2095008"/>
            <a:chExt cx="2802229" cy="3422224"/>
          </a:xfrm>
        </p:grpSpPr>
        <p:grpSp>
          <p:nvGrpSpPr>
            <p:cNvPr id="92" name="Gruppieren 91"/>
            <p:cNvGrpSpPr/>
            <p:nvPr/>
          </p:nvGrpSpPr>
          <p:grpSpPr>
            <a:xfrm>
              <a:off x="3038938" y="2095008"/>
              <a:ext cx="2790774" cy="360040"/>
              <a:chOff x="2123728" y="2060848"/>
              <a:chExt cx="2448272" cy="360040"/>
            </a:xfrm>
          </p:grpSpPr>
          <p:sp>
            <p:nvSpPr>
              <p:cNvPr id="93" name="Richtungspfeil 92"/>
              <p:cNvSpPr/>
              <p:nvPr/>
            </p:nvSpPr>
            <p:spPr>
              <a:xfrm>
                <a:off x="2339752" y="2060848"/>
                <a:ext cx="2232248" cy="360040"/>
              </a:xfrm>
              <a:prstGeom prst="homePlate">
                <a:avLst/>
              </a:prstGeom>
              <a:solidFill>
                <a:srgbClr val="A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Richtungspfeil 93"/>
              <p:cNvSpPr/>
              <p:nvPr/>
            </p:nvSpPr>
            <p:spPr>
              <a:xfrm flipH="1">
                <a:off x="2123728" y="2060848"/>
                <a:ext cx="2232248" cy="360040"/>
              </a:xfrm>
              <a:prstGeom prst="homePlate">
                <a:avLst/>
              </a:prstGeom>
              <a:solidFill>
                <a:srgbClr val="A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5" name="Gruppieren 94"/>
            <p:cNvGrpSpPr/>
            <p:nvPr/>
          </p:nvGrpSpPr>
          <p:grpSpPr>
            <a:xfrm>
              <a:off x="3038938" y="2707445"/>
              <a:ext cx="2790774" cy="360040"/>
              <a:chOff x="2123728" y="2060848"/>
              <a:chExt cx="2448272" cy="360040"/>
            </a:xfrm>
          </p:grpSpPr>
          <p:sp>
            <p:nvSpPr>
              <p:cNvPr id="96" name="Richtungspfeil 95"/>
              <p:cNvSpPr/>
              <p:nvPr/>
            </p:nvSpPr>
            <p:spPr>
              <a:xfrm>
                <a:off x="2339752" y="2060848"/>
                <a:ext cx="2232248" cy="360040"/>
              </a:xfrm>
              <a:prstGeom prst="homePlate">
                <a:avLst/>
              </a:prstGeom>
              <a:solidFill>
                <a:srgbClr val="A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7" name="Richtungspfeil 96"/>
              <p:cNvSpPr/>
              <p:nvPr/>
            </p:nvSpPr>
            <p:spPr>
              <a:xfrm flipH="1">
                <a:off x="2123728" y="2060848"/>
                <a:ext cx="2232248" cy="360040"/>
              </a:xfrm>
              <a:prstGeom prst="homePlate">
                <a:avLst/>
              </a:prstGeom>
              <a:solidFill>
                <a:srgbClr val="A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8" name="Gruppieren 97"/>
            <p:cNvGrpSpPr/>
            <p:nvPr/>
          </p:nvGrpSpPr>
          <p:grpSpPr>
            <a:xfrm>
              <a:off x="3038938" y="3319882"/>
              <a:ext cx="2790774" cy="360040"/>
              <a:chOff x="2123728" y="2060848"/>
              <a:chExt cx="2448272" cy="360040"/>
            </a:xfrm>
          </p:grpSpPr>
          <p:sp>
            <p:nvSpPr>
              <p:cNvPr id="99" name="Richtungspfeil 98"/>
              <p:cNvSpPr/>
              <p:nvPr/>
            </p:nvSpPr>
            <p:spPr>
              <a:xfrm>
                <a:off x="2339752" y="2060848"/>
                <a:ext cx="2232248" cy="360040"/>
              </a:xfrm>
              <a:prstGeom prst="homePlate">
                <a:avLst/>
              </a:prstGeom>
              <a:solidFill>
                <a:srgbClr val="A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" name="Richtungspfeil 99"/>
              <p:cNvSpPr/>
              <p:nvPr/>
            </p:nvSpPr>
            <p:spPr>
              <a:xfrm flipH="1">
                <a:off x="2123728" y="2060848"/>
                <a:ext cx="2232248" cy="360040"/>
              </a:xfrm>
              <a:prstGeom prst="homePlate">
                <a:avLst/>
              </a:prstGeom>
              <a:solidFill>
                <a:srgbClr val="A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01" name="Gruppieren 100"/>
            <p:cNvGrpSpPr/>
            <p:nvPr/>
          </p:nvGrpSpPr>
          <p:grpSpPr>
            <a:xfrm>
              <a:off x="3038938" y="3932319"/>
              <a:ext cx="2790774" cy="360040"/>
              <a:chOff x="2123728" y="2060848"/>
              <a:chExt cx="2448272" cy="360040"/>
            </a:xfrm>
          </p:grpSpPr>
          <p:sp>
            <p:nvSpPr>
              <p:cNvPr id="102" name="Richtungspfeil 101"/>
              <p:cNvSpPr/>
              <p:nvPr/>
            </p:nvSpPr>
            <p:spPr>
              <a:xfrm>
                <a:off x="2339752" y="2060848"/>
                <a:ext cx="2232248" cy="360040"/>
              </a:xfrm>
              <a:prstGeom prst="homePlate">
                <a:avLst/>
              </a:prstGeom>
              <a:solidFill>
                <a:srgbClr val="A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" name="Richtungspfeil 102"/>
              <p:cNvSpPr/>
              <p:nvPr/>
            </p:nvSpPr>
            <p:spPr>
              <a:xfrm flipH="1">
                <a:off x="2123728" y="2060848"/>
                <a:ext cx="2232248" cy="360040"/>
              </a:xfrm>
              <a:prstGeom prst="homePlate">
                <a:avLst/>
              </a:prstGeom>
              <a:solidFill>
                <a:srgbClr val="A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07" name="Gruppieren 106"/>
            <p:cNvGrpSpPr/>
            <p:nvPr/>
          </p:nvGrpSpPr>
          <p:grpSpPr>
            <a:xfrm>
              <a:off x="3038938" y="4544756"/>
              <a:ext cx="2790774" cy="360040"/>
              <a:chOff x="2123728" y="2060848"/>
              <a:chExt cx="2448272" cy="360040"/>
            </a:xfrm>
          </p:grpSpPr>
          <p:sp>
            <p:nvSpPr>
              <p:cNvPr id="108" name="Richtungspfeil 107"/>
              <p:cNvSpPr/>
              <p:nvPr/>
            </p:nvSpPr>
            <p:spPr>
              <a:xfrm>
                <a:off x="2339752" y="2060848"/>
                <a:ext cx="2232248" cy="360040"/>
              </a:xfrm>
              <a:prstGeom prst="homePlate">
                <a:avLst/>
              </a:prstGeom>
              <a:solidFill>
                <a:srgbClr val="A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9" name="Richtungspfeil 108"/>
              <p:cNvSpPr/>
              <p:nvPr/>
            </p:nvSpPr>
            <p:spPr>
              <a:xfrm flipH="1">
                <a:off x="2123728" y="2060848"/>
                <a:ext cx="2232248" cy="360040"/>
              </a:xfrm>
              <a:prstGeom prst="homePlate">
                <a:avLst/>
              </a:prstGeom>
              <a:solidFill>
                <a:srgbClr val="A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10" name="Gruppieren 109"/>
            <p:cNvGrpSpPr/>
            <p:nvPr/>
          </p:nvGrpSpPr>
          <p:grpSpPr>
            <a:xfrm>
              <a:off x="3038938" y="5157192"/>
              <a:ext cx="2790774" cy="360040"/>
              <a:chOff x="2123728" y="2060848"/>
              <a:chExt cx="2448272" cy="360040"/>
            </a:xfrm>
          </p:grpSpPr>
          <p:sp>
            <p:nvSpPr>
              <p:cNvPr id="111" name="Richtungspfeil 110"/>
              <p:cNvSpPr/>
              <p:nvPr/>
            </p:nvSpPr>
            <p:spPr>
              <a:xfrm>
                <a:off x="2339752" y="2060848"/>
                <a:ext cx="2232248" cy="360040"/>
              </a:xfrm>
              <a:prstGeom prst="homePlate">
                <a:avLst/>
              </a:prstGeom>
              <a:solidFill>
                <a:srgbClr val="A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2" name="Richtungspfeil 111"/>
              <p:cNvSpPr/>
              <p:nvPr/>
            </p:nvSpPr>
            <p:spPr>
              <a:xfrm flipH="1">
                <a:off x="2123728" y="2060848"/>
                <a:ext cx="2232248" cy="360040"/>
              </a:xfrm>
              <a:prstGeom prst="homePlate">
                <a:avLst/>
              </a:prstGeom>
              <a:solidFill>
                <a:srgbClr val="A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42" name="Textfeld 141"/>
            <p:cNvSpPr txBox="1"/>
            <p:nvPr/>
          </p:nvSpPr>
          <p:spPr>
            <a:xfrm>
              <a:off x="3038938" y="2095008"/>
              <a:ext cx="2790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>
                  <a:solidFill>
                    <a:schemeClr val="bg1"/>
                  </a:solidFill>
                </a:rPr>
                <a:t>Psychology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43" name="Textfeld 142"/>
            <p:cNvSpPr txBox="1"/>
            <p:nvPr/>
          </p:nvSpPr>
          <p:spPr>
            <a:xfrm>
              <a:off x="3038938" y="2707445"/>
              <a:ext cx="2790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Work </a:t>
              </a:r>
              <a:r>
                <a:rPr lang="de-DE" dirty="0" err="1" smtClean="0">
                  <a:solidFill>
                    <a:schemeClr val="bg1"/>
                  </a:solidFill>
                </a:rPr>
                <a:t>science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44" name="Textfeld 143"/>
            <p:cNvSpPr txBox="1"/>
            <p:nvPr/>
          </p:nvSpPr>
          <p:spPr>
            <a:xfrm>
              <a:off x="3027483" y="3296859"/>
              <a:ext cx="2802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Adult </a:t>
              </a:r>
              <a:r>
                <a:rPr lang="de-DE" dirty="0" err="1" smtClean="0">
                  <a:solidFill>
                    <a:schemeClr val="bg1"/>
                  </a:solidFill>
                </a:rPr>
                <a:t>education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45" name="Textfeld 144"/>
            <p:cNvSpPr txBox="1"/>
            <p:nvPr/>
          </p:nvSpPr>
          <p:spPr>
            <a:xfrm>
              <a:off x="3027483" y="3932319"/>
              <a:ext cx="2802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Competence </a:t>
              </a:r>
              <a:r>
                <a:rPr lang="de-DE" dirty="0" err="1" smtClean="0">
                  <a:solidFill>
                    <a:schemeClr val="bg1"/>
                  </a:solidFill>
                </a:rPr>
                <a:t>research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3027483" y="4519371"/>
              <a:ext cx="2802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HR </a:t>
              </a:r>
              <a:r>
                <a:rPr lang="de-DE" dirty="0" err="1" smtClean="0">
                  <a:solidFill>
                    <a:schemeClr val="bg1"/>
                  </a:solidFill>
                </a:rPr>
                <a:t>management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47" name="Textfeld 146"/>
            <p:cNvSpPr txBox="1"/>
            <p:nvPr/>
          </p:nvSpPr>
          <p:spPr>
            <a:xfrm>
              <a:off x="3038938" y="5135352"/>
              <a:ext cx="2790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Expert </a:t>
              </a:r>
              <a:r>
                <a:rPr lang="de-DE" dirty="0" err="1" smtClean="0">
                  <a:solidFill>
                    <a:schemeClr val="bg1"/>
                  </a:solidFill>
                </a:rPr>
                <a:t>experiences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6" name="Gruppieren 155"/>
          <p:cNvGrpSpPr/>
          <p:nvPr/>
        </p:nvGrpSpPr>
        <p:grpSpPr>
          <a:xfrm>
            <a:off x="6084168" y="4466846"/>
            <a:ext cx="2660756" cy="1482434"/>
            <a:chOff x="6084168" y="4373352"/>
            <a:chExt cx="2660756" cy="1482434"/>
          </a:xfrm>
        </p:grpSpPr>
        <p:sp>
          <p:nvSpPr>
            <p:cNvPr id="134" name="Textfeld 133"/>
            <p:cNvSpPr txBox="1"/>
            <p:nvPr/>
          </p:nvSpPr>
          <p:spPr>
            <a:xfrm>
              <a:off x="7081154" y="4946554"/>
              <a:ext cx="1225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Help seeking</a:t>
              </a:r>
              <a:endPara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5" name="Textfeld 134"/>
            <p:cNvSpPr txBox="1"/>
            <p:nvPr/>
          </p:nvSpPr>
          <p:spPr>
            <a:xfrm>
              <a:off x="6192189" y="4711777"/>
              <a:ext cx="2552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smtClean="0">
                  <a:solidFill>
                    <a:srgbClr val="A00000"/>
                  </a:solidFill>
                </a:rPr>
                <a:t>Learning design</a:t>
              </a:r>
              <a:endParaRPr lang="en-GB" sz="1600" b="1">
                <a:solidFill>
                  <a:srgbClr val="A00000"/>
                </a:solidFill>
              </a:endParaRPr>
            </a:p>
          </p:txBody>
        </p:sp>
        <p:sp>
          <p:nvSpPr>
            <p:cNvPr id="136" name="Textfeld 135"/>
            <p:cNvSpPr txBox="1"/>
            <p:nvPr/>
          </p:nvSpPr>
          <p:spPr>
            <a:xfrm>
              <a:off x="6407283" y="4373352"/>
              <a:ext cx="1820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accent1">
                      <a:lumMod val="75000"/>
                    </a:schemeClr>
                  </a:solidFill>
                </a:rPr>
                <a:t>Learning needs</a:t>
              </a:r>
              <a:endParaRPr lang="en-GB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7" name="Textfeld 136"/>
            <p:cNvSpPr txBox="1"/>
            <p:nvPr/>
          </p:nvSpPr>
          <p:spPr>
            <a:xfrm>
              <a:off x="7078907" y="4557889"/>
              <a:ext cx="1525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B80000"/>
                  </a:solidFill>
                </a:rPr>
                <a:t>Learning goals</a:t>
              </a:r>
              <a:endParaRPr lang="en-GB" sz="1400" dirty="0">
                <a:solidFill>
                  <a:srgbClr val="B80000"/>
                </a:solidFill>
              </a:endParaRPr>
            </a:p>
          </p:txBody>
        </p:sp>
        <p:sp>
          <p:nvSpPr>
            <p:cNvPr id="139" name="Textfeld 138"/>
            <p:cNvSpPr txBox="1"/>
            <p:nvPr/>
          </p:nvSpPr>
          <p:spPr>
            <a:xfrm>
              <a:off x="6281668" y="5324204"/>
              <a:ext cx="16747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903535"/>
                  </a:solidFill>
                </a:rPr>
                <a:t>Goal orientation</a:t>
              </a:r>
              <a:endParaRPr lang="en-GB" sz="1600" dirty="0">
                <a:solidFill>
                  <a:srgbClr val="903535"/>
                </a:solidFill>
              </a:endParaRPr>
            </a:p>
          </p:txBody>
        </p:sp>
        <p:sp>
          <p:nvSpPr>
            <p:cNvPr id="140" name="Textfeld 139"/>
            <p:cNvSpPr txBox="1"/>
            <p:nvPr/>
          </p:nvSpPr>
          <p:spPr>
            <a:xfrm>
              <a:off x="7604272" y="5517232"/>
              <a:ext cx="1072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Transfer</a:t>
              </a:r>
              <a:endParaRPr lang="en-GB" sz="16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1" name="Textfeld 140"/>
            <p:cNvSpPr txBox="1"/>
            <p:nvPr/>
          </p:nvSpPr>
          <p:spPr>
            <a:xfrm>
              <a:off x="7022132" y="5127980"/>
              <a:ext cx="1582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smtClean="0">
                  <a:solidFill>
                    <a:srgbClr val="A00000"/>
                  </a:solidFill>
                </a:rPr>
                <a:t>Evaluation</a:t>
              </a:r>
              <a:endParaRPr lang="en-GB" sz="1600" b="1">
                <a:solidFill>
                  <a:srgbClr val="A00000"/>
                </a:solidFill>
              </a:endParaRPr>
            </a:p>
          </p:txBody>
        </p:sp>
        <p:sp>
          <p:nvSpPr>
            <p:cNvPr id="154" name="Textfeld 153"/>
            <p:cNvSpPr txBox="1"/>
            <p:nvPr/>
          </p:nvSpPr>
          <p:spPr>
            <a:xfrm>
              <a:off x="6084168" y="4969850"/>
              <a:ext cx="126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B80000"/>
                  </a:solidFill>
                </a:rPr>
                <a:t>Persistence</a:t>
              </a:r>
              <a:endParaRPr lang="en-GB" sz="1400" dirty="0">
                <a:solidFill>
                  <a:srgbClr val="B80000"/>
                </a:solidFill>
              </a:endParaRPr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6714392" y="5517232"/>
              <a:ext cx="13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B80000"/>
                  </a:solidFill>
                </a:rPr>
                <a:t>Resilience</a:t>
              </a:r>
              <a:endParaRPr lang="en-GB" sz="1400" dirty="0">
                <a:solidFill>
                  <a:srgbClr val="B8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097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Graphic spid="9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Theoretical background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				– self-reflection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74846-FC2C-46BC-B7DA-67894B96EB86}" type="datetime1">
              <a:rPr lang="en-GB" smtClean="0"/>
              <a:t>20/07/2016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en-GB" smtClean="0"/>
              <a:t>8</a:t>
            </a:fld>
            <a:endParaRPr lang="en-GB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00296"/>
            <a:ext cx="8590748" cy="4953040"/>
          </a:xfrm>
          <a:prstGeom prst="rect">
            <a:avLst/>
          </a:prstGeom>
          <a:effectLst>
            <a:reflection blurRad="6350" stA="17000" endPos="35000" dist="25400" dir="5400000" sy="-100000" algn="bl" rotWithShape="0"/>
          </a:effectLst>
        </p:spPr>
      </p:pic>
      <p:sp>
        <p:nvSpPr>
          <p:cNvPr id="26" name="Rechteck 25"/>
          <p:cNvSpPr/>
          <p:nvPr/>
        </p:nvSpPr>
        <p:spPr>
          <a:xfrm>
            <a:off x="394871" y="1500296"/>
            <a:ext cx="4608512" cy="576000"/>
          </a:xfrm>
          <a:prstGeom prst="rect">
            <a:avLst/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394871" y="2173538"/>
            <a:ext cx="4617676" cy="594000"/>
          </a:xfrm>
          <a:prstGeom prst="rect">
            <a:avLst/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394871" y="2852936"/>
            <a:ext cx="4617676" cy="594000"/>
          </a:xfrm>
          <a:prstGeom prst="rect">
            <a:avLst/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394871" y="3505164"/>
            <a:ext cx="4617676" cy="594000"/>
          </a:xfrm>
          <a:prstGeom prst="rect">
            <a:avLst/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394871" y="4180762"/>
            <a:ext cx="4617676" cy="594000"/>
          </a:xfrm>
          <a:prstGeom prst="rect">
            <a:avLst/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394871" y="4865217"/>
            <a:ext cx="4617676" cy="594000"/>
          </a:xfrm>
          <a:prstGeom prst="rect">
            <a:avLst/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394871" y="5543397"/>
            <a:ext cx="4617676" cy="594000"/>
          </a:xfrm>
          <a:prstGeom prst="rect">
            <a:avLst/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395536" y="160363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Social cognitive theory (Bandura, 1986)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04700" y="228587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Achievement motivation (Atkinson, 1953)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84951" y="2926490"/>
            <a:ext cx="4649522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Need for cognition (</a:t>
            </a:r>
            <a:r>
              <a:rPr lang="en-GB" dirty="0" err="1" smtClean="0">
                <a:solidFill>
                  <a:schemeClr val="bg1"/>
                </a:solidFill>
              </a:rPr>
              <a:t>Cacioppo</a:t>
            </a:r>
            <a:r>
              <a:rPr lang="en-GB" dirty="0" smtClean="0">
                <a:solidFill>
                  <a:schemeClr val="bg1"/>
                </a:solidFill>
              </a:rPr>
              <a:t> &amp; Petty, 1982)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84951" y="3478999"/>
            <a:ext cx="4649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Need for closure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 err="1" smtClean="0">
                <a:solidFill>
                  <a:schemeClr val="bg1"/>
                </a:solidFill>
              </a:rPr>
              <a:t>Kruglanski</a:t>
            </a:r>
            <a:r>
              <a:rPr lang="en-GB" dirty="0" smtClean="0">
                <a:solidFill>
                  <a:schemeClr val="bg1"/>
                </a:solidFill>
              </a:rPr>
              <a:t>, Webster &amp; </a:t>
            </a:r>
            <a:r>
              <a:rPr lang="en-GB" dirty="0" err="1" smtClean="0">
                <a:solidFill>
                  <a:schemeClr val="bg1"/>
                </a:solidFill>
              </a:rPr>
              <a:t>Klem</a:t>
            </a:r>
            <a:r>
              <a:rPr lang="en-GB" dirty="0" smtClean="0">
                <a:solidFill>
                  <a:schemeClr val="bg1"/>
                </a:solidFill>
              </a:rPr>
              <a:t>, 1993)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95535" y="4293096"/>
            <a:ext cx="4638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Learning style (Honey &amp; Mumford, 1986)</a:t>
            </a:r>
          </a:p>
        </p:txBody>
      </p:sp>
      <p:sp>
        <p:nvSpPr>
          <p:cNvPr id="24" name="Rechteck 23"/>
          <p:cNvSpPr/>
          <p:nvPr/>
        </p:nvSpPr>
        <p:spPr>
          <a:xfrm>
            <a:off x="405899" y="4977551"/>
            <a:ext cx="4578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Media </a:t>
            </a:r>
            <a:r>
              <a:rPr lang="de-DE" dirty="0" err="1">
                <a:solidFill>
                  <a:schemeClr val="bg1"/>
                </a:solidFill>
              </a:rPr>
              <a:t>competence</a:t>
            </a:r>
            <a:r>
              <a:rPr lang="de-DE" dirty="0">
                <a:solidFill>
                  <a:schemeClr val="bg1"/>
                </a:solidFill>
              </a:rPr>
              <a:t> (Mandl &amp; Krause, 2001)</a:t>
            </a:r>
          </a:p>
        </p:txBody>
      </p:sp>
      <p:sp>
        <p:nvSpPr>
          <p:cNvPr id="25" name="Rechteck 24"/>
          <p:cNvSpPr/>
          <p:nvPr/>
        </p:nvSpPr>
        <p:spPr>
          <a:xfrm>
            <a:off x="409051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Cooperation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competence</a:t>
            </a:r>
            <a:r>
              <a:rPr lang="de-DE" dirty="0">
                <a:solidFill>
                  <a:schemeClr val="bg1"/>
                </a:solidFill>
              </a:rPr>
              <a:t> 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(</a:t>
            </a:r>
            <a:r>
              <a:rPr lang="de-DE" dirty="0">
                <a:solidFill>
                  <a:schemeClr val="bg1"/>
                </a:solidFill>
              </a:rPr>
              <a:t>Mandl &amp; Krause, 2001)</a:t>
            </a:r>
          </a:p>
        </p:txBody>
      </p:sp>
    </p:spTree>
    <p:extLst>
      <p:ext uri="{BB962C8B-B14F-4D97-AF65-F5344CB8AC3E}">
        <p14:creationId xmlns:p14="http://schemas.microsoft.com/office/powerpoint/2010/main" val="245715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" y="1637784"/>
            <a:ext cx="9109392" cy="47337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Theoretical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/>
              <a:t>	</a:t>
            </a:r>
            <a:r>
              <a:rPr lang="de-DE" dirty="0" smtClean="0"/>
              <a:t>		–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74846-FC2C-46BC-B7DA-67894B96EB86}" type="datetime1">
              <a:rPr lang="de-DE" smtClean="0"/>
              <a:t>20.07.2016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A17025-5CE6-48F7-8E7D-6EE8FC6E2983}" type="slidenum">
              <a:rPr lang="de-DE" smtClean="0"/>
              <a:t>9</a:t>
            </a:fld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407035" y="4346678"/>
            <a:ext cx="4308981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Learning </a:t>
            </a:r>
            <a:r>
              <a:rPr lang="de-DE" dirty="0" err="1" smtClean="0"/>
              <a:t>management</a:t>
            </a:r>
            <a:r>
              <a:rPr lang="de-DE" dirty="0" smtClean="0"/>
              <a:t> (Garrison, 1989)</a:t>
            </a:r>
            <a:endParaRPr lang="de-DE" dirty="0"/>
          </a:p>
        </p:txBody>
      </p:sp>
      <p:sp>
        <p:nvSpPr>
          <p:cNvPr id="14" name="Abgerundetes Rechteck 13"/>
          <p:cNvSpPr/>
          <p:nvPr/>
        </p:nvSpPr>
        <p:spPr>
          <a:xfrm>
            <a:off x="407035" y="2060848"/>
            <a:ext cx="6037173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Learning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(Wirth &amp; Leutner, 2008)</a:t>
            </a:r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407035" y="2822791"/>
            <a:ext cx="5343558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Help </a:t>
            </a:r>
            <a:r>
              <a:rPr lang="de-DE" dirty="0" err="1"/>
              <a:t>seeking</a:t>
            </a:r>
            <a:r>
              <a:rPr lang="de-DE" dirty="0"/>
              <a:t> (</a:t>
            </a:r>
            <a:r>
              <a:rPr lang="de-DE" dirty="0" err="1"/>
              <a:t>Holmann</a:t>
            </a:r>
            <a:r>
              <a:rPr lang="de-DE" dirty="0"/>
              <a:t>, </a:t>
            </a:r>
            <a:r>
              <a:rPr lang="de-DE" dirty="0" err="1"/>
              <a:t>Epitropaki</a:t>
            </a:r>
            <a:r>
              <a:rPr lang="de-DE" dirty="0"/>
              <a:t> &amp; </a:t>
            </a:r>
            <a:r>
              <a:rPr lang="de-DE" dirty="0" err="1"/>
              <a:t>Fernie</a:t>
            </a:r>
            <a:r>
              <a:rPr lang="de-DE" dirty="0"/>
              <a:t>, 2001)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407035" y="3584734"/>
            <a:ext cx="4741029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/>
              <a:t>Persistence</a:t>
            </a:r>
            <a:r>
              <a:rPr lang="de-DE" dirty="0" smtClean="0"/>
              <a:t> (Ponton, Derrick, Carr, 2005)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50" y="3217289"/>
            <a:ext cx="4219169" cy="3370190"/>
          </a:xfrm>
          <a:prstGeom prst="rect">
            <a:avLst/>
          </a:prstGeom>
          <a:effectLst>
            <a:outerShdw blurRad="63500" dir="9540000" sy="23000" kx="1200000" algn="br" rotWithShape="0">
              <a:srgbClr val="A00000">
                <a:alpha val="1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272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HCU">
  <a:themeElements>
    <a:clrScheme name="Benutzerdefiniert 1">
      <a:dk1>
        <a:srgbClr val="4F5355"/>
      </a:dk1>
      <a:lt1>
        <a:sysClr val="window" lastClr="FFFFFF"/>
      </a:lt1>
      <a:dk2>
        <a:srgbClr val="4F5355"/>
      </a:dk2>
      <a:lt2>
        <a:srgbClr val="E3E4E5"/>
      </a:lt2>
      <a:accent1>
        <a:srgbClr val="A00000"/>
      </a:accent1>
      <a:accent2>
        <a:srgbClr val="E3E4E5"/>
      </a:accent2>
      <a:accent3>
        <a:srgbClr val="CCD62E"/>
      </a:accent3>
      <a:accent4>
        <a:srgbClr val="F39200"/>
      </a:accent4>
      <a:accent5>
        <a:srgbClr val="5DACD8"/>
      </a:accent5>
      <a:accent6>
        <a:srgbClr val="007397"/>
      </a:accent6>
      <a:hlink>
        <a:srgbClr val="A00000"/>
      </a:hlink>
      <a:folHlink>
        <a:srgbClr val="A00000"/>
      </a:folHlink>
    </a:clrScheme>
    <a:fontScheme name="Daxline Pro">
      <a:majorFont>
        <a:latin typeface="DaxlinePro-Medium"/>
        <a:ea typeface=""/>
        <a:cs typeface=""/>
      </a:majorFont>
      <a:minorFont>
        <a:latin typeface="DaxlinePro-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CU" id="{8193B3BA-4106-4D87-A959-01FF12E0B0C4}" vid="{A7C4CBB4-5B4D-4317-B78F-68709BA17A9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nutzerdefiniert 1">
    <a:dk1>
      <a:srgbClr val="4F5355"/>
    </a:dk1>
    <a:lt1>
      <a:sysClr val="window" lastClr="FFFFFF"/>
    </a:lt1>
    <a:dk2>
      <a:srgbClr val="4F5355"/>
    </a:dk2>
    <a:lt2>
      <a:srgbClr val="E3E4E5"/>
    </a:lt2>
    <a:accent1>
      <a:srgbClr val="A00000"/>
    </a:accent1>
    <a:accent2>
      <a:srgbClr val="E3E4E5"/>
    </a:accent2>
    <a:accent3>
      <a:srgbClr val="CCD62E"/>
    </a:accent3>
    <a:accent4>
      <a:srgbClr val="F39200"/>
    </a:accent4>
    <a:accent5>
      <a:srgbClr val="5DACD8"/>
    </a:accent5>
    <a:accent6>
      <a:srgbClr val="007397"/>
    </a:accent6>
    <a:hlink>
      <a:srgbClr val="A00000"/>
    </a:hlink>
    <a:folHlink>
      <a:srgbClr val="A00000"/>
    </a:folHlink>
  </a:clrScheme>
  <a:fontScheme name="Daxline Pro">
    <a:majorFont>
      <a:latin typeface="DaxlinePro-Medium"/>
      <a:ea typeface=""/>
      <a:cs typeface=""/>
    </a:majorFont>
    <a:minorFont>
      <a:latin typeface="DaxlinePro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enutzerdefiniert 1">
    <a:dk1>
      <a:srgbClr val="4F5355"/>
    </a:dk1>
    <a:lt1>
      <a:sysClr val="window" lastClr="FFFFFF"/>
    </a:lt1>
    <a:dk2>
      <a:srgbClr val="4F5355"/>
    </a:dk2>
    <a:lt2>
      <a:srgbClr val="E3E4E5"/>
    </a:lt2>
    <a:accent1>
      <a:srgbClr val="A00000"/>
    </a:accent1>
    <a:accent2>
      <a:srgbClr val="E3E4E5"/>
    </a:accent2>
    <a:accent3>
      <a:srgbClr val="CCD62E"/>
    </a:accent3>
    <a:accent4>
      <a:srgbClr val="F39200"/>
    </a:accent4>
    <a:accent5>
      <a:srgbClr val="5DACD8"/>
    </a:accent5>
    <a:accent6>
      <a:srgbClr val="007397"/>
    </a:accent6>
    <a:hlink>
      <a:srgbClr val="A00000"/>
    </a:hlink>
    <a:folHlink>
      <a:srgbClr val="A00000"/>
    </a:folHlink>
  </a:clrScheme>
</a:themeOverride>
</file>

<file path=ppt/theme/themeOverride3.xml><?xml version="1.0" encoding="utf-8"?>
<a:themeOverride xmlns:a="http://schemas.openxmlformats.org/drawingml/2006/main">
  <a:clrScheme name="Benutzerdefiniert 1">
    <a:dk1>
      <a:srgbClr val="4F5355"/>
    </a:dk1>
    <a:lt1>
      <a:sysClr val="window" lastClr="FFFFFF"/>
    </a:lt1>
    <a:dk2>
      <a:srgbClr val="4F5355"/>
    </a:dk2>
    <a:lt2>
      <a:srgbClr val="E3E4E5"/>
    </a:lt2>
    <a:accent1>
      <a:srgbClr val="A00000"/>
    </a:accent1>
    <a:accent2>
      <a:srgbClr val="E3E4E5"/>
    </a:accent2>
    <a:accent3>
      <a:srgbClr val="CCD62E"/>
    </a:accent3>
    <a:accent4>
      <a:srgbClr val="F39200"/>
    </a:accent4>
    <a:accent5>
      <a:srgbClr val="5DACD8"/>
    </a:accent5>
    <a:accent6>
      <a:srgbClr val="007397"/>
    </a:accent6>
    <a:hlink>
      <a:srgbClr val="A00000"/>
    </a:hlink>
    <a:folHlink>
      <a:srgbClr val="A00000"/>
    </a:folHlink>
  </a:clrScheme>
</a:themeOverride>
</file>

<file path=ppt/theme/themeOverride4.xml><?xml version="1.0" encoding="utf-8"?>
<a:themeOverride xmlns:a="http://schemas.openxmlformats.org/drawingml/2006/main">
  <a:clrScheme name="Benutzerdefiniert 1">
    <a:dk1>
      <a:srgbClr val="4F5355"/>
    </a:dk1>
    <a:lt1>
      <a:sysClr val="window" lastClr="FFFFFF"/>
    </a:lt1>
    <a:dk2>
      <a:srgbClr val="4F5355"/>
    </a:dk2>
    <a:lt2>
      <a:srgbClr val="E3E4E5"/>
    </a:lt2>
    <a:accent1>
      <a:srgbClr val="A00000"/>
    </a:accent1>
    <a:accent2>
      <a:srgbClr val="E3E4E5"/>
    </a:accent2>
    <a:accent3>
      <a:srgbClr val="CCD62E"/>
    </a:accent3>
    <a:accent4>
      <a:srgbClr val="F39200"/>
    </a:accent4>
    <a:accent5>
      <a:srgbClr val="5DACD8"/>
    </a:accent5>
    <a:accent6>
      <a:srgbClr val="007397"/>
    </a:accent6>
    <a:hlink>
      <a:srgbClr val="A00000"/>
    </a:hlink>
    <a:folHlink>
      <a:srgbClr val="A00000"/>
    </a:folHlink>
  </a:clrScheme>
  <a:fontScheme name="Daxline Pro">
    <a:majorFont>
      <a:latin typeface="DaxlinePro-Medium"/>
      <a:ea typeface=""/>
      <a:cs typeface=""/>
    </a:majorFont>
    <a:minorFont>
      <a:latin typeface="DaxlinePro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1113</Words>
  <Application>Microsoft Office PowerPoint</Application>
  <PresentationFormat>Bildschirmpräsentation (4:3)</PresentationFormat>
  <Paragraphs>343</Paragraphs>
  <Slides>22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HCU</vt:lpstr>
      <vt:lpstr>Analysis of employees learning competences for further education success</vt:lpstr>
      <vt:lpstr>About </vt:lpstr>
      <vt:lpstr>Content</vt:lpstr>
      <vt:lpstr>Motivation</vt:lpstr>
      <vt:lpstr>Lifelong learning is changing</vt:lpstr>
      <vt:lpstr>The research project</vt:lpstr>
      <vt:lpstr>Theoretical background - 2 approaches</vt:lpstr>
      <vt:lpstr>Theoretical background       – self-reflection</vt:lpstr>
      <vt:lpstr>Theoretical background     – learning management</vt:lpstr>
      <vt:lpstr>Prior studies – employees and experts</vt:lpstr>
      <vt:lpstr>Model of learning competences</vt:lpstr>
      <vt:lpstr>Method – online questionnaire</vt:lpstr>
      <vt:lpstr>Research marketing</vt:lpstr>
      <vt:lpstr>Demographic data (N=10.162)</vt:lpstr>
      <vt:lpstr>Branches</vt:lpstr>
      <vt:lpstr>First results   – model of learning competences</vt:lpstr>
      <vt:lpstr>Learning competences in vocational education and work</vt:lpstr>
      <vt:lpstr>Learning competences in vocational education and work</vt:lpstr>
      <vt:lpstr>Learning competences in vocational education and work</vt:lpstr>
      <vt:lpstr>Conclusion &amp; Outlook</vt:lpstr>
      <vt:lpstr>PowerPoint-Präsentation</vt:lpstr>
      <vt:lpstr>Contact  - for questions and further information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dgramß</dc:creator>
  <cp:lastModifiedBy>dgramß</cp:lastModifiedBy>
  <cp:revision>510</cp:revision>
  <cp:lastPrinted>2016-07-19T09:04:28Z</cp:lastPrinted>
  <dcterms:created xsi:type="dcterms:W3CDTF">2015-10-23T08:46:27Z</dcterms:created>
  <dcterms:modified xsi:type="dcterms:W3CDTF">2016-07-20T16:54:13Z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