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63" r:id="rId2"/>
    <p:sldId id="260" r:id="rId3"/>
    <p:sldId id="261" r:id="rId4"/>
    <p:sldId id="257" r:id="rId5"/>
    <p:sldId id="258" r:id="rId6"/>
    <p:sldId id="259" r:id="rId7"/>
    <p:sldId id="264" r:id="rId8"/>
    <p:sldId id="265" r:id="rId9"/>
    <p:sldId id="26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8BCEC9-B8E9-436A-A444-D4EF9FB452BF}" type="datetimeFigureOut">
              <a:rPr lang="en-US" smtClean="0"/>
              <a:pPr/>
              <a:t>7/25/2016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1D2BD2-1965-4BED-AC64-C90CE7A17932}" type="slidenum">
              <a:rPr lang="en-GB" smtClean="0"/>
              <a:pPr/>
              <a:t>‹#›</a:t>
            </a:fld>
            <a:endParaRPr lang="en-GB"/>
          </a:p>
        </p:txBody>
      </p:sp>
    </p:spTree>
    <p:extLst>
      <p:ext uri="{BB962C8B-B14F-4D97-AF65-F5344CB8AC3E}">
        <p14:creationId xmlns:p14="http://schemas.microsoft.com/office/powerpoint/2010/main" val="1451629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00B3E8-E6C9-934F-83B0-439EE7296955}" type="datetimeFigureOut">
              <a:rPr lang="en-US" smtClean="0"/>
              <a:pPr/>
              <a:t>7/25/2016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5D46F-4EFB-D141-8990-8E75479086BD}" type="slidenum">
              <a:rPr lang="en-US" smtClean="0"/>
              <a:pPr/>
              <a:t>‹#›</a:t>
            </a:fld>
            <a:endParaRPr lang="en-US" dirty="0"/>
          </a:p>
        </p:txBody>
      </p:sp>
    </p:spTree>
    <p:extLst>
      <p:ext uri="{BB962C8B-B14F-4D97-AF65-F5344CB8AC3E}">
        <p14:creationId xmlns:p14="http://schemas.microsoft.com/office/powerpoint/2010/main" val="3570098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Freelancers</a:t>
            </a:r>
            <a:r>
              <a:rPr lang="en-US" baseline="0" dirty="0" smtClean="0">
                <a:solidFill>
                  <a:schemeClr val="bg2"/>
                </a:solidFill>
              </a:rPr>
              <a:t> are a growing group of workers largely invisible (Banks + Hesmondhalgh)</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bg2"/>
                </a:solidFill>
              </a:rPr>
              <a:t>Cultural industries are important for our economy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bg2"/>
                </a:solidFill>
              </a:rPr>
              <a:t>One of the few growth sectors during the last recession as we head towards another.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bg2"/>
                </a:solidFill>
              </a:rPr>
              <a:t>17.9 billion in exports in 2013. Hailed as a driver of growth. </a:t>
            </a:r>
            <a:endParaRPr lang="en-US" dirty="0" smtClean="0">
              <a:solidFill>
                <a:schemeClr val="bg2"/>
              </a:solidFill>
            </a:endParaRPr>
          </a:p>
          <a:p>
            <a:endParaRPr lang="en-US" dirty="0"/>
          </a:p>
        </p:txBody>
      </p:sp>
      <p:sp>
        <p:nvSpPr>
          <p:cNvPr id="4" name="Slide Number Placeholder 3"/>
          <p:cNvSpPr>
            <a:spLocks noGrp="1"/>
          </p:cNvSpPr>
          <p:nvPr>
            <p:ph type="sldNum" sz="quarter" idx="10"/>
          </p:nvPr>
        </p:nvSpPr>
        <p:spPr/>
        <p:txBody>
          <a:bodyPr/>
          <a:lstStyle/>
          <a:p>
            <a:fld id="{28C63157-A88E-C74A-98DD-8BDE6013E1F2}" type="slidenum">
              <a:rPr lang="en-US" smtClean="0"/>
              <a:pPr/>
              <a:t>2</a:t>
            </a:fld>
            <a:endParaRPr lang="en-US" dirty="0"/>
          </a:p>
        </p:txBody>
      </p:sp>
    </p:spTree>
    <p:extLst>
      <p:ext uri="{BB962C8B-B14F-4D97-AF65-F5344CB8AC3E}">
        <p14:creationId xmlns:p14="http://schemas.microsoft.com/office/powerpoint/2010/main" val="48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a:t>
            </a:r>
            <a:r>
              <a:rPr lang="en-US" baseline="0" dirty="0" smtClean="0"/>
              <a:t> study is about dancers but this is applicable, relevant and found in research across the sector. </a:t>
            </a:r>
            <a:endParaRPr lang="en-US" dirty="0"/>
          </a:p>
        </p:txBody>
      </p:sp>
      <p:sp>
        <p:nvSpPr>
          <p:cNvPr id="4" name="Slide Number Placeholder 3"/>
          <p:cNvSpPr>
            <a:spLocks noGrp="1"/>
          </p:cNvSpPr>
          <p:nvPr>
            <p:ph type="sldNum" sz="quarter" idx="10"/>
          </p:nvPr>
        </p:nvSpPr>
        <p:spPr/>
        <p:txBody>
          <a:bodyPr/>
          <a:lstStyle/>
          <a:p>
            <a:fld id="{0EA5D46F-4EFB-D141-8990-8E75479086BD}" type="slidenum">
              <a:rPr lang="en-US" smtClean="0"/>
              <a:pPr/>
              <a:t>3</a:t>
            </a:fld>
            <a:endParaRPr lang="en-US" dirty="0"/>
          </a:p>
        </p:txBody>
      </p:sp>
    </p:spTree>
    <p:extLst>
      <p:ext uri="{BB962C8B-B14F-4D97-AF65-F5344CB8AC3E}">
        <p14:creationId xmlns:p14="http://schemas.microsoft.com/office/powerpoint/2010/main" val="402431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understanding in mainstream education. </a:t>
            </a:r>
          </a:p>
          <a:p>
            <a:r>
              <a:rPr lang="en-US" dirty="0" smtClean="0"/>
              <a:t>Exams largely irrelevant </a:t>
            </a:r>
          </a:p>
          <a:p>
            <a:r>
              <a:rPr lang="en-US" dirty="0" smtClean="0"/>
              <a:t>Problems</a:t>
            </a:r>
            <a:r>
              <a:rPr lang="en-US" baseline="0" dirty="0" smtClean="0"/>
              <a:t> with careers advisors not understanding the potential within the industry. No Need for formal qualifications.</a:t>
            </a:r>
          </a:p>
          <a:p>
            <a:r>
              <a:rPr lang="en-US" baseline="0" dirty="0" smtClean="0"/>
              <a:t>Different skills required, auditions, portfolios etc. Link to other research</a:t>
            </a:r>
          </a:p>
          <a:p>
            <a:r>
              <a:rPr lang="en-US" baseline="0" dirty="0" smtClean="0"/>
              <a:t>Employer engagement limited to experiences outside of school environment</a:t>
            </a:r>
            <a:endParaRPr lang="en-US" dirty="0"/>
          </a:p>
        </p:txBody>
      </p:sp>
      <p:sp>
        <p:nvSpPr>
          <p:cNvPr id="4" name="Slide Number Placeholder 3"/>
          <p:cNvSpPr>
            <a:spLocks noGrp="1"/>
          </p:cNvSpPr>
          <p:nvPr>
            <p:ph type="sldNum" sz="quarter" idx="10"/>
          </p:nvPr>
        </p:nvSpPr>
        <p:spPr/>
        <p:txBody>
          <a:bodyPr/>
          <a:lstStyle/>
          <a:p>
            <a:fld id="{8BF2E2A1-E834-6B40-979A-15FF37E31455}" type="slidenum">
              <a:rPr lang="en-US" smtClean="0"/>
              <a:pPr/>
              <a:t>4</a:t>
            </a:fld>
            <a:endParaRPr lang="en-US" dirty="0"/>
          </a:p>
        </p:txBody>
      </p:sp>
    </p:spTree>
    <p:extLst>
      <p:ext uri="{BB962C8B-B14F-4D97-AF65-F5344CB8AC3E}">
        <p14:creationId xmlns:p14="http://schemas.microsoft.com/office/powerpoint/2010/main" val="212854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backed up through</a:t>
            </a:r>
            <a:r>
              <a:rPr lang="en-US" baseline="0" dirty="0" smtClean="0"/>
              <a:t> a range of studies in the sector more generally.</a:t>
            </a:r>
          </a:p>
          <a:p>
            <a:r>
              <a:rPr lang="en-US" baseline="0" dirty="0" smtClean="0"/>
              <a:t>Examples from the case study.</a:t>
            </a:r>
          </a:p>
          <a:p>
            <a:r>
              <a:rPr lang="en-US" baseline="0" dirty="0" smtClean="0"/>
              <a:t>Range of work engaged within and outside the sector, teaching, styling, working for agents, box office etc, promotional work, fitness and massage, photography, shop work etc.</a:t>
            </a:r>
          </a:p>
          <a:p>
            <a:r>
              <a:rPr lang="en-US" baseline="0" dirty="0" smtClean="0"/>
              <a:t>Skills are both transferable and desirable</a:t>
            </a:r>
            <a:endParaRPr lang="en-US" dirty="0"/>
          </a:p>
        </p:txBody>
      </p:sp>
      <p:sp>
        <p:nvSpPr>
          <p:cNvPr id="4" name="Slide Number Placeholder 3"/>
          <p:cNvSpPr>
            <a:spLocks noGrp="1"/>
          </p:cNvSpPr>
          <p:nvPr>
            <p:ph type="sldNum" sz="quarter" idx="10"/>
          </p:nvPr>
        </p:nvSpPr>
        <p:spPr/>
        <p:txBody>
          <a:bodyPr/>
          <a:lstStyle/>
          <a:p>
            <a:fld id="{8BF2E2A1-E834-6B40-979A-15FF37E31455}" type="slidenum">
              <a:rPr lang="en-US" smtClean="0"/>
              <a:pPr/>
              <a:t>5</a:t>
            </a:fld>
            <a:endParaRPr lang="en-US" dirty="0"/>
          </a:p>
        </p:txBody>
      </p:sp>
    </p:spTree>
    <p:extLst>
      <p:ext uri="{BB962C8B-B14F-4D97-AF65-F5344CB8AC3E}">
        <p14:creationId xmlns:p14="http://schemas.microsoft.com/office/powerpoint/2010/main" val="2171057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engagement</a:t>
            </a:r>
            <a:r>
              <a:rPr lang="en-US" baseline="0" dirty="0" smtClean="0"/>
              <a:t> being outside of school environment – for dancers subculture begins at school.</a:t>
            </a:r>
          </a:p>
          <a:p>
            <a:r>
              <a:rPr lang="en-US" baseline="0" dirty="0" smtClean="0"/>
              <a:t>Use of social media to get work and engage with the industry (link to research in TV also)</a:t>
            </a:r>
          </a:p>
          <a:p>
            <a:r>
              <a:rPr lang="en-US" baseline="0" dirty="0" smtClean="0"/>
              <a:t>Need for resilience</a:t>
            </a:r>
          </a:p>
          <a:p>
            <a:endParaRPr lang="en-US" dirty="0"/>
          </a:p>
        </p:txBody>
      </p:sp>
      <p:sp>
        <p:nvSpPr>
          <p:cNvPr id="4" name="Slide Number Placeholder 3"/>
          <p:cNvSpPr>
            <a:spLocks noGrp="1"/>
          </p:cNvSpPr>
          <p:nvPr>
            <p:ph type="sldNum" sz="quarter" idx="10"/>
          </p:nvPr>
        </p:nvSpPr>
        <p:spPr/>
        <p:txBody>
          <a:bodyPr/>
          <a:lstStyle/>
          <a:p>
            <a:fld id="{8BF2E2A1-E834-6B40-979A-15FF37E31455}" type="slidenum">
              <a:rPr lang="en-US" smtClean="0"/>
              <a:pPr/>
              <a:t>6</a:t>
            </a:fld>
            <a:endParaRPr lang="en-US" dirty="0"/>
          </a:p>
        </p:txBody>
      </p:sp>
    </p:spTree>
    <p:extLst>
      <p:ext uri="{BB962C8B-B14F-4D97-AF65-F5344CB8AC3E}">
        <p14:creationId xmlns:p14="http://schemas.microsoft.com/office/powerpoint/2010/main" val="276703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C832838-272D-4842-931F-AF38BE9E4DB3}" type="datetimeFigureOut">
              <a:rPr lang="en-US" smtClean="0"/>
              <a:pPr/>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85CDD8-B5E4-FC47-8CFC-66A233FBA06C}" type="slidenum">
              <a:rPr lang="en-US" smtClean="0"/>
              <a:pPr/>
              <a:t>‹#›</a:t>
            </a:fld>
            <a:endParaRPr lang="en-US" dirty="0"/>
          </a:p>
        </p:txBody>
      </p:sp>
    </p:spTree>
    <p:extLst>
      <p:ext uri="{BB962C8B-B14F-4D97-AF65-F5344CB8AC3E}">
        <p14:creationId xmlns:p14="http://schemas.microsoft.com/office/powerpoint/2010/main" val="403184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832838-272D-4842-931F-AF38BE9E4DB3}" type="datetimeFigureOut">
              <a:rPr lang="en-US" smtClean="0"/>
              <a:pPr/>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85CDD8-B5E4-FC47-8CFC-66A233FBA06C}" type="slidenum">
              <a:rPr lang="en-US" smtClean="0"/>
              <a:pPr/>
              <a:t>‹#›</a:t>
            </a:fld>
            <a:endParaRPr lang="en-US" dirty="0"/>
          </a:p>
        </p:txBody>
      </p:sp>
    </p:spTree>
    <p:extLst>
      <p:ext uri="{BB962C8B-B14F-4D97-AF65-F5344CB8AC3E}">
        <p14:creationId xmlns:p14="http://schemas.microsoft.com/office/powerpoint/2010/main" val="86535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832838-272D-4842-931F-AF38BE9E4DB3}" type="datetimeFigureOut">
              <a:rPr lang="en-US" smtClean="0"/>
              <a:pPr/>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85CDD8-B5E4-FC47-8CFC-66A233FBA06C}" type="slidenum">
              <a:rPr lang="en-US" smtClean="0"/>
              <a:pPr/>
              <a:t>‹#›</a:t>
            </a:fld>
            <a:endParaRPr lang="en-US" dirty="0"/>
          </a:p>
        </p:txBody>
      </p:sp>
    </p:spTree>
    <p:extLst>
      <p:ext uri="{BB962C8B-B14F-4D97-AF65-F5344CB8AC3E}">
        <p14:creationId xmlns:p14="http://schemas.microsoft.com/office/powerpoint/2010/main" val="152872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832838-272D-4842-931F-AF38BE9E4DB3}" type="datetimeFigureOut">
              <a:rPr lang="en-US" smtClean="0"/>
              <a:pPr/>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85CDD8-B5E4-FC47-8CFC-66A233FBA06C}" type="slidenum">
              <a:rPr lang="en-US" smtClean="0"/>
              <a:pPr/>
              <a:t>‹#›</a:t>
            </a:fld>
            <a:endParaRPr lang="en-US" dirty="0"/>
          </a:p>
        </p:txBody>
      </p:sp>
    </p:spTree>
    <p:extLst>
      <p:ext uri="{BB962C8B-B14F-4D97-AF65-F5344CB8AC3E}">
        <p14:creationId xmlns:p14="http://schemas.microsoft.com/office/powerpoint/2010/main" val="112620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C832838-272D-4842-931F-AF38BE9E4DB3}" type="datetimeFigureOut">
              <a:rPr lang="en-US" smtClean="0"/>
              <a:pPr/>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85CDD8-B5E4-FC47-8CFC-66A233FBA06C}" type="slidenum">
              <a:rPr lang="en-US" smtClean="0"/>
              <a:pPr/>
              <a:t>‹#›</a:t>
            </a:fld>
            <a:endParaRPr lang="en-US" dirty="0"/>
          </a:p>
        </p:txBody>
      </p:sp>
    </p:spTree>
    <p:extLst>
      <p:ext uri="{BB962C8B-B14F-4D97-AF65-F5344CB8AC3E}">
        <p14:creationId xmlns:p14="http://schemas.microsoft.com/office/powerpoint/2010/main" val="3500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C832838-272D-4842-931F-AF38BE9E4DB3}" type="datetimeFigureOut">
              <a:rPr lang="en-US" smtClean="0"/>
              <a:pPr/>
              <a:t>7/25/2016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85CDD8-B5E4-FC47-8CFC-66A233FBA06C}" type="slidenum">
              <a:rPr lang="en-US" smtClean="0"/>
              <a:pPr/>
              <a:t>‹#›</a:t>
            </a:fld>
            <a:endParaRPr lang="en-US" dirty="0"/>
          </a:p>
        </p:txBody>
      </p:sp>
    </p:spTree>
    <p:extLst>
      <p:ext uri="{BB962C8B-B14F-4D97-AF65-F5344CB8AC3E}">
        <p14:creationId xmlns:p14="http://schemas.microsoft.com/office/powerpoint/2010/main" val="418726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C832838-272D-4842-931F-AF38BE9E4DB3}" type="datetimeFigureOut">
              <a:rPr lang="en-US" smtClean="0"/>
              <a:pPr/>
              <a:t>7/25/2016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85CDD8-B5E4-FC47-8CFC-66A233FBA06C}" type="slidenum">
              <a:rPr lang="en-US" smtClean="0"/>
              <a:pPr/>
              <a:t>‹#›</a:t>
            </a:fld>
            <a:endParaRPr lang="en-US" dirty="0"/>
          </a:p>
        </p:txBody>
      </p:sp>
    </p:spTree>
    <p:extLst>
      <p:ext uri="{BB962C8B-B14F-4D97-AF65-F5344CB8AC3E}">
        <p14:creationId xmlns:p14="http://schemas.microsoft.com/office/powerpoint/2010/main" val="181291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C832838-272D-4842-931F-AF38BE9E4DB3}" type="datetimeFigureOut">
              <a:rPr lang="en-US" smtClean="0"/>
              <a:pPr/>
              <a:t>7/25/2016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85CDD8-B5E4-FC47-8CFC-66A233FBA06C}" type="slidenum">
              <a:rPr lang="en-US" smtClean="0"/>
              <a:pPr/>
              <a:t>‹#›</a:t>
            </a:fld>
            <a:endParaRPr lang="en-US" dirty="0"/>
          </a:p>
        </p:txBody>
      </p:sp>
    </p:spTree>
    <p:extLst>
      <p:ext uri="{BB962C8B-B14F-4D97-AF65-F5344CB8AC3E}">
        <p14:creationId xmlns:p14="http://schemas.microsoft.com/office/powerpoint/2010/main" val="103594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32838-272D-4842-931F-AF38BE9E4DB3}" type="datetimeFigureOut">
              <a:rPr lang="en-US" smtClean="0"/>
              <a:pPr/>
              <a:t>7/25/2016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85CDD8-B5E4-FC47-8CFC-66A233FBA06C}" type="slidenum">
              <a:rPr lang="en-US" smtClean="0"/>
              <a:pPr/>
              <a:t>‹#›</a:t>
            </a:fld>
            <a:endParaRPr lang="en-US" dirty="0"/>
          </a:p>
        </p:txBody>
      </p:sp>
    </p:spTree>
    <p:extLst>
      <p:ext uri="{BB962C8B-B14F-4D97-AF65-F5344CB8AC3E}">
        <p14:creationId xmlns:p14="http://schemas.microsoft.com/office/powerpoint/2010/main" val="116912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832838-272D-4842-931F-AF38BE9E4DB3}" type="datetimeFigureOut">
              <a:rPr lang="en-US" smtClean="0"/>
              <a:pPr/>
              <a:t>7/25/2016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85CDD8-B5E4-FC47-8CFC-66A233FBA06C}" type="slidenum">
              <a:rPr lang="en-US" smtClean="0"/>
              <a:pPr/>
              <a:t>‹#›</a:t>
            </a:fld>
            <a:endParaRPr lang="en-US" dirty="0"/>
          </a:p>
        </p:txBody>
      </p:sp>
    </p:spTree>
    <p:extLst>
      <p:ext uri="{BB962C8B-B14F-4D97-AF65-F5344CB8AC3E}">
        <p14:creationId xmlns:p14="http://schemas.microsoft.com/office/powerpoint/2010/main" val="3867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832838-272D-4842-931F-AF38BE9E4DB3}" type="datetimeFigureOut">
              <a:rPr lang="en-US" smtClean="0"/>
              <a:pPr/>
              <a:t>7/25/2016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85CDD8-B5E4-FC47-8CFC-66A233FBA06C}" type="slidenum">
              <a:rPr lang="en-US" smtClean="0"/>
              <a:pPr/>
              <a:t>‹#›</a:t>
            </a:fld>
            <a:endParaRPr lang="en-US" dirty="0"/>
          </a:p>
        </p:txBody>
      </p:sp>
    </p:spTree>
    <p:extLst>
      <p:ext uri="{BB962C8B-B14F-4D97-AF65-F5344CB8AC3E}">
        <p14:creationId xmlns:p14="http://schemas.microsoft.com/office/powerpoint/2010/main" val="34685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32838-272D-4842-931F-AF38BE9E4DB3}" type="datetimeFigureOut">
              <a:rPr lang="en-US" smtClean="0"/>
              <a:pPr/>
              <a:t>7/25/2016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5CDD8-B5E4-FC47-8CFC-66A233FBA06C}" type="slidenum">
              <a:rPr lang="en-US" smtClean="0"/>
              <a:pPr/>
              <a:t>‹#›</a:t>
            </a:fld>
            <a:endParaRPr lang="en-US" dirty="0"/>
          </a:p>
        </p:txBody>
      </p:sp>
    </p:spTree>
    <p:extLst>
      <p:ext uri="{BB962C8B-B14F-4D97-AF65-F5344CB8AC3E}">
        <p14:creationId xmlns:p14="http://schemas.microsoft.com/office/powerpoint/2010/main" val="406182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j.huddleston@warwick.ac.uk" TargetMode="External"/><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parliament.uk"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600" b="1" i="1" dirty="0" smtClean="0"/>
              <a:t>Tell it like it is: education and employer engagement; freelance and self- employment</a:t>
            </a:r>
            <a:endParaRPr lang="en-GB" sz="3600" b="1" i="1" dirty="0"/>
          </a:p>
        </p:txBody>
      </p:sp>
      <p:sp>
        <p:nvSpPr>
          <p:cNvPr id="3" name="Subtitle 2"/>
          <p:cNvSpPr>
            <a:spLocks noGrp="1"/>
          </p:cNvSpPr>
          <p:nvPr>
            <p:ph type="subTitle" idx="1"/>
          </p:nvPr>
        </p:nvSpPr>
        <p:spPr/>
        <p:txBody>
          <a:bodyPr>
            <a:normAutofit/>
          </a:bodyPr>
          <a:lstStyle/>
          <a:p>
            <a:r>
              <a:rPr lang="en-GB" sz="2400" i="1" dirty="0" smtClean="0">
                <a:solidFill>
                  <a:schemeClr val="tx1"/>
                </a:solidFill>
              </a:rPr>
              <a:t>Professor Prue Huddleston, University of Warwick</a:t>
            </a:r>
          </a:p>
          <a:p>
            <a:r>
              <a:rPr lang="en-GB" sz="2400" i="1" dirty="0" smtClean="0">
                <a:solidFill>
                  <a:schemeClr val="tx1"/>
                </a:solidFill>
              </a:rPr>
              <a:t>Dr Heidi Ashton, University of Leicester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i="1" dirty="0" smtClean="0"/>
              <a:t>				</a:t>
            </a:r>
            <a:r>
              <a:rPr lang="en-GB" sz="3200" i="1" dirty="0" smtClean="0"/>
              <a:t>Thank you</a:t>
            </a:r>
            <a:endParaRPr lang="en-GB" sz="3200" i="1" dirty="0"/>
          </a:p>
        </p:txBody>
      </p:sp>
      <p:pic>
        <p:nvPicPr>
          <p:cNvPr id="1026" name="Picture 2" descr="C:\Users\Admin\Downloads\56429.jpg"/>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p:spPr>
      </p:pic>
      <p:sp>
        <p:nvSpPr>
          <p:cNvPr id="6" name="Text Placeholder 5"/>
          <p:cNvSpPr>
            <a:spLocks noGrp="1"/>
          </p:cNvSpPr>
          <p:nvPr>
            <p:ph type="body" sz="half" idx="2"/>
          </p:nvPr>
        </p:nvSpPr>
        <p:spPr/>
        <p:txBody>
          <a:bodyPr/>
          <a:lstStyle/>
          <a:p>
            <a:r>
              <a:rPr lang="en-GB" dirty="0" smtClean="0"/>
              <a:t>			</a:t>
            </a:r>
            <a:r>
              <a:rPr lang="en-GB" dirty="0" smtClean="0">
                <a:hlinkClick r:id="rId3"/>
              </a:rPr>
              <a:t>p.j.huddleston@warwick.ac.uk</a:t>
            </a:r>
            <a:endParaRPr lang="en-GB" dirty="0" smtClean="0"/>
          </a:p>
          <a:p>
            <a:r>
              <a:rPr lang="en-GB" dirty="0" smtClean="0"/>
              <a:t>			</a:t>
            </a:r>
            <a:r>
              <a:rPr lang="en-GB" u="sng" dirty="0" smtClean="0">
                <a:solidFill>
                  <a:schemeClr val="accent1">
                    <a:lumMod val="50000"/>
                  </a:schemeClr>
                </a:solidFill>
              </a:rPr>
              <a:t>hsa8@leicester.ac.uk</a:t>
            </a:r>
            <a:endParaRPr lang="en-GB" u="sng" dirty="0">
              <a:solidFill>
                <a:schemeClr val="accent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0"/>
            <a:ext cx="1739901" cy="1339041"/>
          </a:xfrm>
          <a:prstGeom prst="rect">
            <a:avLst/>
          </a:prstGeom>
        </p:spPr>
      </p:pic>
      <p:pic>
        <p:nvPicPr>
          <p:cNvPr id="3" name="Picture 2"/>
          <p:cNvPicPr>
            <a:picLocks noChangeAspect="1"/>
          </p:cNvPicPr>
          <p:nvPr/>
        </p:nvPicPr>
        <p:blipFill rotWithShape="1">
          <a:blip r:embed="rId4" cstate="email">
            <a:alphaModFix amt="10000"/>
            <a:extLst>
              <a:ext uri="{28A0092B-C50C-407E-A947-70E740481C1C}">
                <a14:useLocalDpi xmlns:a14="http://schemas.microsoft.com/office/drawing/2010/main"/>
              </a:ext>
            </a:extLst>
          </a:blip>
          <a:srcRect t="-1842" b="-1587"/>
          <a:stretch/>
        </p:blipFill>
        <p:spPr>
          <a:xfrm>
            <a:off x="-1" y="-203200"/>
            <a:ext cx="9144001" cy="7240895"/>
          </a:xfrm>
          <a:prstGeom prst="rect">
            <a:avLst/>
          </a:prstGeom>
        </p:spPr>
      </p:pic>
      <p:sp>
        <p:nvSpPr>
          <p:cNvPr id="5" name="TextBox 4"/>
          <p:cNvSpPr txBox="1"/>
          <p:nvPr/>
        </p:nvSpPr>
        <p:spPr>
          <a:xfrm>
            <a:off x="723900" y="4995124"/>
            <a:ext cx="8039100" cy="1661993"/>
          </a:xfrm>
          <a:prstGeom prst="rect">
            <a:avLst/>
          </a:prstGeom>
          <a:noFill/>
        </p:spPr>
        <p:txBody>
          <a:bodyPr wrap="square" rtlCol="0">
            <a:spAutoFit/>
          </a:bodyPr>
          <a:lstStyle/>
          <a:p>
            <a:pPr marL="0" lvl="1" algn="ctr"/>
            <a:r>
              <a:rPr lang="en-US" sz="2800" dirty="0"/>
              <a:t>Since 2008 the GVA of the creative industries has increased by 15.6% </a:t>
            </a:r>
            <a:r>
              <a:rPr lang="en-US" sz="2800" dirty="0" smtClean="0"/>
              <a:t>compared </a:t>
            </a:r>
            <a:r>
              <a:rPr lang="en-US" sz="2800" dirty="0"/>
              <a:t>with 5.4% for the UK economy as a whole.</a:t>
            </a:r>
          </a:p>
          <a:p>
            <a:pPr algn="ctr"/>
            <a:endParaRPr lang="en-US" dirty="0"/>
          </a:p>
        </p:txBody>
      </p:sp>
      <p:sp>
        <p:nvSpPr>
          <p:cNvPr id="6" name="TextBox 5"/>
          <p:cNvSpPr txBox="1"/>
          <p:nvPr/>
        </p:nvSpPr>
        <p:spPr>
          <a:xfrm>
            <a:off x="723900" y="1349385"/>
            <a:ext cx="8039100" cy="1231106"/>
          </a:xfrm>
          <a:prstGeom prst="rect">
            <a:avLst/>
          </a:prstGeom>
          <a:noFill/>
        </p:spPr>
        <p:txBody>
          <a:bodyPr wrap="square" rtlCol="0">
            <a:spAutoFit/>
          </a:bodyPr>
          <a:lstStyle/>
          <a:p>
            <a:pPr marL="0" lvl="1" algn="ctr"/>
            <a:r>
              <a:rPr lang="en-US" sz="3200" b="1" dirty="0" smtClean="0">
                <a:solidFill>
                  <a:srgbClr val="333333"/>
                </a:solidFill>
              </a:rPr>
              <a:t>Creative Industries  </a:t>
            </a:r>
            <a:r>
              <a:rPr lang="en-US" sz="3200" b="1" dirty="0">
                <a:solidFill>
                  <a:srgbClr val="333333"/>
                </a:solidFill>
              </a:rPr>
              <a:t>worth </a:t>
            </a:r>
            <a:r>
              <a:rPr lang="en-US" sz="3200" b="1" dirty="0" smtClean="0">
                <a:solidFill>
                  <a:srgbClr val="333333"/>
                </a:solidFill>
              </a:rPr>
              <a:t>£84.1 billion</a:t>
            </a:r>
          </a:p>
          <a:p>
            <a:pPr marL="0" lvl="1" algn="ctr"/>
            <a:r>
              <a:rPr lang="en-US" sz="2400" dirty="0" smtClean="0">
                <a:solidFill>
                  <a:srgbClr val="333333"/>
                </a:solidFill>
              </a:rPr>
              <a:t>£10 million per hour</a:t>
            </a:r>
            <a:endParaRPr lang="en-US" sz="2400" dirty="0">
              <a:solidFill>
                <a:srgbClr val="333333"/>
              </a:solidFill>
            </a:endParaRPr>
          </a:p>
          <a:p>
            <a:pPr algn="ctr"/>
            <a:endParaRPr lang="en-US" dirty="0"/>
          </a:p>
        </p:txBody>
      </p:sp>
      <p:sp>
        <p:nvSpPr>
          <p:cNvPr id="7" name="TextBox 6"/>
          <p:cNvSpPr txBox="1"/>
          <p:nvPr/>
        </p:nvSpPr>
        <p:spPr>
          <a:xfrm>
            <a:off x="1879600" y="175985"/>
            <a:ext cx="5435600" cy="584776"/>
          </a:xfrm>
          <a:prstGeom prst="rect">
            <a:avLst/>
          </a:prstGeom>
          <a:noFill/>
        </p:spPr>
        <p:txBody>
          <a:bodyPr wrap="square" rtlCol="0">
            <a:spAutoFit/>
          </a:bodyPr>
          <a:lstStyle/>
          <a:p>
            <a:pPr algn="ctr"/>
            <a:r>
              <a:rPr lang="en-US" sz="3200" b="1" dirty="0" smtClean="0">
                <a:solidFill>
                  <a:srgbClr val="333333"/>
                </a:solidFill>
                <a:latin typeface="Arial"/>
                <a:cs typeface="Arial"/>
              </a:rPr>
              <a:t>Key Facts</a:t>
            </a:r>
            <a:endParaRPr lang="en-US" sz="3200" b="1" dirty="0">
              <a:solidFill>
                <a:srgbClr val="333333"/>
              </a:solidFill>
              <a:latin typeface="Arial"/>
              <a:cs typeface="Arial"/>
            </a:endParaRPr>
          </a:p>
        </p:txBody>
      </p:sp>
      <p:sp>
        <p:nvSpPr>
          <p:cNvPr id="10" name="TextBox 9"/>
          <p:cNvSpPr txBox="1"/>
          <p:nvPr/>
        </p:nvSpPr>
        <p:spPr>
          <a:xfrm>
            <a:off x="723900" y="2700978"/>
            <a:ext cx="8039100" cy="2031325"/>
          </a:xfrm>
          <a:prstGeom prst="rect">
            <a:avLst/>
          </a:prstGeom>
          <a:noFill/>
        </p:spPr>
        <p:txBody>
          <a:bodyPr wrap="square" rtlCol="0">
            <a:spAutoFit/>
          </a:bodyPr>
          <a:lstStyle/>
          <a:p>
            <a:pPr marL="285750" indent="-285750">
              <a:buFont typeface="Wingdings" charset="2"/>
              <a:buChar char="v"/>
            </a:pPr>
            <a:r>
              <a:rPr lang="en-US" dirty="0" smtClean="0">
                <a:solidFill>
                  <a:srgbClr val="333333"/>
                </a:solidFill>
              </a:rPr>
              <a:t>Creative industries have grown by 25% since 2011 against the 12.1% growth rate for the UK overall.</a:t>
            </a:r>
          </a:p>
          <a:p>
            <a:pPr marL="285750" indent="-285750">
              <a:buFont typeface="Wingdings" charset="2"/>
              <a:buChar char="v"/>
            </a:pPr>
            <a:r>
              <a:rPr lang="en-US" dirty="0" smtClean="0">
                <a:solidFill>
                  <a:srgbClr val="333333"/>
                </a:solidFill>
              </a:rPr>
              <a:t>The GVA for creative industries was £84.1 billion and  £133.3 billion for the creative economy as a whole.</a:t>
            </a:r>
          </a:p>
          <a:p>
            <a:pPr marL="285750" indent="-285750">
              <a:buFont typeface="Wingdings" charset="2"/>
              <a:buChar char="v"/>
            </a:pPr>
            <a:r>
              <a:rPr lang="en-US" dirty="0" smtClean="0">
                <a:solidFill>
                  <a:srgbClr val="333333"/>
                </a:solidFill>
              </a:rPr>
              <a:t>More than 15% of the total UK workforce is self employed (</a:t>
            </a:r>
            <a:r>
              <a:rPr lang="en-US" dirty="0" smtClean="0">
                <a:solidFill>
                  <a:srgbClr val="333333"/>
                </a:solidFill>
                <a:hlinkClick r:id="rId5"/>
              </a:rPr>
              <a:t>www.parliament.uk</a:t>
            </a:r>
            <a:r>
              <a:rPr lang="en-US" dirty="0" smtClean="0">
                <a:solidFill>
                  <a:srgbClr val="333333"/>
                </a:solidFill>
              </a:rPr>
              <a:t>)</a:t>
            </a:r>
          </a:p>
          <a:p>
            <a:pPr marL="285750" indent="-285750">
              <a:buFont typeface="Wingdings" charset="2"/>
              <a:buChar char="v"/>
            </a:pPr>
            <a:r>
              <a:rPr lang="en-US" dirty="0" smtClean="0">
                <a:solidFill>
                  <a:srgbClr val="333333"/>
                </a:solidFill>
              </a:rPr>
              <a:t>Cultural sector accounts for 8.8% of total UK labour market (DCMS, 2015)</a:t>
            </a:r>
          </a:p>
          <a:p>
            <a:pPr marL="285750" indent="-285750">
              <a:buFont typeface="Wingdings" charset="2"/>
              <a:buChar char="v"/>
            </a:pPr>
            <a:r>
              <a:rPr lang="en-US" dirty="0" smtClean="0">
                <a:solidFill>
                  <a:srgbClr val="333333"/>
                </a:solidFill>
              </a:rPr>
              <a:t>2.6-2.8 million jobs – 1 in 12 (DCMS 2016)</a:t>
            </a:r>
            <a:endParaRPr lang="en-US" dirty="0">
              <a:solidFill>
                <a:srgbClr val="333333"/>
              </a:solidFill>
            </a:endParaRPr>
          </a:p>
        </p:txBody>
      </p:sp>
    </p:spTree>
    <p:extLst>
      <p:ext uri="{BB962C8B-B14F-4D97-AF65-F5344CB8AC3E}">
        <p14:creationId xmlns:p14="http://schemas.microsoft.com/office/powerpoint/2010/main" val="4003936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alphaModFix amt="89000"/>
            <a:extLst>
              <a:ext uri="{28A0092B-C50C-407E-A947-70E740481C1C}">
                <a14:useLocalDpi xmlns:a14="http://schemas.microsoft.com/office/drawing/2010/main"/>
              </a:ext>
            </a:extLst>
          </a:blip>
          <a:srcRect/>
          <a:stretch/>
        </p:blipFill>
        <p:spPr>
          <a:xfrm>
            <a:off x="1505216" y="2235201"/>
            <a:ext cx="5817116" cy="292852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65015" y="328700"/>
            <a:ext cx="8504334" cy="769441"/>
          </a:xfrm>
          <a:prstGeom prst="rect">
            <a:avLst/>
          </a:prstGeom>
          <a:noFill/>
        </p:spPr>
        <p:txBody>
          <a:bodyPr wrap="square" rtlCol="0">
            <a:spAutoFit/>
          </a:bodyPr>
          <a:lstStyle/>
          <a:p>
            <a:pPr algn="ctr"/>
            <a:r>
              <a:rPr lang="en-US" sz="4400" b="1" dirty="0" smtClean="0"/>
              <a:t>WHAT THE RESEARCH TELLS US</a:t>
            </a:r>
            <a:endParaRPr lang="en-US" sz="4400" b="1" dirty="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4787900"/>
            <a:ext cx="3009900" cy="20701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8541" y="1364842"/>
            <a:ext cx="2715460" cy="184087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28541" y="4787900"/>
            <a:ext cx="2760133" cy="20701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5" y="1364843"/>
            <a:ext cx="3009901" cy="1840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9708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530" y="1208923"/>
            <a:ext cx="4706319" cy="1569660"/>
          </a:xfrm>
          <a:prstGeom prst="rect">
            <a:avLst/>
          </a:prstGeom>
          <a:noFill/>
        </p:spPr>
        <p:txBody>
          <a:bodyPr wrap="square" rtlCol="0">
            <a:spAutoFit/>
          </a:bodyPr>
          <a:lstStyle/>
          <a:p>
            <a:r>
              <a:rPr lang="en-GB" sz="2400" dirty="0" smtClean="0"/>
              <a:t>“I </a:t>
            </a:r>
            <a:r>
              <a:rPr lang="en-GB" sz="2400" dirty="0"/>
              <a:t>found out that I had got a scholarship into Laines; I knew I was going to college before I started my GCSEs.  So…I didn’t really try.</a:t>
            </a:r>
            <a:r>
              <a:rPr lang="en-GB" sz="2400" dirty="0" smtClean="0"/>
              <a:t>”</a:t>
            </a:r>
            <a:endParaRPr lang="en-US" sz="2400" dirty="0"/>
          </a:p>
        </p:txBody>
      </p:sp>
      <p:sp>
        <p:nvSpPr>
          <p:cNvPr id="5" name="TextBox 4"/>
          <p:cNvSpPr txBox="1"/>
          <p:nvPr/>
        </p:nvSpPr>
        <p:spPr>
          <a:xfrm>
            <a:off x="4852850" y="1208923"/>
            <a:ext cx="4138905" cy="2862323"/>
          </a:xfrm>
          <a:prstGeom prst="rect">
            <a:avLst/>
          </a:prstGeom>
          <a:noFill/>
        </p:spPr>
        <p:txBody>
          <a:bodyPr wrap="square" rtlCol="0">
            <a:spAutoFit/>
          </a:bodyPr>
          <a:lstStyle/>
          <a:p>
            <a:r>
              <a:rPr lang="en-GB" dirty="0"/>
              <a:t>“Often I found they [teachers] kind </a:t>
            </a:r>
            <a:r>
              <a:rPr lang="en-GB" dirty="0" smtClean="0"/>
              <a:t>of </a:t>
            </a:r>
            <a:r>
              <a:rPr lang="en-GB" dirty="0"/>
              <a:t>didn’t like get it. Because it’s such a completely </a:t>
            </a:r>
            <a:r>
              <a:rPr lang="en-GB" dirty="0" smtClean="0"/>
              <a:t>different </a:t>
            </a:r>
            <a:r>
              <a:rPr lang="en-GB" dirty="0"/>
              <a:t>type of thing, it’s a different kind of world almost. I remember.... you know, I suppose I was sixth form age, to do with whether I would need like UCAS points or things to be able to go on and I had to explain... it’s not quite like that, you know, you have an audition, it’s completely </a:t>
            </a:r>
            <a:r>
              <a:rPr lang="en-GB" dirty="0" smtClean="0"/>
              <a:t>different</a:t>
            </a:r>
            <a:r>
              <a:rPr lang="en-GB" dirty="0"/>
              <a:t>.</a:t>
            </a:r>
            <a:r>
              <a:rPr lang="en-GB" dirty="0" smtClean="0"/>
              <a:t>” </a:t>
            </a:r>
            <a:endParaRPr lang="en-US" dirty="0"/>
          </a:p>
        </p:txBody>
      </p:sp>
      <p:sp>
        <p:nvSpPr>
          <p:cNvPr id="6" name="TextBox 5"/>
          <p:cNvSpPr txBox="1"/>
          <p:nvPr/>
        </p:nvSpPr>
        <p:spPr>
          <a:xfrm>
            <a:off x="146532" y="2895587"/>
            <a:ext cx="4201615" cy="3693319"/>
          </a:xfrm>
          <a:prstGeom prst="rect">
            <a:avLst/>
          </a:prstGeom>
          <a:noFill/>
        </p:spPr>
        <p:txBody>
          <a:bodyPr wrap="square" rtlCol="0">
            <a:spAutoFit/>
          </a:bodyPr>
          <a:lstStyle/>
          <a:p>
            <a:r>
              <a:rPr lang="en-GB" dirty="0"/>
              <a:t>“I got quite good grades in my GCSEs they assumed I would be pushing </a:t>
            </a:r>
            <a:r>
              <a:rPr lang="en-GB" dirty="0" smtClean="0"/>
              <a:t>more </a:t>
            </a:r>
            <a:r>
              <a:rPr lang="en-GB" dirty="0"/>
              <a:t>because all my family are pharmacists </a:t>
            </a:r>
            <a:r>
              <a:rPr lang="en-GB" dirty="0" smtClean="0"/>
              <a:t>they </a:t>
            </a:r>
            <a:r>
              <a:rPr lang="en-GB" dirty="0"/>
              <a:t>thought I would push more for that side of things if I didn’t go into dancing, which they all thought I wouldn’t because they kept saying it’s a hard world, you won’t be good enough.  Its like how do you know you have never seen me dance! They had never seen me dance. They were just thinking little girl from Hull, she is nowhere near London; it’s never going to work out for her. They just didn’t understand.” </a:t>
            </a:r>
            <a:endParaRPr lang="en-US" dirty="0"/>
          </a:p>
        </p:txBody>
      </p:sp>
      <p:sp>
        <p:nvSpPr>
          <p:cNvPr id="8" name="TextBox 7"/>
          <p:cNvSpPr txBox="1"/>
          <p:nvPr/>
        </p:nvSpPr>
        <p:spPr>
          <a:xfrm>
            <a:off x="146530" y="41154"/>
            <a:ext cx="8845223" cy="1200329"/>
          </a:xfrm>
          <a:prstGeom prst="rect">
            <a:avLst/>
          </a:prstGeom>
          <a:noFill/>
        </p:spPr>
        <p:txBody>
          <a:bodyPr wrap="square" rtlCol="0">
            <a:spAutoFit/>
          </a:bodyPr>
          <a:lstStyle/>
          <a:p>
            <a:pPr algn="ctr"/>
            <a:r>
              <a:rPr lang="en-US" sz="3600" b="1" dirty="0" smtClean="0"/>
              <a:t>QUALIFICATIONS – A DIFFERENT VALUE SYSTEM </a:t>
            </a:r>
            <a:endParaRPr lang="en-US" sz="3600" b="1"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96663" y="4129597"/>
            <a:ext cx="4295092" cy="24593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3398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4717"/>
            <a:ext cx="8229600" cy="646331"/>
          </a:xfrm>
          <a:prstGeom prst="rect">
            <a:avLst/>
          </a:prstGeom>
          <a:noFill/>
        </p:spPr>
        <p:txBody>
          <a:bodyPr wrap="square" rtlCol="0">
            <a:spAutoFit/>
          </a:bodyPr>
          <a:lstStyle/>
          <a:p>
            <a:pPr algn="ctr"/>
            <a:r>
              <a:rPr lang="en-US" sz="3600" b="1" dirty="0" smtClean="0"/>
              <a:t>FREELANCING – WORKING TO GET WORK</a:t>
            </a:r>
            <a:endParaRPr lang="en-US" sz="3600" b="1" dirty="0"/>
          </a:p>
        </p:txBody>
      </p:sp>
      <p:pic>
        <p:nvPicPr>
          <p:cNvPr id="5" name="Picture 4"/>
          <p:cNvPicPr>
            <a:picLocks noChangeAspect="1"/>
          </p:cNvPicPr>
          <p:nvPr/>
        </p:nvPicPr>
        <p:blipFill rotWithShape="1">
          <a:blip r:embed="rId3" cstate="email">
            <a:alphaModFix amt="16000"/>
            <a:extLst>
              <a:ext uri="{28A0092B-C50C-407E-A947-70E740481C1C}">
                <a14:useLocalDpi xmlns:a14="http://schemas.microsoft.com/office/drawing/2010/main"/>
              </a:ext>
            </a:extLst>
          </a:blip>
          <a:srcRect b="-160"/>
          <a:stretch/>
        </p:blipFill>
        <p:spPr>
          <a:xfrm>
            <a:off x="1" y="1"/>
            <a:ext cx="9144000" cy="6858000"/>
          </a:xfrm>
          <a:prstGeom prst="rect">
            <a:avLst/>
          </a:prstGeom>
        </p:spPr>
      </p:pic>
      <p:sp>
        <p:nvSpPr>
          <p:cNvPr id="3" name="Content Placeholder 2"/>
          <p:cNvSpPr>
            <a:spLocks noGrp="1"/>
          </p:cNvSpPr>
          <p:nvPr>
            <p:ph idx="1"/>
          </p:nvPr>
        </p:nvSpPr>
        <p:spPr>
          <a:xfrm>
            <a:off x="297877" y="1242167"/>
            <a:ext cx="8544328" cy="5796885"/>
          </a:xfrm>
        </p:spPr>
        <p:txBody>
          <a:bodyPr>
            <a:normAutofit/>
          </a:bodyPr>
          <a:lstStyle/>
          <a:p>
            <a:pPr marL="0" indent="0">
              <a:buNone/>
            </a:pPr>
            <a:r>
              <a:rPr lang="en-US" dirty="0" smtClean="0"/>
              <a:t>Those working in the sector require a range of skill sets including:</a:t>
            </a:r>
          </a:p>
          <a:p>
            <a:r>
              <a:rPr lang="en-US" dirty="0" smtClean="0"/>
              <a:t>Ability to present oneself and ones work in different ways (portfolios, auditions, showreels)</a:t>
            </a:r>
          </a:p>
          <a:p>
            <a:r>
              <a:rPr lang="en-US" dirty="0" smtClean="0"/>
              <a:t>Commercial and sector awareness</a:t>
            </a:r>
          </a:p>
          <a:p>
            <a:r>
              <a:rPr lang="en-US" dirty="0" smtClean="0"/>
              <a:t>Confidence and Networking</a:t>
            </a:r>
          </a:p>
          <a:p>
            <a:r>
              <a:rPr lang="en-US" dirty="0" smtClean="0"/>
              <a:t>Team work</a:t>
            </a:r>
          </a:p>
          <a:p>
            <a:r>
              <a:rPr lang="en-US" dirty="0" smtClean="0"/>
              <a:t>Creativity</a:t>
            </a:r>
          </a:p>
          <a:p>
            <a:r>
              <a:rPr lang="en-US" dirty="0" smtClean="0"/>
              <a:t>Adaptability and versatility</a:t>
            </a:r>
            <a:endParaRPr lang="en-US" dirty="0"/>
          </a:p>
        </p:txBody>
      </p:sp>
      <p:sp>
        <p:nvSpPr>
          <p:cNvPr id="6" name="TextBox 5"/>
          <p:cNvSpPr txBox="1"/>
          <p:nvPr/>
        </p:nvSpPr>
        <p:spPr>
          <a:xfrm>
            <a:off x="457200" y="6460122"/>
            <a:ext cx="8385005" cy="369332"/>
          </a:xfrm>
          <a:prstGeom prst="rect">
            <a:avLst/>
          </a:prstGeom>
          <a:noFill/>
        </p:spPr>
        <p:txBody>
          <a:bodyPr wrap="square" rtlCol="0">
            <a:spAutoFit/>
          </a:bodyPr>
          <a:lstStyle/>
          <a:p>
            <a:pPr algn="ctr"/>
            <a:r>
              <a:rPr lang="en-GB" i="1" dirty="0" smtClean="0"/>
              <a:t>“We </a:t>
            </a:r>
            <a:r>
              <a:rPr lang="en-GB" i="1" dirty="0"/>
              <a:t>adapt very, very quickly because we have </a:t>
            </a:r>
            <a:r>
              <a:rPr lang="en-GB" i="1" dirty="0" smtClean="0"/>
              <a:t>to.”</a:t>
            </a:r>
            <a:r>
              <a:rPr lang="en-GB" i="1" dirty="0" smtClean="0">
                <a:effectLst/>
              </a:rPr>
              <a:t> </a:t>
            </a:r>
            <a:endParaRPr lang="en-US" i="1" dirty="0"/>
          </a:p>
        </p:txBody>
      </p:sp>
    </p:spTree>
    <p:extLst>
      <p:ext uri="{BB962C8B-B14F-4D97-AF65-F5344CB8AC3E}">
        <p14:creationId xmlns:p14="http://schemas.microsoft.com/office/powerpoint/2010/main" val="395547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9279"/>
            <a:ext cx="8229600" cy="1050554"/>
          </a:xfrm>
        </p:spPr>
        <p:txBody>
          <a:bodyPr>
            <a:normAutofit/>
          </a:bodyPr>
          <a:lstStyle/>
          <a:p>
            <a:pPr marL="0" indent="0">
              <a:buNone/>
            </a:pPr>
            <a:r>
              <a:rPr lang="en-US" dirty="0" smtClean="0"/>
              <a:t>Importance of social networks and subcultures. </a:t>
            </a:r>
            <a:endParaRPr lang="en-US" dirty="0"/>
          </a:p>
        </p:txBody>
      </p:sp>
      <p:sp>
        <p:nvSpPr>
          <p:cNvPr id="5" name="TextBox 4"/>
          <p:cNvSpPr txBox="1"/>
          <p:nvPr/>
        </p:nvSpPr>
        <p:spPr>
          <a:xfrm>
            <a:off x="457200" y="2715984"/>
            <a:ext cx="7979933" cy="646331"/>
          </a:xfrm>
          <a:prstGeom prst="rect">
            <a:avLst/>
          </a:prstGeom>
          <a:noFill/>
        </p:spPr>
        <p:txBody>
          <a:bodyPr wrap="square" rtlCol="0">
            <a:spAutoFit/>
          </a:bodyPr>
          <a:lstStyle/>
          <a:p>
            <a:r>
              <a:rPr lang="en-GB" b="1" dirty="0">
                <a:solidFill>
                  <a:schemeClr val="tx2">
                    <a:lumMod val="75000"/>
                  </a:schemeClr>
                </a:solidFill>
              </a:rPr>
              <a:t>“With dancers it’s like your own people, you have this underlying bond that’s unconditional because of what you are, what you know and what you do”. </a:t>
            </a:r>
            <a:endParaRPr lang="en-US" b="1" dirty="0">
              <a:solidFill>
                <a:schemeClr val="tx2">
                  <a:lumMod val="75000"/>
                </a:schemeClr>
              </a:solidFill>
            </a:endParaRPr>
          </a:p>
        </p:txBody>
      </p:sp>
      <p:sp>
        <p:nvSpPr>
          <p:cNvPr id="6" name="TextBox 5"/>
          <p:cNvSpPr txBox="1"/>
          <p:nvPr/>
        </p:nvSpPr>
        <p:spPr>
          <a:xfrm>
            <a:off x="457200" y="1379833"/>
            <a:ext cx="7979933" cy="1477328"/>
          </a:xfrm>
          <a:prstGeom prst="rect">
            <a:avLst/>
          </a:prstGeom>
          <a:noFill/>
        </p:spPr>
        <p:txBody>
          <a:bodyPr wrap="square" rtlCol="0">
            <a:spAutoFit/>
          </a:bodyPr>
          <a:lstStyle/>
          <a:p>
            <a:r>
              <a:rPr lang="en-GB" dirty="0" smtClean="0"/>
              <a:t>“I </a:t>
            </a:r>
            <a:r>
              <a:rPr lang="en-GB" dirty="0"/>
              <a:t>was always shocked at people’s lack lustre attitude to their future because I was so driven. And I think I almost felt alienated in that way because I couldn’t talk about my passions, not just because of what it was, but about anything that made your heart alive, you know. People didn’t seem to have </a:t>
            </a:r>
            <a:r>
              <a:rPr lang="en-GB" dirty="0" smtClean="0"/>
              <a:t>that.”</a:t>
            </a:r>
            <a:endParaRPr lang="en-GB" dirty="0"/>
          </a:p>
          <a:p>
            <a:endParaRPr lang="en-US" dirty="0"/>
          </a:p>
        </p:txBody>
      </p:sp>
      <p:sp>
        <p:nvSpPr>
          <p:cNvPr id="7" name="TextBox 6"/>
          <p:cNvSpPr txBox="1"/>
          <p:nvPr/>
        </p:nvSpPr>
        <p:spPr>
          <a:xfrm>
            <a:off x="396921" y="3602304"/>
            <a:ext cx="8040212" cy="1200329"/>
          </a:xfrm>
          <a:prstGeom prst="rect">
            <a:avLst/>
          </a:prstGeom>
          <a:noFill/>
        </p:spPr>
        <p:txBody>
          <a:bodyPr wrap="square" rtlCol="0">
            <a:spAutoFit/>
          </a:bodyPr>
          <a:lstStyle/>
          <a:p>
            <a:r>
              <a:rPr lang="en-GB" dirty="0"/>
              <a:t> “Oh I am definitely not a dancer because of the money; it doesn’t really give you much money at all!  [Laughter]  But there is so much more enjoyment out of…your career than the money.  There is so much more to it than that. I am really proud, I am very proud to be a dancer.” </a:t>
            </a:r>
            <a:endParaRPr lang="en-US" dirty="0"/>
          </a:p>
        </p:txBody>
      </p:sp>
      <p:sp>
        <p:nvSpPr>
          <p:cNvPr id="8" name="TextBox 7"/>
          <p:cNvSpPr txBox="1"/>
          <p:nvPr/>
        </p:nvSpPr>
        <p:spPr>
          <a:xfrm>
            <a:off x="457200" y="5063117"/>
            <a:ext cx="7979933" cy="1200329"/>
          </a:xfrm>
          <a:prstGeom prst="rect">
            <a:avLst/>
          </a:prstGeom>
          <a:noFill/>
        </p:spPr>
        <p:txBody>
          <a:bodyPr wrap="square" rtlCol="0">
            <a:spAutoFit/>
          </a:bodyPr>
          <a:lstStyle/>
          <a:p>
            <a:r>
              <a:rPr lang="en-GB" b="1" dirty="0">
                <a:solidFill>
                  <a:srgbClr val="17375E"/>
                </a:solidFill>
              </a:rPr>
              <a:t>It always used to be the same circle of people getting work, and the people that are not getting work kind of just get left to the side or don’t really get noticed in any way. So I kind of just wanted to push myself as well, instead of getting disheartened and not carrying on (…) and I have gotten quite a lot of </a:t>
            </a:r>
            <a:r>
              <a:rPr lang="en-GB" b="1" dirty="0" smtClean="0">
                <a:solidFill>
                  <a:srgbClr val="17375E"/>
                </a:solidFill>
              </a:rPr>
              <a:t>work.”</a:t>
            </a:r>
            <a:endParaRPr lang="en-US" b="1" dirty="0">
              <a:solidFill>
                <a:srgbClr val="17375E"/>
              </a:solidFill>
            </a:endParaRPr>
          </a:p>
        </p:txBody>
      </p:sp>
    </p:spTree>
    <p:extLst>
      <p:ext uri="{BB962C8B-B14F-4D97-AF65-F5344CB8AC3E}">
        <p14:creationId xmlns:p14="http://schemas.microsoft.com/office/powerpoint/2010/main" val="98790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i="1" dirty="0" smtClean="0"/>
              <a:t>Different worlds?</a:t>
            </a:r>
            <a:endParaRPr lang="en-GB" sz="3600" b="1" i="1" dirty="0"/>
          </a:p>
        </p:txBody>
      </p:sp>
      <p:sp>
        <p:nvSpPr>
          <p:cNvPr id="3" name="Content Placeholder 2"/>
          <p:cNvSpPr>
            <a:spLocks noGrp="1"/>
          </p:cNvSpPr>
          <p:nvPr>
            <p:ph idx="1"/>
          </p:nvPr>
        </p:nvSpPr>
        <p:spPr/>
        <p:txBody>
          <a:bodyPr>
            <a:normAutofit fontScale="85000" lnSpcReduction="10000"/>
          </a:bodyPr>
          <a:lstStyle/>
          <a:p>
            <a:r>
              <a:rPr lang="en-GB" sz="2800" dirty="0" smtClean="0"/>
              <a:t>Mismatch between requirements of the ‘prescribed’ curriculum and the requirements of this sector </a:t>
            </a:r>
            <a:r>
              <a:rPr lang="en-GB" sz="1900" dirty="0" smtClean="0"/>
              <a:t>(Williams, </a:t>
            </a:r>
            <a:r>
              <a:rPr lang="en-GB" sz="1900" dirty="0" err="1" smtClean="0"/>
              <a:t>Hillage</a:t>
            </a:r>
            <a:r>
              <a:rPr lang="en-GB" sz="1900" dirty="0" smtClean="0"/>
              <a:t> et al, 2012, UKCES, 2014, Creative and Cultural Skills, 2015, Warwick Commission, 2016)</a:t>
            </a:r>
          </a:p>
          <a:p>
            <a:r>
              <a:rPr lang="en-GB" sz="2800" dirty="0" smtClean="0"/>
              <a:t>School assessment inimical to types of assessment required in the sector</a:t>
            </a:r>
          </a:p>
          <a:p>
            <a:r>
              <a:rPr lang="en-GB" sz="2800" dirty="0" smtClean="0"/>
              <a:t>Unwillingness to consider creative arts as ‘serious’ subjects – lack of ebacc recognition; teacher shortages;</a:t>
            </a:r>
          </a:p>
          <a:p>
            <a:pPr>
              <a:buNone/>
            </a:pPr>
            <a:r>
              <a:rPr lang="en-GB" sz="1900" b="1" dirty="0" smtClean="0">
                <a:solidFill>
                  <a:srgbClr val="0070C0"/>
                </a:solidFill>
              </a:rPr>
              <a:t>	‘Between 2003-2013 there has been a 50% drop in the GCSE numbers for Design and Technology and 23% for Drama. Between 2007-2013 there has been a 25% drop in other craft related GCSE’s’ (Warwick Commission)</a:t>
            </a:r>
            <a:endParaRPr lang="en-GB" sz="1900" dirty="0" smtClean="0">
              <a:solidFill>
                <a:srgbClr val="0070C0"/>
              </a:solidFill>
            </a:endParaRPr>
          </a:p>
          <a:p>
            <a:r>
              <a:rPr lang="en-GB" sz="2800" dirty="0" smtClean="0"/>
              <a:t>Failure to recognise creative and cultural activities provide opportunities unavailable elsewhere in the curriculum and, for some,  unavailable outside school </a:t>
            </a:r>
            <a:r>
              <a:rPr lang="en-GB" sz="2000" dirty="0" smtClean="0"/>
              <a:t>(RSA, 2016)</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i="1" dirty="0" smtClean="0"/>
              <a:t>Different worlds?</a:t>
            </a:r>
            <a:endParaRPr lang="en-GB" sz="3600" dirty="0"/>
          </a:p>
        </p:txBody>
      </p:sp>
      <p:sp>
        <p:nvSpPr>
          <p:cNvPr id="3" name="Content Placeholder 2"/>
          <p:cNvSpPr>
            <a:spLocks noGrp="1"/>
          </p:cNvSpPr>
          <p:nvPr>
            <p:ph idx="1"/>
          </p:nvPr>
        </p:nvSpPr>
        <p:spPr/>
        <p:txBody>
          <a:bodyPr>
            <a:normAutofit/>
          </a:bodyPr>
          <a:lstStyle/>
          <a:p>
            <a:r>
              <a:rPr lang="en-GB" dirty="0" smtClean="0"/>
              <a:t>Lack of understanding of what is required within the sector and more widely: </a:t>
            </a:r>
            <a:r>
              <a:rPr lang="en-GB" i="1" dirty="0" smtClean="0">
                <a:solidFill>
                  <a:srgbClr val="0070C0"/>
                </a:solidFill>
              </a:rPr>
              <a:t>‘</a:t>
            </a:r>
            <a:r>
              <a:rPr lang="en-GB" sz="2000" i="1" dirty="0" smtClean="0">
                <a:solidFill>
                  <a:srgbClr val="0070C0"/>
                </a:solidFill>
              </a:rPr>
              <a:t>There is no such thing as a career for life, particularly in this game, there is no straight path, life’s just not like that.’  ‘You need confidence to put yourself forward no matter what technical skills you may have.’  </a:t>
            </a:r>
            <a:r>
              <a:rPr lang="en-GB" sz="2000" dirty="0" smtClean="0"/>
              <a:t>(Employers)</a:t>
            </a:r>
          </a:p>
          <a:p>
            <a:pPr lvl="0"/>
            <a:r>
              <a:rPr lang="en-GB" dirty="0" smtClean="0"/>
              <a:t>Outreach activities by creative and cultural enterprises make a significant contribution in helping young people develop creativity</a:t>
            </a:r>
            <a:r>
              <a:rPr lang="en-GB" sz="2000" dirty="0" smtClean="0"/>
              <a:t>: ‘</a:t>
            </a:r>
            <a:r>
              <a:rPr lang="en-GB" sz="2000" i="1" dirty="0" smtClean="0">
                <a:solidFill>
                  <a:srgbClr val="0070C0"/>
                </a:solidFill>
              </a:rPr>
              <a:t>each year the Dance Track team goes into schools across Birmingham and delivers workshops to thousands of Year 1 children.....for those who show an enjoyment and aptitude for dance.’</a:t>
            </a:r>
            <a:endParaRPr lang="en-GB" sz="2000"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i="1" dirty="0" smtClean="0"/>
              <a:t>Stepping out</a:t>
            </a:r>
            <a:endParaRPr lang="en-GB" sz="3600" b="1" i="1" dirty="0"/>
          </a:p>
        </p:txBody>
      </p:sp>
      <p:sp>
        <p:nvSpPr>
          <p:cNvPr id="3" name="Content Placeholder 2"/>
          <p:cNvSpPr>
            <a:spLocks noGrp="1"/>
          </p:cNvSpPr>
          <p:nvPr>
            <p:ph idx="1"/>
          </p:nvPr>
        </p:nvSpPr>
        <p:spPr/>
        <p:txBody>
          <a:bodyPr>
            <a:normAutofit fontScale="92500"/>
          </a:bodyPr>
          <a:lstStyle/>
          <a:p>
            <a:r>
              <a:rPr lang="en-GB" dirty="0" smtClean="0"/>
              <a:t>Education should provide young people with a more realistic view of employment (15% self-employment)</a:t>
            </a:r>
          </a:p>
          <a:p>
            <a:r>
              <a:rPr lang="en-GB" dirty="0" smtClean="0"/>
              <a:t>Creative and cultural sector is a rich source of evidence and expertise, providing role models to which young people can relate</a:t>
            </a:r>
          </a:p>
          <a:p>
            <a:r>
              <a:rPr lang="en-GB" dirty="0" smtClean="0"/>
              <a:t>Education policy makers and professionals should recognise influences beyond school that shape young people’s identities and interests</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1161</Words>
  <Application>Microsoft Office PowerPoint</Application>
  <PresentationFormat>On-screen Show (4:3)</PresentationFormat>
  <Paragraphs>69</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Tell it like it is: education and employer engagement; freelance and self- employment</vt:lpstr>
      <vt:lpstr>PowerPoint Presentation</vt:lpstr>
      <vt:lpstr>PowerPoint Presentation</vt:lpstr>
      <vt:lpstr>PowerPoint Presentation</vt:lpstr>
      <vt:lpstr>PowerPoint Presentation</vt:lpstr>
      <vt:lpstr>PowerPoint Presentation</vt:lpstr>
      <vt:lpstr>Different worlds?</vt:lpstr>
      <vt:lpstr>Different worlds?</vt:lpstr>
      <vt:lpstr>Stepping out</vt:lpstr>
      <vt:lpstr>    Thank you</vt:lpstr>
    </vt:vector>
  </TitlesOfParts>
  <Company>University of Leicester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Ashton</dc:creator>
  <cp:lastModifiedBy>Rachael Mckeown</cp:lastModifiedBy>
  <cp:revision>45</cp:revision>
  <dcterms:created xsi:type="dcterms:W3CDTF">2016-07-12T13:07:52Z</dcterms:created>
  <dcterms:modified xsi:type="dcterms:W3CDTF">2016-07-25T14:22:47Z</dcterms:modified>
</cp:coreProperties>
</file>