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6" r:id="rId2"/>
    <p:sldId id="297" r:id="rId3"/>
    <p:sldId id="341" r:id="rId4"/>
    <p:sldId id="339" r:id="rId5"/>
    <p:sldId id="330" r:id="rId6"/>
    <p:sldId id="331" r:id="rId7"/>
    <p:sldId id="332" r:id="rId8"/>
    <p:sldId id="333" r:id="rId9"/>
    <p:sldId id="329" r:id="rId10"/>
    <p:sldId id="334" r:id="rId11"/>
    <p:sldId id="335" r:id="rId12"/>
    <p:sldId id="321" r:id="rId13"/>
    <p:sldId id="327" r:id="rId14"/>
    <p:sldId id="337" r:id="rId15"/>
    <p:sldId id="323" r:id="rId16"/>
    <p:sldId id="336" r:id="rId17"/>
    <p:sldId id="340" r:id="rId18"/>
    <p:sldId id="33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a Hupkau" initials="CH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47" autoAdjust="0"/>
  </p:normalViewPr>
  <p:slideViewPr>
    <p:cSldViewPr>
      <p:cViewPr varScale="1">
        <p:scale>
          <a:sx n="59" d="100"/>
          <a:sy n="59" d="100"/>
        </p:scale>
        <p:origin x="16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strRef>
              <c:f>[tables_v7_sandra.xlsx]demographics!$B$3:$J$3</c:f>
              <c:strCache>
                <c:ptCount val="9"/>
                <c:pt idx="0">
                  <c:v>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</c:v>
                </c:pt>
                <c:pt idx="5">
                  <c:v>vocational level 2</c:v>
                </c:pt>
                <c:pt idx="6">
                  <c:v>Below level 2</c:v>
                </c:pt>
                <c:pt idx="7">
                  <c:v>Apprenticeship</c:v>
                </c:pt>
                <c:pt idx="8">
                  <c:v>Total</c:v>
                </c:pt>
              </c:strCache>
            </c:strRef>
          </c:cat>
          <c:val>
            <c:numRef>
              <c:f>[tables_v7_sandra.xlsx]demographics!$B$11:$J$11</c:f>
              <c:numCache>
                <c:formatCode>General</c:formatCode>
                <c:ptCount val="9"/>
                <c:pt idx="0">
                  <c:v>89.8</c:v>
                </c:pt>
                <c:pt idx="1">
                  <c:v>57.4</c:v>
                </c:pt>
                <c:pt idx="2">
                  <c:v>57.8</c:v>
                </c:pt>
                <c:pt idx="3">
                  <c:v>56.6</c:v>
                </c:pt>
                <c:pt idx="4">
                  <c:v>16.2</c:v>
                </c:pt>
                <c:pt idx="5">
                  <c:v>10.9</c:v>
                </c:pt>
                <c:pt idx="6">
                  <c:v>5</c:v>
                </c:pt>
                <c:pt idx="7">
                  <c:v>36.4</c:v>
                </c:pt>
                <c:pt idx="8">
                  <c:v>55.3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92-4298-8ECF-3457C6622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802088"/>
        <c:axId val="103854096"/>
      </c:barChart>
      <c:catAx>
        <c:axId val="190802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854096"/>
        <c:crosses val="autoZero"/>
        <c:auto val="1"/>
        <c:lblAlgn val="ctr"/>
        <c:lblOffset val="100"/>
        <c:noMultiLvlLbl val="0"/>
      </c:catAx>
      <c:valAx>
        <c:axId val="10385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802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strRef>
              <c:f>[tables_v7_sandra.xlsx]demographics!$B$3:$J$3</c:f>
              <c:strCache>
                <c:ptCount val="9"/>
                <c:pt idx="0">
                  <c:v>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</c:v>
                </c:pt>
                <c:pt idx="5">
                  <c:v>vocational level 2</c:v>
                </c:pt>
                <c:pt idx="6">
                  <c:v>Below level 2</c:v>
                </c:pt>
                <c:pt idx="7">
                  <c:v>Apprenticeship</c:v>
                </c:pt>
                <c:pt idx="8">
                  <c:v>Total</c:v>
                </c:pt>
              </c:strCache>
            </c:strRef>
          </c:cat>
          <c:val>
            <c:numRef>
              <c:f>[tables_v7_sandra.xlsx]demographics!$B$9:$J$9</c:f>
              <c:numCache>
                <c:formatCode>General</c:formatCode>
                <c:ptCount val="9"/>
                <c:pt idx="0">
                  <c:v>15.9</c:v>
                </c:pt>
                <c:pt idx="1">
                  <c:v>28.5</c:v>
                </c:pt>
                <c:pt idx="2">
                  <c:v>24.3</c:v>
                </c:pt>
                <c:pt idx="3">
                  <c:v>26.6</c:v>
                </c:pt>
                <c:pt idx="4">
                  <c:v>35.6</c:v>
                </c:pt>
                <c:pt idx="5">
                  <c:v>40.4</c:v>
                </c:pt>
                <c:pt idx="6">
                  <c:v>52.2</c:v>
                </c:pt>
                <c:pt idx="7">
                  <c:v>29.8</c:v>
                </c:pt>
                <c:pt idx="8">
                  <c:v>28.1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87-4160-9D04-1BB199742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503216"/>
        <c:axId val="142665760"/>
      </c:barChart>
      <c:catAx>
        <c:axId val="19150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665760"/>
        <c:crosses val="autoZero"/>
        <c:auto val="0"/>
        <c:lblAlgn val="ctr"/>
        <c:lblOffset val="100"/>
        <c:noMultiLvlLbl val="0"/>
      </c:catAx>
      <c:valAx>
        <c:axId val="14266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0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No controls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of coefficients'!$A$2:$A$8</c:f>
              <c:strCache>
                <c:ptCount val="7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  <c:pt idx="6">
                  <c:v>Apprenticeship</c:v>
                </c:pt>
              </c:strCache>
            </c:strRef>
          </c:cat>
          <c:val>
            <c:numRef>
              <c:f>'charts of coefficients'!$L$2:$L$8</c:f>
              <c:numCache>
                <c:formatCode>General</c:formatCode>
                <c:ptCount val="7"/>
                <c:pt idx="0">
                  <c:v>0.78400000000000003</c:v>
                </c:pt>
                <c:pt idx="1">
                  <c:v>0.70699999999999996</c:v>
                </c:pt>
                <c:pt idx="2">
                  <c:v>0.70599999999999996</c:v>
                </c:pt>
                <c:pt idx="3">
                  <c:v>0.68899999999999995</c:v>
                </c:pt>
                <c:pt idx="4">
                  <c:v>0.33500000000000002</c:v>
                </c:pt>
                <c:pt idx="5">
                  <c:v>0.28999999999999998</c:v>
                </c:pt>
                <c:pt idx="6">
                  <c:v>0.251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80-42C4-A629-C6BDAEEFA49C}"/>
            </c:ext>
          </c:extLst>
        </c:ser>
        <c:ser>
          <c:idx val="1"/>
          <c:order val="1"/>
          <c:tx>
            <c:v>All controls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of coefficients'!$A$2:$A$8</c:f>
              <c:strCache>
                <c:ptCount val="7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  <c:pt idx="6">
                  <c:v>Apprenticeship</c:v>
                </c:pt>
              </c:strCache>
            </c:strRef>
          </c:cat>
          <c:val>
            <c:numRef>
              <c:f>'charts of coefficients'!$P$2:$P$8</c:f>
              <c:numCache>
                <c:formatCode>General</c:formatCode>
                <c:ptCount val="7"/>
                <c:pt idx="0">
                  <c:v>0.58399999999999996</c:v>
                </c:pt>
                <c:pt idx="1">
                  <c:v>0.57199999999999995</c:v>
                </c:pt>
                <c:pt idx="2">
                  <c:v>0.57399999999999995</c:v>
                </c:pt>
                <c:pt idx="3">
                  <c:v>0.55900000000000005</c:v>
                </c:pt>
                <c:pt idx="4">
                  <c:v>0.28199999999999997</c:v>
                </c:pt>
                <c:pt idx="5">
                  <c:v>0.23899999999999999</c:v>
                </c:pt>
                <c:pt idx="6">
                  <c:v>0.16600000000000001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80-42C4-A629-C6BDAEEFA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378040"/>
        <c:axId val="191368984"/>
      </c:barChart>
      <c:catAx>
        <c:axId val="191378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Activity at age 17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68984"/>
        <c:crosses val="autoZero"/>
        <c:auto val="1"/>
        <c:lblAlgn val="ctr"/>
        <c:lblOffset val="100"/>
        <c:noMultiLvlLbl val="0"/>
      </c:catAx>
      <c:valAx>
        <c:axId val="191368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78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No controls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of coefficients'!$A$2:$A$8</c:f>
              <c:strCache>
                <c:ptCount val="7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  <c:pt idx="6">
                  <c:v>Apprenticeship</c:v>
                </c:pt>
              </c:strCache>
            </c:strRef>
          </c:cat>
          <c:val>
            <c:numRef>
              <c:f>'charts of coefficients'!$AF$2:$AF$8</c:f>
              <c:numCache>
                <c:formatCode>General</c:formatCode>
                <c:ptCount val="7"/>
                <c:pt idx="0">
                  <c:v>0.61799999999999999</c:v>
                </c:pt>
                <c:pt idx="1">
                  <c:v>0.28599999999999998</c:v>
                </c:pt>
                <c:pt idx="2">
                  <c:v>0.252</c:v>
                </c:pt>
                <c:pt idx="3">
                  <c:v>0.159</c:v>
                </c:pt>
                <c:pt idx="4">
                  <c:v>6.6699999999999997E-3</c:v>
                </c:pt>
                <c:pt idx="5">
                  <c:v>5.8000000000000003E-2</c:v>
                </c:pt>
                <c:pt idx="6">
                  <c:v>2.9399999999999999E-2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ABA-4E01-BA37-8B857BC8EFFE}"/>
            </c:ext>
          </c:extLst>
        </c:ser>
        <c:ser>
          <c:idx val="1"/>
          <c:order val="1"/>
          <c:tx>
            <c:v>All controls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of coefficients'!$A$2:$A$8</c:f>
              <c:strCache>
                <c:ptCount val="7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  <c:pt idx="6">
                  <c:v>Apprenticeship</c:v>
                </c:pt>
              </c:strCache>
            </c:strRef>
          </c:cat>
          <c:val>
            <c:numRef>
              <c:f>'charts of coefficients'!$AJ$2:$AJ$8</c:f>
              <c:numCache>
                <c:formatCode>General</c:formatCode>
                <c:ptCount val="7"/>
                <c:pt idx="0">
                  <c:v>0.40100000000000002</c:v>
                </c:pt>
                <c:pt idx="1">
                  <c:v>0.156</c:v>
                </c:pt>
                <c:pt idx="2">
                  <c:v>0.127</c:v>
                </c:pt>
                <c:pt idx="3">
                  <c:v>4.0399999999999998E-2</c:v>
                </c:pt>
                <c:pt idx="4">
                  <c:v>-2.6200000000000001E-2</c:v>
                </c:pt>
                <c:pt idx="5">
                  <c:v>2.0199999999999999E-2</c:v>
                </c:pt>
                <c:pt idx="6">
                  <c:v>-3.8899999999999997E-2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ABA-4E01-BA37-8B857BC8EF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204416"/>
        <c:axId val="191213880"/>
      </c:barChart>
      <c:catAx>
        <c:axId val="191204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Activity at age 17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13880"/>
        <c:crosses val="autoZero"/>
        <c:auto val="1"/>
        <c:lblAlgn val="ctr"/>
        <c:lblOffset val="100"/>
        <c:noMultiLvlLbl val="0"/>
      </c:catAx>
      <c:valAx>
        <c:axId val="191213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20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No controls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of coefficients'!$A$2:$A$7</c:f>
              <c:strCache>
                <c:ptCount val="6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</c:strCache>
            </c:strRef>
          </c:cat>
          <c:val>
            <c:numRef>
              <c:f>'charts of coefficients'!$Q$2:$Q$7</c:f>
              <c:numCache>
                <c:formatCode>General</c:formatCode>
                <c:ptCount val="6"/>
                <c:pt idx="0">
                  <c:v>-6.2899999999999998E-2</c:v>
                </c:pt>
                <c:pt idx="1">
                  <c:v>1.21E-2</c:v>
                </c:pt>
                <c:pt idx="2">
                  <c:v>1.06E-2</c:v>
                </c:pt>
                <c:pt idx="3">
                  <c:v>3.6600000000000001E-2</c:v>
                </c:pt>
                <c:pt idx="4">
                  <c:v>5.91E-2</c:v>
                </c:pt>
                <c:pt idx="5">
                  <c:v>4.7699999999999999E-2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2A-4636-9CD7-EC9F1FC028FD}"/>
            </c:ext>
          </c:extLst>
        </c:ser>
        <c:ser>
          <c:idx val="1"/>
          <c:order val="1"/>
          <c:tx>
            <c:v>All controls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of coefficients'!$A$2:$A$7</c:f>
              <c:strCache>
                <c:ptCount val="6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</c:strCache>
            </c:strRef>
          </c:cat>
          <c:val>
            <c:numRef>
              <c:f>'charts of coefficients'!$U$2:$U$7</c:f>
              <c:numCache>
                <c:formatCode>General</c:formatCode>
                <c:ptCount val="6"/>
                <c:pt idx="0">
                  <c:v>-8.4199999999999997E-2</c:v>
                </c:pt>
                <c:pt idx="1">
                  <c:v>-1.84E-2</c:v>
                </c:pt>
                <c:pt idx="2">
                  <c:v>-2.24E-2</c:v>
                </c:pt>
                <c:pt idx="3">
                  <c:v>4.0600000000000002E-3</c:v>
                </c:pt>
                <c:pt idx="4">
                  <c:v>3.6600000000000001E-2</c:v>
                </c:pt>
                <c:pt idx="5">
                  <c:v>2.9700000000000001E-2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2A-4636-9CD7-EC9F1FC02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991248"/>
        <c:axId val="103992032"/>
      </c:barChart>
      <c:catAx>
        <c:axId val="1039912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Activity at age 17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92032"/>
        <c:crosses val="autoZero"/>
        <c:auto val="1"/>
        <c:lblAlgn val="ctr"/>
        <c:lblOffset val="100"/>
        <c:noMultiLvlLbl val="0"/>
      </c:catAx>
      <c:valAx>
        <c:axId val="103992032"/>
        <c:scaling>
          <c:orientation val="minMax"/>
          <c:max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991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No Controls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'charts of coefficients'!$A$2:$A$7</c:f>
              <c:strCache>
                <c:ptCount val="6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</c:strCache>
            </c:strRef>
          </c:cat>
          <c:val>
            <c:numRef>
              <c:f>'charts of coefficients'!$V$2:$V$7</c:f>
              <c:numCache>
                <c:formatCode>General</c:formatCode>
                <c:ptCount val="6"/>
                <c:pt idx="0">
                  <c:v>1.52E-2</c:v>
                </c:pt>
                <c:pt idx="1">
                  <c:v>2.7799999999999998E-2</c:v>
                </c:pt>
                <c:pt idx="2">
                  <c:v>3.95E-2</c:v>
                </c:pt>
                <c:pt idx="3">
                  <c:v>3.4200000000000001E-2</c:v>
                </c:pt>
                <c:pt idx="4">
                  <c:v>3.9E-2</c:v>
                </c:pt>
                <c:pt idx="5">
                  <c:v>3.8899999999999997E-2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7D-4507-9003-91F97A42E6B1}"/>
            </c:ext>
          </c:extLst>
        </c:ser>
        <c:ser>
          <c:idx val="1"/>
          <c:order val="1"/>
          <c:tx>
            <c:v>All Controls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'charts of coefficients'!$A$2:$A$7</c:f>
              <c:strCache>
                <c:ptCount val="6"/>
                <c:pt idx="0">
                  <c:v> A-Levels</c:v>
                </c:pt>
                <c:pt idx="1">
                  <c:v>Applied Generals</c:v>
                </c:pt>
                <c:pt idx="2">
                  <c:v>Tech Levels</c:v>
                </c:pt>
                <c:pt idx="3">
                  <c:v>Other Level 3</c:v>
                </c:pt>
                <c:pt idx="4">
                  <c:v>Tech Certs</c:v>
                </c:pt>
                <c:pt idx="5">
                  <c:v>Vocational L2</c:v>
                </c:pt>
              </c:strCache>
            </c:strRef>
          </c:cat>
          <c:val>
            <c:numRef>
              <c:f>'charts of coefficients'!$Z$2:$Z$7</c:f>
              <c:numCache>
                <c:formatCode>General</c:formatCode>
                <c:ptCount val="6"/>
                <c:pt idx="0">
                  <c:v>-3.9300000000000002E-2</c:v>
                </c:pt>
                <c:pt idx="1">
                  <c:v>-1.2500000000000001E-2</c:v>
                </c:pt>
                <c:pt idx="2">
                  <c:v>-3.65E-3</c:v>
                </c:pt>
                <c:pt idx="3">
                  <c:v>-6.43E-3</c:v>
                </c:pt>
                <c:pt idx="4">
                  <c:v>2.5100000000000001E-2</c:v>
                </c:pt>
                <c:pt idx="5">
                  <c:v>2.64E-2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7D-4507-9003-91F97A42E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504400"/>
        <c:axId val="192504792"/>
      </c:barChart>
      <c:catAx>
        <c:axId val="192504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Activity at age 17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04792"/>
        <c:crosses val="autoZero"/>
        <c:auto val="1"/>
        <c:lblAlgn val="ctr"/>
        <c:lblOffset val="100"/>
        <c:noMultiLvlLbl val="0"/>
      </c:catAx>
      <c:valAx>
        <c:axId val="19250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04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2F1DA-3CF0-40CA-9359-6A6AD043BC7B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2B97F-2F7B-4491-A333-B483380F4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52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97F-2F7B-4491-A333-B483380F466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0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36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46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73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0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8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7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5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3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0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05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28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642C-6975-414F-BACC-AEA7468D9989}" type="datetimeFigureOut">
              <a:rPr lang="en-GB" smtClean="0"/>
              <a:t>19/07/2016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B426-4DD9-4DAE-81CB-158B8C8F9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67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ver.lse.ac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solidFill>
                  <a:srgbClr val="0070C0"/>
                </a:solidFill>
              </a:rPr>
              <a:t>Post-compulsory </a:t>
            </a:r>
            <a:r>
              <a:rPr lang="en-GB" sz="3200" i="1" dirty="0">
                <a:solidFill>
                  <a:srgbClr val="0070C0"/>
                </a:solidFill>
              </a:rPr>
              <a:t>education in England: Choices and implications 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Sandra McNally</a:t>
            </a:r>
          </a:p>
          <a:p>
            <a:r>
              <a:rPr lang="en-GB" dirty="0" smtClean="0"/>
              <a:t>Centre for Vocational Education Research, LSE</a:t>
            </a:r>
          </a:p>
          <a:p>
            <a:r>
              <a:rPr lang="en-GB" dirty="0" smtClean="0"/>
              <a:t>Centre for Economic Performance, LSE</a:t>
            </a:r>
          </a:p>
          <a:p>
            <a:r>
              <a:rPr lang="en-GB" dirty="0" smtClean="0"/>
              <a:t>University of Surrey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4664"/>
            <a:ext cx="24511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9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Activity at age 17: Share </a:t>
            </a:r>
            <a:r>
              <a:rPr lang="en-GB" sz="2800" dirty="0" smtClean="0">
                <a:solidFill>
                  <a:srgbClr val="0070C0"/>
                </a:solidFill>
              </a:rPr>
              <a:t>achieving 5+ GCSEs at A*-C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692696"/>
          <a:ext cx="82296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2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Activity at age 17: Share ever eligible for free school meals in each main category </a:t>
            </a:r>
            <a:endParaRPr lang="en-GB" sz="2000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208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Composition of Learners by activity at age 17</a:t>
            </a:r>
            <a:endParaRPr lang="en-GB" sz="2000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206974"/>
              </p:ext>
            </p:extLst>
          </p:nvPr>
        </p:nvGraphicFramePr>
        <p:xfrm>
          <a:off x="107503" y="980729"/>
          <a:ext cx="9036498" cy="5930018"/>
        </p:xfrm>
        <a:graphic>
          <a:graphicData uri="http://schemas.openxmlformats.org/drawingml/2006/table">
            <a:tbl>
              <a:tblPr firstRow="1" firstCol="1" bandRow="1"/>
              <a:tblGrid>
                <a:gridCol w="2497169"/>
                <a:gridCol w="815200"/>
                <a:gridCol w="792088"/>
                <a:gridCol w="936026"/>
                <a:gridCol w="1046097"/>
                <a:gridCol w="809951"/>
                <a:gridCol w="725265"/>
                <a:gridCol w="659125"/>
                <a:gridCol w="755577"/>
              </a:tblGrid>
              <a:tr h="7920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Stay-on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18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3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qual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by age 20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Commence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18-20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Commence L3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18-20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Univ.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Degree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Russell Group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other Level 4+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 activity at age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3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level 3 qualification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63.4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79.7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38.8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41.8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93.2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96.4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77.7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A-Levels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49.3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62.8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25.9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83.5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94.5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47.7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Applied Generals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Tech Levels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Other Level 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80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2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level 2 qualification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 Certificates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Vocational qualifications at level 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7.6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80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1 and entry level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Below level 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180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Apprenticeship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27.8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34.2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81"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Unknown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5.5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observed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6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507,304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386,959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118,187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46,814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192,781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43,395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23,087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574,967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3394" marR="5339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441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Probability of achieving a Level 3 qualification by age 20 (relative to those studying below level 2 at age 17)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46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/>
              <a:t>Probability of </a:t>
            </a:r>
            <a:r>
              <a:rPr lang="en-GB" sz="2800" dirty="0" smtClean="0"/>
              <a:t>starting a university degree by </a:t>
            </a:r>
            <a:r>
              <a:rPr lang="en-GB" sz="2800" dirty="0"/>
              <a:t>age 20 (relative to those studying below level 2 at age 17)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66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Probability of starting </a:t>
            </a:r>
            <a:r>
              <a:rPr lang="en-GB" sz="2400" dirty="0" smtClean="0"/>
              <a:t>an apprenticeship between age 18-20 (</a:t>
            </a:r>
            <a:r>
              <a:rPr lang="en-GB" sz="2400" dirty="0"/>
              <a:t>relative to those studying below level 2 at age 17)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27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Probability of starting </a:t>
            </a:r>
            <a:r>
              <a:rPr lang="en-GB" sz="2400" dirty="0" smtClean="0"/>
              <a:t>a L3+ apprenticeship </a:t>
            </a:r>
            <a:r>
              <a:rPr lang="en-GB" sz="2400" dirty="0"/>
              <a:t>between age 18-20 (relative to those studying below level 2 at age 17)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0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GB" sz="3200" dirty="0" smtClean="0">
                <a:solidFill>
                  <a:srgbClr val="0070C0"/>
                </a:solidFill>
              </a:rPr>
              <a:t>Second chances or stuck?</a:t>
            </a:r>
            <a:endParaRPr lang="en-GB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79512" y="980724"/>
          <a:ext cx="8856984" cy="5906047"/>
        </p:xfrm>
        <a:graphic>
          <a:graphicData uri="http://schemas.openxmlformats.org/drawingml/2006/table">
            <a:tbl>
              <a:tblPr firstRow="1" firstCol="1" bandRow="1"/>
              <a:tblGrid>
                <a:gridCol w="1929985"/>
                <a:gridCol w="1226812"/>
                <a:gridCol w="987434"/>
                <a:gridCol w="987434"/>
                <a:gridCol w="359067"/>
                <a:gridCol w="673250"/>
                <a:gridCol w="987434"/>
                <a:gridCol w="957512"/>
                <a:gridCol w="748056"/>
              </a:tblGrid>
              <a:tr h="5792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years in learning at or below Level 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consecutive years in learning at or below Level 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17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 activity at age 17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 number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3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level 3 qualification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333,985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A-Levels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256,819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Applied Generals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30,956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 Levels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25,612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Other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20,330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2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level 2 </a:t>
                      </a: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qualification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29.2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11.2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23.8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72,926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 Certificates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18.6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10,312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Vocational at level 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28.6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10.8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22.9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3.1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54,801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1 and entry level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Below level 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39.5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24.0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40.6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17.1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12.2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62,428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Apprenticeship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3.3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39,315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Unknown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31,552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observed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7.7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6.5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34,761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9.9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4.4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9.1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3.2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574,967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2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Key findings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Current system does not lend itself to an easy categorisation (especially for Level 2 and below)</a:t>
            </a:r>
          </a:p>
          <a:p>
            <a:r>
              <a:rPr lang="en-GB" dirty="0" smtClean="0"/>
              <a:t>Over half of all students undertaking Level 2 at age 17 do not achieve Level 3 by age 20. Thousands pursue courses at this level for 3 or 4 consecutive years.</a:t>
            </a:r>
          </a:p>
          <a:p>
            <a:r>
              <a:rPr lang="en-GB" dirty="0" smtClean="0"/>
              <a:t>Profile of those doing an apprenticeship is very different from those on an academic track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83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Sources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2400" i="1" dirty="0" smtClean="0"/>
              <a:t>Making a Difference in Education: What the evidence says</a:t>
            </a:r>
          </a:p>
          <a:p>
            <a:pPr marL="0" indent="0">
              <a:buNone/>
            </a:pPr>
            <a:r>
              <a:rPr lang="en-GB" sz="2400" dirty="0" smtClean="0"/>
              <a:t>Robert </a:t>
            </a:r>
            <a:r>
              <a:rPr lang="en-GB" sz="2400" dirty="0" err="1" smtClean="0"/>
              <a:t>Cassen</a:t>
            </a:r>
            <a:r>
              <a:rPr lang="en-GB" sz="2400" dirty="0" smtClean="0"/>
              <a:t>, Sandra McNally, Anna Vignoles. Routledge. 2015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i="1" dirty="0" smtClean="0"/>
              <a:t>Post-Compulsory </a:t>
            </a:r>
            <a:r>
              <a:rPr lang="en-GB" sz="2400" i="1" dirty="0"/>
              <a:t>Education in England: Choices and </a:t>
            </a:r>
            <a:r>
              <a:rPr lang="en-GB" sz="2400" i="1" dirty="0" smtClean="0"/>
              <a:t>Implications</a:t>
            </a:r>
          </a:p>
          <a:p>
            <a:pPr marL="0" indent="0">
              <a:buNone/>
            </a:pPr>
            <a:r>
              <a:rPr lang="en-GB" sz="2400" dirty="0" smtClean="0"/>
              <a:t>Claudia </a:t>
            </a:r>
            <a:r>
              <a:rPr lang="en-GB" sz="2400" dirty="0" err="1"/>
              <a:t>Hupkau</a:t>
            </a:r>
            <a:r>
              <a:rPr lang="en-GB" sz="2400" dirty="0"/>
              <a:t>, Sandra McNally, Jenifer Ruiz-Valenzuela and </a:t>
            </a:r>
            <a:r>
              <a:rPr lang="en-GB" sz="2400" dirty="0" err="1"/>
              <a:t>Guglielmo</a:t>
            </a:r>
            <a:r>
              <a:rPr lang="en-GB" sz="2400" dirty="0"/>
              <a:t> Ventura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CVER Discussion paper July </a:t>
            </a:r>
            <a:r>
              <a:rPr lang="en-GB" sz="2400" dirty="0"/>
              <a:t>2016 </a:t>
            </a:r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http://cver.lse.ac.uk</a:t>
            </a:r>
            <a:r>
              <a:rPr lang="en-GB" sz="2400" dirty="0" smtClean="0">
                <a:hlinkClick r:id="rId2"/>
              </a:rPr>
              <a:t>/</a:t>
            </a:r>
            <a:endParaRPr lang="en-GB" sz="2400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00" y="5517232"/>
            <a:ext cx="24511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5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Wider context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Relatively </a:t>
            </a:r>
            <a:r>
              <a:rPr lang="en-GB" sz="2800" dirty="0"/>
              <a:t>low </a:t>
            </a:r>
            <a:r>
              <a:rPr lang="en-GB" sz="2800" dirty="0" smtClean="0"/>
              <a:t>productivity</a:t>
            </a:r>
          </a:p>
          <a:p>
            <a:endParaRPr lang="en-GB" sz="2800" dirty="0"/>
          </a:p>
          <a:p>
            <a:r>
              <a:rPr lang="en-GB" sz="2800" dirty="0" smtClean="0"/>
              <a:t>Relatively </a:t>
            </a:r>
            <a:r>
              <a:rPr lang="en-GB" sz="2800" dirty="0"/>
              <a:t>low social mobility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 smtClean="0"/>
              <a:t>‘Long tail’ of underachievers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Complex system of post-16 education (except for A-levels)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00" y="5517232"/>
            <a:ext cx="24511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0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Complexity of post-16 education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40000"/>
              </a:lnSpc>
            </a:pPr>
            <a:r>
              <a:rPr lang="en-GB" dirty="0" smtClean="0"/>
              <a:t>A complex system of post-16 education. Options outside A-levels often poorly understood and not discussed enough.</a:t>
            </a:r>
          </a:p>
          <a:p>
            <a:pPr>
              <a:lnSpc>
                <a:spcPct val="140000"/>
              </a:lnSpc>
            </a:pPr>
            <a:r>
              <a:rPr lang="en-GB" dirty="0" smtClean="0"/>
              <a:t>Consequence is that it is difficult to sign-post students, parents, employers about range of options, quality, progression routes</a:t>
            </a:r>
          </a:p>
          <a:p>
            <a:pPr>
              <a:lnSpc>
                <a:spcPct val="140000"/>
              </a:lnSpc>
            </a:pPr>
            <a:r>
              <a:rPr lang="en-GB" dirty="0" smtClean="0"/>
              <a:t>One of our first major projects at CVER has been to follow a cohort of students (who completed GCSEs in 2009/10) as they progressed through the education system.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920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161927" y="887237"/>
          <a:ext cx="8839196" cy="5092149"/>
        </p:xfrm>
        <a:graphic>
          <a:graphicData uri="http://schemas.openxmlformats.org/drawingml/2006/table">
            <a:tbl>
              <a:tblPr firstRow="1" firstCol="1" bandRow="1"/>
              <a:tblGrid>
                <a:gridCol w="539844"/>
                <a:gridCol w="429287"/>
                <a:gridCol w="429287"/>
                <a:gridCol w="765444"/>
                <a:gridCol w="667835"/>
                <a:gridCol w="765444"/>
                <a:gridCol w="809768"/>
                <a:gridCol w="809768"/>
                <a:gridCol w="791840"/>
                <a:gridCol w="157850"/>
                <a:gridCol w="890943"/>
                <a:gridCol w="890943"/>
                <a:gridCol w="890943"/>
              </a:tblGrid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Curriculum stages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Qualifications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Qualifications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320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 compulsory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18+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Tertiary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 4 &amp; above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Higher education institutions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Further education colleges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Classroom-based</a:t>
                      </a:r>
                      <a:b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Entry level - level 3</a:t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Vocational, technical education and remedial education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Employer-based</a:t>
                      </a:r>
                      <a:b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 2 - Level 6</a:t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Apprenticeships and other on-the job education and training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Further education colleges</a:t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Private education providers </a:t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Other public providers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2729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Upper sec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Stage 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 3</a:t>
                      </a: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A/AS levels/Applied Generals/Tech Levels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Sixth form colleges /</a:t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Schools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466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16-17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81">
                <a:tc row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education*                                    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Lower secondary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Stage 4                               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 2**</a:t>
                      </a:r>
                      <a:b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GCSEs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 schools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13-14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Stage 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12-13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11-12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1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Stage 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tests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6"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Primary schools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9-10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6-7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Stage 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assessments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Reception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Pre-school settings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Pre-school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9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Notes: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leaving age in England where individuals must engage in some form of education or training became 17 in 2013 and 18 in 2015.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7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Level 2 in GCSEs is achieved with grades A*-C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123" marR="3512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79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data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use data from </a:t>
            </a:r>
          </a:p>
          <a:p>
            <a:pPr lvl="1"/>
            <a:r>
              <a:rPr lang="en-US" dirty="0" smtClean="0"/>
              <a:t>National Pupil Database for prior attainment (age 11 (KS2) and age 16 (KS4))</a:t>
            </a:r>
          </a:p>
          <a:p>
            <a:pPr lvl="1"/>
            <a:r>
              <a:rPr lang="en-US" dirty="0" smtClean="0"/>
              <a:t>…and for age 18 (KS5) outcomes</a:t>
            </a:r>
          </a:p>
          <a:p>
            <a:pPr lvl="1"/>
            <a:r>
              <a:rPr lang="en-US" dirty="0" smtClean="0"/>
              <a:t>Higher Education Statistics Agency for university attendance</a:t>
            </a:r>
          </a:p>
          <a:p>
            <a:pPr lvl="1"/>
            <a:r>
              <a:rPr lang="en-US" dirty="0" smtClean="0"/>
              <a:t>Individual Learner Record for further education </a:t>
            </a:r>
          </a:p>
          <a:p>
            <a:r>
              <a:rPr lang="en-US" dirty="0" smtClean="0"/>
              <a:t>We create a panel for ages 16-20 for the cohort of 2010 KS4 completers (turning 16 and taking GCSEs in 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Level 3 and 4+ qualifications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Level 4 and above: </a:t>
            </a:r>
          </a:p>
          <a:p>
            <a:r>
              <a:rPr lang="en-US" sz="2400" dirty="0" smtClean="0"/>
              <a:t>Bachelor degrees and other vocational qualifications at Level 4 and above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Level 3 </a:t>
            </a:r>
            <a:r>
              <a:rPr lang="en-US" sz="2400" dirty="0" smtClean="0"/>
              <a:t>: </a:t>
            </a:r>
            <a:endParaRPr lang="en-US" sz="2400" dirty="0"/>
          </a:p>
          <a:p>
            <a:r>
              <a:rPr lang="en-US" sz="2400" dirty="0" smtClean="0"/>
              <a:t>A-Levels</a:t>
            </a:r>
            <a:endParaRPr lang="en-US" sz="2400" dirty="0"/>
          </a:p>
          <a:p>
            <a:r>
              <a:rPr lang="en-US" sz="2400" dirty="0" smtClean="0"/>
              <a:t>Applied Generals </a:t>
            </a:r>
            <a:endParaRPr lang="en-US" sz="2400" dirty="0"/>
          </a:p>
          <a:p>
            <a:r>
              <a:rPr lang="en-US" sz="2400" dirty="0" smtClean="0"/>
              <a:t>Tech Levels </a:t>
            </a:r>
          </a:p>
          <a:p>
            <a:r>
              <a:rPr lang="en-US" sz="2400" dirty="0" smtClean="0"/>
              <a:t>Key Skills / Functional Skills or NVQs</a:t>
            </a:r>
          </a:p>
          <a:p>
            <a:r>
              <a:rPr lang="en-US" sz="2400" dirty="0" smtClean="0"/>
              <a:t>Other Level 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20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Level 2 qualifications and below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Level 2</a:t>
            </a:r>
          </a:p>
          <a:p>
            <a:r>
              <a:rPr lang="en-US" sz="2000" dirty="0" smtClean="0"/>
              <a:t>Tech Certificate </a:t>
            </a:r>
            <a:r>
              <a:rPr lang="en-US" sz="2000" dirty="0"/>
              <a:t>	</a:t>
            </a:r>
          </a:p>
          <a:p>
            <a:r>
              <a:rPr lang="en-US" sz="2000" dirty="0"/>
              <a:t>V</a:t>
            </a:r>
            <a:r>
              <a:rPr lang="en-US" sz="2000" dirty="0" smtClean="0"/>
              <a:t>ocational qualifications </a:t>
            </a:r>
            <a:r>
              <a:rPr lang="en-US" sz="2000" dirty="0"/>
              <a:t>at Level </a:t>
            </a:r>
            <a:r>
              <a:rPr lang="en-US" sz="2000" dirty="0" smtClean="0"/>
              <a:t>2:  </a:t>
            </a:r>
          </a:p>
          <a:p>
            <a:pPr lvl="1"/>
            <a:r>
              <a:rPr lang="en-US" sz="1800" dirty="0" smtClean="0"/>
              <a:t>BTECs </a:t>
            </a:r>
            <a:r>
              <a:rPr lang="en-US" sz="1800" dirty="0"/>
              <a:t>at level 2 that do not fall under the Tech Certificate category, </a:t>
            </a:r>
            <a:endParaRPr lang="en-US" sz="1800" dirty="0" smtClean="0"/>
          </a:p>
          <a:p>
            <a:pPr lvl="1"/>
            <a:r>
              <a:rPr lang="en-US" sz="1800" dirty="0" smtClean="0"/>
              <a:t>NVQs </a:t>
            </a:r>
            <a:r>
              <a:rPr lang="en-US" sz="1800" dirty="0"/>
              <a:t>at level 2, </a:t>
            </a:r>
            <a:endParaRPr lang="en-US" sz="1800" dirty="0" smtClean="0"/>
          </a:p>
          <a:p>
            <a:pPr lvl="1"/>
            <a:r>
              <a:rPr lang="en-US" sz="1800" dirty="0" smtClean="0"/>
              <a:t>Diplomas</a:t>
            </a:r>
            <a:r>
              <a:rPr lang="en-US" sz="1800" dirty="0"/>
              <a:t>, Awards or Certificates at level 2 </a:t>
            </a:r>
            <a:endParaRPr lang="en-US" sz="1800" dirty="0" smtClean="0"/>
          </a:p>
          <a:p>
            <a:pPr lvl="1"/>
            <a:r>
              <a:rPr lang="en-US" sz="1800" dirty="0" smtClean="0"/>
              <a:t>and </a:t>
            </a:r>
            <a:r>
              <a:rPr lang="en-US" sz="1800" dirty="0"/>
              <a:t>any other qualifications at level 2 that do not fall into any of the aforementioned categories. 	</a:t>
            </a:r>
          </a:p>
          <a:p>
            <a:r>
              <a:rPr lang="en-US" sz="2000" dirty="0" smtClean="0"/>
              <a:t>Key/Functional </a:t>
            </a:r>
            <a:r>
              <a:rPr lang="en-US" sz="2000" dirty="0"/>
              <a:t>Skills at Level </a:t>
            </a:r>
            <a:r>
              <a:rPr lang="en-US" sz="2000" dirty="0" smtClean="0"/>
              <a:t>2 </a:t>
            </a:r>
          </a:p>
          <a:p>
            <a:r>
              <a:rPr lang="en-US" sz="2000" dirty="0" smtClean="0"/>
              <a:t>GCSEs </a:t>
            </a:r>
          </a:p>
          <a:p>
            <a:pPr marL="0" indent="0">
              <a:buNone/>
            </a:pPr>
            <a:r>
              <a:rPr lang="en-US" sz="2000" b="1" dirty="0"/>
              <a:t>Below Level 2: All those with highest level of learning at L1 and below.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Apprenticeships </a:t>
            </a:r>
          </a:p>
          <a:p>
            <a:pPr marL="0" indent="0">
              <a:buNone/>
            </a:pPr>
            <a:r>
              <a:rPr lang="en-US" sz="2000" b="1" dirty="0" smtClean="0"/>
              <a:t>Unknown</a:t>
            </a:r>
          </a:p>
          <a:p>
            <a:pPr marL="0" indent="0">
              <a:buNone/>
            </a:pPr>
            <a:r>
              <a:rPr lang="en-US" sz="2000" b="1" dirty="0" smtClean="0"/>
              <a:t>Not observed</a:t>
            </a:r>
            <a:endParaRPr lang="en-US" sz="2000" b="1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69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Composition of learners at different ages</a:t>
            </a:r>
            <a:r>
              <a:rPr lang="en-GB" sz="2400" dirty="0">
                <a:solidFill>
                  <a:srgbClr val="0070C0"/>
                </a:solidFill>
              </a:rPr>
              <a:t/>
            </a:r>
            <a:br>
              <a:rPr lang="en-GB" sz="2400" dirty="0">
                <a:solidFill>
                  <a:srgbClr val="0070C0"/>
                </a:solidFill>
              </a:rPr>
            </a:br>
            <a:r>
              <a:rPr lang="en-GB" sz="2400" dirty="0" smtClean="0">
                <a:solidFill>
                  <a:srgbClr val="0070C0"/>
                </a:solidFill>
              </a:rPr>
              <a:t>Cohort undertaking GCSE in 2009/10 (575,000 students)</a:t>
            </a:r>
            <a:endParaRPr lang="en-GB" sz="2400" dirty="0">
              <a:solidFill>
                <a:srgbClr val="0070C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484360"/>
              </p:ext>
            </p:extLst>
          </p:nvPr>
        </p:nvGraphicFramePr>
        <p:xfrm>
          <a:off x="323528" y="980728"/>
          <a:ext cx="8363272" cy="5707645"/>
        </p:xfrm>
        <a:graphic>
          <a:graphicData uri="http://schemas.openxmlformats.org/drawingml/2006/table">
            <a:tbl>
              <a:tblPr firstRow="1" firstCol="1" bandRow="1"/>
              <a:tblGrid>
                <a:gridCol w="3964912"/>
                <a:gridCol w="1236476"/>
                <a:gridCol w="685657"/>
                <a:gridCol w="1094540"/>
                <a:gridCol w="1381687"/>
              </a:tblGrid>
              <a:tr h="111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7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17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18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19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 20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Above level 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25.3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35.4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3 qualifications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A-Levels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44.8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38.2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Applied Generals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5.3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Tech Levels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KS/NVQ Level 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other Level 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3.5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1.5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2 qualifications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Tech Certificates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1.1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vocational qualifications at level 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9.5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3.9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Key/Functional Skills Level 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0.5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0.4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Mainly GCSEs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Level 1 and entry level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Below level 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10.8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3.7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Apprenticeships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Apprenticeship Level 2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8.1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8.4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7.2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Apprenticeship Level 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1.3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2.9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Apprenticeship Level 4+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0.01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Unknown qualification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5.48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1.65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Not observed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6.01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11.77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30.86</a:t>
                      </a:r>
                      <a:endParaRPr lang="en-GB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38.62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5754" marR="4575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4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1149</Words>
  <Application>Microsoft Office PowerPoint</Application>
  <PresentationFormat>On-screen Show (4:3)</PresentationFormat>
  <Paragraphs>567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Post-compulsory education in England: Choices and implications </vt:lpstr>
      <vt:lpstr>Sources</vt:lpstr>
      <vt:lpstr>Wider context</vt:lpstr>
      <vt:lpstr>Complexity of post-16 education</vt:lpstr>
      <vt:lpstr>PowerPoint Presentation</vt:lpstr>
      <vt:lpstr>The data</vt:lpstr>
      <vt:lpstr>Level 3 and 4+ qualifications</vt:lpstr>
      <vt:lpstr>Level 2 qualifications and below</vt:lpstr>
      <vt:lpstr>Composition of learners at different ages Cohort undertaking GCSE in 2009/10 (575,000 students)</vt:lpstr>
      <vt:lpstr>Activity at age 17: Share achieving 5+ GCSEs at A*-C</vt:lpstr>
      <vt:lpstr>Activity at age 17: Share ever eligible for free school meals in each main category </vt:lpstr>
      <vt:lpstr>Composition of Learners by activity at age 17</vt:lpstr>
      <vt:lpstr>Probability of achieving a Level 3 qualification by age 20 (relative to those studying below level 2 at age 17)</vt:lpstr>
      <vt:lpstr>Probability of starting a university degree by age 20 (relative to those studying below level 2 at age 17)</vt:lpstr>
      <vt:lpstr>Probability of starting an apprenticeship between age 18-20 (relative to those studying below level 2 at age 17)</vt:lpstr>
      <vt:lpstr>Probability of starting a L3+ apprenticeship between age 18-20 (relative to those studying below level 2 at age 17)</vt:lpstr>
      <vt:lpstr>Second chances or stuck?</vt:lpstr>
      <vt:lpstr>Key findings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Vocational Education Research: Steering Group Meeting, 13 May 2015</dc:title>
  <dc:creator>Sandra McNally</dc:creator>
  <cp:lastModifiedBy>Rachael Mckeown</cp:lastModifiedBy>
  <cp:revision>126</cp:revision>
  <dcterms:created xsi:type="dcterms:W3CDTF">2015-05-08T14:57:21Z</dcterms:created>
  <dcterms:modified xsi:type="dcterms:W3CDTF">2016-07-19T12:15:35Z</dcterms:modified>
</cp:coreProperties>
</file>