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87" r:id="rId4"/>
    <p:sldId id="268" r:id="rId5"/>
    <p:sldId id="278" r:id="rId6"/>
    <p:sldId id="269" r:id="rId7"/>
    <p:sldId id="286" r:id="rId8"/>
    <p:sldId id="267" r:id="rId9"/>
    <p:sldId id="280" r:id="rId10"/>
    <p:sldId id="260" r:id="rId11"/>
    <p:sldId id="261" r:id="rId12"/>
    <p:sldId id="271" r:id="rId13"/>
    <p:sldId id="281" r:id="rId14"/>
    <p:sldId id="258" r:id="rId15"/>
    <p:sldId id="282" r:id="rId16"/>
    <p:sldId id="284" r:id="rId17"/>
    <p:sldId id="289" r:id="rId18"/>
    <p:sldId id="272" r:id="rId19"/>
    <p:sldId id="273" r:id="rId20"/>
    <p:sldId id="279" r:id="rId21"/>
    <p:sldId id="285" r:id="rId22"/>
    <p:sldId id="259" r:id="rId23"/>
    <p:sldId id="262" r:id="rId24"/>
    <p:sldId id="274" r:id="rId25"/>
    <p:sldId id="265" r:id="rId26"/>
    <p:sldId id="276" r:id="rId27"/>
    <p:sldId id="290" r:id="rId28"/>
    <p:sldId id="277" r:id="rId29"/>
    <p:sldId id="275"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p:cViewPr varScale="1">
        <p:scale>
          <a:sx n="70" d="100"/>
          <a:sy n="70" d="100"/>
        </p:scale>
        <p:origin x="13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588B6-7AE5-493A-9425-0B001A9B1F67}" type="datetimeFigureOut">
              <a:rPr lang="en-GB" smtClean="0"/>
              <a:t>18/07/2016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41988-8A27-4354-B997-38FCFEEC9857}" type="slidenum">
              <a:rPr lang="en-GB" smtClean="0"/>
              <a:t>‹#›</a:t>
            </a:fld>
            <a:endParaRPr lang="en-GB"/>
          </a:p>
        </p:txBody>
      </p:sp>
    </p:spTree>
    <p:extLst>
      <p:ext uri="{BB962C8B-B14F-4D97-AF65-F5344CB8AC3E}">
        <p14:creationId xmlns:p14="http://schemas.microsoft.com/office/powerpoint/2010/main" val="413197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941988-8A27-4354-B997-38FCFEEC9857}" type="slidenum">
              <a:rPr lang="en-GB" smtClean="0"/>
              <a:t>2</a:t>
            </a:fld>
            <a:endParaRPr lang="en-GB"/>
          </a:p>
        </p:txBody>
      </p:sp>
    </p:spTree>
    <p:extLst>
      <p:ext uri="{BB962C8B-B14F-4D97-AF65-F5344CB8AC3E}">
        <p14:creationId xmlns:p14="http://schemas.microsoft.com/office/powerpoint/2010/main" val="287281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941988-8A27-4354-B997-38FCFEEC9857}" type="slidenum">
              <a:rPr lang="en-GB" smtClean="0"/>
              <a:t>5</a:t>
            </a:fld>
            <a:endParaRPr lang="en-GB"/>
          </a:p>
        </p:txBody>
      </p:sp>
    </p:spTree>
    <p:extLst>
      <p:ext uri="{BB962C8B-B14F-4D97-AF65-F5344CB8AC3E}">
        <p14:creationId xmlns:p14="http://schemas.microsoft.com/office/powerpoint/2010/main" val="287281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941988-8A27-4354-B997-38FCFEEC9857}" type="slidenum">
              <a:rPr lang="en-GB" smtClean="0"/>
              <a:t>7</a:t>
            </a:fld>
            <a:endParaRPr lang="en-GB"/>
          </a:p>
        </p:txBody>
      </p:sp>
    </p:spTree>
    <p:extLst>
      <p:ext uri="{BB962C8B-B14F-4D97-AF65-F5344CB8AC3E}">
        <p14:creationId xmlns:p14="http://schemas.microsoft.com/office/powerpoint/2010/main" val="287281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IrCc2D6TTQ&amp;list=PLHDu0rwz9X6yGDh9wuGHwDcHKAvO8qTZ2"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pJs5vrpfce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‘Different </a:t>
            </a:r>
            <a:r>
              <a:rPr lang="en-GB" dirty="0"/>
              <a:t>pathways, </a:t>
            </a:r>
            <a:r>
              <a:rPr lang="en-GB" dirty="0" smtClean="0"/>
              <a:t/>
            </a:r>
            <a:br>
              <a:rPr lang="en-GB" dirty="0" smtClean="0"/>
            </a:br>
            <a:r>
              <a:rPr lang="en-GB" dirty="0" smtClean="0"/>
              <a:t>diverse destinations’</a:t>
            </a:r>
            <a:endParaRPr lang="en-GB" dirty="0"/>
          </a:p>
        </p:txBody>
      </p:sp>
      <p:sp>
        <p:nvSpPr>
          <p:cNvPr id="3" name="Subtitle 2"/>
          <p:cNvSpPr>
            <a:spLocks noGrp="1"/>
          </p:cNvSpPr>
          <p:nvPr>
            <p:ph type="subTitle" idx="1"/>
          </p:nvPr>
        </p:nvSpPr>
        <p:spPr>
          <a:xfrm>
            <a:off x="689059" y="5181600"/>
            <a:ext cx="7769141" cy="762000"/>
          </a:xfrm>
        </p:spPr>
        <p:txBody>
          <a:bodyPr>
            <a:normAutofit fontScale="70000" lnSpcReduction="20000"/>
          </a:bodyPr>
          <a:lstStyle/>
          <a:p>
            <a:r>
              <a:rPr lang="en-GB" dirty="0" smtClean="0"/>
              <a:t>Dr. Sean Richards</a:t>
            </a:r>
            <a:endParaRPr lang="en-GB" dirty="0"/>
          </a:p>
          <a:p>
            <a:r>
              <a:rPr lang="en-GB" dirty="0" smtClean="0"/>
              <a:t>UCL IOE Post-14 Centre for Education and Work. June </a:t>
            </a:r>
            <a:r>
              <a:rPr lang="en-GB" dirty="0"/>
              <a:t>2016.</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1371600" y="3810000"/>
            <a:ext cx="6248400" cy="830997"/>
          </a:xfrm>
          <a:prstGeom prst="rect">
            <a:avLst/>
          </a:prstGeom>
          <a:noFill/>
        </p:spPr>
        <p:txBody>
          <a:bodyPr wrap="square" rtlCol="0">
            <a:spAutoFit/>
          </a:bodyPr>
          <a:lstStyle/>
          <a:p>
            <a:pPr algn="ctr"/>
            <a:r>
              <a:rPr lang="en-GB" sz="2400" dirty="0"/>
              <a:t>Finding from </a:t>
            </a:r>
            <a:r>
              <a:rPr lang="en-GB" sz="2400" b="1" dirty="0"/>
              <a:t>three</a:t>
            </a:r>
            <a:r>
              <a:rPr lang="en-GB" sz="2400" dirty="0"/>
              <a:t> evaluations of </a:t>
            </a:r>
            <a:r>
              <a:rPr lang="en-GB" sz="2400" dirty="0" smtClean="0"/>
              <a:t>careers </a:t>
            </a:r>
            <a:r>
              <a:rPr lang="en-GB" sz="2400" dirty="0"/>
              <a:t>provision for schools, colleges and universities</a:t>
            </a:r>
            <a:r>
              <a:rPr lang="en-GB" sz="2400" dirty="0" smtClean="0"/>
              <a:t>.</a:t>
            </a:r>
          </a:p>
        </p:txBody>
      </p:sp>
    </p:spTree>
    <p:extLst>
      <p:ext uri="{BB962C8B-B14F-4D97-AF65-F5344CB8AC3E}">
        <p14:creationId xmlns:p14="http://schemas.microsoft.com/office/powerpoint/2010/main" val="54430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8" y="1905000"/>
            <a:ext cx="7887801" cy="3416320"/>
          </a:xfrm>
          <a:prstGeom prst="rect">
            <a:avLst/>
          </a:prstGeom>
          <a:noFill/>
        </p:spPr>
        <p:txBody>
          <a:bodyPr wrap="square" rtlCol="0">
            <a:spAutoFit/>
          </a:bodyPr>
          <a:lstStyle/>
          <a:p>
            <a:r>
              <a:rPr lang="en-GB" b="1" dirty="0" smtClean="0"/>
              <a:t>BIYB : </a:t>
            </a:r>
            <a:r>
              <a:rPr lang="en-GB" sz="2800" b="1" dirty="0" smtClean="0"/>
              <a:t>Headline </a:t>
            </a:r>
            <a:r>
              <a:rPr lang="en-GB" sz="2800" b="1" dirty="0"/>
              <a:t>Achievements </a:t>
            </a:r>
            <a:r>
              <a:rPr lang="en-GB" b="1" dirty="0"/>
              <a:t>2012 to 2015. </a:t>
            </a:r>
          </a:p>
          <a:p>
            <a:endParaRPr lang="en-GB" sz="800" dirty="0" smtClean="0"/>
          </a:p>
          <a:p>
            <a:r>
              <a:rPr lang="en-GB" dirty="0"/>
              <a:t>I</a:t>
            </a:r>
            <a:r>
              <a:rPr lang="en-GB" dirty="0" smtClean="0"/>
              <a:t>mprove </a:t>
            </a:r>
            <a:r>
              <a:rPr lang="en-GB" dirty="0"/>
              <a:t>skills and behaviours of young people by 32%</a:t>
            </a:r>
          </a:p>
          <a:p>
            <a:r>
              <a:rPr lang="en-GB" dirty="0" smtClean="0"/>
              <a:t>Delivered  </a:t>
            </a:r>
            <a:r>
              <a:rPr lang="en-GB" dirty="0"/>
              <a:t>over 3,000 work experience placements .</a:t>
            </a:r>
            <a:r>
              <a:rPr lang="en-GB" dirty="0" smtClean="0"/>
              <a:t> </a:t>
            </a:r>
            <a:endParaRPr lang="en-GB" dirty="0"/>
          </a:p>
          <a:p>
            <a:r>
              <a:rPr lang="en-GB" dirty="0" smtClean="0"/>
              <a:t>Engaged </a:t>
            </a:r>
            <a:r>
              <a:rPr lang="en-GB" dirty="0"/>
              <a:t>= 513 schools and </a:t>
            </a:r>
            <a:r>
              <a:rPr lang="en-GB" dirty="0" smtClean="0"/>
              <a:t>colleges</a:t>
            </a:r>
            <a:endParaRPr lang="en-GB" dirty="0"/>
          </a:p>
          <a:p>
            <a:r>
              <a:rPr lang="en-GB" dirty="0" smtClean="0"/>
              <a:t>8 Major National Employers signed up in partnership</a:t>
            </a:r>
            <a:endParaRPr lang="en-GB" dirty="0"/>
          </a:p>
          <a:p>
            <a:r>
              <a:rPr lang="en-GB" dirty="0" smtClean="0"/>
              <a:t>2,096 Local employer sites engaged in </a:t>
            </a:r>
            <a:r>
              <a:rPr lang="en-GB" dirty="0"/>
              <a:t>the first six </a:t>
            </a:r>
            <a:r>
              <a:rPr lang="en-GB" dirty="0" smtClean="0"/>
              <a:t>months</a:t>
            </a:r>
          </a:p>
          <a:p>
            <a:endParaRPr lang="en-GB" dirty="0" smtClean="0"/>
          </a:p>
          <a:p>
            <a:r>
              <a:rPr lang="en-GB" dirty="0" smtClean="0"/>
              <a:t>Initial successes were in the Catering and Hospitality Sector, Costa, Hilton.</a:t>
            </a:r>
            <a:endParaRPr lang="en-GB" dirty="0"/>
          </a:p>
          <a:p>
            <a:r>
              <a:rPr lang="en-GB" dirty="0" smtClean="0"/>
              <a:t>Employers assessed </a:t>
            </a:r>
            <a:r>
              <a:rPr lang="en-GB" dirty="0"/>
              <a:t>63% of BiYP students as employable and work-ready </a:t>
            </a:r>
          </a:p>
          <a:p>
            <a:r>
              <a:rPr lang="en-GB" dirty="0" smtClean="0"/>
              <a:t>Supported </a:t>
            </a:r>
            <a:r>
              <a:rPr lang="en-GB" dirty="0"/>
              <a:t>the transition of over 1,700 young people </a:t>
            </a:r>
            <a:r>
              <a:rPr lang="en-GB" dirty="0" smtClean="0"/>
              <a:t>into apprenticeships/jobs</a:t>
            </a:r>
            <a:endParaRPr lang="en-GB" dirty="0"/>
          </a:p>
          <a:p>
            <a:r>
              <a:rPr lang="en-GB" dirty="0" smtClean="0"/>
              <a:t>Over </a:t>
            </a:r>
            <a:r>
              <a:rPr lang="en-GB" dirty="0"/>
              <a:t>69,000 students work ready across all employer sectors </a:t>
            </a:r>
          </a:p>
        </p:txBody>
      </p:sp>
    </p:spTree>
    <p:extLst>
      <p:ext uri="{BB962C8B-B14F-4D97-AF65-F5344CB8AC3E}">
        <p14:creationId xmlns:p14="http://schemas.microsoft.com/office/powerpoint/2010/main" val="402828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6" y="1783079"/>
            <a:ext cx="7887801" cy="4062651"/>
          </a:xfrm>
          <a:prstGeom prst="rect">
            <a:avLst/>
          </a:prstGeom>
          <a:noFill/>
        </p:spPr>
        <p:txBody>
          <a:bodyPr wrap="square" rtlCol="0">
            <a:spAutoFit/>
          </a:bodyPr>
          <a:lstStyle/>
          <a:p>
            <a:pPr algn="just"/>
            <a:r>
              <a:rPr lang="en-GB" dirty="0"/>
              <a:t>Believe in Young People </a:t>
            </a:r>
            <a:r>
              <a:rPr lang="en-GB" sz="2000" b="1" dirty="0"/>
              <a:t>Survey</a:t>
            </a:r>
            <a:r>
              <a:rPr lang="en-GB" dirty="0"/>
              <a:t> </a:t>
            </a:r>
            <a:r>
              <a:rPr lang="en-GB" dirty="0" smtClean="0"/>
              <a:t>to establish </a:t>
            </a:r>
            <a:r>
              <a:rPr lang="en-GB" dirty="0"/>
              <a:t>how learners make careers </a:t>
            </a:r>
            <a:r>
              <a:rPr lang="en-GB" dirty="0" smtClean="0"/>
              <a:t>decisions.</a:t>
            </a:r>
          </a:p>
          <a:p>
            <a:pPr algn="just"/>
            <a:endParaRPr lang="en-GB" sz="800" dirty="0"/>
          </a:p>
          <a:p>
            <a:pPr algn="just"/>
            <a:r>
              <a:rPr lang="en-GB" dirty="0" smtClean="0"/>
              <a:t>600 learners </a:t>
            </a:r>
            <a:r>
              <a:rPr lang="en-GB" dirty="0"/>
              <a:t>from Key Stage 3 and </a:t>
            </a:r>
            <a:r>
              <a:rPr lang="en-GB" dirty="0" smtClean="0"/>
              <a:t>4.</a:t>
            </a:r>
          </a:p>
          <a:p>
            <a:pPr algn="just"/>
            <a:endParaRPr lang="en-GB" sz="800" dirty="0" smtClean="0"/>
          </a:p>
          <a:p>
            <a:pPr algn="just"/>
            <a:r>
              <a:rPr lang="en-GB" dirty="0" smtClean="0"/>
              <a:t>The survey </a:t>
            </a:r>
            <a:r>
              <a:rPr lang="en-GB" dirty="0"/>
              <a:t>was </a:t>
            </a:r>
            <a:r>
              <a:rPr lang="en-GB" dirty="0" smtClean="0"/>
              <a:t>repeated </a:t>
            </a:r>
            <a:r>
              <a:rPr lang="en-GB" dirty="0"/>
              <a:t>with 1000 non-Believe in Young People students managed by Whitbread’s PR agency Lexis and the CBIA survey conducted with CBI, Whitbread and BiYP in </a:t>
            </a:r>
            <a:r>
              <a:rPr lang="en-GB" dirty="0" smtClean="0"/>
              <a:t>2015. </a:t>
            </a:r>
          </a:p>
          <a:p>
            <a:pPr algn="just"/>
            <a:endParaRPr lang="en-GB" sz="800" dirty="0"/>
          </a:p>
          <a:p>
            <a:pPr algn="just"/>
            <a:r>
              <a:rPr lang="en-GB" b="1" dirty="0" smtClean="0"/>
              <a:t>Key </a:t>
            </a:r>
            <a:r>
              <a:rPr lang="en-GB" b="1" dirty="0"/>
              <a:t>Findings;</a:t>
            </a:r>
          </a:p>
          <a:p>
            <a:pPr algn="just"/>
            <a:endParaRPr lang="en-GB" sz="800" dirty="0"/>
          </a:p>
          <a:p>
            <a:pPr algn="just"/>
            <a:r>
              <a:rPr lang="en-GB" dirty="0" smtClean="0"/>
              <a:t>The </a:t>
            </a:r>
            <a:r>
              <a:rPr lang="en-GB" dirty="0"/>
              <a:t>BiYP solution develops a higher quality talent pipeline</a:t>
            </a:r>
            <a:r>
              <a:rPr lang="en-GB" dirty="0" smtClean="0"/>
              <a:t>.</a:t>
            </a:r>
          </a:p>
          <a:p>
            <a:pPr algn="just"/>
            <a:r>
              <a:rPr lang="en-GB" dirty="0" smtClean="0"/>
              <a:t> </a:t>
            </a:r>
          </a:p>
          <a:p>
            <a:pPr algn="just"/>
            <a:r>
              <a:rPr lang="en-GB" dirty="0" smtClean="0"/>
              <a:t>36</a:t>
            </a:r>
            <a:r>
              <a:rPr lang="en-GB" dirty="0"/>
              <a:t>% of BiYP students considered management responsibilities as important – 19% higher than Non BiYP </a:t>
            </a:r>
            <a:r>
              <a:rPr lang="en-GB" dirty="0" smtClean="0"/>
              <a:t>students. </a:t>
            </a:r>
          </a:p>
          <a:p>
            <a:pPr algn="just"/>
            <a:endParaRPr lang="en-GB" sz="800" dirty="0"/>
          </a:p>
          <a:p>
            <a:pPr algn="just"/>
            <a:r>
              <a:rPr lang="en-GB" dirty="0" smtClean="0"/>
              <a:t>29</a:t>
            </a:r>
            <a:r>
              <a:rPr lang="en-GB" dirty="0"/>
              <a:t>% </a:t>
            </a:r>
            <a:r>
              <a:rPr lang="en-GB" dirty="0" smtClean="0"/>
              <a:t>were </a:t>
            </a:r>
            <a:r>
              <a:rPr lang="en-GB" dirty="0"/>
              <a:t>confident about making an informed careers decision – 9% higher than Non BiYP </a:t>
            </a:r>
            <a:r>
              <a:rPr lang="en-GB" dirty="0" smtClean="0"/>
              <a:t>students.</a:t>
            </a:r>
            <a:endParaRPr lang="en-GB" dirty="0"/>
          </a:p>
        </p:txBody>
      </p:sp>
    </p:spTree>
    <p:extLst>
      <p:ext uri="{BB962C8B-B14F-4D97-AF65-F5344CB8AC3E}">
        <p14:creationId xmlns:p14="http://schemas.microsoft.com/office/powerpoint/2010/main" val="568072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6248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58578" y="1981200"/>
            <a:ext cx="8073941" cy="4062651"/>
          </a:xfrm>
          <a:prstGeom prst="rect">
            <a:avLst/>
          </a:prstGeom>
          <a:noFill/>
        </p:spPr>
        <p:txBody>
          <a:bodyPr wrap="square" rtlCol="0">
            <a:spAutoFit/>
          </a:bodyPr>
          <a:lstStyle/>
          <a:p>
            <a:pPr algn="just"/>
            <a:r>
              <a:rPr lang="en-GB" dirty="0"/>
              <a:t>54.62% responded that they are very likely to do a degree versus only </a:t>
            </a:r>
            <a:r>
              <a:rPr lang="en-GB" b="1" dirty="0"/>
              <a:t>10.47%</a:t>
            </a:r>
            <a:r>
              <a:rPr lang="en-GB" dirty="0"/>
              <a:t> expressing a desire to progress onto apprenticeships or </a:t>
            </a:r>
            <a:r>
              <a:rPr lang="en-GB" dirty="0" smtClean="0"/>
              <a:t>vocational learning. </a:t>
            </a:r>
          </a:p>
          <a:p>
            <a:pPr algn="just"/>
            <a:endParaRPr lang="en-GB" sz="800" dirty="0"/>
          </a:p>
          <a:p>
            <a:pPr algn="just"/>
            <a:r>
              <a:rPr lang="en-GB" dirty="0" smtClean="0"/>
              <a:t>30</a:t>
            </a:r>
            <a:r>
              <a:rPr lang="en-GB" dirty="0"/>
              <a:t>% of </a:t>
            </a:r>
            <a:r>
              <a:rPr lang="en-GB" dirty="0" smtClean="0"/>
              <a:t>learners </a:t>
            </a:r>
            <a:r>
              <a:rPr lang="en-GB" dirty="0"/>
              <a:t>had not had careers advice from a careers professional.  </a:t>
            </a:r>
            <a:endParaRPr lang="en-GB" dirty="0" smtClean="0"/>
          </a:p>
          <a:p>
            <a:pPr algn="just"/>
            <a:r>
              <a:rPr lang="en-GB" dirty="0" smtClean="0"/>
              <a:t>60.25</a:t>
            </a:r>
            <a:r>
              <a:rPr lang="en-GB" dirty="0"/>
              <a:t>% </a:t>
            </a:r>
            <a:r>
              <a:rPr lang="en-GB" dirty="0" smtClean="0"/>
              <a:t>preferred online advice </a:t>
            </a:r>
            <a:r>
              <a:rPr lang="en-GB" dirty="0"/>
              <a:t>compared to </a:t>
            </a:r>
            <a:r>
              <a:rPr lang="en-GB" dirty="0" smtClean="0"/>
              <a:t>paper careers campaigns </a:t>
            </a:r>
            <a:r>
              <a:rPr lang="en-GB" dirty="0"/>
              <a:t>14.96%, </a:t>
            </a:r>
          </a:p>
          <a:p>
            <a:pPr algn="just"/>
            <a:endParaRPr lang="en-GB" sz="800" dirty="0"/>
          </a:p>
          <a:p>
            <a:pPr algn="just"/>
            <a:r>
              <a:rPr lang="en-GB" dirty="0" smtClean="0"/>
              <a:t>BiYP </a:t>
            </a:r>
            <a:r>
              <a:rPr lang="en-GB" dirty="0"/>
              <a:t>students valued the guidance and advice given and their work experience by 5 to 10% higher than non-BiYP students. </a:t>
            </a:r>
            <a:r>
              <a:rPr lang="en-GB" dirty="0" smtClean="0"/>
              <a:t>BiYP </a:t>
            </a:r>
            <a:r>
              <a:rPr lang="en-GB" dirty="0"/>
              <a:t>students valued the skills development gained on the programme 10% higher than non-BiYP </a:t>
            </a:r>
            <a:r>
              <a:rPr lang="en-GB" dirty="0" smtClean="0"/>
              <a:t>students </a:t>
            </a:r>
          </a:p>
          <a:p>
            <a:pPr algn="just"/>
            <a:endParaRPr lang="en-GB" sz="800" dirty="0"/>
          </a:p>
          <a:p>
            <a:pPr algn="just"/>
            <a:r>
              <a:rPr lang="en-GB" dirty="0" smtClean="0"/>
              <a:t>BiYP </a:t>
            </a:r>
            <a:r>
              <a:rPr lang="en-GB" dirty="0"/>
              <a:t>students research their future career options much more frequently – weekly rather than monthly than </a:t>
            </a:r>
            <a:r>
              <a:rPr lang="en-GB" dirty="0" smtClean="0"/>
              <a:t>non-BiYP </a:t>
            </a:r>
            <a:r>
              <a:rPr lang="en-GB" dirty="0"/>
              <a:t>students surveyed and show a keener interest in and make better preparations for their future careers. </a:t>
            </a:r>
            <a:endParaRPr lang="en-GB" dirty="0" smtClean="0"/>
          </a:p>
          <a:p>
            <a:pPr algn="just"/>
            <a:endParaRPr lang="en-GB" sz="800" dirty="0"/>
          </a:p>
          <a:p>
            <a:pPr algn="just"/>
            <a:r>
              <a:rPr lang="en-GB" b="1" dirty="0" smtClean="0"/>
              <a:t>Future Developments</a:t>
            </a:r>
            <a:r>
              <a:rPr lang="en-GB" dirty="0" smtClean="0"/>
              <a:t>: extending reach. New Website due October. House of Lords soiree. UCL IOE research into programmes of study. </a:t>
            </a:r>
          </a:p>
        </p:txBody>
      </p:sp>
    </p:spTree>
    <p:extLst>
      <p:ext uri="{BB962C8B-B14F-4D97-AF65-F5344CB8AC3E}">
        <p14:creationId xmlns:p14="http://schemas.microsoft.com/office/powerpoint/2010/main" val="2843309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30" y="762000"/>
            <a:ext cx="8101409" cy="4648200"/>
          </a:xfrm>
          <a:prstGeom prst="rect">
            <a:avLst/>
          </a:prstGeom>
        </p:spPr>
      </p:pic>
    </p:spTree>
    <p:extLst>
      <p:ext uri="{BB962C8B-B14F-4D97-AF65-F5344CB8AC3E}">
        <p14:creationId xmlns:p14="http://schemas.microsoft.com/office/powerpoint/2010/main" val="1923740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9" y="2514600"/>
            <a:ext cx="7887801" cy="3231654"/>
          </a:xfrm>
          <a:prstGeom prst="rect">
            <a:avLst/>
          </a:prstGeom>
          <a:noFill/>
        </p:spPr>
        <p:txBody>
          <a:bodyPr wrap="square" rtlCol="0">
            <a:spAutoFit/>
          </a:bodyPr>
          <a:lstStyle/>
          <a:p>
            <a:r>
              <a:rPr lang="en-GB" b="1" dirty="0" smtClean="0"/>
              <a:t>2. National Careers Service - Prospects </a:t>
            </a:r>
            <a:r>
              <a:rPr lang="en-GB" sz="2400" b="1" dirty="0" smtClean="0"/>
              <a:t>Inspiration Agenda </a:t>
            </a:r>
            <a:r>
              <a:rPr lang="en-GB" b="1" dirty="0" smtClean="0"/>
              <a:t>in London.</a:t>
            </a:r>
          </a:p>
          <a:p>
            <a:endParaRPr lang="en-GB" dirty="0"/>
          </a:p>
          <a:p>
            <a:pPr marL="285750" indent="-285750">
              <a:buFont typeface="Arial" panose="020B0604020202020204" pitchFamily="34" charset="0"/>
              <a:buChar char="•"/>
            </a:pPr>
            <a:r>
              <a:rPr lang="en-GB" dirty="0" smtClean="0"/>
              <a:t>Employer engagement by brokering </a:t>
            </a:r>
            <a:r>
              <a:rPr lang="en-GB" b="1" dirty="0" smtClean="0"/>
              <a:t>inspiring employer talks and activities</a:t>
            </a:r>
            <a:r>
              <a:rPr lang="en-GB" dirty="0" smtClean="0"/>
              <a:t> with </a:t>
            </a:r>
            <a:r>
              <a:rPr lang="en-GB" dirty="0"/>
              <a:t>schools and colleges </a:t>
            </a:r>
            <a:r>
              <a:rPr lang="en-GB" dirty="0" smtClean="0"/>
              <a:t>.</a:t>
            </a:r>
          </a:p>
          <a:p>
            <a:r>
              <a:rPr lang="en-GB" dirty="0" smtClean="0"/>
              <a:t> </a:t>
            </a:r>
            <a:endParaRPr lang="en-GB" dirty="0"/>
          </a:p>
          <a:p>
            <a:pPr marL="285750" indent="-285750">
              <a:buFont typeface="Arial" panose="020B0604020202020204" pitchFamily="34" charset="0"/>
              <a:buChar char="•"/>
            </a:pPr>
            <a:r>
              <a:rPr lang="en-GB" dirty="0"/>
              <a:t>P</a:t>
            </a:r>
            <a:r>
              <a:rPr lang="en-GB" dirty="0" smtClean="0"/>
              <a:t>rovision of impartial CEIAG at Inspiration events and at major national and regional careers events and skills fairs.</a:t>
            </a:r>
          </a:p>
          <a:p>
            <a:r>
              <a:rPr lang="en-GB" dirty="0" smtClean="0"/>
              <a:t> </a:t>
            </a:r>
            <a:endParaRPr lang="en-GB" dirty="0"/>
          </a:p>
          <a:p>
            <a:pPr marL="285750" indent="-285750">
              <a:buFont typeface="Arial" panose="020B0604020202020204" pitchFamily="34" charset="0"/>
              <a:buChar char="•"/>
            </a:pPr>
            <a:r>
              <a:rPr lang="en-GB" dirty="0" smtClean="0"/>
              <a:t>Working </a:t>
            </a:r>
            <a:r>
              <a:rPr lang="en-GB" dirty="0"/>
              <a:t>i</a:t>
            </a:r>
            <a:r>
              <a:rPr lang="en-GB" dirty="0" smtClean="0"/>
              <a:t>n partnership with the London LEP, London Ambitions and the Careers and Enterprise Company’s Enterprise advisors.</a:t>
            </a:r>
          </a:p>
          <a:p>
            <a:endParaRPr lang="en-GB" dirty="0"/>
          </a:p>
        </p:txBody>
      </p:sp>
    </p:spTree>
    <p:extLst>
      <p:ext uri="{BB962C8B-B14F-4D97-AF65-F5344CB8AC3E}">
        <p14:creationId xmlns:p14="http://schemas.microsoft.com/office/powerpoint/2010/main" val="1721044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09600"/>
            <a:ext cx="8382000" cy="5065044"/>
          </a:xfrm>
        </p:spPr>
      </p:pic>
    </p:spTree>
    <p:extLst>
      <p:ext uri="{BB962C8B-B14F-4D97-AF65-F5344CB8AC3E}">
        <p14:creationId xmlns:p14="http://schemas.microsoft.com/office/powerpoint/2010/main" val="2117715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304800"/>
            <a:ext cx="7176727" cy="6249317"/>
          </a:xfrm>
        </p:spPr>
      </p:pic>
    </p:spTree>
    <p:extLst>
      <p:ext uri="{BB962C8B-B14F-4D97-AF65-F5344CB8AC3E}">
        <p14:creationId xmlns:p14="http://schemas.microsoft.com/office/powerpoint/2010/main" val="3719658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699" y="2133600"/>
            <a:ext cx="8332031" cy="3505199"/>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8305800" cy="1143000"/>
          </a:xfrm>
          <a:prstGeom prst="rect">
            <a:avLst/>
          </a:prstGeom>
        </p:spPr>
      </p:pic>
    </p:spTree>
    <p:extLst>
      <p:ext uri="{BB962C8B-B14F-4D97-AF65-F5344CB8AC3E}">
        <p14:creationId xmlns:p14="http://schemas.microsoft.com/office/powerpoint/2010/main" val="2482104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9" y="1981200"/>
            <a:ext cx="7887801" cy="3139321"/>
          </a:xfrm>
          <a:prstGeom prst="rect">
            <a:avLst/>
          </a:prstGeom>
          <a:noFill/>
        </p:spPr>
        <p:txBody>
          <a:bodyPr wrap="square" rtlCol="0">
            <a:spAutoFit/>
          </a:bodyPr>
          <a:lstStyle/>
          <a:p>
            <a:r>
              <a:rPr lang="en-GB" b="1" dirty="0" smtClean="0"/>
              <a:t>Key Achievements : National Careers Service/Prospects Inspiration Agenda.</a:t>
            </a:r>
          </a:p>
          <a:p>
            <a:endParaRPr lang="en-GB" b="1" dirty="0"/>
          </a:p>
          <a:p>
            <a:r>
              <a:rPr lang="en-GB" dirty="0"/>
              <a:t>Engagement </a:t>
            </a:r>
            <a:r>
              <a:rPr lang="en-GB" dirty="0" smtClean="0"/>
              <a:t>: </a:t>
            </a:r>
            <a:r>
              <a:rPr lang="en-GB" dirty="0"/>
              <a:t>Totals to March 31 2016</a:t>
            </a:r>
          </a:p>
          <a:p>
            <a:r>
              <a:rPr lang="en-GB" dirty="0" smtClean="0"/>
              <a:t>(National </a:t>
            </a:r>
            <a:r>
              <a:rPr lang="en-GB" dirty="0"/>
              <a:t>Careers Service Inspiration Agenda </a:t>
            </a:r>
            <a:r>
              <a:rPr lang="en-GB" dirty="0" smtClean="0"/>
              <a:t>figures)</a:t>
            </a:r>
            <a:endParaRPr lang="en-GB" dirty="0"/>
          </a:p>
          <a:p>
            <a:endParaRPr lang="en-GB" dirty="0" smtClean="0"/>
          </a:p>
          <a:p>
            <a:r>
              <a:rPr lang="en-GB" dirty="0" smtClean="0"/>
              <a:t>Total </a:t>
            </a:r>
            <a:r>
              <a:rPr lang="en-GB" dirty="0"/>
              <a:t>Number of young people engaged = 11,609</a:t>
            </a:r>
          </a:p>
          <a:p>
            <a:r>
              <a:rPr lang="en-GB" dirty="0" smtClean="0"/>
              <a:t>Total </a:t>
            </a:r>
            <a:r>
              <a:rPr lang="en-GB" dirty="0"/>
              <a:t>number of School / College Activities = 96 </a:t>
            </a:r>
            <a:r>
              <a:rPr lang="en-GB" dirty="0" smtClean="0"/>
              <a:t>activities</a:t>
            </a:r>
          </a:p>
          <a:p>
            <a:r>
              <a:rPr lang="en-GB" dirty="0" smtClean="0"/>
              <a:t>School </a:t>
            </a:r>
            <a:r>
              <a:rPr lang="en-GB" dirty="0"/>
              <a:t>Activity </a:t>
            </a:r>
            <a:r>
              <a:rPr lang="en-GB" dirty="0" smtClean="0"/>
              <a:t>targets </a:t>
            </a:r>
            <a:r>
              <a:rPr lang="en-GB" dirty="0"/>
              <a:t>exceeded </a:t>
            </a:r>
            <a:r>
              <a:rPr lang="en-GB" dirty="0" smtClean="0"/>
              <a:t>with </a:t>
            </a:r>
            <a:r>
              <a:rPr lang="en-GB" dirty="0"/>
              <a:t>200 schools and colleges engaged overall.</a:t>
            </a:r>
          </a:p>
          <a:p>
            <a:r>
              <a:rPr lang="en-GB" dirty="0" smtClean="0"/>
              <a:t>Employer </a:t>
            </a:r>
            <a:r>
              <a:rPr lang="en-GB" dirty="0"/>
              <a:t>Engagement target </a:t>
            </a:r>
            <a:r>
              <a:rPr lang="en-GB" dirty="0" smtClean="0"/>
              <a:t>exceeded with 342 </a:t>
            </a:r>
            <a:r>
              <a:rPr lang="en-GB" dirty="0"/>
              <a:t>employers engaged overall</a:t>
            </a:r>
            <a:r>
              <a:rPr lang="en-GB" dirty="0" smtClean="0"/>
              <a:t>.</a:t>
            </a:r>
          </a:p>
          <a:p>
            <a:endParaRPr lang="en-GB" dirty="0"/>
          </a:p>
          <a:p>
            <a:r>
              <a:rPr lang="en-GB" dirty="0" smtClean="0"/>
              <a:t>Particular success with the Business and Finance and Construction sectors.</a:t>
            </a:r>
            <a:endParaRPr lang="en-GB" dirty="0"/>
          </a:p>
        </p:txBody>
      </p:sp>
    </p:spTree>
    <p:extLst>
      <p:ext uri="{BB962C8B-B14F-4D97-AF65-F5344CB8AC3E}">
        <p14:creationId xmlns:p14="http://schemas.microsoft.com/office/powerpoint/2010/main" val="3908005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9" y="1981200"/>
            <a:ext cx="7887801" cy="3662541"/>
          </a:xfrm>
          <a:prstGeom prst="rect">
            <a:avLst/>
          </a:prstGeom>
          <a:noFill/>
        </p:spPr>
        <p:txBody>
          <a:bodyPr wrap="square" rtlCol="0">
            <a:spAutoFit/>
          </a:bodyPr>
          <a:lstStyle/>
          <a:p>
            <a:pPr algn="just"/>
            <a:r>
              <a:rPr lang="en-GB" dirty="0"/>
              <a:t>According to Archer et al (2015) ‘Aspires 2 Project’. ‘Less than two thirds of Year 11 students have received careers education. Less than half of all students have had work experience. And only 57 per cent of students are satisfied with the careers education that they have received’. (p.3.) </a:t>
            </a:r>
            <a:endParaRPr lang="en-GB" dirty="0" smtClean="0"/>
          </a:p>
          <a:p>
            <a:pPr algn="just"/>
            <a:endParaRPr lang="en-GB" sz="800" dirty="0"/>
          </a:p>
          <a:p>
            <a:pPr algn="just"/>
            <a:r>
              <a:rPr lang="en-GB" dirty="0" smtClean="0"/>
              <a:t>However </a:t>
            </a:r>
            <a:r>
              <a:rPr lang="en-GB" dirty="0"/>
              <a:t>if we look at an example of feedback collected from Yr. 12 students at one typical Inspiration Activity with a construction company, 92% of students reported gaining a better understanding of the world of work, 86% said they had gained a better understanding of job roles, 84% reported understanding more about the qualifications and skills needed by employers.  </a:t>
            </a:r>
            <a:endParaRPr lang="en-GB" dirty="0" smtClean="0"/>
          </a:p>
          <a:p>
            <a:pPr algn="just"/>
            <a:endParaRPr lang="en-GB" sz="800" dirty="0"/>
          </a:p>
          <a:p>
            <a:pPr algn="just"/>
            <a:r>
              <a:rPr lang="en-GB" dirty="0" smtClean="0"/>
              <a:t>Feedback </a:t>
            </a:r>
            <a:r>
              <a:rPr lang="en-GB" dirty="0"/>
              <a:t>from Inspiration Agenda activities show that they do help young people to understanding modern recruitment practices through mock interviews and with activities and examples of work-based learning.</a:t>
            </a:r>
            <a:endParaRPr lang="en-GB" b="1" dirty="0" smtClean="0"/>
          </a:p>
        </p:txBody>
      </p:sp>
    </p:spTree>
    <p:extLst>
      <p:ext uri="{BB962C8B-B14F-4D97-AF65-F5344CB8AC3E}">
        <p14:creationId xmlns:p14="http://schemas.microsoft.com/office/powerpoint/2010/main" val="1585010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2" name="TextBox 1"/>
          <p:cNvSpPr txBox="1"/>
          <p:nvPr/>
        </p:nvSpPr>
        <p:spPr>
          <a:xfrm>
            <a:off x="704298" y="2057400"/>
            <a:ext cx="7872561" cy="3570208"/>
          </a:xfrm>
          <a:prstGeom prst="rect">
            <a:avLst/>
          </a:prstGeom>
          <a:noFill/>
        </p:spPr>
        <p:txBody>
          <a:bodyPr wrap="square" rtlCol="0">
            <a:spAutoFit/>
          </a:bodyPr>
          <a:lstStyle/>
          <a:p>
            <a:r>
              <a:rPr lang="en-GB" sz="2800" b="1" dirty="0" smtClean="0"/>
              <a:t>Background &amp; Context</a:t>
            </a:r>
          </a:p>
          <a:p>
            <a:endParaRPr lang="en-GB" dirty="0" smtClean="0"/>
          </a:p>
          <a:p>
            <a:pPr algn="just"/>
            <a:r>
              <a:rPr lang="en-GB" dirty="0" smtClean="0"/>
              <a:t>In recent years serious concerns have been expressed by researchers and policy makers </a:t>
            </a:r>
            <a:r>
              <a:rPr lang="en-GB" dirty="0"/>
              <a:t>and employers over </a:t>
            </a:r>
            <a:r>
              <a:rPr lang="en-GB" dirty="0" smtClean="0"/>
              <a:t>the quantity and quality of impartial and effective Careers Education Information Advice and Guidance (CEIAG) provided to young people in Schools Colleges and Universities.</a:t>
            </a:r>
          </a:p>
          <a:p>
            <a:pPr algn="just"/>
            <a:endParaRPr lang="en-GB" dirty="0"/>
          </a:p>
          <a:p>
            <a:pPr algn="just"/>
            <a:r>
              <a:rPr lang="en-GB" dirty="0" smtClean="0"/>
              <a:t>This has led to new policy drivers from HM Government and Ofsted to improve CEIAG provision.  Careers advisors organisations have also expressed concerns regarding the effects of funding cuts, rationalisation of local services and a lack of support for careers practitioners.</a:t>
            </a:r>
          </a:p>
          <a:p>
            <a:pPr algn="just"/>
            <a:endParaRPr lang="en-GB" dirty="0"/>
          </a:p>
        </p:txBody>
      </p:sp>
    </p:spTree>
    <p:extLst>
      <p:ext uri="{BB962C8B-B14F-4D97-AF65-F5344CB8AC3E}">
        <p14:creationId xmlns:p14="http://schemas.microsoft.com/office/powerpoint/2010/main" val="3924374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9" y="1981200"/>
            <a:ext cx="7887801" cy="3416320"/>
          </a:xfrm>
          <a:prstGeom prst="rect">
            <a:avLst/>
          </a:prstGeom>
          <a:noFill/>
        </p:spPr>
        <p:txBody>
          <a:bodyPr wrap="square" rtlCol="0">
            <a:spAutoFit/>
          </a:bodyPr>
          <a:lstStyle/>
          <a:p>
            <a:pPr algn="just"/>
            <a:r>
              <a:rPr lang="en-GB" b="1" dirty="0" smtClean="0"/>
              <a:t>National Careers Service - Prospects Inspirations</a:t>
            </a:r>
          </a:p>
          <a:p>
            <a:pPr algn="just"/>
            <a:endParaRPr lang="en-GB" b="1" dirty="0" smtClean="0"/>
          </a:p>
          <a:p>
            <a:pPr marL="285750" indent="-285750" algn="just">
              <a:buFont typeface="Arial" panose="020B0604020202020204" pitchFamily="34" charset="0"/>
              <a:buChar char="•"/>
            </a:pPr>
            <a:r>
              <a:rPr lang="en-GB" dirty="0" smtClean="0"/>
              <a:t>The value of large careers fairs and skills events </a:t>
            </a:r>
          </a:p>
          <a:p>
            <a:pPr marL="285750" indent="-285750" algn="just">
              <a:buFont typeface="Arial" panose="020B0604020202020204" pitchFamily="34" charset="0"/>
              <a:buChar char="•"/>
            </a:pPr>
            <a:r>
              <a:rPr lang="en-GB" dirty="0"/>
              <a:t>S</a:t>
            </a:r>
            <a:r>
              <a:rPr lang="en-GB" dirty="0" smtClean="0"/>
              <a:t>mall targeted and more specialised events.</a:t>
            </a:r>
            <a:endParaRPr lang="en-GB" dirty="0"/>
          </a:p>
          <a:p>
            <a:pPr algn="just"/>
            <a:endParaRPr lang="en-GB" dirty="0" smtClean="0"/>
          </a:p>
          <a:p>
            <a:pPr algn="just"/>
            <a:r>
              <a:rPr lang="en-GB" b="1" dirty="0" smtClean="0">
                <a:solidFill>
                  <a:schemeClr val="tx2">
                    <a:lumMod val="60000"/>
                    <a:lumOff val="40000"/>
                  </a:schemeClr>
                </a:solidFill>
              </a:rPr>
              <a:t>Link to STEM Event.</a:t>
            </a:r>
          </a:p>
          <a:p>
            <a:pPr algn="just"/>
            <a:endParaRPr lang="en-GB" b="1" dirty="0"/>
          </a:p>
          <a:p>
            <a:pPr algn="just"/>
            <a:r>
              <a:rPr lang="en-GB" dirty="0"/>
              <a:t>Work going forward</a:t>
            </a:r>
            <a:r>
              <a:rPr lang="en-GB" b="1" dirty="0" smtClean="0"/>
              <a:t>. Videos on You Tube. Impacts. NEETS.</a:t>
            </a:r>
            <a:endParaRPr lang="en-GB" b="1" dirty="0"/>
          </a:p>
          <a:p>
            <a:pPr algn="just"/>
            <a:endParaRPr lang="en-GB" b="1" dirty="0" smtClean="0">
              <a:hlinkClick r:id="rId3"/>
            </a:endParaRPr>
          </a:p>
          <a:p>
            <a:pPr algn="just"/>
            <a:r>
              <a:rPr lang="en-GB" b="1" dirty="0" smtClean="0">
                <a:hlinkClick r:id="rId3"/>
              </a:rPr>
              <a:t>https</a:t>
            </a:r>
            <a:r>
              <a:rPr lang="en-GB" b="1" dirty="0">
                <a:hlinkClick r:id="rId3"/>
              </a:rPr>
              <a:t>://www.youtube.com/watch?v=NIrCc2D6TTQ&amp;list=PLHDu0rwz9X6yGDh9wuGHwDcHKAvO8qTZ2</a:t>
            </a:r>
            <a:endParaRPr lang="en-GB" b="1" dirty="0"/>
          </a:p>
          <a:p>
            <a:pPr algn="just"/>
            <a:endParaRPr lang="en-GB" b="1" dirty="0" smtClean="0"/>
          </a:p>
        </p:txBody>
      </p:sp>
    </p:spTree>
    <p:extLst>
      <p:ext uri="{BB962C8B-B14F-4D97-AF65-F5344CB8AC3E}">
        <p14:creationId xmlns:p14="http://schemas.microsoft.com/office/powerpoint/2010/main" val="3007997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05323"/>
            <a:ext cx="8001000" cy="6569215"/>
          </a:xfrm>
        </p:spPr>
      </p:pic>
    </p:spTree>
    <p:extLst>
      <p:ext uri="{BB962C8B-B14F-4D97-AF65-F5344CB8AC3E}">
        <p14:creationId xmlns:p14="http://schemas.microsoft.com/office/powerpoint/2010/main" val="3485084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60960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704300" y="2819400"/>
            <a:ext cx="7887801" cy="2923877"/>
          </a:xfrm>
          <a:prstGeom prst="rect">
            <a:avLst/>
          </a:prstGeom>
          <a:noFill/>
        </p:spPr>
        <p:txBody>
          <a:bodyPr wrap="square" rtlCol="0">
            <a:spAutoFit/>
          </a:bodyPr>
          <a:lstStyle/>
          <a:p>
            <a:endParaRPr lang="en-GB" b="1" dirty="0"/>
          </a:p>
          <a:p>
            <a:r>
              <a:rPr lang="en-GB" b="1" dirty="0" smtClean="0"/>
              <a:t>3. Access to HE (London Higher) </a:t>
            </a:r>
            <a:r>
              <a:rPr lang="en-GB" sz="2400" b="1" dirty="0" smtClean="0"/>
              <a:t>Prepare to Succeed </a:t>
            </a:r>
            <a:r>
              <a:rPr lang="en-GB" sz="2400" b="1" dirty="0"/>
              <a:t>P</a:t>
            </a:r>
            <a:r>
              <a:rPr lang="en-GB" sz="2400" b="1" dirty="0" smtClean="0"/>
              <a:t>roject.</a:t>
            </a:r>
          </a:p>
          <a:p>
            <a:endParaRPr lang="en-GB" sz="800" dirty="0"/>
          </a:p>
          <a:p>
            <a:pPr algn="just"/>
            <a:r>
              <a:rPr lang="en-GB" b="1" dirty="0"/>
              <a:t>24 </a:t>
            </a:r>
            <a:r>
              <a:rPr lang="en-GB" b="1" dirty="0" smtClean="0"/>
              <a:t>Focus Groups </a:t>
            </a:r>
            <a:r>
              <a:rPr lang="en-GB" dirty="0" smtClean="0"/>
              <a:t>were conducted at </a:t>
            </a:r>
            <a:r>
              <a:rPr lang="en-GB" b="1" dirty="0" smtClean="0"/>
              <a:t>8 London universities </a:t>
            </a:r>
            <a:r>
              <a:rPr lang="en-GB" dirty="0" smtClean="0"/>
              <a:t>with </a:t>
            </a:r>
            <a:r>
              <a:rPr lang="en-GB" b="1" dirty="0" smtClean="0"/>
              <a:t>200</a:t>
            </a:r>
            <a:r>
              <a:rPr lang="en-GB" dirty="0" smtClean="0"/>
              <a:t> 1</a:t>
            </a:r>
            <a:r>
              <a:rPr lang="en-GB" baseline="30000" dirty="0" smtClean="0"/>
              <a:t>st</a:t>
            </a:r>
            <a:r>
              <a:rPr lang="en-GB" dirty="0" smtClean="0"/>
              <a:t> and 2</a:t>
            </a:r>
            <a:r>
              <a:rPr lang="en-GB" baseline="30000" dirty="0" smtClean="0"/>
              <a:t>nd</a:t>
            </a:r>
            <a:r>
              <a:rPr lang="en-GB" dirty="0" smtClean="0"/>
              <a:t> year undergraduate students from Black and Minority Ethic (BAME) backgrounds. </a:t>
            </a:r>
          </a:p>
          <a:p>
            <a:pPr algn="just"/>
            <a:endParaRPr lang="en-GB" dirty="0"/>
          </a:p>
          <a:p>
            <a:pPr algn="just"/>
            <a:r>
              <a:rPr lang="en-GB" dirty="0" smtClean="0"/>
              <a:t>LSB. LSE. UCL. Greenwich. Kingston. GSM. RVC. St Mary’s.</a:t>
            </a:r>
            <a:endParaRPr lang="en-GB" dirty="0"/>
          </a:p>
          <a:p>
            <a:pPr algn="just"/>
            <a:endParaRPr lang="en-GB" sz="800" dirty="0" smtClean="0"/>
          </a:p>
          <a:p>
            <a:pPr algn="just"/>
            <a:r>
              <a:rPr lang="en-GB" dirty="0" smtClean="0"/>
              <a:t>Respondents were undergraduate 1</a:t>
            </a:r>
            <a:r>
              <a:rPr lang="en-GB" baseline="30000" dirty="0" smtClean="0"/>
              <a:t>st</a:t>
            </a:r>
            <a:r>
              <a:rPr lang="en-GB" dirty="0" smtClean="0"/>
              <a:t> and 2</a:t>
            </a:r>
            <a:r>
              <a:rPr lang="en-GB" baseline="30000" dirty="0" smtClean="0"/>
              <a:t>nd</a:t>
            </a:r>
            <a:r>
              <a:rPr lang="en-GB" dirty="0" smtClean="0"/>
              <a:t> years from a large sample of courses We discussed their experiences at university so far and the influences on their career choices and outcomes since leaving secondary school</a:t>
            </a:r>
            <a:r>
              <a:rPr lang="en-GB" dirty="0"/>
              <a:t>.</a:t>
            </a:r>
            <a:endParaRPr lang="en-GB"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373" y="1943144"/>
            <a:ext cx="2662968" cy="10286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59" y="2164142"/>
            <a:ext cx="2210964" cy="807658"/>
          </a:xfrm>
          <a:prstGeom prst="rect">
            <a:avLst/>
          </a:prstGeom>
        </p:spPr>
      </p:pic>
    </p:spTree>
    <p:extLst>
      <p:ext uri="{BB962C8B-B14F-4D97-AF65-F5344CB8AC3E}">
        <p14:creationId xmlns:p14="http://schemas.microsoft.com/office/powerpoint/2010/main" val="2289753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58579" y="1981200"/>
            <a:ext cx="7887801" cy="3724096"/>
          </a:xfrm>
          <a:prstGeom prst="rect">
            <a:avLst/>
          </a:prstGeom>
          <a:noFill/>
        </p:spPr>
        <p:txBody>
          <a:bodyPr wrap="square" rtlCol="0">
            <a:spAutoFit/>
          </a:bodyPr>
          <a:lstStyle/>
          <a:p>
            <a:r>
              <a:rPr lang="en-GB" sz="2800" b="1" dirty="0"/>
              <a:t>The </a:t>
            </a:r>
            <a:r>
              <a:rPr lang="en-GB" sz="2800" b="1" dirty="0" smtClean="0"/>
              <a:t>topics discussed in </a:t>
            </a:r>
            <a:r>
              <a:rPr lang="en-GB" sz="2800" b="1" dirty="0"/>
              <a:t>the focus groups </a:t>
            </a:r>
            <a:r>
              <a:rPr lang="en-GB" sz="2800" b="1" dirty="0" smtClean="0"/>
              <a:t>were:</a:t>
            </a:r>
          </a:p>
          <a:p>
            <a:endParaRPr lang="en-GB" sz="800" dirty="0"/>
          </a:p>
          <a:p>
            <a:pPr algn="just"/>
            <a:r>
              <a:rPr lang="en-GB" dirty="0" smtClean="0"/>
              <a:t>•</a:t>
            </a:r>
            <a:r>
              <a:rPr lang="en-GB" sz="2000" dirty="0" smtClean="0"/>
              <a:t>The extent </a:t>
            </a:r>
            <a:r>
              <a:rPr lang="en-GB" sz="2000" dirty="0"/>
              <a:t>of CEIAG received pre - HE and by </a:t>
            </a:r>
            <a:r>
              <a:rPr lang="en-GB" sz="2000" dirty="0" smtClean="0"/>
              <a:t>whom</a:t>
            </a:r>
            <a:endParaRPr lang="en-GB" sz="2000" dirty="0"/>
          </a:p>
          <a:p>
            <a:pPr algn="just"/>
            <a:r>
              <a:rPr lang="en-GB" sz="2000" dirty="0" smtClean="0"/>
              <a:t>•The influences </a:t>
            </a:r>
            <a:r>
              <a:rPr lang="en-GB" sz="2000" dirty="0"/>
              <a:t>of formal and informal </a:t>
            </a:r>
            <a:r>
              <a:rPr lang="en-GB" sz="2000" dirty="0" smtClean="0"/>
              <a:t>sources for CEIAG</a:t>
            </a:r>
            <a:endParaRPr lang="en-GB" sz="2000" dirty="0"/>
          </a:p>
          <a:p>
            <a:pPr algn="just"/>
            <a:r>
              <a:rPr lang="en-GB" sz="2000" dirty="0" smtClean="0"/>
              <a:t>•How </a:t>
            </a:r>
            <a:r>
              <a:rPr lang="en-GB" sz="2000" dirty="0"/>
              <a:t>subjects were chosen and </a:t>
            </a:r>
            <a:r>
              <a:rPr lang="en-GB" sz="2000" dirty="0" smtClean="0"/>
              <a:t>when</a:t>
            </a:r>
            <a:endParaRPr lang="en-GB" sz="2000" dirty="0"/>
          </a:p>
          <a:p>
            <a:pPr algn="just"/>
            <a:r>
              <a:rPr lang="en-GB" sz="2000" dirty="0" smtClean="0"/>
              <a:t>•Expectations </a:t>
            </a:r>
            <a:r>
              <a:rPr lang="en-GB" sz="2000" dirty="0"/>
              <a:t>of HE study and </a:t>
            </a:r>
            <a:r>
              <a:rPr lang="en-GB" sz="2000" dirty="0" smtClean="0"/>
              <a:t>the realities</a:t>
            </a:r>
            <a:endParaRPr lang="en-GB" sz="2000" dirty="0"/>
          </a:p>
          <a:p>
            <a:pPr algn="just"/>
            <a:r>
              <a:rPr lang="en-GB" sz="2000" dirty="0" smtClean="0"/>
              <a:t>•Level </a:t>
            </a:r>
            <a:r>
              <a:rPr lang="en-GB" sz="2000" dirty="0"/>
              <a:t>of preparation for HE </a:t>
            </a:r>
            <a:r>
              <a:rPr lang="en-GB" sz="2000" dirty="0" smtClean="0"/>
              <a:t>study</a:t>
            </a:r>
            <a:endParaRPr lang="en-GB" sz="2000" dirty="0"/>
          </a:p>
          <a:p>
            <a:pPr algn="just"/>
            <a:r>
              <a:rPr lang="en-GB" sz="2000" dirty="0" smtClean="0"/>
              <a:t>•Key </a:t>
            </a:r>
            <a:r>
              <a:rPr lang="en-GB" sz="2000" dirty="0"/>
              <a:t>features of HE </a:t>
            </a:r>
            <a:r>
              <a:rPr lang="en-GB" sz="2000" dirty="0" smtClean="0"/>
              <a:t>study</a:t>
            </a:r>
          </a:p>
          <a:p>
            <a:pPr algn="just"/>
            <a:endParaRPr lang="en-GB" sz="2000" dirty="0"/>
          </a:p>
          <a:p>
            <a:pPr algn="just"/>
            <a:r>
              <a:rPr lang="en-GB" sz="2000" dirty="0" smtClean="0"/>
              <a:t>•What </a:t>
            </a:r>
            <a:r>
              <a:rPr lang="en-GB" sz="2000" dirty="0"/>
              <a:t>would </a:t>
            </a:r>
            <a:r>
              <a:rPr lang="en-GB" sz="2000" dirty="0" smtClean="0"/>
              <a:t>it have </a:t>
            </a:r>
            <a:r>
              <a:rPr lang="en-GB" sz="2000" dirty="0"/>
              <a:t>been </a:t>
            </a:r>
            <a:r>
              <a:rPr lang="en-GB" sz="2000" dirty="0" smtClean="0"/>
              <a:t>important </a:t>
            </a:r>
            <a:r>
              <a:rPr lang="en-GB" sz="2000" dirty="0"/>
              <a:t>to know pre HE, </a:t>
            </a:r>
            <a:r>
              <a:rPr lang="en-GB" sz="2000" dirty="0" smtClean="0"/>
              <a:t>that could help make options and pathways clearer and career decisions easier to manage?</a:t>
            </a:r>
            <a:endParaRPr lang="en-GB" sz="2000" dirty="0"/>
          </a:p>
        </p:txBody>
      </p:sp>
    </p:spTree>
    <p:extLst>
      <p:ext uri="{BB962C8B-B14F-4D97-AF65-F5344CB8AC3E}">
        <p14:creationId xmlns:p14="http://schemas.microsoft.com/office/powerpoint/2010/main" val="3645788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9" y="1905000"/>
            <a:ext cx="7887801" cy="3754874"/>
          </a:xfrm>
          <a:prstGeom prst="rect">
            <a:avLst/>
          </a:prstGeom>
          <a:noFill/>
        </p:spPr>
        <p:txBody>
          <a:bodyPr wrap="square" rtlCol="0">
            <a:spAutoFit/>
          </a:bodyPr>
          <a:lstStyle/>
          <a:p>
            <a:r>
              <a:rPr lang="en-GB" b="1" dirty="0" smtClean="0"/>
              <a:t>Key Findings : Prepare to Succeed (BAME) Focus Groups.</a:t>
            </a:r>
          </a:p>
          <a:p>
            <a:endParaRPr lang="en-GB" sz="800" b="1" dirty="0"/>
          </a:p>
          <a:p>
            <a:pPr marL="285750" indent="-285750" algn="just">
              <a:buFont typeface="Arial" panose="020B0604020202020204" pitchFamily="34" charset="0"/>
              <a:buChar char="•"/>
            </a:pPr>
            <a:r>
              <a:rPr lang="en-GB" dirty="0" smtClean="0"/>
              <a:t>There </a:t>
            </a:r>
            <a:r>
              <a:rPr lang="en-GB" dirty="0"/>
              <a:t>are widely different pathways into and through HE. The experiences and the routes to HE are very different for Home versus International Students and between young university leavers and older </a:t>
            </a:r>
            <a:r>
              <a:rPr lang="en-GB" dirty="0" smtClean="0"/>
              <a:t>students.</a:t>
            </a:r>
          </a:p>
          <a:p>
            <a:pPr algn="just"/>
            <a:r>
              <a:rPr lang="en-GB" sz="800" dirty="0" smtClean="0"/>
              <a:t> </a:t>
            </a:r>
          </a:p>
          <a:p>
            <a:pPr marL="285750" indent="-285750" algn="just">
              <a:buFont typeface="Arial" panose="020B0604020202020204" pitchFamily="34" charset="0"/>
              <a:buChar char="•"/>
            </a:pPr>
            <a:r>
              <a:rPr lang="en-GB" dirty="0" smtClean="0"/>
              <a:t>individual </a:t>
            </a:r>
            <a:r>
              <a:rPr lang="en-GB" dirty="0"/>
              <a:t>stories provide a richer set of contextual relevance </a:t>
            </a:r>
            <a:r>
              <a:rPr lang="en-GB" dirty="0" smtClean="0"/>
              <a:t>in terms of perceived options and other influences upon career decisions.</a:t>
            </a:r>
          </a:p>
          <a:p>
            <a:pPr algn="just"/>
            <a:r>
              <a:rPr lang="en-GB" sz="800" dirty="0" smtClean="0"/>
              <a:t> </a:t>
            </a:r>
            <a:endParaRPr lang="en-GB" sz="800" dirty="0"/>
          </a:p>
          <a:p>
            <a:pPr marL="285750" indent="-285750" algn="just">
              <a:buFont typeface="Arial" panose="020B0604020202020204" pitchFamily="34" charset="0"/>
              <a:buChar char="•"/>
            </a:pPr>
            <a:r>
              <a:rPr lang="en-GB" dirty="0" smtClean="0"/>
              <a:t>All </a:t>
            </a:r>
            <a:r>
              <a:rPr lang="en-GB" dirty="0"/>
              <a:t>learners </a:t>
            </a:r>
            <a:r>
              <a:rPr lang="en-GB" dirty="0" smtClean="0"/>
              <a:t>reported </a:t>
            </a:r>
            <a:r>
              <a:rPr lang="en-GB" dirty="0"/>
              <a:t>undertaking </a:t>
            </a:r>
            <a:r>
              <a:rPr lang="en-GB" dirty="0" smtClean="0"/>
              <a:t>their </a:t>
            </a:r>
            <a:r>
              <a:rPr lang="en-GB" dirty="0"/>
              <a:t>own careers research - mostly </a:t>
            </a:r>
            <a:r>
              <a:rPr lang="en-GB" dirty="0" smtClean="0"/>
              <a:t>online.</a:t>
            </a:r>
          </a:p>
          <a:p>
            <a:pPr algn="just"/>
            <a:endParaRPr lang="en-GB" sz="800" dirty="0" smtClean="0"/>
          </a:p>
          <a:p>
            <a:pPr marL="285750" indent="-285750" algn="just">
              <a:buFont typeface="Arial" panose="020B0604020202020204" pitchFamily="34" charset="0"/>
              <a:buChar char="•"/>
            </a:pPr>
            <a:r>
              <a:rPr lang="en-GB" dirty="0" smtClean="0"/>
              <a:t>Many learners reported benefiting from flexible WP schemes, including pre-HE Access and Foundation courses.</a:t>
            </a:r>
          </a:p>
          <a:p>
            <a:pPr marL="285750" indent="-285750" algn="just">
              <a:buFont typeface="Arial" panose="020B0604020202020204" pitchFamily="34" charset="0"/>
              <a:buChar char="•"/>
            </a:pPr>
            <a:endParaRPr lang="en-GB" sz="800" dirty="0" smtClean="0"/>
          </a:p>
          <a:p>
            <a:pPr marL="285750" indent="-285750" algn="just">
              <a:buFont typeface="Arial" panose="020B0604020202020204" pitchFamily="34" charset="0"/>
              <a:buChar char="•"/>
            </a:pPr>
            <a:r>
              <a:rPr lang="en-GB" dirty="0" smtClean="0"/>
              <a:t>Careers </a:t>
            </a:r>
            <a:r>
              <a:rPr lang="en-GB" dirty="0"/>
              <a:t>advisors don't feature as highly </a:t>
            </a:r>
            <a:r>
              <a:rPr lang="en-GB" dirty="0" smtClean="0"/>
              <a:t>as peers, and family </a:t>
            </a:r>
            <a:r>
              <a:rPr lang="en-GB" dirty="0"/>
              <a:t>and friends </a:t>
            </a:r>
            <a:r>
              <a:rPr lang="en-GB" dirty="0" smtClean="0"/>
              <a:t>(some of whom are employers) and course tutors for </a:t>
            </a:r>
            <a:r>
              <a:rPr lang="en-GB" dirty="0"/>
              <a:t>signposting learners into </a:t>
            </a:r>
            <a:r>
              <a:rPr lang="en-GB" dirty="0" smtClean="0"/>
              <a:t>careers.</a:t>
            </a:r>
            <a:endParaRPr lang="en-GB" dirty="0"/>
          </a:p>
        </p:txBody>
      </p:sp>
    </p:spTree>
    <p:extLst>
      <p:ext uri="{BB962C8B-B14F-4D97-AF65-F5344CB8AC3E}">
        <p14:creationId xmlns:p14="http://schemas.microsoft.com/office/powerpoint/2010/main" val="985010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63246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9" y="2209800"/>
            <a:ext cx="7887801" cy="3385542"/>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Student </a:t>
            </a:r>
            <a:r>
              <a:rPr lang="en-GB" dirty="0"/>
              <a:t>progression choices into HE after A levels are highly constrained by their grades, so resits and gap years form part of the picture of the sometimes messy progression - post A levels</a:t>
            </a:r>
            <a:r>
              <a:rPr lang="en-GB" dirty="0" smtClean="0"/>
              <a:t>.</a:t>
            </a:r>
          </a:p>
          <a:p>
            <a:pPr algn="just"/>
            <a:endParaRPr lang="en-GB" sz="800" dirty="0"/>
          </a:p>
          <a:p>
            <a:pPr marL="285750" indent="-285750" algn="just">
              <a:buFont typeface="Arial" panose="020B0604020202020204" pitchFamily="34" charset="0"/>
              <a:buChar char="•"/>
            </a:pPr>
            <a:r>
              <a:rPr lang="en-GB" dirty="0" smtClean="0"/>
              <a:t>Pragmatic </a:t>
            </a:r>
            <a:r>
              <a:rPr lang="en-GB" dirty="0"/>
              <a:t>choices are made when choosing a university based on the availability of the course at certain institutions, some students travelled up to four hours a day to university because it was the only institution that provided the course that </a:t>
            </a:r>
            <a:r>
              <a:rPr lang="en-GB" dirty="0" smtClean="0"/>
              <a:t>met </a:t>
            </a:r>
            <a:r>
              <a:rPr lang="en-GB" dirty="0"/>
              <a:t>their </a:t>
            </a:r>
            <a:r>
              <a:rPr lang="en-GB" dirty="0" smtClean="0"/>
              <a:t>employment needs </a:t>
            </a:r>
            <a:r>
              <a:rPr lang="en-GB" dirty="0"/>
              <a:t>and which they were eligible to join</a:t>
            </a:r>
            <a:r>
              <a:rPr lang="en-GB" dirty="0" smtClean="0"/>
              <a:t>.</a:t>
            </a:r>
          </a:p>
          <a:p>
            <a:pPr algn="just"/>
            <a:r>
              <a:rPr lang="en-GB" sz="800" dirty="0" smtClean="0"/>
              <a:t> </a:t>
            </a:r>
            <a:endParaRPr lang="en-GB" sz="800" dirty="0"/>
          </a:p>
          <a:p>
            <a:pPr marL="285750" indent="-285750" algn="just">
              <a:buFont typeface="Arial" panose="020B0604020202020204" pitchFamily="34" charset="0"/>
              <a:buChar char="•"/>
            </a:pPr>
            <a:r>
              <a:rPr lang="en-GB" dirty="0" smtClean="0"/>
              <a:t>Flexibility </a:t>
            </a:r>
            <a:r>
              <a:rPr lang="en-GB" dirty="0"/>
              <a:t>of attendance and modes of study and access to on-line support and resources offered a variety of ways to study working around other commitments. </a:t>
            </a:r>
            <a:endParaRPr lang="en-GB" dirty="0" smtClean="0"/>
          </a:p>
        </p:txBody>
      </p:sp>
    </p:spTree>
    <p:extLst>
      <p:ext uri="{BB962C8B-B14F-4D97-AF65-F5344CB8AC3E}">
        <p14:creationId xmlns:p14="http://schemas.microsoft.com/office/powerpoint/2010/main" val="1713710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9" y="1981200"/>
            <a:ext cx="7887801" cy="3662541"/>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For students with family and support sources locally, there were benefits of short journey times, going to university locally saved money, in some cases, but accommodation costs were a burden, and were often funded by significant part-time work hours alongside their studies.</a:t>
            </a:r>
          </a:p>
          <a:p>
            <a:pPr algn="just"/>
            <a:endParaRPr lang="en-GB" sz="800" dirty="0" smtClean="0"/>
          </a:p>
          <a:p>
            <a:pPr marL="285750" indent="-285750" algn="just">
              <a:buFont typeface="Arial" panose="020B0604020202020204" pitchFamily="34" charset="0"/>
              <a:buChar char="•"/>
            </a:pPr>
            <a:r>
              <a:rPr lang="en-GB" dirty="0" smtClean="0"/>
              <a:t>Some of the students reported that there was no or not enough work experience included on their courses.</a:t>
            </a:r>
          </a:p>
          <a:p>
            <a:pPr algn="just"/>
            <a:r>
              <a:rPr lang="en-GB" sz="800" dirty="0" smtClean="0"/>
              <a:t> </a:t>
            </a:r>
          </a:p>
          <a:p>
            <a:pPr marL="285750" indent="-285750" algn="just">
              <a:buFont typeface="Arial" panose="020B0604020202020204" pitchFamily="34" charset="0"/>
              <a:buChar char="•"/>
            </a:pPr>
            <a:r>
              <a:rPr lang="en-GB" dirty="0"/>
              <a:t>I</a:t>
            </a:r>
            <a:r>
              <a:rPr lang="en-GB" dirty="0" smtClean="0"/>
              <a:t>n relation to employer engagement. At course level some very close links with employers, vetinary sciences, medicine, engineering and STEM and with the creative and cultural </a:t>
            </a:r>
            <a:r>
              <a:rPr lang="en-GB" dirty="0"/>
              <a:t>i</a:t>
            </a:r>
            <a:r>
              <a:rPr lang="en-GB" dirty="0" smtClean="0"/>
              <a:t>ndustries, arts &amp; textiles, and interior design.</a:t>
            </a:r>
          </a:p>
          <a:p>
            <a:pPr algn="just"/>
            <a:endParaRPr lang="en-GB" dirty="0" smtClean="0"/>
          </a:p>
          <a:p>
            <a:r>
              <a:rPr lang="en-GB" dirty="0" smtClean="0">
                <a:hlinkClick r:id="rId3"/>
              </a:rPr>
              <a:t>https://www.youtube.com/watch?v=pJs5vrpfce0</a:t>
            </a:r>
            <a:endParaRPr lang="en-GB" dirty="0"/>
          </a:p>
          <a:p>
            <a:endParaRPr lang="en-GB" dirty="0" smtClean="0"/>
          </a:p>
        </p:txBody>
      </p:sp>
    </p:spTree>
    <p:extLst>
      <p:ext uri="{BB962C8B-B14F-4D97-AF65-F5344CB8AC3E}">
        <p14:creationId xmlns:p14="http://schemas.microsoft.com/office/powerpoint/2010/main" val="2233935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6414968"/>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73819" y="1767840"/>
            <a:ext cx="7887801" cy="4185761"/>
          </a:xfrm>
          <a:prstGeom prst="rect">
            <a:avLst/>
          </a:prstGeom>
          <a:noFill/>
        </p:spPr>
        <p:txBody>
          <a:bodyPr wrap="square" rtlCol="0">
            <a:spAutoFit/>
          </a:bodyPr>
          <a:lstStyle/>
          <a:p>
            <a:r>
              <a:rPr lang="en-GB" sz="2000" b="1" dirty="0" smtClean="0"/>
              <a:t>WORKING LEARNERS and Learning Workers</a:t>
            </a:r>
          </a:p>
          <a:p>
            <a:endParaRPr lang="en-GB" dirty="0"/>
          </a:p>
          <a:p>
            <a:pPr algn="just"/>
            <a:r>
              <a:rPr lang="en-GB" dirty="0" smtClean="0"/>
              <a:t>FE and HE learners are on the whole learning whilst earning.</a:t>
            </a:r>
          </a:p>
          <a:p>
            <a:pPr algn="just"/>
            <a:endParaRPr lang="en-GB" dirty="0" smtClean="0"/>
          </a:p>
          <a:p>
            <a:pPr algn="just"/>
            <a:r>
              <a:rPr lang="en-GB" dirty="0" smtClean="0"/>
              <a:t>For many learners, learning is both practical and aspirational, it is part of an effort towards and an investment in their futures towards a better life.</a:t>
            </a:r>
          </a:p>
          <a:p>
            <a:pPr algn="just"/>
            <a:endParaRPr lang="en-GB" sz="800" dirty="0" smtClean="0"/>
          </a:p>
          <a:p>
            <a:pPr algn="just"/>
            <a:r>
              <a:rPr lang="en-GB" dirty="0" smtClean="0"/>
              <a:t>For some learners their part-time learning and earning are closely related, but for many, particularly younger and less qualified learners, part time jobs do not always align with their aspirations, but the work-based skills and experience they gain places them well ahead of the competition. </a:t>
            </a:r>
          </a:p>
          <a:p>
            <a:pPr algn="just"/>
            <a:endParaRPr lang="en-GB" sz="800" dirty="0"/>
          </a:p>
          <a:p>
            <a:pPr algn="just"/>
            <a:r>
              <a:rPr lang="en-GB" sz="2400" dirty="0" smtClean="0"/>
              <a:t>The need for </a:t>
            </a:r>
            <a:r>
              <a:rPr lang="en-GB" sz="2400" b="1" dirty="0" smtClean="0"/>
              <a:t>Double - Loop CEIAG</a:t>
            </a:r>
            <a:r>
              <a:rPr lang="en-GB" sz="2400" dirty="0" smtClean="0"/>
              <a:t>.</a:t>
            </a:r>
          </a:p>
          <a:p>
            <a:pPr algn="just"/>
            <a:endParaRPr lang="en-GB" sz="800" dirty="0"/>
          </a:p>
          <a:p>
            <a:pPr algn="just"/>
            <a:r>
              <a:rPr lang="en-GB" dirty="0" smtClean="0"/>
              <a:t>Learners therefore need good CEIAG to develop in employment and good CEIAG guiding their aspirations for future learning and professional work.</a:t>
            </a:r>
          </a:p>
        </p:txBody>
      </p:sp>
    </p:spTree>
    <p:extLst>
      <p:ext uri="{BB962C8B-B14F-4D97-AF65-F5344CB8AC3E}">
        <p14:creationId xmlns:p14="http://schemas.microsoft.com/office/powerpoint/2010/main" val="1747696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58" y="1997842"/>
            <a:ext cx="8017777" cy="3488558"/>
          </a:xfrm>
          <a:prstGeom prst="rect">
            <a:avLst/>
          </a:prstGeom>
        </p:spPr>
      </p:pic>
    </p:spTree>
    <p:extLst>
      <p:ext uri="{BB962C8B-B14F-4D97-AF65-F5344CB8AC3E}">
        <p14:creationId xmlns:p14="http://schemas.microsoft.com/office/powerpoint/2010/main" val="3946145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8" y="2057400"/>
            <a:ext cx="7887801" cy="3477875"/>
          </a:xfrm>
          <a:prstGeom prst="rect">
            <a:avLst/>
          </a:prstGeom>
          <a:noFill/>
        </p:spPr>
        <p:txBody>
          <a:bodyPr wrap="square" rtlCol="0">
            <a:spAutoFit/>
          </a:bodyPr>
          <a:lstStyle/>
          <a:p>
            <a:r>
              <a:rPr lang="en-GB" sz="2400" b="1" dirty="0" smtClean="0"/>
              <a:t>Challenges for improving CEIAG 14 – 19 Provision.</a:t>
            </a:r>
          </a:p>
          <a:p>
            <a:endParaRPr lang="en-GB" sz="2400" b="1" dirty="0" smtClean="0"/>
          </a:p>
          <a:p>
            <a:endParaRPr lang="en-GB" sz="800" b="1" dirty="0" smtClean="0"/>
          </a:p>
          <a:p>
            <a:pPr marL="180000">
              <a:buFont typeface="Arial" panose="020B0604020202020204" pitchFamily="34" charset="0"/>
              <a:buChar char="•"/>
            </a:pPr>
            <a:r>
              <a:rPr lang="en-GB" sz="2000" dirty="0" smtClean="0"/>
              <a:t>Promoting Apprentiships and vocational routes in schools at a time when many schools (and parents) prioritise academic ambitions</a:t>
            </a:r>
          </a:p>
          <a:p>
            <a:pPr marL="180000"/>
            <a:endParaRPr lang="en-GB" sz="800" dirty="0" smtClean="0"/>
          </a:p>
          <a:p>
            <a:pPr marL="180000">
              <a:buFont typeface="Arial" panose="020B0604020202020204" pitchFamily="34" charset="0"/>
              <a:buChar char="•"/>
            </a:pPr>
            <a:r>
              <a:rPr lang="en-GB" sz="2000" dirty="0" smtClean="0"/>
              <a:t>Extending and strengthening College-Employer Partnerships in the light of local area reviews and mergers</a:t>
            </a:r>
          </a:p>
          <a:p>
            <a:pPr marL="180000"/>
            <a:endParaRPr lang="en-GB" sz="800" dirty="0" smtClean="0"/>
          </a:p>
          <a:p>
            <a:pPr marL="180000">
              <a:buFont typeface="Arial" panose="020B0604020202020204" pitchFamily="34" charset="0"/>
              <a:buChar char="•"/>
            </a:pPr>
            <a:r>
              <a:rPr lang="en-GB" sz="2000" dirty="0" smtClean="0"/>
              <a:t>Preparation of learners before and debriefings and evaluation of impacts after, CEIAG and employer events are as important as the quality and quantity of provision.</a:t>
            </a:r>
          </a:p>
          <a:p>
            <a:pPr marL="180000"/>
            <a:endParaRPr lang="en-GB" sz="800" dirty="0"/>
          </a:p>
        </p:txBody>
      </p:sp>
      <p:sp>
        <p:nvSpPr>
          <p:cNvPr id="6" name="Subtitle 2"/>
          <p:cNvSpPr txBox="1">
            <a:spLocks/>
          </p:cNvSpPr>
          <p:nvPr/>
        </p:nvSpPr>
        <p:spPr>
          <a:xfrm>
            <a:off x="689059" y="5867400"/>
            <a:ext cx="7769141" cy="3810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smtClean="0"/>
              <a:t>Dr. Sean Richards. UCL IOE. Post-14 Centre for Education and Work</a:t>
            </a:r>
            <a:endParaRPr lang="en-GB" dirty="0"/>
          </a:p>
        </p:txBody>
      </p:sp>
    </p:spTree>
    <p:extLst>
      <p:ext uri="{BB962C8B-B14F-4D97-AF65-F5344CB8AC3E}">
        <p14:creationId xmlns:p14="http://schemas.microsoft.com/office/powerpoint/2010/main" val="426107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Careers Policy Reports &amp; Responses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endParaRPr lang="en-GB" dirty="0"/>
          </a:p>
          <a:p>
            <a:r>
              <a:rPr lang="en-GB" dirty="0" smtClean="0"/>
              <a:t>DBIS (2012) New Careers Service. Right Advice, Right Time.</a:t>
            </a:r>
          </a:p>
          <a:p>
            <a:r>
              <a:rPr lang="en-GB" dirty="0"/>
              <a:t>Tooley et al (</a:t>
            </a:r>
            <a:r>
              <a:rPr lang="en-GB" dirty="0" smtClean="0"/>
              <a:t>2014) Advancing Ambitions. </a:t>
            </a:r>
          </a:p>
          <a:p>
            <a:r>
              <a:rPr lang="en-GB" dirty="0"/>
              <a:t>Gatsby Benchmarks, Matrix Foundation. </a:t>
            </a:r>
          </a:p>
          <a:p>
            <a:r>
              <a:rPr lang="en-GB" dirty="0" smtClean="0"/>
              <a:t>Ofsted (2014) Careers Guidance for Schools and </a:t>
            </a:r>
            <a:r>
              <a:rPr lang="en-GB" dirty="0"/>
              <a:t>Careers Guidance for Colleges</a:t>
            </a:r>
            <a:r>
              <a:rPr lang="en-GB" dirty="0" smtClean="0"/>
              <a:t>.</a:t>
            </a:r>
            <a:endParaRPr lang="en-GB" dirty="0"/>
          </a:p>
          <a:p>
            <a:r>
              <a:rPr lang="en-GB" dirty="0" smtClean="0"/>
              <a:t>Louise Archer. (2015) Aspires 2 Project. Kings </a:t>
            </a:r>
            <a:r>
              <a:rPr lang="en-GB" dirty="0"/>
              <a:t>College .</a:t>
            </a:r>
            <a:endParaRPr lang="en-GB" dirty="0" smtClean="0"/>
          </a:p>
          <a:p>
            <a:r>
              <a:rPr lang="en-GB" dirty="0" smtClean="0"/>
              <a:t>Education Sub-committee on Education, Skills and the Economy (2016)</a:t>
            </a:r>
          </a:p>
          <a:p>
            <a:r>
              <a:rPr lang="en-GB" dirty="0" smtClean="0"/>
              <a:t>The Sainsbury Report (2016</a:t>
            </a:r>
            <a:r>
              <a:rPr lang="en-GB" dirty="0"/>
              <a:t>) Programmes of Study </a:t>
            </a:r>
            <a:r>
              <a:rPr lang="en-GB" dirty="0" smtClean="0"/>
              <a:t> </a:t>
            </a:r>
          </a:p>
        </p:txBody>
      </p:sp>
    </p:spTree>
    <p:extLst>
      <p:ext uri="{BB962C8B-B14F-4D97-AF65-F5344CB8AC3E}">
        <p14:creationId xmlns:p14="http://schemas.microsoft.com/office/powerpoint/2010/main" val="474444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8" y="2286000"/>
            <a:ext cx="7887801" cy="2923877"/>
          </a:xfrm>
          <a:prstGeom prst="rect">
            <a:avLst/>
          </a:prstGeom>
          <a:noFill/>
        </p:spPr>
        <p:txBody>
          <a:bodyPr wrap="square" rtlCol="0">
            <a:spAutoFit/>
          </a:bodyPr>
          <a:lstStyle/>
          <a:p>
            <a:r>
              <a:rPr lang="en-GB" sz="2400" b="1" dirty="0" smtClean="0"/>
              <a:t>Challenges for improving CEIAG 14 – 19 Provision</a:t>
            </a:r>
          </a:p>
          <a:p>
            <a:pPr marL="180000"/>
            <a:endParaRPr lang="en-GB" sz="2000" dirty="0" smtClean="0"/>
          </a:p>
          <a:p>
            <a:pPr marL="522900" indent="-342900">
              <a:buFont typeface="Arial" panose="020B0604020202020204" pitchFamily="34" charset="0"/>
              <a:buChar char="•"/>
            </a:pPr>
            <a:r>
              <a:rPr lang="en-GB" sz="2000" dirty="0" smtClean="0"/>
              <a:t>Policy stability and responding to learner- worker voices</a:t>
            </a:r>
          </a:p>
          <a:p>
            <a:pPr marL="522900" indent="-342900">
              <a:buFont typeface="Arial" panose="020B0604020202020204" pitchFamily="34" charset="0"/>
              <a:buChar char="•"/>
            </a:pPr>
            <a:r>
              <a:rPr lang="en-GB" sz="2000" dirty="0" smtClean="0"/>
              <a:t>Consideration of alignment between employment and learning</a:t>
            </a:r>
            <a:endParaRPr lang="en-GB" sz="2000" dirty="0"/>
          </a:p>
          <a:p>
            <a:pPr marL="522900" indent="-342900">
              <a:buFont typeface="Arial" panose="020B0604020202020204" pitchFamily="34" charset="0"/>
              <a:buChar char="•"/>
            </a:pPr>
            <a:r>
              <a:rPr lang="en-GB" sz="2000" dirty="0" smtClean="0"/>
              <a:t>Integration of work experience placements within learners’ Study Programmes.</a:t>
            </a:r>
          </a:p>
          <a:p>
            <a:pPr marL="522900" indent="-342900">
              <a:buFont typeface="Arial" panose="020B0604020202020204" pitchFamily="34" charset="0"/>
              <a:buChar char="•"/>
            </a:pPr>
            <a:r>
              <a:rPr lang="en-GB" sz="2000" dirty="0"/>
              <a:t>Overcoming low or unrealistic </a:t>
            </a:r>
            <a:r>
              <a:rPr lang="en-GB" sz="2000" dirty="0" smtClean="0"/>
              <a:t>aspirations</a:t>
            </a:r>
          </a:p>
          <a:p>
            <a:pPr marL="522900" indent="-342900">
              <a:buFont typeface="Arial" panose="020B0604020202020204" pitchFamily="34" charset="0"/>
              <a:buChar char="•"/>
            </a:pPr>
            <a:r>
              <a:rPr lang="en-GB" sz="2000" dirty="0" smtClean="0"/>
              <a:t>More robust longitudinal data to </a:t>
            </a:r>
            <a:r>
              <a:rPr lang="en-GB" sz="2000" dirty="0"/>
              <a:t>measure </a:t>
            </a:r>
            <a:r>
              <a:rPr lang="en-GB" sz="2000" dirty="0" smtClean="0"/>
              <a:t>the longer term impacts of Careers and Employer Engagement initiatives and innovations.</a:t>
            </a:r>
            <a:endParaRPr lang="en-GB" sz="2000" dirty="0"/>
          </a:p>
        </p:txBody>
      </p:sp>
      <p:sp>
        <p:nvSpPr>
          <p:cNvPr id="6" name="Subtitle 2"/>
          <p:cNvSpPr txBox="1">
            <a:spLocks/>
          </p:cNvSpPr>
          <p:nvPr/>
        </p:nvSpPr>
        <p:spPr>
          <a:xfrm>
            <a:off x="689059" y="5867400"/>
            <a:ext cx="7769141" cy="3810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smtClean="0"/>
              <a:t>Dr. Sean Richards. UCL IOE. Post-14 Centre for Education and Work</a:t>
            </a:r>
            <a:endParaRPr lang="en-GB" dirty="0"/>
          </a:p>
        </p:txBody>
      </p:sp>
    </p:spTree>
    <p:extLst>
      <p:ext uri="{BB962C8B-B14F-4D97-AF65-F5344CB8AC3E}">
        <p14:creationId xmlns:p14="http://schemas.microsoft.com/office/powerpoint/2010/main" val="203063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73818" y="2057400"/>
            <a:ext cx="7887801" cy="3354765"/>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Research suggests young </a:t>
            </a:r>
            <a:r>
              <a:rPr lang="en-GB" dirty="0"/>
              <a:t>people need </a:t>
            </a:r>
            <a:r>
              <a:rPr lang="en-GB" dirty="0" smtClean="0"/>
              <a:t>both broad </a:t>
            </a:r>
            <a:r>
              <a:rPr lang="en-GB" b="1" dirty="0" smtClean="0"/>
              <a:t>generic</a:t>
            </a:r>
            <a:r>
              <a:rPr lang="en-GB" dirty="0" smtClean="0"/>
              <a:t> and some </a:t>
            </a:r>
            <a:r>
              <a:rPr lang="en-GB" b="1" dirty="0" smtClean="0"/>
              <a:t>specialist  </a:t>
            </a:r>
            <a:r>
              <a:rPr lang="en-GB" dirty="0" smtClean="0"/>
              <a:t>knowledge </a:t>
            </a:r>
            <a:r>
              <a:rPr lang="en-GB" dirty="0"/>
              <a:t>and skills to </a:t>
            </a:r>
            <a:r>
              <a:rPr lang="en-GB" dirty="0" smtClean="0"/>
              <a:t>make successful transitions into work.  </a:t>
            </a:r>
          </a:p>
          <a:p>
            <a:pPr algn="just"/>
            <a:endParaRPr lang="en-GB" sz="800" dirty="0"/>
          </a:p>
          <a:p>
            <a:pPr marL="285750" indent="-285750" algn="just">
              <a:buFont typeface="Arial" panose="020B0604020202020204" pitchFamily="34" charset="0"/>
              <a:buChar char="•"/>
            </a:pPr>
            <a:r>
              <a:rPr lang="en-GB" dirty="0" smtClean="0"/>
              <a:t>Young people need </a:t>
            </a:r>
            <a:r>
              <a:rPr lang="en-GB" b="1" dirty="0" smtClean="0"/>
              <a:t>better understandings </a:t>
            </a:r>
            <a:r>
              <a:rPr lang="en-GB" b="1" dirty="0"/>
              <a:t>of the world of </a:t>
            </a:r>
            <a:r>
              <a:rPr lang="en-GB" b="1" dirty="0" smtClean="0"/>
              <a:t>work</a:t>
            </a:r>
            <a:r>
              <a:rPr lang="en-GB" dirty="0" smtClean="0"/>
              <a:t> through narrowing the distance between the world of work and education. </a:t>
            </a:r>
          </a:p>
          <a:p>
            <a:pPr algn="just"/>
            <a:endParaRPr lang="en-GB" sz="800" dirty="0" smtClean="0"/>
          </a:p>
          <a:p>
            <a:pPr marL="285750" indent="-285750" algn="just">
              <a:buFont typeface="Arial" panose="020B0604020202020204" pitchFamily="34" charset="0"/>
              <a:buChar char="•"/>
            </a:pPr>
            <a:r>
              <a:rPr lang="en-GB" dirty="0"/>
              <a:t>CEIAG needs to start early (primary school) and be a regular and </a:t>
            </a:r>
            <a:r>
              <a:rPr lang="en-GB" b="1" u="sng" dirty="0"/>
              <a:t>integrated</a:t>
            </a:r>
            <a:r>
              <a:rPr lang="en-GB" dirty="0"/>
              <a:t> feature of young people’s programmes of study in schools and colleges</a:t>
            </a:r>
            <a:r>
              <a:rPr lang="en-GB" dirty="0" smtClean="0"/>
              <a:t>.</a:t>
            </a:r>
          </a:p>
          <a:p>
            <a:pPr algn="just"/>
            <a:endParaRPr lang="en-GB" sz="800" dirty="0"/>
          </a:p>
          <a:p>
            <a:pPr marL="285750" indent="-285750" algn="just">
              <a:buFont typeface="Arial" panose="020B0604020202020204" pitchFamily="34" charset="0"/>
              <a:buChar char="•"/>
            </a:pPr>
            <a:r>
              <a:rPr lang="en-GB" dirty="0" smtClean="0"/>
              <a:t>A bewildering range of organisations have emerged to broker </a:t>
            </a:r>
            <a:r>
              <a:rPr lang="en-GB" b="1" dirty="0" smtClean="0"/>
              <a:t>school - employer partnerships, </a:t>
            </a:r>
            <a:r>
              <a:rPr lang="en-GB" dirty="0" smtClean="0"/>
              <a:t>providing work experience placements, employer talks, </a:t>
            </a:r>
            <a:r>
              <a:rPr lang="en-GB" dirty="0"/>
              <a:t>external workplace visits, </a:t>
            </a:r>
            <a:r>
              <a:rPr lang="en-GB" dirty="0" smtClean="0"/>
              <a:t>employer-led workshops and a presence at traditional careers events and skills fairs. </a:t>
            </a:r>
          </a:p>
          <a:p>
            <a:pPr algn="just"/>
            <a:endParaRPr lang="en-GB" sz="800" dirty="0" smtClean="0"/>
          </a:p>
        </p:txBody>
      </p:sp>
    </p:spTree>
    <p:extLst>
      <p:ext uri="{BB962C8B-B14F-4D97-AF65-F5344CB8AC3E}">
        <p14:creationId xmlns:p14="http://schemas.microsoft.com/office/powerpoint/2010/main" val="228550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sp>
        <p:nvSpPr>
          <p:cNvPr id="2" name="TextBox 1"/>
          <p:cNvSpPr txBox="1"/>
          <p:nvPr/>
        </p:nvSpPr>
        <p:spPr>
          <a:xfrm>
            <a:off x="456204" y="609600"/>
            <a:ext cx="7887801" cy="400110"/>
          </a:xfrm>
          <a:prstGeom prst="rect">
            <a:avLst/>
          </a:prstGeom>
          <a:noFill/>
        </p:spPr>
        <p:txBody>
          <a:bodyPr wrap="square" rtlCol="0">
            <a:spAutoFit/>
          </a:bodyPr>
          <a:lstStyle/>
          <a:p>
            <a:r>
              <a:rPr lang="en-GB" sz="2000" b="1" dirty="0" smtClean="0"/>
              <a:t>The Careers Education </a:t>
            </a:r>
            <a:r>
              <a:rPr lang="en-GB" sz="2000" b="1" dirty="0"/>
              <a:t>I</a:t>
            </a:r>
            <a:r>
              <a:rPr lang="en-GB" sz="2000" b="1" dirty="0" smtClean="0"/>
              <a:t>nformation Advice and Guidance Marketplace</a:t>
            </a:r>
            <a:endParaRPr lang="en-GB"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64" y="1234368"/>
            <a:ext cx="1615547" cy="17412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069" y="1279995"/>
            <a:ext cx="2862020" cy="166509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72" y="4921173"/>
            <a:ext cx="3324629" cy="123360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6801" y="3800949"/>
            <a:ext cx="1878801" cy="112022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4076" y="1279995"/>
            <a:ext cx="2095605" cy="95254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3200" y="5153225"/>
            <a:ext cx="2338037" cy="104969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8157" y="5137702"/>
            <a:ext cx="3207445" cy="110134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4076" y="2497866"/>
            <a:ext cx="2126085" cy="814877"/>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0964" y="3520440"/>
            <a:ext cx="1409822" cy="937341"/>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5944" y="3056183"/>
            <a:ext cx="2184270" cy="807793"/>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47258" y="4041023"/>
            <a:ext cx="1630821" cy="906859"/>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05825" y="3863976"/>
            <a:ext cx="1950823" cy="994169"/>
          </a:xfrm>
          <a:prstGeom prst="rect">
            <a:avLst/>
          </a:prstGeom>
        </p:spPr>
      </p:pic>
    </p:spTree>
    <p:extLst>
      <p:ext uri="{BB962C8B-B14F-4D97-AF65-F5344CB8AC3E}">
        <p14:creationId xmlns:p14="http://schemas.microsoft.com/office/powerpoint/2010/main" val="4188995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579" y="63246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73817" y="1783080"/>
            <a:ext cx="7887801" cy="4031873"/>
          </a:xfrm>
          <a:prstGeom prst="rect">
            <a:avLst/>
          </a:prstGeom>
          <a:noFill/>
        </p:spPr>
        <p:txBody>
          <a:bodyPr wrap="square" rtlCol="0">
            <a:spAutoFit/>
          </a:bodyPr>
          <a:lstStyle/>
          <a:p>
            <a:endParaRPr lang="en-GB" sz="800" dirty="0" smtClean="0"/>
          </a:p>
          <a:p>
            <a:pPr marL="342900" indent="-342900">
              <a:buAutoNum type="arabicPeriod"/>
            </a:pPr>
            <a:r>
              <a:rPr lang="en-GB" sz="2000" b="1" dirty="0" smtClean="0"/>
              <a:t>Believe in Young people</a:t>
            </a:r>
            <a:r>
              <a:rPr lang="en-GB" b="1" dirty="0" smtClean="0"/>
              <a:t>. Registered Charity. </a:t>
            </a:r>
          </a:p>
          <a:p>
            <a:pPr marL="342900" indent="-342900">
              <a:buAutoNum type="arabicPeriod"/>
            </a:pPr>
            <a:endParaRPr lang="en-GB" b="1" dirty="0" smtClean="0"/>
          </a:p>
          <a:p>
            <a:endParaRPr lang="en-GB" b="1" dirty="0"/>
          </a:p>
          <a:p>
            <a:endParaRPr lang="en-GB" b="1" dirty="0" smtClean="0"/>
          </a:p>
          <a:p>
            <a:endParaRPr lang="en-GB" dirty="0" smtClean="0"/>
          </a:p>
          <a:p>
            <a:r>
              <a:rPr lang="en-GB" b="1" dirty="0" smtClean="0"/>
              <a:t>2. National Careers Service  </a:t>
            </a:r>
            <a:r>
              <a:rPr lang="en-GB" sz="2400" b="1" dirty="0" smtClean="0"/>
              <a:t>Prospects Inspiration Agenda</a:t>
            </a:r>
            <a:r>
              <a:rPr lang="en-GB" b="1" dirty="0" smtClean="0"/>
              <a:t>.</a:t>
            </a:r>
          </a:p>
          <a:p>
            <a:endParaRPr lang="en-GB" b="1" dirty="0" smtClean="0"/>
          </a:p>
          <a:p>
            <a:endParaRPr lang="en-GB" b="1" dirty="0" smtClean="0"/>
          </a:p>
          <a:p>
            <a:endParaRPr lang="en-GB" b="1" dirty="0" smtClean="0"/>
          </a:p>
          <a:p>
            <a:endParaRPr lang="en-GB" b="1" dirty="0"/>
          </a:p>
          <a:p>
            <a:endParaRPr lang="en-GB" b="1" dirty="0"/>
          </a:p>
          <a:p>
            <a:r>
              <a:rPr lang="en-GB" b="1" dirty="0" smtClean="0"/>
              <a:t>3. Access to HE. </a:t>
            </a:r>
            <a:r>
              <a:rPr lang="en-GB" sz="2400" b="1" dirty="0" smtClean="0"/>
              <a:t>Prepare to Succeed</a:t>
            </a:r>
            <a:r>
              <a:rPr lang="en-GB" b="1" dirty="0" smtClean="0"/>
              <a:t>. UCL IOE BAME Focus Groups</a:t>
            </a:r>
            <a:r>
              <a:rPr lang="en-GB" dirty="0" smtClean="0"/>
              <a:t>.</a:t>
            </a:r>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39" y="2438400"/>
            <a:ext cx="2034716" cy="7163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86" y="3799016"/>
            <a:ext cx="1729422" cy="11755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36" y="5608128"/>
            <a:ext cx="1668925" cy="609653"/>
          </a:xfrm>
          <a:prstGeom prst="rect">
            <a:avLst/>
          </a:prstGeom>
        </p:spPr>
      </p:pic>
    </p:spTree>
    <p:extLst>
      <p:ext uri="{BB962C8B-B14F-4D97-AF65-F5344CB8AC3E}">
        <p14:creationId xmlns:p14="http://schemas.microsoft.com/office/powerpoint/2010/main" val="2181725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9010"/>
            <a:ext cx="9143999" cy="1920869"/>
          </a:xfrm>
          <a:prstGeom prst="rect">
            <a:avLst/>
          </a:prstGeom>
        </p:spPr>
      </p:pic>
    </p:spTree>
    <p:extLst>
      <p:ext uri="{BB962C8B-B14F-4D97-AF65-F5344CB8AC3E}">
        <p14:creationId xmlns:p14="http://schemas.microsoft.com/office/powerpoint/2010/main" val="123559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89059" y="2468942"/>
            <a:ext cx="7887801" cy="2862322"/>
          </a:xfrm>
          <a:prstGeom prst="rect">
            <a:avLst/>
          </a:prstGeom>
          <a:noFill/>
        </p:spPr>
        <p:txBody>
          <a:bodyPr wrap="square" rtlCol="0">
            <a:spAutoFit/>
          </a:bodyPr>
          <a:lstStyle/>
          <a:p>
            <a:endParaRPr lang="en-GB" dirty="0" smtClean="0"/>
          </a:p>
          <a:p>
            <a:pPr marL="342900" indent="-342900">
              <a:buAutoNum type="arabicPeriod"/>
            </a:pPr>
            <a:r>
              <a:rPr lang="en-GB" b="1" dirty="0" smtClean="0"/>
              <a:t>Believe in Young people. </a:t>
            </a:r>
          </a:p>
          <a:p>
            <a:endParaRPr lang="en-GB" dirty="0" smtClean="0"/>
          </a:p>
          <a:p>
            <a:pPr marL="285750" indent="-285750">
              <a:buFont typeface="Arial" panose="020B0604020202020204" pitchFamily="34" charset="0"/>
              <a:buChar char="•"/>
            </a:pPr>
            <a:r>
              <a:rPr lang="en-GB" dirty="0" smtClean="0"/>
              <a:t>Developed a web-based portal for young people, teachers and employers.</a:t>
            </a:r>
          </a:p>
          <a:p>
            <a:pPr marL="285750" indent="-285750">
              <a:buFont typeface="Arial" panose="020B0604020202020204" pitchFamily="34" charset="0"/>
              <a:buChar char="•"/>
            </a:pPr>
            <a:r>
              <a:rPr lang="en-GB" dirty="0" smtClean="0"/>
              <a:t>Provide an end-to-end managed service . </a:t>
            </a:r>
          </a:p>
          <a:p>
            <a:pPr marL="285750" indent="-285750">
              <a:buFont typeface="Arial" panose="020B0604020202020204" pitchFamily="34" charset="0"/>
              <a:buChar char="•"/>
            </a:pPr>
            <a:r>
              <a:rPr lang="en-GB" dirty="0" smtClean="0"/>
              <a:t>Employer engagement via work experience placements. </a:t>
            </a:r>
          </a:p>
          <a:p>
            <a:pPr marL="285750" indent="-285750">
              <a:buFont typeface="Arial" panose="020B0604020202020204" pitchFamily="34" charset="0"/>
              <a:buChar char="•"/>
            </a:pPr>
            <a:r>
              <a:rPr lang="en-GB" dirty="0" smtClean="0"/>
              <a:t>Provision of CEIAG resources for teachers, including lesson plans.</a:t>
            </a:r>
            <a:endParaRPr lang="en-GB" dirty="0"/>
          </a:p>
          <a:p>
            <a:pPr marL="285750" indent="-285750">
              <a:buFont typeface="Arial" panose="020B0604020202020204" pitchFamily="34" charset="0"/>
              <a:buChar char="•"/>
            </a:pPr>
            <a:r>
              <a:rPr lang="en-GB" dirty="0"/>
              <a:t>Self-assessment of young people’s employability skills.</a:t>
            </a:r>
          </a:p>
          <a:p>
            <a:pPr marL="285750" indent="-285750">
              <a:buFont typeface="Arial" panose="020B0604020202020204" pitchFamily="34" charset="0"/>
              <a:buChar char="•"/>
            </a:pPr>
            <a:r>
              <a:rPr lang="en-GB" dirty="0" smtClean="0"/>
              <a:t>Collection of longitudinal data for measuring outcomes.</a:t>
            </a:r>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59" y="1752600"/>
            <a:ext cx="2034716" cy="716342"/>
          </a:xfrm>
          <a:prstGeom prst="rect">
            <a:avLst/>
          </a:prstGeom>
        </p:spPr>
      </p:pic>
    </p:spTree>
    <p:extLst>
      <p:ext uri="{BB962C8B-B14F-4D97-AF65-F5344CB8AC3E}">
        <p14:creationId xmlns:p14="http://schemas.microsoft.com/office/powerpoint/2010/main" val="2974363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059" y="5867400"/>
            <a:ext cx="7769141" cy="381000"/>
          </a:xfrm>
        </p:spPr>
        <p:txBody>
          <a:bodyPr>
            <a:normAutofit fontScale="70000" lnSpcReduction="20000"/>
          </a:bodyPr>
          <a:lstStyle/>
          <a:p>
            <a:pPr algn="l"/>
            <a:r>
              <a:rPr lang="en-GB" dirty="0" smtClean="0"/>
              <a:t>Dr. Sean Richards. UCL IOE Post-14 Centre for Education and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9" y="609600"/>
            <a:ext cx="7887801" cy="1143000"/>
          </a:xfrm>
          <a:prstGeom prst="rect">
            <a:avLst/>
          </a:prstGeom>
        </p:spPr>
      </p:pic>
      <p:sp>
        <p:nvSpPr>
          <p:cNvPr id="5" name="TextBox 4"/>
          <p:cNvSpPr txBox="1"/>
          <p:nvPr/>
        </p:nvSpPr>
        <p:spPr>
          <a:xfrm>
            <a:off x="673818" y="2194560"/>
            <a:ext cx="7887801" cy="646331"/>
          </a:xfrm>
          <a:prstGeom prst="rect">
            <a:avLst/>
          </a:prstGeom>
          <a:noFill/>
        </p:spPr>
        <p:txBody>
          <a:bodyPr wrap="square" rtlCol="0">
            <a:spAutoFit/>
          </a:bodyPr>
          <a:lstStyle/>
          <a:p>
            <a:endParaRPr lang="en-GB" dirty="0" smtClean="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9144000" cy="4626348"/>
          </a:xfrm>
          <a:prstGeom prst="rect">
            <a:avLst/>
          </a:prstGeom>
        </p:spPr>
      </p:pic>
    </p:spTree>
    <p:extLst>
      <p:ext uri="{BB962C8B-B14F-4D97-AF65-F5344CB8AC3E}">
        <p14:creationId xmlns:p14="http://schemas.microsoft.com/office/powerpoint/2010/main" val="2028458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2200</Words>
  <Application>Microsoft Office PowerPoint</Application>
  <PresentationFormat>On-screen Show (4:3)</PresentationFormat>
  <Paragraphs>210</Paragraphs>
  <Slides>30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‘Different pathways,  diverse destinations’</vt:lpstr>
      <vt:lpstr>PowerPoint Presentation</vt:lpstr>
      <vt:lpstr>Careers Policy Reports &amp;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pathways, diverse destinations’</dc:title>
  <dc:creator>Sean Richards</dc:creator>
  <cp:lastModifiedBy>Rachael Mckeown</cp:lastModifiedBy>
  <cp:revision>111</cp:revision>
  <dcterms:created xsi:type="dcterms:W3CDTF">2006-08-16T00:00:00Z</dcterms:created>
  <dcterms:modified xsi:type="dcterms:W3CDTF">2016-07-18T12:20:29Z</dcterms:modified>
</cp:coreProperties>
</file>