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34" r:id="rId3"/>
  </p:sldMasterIdLst>
  <p:notesMasterIdLst>
    <p:notesMasterId r:id="rId24"/>
  </p:notesMasterIdLst>
  <p:handoutMasterIdLst>
    <p:handoutMasterId r:id="rId25"/>
  </p:handoutMasterIdLst>
  <p:sldIdLst>
    <p:sldId id="322" r:id="rId4"/>
    <p:sldId id="354" r:id="rId5"/>
    <p:sldId id="323" r:id="rId6"/>
    <p:sldId id="341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6" r:id="rId19"/>
    <p:sldId id="337" r:id="rId20"/>
    <p:sldId id="347" r:id="rId21"/>
    <p:sldId id="349" r:id="rId22"/>
    <p:sldId id="353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A8"/>
    <a:srgbClr val="FF0000"/>
    <a:srgbClr val="333333"/>
    <a:srgbClr val="9A9A9A"/>
    <a:srgbClr val="C7E2EF"/>
    <a:srgbClr val="F8F3CF"/>
    <a:srgbClr val="F8F8D4"/>
    <a:srgbClr val="3B788D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7869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1B8FF-66AA-4487-82F1-8A966E0783DA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09BE6B00-8662-4223-92ED-E04C01C1F075}">
      <dgm:prSet phldrT="[Text]"/>
      <dgm:spPr/>
      <dgm:t>
        <a:bodyPr/>
        <a:lstStyle/>
        <a:p>
          <a:r>
            <a:rPr lang="en-GB" dirty="0" smtClean="0"/>
            <a:t>Contextual conditions</a:t>
          </a:r>
          <a:endParaRPr lang="en-GB" dirty="0"/>
        </a:p>
      </dgm:t>
    </dgm:pt>
    <dgm:pt modelId="{47DE47C9-8E27-4327-B979-EDA00CCE7617}" type="parTrans" cxnId="{DD0FE373-318A-4409-AB49-8C8DC4AF5224}">
      <dgm:prSet/>
      <dgm:spPr/>
      <dgm:t>
        <a:bodyPr/>
        <a:lstStyle/>
        <a:p>
          <a:endParaRPr lang="en-GB"/>
        </a:p>
      </dgm:t>
    </dgm:pt>
    <dgm:pt modelId="{951241AE-9443-4D0B-AC0D-47DBBEF00946}" type="sibTrans" cxnId="{DD0FE373-318A-4409-AB49-8C8DC4AF5224}">
      <dgm:prSet/>
      <dgm:spPr/>
      <dgm:t>
        <a:bodyPr/>
        <a:lstStyle/>
        <a:p>
          <a:endParaRPr lang="en-GB"/>
        </a:p>
      </dgm:t>
    </dgm:pt>
    <dgm:pt modelId="{AB4CE895-081B-418B-ADC8-FE1CDAB64902}">
      <dgm:prSet phldrT="[Text]"/>
      <dgm:spPr/>
      <dgm:t>
        <a:bodyPr/>
        <a:lstStyle/>
        <a:p>
          <a:r>
            <a:rPr lang="en-GB" dirty="0" smtClean="0"/>
            <a:t>Employability Radius</a:t>
          </a:r>
          <a:endParaRPr lang="en-GB" dirty="0"/>
        </a:p>
      </dgm:t>
    </dgm:pt>
    <dgm:pt modelId="{6F371B4E-8E5C-41D8-806E-3567CF63A733}" type="parTrans" cxnId="{31599E7C-6E1F-4DB0-A482-A1094524BF80}">
      <dgm:prSet/>
      <dgm:spPr/>
      <dgm:t>
        <a:bodyPr/>
        <a:lstStyle/>
        <a:p>
          <a:endParaRPr lang="en-GB"/>
        </a:p>
      </dgm:t>
    </dgm:pt>
    <dgm:pt modelId="{E84F6D0C-3DD3-4F4C-80C2-F0D8F90828D5}" type="sibTrans" cxnId="{31599E7C-6E1F-4DB0-A482-A1094524BF80}">
      <dgm:prSet/>
      <dgm:spPr/>
      <dgm:t>
        <a:bodyPr/>
        <a:lstStyle/>
        <a:p>
          <a:endParaRPr lang="en-GB"/>
        </a:p>
      </dgm:t>
    </dgm:pt>
    <dgm:pt modelId="{F41D0572-15E7-4FAC-B35C-8F1A3A9C37D0}">
      <dgm:prSet phldrT="[Text]"/>
      <dgm:spPr/>
      <dgm:t>
        <a:bodyPr/>
        <a:lstStyle/>
        <a:p>
          <a:r>
            <a:rPr lang="en-GB" dirty="0" smtClean="0"/>
            <a:t>Employability competencies </a:t>
          </a:r>
          <a:endParaRPr lang="en-GB" dirty="0"/>
        </a:p>
      </dgm:t>
    </dgm:pt>
    <dgm:pt modelId="{8E76EC74-3A56-4BD8-8BCF-6A52A9CBE450}" type="parTrans" cxnId="{7CF9B968-A5A1-4EE9-9662-48DC60897900}">
      <dgm:prSet/>
      <dgm:spPr/>
      <dgm:t>
        <a:bodyPr/>
        <a:lstStyle/>
        <a:p>
          <a:endParaRPr lang="en-GB"/>
        </a:p>
      </dgm:t>
    </dgm:pt>
    <dgm:pt modelId="{BBDF2A6D-A36E-4789-A824-5E977CAE8DA1}" type="sibTrans" cxnId="{7CF9B968-A5A1-4EE9-9662-48DC60897900}">
      <dgm:prSet/>
      <dgm:spPr/>
      <dgm:t>
        <a:bodyPr/>
        <a:lstStyle/>
        <a:p>
          <a:endParaRPr lang="en-GB"/>
        </a:p>
      </dgm:t>
    </dgm:pt>
    <dgm:pt modelId="{55BCFEA9-2F16-49A0-A233-145E9F2D7EC7}" type="pres">
      <dgm:prSet presAssocID="{47A1B8FF-66AA-4487-82F1-8A966E0783D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612C948-5D0A-4F52-9722-AB177AD7DEF2}" type="pres">
      <dgm:prSet presAssocID="{47A1B8FF-66AA-4487-82F1-8A966E0783DA}" presName="comp1" presStyleCnt="0"/>
      <dgm:spPr/>
    </dgm:pt>
    <dgm:pt modelId="{E5156669-4387-4DE8-A955-47C968430199}" type="pres">
      <dgm:prSet presAssocID="{47A1B8FF-66AA-4487-82F1-8A966E0783DA}" presName="circle1" presStyleLbl="node1" presStyleIdx="0" presStyleCnt="3" custLinFactNeighborX="-194"/>
      <dgm:spPr/>
      <dgm:t>
        <a:bodyPr/>
        <a:lstStyle/>
        <a:p>
          <a:endParaRPr lang="en-GB"/>
        </a:p>
      </dgm:t>
    </dgm:pt>
    <dgm:pt modelId="{8F281BE8-4EC1-4AAC-9555-39A9BB99381D}" type="pres">
      <dgm:prSet presAssocID="{47A1B8FF-66AA-4487-82F1-8A966E0783D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3ABB01-59DF-4518-8732-564CBA351934}" type="pres">
      <dgm:prSet presAssocID="{47A1B8FF-66AA-4487-82F1-8A966E0783DA}" presName="comp2" presStyleCnt="0"/>
      <dgm:spPr/>
    </dgm:pt>
    <dgm:pt modelId="{F11EDAE8-E6B0-4B73-A533-E4EE77A38DC6}" type="pres">
      <dgm:prSet presAssocID="{47A1B8FF-66AA-4487-82F1-8A966E0783DA}" presName="circle2" presStyleLbl="node1" presStyleIdx="1" presStyleCnt="3"/>
      <dgm:spPr/>
      <dgm:t>
        <a:bodyPr/>
        <a:lstStyle/>
        <a:p>
          <a:endParaRPr lang="en-GB"/>
        </a:p>
      </dgm:t>
    </dgm:pt>
    <dgm:pt modelId="{056DCC06-2856-4B65-BB91-14475174CAF5}" type="pres">
      <dgm:prSet presAssocID="{47A1B8FF-66AA-4487-82F1-8A966E0783D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359BFF-1307-4302-B12C-59578CD4A2C3}" type="pres">
      <dgm:prSet presAssocID="{47A1B8FF-66AA-4487-82F1-8A966E0783DA}" presName="comp3" presStyleCnt="0"/>
      <dgm:spPr/>
    </dgm:pt>
    <dgm:pt modelId="{9F4ACC42-96AE-4058-9301-C094EB653343}" type="pres">
      <dgm:prSet presAssocID="{47A1B8FF-66AA-4487-82F1-8A966E0783DA}" presName="circle3" presStyleLbl="node1" presStyleIdx="2" presStyleCnt="3"/>
      <dgm:spPr/>
      <dgm:t>
        <a:bodyPr/>
        <a:lstStyle/>
        <a:p>
          <a:endParaRPr lang="en-GB"/>
        </a:p>
      </dgm:t>
    </dgm:pt>
    <dgm:pt modelId="{5B3B8BB8-7787-4F35-9FC1-79A5119C435C}" type="pres">
      <dgm:prSet presAssocID="{47A1B8FF-66AA-4487-82F1-8A966E0783D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1A3E874-2562-4528-A8FD-734628390598}" type="presOf" srcId="{09BE6B00-8662-4223-92ED-E04C01C1F075}" destId="{E5156669-4387-4DE8-A955-47C968430199}" srcOrd="0" destOrd="0" presId="urn:microsoft.com/office/officeart/2005/8/layout/venn2"/>
    <dgm:cxn modelId="{F4C528AD-93A4-42F5-ACFE-16E3901DF602}" type="presOf" srcId="{47A1B8FF-66AA-4487-82F1-8A966E0783DA}" destId="{55BCFEA9-2F16-49A0-A233-145E9F2D7EC7}" srcOrd="0" destOrd="0" presId="urn:microsoft.com/office/officeart/2005/8/layout/venn2"/>
    <dgm:cxn modelId="{79054896-FECB-4B29-8D19-ABDA522CB252}" type="presOf" srcId="{AB4CE895-081B-418B-ADC8-FE1CDAB64902}" destId="{9F4ACC42-96AE-4058-9301-C094EB653343}" srcOrd="0" destOrd="0" presId="urn:microsoft.com/office/officeart/2005/8/layout/venn2"/>
    <dgm:cxn modelId="{0A3AACEF-B227-42AE-B660-58F6C6379BE8}" type="presOf" srcId="{F41D0572-15E7-4FAC-B35C-8F1A3A9C37D0}" destId="{F11EDAE8-E6B0-4B73-A533-E4EE77A38DC6}" srcOrd="0" destOrd="0" presId="urn:microsoft.com/office/officeart/2005/8/layout/venn2"/>
    <dgm:cxn modelId="{0C3718BC-7612-4A7B-8645-CB9B77281B0F}" type="presOf" srcId="{F41D0572-15E7-4FAC-B35C-8F1A3A9C37D0}" destId="{056DCC06-2856-4B65-BB91-14475174CAF5}" srcOrd="1" destOrd="0" presId="urn:microsoft.com/office/officeart/2005/8/layout/venn2"/>
    <dgm:cxn modelId="{9FAC4962-FA86-4EAF-BAD3-54CE54E40382}" type="presOf" srcId="{09BE6B00-8662-4223-92ED-E04C01C1F075}" destId="{8F281BE8-4EC1-4AAC-9555-39A9BB99381D}" srcOrd="1" destOrd="0" presId="urn:microsoft.com/office/officeart/2005/8/layout/venn2"/>
    <dgm:cxn modelId="{DD0FE373-318A-4409-AB49-8C8DC4AF5224}" srcId="{47A1B8FF-66AA-4487-82F1-8A966E0783DA}" destId="{09BE6B00-8662-4223-92ED-E04C01C1F075}" srcOrd="0" destOrd="0" parTransId="{47DE47C9-8E27-4327-B979-EDA00CCE7617}" sibTransId="{951241AE-9443-4D0B-AC0D-47DBBEF00946}"/>
    <dgm:cxn modelId="{31599E7C-6E1F-4DB0-A482-A1094524BF80}" srcId="{47A1B8FF-66AA-4487-82F1-8A966E0783DA}" destId="{AB4CE895-081B-418B-ADC8-FE1CDAB64902}" srcOrd="2" destOrd="0" parTransId="{6F371B4E-8E5C-41D8-806E-3567CF63A733}" sibTransId="{E84F6D0C-3DD3-4F4C-80C2-F0D8F90828D5}"/>
    <dgm:cxn modelId="{90ED83F0-EE06-423F-94D5-5168E2F1E5AD}" type="presOf" srcId="{AB4CE895-081B-418B-ADC8-FE1CDAB64902}" destId="{5B3B8BB8-7787-4F35-9FC1-79A5119C435C}" srcOrd="1" destOrd="0" presId="urn:microsoft.com/office/officeart/2005/8/layout/venn2"/>
    <dgm:cxn modelId="{7CF9B968-A5A1-4EE9-9662-48DC60897900}" srcId="{47A1B8FF-66AA-4487-82F1-8A966E0783DA}" destId="{F41D0572-15E7-4FAC-B35C-8F1A3A9C37D0}" srcOrd="1" destOrd="0" parTransId="{8E76EC74-3A56-4BD8-8BCF-6A52A9CBE450}" sibTransId="{BBDF2A6D-A36E-4789-A824-5E977CAE8DA1}"/>
    <dgm:cxn modelId="{CA9DB086-3CE1-4E20-A1BE-7DA7646522DC}" type="presParOf" srcId="{55BCFEA9-2F16-49A0-A233-145E9F2D7EC7}" destId="{8612C948-5D0A-4F52-9722-AB177AD7DEF2}" srcOrd="0" destOrd="0" presId="urn:microsoft.com/office/officeart/2005/8/layout/venn2"/>
    <dgm:cxn modelId="{9A1D1B8A-8D7C-4626-B962-35891C4CCDBC}" type="presParOf" srcId="{8612C948-5D0A-4F52-9722-AB177AD7DEF2}" destId="{E5156669-4387-4DE8-A955-47C968430199}" srcOrd="0" destOrd="0" presId="urn:microsoft.com/office/officeart/2005/8/layout/venn2"/>
    <dgm:cxn modelId="{A3E8965E-E575-4144-A1AE-8CE15767613F}" type="presParOf" srcId="{8612C948-5D0A-4F52-9722-AB177AD7DEF2}" destId="{8F281BE8-4EC1-4AAC-9555-39A9BB99381D}" srcOrd="1" destOrd="0" presId="urn:microsoft.com/office/officeart/2005/8/layout/venn2"/>
    <dgm:cxn modelId="{60D18EC9-BB86-4319-9DA9-1ABE9DC1276C}" type="presParOf" srcId="{55BCFEA9-2F16-49A0-A233-145E9F2D7EC7}" destId="{333ABB01-59DF-4518-8732-564CBA351934}" srcOrd="1" destOrd="0" presId="urn:microsoft.com/office/officeart/2005/8/layout/venn2"/>
    <dgm:cxn modelId="{757EAD9A-6C01-4F84-A66D-E0618696E74B}" type="presParOf" srcId="{333ABB01-59DF-4518-8732-564CBA351934}" destId="{F11EDAE8-E6B0-4B73-A533-E4EE77A38DC6}" srcOrd="0" destOrd="0" presId="urn:microsoft.com/office/officeart/2005/8/layout/venn2"/>
    <dgm:cxn modelId="{4F4D31DB-6DEA-4B20-8F9F-CEBD0A0C6A86}" type="presParOf" srcId="{333ABB01-59DF-4518-8732-564CBA351934}" destId="{056DCC06-2856-4B65-BB91-14475174CAF5}" srcOrd="1" destOrd="0" presId="urn:microsoft.com/office/officeart/2005/8/layout/venn2"/>
    <dgm:cxn modelId="{CF41D8ED-3CE2-4789-B391-EFD5D6C33B20}" type="presParOf" srcId="{55BCFEA9-2F16-49A0-A233-145E9F2D7EC7}" destId="{1F359BFF-1307-4302-B12C-59578CD4A2C3}" srcOrd="2" destOrd="0" presId="urn:microsoft.com/office/officeart/2005/8/layout/venn2"/>
    <dgm:cxn modelId="{D845B75A-26E5-4B61-9E8C-2839C2E911B6}" type="presParOf" srcId="{1F359BFF-1307-4302-B12C-59578CD4A2C3}" destId="{9F4ACC42-96AE-4058-9301-C094EB653343}" srcOrd="0" destOrd="0" presId="urn:microsoft.com/office/officeart/2005/8/layout/venn2"/>
    <dgm:cxn modelId="{144E3F41-6ADD-4CC9-AE54-A7B484C39EDF}" type="presParOf" srcId="{1F359BFF-1307-4302-B12C-59578CD4A2C3}" destId="{5B3B8BB8-7787-4F35-9FC1-79A5119C435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92C5D-9DF5-43E2-A43E-9A2365FBA21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F25EDCE-94ED-4529-9544-902FBC8E3C0C}">
      <dgm:prSet phldrT="[Text]" custT="1"/>
      <dgm:spPr/>
      <dgm:t>
        <a:bodyPr/>
        <a:lstStyle/>
        <a:p>
          <a:r>
            <a:rPr lang="en-GB" sz="1600" dirty="0" smtClean="0"/>
            <a:t>Can do the job</a:t>
          </a:r>
          <a:endParaRPr lang="en-GB" sz="1600" dirty="0"/>
        </a:p>
      </dgm:t>
    </dgm:pt>
    <dgm:pt modelId="{2FF3849D-2F47-4431-8EC6-6C4EEAB7090C}" type="parTrans" cxnId="{8AC6F41A-5E29-4177-8776-DD0068D56587}">
      <dgm:prSet/>
      <dgm:spPr/>
      <dgm:t>
        <a:bodyPr/>
        <a:lstStyle/>
        <a:p>
          <a:endParaRPr lang="en-GB"/>
        </a:p>
      </dgm:t>
    </dgm:pt>
    <dgm:pt modelId="{34F9CCFA-7E0A-4F0B-8E20-E8EEFAE493BD}" type="sibTrans" cxnId="{8AC6F41A-5E29-4177-8776-DD0068D56587}">
      <dgm:prSet/>
      <dgm:spPr/>
      <dgm:t>
        <a:bodyPr/>
        <a:lstStyle/>
        <a:p>
          <a:endParaRPr lang="en-GB"/>
        </a:p>
      </dgm:t>
    </dgm:pt>
    <dgm:pt modelId="{25CD701E-B350-4CFF-A1F2-420214E618F7}">
      <dgm:prSet phldrT="[Text]" custT="1"/>
      <dgm:spPr/>
      <dgm:t>
        <a:bodyPr/>
        <a:lstStyle/>
        <a:p>
          <a:r>
            <a:rPr lang="en-GB" sz="2000" dirty="0" smtClean="0"/>
            <a:t>Social fit</a:t>
          </a:r>
          <a:endParaRPr lang="en-GB" sz="2000" dirty="0"/>
        </a:p>
      </dgm:t>
    </dgm:pt>
    <dgm:pt modelId="{A3FD93DB-319D-49CC-A50A-13386951C5C0}" type="parTrans" cxnId="{30EF780C-BB70-47EB-B621-172569BBA50E}">
      <dgm:prSet/>
      <dgm:spPr/>
      <dgm:t>
        <a:bodyPr/>
        <a:lstStyle/>
        <a:p>
          <a:endParaRPr lang="en-GB"/>
        </a:p>
      </dgm:t>
    </dgm:pt>
    <dgm:pt modelId="{BD1F9B0B-3FC3-4F9D-A85B-3FA60260AE8A}" type="sibTrans" cxnId="{30EF780C-BB70-47EB-B621-172569BBA50E}">
      <dgm:prSet/>
      <dgm:spPr/>
      <dgm:t>
        <a:bodyPr/>
        <a:lstStyle/>
        <a:p>
          <a:endParaRPr lang="en-GB"/>
        </a:p>
      </dgm:t>
    </dgm:pt>
    <dgm:pt modelId="{29913555-2200-4900-835F-3F0A6BF20497}">
      <dgm:prSet phldrT="[Text]" custT="1"/>
      <dgm:spPr/>
      <dgm:t>
        <a:bodyPr/>
        <a:lstStyle/>
        <a:p>
          <a:r>
            <a:rPr lang="en-GB" sz="2000" dirty="0" smtClean="0"/>
            <a:t>Know the right people</a:t>
          </a:r>
          <a:endParaRPr lang="en-GB" sz="2000" dirty="0"/>
        </a:p>
      </dgm:t>
    </dgm:pt>
    <dgm:pt modelId="{75986038-2FF3-4BC9-A5A2-409731023A39}" type="parTrans" cxnId="{39D13F7A-A356-4CFF-B4DE-241E8A15F494}">
      <dgm:prSet/>
      <dgm:spPr/>
      <dgm:t>
        <a:bodyPr/>
        <a:lstStyle/>
        <a:p>
          <a:endParaRPr lang="en-GB"/>
        </a:p>
      </dgm:t>
    </dgm:pt>
    <dgm:pt modelId="{A2692676-80B4-4182-9F95-531CEA8D7082}" type="sibTrans" cxnId="{39D13F7A-A356-4CFF-B4DE-241E8A15F494}">
      <dgm:prSet/>
      <dgm:spPr/>
      <dgm:t>
        <a:bodyPr/>
        <a:lstStyle/>
        <a:p>
          <a:endParaRPr lang="en-GB"/>
        </a:p>
      </dgm:t>
    </dgm:pt>
    <dgm:pt modelId="{B85A8EA4-2E1B-4DAF-AE9C-C2B3582B02EE}">
      <dgm:prSet phldrT="[Text]" custT="1"/>
      <dgm:spPr/>
      <dgm:t>
        <a:bodyPr/>
        <a:lstStyle/>
        <a:p>
          <a:r>
            <a:rPr lang="en-GB" sz="1800" dirty="0" smtClean="0"/>
            <a:t>Can do it well</a:t>
          </a:r>
          <a:endParaRPr lang="en-GB" sz="1800" dirty="0"/>
        </a:p>
      </dgm:t>
    </dgm:pt>
    <dgm:pt modelId="{983D09E0-9124-4F49-BDF5-6EF19139D8BB}" type="parTrans" cxnId="{88B7E5CD-8983-487C-AFCB-E666D5DC8B0E}">
      <dgm:prSet/>
      <dgm:spPr/>
      <dgm:t>
        <a:bodyPr/>
        <a:lstStyle/>
        <a:p>
          <a:endParaRPr lang="en-GB"/>
        </a:p>
      </dgm:t>
    </dgm:pt>
    <dgm:pt modelId="{61B8FC6C-DDA5-4A17-B125-2D59BC09B63B}" type="sibTrans" cxnId="{88B7E5CD-8983-487C-AFCB-E666D5DC8B0E}">
      <dgm:prSet/>
      <dgm:spPr/>
      <dgm:t>
        <a:bodyPr/>
        <a:lstStyle/>
        <a:p>
          <a:endParaRPr lang="en-GB"/>
        </a:p>
      </dgm:t>
    </dgm:pt>
    <dgm:pt modelId="{FF0023C6-B7E7-4F3A-B22E-8595B4B5BBCB}" type="pres">
      <dgm:prSet presAssocID="{40B92C5D-9DF5-43E2-A43E-9A2365FBA21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F07E3F4-474C-4148-A7AE-5F2123789928}" type="pres">
      <dgm:prSet presAssocID="{0F25EDCE-94ED-4529-9544-902FBC8E3C0C}" presName="composite" presStyleCnt="0"/>
      <dgm:spPr/>
    </dgm:pt>
    <dgm:pt modelId="{C548E2B9-3832-4CD7-BAD7-8F55C2A4AECF}" type="pres">
      <dgm:prSet presAssocID="{0F25EDCE-94ED-4529-9544-902FBC8E3C0C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CAA5FA-2865-46B1-90CA-7C1198B65295}" type="pres">
      <dgm:prSet presAssocID="{0F25EDCE-94ED-4529-9544-902FBC8E3C0C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932D3A-A3EF-4C63-B39B-6F468F83C73B}" type="pres">
      <dgm:prSet presAssocID="{0F25EDCE-94ED-4529-9544-902FBC8E3C0C}" presName="BalanceSpacing" presStyleCnt="0"/>
      <dgm:spPr/>
    </dgm:pt>
    <dgm:pt modelId="{FE6DCA9F-B0C1-46AA-A326-7FDC36E78541}" type="pres">
      <dgm:prSet presAssocID="{0F25EDCE-94ED-4529-9544-902FBC8E3C0C}" presName="BalanceSpacing1" presStyleCnt="0"/>
      <dgm:spPr/>
    </dgm:pt>
    <dgm:pt modelId="{BF5404EB-8154-4ECD-8E3A-493FC55DB4C0}" type="pres">
      <dgm:prSet presAssocID="{34F9CCFA-7E0A-4F0B-8E20-E8EEFAE493BD}" presName="Accent1Text" presStyleLbl="node1" presStyleIdx="1" presStyleCnt="8"/>
      <dgm:spPr/>
      <dgm:t>
        <a:bodyPr/>
        <a:lstStyle/>
        <a:p>
          <a:endParaRPr lang="en-GB"/>
        </a:p>
      </dgm:t>
    </dgm:pt>
    <dgm:pt modelId="{9C974936-D376-4783-9455-7F89EC4308D8}" type="pres">
      <dgm:prSet presAssocID="{34F9CCFA-7E0A-4F0B-8E20-E8EEFAE493BD}" presName="spaceBetweenRectangles" presStyleCnt="0"/>
      <dgm:spPr/>
    </dgm:pt>
    <dgm:pt modelId="{4CE2CCE2-2AF2-4902-AF5D-AD2F3B21822D}" type="pres">
      <dgm:prSet presAssocID="{B85A8EA4-2E1B-4DAF-AE9C-C2B3582B02EE}" presName="composite" presStyleCnt="0"/>
      <dgm:spPr/>
    </dgm:pt>
    <dgm:pt modelId="{CC4680A5-681C-4314-B1BC-54ECD7F45AE2}" type="pres">
      <dgm:prSet presAssocID="{B85A8EA4-2E1B-4DAF-AE9C-C2B3582B02EE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CAE797-C5F2-4FE1-98C2-EDD97AE503D9}" type="pres">
      <dgm:prSet presAssocID="{B85A8EA4-2E1B-4DAF-AE9C-C2B3582B02EE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B5B09603-91E8-4703-986B-07ECE7CE7C46}" type="pres">
      <dgm:prSet presAssocID="{B85A8EA4-2E1B-4DAF-AE9C-C2B3582B02EE}" presName="BalanceSpacing" presStyleCnt="0"/>
      <dgm:spPr/>
    </dgm:pt>
    <dgm:pt modelId="{859E6EE9-40DF-4FF9-A3DE-EAE549BB5293}" type="pres">
      <dgm:prSet presAssocID="{B85A8EA4-2E1B-4DAF-AE9C-C2B3582B02EE}" presName="BalanceSpacing1" presStyleCnt="0"/>
      <dgm:spPr/>
    </dgm:pt>
    <dgm:pt modelId="{949FD085-FBE3-4DFD-881D-3E0D8DDA71F3}" type="pres">
      <dgm:prSet presAssocID="{61B8FC6C-DDA5-4A17-B125-2D59BC09B63B}" presName="Accent1Text" presStyleLbl="node1" presStyleIdx="3" presStyleCnt="8"/>
      <dgm:spPr/>
      <dgm:t>
        <a:bodyPr/>
        <a:lstStyle/>
        <a:p>
          <a:endParaRPr lang="en-GB"/>
        </a:p>
      </dgm:t>
    </dgm:pt>
    <dgm:pt modelId="{3B838907-2EA7-48BD-A3F1-0BB4EF43AAD8}" type="pres">
      <dgm:prSet presAssocID="{61B8FC6C-DDA5-4A17-B125-2D59BC09B63B}" presName="spaceBetweenRectangles" presStyleCnt="0"/>
      <dgm:spPr/>
    </dgm:pt>
    <dgm:pt modelId="{E4202246-D5B1-42EE-B369-DB18EC4AC182}" type="pres">
      <dgm:prSet presAssocID="{25CD701E-B350-4CFF-A1F2-420214E618F7}" presName="composite" presStyleCnt="0"/>
      <dgm:spPr/>
    </dgm:pt>
    <dgm:pt modelId="{E55769D2-0E97-4E6E-89B3-9F24AC823433}" type="pres">
      <dgm:prSet presAssocID="{25CD701E-B350-4CFF-A1F2-420214E618F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A434B6-377D-433A-BC15-5D0A1B3C341E}" type="pres">
      <dgm:prSet presAssocID="{25CD701E-B350-4CFF-A1F2-420214E618F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1BD118-36E8-4E1A-ABCB-D36E14F295D3}" type="pres">
      <dgm:prSet presAssocID="{25CD701E-B350-4CFF-A1F2-420214E618F7}" presName="BalanceSpacing" presStyleCnt="0"/>
      <dgm:spPr/>
    </dgm:pt>
    <dgm:pt modelId="{B2A47445-82B2-4D11-BB97-4B50BE9C5B77}" type="pres">
      <dgm:prSet presAssocID="{25CD701E-B350-4CFF-A1F2-420214E618F7}" presName="BalanceSpacing1" presStyleCnt="0"/>
      <dgm:spPr/>
    </dgm:pt>
    <dgm:pt modelId="{5D145790-05D6-4605-BC4A-EA26BB981292}" type="pres">
      <dgm:prSet presAssocID="{BD1F9B0B-3FC3-4F9D-A85B-3FA60260AE8A}" presName="Accent1Text" presStyleLbl="node1" presStyleIdx="5" presStyleCnt="8"/>
      <dgm:spPr/>
      <dgm:t>
        <a:bodyPr/>
        <a:lstStyle/>
        <a:p>
          <a:endParaRPr lang="en-GB"/>
        </a:p>
      </dgm:t>
    </dgm:pt>
    <dgm:pt modelId="{27CC6216-C65C-4C1B-B534-389294EAD285}" type="pres">
      <dgm:prSet presAssocID="{BD1F9B0B-3FC3-4F9D-A85B-3FA60260AE8A}" presName="spaceBetweenRectangles" presStyleCnt="0"/>
      <dgm:spPr/>
    </dgm:pt>
    <dgm:pt modelId="{4210DD93-66CD-4A32-A090-B7F8A07DB6E8}" type="pres">
      <dgm:prSet presAssocID="{29913555-2200-4900-835F-3F0A6BF20497}" presName="composite" presStyleCnt="0"/>
      <dgm:spPr/>
    </dgm:pt>
    <dgm:pt modelId="{38554AB2-CE18-4112-B736-59C733B59551}" type="pres">
      <dgm:prSet presAssocID="{29913555-2200-4900-835F-3F0A6BF20497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549E45-E8AF-4A15-AF36-E8A2C219AC26}" type="pres">
      <dgm:prSet presAssocID="{29913555-2200-4900-835F-3F0A6BF20497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DCA2D6-B93B-4076-A6DD-7ED2C8BDF5A7}" type="pres">
      <dgm:prSet presAssocID="{29913555-2200-4900-835F-3F0A6BF20497}" presName="BalanceSpacing" presStyleCnt="0"/>
      <dgm:spPr/>
    </dgm:pt>
    <dgm:pt modelId="{DEF25124-F397-4257-9CEF-66B92C460886}" type="pres">
      <dgm:prSet presAssocID="{29913555-2200-4900-835F-3F0A6BF20497}" presName="BalanceSpacing1" presStyleCnt="0"/>
      <dgm:spPr/>
    </dgm:pt>
    <dgm:pt modelId="{B8BF0555-0A42-486C-A15A-306296972186}" type="pres">
      <dgm:prSet presAssocID="{A2692676-80B4-4182-9F95-531CEA8D7082}" presName="Accent1Text" presStyleLbl="node1" presStyleIdx="7" presStyleCnt="8" custLinFactNeighborX="3086" custLinFactNeighborY="1598"/>
      <dgm:spPr/>
      <dgm:t>
        <a:bodyPr/>
        <a:lstStyle/>
        <a:p>
          <a:endParaRPr lang="en-GB"/>
        </a:p>
      </dgm:t>
    </dgm:pt>
  </dgm:ptLst>
  <dgm:cxnLst>
    <dgm:cxn modelId="{902D283F-1294-45CF-861D-2632CA9A3E81}" type="presOf" srcId="{0F25EDCE-94ED-4529-9544-902FBC8E3C0C}" destId="{C548E2B9-3832-4CD7-BAD7-8F55C2A4AECF}" srcOrd="0" destOrd="0" presId="urn:microsoft.com/office/officeart/2008/layout/AlternatingHexagons"/>
    <dgm:cxn modelId="{30EF780C-BB70-47EB-B621-172569BBA50E}" srcId="{40B92C5D-9DF5-43E2-A43E-9A2365FBA213}" destId="{25CD701E-B350-4CFF-A1F2-420214E618F7}" srcOrd="2" destOrd="0" parTransId="{A3FD93DB-319D-49CC-A50A-13386951C5C0}" sibTransId="{BD1F9B0B-3FC3-4F9D-A85B-3FA60260AE8A}"/>
    <dgm:cxn modelId="{8AC6F41A-5E29-4177-8776-DD0068D56587}" srcId="{40B92C5D-9DF5-43E2-A43E-9A2365FBA213}" destId="{0F25EDCE-94ED-4529-9544-902FBC8E3C0C}" srcOrd="0" destOrd="0" parTransId="{2FF3849D-2F47-4431-8EC6-6C4EEAB7090C}" sibTransId="{34F9CCFA-7E0A-4F0B-8E20-E8EEFAE493BD}"/>
    <dgm:cxn modelId="{C16F99D3-FFD4-4D91-A661-0A48DC777F89}" type="presOf" srcId="{A2692676-80B4-4182-9F95-531CEA8D7082}" destId="{B8BF0555-0A42-486C-A15A-306296972186}" srcOrd="0" destOrd="0" presId="urn:microsoft.com/office/officeart/2008/layout/AlternatingHexagons"/>
    <dgm:cxn modelId="{EA2C5444-8781-461D-B455-C68E782398CA}" type="presOf" srcId="{34F9CCFA-7E0A-4F0B-8E20-E8EEFAE493BD}" destId="{BF5404EB-8154-4ECD-8E3A-493FC55DB4C0}" srcOrd="0" destOrd="0" presId="urn:microsoft.com/office/officeart/2008/layout/AlternatingHexagons"/>
    <dgm:cxn modelId="{BEFE6907-0FD1-4E34-A338-A6FCB53579FF}" type="presOf" srcId="{BD1F9B0B-3FC3-4F9D-A85B-3FA60260AE8A}" destId="{5D145790-05D6-4605-BC4A-EA26BB981292}" srcOrd="0" destOrd="0" presId="urn:microsoft.com/office/officeart/2008/layout/AlternatingHexagons"/>
    <dgm:cxn modelId="{341AA00F-D739-47A8-9BB6-D08924E02F2A}" type="presOf" srcId="{29913555-2200-4900-835F-3F0A6BF20497}" destId="{38554AB2-CE18-4112-B736-59C733B59551}" srcOrd="0" destOrd="0" presId="urn:microsoft.com/office/officeart/2008/layout/AlternatingHexagons"/>
    <dgm:cxn modelId="{FE9A9B23-C5AA-4994-8EC2-B51C991D8FDA}" type="presOf" srcId="{40B92C5D-9DF5-43E2-A43E-9A2365FBA213}" destId="{FF0023C6-B7E7-4F3A-B22E-8595B4B5BBCB}" srcOrd="0" destOrd="0" presId="urn:microsoft.com/office/officeart/2008/layout/AlternatingHexagons"/>
    <dgm:cxn modelId="{9F91780F-8C4F-4F29-853D-4E2C3D0D3BCE}" type="presOf" srcId="{25CD701E-B350-4CFF-A1F2-420214E618F7}" destId="{E55769D2-0E97-4E6E-89B3-9F24AC823433}" srcOrd="0" destOrd="0" presId="urn:microsoft.com/office/officeart/2008/layout/AlternatingHexagons"/>
    <dgm:cxn modelId="{1A8E7956-6338-4FBB-9BE4-D5739B89F6A7}" type="presOf" srcId="{B85A8EA4-2E1B-4DAF-AE9C-C2B3582B02EE}" destId="{CC4680A5-681C-4314-B1BC-54ECD7F45AE2}" srcOrd="0" destOrd="0" presId="urn:microsoft.com/office/officeart/2008/layout/AlternatingHexagons"/>
    <dgm:cxn modelId="{39D13F7A-A356-4CFF-B4DE-241E8A15F494}" srcId="{40B92C5D-9DF5-43E2-A43E-9A2365FBA213}" destId="{29913555-2200-4900-835F-3F0A6BF20497}" srcOrd="3" destOrd="0" parTransId="{75986038-2FF3-4BC9-A5A2-409731023A39}" sibTransId="{A2692676-80B4-4182-9F95-531CEA8D7082}"/>
    <dgm:cxn modelId="{88B7E5CD-8983-487C-AFCB-E666D5DC8B0E}" srcId="{40B92C5D-9DF5-43E2-A43E-9A2365FBA213}" destId="{B85A8EA4-2E1B-4DAF-AE9C-C2B3582B02EE}" srcOrd="1" destOrd="0" parTransId="{983D09E0-9124-4F49-BDF5-6EF19139D8BB}" sibTransId="{61B8FC6C-DDA5-4A17-B125-2D59BC09B63B}"/>
    <dgm:cxn modelId="{B2DC4F0C-66AD-460D-AA3D-D3BD713AEF88}" type="presOf" srcId="{61B8FC6C-DDA5-4A17-B125-2D59BC09B63B}" destId="{949FD085-FBE3-4DFD-881D-3E0D8DDA71F3}" srcOrd="0" destOrd="0" presId="urn:microsoft.com/office/officeart/2008/layout/AlternatingHexagons"/>
    <dgm:cxn modelId="{215E7E92-AF60-4497-B18E-D0848D52ECCF}" type="presParOf" srcId="{FF0023C6-B7E7-4F3A-B22E-8595B4B5BBCB}" destId="{2F07E3F4-474C-4148-A7AE-5F2123789928}" srcOrd="0" destOrd="0" presId="urn:microsoft.com/office/officeart/2008/layout/AlternatingHexagons"/>
    <dgm:cxn modelId="{2BA7487A-DB94-44D0-894D-782546332B57}" type="presParOf" srcId="{2F07E3F4-474C-4148-A7AE-5F2123789928}" destId="{C548E2B9-3832-4CD7-BAD7-8F55C2A4AECF}" srcOrd="0" destOrd="0" presId="urn:microsoft.com/office/officeart/2008/layout/AlternatingHexagons"/>
    <dgm:cxn modelId="{A8F70BBC-CCD0-48CA-B382-5DFFA512BAFF}" type="presParOf" srcId="{2F07E3F4-474C-4148-A7AE-5F2123789928}" destId="{44CAA5FA-2865-46B1-90CA-7C1198B65295}" srcOrd="1" destOrd="0" presId="urn:microsoft.com/office/officeart/2008/layout/AlternatingHexagons"/>
    <dgm:cxn modelId="{3DC5AF88-4354-4743-BCD9-3474BDAB75F6}" type="presParOf" srcId="{2F07E3F4-474C-4148-A7AE-5F2123789928}" destId="{FA932D3A-A3EF-4C63-B39B-6F468F83C73B}" srcOrd="2" destOrd="0" presId="urn:microsoft.com/office/officeart/2008/layout/AlternatingHexagons"/>
    <dgm:cxn modelId="{6D3C5444-0C1E-445D-852E-10BE5E114F69}" type="presParOf" srcId="{2F07E3F4-474C-4148-A7AE-5F2123789928}" destId="{FE6DCA9F-B0C1-46AA-A326-7FDC36E78541}" srcOrd="3" destOrd="0" presId="urn:microsoft.com/office/officeart/2008/layout/AlternatingHexagons"/>
    <dgm:cxn modelId="{0107EC51-7881-41D1-A164-869FD281E1F0}" type="presParOf" srcId="{2F07E3F4-474C-4148-A7AE-5F2123789928}" destId="{BF5404EB-8154-4ECD-8E3A-493FC55DB4C0}" srcOrd="4" destOrd="0" presId="urn:microsoft.com/office/officeart/2008/layout/AlternatingHexagons"/>
    <dgm:cxn modelId="{CA02B38F-94B3-439A-BCDB-041BF1D1ADAE}" type="presParOf" srcId="{FF0023C6-B7E7-4F3A-B22E-8595B4B5BBCB}" destId="{9C974936-D376-4783-9455-7F89EC4308D8}" srcOrd="1" destOrd="0" presId="urn:microsoft.com/office/officeart/2008/layout/AlternatingHexagons"/>
    <dgm:cxn modelId="{9CC78879-FAC3-45AF-BD06-8880774B3554}" type="presParOf" srcId="{FF0023C6-B7E7-4F3A-B22E-8595B4B5BBCB}" destId="{4CE2CCE2-2AF2-4902-AF5D-AD2F3B21822D}" srcOrd="2" destOrd="0" presId="urn:microsoft.com/office/officeart/2008/layout/AlternatingHexagons"/>
    <dgm:cxn modelId="{6CAF9364-B925-408F-BAA0-384DD5C77E55}" type="presParOf" srcId="{4CE2CCE2-2AF2-4902-AF5D-AD2F3B21822D}" destId="{CC4680A5-681C-4314-B1BC-54ECD7F45AE2}" srcOrd="0" destOrd="0" presId="urn:microsoft.com/office/officeart/2008/layout/AlternatingHexagons"/>
    <dgm:cxn modelId="{DA214E51-DB1C-4FE9-BAAE-09C383A7289A}" type="presParOf" srcId="{4CE2CCE2-2AF2-4902-AF5D-AD2F3B21822D}" destId="{00CAE797-C5F2-4FE1-98C2-EDD97AE503D9}" srcOrd="1" destOrd="0" presId="urn:microsoft.com/office/officeart/2008/layout/AlternatingHexagons"/>
    <dgm:cxn modelId="{65A386A5-9F15-4667-94FF-6C8E4EFE67EE}" type="presParOf" srcId="{4CE2CCE2-2AF2-4902-AF5D-AD2F3B21822D}" destId="{B5B09603-91E8-4703-986B-07ECE7CE7C46}" srcOrd="2" destOrd="0" presId="urn:microsoft.com/office/officeart/2008/layout/AlternatingHexagons"/>
    <dgm:cxn modelId="{C00140EA-3DE3-4AEE-BA02-8ADEA566971A}" type="presParOf" srcId="{4CE2CCE2-2AF2-4902-AF5D-AD2F3B21822D}" destId="{859E6EE9-40DF-4FF9-A3DE-EAE549BB5293}" srcOrd="3" destOrd="0" presId="urn:microsoft.com/office/officeart/2008/layout/AlternatingHexagons"/>
    <dgm:cxn modelId="{0428A9D1-5BD2-4C9F-9FF8-89547434E6F5}" type="presParOf" srcId="{4CE2CCE2-2AF2-4902-AF5D-AD2F3B21822D}" destId="{949FD085-FBE3-4DFD-881D-3E0D8DDA71F3}" srcOrd="4" destOrd="0" presId="urn:microsoft.com/office/officeart/2008/layout/AlternatingHexagons"/>
    <dgm:cxn modelId="{1CBDE1E0-B047-4BC7-80F4-D8979E871B48}" type="presParOf" srcId="{FF0023C6-B7E7-4F3A-B22E-8595B4B5BBCB}" destId="{3B838907-2EA7-48BD-A3F1-0BB4EF43AAD8}" srcOrd="3" destOrd="0" presId="urn:microsoft.com/office/officeart/2008/layout/AlternatingHexagons"/>
    <dgm:cxn modelId="{350082B4-8DED-43BA-8CF7-FA2DBC82DBC0}" type="presParOf" srcId="{FF0023C6-B7E7-4F3A-B22E-8595B4B5BBCB}" destId="{E4202246-D5B1-42EE-B369-DB18EC4AC182}" srcOrd="4" destOrd="0" presId="urn:microsoft.com/office/officeart/2008/layout/AlternatingHexagons"/>
    <dgm:cxn modelId="{77A7E7BA-CE5B-450E-ABD3-118B2591E8AF}" type="presParOf" srcId="{E4202246-D5B1-42EE-B369-DB18EC4AC182}" destId="{E55769D2-0E97-4E6E-89B3-9F24AC823433}" srcOrd="0" destOrd="0" presId="urn:microsoft.com/office/officeart/2008/layout/AlternatingHexagons"/>
    <dgm:cxn modelId="{23A3D26C-78E5-4CEA-8114-BCAE2DA8CB5B}" type="presParOf" srcId="{E4202246-D5B1-42EE-B369-DB18EC4AC182}" destId="{DEA434B6-377D-433A-BC15-5D0A1B3C341E}" srcOrd="1" destOrd="0" presId="urn:microsoft.com/office/officeart/2008/layout/AlternatingHexagons"/>
    <dgm:cxn modelId="{F84F1DF2-11E6-40C1-B437-23616DA54973}" type="presParOf" srcId="{E4202246-D5B1-42EE-B369-DB18EC4AC182}" destId="{B41BD118-36E8-4E1A-ABCB-D36E14F295D3}" srcOrd="2" destOrd="0" presId="urn:microsoft.com/office/officeart/2008/layout/AlternatingHexagons"/>
    <dgm:cxn modelId="{8257314D-3E41-4BFE-9187-87CA0E1E8749}" type="presParOf" srcId="{E4202246-D5B1-42EE-B369-DB18EC4AC182}" destId="{B2A47445-82B2-4D11-BB97-4B50BE9C5B77}" srcOrd="3" destOrd="0" presId="urn:microsoft.com/office/officeart/2008/layout/AlternatingHexagons"/>
    <dgm:cxn modelId="{6CE6AF46-856D-47B7-9BEE-8AA01FACEC1D}" type="presParOf" srcId="{E4202246-D5B1-42EE-B369-DB18EC4AC182}" destId="{5D145790-05D6-4605-BC4A-EA26BB981292}" srcOrd="4" destOrd="0" presId="urn:microsoft.com/office/officeart/2008/layout/AlternatingHexagons"/>
    <dgm:cxn modelId="{F6988D36-6A99-48E5-AF0F-DC0E8FCE2B88}" type="presParOf" srcId="{FF0023C6-B7E7-4F3A-B22E-8595B4B5BBCB}" destId="{27CC6216-C65C-4C1B-B534-389294EAD285}" srcOrd="5" destOrd="0" presId="urn:microsoft.com/office/officeart/2008/layout/AlternatingHexagons"/>
    <dgm:cxn modelId="{C041E08E-7C51-4142-A8F2-69241F75859A}" type="presParOf" srcId="{FF0023C6-B7E7-4F3A-B22E-8595B4B5BBCB}" destId="{4210DD93-66CD-4A32-A090-B7F8A07DB6E8}" srcOrd="6" destOrd="0" presId="urn:microsoft.com/office/officeart/2008/layout/AlternatingHexagons"/>
    <dgm:cxn modelId="{F7F45B89-8F7C-4AD8-8B77-C09A7E88CD3A}" type="presParOf" srcId="{4210DD93-66CD-4A32-A090-B7F8A07DB6E8}" destId="{38554AB2-CE18-4112-B736-59C733B59551}" srcOrd="0" destOrd="0" presId="urn:microsoft.com/office/officeart/2008/layout/AlternatingHexagons"/>
    <dgm:cxn modelId="{BD3DC7BA-AB95-495C-8329-B9460D8CFFE9}" type="presParOf" srcId="{4210DD93-66CD-4A32-A090-B7F8A07DB6E8}" destId="{06549E45-E8AF-4A15-AF36-E8A2C219AC26}" srcOrd="1" destOrd="0" presId="urn:microsoft.com/office/officeart/2008/layout/AlternatingHexagons"/>
    <dgm:cxn modelId="{BBC00CCE-46D8-4B68-A1E9-D811F16D53ED}" type="presParOf" srcId="{4210DD93-66CD-4A32-A090-B7F8A07DB6E8}" destId="{69DCA2D6-B93B-4076-A6DD-7ED2C8BDF5A7}" srcOrd="2" destOrd="0" presId="urn:microsoft.com/office/officeart/2008/layout/AlternatingHexagons"/>
    <dgm:cxn modelId="{15549FBF-F2A1-41A4-8BE6-9BAFF8CBB4AA}" type="presParOf" srcId="{4210DD93-66CD-4A32-A090-B7F8A07DB6E8}" destId="{DEF25124-F397-4257-9CEF-66B92C460886}" srcOrd="3" destOrd="0" presId="urn:microsoft.com/office/officeart/2008/layout/AlternatingHexagons"/>
    <dgm:cxn modelId="{76E49D4C-1554-433B-BF3B-976A8AD8EF13}" type="presParOf" srcId="{4210DD93-66CD-4A32-A090-B7F8A07DB6E8}" destId="{B8BF0555-0A42-486C-A15A-30629697218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B92C5D-9DF5-43E2-A43E-9A2365FBA21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F25EDCE-94ED-4529-9544-902FBC8E3C0C}">
      <dgm:prSet phldrT="[Text]" custT="1"/>
      <dgm:spPr/>
      <dgm:t>
        <a:bodyPr/>
        <a:lstStyle/>
        <a:p>
          <a:r>
            <a:rPr lang="en-GB" sz="1600" dirty="0" smtClean="0"/>
            <a:t>Can do the job</a:t>
          </a:r>
          <a:endParaRPr lang="en-GB" sz="1600" dirty="0"/>
        </a:p>
      </dgm:t>
    </dgm:pt>
    <dgm:pt modelId="{2FF3849D-2F47-4431-8EC6-6C4EEAB7090C}" type="parTrans" cxnId="{8AC6F41A-5E29-4177-8776-DD0068D56587}">
      <dgm:prSet/>
      <dgm:spPr/>
      <dgm:t>
        <a:bodyPr/>
        <a:lstStyle/>
        <a:p>
          <a:endParaRPr lang="en-GB"/>
        </a:p>
      </dgm:t>
    </dgm:pt>
    <dgm:pt modelId="{34F9CCFA-7E0A-4F0B-8E20-E8EEFAE493BD}" type="sibTrans" cxnId="{8AC6F41A-5E29-4177-8776-DD0068D56587}">
      <dgm:prSet/>
      <dgm:spPr/>
      <dgm:t>
        <a:bodyPr/>
        <a:lstStyle/>
        <a:p>
          <a:r>
            <a:rPr lang="en-GB" dirty="0" smtClean="0"/>
            <a:t>Awareness of what done, who are, and what want</a:t>
          </a:r>
          <a:endParaRPr lang="en-GB" dirty="0"/>
        </a:p>
      </dgm:t>
    </dgm:pt>
    <dgm:pt modelId="{25CD701E-B350-4CFF-A1F2-420214E618F7}">
      <dgm:prSet phldrT="[Text]" custT="1"/>
      <dgm:spPr/>
      <dgm:t>
        <a:bodyPr/>
        <a:lstStyle/>
        <a:p>
          <a:r>
            <a:rPr lang="en-GB" sz="2000" dirty="0" smtClean="0"/>
            <a:t>Social fit</a:t>
          </a:r>
          <a:endParaRPr lang="en-GB" sz="2000" dirty="0"/>
        </a:p>
      </dgm:t>
    </dgm:pt>
    <dgm:pt modelId="{A3FD93DB-319D-49CC-A50A-13386951C5C0}" type="parTrans" cxnId="{30EF780C-BB70-47EB-B621-172569BBA50E}">
      <dgm:prSet/>
      <dgm:spPr/>
      <dgm:t>
        <a:bodyPr/>
        <a:lstStyle/>
        <a:p>
          <a:endParaRPr lang="en-GB"/>
        </a:p>
      </dgm:t>
    </dgm:pt>
    <dgm:pt modelId="{BD1F9B0B-3FC3-4F9D-A85B-3FA60260AE8A}" type="sibTrans" cxnId="{30EF780C-BB70-47EB-B621-172569BBA50E}">
      <dgm:prSet/>
      <dgm:spPr/>
      <dgm:t>
        <a:bodyPr/>
        <a:lstStyle/>
        <a:p>
          <a:r>
            <a:rPr lang="en-GB" dirty="0" smtClean="0"/>
            <a:t>Possess the right signals</a:t>
          </a:r>
          <a:endParaRPr lang="en-GB" dirty="0"/>
        </a:p>
      </dgm:t>
    </dgm:pt>
    <dgm:pt modelId="{29913555-2200-4900-835F-3F0A6BF20497}">
      <dgm:prSet phldrT="[Text]" custT="1"/>
      <dgm:spPr/>
      <dgm:t>
        <a:bodyPr/>
        <a:lstStyle/>
        <a:p>
          <a:r>
            <a:rPr lang="en-GB" sz="2000" dirty="0" smtClean="0"/>
            <a:t>Know the right people</a:t>
          </a:r>
          <a:endParaRPr lang="en-GB" sz="2000" dirty="0"/>
        </a:p>
      </dgm:t>
    </dgm:pt>
    <dgm:pt modelId="{75986038-2FF3-4BC9-A5A2-409731023A39}" type="parTrans" cxnId="{39D13F7A-A356-4CFF-B4DE-241E8A15F494}">
      <dgm:prSet/>
      <dgm:spPr/>
      <dgm:t>
        <a:bodyPr/>
        <a:lstStyle/>
        <a:p>
          <a:endParaRPr lang="en-GB"/>
        </a:p>
      </dgm:t>
    </dgm:pt>
    <dgm:pt modelId="{A2692676-80B4-4182-9F95-531CEA8D7082}" type="sibTrans" cxnId="{39D13F7A-A356-4CFF-B4DE-241E8A15F494}">
      <dgm:prSet/>
      <dgm:spPr/>
      <dgm:t>
        <a:bodyPr/>
        <a:lstStyle/>
        <a:p>
          <a:endParaRPr lang="en-GB"/>
        </a:p>
      </dgm:t>
    </dgm:pt>
    <dgm:pt modelId="{B85A8EA4-2E1B-4DAF-AE9C-C2B3582B02EE}">
      <dgm:prSet phldrT="[Text]" custT="1"/>
      <dgm:spPr/>
      <dgm:t>
        <a:bodyPr/>
        <a:lstStyle/>
        <a:p>
          <a:r>
            <a:rPr lang="en-GB" sz="1800" dirty="0" smtClean="0"/>
            <a:t>Can do it well</a:t>
          </a:r>
          <a:endParaRPr lang="en-GB" sz="1800" dirty="0"/>
        </a:p>
      </dgm:t>
    </dgm:pt>
    <dgm:pt modelId="{983D09E0-9124-4F49-BDF5-6EF19139D8BB}" type="parTrans" cxnId="{88B7E5CD-8983-487C-AFCB-E666D5DC8B0E}">
      <dgm:prSet/>
      <dgm:spPr/>
      <dgm:t>
        <a:bodyPr/>
        <a:lstStyle/>
        <a:p>
          <a:endParaRPr lang="en-GB"/>
        </a:p>
      </dgm:t>
    </dgm:pt>
    <dgm:pt modelId="{61B8FC6C-DDA5-4A17-B125-2D59BC09B63B}" type="sibTrans" cxnId="{88B7E5CD-8983-487C-AFCB-E666D5DC8B0E}">
      <dgm:prSet/>
      <dgm:spPr/>
      <dgm:t>
        <a:bodyPr/>
        <a:lstStyle/>
        <a:p>
          <a:r>
            <a:rPr lang="en-GB" dirty="0" smtClean="0"/>
            <a:t>Are asked for the right signals</a:t>
          </a:r>
          <a:endParaRPr lang="en-GB" dirty="0"/>
        </a:p>
      </dgm:t>
    </dgm:pt>
    <dgm:pt modelId="{FF0023C6-B7E7-4F3A-B22E-8595B4B5BBCB}" type="pres">
      <dgm:prSet presAssocID="{40B92C5D-9DF5-43E2-A43E-9A2365FBA21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F07E3F4-474C-4148-A7AE-5F2123789928}" type="pres">
      <dgm:prSet presAssocID="{0F25EDCE-94ED-4529-9544-902FBC8E3C0C}" presName="composite" presStyleCnt="0"/>
      <dgm:spPr/>
    </dgm:pt>
    <dgm:pt modelId="{C548E2B9-3832-4CD7-BAD7-8F55C2A4AECF}" type="pres">
      <dgm:prSet presAssocID="{0F25EDCE-94ED-4529-9544-902FBC8E3C0C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CAA5FA-2865-46B1-90CA-7C1198B65295}" type="pres">
      <dgm:prSet presAssocID="{0F25EDCE-94ED-4529-9544-902FBC8E3C0C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932D3A-A3EF-4C63-B39B-6F468F83C73B}" type="pres">
      <dgm:prSet presAssocID="{0F25EDCE-94ED-4529-9544-902FBC8E3C0C}" presName="BalanceSpacing" presStyleCnt="0"/>
      <dgm:spPr/>
    </dgm:pt>
    <dgm:pt modelId="{FE6DCA9F-B0C1-46AA-A326-7FDC36E78541}" type="pres">
      <dgm:prSet presAssocID="{0F25EDCE-94ED-4529-9544-902FBC8E3C0C}" presName="BalanceSpacing1" presStyleCnt="0"/>
      <dgm:spPr/>
    </dgm:pt>
    <dgm:pt modelId="{BF5404EB-8154-4ECD-8E3A-493FC55DB4C0}" type="pres">
      <dgm:prSet presAssocID="{34F9CCFA-7E0A-4F0B-8E20-E8EEFAE493BD}" presName="Accent1Text" presStyleLbl="node1" presStyleIdx="1" presStyleCnt="8"/>
      <dgm:spPr/>
      <dgm:t>
        <a:bodyPr/>
        <a:lstStyle/>
        <a:p>
          <a:endParaRPr lang="en-GB"/>
        </a:p>
      </dgm:t>
    </dgm:pt>
    <dgm:pt modelId="{9C974936-D376-4783-9455-7F89EC4308D8}" type="pres">
      <dgm:prSet presAssocID="{34F9CCFA-7E0A-4F0B-8E20-E8EEFAE493BD}" presName="spaceBetweenRectangles" presStyleCnt="0"/>
      <dgm:spPr/>
    </dgm:pt>
    <dgm:pt modelId="{4CE2CCE2-2AF2-4902-AF5D-AD2F3B21822D}" type="pres">
      <dgm:prSet presAssocID="{B85A8EA4-2E1B-4DAF-AE9C-C2B3582B02EE}" presName="composite" presStyleCnt="0"/>
      <dgm:spPr/>
    </dgm:pt>
    <dgm:pt modelId="{CC4680A5-681C-4314-B1BC-54ECD7F45AE2}" type="pres">
      <dgm:prSet presAssocID="{B85A8EA4-2E1B-4DAF-AE9C-C2B3582B02EE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CAE797-C5F2-4FE1-98C2-EDD97AE503D9}" type="pres">
      <dgm:prSet presAssocID="{B85A8EA4-2E1B-4DAF-AE9C-C2B3582B02EE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B5B09603-91E8-4703-986B-07ECE7CE7C46}" type="pres">
      <dgm:prSet presAssocID="{B85A8EA4-2E1B-4DAF-AE9C-C2B3582B02EE}" presName="BalanceSpacing" presStyleCnt="0"/>
      <dgm:spPr/>
    </dgm:pt>
    <dgm:pt modelId="{859E6EE9-40DF-4FF9-A3DE-EAE549BB5293}" type="pres">
      <dgm:prSet presAssocID="{B85A8EA4-2E1B-4DAF-AE9C-C2B3582B02EE}" presName="BalanceSpacing1" presStyleCnt="0"/>
      <dgm:spPr/>
    </dgm:pt>
    <dgm:pt modelId="{949FD085-FBE3-4DFD-881D-3E0D8DDA71F3}" type="pres">
      <dgm:prSet presAssocID="{61B8FC6C-DDA5-4A17-B125-2D59BC09B63B}" presName="Accent1Text" presStyleLbl="node1" presStyleIdx="3" presStyleCnt="8"/>
      <dgm:spPr/>
      <dgm:t>
        <a:bodyPr/>
        <a:lstStyle/>
        <a:p>
          <a:endParaRPr lang="en-GB"/>
        </a:p>
      </dgm:t>
    </dgm:pt>
    <dgm:pt modelId="{3B838907-2EA7-48BD-A3F1-0BB4EF43AAD8}" type="pres">
      <dgm:prSet presAssocID="{61B8FC6C-DDA5-4A17-B125-2D59BC09B63B}" presName="spaceBetweenRectangles" presStyleCnt="0"/>
      <dgm:spPr/>
    </dgm:pt>
    <dgm:pt modelId="{E4202246-D5B1-42EE-B369-DB18EC4AC182}" type="pres">
      <dgm:prSet presAssocID="{25CD701E-B350-4CFF-A1F2-420214E618F7}" presName="composite" presStyleCnt="0"/>
      <dgm:spPr/>
    </dgm:pt>
    <dgm:pt modelId="{E55769D2-0E97-4E6E-89B3-9F24AC823433}" type="pres">
      <dgm:prSet presAssocID="{25CD701E-B350-4CFF-A1F2-420214E618F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A434B6-377D-433A-BC15-5D0A1B3C341E}" type="pres">
      <dgm:prSet presAssocID="{25CD701E-B350-4CFF-A1F2-420214E618F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1BD118-36E8-4E1A-ABCB-D36E14F295D3}" type="pres">
      <dgm:prSet presAssocID="{25CD701E-B350-4CFF-A1F2-420214E618F7}" presName="BalanceSpacing" presStyleCnt="0"/>
      <dgm:spPr/>
    </dgm:pt>
    <dgm:pt modelId="{B2A47445-82B2-4D11-BB97-4B50BE9C5B77}" type="pres">
      <dgm:prSet presAssocID="{25CD701E-B350-4CFF-A1F2-420214E618F7}" presName="BalanceSpacing1" presStyleCnt="0"/>
      <dgm:spPr/>
    </dgm:pt>
    <dgm:pt modelId="{5D145790-05D6-4605-BC4A-EA26BB981292}" type="pres">
      <dgm:prSet presAssocID="{BD1F9B0B-3FC3-4F9D-A85B-3FA60260AE8A}" presName="Accent1Text" presStyleLbl="node1" presStyleIdx="5" presStyleCnt="8"/>
      <dgm:spPr/>
      <dgm:t>
        <a:bodyPr/>
        <a:lstStyle/>
        <a:p>
          <a:endParaRPr lang="en-GB"/>
        </a:p>
      </dgm:t>
    </dgm:pt>
    <dgm:pt modelId="{27CC6216-C65C-4C1B-B534-389294EAD285}" type="pres">
      <dgm:prSet presAssocID="{BD1F9B0B-3FC3-4F9D-A85B-3FA60260AE8A}" presName="spaceBetweenRectangles" presStyleCnt="0"/>
      <dgm:spPr/>
    </dgm:pt>
    <dgm:pt modelId="{4210DD93-66CD-4A32-A090-B7F8A07DB6E8}" type="pres">
      <dgm:prSet presAssocID="{29913555-2200-4900-835F-3F0A6BF20497}" presName="composite" presStyleCnt="0"/>
      <dgm:spPr/>
    </dgm:pt>
    <dgm:pt modelId="{38554AB2-CE18-4112-B736-59C733B59551}" type="pres">
      <dgm:prSet presAssocID="{29913555-2200-4900-835F-3F0A6BF20497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549E45-E8AF-4A15-AF36-E8A2C219AC26}" type="pres">
      <dgm:prSet presAssocID="{29913555-2200-4900-835F-3F0A6BF20497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DCA2D6-B93B-4076-A6DD-7ED2C8BDF5A7}" type="pres">
      <dgm:prSet presAssocID="{29913555-2200-4900-835F-3F0A6BF20497}" presName="BalanceSpacing" presStyleCnt="0"/>
      <dgm:spPr/>
    </dgm:pt>
    <dgm:pt modelId="{DEF25124-F397-4257-9CEF-66B92C460886}" type="pres">
      <dgm:prSet presAssocID="{29913555-2200-4900-835F-3F0A6BF20497}" presName="BalanceSpacing1" presStyleCnt="0"/>
      <dgm:spPr/>
    </dgm:pt>
    <dgm:pt modelId="{B8BF0555-0A42-486C-A15A-306296972186}" type="pres">
      <dgm:prSet presAssocID="{A2692676-80B4-4182-9F95-531CEA8D7082}" presName="Accent1Text" presStyleLbl="node1" presStyleIdx="7" presStyleCnt="8" custLinFactNeighborX="3086" custLinFactNeighborY="1598"/>
      <dgm:spPr/>
      <dgm:t>
        <a:bodyPr/>
        <a:lstStyle/>
        <a:p>
          <a:endParaRPr lang="en-GB"/>
        </a:p>
      </dgm:t>
    </dgm:pt>
  </dgm:ptLst>
  <dgm:cxnLst>
    <dgm:cxn modelId="{8AC6F41A-5E29-4177-8776-DD0068D56587}" srcId="{40B92C5D-9DF5-43E2-A43E-9A2365FBA213}" destId="{0F25EDCE-94ED-4529-9544-902FBC8E3C0C}" srcOrd="0" destOrd="0" parTransId="{2FF3849D-2F47-4431-8EC6-6C4EEAB7090C}" sibTransId="{34F9CCFA-7E0A-4F0B-8E20-E8EEFAE493BD}"/>
    <dgm:cxn modelId="{30EF780C-BB70-47EB-B621-172569BBA50E}" srcId="{40B92C5D-9DF5-43E2-A43E-9A2365FBA213}" destId="{25CD701E-B350-4CFF-A1F2-420214E618F7}" srcOrd="2" destOrd="0" parTransId="{A3FD93DB-319D-49CC-A50A-13386951C5C0}" sibTransId="{BD1F9B0B-3FC3-4F9D-A85B-3FA60260AE8A}"/>
    <dgm:cxn modelId="{7744C0A6-698C-404D-BF61-A293A6EAA847}" type="presOf" srcId="{61B8FC6C-DDA5-4A17-B125-2D59BC09B63B}" destId="{949FD085-FBE3-4DFD-881D-3E0D8DDA71F3}" srcOrd="0" destOrd="0" presId="urn:microsoft.com/office/officeart/2008/layout/AlternatingHexagons"/>
    <dgm:cxn modelId="{1F50CBB1-0228-4F53-A0BC-A791EB1DA252}" type="presOf" srcId="{A2692676-80B4-4182-9F95-531CEA8D7082}" destId="{B8BF0555-0A42-486C-A15A-306296972186}" srcOrd="0" destOrd="0" presId="urn:microsoft.com/office/officeart/2008/layout/AlternatingHexagons"/>
    <dgm:cxn modelId="{48114C4D-8ABC-414C-98D9-3E263A50BAD7}" type="presOf" srcId="{29913555-2200-4900-835F-3F0A6BF20497}" destId="{38554AB2-CE18-4112-B736-59C733B59551}" srcOrd="0" destOrd="0" presId="urn:microsoft.com/office/officeart/2008/layout/AlternatingHexagons"/>
    <dgm:cxn modelId="{DA43CCEB-FA3A-4204-BD88-13340C405BC0}" type="presOf" srcId="{0F25EDCE-94ED-4529-9544-902FBC8E3C0C}" destId="{C548E2B9-3832-4CD7-BAD7-8F55C2A4AECF}" srcOrd="0" destOrd="0" presId="urn:microsoft.com/office/officeart/2008/layout/AlternatingHexagons"/>
    <dgm:cxn modelId="{39D13F7A-A356-4CFF-B4DE-241E8A15F494}" srcId="{40B92C5D-9DF5-43E2-A43E-9A2365FBA213}" destId="{29913555-2200-4900-835F-3F0A6BF20497}" srcOrd="3" destOrd="0" parTransId="{75986038-2FF3-4BC9-A5A2-409731023A39}" sibTransId="{A2692676-80B4-4182-9F95-531CEA8D7082}"/>
    <dgm:cxn modelId="{9A484325-0C88-4779-A122-F94F580D10CA}" type="presOf" srcId="{25CD701E-B350-4CFF-A1F2-420214E618F7}" destId="{E55769D2-0E97-4E6E-89B3-9F24AC823433}" srcOrd="0" destOrd="0" presId="urn:microsoft.com/office/officeart/2008/layout/AlternatingHexagons"/>
    <dgm:cxn modelId="{88B7E5CD-8983-487C-AFCB-E666D5DC8B0E}" srcId="{40B92C5D-9DF5-43E2-A43E-9A2365FBA213}" destId="{B85A8EA4-2E1B-4DAF-AE9C-C2B3582B02EE}" srcOrd="1" destOrd="0" parTransId="{983D09E0-9124-4F49-BDF5-6EF19139D8BB}" sibTransId="{61B8FC6C-DDA5-4A17-B125-2D59BC09B63B}"/>
    <dgm:cxn modelId="{46EAD8DD-254E-4EAA-8F50-4B0F416AD976}" type="presOf" srcId="{34F9CCFA-7E0A-4F0B-8E20-E8EEFAE493BD}" destId="{BF5404EB-8154-4ECD-8E3A-493FC55DB4C0}" srcOrd="0" destOrd="0" presId="urn:microsoft.com/office/officeart/2008/layout/AlternatingHexagons"/>
    <dgm:cxn modelId="{08D852DA-4881-45BF-AB1C-62D968378F2C}" type="presOf" srcId="{BD1F9B0B-3FC3-4F9D-A85B-3FA60260AE8A}" destId="{5D145790-05D6-4605-BC4A-EA26BB981292}" srcOrd="0" destOrd="0" presId="urn:microsoft.com/office/officeart/2008/layout/AlternatingHexagons"/>
    <dgm:cxn modelId="{43C6E6F4-2257-4F6B-9BB8-90CF486C465E}" type="presOf" srcId="{B85A8EA4-2E1B-4DAF-AE9C-C2B3582B02EE}" destId="{CC4680A5-681C-4314-B1BC-54ECD7F45AE2}" srcOrd="0" destOrd="0" presId="urn:microsoft.com/office/officeart/2008/layout/AlternatingHexagons"/>
    <dgm:cxn modelId="{870254A4-F0A0-47AA-A140-3773BBAC8929}" type="presOf" srcId="{40B92C5D-9DF5-43E2-A43E-9A2365FBA213}" destId="{FF0023C6-B7E7-4F3A-B22E-8595B4B5BBCB}" srcOrd="0" destOrd="0" presId="urn:microsoft.com/office/officeart/2008/layout/AlternatingHexagons"/>
    <dgm:cxn modelId="{28C707DB-9A73-4905-828E-BAEE0428E90E}" type="presParOf" srcId="{FF0023C6-B7E7-4F3A-B22E-8595B4B5BBCB}" destId="{2F07E3F4-474C-4148-A7AE-5F2123789928}" srcOrd="0" destOrd="0" presId="urn:microsoft.com/office/officeart/2008/layout/AlternatingHexagons"/>
    <dgm:cxn modelId="{4538F74A-7EF3-459A-97E8-05E5F0EDBE55}" type="presParOf" srcId="{2F07E3F4-474C-4148-A7AE-5F2123789928}" destId="{C548E2B9-3832-4CD7-BAD7-8F55C2A4AECF}" srcOrd="0" destOrd="0" presId="urn:microsoft.com/office/officeart/2008/layout/AlternatingHexagons"/>
    <dgm:cxn modelId="{36307350-DAF3-4DC0-857E-E064DD9179C6}" type="presParOf" srcId="{2F07E3F4-474C-4148-A7AE-5F2123789928}" destId="{44CAA5FA-2865-46B1-90CA-7C1198B65295}" srcOrd="1" destOrd="0" presId="urn:microsoft.com/office/officeart/2008/layout/AlternatingHexagons"/>
    <dgm:cxn modelId="{BB45ED46-D9D6-4094-8139-2F33F88EEF38}" type="presParOf" srcId="{2F07E3F4-474C-4148-A7AE-5F2123789928}" destId="{FA932D3A-A3EF-4C63-B39B-6F468F83C73B}" srcOrd="2" destOrd="0" presId="urn:microsoft.com/office/officeart/2008/layout/AlternatingHexagons"/>
    <dgm:cxn modelId="{BE2C1863-6BD8-4E97-91D6-D4281FB115DF}" type="presParOf" srcId="{2F07E3F4-474C-4148-A7AE-5F2123789928}" destId="{FE6DCA9F-B0C1-46AA-A326-7FDC36E78541}" srcOrd="3" destOrd="0" presId="urn:microsoft.com/office/officeart/2008/layout/AlternatingHexagons"/>
    <dgm:cxn modelId="{515BF5E2-E61B-4137-8C73-F9124DA94963}" type="presParOf" srcId="{2F07E3F4-474C-4148-A7AE-5F2123789928}" destId="{BF5404EB-8154-4ECD-8E3A-493FC55DB4C0}" srcOrd="4" destOrd="0" presId="urn:microsoft.com/office/officeart/2008/layout/AlternatingHexagons"/>
    <dgm:cxn modelId="{CAB98576-9C8A-4503-B8F1-1F5BAF6B2574}" type="presParOf" srcId="{FF0023C6-B7E7-4F3A-B22E-8595B4B5BBCB}" destId="{9C974936-D376-4783-9455-7F89EC4308D8}" srcOrd="1" destOrd="0" presId="urn:microsoft.com/office/officeart/2008/layout/AlternatingHexagons"/>
    <dgm:cxn modelId="{128474F0-1F28-4D85-B317-917DD827CB1A}" type="presParOf" srcId="{FF0023C6-B7E7-4F3A-B22E-8595B4B5BBCB}" destId="{4CE2CCE2-2AF2-4902-AF5D-AD2F3B21822D}" srcOrd="2" destOrd="0" presId="urn:microsoft.com/office/officeart/2008/layout/AlternatingHexagons"/>
    <dgm:cxn modelId="{86C30208-71CA-4528-B2B6-5D3254F07A67}" type="presParOf" srcId="{4CE2CCE2-2AF2-4902-AF5D-AD2F3B21822D}" destId="{CC4680A5-681C-4314-B1BC-54ECD7F45AE2}" srcOrd="0" destOrd="0" presId="urn:microsoft.com/office/officeart/2008/layout/AlternatingHexagons"/>
    <dgm:cxn modelId="{71972400-4022-4E16-9DA2-38EFD82FF13C}" type="presParOf" srcId="{4CE2CCE2-2AF2-4902-AF5D-AD2F3B21822D}" destId="{00CAE797-C5F2-4FE1-98C2-EDD97AE503D9}" srcOrd="1" destOrd="0" presId="urn:microsoft.com/office/officeart/2008/layout/AlternatingHexagons"/>
    <dgm:cxn modelId="{E729E975-DE79-4134-BF2F-81D28EA16E3D}" type="presParOf" srcId="{4CE2CCE2-2AF2-4902-AF5D-AD2F3B21822D}" destId="{B5B09603-91E8-4703-986B-07ECE7CE7C46}" srcOrd="2" destOrd="0" presId="urn:microsoft.com/office/officeart/2008/layout/AlternatingHexagons"/>
    <dgm:cxn modelId="{9D9E68D9-51F3-4E75-AD97-C8FB3A961AFF}" type="presParOf" srcId="{4CE2CCE2-2AF2-4902-AF5D-AD2F3B21822D}" destId="{859E6EE9-40DF-4FF9-A3DE-EAE549BB5293}" srcOrd="3" destOrd="0" presId="urn:microsoft.com/office/officeart/2008/layout/AlternatingHexagons"/>
    <dgm:cxn modelId="{F3AEE91E-89F1-49BB-9293-49BDD3434C4D}" type="presParOf" srcId="{4CE2CCE2-2AF2-4902-AF5D-AD2F3B21822D}" destId="{949FD085-FBE3-4DFD-881D-3E0D8DDA71F3}" srcOrd="4" destOrd="0" presId="urn:microsoft.com/office/officeart/2008/layout/AlternatingHexagons"/>
    <dgm:cxn modelId="{94E5F675-61F4-43DC-B2EA-731AC465BC78}" type="presParOf" srcId="{FF0023C6-B7E7-4F3A-B22E-8595B4B5BBCB}" destId="{3B838907-2EA7-48BD-A3F1-0BB4EF43AAD8}" srcOrd="3" destOrd="0" presId="urn:microsoft.com/office/officeart/2008/layout/AlternatingHexagons"/>
    <dgm:cxn modelId="{61905400-578F-4597-B80A-8F9B53E7B24A}" type="presParOf" srcId="{FF0023C6-B7E7-4F3A-B22E-8595B4B5BBCB}" destId="{E4202246-D5B1-42EE-B369-DB18EC4AC182}" srcOrd="4" destOrd="0" presId="urn:microsoft.com/office/officeart/2008/layout/AlternatingHexagons"/>
    <dgm:cxn modelId="{14D26ED2-FD58-4701-B7BB-3072356080DC}" type="presParOf" srcId="{E4202246-D5B1-42EE-B369-DB18EC4AC182}" destId="{E55769D2-0E97-4E6E-89B3-9F24AC823433}" srcOrd="0" destOrd="0" presId="urn:microsoft.com/office/officeart/2008/layout/AlternatingHexagons"/>
    <dgm:cxn modelId="{F8BD5F60-B970-495D-83BD-A3EEFB6D05FC}" type="presParOf" srcId="{E4202246-D5B1-42EE-B369-DB18EC4AC182}" destId="{DEA434B6-377D-433A-BC15-5D0A1B3C341E}" srcOrd="1" destOrd="0" presId="urn:microsoft.com/office/officeart/2008/layout/AlternatingHexagons"/>
    <dgm:cxn modelId="{B89F729C-3BD3-48E7-8E5F-36850E1236E1}" type="presParOf" srcId="{E4202246-D5B1-42EE-B369-DB18EC4AC182}" destId="{B41BD118-36E8-4E1A-ABCB-D36E14F295D3}" srcOrd="2" destOrd="0" presId="urn:microsoft.com/office/officeart/2008/layout/AlternatingHexagons"/>
    <dgm:cxn modelId="{631BC7D3-6BBC-426D-829B-225FFAAE341E}" type="presParOf" srcId="{E4202246-D5B1-42EE-B369-DB18EC4AC182}" destId="{B2A47445-82B2-4D11-BB97-4B50BE9C5B77}" srcOrd="3" destOrd="0" presId="urn:microsoft.com/office/officeart/2008/layout/AlternatingHexagons"/>
    <dgm:cxn modelId="{705DDF3C-2958-4B4B-BBE7-D0527EBBF1D5}" type="presParOf" srcId="{E4202246-D5B1-42EE-B369-DB18EC4AC182}" destId="{5D145790-05D6-4605-BC4A-EA26BB981292}" srcOrd="4" destOrd="0" presId="urn:microsoft.com/office/officeart/2008/layout/AlternatingHexagons"/>
    <dgm:cxn modelId="{76EC00E8-857F-4021-ADDE-5CEE3135737A}" type="presParOf" srcId="{FF0023C6-B7E7-4F3A-B22E-8595B4B5BBCB}" destId="{27CC6216-C65C-4C1B-B534-389294EAD285}" srcOrd="5" destOrd="0" presId="urn:microsoft.com/office/officeart/2008/layout/AlternatingHexagons"/>
    <dgm:cxn modelId="{84D61D51-8EB7-4EC1-87B4-0DC1F01AECF5}" type="presParOf" srcId="{FF0023C6-B7E7-4F3A-B22E-8595B4B5BBCB}" destId="{4210DD93-66CD-4A32-A090-B7F8A07DB6E8}" srcOrd="6" destOrd="0" presId="urn:microsoft.com/office/officeart/2008/layout/AlternatingHexagons"/>
    <dgm:cxn modelId="{F2593B50-74D7-496E-8EAF-256021AD15ED}" type="presParOf" srcId="{4210DD93-66CD-4A32-A090-B7F8A07DB6E8}" destId="{38554AB2-CE18-4112-B736-59C733B59551}" srcOrd="0" destOrd="0" presId="urn:microsoft.com/office/officeart/2008/layout/AlternatingHexagons"/>
    <dgm:cxn modelId="{F1C55621-04E4-41BC-B80F-CCC81ED59BAE}" type="presParOf" srcId="{4210DD93-66CD-4A32-A090-B7F8A07DB6E8}" destId="{06549E45-E8AF-4A15-AF36-E8A2C219AC26}" srcOrd="1" destOrd="0" presId="urn:microsoft.com/office/officeart/2008/layout/AlternatingHexagons"/>
    <dgm:cxn modelId="{49673CE4-F448-4F01-A524-CA7AD9F5FF2A}" type="presParOf" srcId="{4210DD93-66CD-4A32-A090-B7F8A07DB6E8}" destId="{69DCA2D6-B93B-4076-A6DD-7ED2C8BDF5A7}" srcOrd="2" destOrd="0" presId="urn:microsoft.com/office/officeart/2008/layout/AlternatingHexagons"/>
    <dgm:cxn modelId="{D1474417-CC3C-4584-A237-8E8E27561C46}" type="presParOf" srcId="{4210DD93-66CD-4A32-A090-B7F8A07DB6E8}" destId="{DEF25124-F397-4257-9CEF-66B92C460886}" srcOrd="3" destOrd="0" presId="urn:microsoft.com/office/officeart/2008/layout/AlternatingHexagons"/>
    <dgm:cxn modelId="{2BA7A91F-1CCF-4EBB-9562-FF1A8A66D5D8}" type="presParOf" srcId="{4210DD93-66CD-4A32-A090-B7F8A07DB6E8}" destId="{B8BF0555-0A42-486C-A15A-30629697218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D440D-FE1D-49E6-8A1D-EFAE908A44E3}" type="datetimeFigureOut">
              <a:rPr lang="en-US" smtClean="0"/>
              <a:pPr/>
              <a:t>7/13/2016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6938-37CF-431A-A7FD-6E99B86ECF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1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3CBA2-742F-A348-A5D7-69A0C5B68972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798C7-9620-5C41-BFA8-CF802F117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96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20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7DDC-45CF-41A8-A77D-2909D6A7BA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26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7DDC-45CF-41A8-A77D-2909D6A7BA6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38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7DDC-45CF-41A8-A77D-2909D6A7BA6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58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7DDC-45CF-41A8-A77D-2909D6A7BA6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409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7DDC-45CF-41A8-A77D-2909D6A7BA6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38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7DDC-45CF-41A8-A77D-2909D6A7BA6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033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152DE-CE68-4371-B109-9A5374A9C6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58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4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5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5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9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1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7DDC-45CF-41A8-A77D-2909D6A7BA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03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7DDC-45CF-41A8-A77D-2909D6A7BA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36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7DDC-45CF-41A8-A77D-2909D6A7BA6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9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D7DDC-45CF-41A8-A77D-2909D6A7BA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1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scan026 bitmap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11" t="-6588" r="-5019" b="851"/>
          <a:stretch/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64807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0" name="Subtitle 6"/>
          <p:cNvSpPr>
            <a:spLocks noGrp="1"/>
          </p:cNvSpPr>
          <p:nvPr>
            <p:ph type="subTitle" idx="10"/>
          </p:nvPr>
        </p:nvSpPr>
        <p:spPr>
          <a:xfrm>
            <a:off x="467544" y="2132856"/>
            <a:ext cx="8240122" cy="43204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GB" dirty="0" smtClean="0"/>
              <a:t>Speaker’s name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3" y="354709"/>
            <a:ext cx="2151913" cy="5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lef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1700810"/>
            <a:ext cx="2962672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2708920"/>
            <a:ext cx="2962672" cy="324036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5580112" cy="68580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19.1 cm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righ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810"/>
            <a:ext cx="2962672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2962672" cy="324036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563888" y="0"/>
            <a:ext cx="5580112" cy="68580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19.1 cm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2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450912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12.6 cm</a:t>
            </a:r>
            <a:endParaRPr lang="en-GB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6620" y="5301208"/>
            <a:ext cx="8247705" cy="1214805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565252"/>
            <a:ext cx="8250238" cy="765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9A9A9A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rgbClr val="9A9A9A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91817"/>
            <a:ext cx="8229600" cy="765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554" y="1844824"/>
            <a:ext cx="7740000" cy="1440000"/>
          </a:xfrm>
        </p:spPr>
        <p:txBody>
          <a:bodyPr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554" y="3573016"/>
            <a:ext cx="7740000" cy="216024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7544" y="5850109"/>
            <a:ext cx="7747155" cy="431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6" y="665968"/>
            <a:ext cx="2151909" cy="5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5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3"/>
            <a:ext cx="8229600" cy="4790107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7651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338787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14.9 cm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3"/>
            <a:ext cx="4618856" cy="4646091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220072" y="1447203"/>
            <a:ext cx="3923928" cy="4646091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None/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dirty="0" smtClean="0"/>
              <a:t>Picture size 10.9 x 12.9 cm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392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4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4263-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6" b="22551"/>
          <a:stretch/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64807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6" name="Subtitle 6"/>
          <p:cNvSpPr>
            <a:spLocks noGrp="1"/>
          </p:cNvSpPr>
          <p:nvPr>
            <p:ph type="subTitle" idx="10"/>
          </p:nvPr>
        </p:nvSpPr>
        <p:spPr>
          <a:xfrm>
            <a:off x="467544" y="1844824"/>
            <a:ext cx="8240122" cy="43204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GB" dirty="0" smtClean="0"/>
              <a:t>Speaker’s name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3" y="354709"/>
            <a:ext cx="2151913" cy="5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497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5" y="1556792"/>
            <a:ext cx="4041775" cy="4497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103"/>
            <a:ext cx="4040188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286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5025" y="1463103"/>
            <a:ext cx="4041775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5" y="210286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lef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1700810"/>
            <a:ext cx="2962672" cy="7651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2708920"/>
            <a:ext cx="2962672" cy="3240360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5580112" cy="68580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19.1 cm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810"/>
            <a:ext cx="2962672" cy="7651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2962672" cy="3240360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563888" y="0"/>
            <a:ext cx="5580112" cy="6858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None/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dirty="0" smtClean="0"/>
              <a:t>Picture size 15.5 x 19.1 cm </a:t>
            </a:r>
          </a:p>
          <a:p>
            <a:pPr lvl="0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4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450912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12.6 cm</a:t>
            </a:r>
            <a:endParaRPr lang="en-GB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6620" y="5301208"/>
            <a:ext cx="8247705" cy="1214805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565252"/>
            <a:ext cx="8250238" cy="765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6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91817"/>
            <a:ext cx="8229600" cy="765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7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648072"/>
          </a:xfrm>
        </p:spPr>
        <p:txBody>
          <a:bodyPr anchor="t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GB" noProof="0" dirty="0" smtClean="0"/>
              <a:t>Click to edit Master title style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492896"/>
            <a:ext cx="9144000" cy="436510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noProof="0" dirty="0" smtClean="0"/>
              <a:t>Picture size 25.4 x 12.2 cm</a:t>
            </a:r>
          </a:p>
          <a:p>
            <a:pPr lvl="0"/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467544" y="1772816"/>
            <a:ext cx="8240122" cy="432048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3" y="354709"/>
            <a:ext cx="2151913" cy="5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554" y="1844824"/>
            <a:ext cx="7740000" cy="1440000"/>
          </a:xfrm>
        </p:spPr>
        <p:txBody>
          <a:bodyPr/>
          <a:lstStyle>
            <a:lvl1pPr algn="l">
              <a:lnSpc>
                <a:spcPct val="100000"/>
              </a:lnSpc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554" y="3573016"/>
            <a:ext cx="7740000" cy="216024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7544" y="5850109"/>
            <a:ext cx="7747155" cy="431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4" y="665968"/>
            <a:ext cx="2151913" cy="5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648072"/>
          </a:xfrm>
        </p:spPr>
        <p:txBody>
          <a:bodyPr anchor="t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GB" noProof="0" dirty="0" smtClean="0"/>
              <a:t>Click to edit Master title style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492896"/>
            <a:ext cx="9144000" cy="4365104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12.2 cm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467544" y="1772816"/>
            <a:ext cx="8240122" cy="432048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3" y="354709"/>
            <a:ext cx="2151913" cy="5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3"/>
            <a:ext cx="8229600" cy="4790107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338787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14.9 cm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3"/>
            <a:ext cx="4618856" cy="4646091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220072" y="1447203"/>
            <a:ext cx="3923928" cy="4646091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None/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dirty="0" smtClean="0"/>
              <a:t>Picture size 10.9 x 12.9 cm</a:t>
            </a:r>
          </a:p>
          <a:p>
            <a:pPr lvl="0"/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392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2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497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5" y="1556792"/>
            <a:ext cx="4041775" cy="4497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103"/>
            <a:ext cx="4040188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286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5025" y="1463103"/>
            <a:ext cx="4041775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5" y="210286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lef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1700810"/>
            <a:ext cx="2962672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2708920"/>
            <a:ext cx="2962672" cy="324036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5580112" cy="68580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19.1 cm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810"/>
            <a:ext cx="2962672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2962672" cy="324036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563888" y="0"/>
            <a:ext cx="5580112" cy="6858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None/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dirty="0" smtClean="0"/>
              <a:t>Picture size 15.5 x 19.1 cm </a:t>
            </a:r>
          </a:p>
          <a:p>
            <a:pPr lvl="0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2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450912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12.6 cm</a:t>
            </a:r>
            <a:endParaRPr lang="en-GB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6620" y="5301208"/>
            <a:ext cx="8247705" cy="1214805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565252"/>
            <a:ext cx="8250238" cy="765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554" y="1844824"/>
            <a:ext cx="7740000" cy="1440000"/>
          </a:xfrm>
        </p:spPr>
        <p:txBody>
          <a:bodyPr/>
          <a:lstStyle>
            <a:lvl1pPr algn="l">
              <a:lnSpc>
                <a:spcPct val="100000"/>
              </a:lnSpc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554" y="3573016"/>
            <a:ext cx="7740000" cy="216024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7544" y="5850109"/>
            <a:ext cx="7747155" cy="431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4" y="665968"/>
            <a:ext cx="2151913" cy="575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9A9A9A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rgbClr val="9A9A9A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91817"/>
            <a:ext cx="8229600" cy="765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3"/>
            <a:ext cx="8229600" cy="4790107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338787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14.9 cm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3"/>
            <a:ext cx="4618856" cy="4646091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220072" y="1447203"/>
            <a:ext cx="3923928" cy="4646091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10.9 x 12.9 cm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392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2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497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5" y="1556792"/>
            <a:ext cx="4041775" cy="4497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6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103"/>
            <a:ext cx="4040188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286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5025" y="1463103"/>
            <a:ext cx="4041775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5" y="210286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9502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78025"/>
            <a:ext cx="82296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07" r:id="rId3"/>
    <p:sldLayoutId id="2147483649" r:id="rId4"/>
    <p:sldLayoutId id="2147483663" r:id="rId5"/>
    <p:sldLayoutId id="2147483750" r:id="rId6"/>
    <p:sldLayoutId id="2147483667" r:id="rId7"/>
    <p:sldLayoutId id="2147483753" r:id="rId8"/>
    <p:sldLayoutId id="2147483672" r:id="rId9"/>
    <p:sldLayoutId id="2147483747" r:id="rId10"/>
    <p:sldLayoutId id="2147483669" r:id="rId11"/>
    <p:sldLayoutId id="2147483671" r:id="rId12"/>
    <p:sldLayoutId id="2147483664" r:id="rId13"/>
    <p:sldLayoutId id="2147483665" r:id="rId14"/>
    <p:sldLayoutId id="214748370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269875" indent="-2698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rebuchet MS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9502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78025"/>
            <a:ext cx="82296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51" r:id="rId3"/>
    <p:sldLayoutId id="2147483726" r:id="rId4"/>
    <p:sldLayoutId id="2147483755" r:id="rId5"/>
    <p:sldLayoutId id="2147483727" r:id="rId6"/>
    <p:sldLayoutId id="2147483748" r:id="rId7"/>
    <p:sldLayoutId id="2147483728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269875" indent="-269875" algn="l" rtl="0" fontAlgn="base">
        <a:spcBef>
          <a:spcPct val="20000"/>
        </a:spcBef>
        <a:spcAft>
          <a:spcPct val="0"/>
        </a:spcAft>
        <a:buClr>
          <a:schemeClr val="bg1"/>
        </a:buClr>
        <a:buFont typeface="Trebuchet MS" pitchFamily="34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1"/>
        </a:buClr>
        <a:buChar char="–"/>
        <a:defRPr sz="1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–"/>
        <a:defRPr sz="18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9502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78025"/>
            <a:ext cx="82296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8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52" r:id="rId4"/>
    <p:sldLayoutId id="2147483739" r:id="rId5"/>
    <p:sldLayoutId id="2147483756" r:id="rId6"/>
    <p:sldLayoutId id="2147483740" r:id="rId7"/>
    <p:sldLayoutId id="2147483749" r:id="rId8"/>
    <p:sldLayoutId id="2147483741" r:id="rId9"/>
    <p:sldLayoutId id="2147483743" r:id="rId10"/>
    <p:sldLayoutId id="2147483744" r:id="rId11"/>
    <p:sldLayoutId id="2147483745" r:id="rId12"/>
    <p:sldLayoutId id="214748374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269875" indent="-2698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rebuchet MS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systematic </a:t>
            </a:r>
            <a:r>
              <a:rPr lang="en-GB" dirty="0"/>
              <a:t>review of current understandings of employability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Stella Williams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7092280" y="188641"/>
            <a:ext cx="1862592" cy="87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3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capital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600200"/>
            <a:ext cx="49788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Bourdieu (2008) ‘’social obligations or connections seen as convertible to economic </a:t>
            </a:r>
            <a:r>
              <a:rPr lang="en-GB" dirty="0" smtClean="0"/>
              <a:t>gain.’’ </a:t>
            </a:r>
            <a:r>
              <a:rPr lang="en-GB" dirty="0"/>
              <a:t>(</a:t>
            </a:r>
            <a:r>
              <a:rPr lang="en-GB" dirty="0" smtClean="0"/>
              <a:t>p.12)</a:t>
            </a:r>
          </a:p>
          <a:p>
            <a:r>
              <a:rPr lang="en-GB" dirty="0"/>
              <a:t>Arthur et al. (1995</a:t>
            </a:r>
            <a:r>
              <a:rPr lang="en-GB" dirty="0" smtClean="0"/>
              <a:t>) </a:t>
            </a:r>
            <a:r>
              <a:rPr lang="en-GB" dirty="0"/>
              <a:t>Knowing </a:t>
            </a:r>
            <a:r>
              <a:rPr lang="en-GB" dirty="0" smtClean="0"/>
              <a:t>whom</a:t>
            </a:r>
            <a:endParaRPr lang="en-GB" dirty="0"/>
          </a:p>
          <a:p>
            <a:r>
              <a:rPr lang="en-GB" dirty="0"/>
              <a:t>Fugate, </a:t>
            </a:r>
            <a:r>
              <a:rPr lang="en-GB" dirty="0" err="1"/>
              <a:t>Kinicki</a:t>
            </a:r>
            <a:r>
              <a:rPr lang="en-GB" dirty="0"/>
              <a:t>, and </a:t>
            </a:r>
            <a:r>
              <a:rPr lang="en-GB" dirty="0" err="1"/>
              <a:t>Ashforth</a:t>
            </a:r>
            <a:r>
              <a:rPr lang="en-GB" dirty="0"/>
              <a:t> (2004) </a:t>
            </a:r>
            <a:r>
              <a:rPr lang="en-GB" dirty="0" smtClean="0"/>
              <a:t>Social capital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147" name="Picture 3" descr="C:\Users\WILL76\AppData\Local\Microsoft\Windows\Temporary Internet Files\Content.IE5\YTR1O4SY\doctor-who-infographie-visages-11-docteu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1554"/>
            <a:ext cx="3167083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7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WILL76\AppData\Local\Microsoft\Windows\Temporary Internet Files\Content.IE5\DHEIBNEB\260413_conselho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2717465" cy="19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Cultural capital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</a:t>
            </a:r>
            <a:r>
              <a:rPr lang="en-GB" b="1" dirty="0" smtClean="0"/>
              <a:t>Fit</a:t>
            </a:r>
            <a:r>
              <a:rPr lang="en-GB" dirty="0" smtClean="0"/>
              <a:t> </a:t>
            </a:r>
            <a:r>
              <a:rPr lang="en-GB" dirty="0"/>
              <a:t>between the employers ideas, customs and social behaviours and those of the potential </a:t>
            </a:r>
            <a:r>
              <a:rPr lang="en-GB" dirty="0" smtClean="0"/>
              <a:t>employees.’ (Williams et al. 2015, p.13</a:t>
            </a:r>
            <a:r>
              <a:rPr lang="en-GB" dirty="0"/>
              <a:t>)</a:t>
            </a:r>
          </a:p>
          <a:p>
            <a:r>
              <a:rPr lang="en-GB" dirty="0" smtClean="0"/>
              <a:t>Explain some of the value of a degree?</a:t>
            </a:r>
          </a:p>
          <a:p>
            <a:r>
              <a:rPr lang="en-GB" dirty="0" smtClean="0"/>
              <a:t>Impact of labour market position?</a:t>
            </a:r>
          </a:p>
          <a:p>
            <a:pPr lvl="0"/>
            <a:r>
              <a:rPr lang="en-GB" dirty="0"/>
              <a:t>Van Der </a:t>
            </a:r>
            <a:r>
              <a:rPr lang="en-GB" dirty="0" err="1" smtClean="0"/>
              <a:t>Heijde</a:t>
            </a:r>
            <a:r>
              <a:rPr lang="en-GB" dirty="0" smtClean="0"/>
              <a:t> </a:t>
            </a:r>
            <a:r>
              <a:rPr lang="en-GB" dirty="0"/>
              <a:t>and Van Der </a:t>
            </a:r>
            <a:r>
              <a:rPr lang="en-GB" dirty="0" err="1"/>
              <a:t>Heijden</a:t>
            </a:r>
            <a:r>
              <a:rPr lang="en-GB" dirty="0"/>
              <a:t> (2006)- </a:t>
            </a:r>
            <a:r>
              <a:rPr lang="en-GB" dirty="0" smtClean="0"/>
              <a:t>balance</a:t>
            </a:r>
            <a:endParaRPr lang="en-GB" dirty="0"/>
          </a:p>
          <a:p>
            <a:pPr lvl="0"/>
            <a:r>
              <a:rPr lang="en-GB" dirty="0"/>
              <a:t>Hogan, </a:t>
            </a:r>
            <a:r>
              <a:rPr lang="en-GB" dirty="0" smtClean="0"/>
              <a:t>Chamorro-</a:t>
            </a:r>
            <a:r>
              <a:rPr lang="en-GB" dirty="0" err="1" smtClean="0"/>
              <a:t>Premuzic</a:t>
            </a:r>
            <a:r>
              <a:rPr lang="en-GB" dirty="0" smtClean="0"/>
              <a:t>, and </a:t>
            </a:r>
            <a:r>
              <a:rPr lang="en-GB" dirty="0" err="1" smtClean="0"/>
              <a:t>Kaise</a:t>
            </a:r>
            <a:r>
              <a:rPr lang="en-GB" dirty="0" smtClean="0"/>
              <a:t> </a:t>
            </a:r>
            <a:r>
              <a:rPr lang="en-GB" dirty="0"/>
              <a:t>(2013) – socially desirable behaviour</a:t>
            </a:r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5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accent6">
                    <a:lumMod val="65000"/>
                    <a:lumOff val="35000"/>
                  </a:schemeClr>
                </a:solidFill>
              </a:rPr>
              <a:t>Luthans</a:t>
            </a:r>
            <a:r>
              <a:rPr lang="en-GB" dirty="0" smtClean="0">
                <a:solidFill>
                  <a:schemeClr val="accent6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(2002) ‘positively oriented human resource strengths and psychological capabilities that can be measured, </a:t>
            </a:r>
            <a:r>
              <a:rPr lang="en-GB" u="sng" dirty="0" smtClean="0">
                <a:solidFill>
                  <a:schemeClr val="accent6">
                    <a:lumMod val="65000"/>
                    <a:lumOff val="35000"/>
                  </a:schemeClr>
                </a:solidFill>
              </a:rPr>
              <a:t>developed</a:t>
            </a:r>
            <a:r>
              <a:rPr lang="en-GB" dirty="0" smtClean="0">
                <a:solidFill>
                  <a:schemeClr val="accent6">
                    <a:lumMod val="65000"/>
                    <a:lumOff val="35000"/>
                  </a:schemeClr>
                </a:solidFill>
              </a:rPr>
              <a:t>, </a:t>
            </a:r>
            <a:r>
              <a:rPr lang="en-GB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and effectively managed for performance improvement in today’s </a:t>
            </a:r>
            <a:r>
              <a:rPr lang="en-GB" dirty="0" smtClean="0">
                <a:solidFill>
                  <a:schemeClr val="accent6">
                    <a:lumMod val="65000"/>
                    <a:lumOff val="35000"/>
                  </a:schemeClr>
                </a:solidFill>
              </a:rPr>
              <a:t>workplace.’ </a:t>
            </a:r>
            <a:r>
              <a:rPr lang="en-GB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(</a:t>
            </a:r>
            <a:r>
              <a:rPr lang="en-GB" dirty="0" err="1">
                <a:solidFill>
                  <a:schemeClr val="accent6">
                    <a:lumMod val="65000"/>
                    <a:lumOff val="35000"/>
                  </a:schemeClr>
                </a:solidFill>
              </a:rPr>
              <a:t>Luthan</a:t>
            </a:r>
            <a:r>
              <a:rPr lang="en-GB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, </a:t>
            </a:r>
            <a:r>
              <a:rPr lang="en-GB" dirty="0" smtClean="0">
                <a:solidFill>
                  <a:schemeClr val="accent6">
                    <a:lumMod val="65000"/>
                    <a:lumOff val="35000"/>
                  </a:schemeClr>
                </a:solidFill>
              </a:rPr>
              <a:t>2002, p. 59)</a:t>
            </a:r>
          </a:p>
          <a:p>
            <a:pPr marL="0" indent="0">
              <a:buNone/>
            </a:pPr>
            <a:endParaRPr lang="en-GB" dirty="0">
              <a:solidFill>
                <a:schemeClr val="accent6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65000"/>
                    <a:lumOff val="35000"/>
                  </a:schemeClr>
                </a:solidFill>
              </a:rPr>
              <a:t>Optimal performance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3" descr="C:\Users\WILL76\AppData\Local\Microsoft\Windows\Temporary Internet Files\Content.IE5\5ZP6007M\cameleon2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2716932" cy="163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Psychological capital</a:t>
            </a:r>
            <a:endParaRPr lang="en-GB" dirty="0"/>
          </a:p>
        </p:txBody>
      </p:sp>
      <p:pic>
        <p:nvPicPr>
          <p:cNvPr id="8196" name="Picture 4" descr="C:\Users\WILL76\AppData\Local\Microsoft\Windows\Temporary Internet Files\Content.IE5\86JK659L\cerebro-pesa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79556"/>
            <a:ext cx="2639740" cy="210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65324" y="1772816"/>
            <a:ext cx="136928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000" u="sng" dirty="0"/>
              <a:t>developed</a:t>
            </a:r>
            <a:endParaRPr lang="en-GB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74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than capital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953162"/>
              </p:ext>
            </p:extLst>
          </p:nvPr>
        </p:nvGraphicFramePr>
        <p:xfrm>
          <a:off x="-684584" y="994420"/>
          <a:ext cx="5508104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6487" y="198884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Selection and recruitment gateway</a:t>
            </a:r>
          </a:p>
          <a:p>
            <a:endParaRPr lang="en-GB" sz="2400" dirty="0"/>
          </a:p>
        </p:txBody>
      </p:sp>
      <p:sp>
        <p:nvSpPr>
          <p:cNvPr id="6" name="Right Arrow 5"/>
          <p:cNvSpPr/>
          <p:nvPr/>
        </p:nvSpPr>
        <p:spPr>
          <a:xfrm>
            <a:off x="5321099" y="2636912"/>
            <a:ext cx="2592288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Hexagon 2"/>
          <p:cNvSpPr/>
          <p:nvPr/>
        </p:nvSpPr>
        <p:spPr>
          <a:xfrm rot="16200000">
            <a:off x="1649512" y="1188088"/>
            <a:ext cx="1523814" cy="1440161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xagon 6"/>
          <p:cNvSpPr/>
          <p:nvPr/>
        </p:nvSpPr>
        <p:spPr>
          <a:xfrm rot="16200000">
            <a:off x="929776" y="5090703"/>
            <a:ext cx="1523814" cy="1440161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/>
          <p:cNvSpPr/>
          <p:nvPr/>
        </p:nvSpPr>
        <p:spPr>
          <a:xfrm rot="16200000">
            <a:off x="1649856" y="3785895"/>
            <a:ext cx="1523814" cy="1440161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/>
          <p:cNvSpPr/>
          <p:nvPr/>
        </p:nvSpPr>
        <p:spPr>
          <a:xfrm rot="16200000">
            <a:off x="929430" y="2487535"/>
            <a:ext cx="1523814" cy="1440161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85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Career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‘‘An individual’s </a:t>
            </a:r>
            <a:r>
              <a:rPr lang="en-GB" dirty="0"/>
              <a:t>competence in navigating the labour market in order to achieve their personal career goals through access to relevant training and employment opportunities</a:t>
            </a:r>
            <a:r>
              <a:rPr lang="en-GB" dirty="0" smtClean="0"/>
              <a:t>.’’ (Williams et al. 2015, </a:t>
            </a:r>
            <a:r>
              <a:rPr lang="en-GB" dirty="0" smtClean="0">
                <a:solidFill>
                  <a:schemeClr val="accent6"/>
                </a:solidFill>
              </a:rPr>
              <a:t>p.16)</a:t>
            </a: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Signal management</a:t>
            </a:r>
          </a:p>
          <a:p>
            <a:r>
              <a:rPr lang="en-GB" dirty="0" smtClean="0"/>
              <a:t>Self management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6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CA8"/>
                </a:solidFill>
              </a:rPr>
              <a:t>Career management</a:t>
            </a:r>
            <a:endParaRPr lang="en-GB" dirty="0">
              <a:solidFill>
                <a:srgbClr val="008CA8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71600" y="1463103"/>
            <a:ext cx="3525788" cy="639762"/>
          </a:xfrm>
        </p:spPr>
        <p:txBody>
          <a:bodyPr/>
          <a:lstStyle/>
          <a:p>
            <a:r>
              <a:rPr lang="en-GB" dirty="0" smtClean="0"/>
              <a:t>Signal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Spence (1973) Signalling theory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800" dirty="0" smtClean="0"/>
              <a:t>Having the correct signals</a:t>
            </a:r>
          </a:p>
          <a:p>
            <a:r>
              <a:rPr lang="en-GB" sz="1800" dirty="0" smtClean="0"/>
              <a:t>Knowing the correct signals</a:t>
            </a:r>
          </a:p>
          <a:p>
            <a:r>
              <a:rPr lang="en-GB" sz="1800" dirty="0" smtClean="0"/>
              <a:t>Communicating the correct signals</a:t>
            </a:r>
          </a:p>
          <a:p>
            <a:endParaRPr lang="en-GB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64088" y="1463103"/>
            <a:ext cx="3322712" cy="639762"/>
          </a:xfrm>
        </p:spPr>
        <p:txBody>
          <a:bodyPr/>
          <a:lstStyle/>
          <a:p>
            <a:r>
              <a:rPr lang="en-GB" dirty="0"/>
              <a:t>Self-management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45025" y="2102865"/>
            <a:ext cx="4247455" cy="894087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err="1"/>
              <a:t>Bridgstock</a:t>
            </a:r>
            <a:r>
              <a:rPr lang="en-GB" sz="1600" dirty="0"/>
              <a:t> (2009) ‘individuals perception and appraisal of themselves in terms of values, abilities, interests and </a:t>
            </a:r>
            <a:r>
              <a:rPr lang="en-GB" sz="1600" dirty="0" smtClean="0"/>
              <a:t>goals.’</a:t>
            </a:r>
            <a:r>
              <a:rPr lang="en-GB" sz="1600" dirty="0" smtClean="0">
                <a:solidFill>
                  <a:schemeClr val="accent6"/>
                </a:solidFill>
              </a:rPr>
              <a:t> (p.37)</a:t>
            </a:r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10242" name="Picture 2" descr="C:\Users\WILL76\AppData\Local\Microsoft\Windows\Temporary Internet Files\Content.IE5\DHEIBNEB\Spiegel-coloure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270" y="1405265"/>
            <a:ext cx="683525" cy="68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WILL76\AppData\Local\Microsoft\Windows\Temporary Internet Files\Content.IE5\KGMMZPCO\traffic_signal_2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9" y="1372088"/>
            <a:ext cx="592293" cy="71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43697" y="2924944"/>
            <a:ext cx="4572000" cy="27469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8CA8"/>
                </a:solidFill>
              </a:rPr>
              <a:t>Hillage</a:t>
            </a:r>
            <a:r>
              <a:rPr lang="en-GB" dirty="0">
                <a:solidFill>
                  <a:srgbClr val="008CA8"/>
                </a:solidFill>
              </a:rPr>
              <a:t> and Pollard (1998) </a:t>
            </a:r>
            <a:r>
              <a:rPr lang="en-GB" dirty="0"/>
              <a:t>– deployment – awareness of their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8CA8"/>
                </a:solidFill>
              </a:rPr>
              <a:t>Harvey et al. (2002) </a:t>
            </a:r>
            <a:r>
              <a:rPr lang="en-GB" dirty="0"/>
              <a:t>- self reflection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8CA8"/>
                </a:solidFill>
              </a:rPr>
              <a:t>Knight and </a:t>
            </a:r>
            <a:r>
              <a:rPr lang="en-GB" dirty="0" err="1">
                <a:solidFill>
                  <a:srgbClr val="008CA8"/>
                </a:solidFill>
              </a:rPr>
              <a:t>Yorke</a:t>
            </a:r>
            <a:r>
              <a:rPr lang="en-GB" dirty="0">
                <a:solidFill>
                  <a:srgbClr val="008CA8"/>
                </a:solidFill>
              </a:rPr>
              <a:t> </a:t>
            </a:r>
            <a:r>
              <a:rPr lang="en-GB" dirty="0" smtClean="0">
                <a:solidFill>
                  <a:srgbClr val="008CA8"/>
                </a:solidFill>
              </a:rPr>
              <a:t>(2004</a:t>
            </a:r>
            <a:r>
              <a:rPr lang="en-GB" dirty="0">
                <a:solidFill>
                  <a:srgbClr val="008CA8"/>
                </a:solidFill>
              </a:rPr>
              <a:t>)– </a:t>
            </a:r>
            <a:r>
              <a:rPr lang="en-GB" dirty="0"/>
              <a:t>metacognition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8CA8"/>
                </a:solidFill>
              </a:rPr>
              <a:t>Dacre</a:t>
            </a:r>
            <a:r>
              <a:rPr lang="en-GB" dirty="0">
                <a:solidFill>
                  <a:srgbClr val="008CA8"/>
                </a:solidFill>
              </a:rPr>
              <a:t> Pool and Sewell (2007) </a:t>
            </a:r>
            <a:r>
              <a:rPr lang="en-GB" dirty="0"/>
              <a:t>– reflection and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8CA8"/>
                </a:solidFill>
              </a:rPr>
              <a:t>Fugate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rgbClr val="008CA8"/>
                </a:solidFill>
              </a:rPr>
              <a:t>et al. (2004) </a:t>
            </a:r>
            <a:r>
              <a:rPr lang="en-GB" dirty="0"/>
              <a:t>–Career identity ‘goals, hopes, fears, personality, values, beliefs, norms etc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26582" y="56718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8CA8"/>
                </a:solidFill>
              </a:rPr>
              <a:t>About an accurate assessment of what have, can get, and what want.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082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than capital and career management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756863"/>
              </p:ext>
            </p:extLst>
          </p:nvPr>
        </p:nvGraphicFramePr>
        <p:xfrm>
          <a:off x="-558315" y="1033448"/>
          <a:ext cx="5508104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9992" y="1970227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Context in which this occurs</a:t>
            </a:r>
          </a:p>
          <a:p>
            <a:endParaRPr lang="en-GB" sz="2400" dirty="0"/>
          </a:p>
        </p:txBody>
      </p:sp>
      <p:sp>
        <p:nvSpPr>
          <p:cNvPr id="6" name="Right Arrow 5"/>
          <p:cNvSpPr/>
          <p:nvPr/>
        </p:nvSpPr>
        <p:spPr>
          <a:xfrm>
            <a:off x="5321099" y="2636912"/>
            <a:ext cx="2592288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55778" y="5432623"/>
            <a:ext cx="1382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Appropriately present the right signals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 rot="16200000">
            <a:off x="251018" y="3828391"/>
            <a:ext cx="1656184" cy="1547667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/>
          <p:cNvSpPr/>
          <p:nvPr/>
        </p:nvSpPr>
        <p:spPr>
          <a:xfrm rot="16200000">
            <a:off x="2498142" y="5128039"/>
            <a:ext cx="1595821" cy="1440164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/>
          <p:cNvSpPr/>
          <p:nvPr/>
        </p:nvSpPr>
        <p:spPr>
          <a:xfrm rot="16200000">
            <a:off x="2513951" y="2534723"/>
            <a:ext cx="1523814" cy="1440161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/>
          <p:cNvSpPr/>
          <p:nvPr/>
        </p:nvSpPr>
        <p:spPr>
          <a:xfrm rot="16200000">
            <a:off x="248535" y="1169512"/>
            <a:ext cx="1607391" cy="160142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000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Contextual Components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2455" y="3976489"/>
            <a:ext cx="5869454" cy="21496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200" dirty="0" smtClean="0"/>
              <a:t>Other contributors </a:t>
            </a:r>
          </a:p>
          <a:p>
            <a:r>
              <a:rPr lang="en-GB" sz="2200" dirty="0" err="1" smtClean="0">
                <a:solidFill>
                  <a:srgbClr val="333333"/>
                </a:solidFill>
              </a:rPr>
              <a:t>Hillage</a:t>
            </a:r>
            <a:r>
              <a:rPr lang="en-GB" sz="2200" dirty="0" smtClean="0">
                <a:solidFill>
                  <a:srgbClr val="333333"/>
                </a:solidFill>
              </a:rPr>
              <a:t> </a:t>
            </a:r>
            <a:r>
              <a:rPr lang="en-GB" sz="2200" dirty="0">
                <a:solidFill>
                  <a:srgbClr val="333333"/>
                </a:solidFill>
              </a:rPr>
              <a:t>and </a:t>
            </a:r>
            <a:r>
              <a:rPr lang="en-GB" sz="2200" dirty="0" smtClean="0">
                <a:solidFill>
                  <a:srgbClr val="333333"/>
                </a:solidFill>
              </a:rPr>
              <a:t>Pollard (1998) </a:t>
            </a:r>
            <a:r>
              <a:rPr lang="en-GB" sz="2200" dirty="0" smtClean="0"/>
              <a:t> </a:t>
            </a:r>
            <a:r>
              <a:rPr lang="en-GB" sz="2200" dirty="0"/>
              <a:t>p</a:t>
            </a:r>
            <a:r>
              <a:rPr lang="en-GB" sz="2200" dirty="0" smtClean="0"/>
              <a:t>ersonal circumstances </a:t>
            </a:r>
          </a:p>
          <a:p>
            <a:r>
              <a:rPr lang="en-GB" sz="2200" dirty="0" err="1" smtClean="0"/>
              <a:t>McQuaid</a:t>
            </a:r>
            <a:r>
              <a:rPr lang="en-GB" sz="2200" dirty="0" smtClean="0"/>
              <a:t> </a:t>
            </a:r>
            <a:r>
              <a:rPr lang="en-GB" sz="2200" dirty="0"/>
              <a:t>and Lindsay (2005) a</a:t>
            </a:r>
            <a:r>
              <a:rPr lang="en-GB" sz="2200" dirty="0" smtClean="0"/>
              <a:t>ccess </a:t>
            </a:r>
            <a:r>
              <a:rPr lang="en-GB" sz="2200" dirty="0"/>
              <a:t>to </a:t>
            </a:r>
            <a:r>
              <a:rPr lang="en-GB" sz="2200" dirty="0" smtClean="0"/>
              <a:t>opportunities</a:t>
            </a:r>
          </a:p>
          <a:p>
            <a:r>
              <a:rPr lang="en-GB" sz="2200" dirty="0" err="1" smtClean="0"/>
              <a:t>Thijssen</a:t>
            </a:r>
            <a:r>
              <a:rPr lang="en-GB" sz="2200" dirty="0" smtClean="0"/>
              <a:t> et al. (2008</a:t>
            </a:r>
            <a:r>
              <a:rPr lang="en-GB" sz="2200" dirty="0"/>
              <a:t>) b</a:t>
            </a:r>
            <a:r>
              <a:rPr lang="en-GB" sz="2200" dirty="0" smtClean="0"/>
              <a:t>roadening </a:t>
            </a:r>
            <a:r>
              <a:rPr lang="en-GB" sz="2200" dirty="0"/>
              <a:t>and transition </a:t>
            </a:r>
            <a:r>
              <a:rPr lang="en-GB" sz="2200" dirty="0" smtClean="0"/>
              <a:t>conditions</a:t>
            </a:r>
            <a:endParaRPr lang="en-GB" sz="2200" dirty="0"/>
          </a:p>
          <a:p>
            <a:endParaRPr lang="en-GB" dirty="0"/>
          </a:p>
        </p:txBody>
      </p:sp>
      <p:pic>
        <p:nvPicPr>
          <p:cNvPr id="4102" name="Picture 6" descr="C:\Users\WILL76\AppData\Local\Microsoft\Windows\Temporary Internet Files\Content.IE5\RGRL90F6\kilogramblankscalergb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9040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WILL76\AppData\Local\Microsoft\Windows\Temporary Internet Files\Content.IE5\KGMMZPCO\social-comparison[1]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t="18791" r="10543" b="17290"/>
          <a:stretch/>
        </p:blipFill>
        <p:spPr bwMode="auto">
          <a:xfrm>
            <a:off x="4962526" y="2162175"/>
            <a:ext cx="3371850" cy="18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652135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Brown, </a:t>
            </a:r>
            <a:r>
              <a:rPr lang="en-GB" dirty="0" err="1" smtClean="0"/>
              <a:t>Hesketh</a:t>
            </a:r>
            <a:r>
              <a:rPr lang="en-GB" dirty="0" smtClean="0"/>
              <a:t>, &amp; </a:t>
            </a:r>
            <a:r>
              <a:rPr lang="en-GB" dirty="0" err="1" smtClean="0"/>
              <a:t>Wiliams</a:t>
            </a:r>
            <a:r>
              <a:rPr lang="en-GB" dirty="0"/>
              <a:t> </a:t>
            </a:r>
            <a:r>
              <a:rPr lang="en-GB" dirty="0" smtClean="0"/>
              <a:t>(2003</a:t>
            </a:r>
            <a:r>
              <a:rPr lang="en-GB" dirty="0"/>
              <a:t>) Positional conflict </a:t>
            </a:r>
            <a:r>
              <a:rPr lang="en-GB" dirty="0" smtClean="0"/>
              <a:t>theory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de </a:t>
            </a:r>
            <a:r>
              <a:rPr lang="en-GB" dirty="0"/>
              <a:t>Grip, </a:t>
            </a:r>
            <a:r>
              <a:rPr lang="en-GB" dirty="0" smtClean="0"/>
              <a:t>van Loo, &amp; </a:t>
            </a:r>
            <a:r>
              <a:rPr lang="en-GB" dirty="0"/>
              <a:t>Sanders, </a:t>
            </a:r>
            <a:r>
              <a:rPr lang="en-GB" dirty="0" smtClean="0"/>
              <a:t>(2004)  </a:t>
            </a:r>
            <a:r>
              <a:rPr lang="en-GB" dirty="0"/>
              <a:t>Taxonomy of developments leading to changing </a:t>
            </a:r>
            <a:r>
              <a:rPr lang="en-GB" dirty="0" smtClean="0"/>
              <a:t>demands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44008" y="1844824"/>
            <a:ext cx="2004443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8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Concluding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research offers:</a:t>
            </a:r>
          </a:p>
          <a:p>
            <a:r>
              <a:rPr lang="en-GB" dirty="0" smtClean="0"/>
              <a:t>A road map</a:t>
            </a:r>
          </a:p>
          <a:p>
            <a:r>
              <a:rPr lang="en-GB" dirty="0" smtClean="0"/>
              <a:t>Justification for widening the field of investigation</a:t>
            </a:r>
          </a:p>
          <a:p>
            <a:pPr marL="0" indent="0">
              <a:buNone/>
            </a:pPr>
            <a:r>
              <a:rPr lang="en-GB" sz="1100" dirty="0" smtClean="0"/>
              <a:t>…selection and recruitment practices: context</a:t>
            </a:r>
            <a:r>
              <a:rPr lang="en-GB" sz="1100" dirty="0"/>
              <a:t>, career management </a:t>
            </a:r>
            <a:r>
              <a:rPr lang="en-GB" sz="1100" dirty="0" smtClean="0"/>
              <a:t>models</a:t>
            </a:r>
          </a:p>
          <a:p>
            <a:pPr marL="0" indent="0">
              <a:buNone/>
            </a:pPr>
            <a:r>
              <a:rPr lang="en-GB" sz="1100" dirty="0" smtClean="0"/>
              <a:t>… self-theories, self efficacy theory</a:t>
            </a:r>
          </a:p>
          <a:p>
            <a:pPr marL="0" indent="0">
              <a:buNone/>
            </a:pPr>
            <a:r>
              <a:rPr lang="en-GB" sz="1100" dirty="0" smtClean="0"/>
              <a:t>… </a:t>
            </a:r>
            <a:r>
              <a:rPr lang="en-GB" sz="1100" dirty="0" err="1" smtClean="0"/>
              <a:t>boundariless</a:t>
            </a:r>
            <a:r>
              <a:rPr lang="en-GB" sz="1100" dirty="0" smtClean="0"/>
              <a:t> career and protean career/personality</a:t>
            </a:r>
          </a:p>
          <a:p>
            <a:pPr marL="0" indent="0">
              <a:buNone/>
            </a:pPr>
            <a:r>
              <a:rPr lang="en-GB" sz="1100" dirty="0" smtClean="0"/>
              <a:t>… demographic component (in and out groups</a:t>
            </a:r>
            <a:r>
              <a:rPr lang="en-GB" sz="1100" dirty="0"/>
              <a:t>), social identity perspective </a:t>
            </a:r>
            <a:endParaRPr lang="en-GB" sz="1100" dirty="0" smtClean="0"/>
          </a:p>
          <a:p>
            <a:pPr marL="0" indent="0">
              <a:buNone/>
            </a:pPr>
            <a:r>
              <a:rPr lang="en-GB" sz="1100" dirty="0" smtClean="0"/>
              <a:t>… identity and orientation models</a:t>
            </a:r>
          </a:p>
          <a:p>
            <a:pPr marL="0" indent="0">
              <a:buNone/>
            </a:pPr>
            <a:r>
              <a:rPr lang="en-GB" sz="1100" dirty="0" smtClean="0"/>
              <a:t>… transitional learning, expertise, practical intelligence</a:t>
            </a:r>
          </a:p>
          <a:p>
            <a:pPr marL="0" indent="0">
              <a:buNone/>
            </a:pPr>
            <a:r>
              <a:rPr lang="en-GB" dirty="0" smtClean="0"/>
              <a:t>Explanation for differences in employability outcomes?</a:t>
            </a:r>
          </a:p>
          <a:p>
            <a:r>
              <a:rPr lang="en-GB" dirty="0" smtClean="0"/>
              <a:t>Identification of intervention directions within and outside of HE</a:t>
            </a:r>
          </a:p>
          <a:p>
            <a:endParaRPr lang="en-GB" dirty="0"/>
          </a:p>
        </p:txBody>
      </p:sp>
      <p:pic>
        <p:nvPicPr>
          <p:cNvPr id="4" name="Picture 4" descr="C:\Users\WILL76\AppData\Local\Microsoft\Windows\Temporary Internet Files\Content.IE5\RGRL90F6\724px-ELR_route_map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57486"/>
            <a:ext cx="2592288" cy="21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42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8C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 you for Listening</a:t>
            </a:r>
            <a:endParaRPr lang="en-GB" dirty="0">
              <a:solidFill>
                <a:srgbClr val="008CA8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9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talk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led to this research</a:t>
            </a:r>
          </a:p>
          <a:p>
            <a:r>
              <a:rPr lang="en-GB" dirty="0" smtClean="0"/>
              <a:t>Aims of the research</a:t>
            </a:r>
          </a:p>
          <a:p>
            <a:r>
              <a:rPr lang="en-GB" dirty="0" smtClean="0"/>
              <a:t>Methodological approach</a:t>
            </a:r>
          </a:p>
          <a:p>
            <a:r>
              <a:rPr lang="en-GB" dirty="0" smtClean="0"/>
              <a:t>Results</a:t>
            </a:r>
          </a:p>
          <a:p>
            <a:r>
              <a:rPr lang="en-GB" dirty="0" smtClean="0"/>
              <a:t>Concluding points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97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900" dirty="0" smtClean="0"/>
              <a:t>Arthur</a:t>
            </a:r>
            <a:r>
              <a:rPr lang="en-US" sz="900" dirty="0"/>
              <a:t>, M. B., </a:t>
            </a:r>
            <a:r>
              <a:rPr lang="en-US" sz="900" dirty="0" err="1"/>
              <a:t>Claman</a:t>
            </a:r>
            <a:r>
              <a:rPr lang="en-US" sz="900" dirty="0"/>
              <a:t>, P. H., &amp; </a:t>
            </a:r>
            <a:r>
              <a:rPr lang="en-US" sz="900" dirty="0" err="1"/>
              <a:t>DeFillippi</a:t>
            </a:r>
            <a:r>
              <a:rPr lang="en-US" sz="900" dirty="0"/>
              <a:t>, R. J. (1995). Intelligent enterprise, intelligent careers. </a:t>
            </a:r>
            <a:r>
              <a:rPr lang="en-US" sz="900" i="1" dirty="0"/>
              <a:t>Academy of Management Executive, 9</a:t>
            </a:r>
            <a:r>
              <a:rPr lang="en-US" sz="900" dirty="0"/>
              <a:t>(4), 13. </a:t>
            </a:r>
            <a:endParaRPr lang="en-GB" sz="900" dirty="0"/>
          </a:p>
          <a:p>
            <a:pPr>
              <a:spcBef>
                <a:spcPts val="0"/>
              </a:spcBef>
            </a:pPr>
            <a:r>
              <a:rPr lang="en-US" sz="900" dirty="0" smtClean="0"/>
              <a:t>Bourdieu</a:t>
            </a:r>
            <a:r>
              <a:rPr lang="en-US" sz="900" dirty="0"/>
              <a:t>, P. (2008). 15 The Forms of Capital. </a:t>
            </a:r>
            <a:r>
              <a:rPr lang="en-US" sz="900" i="1" dirty="0"/>
              <a:t>Readings in economic sociology, 4</a:t>
            </a:r>
            <a:r>
              <a:rPr lang="en-US" sz="900" dirty="0"/>
              <a:t>, 280. </a:t>
            </a:r>
            <a:endParaRPr lang="en-GB" sz="900" dirty="0"/>
          </a:p>
          <a:p>
            <a:pPr>
              <a:spcBef>
                <a:spcPts val="0"/>
              </a:spcBef>
            </a:pPr>
            <a:r>
              <a:rPr lang="en-GB" sz="900" dirty="0" err="1"/>
              <a:t>Bridgstock</a:t>
            </a:r>
            <a:r>
              <a:rPr lang="en-GB" sz="900" dirty="0"/>
              <a:t>, R. (2009). The graduate attributes we’ve overlooked: Enhancing graduate employability through career management skills. </a:t>
            </a:r>
            <a:r>
              <a:rPr lang="en-GB" sz="900" i="1" dirty="0"/>
              <a:t>Higher Education Research &amp; Development</a:t>
            </a:r>
            <a:r>
              <a:rPr lang="en-GB" sz="900" dirty="0"/>
              <a:t>, </a:t>
            </a:r>
            <a:r>
              <a:rPr lang="en-GB" sz="900" i="1" dirty="0"/>
              <a:t>28</a:t>
            </a:r>
            <a:r>
              <a:rPr lang="en-GB" sz="900" dirty="0"/>
              <a:t>(1), 31-44.</a:t>
            </a:r>
          </a:p>
          <a:p>
            <a:pPr>
              <a:spcBef>
                <a:spcPts val="0"/>
              </a:spcBef>
            </a:pPr>
            <a:r>
              <a:rPr lang="en-US" sz="900" dirty="0"/>
              <a:t>Brown, P., </a:t>
            </a:r>
            <a:r>
              <a:rPr lang="en-US" sz="900" dirty="0" err="1"/>
              <a:t>Hesketh</a:t>
            </a:r>
            <a:r>
              <a:rPr lang="en-US" sz="900" dirty="0"/>
              <a:t>, A., &amp; </a:t>
            </a:r>
            <a:r>
              <a:rPr lang="en-US" sz="900" dirty="0" err="1"/>
              <a:t>Wiliams</a:t>
            </a:r>
            <a:r>
              <a:rPr lang="en-US" sz="900" dirty="0"/>
              <a:t>, S. (2003). Employability in a knowledge-driven economy. </a:t>
            </a:r>
            <a:r>
              <a:rPr lang="en-US" sz="900" i="1" dirty="0"/>
              <a:t>Journal of education and work</a:t>
            </a:r>
            <a:r>
              <a:rPr lang="en-US" sz="900" dirty="0"/>
              <a:t>, </a:t>
            </a:r>
            <a:r>
              <a:rPr lang="en-US" sz="900" i="1" dirty="0"/>
              <a:t>16</a:t>
            </a:r>
            <a:r>
              <a:rPr lang="en-US" sz="900" dirty="0"/>
              <a:t>(2), 107-126.</a:t>
            </a:r>
            <a:endParaRPr lang="en-GB" sz="900" dirty="0"/>
          </a:p>
          <a:p>
            <a:pPr>
              <a:spcBef>
                <a:spcPts val="0"/>
              </a:spcBef>
            </a:pPr>
            <a:r>
              <a:rPr lang="en-US" sz="900" dirty="0" err="1"/>
              <a:t>Dacre</a:t>
            </a:r>
            <a:r>
              <a:rPr lang="en-US" sz="900" dirty="0"/>
              <a:t> Pool, L. D., &amp; Sewell, P. (2007). The key to employability: developing a practical model of graduate employability. </a:t>
            </a:r>
            <a:r>
              <a:rPr lang="en-US" sz="900" i="1" dirty="0"/>
              <a:t>Education+ Training, 49</a:t>
            </a:r>
            <a:r>
              <a:rPr lang="en-US" sz="900" dirty="0"/>
              <a:t>(4), 277-289. </a:t>
            </a:r>
            <a:endParaRPr lang="en-GB" sz="900" dirty="0"/>
          </a:p>
          <a:p>
            <a:pPr>
              <a:spcBef>
                <a:spcPts val="0"/>
              </a:spcBef>
            </a:pPr>
            <a:r>
              <a:rPr lang="en-US" sz="900" dirty="0"/>
              <a:t>de Grip, A. J., van Loo, J., &amp; Sanders, J. (2004). The Industry Employability Index: Taking account of supply and demand characteristics.</a:t>
            </a:r>
            <a:r>
              <a:rPr lang="en-US" sz="900" i="1" dirty="0"/>
              <a:t> International </a:t>
            </a:r>
            <a:r>
              <a:rPr lang="en-US" sz="900" i="1" dirty="0" err="1"/>
              <a:t>Labour</a:t>
            </a:r>
            <a:r>
              <a:rPr lang="en-US" sz="900" i="1" dirty="0"/>
              <a:t> Review, 143</a:t>
            </a:r>
            <a:r>
              <a:rPr lang="en-US" sz="900" dirty="0"/>
              <a:t>(3), 211 -233. </a:t>
            </a:r>
            <a:endParaRPr lang="en-GB" sz="900" dirty="0"/>
          </a:p>
          <a:p>
            <a:pPr>
              <a:spcBef>
                <a:spcPts val="0"/>
              </a:spcBef>
            </a:pPr>
            <a:r>
              <a:rPr lang="en-US" sz="900" dirty="0" err="1"/>
              <a:t>Forrier</a:t>
            </a:r>
            <a:r>
              <a:rPr lang="en-US" sz="900" dirty="0"/>
              <a:t>, A., &amp; </a:t>
            </a:r>
            <a:r>
              <a:rPr lang="en-US" sz="900" dirty="0" err="1"/>
              <a:t>Sels</a:t>
            </a:r>
            <a:r>
              <a:rPr lang="en-US" sz="900" dirty="0"/>
              <a:t>, L. (2003). The concept employability: A complex mosaic. </a:t>
            </a:r>
            <a:r>
              <a:rPr lang="en-US" sz="900" i="1" dirty="0"/>
              <a:t>International journal of human resources development and management, 3</a:t>
            </a:r>
            <a:r>
              <a:rPr lang="en-US" sz="900" dirty="0"/>
              <a:t>(2), 102-124. </a:t>
            </a:r>
            <a:endParaRPr lang="en-GB" sz="900" dirty="0"/>
          </a:p>
          <a:p>
            <a:pPr>
              <a:spcBef>
                <a:spcPts val="0"/>
              </a:spcBef>
            </a:pPr>
            <a:r>
              <a:rPr lang="en-US" sz="900" dirty="0" smtClean="0"/>
              <a:t>Fugate</a:t>
            </a:r>
            <a:r>
              <a:rPr lang="en-US" sz="900" dirty="0"/>
              <a:t>, M., </a:t>
            </a:r>
            <a:r>
              <a:rPr lang="en-US" sz="900" dirty="0" err="1"/>
              <a:t>Kinicki</a:t>
            </a:r>
            <a:r>
              <a:rPr lang="en-US" sz="900" dirty="0"/>
              <a:t>, A. J., &amp; </a:t>
            </a:r>
            <a:r>
              <a:rPr lang="en-US" sz="900" dirty="0" err="1"/>
              <a:t>Ashforth</a:t>
            </a:r>
            <a:r>
              <a:rPr lang="en-US" sz="900" dirty="0"/>
              <a:t>, B. E. (2004). Employability: A psycho-social construct, its dimensions, and applications. </a:t>
            </a:r>
            <a:r>
              <a:rPr lang="en-US" sz="900" i="1" dirty="0"/>
              <a:t>Journal of Vocational behavior, 65</a:t>
            </a:r>
            <a:r>
              <a:rPr lang="en-US" sz="900" dirty="0"/>
              <a:t>(1), 14-38. </a:t>
            </a:r>
            <a:endParaRPr lang="en-GB" sz="900" dirty="0"/>
          </a:p>
          <a:p>
            <a:pPr>
              <a:spcBef>
                <a:spcPts val="0"/>
              </a:spcBef>
            </a:pPr>
            <a:r>
              <a:rPr lang="en-US" sz="900" dirty="0"/>
              <a:t>Harvey, L., Locke, W., &amp; Morey, A. (2002). Enhancing employability, </a:t>
            </a:r>
            <a:r>
              <a:rPr lang="en-US" sz="900" dirty="0" err="1"/>
              <a:t>recognising</a:t>
            </a:r>
            <a:r>
              <a:rPr lang="en-US" sz="900" dirty="0"/>
              <a:t> diversity: making links between higher education and the world of work.  </a:t>
            </a:r>
            <a:endParaRPr lang="en-GB" sz="900" dirty="0"/>
          </a:p>
          <a:p>
            <a:pPr>
              <a:spcBef>
                <a:spcPts val="0"/>
              </a:spcBef>
            </a:pPr>
            <a:r>
              <a:rPr lang="en-US" sz="900" dirty="0" err="1"/>
              <a:t>Hillage</a:t>
            </a:r>
            <a:r>
              <a:rPr lang="en-US" sz="900" dirty="0"/>
              <a:t>, J., &amp; Pollard, E. (1998). Employability: developing a framework for policy analysis. </a:t>
            </a:r>
            <a:r>
              <a:rPr lang="en-US" sz="900" i="1" dirty="0" err="1"/>
              <a:t>Labour</a:t>
            </a:r>
            <a:r>
              <a:rPr lang="en-US" sz="900" i="1" dirty="0"/>
              <a:t> Market Trends, 107</a:t>
            </a:r>
            <a:r>
              <a:rPr lang="en-US" sz="900" dirty="0"/>
              <a:t>, 83-84. </a:t>
            </a:r>
            <a:endParaRPr lang="en-GB" sz="900" dirty="0"/>
          </a:p>
          <a:p>
            <a:pPr>
              <a:spcBef>
                <a:spcPts val="0"/>
              </a:spcBef>
            </a:pPr>
            <a:r>
              <a:rPr lang="en-US" sz="900" dirty="0"/>
              <a:t>Hogan, R., Chamorro‐</a:t>
            </a:r>
            <a:r>
              <a:rPr lang="en-US" sz="900" dirty="0" err="1"/>
              <a:t>Premuzic</a:t>
            </a:r>
            <a:r>
              <a:rPr lang="en-US" sz="900" dirty="0"/>
              <a:t>, T., &amp; Kaiser, R. B. (2013). Employability and career success: Bridging the gap between theory and reality. </a:t>
            </a:r>
            <a:r>
              <a:rPr lang="en-US" sz="900" i="1" dirty="0"/>
              <a:t>Industrial and Organizational Psychology</a:t>
            </a:r>
            <a:r>
              <a:rPr lang="en-US" sz="900" dirty="0"/>
              <a:t>, </a:t>
            </a:r>
            <a:r>
              <a:rPr lang="en-US" sz="900" i="1" dirty="0"/>
              <a:t>6</a:t>
            </a:r>
            <a:r>
              <a:rPr lang="en-US" sz="900" dirty="0"/>
              <a:t>(1), 3-16.</a:t>
            </a:r>
            <a:endParaRPr lang="en-GB" sz="900" dirty="0"/>
          </a:p>
          <a:p>
            <a:pPr>
              <a:spcBef>
                <a:spcPts val="0"/>
              </a:spcBef>
            </a:pPr>
            <a:r>
              <a:rPr lang="en-US" sz="900" dirty="0" err="1"/>
              <a:t>Luthans</a:t>
            </a:r>
            <a:r>
              <a:rPr lang="en-US" sz="900" dirty="0"/>
              <a:t>, F. (2002). Positive organizational behavior. Developing and managing psychological strengths. </a:t>
            </a:r>
            <a:r>
              <a:rPr lang="en-US" sz="900" i="1" dirty="0"/>
              <a:t>Academy of Management Executive</a:t>
            </a:r>
            <a:r>
              <a:rPr lang="en-US" sz="900" dirty="0"/>
              <a:t>, 16(1), 57-72. </a:t>
            </a:r>
            <a:endParaRPr lang="en-GB" sz="900" dirty="0"/>
          </a:p>
          <a:p>
            <a:pPr>
              <a:spcBef>
                <a:spcPts val="0"/>
              </a:spcBef>
            </a:pPr>
            <a:r>
              <a:rPr lang="en-US" sz="900" dirty="0" err="1"/>
              <a:t>Kluytmans</a:t>
            </a:r>
            <a:r>
              <a:rPr lang="en-US" sz="900" dirty="0"/>
              <a:t>, F., &amp; </a:t>
            </a:r>
            <a:r>
              <a:rPr lang="en-US" sz="900" dirty="0" err="1"/>
              <a:t>Ott</a:t>
            </a:r>
            <a:r>
              <a:rPr lang="en-US" sz="900" dirty="0"/>
              <a:t>, M. (1999). Management of employability in the Netherlands. </a:t>
            </a:r>
            <a:r>
              <a:rPr lang="en-US" sz="900" i="1" dirty="0"/>
              <a:t>European Journal of Work and Organizational Psychology, 8</a:t>
            </a:r>
            <a:r>
              <a:rPr lang="en-US" sz="900" dirty="0"/>
              <a:t>(2), 261-272. </a:t>
            </a:r>
            <a:endParaRPr lang="en-US" sz="900" dirty="0" smtClean="0"/>
          </a:p>
          <a:p>
            <a:pPr>
              <a:spcBef>
                <a:spcPts val="0"/>
              </a:spcBef>
            </a:pPr>
            <a:r>
              <a:rPr lang="en-US" sz="900" dirty="0" smtClean="0"/>
              <a:t>Knight</a:t>
            </a:r>
            <a:r>
              <a:rPr lang="en-US" sz="900" dirty="0"/>
              <a:t>, P. T., &amp; </a:t>
            </a:r>
            <a:r>
              <a:rPr lang="en-US" sz="900" dirty="0" err="1"/>
              <a:t>Yorke</a:t>
            </a:r>
            <a:r>
              <a:rPr lang="en-US" sz="900" dirty="0"/>
              <a:t>, M. (2003). Employability and good learning in higher education. </a:t>
            </a:r>
            <a:r>
              <a:rPr lang="en-US" sz="900" i="1" dirty="0"/>
              <a:t>Teaching in Higher Education, 8</a:t>
            </a:r>
            <a:r>
              <a:rPr lang="en-US" sz="900" dirty="0"/>
              <a:t>(1), 3-16. </a:t>
            </a:r>
            <a:endParaRPr lang="en-GB" sz="900" dirty="0"/>
          </a:p>
          <a:p>
            <a:pPr>
              <a:spcBef>
                <a:spcPts val="0"/>
              </a:spcBef>
            </a:pPr>
            <a:r>
              <a:rPr lang="en-US" sz="900" dirty="0" err="1"/>
              <a:t>McQuaid</a:t>
            </a:r>
            <a:r>
              <a:rPr lang="en-US" sz="900" dirty="0"/>
              <a:t>, R. W., &amp; Lindsay, C. (2005). The concept of employability. </a:t>
            </a:r>
            <a:r>
              <a:rPr lang="en-US" sz="900" i="1" dirty="0"/>
              <a:t>Urban studies, 42</a:t>
            </a:r>
            <a:r>
              <a:rPr lang="en-US" sz="900" dirty="0"/>
              <a:t>(2), 197-219.</a:t>
            </a:r>
            <a:endParaRPr lang="en-GB" sz="900" dirty="0"/>
          </a:p>
          <a:p>
            <a:pPr>
              <a:spcBef>
                <a:spcPts val="0"/>
              </a:spcBef>
            </a:pPr>
            <a:r>
              <a:rPr lang="en-US" sz="900" dirty="0"/>
              <a:t>Spence, M. (1973). Job market signaling. </a:t>
            </a:r>
            <a:r>
              <a:rPr lang="en-US" sz="900" i="1" dirty="0"/>
              <a:t>The quarterly journal of Economics, 87</a:t>
            </a:r>
            <a:r>
              <a:rPr lang="en-US" sz="900" dirty="0"/>
              <a:t>(3), 355-374. </a:t>
            </a:r>
            <a:endParaRPr lang="en-GB" sz="900" dirty="0"/>
          </a:p>
          <a:p>
            <a:pPr>
              <a:spcBef>
                <a:spcPts val="0"/>
              </a:spcBef>
            </a:pPr>
            <a:r>
              <a:rPr lang="en-US" sz="900" dirty="0" err="1"/>
              <a:t>Thijssen</a:t>
            </a:r>
            <a:r>
              <a:rPr lang="en-US" sz="900" dirty="0"/>
              <a:t>, J. G., Van der </a:t>
            </a:r>
            <a:r>
              <a:rPr lang="en-US" sz="900" dirty="0" err="1"/>
              <a:t>Heijden</a:t>
            </a:r>
            <a:r>
              <a:rPr lang="en-US" sz="900" dirty="0"/>
              <a:t>, B. I., &amp; Rocco, T. S. (2008). Toward the employability—link model: current employment transition to future employment perspectives. </a:t>
            </a:r>
            <a:r>
              <a:rPr lang="en-US" sz="900" i="1" dirty="0"/>
              <a:t>Human Resource Development Review, 7</a:t>
            </a:r>
            <a:r>
              <a:rPr lang="en-US" sz="900" dirty="0"/>
              <a:t>(2), 165-183. </a:t>
            </a:r>
            <a:endParaRPr lang="en-GB" sz="900" dirty="0"/>
          </a:p>
          <a:p>
            <a:pPr>
              <a:spcBef>
                <a:spcPts val="0"/>
              </a:spcBef>
            </a:pPr>
            <a:r>
              <a:rPr lang="en-GB" sz="900" dirty="0"/>
              <a:t>Van Der </a:t>
            </a:r>
            <a:r>
              <a:rPr lang="en-GB" sz="900" dirty="0" err="1"/>
              <a:t>Heijde</a:t>
            </a:r>
            <a:r>
              <a:rPr lang="en-GB" sz="900" dirty="0"/>
              <a:t>, C. M., &amp; Van Der </a:t>
            </a:r>
            <a:r>
              <a:rPr lang="en-GB" sz="900" dirty="0" err="1"/>
              <a:t>Heijden</a:t>
            </a:r>
            <a:r>
              <a:rPr lang="en-GB" sz="900" dirty="0"/>
              <a:t>, B. I. (2006). A competence‐based and multidimensional operationalization and measurement of employability. </a:t>
            </a:r>
            <a:r>
              <a:rPr lang="en-GB" sz="900" i="1" dirty="0"/>
              <a:t>Human resource management, 45</a:t>
            </a:r>
            <a:r>
              <a:rPr lang="en-GB" sz="900" dirty="0"/>
              <a:t>(3), 449-476.</a:t>
            </a:r>
          </a:p>
          <a:p>
            <a:pPr>
              <a:spcBef>
                <a:spcPts val="0"/>
              </a:spcBef>
            </a:pPr>
            <a:r>
              <a:rPr lang="en-GB" sz="900" dirty="0"/>
              <a:t>Williams, S., Dodd, L., Steele, C, Randall, R. (2015). A systematic review of current understandings of employability, </a:t>
            </a:r>
            <a:r>
              <a:rPr lang="en-GB" sz="900" i="1" dirty="0"/>
              <a:t>Journal of Education and </a:t>
            </a:r>
            <a:r>
              <a:rPr lang="en-GB" sz="900" i="1" dirty="0" smtClean="0"/>
              <a:t>Work, Published electronically, DOI: 10.1080/13639080.2015.1102210</a:t>
            </a:r>
            <a:endParaRPr lang="en-GB" sz="9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19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Knowing who is in the room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78606" y="1603625"/>
            <a:ext cx="4042792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Your paper is part of the systematic review.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621398" y="1556792"/>
            <a:ext cx="4028256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Employability is not a new area for you, but you haven’t seen this research yet.</a:t>
            </a:r>
            <a:endParaRPr lang="en-GB" sz="20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78606" y="4050643"/>
            <a:ext cx="4042792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You have read the paper.</a:t>
            </a:r>
            <a:endParaRPr lang="en-GB" sz="2000" dirty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4572000" y="4050643"/>
            <a:ext cx="4028256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Left standing – Employability is a new area of interest to you.</a:t>
            </a:r>
            <a:endParaRPr lang="en-GB" sz="2000" dirty="0"/>
          </a:p>
        </p:txBody>
      </p:sp>
      <p:pic>
        <p:nvPicPr>
          <p:cNvPr id="13" name="Picture 5" descr="C:\Users\WILL76\AppData\Local\Microsoft\Windows\Temporary Internet Files\Content.IE5\FD848CEO\treasure-map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4227"/>
            <a:ext cx="1108900" cy="110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WILL76\AppData\Local\Microsoft\Windows\Temporary Internet Files\Content.IE5\KXVMDRGK\location-icon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65" y="1760079"/>
            <a:ext cx="496604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WILL76\AppData\Local\Microsoft\Windows\Temporary Internet Files\Content.IE5\KGMMZPCO\reading_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25926"/>
            <a:ext cx="1524003" cy="152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WILL76\AppData\Local\Microsoft\Windows\Temporary Internet Files\Content.IE5\RGRL90F6\gold-star-seo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65" y="2623195"/>
            <a:ext cx="975360" cy="97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71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3"/>
            <a:ext cx="5194920" cy="47901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 context: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Evaluating employability award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Discussions of employability enhancement linked to my modules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Wider context: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Terms </a:t>
            </a:r>
            <a:r>
              <a:rPr lang="en-US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meaning has evolved</a:t>
            </a:r>
          </a:p>
          <a:p>
            <a:pPr marL="457200" indent="-457200">
              <a:buAutoNum type="arabicPeriod"/>
            </a:pPr>
            <a:r>
              <a:rPr lang="en-US" dirty="0"/>
              <a:t>Destinations of Leavers from Higher </a:t>
            </a:r>
            <a:r>
              <a:rPr lang="en-US" dirty="0" smtClean="0"/>
              <a:t>Education </a:t>
            </a:r>
            <a:r>
              <a:rPr lang="en-US" dirty="0"/>
              <a:t>(DLHE) </a:t>
            </a:r>
            <a:r>
              <a:rPr lang="en-US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survey, inadequate</a:t>
            </a:r>
            <a:endParaRPr lang="en-US" dirty="0">
              <a:solidFill>
                <a:srgbClr val="3333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Assessment requires theoretical basis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Without assessment how do we know interventions work?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6" t="19676" r="42535" b="17129"/>
          <a:stretch/>
        </p:blipFill>
        <p:spPr bwMode="auto">
          <a:xfrm>
            <a:off x="5508104" y="1412776"/>
            <a:ext cx="3234266" cy="462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55093" r="48785" b="28935"/>
          <a:stretch/>
        </p:blipFill>
        <p:spPr bwMode="auto">
          <a:xfrm>
            <a:off x="5472908" y="1268760"/>
            <a:ext cx="365257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5" r="26215" b="10228"/>
          <a:stretch/>
        </p:blipFill>
        <p:spPr bwMode="auto">
          <a:xfrm>
            <a:off x="5577716" y="2570596"/>
            <a:ext cx="3095042" cy="230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aim of this research</a:t>
            </a:r>
            <a:endParaRPr lang="en-GB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505109" y="1599442"/>
            <a:ext cx="8219256" cy="5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9875" indent="-269875" algn="l" rtl="0" fontAlgn="base"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Trebuchet MS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kern="0" dirty="0" smtClean="0"/>
              <a:t>Part of a bigger project</a:t>
            </a:r>
            <a:endParaRPr lang="en-GB" kern="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67544" y="2285257"/>
            <a:ext cx="8219256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Identifying existing conceptualisations</a:t>
            </a:r>
            <a:endParaRPr lang="en-GB" sz="20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67544" y="2996952"/>
            <a:ext cx="8219256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Identifying consistencies and inconsistencies</a:t>
            </a:r>
            <a:endParaRPr lang="en-GB" sz="20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7544" y="3717032"/>
            <a:ext cx="8219256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Identifying what is missing from this work</a:t>
            </a:r>
            <a:endParaRPr lang="en-GB" sz="2000" dirty="0"/>
          </a:p>
        </p:txBody>
      </p:sp>
      <p:pic>
        <p:nvPicPr>
          <p:cNvPr id="8" name="Picture 2" descr="C:\Users\WILL76\AppData\Local\Microsoft\Windows\Temporary Internet Files\Content.IE5\FD848CEO\PngMedium-dart-arrow-in-the-smallest-circle-13645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01" y="548680"/>
            <a:ext cx="1404136" cy="210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WILL76\AppData\Local\Microsoft\Windows\Temporary Internet Files\Content.IE5\YTR1O4SY\3676023862_f5e1c885b5_z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44" y="3717032"/>
            <a:ext cx="2913856" cy="21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7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Carving out a manageable task</a:t>
            </a:r>
          </a:p>
          <a:p>
            <a:r>
              <a:rPr lang="en-GB" dirty="0" smtClean="0"/>
              <a:t>Avoiding personal assumptions or bias</a:t>
            </a:r>
          </a:p>
          <a:p>
            <a:r>
              <a:rPr lang="en-GB" dirty="0" smtClean="0"/>
              <a:t>Varying empirical and theoretical quality</a:t>
            </a:r>
          </a:p>
          <a:p>
            <a:pPr marL="0" indent="0">
              <a:buNone/>
            </a:pPr>
            <a:endParaRPr lang="en-GB" sz="1050" dirty="0" smtClean="0"/>
          </a:p>
          <a:p>
            <a:pPr marL="0" indent="0">
              <a:buNone/>
            </a:pPr>
            <a:r>
              <a:rPr lang="en-GB" dirty="0" smtClean="0"/>
              <a:t>Papers published between 1960-2014</a:t>
            </a:r>
          </a:p>
          <a:p>
            <a:pPr marL="0" indent="0">
              <a:buNone/>
            </a:pPr>
            <a:r>
              <a:rPr lang="en-GB" dirty="0" smtClean="0"/>
              <a:t>Inclusion criteria:</a:t>
            </a:r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/>
              <a:t>1) produced in the English </a:t>
            </a:r>
            <a:r>
              <a:rPr lang="en-GB" dirty="0" smtClean="0"/>
              <a:t>language</a:t>
            </a:r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/>
              <a:t>2) aimed to provide a holistic conceptualisation of </a:t>
            </a:r>
            <a:r>
              <a:rPr lang="en-GB" dirty="0" smtClean="0"/>
              <a:t>employability</a:t>
            </a:r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/>
              <a:t>3) concerned the development of an individual’s </a:t>
            </a:r>
            <a:r>
              <a:rPr lang="en-GB" dirty="0" smtClean="0"/>
              <a:t>employability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Combined 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via a content analytical 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approach, into an 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interpretive synthesis to inform future developments.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5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Interpretative synthesis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3"/>
            <a:ext cx="8229600" cy="54163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Three </a:t>
            </a:r>
            <a:r>
              <a:rPr lang="en-GB" dirty="0" smtClean="0"/>
              <a:t>categories</a:t>
            </a:r>
            <a:r>
              <a:rPr lang="en-GB" dirty="0"/>
              <a:t>: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6397130"/>
              </p:ext>
            </p:extLst>
          </p:nvPr>
        </p:nvGraphicFramePr>
        <p:xfrm>
          <a:off x="4355976" y="2244060"/>
          <a:ext cx="4680520" cy="2967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204400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Capital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539552" y="258264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Career </a:t>
            </a:r>
            <a:r>
              <a:rPr lang="en-GB" sz="2000" dirty="0" smtClean="0"/>
              <a:t>management 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539552" y="3140968"/>
            <a:ext cx="3223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Contextual components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4008" y="1381183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Thijssen</a:t>
            </a:r>
            <a:r>
              <a:rPr lang="en-GB" dirty="0" smtClean="0"/>
              <a:t> Van </a:t>
            </a:r>
            <a:r>
              <a:rPr lang="en-GB" dirty="0"/>
              <a:t>der </a:t>
            </a:r>
            <a:r>
              <a:rPr lang="en-GB" dirty="0" err="1" smtClean="0"/>
              <a:t>Heijden</a:t>
            </a:r>
            <a:r>
              <a:rPr lang="en-GB" dirty="0"/>
              <a:t> </a:t>
            </a:r>
            <a:r>
              <a:rPr lang="en-GB" dirty="0" smtClean="0"/>
              <a:t>&amp; Rocco (2008) </a:t>
            </a:r>
            <a:r>
              <a:rPr lang="en-GB" dirty="0"/>
              <a:t>The Three Conceptual Components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073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Capital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‘’Anything an individual possesses that can be seen as leading to an increased probability of positive economic outcomes, or other personal outcomes relating to the area of work.</a:t>
            </a:r>
            <a:r>
              <a:rPr lang="en-GB" dirty="0" smtClean="0">
                <a:solidFill>
                  <a:schemeClr val="accent6"/>
                </a:solidFill>
              </a:rPr>
              <a:t>’’ (Williams et al. 2015, p.11)</a:t>
            </a:r>
          </a:p>
          <a:p>
            <a:r>
              <a:rPr lang="en-GB" dirty="0" smtClean="0"/>
              <a:t>Elicit demand OR functionality</a:t>
            </a:r>
          </a:p>
          <a:p>
            <a:r>
              <a:rPr lang="en-GB" dirty="0" smtClean="0"/>
              <a:t>Human, Social, Cultural, and Psychological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6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Human Capital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1560" y="1600201"/>
            <a:ext cx="8075240" cy="44930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dk1"/>
                </a:solidFill>
              </a:rPr>
              <a:t>Arthur, </a:t>
            </a:r>
            <a:r>
              <a:rPr lang="en-GB" dirty="0" err="1" smtClean="0">
                <a:solidFill>
                  <a:schemeClr val="dk1"/>
                </a:solidFill>
              </a:rPr>
              <a:t>Claman</a:t>
            </a:r>
            <a:r>
              <a:rPr lang="en-GB" dirty="0" smtClean="0">
                <a:solidFill>
                  <a:schemeClr val="dk1"/>
                </a:solidFill>
              </a:rPr>
              <a:t>, </a:t>
            </a:r>
            <a:r>
              <a:rPr lang="en-GB" dirty="0">
                <a:solidFill>
                  <a:schemeClr val="dk1"/>
                </a:solidFill>
              </a:rPr>
              <a:t>and </a:t>
            </a:r>
            <a:r>
              <a:rPr lang="en-GB" dirty="0" err="1">
                <a:solidFill>
                  <a:schemeClr val="dk1"/>
                </a:solidFill>
              </a:rPr>
              <a:t>DeFillippi</a:t>
            </a:r>
            <a:r>
              <a:rPr lang="en-GB" dirty="0">
                <a:solidFill>
                  <a:schemeClr val="dk1"/>
                </a:solidFill>
              </a:rPr>
              <a:t> (1995)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dk1"/>
                </a:solidFill>
              </a:rPr>
              <a:t> Knowing how</a:t>
            </a:r>
          </a:p>
          <a:p>
            <a:pPr marL="0" indent="0">
              <a:buNone/>
            </a:pPr>
            <a:endParaRPr lang="en-GB" dirty="0" smtClean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GB" dirty="0" err="1" smtClean="0">
                <a:solidFill>
                  <a:schemeClr val="dk1"/>
                </a:solidFill>
              </a:rPr>
              <a:t>Hillage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>
                <a:solidFill>
                  <a:schemeClr val="dk1"/>
                </a:solidFill>
              </a:rPr>
              <a:t>and Pollard (</a:t>
            </a:r>
            <a:r>
              <a:rPr lang="en-GB" dirty="0" smtClean="0">
                <a:solidFill>
                  <a:schemeClr val="dk1"/>
                </a:solidFill>
              </a:rPr>
              <a:t>1998)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Baseline</a:t>
            </a:r>
            <a:r>
              <a:rPr lang="en-GB" baseline="0" dirty="0" smtClean="0"/>
              <a:t> – basic and essential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aseline="0" dirty="0" smtClean="0"/>
              <a:t>Intermediate – occupationally specific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aseline="0" dirty="0" smtClean="0"/>
              <a:t>High skills- organisational performance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dk1"/>
                </a:solidFill>
              </a:rPr>
              <a:t>Knight and </a:t>
            </a:r>
            <a:r>
              <a:rPr lang="en-GB" dirty="0" err="1" smtClean="0">
                <a:solidFill>
                  <a:schemeClr val="dk1"/>
                </a:solidFill>
              </a:rPr>
              <a:t>Yorke</a:t>
            </a:r>
            <a:r>
              <a:rPr lang="en-GB" dirty="0" smtClean="0">
                <a:solidFill>
                  <a:schemeClr val="dk1"/>
                </a:solidFill>
              </a:rPr>
              <a:t> (2003)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</a:rPr>
              <a:t>S</a:t>
            </a:r>
            <a:r>
              <a:rPr lang="en-GB" dirty="0" smtClean="0">
                <a:solidFill>
                  <a:schemeClr val="dk1"/>
                </a:solidFill>
              </a:rPr>
              <a:t>kills </a:t>
            </a:r>
            <a:r>
              <a:rPr lang="en-GB" dirty="0">
                <a:solidFill>
                  <a:schemeClr val="dk1"/>
                </a:solidFill>
              </a:rPr>
              <a:t>and understanding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Role of expertise, transition, tactic or practical intelligence</a:t>
            </a:r>
          </a:p>
          <a:p>
            <a:pPr marL="0" indent="0">
              <a:buNone/>
            </a:pPr>
            <a:endParaRPr lang="en-GB" dirty="0" smtClean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GB" dirty="0" smtClean="0"/>
              <a:t>Areas of gain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dk1"/>
                </a:solidFill>
              </a:rPr>
              <a:t>Harvey</a:t>
            </a:r>
            <a:r>
              <a:rPr lang="en-GB" dirty="0">
                <a:solidFill>
                  <a:schemeClr val="dk1"/>
                </a:solidFill>
              </a:rPr>
              <a:t>, Locke, and Morey (</a:t>
            </a:r>
            <a:r>
              <a:rPr lang="en-GB" dirty="0" smtClean="0">
                <a:solidFill>
                  <a:schemeClr val="dk1"/>
                </a:solidFill>
              </a:rPr>
              <a:t>2002) </a:t>
            </a:r>
            <a:r>
              <a:rPr lang="en-GB" dirty="0" smtClean="0"/>
              <a:t>degree,</a:t>
            </a:r>
            <a:r>
              <a:rPr lang="en-GB" baseline="0" dirty="0" smtClean="0"/>
              <a:t> extra curricular experience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chemeClr val="dk1"/>
                </a:solidFill>
              </a:rPr>
              <a:t>Dacre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>
                <a:solidFill>
                  <a:schemeClr val="dk1"/>
                </a:solidFill>
              </a:rPr>
              <a:t>Pool and Sewell (2007) </a:t>
            </a:r>
            <a:r>
              <a:rPr lang="en-GB" baseline="0" dirty="0" smtClean="0"/>
              <a:t>work and life experience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123" name="Picture 3" descr="C:\Users\WILL76\AppData\Local\Microsoft\Windows\Temporary Internet Files\Content.IE5\86JK659L\2487888_ab38757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336032" cy="25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71401" r="12676" b="17614"/>
          <a:stretch/>
        </p:blipFill>
        <p:spPr bwMode="auto">
          <a:xfrm>
            <a:off x="38546" y="6317543"/>
            <a:ext cx="1080120" cy="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18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White Background">
  <a:themeElements>
    <a:clrScheme name="Custom 41">
      <a:dk1>
        <a:srgbClr val="595959"/>
      </a:dk1>
      <a:lt1>
        <a:srgbClr val="FFFFFF"/>
      </a:lt1>
      <a:dk2>
        <a:srgbClr val="008CA8"/>
      </a:dk2>
      <a:lt2>
        <a:srgbClr val="FDE6AB"/>
      </a:lt2>
      <a:accent1>
        <a:srgbClr val="008CA8"/>
      </a:accent1>
      <a:accent2>
        <a:srgbClr val="26A699"/>
      </a:accent2>
      <a:accent3>
        <a:srgbClr val="60295E"/>
      </a:accent3>
      <a:accent4>
        <a:srgbClr val="D94242"/>
      </a:accent4>
      <a:accent5>
        <a:srgbClr val="8EB831"/>
      </a:accent5>
      <a:accent6>
        <a:srgbClr val="000000"/>
      </a:accent6>
      <a:hlink>
        <a:srgbClr val="004E77"/>
      </a:hlink>
      <a:folHlink>
        <a:srgbClr val="238F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Background">
  <a:themeElements>
    <a:clrScheme name="Custom 53">
      <a:dk1>
        <a:srgbClr val="595959"/>
      </a:dk1>
      <a:lt1>
        <a:srgbClr val="FFFFFF"/>
      </a:lt1>
      <a:dk2>
        <a:srgbClr val="008CA8"/>
      </a:dk2>
      <a:lt2>
        <a:srgbClr val="FDE6AB"/>
      </a:lt2>
      <a:accent1>
        <a:srgbClr val="008CA8"/>
      </a:accent1>
      <a:accent2>
        <a:srgbClr val="26A699"/>
      </a:accent2>
      <a:accent3>
        <a:srgbClr val="60295E"/>
      </a:accent3>
      <a:accent4>
        <a:srgbClr val="D94242"/>
      </a:accent4>
      <a:accent5>
        <a:srgbClr val="8EB831"/>
      </a:accent5>
      <a:accent6>
        <a:srgbClr val="000000"/>
      </a:accent6>
      <a:hlink>
        <a:srgbClr val="FFFFFF"/>
      </a:hlink>
      <a:folHlink>
        <a:srgbClr val="E6E6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eam Background">
  <a:themeElements>
    <a:clrScheme name="Custom 42">
      <a:dk1>
        <a:srgbClr val="595959"/>
      </a:dk1>
      <a:lt1>
        <a:srgbClr val="FFFFFF"/>
      </a:lt1>
      <a:dk2>
        <a:srgbClr val="008CA8"/>
      </a:dk2>
      <a:lt2>
        <a:srgbClr val="FDE6AB"/>
      </a:lt2>
      <a:accent1>
        <a:srgbClr val="008CA8"/>
      </a:accent1>
      <a:accent2>
        <a:srgbClr val="26A699"/>
      </a:accent2>
      <a:accent3>
        <a:srgbClr val="60295E"/>
      </a:accent3>
      <a:accent4>
        <a:srgbClr val="D94242"/>
      </a:accent4>
      <a:accent5>
        <a:srgbClr val="8EB831"/>
      </a:accent5>
      <a:accent6>
        <a:srgbClr val="000000"/>
      </a:accent6>
      <a:hlink>
        <a:srgbClr val="004E77"/>
      </a:hlink>
      <a:folHlink>
        <a:srgbClr val="238F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5308</TotalTime>
  <Words>1000</Words>
  <Application>Microsoft Office PowerPoint</Application>
  <PresentationFormat>On-screen Show (4:3)</PresentationFormat>
  <Paragraphs>181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Tahoma</vt:lpstr>
      <vt:lpstr>Trebuchet MS</vt:lpstr>
      <vt:lpstr>Wingdings</vt:lpstr>
      <vt:lpstr>White Background</vt:lpstr>
      <vt:lpstr>Blue Background</vt:lpstr>
      <vt:lpstr>Cream Background</vt:lpstr>
      <vt:lpstr>A systematic review of current understandings of employability</vt:lpstr>
      <vt:lpstr>Overview of talk</vt:lpstr>
      <vt:lpstr>Knowing who is in the room</vt:lpstr>
      <vt:lpstr>Background</vt:lpstr>
      <vt:lpstr>The aim of this research</vt:lpstr>
      <vt:lpstr>Methodology</vt:lpstr>
      <vt:lpstr>Interpretative synthesis</vt:lpstr>
      <vt:lpstr>Capital</vt:lpstr>
      <vt:lpstr>Human Capital</vt:lpstr>
      <vt:lpstr>Social capital</vt:lpstr>
      <vt:lpstr>Cultural capital</vt:lpstr>
      <vt:lpstr>Psychological capital</vt:lpstr>
      <vt:lpstr>More than capital</vt:lpstr>
      <vt:lpstr>Career Management</vt:lpstr>
      <vt:lpstr>Career management</vt:lpstr>
      <vt:lpstr>More than capital and career management</vt:lpstr>
      <vt:lpstr>Contextual Components</vt:lpstr>
      <vt:lpstr>Concluding points</vt:lpstr>
      <vt:lpstr>Thank you for Listening</vt:lpstr>
      <vt:lpstr>References</vt:lpstr>
    </vt:vector>
  </TitlesOfParts>
  <Company>University of Leicester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Stella Williams</dc:creator>
  <cp:lastModifiedBy>Rachael Mckeown</cp:lastModifiedBy>
  <cp:revision>507</cp:revision>
  <cp:lastPrinted>2014-11-19T11:22:25Z</cp:lastPrinted>
  <dcterms:created xsi:type="dcterms:W3CDTF">2008-02-22T15:40:42Z</dcterms:created>
  <dcterms:modified xsi:type="dcterms:W3CDTF">2016-07-13T14:17:39Z</dcterms:modified>
</cp:coreProperties>
</file>