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62" r:id="rId5"/>
    <p:sldId id="257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527F"/>
    <a:srgbClr val="0072AE"/>
    <a:srgbClr val="CA3092"/>
    <a:srgbClr val="ABBB24"/>
    <a:srgbClr val="272A67"/>
    <a:srgbClr val="ECAC00"/>
    <a:srgbClr val="CBD5E3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28" autoAdjust="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AFCFD6-7E88-4BFC-9B16-158590E408DF}" type="doc">
      <dgm:prSet loTypeId="urn:microsoft.com/office/officeart/2005/8/layout/vList5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GB"/>
        </a:p>
      </dgm:t>
    </dgm:pt>
    <dgm:pt modelId="{B5F2261C-8801-417A-8ED7-465952D674BC}">
      <dgm:prSet phldrT="[Text]" custT="1"/>
      <dgm:spPr>
        <a:xfrm>
          <a:off x="0" y="1"/>
          <a:ext cx="1897380" cy="797909"/>
        </a:xfrm>
        <a:solidFill>
          <a:srgbClr val="CA3092"/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en-GB" sz="1200" b="1" dirty="0">
              <a:latin typeface="Arial" pitchFamily="34" charset="0"/>
              <a:cs typeface="Arial" pitchFamily="34" charset="0"/>
            </a:rPr>
            <a:t>Monday and Tuesday</a:t>
          </a:r>
        </a:p>
      </dgm:t>
    </dgm:pt>
    <dgm:pt modelId="{293D5169-9070-4BA7-9CB6-E830784720E3}" type="parTrans" cxnId="{40D6455D-BBE0-4374-B4DF-7914A65A0A89}">
      <dgm:prSet/>
      <dgm:spPr/>
      <dgm:t>
        <a:bodyPr/>
        <a:lstStyle/>
        <a:p>
          <a:endParaRPr lang="en-GB" sz="1200">
            <a:latin typeface="Arial" pitchFamily="34" charset="0"/>
            <a:cs typeface="Arial" pitchFamily="34" charset="0"/>
          </a:endParaRPr>
        </a:p>
      </dgm:t>
    </dgm:pt>
    <dgm:pt modelId="{3D4921DD-5A44-4D44-9149-EB810E0BA8E6}" type="sibTrans" cxnId="{40D6455D-BBE0-4374-B4DF-7914A65A0A89}">
      <dgm:prSet/>
      <dgm:spPr/>
      <dgm:t>
        <a:bodyPr/>
        <a:lstStyle/>
        <a:p>
          <a:endParaRPr lang="en-GB" sz="1200">
            <a:latin typeface="Arial" pitchFamily="34" charset="0"/>
            <a:cs typeface="Arial" pitchFamily="34" charset="0"/>
          </a:endParaRPr>
        </a:p>
      </dgm:t>
    </dgm:pt>
    <dgm:pt modelId="{3148C42F-8170-4725-836B-B7AD9FE8EF9E}">
      <dgm:prSet phldrT="[Text]" custT="1"/>
      <dgm:spPr>
        <a:xfrm rot="5400000">
          <a:off x="3268233" y="-1286661"/>
          <a:ext cx="631412" cy="3373120"/>
        </a:xfrm>
        <a:solidFill>
          <a:srgbClr val="CA3092">
            <a:alpha val="40000"/>
          </a:srgbClr>
        </a:solidFill>
        <a:ln>
          <a:solidFill>
            <a:srgbClr val="CBD5E3">
              <a:alpha val="40000"/>
            </a:srgbClr>
          </a:solidFill>
        </a:ln>
      </dgm:spPr>
      <dgm:t>
        <a:bodyPr/>
        <a:lstStyle/>
        <a:p>
          <a:r>
            <a:rPr lang="en-GB" sz="1600" dirty="0" smtClean="0">
              <a:latin typeface="Arial" pitchFamily="34" charset="0"/>
              <a:cs typeface="Arial" pitchFamily="34" charset="0"/>
            </a:rPr>
            <a:t>GCSE </a:t>
          </a:r>
          <a:r>
            <a:rPr lang="en-GB" sz="1600" dirty="0">
              <a:latin typeface="Arial" pitchFamily="34" charset="0"/>
              <a:cs typeface="Arial" pitchFamily="34" charset="0"/>
            </a:rPr>
            <a:t>English and  mathematics, BTEC science and work skills.</a:t>
          </a:r>
        </a:p>
      </dgm:t>
    </dgm:pt>
    <dgm:pt modelId="{DA592DC9-A218-42A6-BF04-FFCA002D5AF2}" type="parTrans" cxnId="{A94FAC26-D647-41D3-B8DD-78D47E598B31}">
      <dgm:prSet/>
      <dgm:spPr/>
      <dgm:t>
        <a:bodyPr/>
        <a:lstStyle/>
        <a:p>
          <a:endParaRPr lang="en-GB" sz="1200">
            <a:latin typeface="Arial" pitchFamily="34" charset="0"/>
            <a:cs typeface="Arial" pitchFamily="34" charset="0"/>
          </a:endParaRPr>
        </a:p>
      </dgm:t>
    </dgm:pt>
    <dgm:pt modelId="{D9AB4F6D-BECB-437B-AD15-45B0C3F7F117}" type="sibTrans" cxnId="{A94FAC26-D647-41D3-B8DD-78D47E598B31}">
      <dgm:prSet/>
      <dgm:spPr/>
      <dgm:t>
        <a:bodyPr/>
        <a:lstStyle/>
        <a:p>
          <a:endParaRPr lang="en-GB" sz="1200">
            <a:latin typeface="Arial" pitchFamily="34" charset="0"/>
            <a:cs typeface="Arial" pitchFamily="34" charset="0"/>
          </a:endParaRPr>
        </a:p>
      </dgm:t>
    </dgm:pt>
    <dgm:pt modelId="{542A24F2-D354-4925-84AD-E5404412B8DC}">
      <dgm:prSet phldrT="[Text]" custT="1"/>
      <dgm:spPr>
        <a:xfrm>
          <a:off x="0" y="789518"/>
          <a:ext cx="1897380" cy="785290"/>
        </a:xfrm>
        <a:solidFill>
          <a:srgbClr val="ABBB24"/>
        </a:solidFill>
      </dgm:spPr>
      <dgm:t>
        <a:bodyPr/>
        <a:lstStyle/>
        <a:p>
          <a:r>
            <a:rPr lang="en-GB" sz="1200" b="1" dirty="0">
              <a:latin typeface="Arial" pitchFamily="34" charset="0"/>
              <a:cs typeface="Arial" pitchFamily="34" charset="0"/>
            </a:rPr>
            <a:t>Wednesday</a:t>
          </a:r>
        </a:p>
      </dgm:t>
    </dgm:pt>
    <dgm:pt modelId="{A642B15C-FEFB-4C2C-AC57-20D89256AC5A}" type="parTrans" cxnId="{9221CC4C-6616-414E-879C-8F42FEF0BCC2}">
      <dgm:prSet/>
      <dgm:spPr/>
      <dgm:t>
        <a:bodyPr/>
        <a:lstStyle/>
        <a:p>
          <a:endParaRPr lang="en-GB" sz="1200">
            <a:latin typeface="Arial" pitchFamily="34" charset="0"/>
            <a:cs typeface="Arial" pitchFamily="34" charset="0"/>
          </a:endParaRPr>
        </a:p>
      </dgm:t>
    </dgm:pt>
    <dgm:pt modelId="{676945D5-5D34-4A29-BCD7-05B61533589D}" type="sibTrans" cxnId="{9221CC4C-6616-414E-879C-8F42FEF0BCC2}">
      <dgm:prSet/>
      <dgm:spPr/>
      <dgm:t>
        <a:bodyPr/>
        <a:lstStyle/>
        <a:p>
          <a:endParaRPr lang="en-GB" sz="1200">
            <a:latin typeface="Arial" pitchFamily="34" charset="0"/>
            <a:cs typeface="Arial" pitchFamily="34" charset="0"/>
          </a:endParaRPr>
        </a:p>
      </dgm:t>
    </dgm:pt>
    <dgm:pt modelId="{ED6E5EE0-DB3F-49BB-A491-D06F07929751}">
      <dgm:prSet phldrT="[Text]" custT="1"/>
      <dgm:spPr>
        <a:xfrm>
          <a:off x="0" y="1575250"/>
          <a:ext cx="1897380" cy="723316"/>
        </a:xfrm>
        <a:solidFill>
          <a:srgbClr val="ECAC00"/>
        </a:solidFill>
      </dgm:spPr>
      <dgm:t>
        <a:bodyPr/>
        <a:lstStyle/>
        <a:p>
          <a:r>
            <a:rPr lang="en-GB" sz="1200" b="1" dirty="0">
              <a:latin typeface="Arial" pitchFamily="34" charset="0"/>
              <a:cs typeface="Arial" pitchFamily="34" charset="0"/>
            </a:rPr>
            <a:t>Thursday and Friday</a:t>
          </a:r>
        </a:p>
      </dgm:t>
    </dgm:pt>
    <dgm:pt modelId="{DA39C9DA-BADA-4BF6-98A1-B003F46D7549}" type="parTrans" cxnId="{0C8437C4-CC55-4D1F-B566-F5A9D8864B90}">
      <dgm:prSet/>
      <dgm:spPr/>
      <dgm:t>
        <a:bodyPr/>
        <a:lstStyle/>
        <a:p>
          <a:endParaRPr lang="en-GB" sz="1200">
            <a:latin typeface="Arial" pitchFamily="34" charset="0"/>
            <a:cs typeface="Arial" pitchFamily="34" charset="0"/>
          </a:endParaRPr>
        </a:p>
      </dgm:t>
    </dgm:pt>
    <dgm:pt modelId="{138F1948-52AC-49D3-8CD9-BC87A57F13A0}" type="sibTrans" cxnId="{0C8437C4-CC55-4D1F-B566-F5A9D8864B90}">
      <dgm:prSet/>
      <dgm:spPr/>
      <dgm:t>
        <a:bodyPr/>
        <a:lstStyle/>
        <a:p>
          <a:endParaRPr lang="en-GB" sz="1200">
            <a:latin typeface="Arial" pitchFamily="34" charset="0"/>
            <a:cs typeface="Arial" pitchFamily="34" charset="0"/>
          </a:endParaRPr>
        </a:p>
      </dgm:t>
    </dgm:pt>
    <dgm:pt modelId="{7E9A5029-BB7F-42A0-8FF7-FD159CD4A523}">
      <dgm:prSet phldrT="[Text]" custT="1"/>
      <dgm:spPr>
        <a:xfrm rot="5400000">
          <a:off x="3265500" y="-494024"/>
          <a:ext cx="636878" cy="3373120"/>
        </a:xfrm>
        <a:solidFill>
          <a:srgbClr val="ABBB24">
            <a:alpha val="40000"/>
          </a:srgbClr>
        </a:solidFill>
      </dgm:spPr>
      <dgm:t>
        <a:bodyPr/>
        <a:lstStyle/>
        <a:p>
          <a:r>
            <a:rPr lang="en-GB" sz="1600" dirty="0" smtClean="0">
              <a:latin typeface="Arial" pitchFamily="34" charset="0"/>
              <a:cs typeface="Arial" pitchFamily="34" charset="0"/>
            </a:rPr>
            <a:t>Vocational </a:t>
          </a:r>
          <a:r>
            <a:rPr lang="en-GB" sz="1600" dirty="0">
              <a:latin typeface="Arial" pitchFamily="34" charset="0"/>
              <a:cs typeface="Arial" pitchFamily="34" charset="0"/>
            </a:rPr>
            <a:t>qualifications such as catering and media </a:t>
          </a:r>
        </a:p>
      </dgm:t>
    </dgm:pt>
    <dgm:pt modelId="{94F94E16-CCA1-4F07-B5D7-AA46D4A6B799}" type="parTrans" cxnId="{CCDDD6B5-2B7D-4AB4-841D-BED49369B98B}">
      <dgm:prSet/>
      <dgm:spPr/>
      <dgm:t>
        <a:bodyPr/>
        <a:lstStyle/>
        <a:p>
          <a:endParaRPr lang="en-GB" sz="1200">
            <a:latin typeface="Arial" pitchFamily="34" charset="0"/>
            <a:cs typeface="Arial" pitchFamily="34" charset="0"/>
          </a:endParaRPr>
        </a:p>
      </dgm:t>
    </dgm:pt>
    <dgm:pt modelId="{077C6996-2F63-45D6-8C01-F5BD93D1F7D0}" type="sibTrans" cxnId="{CCDDD6B5-2B7D-4AB4-841D-BED49369B98B}">
      <dgm:prSet/>
      <dgm:spPr/>
      <dgm:t>
        <a:bodyPr/>
        <a:lstStyle/>
        <a:p>
          <a:endParaRPr lang="en-GB" sz="1200">
            <a:latin typeface="Arial" pitchFamily="34" charset="0"/>
            <a:cs typeface="Arial" pitchFamily="34" charset="0"/>
          </a:endParaRPr>
        </a:p>
      </dgm:t>
    </dgm:pt>
    <dgm:pt modelId="{ED3AEEE2-D802-4A3D-81F6-5AB850FC0B5B}">
      <dgm:prSet phldrT="[Text]" custT="1"/>
      <dgm:spPr>
        <a:xfrm rot="5400000">
          <a:off x="3294825" y="218532"/>
          <a:ext cx="578228" cy="3373120"/>
        </a:xfrm>
        <a:solidFill>
          <a:srgbClr val="ECAC00">
            <a:alpha val="40000"/>
          </a:srgbClr>
        </a:solidFill>
      </dgm:spPr>
      <dgm:t>
        <a:bodyPr/>
        <a:lstStyle/>
        <a:p>
          <a:r>
            <a:rPr lang="en-GB" sz="1100" dirty="0" smtClean="0">
              <a:latin typeface="Arial" pitchFamily="34" charset="0"/>
              <a:cs typeface="Arial" pitchFamily="34" charset="0"/>
            </a:rPr>
            <a:t> </a:t>
          </a:r>
          <a:r>
            <a:rPr lang="en-GB" sz="1600" dirty="0" smtClean="0">
              <a:latin typeface="Arial" pitchFamily="34" charset="0"/>
              <a:cs typeface="Arial" pitchFamily="34" charset="0"/>
            </a:rPr>
            <a:t>Work </a:t>
          </a:r>
          <a:r>
            <a:rPr lang="en-GB" sz="1600" dirty="0">
              <a:latin typeface="Arial" pitchFamily="34" charset="0"/>
              <a:cs typeface="Arial" pitchFamily="34" charset="0"/>
            </a:rPr>
            <a:t>experience </a:t>
          </a:r>
          <a:r>
            <a:rPr lang="en-GB" sz="1600" dirty="0" smtClean="0">
              <a:latin typeface="Arial" pitchFamily="34" charset="0"/>
              <a:cs typeface="Arial" pitchFamily="34" charset="0"/>
            </a:rPr>
            <a:t>placements</a:t>
          </a:r>
          <a:endParaRPr lang="en-GB" sz="1600" dirty="0">
            <a:latin typeface="Arial" pitchFamily="34" charset="0"/>
            <a:cs typeface="Arial" pitchFamily="34" charset="0"/>
          </a:endParaRPr>
        </a:p>
      </dgm:t>
    </dgm:pt>
    <dgm:pt modelId="{25352FD3-CDF4-4D5A-8A2E-01731FF2E26C}" type="sibTrans" cxnId="{EE5F9F3D-B011-4DA2-8E13-F88FDDC5E52F}">
      <dgm:prSet/>
      <dgm:spPr/>
      <dgm:t>
        <a:bodyPr/>
        <a:lstStyle/>
        <a:p>
          <a:endParaRPr lang="en-GB" sz="1200">
            <a:latin typeface="Arial" pitchFamily="34" charset="0"/>
            <a:cs typeface="Arial" pitchFamily="34" charset="0"/>
          </a:endParaRPr>
        </a:p>
      </dgm:t>
    </dgm:pt>
    <dgm:pt modelId="{A4E3B94E-A402-4E54-A6F7-BEF9EFE0BD49}" type="parTrans" cxnId="{EE5F9F3D-B011-4DA2-8E13-F88FDDC5E52F}">
      <dgm:prSet/>
      <dgm:spPr/>
      <dgm:t>
        <a:bodyPr/>
        <a:lstStyle/>
        <a:p>
          <a:endParaRPr lang="en-GB" sz="1200">
            <a:latin typeface="Arial" pitchFamily="34" charset="0"/>
            <a:cs typeface="Arial" pitchFamily="34" charset="0"/>
          </a:endParaRPr>
        </a:p>
      </dgm:t>
    </dgm:pt>
    <dgm:pt modelId="{2D8F798D-3094-48EC-832A-9754115CCC13}" type="pres">
      <dgm:prSet presAssocID="{52AFCFD6-7E88-4BFC-9B16-158590E408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8FF6D51-468A-47F2-801D-DFD74E853F0A}" type="pres">
      <dgm:prSet presAssocID="{B5F2261C-8801-417A-8ED7-465952D674BC}" presName="linNode" presStyleCnt="0"/>
      <dgm:spPr/>
      <dgm:t>
        <a:bodyPr/>
        <a:lstStyle/>
        <a:p>
          <a:endParaRPr lang="en-GB"/>
        </a:p>
      </dgm:t>
    </dgm:pt>
    <dgm:pt modelId="{816C782C-6624-43FE-A641-10F9A07EDF56}" type="pres">
      <dgm:prSet presAssocID="{B5F2261C-8801-417A-8ED7-465952D674B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B9E711-257F-4408-B0D9-14F68B0B9E9A}" type="pres">
      <dgm:prSet presAssocID="{B5F2261C-8801-417A-8ED7-465952D674B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353D4B-FB7E-4F5B-BCB0-7F8E8876D08F}" type="pres">
      <dgm:prSet presAssocID="{3D4921DD-5A44-4D44-9149-EB810E0BA8E6}" presName="sp" presStyleCnt="0"/>
      <dgm:spPr/>
      <dgm:t>
        <a:bodyPr/>
        <a:lstStyle/>
        <a:p>
          <a:endParaRPr lang="en-GB"/>
        </a:p>
      </dgm:t>
    </dgm:pt>
    <dgm:pt modelId="{1C8661F7-8FBE-4B62-B02D-E502C8148186}" type="pres">
      <dgm:prSet presAssocID="{542A24F2-D354-4925-84AD-E5404412B8DC}" presName="linNode" presStyleCnt="0"/>
      <dgm:spPr/>
      <dgm:t>
        <a:bodyPr/>
        <a:lstStyle/>
        <a:p>
          <a:endParaRPr lang="en-GB"/>
        </a:p>
      </dgm:t>
    </dgm:pt>
    <dgm:pt modelId="{14C47724-E07D-4DE7-8346-C34D0587AF33}" type="pres">
      <dgm:prSet presAssocID="{542A24F2-D354-4925-84AD-E5404412B8D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237BC7-AA48-4101-B8A2-04FE962D5E9E}" type="pres">
      <dgm:prSet presAssocID="{542A24F2-D354-4925-84AD-E5404412B8D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66F2C5-8AE2-43A7-AB3C-457EDE5E7384}" type="pres">
      <dgm:prSet presAssocID="{676945D5-5D34-4A29-BCD7-05B61533589D}" presName="sp" presStyleCnt="0"/>
      <dgm:spPr/>
      <dgm:t>
        <a:bodyPr/>
        <a:lstStyle/>
        <a:p>
          <a:endParaRPr lang="en-GB"/>
        </a:p>
      </dgm:t>
    </dgm:pt>
    <dgm:pt modelId="{FD9B992B-7B66-44E5-B146-D81B116E5FF6}" type="pres">
      <dgm:prSet presAssocID="{ED6E5EE0-DB3F-49BB-A491-D06F07929751}" presName="linNode" presStyleCnt="0"/>
      <dgm:spPr/>
      <dgm:t>
        <a:bodyPr/>
        <a:lstStyle/>
        <a:p>
          <a:endParaRPr lang="en-GB"/>
        </a:p>
      </dgm:t>
    </dgm:pt>
    <dgm:pt modelId="{08DFAF74-11CD-4CE6-BD0E-79AB9824C1C1}" type="pres">
      <dgm:prSet presAssocID="{ED6E5EE0-DB3F-49BB-A491-D06F0792975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AF8DC4-35A6-4B8A-8B3A-34BFA6BC89BB}" type="pres">
      <dgm:prSet presAssocID="{ED6E5EE0-DB3F-49BB-A491-D06F0792975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C8437C4-CC55-4D1F-B566-F5A9D8864B90}" srcId="{52AFCFD6-7E88-4BFC-9B16-158590E408DF}" destId="{ED6E5EE0-DB3F-49BB-A491-D06F07929751}" srcOrd="2" destOrd="0" parTransId="{DA39C9DA-BADA-4BF6-98A1-B003F46D7549}" sibTransId="{138F1948-52AC-49D3-8CD9-BC87A57F13A0}"/>
    <dgm:cxn modelId="{760E8628-0A15-44AF-B044-128A4443CBCE}" type="presOf" srcId="{52AFCFD6-7E88-4BFC-9B16-158590E408DF}" destId="{2D8F798D-3094-48EC-832A-9754115CCC13}" srcOrd="0" destOrd="0" presId="urn:microsoft.com/office/officeart/2005/8/layout/vList5"/>
    <dgm:cxn modelId="{9221CC4C-6616-414E-879C-8F42FEF0BCC2}" srcId="{52AFCFD6-7E88-4BFC-9B16-158590E408DF}" destId="{542A24F2-D354-4925-84AD-E5404412B8DC}" srcOrd="1" destOrd="0" parTransId="{A642B15C-FEFB-4C2C-AC57-20D89256AC5A}" sibTransId="{676945D5-5D34-4A29-BCD7-05B61533589D}"/>
    <dgm:cxn modelId="{0ED4AF92-7792-4FB4-9707-BE3733B98290}" type="presOf" srcId="{542A24F2-D354-4925-84AD-E5404412B8DC}" destId="{14C47724-E07D-4DE7-8346-C34D0587AF33}" srcOrd="0" destOrd="0" presId="urn:microsoft.com/office/officeart/2005/8/layout/vList5"/>
    <dgm:cxn modelId="{5E8F78B3-711F-42F6-B701-0A47D7C4FAB7}" type="presOf" srcId="{7E9A5029-BB7F-42A0-8FF7-FD159CD4A523}" destId="{4E237BC7-AA48-4101-B8A2-04FE962D5E9E}" srcOrd="0" destOrd="0" presId="urn:microsoft.com/office/officeart/2005/8/layout/vList5"/>
    <dgm:cxn modelId="{EE5F9F3D-B011-4DA2-8E13-F88FDDC5E52F}" srcId="{ED6E5EE0-DB3F-49BB-A491-D06F07929751}" destId="{ED3AEEE2-D802-4A3D-81F6-5AB850FC0B5B}" srcOrd="0" destOrd="0" parTransId="{A4E3B94E-A402-4E54-A6F7-BEF9EFE0BD49}" sibTransId="{25352FD3-CDF4-4D5A-8A2E-01731FF2E26C}"/>
    <dgm:cxn modelId="{BF1406C4-2B32-427B-95CD-C4868F70BA52}" type="presOf" srcId="{3148C42F-8170-4725-836B-B7AD9FE8EF9E}" destId="{54B9E711-257F-4408-B0D9-14F68B0B9E9A}" srcOrd="0" destOrd="0" presId="urn:microsoft.com/office/officeart/2005/8/layout/vList5"/>
    <dgm:cxn modelId="{A18BB937-33BB-4516-B3A8-93BF74412E9E}" type="presOf" srcId="{ED6E5EE0-DB3F-49BB-A491-D06F07929751}" destId="{08DFAF74-11CD-4CE6-BD0E-79AB9824C1C1}" srcOrd="0" destOrd="0" presId="urn:microsoft.com/office/officeart/2005/8/layout/vList5"/>
    <dgm:cxn modelId="{BF825F17-99BA-487C-9F5C-9DED6D12D4A1}" type="presOf" srcId="{ED3AEEE2-D802-4A3D-81F6-5AB850FC0B5B}" destId="{49AF8DC4-35A6-4B8A-8B3A-34BFA6BC89BB}" srcOrd="0" destOrd="0" presId="urn:microsoft.com/office/officeart/2005/8/layout/vList5"/>
    <dgm:cxn modelId="{A94FAC26-D647-41D3-B8DD-78D47E598B31}" srcId="{B5F2261C-8801-417A-8ED7-465952D674BC}" destId="{3148C42F-8170-4725-836B-B7AD9FE8EF9E}" srcOrd="0" destOrd="0" parTransId="{DA592DC9-A218-42A6-BF04-FFCA002D5AF2}" sibTransId="{D9AB4F6D-BECB-437B-AD15-45B0C3F7F117}"/>
    <dgm:cxn modelId="{CCDDD6B5-2B7D-4AB4-841D-BED49369B98B}" srcId="{542A24F2-D354-4925-84AD-E5404412B8DC}" destId="{7E9A5029-BB7F-42A0-8FF7-FD159CD4A523}" srcOrd="0" destOrd="0" parTransId="{94F94E16-CCA1-4F07-B5D7-AA46D4A6B799}" sibTransId="{077C6996-2F63-45D6-8C01-F5BD93D1F7D0}"/>
    <dgm:cxn modelId="{54F564E7-0BA7-4E42-877F-C69BC042F6B7}" type="presOf" srcId="{B5F2261C-8801-417A-8ED7-465952D674BC}" destId="{816C782C-6624-43FE-A641-10F9A07EDF56}" srcOrd="0" destOrd="0" presId="urn:microsoft.com/office/officeart/2005/8/layout/vList5"/>
    <dgm:cxn modelId="{40D6455D-BBE0-4374-B4DF-7914A65A0A89}" srcId="{52AFCFD6-7E88-4BFC-9B16-158590E408DF}" destId="{B5F2261C-8801-417A-8ED7-465952D674BC}" srcOrd="0" destOrd="0" parTransId="{293D5169-9070-4BA7-9CB6-E830784720E3}" sibTransId="{3D4921DD-5A44-4D44-9149-EB810E0BA8E6}"/>
    <dgm:cxn modelId="{DDD47D57-42B9-4B61-A433-D7E59CE15958}" type="presParOf" srcId="{2D8F798D-3094-48EC-832A-9754115CCC13}" destId="{C8FF6D51-468A-47F2-801D-DFD74E853F0A}" srcOrd="0" destOrd="0" presId="urn:microsoft.com/office/officeart/2005/8/layout/vList5"/>
    <dgm:cxn modelId="{FC4725B5-025D-4609-8AD7-C2D7414FD338}" type="presParOf" srcId="{C8FF6D51-468A-47F2-801D-DFD74E853F0A}" destId="{816C782C-6624-43FE-A641-10F9A07EDF56}" srcOrd="0" destOrd="0" presId="urn:microsoft.com/office/officeart/2005/8/layout/vList5"/>
    <dgm:cxn modelId="{7618523B-33C5-41B9-AB4A-8BD4D1152287}" type="presParOf" srcId="{C8FF6D51-468A-47F2-801D-DFD74E853F0A}" destId="{54B9E711-257F-4408-B0D9-14F68B0B9E9A}" srcOrd="1" destOrd="0" presId="urn:microsoft.com/office/officeart/2005/8/layout/vList5"/>
    <dgm:cxn modelId="{977440A9-667D-4592-8AA2-8D2437A36998}" type="presParOf" srcId="{2D8F798D-3094-48EC-832A-9754115CCC13}" destId="{D1353D4B-FB7E-4F5B-BCB0-7F8E8876D08F}" srcOrd="1" destOrd="0" presId="urn:microsoft.com/office/officeart/2005/8/layout/vList5"/>
    <dgm:cxn modelId="{017F155B-45EE-4413-A0DD-7D2204865704}" type="presParOf" srcId="{2D8F798D-3094-48EC-832A-9754115CCC13}" destId="{1C8661F7-8FBE-4B62-B02D-E502C8148186}" srcOrd="2" destOrd="0" presId="urn:microsoft.com/office/officeart/2005/8/layout/vList5"/>
    <dgm:cxn modelId="{CEF1AEC8-C45E-4F42-9872-8E7B93F9A1A2}" type="presParOf" srcId="{1C8661F7-8FBE-4B62-B02D-E502C8148186}" destId="{14C47724-E07D-4DE7-8346-C34D0587AF33}" srcOrd="0" destOrd="0" presId="urn:microsoft.com/office/officeart/2005/8/layout/vList5"/>
    <dgm:cxn modelId="{0EF1F67A-058A-4B9A-9C34-22B3610A67DD}" type="presParOf" srcId="{1C8661F7-8FBE-4B62-B02D-E502C8148186}" destId="{4E237BC7-AA48-4101-B8A2-04FE962D5E9E}" srcOrd="1" destOrd="0" presId="urn:microsoft.com/office/officeart/2005/8/layout/vList5"/>
    <dgm:cxn modelId="{4402ECDA-609B-4908-98BE-84B50942742E}" type="presParOf" srcId="{2D8F798D-3094-48EC-832A-9754115CCC13}" destId="{EF66F2C5-8AE2-43A7-AB3C-457EDE5E7384}" srcOrd="3" destOrd="0" presId="urn:microsoft.com/office/officeart/2005/8/layout/vList5"/>
    <dgm:cxn modelId="{8EF31FB5-E22C-48B2-8639-C0FEABBAEC69}" type="presParOf" srcId="{2D8F798D-3094-48EC-832A-9754115CCC13}" destId="{FD9B992B-7B66-44E5-B146-D81B116E5FF6}" srcOrd="4" destOrd="0" presId="urn:microsoft.com/office/officeart/2005/8/layout/vList5"/>
    <dgm:cxn modelId="{6C89895D-614E-4028-9A2B-DC15CF7074EA}" type="presParOf" srcId="{FD9B992B-7B66-44E5-B146-D81B116E5FF6}" destId="{08DFAF74-11CD-4CE6-BD0E-79AB9824C1C1}" srcOrd="0" destOrd="0" presId="urn:microsoft.com/office/officeart/2005/8/layout/vList5"/>
    <dgm:cxn modelId="{9260672A-A531-4C18-966D-28FFDD1485E9}" type="presParOf" srcId="{FD9B992B-7B66-44E5-B146-D81B116E5FF6}" destId="{49AF8DC4-35A6-4B8A-8B3A-34BFA6BC89BB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7FC41-8D09-A14F-B51B-D60FD9BF5950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46A64-63A9-A345-9170-68C7703D6B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83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3B60A-2912-7046-9AC7-C9A8B7FE472D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9FD2D-43C8-4246-888D-3BC03E080C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64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9FD2D-43C8-4246-888D-3BC03E080C9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45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C293-05F7-406C-8747-C6792C5FE328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291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Tami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C293-05F7-406C-8747-C6792C5FE328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982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C293-05F7-406C-8747-C6792C5FE32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1453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C293-05F7-406C-8747-C6792C5FE328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113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C293-05F7-406C-8747-C6792C5FE328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705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11021" indent="-211021" defTabSz="844083">
              <a:buFontTx/>
              <a:buAutoNum type="arabicParenR"/>
              <a:defRPr/>
            </a:pPr>
            <a:endParaRPr lang="en-GB" sz="1100" dirty="0" smtClean="0"/>
          </a:p>
          <a:p>
            <a:pPr marL="211021" indent="-211021" defTabSz="844083">
              <a:buFontTx/>
              <a:buAutoNum type="arabicParenR"/>
              <a:defRPr/>
            </a:pPr>
            <a:endParaRPr lang="en-GB" sz="11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C293-05F7-406C-8747-C6792C5FE32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752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C293-05F7-406C-8747-C6792C5FE32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327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C293-05F7-406C-8747-C6792C5FE32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800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C293-05F7-406C-8747-C6792C5FE32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105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C293-05F7-406C-8747-C6792C5FE32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20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44083">
              <a:defRPr/>
            </a:pPr>
            <a:r>
              <a:rPr lang="en-US" sz="1100" dirty="0" smtClean="0"/>
              <a:t>Susie</a:t>
            </a:r>
          </a:p>
          <a:p>
            <a:pPr defTabSz="844083">
              <a:defRPr/>
            </a:pPr>
            <a:r>
              <a:rPr lang="en-US" sz="1100" dirty="0" smtClean="0"/>
              <a:t>Trips to external partner Rockingham speedway where they focus on </a:t>
            </a:r>
            <a:r>
              <a:rPr lang="en-US" sz="1100" dirty="0" err="1" smtClean="0"/>
              <a:t>Maths</a:t>
            </a:r>
            <a:r>
              <a:rPr lang="en-US" sz="1100" dirty="0" smtClean="0"/>
              <a:t>, English and IT skills in a business environment. </a:t>
            </a:r>
            <a:endParaRPr lang="en-GB" sz="1100" dirty="0" smtClean="0"/>
          </a:p>
          <a:p>
            <a:endParaRPr lang="en-GB" dirty="0" smtClean="0"/>
          </a:p>
          <a:p>
            <a:pPr defTabSz="844083">
              <a:defRPr/>
            </a:pPr>
            <a:r>
              <a:rPr lang="en-US" sz="1100" dirty="0" smtClean="0"/>
              <a:t>The environment at RS is very business like.  Students get treated more like a business person / adult worker. The students have enjoyed the small group work and bonding as a group. </a:t>
            </a:r>
          </a:p>
          <a:p>
            <a:pPr defTabSz="844083">
              <a:defRPr/>
            </a:pPr>
            <a:endParaRPr lang="en-US" sz="1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C293-05F7-406C-8747-C6792C5FE328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839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C293-05F7-406C-8747-C6792C5FE328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168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C293-05F7-406C-8747-C6792C5FE328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76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771530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3149600"/>
            <a:ext cx="4497387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1800225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8000" y="443001"/>
            <a:ext cx="5616000" cy="553998"/>
          </a:xfrm>
        </p:spPr>
        <p:txBody>
          <a:bodyPr lIns="0" tIns="0" rIns="0" bIns="0" anchor="t">
            <a:sp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8000" y="1440000"/>
            <a:ext cx="5616000" cy="430887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 b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3168000" y="2520000"/>
            <a:ext cx="5616000" cy="360000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6"/>
                </a:solidFill>
              </a:defRPr>
            </a:lvl1pPr>
            <a:lvl5pPr>
              <a:defRPr baseline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0000" y="1980000"/>
            <a:ext cx="8424000" cy="4500000"/>
          </a:xfrm>
        </p:spPr>
        <p:txBody>
          <a:bodyPr/>
          <a:lstStyle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68650" y="360363"/>
            <a:ext cx="5614988" cy="139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sz="3400" b="1" baseline="30000" dirty="0" smtClean="0">
                <a:solidFill>
                  <a:srgbClr val="15527F"/>
                </a:solidFill>
              </a:rPr>
              <a:t>NFER provides evidence for excellence through its independence and insights, the breadth of its work, its connections, and a focus on outcomes.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23728" y="5733256"/>
            <a:ext cx="32400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baseline="30000" dirty="0" smtClean="0">
                <a:solidFill>
                  <a:schemeClr val="tx2"/>
                </a:solidFill>
              </a:rPr>
              <a:t>National Foundation for Educational Research</a:t>
            </a:r>
          </a:p>
          <a:p>
            <a:pPr eaLnBrk="1" hangingPunct="1">
              <a:defRPr/>
            </a:pPr>
            <a:r>
              <a:rPr lang="en-GB" baseline="30000" dirty="0" smtClean="0">
                <a:solidFill>
                  <a:schemeClr val="tx2"/>
                </a:solidFill>
              </a:rPr>
              <a:t>The Mere, Upton Park</a:t>
            </a:r>
            <a:br>
              <a:rPr lang="en-GB" baseline="30000" dirty="0" smtClean="0">
                <a:solidFill>
                  <a:schemeClr val="tx2"/>
                </a:solidFill>
              </a:rPr>
            </a:br>
            <a:r>
              <a:rPr lang="en-GB" baseline="30000" dirty="0" smtClean="0">
                <a:solidFill>
                  <a:schemeClr val="tx2"/>
                </a:solidFill>
              </a:rPr>
              <a:t>Slough, Berks SL1 2DQ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82953" y="5733256"/>
            <a:ext cx="165576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baseline="30000" dirty="0" smtClean="0">
                <a:solidFill>
                  <a:schemeClr val="tx2"/>
                </a:solidFill>
              </a:rPr>
              <a:t>T: 01753 574123</a:t>
            </a:r>
          </a:p>
          <a:p>
            <a:pPr eaLnBrk="1" hangingPunct="1">
              <a:defRPr/>
            </a:pPr>
            <a:r>
              <a:rPr lang="en-GB" baseline="30000" dirty="0" smtClean="0">
                <a:solidFill>
                  <a:schemeClr val="tx2"/>
                </a:solidFill>
              </a:rPr>
              <a:t>F: 01753 691632</a:t>
            </a:r>
          </a:p>
          <a:p>
            <a:pPr eaLnBrk="1" hangingPunct="1">
              <a:defRPr/>
            </a:pPr>
            <a:r>
              <a:rPr lang="en-GB" baseline="30000" dirty="0" smtClean="0">
                <a:solidFill>
                  <a:schemeClr val="tx2"/>
                </a:solidFill>
              </a:rPr>
              <a:t>E: enquiries@nfer.ac.uk</a:t>
            </a:r>
          </a:p>
          <a:p>
            <a:pPr eaLnBrk="1" hangingPunct="1">
              <a:defRPr/>
            </a:pPr>
            <a:r>
              <a:rPr lang="en-GB" b="1" baseline="30000" dirty="0" smtClean="0">
                <a:solidFill>
                  <a:schemeClr val="tx2"/>
                </a:solidFill>
              </a:rPr>
              <a:t>www.nfer.ac.uk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214807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0" cap="none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1462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862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862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15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15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134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513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32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00232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0232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T slide background.jp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0" y="5502000"/>
            <a:ext cx="9144000" cy="1356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00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2"/>
          </a:solidFill>
          <a:latin typeface="Arial Black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fer.ac.uk/publications/DFIA0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nfer.ac.uk/publications/IMPE02" TargetMode="External"/><Relationship Id="rId4" Type="http://schemas.openxmlformats.org/officeDocument/2006/relationships/hyperlink" Target="http://www.nfer.ac.uk/publications/IMSL02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68650" y="442913"/>
            <a:ext cx="5614988" cy="196977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GB" sz="3200" dirty="0" smtClean="0">
                <a:solidFill>
                  <a:schemeClr val="accent1"/>
                </a:solidFill>
                <a:latin typeface="Arial Black"/>
                <a:ea typeface="+mn-ea"/>
                <a:cs typeface="Arial Black"/>
              </a:rPr>
              <a:t>Young people’s transitions: how employers make a difference</a:t>
            </a:r>
            <a:endParaRPr lang="en-GB" sz="3200" dirty="0">
              <a:solidFill>
                <a:schemeClr val="accent1"/>
              </a:solidFill>
              <a:latin typeface="Arial Black"/>
              <a:ea typeface="+mn-ea"/>
              <a:cs typeface="Arial Black"/>
            </a:endParaRPr>
          </a:p>
        </p:txBody>
      </p:sp>
      <p:sp>
        <p:nvSpPr>
          <p:cNvPr id="5123" name="Subtitle 8"/>
          <p:cNvSpPr>
            <a:spLocks noGrp="1"/>
          </p:cNvSpPr>
          <p:nvPr>
            <p:ph type="subTitle" idx="1"/>
          </p:nvPr>
        </p:nvSpPr>
        <p:spPr>
          <a:xfrm>
            <a:off x="539552" y="3068960"/>
            <a:ext cx="7271172" cy="1594283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en-GB" sz="2000" dirty="0" smtClean="0">
                <a:solidFill>
                  <a:schemeClr val="accent1"/>
                </a:solidFill>
                <a:latin typeface="Arial Black"/>
                <a:cs typeface="Arial Black"/>
              </a:rPr>
              <a:t>London Conference on Employer </a:t>
            </a:r>
            <a:br>
              <a:rPr lang="en-GB" sz="2000" dirty="0" smtClean="0">
                <a:solidFill>
                  <a:schemeClr val="accent1"/>
                </a:solidFill>
                <a:latin typeface="Arial Black"/>
                <a:cs typeface="Arial Black"/>
              </a:rPr>
            </a:br>
            <a:r>
              <a:rPr lang="en-GB" sz="2000" dirty="0" smtClean="0">
                <a:solidFill>
                  <a:schemeClr val="accent1"/>
                </a:solidFill>
                <a:latin typeface="Arial Black"/>
                <a:cs typeface="Arial Black"/>
              </a:rPr>
              <a:t>Engagement in Education and Training 2016</a:t>
            </a:r>
          </a:p>
          <a:p>
            <a:pPr fontAlgn="base">
              <a:spcAft>
                <a:spcPct val="0"/>
              </a:spcAft>
            </a:pPr>
            <a:r>
              <a:rPr lang="en-GB" sz="2000" dirty="0" smtClean="0">
                <a:solidFill>
                  <a:schemeClr val="accent1"/>
                </a:solidFill>
                <a:latin typeface="Arial Black"/>
                <a:cs typeface="Arial Black"/>
              </a:rPr>
              <a:t>Tami McCrone and Susie Bamford</a:t>
            </a:r>
          </a:p>
          <a:p>
            <a:pPr fontAlgn="base">
              <a:spcAft>
                <a:spcPct val="0"/>
              </a:spcAft>
              <a:buFont typeface="Arial" charset="0"/>
              <a:buNone/>
            </a:pP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/>
          </p:nvPr>
        </p:nvSpPr>
        <p:spPr>
          <a:xfrm>
            <a:off x="611560" y="4149080"/>
            <a:ext cx="3744416" cy="64807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solidFill>
                  <a:schemeClr val="accent1"/>
                </a:solidFill>
                <a:latin typeface="Arial Black"/>
                <a:cs typeface="Arial Black"/>
              </a:rPr>
              <a:t>21st July 2016</a:t>
            </a:r>
            <a:endParaRPr lang="en-GB" dirty="0">
              <a:solidFill>
                <a:schemeClr val="accent1"/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131840" y="2396885"/>
            <a:ext cx="2448272" cy="2040227"/>
          </a:xfrm>
          <a:prstGeom prst="ellipse">
            <a:avLst/>
          </a:prstGeom>
          <a:solidFill>
            <a:srgbClr val="ABBB24"/>
          </a:solidFill>
          <a:ln>
            <a:solidFill>
              <a:srgbClr val="ABBB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275856" y="2852936"/>
            <a:ext cx="2232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How can employers make a difference?</a:t>
            </a:r>
            <a:endParaRPr lang="en-GB" sz="20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364088" y="2276872"/>
            <a:ext cx="1368152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1907704" y="2276872"/>
            <a:ext cx="1368152" cy="6480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3528" y="1988840"/>
            <a:ext cx="20162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A3092"/>
                </a:solidFill>
                <a:latin typeface="Arial" pitchFamily="34" charset="0"/>
                <a:cs typeface="Arial" pitchFamily="34" charset="0"/>
              </a:rPr>
              <a:t>Engagement: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1. Extended work experience 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3. Key skills: work experience: technical skills. 2:1:2 model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804248" y="2060848"/>
            <a:ext cx="16561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272A67"/>
                </a:solidFill>
                <a:latin typeface="Arial" pitchFamily="34" charset="0"/>
                <a:cs typeface="Arial" pitchFamily="34" charset="0"/>
              </a:rPr>
              <a:t>Skills: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2. Skills days in a business context.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4. Employers’ Advisory Board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39552" y="332656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sz="3200" dirty="0" smtClean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Illustrative case studies of innovative practice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Engagement case study </a:t>
            </a:r>
            <a:br>
              <a:rPr lang="en-GB" sz="3200" dirty="0" smtClean="0"/>
            </a:br>
            <a:r>
              <a:rPr lang="en-GB" sz="3200" dirty="0" smtClean="0"/>
              <a:t>3: 2:1:2 model</a:t>
            </a:r>
            <a:endParaRPr lang="en-GB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1556792"/>
            <a:ext cx="8424000" cy="4923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b="1" dirty="0" smtClean="0"/>
              <a:t>What is it?</a:t>
            </a:r>
          </a:p>
          <a:p>
            <a:pPr>
              <a:buNone/>
            </a:pPr>
            <a:r>
              <a:rPr lang="en-GB" sz="2400" dirty="0" smtClean="0">
                <a:solidFill>
                  <a:srgbClr val="CA3092"/>
                </a:solidFill>
              </a:rPr>
              <a:t>2: </a:t>
            </a:r>
            <a:r>
              <a:rPr lang="en-GB" sz="2400" dirty="0" smtClean="0"/>
              <a:t>Two days of key skills to raise attainment in maths and English</a:t>
            </a:r>
          </a:p>
          <a:p>
            <a:pPr>
              <a:buNone/>
            </a:pPr>
            <a:r>
              <a:rPr lang="en-GB" sz="2400" dirty="0" smtClean="0">
                <a:solidFill>
                  <a:srgbClr val="CA3092"/>
                </a:solidFill>
              </a:rPr>
              <a:t>1:</a:t>
            </a:r>
            <a:r>
              <a:rPr lang="en-GB" sz="2400" dirty="0" smtClean="0"/>
              <a:t> One day of high quality work experience</a:t>
            </a:r>
          </a:p>
          <a:p>
            <a:pPr>
              <a:buNone/>
            </a:pPr>
            <a:r>
              <a:rPr lang="en-GB" sz="2400" dirty="0" smtClean="0">
                <a:solidFill>
                  <a:srgbClr val="CA3092"/>
                </a:solidFill>
              </a:rPr>
              <a:t>2:</a:t>
            </a:r>
            <a:r>
              <a:rPr lang="en-GB" sz="2400" dirty="0" smtClean="0"/>
              <a:t> Two days of technical learning</a:t>
            </a:r>
          </a:p>
          <a:p>
            <a:pPr>
              <a:buNone/>
            </a:pPr>
            <a:r>
              <a:rPr lang="en-GB" sz="2400" b="1" dirty="0" smtClean="0"/>
              <a:t>What are the benefits?</a:t>
            </a:r>
          </a:p>
          <a:p>
            <a:pPr>
              <a:buClr>
                <a:srgbClr val="15527F"/>
              </a:buClr>
            </a:pPr>
            <a:r>
              <a:rPr lang="en-GB" sz="2400" dirty="0" smtClean="0"/>
              <a:t>Mutual advantage to employers and young people</a:t>
            </a:r>
          </a:p>
          <a:p>
            <a:pPr>
              <a:buClr>
                <a:srgbClr val="15527F"/>
              </a:buClr>
            </a:pPr>
            <a:r>
              <a:rPr lang="en-GB" sz="2400" dirty="0" smtClean="0"/>
              <a:t>Supports ongoing engagement of young people in further education for longer</a:t>
            </a:r>
          </a:p>
          <a:p>
            <a:pPr>
              <a:buClr>
                <a:srgbClr val="15527F"/>
              </a:buClr>
            </a:pPr>
            <a:r>
              <a:rPr lang="en-GB" sz="2400" dirty="0" smtClean="0"/>
              <a:t>Broadens post-16 offer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15527F"/>
                </a:solidFill>
              </a:rPr>
              <a:t>Skills case study </a:t>
            </a:r>
            <a:br>
              <a:rPr lang="en-GB" dirty="0" smtClean="0">
                <a:solidFill>
                  <a:srgbClr val="15527F"/>
                </a:solidFill>
              </a:rPr>
            </a:br>
            <a:r>
              <a:rPr lang="en-GB" dirty="0" smtClean="0">
                <a:solidFill>
                  <a:srgbClr val="15527F"/>
                </a:solidFill>
              </a:rPr>
              <a:t>4: Employers Advisory Board (EAB)</a:t>
            </a:r>
            <a:endParaRPr lang="en-GB" dirty="0">
              <a:solidFill>
                <a:srgbClr val="15527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Clr>
                <a:srgbClr val="15527F"/>
              </a:buClr>
            </a:pPr>
            <a:r>
              <a:rPr lang="en-GB" sz="2800" dirty="0" smtClean="0"/>
              <a:t>EAB consists of 20 local business representatives – strengthen links with FE college</a:t>
            </a:r>
          </a:p>
          <a:p>
            <a:pPr>
              <a:buClr>
                <a:srgbClr val="15527F"/>
              </a:buClr>
            </a:pPr>
            <a:r>
              <a:rPr lang="en-GB" sz="2800" dirty="0" smtClean="0"/>
              <a:t>EAB informs curriculum development by integrating expected behaviours and skills </a:t>
            </a:r>
          </a:p>
          <a:p>
            <a:pPr>
              <a:buClr>
                <a:srgbClr val="15527F"/>
              </a:buClr>
            </a:pPr>
            <a:r>
              <a:rPr lang="en-GB" sz="2800" dirty="0" smtClean="0"/>
              <a:t>EAB also mechanism for CPD for senior staff and WEX</a:t>
            </a:r>
          </a:p>
          <a:p>
            <a:pPr algn="ctr">
              <a:buNone/>
            </a:pPr>
            <a:r>
              <a:rPr lang="en-GB" sz="2800" i="1" dirty="0" smtClean="0"/>
              <a:t>‘</a:t>
            </a:r>
            <a:r>
              <a:rPr lang="en-GB" sz="2400" i="1" dirty="0" smtClean="0"/>
              <a:t>Industry is rapidly changing and the college has to reflect this and be flexible in what it offers its students to make them employable’</a:t>
            </a:r>
            <a:endParaRPr lang="en-GB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6983413" cy="10893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2AE"/>
                </a:solidFill>
              </a:rPr>
              <a:t>How employers can make a difference: top tips</a:t>
            </a:r>
            <a:endParaRPr lang="en-GB" dirty="0">
              <a:solidFill>
                <a:srgbClr val="0072A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3528" y="1412776"/>
            <a:ext cx="8424000" cy="470718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Offer authentic, relevant experience of the world of work that benefit young people and employers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Prepare employers, education provider and young people prior to interaction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Monitor, review and build on experience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Proactively engage and maintain connections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Develop dedicated staff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points for discussion?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420888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15527F"/>
                </a:solidFill>
              </a:rPr>
              <a:t>Tami McCrone</a:t>
            </a:r>
          </a:p>
          <a:p>
            <a:r>
              <a:rPr lang="en-GB" dirty="0" smtClean="0"/>
              <a:t>Senior Research Manager</a:t>
            </a:r>
          </a:p>
          <a:p>
            <a:r>
              <a:rPr lang="en-GB" dirty="0" smtClean="0"/>
              <a:t>t.mccrone@nfer.ac.uk</a:t>
            </a:r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211960" y="2420888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15527F"/>
                </a:solidFill>
              </a:rPr>
              <a:t>Susie Bamford</a:t>
            </a:r>
          </a:p>
          <a:p>
            <a:r>
              <a:rPr lang="en-GB" dirty="0" smtClean="0"/>
              <a:t>Quantitative Researcher and Statistician s.bamford@nfer.ac.uk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endParaRPr lang="en-GB" sz="2800" dirty="0" smtClean="0">
              <a:solidFill>
                <a:schemeClr val="tx2"/>
              </a:solidFill>
            </a:endParaRPr>
          </a:p>
          <a:p>
            <a:pPr indent="0">
              <a:buNone/>
            </a:pPr>
            <a:r>
              <a:rPr lang="en-GB" sz="3200" dirty="0" smtClean="0">
                <a:solidFill>
                  <a:schemeClr val="tx2"/>
                </a:solidFill>
              </a:rPr>
              <a:t>How do </a:t>
            </a:r>
            <a:r>
              <a:rPr lang="en-GB" sz="3200" i="1" dirty="0" smtClean="0">
                <a:solidFill>
                  <a:schemeClr val="tx2"/>
                </a:solidFill>
              </a:rPr>
              <a:t>innovative approaches</a:t>
            </a:r>
            <a:r>
              <a:rPr lang="en-GB" sz="3200" dirty="0" smtClean="0">
                <a:solidFill>
                  <a:schemeClr val="tx2"/>
                </a:solidFill>
              </a:rPr>
              <a:t> engage employers in education and ensure that young people benefit from their input?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Evidence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GB" sz="2000" dirty="0" smtClean="0"/>
              <a:t>Sharing innovative approaches and overcoming barriers in delivering 16-19 study programmes' principles:  </a:t>
            </a:r>
            <a:r>
              <a:rPr lang="en-GB" sz="2000" u="sng" dirty="0" smtClean="0">
                <a:hlinkClick r:id="rId3"/>
              </a:rPr>
              <a:t>http://www.nfer.ac.uk/publications/DFIA01</a:t>
            </a:r>
            <a:r>
              <a:rPr lang="en-GB" sz="2000" dirty="0" smtClean="0"/>
              <a:t>. </a:t>
            </a:r>
          </a:p>
          <a:p>
            <a:pPr marL="457200" indent="-457200">
              <a:buNone/>
            </a:pPr>
            <a:endParaRPr lang="en-GB" sz="2000" dirty="0" smtClean="0"/>
          </a:p>
          <a:p>
            <a:pPr marL="457200" indent="-457200">
              <a:buNone/>
            </a:pPr>
            <a:r>
              <a:rPr lang="en-GB" sz="2000" dirty="0" smtClean="0"/>
              <a:t>2) 	Improving employability skills, enriching our economy: </a:t>
            </a:r>
            <a:r>
              <a:rPr lang="en-GB" sz="2000" u="sng" dirty="0" smtClean="0">
                <a:hlinkClick r:id="rId4"/>
              </a:rPr>
              <a:t>http://www.nfer.ac.uk/publications/IMSL02</a:t>
            </a:r>
            <a:r>
              <a:rPr lang="en-GB" sz="2000" dirty="0" smtClean="0"/>
              <a:t>. </a:t>
            </a:r>
          </a:p>
          <a:p>
            <a:pPr marL="457200" indent="-457200">
              <a:buNone/>
            </a:pPr>
            <a:endParaRPr lang="en-GB" sz="2000" dirty="0" smtClean="0"/>
          </a:p>
          <a:p>
            <a:pPr marL="457200" indent="-457200">
              <a:buNone/>
            </a:pPr>
            <a:r>
              <a:rPr lang="en-GB" sz="2000" dirty="0" smtClean="0"/>
              <a:t>3) 	NEET prevention - keeping students engaged at Key Stage 4: </a:t>
            </a:r>
            <a:r>
              <a:rPr lang="en-GB" sz="2000" u="sng" dirty="0" smtClean="0">
                <a:hlinkClick r:id="rId5"/>
              </a:rPr>
              <a:t>http://www.nfer.ac.uk/publications/IMPE02</a:t>
            </a:r>
            <a:r>
              <a:rPr lang="en-GB" sz="2000" dirty="0" smtClean="0"/>
              <a:t>. </a:t>
            </a:r>
          </a:p>
          <a:p>
            <a:pPr marL="457200" indent="-457200">
              <a:buAutoNum type="arabicParenR"/>
            </a:pP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Methodology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95536" y="1340768"/>
            <a:ext cx="8424000" cy="4500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en-US" sz="1800" dirty="0" smtClean="0"/>
              <a:t>Three qualitative case-study projects focused on three age groups: 14 to 16, 16 to 19, and 19 to 24 years old. </a:t>
            </a:r>
          </a:p>
          <a:p>
            <a:pPr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en-US" sz="1800" dirty="0" smtClean="0"/>
              <a:t>The methodology included NFER independently identifying schools and colleges and employers demonstrating innovative and effective ways of working together. </a:t>
            </a:r>
          </a:p>
          <a:p>
            <a:pPr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en-US" sz="1800" dirty="0" smtClean="0"/>
              <a:t>Across the three studies, methodologies included: face-to-face and telephone interviews with school and college staff and young people, partner </a:t>
            </a:r>
            <a:r>
              <a:rPr lang="en-US" sz="1800" dirty="0" err="1" smtClean="0"/>
              <a:t>organisations</a:t>
            </a:r>
            <a:r>
              <a:rPr lang="en-US" sz="1800" dirty="0" smtClean="0"/>
              <a:t> (including employers), longitudinal tracking of some young people’s attendance and attainment at school, and a focus group with schools, colleges and employers. </a:t>
            </a:r>
          </a:p>
          <a:p>
            <a:pPr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en-US" sz="1800" dirty="0" smtClean="0"/>
              <a:t>All three studies took place between 2013 and 2016</a:t>
            </a:r>
            <a:r>
              <a:rPr lang="en-US" dirty="0" smtClean="0"/>
              <a:t>.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03848" y="2420888"/>
            <a:ext cx="2505878" cy="2088232"/>
          </a:xfrm>
          <a:prstGeom prst="ellipse">
            <a:avLst/>
          </a:prstGeom>
          <a:solidFill>
            <a:srgbClr val="ABBB24"/>
          </a:solidFill>
          <a:ln>
            <a:solidFill>
              <a:srgbClr val="ABBB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347864" y="2564904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How can employers make a difference?</a:t>
            </a:r>
            <a:endParaRPr lang="en-GB" sz="24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763688" y="2348880"/>
            <a:ext cx="1656184" cy="5040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5536" y="1988840"/>
            <a:ext cx="20162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A3092"/>
                </a:solidFill>
                <a:latin typeface="Arial" pitchFamily="34" charset="0"/>
                <a:cs typeface="Arial" pitchFamily="34" charset="0"/>
              </a:rPr>
              <a:t>Engagement: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1. Extended work experience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588224" y="1988840"/>
            <a:ext cx="16561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272A67"/>
                </a:solidFill>
                <a:latin typeface="Arial" pitchFamily="34" charset="0"/>
                <a:cs typeface="Arial" pitchFamily="34" charset="0"/>
              </a:rPr>
              <a:t>Skills: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2. Skills days in a business context.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3600" dirty="0" smtClean="0">
                <a:solidFill>
                  <a:schemeClr val="accent2"/>
                </a:solidFill>
                <a:latin typeface="Arial Black" pitchFamily="34" charset="0"/>
                <a:ea typeface="+mj-ea"/>
                <a:cs typeface="Arial" pitchFamily="34" charset="0"/>
              </a:rPr>
              <a:t>Illustrative case studies of innovative practice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580112" y="2204864"/>
            <a:ext cx="1008112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179388"/>
            <a:ext cx="8460110" cy="1305396"/>
          </a:xfrm>
        </p:spPr>
        <p:txBody>
          <a:bodyPr>
            <a:noAutofit/>
          </a:bodyPr>
          <a:lstStyle/>
          <a:p>
            <a:r>
              <a:rPr lang="en-GB" sz="3200" dirty="0" smtClean="0"/>
              <a:t>Engagement case study </a:t>
            </a:r>
            <a:br>
              <a:rPr lang="en-GB" sz="3200" dirty="0" smtClean="0"/>
            </a:br>
            <a:r>
              <a:rPr lang="en-GB" sz="3200" dirty="0" smtClean="0"/>
              <a:t>1: Extended employer work experience</a:t>
            </a:r>
            <a:endParaRPr lang="en-GB" sz="3200" dirty="0"/>
          </a:p>
        </p:txBody>
      </p:sp>
      <p:graphicFrame>
        <p:nvGraphicFramePr>
          <p:cNvPr id="7" name="Picture 1"/>
          <p:cNvGraphicFramePr/>
          <p:nvPr/>
        </p:nvGraphicFramePr>
        <p:xfrm>
          <a:off x="3707904" y="1988840"/>
          <a:ext cx="4896544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3528" y="2924944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>
              <a:buClr>
                <a:srgbClr val="15527F"/>
              </a:buClr>
              <a:buFont typeface="Arial" pitchFamily="34" charset="0"/>
              <a:buChar char="•"/>
              <a:tabLst>
                <a:tab pos="358775" algn="l"/>
              </a:tabLst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Programme of alternative provision </a:t>
            </a:r>
          </a:p>
          <a:p>
            <a:pPr marL="358775" indent="-358775">
              <a:buClr>
                <a:srgbClr val="15527F"/>
              </a:buClr>
              <a:tabLst>
                <a:tab pos="358775" algn="l"/>
              </a:tabLst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358775" indent="-358775">
              <a:buClr>
                <a:srgbClr val="15527F"/>
              </a:buClr>
              <a:buFont typeface="Arial" pitchFamily="34" charset="0"/>
              <a:buChar char="•"/>
              <a:tabLst>
                <a:tab pos="358775" algn="l"/>
              </a:tabLst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Year 10 through to end of year 11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Engagement case study </a:t>
            </a:r>
            <a:br>
              <a:rPr lang="en-GB" dirty="0" smtClean="0"/>
            </a:br>
            <a:r>
              <a:rPr lang="en-GB" dirty="0" smtClean="0"/>
              <a:t>1: Extended employer work experience.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79512" y="4005064"/>
            <a:ext cx="2808312" cy="360040"/>
          </a:xfrm>
          <a:ln>
            <a:noFill/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1800" dirty="0" smtClean="0"/>
              <a:t>Patience and maturity</a:t>
            </a:r>
          </a:p>
          <a:p>
            <a:endParaRPr lang="en-GB" sz="1800" dirty="0" smtClean="0"/>
          </a:p>
          <a:p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GB" sz="1800" dirty="0" smtClean="0">
              <a:solidFill>
                <a:srgbClr val="C00000"/>
              </a:solidFill>
            </a:endParaRPr>
          </a:p>
          <a:p>
            <a:endParaRPr lang="en-GB" sz="1800" dirty="0" smtClean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56176" y="4581128"/>
            <a:ext cx="2808312" cy="16004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GB" sz="1600" dirty="0" smtClean="0"/>
          </a:p>
          <a:p>
            <a:r>
              <a:rPr lang="en-GB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‘encouraged me to find out more about what I could do after Year 11’</a:t>
            </a:r>
          </a:p>
          <a:p>
            <a:endParaRPr lang="en-GB" sz="1600" dirty="0" smtClean="0"/>
          </a:p>
          <a:p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347864" y="2708920"/>
            <a:ext cx="2160240" cy="1800200"/>
          </a:xfrm>
          <a:prstGeom prst="ellipse">
            <a:avLst/>
          </a:prstGeom>
          <a:solidFill>
            <a:srgbClr val="272A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635896" y="335699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Impacts</a:t>
            </a:r>
            <a:endParaRPr lang="en-GB" sz="24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15816" y="1628800"/>
            <a:ext cx="301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Attendance</a:t>
            </a:r>
            <a:r>
              <a:rPr lang="en-GB" dirty="0" smtClean="0">
                <a:solidFill>
                  <a:srgbClr val="C00000"/>
                </a:solidFill>
              </a:rPr>
              <a:t> rose 80% to 89%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2348880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13/18 pupils still engaged in learning post GCSE. </a:t>
            </a:r>
          </a:p>
          <a:p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5085184"/>
            <a:ext cx="3359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More positive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attitude</a:t>
            </a:r>
            <a:r>
              <a:rPr lang="en-GB" dirty="0" smtClean="0"/>
              <a:t> to learning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788024" y="4581128"/>
            <a:ext cx="36004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427984" y="206084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2411760" y="3068960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483768" y="4005064"/>
            <a:ext cx="93610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419872" y="4509120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572000" y="5445224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Punctuality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335688" y="2276872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GB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helped me to develop skills’(such as ‘</a:t>
            </a:r>
            <a:r>
              <a:rPr lang="en-GB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team work’</a:t>
            </a:r>
            <a:r>
              <a:rPr lang="en-GB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and ‘</a:t>
            </a:r>
            <a:r>
              <a:rPr lang="en-GB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people skills’</a:t>
            </a:r>
            <a:r>
              <a:rPr lang="en-GB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07696" y="3717032"/>
            <a:ext cx="27363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‘</a:t>
            </a:r>
            <a:r>
              <a:rPr lang="en-GB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helped me to understand the world of work better’</a:t>
            </a:r>
          </a:p>
          <a:p>
            <a:endParaRPr lang="en-GB" dirty="0"/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5364088" y="2780928"/>
            <a:ext cx="72008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5508104" y="393305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364088" y="4293096"/>
            <a:ext cx="864096" cy="6315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7" grpId="0"/>
      <p:bldP spid="20" grpId="0"/>
      <p:bldP spid="21" grpId="0"/>
      <p:bldP spid="41" grpId="0"/>
      <p:bldP spid="42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Skills case study </a:t>
            </a:r>
            <a:br>
              <a:rPr lang="en-GB" dirty="0" smtClean="0"/>
            </a:br>
            <a:r>
              <a:rPr lang="en-GB" dirty="0" smtClean="0"/>
              <a:t>2: Business related skills days 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95536" y="1844824"/>
            <a:ext cx="4139992" cy="4104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15527F"/>
              </a:buClr>
            </a:pPr>
            <a:r>
              <a:rPr lang="en-GB" sz="1800" dirty="0" smtClean="0"/>
              <a:t>Business works closely with school.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15527F"/>
              </a:buClr>
            </a:pPr>
            <a:r>
              <a:rPr lang="en-GB" sz="1800" dirty="0" smtClean="0"/>
              <a:t>Identifies skills students need.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15527F"/>
              </a:buClr>
            </a:pPr>
            <a:r>
              <a:rPr lang="en-GB" sz="1800" dirty="0" smtClean="0"/>
              <a:t>Business workshops:  students form small groups and become a business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15527F"/>
              </a:buClr>
            </a:pPr>
            <a:r>
              <a:rPr lang="en-GB" sz="1800" dirty="0" smtClean="0"/>
              <a:t>Outside school context – exciting business environment.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15527F"/>
              </a:buClr>
            </a:pPr>
            <a:r>
              <a:rPr lang="en-GB" sz="1800" dirty="0" smtClean="0"/>
              <a:t>Using school skills in a work environment.</a:t>
            </a:r>
            <a:endParaRPr lang="en-GB" sz="1800" dirty="0"/>
          </a:p>
        </p:txBody>
      </p:sp>
      <p:pic>
        <p:nvPicPr>
          <p:cNvPr id="1027" name="Picture 3" descr="C:\Users\bamfs\Desktop\16410_10152623660865393_1091265437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420888"/>
            <a:ext cx="2932410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Skills case study </a:t>
            </a:r>
            <a:br>
              <a:rPr lang="en-GB" dirty="0" smtClean="0"/>
            </a:br>
            <a:r>
              <a:rPr lang="en-GB" dirty="0" smtClean="0"/>
              <a:t>2: Impacts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66700" indent="-266700" defTabSz="266700">
              <a:spcAft>
                <a:spcPts val="1200"/>
              </a:spcAft>
              <a:buClr>
                <a:srgbClr val="15527F"/>
              </a:buClr>
              <a:tabLst>
                <a:tab pos="266700" algn="l"/>
              </a:tabLst>
            </a:pPr>
            <a:r>
              <a:rPr lang="en-GB" sz="2400" dirty="0" smtClean="0"/>
              <a:t>Increased confidence in Maths, English, and IT skills</a:t>
            </a:r>
          </a:p>
          <a:p>
            <a:pPr marL="266700" indent="-266700" defTabSz="266700">
              <a:spcAft>
                <a:spcPts val="1200"/>
              </a:spcAft>
              <a:buClr>
                <a:srgbClr val="15527F"/>
              </a:buClr>
              <a:tabLst>
                <a:tab pos="266700" algn="l"/>
              </a:tabLst>
            </a:pPr>
            <a:r>
              <a:rPr lang="en-GB" sz="2400" dirty="0" smtClean="0"/>
              <a:t>Ability to see relevance of school work to future</a:t>
            </a:r>
          </a:p>
          <a:p>
            <a:pPr marL="266700" indent="-266700" defTabSz="266700">
              <a:spcAft>
                <a:spcPts val="1200"/>
              </a:spcAft>
              <a:buClr>
                <a:srgbClr val="15527F"/>
              </a:buClr>
              <a:tabLst>
                <a:tab pos="266700" algn="l"/>
              </a:tabLst>
            </a:pPr>
            <a:r>
              <a:rPr lang="en-GB" sz="2400" dirty="0" smtClean="0"/>
              <a:t>More positive attitude to attendance and learning</a:t>
            </a:r>
          </a:p>
          <a:p>
            <a:pPr marL="266700" indent="-266700" defTabSz="266700">
              <a:spcAft>
                <a:spcPts val="1200"/>
              </a:spcAft>
              <a:buClr>
                <a:srgbClr val="15527F"/>
              </a:buClr>
              <a:tabLst>
                <a:tab pos="266700" algn="l"/>
              </a:tabLst>
            </a:pPr>
            <a:r>
              <a:rPr lang="en-GB" sz="2400" dirty="0" smtClean="0"/>
              <a:t>Students </a:t>
            </a:r>
            <a:r>
              <a:rPr lang="en-US" sz="2400" dirty="0" smtClean="0"/>
              <a:t>liked being treated like adults.  Liked the independence.</a:t>
            </a:r>
            <a:endParaRPr lang="en-GB" sz="2400" dirty="0" smtClean="0"/>
          </a:p>
          <a:p>
            <a:pPr marL="266700" indent="-266700" defTabSz="266700" fontAlgn="auto">
              <a:spcBef>
                <a:spcPts val="0"/>
              </a:spcBef>
              <a:spcAft>
                <a:spcPts val="1200"/>
              </a:spcAft>
              <a:buClr>
                <a:srgbClr val="15527F"/>
              </a:buClr>
              <a:tabLst>
                <a:tab pos="266700" algn="l"/>
              </a:tabLst>
              <a:defRPr/>
            </a:pPr>
            <a:r>
              <a:rPr lang="en-US" sz="2400" dirty="0" smtClean="0"/>
              <a:t>Future suggestion: start in year 9 when the students are making key decisions about their futures. </a:t>
            </a:r>
            <a:endParaRPr lang="en-GB" sz="24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FER Evidence for Excellence in Educatio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F6062"/>
      </a:accent1>
      <a:accent2>
        <a:srgbClr val="0072AE"/>
      </a:accent2>
      <a:accent3>
        <a:srgbClr val="ABBB24"/>
      </a:accent3>
      <a:accent4>
        <a:srgbClr val="ECAC00"/>
      </a:accent4>
      <a:accent5>
        <a:srgbClr val="CA3092"/>
      </a:accent5>
      <a:accent6>
        <a:srgbClr val="272A67"/>
      </a:accent6>
      <a:hlink>
        <a:srgbClr val="0072AE"/>
      </a:hlink>
      <a:folHlink>
        <a:srgbClr val="ABBB2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53EAEC3726FC4D9BB96069593AE69B" ma:contentTypeVersion="0" ma:contentTypeDescription="Create a new document." ma:contentTypeScope="" ma:versionID="134a9dc06daa6a6f1bd96990be25820a">
  <xsd:schema xmlns:xsd="http://www.w3.org/2001/XMLSchema" xmlns:p="http://schemas.microsoft.com/office/2006/metadata/properties" targetNamespace="http://schemas.microsoft.com/office/2006/metadata/properties" ma:root="true" ma:fieldsID="36d16b99fcbe06420c8918c1b4ef9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2390B58-B6EC-4054-9535-00C5F14F00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F5A08B5-3CC0-46F3-82BD-14AA42824D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2252C3-708B-4C8F-A5DA-6D5B91550CAE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729</Words>
  <Application>Microsoft Office PowerPoint</Application>
  <PresentationFormat>On-screen Show (4:3)</PresentationFormat>
  <Paragraphs>134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Arial Black</vt:lpstr>
      <vt:lpstr>Calibri</vt:lpstr>
      <vt:lpstr>Office Theme</vt:lpstr>
      <vt:lpstr>Young people’s transitions: how employers make a difference</vt:lpstr>
      <vt:lpstr>Introduction </vt:lpstr>
      <vt:lpstr>Evidence</vt:lpstr>
      <vt:lpstr>Methodology</vt:lpstr>
      <vt:lpstr>PowerPoint Presentation</vt:lpstr>
      <vt:lpstr>Engagement case study  1: Extended employer work experience</vt:lpstr>
      <vt:lpstr>Engagement case study  1: Extended employer work experience.</vt:lpstr>
      <vt:lpstr>Skills case study  2: Business related skills days  </vt:lpstr>
      <vt:lpstr>Skills case study  2: Impacts</vt:lpstr>
      <vt:lpstr>PowerPoint Presentation</vt:lpstr>
      <vt:lpstr>Engagement case study  3: 2:1:2 model</vt:lpstr>
      <vt:lpstr>Skills case study  4: Employers Advisory Board (EAB)</vt:lpstr>
      <vt:lpstr>How employers can make a difference: top tips</vt:lpstr>
      <vt:lpstr>Further points for discussion?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 Crawley</dc:creator>
  <cp:lastModifiedBy>Rachael Mckeown</cp:lastModifiedBy>
  <cp:revision>28</cp:revision>
  <cp:lastPrinted>2013-05-01T09:49:00Z</cp:lastPrinted>
  <dcterms:created xsi:type="dcterms:W3CDTF">2013-05-01T11:30:51Z</dcterms:created>
  <dcterms:modified xsi:type="dcterms:W3CDTF">2016-07-15T11:10:27Z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0x010100C853EAEC3726FC4D9BB96069593AE69B</vt:lpwstr>
  </property>
</Properties>
</file>