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28" r:id="rId5"/>
    <p:sldMasterId id="2147483738" r:id="rId6"/>
    <p:sldMasterId id="2147483697" r:id="rId7"/>
    <p:sldMasterId id="2147483814" r:id="rId8"/>
    <p:sldMasterId id="2147483801" r:id="rId9"/>
    <p:sldMasterId id="2147483708" r:id="rId10"/>
  </p:sldMasterIdLst>
  <p:notesMasterIdLst>
    <p:notesMasterId r:id="rId22"/>
  </p:notesMasterIdLst>
  <p:handoutMasterIdLst>
    <p:handoutMasterId r:id="rId23"/>
  </p:handoutMasterIdLst>
  <p:sldIdLst>
    <p:sldId id="395" r:id="rId11"/>
    <p:sldId id="420" r:id="rId12"/>
    <p:sldId id="428" r:id="rId13"/>
    <p:sldId id="429" r:id="rId14"/>
    <p:sldId id="430" r:id="rId15"/>
    <p:sldId id="434" r:id="rId16"/>
    <p:sldId id="435" r:id="rId17"/>
    <p:sldId id="436" r:id="rId18"/>
    <p:sldId id="437" r:id="rId19"/>
    <p:sldId id="403" r:id="rId20"/>
    <p:sldId id="427" r:id="rId21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ICK REFERENCE GUIDE" id="{03E476D9-9AAE-4878-9C0D-D8771C53671B}">
          <p14:sldIdLst>
            <p14:sldId id="395"/>
            <p14:sldId id="420"/>
          </p14:sldIdLst>
        </p14:section>
        <p14:section name="CORE BODY SLIDES" id="{0735FD4B-7FFB-46C3-AA6E-9E311A9567D6}">
          <p14:sldIdLst>
            <p14:sldId id="428"/>
            <p14:sldId id="429"/>
            <p14:sldId id="430"/>
            <p14:sldId id="434"/>
            <p14:sldId id="435"/>
            <p14:sldId id="436"/>
            <p14:sldId id="437"/>
            <p14:sldId id="403"/>
          </p14:sldIdLst>
        </p14:section>
        <p14:section name="END SLIDES" id="{DCF7EA6D-0DD2-4C82-A4F3-6A9D9965C682}">
          <p14:sldIdLst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29F"/>
    <a:srgbClr val="7F7F7F"/>
    <a:srgbClr val="20A64B"/>
    <a:srgbClr val="F6A016"/>
    <a:srgbClr val="007AC2"/>
    <a:srgbClr val="007AFE"/>
    <a:srgbClr val="840055"/>
    <a:srgbClr val="8E9090"/>
    <a:srgbClr val="00B8B0"/>
    <a:srgbClr val="2D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0" autoAdjust="0"/>
    <p:restoredTop sz="74498" autoAdjust="0"/>
  </p:normalViewPr>
  <p:slideViewPr>
    <p:cSldViewPr snapToGrid="0" snapToObjects="1">
      <p:cViewPr varScale="1">
        <p:scale>
          <a:sx n="55" d="100"/>
          <a:sy n="55" d="100"/>
        </p:scale>
        <p:origin x="17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98"/>
    </p:cViewPr>
  </p:sorterViewPr>
  <p:notesViewPr>
    <p:cSldViewPr snapToGrid="0" snapToObjects="1">
      <p:cViewPr>
        <p:scale>
          <a:sx n="110" d="100"/>
          <a:sy n="110" d="100"/>
        </p:scale>
        <p:origin x="3348" y="-5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EDD4-D974-0742-85D4-79315555A9CD}" type="datetimeFigureOut">
              <a:rPr lang="en-US" smtClean="0"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E1DD-D3FA-0C4E-8491-F61F1A08B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8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D4DF-4CAE-8646-879C-801F2B6002E8}" type="datetimeFigureOut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D9FA4-43A5-2948-8B4B-AF8856929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49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8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6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9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9FA4-43A5-2948-8B4B-AF885692937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6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ircl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743483" y="1397136"/>
            <a:ext cx="2095812" cy="20958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3736975"/>
            <a:ext cx="3529012" cy="140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Section header title here </a:t>
            </a:r>
            <a:r>
              <a:rPr lang="en-US" dirty="0" err="1" smtClean="0"/>
              <a:t>Avenir</a:t>
            </a:r>
            <a:r>
              <a:rPr lang="en-US" dirty="0" smtClean="0"/>
              <a:t> heavy or Arial bold</a:t>
            </a:r>
            <a:endParaRPr lang="en-GB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27605" y="1308931"/>
            <a:ext cx="1643530" cy="226838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500">
                <a:solidFill>
                  <a:schemeClr val="bg1"/>
                </a:solidFill>
              </a:defRPr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4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ctag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ctagon 5"/>
          <p:cNvSpPr/>
          <p:nvPr userDrawn="1"/>
        </p:nvSpPr>
        <p:spPr>
          <a:xfrm rot="1451321">
            <a:off x="811428" y="1463598"/>
            <a:ext cx="1958167" cy="1958167"/>
          </a:xfrm>
          <a:prstGeom prst="octag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3736975"/>
            <a:ext cx="3529012" cy="140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Section header title here </a:t>
            </a:r>
            <a:r>
              <a:rPr lang="en-US" dirty="0" err="1" smtClean="0"/>
              <a:t>Avenir</a:t>
            </a:r>
            <a:r>
              <a:rPr lang="en-US" dirty="0" smtClean="0"/>
              <a:t> heavy or Arial bold</a:t>
            </a:r>
            <a:endParaRPr lang="en-GB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27605" y="1308931"/>
            <a:ext cx="1643530" cy="226838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500">
                <a:solidFill>
                  <a:schemeClr val="bg1"/>
                </a:solidFill>
              </a:defRPr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2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bullet and pentago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 userDrawn="1"/>
        </p:nvSpPr>
        <p:spPr>
          <a:xfrm>
            <a:off x="4727362" y="1825928"/>
            <a:ext cx="3814600" cy="3632952"/>
          </a:xfrm>
          <a:prstGeom prst="pentagon">
            <a:avLst/>
          </a:prstGeom>
          <a:solidFill>
            <a:srgbClr val="DA29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4307" y="1726953"/>
            <a:ext cx="3750523" cy="3775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 smtClean="0"/>
              <a:t>Click to insert sub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3568" y="2147564"/>
            <a:ext cx="3751262" cy="927100"/>
          </a:xfrm>
          <a:prstGeom prst="rect">
            <a:avLst/>
          </a:prstGeom>
        </p:spPr>
        <p:txBody>
          <a:bodyPr vert="horz"/>
          <a:lstStyle>
            <a:lvl1pPr marL="378000" indent="-378000">
              <a:spcBef>
                <a:spcPts val="0"/>
              </a:spcBef>
              <a:spcAft>
                <a:spcPts val="1000"/>
              </a:spcAft>
              <a:buSzPct val="130000"/>
              <a:buFontTx/>
              <a:buBlip>
                <a:blip r:embed="rId2"/>
              </a:buBlip>
              <a:defRPr sz="2000"/>
            </a:lvl1pPr>
            <a:lvl2pPr marL="685800" indent="-228600">
              <a:buSzPct val="130000"/>
              <a:buFontTx/>
              <a:buBlip>
                <a:blip r:embed="rId2"/>
              </a:buBlip>
              <a:defRPr sz="2000"/>
            </a:lvl2pPr>
            <a:lvl3pPr marL="1143000" indent="-228600">
              <a:buSzPct val="130000"/>
              <a:buFontTx/>
              <a:buBlip>
                <a:blip r:embed="rId2"/>
              </a:buBlip>
              <a:defRPr sz="2000"/>
            </a:lvl3pPr>
            <a:lvl4pPr marL="1600200" indent="-228600">
              <a:buSzPct val="130000"/>
              <a:buFontTx/>
              <a:buBlip>
                <a:blip r:embed="rId2"/>
              </a:buBlip>
              <a:defRPr sz="2000"/>
            </a:lvl4pPr>
            <a:lvl5pPr marL="2057400" indent="-228600">
              <a:buSzPct val="13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4122" y="2775268"/>
            <a:ext cx="3298825" cy="223996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3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3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3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3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a testimonial, fact or statement 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1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bullet and octago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3568" y="2147564"/>
            <a:ext cx="3751262" cy="927100"/>
          </a:xfrm>
          <a:prstGeom prst="rect">
            <a:avLst/>
          </a:prstGeom>
        </p:spPr>
        <p:txBody>
          <a:bodyPr vert="horz"/>
          <a:lstStyle>
            <a:lvl1pPr marL="378000" indent="-378000">
              <a:spcBef>
                <a:spcPts val="0"/>
              </a:spcBef>
              <a:spcAft>
                <a:spcPts val="1000"/>
              </a:spcAft>
              <a:buSzPct val="130000"/>
              <a:buFontTx/>
              <a:buBlip>
                <a:blip r:embed="rId2"/>
              </a:buBlip>
              <a:defRPr sz="2000"/>
            </a:lvl1pPr>
            <a:lvl2pPr marL="685800" indent="-228600">
              <a:buSzPct val="130000"/>
              <a:buFontTx/>
              <a:buBlip>
                <a:blip r:embed="rId3"/>
              </a:buBlip>
              <a:defRPr sz="2000"/>
            </a:lvl2pPr>
            <a:lvl3pPr marL="1143000" indent="-228600">
              <a:buSzPct val="130000"/>
              <a:buFontTx/>
              <a:buBlip>
                <a:blip r:embed="rId3"/>
              </a:buBlip>
              <a:defRPr sz="2000"/>
            </a:lvl3pPr>
            <a:lvl4pPr marL="1600200" indent="-228600">
              <a:buSzPct val="130000"/>
              <a:buFontTx/>
              <a:buBlip>
                <a:blip r:embed="rId3"/>
              </a:buBlip>
              <a:defRPr sz="2000"/>
            </a:lvl4pPr>
            <a:lvl5pPr marL="2057400" indent="-228600">
              <a:buSzPct val="130000"/>
              <a:buFontTx/>
              <a:buBlip>
                <a:blip r:embed="rId3"/>
              </a:buBlip>
              <a:defRPr sz="2000"/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10" name="Octagon 9"/>
          <p:cNvSpPr/>
          <p:nvPr userDrawn="1"/>
        </p:nvSpPr>
        <p:spPr>
          <a:xfrm>
            <a:off x="5049074" y="2004894"/>
            <a:ext cx="3214692" cy="3214692"/>
          </a:xfrm>
          <a:prstGeom prst="octagon">
            <a:avLst/>
          </a:prstGeom>
          <a:solidFill>
            <a:srgbClr val="008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4122" y="2775268"/>
            <a:ext cx="3298825" cy="223996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3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3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3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3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a testimonial, fact or statement here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4307" y="1726953"/>
            <a:ext cx="3750523" cy="3775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rgbClr val="DA291C"/>
                </a:solidFill>
              </a:defRPr>
            </a:lvl1pPr>
          </a:lstStyle>
          <a:p>
            <a:pPr lvl="0"/>
            <a:r>
              <a:rPr lang="en-GB" dirty="0" smtClean="0"/>
              <a:t>Click to insert sub 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3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bullet and circle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4887518" y="1907646"/>
            <a:ext cx="3472714" cy="3472714"/>
          </a:xfrm>
          <a:prstGeom prst="ellipse">
            <a:avLst/>
          </a:prstGeom>
          <a:solidFill>
            <a:srgbClr val="62BB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3568" y="2147564"/>
            <a:ext cx="3751262" cy="927100"/>
          </a:xfrm>
          <a:prstGeom prst="rect">
            <a:avLst/>
          </a:prstGeom>
        </p:spPr>
        <p:txBody>
          <a:bodyPr vert="horz"/>
          <a:lstStyle>
            <a:lvl1pPr marL="378000" indent="-378000">
              <a:spcBef>
                <a:spcPts val="0"/>
              </a:spcBef>
              <a:spcAft>
                <a:spcPts val="1000"/>
              </a:spcAft>
              <a:buSzPct val="130000"/>
              <a:buFontTx/>
              <a:buBlip>
                <a:blip r:embed="rId2"/>
              </a:buBlip>
              <a:defRPr sz="2000" baseline="0"/>
            </a:lvl1pPr>
            <a:lvl2pPr marL="685800" indent="-228600">
              <a:buSzPct val="130000"/>
              <a:buFontTx/>
              <a:buBlip>
                <a:blip r:embed="rId3"/>
              </a:buBlip>
              <a:defRPr sz="2000"/>
            </a:lvl2pPr>
            <a:lvl3pPr marL="1143000" indent="-228600">
              <a:buSzPct val="130000"/>
              <a:buFontTx/>
              <a:buBlip>
                <a:blip r:embed="rId3"/>
              </a:buBlip>
              <a:defRPr sz="2000"/>
            </a:lvl3pPr>
            <a:lvl4pPr marL="1600200" indent="-228600">
              <a:buSzPct val="130000"/>
              <a:buFontTx/>
              <a:buBlip>
                <a:blip r:embed="rId3"/>
              </a:buBlip>
              <a:defRPr sz="2000"/>
            </a:lvl4pPr>
            <a:lvl5pPr marL="2057400" indent="-228600">
              <a:buSzPct val="130000"/>
              <a:buFontTx/>
              <a:buBlip>
                <a:blip r:embed="rId3"/>
              </a:buBlip>
              <a:defRPr sz="2000"/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4122" y="2775268"/>
            <a:ext cx="3298825" cy="223996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3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3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3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3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a testimonial, fact or statement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4307" y="1726953"/>
            <a:ext cx="3750523" cy="3775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rgbClr val="DA291C"/>
                </a:solidFill>
              </a:defRPr>
            </a:lvl1pPr>
          </a:lstStyle>
          <a:p>
            <a:pPr lvl="0"/>
            <a:r>
              <a:rPr lang="en-GB" dirty="0" smtClean="0"/>
              <a:t>Click to insert sub title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43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bullet and octag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ctagon 2"/>
          <p:cNvSpPr/>
          <p:nvPr userDrawn="1"/>
        </p:nvSpPr>
        <p:spPr>
          <a:xfrm rot="1454032">
            <a:off x="5041552" y="2012431"/>
            <a:ext cx="3251716" cy="3251716"/>
          </a:xfrm>
          <a:prstGeom prst="octagon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3568" y="2147564"/>
            <a:ext cx="3751262" cy="927100"/>
          </a:xfrm>
          <a:prstGeom prst="rect">
            <a:avLst/>
          </a:prstGeom>
        </p:spPr>
        <p:txBody>
          <a:bodyPr vert="horz"/>
          <a:lstStyle>
            <a:lvl1pPr marL="378000" indent="-378000">
              <a:spcBef>
                <a:spcPts val="0"/>
              </a:spcBef>
              <a:spcAft>
                <a:spcPts val="1000"/>
              </a:spcAft>
              <a:buSzPct val="130000"/>
              <a:buFontTx/>
              <a:buBlip>
                <a:blip r:embed="rId2"/>
              </a:buBlip>
              <a:defRPr sz="2000"/>
            </a:lvl1pPr>
            <a:lvl2pPr marL="685800" indent="-228600">
              <a:buSzPct val="130000"/>
              <a:buFontTx/>
              <a:buBlip>
                <a:blip r:embed="rId3"/>
              </a:buBlip>
              <a:defRPr sz="2000"/>
            </a:lvl2pPr>
            <a:lvl3pPr marL="1143000" indent="-228600">
              <a:buSzPct val="130000"/>
              <a:buFontTx/>
              <a:buBlip>
                <a:blip r:embed="rId3"/>
              </a:buBlip>
              <a:defRPr sz="2000"/>
            </a:lvl3pPr>
            <a:lvl4pPr marL="1600200" indent="-228600">
              <a:buSzPct val="130000"/>
              <a:buFontTx/>
              <a:buBlip>
                <a:blip r:embed="rId3"/>
              </a:buBlip>
              <a:defRPr sz="2000"/>
            </a:lvl4pPr>
            <a:lvl5pPr marL="2057400" indent="-228600">
              <a:buSzPct val="130000"/>
              <a:buFontTx/>
              <a:buBlip>
                <a:blip r:embed="rId3"/>
              </a:buBlip>
              <a:defRPr sz="2000"/>
            </a:lvl5pPr>
          </a:lstStyle>
          <a:p>
            <a:pPr lvl="0"/>
            <a:r>
              <a:rPr lang="en-GB" dirty="0" smtClean="0"/>
              <a:t>Click to add text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14122" y="2775268"/>
            <a:ext cx="3298825" cy="223996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300" b="1" baseline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300" b="1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300" b="1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2300" b="1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a testimonial, fact or statement here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64307" y="1726953"/>
            <a:ext cx="3750523" cy="3775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rgbClr val="DA291C"/>
                </a:solidFill>
              </a:defRPr>
            </a:lvl1pPr>
          </a:lstStyle>
          <a:p>
            <a:pPr lvl="0"/>
            <a:r>
              <a:rPr lang="en-GB" dirty="0" smtClean="0"/>
              <a:t>Click to insert sub title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7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bulle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1419225"/>
            <a:ext cx="8016875" cy="5022850"/>
          </a:xfrm>
          <a:prstGeom prst="rect">
            <a:avLst/>
          </a:prstGeom>
        </p:spPr>
        <p:txBody>
          <a:bodyPr vert="horz" numCol="1"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291C"/>
              </a:buClr>
              <a:buSzPct val="100000"/>
              <a:buFont typeface="Arial"/>
              <a:buBlip>
                <a:blip r:embed="rId2"/>
              </a:buBlip>
              <a:tabLst/>
              <a:defRPr sz="1800"/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5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bullet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2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393" y="3930650"/>
            <a:ext cx="4115607" cy="2927048"/>
          </a:xfrm>
          <a:prstGeom prst="rect">
            <a:avLst/>
          </a:prstGeom>
        </p:spPr>
      </p:pic>
      <p:pic>
        <p:nvPicPr>
          <p:cNvPr id="7" name="Picture 6" descr="C&amp;G_Logotype_RGB_300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0" y="298342"/>
            <a:ext cx="2160000" cy="4896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1419225"/>
            <a:ext cx="8016875" cy="5022850"/>
          </a:xfrm>
          <a:prstGeom prst="rect">
            <a:avLst/>
          </a:prstGeom>
        </p:spPr>
        <p:txBody>
          <a:bodyPr vert="horz" numCol="2"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291C"/>
              </a:buClr>
              <a:buSzPct val="100000"/>
              <a:buFont typeface="Arial"/>
              <a:buBlip>
                <a:blip r:embed="rId4"/>
              </a:buBlip>
              <a:tabLst/>
              <a:defRPr sz="1800"/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4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tagon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1438275"/>
            <a:ext cx="8129588" cy="4779963"/>
          </a:xfrm>
          <a:prstGeom prst="rect">
            <a:avLst/>
          </a:prstGeom>
        </p:spPr>
        <p:txBody>
          <a:bodyPr vert="horz"/>
          <a:lstStyle>
            <a:lvl1pPr marL="284400" marR="0" indent="-2844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Tx/>
              <a:buBlip>
                <a:blip r:embed="rId2"/>
              </a:buBlip>
              <a:tabLst/>
              <a:defRPr sz="1800"/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44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tagon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rner2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393" y="3930952"/>
            <a:ext cx="4115607" cy="2927048"/>
          </a:xfrm>
          <a:prstGeom prst="rect">
            <a:avLst/>
          </a:prstGeom>
        </p:spPr>
      </p:pic>
      <p:pic>
        <p:nvPicPr>
          <p:cNvPr id="8" name="Picture 7" descr="C&amp;G_Logotype_RGB_300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0" y="298342"/>
            <a:ext cx="2160000" cy="4896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1457325"/>
            <a:ext cx="8072438" cy="4891088"/>
          </a:xfrm>
          <a:prstGeom prst="rect">
            <a:avLst/>
          </a:prstGeom>
        </p:spPr>
        <p:txBody>
          <a:bodyPr vert="horz" numCol="2"/>
          <a:lstStyle>
            <a:lvl1pPr marL="284400" marR="0" indent="-2844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Tx/>
              <a:buBlip>
                <a:blip r:embed="rId4"/>
              </a:buBlip>
              <a:tabLst/>
              <a:defRPr sz="1800"/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90" y="508730"/>
            <a:ext cx="3299220" cy="755999"/>
          </a:xfrm>
          <a:prstGeom prst="rect">
            <a:avLst/>
          </a:prstGeom>
        </p:spPr>
      </p:pic>
      <p:pic>
        <p:nvPicPr>
          <p:cNvPr id="5" name="Picture 4" descr="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840" y="1396119"/>
            <a:ext cx="6146800" cy="54991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9860" y="1763713"/>
            <a:ext cx="7989888" cy="2276475"/>
          </a:xfrm>
          <a:prstGeom prst="rect">
            <a:avLst/>
          </a:prstGeom>
          <a:noFill/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>
                <a:solidFill>
                  <a:schemeClr val="tx2"/>
                </a:solidFill>
                <a:latin typeface="+mj-lt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63085" y="5577237"/>
            <a:ext cx="2803525" cy="10048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300" baseline="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rgbClr val="FFFFFF"/>
                </a:solidFill>
                <a:latin typeface="+mj-lt"/>
              </a:defRPr>
            </a:lvl2pPr>
            <a:lvl3pPr>
              <a:defRPr sz="2000">
                <a:solidFill>
                  <a:srgbClr val="FFFFFF"/>
                </a:solidFill>
                <a:latin typeface="+mj-lt"/>
              </a:defRPr>
            </a:lvl3pPr>
            <a:lvl4pPr>
              <a:defRPr sz="2000">
                <a:solidFill>
                  <a:srgbClr val="FFFFFF"/>
                </a:solidFill>
                <a:latin typeface="+mj-lt"/>
              </a:defRPr>
            </a:lvl4pPr>
            <a:lvl5pPr>
              <a:defRPr sz="2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45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1419225"/>
            <a:ext cx="8072438" cy="4948238"/>
          </a:xfrm>
          <a:prstGeom prst="rect">
            <a:avLst/>
          </a:prstGeom>
        </p:spPr>
        <p:txBody>
          <a:bodyPr vert="horz" numCol="1"/>
          <a:lstStyle>
            <a:lvl1pPr marL="284400" marR="0" indent="-28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 sz="1800"/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0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1419225"/>
            <a:ext cx="8072438" cy="4948238"/>
          </a:xfrm>
          <a:prstGeom prst="rect">
            <a:avLst/>
          </a:prstGeom>
        </p:spPr>
        <p:txBody>
          <a:bodyPr vert="horz" numCol="2"/>
          <a:lstStyle>
            <a:lvl1pPr marL="248400" marR="0" indent="-248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 sz="1800"/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94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1470556"/>
            <a:ext cx="8145463" cy="3246438"/>
          </a:xfrm>
          <a:prstGeom prst="rect">
            <a:avLst/>
          </a:prstGeom>
        </p:spPr>
        <p:txBody>
          <a:bodyPr vert="horz"/>
          <a:lstStyle>
            <a:lvl1pPr marL="266400" marR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48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ner2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393" y="3930952"/>
            <a:ext cx="4115607" cy="2927048"/>
          </a:xfrm>
          <a:prstGeom prst="rect">
            <a:avLst/>
          </a:prstGeom>
        </p:spPr>
      </p:pic>
      <p:pic>
        <p:nvPicPr>
          <p:cNvPr id="6" name="Picture 5" descr="C&amp;G_Logotype_RGB_300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0" y="298342"/>
            <a:ext cx="2160000" cy="4896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1470556"/>
            <a:ext cx="8145463" cy="3246438"/>
          </a:xfrm>
          <a:prstGeom prst="rect">
            <a:avLst/>
          </a:prstGeom>
        </p:spPr>
        <p:txBody>
          <a:bodyPr vert="horz" numCol="2"/>
          <a:lstStyle>
            <a:lvl1pPr marL="266400" marR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4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1470556"/>
            <a:ext cx="8145463" cy="3246438"/>
          </a:xfrm>
          <a:prstGeom prst="rect">
            <a:avLst/>
          </a:prstGeom>
        </p:spPr>
        <p:txBody>
          <a:bodyPr vert="horz"/>
          <a:lstStyle>
            <a:lvl1pPr marL="266400" marR="0" indent="-270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u"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12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1438275"/>
            <a:ext cx="7980363" cy="4818063"/>
          </a:xfrm>
          <a:prstGeom prst="rect">
            <a:avLst/>
          </a:prstGeom>
        </p:spPr>
        <p:txBody>
          <a:bodyPr vert="horz" numCol="2"/>
          <a:lstStyle>
            <a:lvl1pPr marL="284400" indent="-284400">
              <a:buSzPct val="120000"/>
              <a:buFontTx/>
              <a:buBlip>
                <a:blip r:embed="rId2"/>
              </a:buBlip>
              <a:defRPr sz="1800"/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consectetur</a:t>
            </a:r>
            <a:r>
              <a:rPr lang="en-GB" dirty="0" smtClean="0"/>
              <a:t> </a:t>
            </a:r>
            <a:r>
              <a:rPr lang="en-GB" dirty="0" err="1" smtClean="0"/>
              <a:t>adipiscing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Aenean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odio</a:t>
            </a:r>
            <a:r>
              <a:rPr lang="en-GB" dirty="0" smtClean="0"/>
              <a:t> </a:t>
            </a:r>
            <a:r>
              <a:rPr lang="en-GB" dirty="0" err="1" smtClean="0"/>
              <a:t>posuere</a:t>
            </a:r>
            <a:r>
              <a:rPr lang="en-GB" dirty="0" smtClean="0"/>
              <a:t>, </a:t>
            </a:r>
            <a:r>
              <a:rPr lang="en-GB" dirty="0" err="1" smtClean="0"/>
              <a:t>volutpat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sit </a:t>
            </a:r>
            <a:r>
              <a:rPr lang="en-GB" dirty="0" err="1" smtClean="0"/>
              <a:t>amet</a:t>
            </a:r>
            <a:r>
              <a:rPr lang="en-GB" dirty="0" smtClean="0"/>
              <a:t>,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libero</a:t>
            </a:r>
            <a:r>
              <a:rPr lang="en-GB" dirty="0" smtClean="0"/>
              <a:t>. </a:t>
            </a:r>
            <a:r>
              <a:rPr lang="en-GB" dirty="0" err="1" smtClean="0"/>
              <a:t>Duis</a:t>
            </a:r>
            <a:r>
              <a:rPr lang="en-GB" dirty="0" smtClean="0"/>
              <a:t> ac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rutrum</a:t>
            </a:r>
            <a:r>
              <a:rPr lang="en-GB" dirty="0" smtClean="0"/>
              <a:t>, </a:t>
            </a:r>
            <a:r>
              <a:rPr lang="en-GB" dirty="0" err="1" smtClean="0"/>
              <a:t>lobortis</a:t>
            </a:r>
            <a:r>
              <a:rPr lang="en-GB" dirty="0" smtClean="0"/>
              <a:t> ligula in, </a:t>
            </a:r>
            <a:r>
              <a:rPr lang="en-GB" dirty="0" err="1" smtClean="0"/>
              <a:t>tincidunt</a:t>
            </a:r>
            <a:r>
              <a:rPr lang="en-GB" dirty="0" smtClean="0"/>
              <a:t> </a:t>
            </a:r>
            <a:r>
              <a:rPr lang="en-GB" dirty="0" err="1" smtClean="0"/>
              <a:t>elit</a:t>
            </a:r>
            <a:r>
              <a:rPr lang="en-GB" dirty="0" smtClean="0"/>
              <a:t>. </a:t>
            </a:r>
            <a:r>
              <a:rPr lang="en-GB" dirty="0" err="1" smtClean="0"/>
              <a:t>Nulla</a:t>
            </a:r>
            <a:r>
              <a:rPr lang="en-GB" dirty="0" smtClean="0"/>
              <a:t> </a:t>
            </a:r>
            <a:r>
              <a:rPr lang="en-GB" dirty="0" err="1" smtClean="0"/>
              <a:t>varius</a:t>
            </a:r>
            <a:r>
              <a:rPr lang="en-GB" dirty="0" smtClean="0"/>
              <a:t> </a:t>
            </a:r>
            <a:r>
              <a:rPr lang="en-GB" dirty="0" err="1" smtClean="0"/>
              <a:t>nunc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condimentum</a:t>
            </a:r>
            <a:r>
              <a:rPr lang="en-GB" dirty="0" smtClean="0"/>
              <a:t>,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faucibus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</a:t>
            </a:r>
            <a:r>
              <a:rPr lang="en-GB" dirty="0" err="1" smtClean="0"/>
              <a:t>sagittis</a:t>
            </a:r>
            <a:r>
              <a:rPr lang="en-GB" dirty="0" smtClean="0"/>
              <a:t>. Maecenas ac </a:t>
            </a:r>
            <a:r>
              <a:rPr lang="en-GB" dirty="0" err="1" smtClean="0"/>
              <a:t>dolor</a:t>
            </a:r>
            <a:r>
              <a:rPr lang="en-GB" dirty="0" smtClean="0"/>
              <a:t> at quam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gravida</a:t>
            </a:r>
            <a:r>
              <a:rPr lang="en-GB" dirty="0" smtClean="0"/>
              <a:t> at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. In </a:t>
            </a:r>
            <a:r>
              <a:rPr lang="en-GB" dirty="0" err="1" smtClean="0"/>
              <a:t>metus</a:t>
            </a:r>
            <a:r>
              <a:rPr lang="en-GB" dirty="0" smtClean="0"/>
              <a:t> mi,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facilisis</a:t>
            </a:r>
            <a:r>
              <a:rPr lang="en-GB" dirty="0" smtClean="0"/>
              <a:t> </a:t>
            </a:r>
            <a:r>
              <a:rPr lang="en-GB" dirty="0" err="1" smtClean="0"/>
              <a:t>ut</a:t>
            </a:r>
            <a:r>
              <a:rPr lang="en-GB" dirty="0" smtClean="0"/>
              <a:t>,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eget</a:t>
            </a:r>
            <a:r>
              <a:rPr lang="en-GB" dirty="0" smtClean="0"/>
              <a:t> ex.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iaculis</a:t>
            </a:r>
            <a:r>
              <a:rPr lang="en-GB" dirty="0" smtClean="0"/>
              <a:t> </a:t>
            </a:r>
            <a:r>
              <a:rPr lang="en-GB" dirty="0" err="1" smtClean="0"/>
              <a:t>metus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felis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aliquam</a:t>
            </a:r>
            <a:r>
              <a:rPr lang="en-GB" dirty="0" smtClean="0"/>
              <a:t>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55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4" y="1454400"/>
            <a:ext cx="7998386" cy="47225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00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964" y="1461600"/>
            <a:ext cx="3978836" cy="47153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1600"/>
            <a:ext cx="3867150" cy="47153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89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376" y="1346401"/>
            <a:ext cx="3982011" cy="72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A29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64" y="2066400"/>
            <a:ext cx="3982011" cy="4123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66400"/>
            <a:ext cx="3887788" cy="41232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4629150" y="1346402"/>
            <a:ext cx="3868737" cy="7199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A29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55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7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s(x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9860" y="1763713"/>
            <a:ext cx="7989888" cy="2276475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>
                <a:solidFill>
                  <a:schemeClr val="bg1"/>
                </a:solidFill>
                <a:latin typeface="+mj-lt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 smtClean="0"/>
              <a:t>Click to edit Master text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63085" y="5577237"/>
            <a:ext cx="2803525" cy="10048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300" baseline="0">
                <a:solidFill>
                  <a:srgbClr val="FFFFFF"/>
                </a:solidFill>
                <a:latin typeface="+mj-lt"/>
              </a:defRPr>
            </a:lvl1pPr>
            <a:lvl2pPr>
              <a:defRPr sz="2000">
                <a:solidFill>
                  <a:srgbClr val="FFFFFF"/>
                </a:solidFill>
                <a:latin typeface="+mj-lt"/>
              </a:defRPr>
            </a:lvl2pPr>
            <a:lvl3pPr>
              <a:defRPr sz="2000">
                <a:solidFill>
                  <a:srgbClr val="FFFFFF"/>
                </a:solidFill>
                <a:latin typeface="+mj-lt"/>
              </a:defRPr>
            </a:lvl3pPr>
            <a:lvl4pPr>
              <a:defRPr sz="2000">
                <a:solidFill>
                  <a:srgbClr val="FFFFFF"/>
                </a:solidFill>
                <a:latin typeface="+mj-lt"/>
              </a:defRPr>
            </a:lvl4pPr>
            <a:lvl5pPr>
              <a:defRPr sz="2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9209" y="6356350"/>
            <a:ext cx="8267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71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12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468800"/>
            <a:ext cx="4629150" cy="43922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24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20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964" y="1468800"/>
            <a:ext cx="3062849" cy="44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DA291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54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483200"/>
            <a:ext cx="4629150" cy="43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964" y="1483200"/>
            <a:ext cx="3062849" cy="438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70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964" y="1432800"/>
            <a:ext cx="7998386" cy="4744163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5783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58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888641"/>
            <a:ext cx="1971675" cy="5288321"/>
          </a:xfrm>
          <a:prstGeom prst="rect">
            <a:avLst/>
          </a:prstGeom>
        </p:spPr>
        <p:txBody>
          <a:bodyPr vert="eaVert"/>
          <a:lstStyle>
            <a:lvl1pPr>
              <a:defRPr b="1" baseline="0">
                <a:solidFill>
                  <a:srgbClr val="DA291C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88641"/>
            <a:ext cx="5762625" cy="5288322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98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entag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&amp;G_Ampersand_877_72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837" y="122119"/>
            <a:ext cx="6031541" cy="6760809"/>
          </a:xfrm>
          <a:prstGeom prst="rect">
            <a:avLst/>
          </a:prstGeom>
        </p:spPr>
      </p:pic>
      <p:sp>
        <p:nvSpPr>
          <p:cNvPr id="4" name="Regular Pentagon 3"/>
          <p:cNvSpPr/>
          <p:nvPr userDrawn="1"/>
        </p:nvSpPr>
        <p:spPr>
          <a:xfrm>
            <a:off x="2008329" y="945443"/>
            <a:ext cx="5171017" cy="5037667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4" y="2560460"/>
            <a:ext cx="4198388" cy="34226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insert text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84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ctag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&amp;G_Ampersand_877_72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837" y="122119"/>
            <a:ext cx="6031541" cy="6760809"/>
          </a:xfrm>
          <a:prstGeom prst="rect">
            <a:avLst/>
          </a:prstGeom>
        </p:spPr>
      </p:pic>
      <p:sp>
        <p:nvSpPr>
          <p:cNvPr id="3" name="Octagon 2"/>
          <p:cNvSpPr/>
          <p:nvPr userDrawn="1"/>
        </p:nvSpPr>
        <p:spPr>
          <a:xfrm>
            <a:off x="2282796" y="1270000"/>
            <a:ext cx="4642555" cy="4811888"/>
          </a:xfrm>
          <a:prstGeom prst="octag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4" y="2560460"/>
            <a:ext cx="4198388" cy="34226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insert text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55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08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01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4" y="1365161"/>
            <a:ext cx="7998386" cy="492610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0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964" y="1352282"/>
            <a:ext cx="3978836" cy="506598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514" y="1352282"/>
            <a:ext cx="3978836" cy="5065981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31800"/>
            <a:ext cx="4406900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DA291C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66737" y="1577622"/>
            <a:ext cx="4360863" cy="4575175"/>
          </a:xfrm>
          <a:prstGeom prst="rect">
            <a:avLst/>
          </a:prstGeom>
        </p:spPr>
        <p:txBody>
          <a:bodyPr vert="horz"/>
          <a:lstStyle>
            <a:lvl1pPr marL="262800" indent="-334800">
              <a:buFontTx/>
              <a:buAutoNum type="arabicPeriod"/>
              <a:defRPr sz="2400" baseline="0"/>
            </a:lvl1pPr>
          </a:lstStyle>
          <a:p>
            <a:pPr lvl="0"/>
            <a:r>
              <a:rPr lang="en-GB" dirty="0" smtClean="0"/>
              <a:t>Section title here</a:t>
            </a:r>
          </a:p>
          <a:p>
            <a:pPr lvl="0"/>
            <a:r>
              <a:rPr lang="en-GB" dirty="0" smtClean="0"/>
              <a:t>Section title here</a:t>
            </a:r>
          </a:p>
          <a:p>
            <a:pPr lvl="0"/>
            <a:r>
              <a:rPr lang="en-GB" dirty="0" smtClean="0"/>
              <a:t>Section title here</a:t>
            </a:r>
          </a:p>
          <a:p>
            <a:pPr lvl="0"/>
            <a:r>
              <a:rPr lang="en-GB" dirty="0" smtClean="0"/>
              <a:t>Section title here</a:t>
            </a:r>
          </a:p>
          <a:p>
            <a:pPr lvl="0"/>
            <a:r>
              <a:rPr lang="en-GB" dirty="0" smtClean="0"/>
              <a:t>Section title here</a:t>
            </a:r>
          </a:p>
          <a:p>
            <a:pPr lvl="0"/>
            <a:r>
              <a:rPr lang="en-GB" dirty="0" smtClean="0"/>
              <a:t>Section title here</a:t>
            </a:r>
          </a:p>
          <a:p>
            <a:pPr lvl="0"/>
            <a:r>
              <a:rPr lang="en-GB" dirty="0" smtClean="0"/>
              <a:t>Section title here</a:t>
            </a:r>
            <a:endParaRPr lang="en-US" dirty="0"/>
          </a:p>
        </p:txBody>
      </p:sp>
      <p:pic>
        <p:nvPicPr>
          <p:cNvPr id="10" name="Picture 9" descr="C&amp;G_Logotype_RGB_300px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0" y="298342"/>
            <a:ext cx="2160000" cy="489600"/>
          </a:xfrm>
          <a:prstGeom prst="rect">
            <a:avLst/>
          </a:prstGeom>
        </p:spPr>
      </p:pic>
      <p:pic>
        <p:nvPicPr>
          <p:cNvPr id="2" name="Picture 1" descr="Am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945" y="17641"/>
            <a:ext cx="4322695" cy="6858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7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64" y="1290861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A29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64" y="2114773"/>
            <a:ext cx="3868737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5876" y="1290861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A29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5876" y="2114773"/>
            <a:ext cx="38877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99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012" y="1313115"/>
            <a:ext cx="4806926" cy="4547936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964" y="1313645"/>
            <a:ext cx="3062849" cy="4555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DA291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79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0012" y="1364547"/>
            <a:ext cx="4806926" cy="4496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964" y="1365161"/>
            <a:ext cx="3062849" cy="4503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DA291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2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952500"/>
            <a:ext cx="7886700" cy="85248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A29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37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19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964" y="1352282"/>
            <a:ext cx="7998386" cy="5137419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60425"/>
            <a:ext cx="1971675" cy="5680075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DA291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60425"/>
            <a:ext cx="5762625" cy="5680075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52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ircl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2120315" y="1171222"/>
            <a:ext cx="4938889" cy="49388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4" y="2560460"/>
            <a:ext cx="4198388" cy="34226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insert text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51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ctagon 2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/>
          <p:cNvSpPr/>
          <p:nvPr userDrawn="1"/>
        </p:nvSpPr>
        <p:spPr>
          <a:xfrm rot="1337308">
            <a:off x="2238908" y="1266751"/>
            <a:ext cx="4726281" cy="4726281"/>
          </a:xfrm>
          <a:prstGeom prst="octagon">
            <a:avLst/>
          </a:prstGeom>
          <a:solidFill>
            <a:srgbClr val="8E9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94" y="2560460"/>
            <a:ext cx="4198388" cy="34226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dirty="0" smtClean="0"/>
              <a:t>Click to insert text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6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diamo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2700000">
            <a:off x="2919213" y="2261172"/>
            <a:ext cx="3349121" cy="33491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52169" y="2574758"/>
            <a:ext cx="3827463" cy="188845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11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100" b="1" i="0">
                <a:latin typeface="Arial"/>
                <a:cs typeface="Arial"/>
              </a:defRPr>
            </a:lvl2pPr>
            <a:lvl3pPr marL="914400" indent="0">
              <a:buFontTx/>
              <a:buNone/>
              <a:defRPr sz="11100" b="1" i="0">
                <a:latin typeface="Arial"/>
                <a:cs typeface="Arial"/>
              </a:defRPr>
            </a:lvl3pPr>
            <a:lvl4pPr marL="1371600" indent="0">
              <a:buFontTx/>
              <a:buNone/>
              <a:defRPr sz="11100" b="1" i="0">
                <a:latin typeface="Arial"/>
                <a:cs typeface="Arial"/>
              </a:defRPr>
            </a:lvl4pPr>
            <a:lvl5pPr marL="1828800" indent="0">
              <a:buFontTx/>
              <a:buNone/>
              <a:defRPr sz="11100" b="1" i="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00%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990056" y="4366301"/>
            <a:ext cx="3192463" cy="139382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Insert text for a fact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3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43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entag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gular Pentagon 6"/>
          <p:cNvSpPr/>
          <p:nvPr userDrawn="1"/>
        </p:nvSpPr>
        <p:spPr>
          <a:xfrm>
            <a:off x="2417961" y="1677452"/>
            <a:ext cx="4338785" cy="4132176"/>
          </a:xfrm>
          <a:prstGeom prst="pentag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52169" y="2574758"/>
            <a:ext cx="3827463" cy="188845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11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100" b="1" i="0">
                <a:latin typeface="Arial"/>
                <a:cs typeface="Arial"/>
              </a:defRPr>
            </a:lvl2pPr>
            <a:lvl3pPr marL="914400" indent="0">
              <a:buFontTx/>
              <a:buNone/>
              <a:defRPr sz="11100" b="1" i="0">
                <a:latin typeface="Arial"/>
                <a:cs typeface="Arial"/>
              </a:defRPr>
            </a:lvl3pPr>
            <a:lvl4pPr marL="1371600" indent="0">
              <a:buFontTx/>
              <a:buNone/>
              <a:defRPr sz="11100" b="1" i="0">
                <a:latin typeface="Arial"/>
                <a:cs typeface="Arial"/>
              </a:defRPr>
            </a:lvl4pPr>
            <a:lvl5pPr marL="1828800" indent="0">
              <a:buFontTx/>
              <a:buNone/>
              <a:defRPr sz="11100" b="1" i="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00%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990056" y="4366301"/>
            <a:ext cx="3192463" cy="139382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Insert text for a fact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1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quar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610558" y="1989073"/>
            <a:ext cx="3905222" cy="3905222"/>
          </a:xfrm>
          <a:prstGeom prst="rect">
            <a:avLst/>
          </a:prstGeom>
          <a:solidFill>
            <a:srgbClr val="8E9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52169" y="2574758"/>
            <a:ext cx="3827463" cy="188845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11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100" b="1" i="0">
                <a:latin typeface="Arial"/>
                <a:cs typeface="Arial"/>
              </a:defRPr>
            </a:lvl2pPr>
            <a:lvl3pPr marL="914400" indent="0">
              <a:buFontTx/>
              <a:buNone/>
              <a:defRPr sz="11100" b="1" i="0">
                <a:latin typeface="Arial"/>
                <a:cs typeface="Arial"/>
              </a:defRPr>
            </a:lvl3pPr>
            <a:lvl4pPr marL="1371600" indent="0">
              <a:buFontTx/>
              <a:buNone/>
              <a:defRPr sz="11100" b="1" i="0">
                <a:latin typeface="Arial"/>
                <a:cs typeface="Arial"/>
              </a:defRPr>
            </a:lvl4pPr>
            <a:lvl5pPr marL="1828800" indent="0">
              <a:buFontTx/>
              <a:buNone/>
              <a:defRPr sz="11100" b="1" i="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00%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990056" y="4366301"/>
            <a:ext cx="3192463" cy="139382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Insert text for a fact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6964" y="408592"/>
            <a:ext cx="6016255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 b="1" i="0">
                <a:solidFill>
                  <a:srgbClr val="DA29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95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highl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80570" y="462574"/>
            <a:ext cx="613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-150" dirty="0" smtClean="0">
                <a:solidFill>
                  <a:srgbClr val="F6A016"/>
                </a:solidFill>
                <a:latin typeface="Arial"/>
                <a:cs typeface="Arial"/>
              </a:rPr>
              <a:t>Regional focus</a:t>
            </a:r>
          </a:p>
          <a:p>
            <a:r>
              <a:rPr lang="en-GB" sz="3600" b="1" spc="-150" dirty="0" smtClean="0">
                <a:solidFill>
                  <a:srgbClr val="F6A016"/>
                </a:solidFill>
                <a:latin typeface="Arial"/>
                <a:cs typeface="Arial"/>
              </a:rPr>
              <a:t>Europe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9397" y="2791639"/>
            <a:ext cx="1873246" cy="133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latin typeface="Arial"/>
                <a:cs typeface="Arial"/>
              </a:rPr>
              <a:t>Headquarters: </a:t>
            </a:r>
            <a:endParaRPr lang="en-US" sz="1100" b="1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100" dirty="0" smtClean="0">
                <a:solidFill>
                  <a:schemeClr val="accent2"/>
                </a:solidFill>
                <a:latin typeface="Arial"/>
                <a:cs typeface="Arial"/>
              </a:rPr>
              <a:t>• </a:t>
            </a:r>
            <a:r>
              <a:rPr lang="en-US" sz="1100" dirty="0" smtClean="0">
                <a:latin typeface="Arial"/>
                <a:cs typeface="Arial"/>
              </a:rPr>
              <a:t>London</a:t>
            </a: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100" b="1" dirty="0">
                <a:latin typeface="Arial"/>
                <a:cs typeface="Arial"/>
              </a:rPr>
              <a:t>Offices: </a:t>
            </a:r>
            <a:endParaRPr lang="en-US" sz="11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srgbClr val="F79646"/>
                </a:solidFill>
                <a:latin typeface="Arial"/>
                <a:cs typeface="Arial"/>
              </a:rPr>
              <a:t>• </a:t>
            </a:r>
            <a:r>
              <a:rPr lang="en-US" sz="1100" dirty="0">
                <a:latin typeface="Arial"/>
                <a:cs typeface="Arial"/>
              </a:rPr>
              <a:t>Dublin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F79646"/>
                </a:solidFill>
                <a:latin typeface="Arial"/>
                <a:cs typeface="Arial"/>
              </a:rPr>
              <a:t>•</a:t>
            </a:r>
            <a:r>
              <a:rPr lang="en-US" sz="1100" dirty="0">
                <a:latin typeface="Arial"/>
                <a:cs typeface="Arial"/>
              </a:rPr>
              <a:t> Paris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F79646"/>
                </a:solidFill>
                <a:latin typeface="Arial"/>
                <a:cs typeface="Arial"/>
              </a:rPr>
              <a:t>• </a:t>
            </a:r>
            <a:r>
              <a:rPr lang="en-US" sz="1100" dirty="0">
                <a:latin typeface="Arial"/>
                <a:cs typeface="Arial"/>
              </a:rPr>
              <a:t>Sweden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61297" y="4906687"/>
            <a:ext cx="198000" cy="198000"/>
          </a:xfrm>
          <a:prstGeom prst="ellipse">
            <a:avLst/>
          </a:prstGeom>
          <a:solidFill>
            <a:srgbClr val="F6A0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gular Pentagon 9"/>
          <p:cNvSpPr/>
          <p:nvPr userDrawn="1"/>
        </p:nvSpPr>
        <p:spPr>
          <a:xfrm>
            <a:off x="2401053" y="4911913"/>
            <a:ext cx="218043" cy="207660"/>
          </a:xfrm>
          <a:prstGeom prst="pentagon">
            <a:avLst/>
          </a:prstGeom>
          <a:solidFill>
            <a:srgbClr val="F6A0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188966" y="4918232"/>
            <a:ext cx="186455" cy="186455"/>
          </a:xfrm>
          <a:prstGeom prst="rect">
            <a:avLst/>
          </a:prstGeom>
          <a:solidFill>
            <a:srgbClr val="F6A0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ctagon 11"/>
          <p:cNvSpPr/>
          <p:nvPr userDrawn="1"/>
        </p:nvSpPr>
        <p:spPr>
          <a:xfrm rot="1317503">
            <a:off x="5777375" y="4917947"/>
            <a:ext cx="191954" cy="191954"/>
          </a:xfrm>
          <a:prstGeom prst="octagon">
            <a:avLst/>
          </a:prstGeom>
          <a:solidFill>
            <a:srgbClr val="F6A0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2700000">
            <a:off x="7344394" y="4916895"/>
            <a:ext cx="180000" cy="180000"/>
          </a:xfrm>
          <a:prstGeom prst="rect">
            <a:avLst/>
          </a:prstGeom>
          <a:solidFill>
            <a:srgbClr val="F6A0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8809" y="4889020"/>
            <a:ext cx="0" cy="167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094023" y="4919138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679860" y="4874287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224180" y="4823487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G&amp;G_Europe_72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925" y="1852871"/>
            <a:ext cx="5220000" cy="28710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80569" y="5169365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31780" y="5172072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82991" y="5174779"/>
            <a:ext cx="1505009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03353" y="5177486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34566" y="5169365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29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rica highl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80569" y="5169365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31780" y="5172072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82991" y="5174779"/>
            <a:ext cx="1505009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03353" y="5177486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34566" y="5169365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640318" y="4907411"/>
            <a:ext cx="198000" cy="198000"/>
          </a:xfrm>
          <a:prstGeom prst="ellipse">
            <a:avLst/>
          </a:prstGeom>
          <a:solidFill>
            <a:srgbClr val="007A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C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88809" y="4889020"/>
            <a:ext cx="0" cy="167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gular Pentagon 13"/>
          <p:cNvSpPr/>
          <p:nvPr userDrawn="1"/>
        </p:nvSpPr>
        <p:spPr>
          <a:xfrm>
            <a:off x="2380074" y="4912637"/>
            <a:ext cx="218043" cy="207660"/>
          </a:xfrm>
          <a:prstGeom prst="pentagon">
            <a:avLst/>
          </a:prstGeom>
          <a:solidFill>
            <a:srgbClr val="007A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C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167987" y="4918956"/>
            <a:ext cx="186455" cy="186455"/>
          </a:xfrm>
          <a:prstGeom prst="rect">
            <a:avLst/>
          </a:prstGeom>
          <a:solidFill>
            <a:srgbClr val="007A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C2"/>
              </a:solidFill>
            </a:endParaRPr>
          </a:p>
        </p:txBody>
      </p:sp>
      <p:sp>
        <p:nvSpPr>
          <p:cNvPr id="16" name="Octagon 15"/>
          <p:cNvSpPr/>
          <p:nvPr userDrawn="1"/>
        </p:nvSpPr>
        <p:spPr>
          <a:xfrm rot="1317503">
            <a:off x="5756396" y="4918671"/>
            <a:ext cx="191954" cy="191954"/>
          </a:xfrm>
          <a:prstGeom prst="octagon">
            <a:avLst/>
          </a:prstGeom>
          <a:solidFill>
            <a:srgbClr val="007A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C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700000">
            <a:off x="7323415" y="4917619"/>
            <a:ext cx="180000" cy="180000"/>
          </a:xfrm>
          <a:prstGeom prst="rect">
            <a:avLst/>
          </a:prstGeom>
          <a:solidFill>
            <a:srgbClr val="007A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C2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094023" y="4919138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679860" y="4874287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7224180" y="4823487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580570" y="475942"/>
            <a:ext cx="613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-150" dirty="0" smtClean="0">
                <a:solidFill>
                  <a:srgbClr val="007AC2"/>
                </a:solidFill>
                <a:latin typeface="Arial"/>
                <a:cs typeface="Arial"/>
              </a:rPr>
              <a:t>Regional focus</a:t>
            </a:r>
          </a:p>
          <a:p>
            <a:r>
              <a:rPr lang="en-GB" sz="3600" b="1" spc="-150" dirty="0" smtClean="0">
                <a:solidFill>
                  <a:srgbClr val="007AC2"/>
                </a:solidFill>
                <a:latin typeface="Arial"/>
                <a:cs typeface="Arial"/>
              </a:rPr>
              <a:t>Africa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57052" y="2822234"/>
            <a:ext cx="1862667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b="1" dirty="0" smtClean="0">
                <a:solidFill>
                  <a:srgbClr val="007AC2"/>
                </a:solidFill>
                <a:latin typeface="Arial"/>
                <a:cs typeface="Arial"/>
              </a:rPr>
              <a:t>Offices</a:t>
            </a:r>
          </a:p>
          <a:p>
            <a:pPr>
              <a:spcAft>
                <a:spcPts val="200"/>
              </a:spcAft>
            </a:pPr>
            <a:r>
              <a:rPr lang="en-US" sz="1100" dirty="0" smtClean="0">
                <a:solidFill>
                  <a:srgbClr val="007AC2"/>
                </a:solidFill>
                <a:latin typeface="Arial"/>
                <a:cs typeface="Arial"/>
              </a:rPr>
              <a:t>•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Botswana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007AC2"/>
                </a:solidFill>
                <a:latin typeface="Arial"/>
                <a:cs typeface="Arial"/>
              </a:rPr>
              <a:t>• </a:t>
            </a:r>
            <a:r>
              <a:rPr lang="en-US" sz="1100" dirty="0">
                <a:latin typeface="Arial"/>
                <a:cs typeface="Arial"/>
              </a:rPr>
              <a:t>Ghana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007AC2"/>
                </a:solidFill>
                <a:latin typeface="Arial"/>
                <a:cs typeface="Arial"/>
              </a:rPr>
              <a:t>• </a:t>
            </a:r>
            <a:r>
              <a:rPr lang="en-US" sz="1100" dirty="0">
                <a:latin typeface="Arial"/>
                <a:cs typeface="Arial"/>
              </a:rPr>
              <a:t>Johannesburg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007AC2"/>
                </a:solidFill>
                <a:latin typeface="Arial"/>
                <a:cs typeface="Arial"/>
              </a:rPr>
              <a:t>•</a:t>
            </a:r>
            <a:r>
              <a:rPr lang="en-US" sz="1100" dirty="0">
                <a:solidFill>
                  <a:srgbClr val="0069AB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Kenya</a:t>
            </a:r>
          </a:p>
          <a:p>
            <a:pPr>
              <a:spcAft>
                <a:spcPts val="200"/>
              </a:spcAft>
            </a:pPr>
            <a:r>
              <a:rPr lang="en-US" sz="1100" dirty="0">
                <a:solidFill>
                  <a:srgbClr val="007AC2"/>
                </a:solidFill>
                <a:latin typeface="Arial"/>
                <a:cs typeface="Arial"/>
              </a:rPr>
              <a:t>• </a:t>
            </a:r>
            <a:r>
              <a:rPr lang="en-US" sz="1100" dirty="0" smtClean="0">
                <a:latin typeface="Arial"/>
                <a:cs typeface="Arial"/>
              </a:rPr>
              <a:t>Nigeria</a:t>
            </a:r>
          </a:p>
          <a:p>
            <a:pPr>
              <a:spcAft>
                <a:spcPts val="200"/>
              </a:spcAft>
            </a:pPr>
            <a:endParaRPr lang="en-US" sz="1100" dirty="0" smtClean="0">
              <a:latin typeface="Arial"/>
              <a:cs typeface="Arial"/>
            </a:endParaRPr>
          </a:p>
          <a:p>
            <a:pPr>
              <a:spcAft>
                <a:spcPts val="200"/>
              </a:spcAft>
            </a:pP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23" name="Picture 22" descr="G&amp;G_Africa_72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171" y="1849260"/>
            <a:ext cx="5220000" cy="2871000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188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Americas highl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80569" y="5169365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31780" y="5172072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82991" y="5174779"/>
            <a:ext cx="1505009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03353" y="5177486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34566" y="5169365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0570" y="475942"/>
            <a:ext cx="613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-150" dirty="0" smtClean="0">
                <a:solidFill>
                  <a:srgbClr val="DA291C"/>
                </a:solidFill>
                <a:latin typeface="Arial"/>
                <a:cs typeface="Arial"/>
              </a:rPr>
              <a:t>Regional focus</a:t>
            </a:r>
          </a:p>
          <a:p>
            <a:r>
              <a:rPr lang="en-GB" sz="3600" b="1" spc="-150" dirty="0" smtClean="0">
                <a:solidFill>
                  <a:srgbClr val="DA291C"/>
                </a:solidFill>
                <a:latin typeface="Arial"/>
                <a:cs typeface="Arial"/>
              </a:rPr>
              <a:t>The Americas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47780" y="2821936"/>
            <a:ext cx="1773763" cy="120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Chicago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Phoenix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New York 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Los Angeles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640318" y="4888206"/>
            <a:ext cx="198000" cy="198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8809" y="4869815"/>
            <a:ext cx="0" cy="167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gular Pentagon 15"/>
          <p:cNvSpPr/>
          <p:nvPr userDrawn="1"/>
        </p:nvSpPr>
        <p:spPr>
          <a:xfrm>
            <a:off x="2380074" y="4893432"/>
            <a:ext cx="218043" cy="207660"/>
          </a:xfrm>
          <a:prstGeom prst="pent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167987" y="4899751"/>
            <a:ext cx="186455" cy="1864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ctagon 17"/>
          <p:cNvSpPr/>
          <p:nvPr userDrawn="1"/>
        </p:nvSpPr>
        <p:spPr>
          <a:xfrm rot="1317503">
            <a:off x="5756396" y="4899466"/>
            <a:ext cx="191954" cy="191954"/>
          </a:xfrm>
          <a:prstGeom prst="oct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2700000">
            <a:off x="7323415" y="4898414"/>
            <a:ext cx="180000" cy="1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094023" y="4899933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679860" y="4855082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224180" y="4804282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2" descr="G&amp;G_TheAmericas_72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27" y="1838579"/>
            <a:ext cx="5220000" cy="2871000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51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East highl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80569" y="5169365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31780" y="5172072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82991" y="5174779"/>
            <a:ext cx="1505009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03353" y="5177486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34566" y="5169365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640318" y="4911711"/>
            <a:ext cx="198000" cy="198000"/>
          </a:xfrm>
          <a:prstGeom prst="ellipse">
            <a:avLst/>
          </a:prstGeom>
          <a:solidFill>
            <a:srgbClr val="E332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gular Pentagon 13"/>
          <p:cNvSpPr/>
          <p:nvPr userDrawn="1"/>
        </p:nvSpPr>
        <p:spPr>
          <a:xfrm>
            <a:off x="2380074" y="4916937"/>
            <a:ext cx="218043" cy="207660"/>
          </a:xfrm>
          <a:prstGeom prst="pentagon">
            <a:avLst/>
          </a:prstGeom>
          <a:solidFill>
            <a:srgbClr val="E332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167987" y="4923256"/>
            <a:ext cx="186455" cy="186455"/>
          </a:xfrm>
          <a:prstGeom prst="rect">
            <a:avLst/>
          </a:prstGeom>
          <a:solidFill>
            <a:srgbClr val="E332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ctagon 15"/>
          <p:cNvSpPr/>
          <p:nvPr userDrawn="1"/>
        </p:nvSpPr>
        <p:spPr>
          <a:xfrm rot="1317503">
            <a:off x="5756396" y="4922971"/>
            <a:ext cx="191954" cy="191954"/>
          </a:xfrm>
          <a:prstGeom prst="octagon">
            <a:avLst/>
          </a:prstGeom>
          <a:solidFill>
            <a:srgbClr val="E332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2700000">
            <a:off x="7323415" y="4921919"/>
            <a:ext cx="180000" cy="180000"/>
          </a:xfrm>
          <a:prstGeom prst="rect">
            <a:avLst/>
          </a:prstGeom>
          <a:solidFill>
            <a:srgbClr val="E332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24180" y="4889432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80570" y="475942"/>
            <a:ext cx="613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-150" dirty="0" smtClean="0">
                <a:solidFill>
                  <a:srgbClr val="E3329F"/>
                </a:solidFill>
                <a:latin typeface="Arial"/>
                <a:cs typeface="Arial"/>
              </a:rPr>
              <a:t>Regional focus</a:t>
            </a:r>
          </a:p>
          <a:p>
            <a:r>
              <a:rPr lang="en-GB" sz="3600" b="1" spc="-150" dirty="0" smtClean="0">
                <a:solidFill>
                  <a:srgbClr val="E3329F"/>
                </a:solidFill>
                <a:latin typeface="Arial"/>
                <a:cs typeface="Arial"/>
              </a:rPr>
              <a:t>Middle East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8472" y="2795636"/>
            <a:ext cx="1852083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solidFill>
                  <a:srgbClr val="E3329F"/>
                </a:solidFill>
                <a:latin typeface="Arial"/>
                <a:cs typeface="Arial"/>
              </a:rPr>
              <a:t>Offices: </a:t>
            </a:r>
            <a:endParaRPr lang="en-US" sz="1100" b="1" dirty="0" smtClean="0">
              <a:solidFill>
                <a:srgbClr val="E3329F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100" dirty="0" smtClean="0">
                <a:solidFill>
                  <a:srgbClr val="E3329F"/>
                </a:solidFill>
                <a:latin typeface="Arial"/>
                <a:cs typeface="Arial"/>
              </a:rPr>
              <a:t>•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dirty="0">
                <a:latin typeface="Arial"/>
                <a:cs typeface="Arial"/>
              </a:rPr>
              <a:t>Israel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E3329F"/>
                </a:solidFill>
                <a:latin typeface="Arial"/>
                <a:cs typeface="Arial"/>
              </a:rPr>
              <a:t>•</a:t>
            </a:r>
            <a:r>
              <a:rPr lang="en-US" sz="1100" dirty="0">
                <a:latin typeface="Arial"/>
                <a:cs typeface="Arial"/>
              </a:rPr>
              <a:t> UAE </a:t>
            </a:r>
            <a:endParaRPr lang="en-US" sz="11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1100" dirty="0" smtClean="0"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288809" y="4889020"/>
            <a:ext cx="0" cy="167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094023" y="4919138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679860" y="4874287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 descr="G&amp;G_MiddleEast_72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984" y="1848713"/>
            <a:ext cx="5220000" cy="2871000"/>
          </a:xfrm>
          <a:prstGeom prst="rect">
            <a:avLst/>
          </a:prstGeom>
        </p:spPr>
      </p:pic>
      <p:sp>
        <p:nvSpPr>
          <p:cNvPr id="2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54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ia Pacific highl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80569" y="5169365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31780" y="5172072"/>
            <a:ext cx="1600843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82991" y="5174779"/>
            <a:ext cx="1505009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703353" y="5177486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234566" y="5169365"/>
            <a:ext cx="1520827" cy="1389811"/>
          </a:xfrm>
          <a:prstGeom prst="rect">
            <a:avLst/>
          </a:prstGeom>
        </p:spPr>
        <p:txBody>
          <a:bodyPr vert="horz"/>
          <a:lstStyle>
            <a:lvl1pPr marL="0" indent="0" rtl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rtl="0"/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ipsum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dolor sit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amet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consectetur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adipiscing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elit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Nam in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consequat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lorem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Curabitur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facilisis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, ante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eget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00" b="0" i="0" u="none" strike="noStrike" kern="1200" baseline="0" dirty="0" err="1" smtClean="0">
                <a:solidFill>
                  <a:srgbClr val="000000"/>
                </a:solidFill>
                <a:latin typeface="Arial"/>
              </a:rPr>
              <a:t>mollis</a:t>
            </a:r>
            <a:r>
              <a:rPr lang="en-US" sz="900" b="0" i="0" u="none" strike="noStrike" kern="1200" baseline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000" b="0" i="0" u="none" strike="noStrike" kern="800" baseline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640318" y="4907411"/>
            <a:ext cx="198000" cy="198000"/>
          </a:xfrm>
          <a:prstGeom prst="ellipse">
            <a:avLst/>
          </a:prstGeom>
          <a:solidFill>
            <a:srgbClr val="20A6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gular Pentagon 16"/>
          <p:cNvSpPr/>
          <p:nvPr userDrawn="1"/>
        </p:nvSpPr>
        <p:spPr>
          <a:xfrm>
            <a:off x="2380074" y="4912637"/>
            <a:ext cx="218043" cy="207660"/>
          </a:xfrm>
          <a:prstGeom prst="pentagon">
            <a:avLst/>
          </a:prstGeom>
          <a:solidFill>
            <a:srgbClr val="20A6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167987" y="4918956"/>
            <a:ext cx="186455" cy="186455"/>
          </a:xfrm>
          <a:prstGeom prst="rect">
            <a:avLst/>
          </a:prstGeom>
          <a:solidFill>
            <a:srgbClr val="20A6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ctagon 18"/>
          <p:cNvSpPr/>
          <p:nvPr userDrawn="1"/>
        </p:nvSpPr>
        <p:spPr>
          <a:xfrm rot="1317503">
            <a:off x="5756396" y="4918671"/>
            <a:ext cx="191954" cy="191954"/>
          </a:xfrm>
          <a:prstGeom prst="octagon">
            <a:avLst/>
          </a:prstGeom>
          <a:solidFill>
            <a:srgbClr val="20A6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 rot="2700000">
            <a:off x="7323415" y="4917619"/>
            <a:ext cx="180000" cy="180000"/>
          </a:xfrm>
          <a:prstGeom prst="rect">
            <a:avLst/>
          </a:prstGeom>
          <a:solidFill>
            <a:srgbClr val="20A6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80570" y="475942"/>
            <a:ext cx="613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-150" dirty="0" smtClean="0">
                <a:solidFill>
                  <a:srgbClr val="20A64B"/>
                </a:solidFill>
                <a:latin typeface="Arial"/>
                <a:cs typeface="Arial"/>
              </a:rPr>
              <a:t>Regional focus</a:t>
            </a:r>
          </a:p>
          <a:p>
            <a:r>
              <a:rPr lang="en-GB" sz="3600" b="1" spc="-150" dirty="0" smtClean="0">
                <a:solidFill>
                  <a:srgbClr val="20A64B"/>
                </a:solidFill>
                <a:latin typeface="Arial"/>
                <a:cs typeface="Arial"/>
              </a:rPr>
              <a:t>Asia Pacific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69230" y="2840155"/>
            <a:ext cx="1485291" cy="169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20"/>
              </a:lnSpc>
              <a:spcAft>
                <a:spcPts val="300"/>
              </a:spcAft>
            </a:pPr>
            <a:r>
              <a:rPr lang="en-GB" sz="1100" b="1" spc="-100" dirty="0">
                <a:solidFill>
                  <a:srgbClr val="20A64B"/>
                </a:solidFill>
                <a:latin typeface="Arial"/>
                <a:cs typeface="Arial"/>
              </a:rPr>
              <a:t>Offices</a:t>
            </a:r>
            <a:r>
              <a:rPr lang="en-GB" sz="1100" b="1" spc="-100" dirty="0" smtClean="0">
                <a:solidFill>
                  <a:srgbClr val="20A64B"/>
                </a:solidFill>
                <a:latin typeface="Arial"/>
                <a:cs typeface="Arial"/>
              </a:rPr>
              <a:t>:</a:t>
            </a:r>
          </a:p>
          <a:p>
            <a:pPr>
              <a:spcAft>
                <a:spcPts val="300"/>
              </a:spcAft>
            </a:pPr>
            <a:r>
              <a:rPr lang="en-GB" sz="1100" spc="-100" dirty="0" smtClean="0">
                <a:solidFill>
                  <a:srgbClr val="20A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1100" spc="-100" dirty="0" smtClean="0">
                <a:solidFill>
                  <a:srgbClr val="0C9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Bangalore</a:t>
            </a:r>
          </a:p>
          <a:p>
            <a:pPr>
              <a:spcAft>
                <a:spcPts val="300"/>
              </a:spcAft>
            </a:pPr>
            <a:r>
              <a:rPr lang="en-GB" sz="1100" spc="-100" dirty="0">
                <a:solidFill>
                  <a:srgbClr val="20A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1100" spc="-100" dirty="0">
                <a:solidFill>
                  <a:srgbClr val="0C9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</a:p>
          <a:p>
            <a:pPr>
              <a:spcAft>
                <a:spcPts val="300"/>
              </a:spcAft>
            </a:pPr>
            <a:r>
              <a:rPr lang="en-GB" sz="1100" spc="-100" dirty="0">
                <a:solidFill>
                  <a:srgbClr val="20A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1100" spc="-100" dirty="0">
                <a:solidFill>
                  <a:srgbClr val="0C9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Kuala </a:t>
            </a:r>
            <a:r>
              <a:rPr lang="en-GB" sz="1100" spc="-100" dirty="0">
                <a:latin typeface="Arial" panose="020B0604020202020204" pitchFamily="34" charset="0"/>
                <a:cs typeface="Arial" panose="020B0604020202020204" pitchFamily="34" charset="0"/>
              </a:rPr>
              <a:t>Lumpur</a:t>
            </a:r>
          </a:p>
          <a:p>
            <a:pPr>
              <a:spcAft>
                <a:spcPts val="300"/>
              </a:spcAft>
            </a:pPr>
            <a:r>
              <a:rPr lang="en-GB" sz="1100" spc="-100" dirty="0">
                <a:solidFill>
                  <a:srgbClr val="20A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11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Melbourne</a:t>
            </a:r>
          </a:p>
          <a:p>
            <a:pPr>
              <a:spcAft>
                <a:spcPts val="300"/>
              </a:spcAft>
            </a:pPr>
            <a:r>
              <a:rPr lang="en-GB" sz="1100" spc="-100" dirty="0">
                <a:solidFill>
                  <a:srgbClr val="20A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  <a:p>
            <a:pPr>
              <a:spcAft>
                <a:spcPts val="300"/>
              </a:spcAft>
            </a:pPr>
            <a:r>
              <a:rPr lang="en-GB" sz="1100" spc="-100" dirty="0">
                <a:solidFill>
                  <a:srgbClr val="20A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1100" spc="-100" dirty="0">
                <a:solidFill>
                  <a:srgbClr val="0C9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Sri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Lanka</a:t>
            </a:r>
          </a:p>
          <a:p>
            <a:pPr>
              <a:spcAft>
                <a:spcPts val="300"/>
              </a:spcAft>
            </a:pPr>
            <a:r>
              <a:rPr lang="en-GB" sz="1100" spc="-100" dirty="0">
                <a:solidFill>
                  <a:srgbClr val="20A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 sz="1100" spc="-100" dirty="0">
                <a:solidFill>
                  <a:srgbClr val="0C9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Wellington</a:t>
            </a:r>
            <a:endParaRPr lang="en-GB" sz="11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288809" y="4889020"/>
            <a:ext cx="0" cy="167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094023" y="4919138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679860" y="4874287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224180" y="4823487"/>
            <a:ext cx="0" cy="1610156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430" y="1792903"/>
            <a:ext cx="5220000" cy="2980620"/>
          </a:xfrm>
          <a:prstGeom prst="rect">
            <a:avLst/>
          </a:prstGeom>
        </p:spPr>
      </p:pic>
      <p:sp>
        <p:nvSpPr>
          <p:cNvPr id="2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7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03186" y="3726037"/>
            <a:ext cx="39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6000" dirty="0" smtClean="0"/>
              <a:t>Questions</a:t>
            </a:r>
            <a:endParaRPr lang="en-US" sz="60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3969242"/>
            <a:ext cx="58166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0" dirty="0" smtClean="0"/>
              <a:t>Answers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990143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16896" y="2550432"/>
            <a:ext cx="41884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0" dirty="0" smtClean="0"/>
              <a:t>Thank</a:t>
            </a:r>
            <a:endParaRPr lang="en-US" sz="110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28139" y="3603677"/>
            <a:ext cx="41028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0" dirty="0" smtClean="0"/>
              <a:t>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26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d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stPage_Shap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588" y="0"/>
            <a:ext cx="5483411" cy="335943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22104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Presented by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7310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cityandguildsgroup.com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1" name="Picture 10" descr="C&amp;G_Logotype_RGB_2000px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04" y="2829805"/>
            <a:ext cx="7451992" cy="1699056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GG_Logo_We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519" y="301411"/>
            <a:ext cx="2135247" cy="493776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93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d b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&amp;G_Ampersand_White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564" r="49860" b="4301"/>
          <a:stretch/>
        </p:blipFill>
        <p:spPr>
          <a:xfrm>
            <a:off x="2907935" y="-1"/>
            <a:ext cx="6236064" cy="33594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47310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cityandguildsgroup.com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 descr="C&amp;G_Logotype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92" y="2789105"/>
            <a:ext cx="7559999" cy="1732334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4193959" y="1955251"/>
            <a:ext cx="701778" cy="71687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22104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Presented by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octag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3736975"/>
            <a:ext cx="3529012" cy="140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Section header title here </a:t>
            </a:r>
            <a:r>
              <a:rPr lang="en-US" dirty="0" err="1" smtClean="0"/>
              <a:t>Avenir</a:t>
            </a:r>
            <a:r>
              <a:rPr lang="en-US" dirty="0" smtClean="0"/>
              <a:t> heavy or Arial bold</a:t>
            </a:r>
            <a:endParaRPr lang="en-GB" dirty="0"/>
          </a:p>
        </p:txBody>
      </p:sp>
      <p:sp>
        <p:nvSpPr>
          <p:cNvPr id="2" name="Octagon 1"/>
          <p:cNvSpPr/>
          <p:nvPr userDrawn="1"/>
        </p:nvSpPr>
        <p:spPr>
          <a:xfrm>
            <a:off x="585976" y="1338813"/>
            <a:ext cx="2133319" cy="2133319"/>
          </a:xfrm>
          <a:prstGeom prst="octag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21765" y="1308931"/>
            <a:ext cx="1643530" cy="226838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500">
                <a:solidFill>
                  <a:schemeClr val="bg1"/>
                </a:solidFill>
              </a:defRPr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quar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90563" y="1432418"/>
            <a:ext cx="2007607" cy="20076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3736975"/>
            <a:ext cx="3529012" cy="140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Section header title here </a:t>
            </a:r>
            <a:r>
              <a:rPr lang="en-US" dirty="0" err="1" smtClean="0"/>
              <a:t>Avenir</a:t>
            </a:r>
            <a:r>
              <a:rPr lang="en-US" dirty="0" smtClean="0"/>
              <a:t> heavy or Arial bold</a:t>
            </a:r>
            <a:endParaRPr lang="en-GB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821765" y="1308931"/>
            <a:ext cx="1643530" cy="226838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500">
                <a:solidFill>
                  <a:schemeClr val="bg1"/>
                </a:solidFill>
              </a:defRPr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6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ctag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/>
          <p:cNvSpPr/>
          <p:nvPr userDrawn="1"/>
        </p:nvSpPr>
        <p:spPr>
          <a:xfrm>
            <a:off x="768845" y="1379495"/>
            <a:ext cx="2095812" cy="2095812"/>
          </a:xfrm>
          <a:prstGeom prst="octag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3736975"/>
            <a:ext cx="3529012" cy="140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Section header title here </a:t>
            </a:r>
            <a:r>
              <a:rPr lang="en-US" dirty="0" err="1" smtClean="0"/>
              <a:t>Avenir</a:t>
            </a:r>
            <a:r>
              <a:rPr lang="en-US" dirty="0" smtClean="0"/>
              <a:t> heavy or Arial bold</a:t>
            </a:r>
            <a:endParaRPr lang="en-GB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27605" y="1308931"/>
            <a:ext cx="1643530" cy="226838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5500">
                <a:solidFill>
                  <a:schemeClr val="bg1"/>
                </a:solidFill>
              </a:defRPr>
            </a:lvl1pPr>
            <a:lvl2pPr>
              <a:defRPr sz="54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38" r:id="rId2"/>
    <p:sldLayoutId id="2147483837" r:id="rId3"/>
    <p:sldLayoutId id="2147483716" r:id="rId4"/>
    <p:sldLayoutId id="2147483834" r:id="rId5"/>
    <p:sldLayoutId id="214748380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rsand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887" y="0"/>
            <a:ext cx="5664200" cy="6858000"/>
          </a:xfrm>
          <a:prstGeom prst="rect">
            <a:avLst/>
          </a:prstGeom>
        </p:spPr>
      </p:pic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830" r:id="rId2"/>
    <p:sldLayoutId id="2147483831" r:id="rId3"/>
    <p:sldLayoutId id="2147483832" r:id="rId4"/>
    <p:sldLayoutId id="214748383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G_Logotype_RGB_300px.png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0" y="298342"/>
            <a:ext cx="2160000" cy="489600"/>
          </a:xfrm>
          <a:prstGeom prst="rect">
            <a:avLst/>
          </a:prstGeom>
        </p:spPr>
      </p:pic>
      <p:pic>
        <p:nvPicPr>
          <p:cNvPr id="2" name="Picture 1" descr="Corner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075" y="3924300"/>
            <a:ext cx="4127500" cy="29337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40" r:id="rId15"/>
    <p:sldLayoutId id="2147483836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285832"/>
            <a:ext cx="2178050" cy="493691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7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&amp;G_Logotype_RGB_300px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0" y="298342"/>
            <a:ext cx="2160000" cy="489600"/>
          </a:xfrm>
          <a:prstGeom prst="rect">
            <a:avLst/>
          </a:prstGeom>
        </p:spPr>
      </p:pic>
      <p:pic>
        <p:nvPicPr>
          <p:cNvPr id="8" name="Picture 7" descr="Corne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075" y="3924300"/>
            <a:ext cx="4127500" cy="293370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19209" y="6356350"/>
            <a:ext cx="8267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A8A12B-FBBA-6F42-BE83-725BBAD19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8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285832"/>
            <a:ext cx="2178050" cy="493691"/>
          </a:xfrm>
          <a:prstGeom prst="rect">
            <a:avLst/>
          </a:prstGeom>
        </p:spPr>
      </p:pic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6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GG_Logo_We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69" y="437503"/>
            <a:ext cx="3454400" cy="798830"/>
          </a:xfrm>
          <a:prstGeom prst="rect">
            <a:avLst/>
          </a:prstGeom>
        </p:spPr>
      </p:pic>
      <p:pic>
        <p:nvPicPr>
          <p:cNvPr id="3" name="Picture 2" descr="C&amp;G_Ampersand_RGB.png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859" y="525708"/>
            <a:ext cx="4453141" cy="64204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91440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DA291C"/>
                </a:solidFill>
              </a:defRPr>
            </a:lvl1pPr>
          </a:lstStyle>
          <a:p>
            <a:fld id="{D2941396-4047-4640-B2FA-650670848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86" r:id="rId2"/>
    <p:sldLayoutId id="2147483711" r:id="rId3"/>
    <p:sldLayoutId id="214748383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445" y="6066969"/>
            <a:ext cx="23777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cs typeface="Arial"/>
              </a:rPr>
              <a:t>21 </a:t>
            </a:r>
            <a:r>
              <a:rPr lang="en-GB" sz="2300" dirty="0" smtClean="0">
                <a:cs typeface="Arial"/>
              </a:rPr>
              <a:t>July </a:t>
            </a:r>
            <a:r>
              <a:rPr lang="en-GB" sz="2300" dirty="0">
                <a:cs typeface="Arial"/>
              </a:rPr>
              <a:t>2016</a:t>
            </a:r>
            <a:endParaRPr lang="en-US" sz="23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90" y="508730"/>
            <a:ext cx="3299220" cy="755999"/>
          </a:xfrm>
          <a:prstGeom prst="rect">
            <a:avLst/>
          </a:prstGeom>
        </p:spPr>
      </p:pic>
      <p:pic>
        <p:nvPicPr>
          <p:cNvPr id="6" name="Picture 5" descr="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840" y="1396119"/>
            <a:ext cx="6146800" cy="549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5445" y="1337817"/>
            <a:ext cx="7251018" cy="294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b="1" dirty="0" smtClean="0">
                <a:solidFill>
                  <a:srgbClr val="DA291C"/>
                </a:solidFill>
                <a:cs typeface="Arial"/>
              </a:rPr>
              <a:t>Making </a:t>
            </a:r>
            <a:r>
              <a:rPr lang="en-GB" sz="3200" b="1" dirty="0">
                <a:solidFill>
                  <a:srgbClr val="DA291C"/>
                </a:solidFill>
                <a:cs typeface="Arial"/>
              </a:rPr>
              <a:t>Apprenticeships Work: </a:t>
            </a:r>
            <a:endParaRPr lang="en-GB" sz="3200" b="1" dirty="0" smtClean="0">
              <a:solidFill>
                <a:srgbClr val="DA291C"/>
              </a:solidFill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 sz="3200" b="1" dirty="0" smtClean="0">
                <a:solidFill>
                  <a:srgbClr val="DA291C"/>
                </a:solidFill>
                <a:cs typeface="Arial"/>
              </a:rPr>
              <a:t>Employer </a:t>
            </a:r>
            <a:r>
              <a:rPr lang="en-GB" sz="3200" b="1" dirty="0">
                <a:solidFill>
                  <a:srgbClr val="DA291C"/>
                </a:solidFill>
                <a:cs typeface="Arial"/>
              </a:rPr>
              <a:t>Engagement in Developing the Quality Apprenticeships </a:t>
            </a:r>
            <a:r>
              <a:rPr lang="en-GB" sz="3200" b="1" dirty="0" smtClean="0">
                <a:solidFill>
                  <a:srgbClr val="DA291C"/>
                </a:solidFill>
                <a:cs typeface="Arial"/>
              </a:rPr>
              <a:t>Model</a:t>
            </a:r>
          </a:p>
          <a:p>
            <a:pPr>
              <a:lnSpc>
                <a:spcPct val="90000"/>
              </a:lnSpc>
            </a:pPr>
            <a:endParaRPr lang="en-GB" sz="3200" b="1" dirty="0">
              <a:solidFill>
                <a:srgbClr val="DA291C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GB" sz="2300" b="1" dirty="0" smtClean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 sz="2300" b="1" dirty="0" smtClean="0">
                <a:cs typeface="Arial"/>
              </a:rPr>
              <a:t>Patrick Craven, Zeeshan Rahman &amp; Richard Guy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445" y="4745324"/>
            <a:ext cx="4526169" cy="1047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300" dirty="0">
                <a:cs typeface="Arial"/>
              </a:rPr>
              <a:t>London Conference on Employer </a:t>
            </a:r>
          </a:p>
          <a:p>
            <a:pPr>
              <a:lnSpc>
                <a:spcPct val="90000"/>
              </a:lnSpc>
            </a:pPr>
            <a:r>
              <a:rPr lang="en-GB" sz="2300" dirty="0">
                <a:cs typeface="Arial"/>
              </a:rPr>
              <a:t>Engagement in Education </a:t>
            </a:r>
          </a:p>
          <a:p>
            <a:pPr>
              <a:lnSpc>
                <a:spcPct val="90000"/>
              </a:lnSpc>
            </a:pPr>
            <a:r>
              <a:rPr lang="en-GB" sz="2300" dirty="0">
                <a:cs typeface="Arial"/>
              </a:rPr>
              <a:t>and Training</a:t>
            </a:r>
          </a:p>
        </p:txBody>
      </p:sp>
    </p:spTree>
    <p:extLst>
      <p:ext uri="{BB962C8B-B14F-4D97-AF65-F5344CB8AC3E}">
        <p14:creationId xmlns:p14="http://schemas.microsoft.com/office/powerpoint/2010/main" val="24960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ner2.jpg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649" y="3938212"/>
            <a:ext cx="4115607" cy="2927048"/>
          </a:xfrm>
          <a:prstGeom prst="rect">
            <a:avLst/>
          </a:prstGeom>
        </p:spPr>
      </p:pic>
      <p:sp>
        <p:nvSpPr>
          <p:cNvPr id="7" name="Octagon 6"/>
          <p:cNvSpPr/>
          <p:nvPr/>
        </p:nvSpPr>
        <p:spPr>
          <a:xfrm>
            <a:off x="618142" y="1188224"/>
            <a:ext cx="1270068" cy="1270068"/>
          </a:xfrm>
          <a:prstGeom prst="octagon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ctagon 7"/>
          <p:cNvSpPr/>
          <p:nvPr/>
        </p:nvSpPr>
        <p:spPr>
          <a:xfrm rot="1296830">
            <a:off x="663705" y="2639756"/>
            <a:ext cx="1217729" cy="1217729"/>
          </a:xfrm>
          <a:prstGeom prst="oct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1140" y="3992173"/>
            <a:ext cx="1222858" cy="122285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1440" y="586140"/>
            <a:ext cx="68600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rgbClr val="DA291C"/>
                </a:solidFill>
                <a:latin typeface="Arial"/>
                <a:cs typeface="Arial"/>
              </a:rPr>
              <a:t>Strategic Areas &amp; Action Plans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2335" y="1181873"/>
            <a:ext cx="7015239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spc="-40" dirty="0" smtClean="0">
                <a:latin typeface="Arial"/>
                <a:cs typeface="Arial"/>
              </a:rPr>
              <a:t>Adopt and use framework for components of a quality apprenticeship.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spc="-40" dirty="0" smtClean="0">
                <a:latin typeface="Arial"/>
                <a:cs typeface="Arial"/>
              </a:rPr>
              <a:t>Training and learning at heart of policy and action for apprenticeships.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spc="-40" dirty="0" smtClean="0">
                <a:latin typeface="Arial"/>
                <a:cs typeface="Arial"/>
              </a:rPr>
              <a:t>Employer groups and assessment organisations to drive up standards via governance.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spc="-40" dirty="0" smtClean="0">
                <a:latin typeface="Arial"/>
                <a:cs typeface="Arial"/>
              </a:rPr>
              <a:t>Single apprenticeship for each occupation and highly occupationally competent assessors.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spc="-40" dirty="0" smtClean="0">
                <a:latin typeface="Arial"/>
                <a:cs typeface="Arial"/>
              </a:rPr>
              <a:t>Every apprentice to have progression pathways and to continue T&amp;D after completion.</a:t>
            </a:r>
            <a:endParaRPr lang="en-GB" sz="1400" spc="-4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2335" y="2789007"/>
            <a:ext cx="7015239" cy="91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 smtClean="0"/>
              <a:t>Employer-led </a:t>
            </a:r>
            <a:r>
              <a:rPr lang="en-GB" sz="1400" dirty="0"/>
              <a:t>governing </a:t>
            </a:r>
            <a:r>
              <a:rPr lang="en-GB" sz="1400" dirty="0" smtClean="0"/>
              <a:t>bodies to take forward voluntary </a:t>
            </a:r>
            <a:r>
              <a:rPr lang="en-GB" sz="1400" dirty="0"/>
              <a:t>extension of </a:t>
            </a:r>
            <a:r>
              <a:rPr lang="en-GB" sz="1400" dirty="0" smtClean="0"/>
              <a:t>licence to practice and have oversight of levy expenditure policies.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 smtClean="0"/>
              <a:t>Apprenticeship </a:t>
            </a:r>
            <a:r>
              <a:rPr lang="en-GB" sz="1400" dirty="0"/>
              <a:t>levy </a:t>
            </a:r>
            <a:r>
              <a:rPr lang="en-GB" sz="1400" dirty="0" smtClean="0"/>
              <a:t>to be on </a:t>
            </a:r>
            <a:r>
              <a:rPr lang="en-GB" sz="1400" dirty="0"/>
              <a:t>virtual </a:t>
            </a:r>
            <a:r>
              <a:rPr lang="en-GB" sz="1400" dirty="0" smtClean="0"/>
              <a:t>accounts, made </a:t>
            </a:r>
            <a:r>
              <a:rPr lang="en-GB" sz="1400" dirty="0"/>
              <a:t>easier for </a:t>
            </a:r>
            <a:r>
              <a:rPr lang="en-GB" sz="1400" dirty="0" smtClean="0"/>
              <a:t>employers </a:t>
            </a:r>
            <a:r>
              <a:rPr lang="en-GB" sz="1400" dirty="0"/>
              <a:t>to opt for direct </a:t>
            </a:r>
            <a:r>
              <a:rPr lang="en-GB" sz="1400" dirty="0" smtClean="0"/>
              <a:t>funding, and possible for providers to </a:t>
            </a:r>
            <a:r>
              <a:rPr lang="en-GB" sz="1400" dirty="0"/>
              <a:t>subcontract to levy paying </a:t>
            </a:r>
            <a:r>
              <a:rPr lang="en-GB" sz="1400" dirty="0" smtClean="0"/>
              <a:t>employers.</a:t>
            </a:r>
            <a:endParaRPr lang="en-GB" sz="1400" spc="-4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2334" y="4021391"/>
            <a:ext cx="701523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 smtClean="0"/>
              <a:t>Strengthen careers guidance and recruitment into apprenticeships. 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 smtClean="0"/>
              <a:t>Employers to increase proportion </a:t>
            </a:r>
            <a:r>
              <a:rPr lang="en-GB" sz="1400" dirty="0"/>
              <a:t>of apprenticeships offered as </a:t>
            </a:r>
            <a:r>
              <a:rPr lang="en-GB" sz="1400" dirty="0" smtClean="0"/>
              <a:t>vacancies.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 smtClean="0"/>
              <a:t>UCAS-style </a:t>
            </a:r>
            <a:r>
              <a:rPr lang="en-GB" sz="1400" dirty="0"/>
              <a:t>application process </a:t>
            </a:r>
            <a:r>
              <a:rPr lang="en-GB" sz="1400" dirty="0" smtClean="0"/>
              <a:t>to be established</a:t>
            </a:r>
            <a:r>
              <a:rPr lang="en-GB" sz="1400" dirty="0"/>
              <a:t>. </a:t>
            </a:r>
            <a:endParaRPr lang="en-GB" sz="1400" dirty="0" smtClean="0"/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/>
              <a:t>G</a:t>
            </a:r>
            <a:r>
              <a:rPr lang="en-GB" sz="1400" dirty="0" smtClean="0"/>
              <a:t>overnment</a:t>
            </a:r>
            <a:r>
              <a:rPr lang="en-GB" sz="1400" dirty="0"/>
              <a:t>, colleges and providers to help </a:t>
            </a:r>
            <a:r>
              <a:rPr lang="en-GB" sz="1400" dirty="0" smtClean="0"/>
              <a:t>vocational learners progress </a:t>
            </a:r>
            <a:r>
              <a:rPr lang="en-GB" sz="1400" dirty="0"/>
              <a:t>onto related apprenticeships to complete their training. </a:t>
            </a:r>
            <a:endParaRPr lang="en-GB" sz="1400" spc="-4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055" y="1554700"/>
            <a:ext cx="132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Quality at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the Heart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734" y="2954086"/>
            <a:ext cx="129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Employer Commitment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997" y="4417306"/>
            <a:ext cx="141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Access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618142" y="5308402"/>
            <a:ext cx="1308856" cy="1294422"/>
          </a:xfrm>
          <a:prstGeom prst="pent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A41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2898" y="5567939"/>
            <a:ext cx="7015239" cy="91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 smtClean="0"/>
              <a:t>Employer-led governing body to take many apprenticeship-related decisions, </a:t>
            </a:r>
            <a:r>
              <a:rPr lang="en-GB" sz="1400" dirty="0"/>
              <a:t>with </a:t>
            </a:r>
            <a:r>
              <a:rPr lang="en-GB" sz="1400" dirty="0" smtClean="0"/>
              <a:t>some decisions remaining </a:t>
            </a:r>
            <a:r>
              <a:rPr lang="en-GB" sz="1400" dirty="0"/>
              <a:t>with Government. </a:t>
            </a:r>
            <a:r>
              <a:rPr lang="en-GB" sz="1400" dirty="0" smtClean="0"/>
              <a:t> </a:t>
            </a:r>
          </a:p>
          <a:p>
            <a:pPr marL="104400" indent="-104400">
              <a:lnSpc>
                <a:spcPct val="90000"/>
              </a:lnSpc>
              <a:spcAft>
                <a:spcPts val="400"/>
              </a:spcAft>
              <a:buClr>
                <a:srgbClr val="DA291C"/>
              </a:buClr>
              <a:buFont typeface="Arial"/>
              <a:buChar char="•"/>
            </a:pPr>
            <a:r>
              <a:rPr lang="en-GB" sz="1400" dirty="0" smtClean="0"/>
              <a:t>Build </a:t>
            </a:r>
            <a:r>
              <a:rPr lang="en-GB" sz="1400" dirty="0"/>
              <a:t>on </a:t>
            </a:r>
            <a:r>
              <a:rPr lang="en-GB" sz="1400" dirty="0" smtClean="0"/>
              <a:t>Trailblazer </a:t>
            </a:r>
            <a:r>
              <a:rPr lang="en-GB" sz="1400" dirty="0"/>
              <a:t>employer group model but integrate </a:t>
            </a:r>
            <a:r>
              <a:rPr lang="en-GB" sz="1400" dirty="0" smtClean="0"/>
              <a:t>with new </a:t>
            </a:r>
            <a:r>
              <a:rPr lang="en-GB" sz="1400" dirty="0"/>
              <a:t>form of Industrial Partnership and/or Sector Skills Council. </a:t>
            </a:r>
            <a:endParaRPr lang="en-GB" sz="1400" spc="-4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997" y="5840648"/>
            <a:ext cx="141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Leadership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3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6736" y="1577622"/>
            <a:ext cx="4765659" cy="4575175"/>
          </a:xfrm>
        </p:spPr>
        <p:txBody>
          <a:bodyPr/>
          <a:lstStyle/>
          <a:p>
            <a:r>
              <a:rPr lang="en-US" dirty="0" smtClean="0"/>
              <a:t>Setting the scene</a:t>
            </a:r>
          </a:p>
          <a:p>
            <a:endParaRPr lang="en-US" dirty="0" smtClean="0"/>
          </a:p>
          <a:p>
            <a:r>
              <a:rPr lang="en-US" dirty="0" smtClean="0"/>
              <a:t>Industry Skills Board</a:t>
            </a:r>
          </a:p>
          <a:p>
            <a:endParaRPr lang="en-US" dirty="0" smtClean="0"/>
          </a:p>
          <a:p>
            <a:r>
              <a:rPr lang="en-US" dirty="0" smtClean="0"/>
              <a:t>Quality Apprenticeships Model</a:t>
            </a:r>
          </a:p>
          <a:p>
            <a:endParaRPr lang="en-US" dirty="0" smtClean="0"/>
          </a:p>
          <a:p>
            <a:r>
              <a:rPr lang="en-US" dirty="0" smtClean="0"/>
              <a:t>Case studies</a:t>
            </a:r>
          </a:p>
          <a:p>
            <a:endParaRPr lang="en-US" dirty="0" smtClean="0"/>
          </a:p>
          <a:p>
            <a:r>
              <a:rPr lang="en-US" dirty="0" smtClean="0"/>
              <a:t>Strategic Areas &amp; Action Plans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3567" y="1686803"/>
            <a:ext cx="4136769" cy="927100"/>
          </a:xfrm>
        </p:spPr>
        <p:txBody>
          <a:bodyPr/>
          <a:lstStyle/>
          <a:p>
            <a:r>
              <a:rPr lang="en-GB" dirty="0"/>
              <a:t>Apprenticeships </a:t>
            </a:r>
            <a:r>
              <a:rPr lang="en-GB" dirty="0" smtClean="0"/>
              <a:t>at forefront </a:t>
            </a:r>
            <a:r>
              <a:rPr lang="en-GB" dirty="0"/>
              <a:t>of </a:t>
            </a:r>
            <a:r>
              <a:rPr lang="en-GB" dirty="0" smtClean="0"/>
              <a:t>current </a:t>
            </a:r>
            <a:r>
              <a:rPr lang="en-GB" dirty="0"/>
              <a:t>education and skills </a:t>
            </a:r>
            <a:r>
              <a:rPr lang="en-GB" dirty="0" smtClean="0"/>
              <a:t>agenda </a:t>
            </a:r>
          </a:p>
          <a:p>
            <a:pPr marL="0" indent="0">
              <a:buNone/>
            </a:pPr>
            <a:endParaRPr lang="en-GB" sz="500" dirty="0" smtClean="0"/>
          </a:p>
          <a:p>
            <a:r>
              <a:rPr lang="en-GB" dirty="0"/>
              <a:t>Politicians </a:t>
            </a:r>
            <a:r>
              <a:rPr lang="en-GB" dirty="0" smtClean="0"/>
              <a:t>and businesses want good </a:t>
            </a:r>
            <a:r>
              <a:rPr lang="en-GB" dirty="0"/>
              <a:t>quality </a:t>
            </a:r>
            <a:r>
              <a:rPr lang="en-GB" dirty="0" smtClean="0"/>
              <a:t>apprenticeships</a:t>
            </a:r>
          </a:p>
          <a:p>
            <a:pPr marL="0" indent="0">
              <a:buNone/>
            </a:pPr>
            <a:endParaRPr lang="en-GB" sz="500" dirty="0" smtClean="0"/>
          </a:p>
          <a:p>
            <a:r>
              <a:rPr lang="en-GB" dirty="0" smtClean="0"/>
              <a:t>But lack of consensus on apprenticeship quality and delivery</a:t>
            </a:r>
          </a:p>
          <a:p>
            <a:pPr marL="0" indent="0">
              <a:buNone/>
            </a:pPr>
            <a:endParaRPr lang="en-GB" sz="500" dirty="0" smtClean="0"/>
          </a:p>
          <a:p>
            <a:r>
              <a:rPr lang="en-GB" dirty="0" smtClean="0"/>
              <a:t>Need to implement and build on apprenticeship reforms and put quality at heart of apprenticeships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14122" y="2547257"/>
            <a:ext cx="3298825" cy="2467973"/>
          </a:xfrm>
        </p:spPr>
        <p:txBody>
          <a:bodyPr/>
          <a:lstStyle/>
          <a:p>
            <a:r>
              <a:rPr lang="en-GB" sz="2000" dirty="0"/>
              <a:t>T</a:t>
            </a:r>
            <a:r>
              <a:rPr lang="en-GB" sz="2000" dirty="0" smtClean="0"/>
              <a:t>hree </a:t>
            </a:r>
            <a:r>
              <a:rPr lang="en-GB" sz="2000" dirty="0"/>
              <a:t>million apprenticeship starts by </a:t>
            </a:r>
            <a:r>
              <a:rPr lang="en-GB" sz="2000" dirty="0" smtClean="0"/>
              <a:t>2020 </a:t>
            </a:r>
          </a:p>
          <a:p>
            <a:r>
              <a:rPr lang="en-GB" sz="2000" dirty="0" smtClean="0"/>
              <a:t>&amp; </a:t>
            </a:r>
            <a:endParaRPr lang="en-GB" sz="2000" dirty="0"/>
          </a:p>
          <a:p>
            <a:r>
              <a:rPr lang="en-GB" sz="2000" dirty="0" smtClean="0"/>
              <a:t>&gt;30k </a:t>
            </a:r>
            <a:r>
              <a:rPr lang="en-GB" sz="2000" dirty="0"/>
              <a:t>new apprentice </a:t>
            </a:r>
            <a:r>
              <a:rPr lang="en-GB" sz="2000" dirty="0" smtClean="0"/>
              <a:t>jobs pledged by employers</a:t>
            </a:r>
            <a:r>
              <a:rPr lang="en-US" sz="2000" dirty="0"/>
              <a:t> </a:t>
            </a:r>
          </a:p>
          <a:p>
            <a:r>
              <a:rPr lang="en-US" sz="2000" dirty="0" smtClean="0"/>
              <a:t>@ NAW 2016</a:t>
            </a:r>
            <a:endParaRPr lang="en-GB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A291C"/>
                </a:solidFill>
              </a:rPr>
              <a:t>Setting the scene</a:t>
            </a:r>
            <a:endParaRPr lang="en-US" dirty="0">
              <a:solidFill>
                <a:srgbClr val="DA29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941396-4047-4640-B2FA-650670848297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49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626" y="428960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DA291C"/>
                </a:solidFill>
                <a:latin typeface="+mj-lt"/>
                <a:cs typeface="Avenir 85 Heavy"/>
              </a:rPr>
              <a:t>Industry Skills Board (ISB)</a:t>
            </a:r>
            <a:endParaRPr lang="en-US" sz="3600" b="1" dirty="0">
              <a:solidFill>
                <a:srgbClr val="DA291C"/>
              </a:solidFill>
              <a:latin typeface="+mj-lt"/>
              <a:cs typeface="Avenir 85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180482"/>
            <a:ext cx="796976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dirty="0"/>
              <a:t>A</a:t>
            </a:r>
            <a:r>
              <a:rPr lang="en-GB" dirty="0" smtClean="0"/>
              <a:t>n employer group set up </a:t>
            </a:r>
            <a:r>
              <a:rPr lang="en-GB" smtClean="0"/>
              <a:t>by City </a:t>
            </a:r>
            <a:r>
              <a:rPr lang="en-GB" dirty="0"/>
              <a:t>&amp; Guilds </a:t>
            </a:r>
            <a:r>
              <a:rPr lang="en-GB" dirty="0" smtClean="0"/>
              <a:t>Group to </a:t>
            </a:r>
            <a:r>
              <a:rPr lang="en-GB" dirty="0"/>
              <a:t>look at </a:t>
            </a:r>
            <a:r>
              <a:rPr lang="en-GB" dirty="0" smtClean="0"/>
              <a:t>wider </a:t>
            </a:r>
            <a:r>
              <a:rPr lang="en-GB" dirty="0"/>
              <a:t>skills agenda, develop an analysis and understanding of what constitutes best practice and ensure this is communicated </a:t>
            </a:r>
            <a:r>
              <a:rPr lang="en-GB"/>
              <a:t>to </a:t>
            </a:r>
            <a:r>
              <a:rPr lang="en-GB" smtClean="0"/>
              <a:t>policymakers</a:t>
            </a:r>
            <a:endParaRPr lang="en-GB" dirty="0">
              <a:cs typeface="Avenir 45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72756" y="1985225"/>
            <a:ext cx="427067" cy="543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35" y="2125903"/>
            <a:ext cx="6981737" cy="47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2256" y="583951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DA291C"/>
                </a:solidFill>
                <a:latin typeface="+mj-lt"/>
                <a:cs typeface="Avenir 85 Heavy"/>
              </a:rPr>
              <a:t>Quality Apprenticeships Model</a:t>
            </a:r>
            <a:endParaRPr lang="en-US" sz="3600" b="1" dirty="0">
              <a:solidFill>
                <a:srgbClr val="DA291C"/>
              </a:solidFill>
              <a:latin typeface="+mj-lt"/>
              <a:cs typeface="Avenir 85 Heav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402809"/>
            <a:ext cx="8221695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sz="2000" dirty="0" smtClean="0"/>
              <a:t>Model proposed by City </a:t>
            </a:r>
            <a:r>
              <a:rPr lang="en-GB" sz="2000" dirty="0"/>
              <a:t>&amp; Guilds </a:t>
            </a:r>
            <a:r>
              <a:rPr lang="en-GB" sz="2000" dirty="0" smtClean="0"/>
              <a:t>and ISB based </a:t>
            </a:r>
            <a:r>
              <a:rPr lang="en-GB" sz="2000" dirty="0"/>
              <a:t>on </a:t>
            </a:r>
            <a:r>
              <a:rPr lang="en-GB" sz="2000" dirty="0" smtClean="0"/>
              <a:t>literature review and employer consultation with focus on quality 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sz="2000" dirty="0" smtClean="0"/>
              <a:t>Quality is a central theme and is about:</a:t>
            </a:r>
          </a:p>
          <a:p>
            <a:pPr marL="808038" lvl="1" indent="-268288">
              <a:spcAft>
                <a:spcPts val="600"/>
              </a:spcAft>
              <a:buClr>
                <a:srgbClr val="DA291C"/>
              </a:buClr>
              <a:buSzPct val="128000"/>
              <a:buFont typeface="Courier New" panose="02070309020205020404" pitchFamily="49" charset="0"/>
              <a:buChar char="o"/>
            </a:pPr>
            <a:r>
              <a:rPr lang="en-GB" sz="1600" dirty="0" smtClean="0"/>
              <a:t>Recruitment being intrinsically demanding </a:t>
            </a:r>
            <a:r>
              <a:rPr lang="en-GB" sz="1600" dirty="0"/>
              <a:t>and worthwhile </a:t>
            </a:r>
          </a:p>
          <a:p>
            <a:pPr marL="808038" lvl="1" indent="-268288">
              <a:spcAft>
                <a:spcPts val="600"/>
              </a:spcAft>
              <a:buClr>
                <a:srgbClr val="DA291C"/>
              </a:buClr>
              <a:buSzPct val="128000"/>
              <a:buFont typeface="Courier New" panose="02070309020205020404" pitchFamily="49" charset="0"/>
              <a:buChar char="o"/>
            </a:pPr>
            <a:r>
              <a:rPr lang="en-GB" sz="1600" dirty="0" smtClean="0"/>
              <a:t>T&amp;L programmes using range </a:t>
            </a:r>
            <a:r>
              <a:rPr lang="en-GB" sz="1600" dirty="0"/>
              <a:t>of </a:t>
            </a:r>
            <a:r>
              <a:rPr lang="en-GB" sz="1600" dirty="0" smtClean="0"/>
              <a:t>methods </a:t>
            </a:r>
            <a:r>
              <a:rPr lang="en-GB" sz="1600" dirty="0"/>
              <a:t>and </a:t>
            </a:r>
            <a:r>
              <a:rPr lang="en-GB" sz="1600" dirty="0" smtClean="0"/>
              <a:t>supported by highly </a:t>
            </a:r>
            <a:r>
              <a:rPr lang="en-GB" sz="1600" dirty="0"/>
              <a:t>skilled adults </a:t>
            </a:r>
            <a:endParaRPr lang="en-GB" sz="1600" dirty="0" smtClean="0"/>
          </a:p>
          <a:p>
            <a:pPr marL="808038" lvl="1" indent="-268288">
              <a:spcAft>
                <a:spcPts val="600"/>
              </a:spcAft>
              <a:buClr>
                <a:srgbClr val="DA291C"/>
              </a:buClr>
              <a:buSzPct val="128000"/>
              <a:buFont typeface="Courier New" panose="02070309020205020404" pitchFamily="49" charset="0"/>
              <a:buChar char="o"/>
            </a:pPr>
            <a:r>
              <a:rPr lang="en-GB" sz="1600" dirty="0" smtClean="0"/>
              <a:t>Demanding end-assessment having high standards</a:t>
            </a:r>
          </a:p>
          <a:p>
            <a:pPr marL="808038" lvl="1" indent="-268288">
              <a:spcAft>
                <a:spcPts val="600"/>
              </a:spcAft>
              <a:buClr>
                <a:srgbClr val="DA291C"/>
              </a:buClr>
              <a:buSzPct val="128000"/>
              <a:buFont typeface="Courier New" panose="02070309020205020404" pitchFamily="49" charset="0"/>
              <a:buChar char="o"/>
            </a:pPr>
            <a:r>
              <a:rPr lang="en-GB" sz="1600" dirty="0" smtClean="0"/>
              <a:t>Progression </a:t>
            </a:r>
            <a:r>
              <a:rPr lang="en-GB" sz="1600" dirty="0"/>
              <a:t>opportunities </a:t>
            </a:r>
            <a:r>
              <a:rPr lang="en-GB" sz="1600" dirty="0" smtClean="0"/>
              <a:t>showing potential </a:t>
            </a:r>
            <a:r>
              <a:rPr lang="en-GB" sz="1600" dirty="0"/>
              <a:t>career </a:t>
            </a:r>
            <a:r>
              <a:rPr lang="en-GB" sz="1600" dirty="0" smtClean="0"/>
              <a:t>routes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86463"/>
            <a:ext cx="9144000" cy="2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209" y="1429279"/>
            <a:ext cx="5615672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100k staff in UK, with 2.5k apprentices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18k completed L2 Hospitality Apprenticeship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No qualifications required but M&amp;E assessment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‘Not Going to Uni’ campaign for ages 16-24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Crew trainers mainly provide on-the-job training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Coaching, mentoring and feedback via formal review meetings, drop-in sessions, workshops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Maths &amp; English – LearnDirect/external tutors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>
                <a:cs typeface="Avenir 45 Book"/>
              </a:rPr>
              <a:t>Motivated by awards/rewards for hitting </a:t>
            </a:r>
            <a:r>
              <a:rPr lang="en-GB" dirty="0" smtClean="0">
                <a:cs typeface="Avenir 45 Book"/>
              </a:rPr>
              <a:t>targets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Technical exam, M&amp;E tests, QSC exam, evidence log online and tasks in paper diary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Progress to various roles possible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L3 Hospitality/Customer Service in 2016</a:t>
            </a:r>
            <a:endParaRPr lang="en-GB" dirty="0">
              <a:cs typeface="Avenir 45 Boo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1608" y="488059"/>
            <a:ext cx="7886700" cy="87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DA291C"/>
                </a:solidFill>
              </a:rPr>
              <a:t>McDonald’s Case Study</a:t>
            </a:r>
            <a:endParaRPr lang="en-US" sz="3600" b="1" dirty="0">
              <a:solidFill>
                <a:srgbClr val="DA29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4881" y="2827474"/>
            <a:ext cx="2839613" cy="2835390"/>
          </a:xfrm>
          <a:prstGeom prst="diamond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94" y="1142545"/>
            <a:ext cx="1338186" cy="13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209" y="1380629"/>
            <a:ext cx="5751269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275 staff - 11 apprentices and 48 completed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Advanced L3 Engineering/Manufacturing (Tech)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6-month recruitment campaign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Parents</a:t>
            </a:r>
            <a:r>
              <a:rPr lang="en-GB" dirty="0">
                <a:cs typeface="Avenir 45 Book"/>
              </a:rPr>
              <a:t>’ </a:t>
            </a:r>
            <a:r>
              <a:rPr lang="en-GB" dirty="0" smtClean="0">
                <a:cs typeface="Avenir 45 Book"/>
              </a:rPr>
              <a:t>evening, factory tour, workshops etc.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L3 BTEC, L2 NVQ, FS &amp; Work in 11 departments</a:t>
            </a:r>
            <a:endParaRPr lang="en-GB" dirty="0">
              <a:cs typeface="Avenir 45 Book"/>
            </a:endParaRP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Role specialism with L3 NVQ 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Mentoring, reviews, feedback via formal/informal review meetings and group/one-to-one sessions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Rewarded with pay rise for hitting targets 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College for qualifications and functional skills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Productivity, accuracy and quality are crucial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3"/>
              </a:buBlip>
            </a:pPr>
            <a:r>
              <a:rPr lang="en-GB" dirty="0" smtClean="0">
                <a:cs typeface="Avenir 45 Book"/>
              </a:rPr>
              <a:t>Qualified apprentice could progress to various roles and study up to masters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1608" y="488059"/>
            <a:ext cx="7886700" cy="87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DA291C"/>
                </a:solidFill>
              </a:rPr>
              <a:t>Xtrac Case Study</a:t>
            </a:r>
            <a:endParaRPr lang="en-US" sz="3600" b="1" dirty="0">
              <a:solidFill>
                <a:srgbClr val="DA29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478" y="1361334"/>
            <a:ext cx="2679032" cy="120067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3189" y="3258694"/>
            <a:ext cx="2353611" cy="2307915"/>
          </a:xfrm>
          <a:prstGeom prst="octagon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9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209" y="1429279"/>
            <a:ext cx="5615672" cy="525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smtClean="0">
                <a:cs typeface="Avenir 45 Book"/>
              </a:rPr>
              <a:t>140k staff, </a:t>
            </a:r>
            <a:r>
              <a:rPr lang="en-GB" dirty="0" smtClean="0">
                <a:cs typeface="Avenir 45 Book"/>
              </a:rPr>
              <a:t>with 1,000 apprentices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Entry level &amp; higher level programmes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Recruit young people from 3</a:t>
            </a:r>
            <a:r>
              <a:rPr lang="en-GB" baseline="30000" dirty="0" smtClean="0">
                <a:cs typeface="Avenir 45 Book"/>
              </a:rPr>
              <a:t>rd</a:t>
            </a:r>
            <a:r>
              <a:rPr lang="en-GB" dirty="0" smtClean="0">
                <a:cs typeface="Avenir 45 Book"/>
              </a:rPr>
              <a:t> sector/job centres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Pre-employment training and work experience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Recruitment difficulties in pre-apprenticeships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Technical qualifications, soft skills training, M&amp;E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Coaching/mentoring by manager/external coach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Linked to financial services sector qualifications recently modernised via Trailblazers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End assessment blended to cover knowledge and skills via practical element and exams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Established pathways to develop and progress e.g. L2 to L3 or Higher Level apprenticeship 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endParaRPr lang="en-GB" dirty="0" smtClean="0">
              <a:cs typeface="Avenir 45 Boo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1608" y="488059"/>
            <a:ext cx="7886700" cy="87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DA291C"/>
                </a:solidFill>
              </a:rPr>
              <a:t>Barclays Case Study</a:t>
            </a:r>
            <a:endParaRPr lang="en-US" sz="3600" b="1" dirty="0">
              <a:solidFill>
                <a:srgbClr val="DA29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6555" y="2753416"/>
            <a:ext cx="2440245" cy="2336940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555" y="1550031"/>
            <a:ext cx="2440245" cy="4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209" y="1361334"/>
            <a:ext cx="561567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9k staff, with 133 apprentices at L3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Need GCSE’s in English, Maths, Science A*-C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Online application, video, tests, and interview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Initially more off-the-job </a:t>
            </a:r>
            <a:r>
              <a:rPr lang="en-GB" smtClean="0">
                <a:cs typeface="Avenir 45 Book"/>
              </a:rPr>
              <a:t>training and </a:t>
            </a:r>
            <a:r>
              <a:rPr lang="en-GB" dirty="0" smtClean="0">
                <a:cs typeface="Avenir 45 Book"/>
              </a:rPr>
              <a:t>then on-site with manager and mentor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Technical courses, academic qualification, and practical element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Technical, </a:t>
            </a:r>
            <a:r>
              <a:rPr lang="en-GB" dirty="0">
                <a:cs typeface="Avenir 45 Book"/>
              </a:rPr>
              <a:t>soft and M&amp;E skills developed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In-year assessments, and end-of-year practical and written assessments since Trailblazers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Quality Improvement Group for apprentices</a:t>
            </a: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Progress to higher qualification or new </a:t>
            </a:r>
            <a:r>
              <a:rPr lang="en-GB" dirty="0">
                <a:cs typeface="Avenir 45 Book"/>
              </a:rPr>
              <a:t>Higher Apprenticeships in </a:t>
            </a:r>
            <a:r>
              <a:rPr lang="en-GB" smtClean="0">
                <a:cs typeface="Avenir 45 Book"/>
              </a:rPr>
              <a:t>IS/IT &amp; Project </a:t>
            </a:r>
            <a:r>
              <a:rPr lang="en-GB" dirty="0" smtClean="0">
                <a:cs typeface="Avenir 45 Book"/>
              </a:rPr>
              <a:t>Management</a:t>
            </a:r>
            <a:endParaRPr lang="en-GB" dirty="0">
              <a:cs typeface="Avenir 45 Book"/>
            </a:endParaRPr>
          </a:p>
          <a:p>
            <a:pPr marL="523875" lvl="1" indent="-342900">
              <a:spcAft>
                <a:spcPts val="1000"/>
              </a:spcAft>
              <a:buClr>
                <a:srgbClr val="DA291C"/>
              </a:buClr>
              <a:buSzPct val="128000"/>
              <a:buBlip>
                <a:blip r:embed="rId2"/>
              </a:buBlip>
            </a:pPr>
            <a:r>
              <a:rPr lang="en-GB" dirty="0" smtClean="0">
                <a:cs typeface="Avenir 45 Book"/>
              </a:rPr>
              <a:t>Good retention, progression, and productivity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1608" y="488059"/>
            <a:ext cx="7886700" cy="873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DA291C"/>
                </a:solidFill>
              </a:rPr>
              <a:t>National Grid Case Study</a:t>
            </a:r>
            <a:endParaRPr lang="en-US" sz="3600" b="1" dirty="0">
              <a:solidFill>
                <a:srgbClr val="DA29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A8A12B-FBBA-6F42-BE83-725BBAD1957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6555" y="2737522"/>
            <a:ext cx="2592000" cy="2592000"/>
          </a:xfrm>
          <a:prstGeom prst="pentagon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789" y="1515092"/>
            <a:ext cx="2290011" cy="5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-agenda slides">
  <a:themeElements>
    <a:clrScheme name="C&amp;G-Cred-Final">
      <a:dk1>
        <a:sysClr val="windowText" lastClr="000000"/>
      </a:dk1>
      <a:lt1>
        <a:sysClr val="window" lastClr="FFFFFF"/>
      </a:lt1>
      <a:dk2>
        <a:srgbClr val="DA291C"/>
      </a:dk2>
      <a:lt2>
        <a:srgbClr val="7F7F7F"/>
      </a:lt2>
      <a:accent1>
        <a:srgbClr val="DB4699"/>
      </a:accent1>
      <a:accent2>
        <a:srgbClr val="FAA41A"/>
      </a:accent2>
      <a:accent3>
        <a:srgbClr val="62BB46"/>
      </a:accent3>
      <a:accent4>
        <a:srgbClr val="0088CE"/>
      </a:accent4>
      <a:accent5>
        <a:srgbClr val="A9A9A9"/>
      </a:accent5>
      <a:accent6>
        <a:srgbClr val="00B8B0"/>
      </a:accent6>
      <a:hlink>
        <a:srgbClr val="2D257D"/>
      </a:hlink>
      <a:folHlink>
        <a:srgbClr val="84005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-divider slides">
  <a:themeElements>
    <a:clrScheme name="C&amp;G Main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A291C"/>
      </a:accent1>
      <a:accent2>
        <a:srgbClr val="FFDF00"/>
      </a:accent2>
      <a:accent3>
        <a:srgbClr val="DB4699"/>
      </a:accent3>
      <a:accent4>
        <a:srgbClr val="FAA41A"/>
      </a:accent4>
      <a:accent5>
        <a:srgbClr val="62BB46"/>
      </a:accent5>
      <a:accent6>
        <a:srgbClr val="0088CE"/>
      </a:accent6>
      <a:hlink>
        <a:srgbClr val="A9A9A9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e presentation slides">
  <a:themeElements>
    <a:clrScheme name="C&amp;GG brand colours">
      <a:dk1>
        <a:sysClr val="windowText" lastClr="000000"/>
      </a:dk1>
      <a:lt1>
        <a:sysClr val="window" lastClr="FFFFFF"/>
      </a:lt1>
      <a:dk2>
        <a:srgbClr val="DA291C"/>
      </a:dk2>
      <a:lt2>
        <a:srgbClr val="B4B4B4"/>
      </a:lt2>
      <a:accent1>
        <a:srgbClr val="280071"/>
      </a:accent1>
      <a:accent2>
        <a:srgbClr val="FFA300"/>
      </a:accent2>
      <a:accent3>
        <a:srgbClr val="E10098"/>
      </a:accent3>
      <a:accent4>
        <a:srgbClr val="78BE20"/>
      </a:accent4>
      <a:accent5>
        <a:srgbClr val="840B55"/>
      </a:accent5>
      <a:accent6>
        <a:srgbClr val="00BFB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ogo only background ">
  <a:themeElements>
    <a:clrScheme name="C&amp;G Main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A291C"/>
      </a:accent1>
      <a:accent2>
        <a:srgbClr val="FFDF00"/>
      </a:accent2>
      <a:accent3>
        <a:srgbClr val="DB4699"/>
      </a:accent3>
      <a:accent4>
        <a:srgbClr val="FAA41A"/>
      </a:accent4>
      <a:accent5>
        <a:srgbClr val="62BB46"/>
      </a:accent5>
      <a:accent6>
        <a:srgbClr val="0088CE"/>
      </a:accent6>
      <a:hlink>
        <a:srgbClr val="A9A9A9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ogo only 2">
  <a:themeElements>
    <a:clrScheme name="C&amp;G Main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A291C"/>
      </a:accent1>
      <a:accent2>
        <a:srgbClr val="FFDF00"/>
      </a:accent2>
      <a:accent3>
        <a:srgbClr val="DB4699"/>
      </a:accent3>
      <a:accent4>
        <a:srgbClr val="FAA41A"/>
      </a:accent4>
      <a:accent5>
        <a:srgbClr val="62BB46"/>
      </a:accent5>
      <a:accent6>
        <a:srgbClr val="0088CE"/>
      </a:accent6>
      <a:hlink>
        <a:srgbClr val="A9A9A9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Map slides">
  <a:themeElements>
    <a:clrScheme name="C&amp;GG brand colours">
      <a:dk1>
        <a:sysClr val="windowText" lastClr="000000"/>
      </a:dk1>
      <a:lt1>
        <a:sysClr val="window" lastClr="FFFFFF"/>
      </a:lt1>
      <a:dk2>
        <a:srgbClr val="DA291C"/>
      </a:dk2>
      <a:lt2>
        <a:srgbClr val="B4B4B4"/>
      </a:lt2>
      <a:accent1>
        <a:srgbClr val="280071"/>
      </a:accent1>
      <a:accent2>
        <a:srgbClr val="FFA300"/>
      </a:accent2>
      <a:accent3>
        <a:srgbClr val="E10098"/>
      </a:accent3>
      <a:accent4>
        <a:srgbClr val="78BE20"/>
      </a:accent4>
      <a:accent5>
        <a:srgbClr val="840B55"/>
      </a:accent5>
      <a:accent6>
        <a:srgbClr val="00BFB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End slides">
  <a:themeElements>
    <a:clrScheme name="C&amp;G Main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A291C"/>
      </a:accent1>
      <a:accent2>
        <a:srgbClr val="FFDF00"/>
      </a:accent2>
      <a:accent3>
        <a:srgbClr val="DB4699"/>
      </a:accent3>
      <a:accent4>
        <a:srgbClr val="FAA41A"/>
      </a:accent4>
      <a:accent5>
        <a:srgbClr val="62BB46"/>
      </a:accent5>
      <a:accent6>
        <a:srgbClr val="0088CE"/>
      </a:accent6>
      <a:hlink>
        <a:srgbClr val="A9A9A9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C1A0B577A0D4AB8D9E7799978E22D" ma:contentTypeVersion="3" ma:contentTypeDescription="Create a new document." ma:contentTypeScope="" ma:versionID="000fdf1b4c73250a8a77742cbe746e7f">
  <xsd:schema xmlns:xsd="http://www.w3.org/2001/XMLSchema" xmlns:xs="http://www.w3.org/2001/XMLSchema" xmlns:p="http://schemas.microsoft.com/office/2006/metadata/properties" xmlns:ns2="6a12a047-1682-4150-9b08-1e63b6709bb1" xmlns:ns3="21bb9660-a7f6-46fa-8231-f538e0e34463" targetNamespace="http://schemas.microsoft.com/office/2006/metadata/properties" ma:root="true" ma:fieldsID="c6de297b92e1d0ace0313cf6dfc0cca0" ns2:_="" ns3:_="">
    <xsd:import namespace="6a12a047-1682-4150-9b08-1e63b6709bb1"/>
    <xsd:import namespace="21bb9660-a7f6-46fa-8231-f538e0e34463"/>
    <xsd:element name="properties">
      <xsd:complexType>
        <xsd:sequence>
          <xsd:element name="documentManagement">
            <xsd:complexType>
              <xsd:all>
                <xsd:element ref="ns2:File_x0020_Type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047-1682-4150-9b08-1e63b6709bb1" elementFormDefault="qualified">
    <xsd:import namespace="http://schemas.microsoft.com/office/2006/documentManagement/types"/>
    <xsd:import namespace="http://schemas.microsoft.com/office/infopath/2007/PartnerControls"/>
    <xsd:element name="File_x0020_Type0" ma:index="8" ma:displayName="File Type" ma:format="Dropdown" ma:internalName="File_x0020_Type0">
      <xsd:simpleType>
        <xsd:restriction base="dms:Choice">
          <xsd:enumeration value="Guidance"/>
          <xsd:enumeration value="Templates"/>
          <xsd:enumeration value="About U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b9660-a7f6-46fa-8231-f538e0e3446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Type0 xmlns="6a12a047-1682-4150-9b08-1e63b6709bb1">Templates</File_x0020_Type0>
  </documentManagement>
</p:properties>
</file>

<file path=customXml/itemProps1.xml><?xml version="1.0" encoding="utf-8"?>
<ds:datastoreItem xmlns:ds="http://schemas.openxmlformats.org/officeDocument/2006/customXml" ds:itemID="{4E83AFA3-3ADF-475B-98EE-406BF6BB6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2a047-1682-4150-9b08-1e63b6709bb1"/>
    <ds:schemaRef ds:uri="21bb9660-a7f6-46fa-8231-f538e0e344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F87D9B-B820-426E-9578-237393EAD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3D908-1EF7-45E4-8C50-6980AC56A7A3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6a12a047-1682-4150-9b08-1e63b6709bb1"/>
    <ds:schemaRef ds:uri="http://schemas.microsoft.com/office/infopath/2007/PartnerControls"/>
    <ds:schemaRef ds:uri="21bb9660-a7f6-46fa-8231-f538e0e3446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C&amp;GG template deck</Template>
  <TotalTime>3254</TotalTime>
  <Words>785</Words>
  <Application>Microsoft Office PowerPoint</Application>
  <PresentationFormat>On-screen Show (4:3)</PresentationFormat>
  <Paragraphs>122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Avenir 45 Book</vt:lpstr>
      <vt:lpstr>Avenir 85 Heavy</vt:lpstr>
      <vt:lpstr>Calibri</vt:lpstr>
      <vt:lpstr>Courier New</vt:lpstr>
      <vt:lpstr>Wingdings</vt:lpstr>
      <vt:lpstr>Cover-agenda slides</vt:lpstr>
      <vt:lpstr>Section-divider slides</vt:lpstr>
      <vt:lpstr>Core presentation slides</vt:lpstr>
      <vt:lpstr>Logo only background </vt:lpstr>
      <vt:lpstr>Logo only 2</vt:lpstr>
      <vt:lpstr>Map slides</vt:lpstr>
      <vt:lpstr>End slides</vt:lpstr>
      <vt:lpstr>PowerPoint Presentation</vt:lpstr>
      <vt:lpstr>PowerPoint Presentation</vt:lpstr>
      <vt:lpstr>Setting the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&amp; Guilds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Palin</dc:creator>
  <cp:lastModifiedBy>Rachael Mckeown</cp:lastModifiedBy>
  <cp:revision>255</cp:revision>
  <cp:lastPrinted>2016-07-13T09:25:53Z</cp:lastPrinted>
  <dcterms:created xsi:type="dcterms:W3CDTF">2016-04-28T10:49:17Z</dcterms:created>
  <dcterms:modified xsi:type="dcterms:W3CDTF">2016-07-25T14:25:56Z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0x010100249C1A0B577A0D4AB8D9E7799978E22D</vt:lpwstr>
  </property>
</Properties>
</file>