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300" r:id="rId2"/>
    <p:sldId id="301" r:id="rId3"/>
    <p:sldId id="288" r:id="rId4"/>
    <p:sldId id="281" r:id="rId5"/>
    <p:sldId id="307" r:id="rId6"/>
    <p:sldId id="304" r:id="rId7"/>
    <p:sldId id="272" r:id="rId8"/>
    <p:sldId id="303" r:id="rId9"/>
    <p:sldId id="285" r:id="rId10"/>
    <p:sldId id="305" r:id="rId11"/>
    <p:sldId id="302" r:id="rId12"/>
    <p:sldId id="309" r:id="rId13"/>
    <p:sldId id="287" r:id="rId14"/>
    <p:sldId id="277" r:id="rId15"/>
    <p:sldId id="306" r:id="rId16"/>
    <p:sldId id="265" r:id="rId17"/>
    <p:sldId id="266" r:id="rId18"/>
    <p:sldId id="267" r:id="rId19"/>
    <p:sldId id="268" r:id="rId20"/>
    <p:sldId id="269" r:id="rId21"/>
    <p:sldId id="297" r:id="rId22"/>
    <p:sldId id="308" r:id="rId23"/>
    <p:sldId id="299" r:id="rId24"/>
    <p:sldId id="261" r:id="rId25"/>
    <p:sldId id="264" r:id="rId26"/>
    <p:sldId id="271" r:id="rId27"/>
    <p:sldId id="310" r:id="rId28"/>
    <p:sldId id="296" r:id="rId29"/>
    <p:sldId id="29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4" d="100"/>
          <a:sy n="74" d="100"/>
        </p:scale>
        <p:origin x="492"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74255F-0279-42E9-8DD0-B7E47DB386B2}" type="datetimeFigureOut">
              <a:rPr lang="en-GB" smtClean="0"/>
              <a:pPr/>
              <a:t>13/07/2016</a:t>
            </a:fld>
            <a:endParaRPr lang="en-GB"/>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FCFDBB-2FFE-492E-AC34-F1E617C1437E}" type="slidenum">
              <a:rPr lang="en-GB" smtClean="0"/>
              <a:pPr/>
              <a:t>‹#›</a:t>
            </a:fld>
            <a:endParaRPr lang="en-GB"/>
          </a:p>
        </p:txBody>
      </p:sp>
    </p:spTree>
    <p:extLst>
      <p:ext uri="{BB962C8B-B14F-4D97-AF65-F5344CB8AC3E}">
        <p14:creationId xmlns:p14="http://schemas.microsoft.com/office/powerpoint/2010/main" val="147133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tr-TR"/>
              <a:t>Asıl başlık stili için tıklayın</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983232" y="5037663"/>
            <a:ext cx="897467" cy="279400"/>
          </a:xfrm>
        </p:spPr>
        <p:txBody>
          <a:bodyPr/>
          <a:lstStyle/>
          <a:p>
            <a:r>
              <a:rPr lang="en-US"/>
              <a:t>21-22 July 2016</a:t>
            </a:r>
            <a:endParaRPr lang="en-US" dirty="0"/>
          </a:p>
        </p:txBody>
      </p:sp>
      <p:sp>
        <p:nvSpPr>
          <p:cNvPr id="5" name="Footer Placeholder 4"/>
          <p:cNvSpPr>
            <a:spLocks noGrp="1"/>
          </p:cNvSpPr>
          <p:nvPr>
            <p:ph type="ftr" sz="quarter" idx="11"/>
          </p:nvPr>
        </p:nvSpPr>
        <p:spPr>
          <a:xfrm>
            <a:off x="2692397" y="5037663"/>
            <a:ext cx="5214635" cy="279400"/>
          </a:xfrm>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a:xfrm>
            <a:off x="8956900" y="5037663"/>
            <a:ext cx="551167" cy="279400"/>
          </a:xfrm>
        </p:spPr>
        <p:txBody>
          <a:bodyPr/>
          <a:lstStyle/>
          <a:p>
            <a:fld id="{D57F1E4F-1CFF-5643-939E-217C01CDF565}" type="slidenum">
              <a:rPr lang="en-US" dirty="0"/>
              <a:pPr/>
              <a:t>‹#›</a:t>
            </a:fld>
            <a:endParaRPr lang="en-US"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r>
              <a:rPr lang="en-US"/>
              <a:t>21-22 July 2016</a:t>
            </a:r>
            <a:endParaRPr lang="en-US" dirty="0"/>
          </a:p>
        </p:txBody>
      </p:sp>
      <p:sp>
        <p:nvSpPr>
          <p:cNvPr id="6" name="Footer Placeholder 5"/>
          <p:cNvSpPr>
            <a:spLocks noGrp="1"/>
          </p:cNvSpPr>
          <p:nvPr>
            <p:ph type="ftr" sz="quarter" idx="11"/>
          </p:nvPr>
        </p:nvSpPr>
        <p:spPr/>
        <p:txBody>
          <a:bodyPr/>
          <a:lstStyle/>
          <a:p>
            <a:r>
              <a:rPr lang="en-GB"/>
              <a:t>Employer Engagement in Education and Training 2016 Conference - London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tr-TR"/>
              <a:t>Asıl başlık stili için tıklayın</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tr-TR"/>
              <a:t>Asıl başlık stili için tıklayın</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tr-TR"/>
              <a:t>Asıl başlık stili için tıklayın</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tr-TR"/>
              <a:t>Asıl başlık stili için tıklayın</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tr-TR"/>
              <a:t>Asıl başlık stili için tıklayın</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tr-TR"/>
              <a:t>Asıl başlık stili için tıklayın</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r>
              <a:rPr lang="en-US"/>
              <a:t>21-22 July 2016</a:t>
            </a:r>
            <a:endParaRPr lang="en-US" dirty="0"/>
          </a:p>
        </p:txBody>
      </p:sp>
      <p:sp>
        <p:nvSpPr>
          <p:cNvPr id="5" name="Footer Placeholder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r>
              <a:rPr lang="en-US"/>
              <a:t>21-22 July 2016</a:t>
            </a:r>
            <a:endParaRPr lang="en-US" dirty="0"/>
          </a:p>
        </p:txBody>
      </p:sp>
      <p:sp>
        <p:nvSpPr>
          <p:cNvPr id="6" name="Footer Placeholder 5"/>
          <p:cNvSpPr>
            <a:spLocks noGrp="1"/>
          </p:cNvSpPr>
          <p:nvPr>
            <p:ph type="ftr" sz="quarter" idx="11"/>
          </p:nvPr>
        </p:nvSpPr>
        <p:spPr/>
        <p:txBody>
          <a:bodyPr/>
          <a:lstStyle/>
          <a:p>
            <a:r>
              <a:rPr lang="en-GB"/>
              <a:t>Employer Engagement in Education and Training 2016 Conference - London </a:t>
            </a:r>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tıklayın</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r>
              <a:rPr lang="en-US"/>
              <a:t>21-22 July 2016</a:t>
            </a:r>
            <a:endParaRPr lang="en-US" dirty="0"/>
          </a:p>
        </p:txBody>
      </p:sp>
      <p:sp>
        <p:nvSpPr>
          <p:cNvPr id="8" name="Footer Placeholder 7"/>
          <p:cNvSpPr>
            <a:spLocks noGrp="1"/>
          </p:cNvSpPr>
          <p:nvPr>
            <p:ph type="ftr" sz="quarter" idx="11"/>
          </p:nvPr>
        </p:nvSpPr>
        <p:spPr/>
        <p:txBody>
          <a:bodyPr/>
          <a:lstStyle/>
          <a:p>
            <a:r>
              <a:rPr lang="en-GB"/>
              <a:t>Employer Engagement in Education and Training 2016 Conference - London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r>
              <a:rPr lang="en-US"/>
              <a:t>21-22 July 2016</a:t>
            </a:r>
            <a:endParaRPr lang="en-US" dirty="0"/>
          </a:p>
        </p:txBody>
      </p:sp>
      <p:sp>
        <p:nvSpPr>
          <p:cNvPr id="4" name="Footer Placeholder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21-22 July 2016</a:t>
            </a:r>
            <a:endParaRPr lang="en-US" dirty="0"/>
          </a:p>
        </p:txBody>
      </p:sp>
      <p:sp>
        <p:nvSpPr>
          <p:cNvPr id="3" name="Footer Placeholder 2"/>
          <p:cNvSpPr>
            <a:spLocks noGrp="1"/>
          </p:cNvSpPr>
          <p:nvPr>
            <p:ph type="ftr" sz="quarter" idx="11"/>
          </p:nvPr>
        </p:nvSpPr>
        <p:spPr/>
        <p:txBody>
          <a:bodyPr/>
          <a:lstStyle/>
          <a:p>
            <a:r>
              <a:rPr lang="en-GB"/>
              <a:t>Employer Engagement in Education and Training 2016 Conference - London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tr-TR"/>
              <a:t>Asıl başlık stili için tıklayın</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r>
              <a:rPr lang="en-US"/>
              <a:t>21-22 July 2016</a:t>
            </a:r>
            <a:endParaRPr lang="en-US" dirty="0"/>
          </a:p>
        </p:txBody>
      </p:sp>
      <p:sp>
        <p:nvSpPr>
          <p:cNvPr id="6" name="Footer Placeholder 5"/>
          <p:cNvSpPr>
            <a:spLocks noGrp="1"/>
          </p:cNvSpPr>
          <p:nvPr>
            <p:ph type="ftr" sz="quarter" idx="11"/>
          </p:nvPr>
        </p:nvSpPr>
        <p:spPr/>
        <p:txBody>
          <a:bodyPr/>
          <a:lstStyle/>
          <a:p>
            <a:r>
              <a:rPr lang="en-GB"/>
              <a:t>Employer Engagement in Education and Training 2016 Conference - London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tr-TR"/>
              <a:t>Asıl başlık stili için tıklayın</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r>
              <a:rPr lang="en-US"/>
              <a:t>21-22 July 2016</a:t>
            </a:r>
            <a:endParaRPr lang="en-US" dirty="0"/>
          </a:p>
        </p:txBody>
      </p:sp>
      <p:sp>
        <p:nvSpPr>
          <p:cNvPr id="6" name="Footer Placeholder 5"/>
          <p:cNvSpPr>
            <a:spLocks noGrp="1"/>
          </p:cNvSpPr>
          <p:nvPr>
            <p:ph type="ftr" sz="quarter" idx="11"/>
          </p:nvPr>
        </p:nvSpPr>
        <p:spPr/>
        <p:txBody>
          <a:bodyPr/>
          <a:lstStyle/>
          <a:p>
            <a:r>
              <a:rPr lang="en-GB"/>
              <a:t>Employer Engagement in Education and Training 2016 Conference - London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en-US"/>
              <a:t>21-22 July 2016</a:t>
            </a:r>
            <a:endParaRPr lang="en-US"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GB"/>
              <a:t>Employer Engagement in Education and Training 2016 Conference - London </a:t>
            </a:r>
            <a:endParaRPr lang="en-US"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51" r:id="rId3"/>
    <p:sldLayoutId id="2147483669"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442632" y="1669774"/>
            <a:ext cx="7315200" cy="1895060"/>
          </a:xfrm>
        </p:spPr>
        <p:txBody>
          <a:bodyPr/>
          <a:lstStyle/>
          <a:p>
            <a:r>
              <a:rPr lang="en-GB" sz="4000" dirty="0">
                <a:solidFill>
                  <a:srgbClr val="FF0000"/>
                </a:solidFill>
                <a:latin typeface="Times New Roman" panose="02020603050405020304" pitchFamily="18" charset="0"/>
                <a:cs typeface="Times New Roman" panose="02020603050405020304" pitchFamily="18" charset="0"/>
              </a:rPr>
              <a:t>Aspects of </a:t>
            </a:r>
            <a:br>
              <a:rPr lang="en-GB" sz="4000" dirty="0">
                <a:solidFill>
                  <a:srgbClr val="FF0000"/>
                </a:solidFill>
                <a:latin typeface="Times New Roman" panose="02020603050405020304" pitchFamily="18" charset="0"/>
                <a:cs typeface="Times New Roman" panose="02020603050405020304" pitchFamily="18" charset="0"/>
              </a:rPr>
            </a:br>
            <a:r>
              <a:rPr lang="en-GB" sz="4000" dirty="0">
                <a:solidFill>
                  <a:srgbClr val="FF0000"/>
                </a:solidFill>
                <a:latin typeface="Times New Roman" panose="02020603050405020304" pitchFamily="18" charset="0"/>
                <a:cs typeface="Times New Roman" panose="02020603050405020304" pitchFamily="18" charset="0"/>
              </a:rPr>
              <a:t>Employer Engagement in Education in Turkey</a:t>
            </a:r>
          </a:p>
        </p:txBody>
      </p:sp>
      <p:sp>
        <p:nvSpPr>
          <p:cNvPr id="3" name="Alt Başlık 2"/>
          <p:cNvSpPr>
            <a:spLocks noGrp="1"/>
          </p:cNvSpPr>
          <p:nvPr>
            <p:ph type="subTitle" idx="1"/>
          </p:nvPr>
        </p:nvSpPr>
        <p:spPr>
          <a:xfrm>
            <a:off x="2692398" y="3896139"/>
            <a:ext cx="6815669" cy="1082260"/>
          </a:xfrm>
        </p:spPr>
        <p:txBody>
          <a:bodyPr>
            <a:normAutofit/>
          </a:bodyPr>
          <a:lstStyle/>
          <a:p>
            <a:r>
              <a:rPr lang="en-GB" sz="2400" dirty="0">
                <a:latin typeface="Times New Roman" panose="02020603050405020304" pitchFamily="18" charset="0"/>
                <a:cs typeface="Times New Roman" panose="02020603050405020304" pitchFamily="18" charset="0"/>
              </a:rPr>
              <a:t>Dr Berna Bridge</a:t>
            </a:r>
          </a:p>
          <a:p>
            <a:r>
              <a:rPr lang="en-GB" sz="2400" dirty="0">
                <a:latin typeface="Times New Roman" panose="02020603050405020304" pitchFamily="18" charset="0"/>
                <a:cs typeface="Times New Roman" panose="02020603050405020304" pitchFamily="18" charset="0"/>
              </a:rPr>
              <a:t>Deniz College</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D57F1E4F-1CFF-5643-939E-217C01CDF565}" type="slidenum">
              <a:rPr lang="en-US" smtClean="0"/>
              <a:pPr/>
              <a:t>1</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2517847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solidFill>
                  <a:srgbClr val="FF0000"/>
                </a:solidFill>
              </a:rPr>
              <a:t>Educational Background</a:t>
            </a:r>
            <a:endParaRPr lang="en-GB" dirty="0"/>
          </a:p>
        </p:txBody>
      </p:sp>
      <p:sp>
        <p:nvSpPr>
          <p:cNvPr id="3" name="İçerik Yer Tutucusu 2"/>
          <p:cNvSpPr>
            <a:spLocks noGrp="1"/>
          </p:cNvSpPr>
          <p:nvPr>
            <p:ph idx="1"/>
          </p:nvPr>
        </p:nvSpPr>
        <p:spPr>
          <a:xfrm>
            <a:off x="583097" y="2285999"/>
            <a:ext cx="10827026" cy="3438939"/>
          </a:xfrm>
        </p:spPr>
        <p:txBody>
          <a:bodyPr>
            <a:normAutofit/>
          </a:bodyPr>
          <a:lstStyle/>
          <a:p>
            <a:endParaRPr lang="en-US" dirty="0"/>
          </a:p>
          <a:p>
            <a:r>
              <a:rPr lang="en-US" dirty="0"/>
              <a:t>Public schools and universities offer free education provided by the state.</a:t>
            </a:r>
          </a:p>
          <a:p>
            <a:r>
              <a:rPr lang="en-US" dirty="0"/>
              <a:t>Also, there are private schools and universities that offer </a:t>
            </a:r>
            <a:r>
              <a:rPr lang="en-US" dirty="0" err="1"/>
              <a:t>payed</a:t>
            </a:r>
            <a:r>
              <a:rPr lang="en-US" dirty="0"/>
              <a:t> education. Some of these are very high in quality where as others are of very low quality, not </a:t>
            </a:r>
            <a:r>
              <a:rPr lang="en-US" dirty="0" err="1"/>
              <a:t>standardised</a:t>
            </a:r>
            <a:r>
              <a:rPr lang="en-US" dirty="0"/>
              <a:t> by the government. </a:t>
            </a:r>
          </a:p>
          <a:p>
            <a:r>
              <a:rPr lang="en-US" dirty="0"/>
              <a:t>(The 2015 university exam statistics shown here included both the state and private university placements.)</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10</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1339798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solidFill>
                  <a:srgbClr val="FF0000"/>
                </a:solidFill>
              </a:rPr>
              <a:t>Some Questions</a:t>
            </a:r>
          </a:p>
        </p:txBody>
      </p:sp>
      <p:sp>
        <p:nvSpPr>
          <p:cNvPr id="3" name="İçerik Yer Tutucusu 2"/>
          <p:cNvSpPr>
            <a:spLocks noGrp="1"/>
          </p:cNvSpPr>
          <p:nvPr>
            <p:ph idx="1"/>
          </p:nvPr>
        </p:nvSpPr>
        <p:spPr>
          <a:xfrm>
            <a:off x="753762" y="2285999"/>
            <a:ext cx="10577383" cy="3081129"/>
          </a:xfrm>
        </p:spPr>
        <p:txBody>
          <a:bodyPr>
            <a:normAutofit fontScale="92500" lnSpcReduction="20000"/>
          </a:bodyPr>
          <a:lstStyle/>
          <a:p>
            <a:endParaRPr lang="tr-TR" dirty="0"/>
          </a:p>
          <a:p>
            <a:r>
              <a:rPr lang="en-GB" b="1" dirty="0"/>
              <a:t>Can Imam School students sit the university exam and go into departments that have nothing to do with clergy work such as law, medicine or engineering? </a:t>
            </a:r>
            <a:r>
              <a:rPr lang="en-GB" dirty="0"/>
              <a:t>Yes now. No, in the past.</a:t>
            </a:r>
          </a:p>
          <a:p>
            <a:r>
              <a:rPr lang="en-GB" b="1" dirty="0"/>
              <a:t>Who chooses the vocational secondary schools?</a:t>
            </a:r>
            <a:r>
              <a:rPr lang="en-GB" dirty="0"/>
              <a:t> Those who want employment right after school and those who rate themselves as not very academically inclined.</a:t>
            </a:r>
            <a:r>
              <a:rPr lang="tr-TR" dirty="0"/>
              <a:t> As </a:t>
            </a:r>
            <a:r>
              <a:rPr lang="tr-TR" dirty="0" err="1"/>
              <a:t>these</a:t>
            </a:r>
            <a:r>
              <a:rPr lang="tr-TR" dirty="0"/>
              <a:t> </a:t>
            </a:r>
            <a:r>
              <a:rPr lang="tr-TR" dirty="0" err="1"/>
              <a:t>schools</a:t>
            </a:r>
            <a:r>
              <a:rPr lang="tr-TR" dirty="0"/>
              <a:t> </a:t>
            </a:r>
            <a:r>
              <a:rPr lang="tr-TR" dirty="0" err="1"/>
              <a:t>are</a:t>
            </a:r>
            <a:r>
              <a:rPr lang="tr-TR" dirty="0"/>
              <a:t> </a:t>
            </a:r>
            <a:r>
              <a:rPr lang="tr-TR" dirty="0" err="1"/>
              <a:t>unfortunately</a:t>
            </a:r>
            <a:r>
              <a:rPr lang="tr-TR" dirty="0"/>
              <a:t> </a:t>
            </a:r>
            <a:r>
              <a:rPr lang="tr-TR" dirty="0" err="1"/>
              <a:t>wrongly</a:t>
            </a:r>
            <a:r>
              <a:rPr lang="tr-TR" dirty="0"/>
              <a:t> </a:t>
            </a:r>
            <a:r>
              <a:rPr lang="tr-TR" dirty="0" err="1"/>
              <a:t>judged</a:t>
            </a:r>
            <a:r>
              <a:rPr lang="tr-TR" dirty="0"/>
              <a:t>, </a:t>
            </a:r>
            <a:r>
              <a:rPr lang="tr-TR" dirty="0" err="1"/>
              <a:t>university</a:t>
            </a:r>
            <a:r>
              <a:rPr lang="tr-TR" dirty="0"/>
              <a:t> </a:t>
            </a:r>
            <a:r>
              <a:rPr lang="tr-TR" dirty="0" err="1"/>
              <a:t>education</a:t>
            </a:r>
            <a:r>
              <a:rPr lang="tr-TR" dirty="0"/>
              <a:t> </a:t>
            </a:r>
            <a:r>
              <a:rPr lang="tr-TR" dirty="0" err="1"/>
              <a:t>becomes</a:t>
            </a:r>
            <a:r>
              <a:rPr lang="tr-TR" dirty="0"/>
              <a:t> </a:t>
            </a:r>
            <a:r>
              <a:rPr lang="tr-TR" dirty="0" err="1"/>
              <a:t>very</a:t>
            </a:r>
            <a:r>
              <a:rPr lang="tr-TR" dirty="0"/>
              <a:t> popular, </a:t>
            </a:r>
            <a:r>
              <a:rPr lang="tr-TR" dirty="0" err="1"/>
              <a:t>giving</a:t>
            </a:r>
            <a:r>
              <a:rPr lang="tr-TR"/>
              <a:t> rise</a:t>
            </a:r>
            <a:r>
              <a:rPr lang="tr-TR" dirty="0"/>
              <a:t> </a:t>
            </a:r>
            <a:r>
              <a:rPr lang="tr-TR" dirty="0" err="1"/>
              <a:t>to</a:t>
            </a:r>
            <a:r>
              <a:rPr lang="tr-TR" dirty="0"/>
              <a:t> </a:t>
            </a:r>
            <a:r>
              <a:rPr lang="tr-TR" dirty="0" err="1"/>
              <a:t>many</a:t>
            </a:r>
            <a:r>
              <a:rPr lang="tr-TR" dirty="0"/>
              <a:t> </a:t>
            </a:r>
            <a:r>
              <a:rPr lang="tr-TR" dirty="0" err="1"/>
              <a:t>unemployed</a:t>
            </a:r>
            <a:r>
              <a:rPr lang="tr-TR" dirty="0"/>
              <a:t> </a:t>
            </a:r>
            <a:r>
              <a:rPr lang="tr-TR" dirty="0" err="1"/>
              <a:t>graduates</a:t>
            </a:r>
            <a:r>
              <a:rPr lang="tr-TR" dirty="0"/>
              <a:t> </a:t>
            </a:r>
            <a:r>
              <a:rPr lang="tr-TR" dirty="0" err="1"/>
              <a:t>who</a:t>
            </a:r>
            <a:r>
              <a:rPr lang="tr-TR" dirty="0"/>
              <a:t> </a:t>
            </a:r>
            <a:r>
              <a:rPr lang="tr-TR" dirty="0" err="1"/>
              <a:t>look</a:t>
            </a:r>
            <a:r>
              <a:rPr lang="tr-TR" dirty="0"/>
              <a:t> </a:t>
            </a:r>
            <a:r>
              <a:rPr lang="tr-TR" dirty="0" err="1"/>
              <a:t>down</a:t>
            </a:r>
            <a:r>
              <a:rPr lang="tr-TR" dirty="0"/>
              <a:t> at </a:t>
            </a:r>
            <a:r>
              <a:rPr lang="tr-TR" dirty="0" err="1"/>
              <a:t>technical</a:t>
            </a:r>
            <a:r>
              <a:rPr lang="tr-TR" dirty="0"/>
              <a:t> </a:t>
            </a:r>
            <a:r>
              <a:rPr lang="tr-TR" dirty="0" err="1"/>
              <a:t>jobs</a:t>
            </a:r>
            <a:r>
              <a:rPr lang="tr-TR" dirty="0"/>
              <a:t>. (</a:t>
            </a:r>
            <a:r>
              <a:rPr lang="tr-TR" dirty="0" err="1"/>
              <a:t>almost</a:t>
            </a:r>
            <a:r>
              <a:rPr lang="tr-TR" dirty="0"/>
              <a:t> an </a:t>
            </a:r>
            <a:r>
              <a:rPr lang="tr-TR" dirty="0" err="1"/>
              <a:t>unspoken</a:t>
            </a:r>
            <a:r>
              <a:rPr lang="tr-TR" dirty="0"/>
              <a:t> </a:t>
            </a:r>
            <a:r>
              <a:rPr lang="tr-TR" dirty="0" err="1"/>
              <a:t>cast</a:t>
            </a:r>
            <a:r>
              <a:rPr lang="tr-TR" dirty="0"/>
              <a:t> </a:t>
            </a:r>
            <a:r>
              <a:rPr lang="tr-TR" dirty="0" err="1"/>
              <a:t>system</a:t>
            </a:r>
            <a:r>
              <a:rPr lang="tr-TR" dirty="0"/>
              <a:t>)</a:t>
            </a:r>
            <a:endParaRPr lang="en-GB" dirty="0"/>
          </a:p>
          <a:p>
            <a:endParaRPr lang="en-GB" dirty="0"/>
          </a:p>
          <a:p>
            <a:endParaRPr lang="en-GB"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11</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4111451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95401" y="2013592"/>
            <a:ext cx="9601196" cy="3318936"/>
          </a:xfrm>
        </p:spPr>
        <p:txBody>
          <a:bodyPr>
            <a:normAutofit lnSpcReduction="10000"/>
          </a:bodyPr>
          <a:lstStyle/>
          <a:p>
            <a:endParaRPr lang="tr-TR" dirty="0"/>
          </a:p>
          <a:p>
            <a:r>
              <a:rPr lang="tr-TR" b="1" dirty="0"/>
              <a:t>Can </a:t>
            </a:r>
            <a:r>
              <a:rPr lang="tr-TR" b="1" dirty="0" err="1"/>
              <a:t>vocational</a:t>
            </a:r>
            <a:r>
              <a:rPr lang="tr-TR" b="1" dirty="0"/>
              <a:t> </a:t>
            </a:r>
            <a:r>
              <a:rPr lang="tr-TR" b="1" dirty="0" err="1"/>
              <a:t>school</a:t>
            </a:r>
            <a:r>
              <a:rPr lang="tr-TR" b="1" dirty="0"/>
              <a:t> </a:t>
            </a:r>
            <a:r>
              <a:rPr lang="tr-TR" b="1" dirty="0" err="1"/>
              <a:t>students</a:t>
            </a:r>
            <a:r>
              <a:rPr lang="tr-TR" b="1" dirty="0"/>
              <a:t> </a:t>
            </a:r>
            <a:r>
              <a:rPr lang="tr-TR" b="1" dirty="0" err="1"/>
              <a:t>and</a:t>
            </a:r>
            <a:r>
              <a:rPr lang="tr-TR" b="1" dirty="0"/>
              <a:t> </a:t>
            </a:r>
            <a:r>
              <a:rPr lang="tr-TR" b="1" dirty="0" err="1"/>
              <a:t>military</a:t>
            </a:r>
            <a:r>
              <a:rPr lang="tr-TR" b="1" dirty="0"/>
              <a:t> </a:t>
            </a:r>
            <a:r>
              <a:rPr lang="tr-TR" b="1" dirty="0" err="1"/>
              <a:t>school</a:t>
            </a:r>
            <a:r>
              <a:rPr lang="tr-TR" b="1" dirty="0"/>
              <a:t> </a:t>
            </a:r>
            <a:r>
              <a:rPr lang="tr-TR" b="1" dirty="0" err="1"/>
              <a:t>students</a:t>
            </a:r>
            <a:r>
              <a:rPr lang="tr-TR" b="1" dirty="0"/>
              <a:t> sit </a:t>
            </a:r>
            <a:r>
              <a:rPr lang="tr-TR" b="1" dirty="0" err="1"/>
              <a:t>the</a:t>
            </a:r>
            <a:r>
              <a:rPr lang="tr-TR" b="1" dirty="0"/>
              <a:t> </a:t>
            </a:r>
            <a:r>
              <a:rPr lang="tr-TR" b="1" dirty="0" err="1"/>
              <a:t>university</a:t>
            </a:r>
            <a:r>
              <a:rPr lang="tr-TR" b="1" dirty="0"/>
              <a:t> </a:t>
            </a:r>
            <a:r>
              <a:rPr lang="tr-TR" b="1" dirty="0" err="1"/>
              <a:t>exam</a:t>
            </a:r>
            <a:r>
              <a:rPr lang="tr-TR" b="1" dirty="0"/>
              <a:t>?</a:t>
            </a:r>
            <a:r>
              <a:rPr lang="tr-TR" dirty="0"/>
              <a:t> </a:t>
            </a:r>
            <a:r>
              <a:rPr lang="tr-TR" dirty="0" err="1"/>
              <a:t>Yes</a:t>
            </a:r>
            <a:r>
              <a:rPr lang="tr-TR" dirty="0"/>
              <a:t>,but </a:t>
            </a:r>
            <a:r>
              <a:rPr lang="tr-TR" dirty="0" err="1"/>
              <a:t>they</a:t>
            </a:r>
            <a:r>
              <a:rPr lang="tr-TR" dirty="0"/>
              <a:t> </a:t>
            </a:r>
            <a:r>
              <a:rPr lang="tr-TR" dirty="0" err="1"/>
              <a:t>tend</a:t>
            </a:r>
            <a:r>
              <a:rPr lang="tr-TR" dirty="0"/>
              <a:t> </a:t>
            </a:r>
            <a:r>
              <a:rPr lang="tr-TR" dirty="0" err="1"/>
              <a:t>to</a:t>
            </a:r>
            <a:r>
              <a:rPr lang="tr-TR" dirty="0"/>
              <a:t> </a:t>
            </a:r>
            <a:r>
              <a:rPr lang="tr-TR" dirty="0" err="1"/>
              <a:t>continue</a:t>
            </a:r>
            <a:r>
              <a:rPr lang="tr-TR" dirty="0"/>
              <a:t> in </a:t>
            </a:r>
            <a:r>
              <a:rPr lang="tr-TR" dirty="0" err="1"/>
              <a:t>their</a:t>
            </a:r>
            <a:r>
              <a:rPr lang="tr-TR" dirty="0"/>
              <a:t> </a:t>
            </a:r>
            <a:r>
              <a:rPr lang="tr-TR" dirty="0" err="1"/>
              <a:t>original</a:t>
            </a:r>
            <a:r>
              <a:rPr lang="tr-TR" dirty="0"/>
              <a:t> </a:t>
            </a:r>
            <a:r>
              <a:rPr lang="tr-TR" dirty="0" err="1"/>
              <a:t>fields</a:t>
            </a:r>
            <a:r>
              <a:rPr lang="tr-TR" dirty="0"/>
              <a:t> of </a:t>
            </a:r>
            <a:r>
              <a:rPr lang="tr-TR" dirty="0" err="1"/>
              <a:t>interest</a:t>
            </a:r>
            <a:r>
              <a:rPr lang="tr-TR" dirty="0"/>
              <a:t>. A </a:t>
            </a:r>
            <a:r>
              <a:rPr lang="tr-TR" dirty="0" err="1"/>
              <a:t>military</a:t>
            </a:r>
            <a:r>
              <a:rPr lang="tr-TR" dirty="0"/>
              <a:t> </a:t>
            </a:r>
            <a:r>
              <a:rPr lang="tr-TR" dirty="0" err="1"/>
              <a:t>student</a:t>
            </a:r>
            <a:r>
              <a:rPr lang="tr-TR" dirty="0"/>
              <a:t> </a:t>
            </a:r>
            <a:r>
              <a:rPr lang="tr-TR" dirty="0" err="1"/>
              <a:t>remains</a:t>
            </a:r>
            <a:r>
              <a:rPr lang="tr-TR" dirty="0"/>
              <a:t> in </a:t>
            </a:r>
            <a:r>
              <a:rPr lang="tr-TR" dirty="0" err="1"/>
              <a:t>the</a:t>
            </a:r>
            <a:r>
              <a:rPr lang="tr-TR" dirty="0"/>
              <a:t> </a:t>
            </a:r>
            <a:r>
              <a:rPr lang="tr-TR" dirty="0" err="1"/>
              <a:t>military</a:t>
            </a:r>
            <a:r>
              <a:rPr lang="tr-TR" dirty="0"/>
              <a:t>, a </a:t>
            </a:r>
            <a:r>
              <a:rPr lang="tr-TR" dirty="0" err="1"/>
              <a:t>kindergarten</a:t>
            </a:r>
            <a:r>
              <a:rPr lang="tr-TR" dirty="0"/>
              <a:t> </a:t>
            </a:r>
            <a:r>
              <a:rPr lang="tr-TR" dirty="0" err="1"/>
              <a:t>teacher</a:t>
            </a:r>
            <a:r>
              <a:rPr lang="tr-TR" dirty="0"/>
              <a:t> </a:t>
            </a:r>
            <a:r>
              <a:rPr lang="tr-TR" dirty="0" err="1"/>
              <a:t>continues</a:t>
            </a:r>
            <a:r>
              <a:rPr lang="tr-TR" dirty="0"/>
              <a:t> in her </a:t>
            </a:r>
            <a:r>
              <a:rPr lang="tr-TR" dirty="0" err="1"/>
              <a:t>field</a:t>
            </a:r>
            <a:r>
              <a:rPr lang="tr-TR" dirty="0"/>
              <a:t>, not </a:t>
            </a:r>
            <a:r>
              <a:rPr lang="tr-TR" dirty="0" err="1"/>
              <a:t>swiching</a:t>
            </a:r>
            <a:r>
              <a:rPr lang="tr-TR" dirty="0"/>
              <a:t> </a:t>
            </a:r>
            <a:r>
              <a:rPr lang="tr-TR" dirty="0" err="1"/>
              <a:t>to</a:t>
            </a:r>
            <a:r>
              <a:rPr lang="tr-TR" dirty="0"/>
              <a:t> </a:t>
            </a:r>
            <a:r>
              <a:rPr lang="tr-TR" dirty="0" err="1"/>
              <a:t>law</a:t>
            </a:r>
            <a:r>
              <a:rPr lang="tr-TR" dirty="0"/>
              <a:t> </a:t>
            </a:r>
            <a:r>
              <a:rPr lang="tr-TR" dirty="0" err="1"/>
              <a:t>or</a:t>
            </a:r>
            <a:r>
              <a:rPr lang="tr-TR" dirty="0"/>
              <a:t> </a:t>
            </a:r>
            <a:r>
              <a:rPr lang="tr-TR" dirty="0" err="1"/>
              <a:t>medicine</a:t>
            </a:r>
            <a:r>
              <a:rPr lang="tr-TR" dirty="0"/>
              <a:t>.</a:t>
            </a:r>
          </a:p>
          <a:p>
            <a:r>
              <a:rPr lang="tr-TR" b="1" dirty="0" err="1"/>
              <a:t>What</a:t>
            </a:r>
            <a:r>
              <a:rPr lang="tr-TR" b="1" dirty="0"/>
              <a:t> is </a:t>
            </a:r>
            <a:r>
              <a:rPr lang="tr-TR" b="1" dirty="0" err="1"/>
              <a:t>the</a:t>
            </a:r>
            <a:r>
              <a:rPr lang="tr-TR" b="1" dirty="0"/>
              <a:t> </a:t>
            </a:r>
            <a:r>
              <a:rPr lang="tr-TR" b="1" dirty="0" err="1"/>
              <a:t>difference</a:t>
            </a:r>
            <a:r>
              <a:rPr lang="tr-TR" b="1" dirty="0"/>
              <a:t> </a:t>
            </a:r>
            <a:r>
              <a:rPr lang="tr-TR" b="1" dirty="0" err="1"/>
              <a:t>between</a:t>
            </a:r>
            <a:r>
              <a:rPr lang="tr-TR" b="1" dirty="0"/>
              <a:t> </a:t>
            </a:r>
            <a:r>
              <a:rPr lang="tr-TR" b="1" dirty="0" err="1"/>
              <a:t>Imam</a:t>
            </a:r>
            <a:r>
              <a:rPr lang="tr-TR" b="1" dirty="0"/>
              <a:t> </a:t>
            </a:r>
            <a:r>
              <a:rPr lang="tr-TR" b="1" dirty="0" err="1"/>
              <a:t>schools</a:t>
            </a:r>
            <a:r>
              <a:rPr lang="tr-TR" b="1" dirty="0"/>
              <a:t> </a:t>
            </a:r>
            <a:r>
              <a:rPr lang="tr-TR" b="1" dirty="0" err="1"/>
              <a:t>and</a:t>
            </a:r>
            <a:r>
              <a:rPr lang="tr-TR" b="1" dirty="0"/>
              <a:t> </a:t>
            </a:r>
            <a:r>
              <a:rPr lang="tr-TR" b="1" dirty="0" err="1"/>
              <a:t>the</a:t>
            </a:r>
            <a:r>
              <a:rPr lang="tr-TR" b="1" dirty="0"/>
              <a:t> </a:t>
            </a:r>
            <a:r>
              <a:rPr lang="tr-TR" b="1" dirty="0" err="1"/>
              <a:t>secular</a:t>
            </a:r>
            <a:r>
              <a:rPr lang="tr-TR" b="1" dirty="0"/>
              <a:t> </a:t>
            </a:r>
            <a:r>
              <a:rPr lang="tr-TR" b="1" dirty="0" err="1"/>
              <a:t>schools</a:t>
            </a:r>
            <a:r>
              <a:rPr lang="tr-TR" b="1" dirty="0"/>
              <a:t>? </a:t>
            </a:r>
            <a:r>
              <a:rPr lang="tr-TR" dirty="0" err="1"/>
              <a:t>More</a:t>
            </a:r>
            <a:r>
              <a:rPr lang="tr-TR" dirty="0"/>
              <a:t> </a:t>
            </a:r>
            <a:r>
              <a:rPr lang="tr-TR" dirty="0" err="1"/>
              <a:t>lessons</a:t>
            </a:r>
            <a:r>
              <a:rPr lang="tr-TR" dirty="0"/>
              <a:t> </a:t>
            </a:r>
            <a:r>
              <a:rPr lang="tr-TR" dirty="0" err="1"/>
              <a:t>about</a:t>
            </a:r>
            <a:r>
              <a:rPr lang="tr-TR" dirty="0"/>
              <a:t> </a:t>
            </a:r>
            <a:r>
              <a:rPr lang="tr-TR" dirty="0" err="1"/>
              <a:t>the</a:t>
            </a:r>
            <a:r>
              <a:rPr lang="tr-TR" dirty="0"/>
              <a:t> </a:t>
            </a:r>
            <a:r>
              <a:rPr lang="tr-TR" dirty="0" err="1"/>
              <a:t>Muslim</a:t>
            </a:r>
            <a:r>
              <a:rPr lang="tr-TR" dirty="0"/>
              <a:t> </a:t>
            </a:r>
            <a:r>
              <a:rPr lang="tr-TR" dirty="0" err="1"/>
              <a:t>religion</a:t>
            </a:r>
            <a:r>
              <a:rPr lang="tr-TR" dirty="0"/>
              <a:t> </a:t>
            </a:r>
            <a:r>
              <a:rPr lang="tr-TR" dirty="0" err="1"/>
              <a:t>and</a:t>
            </a:r>
            <a:r>
              <a:rPr lang="tr-TR" dirty="0"/>
              <a:t> </a:t>
            </a:r>
            <a:r>
              <a:rPr lang="tr-TR" dirty="0" err="1"/>
              <a:t>Arabic</a:t>
            </a:r>
            <a:r>
              <a:rPr lang="tr-TR" dirty="0"/>
              <a:t> is </a:t>
            </a:r>
            <a:r>
              <a:rPr lang="tr-TR" dirty="0" err="1"/>
              <a:t>taught</a:t>
            </a:r>
            <a:r>
              <a:rPr lang="tr-TR" dirty="0"/>
              <a:t>. </a:t>
            </a:r>
            <a:r>
              <a:rPr lang="tr-TR" dirty="0" err="1"/>
              <a:t>In</a:t>
            </a:r>
            <a:r>
              <a:rPr lang="tr-TR" dirty="0"/>
              <a:t> </a:t>
            </a:r>
            <a:r>
              <a:rPr lang="tr-TR" dirty="0" err="1"/>
              <a:t>other</a:t>
            </a:r>
            <a:r>
              <a:rPr lang="tr-TR" dirty="0"/>
              <a:t> </a:t>
            </a:r>
            <a:r>
              <a:rPr lang="tr-TR" dirty="0" err="1"/>
              <a:t>schools</a:t>
            </a:r>
            <a:r>
              <a:rPr lang="tr-TR" dirty="0"/>
              <a:t>, </a:t>
            </a:r>
            <a:r>
              <a:rPr lang="tr-TR" dirty="0" err="1"/>
              <a:t>Arabic</a:t>
            </a:r>
            <a:r>
              <a:rPr lang="tr-TR" dirty="0"/>
              <a:t> </a:t>
            </a:r>
            <a:r>
              <a:rPr lang="tr-TR" dirty="0" err="1"/>
              <a:t>and</a:t>
            </a:r>
            <a:r>
              <a:rPr lang="tr-TR" dirty="0"/>
              <a:t> Koran </a:t>
            </a:r>
            <a:r>
              <a:rPr lang="tr-TR" dirty="0" err="1"/>
              <a:t>are</a:t>
            </a:r>
            <a:r>
              <a:rPr lang="tr-TR" dirty="0"/>
              <a:t> not </a:t>
            </a:r>
            <a:r>
              <a:rPr lang="tr-TR" dirty="0" err="1"/>
              <a:t>taught</a:t>
            </a:r>
            <a:r>
              <a:rPr lang="tr-TR" dirty="0"/>
              <a:t>. </a:t>
            </a:r>
          </a:p>
          <a:p>
            <a:endParaRPr lang="tr-TR"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12</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4286887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8139" y="728870"/>
            <a:ext cx="10442713" cy="1557129"/>
          </a:xfrm>
        </p:spPr>
        <p:txBody>
          <a:bodyPr>
            <a:normAutofit/>
          </a:bodyPr>
          <a:lstStyle/>
          <a:p>
            <a:r>
              <a:rPr lang="en-GB" dirty="0" err="1">
                <a:solidFill>
                  <a:srgbClr val="FF0000"/>
                </a:solidFill>
              </a:rPr>
              <a:t>Employe</a:t>
            </a:r>
            <a:r>
              <a:rPr lang="tr-TR" dirty="0">
                <a:solidFill>
                  <a:srgbClr val="FF0000"/>
                </a:solidFill>
              </a:rPr>
              <a:t>r</a:t>
            </a:r>
            <a:r>
              <a:rPr lang="en-GB" dirty="0">
                <a:solidFill>
                  <a:srgbClr val="FF0000"/>
                </a:solidFill>
              </a:rPr>
              <a:t> Engagement</a:t>
            </a:r>
            <a:r>
              <a:rPr lang="tr-TR" dirty="0">
                <a:solidFill>
                  <a:srgbClr val="FF0000"/>
                </a:solidFill>
              </a:rPr>
              <a:t> in Education</a:t>
            </a:r>
            <a:endParaRPr lang="en-GB" dirty="0">
              <a:solidFill>
                <a:srgbClr val="FF0000"/>
              </a:solidFill>
            </a:endParaRPr>
          </a:p>
        </p:txBody>
      </p:sp>
      <p:sp>
        <p:nvSpPr>
          <p:cNvPr id="3" name="İçerik Yer Tutucusu 2"/>
          <p:cNvSpPr>
            <a:spLocks noGrp="1"/>
          </p:cNvSpPr>
          <p:nvPr>
            <p:ph sz="half" idx="1"/>
          </p:nvPr>
        </p:nvSpPr>
        <p:spPr>
          <a:xfrm>
            <a:off x="1295401" y="2418521"/>
            <a:ext cx="9740613" cy="3962401"/>
          </a:xfrm>
        </p:spPr>
        <p:txBody>
          <a:bodyPr>
            <a:normAutofit/>
          </a:bodyPr>
          <a:lstStyle/>
          <a:p>
            <a:r>
              <a:rPr lang="en-GB" dirty="0"/>
              <a:t>None in </a:t>
            </a:r>
            <a:r>
              <a:rPr lang="en-GB" b="1" dirty="0"/>
              <a:t>primary schools</a:t>
            </a:r>
            <a:r>
              <a:rPr lang="en-GB" dirty="0"/>
              <a:t>. The choice of middle school rests on the parent(s)</a:t>
            </a:r>
            <a:r>
              <a:rPr lang="tr-TR" dirty="0" err="1"/>
              <a:t>and</a:t>
            </a:r>
            <a:r>
              <a:rPr lang="tr-TR" dirty="0"/>
              <a:t> </a:t>
            </a:r>
            <a:r>
              <a:rPr lang="tr-TR" dirty="0" err="1"/>
              <a:t>the</a:t>
            </a:r>
            <a:r>
              <a:rPr lang="tr-TR" dirty="0"/>
              <a:t> </a:t>
            </a:r>
            <a:r>
              <a:rPr lang="tr-TR" dirty="0" err="1"/>
              <a:t>aviailability</a:t>
            </a:r>
            <a:r>
              <a:rPr lang="tr-TR" dirty="0"/>
              <a:t> of </a:t>
            </a:r>
            <a:r>
              <a:rPr lang="tr-TR" dirty="0" err="1"/>
              <a:t>state</a:t>
            </a:r>
            <a:r>
              <a:rPr lang="tr-TR" dirty="0"/>
              <a:t> </a:t>
            </a:r>
            <a:r>
              <a:rPr lang="tr-TR" dirty="0" err="1"/>
              <a:t>schools</a:t>
            </a:r>
            <a:r>
              <a:rPr lang="tr-TR" dirty="0"/>
              <a:t> in </a:t>
            </a:r>
            <a:r>
              <a:rPr lang="tr-TR" dirty="0" err="1"/>
              <a:t>the</a:t>
            </a:r>
            <a:r>
              <a:rPr lang="tr-TR" dirty="0"/>
              <a:t> </a:t>
            </a:r>
            <a:r>
              <a:rPr lang="tr-TR" dirty="0" err="1"/>
              <a:t>neighbourhood</a:t>
            </a:r>
            <a:r>
              <a:rPr lang="en-GB" dirty="0"/>
              <a:t>.</a:t>
            </a:r>
          </a:p>
          <a:p>
            <a:endParaRPr lang="en-GB" dirty="0"/>
          </a:p>
          <a:p>
            <a:r>
              <a:rPr lang="en-GB" dirty="0"/>
              <a:t>None in </a:t>
            </a:r>
            <a:r>
              <a:rPr lang="en-GB" b="1" dirty="0"/>
              <a:t>middle schools</a:t>
            </a:r>
            <a:r>
              <a:rPr lang="en-GB" dirty="0"/>
              <a:t>. The choice of secondary education rests on the parent(s) and the availability of state schools in the neighbourhood.</a:t>
            </a:r>
          </a:p>
          <a:p>
            <a:endParaRPr lang="tr-TR" dirty="0"/>
          </a:p>
          <a:p>
            <a:r>
              <a:rPr lang="en-GB" dirty="0"/>
              <a:t>Some in </a:t>
            </a:r>
            <a:r>
              <a:rPr lang="tr-TR" dirty="0" err="1"/>
              <a:t>secular</a:t>
            </a:r>
            <a:r>
              <a:rPr lang="tr-TR" dirty="0"/>
              <a:t> </a:t>
            </a:r>
            <a:r>
              <a:rPr lang="en-GB" b="1" dirty="0"/>
              <a:t>secondary schools</a:t>
            </a:r>
            <a:r>
              <a:rPr lang="en-GB" dirty="0"/>
              <a:t>.</a:t>
            </a:r>
          </a:p>
        </p:txBody>
      </p:sp>
      <p:sp>
        <p:nvSpPr>
          <p:cNvPr id="5" name="Alt Bilgi Yer Tutucusu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ayt Numarası Yer Tutucusu 5"/>
          <p:cNvSpPr>
            <a:spLocks noGrp="1"/>
          </p:cNvSpPr>
          <p:nvPr>
            <p:ph type="sldNum" sz="quarter" idx="12"/>
          </p:nvPr>
        </p:nvSpPr>
        <p:spPr/>
        <p:txBody>
          <a:bodyPr/>
          <a:lstStyle/>
          <a:p>
            <a:fld id="{5D84065D-F351-4B03-BD91-D8A6B8D4B362}" type="slidenum">
              <a:rPr lang="en-US" smtClean="0"/>
              <a:pPr/>
              <a:t>13</a:t>
            </a:fld>
            <a:endParaRPr lang="en-US" dirty="0"/>
          </a:p>
        </p:txBody>
      </p:sp>
      <p:sp>
        <p:nvSpPr>
          <p:cNvPr id="7" name="Veri Yer Tutucusu 6"/>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739545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1519" y="731520"/>
            <a:ext cx="10711543" cy="1554479"/>
          </a:xfrm>
        </p:spPr>
        <p:txBody>
          <a:bodyPr>
            <a:normAutofit/>
          </a:bodyPr>
          <a:lstStyle/>
          <a:p>
            <a:r>
              <a:rPr lang="en-GB" dirty="0" err="1">
                <a:solidFill>
                  <a:srgbClr val="FF0000"/>
                </a:solidFill>
              </a:rPr>
              <a:t>Emp</a:t>
            </a:r>
            <a:r>
              <a:rPr lang="tr-TR" dirty="0" err="1">
                <a:solidFill>
                  <a:srgbClr val="FF0000"/>
                </a:solidFill>
              </a:rPr>
              <a:t>loyer</a:t>
            </a:r>
            <a:r>
              <a:rPr lang="en-GB" dirty="0">
                <a:solidFill>
                  <a:srgbClr val="FF0000"/>
                </a:solidFill>
              </a:rPr>
              <a:t> Engagement in </a:t>
            </a:r>
            <a:br>
              <a:rPr lang="en-GB" dirty="0">
                <a:solidFill>
                  <a:srgbClr val="FF0000"/>
                </a:solidFill>
              </a:rPr>
            </a:br>
            <a:r>
              <a:rPr lang="tr-TR" dirty="0" err="1">
                <a:solidFill>
                  <a:srgbClr val="FF0000"/>
                </a:solidFill>
              </a:rPr>
              <a:t>Secular</a:t>
            </a:r>
            <a:r>
              <a:rPr lang="en-GB" dirty="0">
                <a:solidFill>
                  <a:srgbClr val="FF0000"/>
                </a:solidFill>
              </a:rPr>
              <a:t> Secondary Schools</a:t>
            </a:r>
          </a:p>
        </p:txBody>
      </p:sp>
      <p:sp>
        <p:nvSpPr>
          <p:cNvPr id="3" name="İçerik Yer Tutucusu 2"/>
          <p:cNvSpPr>
            <a:spLocks noGrp="1"/>
          </p:cNvSpPr>
          <p:nvPr>
            <p:ph idx="1"/>
          </p:nvPr>
        </p:nvSpPr>
        <p:spPr>
          <a:xfrm>
            <a:off x="1295401" y="2556931"/>
            <a:ext cx="9601196" cy="3592077"/>
          </a:xfrm>
        </p:spPr>
        <p:txBody>
          <a:bodyPr/>
          <a:lstStyle/>
          <a:p>
            <a:r>
              <a:rPr lang="tr-TR" dirty="0"/>
              <a:t>A </a:t>
            </a:r>
            <a:r>
              <a:rPr lang="tr-TR" dirty="0" err="1"/>
              <a:t>minority</a:t>
            </a:r>
            <a:r>
              <a:rPr lang="tr-TR" dirty="0"/>
              <a:t> of</a:t>
            </a:r>
            <a:r>
              <a:rPr lang="en-GB" dirty="0"/>
              <a:t> schools have «Career Days» in which people of different careers are invited to share their experiences.</a:t>
            </a:r>
          </a:p>
          <a:p>
            <a:r>
              <a:rPr lang="en-GB" dirty="0"/>
              <a:t>These experiences happen to be of  a personal type, depending on the personality and personal experiences of the speaker. It does not represent the whole picture. </a:t>
            </a:r>
          </a:p>
          <a:p>
            <a:r>
              <a:rPr lang="en-GB" dirty="0"/>
              <a:t>Most students choose a career according to </a:t>
            </a:r>
            <a:r>
              <a:rPr lang="tr-TR" dirty="0"/>
              <a:t>his/her </a:t>
            </a:r>
            <a:r>
              <a:rPr lang="en-GB" dirty="0"/>
              <a:t>parent(s) decision or advice</a:t>
            </a:r>
            <a:r>
              <a:rPr lang="tr-TR" dirty="0"/>
              <a:t> </a:t>
            </a:r>
            <a:r>
              <a:rPr lang="tr-TR" dirty="0" err="1"/>
              <a:t>or</a:t>
            </a:r>
            <a:r>
              <a:rPr lang="tr-TR" dirty="0"/>
              <a:t> </a:t>
            </a:r>
            <a:r>
              <a:rPr lang="tr-TR" dirty="0" err="1"/>
              <a:t>chance</a:t>
            </a:r>
            <a:r>
              <a:rPr lang="en-GB" dirty="0"/>
              <a:t>.</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14</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1573443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2" y="705394"/>
            <a:ext cx="9601196" cy="1580605"/>
          </a:xfrm>
        </p:spPr>
        <p:txBody>
          <a:bodyPr>
            <a:normAutofit/>
          </a:bodyPr>
          <a:lstStyle/>
          <a:p>
            <a:r>
              <a:rPr lang="en-GB" dirty="0" err="1">
                <a:solidFill>
                  <a:srgbClr val="FF0000"/>
                </a:solidFill>
              </a:rPr>
              <a:t>Emp</a:t>
            </a:r>
            <a:r>
              <a:rPr lang="tr-TR" dirty="0" err="1">
                <a:solidFill>
                  <a:srgbClr val="FF0000"/>
                </a:solidFill>
              </a:rPr>
              <a:t>loyer</a:t>
            </a:r>
            <a:r>
              <a:rPr lang="en-GB" dirty="0">
                <a:solidFill>
                  <a:srgbClr val="FF0000"/>
                </a:solidFill>
              </a:rPr>
              <a:t> Engagement in </a:t>
            </a:r>
            <a:br>
              <a:rPr lang="en-GB" dirty="0">
                <a:solidFill>
                  <a:srgbClr val="FF0000"/>
                </a:solidFill>
              </a:rPr>
            </a:br>
            <a:r>
              <a:rPr lang="en-GB" dirty="0">
                <a:solidFill>
                  <a:srgbClr val="FF0000"/>
                </a:solidFill>
              </a:rPr>
              <a:t>Vocational Secondary Schools</a:t>
            </a:r>
            <a:endParaRPr lang="en-GB" dirty="0"/>
          </a:p>
        </p:txBody>
      </p:sp>
      <p:sp>
        <p:nvSpPr>
          <p:cNvPr id="3" name="İçerik Yer Tutucusu 2"/>
          <p:cNvSpPr>
            <a:spLocks noGrp="1"/>
          </p:cNvSpPr>
          <p:nvPr>
            <p:ph idx="1"/>
          </p:nvPr>
        </p:nvSpPr>
        <p:spPr>
          <a:xfrm>
            <a:off x="609600" y="2556932"/>
            <a:ext cx="10946295" cy="3552320"/>
          </a:xfrm>
        </p:spPr>
        <p:txBody>
          <a:bodyPr>
            <a:normAutofit lnSpcReduction="10000"/>
          </a:bodyPr>
          <a:lstStyle/>
          <a:p>
            <a:r>
              <a:rPr lang="en-GB" dirty="0"/>
              <a:t>In this area, there is a very structured system</a:t>
            </a:r>
            <a:r>
              <a:rPr lang="tr-TR" dirty="0"/>
              <a:t> but of </a:t>
            </a:r>
            <a:r>
              <a:rPr lang="tr-TR" dirty="0" err="1"/>
              <a:t>course</a:t>
            </a:r>
            <a:r>
              <a:rPr lang="tr-TR" dirty="0"/>
              <a:t> </a:t>
            </a:r>
            <a:r>
              <a:rPr lang="tr-TR" dirty="0" err="1"/>
              <a:t>the</a:t>
            </a:r>
            <a:r>
              <a:rPr lang="tr-TR" dirty="0"/>
              <a:t> </a:t>
            </a:r>
            <a:r>
              <a:rPr lang="tr-TR" dirty="0" err="1"/>
              <a:t>choice</a:t>
            </a:r>
            <a:r>
              <a:rPr lang="tr-TR" dirty="0"/>
              <a:t> of </a:t>
            </a:r>
            <a:r>
              <a:rPr lang="tr-TR" dirty="0" err="1"/>
              <a:t>career</a:t>
            </a:r>
            <a:r>
              <a:rPr lang="tr-TR" dirty="0"/>
              <a:t> is </a:t>
            </a:r>
            <a:r>
              <a:rPr lang="tr-TR" dirty="0" err="1"/>
              <a:t>already</a:t>
            </a:r>
            <a:r>
              <a:rPr lang="tr-TR" dirty="0"/>
              <a:t> </a:t>
            </a:r>
            <a:r>
              <a:rPr lang="tr-TR" dirty="0" err="1"/>
              <a:t>made</a:t>
            </a:r>
            <a:r>
              <a:rPr lang="en-GB" dirty="0"/>
              <a:t>:</a:t>
            </a:r>
          </a:p>
          <a:p>
            <a:r>
              <a:rPr lang="en-GB" dirty="0"/>
              <a:t>In the last year of </a:t>
            </a:r>
            <a:r>
              <a:rPr lang="tr-TR" dirty="0" err="1"/>
              <a:t>these</a:t>
            </a:r>
            <a:r>
              <a:rPr lang="tr-TR" dirty="0"/>
              <a:t> </a:t>
            </a:r>
            <a:r>
              <a:rPr lang="en-GB" dirty="0"/>
              <a:t>school</a:t>
            </a:r>
            <a:r>
              <a:rPr lang="tr-TR" dirty="0"/>
              <a:t>s</a:t>
            </a:r>
            <a:r>
              <a:rPr lang="en-GB" dirty="0"/>
              <a:t>, the students do practical placements, three days a week. They get paid one third of the minimum </a:t>
            </a:r>
            <a:r>
              <a:rPr lang="tr-TR" dirty="0" err="1"/>
              <a:t>wage</a:t>
            </a:r>
            <a:r>
              <a:rPr lang="en-GB" dirty="0"/>
              <a:t> by the employer. </a:t>
            </a:r>
          </a:p>
          <a:p>
            <a:r>
              <a:rPr lang="en-GB" dirty="0"/>
              <a:t>Their progress is reviewed by both their teachers and the employer.</a:t>
            </a:r>
          </a:p>
          <a:p>
            <a:r>
              <a:rPr lang="en-GB" dirty="0"/>
              <a:t>These students work as if they are employed in their practice. They learn a</a:t>
            </a:r>
            <a:r>
              <a:rPr lang="tr-TR" dirty="0"/>
              <a:t> </a:t>
            </a:r>
            <a:r>
              <a:rPr lang="en-GB" dirty="0"/>
              <a:t>lot and put in a lot of useful work for the employer.</a:t>
            </a:r>
          </a:p>
          <a:p>
            <a:r>
              <a:rPr lang="tr-TR" dirty="0" err="1"/>
              <a:t>Often</a:t>
            </a:r>
            <a:r>
              <a:rPr lang="en-GB" dirty="0"/>
              <a:t>, they guarantee their job for the following year by their good performance.</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15</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015343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2" y="679270"/>
            <a:ext cx="9601196" cy="1606730"/>
          </a:xfrm>
        </p:spPr>
        <p:txBody>
          <a:bodyPr>
            <a:normAutofit/>
          </a:bodyPr>
          <a:lstStyle/>
          <a:p>
            <a:r>
              <a:rPr lang="tr-TR" dirty="0" err="1">
                <a:solidFill>
                  <a:srgbClr val="FF0000"/>
                </a:solidFill>
              </a:rPr>
              <a:t>Placements</a:t>
            </a:r>
            <a:r>
              <a:rPr lang="tr-TR" dirty="0">
                <a:solidFill>
                  <a:srgbClr val="FF0000"/>
                </a:solidFill>
              </a:rPr>
              <a:t> in</a:t>
            </a:r>
            <a:r>
              <a:rPr lang="en-GB" dirty="0">
                <a:solidFill>
                  <a:srgbClr val="FF0000"/>
                </a:solidFill>
              </a:rPr>
              <a:t> </a:t>
            </a:r>
            <a:br>
              <a:rPr lang="en-GB" dirty="0">
                <a:solidFill>
                  <a:srgbClr val="FF0000"/>
                </a:solidFill>
              </a:rPr>
            </a:br>
            <a:r>
              <a:rPr lang="en-GB" dirty="0">
                <a:solidFill>
                  <a:srgbClr val="FF0000"/>
                </a:solidFill>
              </a:rPr>
              <a:t>Vocational Secondary Schools</a:t>
            </a:r>
          </a:p>
        </p:txBody>
      </p:sp>
      <p:sp>
        <p:nvSpPr>
          <p:cNvPr id="3" name="İçerik Yer Tutucusu 2"/>
          <p:cNvSpPr>
            <a:spLocks noGrp="1"/>
          </p:cNvSpPr>
          <p:nvPr>
            <p:ph idx="1"/>
          </p:nvPr>
        </p:nvSpPr>
        <p:spPr/>
        <p:txBody>
          <a:bodyPr/>
          <a:lstStyle/>
          <a:p>
            <a:r>
              <a:rPr lang="en-US" dirty="0"/>
              <a:t>Which areas?</a:t>
            </a:r>
          </a:p>
          <a:p>
            <a:r>
              <a:rPr lang="en-US" dirty="0" err="1"/>
              <a:t>Kindergarden</a:t>
            </a:r>
            <a:r>
              <a:rPr lang="en-US" dirty="0"/>
              <a:t> teachers </a:t>
            </a:r>
          </a:p>
          <a:p>
            <a:r>
              <a:rPr lang="en-US" dirty="0"/>
              <a:t>Pre-accountancy (financial </a:t>
            </a:r>
            <a:r>
              <a:rPr lang="en-US" dirty="0" err="1"/>
              <a:t>secreterial</a:t>
            </a:r>
            <a:r>
              <a:rPr lang="en-US" dirty="0"/>
              <a:t>)</a:t>
            </a:r>
          </a:p>
          <a:p>
            <a:r>
              <a:rPr lang="en-US" dirty="0"/>
              <a:t>Beauty </a:t>
            </a:r>
            <a:r>
              <a:rPr lang="en-US" dirty="0" err="1"/>
              <a:t>parlours</a:t>
            </a:r>
            <a:r>
              <a:rPr lang="en-US" dirty="0"/>
              <a:t> like hairdressing, facials, waxing, etc…</a:t>
            </a:r>
          </a:p>
          <a:p>
            <a:r>
              <a:rPr lang="en-US" dirty="0" err="1"/>
              <a:t>Secreterial</a:t>
            </a:r>
            <a:r>
              <a:rPr lang="en-US" dirty="0"/>
              <a:t>  </a:t>
            </a:r>
          </a:p>
          <a:p>
            <a:r>
              <a:rPr lang="en-US" dirty="0"/>
              <a:t>Electrical, computing, ship making technicians…</a:t>
            </a:r>
          </a:p>
          <a:p>
            <a:pPr marL="0" indent="0">
              <a:buNone/>
            </a:pPr>
            <a:endParaRPr lang="en-US"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16</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1721536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2" y="666206"/>
            <a:ext cx="9601196" cy="1619793"/>
          </a:xfrm>
        </p:spPr>
        <p:txBody>
          <a:bodyPr>
            <a:normAutofit/>
          </a:bodyPr>
          <a:lstStyle/>
          <a:p>
            <a:r>
              <a:rPr lang="en-GB" dirty="0">
                <a:solidFill>
                  <a:srgbClr val="FF0000"/>
                </a:solidFill>
              </a:rPr>
              <a:t>Employ</a:t>
            </a:r>
            <a:r>
              <a:rPr lang="tr-TR" dirty="0">
                <a:solidFill>
                  <a:srgbClr val="FF0000"/>
                </a:solidFill>
              </a:rPr>
              <a:t>er</a:t>
            </a:r>
            <a:r>
              <a:rPr lang="en-GB" dirty="0">
                <a:solidFill>
                  <a:srgbClr val="FF0000"/>
                </a:solidFill>
              </a:rPr>
              <a:t> Engagement in </a:t>
            </a:r>
            <a:br>
              <a:rPr lang="en-GB" dirty="0">
                <a:solidFill>
                  <a:srgbClr val="FF0000"/>
                </a:solidFill>
              </a:rPr>
            </a:br>
            <a:r>
              <a:rPr lang="en-GB" dirty="0">
                <a:solidFill>
                  <a:srgbClr val="FF0000"/>
                </a:solidFill>
              </a:rPr>
              <a:t>Vocational Colleges</a:t>
            </a:r>
          </a:p>
        </p:txBody>
      </p:sp>
      <p:sp>
        <p:nvSpPr>
          <p:cNvPr id="3" name="İçerik Yer Tutucusu 2"/>
          <p:cNvSpPr>
            <a:spLocks noGrp="1"/>
          </p:cNvSpPr>
          <p:nvPr>
            <p:ph idx="1"/>
          </p:nvPr>
        </p:nvSpPr>
        <p:spPr>
          <a:xfrm>
            <a:off x="1295402" y="2795470"/>
            <a:ext cx="9601196" cy="3645085"/>
          </a:xfrm>
        </p:spPr>
        <p:txBody>
          <a:bodyPr>
            <a:normAutofit/>
          </a:bodyPr>
          <a:lstStyle/>
          <a:p>
            <a:endParaRPr lang="tr-TR" dirty="0"/>
          </a:p>
          <a:p>
            <a:r>
              <a:rPr lang="en-GB" dirty="0"/>
              <a:t>Not structured like </a:t>
            </a:r>
            <a:r>
              <a:rPr lang="tr-TR" dirty="0" err="1"/>
              <a:t>vocational</a:t>
            </a:r>
            <a:r>
              <a:rPr lang="tr-TR" dirty="0"/>
              <a:t> </a:t>
            </a:r>
            <a:r>
              <a:rPr lang="en-GB" dirty="0"/>
              <a:t>secondary schools</a:t>
            </a:r>
            <a:r>
              <a:rPr lang="tr-TR" dirty="0"/>
              <a:t>, </a:t>
            </a:r>
            <a:r>
              <a:rPr lang="tr-TR" dirty="0" err="1"/>
              <a:t>small</a:t>
            </a:r>
            <a:r>
              <a:rPr lang="tr-TR" dirty="0"/>
              <a:t> </a:t>
            </a:r>
            <a:r>
              <a:rPr lang="tr-TR" dirty="0" err="1"/>
              <a:t>attempts</a:t>
            </a:r>
            <a:r>
              <a:rPr lang="en-GB" dirty="0"/>
              <a:t>…</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17</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1817388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GB" dirty="0" err="1">
                <a:solidFill>
                  <a:srgbClr val="FF0000"/>
                </a:solidFill>
              </a:rPr>
              <a:t>Emplo</a:t>
            </a:r>
            <a:r>
              <a:rPr lang="tr-TR" dirty="0">
                <a:solidFill>
                  <a:srgbClr val="FF0000"/>
                </a:solidFill>
              </a:rPr>
              <a:t>yer</a:t>
            </a:r>
            <a:r>
              <a:rPr lang="en-GB" dirty="0">
                <a:solidFill>
                  <a:srgbClr val="FF0000"/>
                </a:solidFill>
              </a:rPr>
              <a:t> Engagement at Universities</a:t>
            </a:r>
          </a:p>
        </p:txBody>
      </p:sp>
      <p:sp>
        <p:nvSpPr>
          <p:cNvPr id="3" name="İçerik Yer Tutucusu 2"/>
          <p:cNvSpPr>
            <a:spLocks noGrp="1"/>
          </p:cNvSpPr>
          <p:nvPr>
            <p:ph idx="1"/>
          </p:nvPr>
        </p:nvSpPr>
        <p:spPr>
          <a:xfrm>
            <a:off x="1295401" y="2556932"/>
            <a:ext cx="10048460" cy="3318936"/>
          </a:xfrm>
        </p:spPr>
        <p:txBody>
          <a:bodyPr/>
          <a:lstStyle/>
          <a:p>
            <a:endParaRPr lang="tr-TR" dirty="0"/>
          </a:p>
          <a:p>
            <a:r>
              <a:rPr lang="tr-TR" dirty="0"/>
              <a:t>A </a:t>
            </a:r>
            <a:r>
              <a:rPr lang="tr-TR" dirty="0" err="1"/>
              <a:t>few</a:t>
            </a:r>
            <a:r>
              <a:rPr lang="tr-TR" dirty="0"/>
              <a:t> </a:t>
            </a:r>
            <a:r>
              <a:rPr lang="tr-TR" dirty="0" err="1"/>
              <a:t>attempts</a:t>
            </a:r>
            <a:r>
              <a:rPr lang="tr-TR" dirty="0"/>
              <a:t> but not </a:t>
            </a:r>
            <a:r>
              <a:rPr lang="tr-TR" dirty="0" err="1"/>
              <a:t>widespread</a:t>
            </a:r>
            <a:r>
              <a:rPr lang="tr-TR" dirty="0"/>
              <a:t> </a:t>
            </a:r>
            <a:r>
              <a:rPr lang="tr-TR" dirty="0" err="1"/>
              <a:t>to</a:t>
            </a:r>
            <a:r>
              <a:rPr lang="tr-TR" dirty="0"/>
              <a:t> </a:t>
            </a:r>
            <a:r>
              <a:rPr lang="tr-TR" dirty="0" err="1"/>
              <a:t>all</a:t>
            </a:r>
            <a:r>
              <a:rPr lang="tr-TR" dirty="0"/>
              <a:t> </a:t>
            </a:r>
            <a:r>
              <a:rPr lang="tr-TR" dirty="0" err="1"/>
              <a:t>university</a:t>
            </a:r>
            <a:r>
              <a:rPr lang="tr-TR" dirty="0"/>
              <a:t> </a:t>
            </a:r>
            <a:r>
              <a:rPr lang="tr-TR" dirty="0" err="1"/>
              <a:t>students</a:t>
            </a:r>
            <a:r>
              <a:rPr lang="tr-TR" dirty="0"/>
              <a:t>, not </a:t>
            </a:r>
            <a:r>
              <a:rPr lang="tr-TR" dirty="0" err="1"/>
              <a:t>structured</a:t>
            </a:r>
            <a:r>
              <a:rPr lang="en-GB" dirty="0"/>
              <a:t>…</a:t>
            </a:r>
            <a:endParaRPr lang="tr-TR" dirty="0"/>
          </a:p>
          <a:p>
            <a:endParaRPr lang="tr-TR" dirty="0"/>
          </a:p>
          <a:p>
            <a:r>
              <a:rPr lang="tr-TR" dirty="0" err="1"/>
              <a:t>Some</a:t>
            </a:r>
            <a:r>
              <a:rPr lang="tr-TR" dirty="0"/>
              <a:t> </a:t>
            </a:r>
            <a:r>
              <a:rPr lang="tr-TR" dirty="0" err="1"/>
              <a:t>examples</a:t>
            </a:r>
            <a:r>
              <a:rPr lang="tr-TR" dirty="0"/>
              <a:t> of </a:t>
            </a:r>
            <a:r>
              <a:rPr lang="tr-TR" dirty="0" err="1"/>
              <a:t>these</a:t>
            </a:r>
            <a:r>
              <a:rPr lang="tr-TR" dirty="0"/>
              <a:t> </a:t>
            </a:r>
            <a:r>
              <a:rPr lang="tr-TR" dirty="0" err="1"/>
              <a:t>attempts</a:t>
            </a:r>
            <a:r>
              <a:rPr lang="tr-TR" dirty="0"/>
              <a:t> </a:t>
            </a:r>
            <a:r>
              <a:rPr lang="tr-TR" dirty="0" err="1"/>
              <a:t>are</a:t>
            </a:r>
            <a:r>
              <a:rPr lang="tr-TR" dirty="0"/>
              <a:t> on </a:t>
            </a:r>
            <a:r>
              <a:rPr lang="tr-TR" dirty="0" err="1"/>
              <a:t>the</a:t>
            </a:r>
            <a:r>
              <a:rPr lang="tr-TR" dirty="0"/>
              <a:t> </a:t>
            </a:r>
            <a:r>
              <a:rPr lang="tr-TR" dirty="0" err="1"/>
              <a:t>following</a:t>
            </a:r>
            <a:r>
              <a:rPr lang="tr-TR" dirty="0"/>
              <a:t> </a:t>
            </a:r>
            <a:r>
              <a:rPr lang="tr-TR" dirty="0" err="1"/>
              <a:t>slides</a:t>
            </a:r>
            <a:r>
              <a:rPr lang="tr-TR" dirty="0"/>
              <a:t>…</a:t>
            </a:r>
            <a:endParaRPr lang="en-GB"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18</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4059471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FF0000"/>
                </a:solidFill>
              </a:rPr>
              <a:t>Kipa</a:t>
            </a:r>
            <a:r>
              <a:rPr lang="tr-TR" dirty="0">
                <a:solidFill>
                  <a:srgbClr val="FF0000"/>
                </a:solidFill>
              </a:rPr>
              <a:t> (</a:t>
            </a:r>
            <a:r>
              <a:rPr lang="tr-TR" dirty="0" err="1">
                <a:solidFill>
                  <a:srgbClr val="FF0000"/>
                </a:solidFill>
              </a:rPr>
              <a:t>Tesco</a:t>
            </a:r>
            <a:r>
              <a:rPr lang="tr-TR" dirty="0">
                <a:solidFill>
                  <a:srgbClr val="FF0000"/>
                </a:solidFill>
              </a:rPr>
              <a:t>) </a:t>
            </a:r>
            <a:r>
              <a:rPr lang="tr-TR" dirty="0" err="1">
                <a:solidFill>
                  <a:srgbClr val="FF0000"/>
                </a:solidFill>
              </a:rPr>
              <a:t>Youth</a:t>
            </a:r>
            <a:r>
              <a:rPr lang="tr-TR" dirty="0">
                <a:solidFill>
                  <a:srgbClr val="FF0000"/>
                </a:solidFill>
              </a:rPr>
              <a:t> Academy</a:t>
            </a:r>
          </a:p>
        </p:txBody>
      </p:sp>
      <p:sp>
        <p:nvSpPr>
          <p:cNvPr id="3" name="İçerik Yer Tutucusu 2"/>
          <p:cNvSpPr>
            <a:spLocks noGrp="1"/>
          </p:cNvSpPr>
          <p:nvPr>
            <p:ph idx="1"/>
          </p:nvPr>
        </p:nvSpPr>
        <p:spPr>
          <a:xfrm>
            <a:off x="569843" y="2471532"/>
            <a:ext cx="10906540" cy="3776868"/>
          </a:xfrm>
        </p:spPr>
        <p:txBody>
          <a:bodyPr>
            <a:normAutofit/>
          </a:bodyPr>
          <a:lstStyle/>
          <a:p>
            <a:pPr algn="just"/>
            <a:r>
              <a:rPr lang="en-GB" dirty="0" err="1"/>
              <a:t>Kipa</a:t>
            </a:r>
            <a:r>
              <a:rPr lang="en-GB" dirty="0"/>
              <a:t> (Tesco) offers an educational </a:t>
            </a:r>
            <a:r>
              <a:rPr lang="en-GB" dirty="0" err="1"/>
              <a:t>acitivity</a:t>
            </a:r>
            <a:r>
              <a:rPr lang="en-GB" dirty="0"/>
              <a:t> to DE University, Business Administration Faculty, third and fourth year students. to develop some key skills for professional life.</a:t>
            </a:r>
          </a:p>
          <a:p>
            <a:r>
              <a:rPr lang="en-GB" dirty="0"/>
              <a:t>A free programme that includes skills like teamwork, confidence building, personal effectiveness, creative thinking and problem solving through interactive workshops, free materials and activities. </a:t>
            </a:r>
          </a:p>
          <a:p>
            <a:r>
              <a:rPr lang="en-GB" dirty="0"/>
              <a:t>Nearly 100 students have attended this programme and received a certificate.</a:t>
            </a:r>
          </a:p>
          <a:p>
            <a:r>
              <a:rPr lang="en-GB" dirty="0"/>
              <a:t>It was designed as 14 hours with 20 students in each module, a total of 5 modules.</a:t>
            </a:r>
          </a:p>
          <a:p>
            <a:pPr algn="just"/>
            <a:endParaRPr lang="en-GB"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19</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85085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solidFill>
                  <a:srgbClr val="FF0000"/>
                </a:solidFill>
              </a:rPr>
              <a:t>Turkish Education System: Setting the Scene</a:t>
            </a:r>
            <a:endParaRPr lang="en-US" dirty="0"/>
          </a:p>
        </p:txBody>
      </p:sp>
      <p:sp>
        <p:nvSpPr>
          <p:cNvPr id="3" name="İçerik Yer Tutucusu 2"/>
          <p:cNvSpPr>
            <a:spLocks noGrp="1"/>
          </p:cNvSpPr>
          <p:nvPr>
            <p:ph idx="1"/>
          </p:nvPr>
        </p:nvSpPr>
        <p:spPr>
          <a:xfrm>
            <a:off x="1295401" y="2556932"/>
            <a:ext cx="9601196" cy="3412068"/>
          </a:xfrm>
        </p:spPr>
        <p:txBody>
          <a:bodyPr>
            <a:normAutofit lnSpcReduction="10000"/>
          </a:bodyPr>
          <a:lstStyle/>
          <a:p>
            <a:pPr algn="just"/>
            <a:r>
              <a:rPr lang="en-US" dirty="0"/>
              <a:t>Compulsory Education in Turkey is a 4+4+4 model, </a:t>
            </a:r>
            <a:r>
              <a:rPr lang="en-US" b="1" dirty="0"/>
              <a:t>since 2012</a:t>
            </a:r>
            <a:r>
              <a:rPr lang="en-US" dirty="0"/>
              <a:t>. </a:t>
            </a:r>
          </a:p>
          <a:p>
            <a:pPr algn="just"/>
            <a:endParaRPr lang="en-US" dirty="0"/>
          </a:p>
          <a:p>
            <a:pPr algn="just"/>
            <a:r>
              <a:rPr lang="en-US" dirty="0"/>
              <a:t>4 years of primary school (age 6-10) </a:t>
            </a:r>
          </a:p>
          <a:p>
            <a:pPr algn="just"/>
            <a:r>
              <a:rPr lang="en-US" dirty="0"/>
              <a:t>4 years of middle school (age 10-14)</a:t>
            </a:r>
          </a:p>
          <a:p>
            <a:pPr algn="just"/>
            <a:r>
              <a:rPr lang="en-US" dirty="0"/>
              <a:t>4 years of secondary school (age 14-18)</a:t>
            </a:r>
          </a:p>
          <a:p>
            <a:pPr algn="just"/>
            <a:endParaRPr lang="en-US" dirty="0"/>
          </a:p>
          <a:p>
            <a:pPr algn="just"/>
            <a:r>
              <a:rPr lang="en-US" dirty="0"/>
              <a:t>Kindergarten is not compulsory and is not free.</a:t>
            </a:r>
          </a:p>
          <a:p>
            <a:endParaRPr lang="en-US"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725991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85731" y="728870"/>
            <a:ext cx="8975034" cy="1536189"/>
          </a:xfrm>
        </p:spPr>
        <p:txBody>
          <a:bodyPr/>
          <a:lstStyle/>
          <a:p>
            <a:r>
              <a:rPr lang="tr-TR" dirty="0" err="1">
                <a:solidFill>
                  <a:srgbClr val="FF0000"/>
                </a:solidFill>
              </a:rPr>
              <a:t>Istanbul</a:t>
            </a:r>
            <a:r>
              <a:rPr lang="tr-TR" dirty="0">
                <a:solidFill>
                  <a:srgbClr val="FF0000"/>
                </a:solidFill>
              </a:rPr>
              <a:t> </a:t>
            </a:r>
            <a:r>
              <a:rPr lang="tr-TR" dirty="0" err="1">
                <a:solidFill>
                  <a:srgbClr val="FF0000"/>
                </a:solidFill>
              </a:rPr>
              <a:t>Chamber</a:t>
            </a:r>
            <a:r>
              <a:rPr lang="tr-TR" dirty="0">
                <a:solidFill>
                  <a:srgbClr val="FF0000"/>
                </a:solidFill>
              </a:rPr>
              <a:t> of Commerce</a:t>
            </a:r>
            <a:endParaRPr lang="en-GB" dirty="0">
              <a:solidFill>
                <a:srgbClr val="FF0000"/>
              </a:solidFill>
            </a:endParaRPr>
          </a:p>
        </p:txBody>
      </p:sp>
      <p:sp>
        <p:nvSpPr>
          <p:cNvPr id="3" name="İçerik Yer Tutucusu 2"/>
          <p:cNvSpPr>
            <a:spLocks noGrp="1"/>
          </p:cNvSpPr>
          <p:nvPr>
            <p:ph idx="1"/>
          </p:nvPr>
        </p:nvSpPr>
        <p:spPr>
          <a:xfrm>
            <a:off x="692331" y="2411896"/>
            <a:ext cx="10881360" cy="3896138"/>
          </a:xfrm>
        </p:spPr>
        <p:txBody>
          <a:bodyPr>
            <a:normAutofit fontScale="92500" lnSpcReduction="10000"/>
          </a:bodyPr>
          <a:lstStyle/>
          <a:p>
            <a:r>
              <a:rPr lang="en-GB" dirty="0"/>
              <a:t>The Istanbul Chamber of Commerce aims to establish effective, </a:t>
            </a:r>
            <a:r>
              <a:rPr lang="tr-TR" dirty="0" err="1"/>
              <a:t>high</a:t>
            </a:r>
            <a:r>
              <a:rPr lang="tr-TR" dirty="0"/>
              <a:t> </a:t>
            </a:r>
            <a:r>
              <a:rPr lang="en-GB" dirty="0"/>
              <a:t>quality, realistic and result-oriented cooperation between university and industry, and act as a strong coordinator to ensure rational use of limited resources.</a:t>
            </a:r>
          </a:p>
          <a:p>
            <a:r>
              <a:rPr lang="en-GB" dirty="0"/>
              <a:t>They created the Industry Platform that brings together all stakeholders to join forces and establish cooperation between Technology Transfer Offices, industrial enterprises and related organizations.</a:t>
            </a:r>
          </a:p>
          <a:p>
            <a:r>
              <a:rPr lang="en-GB" dirty="0"/>
              <a:t>The Industry Platform carries out activities with different working groups such as “Strategy”, “Legislation” and “University-Industry Cooperation Portal”.  As part of the university-industry cooperation, they also facilitate "Cooperation Protocols" with universities to ensure that information and technology flow between universities and industries are handled in a more organized and systematic manner.</a:t>
            </a:r>
          </a:p>
          <a:p>
            <a:endParaRPr lang="en-GB"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20</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814980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FF0000"/>
                </a:solidFill>
              </a:rPr>
              <a:t>Istanbul</a:t>
            </a:r>
            <a:r>
              <a:rPr lang="tr-TR" dirty="0">
                <a:solidFill>
                  <a:srgbClr val="FF0000"/>
                </a:solidFill>
              </a:rPr>
              <a:t> </a:t>
            </a:r>
            <a:r>
              <a:rPr lang="tr-TR" dirty="0" err="1">
                <a:solidFill>
                  <a:srgbClr val="FF0000"/>
                </a:solidFill>
              </a:rPr>
              <a:t>Chamber</a:t>
            </a:r>
            <a:r>
              <a:rPr lang="tr-TR" dirty="0">
                <a:solidFill>
                  <a:srgbClr val="FF0000"/>
                </a:solidFill>
              </a:rPr>
              <a:t> of Commerce</a:t>
            </a:r>
            <a:endParaRPr lang="en-GB" dirty="0">
              <a:solidFill>
                <a:srgbClr val="FF0000"/>
              </a:solidFill>
            </a:endParaRPr>
          </a:p>
        </p:txBody>
      </p:sp>
      <p:sp>
        <p:nvSpPr>
          <p:cNvPr id="3" name="İçerik Yer Tutucusu 2"/>
          <p:cNvSpPr>
            <a:spLocks noGrp="1"/>
          </p:cNvSpPr>
          <p:nvPr>
            <p:ph idx="1"/>
          </p:nvPr>
        </p:nvSpPr>
        <p:spPr>
          <a:xfrm>
            <a:off x="1295401" y="2425148"/>
            <a:ext cx="9601196" cy="3843130"/>
          </a:xfrm>
        </p:spPr>
        <p:txBody>
          <a:bodyPr numCol="2">
            <a:normAutofit/>
          </a:bodyPr>
          <a:lstStyle/>
          <a:p>
            <a:r>
              <a:rPr lang="tr-TR" dirty="0" err="1"/>
              <a:t>Working</a:t>
            </a:r>
            <a:r>
              <a:rPr lang="tr-TR" dirty="0"/>
              <a:t> </a:t>
            </a:r>
            <a:r>
              <a:rPr lang="en-GB" dirty="0"/>
              <a:t>with:</a:t>
            </a:r>
          </a:p>
          <a:p>
            <a:pPr lvl="1"/>
            <a:r>
              <a:rPr lang="en-GB" dirty="0" err="1"/>
              <a:t>Boğaziçi</a:t>
            </a:r>
            <a:r>
              <a:rPr lang="en-GB" dirty="0"/>
              <a:t> University</a:t>
            </a:r>
            <a:endParaRPr lang="tr-TR" dirty="0"/>
          </a:p>
          <a:p>
            <a:pPr lvl="1"/>
            <a:r>
              <a:rPr lang="en-GB" dirty="0"/>
              <a:t>Istanbul University</a:t>
            </a:r>
          </a:p>
          <a:p>
            <a:pPr lvl="1"/>
            <a:r>
              <a:rPr lang="en-GB" dirty="0"/>
              <a:t>Istanbul Technical University</a:t>
            </a:r>
          </a:p>
          <a:p>
            <a:pPr lvl="1"/>
            <a:r>
              <a:rPr lang="en-GB" dirty="0" err="1"/>
              <a:t>Koç</a:t>
            </a:r>
            <a:r>
              <a:rPr lang="en-GB" dirty="0"/>
              <a:t> University</a:t>
            </a:r>
          </a:p>
          <a:p>
            <a:pPr lvl="1"/>
            <a:r>
              <a:rPr lang="en-GB" dirty="0"/>
              <a:t>Marmara University</a:t>
            </a:r>
          </a:p>
          <a:p>
            <a:pPr lvl="1"/>
            <a:r>
              <a:rPr lang="en-GB" dirty="0" err="1"/>
              <a:t>Sabancı</a:t>
            </a:r>
            <a:r>
              <a:rPr lang="en-GB" dirty="0"/>
              <a:t> University, and</a:t>
            </a:r>
          </a:p>
          <a:p>
            <a:pPr lvl="1"/>
            <a:r>
              <a:rPr lang="en-GB" dirty="0" err="1"/>
              <a:t>Yıldız</a:t>
            </a:r>
            <a:r>
              <a:rPr lang="en-GB" dirty="0"/>
              <a:t> Technical University</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21</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19835801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2" y="705394"/>
            <a:ext cx="9601196" cy="1580605"/>
          </a:xfrm>
        </p:spPr>
        <p:txBody>
          <a:bodyPr>
            <a:normAutofit/>
          </a:bodyPr>
          <a:lstStyle/>
          <a:p>
            <a:r>
              <a:rPr lang="tr-TR" dirty="0">
                <a:solidFill>
                  <a:srgbClr val="FF0000"/>
                </a:solidFill>
              </a:rPr>
              <a:t>Yasar </a:t>
            </a:r>
            <a:r>
              <a:rPr lang="tr-TR" dirty="0" err="1">
                <a:solidFill>
                  <a:srgbClr val="FF0000"/>
                </a:solidFill>
              </a:rPr>
              <a:t>University</a:t>
            </a:r>
            <a:r>
              <a:rPr lang="tr-TR" dirty="0">
                <a:solidFill>
                  <a:srgbClr val="FF0000"/>
                </a:solidFill>
              </a:rPr>
              <a:t>, </a:t>
            </a:r>
            <a:r>
              <a:rPr lang="tr-TR" dirty="0" err="1">
                <a:solidFill>
                  <a:srgbClr val="FF0000"/>
                </a:solidFill>
              </a:rPr>
              <a:t>Koc</a:t>
            </a:r>
            <a:r>
              <a:rPr lang="tr-TR" dirty="0">
                <a:solidFill>
                  <a:srgbClr val="FF0000"/>
                </a:solidFill>
              </a:rPr>
              <a:t> </a:t>
            </a:r>
            <a:r>
              <a:rPr lang="tr-TR" dirty="0" err="1">
                <a:solidFill>
                  <a:srgbClr val="FF0000"/>
                </a:solidFill>
              </a:rPr>
              <a:t>University</a:t>
            </a:r>
            <a:r>
              <a:rPr lang="tr-TR" dirty="0">
                <a:solidFill>
                  <a:srgbClr val="FF0000"/>
                </a:solidFill>
              </a:rPr>
              <a:t>, </a:t>
            </a:r>
            <a:br>
              <a:rPr lang="tr-TR" dirty="0">
                <a:solidFill>
                  <a:srgbClr val="FF0000"/>
                </a:solidFill>
              </a:rPr>
            </a:br>
            <a:r>
              <a:rPr lang="tr-TR" dirty="0" err="1">
                <a:solidFill>
                  <a:srgbClr val="FF0000"/>
                </a:solidFill>
              </a:rPr>
              <a:t>Sabanci</a:t>
            </a:r>
            <a:r>
              <a:rPr lang="tr-TR" dirty="0">
                <a:solidFill>
                  <a:srgbClr val="FF0000"/>
                </a:solidFill>
              </a:rPr>
              <a:t> </a:t>
            </a:r>
            <a:r>
              <a:rPr lang="tr-TR" dirty="0" err="1">
                <a:solidFill>
                  <a:srgbClr val="FF0000"/>
                </a:solidFill>
              </a:rPr>
              <a:t>Univerity</a:t>
            </a:r>
            <a:endParaRPr lang="en-GB" dirty="0">
              <a:solidFill>
                <a:srgbClr val="FF0000"/>
              </a:solidFill>
            </a:endParaRPr>
          </a:p>
        </p:txBody>
      </p:sp>
      <p:sp>
        <p:nvSpPr>
          <p:cNvPr id="3" name="İçerik Yer Tutucusu 2"/>
          <p:cNvSpPr>
            <a:spLocks noGrp="1"/>
          </p:cNvSpPr>
          <p:nvPr>
            <p:ph idx="1"/>
          </p:nvPr>
        </p:nvSpPr>
        <p:spPr>
          <a:xfrm>
            <a:off x="1295401" y="2556932"/>
            <a:ext cx="9601196" cy="3671590"/>
          </a:xfrm>
        </p:spPr>
        <p:txBody>
          <a:bodyPr>
            <a:noAutofit/>
          </a:bodyPr>
          <a:lstStyle/>
          <a:p>
            <a:endParaRPr lang="tr-TR" dirty="0"/>
          </a:p>
          <a:p>
            <a:r>
              <a:rPr lang="en-GB" dirty="0"/>
              <a:t>These universities are private and are owned by holdings. So, internships are possible in their own factories.</a:t>
            </a:r>
          </a:p>
          <a:p>
            <a:r>
              <a:rPr lang="en-GB" dirty="0"/>
              <a:t>Through the corporations they own, sometimes experience is offered to the students but it is not widespread or taken seriously. </a:t>
            </a:r>
          </a:p>
          <a:p>
            <a:pPr marL="0" indent="0">
              <a:buNone/>
            </a:pPr>
            <a:endParaRPr lang="en-GB" dirty="0"/>
          </a:p>
          <a:p>
            <a:endParaRPr lang="en-GB"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22</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1417342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KOSGEB</a:t>
            </a:r>
            <a:endParaRPr lang="en-GB" dirty="0">
              <a:solidFill>
                <a:srgbClr val="FF0000"/>
              </a:solidFill>
            </a:endParaRPr>
          </a:p>
        </p:txBody>
      </p:sp>
      <p:sp>
        <p:nvSpPr>
          <p:cNvPr id="3" name="İçerik Yer Tutucusu 2"/>
          <p:cNvSpPr>
            <a:spLocks noGrp="1"/>
          </p:cNvSpPr>
          <p:nvPr>
            <p:ph idx="1"/>
          </p:nvPr>
        </p:nvSpPr>
        <p:spPr>
          <a:xfrm>
            <a:off x="1295401" y="2468031"/>
            <a:ext cx="9601196" cy="3318936"/>
          </a:xfrm>
        </p:spPr>
        <p:txBody>
          <a:bodyPr>
            <a:normAutofit/>
          </a:bodyPr>
          <a:lstStyle/>
          <a:p>
            <a:endParaRPr lang="tr-TR" dirty="0"/>
          </a:p>
          <a:p>
            <a:r>
              <a:rPr lang="en-GB" dirty="0"/>
              <a:t>Aiding small entrepreneurship.</a:t>
            </a:r>
            <a:r>
              <a:rPr lang="tr-TR" dirty="0"/>
              <a:t> (</a:t>
            </a:r>
            <a:r>
              <a:rPr lang="tr-TR" dirty="0" err="1"/>
              <a:t>Kosgeb</a:t>
            </a:r>
            <a:r>
              <a:rPr lang="tr-TR" dirty="0"/>
              <a:t>: </a:t>
            </a:r>
            <a:r>
              <a:rPr lang="tr-TR" dirty="0" err="1"/>
              <a:t>The</a:t>
            </a:r>
            <a:r>
              <a:rPr lang="tr-TR" dirty="0"/>
              <a:t> </a:t>
            </a:r>
            <a:r>
              <a:rPr lang="tr-TR" dirty="0" err="1"/>
              <a:t>chair</a:t>
            </a:r>
            <a:r>
              <a:rPr lang="tr-TR" dirty="0"/>
              <a:t> of </a:t>
            </a:r>
            <a:r>
              <a:rPr lang="tr-TR" dirty="0" err="1"/>
              <a:t>developing</a:t>
            </a:r>
            <a:r>
              <a:rPr lang="tr-TR" dirty="0"/>
              <a:t> </a:t>
            </a:r>
            <a:r>
              <a:rPr lang="tr-TR" dirty="0" err="1"/>
              <a:t>called</a:t>
            </a:r>
            <a:r>
              <a:rPr lang="tr-TR" dirty="0"/>
              <a:t> </a:t>
            </a:r>
            <a:r>
              <a:rPr lang="tr-TR" dirty="0" err="1"/>
              <a:t>small</a:t>
            </a:r>
            <a:r>
              <a:rPr lang="tr-TR" dirty="0"/>
              <a:t> </a:t>
            </a:r>
            <a:r>
              <a:rPr lang="tr-TR" dirty="0" err="1"/>
              <a:t>and</a:t>
            </a:r>
            <a:r>
              <a:rPr lang="tr-TR" dirty="0"/>
              <a:t> </a:t>
            </a:r>
            <a:r>
              <a:rPr lang="tr-TR" dirty="0" err="1"/>
              <a:t>middle</a:t>
            </a:r>
            <a:r>
              <a:rPr lang="tr-TR" dirty="0"/>
              <a:t> </a:t>
            </a:r>
            <a:r>
              <a:rPr lang="tr-TR" dirty="0" err="1"/>
              <a:t>sized</a:t>
            </a:r>
            <a:r>
              <a:rPr lang="tr-TR" dirty="0"/>
              <a:t> </a:t>
            </a:r>
            <a:r>
              <a:rPr lang="tr-TR" dirty="0" err="1"/>
              <a:t>bussiness</a:t>
            </a:r>
            <a:r>
              <a:rPr lang="tr-TR" dirty="0"/>
              <a:t> </a:t>
            </a:r>
            <a:r>
              <a:rPr lang="tr-TR" dirty="0" err="1"/>
              <a:t>enterprize</a:t>
            </a:r>
            <a:r>
              <a:rPr lang="tr-TR" dirty="0"/>
              <a:t>)</a:t>
            </a:r>
            <a:endParaRPr lang="en-GB" dirty="0"/>
          </a:p>
          <a:p>
            <a:endParaRPr lang="en-GB" dirty="0"/>
          </a:p>
          <a:p>
            <a:r>
              <a:rPr lang="en-GB" dirty="0"/>
              <a:t>The </a:t>
            </a:r>
            <a:r>
              <a:rPr lang="en-GB" b="1" dirty="0"/>
              <a:t>government</a:t>
            </a:r>
            <a:r>
              <a:rPr lang="en-GB" dirty="0"/>
              <a:t> helps financially and sometimes educationally to </a:t>
            </a:r>
            <a:r>
              <a:rPr lang="en-GB" b="1" dirty="0"/>
              <a:t>adults </a:t>
            </a:r>
            <a:r>
              <a:rPr lang="en-GB" dirty="0"/>
              <a:t>to set up small business.</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23</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1511971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err="1">
                <a:solidFill>
                  <a:srgbClr val="FF0000"/>
                </a:solidFill>
              </a:rPr>
              <a:t>Technokents</a:t>
            </a:r>
            <a:endParaRPr lang="en-GB" dirty="0"/>
          </a:p>
        </p:txBody>
      </p:sp>
      <p:sp>
        <p:nvSpPr>
          <p:cNvPr id="3" name="İçerik Yer Tutucusu 2"/>
          <p:cNvSpPr>
            <a:spLocks noGrp="1"/>
          </p:cNvSpPr>
          <p:nvPr>
            <p:ph idx="1"/>
          </p:nvPr>
        </p:nvSpPr>
        <p:spPr/>
        <p:txBody>
          <a:bodyPr>
            <a:normAutofit/>
          </a:bodyPr>
          <a:lstStyle/>
          <a:p>
            <a:endParaRPr lang="en-US" dirty="0">
              <a:latin typeface="+mj-lt"/>
            </a:endParaRPr>
          </a:p>
          <a:p>
            <a:r>
              <a:rPr lang="en-GB" dirty="0"/>
              <a:t>In some technical universities, entrepreneurs are given opportunities like tax reductions in sections called «Techno cities» within the university. (IZTECH, METU etc.)</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24</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138222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err="1">
                <a:solidFill>
                  <a:srgbClr val="FF0000"/>
                </a:solidFill>
              </a:rPr>
              <a:t>In</a:t>
            </a:r>
            <a:r>
              <a:rPr lang="tr-TR" dirty="0">
                <a:solidFill>
                  <a:srgbClr val="FF0000"/>
                </a:solidFill>
              </a:rPr>
              <a:t> Service Training</a:t>
            </a:r>
            <a:endParaRPr lang="en-GB" dirty="0">
              <a:solidFill>
                <a:srgbClr val="FF0000"/>
              </a:solidFill>
            </a:endParaRPr>
          </a:p>
        </p:txBody>
      </p:sp>
      <p:sp>
        <p:nvSpPr>
          <p:cNvPr id="3" name="İçerik Yer Tutucusu 2"/>
          <p:cNvSpPr>
            <a:spLocks noGrp="1"/>
          </p:cNvSpPr>
          <p:nvPr>
            <p:ph idx="1"/>
          </p:nvPr>
        </p:nvSpPr>
        <p:spPr/>
        <p:txBody>
          <a:bodyPr>
            <a:normAutofit/>
          </a:bodyPr>
          <a:lstStyle/>
          <a:p>
            <a:r>
              <a:rPr lang="en-GB" dirty="0"/>
              <a:t>In-service training includes </a:t>
            </a:r>
            <a:r>
              <a:rPr lang="tr-TR" dirty="0" err="1"/>
              <a:t>adult</a:t>
            </a:r>
            <a:r>
              <a:rPr lang="tr-TR" dirty="0"/>
              <a:t> </a:t>
            </a:r>
            <a:r>
              <a:rPr lang="en-GB" dirty="0"/>
              <a:t>planned education activities </a:t>
            </a:r>
            <a:r>
              <a:rPr lang="tr-TR" dirty="0" err="1"/>
              <a:t>which</a:t>
            </a:r>
            <a:r>
              <a:rPr lang="tr-TR" dirty="0"/>
              <a:t> </a:t>
            </a:r>
            <a:r>
              <a:rPr lang="tr-TR" dirty="0" err="1"/>
              <a:t>are</a:t>
            </a:r>
            <a:r>
              <a:rPr lang="tr-TR" dirty="0"/>
              <a:t> </a:t>
            </a:r>
            <a:r>
              <a:rPr lang="tr-TR" dirty="0" err="1"/>
              <a:t>designed</a:t>
            </a:r>
            <a:r>
              <a:rPr lang="tr-TR" dirty="0"/>
              <a:t> </a:t>
            </a:r>
            <a:r>
              <a:rPr lang="en-GB" dirty="0"/>
              <a:t>to </a:t>
            </a:r>
            <a:r>
              <a:rPr lang="tr-TR" dirty="0" err="1"/>
              <a:t>help</a:t>
            </a:r>
            <a:r>
              <a:rPr lang="tr-TR" dirty="0"/>
              <a:t> </a:t>
            </a:r>
            <a:r>
              <a:rPr lang="tr-TR" dirty="0" err="1"/>
              <a:t>newly</a:t>
            </a:r>
            <a:r>
              <a:rPr lang="en-GB" dirty="0"/>
              <a:t> hired or </a:t>
            </a:r>
            <a:r>
              <a:rPr lang="tr-TR" dirty="0" err="1"/>
              <a:t>currently</a:t>
            </a:r>
            <a:r>
              <a:rPr lang="tr-TR" dirty="0"/>
              <a:t> </a:t>
            </a:r>
            <a:r>
              <a:rPr lang="en-GB" dirty="0"/>
              <a:t>employed personnel to </a:t>
            </a:r>
            <a:r>
              <a:rPr lang="tr-TR" dirty="0" err="1"/>
              <a:t>gain</a:t>
            </a:r>
            <a:r>
              <a:rPr lang="en-GB" dirty="0"/>
              <a:t> essential knowledge, skills and characteristics required for their jobs</a:t>
            </a:r>
            <a:r>
              <a:rPr lang="tr-TR" dirty="0"/>
              <a:t>. </a:t>
            </a:r>
            <a:r>
              <a:rPr lang="tr-TR" dirty="0" err="1"/>
              <a:t>This</a:t>
            </a:r>
            <a:r>
              <a:rPr lang="en-GB" dirty="0"/>
              <a:t> is becoming increasingly </a:t>
            </a:r>
            <a:r>
              <a:rPr lang="tr-TR" dirty="0" err="1"/>
              <a:t>common</a:t>
            </a:r>
            <a:r>
              <a:rPr lang="en-GB" dirty="0"/>
              <a:t> nowadays.</a:t>
            </a:r>
          </a:p>
          <a:p>
            <a:r>
              <a:rPr lang="en-GB" dirty="0"/>
              <a:t>Harsh competition in business life and rapid </a:t>
            </a:r>
            <a:r>
              <a:rPr lang="tr-TR" dirty="0" err="1"/>
              <a:t>developments</a:t>
            </a:r>
            <a:r>
              <a:rPr lang="en-GB" dirty="0"/>
              <a:t> in knowledge and technology have made</a:t>
            </a:r>
            <a:r>
              <a:rPr lang="tr-TR" dirty="0"/>
              <a:t> s</a:t>
            </a:r>
            <a:r>
              <a:rPr lang="en-GB" dirty="0"/>
              <a:t>kills</a:t>
            </a:r>
            <a:r>
              <a:rPr lang="tr-TR" dirty="0"/>
              <a:t> </a:t>
            </a:r>
            <a:r>
              <a:rPr lang="tr-TR" dirty="0" err="1"/>
              <a:t>provided</a:t>
            </a:r>
            <a:r>
              <a:rPr lang="tr-TR" dirty="0"/>
              <a:t> </a:t>
            </a:r>
            <a:r>
              <a:rPr lang="tr-TR" dirty="0" err="1"/>
              <a:t>by</a:t>
            </a:r>
            <a:r>
              <a:rPr lang="tr-TR" dirty="0"/>
              <a:t> in service </a:t>
            </a:r>
            <a:r>
              <a:rPr lang="tr-TR" dirty="0" err="1"/>
              <a:t>training</a:t>
            </a:r>
            <a:r>
              <a:rPr lang="en-GB" dirty="0"/>
              <a:t> obsolete. </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25</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463959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ISKUR</a:t>
            </a:r>
          </a:p>
        </p:txBody>
      </p:sp>
      <p:sp>
        <p:nvSpPr>
          <p:cNvPr id="3" name="İçerik Yer Tutucusu 2"/>
          <p:cNvSpPr>
            <a:spLocks noGrp="1"/>
          </p:cNvSpPr>
          <p:nvPr>
            <p:ph idx="1"/>
          </p:nvPr>
        </p:nvSpPr>
        <p:spPr>
          <a:xfrm>
            <a:off x="666206" y="2556932"/>
            <a:ext cx="10698480" cy="3318936"/>
          </a:xfrm>
        </p:spPr>
        <p:txBody>
          <a:bodyPr>
            <a:normAutofit/>
          </a:bodyPr>
          <a:lstStyle/>
          <a:p>
            <a:r>
              <a:rPr lang="en-US" dirty="0"/>
              <a:t>The government offers employers opportunity to employ workers and train them.</a:t>
            </a:r>
          </a:p>
          <a:p>
            <a:r>
              <a:rPr lang="en-US" dirty="0"/>
              <a:t>For six months the government pays a minimum salary to the worker so that employers do not have to pay a salary.</a:t>
            </a:r>
          </a:p>
          <a:p>
            <a:r>
              <a:rPr lang="en-US" dirty="0"/>
              <a:t>Most often the worker does not complete the six months, when he/she finds a better paid job, leaves the job.</a:t>
            </a:r>
          </a:p>
          <a:p>
            <a:r>
              <a:rPr lang="en-US" dirty="0"/>
              <a:t>Often, employers use the workers free of salary for six months but do not employ the worker at the end of the six month period. (Open to abuse)  </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26</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57806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Halk </a:t>
            </a:r>
            <a:r>
              <a:rPr lang="tr-TR" dirty="0" err="1">
                <a:solidFill>
                  <a:srgbClr val="FF0000"/>
                </a:solidFill>
              </a:rPr>
              <a:t>Egitim</a:t>
            </a:r>
            <a:r>
              <a:rPr lang="tr-TR" dirty="0">
                <a:solidFill>
                  <a:srgbClr val="FF0000"/>
                </a:solidFill>
              </a:rPr>
              <a:t> </a:t>
            </a:r>
            <a:endParaRPr lang="en-GB" dirty="0">
              <a:solidFill>
                <a:srgbClr val="FF0000"/>
              </a:solidFill>
            </a:endParaRPr>
          </a:p>
        </p:txBody>
      </p:sp>
      <p:sp>
        <p:nvSpPr>
          <p:cNvPr id="3" name="İçerik Yer Tutucusu 2"/>
          <p:cNvSpPr>
            <a:spLocks noGrp="1"/>
          </p:cNvSpPr>
          <p:nvPr>
            <p:ph idx="1"/>
          </p:nvPr>
        </p:nvSpPr>
        <p:spPr/>
        <p:txBody>
          <a:bodyPr/>
          <a:lstStyle/>
          <a:p>
            <a:r>
              <a:rPr lang="en-GB" dirty="0"/>
              <a:t>«Public Education» offered by the Ministry of Education</a:t>
            </a:r>
          </a:p>
          <a:p>
            <a:endParaRPr lang="en-GB" dirty="0"/>
          </a:p>
          <a:p>
            <a:r>
              <a:rPr lang="en-GB" dirty="0"/>
              <a:t>Gives short courses (about one to three months long) for people employed as workers to make them more qualified workers.</a:t>
            </a:r>
          </a:p>
        </p:txBody>
      </p:sp>
      <p:sp>
        <p:nvSpPr>
          <p:cNvPr id="4" name="Veri Yer Tutucusu 3"/>
          <p:cNvSpPr>
            <a:spLocks noGrp="1"/>
          </p:cNvSpPr>
          <p:nvPr>
            <p:ph type="dt" sz="half" idx="10"/>
          </p:nvPr>
        </p:nvSpPr>
        <p:spPr/>
        <p:txBody>
          <a:bodyPr/>
          <a:lstStyle/>
          <a:p>
            <a:r>
              <a:rPr lang="en-US"/>
              <a:t>21-22 July 2016</a:t>
            </a:r>
            <a:endParaRPr lang="en-US" dirty="0"/>
          </a:p>
        </p:txBody>
      </p:sp>
      <p:sp>
        <p:nvSpPr>
          <p:cNvPr id="5" name="Alt Bilgi Yer Tutucusu 4"/>
          <p:cNvSpPr>
            <a:spLocks noGrp="1"/>
          </p:cNvSpPr>
          <p:nvPr>
            <p:ph type="ftr" sz="quarter" idx="11"/>
          </p:nvPr>
        </p:nvSpPr>
        <p:spPr/>
        <p:txBody>
          <a:bodyPr/>
          <a:lstStyle/>
          <a:p>
            <a:r>
              <a:rPr lang="en-GB"/>
              <a:t>Employer Engagement in Education and Training 2016 Conference - London </a:t>
            </a:r>
            <a:endParaRPr lang="en-US" dirty="0"/>
          </a:p>
        </p:txBody>
      </p:sp>
      <p:sp>
        <p:nvSpPr>
          <p:cNvPr id="6" name="Slayt Numarası Yer Tutucusu 5"/>
          <p:cNvSpPr>
            <a:spLocks noGrp="1"/>
          </p:cNvSpPr>
          <p:nvPr>
            <p:ph type="sldNum" sz="quarter" idx="12"/>
          </p:nvPr>
        </p:nvSpPr>
        <p:spPr/>
        <p:txBody>
          <a:bodyPr/>
          <a:lstStyle/>
          <a:p>
            <a:fld id="{5D84065D-F351-4B03-BD91-D8A6B8D4B362}" type="slidenum">
              <a:rPr lang="en-US" smtClean="0"/>
              <a:pPr/>
              <a:t>27</a:t>
            </a:fld>
            <a:endParaRPr lang="en-US" dirty="0"/>
          </a:p>
        </p:txBody>
      </p:sp>
    </p:spTree>
    <p:extLst>
      <p:ext uri="{BB962C8B-B14F-4D97-AF65-F5344CB8AC3E}">
        <p14:creationId xmlns:p14="http://schemas.microsoft.com/office/powerpoint/2010/main" val="4274478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FF0000"/>
                </a:solidFill>
              </a:rPr>
              <a:t>Our</a:t>
            </a:r>
            <a:r>
              <a:rPr lang="tr-TR" dirty="0">
                <a:solidFill>
                  <a:srgbClr val="FF0000"/>
                </a:solidFill>
              </a:rPr>
              <a:t> Challenge</a:t>
            </a:r>
            <a:endParaRPr lang="en-GB" dirty="0">
              <a:solidFill>
                <a:srgbClr val="FF0000"/>
              </a:solidFill>
            </a:endParaRPr>
          </a:p>
        </p:txBody>
      </p:sp>
      <p:sp>
        <p:nvSpPr>
          <p:cNvPr id="3" name="İçerik Yer Tutucusu 2"/>
          <p:cNvSpPr>
            <a:spLocks noGrp="1"/>
          </p:cNvSpPr>
          <p:nvPr>
            <p:ph idx="1"/>
          </p:nvPr>
        </p:nvSpPr>
        <p:spPr/>
        <p:txBody>
          <a:bodyPr/>
          <a:lstStyle/>
          <a:p>
            <a:endParaRPr lang="tr-TR" dirty="0"/>
          </a:p>
          <a:p>
            <a:r>
              <a:rPr lang="tr-TR" dirty="0" err="1"/>
              <a:t>To</a:t>
            </a:r>
            <a:r>
              <a:rPr lang="tr-TR" dirty="0"/>
              <a:t> </a:t>
            </a:r>
            <a:r>
              <a:rPr lang="tr-TR" dirty="0" err="1"/>
              <a:t>bring</a:t>
            </a:r>
            <a:r>
              <a:rPr lang="tr-TR" dirty="0"/>
              <a:t> </a:t>
            </a:r>
            <a:r>
              <a:rPr lang="tr-TR" dirty="0" err="1"/>
              <a:t>employer</a:t>
            </a:r>
            <a:r>
              <a:rPr lang="tr-TR" dirty="0"/>
              <a:t> </a:t>
            </a:r>
            <a:r>
              <a:rPr lang="tr-TR" dirty="0" err="1"/>
              <a:t>engagement</a:t>
            </a:r>
            <a:r>
              <a:rPr lang="tr-TR" dirty="0"/>
              <a:t> in </a:t>
            </a:r>
            <a:r>
              <a:rPr lang="tr-TR" dirty="0" err="1"/>
              <a:t>education</a:t>
            </a:r>
            <a:r>
              <a:rPr lang="tr-TR" dirty="0"/>
              <a:t> </a:t>
            </a:r>
            <a:r>
              <a:rPr lang="tr-TR" dirty="0" err="1"/>
              <a:t>up</a:t>
            </a:r>
            <a:r>
              <a:rPr lang="tr-TR" dirty="0"/>
              <a:t> </a:t>
            </a:r>
            <a:r>
              <a:rPr lang="tr-TR" dirty="0" err="1"/>
              <a:t>to</a:t>
            </a:r>
            <a:r>
              <a:rPr lang="tr-TR" dirty="0"/>
              <a:t> EU </a:t>
            </a:r>
            <a:r>
              <a:rPr lang="tr-TR" dirty="0" err="1"/>
              <a:t>and</a:t>
            </a:r>
            <a:r>
              <a:rPr lang="tr-TR" dirty="0"/>
              <a:t> British </a:t>
            </a:r>
            <a:r>
              <a:rPr lang="tr-TR" dirty="0" err="1"/>
              <a:t>standards</a:t>
            </a:r>
            <a:r>
              <a:rPr lang="tr-TR" dirty="0"/>
              <a:t> in a </a:t>
            </a:r>
            <a:r>
              <a:rPr lang="tr-TR" dirty="0" err="1"/>
              <a:t>secular</a:t>
            </a:r>
            <a:r>
              <a:rPr lang="tr-TR" dirty="0"/>
              <a:t> </a:t>
            </a:r>
            <a:r>
              <a:rPr lang="tr-TR" dirty="0" err="1"/>
              <a:t>education</a:t>
            </a:r>
            <a:r>
              <a:rPr lang="tr-TR" dirty="0"/>
              <a:t> </a:t>
            </a:r>
            <a:r>
              <a:rPr lang="tr-TR" dirty="0" err="1"/>
              <a:t>system</a:t>
            </a:r>
            <a:r>
              <a:rPr lang="tr-TR" dirty="0"/>
              <a:t>…</a:t>
            </a:r>
            <a:endParaRPr lang="en-US"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28</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757255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Thank</a:t>
            </a:r>
            <a:r>
              <a:rPr lang="tr-TR" dirty="0"/>
              <a:t> </a:t>
            </a:r>
            <a:r>
              <a:rPr lang="tr-TR" dirty="0" err="1"/>
              <a:t>you</a:t>
            </a:r>
            <a:r>
              <a:rPr lang="tr-TR" dirty="0"/>
              <a:t>…</a:t>
            </a:r>
          </a:p>
        </p:txBody>
      </p:sp>
      <p:sp>
        <p:nvSpPr>
          <p:cNvPr id="3" name="İçerik Yer Tutucusu 2"/>
          <p:cNvSpPr>
            <a:spLocks noGrp="1"/>
          </p:cNvSpPr>
          <p:nvPr>
            <p:ph idx="1"/>
          </p:nvPr>
        </p:nvSpPr>
        <p:spPr/>
        <p:txBody>
          <a:bodyPr/>
          <a:lstStyle/>
          <a:p>
            <a:pPr marL="0" indent="0">
              <a:buNone/>
            </a:pPr>
            <a:r>
              <a:rPr lang="tr-TR" dirty="0"/>
              <a:t>                                                                       Dr. Berna Bridge</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29</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268654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GB" dirty="0">
                <a:solidFill>
                  <a:srgbClr val="FF0000"/>
                </a:solidFill>
              </a:rPr>
              <a:t>Types of Schools in Turkey Since 2012</a:t>
            </a:r>
          </a:p>
        </p:txBody>
      </p:sp>
      <p:sp>
        <p:nvSpPr>
          <p:cNvPr id="3" name="İçerik Yer Tutucusu 2"/>
          <p:cNvSpPr>
            <a:spLocks noGrp="1"/>
          </p:cNvSpPr>
          <p:nvPr>
            <p:ph idx="1"/>
          </p:nvPr>
        </p:nvSpPr>
        <p:spPr>
          <a:xfrm>
            <a:off x="667266" y="2458995"/>
            <a:ext cx="10861588" cy="3632886"/>
          </a:xfrm>
        </p:spPr>
        <p:txBody>
          <a:bodyPr>
            <a:normAutofit fontScale="92500" lnSpcReduction="10000"/>
          </a:bodyPr>
          <a:lstStyle/>
          <a:p>
            <a:r>
              <a:rPr lang="en-US" b="1" dirty="0"/>
              <a:t>Primary Schools:</a:t>
            </a:r>
            <a:r>
              <a:rPr lang="en-US" dirty="0"/>
              <a:t> Same curriculum is taught throughout Turkey. (Age 6-10) </a:t>
            </a:r>
          </a:p>
          <a:p>
            <a:endParaRPr lang="en-US" dirty="0"/>
          </a:p>
          <a:p>
            <a:r>
              <a:rPr lang="en-US" b="1" dirty="0"/>
              <a:t>Middle Schools:</a:t>
            </a:r>
            <a:r>
              <a:rPr lang="en-US" dirty="0"/>
              <a:t> Two types; Imam Schools or Secular Schools. Imam Schools teach a Muslim curriculum towards clergy employment.  Secular schools teach towards secondary education. (Age 10-14)</a:t>
            </a:r>
          </a:p>
          <a:p>
            <a:endParaRPr lang="en-US" dirty="0"/>
          </a:p>
          <a:p>
            <a:r>
              <a:rPr lang="en-US" b="1" dirty="0"/>
              <a:t>Secondary Schools:</a:t>
            </a:r>
            <a:r>
              <a:rPr lang="en-US" dirty="0"/>
              <a:t> Mainly four types: Imam Schools, Secular </a:t>
            </a:r>
            <a:r>
              <a:rPr lang="en-US" dirty="0" err="1"/>
              <a:t>Lycees</a:t>
            </a:r>
            <a:r>
              <a:rPr lang="en-US" dirty="0"/>
              <a:t>, Military </a:t>
            </a:r>
            <a:r>
              <a:rPr lang="en-US" dirty="0" err="1"/>
              <a:t>Lycees</a:t>
            </a:r>
            <a:r>
              <a:rPr lang="en-US" dirty="0"/>
              <a:t>, and Vocational </a:t>
            </a:r>
            <a:r>
              <a:rPr lang="en-US" dirty="0" err="1"/>
              <a:t>Lycees</a:t>
            </a:r>
            <a:r>
              <a:rPr lang="en-US" dirty="0"/>
              <a:t>. Secular schools teach towards university, vocational schools teach towards employment after finishing school. (Age 14-18)</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3</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551902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a:solidFill>
                  <a:srgbClr val="FF0000"/>
                </a:solidFill>
              </a:rPr>
              <a:t>Educational Background in Turkey: </a:t>
            </a:r>
            <a:br>
              <a:rPr lang="en-US" dirty="0">
                <a:solidFill>
                  <a:srgbClr val="FF0000"/>
                </a:solidFill>
              </a:rPr>
            </a:br>
            <a:r>
              <a:rPr lang="en-US" dirty="0">
                <a:solidFill>
                  <a:srgbClr val="FF0000"/>
                </a:solidFill>
              </a:rPr>
              <a:t>A Political Arena</a:t>
            </a:r>
          </a:p>
        </p:txBody>
      </p:sp>
      <p:sp>
        <p:nvSpPr>
          <p:cNvPr id="3" name="İçerik Yer Tutucusu 2"/>
          <p:cNvSpPr>
            <a:spLocks noGrp="1"/>
          </p:cNvSpPr>
          <p:nvPr>
            <p:ph idx="1"/>
          </p:nvPr>
        </p:nvSpPr>
        <p:spPr>
          <a:xfrm>
            <a:off x="636104" y="2617304"/>
            <a:ext cx="10919791" cy="3962401"/>
          </a:xfrm>
        </p:spPr>
        <p:txBody>
          <a:bodyPr>
            <a:normAutofit/>
          </a:bodyPr>
          <a:lstStyle/>
          <a:p>
            <a:pPr algn="just"/>
            <a:r>
              <a:rPr lang="en-US" dirty="0"/>
              <a:t>Between 1923 and 1998 it was 5+3+3. The primary stage of 5 years being compulsory, 3 years of middle and 3 years of secondary school were not compulsory. Students could go to Imam and military schools for middle school education at the age of 11. </a:t>
            </a:r>
          </a:p>
          <a:p>
            <a:pPr algn="just"/>
            <a:r>
              <a:rPr lang="en-US" dirty="0"/>
              <a:t>With the increase in the number of Imam schools, in 1998, the system was changed into two stages as 8+4, the first 8 years being continuous and compulsory. These 8 years was a mixture of 5 primary and 3 middle school years, all in the same school grounds, with the aim of basic secular education until the age of 14, so that students could make their own choices, after the age 14. </a:t>
            </a:r>
          </a:p>
          <a:p>
            <a:pPr algn="just"/>
            <a:endParaRPr lang="en-US"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4</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601337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GB" dirty="0">
                <a:solidFill>
                  <a:srgbClr val="FF0000"/>
                </a:solidFill>
              </a:rPr>
              <a:t>Educational Background in Turkey: </a:t>
            </a:r>
            <a:br>
              <a:rPr lang="en-GB" dirty="0">
                <a:solidFill>
                  <a:srgbClr val="FF0000"/>
                </a:solidFill>
              </a:rPr>
            </a:br>
            <a:r>
              <a:rPr lang="en-GB" dirty="0">
                <a:solidFill>
                  <a:srgbClr val="FF0000"/>
                </a:solidFill>
              </a:rPr>
              <a:t>A Political Arena</a:t>
            </a:r>
            <a:endParaRPr lang="en-GB" dirty="0"/>
          </a:p>
        </p:txBody>
      </p:sp>
      <p:sp>
        <p:nvSpPr>
          <p:cNvPr id="3" name="İçerik Yer Tutucusu 2"/>
          <p:cNvSpPr>
            <a:spLocks noGrp="1"/>
          </p:cNvSpPr>
          <p:nvPr>
            <p:ph idx="1"/>
          </p:nvPr>
        </p:nvSpPr>
        <p:spPr>
          <a:xfrm>
            <a:off x="1295401" y="2607731"/>
            <a:ext cx="9601196" cy="3500969"/>
          </a:xfrm>
        </p:spPr>
        <p:txBody>
          <a:bodyPr>
            <a:normAutofit/>
          </a:bodyPr>
          <a:lstStyle/>
          <a:p>
            <a:r>
              <a:rPr lang="en-US" dirty="0"/>
              <a:t>In 1998, the sole reason for the introduction of the 8 year, one stage, compulsory education was to stop children from being sent to Imam schools at the age of 11, at a very young age, coupled with social pressure. Turkey is a secular Muslim nation.</a:t>
            </a:r>
          </a:p>
          <a:p>
            <a:endParaRPr lang="en-US" dirty="0"/>
          </a:p>
          <a:p>
            <a:r>
              <a:rPr lang="en-US" dirty="0"/>
              <a:t>In 2012, the 4+4+4, three stage, compulsory education was introduced so that children at the age of 10 could be sent to Imam schools and be brought up as Imams. </a:t>
            </a:r>
          </a:p>
          <a:p>
            <a:pPr marL="0" indent="0">
              <a:buNone/>
            </a:pPr>
            <a:endParaRPr lang="en-US"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5</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077125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0195" y="982132"/>
            <a:ext cx="10861589" cy="1303867"/>
          </a:xfrm>
        </p:spPr>
        <p:txBody>
          <a:bodyPr>
            <a:normAutofit/>
          </a:bodyPr>
          <a:lstStyle/>
          <a:p>
            <a:r>
              <a:rPr lang="en-US" dirty="0">
                <a:solidFill>
                  <a:srgbClr val="FF0000"/>
                </a:solidFill>
              </a:rPr>
              <a:t>Educational Background: University Education</a:t>
            </a:r>
            <a:endParaRPr lang="en-US" dirty="0"/>
          </a:p>
        </p:txBody>
      </p:sp>
      <p:sp>
        <p:nvSpPr>
          <p:cNvPr id="3" name="İçerik Yer Tutucusu 2"/>
          <p:cNvSpPr>
            <a:spLocks noGrp="1"/>
          </p:cNvSpPr>
          <p:nvPr>
            <p:ph idx="1"/>
          </p:nvPr>
        </p:nvSpPr>
        <p:spPr>
          <a:xfrm>
            <a:off x="1295401" y="2403428"/>
            <a:ext cx="9601196" cy="3565572"/>
          </a:xfrm>
        </p:spPr>
        <p:txBody>
          <a:bodyPr>
            <a:normAutofit fontScale="92500"/>
          </a:bodyPr>
          <a:lstStyle/>
          <a:p>
            <a:r>
              <a:rPr lang="en-US" b="1" dirty="0"/>
              <a:t>Degree courses:</a:t>
            </a:r>
            <a:r>
              <a:rPr lang="en-US" dirty="0"/>
              <a:t> 4 years for all subjects except medicine and dentistry. Dentistry is 5 years, medicine is 6 years.</a:t>
            </a:r>
          </a:p>
          <a:p>
            <a:endParaRPr lang="en-US" dirty="0"/>
          </a:p>
          <a:p>
            <a:r>
              <a:rPr lang="en-US" b="1" dirty="0"/>
              <a:t>Higher Vocational Education within the universities</a:t>
            </a:r>
            <a:r>
              <a:rPr lang="en-US" dirty="0"/>
              <a:t>: 2 years at university, called «Vocational Higher Schools». They do not offer degrees but offer diplomas.</a:t>
            </a:r>
          </a:p>
          <a:p>
            <a:endParaRPr lang="en-US" dirty="0"/>
          </a:p>
          <a:p>
            <a:r>
              <a:rPr lang="en-US" b="1" dirty="0"/>
              <a:t>Open university </a:t>
            </a:r>
            <a:r>
              <a:rPr lang="en-US" dirty="0"/>
              <a:t>offers the same framework in certain subjects. (not medicine or engineering but commerce and some social subjects)  </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6</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602957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a:solidFill>
                  <a:srgbClr val="FF0000"/>
                </a:solidFill>
              </a:rPr>
              <a:t>Some Details about the University Exam</a:t>
            </a:r>
          </a:p>
        </p:txBody>
      </p:sp>
      <p:sp>
        <p:nvSpPr>
          <p:cNvPr id="3" name="İçerik Yer Tutucusu 2"/>
          <p:cNvSpPr>
            <a:spLocks noGrp="1"/>
          </p:cNvSpPr>
          <p:nvPr>
            <p:ph idx="1"/>
          </p:nvPr>
        </p:nvSpPr>
        <p:spPr>
          <a:xfrm>
            <a:off x="1295402" y="2464905"/>
            <a:ext cx="9601196" cy="4068418"/>
          </a:xfrm>
        </p:spPr>
        <p:txBody>
          <a:bodyPr>
            <a:normAutofit/>
          </a:bodyPr>
          <a:lstStyle/>
          <a:p>
            <a:r>
              <a:rPr lang="en-US" sz="2200" dirty="0"/>
              <a:t>About 1,500,000 – 2,000, 000 students sit the centralized, multiple choice, very competitive, very popular university exam every year.</a:t>
            </a:r>
          </a:p>
          <a:p>
            <a:r>
              <a:rPr lang="en-US" sz="2200" dirty="0"/>
              <a:t>A student can sit the university exam as many times as he/she desires. </a:t>
            </a:r>
          </a:p>
          <a:p>
            <a:r>
              <a:rPr lang="en-US" sz="2200" dirty="0"/>
              <a:t>Many students who graduate from university are unable to find employment. </a:t>
            </a:r>
            <a:r>
              <a:rPr lang="tr-TR" sz="2200" dirty="0"/>
              <a:t>(</a:t>
            </a:r>
            <a:r>
              <a:rPr lang="en-US" sz="2200" dirty="0"/>
              <a:t>There are 557.000 unemployed graduates.</a:t>
            </a:r>
            <a:r>
              <a:rPr lang="tr-TR" sz="2200" dirty="0"/>
              <a:t>)</a:t>
            </a:r>
            <a:endParaRPr lang="en-US" sz="2200" dirty="0"/>
          </a:p>
          <a:p>
            <a:r>
              <a:rPr lang="en-US" sz="2200" dirty="0"/>
              <a:t>Many students end up working in fields of employment that have no relevance to their university education. (For example a student who graduates from the department of archaeology may become a shop keeper or primary school teacher as he/she can not find employment in his field)</a:t>
            </a:r>
            <a:r>
              <a:rPr lang="en-US" dirty="0"/>
              <a:t> </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7</a:t>
            </a:fld>
            <a:endParaRPr lang="en-US" dirty="0"/>
          </a:p>
        </p:txBody>
      </p:sp>
      <p:sp>
        <p:nvSpPr>
          <p:cNvPr id="6" name="Veri Yer Tutucusu 5"/>
          <p:cNvSpPr>
            <a:spLocks noGrp="1"/>
          </p:cNvSpPr>
          <p:nvPr>
            <p:ph type="dt" sz="half" idx="10"/>
          </p:nvPr>
        </p:nvSpPr>
        <p:spPr/>
        <p:txBody>
          <a:bodyPr/>
          <a:lstStyle/>
          <a:p>
            <a:r>
              <a:rPr lang="en-US" dirty="0"/>
              <a:t>21-22 July 2016</a:t>
            </a:r>
          </a:p>
        </p:txBody>
      </p:sp>
    </p:spTree>
    <p:extLst>
      <p:ext uri="{BB962C8B-B14F-4D97-AF65-F5344CB8AC3E}">
        <p14:creationId xmlns:p14="http://schemas.microsoft.com/office/powerpoint/2010/main" val="2827943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solidFill>
                  <a:srgbClr val="FF0000"/>
                </a:solidFill>
              </a:rPr>
              <a:t>2015 University Exam Statistics</a:t>
            </a:r>
          </a:p>
        </p:txBody>
      </p:sp>
      <p:sp>
        <p:nvSpPr>
          <p:cNvPr id="3" name="İçerik Yer Tutucusu 2"/>
          <p:cNvSpPr>
            <a:spLocks noGrp="1"/>
          </p:cNvSpPr>
          <p:nvPr>
            <p:ph idx="1"/>
          </p:nvPr>
        </p:nvSpPr>
        <p:spPr/>
        <p:txBody>
          <a:bodyPr/>
          <a:lstStyle/>
          <a:p>
            <a:r>
              <a:rPr lang="en-GB" dirty="0"/>
              <a:t>Number of students who applied for the exam: 2 126 684</a:t>
            </a:r>
          </a:p>
          <a:p>
            <a:endParaRPr lang="en-GB" dirty="0"/>
          </a:p>
          <a:p>
            <a:r>
              <a:rPr lang="en-GB" dirty="0"/>
              <a:t>Number of students who sat the exam: 1 987 488</a:t>
            </a:r>
          </a:p>
          <a:p>
            <a:endParaRPr lang="en-GB" dirty="0"/>
          </a:p>
          <a:p>
            <a:r>
              <a:rPr lang="en-GB" dirty="0"/>
              <a:t>Number of students that were placed in a 4 year course: 423 210. (about a fifth)</a:t>
            </a:r>
          </a:p>
          <a:p>
            <a:endParaRPr lang="en-GB" dirty="0"/>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8</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94447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a:solidFill>
                  <a:srgbClr val="FF0000"/>
                </a:solidFill>
              </a:rPr>
              <a:t>University: Selecting Departments</a:t>
            </a:r>
          </a:p>
        </p:txBody>
      </p:sp>
      <p:sp>
        <p:nvSpPr>
          <p:cNvPr id="3" name="İçerik Yer Tutucusu 2"/>
          <p:cNvSpPr>
            <a:spLocks noGrp="1"/>
          </p:cNvSpPr>
          <p:nvPr>
            <p:ph idx="1"/>
          </p:nvPr>
        </p:nvSpPr>
        <p:spPr>
          <a:xfrm>
            <a:off x="1295401" y="2398643"/>
            <a:ext cx="9601196" cy="3710609"/>
          </a:xfrm>
        </p:spPr>
        <p:txBody>
          <a:bodyPr>
            <a:normAutofit/>
          </a:bodyPr>
          <a:lstStyle/>
          <a:p>
            <a:endParaRPr lang="en-US" dirty="0"/>
          </a:p>
          <a:p>
            <a:r>
              <a:rPr lang="en-US" dirty="0"/>
              <a:t>The central university exam: Many students can not enroll in subjects that they may actually desire but enroll in subjects that their score allows. </a:t>
            </a:r>
          </a:p>
          <a:p>
            <a:r>
              <a:rPr lang="en-US" dirty="0"/>
              <a:t>Societal  values and social pressure also play an important role. Most popular courses are medicine, engineering, dentistry, law and architecture. These are the ones that require the highest points. Successful students who score high points choose these subjects without questioning their talent and interest in these areas…  </a:t>
            </a:r>
          </a:p>
        </p:txBody>
      </p:sp>
      <p:sp>
        <p:nvSpPr>
          <p:cNvPr id="4" name="Alt Bilgi Yer Tutucusu 3"/>
          <p:cNvSpPr>
            <a:spLocks noGrp="1"/>
          </p:cNvSpPr>
          <p:nvPr>
            <p:ph type="ftr" sz="quarter" idx="11"/>
          </p:nvPr>
        </p:nvSpPr>
        <p:spPr/>
        <p:txBody>
          <a:bodyPr/>
          <a:lstStyle/>
          <a:p>
            <a:r>
              <a:rPr lang="en-GB"/>
              <a:t>Employer Engagement in Education and Training 2016 Conference - London </a:t>
            </a:r>
            <a:endParaRPr lang="en-US" dirty="0"/>
          </a:p>
        </p:txBody>
      </p:sp>
      <p:sp>
        <p:nvSpPr>
          <p:cNvPr id="5" name="Slayt Numarası Yer Tutucusu 4"/>
          <p:cNvSpPr>
            <a:spLocks noGrp="1"/>
          </p:cNvSpPr>
          <p:nvPr>
            <p:ph type="sldNum" sz="quarter" idx="12"/>
          </p:nvPr>
        </p:nvSpPr>
        <p:spPr/>
        <p:txBody>
          <a:bodyPr/>
          <a:lstStyle/>
          <a:p>
            <a:fld id="{5D84065D-F351-4B03-BD91-D8A6B8D4B362}" type="slidenum">
              <a:rPr lang="en-US" smtClean="0"/>
              <a:pPr/>
              <a:t>9</a:t>
            </a:fld>
            <a:endParaRPr lang="en-US" dirty="0"/>
          </a:p>
        </p:txBody>
      </p:sp>
      <p:sp>
        <p:nvSpPr>
          <p:cNvPr id="6" name="Veri Yer Tutucusu 5"/>
          <p:cNvSpPr>
            <a:spLocks noGrp="1"/>
          </p:cNvSpPr>
          <p:nvPr>
            <p:ph type="dt" sz="half" idx="10"/>
          </p:nvPr>
        </p:nvSpPr>
        <p:spPr/>
        <p:txBody>
          <a:bodyPr/>
          <a:lstStyle/>
          <a:p>
            <a:r>
              <a:rPr lang="en-US"/>
              <a:t>21-22 July 2016</a:t>
            </a:r>
            <a:endParaRPr lang="en-US" dirty="0"/>
          </a:p>
        </p:txBody>
      </p:sp>
    </p:spTree>
    <p:extLst>
      <p:ext uri="{BB962C8B-B14F-4D97-AF65-F5344CB8AC3E}">
        <p14:creationId xmlns:p14="http://schemas.microsoft.com/office/powerpoint/2010/main" val="3567894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k">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1520</TotalTime>
  <Words>2220</Words>
  <Application>Microsoft Office PowerPoint</Application>
  <PresentationFormat>Widescreen</PresentationFormat>
  <Paragraphs>222</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Garamond</vt:lpstr>
      <vt:lpstr>Times New Roman</vt:lpstr>
      <vt:lpstr>Organik</vt:lpstr>
      <vt:lpstr>Aspects of  Employer Engagement in Education in Turkey</vt:lpstr>
      <vt:lpstr>Turkish Education System: Setting the Scene</vt:lpstr>
      <vt:lpstr>Types of Schools in Turkey Since 2012</vt:lpstr>
      <vt:lpstr>Educational Background in Turkey:  A Political Arena</vt:lpstr>
      <vt:lpstr>Educational Background in Turkey:  A Political Arena</vt:lpstr>
      <vt:lpstr>Educational Background: University Education</vt:lpstr>
      <vt:lpstr>Some Details about the University Exam</vt:lpstr>
      <vt:lpstr>2015 University Exam Statistics</vt:lpstr>
      <vt:lpstr>University: Selecting Departments</vt:lpstr>
      <vt:lpstr>Educational Background</vt:lpstr>
      <vt:lpstr>Some Questions</vt:lpstr>
      <vt:lpstr>PowerPoint Presentation</vt:lpstr>
      <vt:lpstr>Employer Engagement in Education</vt:lpstr>
      <vt:lpstr>Employer Engagement in  Secular Secondary Schools</vt:lpstr>
      <vt:lpstr>Employer Engagement in  Vocational Secondary Schools</vt:lpstr>
      <vt:lpstr>Placements in  Vocational Secondary Schools</vt:lpstr>
      <vt:lpstr>Employer Engagement in  Vocational Colleges</vt:lpstr>
      <vt:lpstr>Employer Engagement at Universities</vt:lpstr>
      <vt:lpstr>Kipa (Tesco) Youth Academy</vt:lpstr>
      <vt:lpstr>Istanbul Chamber of Commerce</vt:lpstr>
      <vt:lpstr>Istanbul Chamber of Commerce</vt:lpstr>
      <vt:lpstr>Yasar University, Koc University,  Sabanci Univerity</vt:lpstr>
      <vt:lpstr>KOSGEB</vt:lpstr>
      <vt:lpstr>Technokents</vt:lpstr>
      <vt:lpstr>In Service Training</vt:lpstr>
      <vt:lpstr>ISKUR</vt:lpstr>
      <vt:lpstr>Halk Egitim </vt:lpstr>
      <vt:lpstr>Our Challenge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Toshiba</dc:creator>
  <cp:lastModifiedBy>Rachael Mckeown</cp:lastModifiedBy>
  <cp:revision>193</cp:revision>
  <dcterms:created xsi:type="dcterms:W3CDTF">2016-04-19T10:12:44Z</dcterms:created>
  <dcterms:modified xsi:type="dcterms:W3CDTF">2016-07-13T14:39:55Z</dcterms:modified>
</cp:coreProperties>
</file>