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charts/chart1.xml" ContentType="application/vnd.openxmlformats-officedocument.drawingml.chart+xml"/>
  <Override PartName="/ppt/tags/tag6.xml" ContentType="application/vnd.openxmlformats-officedocument.presentationml.tags+xml"/>
  <Override PartName="/ppt/tags/tag7.xml" ContentType="application/vnd.openxmlformats-officedocument.presentationml.tag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charts/chart5.xml" ContentType="application/vnd.openxmlformats-officedocument.drawingml.chart+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charts/chart6.xml" ContentType="application/vnd.openxmlformats-officedocument.drawingml.chart+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336" r:id="rId2"/>
    <p:sldId id="308" r:id="rId3"/>
    <p:sldId id="309" r:id="rId4"/>
    <p:sldId id="310" r:id="rId5"/>
    <p:sldId id="312" r:id="rId6"/>
    <p:sldId id="368" r:id="rId7"/>
    <p:sldId id="338" r:id="rId8"/>
    <p:sldId id="369" r:id="rId9"/>
    <p:sldId id="339" r:id="rId10"/>
    <p:sldId id="340" r:id="rId11"/>
    <p:sldId id="355" r:id="rId12"/>
    <p:sldId id="367" r:id="rId13"/>
    <p:sldId id="344" r:id="rId14"/>
    <p:sldId id="350" r:id="rId15"/>
    <p:sldId id="349" r:id="rId16"/>
    <p:sldId id="351" r:id="rId17"/>
    <p:sldId id="352" r:id="rId18"/>
    <p:sldId id="353" r:id="rId19"/>
    <p:sldId id="364" r:id="rId20"/>
    <p:sldId id="365" r:id="rId21"/>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Mann" initials="AM" lastIdx="1" clrIdx="0">
    <p:extLst>
      <p:ext uri="{19B8F6BF-5375-455C-9EA6-DF929625EA0E}">
        <p15:presenceInfo xmlns:p15="http://schemas.microsoft.com/office/powerpoint/2012/main" userId="S-1-5-21-286127089-3122927494-929352742-12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86625" autoAdjust="0"/>
  </p:normalViewPr>
  <p:slideViewPr>
    <p:cSldViewPr snapToGrid="0">
      <p:cViewPr varScale="1">
        <p:scale>
          <a:sx n="64" d="100"/>
          <a:sy n="64" d="100"/>
        </p:scale>
        <p:origin x="9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Chris\Desktop\Clients\EK%20work\20151029%20-%20BCS%20review\20151029%20-%20SPSS%20download%20with%20pres%20resid%20cooks.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hris\Desktop\Clients\EK%20work\March%202016%20-%20conf%20ideas\BCS%20dataset\20160528%20BCS%20dataset%20-%20For%20conf.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hris\Desktop\Clients\EK%20work\20151029%20-%20BCS%20review\20151029%20-%20SPSS%20download%20with%20pres%20resid%20cook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lineChart>
        <c:grouping val="standard"/>
        <c:varyColors val="0"/>
        <c:ser>
          <c:idx val="0"/>
          <c:order val="0"/>
          <c:tx>
            <c:v>Longitudinal observed sample</c:v>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Birth </c:v>
                </c:pt>
                <c:pt idx="1">
                  <c:v>5</c:v>
                </c:pt>
                <c:pt idx="2">
                  <c:v>10</c:v>
                </c:pt>
                <c:pt idx="3">
                  <c:v>16</c:v>
                </c:pt>
                <c:pt idx="4">
                  <c:v>26</c:v>
                </c:pt>
              </c:strCache>
            </c:strRef>
          </c:cat>
          <c:val>
            <c:numRef>
              <c:f>Sheet1!$B$2:$F$2</c:f>
              <c:numCache>
                <c:formatCode>#,##0</c:formatCode>
                <c:ptCount val="5"/>
                <c:pt idx="0">
                  <c:v>16571</c:v>
                </c:pt>
                <c:pt idx="1">
                  <c:v>12981</c:v>
                </c:pt>
                <c:pt idx="2">
                  <c:v>14350</c:v>
                </c:pt>
                <c:pt idx="3">
                  <c:v>11206</c:v>
                </c:pt>
                <c:pt idx="4">
                  <c:v>8654</c:v>
                </c:pt>
              </c:numCache>
            </c:numRef>
          </c:val>
          <c:smooth val="0"/>
        </c:ser>
        <c:dLbls>
          <c:showLegendKey val="0"/>
          <c:showVal val="1"/>
          <c:showCatName val="0"/>
          <c:showSerName val="0"/>
          <c:showPercent val="0"/>
          <c:showBubbleSize val="0"/>
        </c:dLbls>
        <c:smooth val="0"/>
        <c:axId val="178138576"/>
        <c:axId val="145428544"/>
      </c:lineChart>
      <c:catAx>
        <c:axId val="178138576"/>
        <c:scaling>
          <c:orientation val="minMax"/>
        </c:scaling>
        <c:delete val="0"/>
        <c:axPos val="b"/>
        <c:numFmt formatCode="General" sourceLinked="0"/>
        <c:majorTickMark val="none"/>
        <c:minorTickMark val="none"/>
        <c:tickLblPos val="nextTo"/>
        <c:crossAx val="145428544"/>
        <c:crosses val="autoZero"/>
        <c:auto val="1"/>
        <c:lblAlgn val="ctr"/>
        <c:lblOffset val="100"/>
        <c:noMultiLvlLbl val="0"/>
      </c:catAx>
      <c:valAx>
        <c:axId val="145428544"/>
        <c:scaling>
          <c:orientation val="minMax"/>
          <c:max val="18000"/>
          <c:min val="8000"/>
        </c:scaling>
        <c:delete val="1"/>
        <c:axPos val="l"/>
        <c:numFmt formatCode="#,##0" sourceLinked="1"/>
        <c:majorTickMark val="out"/>
        <c:minorTickMark val="none"/>
        <c:tickLblPos val="none"/>
        <c:crossAx val="178138576"/>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'Earnings graph'!$M$8:$M$21</c:f>
              <c:strCache>
                <c:ptCount val="14"/>
                <c:pt idx="0">
                  <c:v>0-50</c:v>
                </c:pt>
                <c:pt idx="1">
                  <c:v>50-100</c:v>
                </c:pt>
                <c:pt idx="2">
                  <c:v>100-150</c:v>
                </c:pt>
                <c:pt idx="3">
                  <c:v>150-200</c:v>
                </c:pt>
                <c:pt idx="4">
                  <c:v>200-250</c:v>
                </c:pt>
                <c:pt idx="5">
                  <c:v>250-300</c:v>
                </c:pt>
                <c:pt idx="6">
                  <c:v>300-350</c:v>
                </c:pt>
                <c:pt idx="7">
                  <c:v>350-400</c:v>
                </c:pt>
                <c:pt idx="8">
                  <c:v>400-450</c:v>
                </c:pt>
                <c:pt idx="9">
                  <c:v>450-500</c:v>
                </c:pt>
                <c:pt idx="10">
                  <c:v>500-550</c:v>
                </c:pt>
                <c:pt idx="11">
                  <c:v>550-600</c:v>
                </c:pt>
                <c:pt idx="12">
                  <c:v>Over 600</c:v>
                </c:pt>
                <c:pt idx="13">
                  <c:v>Missing data*</c:v>
                </c:pt>
              </c:strCache>
            </c:strRef>
          </c:cat>
          <c:val>
            <c:numRef>
              <c:f>'Earnings graph'!$N$8:$N$21</c:f>
              <c:numCache>
                <c:formatCode>General</c:formatCode>
                <c:ptCount val="14"/>
                <c:pt idx="0">
                  <c:v>54</c:v>
                </c:pt>
                <c:pt idx="1">
                  <c:v>101</c:v>
                </c:pt>
                <c:pt idx="2">
                  <c:v>1022</c:v>
                </c:pt>
                <c:pt idx="3">
                  <c:v>1813</c:v>
                </c:pt>
                <c:pt idx="4">
                  <c:v>1392</c:v>
                </c:pt>
                <c:pt idx="5">
                  <c:v>717</c:v>
                </c:pt>
                <c:pt idx="6">
                  <c:v>441</c:v>
                </c:pt>
                <c:pt idx="7">
                  <c:v>158</c:v>
                </c:pt>
                <c:pt idx="8">
                  <c:v>90</c:v>
                </c:pt>
                <c:pt idx="9">
                  <c:v>53</c:v>
                </c:pt>
                <c:pt idx="10">
                  <c:v>34</c:v>
                </c:pt>
                <c:pt idx="11">
                  <c:v>23</c:v>
                </c:pt>
                <c:pt idx="12">
                  <c:v>49</c:v>
                </c:pt>
                <c:pt idx="13">
                  <c:v>610</c:v>
                </c:pt>
              </c:numCache>
            </c:numRef>
          </c:val>
        </c:ser>
        <c:dLbls>
          <c:showLegendKey val="0"/>
          <c:showVal val="0"/>
          <c:showCatName val="0"/>
          <c:showSerName val="0"/>
          <c:showPercent val="0"/>
          <c:showBubbleSize val="0"/>
        </c:dLbls>
        <c:gapWidth val="267"/>
        <c:overlap val="-43"/>
        <c:axId val="178872448"/>
        <c:axId val="178872832"/>
      </c:barChart>
      <c:catAx>
        <c:axId val="17887244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400" b="0" i="0" u="none" strike="noStrike" kern="1200" cap="none" spc="0" normalizeH="0" baseline="0">
                <a:solidFill>
                  <a:schemeClr val="dk1">
                    <a:lumMod val="65000"/>
                    <a:lumOff val="35000"/>
                  </a:schemeClr>
                </a:solidFill>
                <a:latin typeface="+mn-lt"/>
                <a:ea typeface="+mn-ea"/>
                <a:cs typeface="+mn-cs"/>
              </a:defRPr>
            </a:pPr>
            <a:endParaRPr lang="en-US"/>
          </a:p>
        </c:txPr>
        <c:crossAx val="178872832"/>
        <c:crosses val="autoZero"/>
        <c:auto val="1"/>
        <c:lblAlgn val="ctr"/>
        <c:lblOffset val="100"/>
        <c:noMultiLvlLbl val="0"/>
      </c:catAx>
      <c:valAx>
        <c:axId val="178872832"/>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17887244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r>
              <a:rPr lang="en-GB" b="1"/>
              <a:t>Number of times activity engaged in, age 14</a:t>
            </a:r>
          </a:p>
        </c:rich>
      </c:tx>
      <c:overlay val="0"/>
      <c:spPr>
        <a:noFill/>
        <a:ln>
          <a:noFill/>
        </a:ln>
        <a:effectLst/>
      </c:spPr>
      <c:txPr>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499612429889274"/>
          <c:y val="0.10050141574579005"/>
          <c:w val="0.85925302640110668"/>
          <c:h val="0.5470434905243925"/>
        </c:manualLayout>
      </c:layout>
      <c:barChart>
        <c:barDir val="col"/>
        <c:grouping val="clustered"/>
        <c:varyColors val="0"/>
        <c:ser>
          <c:idx val="0"/>
          <c:order val="0"/>
          <c:tx>
            <c:strRef>
              <c:f>'June 2016 charts'!$N$8</c:f>
              <c:strCache>
                <c:ptCount val="1"/>
                <c:pt idx="0">
                  <c:v>Careers talks with outside speakers</c:v>
                </c:pt>
              </c:strCache>
            </c:strRef>
          </c:tx>
          <c:spPr>
            <a:solidFill>
              <a:schemeClr val="accent1"/>
            </a:solidFill>
            <a:ln>
              <a:noFill/>
            </a:ln>
            <a:effectLst/>
          </c:spPr>
          <c:invertIfNegative val="0"/>
          <c:cat>
            <c:strRef>
              <c:f>'June 2016 charts'!$O$7:$W$7</c:f>
              <c:strCache>
                <c:ptCount val="9"/>
                <c:pt idx="0">
                  <c:v>0</c:v>
                </c:pt>
                <c:pt idx="1">
                  <c:v>1</c:v>
                </c:pt>
                <c:pt idx="2">
                  <c:v>2</c:v>
                </c:pt>
                <c:pt idx="3">
                  <c:v>3 to 6</c:v>
                </c:pt>
                <c:pt idx="4">
                  <c:v>7 to 10</c:v>
                </c:pt>
                <c:pt idx="5">
                  <c:v>11 to 20</c:v>
                </c:pt>
                <c:pt idx="6">
                  <c:v>21 to 30</c:v>
                </c:pt>
                <c:pt idx="7">
                  <c:v>31 to 40</c:v>
                </c:pt>
                <c:pt idx="8">
                  <c:v>41 +</c:v>
                </c:pt>
              </c:strCache>
            </c:strRef>
          </c:cat>
          <c:val>
            <c:numRef>
              <c:f>'June 2016 charts'!$O$8:$W$8</c:f>
              <c:numCache>
                <c:formatCode>General</c:formatCode>
                <c:ptCount val="9"/>
                <c:pt idx="0">
                  <c:v>951</c:v>
                </c:pt>
                <c:pt idx="1">
                  <c:v>921</c:v>
                </c:pt>
                <c:pt idx="2">
                  <c:v>423</c:v>
                </c:pt>
                <c:pt idx="3">
                  <c:v>378</c:v>
                </c:pt>
                <c:pt idx="4">
                  <c:v>83</c:v>
                </c:pt>
                <c:pt idx="5">
                  <c:v>44</c:v>
                </c:pt>
                <c:pt idx="6">
                  <c:v>5</c:v>
                </c:pt>
                <c:pt idx="7">
                  <c:v>19</c:v>
                </c:pt>
                <c:pt idx="8">
                  <c:v>1</c:v>
                </c:pt>
              </c:numCache>
            </c:numRef>
          </c:val>
        </c:ser>
        <c:ser>
          <c:idx val="1"/>
          <c:order val="1"/>
          <c:tx>
            <c:strRef>
              <c:f>'June 2016 charts'!$N$9</c:f>
              <c:strCache>
                <c:ptCount val="1"/>
                <c:pt idx="0">
                  <c:v>Timetabled careers classes in school</c:v>
                </c:pt>
              </c:strCache>
            </c:strRef>
          </c:tx>
          <c:spPr>
            <a:solidFill>
              <a:schemeClr val="accent2"/>
            </a:solidFill>
            <a:ln>
              <a:noFill/>
            </a:ln>
            <a:effectLst/>
          </c:spPr>
          <c:invertIfNegative val="0"/>
          <c:cat>
            <c:strRef>
              <c:f>'June 2016 charts'!$O$7:$W$7</c:f>
              <c:strCache>
                <c:ptCount val="9"/>
                <c:pt idx="0">
                  <c:v>0</c:v>
                </c:pt>
                <c:pt idx="1">
                  <c:v>1</c:v>
                </c:pt>
                <c:pt idx="2">
                  <c:v>2</c:v>
                </c:pt>
                <c:pt idx="3">
                  <c:v>3 to 6</c:v>
                </c:pt>
                <c:pt idx="4">
                  <c:v>7 to 10</c:v>
                </c:pt>
                <c:pt idx="5">
                  <c:v>11 to 20</c:v>
                </c:pt>
                <c:pt idx="6">
                  <c:v>21 to 30</c:v>
                </c:pt>
                <c:pt idx="7">
                  <c:v>31 to 40</c:v>
                </c:pt>
                <c:pt idx="8">
                  <c:v>41 +</c:v>
                </c:pt>
              </c:strCache>
            </c:strRef>
          </c:cat>
          <c:val>
            <c:numRef>
              <c:f>'June 2016 charts'!$O$9:$W$9</c:f>
              <c:numCache>
                <c:formatCode>General</c:formatCode>
                <c:ptCount val="9"/>
                <c:pt idx="0">
                  <c:v>1780</c:v>
                </c:pt>
                <c:pt idx="1">
                  <c:v>314</c:v>
                </c:pt>
                <c:pt idx="2">
                  <c:v>214</c:v>
                </c:pt>
                <c:pt idx="3">
                  <c:v>456</c:v>
                </c:pt>
                <c:pt idx="4">
                  <c:v>306</c:v>
                </c:pt>
                <c:pt idx="5">
                  <c:v>371</c:v>
                </c:pt>
                <c:pt idx="6">
                  <c:v>170</c:v>
                </c:pt>
                <c:pt idx="7">
                  <c:v>660</c:v>
                </c:pt>
                <c:pt idx="8">
                  <c:v>115</c:v>
                </c:pt>
              </c:numCache>
            </c:numRef>
          </c:val>
        </c:ser>
        <c:ser>
          <c:idx val="2"/>
          <c:order val="2"/>
          <c:tx>
            <c:strRef>
              <c:f>'June 2016 charts'!$N$10</c:f>
              <c:strCache>
                <c:ptCount val="1"/>
                <c:pt idx="0">
                  <c:v>Other school times when careers were discussed</c:v>
                </c:pt>
              </c:strCache>
            </c:strRef>
          </c:tx>
          <c:spPr>
            <a:solidFill>
              <a:schemeClr val="accent3"/>
            </a:solidFill>
            <a:ln>
              <a:noFill/>
            </a:ln>
            <a:effectLst/>
          </c:spPr>
          <c:invertIfNegative val="0"/>
          <c:cat>
            <c:strRef>
              <c:f>'June 2016 charts'!$O$7:$W$7</c:f>
              <c:strCache>
                <c:ptCount val="9"/>
                <c:pt idx="0">
                  <c:v>0</c:v>
                </c:pt>
                <c:pt idx="1">
                  <c:v>1</c:v>
                </c:pt>
                <c:pt idx="2">
                  <c:v>2</c:v>
                </c:pt>
                <c:pt idx="3">
                  <c:v>3 to 6</c:v>
                </c:pt>
                <c:pt idx="4">
                  <c:v>7 to 10</c:v>
                </c:pt>
                <c:pt idx="5">
                  <c:v>11 to 20</c:v>
                </c:pt>
                <c:pt idx="6">
                  <c:v>21 to 30</c:v>
                </c:pt>
                <c:pt idx="7">
                  <c:v>31 to 40</c:v>
                </c:pt>
                <c:pt idx="8">
                  <c:v>41 +</c:v>
                </c:pt>
              </c:strCache>
            </c:strRef>
          </c:cat>
          <c:val>
            <c:numRef>
              <c:f>'June 2016 charts'!$O$10:$W$10</c:f>
              <c:numCache>
                <c:formatCode>General</c:formatCode>
                <c:ptCount val="9"/>
                <c:pt idx="0">
                  <c:v>2261</c:v>
                </c:pt>
                <c:pt idx="1">
                  <c:v>626</c:v>
                </c:pt>
                <c:pt idx="2">
                  <c:v>331</c:v>
                </c:pt>
                <c:pt idx="3">
                  <c:v>357</c:v>
                </c:pt>
                <c:pt idx="4">
                  <c:v>73</c:v>
                </c:pt>
                <c:pt idx="5">
                  <c:v>71</c:v>
                </c:pt>
                <c:pt idx="6">
                  <c:v>23</c:v>
                </c:pt>
                <c:pt idx="7">
                  <c:v>53</c:v>
                </c:pt>
                <c:pt idx="8">
                  <c:v>17</c:v>
                </c:pt>
              </c:numCache>
            </c:numRef>
          </c:val>
        </c:ser>
        <c:ser>
          <c:idx val="3"/>
          <c:order val="3"/>
          <c:tx>
            <c:strRef>
              <c:f>'June 2016 charts'!$N$11</c:f>
              <c:strCache>
                <c:ptCount val="1"/>
                <c:pt idx="0">
                  <c:v>Informal chats with staff (up to 4)</c:v>
                </c:pt>
              </c:strCache>
            </c:strRef>
          </c:tx>
          <c:spPr>
            <a:solidFill>
              <a:schemeClr val="accent4"/>
            </a:solidFill>
            <a:ln>
              <a:noFill/>
            </a:ln>
            <a:effectLst/>
          </c:spPr>
          <c:invertIfNegative val="0"/>
          <c:cat>
            <c:strRef>
              <c:f>'June 2016 charts'!$O$7:$W$7</c:f>
              <c:strCache>
                <c:ptCount val="9"/>
                <c:pt idx="0">
                  <c:v>0</c:v>
                </c:pt>
                <c:pt idx="1">
                  <c:v>1</c:v>
                </c:pt>
                <c:pt idx="2">
                  <c:v>2</c:v>
                </c:pt>
                <c:pt idx="3">
                  <c:v>3 to 6</c:v>
                </c:pt>
                <c:pt idx="4">
                  <c:v>7 to 10</c:v>
                </c:pt>
                <c:pt idx="5">
                  <c:v>11 to 20</c:v>
                </c:pt>
                <c:pt idx="6">
                  <c:v>21 to 30</c:v>
                </c:pt>
                <c:pt idx="7">
                  <c:v>31 to 40</c:v>
                </c:pt>
                <c:pt idx="8">
                  <c:v>41 +</c:v>
                </c:pt>
              </c:strCache>
            </c:strRef>
          </c:cat>
          <c:val>
            <c:numRef>
              <c:f>'June 2016 charts'!$O$11:$W$11</c:f>
              <c:numCache>
                <c:formatCode>General</c:formatCode>
                <c:ptCount val="9"/>
                <c:pt idx="0">
                  <c:v>2331</c:v>
                </c:pt>
                <c:pt idx="1">
                  <c:v>2603</c:v>
                </c:pt>
                <c:pt idx="2">
                  <c:v>1028</c:v>
                </c:pt>
                <c:pt idx="3">
                  <c:v>329</c:v>
                </c:pt>
              </c:numCache>
            </c:numRef>
          </c:val>
        </c:ser>
        <c:dLbls>
          <c:showLegendKey val="0"/>
          <c:showVal val="0"/>
          <c:showCatName val="0"/>
          <c:showSerName val="0"/>
          <c:showPercent val="0"/>
          <c:showBubbleSize val="0"/>
        </c:dLbls>
        <c:gapWidth val="219"/>
        <c:overlap val="-27"/>
        <c:axId val="178402704"/>
        <c:axId val="179166656"/>
      </c:barChart>
      <c:catAx>
        <c:axId val="178402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9166656"/>
        <c:crosses val="autoZero"/>
        <c:auto val="1"/>
        <c:lblAlgn val="ctr"/>
        <c:lblOffset val="100"/>
        <c:noMultiLvlLbl val="0"/>
      </c:catAx>
      <c:valAx>
        <c:axId val="1791666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GB" b="1"/>
                  <a:t>Number of respondents</a:t>
                </a:r>
              </a:p>
            </c:rich>
          </c:tx>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8402704"/>
        <c:crosses val="autoZero"/>
        <c:crossBetween val="between"/>
      </c:valAx>
      <c:spPr>
        <a:noFill/>
        <a:ln>
          <a:noFill/>
        </a:ln>
        <a:effectLst/>
      </c:spPr>
    </c:plotArea>
    <c:legend>
      <c:legendPos val="b"/>
      <c:layout>
        <c:manualLayout>
          <c:xMode val="edge"/>
          <c:yMode val="edge"/>
          <c:x val="2.4739938757655289E-2"/>
          <c:y val="0.78047032502519231"/>
          <c:w val="0.94496456692913366"/>
          <c:h val="0.1917517845907203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'Helpfulness graph'!$R$33:$R$36</c:f>
              <c:strCache>
                <c:ptCount val="4"/>
                <c:pt idx="0">
                  <c:v>Not at all helpful</c:v>
                </c:pt>
                <c:pt idx="1">
                  <c:v>Not very helpful</c:v>
                </c:pt>
                <c:pt idx="2">
                  <c:v>Quite helpful</c:v>
                </c:pt>
                <c:pt idx="3">
                  <c:v>Very helpful</c:v>
                </c:pt>
              </c:strCache>
            </c:strRef>
          </c:cat>
          <c:val>
            <c:numRef>
              <c:f>'Helpfulness graph'!$S$33:$S$36</c:f>
              <c:numCache>
                <c:formatCode>General</c:formatCode>
                <c:ptCount val="4"/>
                <c:pt idx="0">
                  <c:v>181</c:v>
                </c:pt>
                <c:pt idx="1">
                  <c:v>797</c:v>
                </c:pt>
                <c:pt idx="2">
                  <c:v>2660</c:v>
                </c:pt>
                <c:pt idx="3">
                  <c:v>1196</c:v>
                </c:pt>
              </c:numCache>
            </c:numRef>
          </c:val>
        </c:ser>
        <c:dLbls>
          <c:showLegendKey val="0"/>
          <c:showVal val="0"/>
          <c:showCatName val="0"/>
          <c:showSerName val="0"/>
          <c:showPercent val="0"/>
          <c:showBubbleSize val="0"/>
        </c:dLbls>
        <c:gapWidth val="219"/>
        <c:overlap val="-27"/>
        <c:axId val="104860192"/>
        <c:axId val="104860584"/>
      </c:barChart>
      <c:catAx>
        <c:axId val="104860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4860584"/>
        <c:crosses val="autoZero"/>
        <c:auto val="1"/>
        <c:lblAlgn val="ctr"/>
        <c:lblOffset val="100"/>
        <c:noMultiLvlLbl val="0"/>
      </c:catAx>
      <c:valAx>
        <c:axId val="104860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4860192"/>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79681951520766"/>
          <c:y val="3.0840332458442695E-2"/>
          <c:w val="0.86279141577890994"/>
          <c:h val="0.78019641294838149"/>
        </c:manualLayout>
      </c:layout>
      <c:barChart>
        <c:barDir val="bar"/>
        <c:grouping val="clustered"/>
        <c:varyColors val="0"/>
        <c:ser>
          <c:idx val="0"/>
          <c:order val="0"/>
          <c:tx>
            <c:strRef>
              <c:f>Sheet1!$B$1</c:f>
              <c:strCache>
                <c:ptCount val="1"/>
                <c:pt idx="0">
                  <c:v>Distribution of Symbolic Capital</c:v>
                </c:pt>
              </c:strCache>
            </c:strRef>
          </c:tx>
          <c:invertIfNegative val="0"/>
          <c:dPt>
            <c:idx val="2"/>
            <c:invertIfNegative val="0"/>
            <c:bubble3D val="0"/>
          </c:dPt>
          <c:cat>
            <c:strRef>
              <c:f>Sheet1!$A$2:$A$4</c:f>
              <c:strCache>
                <c:ptCount val="3"/>
                <c:pt idx="0">
                  <c:v>Human Capital</c:v>
                </c:pt>
                <c:pt idx="1">
                  <c:v>Social Capital</c:v>
                </c:pt>
                <c:pt idx="2">
                  <c:v>Cultural Capital</c:v>
                </c:pt>
              </c:strCache>
            </c:strRef>
          </c:cat>
          <c:val>
            <c:numRef>
              <c:f>Sheet1!$B$2:$B$4</c:f>
              <c:numCache>
                <c:formatCode>General</c:formatCode>
                <c:ptCount val="3"/>
                <c:pt idx="0">
                  <c:v>42</c:v>
                </c:pt>
                <c:pt idx="1">
                  <c:v>54</c:v>
                </c:pt>
                <c:pt idx="2">
                  <c:v>137</c:v>
                </c:pt>
              </c:numCache>
            </c:numRef>
          </c:val>
        </c:ser>
        <c:dLbls>
          <c:showLegendKey val="0"/>
          <c:showVal val="0"/>
          <c:showCatName val="0"/>
          <c:showSerName val="0"/>
          <c:showPercent val="0"/>
          <c:showBubbleSize val="0"/>
        </c:dLbls>
        <c:gapWidth val="150"/>
        <c:axId val="104862544"/>
        <c:axId val="104862936"/>
      </c:barChart>
      <c:catAx>
        <c:axId val="104862544"/>
        <c:scaling>
          <c:orientation val="minMax"/>
        </c:scaling>
        <c:delete val="0"/>
        <c:axPos val="l"/>
        <c:numFmt formatCode="General" sourceLinked="0"/>
        <c:majorTickMark val="out"/>
        <c:minorTickMark val="none"/>
        <c:tickLblPos val="nextTo"/>
        <c:txPr>
          <a:bodyPr/>
          <a:lstStyle/>
          <a:p>
            <a:pPr>
              <a:defRPr sz="1400" b="0"/>
            </a:pPr>
            <a:endParaRPr lang="en-US"/>
          </a:p>
        </c:txPr>
        <c:crossAx val="104862936"/>
        <c:crosses val="autoZero"/>
        <c:auto val="1"/>
        <c:lblAlgn val="ctr"/>
        <c:lblOffset val="100"/>
        <c:noMultiLvlLbl val="0"/>
      </c:catAx>
      <c:valAx>
        <c:axId val="104862936"/>
        <c:scaling>
          <c:orientation val="minMax"/>
          <c:max val="150"/>
        </c:scaling>
        <c:delete val="0"/>
        <c:axPos val="b"/>
        <c:majorGridlines/>
        <c:numFmt formatCode="General" sourceLinked="1"/>
        <c:majorTickMark val="out"/>
        <c:minorTickMark val="none"/>
        <c:tickLblPos val="nextTo"/>
        <c:txPr>
          <a:bodyPr/>
          <a:lstStyle/>
          <a:p>
            <a:pPr>
              <a:defRPr sz="1400"/>
            </a:pPr>
            <a:endParaRPr lang="en-US"/>
          </a:p>
        </c:txPr>
        <c:crossAx val="104862544"/>
        <c:crosses val="autoZero"/>
        <c:crossBetween val="between"/>
        <c:majorUnit val="50"/>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1.3363028953229401E-2"/>
          <c:y val="0.22666666666666696"/>
          <c:w val="0.97327394209354223"/>
          <c:h val="0.70000000000000018"/>
        </c:manualLayout>
      </c:layout>
      <c:barChart>
        <c:barDir val="col"/>
        <c:grouping val="stacked"/>
        <c:varyColors val="0"/>
        <c:ser>
          <c:idx val="0"/>
          <c:order val="0"/>
          <c:tx>
            <c:strRef>
              <c:f>Sheet1!$A$2</c:f>
              <c:strCache>
                <c:ptCount val="1"/>
              </c:strCache>
            </c:strRef>
          </c:tx>
          <c:spPr>
            <a:solidFill>
              <a:schemeClr val="accent1">
                <a:lumMod val="75000"/>
              </a:schemeClr>
            </a:solidFill>
          </c:spPr>
          <c:invertIfNegative val="0"/>
          <c:dLbls>
            <c:dLbl>
              <c:idx val="0"/>
              <c:layout>
                <c:manualLayout>
                  <c:x val="1.5772057073023605E-4"/>
                  <c:y val="-0.3253159929242033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5.2846310727379517E-4"/>
                  <c:y val="-0.41616112715468911"/>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
              <c:layout>
                <c:manualLayout>
                  <c:x val="-2.2070960369482809E-5"/>
                  <c:y val="-0.20674555471152606"/>
                </c:manualLayout>
              </c:layout>
              <c:dLblPos val="ctr"/>
              <c:showLegendKey val="0"/>
              <c:showVal val="1"/>
              <c:showCatName val="0"/>
              <c:showSerName val="0"/>
              <c:showPercent val="0"/>
              <c:showBubbleSize val="0"/>
              <c:extLst>
                <c:ext xmlns:c15="http://schemas.microsoft.com/office/drawing/2012/chart" uri="{CE6537A1-D6FC-4f65-9D91-7224C49458BB}"/>
              </c:extLst>
            </c:dLbl>
            <c:dLbl>
              <c:idx val="3"/>
              <c:layout>
                <c:manualLayout>
                  <c:x val="1.6563139809862403E-3"/>
                  <c:y val="-0.113532514847479"/>
                </c:manualLayout>
              </c:layout>
              <c:dLblPos val="ctr"/>
              <c:showLegendKey val="0"/>
              <c:showVal val="1"/>
              <c:showCatName val="0"/>
              <c:showSerName val="0"/>
              <c:showPercent val="0"/>
              <c:showBubbleSize val="0"/>
              <c:extLst>
                <c:ext xmlns:c15="http://schemas.microsoft.com/office/drawing/2012/chart" uri="{CE6537A1-D6FC-4f65-9D91-7224C49458BB}"/>
              </c:extLst>
            </c:dLbl>
            <c:dLbl>
              <c:idx val="4"/>
              <c:layout>
                <c:manualLayout>
                  <c:x val="2.949821051629181E-3"/>
                  <c:y val="-0.12769043071123606"/>
                </c:manualLayout>
              </c:layout>
              <c:dLblPos val="ctr"/>
              <c:showLegendKey val="0"/>
              <c:showVal val="1"/>
              <c:showCatName val="0"/>
              <c:showSerName val="0"/>
              <c:showPercent val="0"/>
              <c:showBubbleSize val="0"/>
              <c:extLst>
                <c:ext xmlns:c15="http://schemas.microsoft.com/office/drawing/2012/chart" uri="{CE6537A1-D6FC-4f65-9D91-7224C49458BB}"/>
              </c:extLst>
            </c:dLbl>
            <c:dLbl>
              <c:idx val="5"/>
              <c:layout>
                <c:manualLayout>
                  <c:x val="1.7135992826193902E-4"/>
                  <c:y val="-0.12573499896223006"/>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3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Sheet1!$B$1:$G$1</c:f>
              <c:numCache>
                <c:formatCode>General</c:formatCode>
                <c:ptCount val="6"/>
              </c:numCache>
            </c:numRef>
          </c:cat>
          <c:val>
            <c:numRef>
              <c:f>Sheet1!$B$2:$G$2</c:f>
              <c:numCache>
                <c:formatCode>""#,##0"";""\-""#,##0""</c:formatCode>
                <c:ptCount val="6"/>
                <c:pt idx="0">
                  <c:v>277.00000000003172</c:v>
                </c:pt>
                <c:pt idx="1">
                  <c:v>358.0000000000407</c:v>
                </c:pt>
                <c:pt idx="2">
                  <c:v>146.0000000000166</c:v>
                </c:pt>
                <c:pt idx="3">
                  <c:v>64.000000000007276</c:v>
                </c:pt>
                <c:pt idx="4">
                  <c:v>70.000000000007972</c:v>
                </c:pt>
                <c:pt idx="5">
                  <c:v>72.000000000008185</c:v>
                </c:pt>
              </c:numCache>
            </c:numRef>
          </c:val>
        </c:ser>
        <c:dLbls>
          <c:showLegendKey val="0"/>
          <c:showVal val="0"/>
          <c:showCatName val="0"/>
          <c:showSerName val="0"/>
          <c:showPercent val="0"/>
          <c:showBubbleSize val="0"/>
        </c:dLbls>
        <c:gapWidth val="70"/>
        <c:overlap val="100"/>
        <c:axId val="179553136"/>
        <c:axId val="179553528"/>
      </c:barChart>
      <c:catAx>
        <c:axId val="179553136"/>
        <c:scaling>
          <c:orientation val="minMax"/>
        </c:scaling>
        <c:delete val="0"/>
        <c:axPos val="b"/>
        <c:numFmt formatCode="General" sourceLinked="1"/>
        <c:majorTickMark val="none"/>
        <c:minorTickMark val="none"/>
        <c:tickLblPos val="none"/>
        <c:crossAx val="179553528"/>
        <c:crossesAt val="0"/>
        <c:auto val="1"/>
        <c:lblAlgn val="ctr"/>
        <c:lblOffset val="100"/>
        <c:tickLblSkip val="1"/>
        <c:tickMarkSkip val="1"/>
        <c:noMultiLvlLbl val="0"/>
      </c:catAx>
      <c:valAx>
        <c:axId val="179553528"/>
        <c:scaling>
          <c:orientation val="minMax"/>
          <c:max val="357.99999999999909"/>
          <c:min val="0"/>
        </c:scaling>
        <c:delete val="0"/>
        <c:axPos val="l"/>
        <c:numFmt formatCode="&quot;&quot;#,##0&quot;&quot;;&quot;&quot;\-&quot;&quot;#,##0&quot;&quot;" sourceLinked="1"/>
        <c:majorTickMark val="none"/>
        <c:minorTickMark val="none"/>
        <c:tickLblPos val="none"/>
        <c:crossAx val="179553136"/>
        <c:crosses val="autoZero"/>
        <c:crossBetween val="between"/>
      </c:valAx>
      <c:spPr>
        <a:solidFill>
          <a:schemeClr val="bg1"/>
        </a:solidFill>
      </c:spPr>
    </c:plotArea>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D8B31A-C9A6-4645-9BB2-7A07C6D0ABA5}" type="doc">
      <dgm:prSet loTypeId="urn:microsoft.com/office/officeart/2005/8/layout/vList4" loCatId="list" qsTypeId="urn:microsoft.com/office/officeart/2005/8/quickstyle/simple4" qsCatId="simple" csTypeId="urn:microsoft.com/office/officeart/2005/8/colors/accent1_2" csCatId="accent1" phldr="1"/>
      <dgm:spPr/>
      <dgm:t>
        <a:bodyPr/>
        <a:lstStyle/>
        <a:p>
          <a:endParaRPr lang="en-GB"/>
        </a:p>
      </dgm:t>
    </dgm:pt>
    <dgm:pt modelId="{5AEC0C25-62C1-44FA-9F2A-24110F618827}">
      <dgm:prSet phldrT="[Text]" custT="1"/>
      <dgm:spPr/>
      <dgm:t>
        <a:bodyPr/>
        <a:lstStyle/>
        <a:p>
          <a:r>
            <a:rPr lang="en-GB" sz="2400" dirty="0" smtClean="0"/>
            <a:t>OECD, </a:t>
          </a:r>
          <a:r>
            <a:rPr lang="en-GB" sz="2400" i="1" dirty="0" smtClean="0"/>
            <a:t>Learning for Jobs </a:t>
          </a:r>
          <a:r>
            <a:rPr lang="en-GB" sz="2400" dirty="0" smtClean="0"/>
            <a:t>(2010), </a:t>
          </a:r>
          <a:r>
            <a:rPr lang="en-GB" sz="2400" i="1" dirty="0" smtClean="0"/>
            <a:t>Off to a Good Start? </a:t>
          </a:r>
          <a:r>
            <a:rPr lang="en-GB" sz="2400" dirty="0" smtClean="0"/>
            <a:t>(2010), </a:t>
          </a:r>
          <a:r>
            <a:rPr lang="en-GB" sz="2400" i="1" dirty="0" smtClean="0"/>
            <a:t>Skills Strategy </a:t>
          </a:r>
          <a:r>
            <a:rPr lang="en-GB" sz="2400" dirty="0" smtClean="0"/>
            <a:t>(2012)</a:t>
          </a:r>
          <a:endParaRPr lang="en-GB" sz="2400" dirty="0"/>
        </a:p>
      </dgm:t>
    </dgm:pt>
    <dgm:pt modelId="{DD5B8B03-B45F-40B2-B3C1-42B1F8B11D1B}" type="parTrans" cxnId="{E754D1E8-63DB-4F7F-84B4-3B957504A8E0}">
      <dgm:prSet/>
      <dgm:spPr/>
      <dgm:t>
        <a:bodyPr/>
        <a:lstStyle/>
        <a:p>
          <a:endParaRPr lang="en-GB"/>
        </a:p>
      </dgm:t>
    </dgm:pt>
    <dgm:pt modelId="{1E9DA33F-8FDD-4B45-B515-59954E0612D0}" type="sibTrans" cxnId="{E754D1E8-63DB-4F7F-84B4-3B957504A8E0}">
      <dgm:prSet/>
      <dgm:spPr/>
      <dgm:t>
        <a:bodyPr/>
        <a:lstStyle/>
        <a:p>
          <a:endParaRPr lang="en-GB"/>
        </a:p>
      </dgm:t>
    </dgm:pt>
    <dgm:pt modelId="{CBB4A265-6639-4B14-B057-E43D97F60C05}">
      <dgm:prSet phldrT="[Text]" custT="1"/>
      <dgm:spPr/>
      <dgm:t>
        <a:bodyPr/>
        <a:lstStyle/>
        <a:p>
          <a:r>
            <a:rPr lang="en-GB" sz="2400" dirty="0" smtClean="0"/>
            <a:t>Harvard Graduate School for Education, </a:t>
          </a:r>
          <a:r>
            <a:rPr lang="en-GB" sz="2400" i="1" dirty="0" smtClean="0"/>
            <a:t>Pathways to Prosperity </a:t>
          </a:r>
          <a:r>
            <a:rPr lang="en-GB" sz="2400" i="0" dirty="0" smtClean="0"/>
            <a:t>(2010- )</a:t>
          </a:r>
          <a:endParaRPr lang="en-GB" sz="2400" dirty="0"/>
        </a:p>
      </dgm:t>
    </dgm:pt>
    <dgm:pt modelId="{F027B70D-03B1-4F22-9C26-0B0C7500F361}" type="parTrans" cxnId="{6C1A3A6B-6AB4-48F3-9EEA-B78391C00EFC}">
      <dgm:prSet/>
      <dgm:spPr/>
      <dgm:t>
        <a:bodyPr/>
        <a:lstStyle/>
        <a:p>
          <a:endParaRPr lang="en-GB"/>
        </a:p>
      </dgm:t>
    </dgm:pt>
    <dgm:pt modelId="{69ABF602-C2EA-4752-B0B5-5D2144C094A3}" type="sibTrans" cxnId="{6C1A3A6B-6AB4-48F3-9EEA-B78391C00EFC}">
      <dgm:prSet/>
      <dgm:spPr/>
      <dgm:t>
        <a:bodyPr/>
        <a:lstStyle/>
        <a:p>
          <a:endParaRPr lang="en-GB"/>
        </a:p>
      </dgm:t>
    </dgm:pt>
    <dgm:pt modelId="{4F776652-C6CD-42C8-A09E-B412C93BA9BE}">
      <dgm:prSet phldrT="[Text]" custT="1"/>
      <dgm:spPr/>
      <dgm:t>
        <a:bodyPr/>
        <a:lstStyle/>
        <a:p>
          <a:r>
            <a:rPr lang="en-GB" sz="2400" dirty="0" smtClean="0"/>
            <a:t>European Union, Ingenious project (STEM), CEDEFOP (vocational education)</a:t>
          </a:r>
          <a:endParaRPr lang="en-GB" sz="2400" dirty="0"/>
        </a:p>
      </dgm:t>
    </dgm:pt>
    <dgm:pt modelId="{F22A83E8-6CCC-43DA-B35E-18FA1177C273}" type="parTrans" cxnId="{0533AC52-EC46-46E9-8321-57D9C5140797}">
      <dgm:prSet/>
      <dgm:spPr/>
      <dgm:t>
        <a:bodyPr/>
        <a:lstStyle/>
        <a:p>
          <a:endParaRPr lang="en-GB"/>
        </a:p>
      </dgm:t>
    </dgm:pt>
    <dgm:pt modelId="{9D40BED5-18DB-4D23-B65F-1FD38C0D6100}" type="sibTrans" cxnId="{0533AC52-EC46-46E9-8321-57D9C5140797}">
      <dgm:prSet/>
      <dgm:spPr/>
      <dgm:t>
        <a:bodyPr/>
        <a:lstStyle/>
        <a:p>
          <a:endParaRPr lang="en-GB"/>
        </a:p>
      </dgm:t>
    </dgm:pt>
    <dgm:pt modelId="{FB266434-8B14-4278-B7A2-2967F3D418F8}" type="pres">
      <dgm:prSet presAssocID="{56D8B31A-C9A6-4645-9BB2-7A07C6D0ABA5}" presName="linear" presStyleCnt="0">
        <dgm:presLayoutVars>
          <dgm:dir/>
          <dgm:resizeHandles val="exact"/>
        </dgm:presLayoutVars>
      </dgm:prSet>
      <dgm:spPr/>
      <dgm:t>
        <a:bodyPr/>
        <a:lstStyle/>
        <a:p>
          <a:endParaRPr lang="en-GB"/>
        </a:p>
      </dgm:t>
    </dgm:pt>
    <dgm:pt modelId="{75378756-2E51-4F6C-8D2D-069739101FA2}" type="pres">
      <dgm:prSet presAssocID="{5AEC0C25-62C1-44FA-9F2A-24110F618827}" presName="comp" presStyleCnt="0"/>
      <dgm:spPr/>
    </dgm:pt>
    <dgm:pt modelId="{5B5FDFCF-502F-48D5-8A47-2F8EC2BD118B}" type="pres">
      <dgm:prSet presAssocID="{5AEC0C25-62C1-44FA-9F2A-24110F618827}" presName="box" presStyleLbl="node1" presStyleIdx="0" presStyleCnt="3"/>
      <dgm:spPr/>
      <dgm:t>
        <a:bodyPr/>
        <a:lstStyle/>
        <a:p>
          <a:endParaRPr lang="en-GB"/>
        </a:p>
      </dgm:t>
    </dgm:pt>
    <dgm:pt modelId="{28CB6128-2494-41C3-B9F4-CC4FC14F4FCD}" type="pres">
      <dgm:prSet presAssocID="{5AEC0C25-62C1-44FA-9F2A-24110F618827}" presName="img" presStyleLbl="fgImgPlace1" presStyleIdx="0" presStyleCnt="3"/>
      <dgm:spPr>
        <a:blipFill rotWithShape="1">
          <a:blip xmlns:r="http://schemas.openxmlformats.org/officeDocument/2006/relationships" r:embed="rId1"/>
          <a:stretch>
            <a:fillRect/>
          </a:stretch>
        </a:blipFill>
      </dgm:spPr>
      <dgm:t>
        <a:bodyPr/>
        <a:lstStyle/>
        <a:p>
          <a:endParaRPr lang="en-GB"/>
        </a:p>
      </dgm:t>
    </dgm:pt>
    <dgm:pt modelId="{8C96E286-5023-44AA-9DCF-D7B69AD292CA}" type="pres">
      <dgm:prSet presAssocID="{5AEC0C25-62C1-44FA-9F2A-24110F618827}" presName="text" presStyleLbl="node1" presStyleIdx="0" presStyleCnt="3">
        <dgm:presLayoutVars>
          <dgm:bulletEnabled val="1"/>
        </dgm:presLayoutVars>
      </dgm:prSet>
      <dgm:spPr/>
      <dgm:t>
        <a:bodyPr/>
        <a:lstStyle/>
        <a:p>
          <a:endParaRPr lang="en-GB"/>
        </a:p>
      </dgm:t>
    </dgm:pt>
    <dgm:pt modelId="{89AE71FC-488A-4651-9634-CC939959231D}" type="pres">
      <dgm:prSet presAssocID="{1E9DA33F-8FDD-4B45-B515-59954E0612D0}" presName="spacer" presStyleCnt="0"/>
      <dgm:spPr/>
    </dgm:pt>
    <dgm:pt modelId="{C82EF817-84FD-445F-9C70-57CBF15EE0D1}" type="pres">
      <dgm:prSet presAssocID="{CBB4A265-6639-4B14-B057-E43D97F60C05}" presName="comp" presStyleCnt="0"/>
      <dgm:spPr/>
    </dgm:pt>
    <dgm:pt modelId="{37B08813-3283-4777-A2EE-682731D0EE2F}" type="pres">
      <dgm:prSet presAssocID="{CBB4A265-6639-4B14-B057-E43D97F60C05}" presName="box" presStyleLbl="node1" presStyleIdx="1" presStyleCnt="3"/>
      <dgm:spPr/>
      <dgm:t>
        <a:bodyPr/>
        <a:lstStyle/>
        <a:p>
          <a:endParaRPr lang="en-GB"/>
        </a:p>
      </dgm:t>
    </dgm:pt>
    <dgm:pt modelId="{D5872209-8BCD-4BD8-8624-3B04A956A64D}" type="pres">
      <dgm:prSet presAssocID="{CBB4A265-6639-4B14-B057-E43D97F60C05}" presName="img" presStyleLbl="fgImgPlace1" presStyleIdx="1" presStyleCnt="3"/>
      <dgm:spPr>
        <a:blipFill rotWithShape="1">
          <a:blip xmlns:r="http://schemas.openxmlformats.org/officeDocument/2006/relationships" r:embed="rId2"/>
          <a:stretch>
            <a:fillRect/>
          </a:stretch>
        </a:blipFill>
      </dgm:spPr>
    </dgm:pt>
    <dgm:pt modelId="{D2406065-910B-4011-846D-49F1CE880E33}" type="pres">
      <dgm:prSet presAssocID="{CBB4A265-6639-4B14-B057-E43D97F60C05}" presName="text" presStyleLbl="node1" presStyleIdx="1" presStyleCnt="3">
        <dgm:presLayoutVars>
          <dgm:bulletEnabled val="1"/>
        </dgm:presLayoutVars>
      </dgm:prSet>
      <dgm:spPr/>
      <dgm:t>
        <a:bodyPr/>
        <a:lstStyle/>
        <a:p>
          <a:endParaRPr lang="en-GB"/>
        </a:p>
      </dgm:t>
    </dgm:pt>
    <dgm:pt modelId="{E37C7B17-57E4-4914-B972-383EAE0CF728}" type="pres">
      <dgm:prSet presAssocID="{69ABF602-C2EA-4752-B0B5-5D2144C094A3}" presName="spacer" presStyleCnt="0"/>
      <dgm:spPr/>
    </dgm:pt>
    <dgm:pt modelId="{74CF76AB-A9EC-427D-96B3-3F2FB2A13F7F}" type="pres">
      <dgm:prSet presAssocID="{4F776652-C6CD-42C8-A09E-B412C93BA9BE}" presName="comp" presStyleCnt="0"/>
      <dgm:spPr/>
    </dgm:pt>
    <dgm:pt modelId="{61A232C7-5E0F-4959-BBC0-ECD1BA5CA0C6}" type="pres">
      <dgm:prSet presAssocID="{4F776652-C6CD-42C8-A09E-B412C93BA9BE}" presName="box" presStyleLbl="node1" presStyleIdx="2" presStyleCnt="3"/>
      <dgm:spPr/>
      <dgm:t>
        <a:bodyPr/>
        <a:lstStyle/>
        <a:p>
          <a:endParaRPr lang="en-GB"/>
        </a:p>
      </dgm:t>
    </dgm:pt>
    <dgm:pt modelId="{594C352C-96DB-4FE3-AD35-AEDAE2E0C3F4}" type="pres">
      <dgm:prSet presAssocID="{4F776652-C6CD-42C8-A09E-B412C93BA9BE}" presName="img" presStyleLbl="fgImgPlace1" presStyleIdx="2" presStyleCnt="3"/>
      <dgm:spPr>
        <a:blipFill rotWithShape="1">
          <a:blip xmlns:r="http://schemas.openxmlformats.org/officeDocument/2006/relationships" r:embed="rId3"/>
          <a:stretch>
            <a:fillRect/>
          </a:stretch>
        </a:blipFill>
      </dgm:spPr>
    </dgm:pt>
    <dgm:pt modelId="{79505906-9B63-4A61-AECF-C700F0CFF02C}" type="pres">
      <dgm:prSet presAssocID="{4F776652-C6CD-42C8-A09E-B412C93BA9BE}" presName="text" presStyleLbl="node1" presStyleIdx="2" presStyleCnt="3">
        <dgm:presLayoutVars>
          <dgm:bulletEnabled val="1"/>
        </dgm:presLayoutVars>
      </dgm:prSet>
      <dgm:spPr/>
      <dgm:t>
        <a:bodyPr/>
        <a:lstStyle/>
        <a:p>
          <a:endParaRPr lang="en-GB"/>
        </a:p>
      </dgm:t>
    </dgm:pt>
  </dgm:ptLst>
  <dgm:cxnLst>
    <dgm:cxn modelId="{6C1A3A6B-6AB4-48F3-9EEA-B78391C00EFC}" srcId="{56D8B31A-C9A6-4645-9BB2-7A07C6D0ABA5}" destId="{CBB4A265-6639-4B14-B057-E43D97F60C05}" srcOrd="1" destOrd="0" parTransId="{F027B70D-03B1-4F22-9C26-0B0C7500F361}" sibTransId="{69ABF602-C2EA-4752-B0B5-5D2144C094A3}"/>
    <dgm:cxn modelId="{C6132B3B-852C-4461-BB42-F637E1418A09}" type="presOf" srcId="{CBB4A265-6639-4B14-B057-E43D97F60C05}" destId="{37B08813-3283-4777-A2EE-682731D0EE2F}" srcOrd="0" destOrd="0" presId="urn:microsoft.com/office/officeart/2005/8/layout/vList4"/>
    <dgm:cxn modelId="{D18C7B26-2130-4A1B-B3C0-62D1CDE42BCD}" type="presOf" srcId="{4F776652-C6CD-42C8-A09E-B412C93BA9BE}" destId="{61A232C7-5E0F-4959-BBC0-ECD1BA5CA0C6}" srcOrd="0" destOrd="0" presId="urn:microsoft.com/office/officeart/2005/8/layout/vList4"/>
    <dgm:cxn modelId="{2C80EBC8-D01D-48BC-AFF8-6A76DB346275}" type="presOf" srcId="{5AEC0C25-62C1-44FA-9F2A-24110F618827}" destId="{8C96E286-5023-44AA-9DCF-D7B69AD292CA}" srcOrd="1" destOrd="0" presId="urn:microsoft.com/office/officeart/2005/8/layout/vList4"/>
    <dgm:cxn modelId="{E754D1E8-63DB-4F7F-84B4-3B957504A8E0}" srcId="{56D8B31A-C9A6-4645-9BB2-7A07C6D0ABA5}" destId="{5AEC0C25-62C1-44FA-9F2A-24110F618827}" srcOrd="0" destOrd="0" parTransId="{DD5B8B03-B45F-40B2-B3C1-42B1F8B11D1B}" sibTransId="{1E9DA33F-8FDD-4B45-B515-59954E0612D0}"/>
    <dgm:cxn modelId="{B0975188-96A7-4B71-9F5A-EEE8493DD7B8}" type="presOf" srcId="{4F776652-C6CD-42C8-A09E-B412C93BA9BE}" destId="{79505906-9B63-4A61-AECF-C700F0CFF02C}" srcOrd="1" destOrd="0" presId="urn:microsoft.com/office/officeart/2005/8/layout/vList4"/>
    <dgm:cxn modelId="{52BCD3E4-EAD0-4998-A33C-FB9936658857}" type="presOf" srcId="{56D8B31A-C9A6-4645-9BB2-7A07C6D0ABA5}" destId="{FB266434-8B14-4278-B7A2-2967F3D418F8}" srcOrd="0" destOrd="0" presId="urn:microsoft.com/office/officeart/2005/8/layout/vList4"/>
    <dgm:cxn modelId="{0533AC52-EC46-46E9-8321-57D9C5140797}" srcId="{56D8B31A-C9A6-4645-9BB2-7A07C6D0ABA5}" destId="{4F776652-C6CD-42C8-A09E-B412C93BA9BE}" srcOrd="2" destOrd="0" parTransId="{F22A83E8-6CCC-43DA-B35E-18FA1177C273}" sibTransId="{9D40BED5-18DB-4D23-B65F-1FD38C0D6100}"/>
    <dgm:cxn modelId="{D185D70D-3432-4DFD-9440-146B4C0B0109}" type="presOf" srcId="{CBB4A265-6639-4B14-B057-E43D97F60C05}" destId="{D2406065-910B-4011-846D-49F1CE880E33}" srcOrd="1" destOrd="0" presId="urn:microsoft.com/office/officeart/2005/8/layout/vList4"/>
    <dgm:cxn modelId="{4D10DCD4-61D0-4528-A41D-022346EB7DD2}" type="presOf" srcId="{5AEC0C25-62C1-44FA-9F2A-24110F618827}" destId="{5B5FDFCF-502F-48D5-8A47-2F8EC2BD118B}" srcOrd="0" destOrd="0" presId="urn:microsoft.com/office/officeart/2005/8/layout/vList4"/>
    <dgm:cxn modelId="{4F3BE42E-3E9B-4252-B807-1F313800A710}" type="presParOf" srcId="{FB266434-8B14-4278-B7A2-2967F3D418F8}" destId="{75378756-2E51-4F6C-8D2D-069739101FA2}" srcOrd="0" destOrd="0" presId="urn:microsoft.com/office/officeart/2005/8/layout/vList4"/>
    <dgm:cxn modelId="{AE84F28A-994A-4C1F-B34C-00A5148CFDC4}" type="presParOf" srcId="{75378756-2E51-4F6C-8D2D-069739101FA2}" destId="{5B5FDFCF-502F-48D5-8A47-2F8EC2BD118B}" srcOrd="0" destOrd="0" presId="urn:microsoft.com/office/officeart/2005/8/layout/vList4"/>
    <dgm:cxn modelId="{B0889468-FC62-4ECA-A896-4EEFBBB08F76}" type="presParOf" srcId="{75378756-2E51-4F6C-8D2D-069739101FA2}" destId="{28CB6128-2494-41C3-B9F4-CC4FC14F4FCD}" srcOrd="1" destOrd="0" presId="urn:microsoft.com/office/officeart/2005/8/layout/vList4"/>
    <dgm:cxn modelId="{7D4BC41F-BBCB-49A1-A3F0-4D233F410F6C}" type="presParOf" srcId="{75378756-2E51-4F6C-8D2D-069739101FA2}" destId="{8C96E286-5023-44AA-9DCF-D7B69AD292CA}" srcOrd="2" destOrd="0" presId="urn:microsoft.com/office/officeart/2005/8/layout/vList4"/>
    <dgm:cxn modelId="{1860496F-FB01-4D0A-9D1C-FFC664F3AF4F}" type="presParOf" srcId="{FB266434-8B14-4278-B7A2-2967F3D418F8}" destId="{89AE71FC-488A-4651-9634-CC939959231D}" srcOrd="1" destOrd="0" presId="urn:microsoft.com/office/officeart/2005/8/layout/vList4"/>
    <dgm:cxn modelId="{1EF062FF-7EAA-4AF0-B181-9DBA5786B5C4}" type="presParOf" srcId="{FB266434-8B14-4278-B7A2-2967F3D418F8}" destId="{C82EF817-84FD-445F-9C70-57CBF15EE0D1}" srcOrd="2" destOrd="0" presId="urn:microsoft.com/office/officeart/2005/8/layout/vList4"/>
    <dgm:cxn modelId="{AAC8CE30-B5C7-4549-9C3F-9DFDD012CB55}" type="presParOf" srcId="{C82EF817-84FD-445F-9C70-57CBF15EE0D1}" destId="{37B08813-3283-4777-A2EE-682731D0EE2F}" srcOrd="0" destOrd="0" presId="urn:microsoft.com/office/officeart/2005/8/layout/vList4"/>
    <dgm:cxn modelId="{BBBCD280-2B73-44BF-9A64-5DC95294EFED}" type="presParOf" srcId="{C82EF817-84FD-445F-9C70-57CBF15EE0D1}" destId="{D5872209-8BCD-4BD8-8624-3B04A956A64D}" srcOrd="1" destOrd="0" presId="urn:microsoft.com/office/officeart/2005/8/layout/vList4"/>
    <dgm:cxn modelId="{5D773201-818D-4927-A669-9FB7CED02058}" type="presParOf" srcId="{C82EF817-84FD-445F-9C70-57CBF15EE0D1}" destId="{D2406065-910B-4011-846D-49F1CE880E33}" srcOrd="2" destOrd="0" presId="urn:microsoft.com/office/officeart/2005/8/layout/vList4"/>
    <dgm:cxn modelId="{CFC55774-529E-4B32-92B1-86B6DDEF85C8}" type="presParOf" srcId="{FB266434-8B14-4278-B7A2-2967F3D418F8}" destId="{E37C7B17-57E4-4914-B972-383EAE0CF728}" srcOrd="3" destOrd="0" presId="urn:microsoft.com/office/officeart/2005/8/layout/vList4"/>
    <dgm:cxn modelId="{4C844FC9-AFAC-4D06-B2EE-EA14DC936290}" type="presParOf" srcId="{FB266434-8B14-4278-B7A2-2967F3D418F8}" destId="{74CF76AB-A9EC-427D-96B3-3F2FB2A13F7F}" srcOrd="4" destOrd="0" presId="urn:microsoft.com/office/officeart/2005/8/layout/vList4"/>
    <dgm:cxn modelId="{4DB35A03-B05A-4829-A410-1F47EABDA62F}" type="presParOf" srcId="{74CF76AB-A9EC-427D-96B3-3F2FB2A13F7F}" destId="{61A232C7-5E0F-4959-BBC0-ECD1BA5CA0C6}" srcOrd="0" destOrd="0" presId="urn:microsoft.com/office/officeart/2005/8/layout/vList4"/>
    <dgm:cxn modelId="{7B9E682B-3D23-4A2D-8AA2-22D12BE04922}" type="presParOf" srcId="{74CF76AB-A9EC-427D-96B3-3F2FB2A13F7F}" destId="{594C352C-96DB-4FE3-AD35-AEDAE2E0C3F4}" srcOrd="1" destOrd="0" presId="urn:microsoft.com/office/officeart/2005/8/layout/vList4"/>
    <dgm:cxn modelId="{A48E56D0-ACEA-4956-8E95-5CDE14EA7EAF}" type="presParOf" srcId="{74CF76AB-A9EC-427D-96B3-3F2FB2A13F7F}" destId="{79505906-9B63-4A61-AECF-C700F0CFF02C}"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888"/>
          </a:xfrm>
          <a:prstGeom prst="rect">
            <a:avLst/>
          </a:prstGeom>
        </p:spPr>
        <p:txBody>
          <a:bodyPr vert="horz" lIns="92062" tIns="46031" rIns="92062" bIns="46031" rtlCol="0"/>
          <a:lstStyle>
            <a:lvl1pPr algn="l">
              <a:defRPr sz="1200"/>
            </a:lvl1pPr>
          </a:lstStyle>
          <a:p>
            <a:endParaRPr lang="en-GB"/>
          </a:p>
        </p:txBody>
      </p:sp>
      <p:sp>
        <p:nvSpPr>
          <p:cNvPr id="3" name="Date Placeholder 2"/>
          <p:cNvSpPr>
            <a:spLocks noGrp="1"/>
          </p:cNvSpPr>
          <p:nvPr>
            <p:ph type="dt" sz="quarter" idx="1"/>
          </p:nvPr>
        </p:nvSpPr>
        <p:spPr>
          <a:xfrm>
            <a:off x="3777608" y="0"/>
            <a:ext cx="2889938" cy="496888"/>
          </a:xfrm>
          <a:prstGeom prst="rect">
            <a:avLst/>
          </a:prstGeom>
        </p:spPr>
        <p:txBody>
          <a:bodyPr vert="horz" lIns="92062" tIns="46031" rIns="92062" bIns="46031" rtlCol="0"/>
          <a:lstStyle>
            <a:lvl1pPr algn="r">
              <a:defRPr sz="1200"/>
            </a:lvl1pPr>
          </a:lstStyle>
          <a:p>
            <a:fld id="{18089B50-B170-4609-9651-AA305F121198}" type="datetimeFigureOut">
              <a:rPr lang="en-GB" smtClean="0"/>
              <a:t>18/07/2016</a:t>
            </a:fld>
            <a:endParaRPr lang="en-GB"/>
          </a:p>
        </p:txBody>
      </p:sp>
      <p:sp>
        <p:nvSpPr>
          <p:cNvPr id="4" name="Footer Placeholder 3"/>
          <p:cNvSpPr>
            <a:spLocks noGrp="1"/>
          </p:cNvSpPr>
          <p:nvPr>
            <p:ph type="ftr" sz="quarter" idx="2"/>
          </p:nvPr>
        </p:nvSpPr>
        <p:spPr>
          <a:xfrm>
            <a:off x="0" y="9429750"/>
            <a:ext cx="2889938" cy="496888"/>
          </a:xfrm>
          <a:prstGeom prst="rect">
            <a:avLst/>
          </a:prstGeom>
        </p:spPr>
        <p:txBody>
          <a:bodyPr vert="horz" lIns="92062" tIns="46031" rIns="92062" bIns="46031" rtlCol="0" anchor="b"/>
          <a:lstStyle>
            <a:lvl1pPr algn="l">
              <a:defRPr sz="1200"/>
            </a:lvl1pPr>
          </a:lstStyle>
          <a:p>
            <a:endParaRPr lang="en-GB"/>
          </a:p>
        </p:txBody>
      </p:sp>
      <p:sp>
        <p:nvSpPr>
          <p:cNvPr id="5" name="Slide Number Placeholder 4"/>
          <p:cNvSpPr>
            <a:spLocks noGrp="1"/>
          </p:cNvSpPr>
          <p:nvPr>
            <p:ph type="sldNum" sz="quarter" idx="3"/>
          </p:nvPr>
        </p:nvSpPr>
        <p:spPr>
          <a:xfrm>
            <a:off x="3777608" y="9429750"/>
            <a:ext cx="2889938" cy="496888"/>
          </a:xfrm>
          <a:prstGeom prst="rect">
            <a:avLst/>
          </a:prstGeom>
        </p:spPr>
        <p:txBody>
          <a:bodyPr vert="horz" lIns="92062" tIns="46031" rIns="92062" bIns="46031" rtlCol="0" anchor="b"/>
          <a:lstStyle>
            <a:lvl1pPr algn="r">
              <a:defRPr sz="1200"/>
            </a:lvl1pPr>
          </a:lstStyle>
          <a:p>
            <a:fld id="{065BF154-88B1-417E-97B8-FE4280632F7B}" type="slidenum">
              <a:rPr lang="en-GB" smtClean="0"/>
              <a:t>‹#›</a:t>
            </a:fld>
            <a:endParaRPr lang="en-GB"/>
          </a:p>
        </p:txBody>
      </p:sp>
    </p:spTree>
    <p:extLst>
      <p:ext uri="{BB962C8B-B14F-4D97-AF65-F5344CB8AC3E}">
        <p14:creationId xmlns:p14="http://schemas.microsoft.com/office/powerpoint/2010/main" val="4078447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C8D45392-E449-4434-AC9D-D25BF2B226DC}" type="datetimeFigureOut">
              <a:rPr lang="en-GB" smtClean="0"/>
              <a:t>18/07/2016</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5136B605-47F7-45CB-8B7A-AD109622F525}" type="slidenum">
              <a:rPr lang="en-GB" smtClean="0"/>
              <a:t>‹#›</a:t>
            </a:fld>
            <a:endParaRPr lang="en-GB"/>
          </a:p>
        </p:txBody>
      </p:sp>
    </p:spTree>
    <p:extLst>
      <p:ext uri="{BB962C8B-B14F-4D97-AF65-F5344CB8AC3E}">
        <p14:creationId xmlns:p14="http://schemas.microsoft.com/office/powerpoint/2010/main" val="391626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3x variants</a:t>
            </a:r>
          </a:p>
          <a:p>
            <a:r>
              <a:rPr lang="en-GB" dirty="0" smtClean="0"/>
              <a:t>b960122	Having almost any job is better than being unemployed - 1 strongly agree --&gt; 5 strongly disagree</a:t>
            </a:r>
          </a:p>
          <a:p>
            <a:r>
              <a:rPr lang="en-GB" dirty="0" smtClean="0"/>
              <a:t>b960127	If I didn't like a job I'd pack it in even if there was no other job to go to - as above</a:t>
            </a:r>
          </a:p>
          <a:p>
            <a:r>
              <a:rPr lang="en-GB" dirty="0" smtClean="0"/>
              <a:t>c5e2	Adult life: Having a full-time job</a:t>
            </a:r>
          </a:p>
          <a:p>
            <a:r>
              <a:rPr lang="en-GB" dirty="0" smtClean="0"/>
              <a:t>The slightly higher</a:t>
            </a:r>
            <a:r>
              <a:rPr lang="en-GB" baseline="0" dirty="0" smtClean="0"/>
              <a:t> </a:t>
            </a:r>
            <a:r>
              <a:rPr lang="en-GB" baseline="0" dirty="0" err="1" smtClean="0"/>
              <a:t>premia</a:t>
            </a:r>
            <a:r>
              <a:rPr lang="en-GB" baseline="0" dirty="0" smtClean="0"/>
              <a:t> one is:  </a:t>
            </a:r>
            <a:r>
              <a:rPr lang="en-GB" dirty="0" smtClean="0"/>
              <a:t>b960122 (others had too small variations for the 5+ level to be tested_</a:t>
            </a:r>
            <a:endParaRPr lang="en-GB" dirty="0"/>
          </a:p>
        </p:txBody>
      </p:sp>
      <p:sp>
        <p:nvSpPr>
          <p:cNvPr id="4" name="Slide Number Placeholder 3"/>
          <p:cNvSpPr>
            <a:spLocks noGrp="1"/>
          </p:cNvSpPr>
          <p:nvPr>
            <p:ph type="sldNum" sz="quarter" idx="10"/>
          </p:nvPr>
        </p:nvSpPr>
        <p:spPr/>
        <p:txBody>
          <a:bodyPr/>
          <a:lstStyle/>
          <a:p>
            <a:fld id="{5136B605-47F7-45CB-8B7A-AD109622F525}" type="slidenum">
              <a:rPr lang="en-GB" smtClean="0"/>
              <a:t>10</a:t>
            </a:fld>
            <a:endParaRPr lang="en-GB"/>
          </a:p>
        </p:txBody>
      </p:sp>
    </p:spTree>
    <p:extLst>
      <p:ext uri="{BB962C8B-B14F-4D97-AF65-F5344CB8AC3E}">
        <p14:creationId xmlns:p14="http://schemas.microsoft.com/office/powerpoint/2010/main" val="4482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54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32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29598B-37A3-4F25-978B-D9A70996E538}" type="datetimeFigureOut">
              <a:rPr lang="en-GB" smtClean="0"/>
              <a:t>18/07/2016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2873036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29598B-37A3-4F25-978B-D9A70996E538}" type="datetimeFigureOut">
              <a:rPr lang="en-GB" smtClean="0"/>
              <a:t>18/07/2016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328373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29598B-37A3-4F25-978B-D9A70996E538}" type="datetimeFigureOut">
              <a:rPr lang="en-GB" smtClean="0"/>
              <a:t>18/07/2016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33619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29598B-37A3-4F25-978B-D9A70996E538}" type="datetimeFigureOut">
              <a:rPr lang="en-GB" smtClean="0"/>
              <a:t>18/07/2016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135790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406900"/>
            <a:ext cx="10515600" cy="1362075"/>
          </a:xfrm>
        </p:spPr>
        <p:txBody>
          <a:bodyPr anchor="t"/>
          <a:lstStyle>
            <a:lvl1pPr>
              <a:defRPr sz="4000" b="1"/>
            </a:lvl1pPr>
          </a:lstStyle>
          <a:p>
            <a:r>
              <a:rPr lang="en-US" smtClean="0"/>
              <a:t>Click to edit Master title style</a:t>
            </a:r>
            <a:endParaRPr lang="en-US"/>
          </a:p>
        </p:txBody>
      </p:sp>
      <p:sp>
        <p:nvSpPr>
          <p:cNvPr id="3" name="Text Placeholder 2"/>
          <p:cNvSpPr>
            <a:spLocks noGrp="1"/>
          </p:cNvSpPr>
          <p:nvPr>
            <p:ph type="body" idx="1"/>
          </p:nvPr>
        </p:nvSpPr>
        <p:spPr>
          <a:xfrm>
            <a:off x="831850" y="2906713"/>
            <a:ext cx="105156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29598B-37A3-4F25-978B-D9A70996E538}" type="datetimeFigureOut">
              <a:rPr lang="en-GB" smtClean="0"/>
              <a:t>18/07/2016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269967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0863"/>
            <a:ext cx="5181600" cy="4351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0863"/>
            <a:ext cx="5181600" cy="4351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29598B-37A3-4F25-978B-D9A70996E538}" type="datetimeFigureOut">
              <a:rPr lang="en-GB" smtClean="0"/>
              <a:t>18/07/2016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91265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1850" y="1535113"/>
            <a:ext cx="5156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0" y="2174875"/>
            <a:ext cx="5156200" cy="399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9663" y="1535113"/>
            <a:ext cx="515778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3" y="2174875"/>
            <a:ext cx="5157787" cy="399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29598B-37A3-4F25-978B-D9A70996E538}" type="datetimeFigureOut">
              <a:rPr lang="en-GB" smtClean="0"/>
              <a:t>18/07/2016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63176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29598B-37A3-4F25-978B-D9A70996E538}" type="datetimeFigureOut">
              <a:rPr lang="en-GB" smtClean="0"/>
              <a:t>18/07/2016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4085055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9598B-37A3-4F25-978B-D9A70996E538}" type="datetimeFigureOut">
              <a:rPr lang="en-GB" smtClean="0"/>
              <a:t>18/07/2016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220001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685800"/>
            <a:ext cx="4013200" cy="1160463"/>
          </a:xfrm>
        </p:spPr>
        <p:txBody>
          <a:bodyPr anchor="b"/>
          <a:lstStyle>
            <a:lvl1pPr>
              <a:defRPr sz="2000" b="1"/>
            </a:lvl1pPr>
          </a:lstStyle>
          <a:p>
            <a:r>
              <a:rPr lang="en-US" smtClean="0"/>
              <a:t>Click to edit Master title style</a:t>
            </a:r>
            <a:endParaRPr lang="en-US"/>
          </a:p>
        </p:txBody>
      </p:sp>
      <p:sp>
        <p:nvSpPr>
          <p:cNvPr id="3" name="Content Placeholder 2"/>
          <p:cNvSpPr>
            <a:spLocks noGrp="1"/>
          </p:cNvSpPr>
          <p:nvPr>
            <p:ph idx="1"/>
          </p:nvPr>
        </p:nvSpPr>
        <p:spPr>
          <a:xfrm>
            <a:off x="5046663" y="685800"/>
            <a:ext cx="6300787"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1850" y="1846263"/>
            <a:ext cx="4013200" cy="43259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29598B-37A3-4F25-978B-D9A70996E538}" type="datetimeFigureOut">
              <a:rPr lang="en-GB" smtClean="0"/>
              <a:t>18/07/2016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3061634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5075" y="4800600"/>
            <a:ext cx="7177088" cy="566738"/>
          </a:xfrm>
        </p:spPr>
        <p:txBody>
          <a:bodyPr anchor="b"/>
          <a:lstStyle>
            <a:lvl1pPr>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05075" y="685800"/>
            <a:ext cx="7177088" cy="4041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505075" y="5367338"/>
            <a:ext cx="717708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29598B-37A3-4F25-978B-D9A70996E538}" type="datetimeFigureOut">
              <a:rPr lang="en-GB" smtClean="0"/>
              <a:t>18/07/2016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8CB4A3-4EAF-4337-BF64-5221FB860FD0}" type="slidenum">
              <a:rPr lang="en-GB" smtClean="0"/>
              <a:t>‹#›</a:t>
            </a:fld>
            <a:endParaRPr lang="en-GB"/>
          </a:p>
        </p:txBody>
      </p:sp>
    </p:spTree>
    <p:extLst>
      <p:ext uri="{BB962C8B-B14F-4D97-AF65-F5344CB8AC3E}">
        <p14:creationId xmlns:p14="http://schemas.microsoft.com/office/powerpoint/2010/main" val="17984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74638"/>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0863"/>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9598B-37A3-4F25-978B-D9A70996E538}" type="datetimeFigureOut">
              <a:rPr lang="en-GB" smtClean="0"/>
              <a:t>18/07/2016</a:t>
            </a:fld>
            <a:endParaRPr lang="en-GB"/>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8CB4A3-4EAF-4337-BF64-5221FB860FD0}" type="slidenum">
              <a:rPr lang="en-GB" smtClean="0"/>
              <a:t>‹#›</a:t>
            </a:fld>
            <a:endParaRPr lang="en-GB"/>
          </a:p>
        </p:txBody>
      </p:sp>
    </p:spTree>
    <p:extLst>
      <p:ext uri="{BB962C8B-B14F-4D97-AF65-F5344CB8AC3E}">
        <p14:creationId xmlns:p14="http://schemas.microsoft.com/office/powerpoint/2010/main" val="3943048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tags" Target="../tags/tag69.xml"/><Relationship Id="rId13" Type="http://schemas.openxmlformats.org/officeDocument/2006/relationships/tags" Target="../tags/tag74.xml"/><Relationship Id="rId18" Type="http://schemas.openxmlformats.org/officeDocument/2006/relationships/tags" Target="../tags/tag79.xml"/><Relationship Id="rId26" Type="http://schemas.openxmlformats.org/officeDocument/2006/relationships/tags" Target="../tags/tag87.xml"/><Relationship Id="rId3" Type="http://schemas.openxmlformats.org/officeDocument/2006/relationships/tags" Target="../tags/tag64.xml"/><Relationship Id="rId21" Type="http://schemas.openxmlformats.org/officeDocument/2006/relationships/tags" Target="../tags/tag82.xml"/><Relationship Id="rId34" Type="http://schemas.openxmlformats.org/officeDocument/2006/relationships/notesSlide" Target="../notesSlides/notesSlide1.xml"/><Relationship Id="rId7" Type="http://schemas.openxmlformats.org/officeDocument/2006/relationships/tags" Target="../tags/tag68.xml"/><Relationship Id="rId12" Type="http://schemas.openxmlformats.org/officeDocument/2006/relationships/tags" Target="../tags/tag73.xml"/><Relationship Id="rId17" Type="http://schemas.openxmlformats.org/officeDocument/2006/relationships/tags" Target="../tags/tag78.xml"/><Relationship Id="rId25" Type="http://schemas.openxmlformats.org/officeDocument/2006/relationships/tags" Target="../tags/tag86.xml"/><Relationship Id="rId33" Type="http://schemas.openxmlformats.org/officeDocument/2006/relationships/slideLayout" Target="../slideLayouts/slideLayout2.xml"/><Relationship Id="rId2" Type="http://schemas.openxmlformats.org/officeDocument/2006/relationships/tags" Target="../tags/tag63.xml"/><Relationship Id="rId16" Type="http://schemas.openxmlformats.org/officeDocument/2006/relationships/tags" Target="../tags/tag77.xml"/><Relationship Id="rId20" Type="http://schemas.openxmlformats.org/officeDocument/2006/relationships/tags" Target="../tags/tag81.xml"/><Relationship Id="rId29" Type="http://schemas.openxmlformats.org/officeDocument/2006/relationships/tags" Target="../tags/tag90.xml"/><Relationship Id="rId1" Type="http://schemas.openxmlformats.org/officeDocument/2006/relationships/tags" Target="../tags/tag62.xml"/><Relationship Id="rId6" Type="http://schemas.openxmlformats.org/officeDocument/2006/relationships/tags" Target="../tags/tag67.xml"/><Relationship Id="rId11" Type="http://schemas.openxmlformats.org/officeDocument/2006/relationships/tags" Target="../tags/tag72.xml"/><Relationship Id="rId24" Type="http://schemas.openxmlformats.org/officeDocument/2006/relationships/tags" Target="../tags/tag85.xml"/><Relationship Id="rId32" Type="http://schemas.openxmlformats.org/officeDocument/2006/relationships/tags" Target="../tags/tag93.xml"/><Relationship Id="rId5" Type="http://schemas.openxmlformats.org/officeDocument/2006/relationships/tags" Target="../tags/tag66.xml"/><Relationship Id="rId15" Type="http://schemas.openxmlformats.org/officeDocument/2006/relationships/tags" Target="../tags/tag76.xml"/><Relationship Id="rId23" Type="http://schemas.openxmlformats.org/officeDocument/2006/relationships/tags" Target="../tags/tag84.xml"/><Relationship Id="rId28" Type="http://schemas.openxmlformats.org/officeDocument/2006/relationships/tags" Target="../tags/tag89.xml"/><Relationship Id="rId10" Type="http://schemas.openxmlformats.org/officeDocument/2006/relationships/tags" Target="../tags/tag71.xml"/><Relationship Id="rId19" Type="http://schemas.openxmlformats.org/officeDocument/2006/relationships/tags" Target="../tags/tag80.xml"/><Relationship Id="rId31" Type="http://schemas.openxmlformats.org/officeDocument/2006/relationships/tags" Target="../tags/tag92.xml"/><Relationship Id="rId4" Type="http://schemas.openxmlformats.org/officeDocument/2006/relationships/tags" Target="../tags/tag65.xml"/><Relationship Id="rId9" Type="http://schemas.openxmlformats.org/officeDocument/2006/relationships/tags" Target="../tags/tag70.xml"/><Relationship Id="rId14" Type="http://schemas.openxmlformats.org/officeDocument/2006/relationships/tags" Target="../tags/tag75.xml"/><Relationship Id="rId22" Type="http://schemas.openxmlformats.org/officeDocument/2006/relationships/tags" Target="../tags/tag83.xml"/><Relationship Id="rId27" Type="http://schemas.openxmlformats.org/officeDocument/2006/relationships/tags" Target="../tags/tag88.xml"/><Relationship Id="rId30" Type="http://schemas.openxmlformats.org/officeDocument/2006/relationships/tags" Target="../tags/tag91.xml"/><Relationship Id="rId35"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96.xml"/><Relationship Id="rId7" Type="http://schemas.openxmlformats.org/officeDocument/2006/relationships/tags" Target="../tags/tag100.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5" Type="http://schemas.openxmlformats.org/officeDocument/2006/relationships/tags" Target="../tags/tag98.xml"/><Relationship Id="rId10" Type="http://schemas.openxmlformats.org/officeDocument/2006/relationships/chart" Target="../charts/chart5.xml"/><Relationship Id="rId4" Type="http://schemas.openxmlformats.org/officeDocument/2006/relationships/tags" Target="../tags/tag97.xml"/><Relationship Id="rId9"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103.xml"/><Relationship Id="rId7" Type="http://schemas.openxmlformats.org/officeDocument/2006/relationships/slideLayout" Target="../slideLayouts/slideLayout2.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09.xml"/><Relationship Id="rId7" Type="http://schemas.openxmlformats.org/officeDocument/2006/relationships/image" Target="../media/image1.png"/><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slideLayout" Target="../slideLayouts/slideLayout2.xml"/><Relationship Id="rId5" Type="http://schemas.openxmlformats.org/officeDocument/2006/relationships/tags" Target="../tags/tag111.xml"/><Relationship Id="rId4" Type="http://schemas.openxmlformats.org/officeDocument/2006/relationships/tags" Target="../tags/tag110.xml"/><Relationship Id="rId9" Type="http://schemas.openxmlformats.org/officeDocument/2006/relationships/image" Target="../media/image4.png"/></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4.xml"/><Relationship Id="rId3" Type="http://schemas.openxmlformats.org/officeDocument/2006/relationships/tags" Target="../tags/tag114.xml"/><Relationship Id="rId7" Type="http://schemas.openxmlformats.org/officeDocument/2006/relationships/tags" Target="../tags/tag118.xml"/><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tags" Target="../tags/tag117.xml"/><Relationship Id="rId5" Type="http://schemas.openxmlformats.org/officeDocument/2006/relationships/tags" Target="../tags/tag116.xml"/><Relationship Id="rId10" Type="http://schemas.openxmlformats.org/officeDocument/2006/relationships/image" Target="../media/image1.png"/><Relationship Id="rId4" Type="http://schemas.openxmlformats.org/officeDocument/2006/relationships/tags" Target="../tags/tag115.xml"/><Relationship Id="rId9" Type="http://schemas.openxmlformats.org/officeDocument/2006/relationships/chart" Target="../charts/chart6.xml"/></Relationships>
</file>

<file path=ppt/slides/_rels/slide17.xml.rels><?xml version="1.0" encoding="UTF-8" standalone="yes"?>
<Relationships xmlns="http://schemas.openxmlformats.org/package/2006/relationships"><Relationship Id="rId8" Type="http://schemas.openxmlformats.org/officeDocument/2006/relationships/tags" Target="../tags/tag126.xml"/><Relationship Id="rId13" Type="http://schemas.openxmlformats.org/officeDocument/2006/relationships/tags" Target="../tags/tag131.xml"/><Relationship Id="rId18" Type="http://schemas.openxmlformats.org/officeDocument/2006/relationships/tags" Target="../tags/tag136.xml"/><Relationship Id="rId26" Type="http://schemas.openxmlformats.org/officeDocument/2006/relationships/tags" Target="../tags/tag144.xml"/><Relationship Id="rId3" Type="http://schemas.openxmlformats.org/officeDocument/2006/relationships/tags" Target="../tags/tag121.xml"/><Relationship Id="rId21" Type="http://schemas.openxmlformats.org/officeDocument/2006/relationships/tags" Target="../tags/tag139.xml"/><Relationship Id="rId7" Type="http://schemas.openxmlformats.org/officeDocument/2006/relationships/tags" Target="../tags/tag125.xml"/><Relationship Id="rId12" Type="http://schemas.openxmlformats.org/officeDocument/2006/relationships/tags" Target="../tags/tag130.xml"/><Relationship Id="rId17" Type="http://schemas.openxmlformats.org/officeDocument/2006/relationships/tags" Target="../tags/tag135.xml"/><Relationship Id="rId25" Type="http://schemas.openxmlformats.org/officeDocument/2006/relationships/tags" Target="../tags/tag143.xml"/><Relationship Id="rId33" Type="http://schemas.openxmlformats.org/officeDocument/2006/relationships/image" Target="../media/image1.png"/><Relationship Id="rId2" Type="http://schemas.openxmlformats.org/officeDocument/2006/relationships/tags" Target="../tags/tag120.xml"/><Relationship Id="rId16" Type="http://schemas.openxmlformats.org/officeDocument/2006/relationships/tags" Target="../tags/tag134.xml"/><Relationship Id="rId20" Type="http://schemas.openxmlformats.org/officeDocument/2006/relationships/tags" Target="../tags/tag138.xml"/><Relationship Id="rId29" Type="http://schemas.openxmlformats.org/officeDocument/2006/relationships/tags" Target="../tags/tag147.xml"/><Relationship Id="rId1" Type="http://schemas.openxmlformats.org/officeDocument/2006/relationships/tags" Target="../tags/tag119.xml"/><Relationship Id="rId6" Type="http://schemas.openxmlformats.org/officeDocument/2006/relationships/tags" Target="../tags/tag124.xml"/><Relationship Id="rId11" Type="http://schemas.openxmlformats.org/officeDocument/2006/relationships/tags" Target="../tags/tag129.xml"/><Relationship Id="rId24" Type="http://schemas.openxmlformats.org/officeDocument/2006/relationships/tags" Target="../tags/tag142.xml"/><Relationship Id="rId32" Type="http://schemas.openxmlformats.org/officeDocument/2006/relationships/slideLayout" Target="../slideLayouts/slideLayout4.xml"/><Relationship Id="rId5" Type="http://schemas.openxmlformats.org/officeDocument/2006/relationships/tags" Target="../tags/tag123.xml"/><Relationship Id="rId15" Type="http://schemas.openxmlformats.org/officeDocument/2006/relationships/tags" Target="../tags/tag133.xml"/><Relationship Id="rId23" Type="http://schemas.openxmlformats.org/officeDocument/2006/relationships/tags" Target="../tags/tag141.xml"/><Relationship Id="rId28" Type="http://schemas.openxmlformats.org/officeDocument/2006/relationships/tags" Target="../tags/tag146.xml"/><Relationship Id="rId10" Type="http://schemas.openxmlformats.org/officeDocument/2006/relationships/tags" Target="../tags/tag128.xml"/><Relationship Id="rId19" Type="http://schemas.openxmlformats.org/officeDocument/2006/relationships/tags" Target="../tags/tag137.xml"/><Relationship Id="rId31" Type="http://schemas.openxmlformats.org/officeDocument/2006/relationships/tags" Target="../tags/tag149.xml"/><Relationship Id="rId4" Type="http://schemas.openxmlformats.org/officeDocument/2006/relationships/tags" Target="../tags/tag122.xml"/><Relationship Id="rId9" Type="http://schemas.openxmlformats.org/officeDocument/2006/relationships/tags" Target="../tags/tag127.xml"/><Relationship Id="rId14" Type="http://schemas.openxmlformats.org/officeDocument/2006/relationships/tags" Target="../tags/tag132.xml"/><Relationship Id="rId22" Type="http://schemas.openxmlformats.org/officeDocument/2006/relationships/tags" Target="../tags/tag140.xml"/><Relationship Id="rId27" Type="http://schemas.openxmlformats.org/officeDocument/2006/relationships/tags" Target="../tags/tag145.xml"/><Relationship Id="rId30" Type="http://schemas.openxmlformats.org/officeDocument/2006/relationships/tags" Target="../tags/tag14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3.xml"/><Relationship Id="rId7" Type="http://schemas.openxmlformats.org/officeDocument/2006/relationships/chart" Target="../charts/char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2.xml"/><Relationship Id="rId5" Type="http://schemas.openxmlformats.org/officeDocument/2006/relationships/tags" Target="../tags/tag5.xml"/><Relationship Id="rId4"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chart" Target="../charts/char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18" Type="http://schemas.openxmlformats.org/officeDocument/2006/relationships/image" Target="../media/image1.png"/><Relationship Id="rId3" Type="http://schemas.openxmlformats.org/officeDocument/2006/relationships/tags" Target="../tags/tag10.xml"/><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slideLayout" Target="../slideLayouts/slideLayout2.xml"/><Relationship Id="rId2" Type="http://schemas.openxmlformats.org/officeDocument/2006/relationships/tags" Target="../tags/tag9.xml"/><Relationship Id="rId16" Type="http://schemas.openxmlformats.org/officeDocument/2006/relationships/tags" Target="../tags/tag23.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5" Type="http://schemas.openxmlformats.org/officeDocument/2006/relationships/tags" Target="../tags/tag12.xml"/><Relationship Id="rId15" Type="http://schemas.openxmlformats.org/officeDocument/2006/relationships/tags" Target="../tags/tag22.xml"/><Relationship Id="rId10" Type="http://schemas.openxmlformats.org/officeDocument/2006/relationships/tags" Target="../tags/tag17.xml"/><Relationship Id="rId19" Type="http://schemas.openxmlformats.org/officeDocument/2006/relationships/image" Target="../media/image2.png"/><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26.xml"/><Relationship Id="rId7"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chart" Target="../charts/chart4.xml"/></Relationships>
</file>

<file path=ppt/slides/_rels/slide7.xml.rels><?xml version="1.0" encoding="UTF-8" standalone="yes"?>
<Relationships xmlns="http://schemas.openxmlformats.org/package/2006/relationships"><Relationship Id="rId8" Type="http://schemas.openxmlformats.org/officeDocument/2006/relationships/tags" Target="../tags/tag37.xml"/><Relationship Id="rId3" Type="http://schemas.openxmlformats.org/officeDocument/2006/relationships/tags" Target="../tags/tag32.xml"/><Relationship Id="rId7" Type="http://schemas.openxmlformats.org/officeDocument/2006/relationships/tags" Target="../tags/tag36.xml"/><Relationship Id="rId12" Type="http://schemas.openxmlformats.org/officeDocument/2006/relationships/image" Target="../media/image1.png"/><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slideLayout" Target="../slideLayouts/slideLayout2.xml"/><Relationship Id="rId5" Type="http://schemas.openxmlformats.org/officeDocument/2006/relationships/tags" Target="../tags/tag34.xml"/><Relationship Id="rId10" Type="http://schemas.openxmlformats.org/officeDocument/2006/relationships/tags" Target="../tags/tag39.xml"/><Relationship Id="rId4" Type="http://schemas.openxmlformats.org/officeDocument/2006/relationships/tags" Target="../tags/tag33.xml"/><Relationship Id="rId9" Type="http://schemas.openxmlformats.org/officeDocument/2006/relationships/tags" Target="../tags/tag38.xml"/></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42.xml"/><Relationship Id="rId7"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s>
</file>

<file path=ppt/slides/_rels/slide9.xml.rels><?xml version="1.0" encoding="UTF-8" standalone="yes"?>
<Relationships xmlns="http://schemas.openxmlformats.org/package/2006/relationships"><Relationship Id="rId8" Type="http://schemas.openxmlformats.org/officeDocument/2006/relationships/tags" Target="../tags/tag53.xml"/><Relationship Id="rId13" Type="http://schemas.openxmlformats.org/officeDocument/2006/relationships/tags" Target="../tags/tag58.xml"/><Relationship Id="rId18" Type="http://schemas.openxmlformats.org/officeDocument/2006/relationships/image" Target="../media/image1.png"/><Relationship Id="rId3" Type="http://schemas.openxmlformats.org/officeDocument/2006/relationships/tags" Target="../tags/tag48.xml"/><Relationship Id="rId7" Type="http://schemas.openxmlformats.org/officeDocument/2006/relationships/tags" Target="../tags/tag52.xml"/><Relationship Id="rId12" Type="http://schemas.openxmlformats.org/officeDocument/2006/relationships/tags" Target="../tags/tag57.xml"/><Relationship Id="rId17" Type="http://schemas.openxmlformats.org/officeDocument/2006/relationships/slideLayout" Target="../slideLayouts/slideLayout2.xml"/><Relationship Id="rId2" Type="http://schemas.openxmlformats.org/officeDocument/2006/relationships/tags" Target="../tags/tag47.xml"/><Relationship Id="rId16" Type="http://schemas.openxmlformats.org/officeDocument/2006/relationships/tags" Target="../tags/tag61.xml"/><Relationship Id="rId1" Type="http://schemas.openxmlformats.org/officeDocument/2006/relationships/tags" Target="../tags/tag46.xml"/><Relationship Id="rId6" Type="http://schemas.openxmlformats.org/officeDocument/2006/relationships/tags" Target="../tags/tag51.xml"/><Relationship Id="rId11" Type="http://schemas.openxmlformats.org/officeDocument/2006/relationships/tags" Target="../tags/tag56.xml"/><Relationship Id="rId5" Type="http://schemas.openxmlformats.org/officeDocument/2006/relationships/tags" Target="../tags/tag50.xml"/><Relationship Id="rId15" Type="http://schemas.openxmlformats.org/officeDocument/2006/relationships/tags" Target="../tags/tag60.xml"/><Relationship Id="rId10" Type="http://schemas.openxmlformats.org/officeDocument/2006/relationships/tags" Target="../tags/tag55.xml"/><Relationship Id="rId4" Type="http://schemas.openxmlformats.org/officeDocument/2006/relationships/tags" Target="../tags/tag49.xml"/><Relationship Id="rId9" Type="http://schemas.openxmlformats.org/officeDocument/2006/relationships/tags" Target="../tags/tag54.xml"/><Relationship Id="rId14" Type="http://schemas.openxmlformats.org/officeDocument/2006/relationships/tags" Target="../tags/tag5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271835" y="166462"/>
            <a:ext cx="2920165" cy="996191"/>
          </a:xfrm>
          <a:prstGeom prst="rect">
            <a:avLst/>
          </a:prstGeom>
        </p:spPr>
      </p:pic>
      <p:sp>
        <p:nvSpPr>
          <p:cNvPr id="6" name="Title 5"/>
          <p:cNvSpPr>
            <a:spLocks noGrp="1"/>
          </p:cNvSpPr>
          <p:nvPr>
            <p:ph type="title"/>
          </p:nvPr>
        </p:nvSpPr>
        <p:spPr>
          <a:xfrm>
            <a:off x="736600" y="4360260"/>
            <a:ext cx="10370015" cy="1634140"/>
          </a:xfrm>
        </p:spPr>
        <p:txBody>
          <a:bodyPr>
            <a:noAutofit/>
          </a:bodyPr>
          <a:lstStyle/>
          <a:p>
            <a:pPr lvl="0">
              <a:spcBef>
                <a:spcPts val="0"/>
              </a:spcBef>
              <a:defRPr/>
            </a:pPr>
            <a:r>
              <a:rPr lang="en-GB" sz="2000" dirty="0" smtClean="0">
                <a:solidFill>
                  <a:prstClr val="black"/>
                </a:solidFill>
              </a:rPr>
              <a:t>Chris </a:t>
            </a:r>
            <a:r>
              <a:rPr lang="en-GB" sz="2000" dirty="0">
                <a:solidFill>
                  <a:prstClr val="black"/>
                </a:solidFill>
              </a:rPr>
              <a:t>Percy, Independent Researcher </a:t>
            </a:r>
            <a:r>
              <a:rPr lang="en-GB" sz="2000" dirty="0" smtClean="0">
                <a:solidFill>
                  <a:prstClr val="black"/>
                </a:solidFill>
              </a:rPr>
              <a:t/>
            </a:r>
            <a:br>
              <a:rPr lang="en-GB" sz="2000" dirty="0" smtClean="0">
                <a:solidFill>
                  <a:prstClr val="black"/>
                </a:solidFill>
              </a:rPr>
            </a:br>
            <a:r>
              <a:rPr lang="en-GB" sz="2000" dirty="0">
                <a:solidFill>
                  <a:prstClr val="black"/>
                </a:solidFill>
              </a:rPr>
              <a:t/>
            </a:r>
            <a:br>
              <a:rPr lang="en-GB" sz="2000" dirty="0">
                <a:solidFill>
                  <a:prstClr val="black"/>
                </a:solidFill>
              </a:rPr>
            </a:br>
            <a:r>
              <a:rPr lang="en-GB" sz="2000" dirty="0" err="1" smtClean="0">
                <a:solidFill>
                  <a:prstClr val="black"/>
                </a:solidFill>
                <a:ea typeface="+mn-ea"/>
                <a:cs typeface="+mn-cs"/>
              </a:rPr>
              <a:t>Elnaz</a:t>
            </a:r>
            <a:r>
              <a:rPr lang="en-GB" sz="2000" dirty="0" smtClean="0">
                <a:solidFill>
                  <a:prstClr val="black"/>
                </a:solidFill>
                <a:ea typeface="+mn-ea"/>
                <a:cs typeface="+mn-cs"/>
              </a:rPr>
              <a:t> T. </a:t>
            </a:r>
            <a:r>
              <a:rPr lang="en-GB" sz="2000" dirty="0" err="1" smtClean="0">
                <a:solidFill>
                  <a:prstClr val="black"/>
                </a:solidFill>
                <a:ea typeface="+mn-ea"/>
                <a:cs typeface="+mn-cs"/>
              </a:rPr>
              <a:t>Kashefpakdel</a:t>
            </a:r>
            <a:r>
              <a:rPr lang="en-GB" sz="2000" dirty="0" smtClean="0">
                <a:solidFill>
                  <a:prstClr val="black"/>
                </a:solidFill>
                <a:ea typeface="+mn-ea"/>
                <a:cs typeface="+mn-cs"/>
              </a:rPr>
              <a:t>, Education and Employers Research</a:t>
            </a:r>
            <a:br>
              <a:rPr lang="en-GB" sz="2000" dirty="0" smtClean="0">
                <a:solidFill>
                  <a:prstClr val="black"/>
                </a:solidFill>
                <a:ea typeface="+mn-ea"/>
                <a:cs typeface="+mn-cs"/>
              </a:rPr>
            </a:br>
            <a:r>
              <a:rPr lang="en-GB" sz="2000" dirty="0">
                <a:solidFill>
                  <a:prstClr val="black"/>
                </a:solidFill>
                <a:ea typeface="+mn-ea"/>
                <a:cs typeface="+mn-cs"/>
              </a:rPr>
              <a:t/>
            </a:r>
            <a:br>
              <a:rPr lang="en-GB" sz="2000" dirty="0">
                <a:solidFill>
                  <a:prstClr val="black"/>
                </a:solidFill>
                <a:ea typeface="+mn-ea"/>
                <a:cs typeface="+mn-cs"/>
              </a:rPr>
            </a:br>
            <a:r>
              <a:rPr lang="en-GB" sz="2000" dirty="0" smtClean="0">
                <a:solidFill>
                  <a:prstClr val="black"/>
                </a:solidFill>
                <a:ea typeface="+mn-ea"/>
                <a:cs typeface="+mn-cs"/>
              </a:rPr>
              <a:t/>
            </a:r>
            <a:br>
              <a:rPr lang="en-GB" sz="2000" dirty="0" smtClean="0">
                <a:solidFill>
                  <a:prstClr val="black"/>
                </a:solidFill>
                <a:ea typeface="+mn-ea"/>
                <a:cs typeface="+mn-cs"/>
              </a:rPr>
            </a:br>
            <a:r>
              <a:rPr lang="en-GB" sz="2000" dirty="0">
                <a:solidFill>
                  <a:prstClr val="black"/>
                </a:solidFill>
                <a:ea typeface="+mn-ea"/>
                <a:cs typeface="+mn-cs"/>
              </a:rPr>
              <a:t/>
            </a:r>
            <a:br>
              <a:rPr lang="en-GB" sz="2000" dirty="0">
                <a:solidFill>
                  <a:prstClr val="black"/>
                </a:solidFill>
                <a:ea typeface="+mn-ea"/>
                <a:cs typeface="+mn-cs"/>
              </a:rPr>
            </a:br>
            <a:r>
              <a:rPr lang="en-GB" sz="2000" dirty="0">
                <a:solidFill>
                  <a:prstClr val="black"/>
                </a:solidFill>
                <a:ea typeface="+mn-ea"/>
                <a:cs typeface="+mn-cs"/>
              </a:rPr>
              <a:t/>
            </a:r>
            <a:br>
              <a:rPr lang="en-GB" sz="2000" dirty="0">
                <a:solidFill>
                  <a:prstClr val="black"/>
                </a:solidFill>
                <a:ea typeface="+mn-ea"/>
                <a:cs typeface="+mn-cs"/>
              </a:rPr>
            </a:br>
            <a:endParaRPr lang="en-GB" sz="2000" dirty="0"/>
          </a:p>
        </p:txBody>
      </p:sp>
      <p:sp>
        <p:nvSpPr>
          <p:cNvPr id="7" name="Text Placeholder 6"/>
          <p:cNvSpPr>
            <a:spLocks noGrp="1"/>
          </p:cNvSpPr>
          <p:nvPr>
            <p:ph type="body" idx="1"/>
          </p:nvPr>
        </p:nvSpPr>
        <p:spPr>
          <a:xfrm>
            <a:off x="736600" y="1611313"/>
            <a:ext cx="10515600" cy="1766887"/>
          </a:xfrm>
        </p:spPr>
        <p:txBody>
          <a:bodyPr>
            <a:normAutofit fontScale="62500" lnSpcReduction="20000"/>
          </a:bodyPr>
          <a:lstStyle/>
          <a:p>
            <a:r>
              <a:rPr lang="en-GB" sz="5800" b="1" dirty="0">
                <a:solidFill>
                  <a:srgbClr val="002060"/>
                </a:solidFill>
              </a:rPr>
              <a:t>What makes a career talk sing: </a:t>
            </a:r>
            <a:endParaRPr lang="en-GB" sz="5800" b="1" dirty="0" smtClean="0">
              <a:solidFill>
                <a:srgbClr val="002060"/>
              </a:solidFill>
            </a:endParaRPr>
          </a:p>
          <a:p>
            <a:endParaRPr lang="en-GB" sz="4000" dirty="0">
              <a:solidFill>
                <a:srgbClr val="002060"/>
              </a:solidFill>
            </a:endParaRPr>
          </a:p>
          <a:p>
            <a:r>
              <a:rPr lang="en-GB" sz="4000" dirty="0" smtClean="0">
                <a:solidFill>
                  <a:srgbClr val="002060"/>
                </a:solidFill>
              </a:rPr>
              <a:t>Under </a:t>
            </a:r>
            <a:r>
              <a:rPr lang="en-GB" sz="4000" dirty="0">
                <a:solidFill>
                  <a:srgbClr val="002060"/>
                </a:solidFill>
              </a:rPr>
              <a:t>what school delivery circumstances or student attitudinal contexts are career talks associated with optimal, long-term wage outcomes? </a:t>
            </a:r>
          </a:p>
        </p:txBody>
      </p:sp>
    </p:spTree>
    <p:extLst>
      <p:ext uri="{BB962C8B-B14F-4D97-AF65-F5344CB8AC3E}">
        <p14:creationId xmlns:p14="http://schemas.microsoft.com/office/powerpoint/2010/main" val="2564403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8050306" cy="1446586"/>
          </a:xfrm>
        </p:spPr>
        <p:txBody>
          <a:bodyPr>
            <a:normAutofit/>
          </a:bodyPr>
          <a:lstStyle/>
          <a:p>
            <a:r>
              <a:rPr lang="en-GB" sz="2400" b="1" dirty="0" smtClean="0">
                <a:latin typeface="+mn-lt"/>
              </a:rPr>
              <a:t>Conclusions: What about student attitude?</a:t>
            </a:r>
            <a:endParaRPr lang="en-GB" sz="2400" b="1" dirty="0">
              <a:latin typeface="+mn-lt"/>
            </a:endParaRPr>
          </a:p>
        </p:txBody>
      </p:sp>
      <p:pic>
        <p:nvPicPr>
          <p:cNvPr id="12" name="Picture 11"/>
          <p:cNvPicPr>
            <a:picLocks noChangeAspect="1"/>
          </p:cNvPicPr>
          <p:nvPr/>
        </p:nvPicPr>
        <p:blipFill>
          <a:blip r:embed="rId35"/>
          <a:stretch>
            <a:fillRect/>
          </a:stretch>
        </p:blipFill>
        <p:spPr>
          <a:xfrm>
            <a:off x="9271835" y="166462"/>
            <a:ext cx="2920165" cy="996191"/>
          </a:xfrm>
          <a:prstGeom prst="rect">
            <a:avLst/>
          </a:prstGeom>
        </p:spPr>
      </p:pic>
      <p:sp>
        <p:nvSpPr>
          <p:cNvPr id="14" name="Subtitle"/>
          <p:cNvSpPr txBox="1">
            <a:spLocks/>
          </p:cNvSpPr>
          <p:nvPr>
            <p:custDataLst>
              <p:tags r:id="rId1"/>
            </p:custDataLst>
          </p:nvPr>
        </p:nvSpPr>
        <p:spPr>
          <a:xfrm>
            <a:off x="6037988" y="1715398"/>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 Timetabled internal career classes</a:t>
            </a:r>
            <a:endParaRPr lang="de-DE" dirty="0">
              <a:solidFill>
                <a:schemeClr val="bg1">
                  <a:lumMod val="65000"/>
                </a:schemeClr>
              </a:solidFill>
              <a:latin typeface="+mj-lt"/>
              <a:cs typeface="Arial" pitchFamily="34" charset="0"/>
            </a:endParaRPr>
          </a:p>
        </p:txBody>
      </p:sp>
      <p:grpSp>
        <p:nvGrpSpPr>
          <p:cNvPr id="4" name="Group 3"/>
          <p:cNvGrpSpPr/>
          <p:nvPr/>
        </p:nvGrpSpPr>
        <p:grpSpPr>
          <a:xfrm>
            <a:off x="1777988" y="1723689"/>
            <a:ext cx="3974250" cy="911710"/>
            <a:chOff x="1777988" y="1818939"/>
            <a:chExt cx="3974250" cy="911710"/>
          </a:xfrm>
        </p:grpSpPr>
        <p:sp>
          <p:nvSpPr>
            <p:cNvPr id="3" name="Pentagon 2"/>
            <p:cNvSpPr/>
            <p:nvPr/>
          </p:nvSpPr>
          <p:spPr>
            <a:xfrm>
              <a:off x="1777988" y="1818939"/>
              <a:ext cx="3974250" cy="911710"/>
            </a:xfrm>
            <a:custGeom>
              <a:avLst/>
              <a:gdLst>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874058 h 874058"/>
                <a:gd name="connsiteX5" fmla="*/ 0 w 3694965"/>
                <a:gd name="connsiteY5" fmla="*/ 0 h 874058"/>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0 h 874058"/>
                <a:gd name="connsiteX0" fmla="*/ 3257936 w 3694965"/>
                <a:gd name="connsiteY0" fmla="*/ 874058 h 965498"/>
                <a:gd name="connsiteX1" fmla="*/ 0 w 3694965"/>
                <a:gd name="connsiteY1" fmla="*/ 0 h 965498"/>
                <a:gd name="connsiteX2" fmla="*/ 3257936 w 3694965"/>
                <a:gd name="connsiteY2" fmla="*/ 0 h 965498"/>
                <a:gd name="connsiteX3" fmla="*/ 3694965 w 3694965"/>
                <a:gd name="connsiteY3" fmla="*/ 437029 h 965498"/>
                <a:gd name="connsiteX4" fmla="*/ 3349376 w 3694965"/>
                <a:gd name="connsiteY4" fmla="*/ 965498 h 965498"/>
                <a:gd name="connsiteX0" fmla="*/ 0 w 3694965"/>
                <a:gd name="connsiteY0" fmla="*/ 0 h 965498"/>
                <a:gd name="connsiteX1" fmla="*/ 3257936 w 3694965"/>
                <a:gd name="connsiteY1" fmla="*/ 0 h 965498"/>
                <a:gd name="connsiteX2" fmla="*/ 3694965 w 3694965"/>
                <a:gd name="connsiteY2" fmla="*/ 437029 h 965498"/>
                <a:gd name="connsiteX3" fmla="*/ 3349376 w 3694965"/>
                <a:gd name="connsiteY3" fmla="*/ 965498 h 965498"/>
                <a:gd name="connsiteX0" fmla="*/ 0 w 3694965"/>
                <a:gd name="connsiteY0" fmla="*/ 0 h 911710"/>
                <a:gd name="connsiteX1" fmla="*/ 3257936 w 3694965"/>
                <a:gd name="connsiteY1" fmla="*/ 0 h 911710"/>
                <a:gd name="connsiteX2" fmla="*/ 3694965 w 3694965"/>
                <a:gd name="connsiteY2" fmla="*/ 437029 h 911710"/>
                <a:gd name="connsiteX3" fmla="*/ 3295588 w 3694965"/>
                <a:gd name="connsiteY3" fmla="*/ 911710 h 911710"/>
              </a:gdLst>
              <a:ahLst/>
              <a:cxnLst>
                <a:cxn ang="0">
                  <a:pos x="connsiteX0" y="connsiteY0"/>
                </a:cxn>
                <a:cxn ang="0">
                  <a:pos x="connsiteX1" y="connsiteY1"/>
                </a:cxn>
                <a:cxn ang="0">
                  <a:pos x="connsiteX2" y="connsiteY2"/>
                </a:cxn>
                <a:cxn ang="0">
                  <a:pos x="connsiteX3" y="connsiteY3"/>
                </a:cxn>
              </a:cxnLst>
              <a:rect l="l" t="t" r="r" b="b"/>
              <a:pathLst>
                <a:path w="3694965" h="911710">
                  <a:moveTo>
                    <a:pt x="0" y="0"/>
                  </a:moveTo>
                  <a:lnTo>
                    <a:pt x="3257936" y="0"/>
                  </a:lnTo>
                  <a:lnTo>
                    <a:pt x="3694965" y="437029"/>
                  </a:lnTo>
                  <a:cubicBezTo>
                    <a:pt x="3549289" y="582705"/>
                    <a:pt x="3295588" y="911710"/>
                    <a:pt x="3295588" y="9117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lumMod val="65000"/>
                  </a:schemeClr>
                </a:solidFill>
              </a:endParaRPr>
            </a:p>
          </p:txBody>
        </p:sp>
        <p:sp>
          <p:nvSpPr>
            <p:cNvPr id="15" name="Subtitle"/>
            <p:cNvSpPr txBox="1">
              <a:spLocks/>
            </p:cNvSpPr>
            <p:nvPr>
              <p:custDataLst>
                <p:tags r:id="rId32"/>
              </p:custDataLst>
            </p:nvPr>
          </p:nvSpPr>
          <p:spPr>
            <a:xfrm>
              <a:off x="1865671" y="1843919"/>
              <a:ext cx="3519597" cy="772904"/>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dirty="0" smtClean="0">
                  <a:solidFill>
                    <a:schemeClr val="bg1">
                      <a:lumMod val="65000"/>
                    </a:schemeClr>
                  </a:solidFill>
                  <a:latin typeface="+mj-lt"/>
                  <a:cs typeface="Arial" pitchFamily="34" charset="0"/>
                </a:rPr>
                <a:t>Is it information content in the speech that matters or the person delivering it?</a:t>
              </a:r>
              <a:endParaRPr lang="de-DE" dirty="0">
                <a:solidFill>
                  <a:schemeClr val="bg1">
                    <a:lumMod val="65000"/>
                  </a:schemeClr>
                </a:solidFill>
                <a:latin typeface="+mj-lt"/>
                <a:cs typeface="Arial" pitchFamily="34" charset="0"/>
              </a:endParaRPr>
            </a:p>
          </p:txBody>
        </p:sp>
      </p:grpSp>
      <p:sp>
        <p:nvSpPr>
          <p:cNvPr id="16" name="Subtitle"/>
          <p:cNvSpPr txBox="1">
            <a:spLocks/>
          </p:cNvSpPr>
          <p:nvPr>
            <p:custDataLst>
              <p:tags r:id="rId2"/>
            </p:custDataLst>
          </p:nvPr>
        </p:nvSpPr>
        <p:spPr>
          <a:xfrm rot="16200000">
            <a:off x="-2009172" y="3833714"/>
            <a:ext cx="4927612" cy="257635"/>
          </a:xfrm>
          <a:prstGeom prst="rect">
            <a:avLst/>
          </a:prstGeom>
          <a:noFill/>
          <a:ln w="9525">
            <a:noFill/>
          </a:ln>
        </p:spPr>
        <p:txBody>
          <a:bodyPr vert="horz" wrap="square" lIns="0" tIns="0" rIns="0" bIns="0" rtlCol="0">
            <a:spAutoFit/>
          </a:bodyPr>
          <a:lstStyle/>
          <a:p>
            <a:pPr algn="ctr">
              <a:lnSpc>
                <a:spcPct val="93000"/>
              </a:lnSpc>
              <a:buClr>
                <a:schemeClr val="tx1"/>
              </a:buClr>
              <a:buSzPct val="100000"/>
            </a:pPr>
            <a:r>
              <a:rPr lang="de-DE" b="1" dirty="0" smtClean="0">
                <a:solidFill>
                  <a:schemeClr val="accent2"/>
                </a:solidFill>
                <a:latin typeface="Bell MT" panose="02020503060305020303" pitchFamily="18" charset="0"/>
                <a:cs typeface="Arial" pitchFamily="34" charset="0"/>
              </a:rPr>
              <a:t>EVIDENCE-INFORMED HYPOTHESIS</a:t>
            </a:r>
          </a:p>
        </p:txBody>
      </p:sp>
      <p:sp>
        <p:nvSpPr>
          <p:cNvPr id="17" name="Subtitle"/>
          <p:cNvSpPr txBox="1">
            <a:spLocks/>
          </p:cNvSpPr>
          <p:nvPr>
            <p:custDataLst>
              <p:tags r:id="rId3"/>
            </p:custDataLst>
          </p:nvPr>
        </p:nvSpPr>
        <p:spPr>
          <a:xfrm>
            <a:off x="10247478" y="1672469"/>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endParaRPr lang="de-DE" sz="2400" b="1" dirty="0">
              <a:solidFill>
                <a:schemeClr val="bg1">
                  <a:lumMod val="65000"/>
                </a:schemeClr>
              </a:solidFill>
              <a:latin typeface="+mj-lt"/>
              <a:cs typeface="Arial" pitchFamily="34" charset="0"/>
            </a:endParaRPr>
          </a:p>
        </p:txBody>
      </p:sp>
      <p:grpSp>
        <p:nvGrpSpPr>
          <p:cNvPr id="5" name="Group 4"/>
          <p:cNvGrpSpPr/>
          <p:nvPr/>
        </p:nvGrpSpPr>
        <p:grpSpPr>
          <a:xfrm>
            <a:off x="1777988" y="3545646"/>
            <a:ext cx="3974250" cy="911710"/>
            <a:chOff x="1777988" y="3583746"/>
            <a:chExt cx="3974250" cy="911710"/>
          </a:xfrm>
        </p:grpSpPr>
        <p:sp>
          <p:nvSpPr>
            <p:cNvPr id="19" name="Subtitle"/>
            <p:cNvSpPr txBox="1">
              <a:spLocks/>
            </p:cNvSpPr>
            <p:nvPr>
              <p:custDataLst>
                <p:tags r:id="rId31"/>
              </p:custDataLst>
            </p:nvPr>
          </p:nvSpPr>
          <p:spPr>
            <a:xfrm>
              <a:off x="1865671" y="3702315"/>
              <a:ext cx="3519597" cy="772904"/>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dirty="0" smtClean="0">
                  <a:solidFill>
                    <a:schemeClr val="bg1">
                      <a:lumMod val="65000"/>
                    </a:schemeClr>
                  </a:solidFill>
                  <a:latin typeface="+mj-lt"/>
                  <a:cs typeface="Arial" pitchFamily="34" charset="0"/>
                </a:rPr>
                <a:t>Do external speakers add more value in a school environment that is rich in internal careers activity?</a:t>
              </a:r>
              <a:endParaRPr lang="de-DE" dirty="0">
                <a:solidFill>
                  <a:schemeClr val="bg1">
                    <a:lumMod val="65000"/>
                  </a:schemeClr>
                </a:solidFill>
                <a:latin typeface="+mj-lt"/>
                <a:cs typeface="Arial" pitchFamily="34" charset="0"/>
              </a:endParaRPr>
            </a:p>
          </p:txBody>
        </p:sp>
        <p:sp>
          <p:nvSpPr>
            <p:cNvPr id="20" name="Pentagon 2"/>
            <p:cNvSpPr/>
            <p:nvPr/>
          </p:nvSpPr>
          <p:spPr>
            <a:xfrm>
              <a:off x="1777988" y="3583746"/>
              <a:ext cx="3974250" cy="911710"/>
            </a:xfrm>
            <a:custGeom>
              <a:avLst/>
              <a:gdLst>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874058 h 874058"/>
                <a:gd name="connsiteX5" fmla="*/ 0 w 3694965"/>
                <a:gd name="connsiteY5" fmla="*/ 0 h 874058"/>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0 h 874058"/>
                <a:gd name="connsiteX0" fmla="*/ 3257936 w 3694965"/>
                <a:gd name="connsiteY0" fmla="*/ 874058 h 965498"/>
                <a:gd name="connsiteX1" fmla="*/ 0 w 3694965"/>
                <a:gd name="connsiteY1" fmla="*/ 0 h 965498"/>
                <a:gd name="connsiteX2" fmla="*/ 3257936 w 3694965"/>
                <a:gd name="connsiteY2" fmla="*/ 0 h 965498"/>
                <a:gd name="connsiteX3" fmla="*/ 3694965 w 3694965"/>
                <a:gd name="connsiteY3" fmla="*/ 437029 h 965498"/>
                <a:gd name="connsiteX4" fmla="*/ 3349376 w 3694965"/>
                <a:gd name="connsiteY4" fmla="*/ 965498 h 965498"/>
                <a:gd name="connsiteX0" fmla="*/ 0 w 3694965"/>
                <a:gd name="connsiteY0" fmla="*/ 0 h 965498"/>
                <a:gd name="connsiteX1" fmla="*/ 3257936 w 3694965"/>
                <a:gd name="connsiteY1" fmla="*/ 0 h 965498"/>
                <a:gd name="connsiteX2" fmla="*/ 3694965 w 3694965"/>
                <a:gd name="connsiteY2" fmla="*/ 437029 h 965498"/>
                <a:gd name="connsiteX3" fmla="*/ 3349376 w 3694965"/>
                <a:gd name="connsiteY3" fmla="*/ 965498 h 965498"/>
                <a:gd name="connsiteX0" fmla="*/ 0 w 3694965"/>
                <a:gd name="connsiteY0" fmla="*/ 0 h 911710"/>
                <a:gd name="connsiteX1" fmla="*/ 3257936 w 3694965"/>
                <a:gd name="connsiteY1" fmla="*/ 0 h 911710"/>
                <a:gd name="connsiteX2" fmla="*/ 3694965 w 3694965"/>
                <a:gd name="connsiteY2" fmla="*/ 437029 h 911710"/>
                <a:gd name="connsiteX3" fmla="*/ 3295588 w 3694965"/>
                <a:gd name="connsiteY3" fmla="*/ 911710 h 911710"/>
              </a:gdLst>
              <a:ahLst/>
              <a:cxnLst>
                <a:cxn ang="0">
                  <a:pos x="connsiteX0" y="connsiteY0"/>
                </a:cxn>
                <a:cxn ang="0">
                  <a:pos x="connsiteX1" y="connsiteY1"/>
                </a:cxn>
                <a:cxn ang="0">
                  <a:pos x="connsiteX2" y="connsiteY2"/>
                </a:cxn>
                <a:cxn ang="0">
                  <a:pos x="connsiteX3" y="connsiteY3"/>
                </a:cxn>
              </a:cxnLst>
              <a:rect l="l" t="t" r="r" b="b"/>
              <a:pathLst>
                <a:path w="3694965" h="911710">
                  <a:moveTo>
                    <a:pt x="0" y="0"/>
                  </a:moveTo>
                  <a:lnTo>
                    <a:pt x="3257936" y="0"/>
                  </a:lnTo>
                  <a:lnTo>
                    <a:pt x="3694965" y="437029"/>
                  </a:lnTo>
                  <a:cubicBezTo>
                    <a:pt x="3549289" y="582705"/>
                    <a:pt x="3295588" y="911710"/>
                    <a:pt x="3295588" y="9117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lumMod val="65000"/>
                  </a:schemeClr>
                </a:solidFill>
              </a:endParaRPr>
            </a:p>
          </p:txBody>
        </p:sp>
      </p:grpSp>
      <p:grpSp>
        <p:nvGrpSpPr>
          <p:cNvPr id="6" name="Group 5"/>
          <p:cNvGrpSpPr/>
          <p:nvPr/>
        </p:nvGrpSpPr>
        <p:grpSpPr>
          <a:xfrm>
            <a:off x="1777988" y="4757335"/>
            <a:ext cx="3974250" cy="1306834"/>
            <a:chOff x="1777988" y="5004985"/>
            <a:chExt cx="3974250" cy="1306834"/>
          </a:xfrm>
        </p:grpSpPr>
        <p:sp>
          <p:nvSpPr>
            <p:cNvPr id="22" name="Subtitle"/>
            <p:cNvSpPr txBox="1">
              <a:spLocks/>
            </p:cNvSpPr>
            <p:nvPr>
              <p:custDataLst>
                <p:tags r:id="rId30"/>
              </p:custDataLst>
            </p:nvPr>
          </p:nvSpPr>
          <p:spPr>
            <a:xfrm>
              <a:off x="1865671" y="5138164"/>
              <a:ext cx="3519597" cy="1173655"/>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en-GB" dirty="0" smtClean="0">
                  <a:solidFill>
                    <a:schemeClr val="accent1"/>
                  </a:solidFill>
                  <a:latin typeface="+mj-lt"/>
                  <a:cs typeface="Arial" pitchFamily="34" charset="0"/>
                </a:rPr>
                <a:t>How do student attitudes inter-relate with the wage premium of careers talks with </a:t>
              </a:r>
              <a:r>
                <a:rPr lang="en-GB" dirty="0" err="1" smtClean="0">
                  <a:solidFill>
                    <a:schemeClr val="accent1"/>
                  </a:solidFill>
                  <a:latin typeface="+mj-lt"/>
                  <a:cs typeface="Arial" pitchFamily="34" charset="0"/>
                </a:rPr>
                <a:t>yr</a:t>
              </a:r>
              <a:r>
                <a:rPr lang="en-GB" dirty="0" smtClean="0">
                  <a:solidFill>
                    <a:schemeClr val="accent1"/>
                  </a:solidFill>
                  <a:latin typeface="+mj-lt"/>
                  <a:cs typeface="Arial" pitchFamily="34" charset="0"/>
                </a:rPr>
                <a:t> 10 external speakers?</a:t>
              </a:r>
            </a:p>
            <a:p>
              <a:pPr>
                <a:lnSpc>
                  <a:spcPct val="93000"/>
                </a:lnSpc>
                <a:buClr>
                  <a:schemeClr val="tx1"/>
                </a:buClr>
                <a:buSzPct val="100000"/>
              </a:pPr>
              <a:endParaRPr lang="en-GB" sz="1400" dirty="0">
                <a:solidFill>
                  <a:schemeClr val="accent1"/>
                </a:solidFill>
                <a:latin typeface="+mj-lt"/>
                <a:cs typeface="Arial" pitchFamily="34" charset="0"/>
              </a:endParaRPr>
            </a:p>
            <a:p>
              <a:pPr>
                <a:lnSpc>
                  <a:spcPct val="93000"/>
                </a:lnSpc>
                <a:buClr>
                  <a:schemeClr val="tx1"/>
                </a:buClr>
                <a:buSzPct val="100000"/>
              </a:pPr>
              <a:r>
                <a:rPr lang="en-GB" sz="1400" dirty="0" smtClean="0">
                  <a:solidFill>
                    <a:schemeClr val="accent1"/>
                  </a:solidFill>
                  <a:latin typeface="+mj-lt"/>
                  <a:cs typeface="Arial" pitchFamily="34" charset="0"/>
                </a:rPr>
                <a:t>(we can’t explore before / after talk effect)</a:t>
              </a:r>
            </a:p>
          </p:txBody>
        </p:sp>
        <p:sp>
          <p:nvSpPr>
            <p:cNvPr id="24" name="Pentagon 2"/>
            <p:cNvSpPr/>
            <p:nvPr/>
          </p:nvSpPr>
          <p:spPr>
            <a:xfrm>
              <a:off x="1777988" y="5004985"/>
              <a:ext cx="3974250" cy="1228758"/>
            </a:xfrm>
            <a:custGeom>
              <a:avLst/>
              <a:gdLst>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874058 h 874058"/>
                <a:gd name="connsiteX5" fmla="*/ 0 w 3694965"/>
                <a:gd name="connsiteY5" fmla="*/ 0 h 874058"/>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0 h 874058"/>
                <a:gd name="connsiteX0" fmla="*/ 3257936 w 3694965"/>
                <a:gd name="connsiteY0" fmla="*/ 874058 h 965498"/>
                <a:gd name="connsiteX1" fmla="*/ 0 w 3694965"/>
                <a:gd name="connsiteY1" fmla="*/ 0 h 965498"/>
                <a:gd name="connsiteX2" fmla="*/ 3257936 w 3694965"/>
                <a:gd name="connsiteY2" fmla="*/ 0 h 965498"/>
                <a:gd name="connsiteX3" fmla="*/ 3694965 w 3694965"/>
                <a:gd name="connsiteY3" fmla="*/ 437029 h 965498"/>
                <a:gd name="connsiteX4" fmla="*/ 3349376 w 3694965"/>
                <a:gd name="connsiteY4" fmla="*/ 965498 h 965498"/>
                <a:gd name="connsiteX0" fmla="*/ 0 w 3694965"/>
                <a:gd name="connsiteY0" fmla="*/ 0 h 965498"/>
                <a:gd name="connsiteX1" fmla="*/ 3257936 w 3694965"/>
                <a:gd name="connsiteY1" fmla="*/ 0 h 965498"/>
                <a:gd name="connsiteX2" fmla="*/ 3694965 w 3694965"/>
                <a:gd name="connsiteY2" fmla="*/ 437029 h 965498"/>
                <a:gd name="connsiteX3" fmla="*/ 3349376 w 3694965"/>
                <a:gd name="connsiteY3" fmla="*/ 965498 h 965498"/>
                <a:gd name="connsiteX0" fmla="*/ 0 w 3694965"/>
                <a:gd name="connsiteY0" fmla="*/ 0 h 911710"/>
                <a:gd name="connsiteX1" fmla="*/ 3257936 w 3694965"/>
                <a:gd name="connsiteY1" fmla="*/ 0 h 911710"/>
                <a:gd name="connsiteX2" fmla="*/ 3694965 w 3694965"/>
                <a:gd name="connsiteY2" fmla="*/ 437029 h 911710"/>
                <a:gd name="connsiteX3" fmla="*/ 3295588 w 3694965"/>
                <a:gd name="connsiteY3" fmla="*/ 911710 h 911710"/>
              </a:gdLst>
              <a:ahLst/>
              <a:cxnLst>
                <a:cxn ang="0">
                  <a:pos x="connsiteX0" y="connsiteY0"/>
                </a:cxn>
                <a:cxn ang="0">
                  <a:pos x="connsiteX1" y="connsiteY1"/>
                </a:cxn>
                <a:cxn ang="0">
                  <a:pos x="connsiteX2" y="connsiteY2"/>
                </a:cxn>
                <a:cxn ang="0">
                  <a:pos x="connsiteX3" y="connsiteY3"/>
                </a:cxn>
              </a:cxnLst>
              <a:rect l="l" t="t" r="r" b="b"/>
              <a:pathLst>
                <a:path w="3694965" h="911710">
                  <a:moveTo>
                    <a:pt x="0" y="0"/>
                  </a:moveTo>
                  <a:lnTo>
                    <a:pt x="3257936" y="0"/>
                  </a:lnTo>
                  <a:lnTo>
                    <a:pt x="3694965" y="437029"/>
                  </a:lnTo>
                  <a:cubicBezTo>
                    <a:pt x="3549289" y="582705"/>
                    <a:pt x="3295588" y="911710"/>
                    <a:pt x="3295588" y="9117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Subtitle"/>
          <p:cNvSpPr txBox="1">
            <a:spLocks/>
          </p:cNvSpPr>
          <p:nvPr>
            <p:custDataLst>
              <p:tags r:id="rId4"/>
            </p:custDataLst>
          </p:nvPr>
        </p:nvSpPr>
        <p:spPr>
          <a:xfrm>
            <a:off x="6037988" y="2095182"/>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cs typeface="Arial" pitchFamily="34" charset="0"/>
              </a:rPr>
              <a:t># </a:t>
            </a:r>
            <a:r>
              <a:rPr lang="de-DE" dirty="0">
                <a:solidFill>
                  <a:schemeClr val="bg1">
                    <a:lumMod val="65000"/>
                  </a:schemeClr>
                </a:solidFill>
                <a:cs typeface="Arial" pitchFamily="34" charset="0"/>
              </a:rPr>
              <a:t>Careers chats with school </a:t>
            </a:r>
            <a:r>
              <a:rPr lang="de-DE" dirty="0" smtClean="0">
                <a:solidFill>
                  <a:schemeClr val="bg1">
                    <a:lumMod val="65000"/>
                  </a:schemeClr>
                </a:solidFill>
                <a:cs typeface="Arial" pitchFamily="34" charset="0"/>
              </a:rPr>
              <a:t>staff</a:t>
            </a:r>
            <a:endParaRPr lang="de-DE" dirty="0">
              <a:solidFill>
                <a:schemeClr val="bg1">
                  <a:lumMod val="65000"/>
                </a:schemeClr>
              </a:solidFill>
              <a:latin typeface="+mj-lt"/>
              <a:cs typeface="Arial" pitchFamily="34" charset="0"/>
            </a:endParaRPr>
          </a:p>
        </p:txBody>
      </p:sp>
      <p:sp>
        <p:nvSpPr>
          <p:cNvPr id="26" name="Subtitle"/>
          <p:cNvSpPr txBox="1">
            <a:spLocks/>
          </p:cNvSpPr>
          <p:nvPr>
            <p:custDataLst>
              <p:tags r:id="rId5"/>
            </p:custDataLst>
          </p:nvPr>
        </p:nvSpPr>
        <p:spPr>
          <a:xfrm>
            <a:off x="10247478" y="2052253"/>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cs typeface="Arial" pitchFamily="34" charset="0"/>
                <a:sym typeface="Wingdings" panose="05000000000000000000" pitchFamily="2" charset="2"/>
              </a:rPr>
              <a:t></a:t>
            </a:r>
            <a:endParaRPr lang="de-DE" sz="2400" b="1" dirty="0">
              <a:solidFill>
                <a:schemeClr val="bg1">
                  <a:lumMod val="65000"/>
                </a:schemeClr>
              </a:solidFill>
              <a:latin typeface="+mj-lt"/>
              <a:cs typeface="Arial" pitchFamily="34" charset="0"/>
            </a:endParaRPr>
          </a:p>
        </p:txBody>
      </p:sp>
      <p:sp>
        <p:nvSpPr>
          <p:cNvPr id="27" name="Subtitle"/>
          <p:cNvSpPr txBox="1">
            <a:spLocks/>
          </p:cNvSpPr>
          <p:nvPr>
            <p:custDataLst>
              <p:tags r:id="rId6"/>
            </p:custDataLst>
          </p:nvPr>
        </p:nvSpPr>
        <p:spPr>
          <a:xfrm>
            <a:off x="6037988" y="251426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 Other school times careers discussed</a:t>
            </a:r>
          </a:p>
        </p:txBody>
      </p:sp>
      <p:sp>
        <p:nvSpPr>
          <p:cNvPr id="28" name="Subtitle"/>
          <p:cNvSpPr txBox="1">
            <a:spLocks/>
          </p:cNvSpPr>
          <p:nvPr>
            <p:custDataLst>
              <p:tags r:id="rId7"/>
            </p:custDataLst>
          </p:nvPr>
        </p:nvSpPr>
        <p:spPr>
          <a:xfrm>
            <a:off x="10276506" y="2471340"/>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p>
        </p:txBody>
      </p:sp>
      <p:sp>
        <p:nvSpPr>
          <p:cNvPr id="29" name="Subtitle"/>
          <p:cNvSpPr txBox="1">
            <a:spLocks/>
          </p:cNvSpPr>
          <p:nvPr>
            <p:custDataLst>
              <p:tags r:id="rId8"/>
            </p:custDataLst>
          </p:nvPr>
        </p:nvSpPr>
        <p:spPr>
          <a:xfrm>
            <a:off x="6037988" y="295366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 Careers talks with external speakers</a:t>
            </a:r>
            <a:endParaRPr lang="de-DE" dirty="0">
              <a:solidFill>
                <a:schemeClr val="bg1">
                  <a:lumMod val="65000"/>
                </a:schemeClr>
              </a:solidFill>
              <a:latin typeface="+mj-lt"/>
              <a:cs typeface="Arial" pitchFamily="34" charset="0"/>
            </a:endParaRPr>
          </a:p>
        </p:txBody>
      </p:sp>
      <p:sp>
        <p:nvSpPr>
          <p:cNvPr id="31" name="Subtitle"/>
          <p:cNvSpPr txBox="1">
            <a:spLocks/>
          </p:cNvSpPr>
          <p:nvPr>
            <p:custDataLst>
              <p:tags r:id="rId9"/>
            </p:custDataLst>
          </p:nvPr>
        </p:nvSpPr>
        <p:spPr>
          <a:xfrm>
            <a:off x="10247477" y="2910740"/>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endParaRPr lang="de-DE" sz="2400" b="1" dirty="0">
              <a:solidFill>
                <a:schemeClr val="bg1">
                  <a:lumMod val="65000"/>
                </a:schemeClr>
              </a:solidFill>
              <a:latin typeface="+mj-lt"/>
              <a:cs typeface="Arial" pitchFamily="34" charset="0"/>
            </a:endParaRPr>
          </a:p>
        </p:txBody>
      </p:sp>
      <p:sp>
        <p:nvSpPr>
          <p:cNvPr id="23" name="Subtitle"/>
          <p:cNvSpPr txBox="1">
            <a:spLocks/>
          </p:cNvSpPr>
          <p:nvPr>
            <p:custDataLst>
              <p:tags r:id="rId10"/>
            </p:custDataLst>
          </p:nvPr>
        </p:nvSpPr>
        <p:spPr>
          <a:xfrm>
            <a:off x="6037988" y="5664027"/>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en-GB" dirty="0" smtClean="0">
                <a:latin typeface="+mj-lt"/>
                <a:cs typeface="Arial" pitchFamily="34" charset="0"/>
              </a:rPr>
              <a:t>“There is an actual job I want to do”</a:t>
            </a:r>
          </a:p>
        </p:txBody>
      </p:sp>
      <p:grpSp>
        <p:nvGrpSpPr>
          <p:cNvPr id="66" name="Group 65"/>
          <p:cNvGrpSpPr/>
          <p:nvPr/>
        </p:nvGrpSpPr>
        <p:grpSpPr>
          <a:xfrm>
            <a:off x="10247478" y="5613623"/>
            <a:ext cx="1842006" cy="343492"/>
            <a:chOff x="10247478" y="5613623"/>
            <a:chExt cx="1842006" cy="343492"/>
          </a:xfrm>
        </p:grpSpPr>
        <p:sp>
          <p:nvSpPr>
            <p:cNvPr id="30" name="Subtitle"/>
            <p:cNvSpPr txBox="1">
              <a:spLocks/>
            </p:cNvSpPr>
            <p:nvPr>
              <p:custDataLst>
                <p:tags r:id="rId28"/>
              </p:custDataLst>
            </p:nvPr>
          </p:nvSpPr>
          <p:spPr>
            <a:xfrm>
              <a:off x="10247478" y="5613623"/>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0000"/>
                  </a:solidFill>
                  <a:cs typeface="Arial" pitchFamily="34" charset="0"/>
                  <a:sym typeface="Wingdings" panose="05000000000000000000" pitchFamily="2" charset="2"/>
                </a:rPr>
                <a:t></a:t>
              </a:r>
              <a:endParaRPr lang="de-DE" sz="2400" b="1" dirty="0" smtClean="0">
                <a:solidFill>
                  <a:srgbClr val="FF0000"/>
                </a:solidFill>
                <a:latin typeface="+mj-lt"/>
                <a:cs typeface="Arial" pitchFamily="34" charset="0"/>
                <a:sym typeface="Wingdings" panose="05000000000000000000" pitchFamily="2" charset="2"/>
              </a:endParaRPr>
            </a:p>
          </p:txBody>
        </p:sp>
        <p:sp>
          <p:nvSpPr>
            <p:cNvPr id="38" name="Subtitle"/>
            <p:cNvSpPr txBox="1">
              <a:spLocks/>
            </p:cNvSpPr>
            <p:nvPr>
              <p:custDataLst>
                <p:tags r:id="rId29"/>
              </p:custDataLst>
            </p:nvPr>
          </p:nvSpPr>
          <p:spPr>
            <a:xfrm>
              <a:off x="10582736" y="5652699"/>
              <a:ext cx="1506748" cy="171714"/>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smtClean="0">
                  <a:solidFill>
                    <a:srgbClr val="FF0000"/>
                  </a:solidFill>
                  <a:cs typeface="Arial" pitchFamily="34" charset="0"/>
                  <a:sym typeface="Wingdings" panose="05000000000000000000" pitchFamily="2" charset="2"/>
                </a:rPr>
                <a:t>Cross-tab only </a:t>
              </a:r>
            </a:p>
          </p:txBody>
        </p:sp>
      </p:grpSp>
      <p:sp>
        <p:nvSpPr>
          <p:cNvPr id="35" name="Subtitle"/>
          <p:cNvSpPr txBox="1">
            <a:spLocks/>
          </p:cNvSpPr>
          <p:nvPr>
            <p:custDataLst>
              <p:tags r:id="rId11"/>
            </p:custDataLst>
          </p:nvPr>
        </p:nvSpPr>
        <p:spPr>
          <a:xfrm>
            <a:off x="6037988" y="4749243"/>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en-GB" dirty="0" smtClean="0">
                <a:latin typeface="+mj-lt"/>
                <a:cs typeface="Arial" pitchFamily="34" charset="0"/>
              </a:rPr>
              <a:t>“Jobs are hard to get” (4-point scale)</a:t>
            </a:r>
          </a:p>
        </p:txBody>
      </p:sp>
      <p:grpSp>
        <p:nvGrpSpPr>
          <p:cNvPr id="64" name="Group 63"/>
          <p:cNvGrpSpPr/>
          <p:nvPr/>
        </p:nvGrpSpPr>
        <p:grpSpPr>
          <a:xfrm>
            <a:off x="10247478" y="4652545"/>
            <a:ext cx="1904670" cy="381641"/>
            <a:chOff x="10247478" y="4652545"/>
            <a:chExt cx="1904670" cy="381641"/>
          </a:xfrm>
        </p:grpSpPr>
        <p:sp>
          <p:nvSpPr>
            <p:cNvPr id="36" name="Subtitle"/>
            <p:cNvSpPr txBox="1">
              <a:spLocks/>
            </p:cNvSpPr>
            <p:nvPr>
              <p:custDataLst>
                <p:tags r:id="rId26"/>
              </p:custDataLst>
            </p:nvPr>
          </p:nvSpPr>
          <p:spPr>
            <a:xfrm>
              <a:off x="10247478" y="4652545"/>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accent6"/>
                  </a:solidFill>
                  <a:latin typeface="+mj-lt"/>
                  <a:cs typeface="Arial" pitchFamily="34" charset="0"/>
                  <a:sym typeface="Wingdings" panose="05000000000000000000" pitchFamily="2" charset="2"/>
                </a:rPr>
                <a:t></a:t>
              </a:r>
              <a:endParaRPr lang="de-DE" sz="1200" b="1" dirty="0" smtClean="0">
                <a:solidFill>
                  <a:schemeClr val="accent6"/>
                </a:solidFill>
                <a:latin typeface="+mj-lt"/>
                <a:cs typeface="Arial" pitchFamily="34" charset="0"/>
                <a:sym typeface="Wingdings" panose="05000000000000000000" pitchFamily="2" charset="2"/>
              </a:endParaRPr>
            </a:p>
          </p:txBody>
        </p:sp>
        <p:sp>
          <p:nvSpPr>
            <p:cNvPr id="39" name="Subtitle"/>
            <p:cNvSpPr txBox="1">
              <a:spLocks/>
            </p:cNvSpPr>
            <p:nvPr>
              <p:custDataLst>
                <p:tags r:id="rId27"/>
              </p:custDataLst>
            </p:nvPr>
          </p:nvSpPr>
          <p:spPr>
            <a:xfrm>
              <a:off x="10582735" y="4690759"/>
              <a:ext cx="1569413" cy="343427"/>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smtClean="0">
                  <a:solidFill>
                    <a:schemeClr val="accent6"/>
                  </a:solidFill>
                  <a:latin typeface="+mj-lt"/>
                  <a:cs typeface="Arial" pitchFamily="34" charset="0"/>
                  <a:sym typeface="Wingdings" panose="05000000000000000000" pitchFamily="2" charset="2"/>
                </a:rPr>
                <a:t>Itself has 6% on wage;                              </a:t>
              </a:r>
            </a:p>
            <a:p>
              <a:pPr>
                <a:lnSpc>
                  <a:spcPct val="93000"/>
                </a:lnSpc>
                <a:buClr>
                  <a:schemeClr val="tx1"/>
                </a:buClr>
                <a:buSzPct val="100000"/>
              </a:pPr>
              <a:r>
                <a:rPr lang="de-DE" sz="1200" b="1" dirty="0" smtClean="0">
                  <a:solidFill>
                    <a:schemeClr val="accent6"/>
                  </a:solidFill>
                  <a:latin typeface="+mj-lt"/>
                  <a:cs typeface="Arial" pitchFamily="34" charset="0"/>
                  <a:sym typeface="Wingdings" panose="05000000000000000000" pitchFamily="2" charset="2"/>
                </a:rPr>
                <a:t>CTs </a:t>
              </a:r>
              <a:r>
                <a:rPr lang="de-DE" sz="1200" b="1" dirty="0">
                  <a:solidFill>
                    <a:schemeClr val="accent6"/>
                  </a:solidFill>
                  <a:cs typeface="Arial" pitchFamily="34" charset="0"/>
                  <a:sym typeface="Wingdings" panose="05000000000000000000" pitchFamily="2" charset="2"/>
                </a:rPr>
                <a:t>≈ </a:t>
              </a:r>
              <a:r>
                <a:rPr lang="de-DE" sz="1200" b="1" dirty="0" smtClean="0">
                  <a:solidFill>
                    <a:schemeClr val="accent6"/>
                  </a:solidFill>
                  <a:latin typeface="+mj-lt"/>
                  <a:cs typeface="Arial" pitchFamily="34" charset="0"/>
                  <a:sym typeface="Wingdings" panose="05000000000000000000" pitchFamily="2" charset="2"/>
                </a:rPr>
                <a:t>link to confidence</a:t>
              </a:r>
            </a:p>
          </p:txBody>
        </p:sp>
      </p:grpSp>
      <p:sp>
        <p:nvSpPr>
          <p:cNvPr id="42" name="Subtitle"/>
          <p:cNvSpPr txBox="1">
            <a:spLocks/>
          </p:cNvSpPr>
          <p:nvPr>
            <p:custDataLst>
              <p:tags r:id="rId12"/>
            </p:custDataLst>
          </p:nvPr>
        </p:nvSpPr>
        <p:spPr>
          <a:xfrm>
            <a:off x="6037988" y="5178465"/>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en-GB" dirty="0" smtClean="0">
                <a:latin typeface="+mj-lt"/>
                <a:cs typeface="Arial" pitchFamily="34" charset="0"/>
              </a:rPr>
              <a:t>“Possible </a:t>
            </a:r>
            <a:r>
              <a:rPr lang="en-GB" dirty="0">
                <a:latin typeface="+mj-lt"/>
                <a:cs typeface="Arial" pitchFamily="34" charset="0"/>
              </a:rPr>
              <a:t>to get job if really </a:t>
            </a:r>
            <a:r>
              <a:rPr lang="en-GB" dirty="0" smtClean="0">
                <a:latin typeface="+mj-lt"/>
                <a:cs typeface="Arial" pitchFamily="34" charset="0"/>
              </a:rPr>
              <a:t>determined”</a:t>
            </a:r>
          </a:p>
        </p:txBody>
      </p:sp>
      <p:grpSp>
        <p:nvGrpSpPr>
          <p:cNvPr id="65" name="Group 64"/>
          <p:cNvGrpSpPr/>
          <p:nvPr/>
        </p:nvGrpSpPr>
        <p:grpSpPr>
          <a:xfrm>
            <a:off x="10247478" y="5178465"/>
            <a:ext cx="1953530" cy="354483"/>
            <a:chOff x="10247478" y="5178465"/>
            <a:chExt cx="1953530" cy="354483"/>
          </a:xfrm>
        </p:grpSpPr>
        <p:sp>
          <p:nvSpPr>
            <p:cNvPr id="46" name="Subtitle"/>
            <p:cNvSpPr txBox="1">
              <a:spLocks/>
            </p:cNvSpPr>
            <p:nvPr>
              <p:custDataLst>
                <p:tags r:id="rId24"/>
              </p:custDataLst>
            </p:nvPr>
          </p:nvSpPr>
          <p:spPr>
            <a:xfrm>
              <a:off x="10247478" y="5189456"/>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accent6"/>
                  </a:solidFill>
                  <a:latin typeface="+mj-lt"/>
                  <a:cs typeface="Arial" pitchFamily="34" charset="0"/>
                  <a:sym typeface="Wingdings" panose="05000000000000000000" pitchFamily="2" charset="2"/>
                </a:rPr>
                <a:t></a:t>
              </a:r>
              <a:endParaRPr lang="de-DE" sz="1200" b="1" dirty="0" smtClean="0">
                <a:solidFill>
                  <a:schemeClr val="accent6"/>
                </a:solidFill>
                <a:latin typeface="+mj-lt"/>
                <a:cs typeface="Arial" pitchFamily="34" charset="0"/>
                <a:sym typeface="Wingdings" panose="05000000000000000000" pitchFamily="2" charset="2"/>
              </a:endParaRPr>
            </a:p>
          </p:txBody>
        </p:sp>
        <p:sp>
          <p:nvSpPr>
            <p:cNvPr id="47" name="Subtitle"/>
            <p:cNvSpPr txBox="1">
              <a:spLocks/>
            </p:cNvSpPr>
            <p:nvPr>
              <p:custDataLst>
                <p:tags r:id="rId25"/>
              </p:custDataLst>
            </p:nvPr>
          </p:nvSpPr>
          <p:spPr>
            <a:xfrm>
              <a:off x="10582736" y="5178465"/>
              <a:ext cx="1618272" cy="343427"/>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a:solidFill>
                    <a:schemeClr val="accent6"/>
                  </a:solidFill>
                  <a:cs typeface="Arial" pitchFamily="34" charset="0"/>
                  <a:sym typeface="Wingdings" panose="05000000000000000000" pitchFamily="2" charset="2"/>
                </a:rPr>
                <a:t>CTs  agree (≈</a:t>
              </a:r>
              <a:r>
                <a:rPr lang="de-DE" sz="1200" b="1" dirty="0" smtClean="0">
                  <a:solidFill>
                    <a:schemeClr val="accent6"/>
                  </a:solidFill>
                  <a:cs typeface="Arial" pitchFamily="34" charset="0"/>
                  <a:sym typeface="Wingdings" panose="05000000000000000000" pitchFamily="2" charset="2"/>
                </a:rPr>
                <a:t>) ; Don‘t fully agree  No premia</a:t>
              </a:r>
              <a:endParaRPr lang="de-DE" sz="1200" b="1" dirty="0">
                <a:solidFill>
                  <a:schemeClr val="accent6"/>
                </a:solidFill>
                <a:cs typeface="Arial" pitchFamily="34" charset="0"/>
                <a:sym typeface="Wingdings" panose="05000000000000000000" pitchFamily="2" charset="2"/>
              </a:endParaRPr>
            </a:p>
          </p:txBody>
        </p:sp>
      </p:grpSp>
      <p:sp>
        <p:nvSpPr>
          <p:cNvPr id="37" name="Subtitle"/>
          <p:cNvSpPr txBox="1">
            <a:spLocks/>
          </p:cNvSpPr>
          <p:nvPr>
            <p:custDataLst>
              <p:tags r:id="rId13"/>
            </p:custDataLst>
          </p:nvPr>
        </p:nvSpPr>
        <p:spPr>
          <a:xfrm>
            <a:off x="6037988" y="6470567"/>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en-GB" dirty="0" smtClean="0">
                <a:latin typeface="+mj-lt"/>
                <a:cs typeface="Arial" pitchFamily="34" charset="0"/>
              </a:rPr>
              <a:t>“Jobs are important” (3x variants) </a:t>
            </a:r>
          </a:p>
        </p:txBody>
      </p:sp>
      <p:grpSp>
        <p:nvGrpSpPr>
          <p:cNvPr id="68" name="Group 67"/>
          <p:cNvGrpSpPr/>
          <p:nvPr/>
        </p:nvGrpSpPr>
        <p:grpSpPr>
          <a:xfrm>
            <a:off x="10307548" y="6441941"/>
            <a:ext cx="1781936" cy="370902"/>
            <a:chOff x="10307548" y="6441941"/>
            <a:chExt cx="1781936" cy="370902"/>
          </a:xfrm>
        </p:grpSpPr>
        <p:sp>
          <p:nvSpPr>
            <p:cNvPr id="49" name="Subtitle"/>
            <p:cNvSpPr txBox="1">
              <a:spLocks/>
            </p:cNvSpPr>
            <p:nvPr>
              <p:custDataLst>
                <p:tags r:id="rId22"/>
              </p:custDataLst>
            </p:nvPr>
          </p:nvSpPr>
          <p:spPr>
            <a:xfrm>
              <a:off x="10582736" y="6469416"/>
              <a:ext cx="1506748" cy="343427"/>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smtClean="0">
                  <a:solidFill>
                    <a:schemeClr val="accent4"/>
                  </a:solidFill>
                  <a:cs typeface="Arial" pitchFamily="34" charset="0"/>
                  <a:sym typeface="Wingdings" panose="05000000000000000000" pitchFamily="2" charset="2"/>
                </a:rPr>
                <a:t>CTs  No diff.; </a:t>
              </a:r>
              <a:r>
                <a:rPr lang="de-DE" sz="1200" b="1" dirty="0" smtClean="0">
                  <a:solidFill>
                    <a:schemeClr val="accent4"/>
                  </a:solidFill>
                  <a:latin typeface="+mj-lt"/>
                  <a:cs typeface="Arial" pitchFamily="34" charset="0"/>
                  <a:sym typeface="Wingdings" panose="05000000000000000000" pitchFamily="2" charset="2"/>
                </a:rPr>
                <a:t>More imp.  </a:t>
              </a:r>
              <a:r>
                <a:rPr lang="de-DE" sz="1200" b="1" dirty="0">
                  <a:solidFill>
                    <a:schemeClr val="accent4"/>
                  </a:solidFill>
                  <a:cs typeface="Arial" pitchFamily="34" charset="0"/>
                  <a:sym typeface="Wingdings" panose="05000000000000000000" pitchFamily="2" charset="2"/>
                </a:rPr>
                <a:t>≈ </a:t>
              </a:r>
              <a:r>
                <a:rPr lang="de-DE" sz="1200" b="1" dirty="0" smtClean="0">
                  <a:solidFill>
                    <a:schemeClr val="accent4"/>
                  </a:solidFill>
                  <a:latin typeface="+mj-lt"/>
                  <a:cs typeface="Arial" pitchFamily="34" charset="0"/>
                  <a:sym typeface="Wingdings" panose="05000000000000000000" pitchFamily="2" charset="2"/>
                </a:rPr>
                <a:t>more premia</a:t>
              </a:r>
              <a:endParaRPr lang="de-DE" sz="2400" b="1" dirty="0" smtClean="0">
                <a:solidFill>
                  <a:schemeClr val="accent4"/>
                </a:solidFill>
                <a:latin typeface="+mj-lt"/>
                <a:cs typeface="Arial" pitchFamily="34" charset="0"/>
                <a:sym typeface="Wingdings" panose="05000000000000000000" pitchFamily="2" charset="2"/>
              </a:endParaRPr>
            </a:p>
          </p:txBody>
        </p:sp>
        <p:sp>
          <p:nvSpPr>
            <p:cNvPr id="50" name="Subtitle"/>
            <p:cNvSpPr txBox="1">
              <a:spLocks/>
            </p:cNvSpPr>
            <p:nvPr>
              <p:custDataLst>
                <p:tags r:id="rId23"/>
              </p:custDataLst>
            </p:nvPr>
          </p:nvSpPr>
          <p:spPr>
            <a:xfrm>
              <a:off x="10307548" y="6441941"/>
              <a:ext cx="216184"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C000"/>
                  </a:solidFill>
                  <a:latin typeface="+mj-lt"/>
                  <a:cs typeface="Arial" pitchFamily="34" charset="0"/>
                  <a:sym typeface="Wingdings" panose="05000000000000000000" pitchFamily="2" charset="2"/>
                </a:rPr>
                <a:t>≈</a:t>
              </a:r>
            </a:p>
          </p:txBody>
        </p:sp>
      </p:grpSp>
      <p:sp>
        <p:nvSpPr>
          <p:cNvPr id="51" name="Subtitle"/>
          <p:cNvSpPr txBox="1">
            <a:spLocks/>
          </p:cNvSpPr>
          <p:nvPr>
            <p:custDataLst>
              <p:tags r:id="rId14"/>
            </p:custDataLst>
          </p:nvPr>
        </p:nvSpPr>
        <p:spPr>
          <a:xfrm>
            <a:off x="6037988" y="6100885"/>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en-GB" dirty="0" smtClean="0">
                <a:latin typeface="+mj-lt"/>
                <a:cs typeface="Arial" pitchFamily="34" charset="0"/>
              </a:rPr>
              <a:t>“All school subjects are useful”</a:t>
            </a:r>
          </a:p>
        </p:txBody>
      </p:sp>
      <p:grpSp>
        <p:nvGrpSpPr>
          <p:cNvPr id="67" name="Group 66"/>
          <p:cNvGrpSpPr/>
          <p:nvPr/>
        </p:nvGrpSpPr>
        <p:grpSpPr>
          <a:xfrm>
            <a:off x="10310434" y="6034717"/>
            <a:ext cx="1796450" cy="370902"/>
            <a:chOff x="10279438" y="5941729"/>
            <a:chExt cx="1796450" cy="370902"/>
          </a:xfrm>
        </p:grpSpPr>
        <p:sp>
          <p:nvSpPr>
            <p:cNvPr id="54" name="Subtitle"/>
            <p:cNvSpPr txBox="1">
              <a:spLocks/>
            </p:cNvSpPr>
            <p:nvPr>
              <p:custDataLst>
                <p:tags r:id="rId20"/>
              </p:custDataLst>
            </p:nvPr>
          </p:nvSpPr>
          <p:spPr>
            <a:xfrm>
              <a:off x="10569140" y="5969204"/>
              <a:ext cx="1506748" cy="343427"/>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smtClean="0">
                  <a:solidFill>
                    <a:schemeClr val="accent4"/>
                  </a:solidFill>
                  <a:cs typeface="Arial" pitchFamily="34" charset="0"/>
                  <a:sym typeface="Wingdings" panose="05000000000000000000" pitchFamily="2" charset="2"/>
                </a:rPr>
                <a:t>CTs  No diff.</a:t>
              </a:r>
            </a:p>
            <a:p>
              <a:pPr>
                <a:lnSpc>
                  <a:spcPct val="93000"/>
                </a:lnSpc>
                <a:buClr>
                  <a:schemeClr val="tx1"/>
                </a:buClr>
                <a:buSzPct val="100000"/>
              </a:pPr>
              <a:r>
                <a:rPr lang="de-DE" sz="1200" b="1" dirty="0" smtClean="0">
                  <a:solidFill>
                    <a:schemeClr val="accent4"/>
                  </a:solidFill>
                  <a:latin typeface="+mj-lt"/>
                  <a:cs typeface="Arial" pitchFamily="34" charset="0"/>
                  <a:sym typeface="Wingdings" panose="05000000000000000000" pitchFamily="2" charset="2"/>
                </a:rPr>
                <a:t>Agree  </a:t>
              </a:r>
              <a:r>
                <a:rPr lang="de-DE" sz="1200" b="1" dirty="0" smtClean="0">
                  <a:solidFill>
                    <a:schemeClr val="accent4"/>
                  </a:solidFill>
                  <a:cs typeface="Arial" pitchFamily="34" charset="0"/>
                  <a:sym typeface="Wingdings" panose="05000000000000000000" pitchFamily="2" charset="2"/>
                </a:rPr>
                <a:t>1% vs 0.7%</a:t>
              </a:r>
              <a:endParaRPr lang="de-DE" sz="2400" b="1" dirty="0" smtClean="0">
                <a:solidFill>
                  <a:schemeClr val="accent4"/>
                </a:solidFill>
                <a:latin typeface="+mj-lt"/>
                <a:cs typeface="Arial" pitchFamily="34" charset="0"/>
                <a:sym typeface="Wingdings" panose="05000000000000000000" pitchFamily="2" charset="2"/>
              </a:endParaRPr>
            </a:p>
          </p:txBody>
        </p:sp>
        <p:sp>
          <p:nvSpPr>
            <p:cNvPr id="55" name="Subtitle"/>
            <p:cNvSpPr txBox="1">
              <a:spLocks/>
            </p:cNvSpPr>
            <p:nvPr>
              <p:custDataLst>
                <p:tags r:id="rId21"/>
              </p:custDataLst>
            </p:nvPr>
          </p:nvSpPr>
          <p:spPr>
            <a:xfrm>
              <a:off x="10279438" y="5941729"/>
              <a:ext cx="216184"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C000"/>
                  </a:solidFill>
                  <a:latin typeface="+mj-lt"/>
                  <a:cs typeface="Arial" pitchFamily="34" charset="0"/>
                  <a:sym typeface="Wingdings" panose="05000000000000000000" pitchFamily="2" charset="2"/>
                </a:rPr>
                <a:t>≈</a:t>
              </a:r>
            </a:p>
          </p:txBody>
        </p:sp>
      </p:grpSp>
      <p:grpSp>
        <p:nvGrpSpPr>
          <p:cNvPr id="57" name="Group 56"/>
          <p:cNvGrpSpPr/>
          <p:nvPr/>
        </p:nvGrpSpPr>
        <p:grpSpPr>
          <a:xfrm>
            <a:off x="6037988" y="3527989"/>
            <a:ext cx="5739454" cy="361149"/>
            <a:chOff x="6037988" y="3527989"/>
            <a:chExt cx="5739454" cy="361149"/>
          </a:xfrm>
        </p:grpSpPr>
        <p:sp>
          <p:nvSpPr>
            <p:cNvPr id="58" name="Subtitle"/>
            <p:cNvSpPr txBox="1">
              <a:spLocks/>
            </p:cNvSpPr>
            <p:nvPr>
              <p:custDataLst>
                <p:tags r:id="rId18"/>
              </p:custDataLst>
            </p:nvPr>
          </p:nvSpPr>
          <p:spPr>
            <a:xfrm>
              <a:off x="6037988" y="352798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Student perspective on utility</a:t>
              </a:r>
            </a:p>
          </p:txBody>
        </p:sp>
        <p:sp>
          <p:nvSpPr>
            <p:cNvPr id="59" name="Subtitle"/>
            <p:cNvSpPr txBox="1">
              <a:spLocks/>
            </p:cNvSpPr>
            <p:nvPr>
              <p:custDataLst>
                <p:tags r:id="rId19"/>
              </p:custDataLst>
            </p:nvPr>
          </p:nvSpPr>
          <p:spPr>
            <a:xfrm>
              <a:off x="10247477" y="3545646"/>
              <a:ext cx="1529965"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endParaRPr lang="de-DE" b="1" dirty="0">
                <a:solidFill>
                  <a:schemeClr val="bg1">
                    <a:lumMod val="65000"/>
                  </a:schemeClr>
                </a:solidFill>
                <a:latin typeface="+mj-lt"/>
                <a:cs typeface="Arial" pitchFamily="34" charset="0"/>
              </a:endParaRPr>
            </a:p>
          </p:txBody>
        </p:sp>
      </p:grpSp>
      <p:sp>
        <p:nvSpPr>
          <p:cNvPr id="60" name="Subtitle"/>
          <p:cNvSpPr txBox="1">
            <a:spLocks/>
          </p:cNvSpPr>
          <p:nvPr>
            <p:custDataLst>
              <p:tags r:id="rId15"/>
            </p:custDataLst>
          </p:nvPr>
        </p:nvSpPr>
        <p:spPr>
          <a:xfrm>
            <a:off x="6037988" y="3906795"/>
            <a:ext cx="4383769" cy="515269"/>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Yr 10 wage premium if also had careers adviser interview / Yr 10 internal activity?</a:t>
            </a:r>
          </a:p>
        </p:txBody>
      </p:sp>
      <p:grpSp>
        <p:nvGrpSpPr>
          <p:cNvPr id="61" name="Group 60"/>
          <p:cNvGrpSpPr/>
          <p:nvPr/>
        </p:nvGrpSpPr>
        <p:grpSpPr>
          <a:xfrm>
            <a:off x="10278143" y="4010309"/>
            <a:ext cx="1767422" cy="370902"/>
            <a:chOff x="10278143" y="4010309"/>
            <a:chExt cx="1767422" cy="370902"/>
          </a:xfrm>
        </p:grpSpPr>
        <p:sp>
          <p:nvSpPr>
            <p:cNvPr id="62" name="Subtitle"/>
            <p:cNvSpPr txBox="1">
              <a:spLocks/>
            </p:cNvSpPr>
            <p:nvPr>
              <p:custDataLst>
                <p:tags r:id="rId16"/>
              </p:custDataLst>
            </p:nvPr>
          </p:nvSpPr>
          <p:spPr>
            <a:xfrm>
              <a:off x="10538817" y="4037784"/>
              <a:ext cx="1506748" cy="343427"/>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smtClean="0">
                  <a:solidFill>
                    <a:schemeClr val="bg1">
                      <a:lumMod val="65000"/>
                    </a:schemeClr>
                  </a:solidFill>
                  <a:cs typeface="Arial" pitchFamily="34" charset="0"/>
                  <a:sym typeface="Wingdings" panose="05000000000000000000" pitchFamily="2" charset="2"/>
                </a:rPr>
                <a:t>0.1%pt increase but also more consistent</a:t>
              </a:r>
              <a:endParaRPr lang="de-DE" sz="2400" b="1" dirty="0" smtClean="0">
                <a:solidFill>
                  <a:schemeClr val="bg1">
                    <a:lumMod val="65000"/>
                  </a:schemeClr>
                </a:solidFill>
                <a:latin typeface="+mj-lt"/>
                <a:cs typeface="Arial" pitchFamily="34" charset="0"/>
                <a:sym typeface="Wingdings" panose="05000000000000000000" pitchFamily="2" charset="2"/>
              </a:endParaRPr>
            </a:p>
          </p:txBody>
        </p:sp>
        <p:sp>
          <p:nvSpPr>
            <p:cNvPr id="63" name="Subtitle"/>
            <p:cNvSpPr txBox="1">
              <a:spLocks/>
            </p:cNvSpPr>
            <p:nvPr>
              <p:custDataLst>
                <p:tags r:id="rId17"/>
              </p:custDataLst>
            </p:nvPr>
          </p:nvSpPr>
          <p:spPr>
            <a:xfrm>
              <a:off x="10278143" y="4010309"/>
              <a:ext cx="216184"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p>
          </p:txBody>
        </p:sp>
      </p:grpSp>
    </p:spTree>
    <p:extLst>
      <p:ext uri="{BB962C8B-B14F-4D97-AF65-F5344CB8AC3E}">
        <p14:creationId xmlns:p14="http://schemas.microsoft.com/office/powerpoint/2010/main" val="253010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5" grpId="0"/>
      <p:bldP spid="42" grpId="0"/>
      <p:bldP spid="37" grpId="0"/>
      <p:bldP spid="5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80186"/>
            <a:ext cx="8628529" cy="1325562"/>
          </a:xfrm>
        </p:spPr>
        <p:txBody>
          <a:bodyPr>
            <a:normAutofit/>
          </a:bodyPr>
          <a:lstStyle/>
          <a:p>
            <a:r>
              <a:rPr lang="en-GB" sz="4000" b="1" dirty="0" smtClean="0">
                <a:latin typeface="+mn-lt"/>
              </a:rPr>
              <a:t>Thank you – Any questions</a:t>
            </a:r>
            <a:endParaRPr lang="en-GB" sz="4000" b="1" dirty="0">
              <a:latin typeface="+mn-lt"/>
            </a:endParaRPr>
          </a:p>
        </p:txBody>
      </p:sp>
      <p:pic>
        <p:nvPicPr>
          <p:cNvPr id="12" name="Picture 11"/>
          <p:cNvPicPr>
            <a:picLocks noChangeAspect="1"/>
          </p:cNvPicPr>
          <p:nvPr/>
        </p:nvPicPr>
        <p:blipFill>
          <a:blip r:embed="rId2"/>
          <a:stretch>
            <a:fillRect/>
          </a:stretch>
        </p:blipFill>
        <p:spPr>
          <a:xfrm>
            <a:off x="9271835" y="166462"/>
            <a:ext cx="2920165" cy="996191"/>
          </a:xfrm>
          <a:prstGeom prst="rect">
            <a:avLst/>
          </a:prstGeom>
        </p:spPr>
      </p:pic>
    </p:spTree>
    <p:extLst>
      <p:ext uri="{BB962C8B-B14F-4D97-AF65-F5344CB8AC3E}">
        <p14:creationId xmlns:p14="http://schemas.microsoft.com/office/powerpoint/2010/main" val="3436354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636"/>
            <a:ext cx="9597571" cy="1325562"/>
          </a:xfrm>
        </p:spPr>
        <p:txBody>
          <a:bodyPr>
            <a:normAutofit/>
          </a:bodyPr>
          <a:lstStyle/>
          <a:p>
            <a:r>
              <a:rPr lang="en-GB" sz="2400" b="1" dirty="0" smtClean="0">
                <a:latin typeface="+mn-lt"/>
              </a:rPr>
              <a:t>Policy intervention at scale requires a perspective on two possible confounding effects: individual agency and signalling effect</a:t>
            </a:r>
            <a:endParaRPr lang="en-GB" sz="2400" b="1" dirty="0">
              <a:latin typeface="+mn-lt"/>
            </a:endParaRPr>
          </a:p>
        </p:txBody>
      </p:sp>
      <p:cxnSp>
        <p:nvCxnSpPr>
          <p:cNvPr id="5" name="Horizontal Line"/>
          <p:cNvCxnSpPr/>
          <p:nvPr>
            <p:custDataLst>
              <p:tags r:id="rId1"/>
            </p:custDataLst>
          </p:nvPr>
        </p:nvCxnSpPr>
        <p:spPr>
          <a:xfrm>
            <a:off x="1842143" y="2604835"/>
            <a:ext cx="4522984" cy="0"/>
          </a:xfrm>
          <a:prstGeom prst="line">
            <a:avLst/>
          </a:prstGeom>
          <a:ln/>
        </p:spPr>
        <p:style>
          <a:lnRef idx="1">
            <a:schemeClr val="accent2"/>
          </a:lnRef>
          <a:fillRef idx="0">
            <a:schemeClr val="accent2"/>
          </a:fillRef>
          <a:effectRef idx="0">
            <a:schemeClr val="accent2"/>
          </a:effectRef>
          <a:fontRef idx="minor">
            <a:schemeClr val="tx1"/>
          </a:fontRef>
        </p:style>
      </p:cxnSp>
      <p:sp>
        <p:nvSpPr>
          <p:cNvPr id="6" name="ListLeanHorizontalTextTopic0"/>
          <p:cNvSpPr txBox="1"/>
          <p:nvPr>
            <p:custDataLst>
              <p:tags r:id="rId2"/>
            </p:custDataLst>
          </p:nvPr>
        </p:nvSpPr>
        <p:spPr>
          <a:xfrm>
            <a:off x="1842143"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Individual agency?</a:t>
            </a:r>
            <a:endParaRPr lang="en-GB" b="1" dirty="0">
              <a:cs typeface="Arial" pitchFamily="34" charset="0"/>
            </a:endParaRPr>
          </a:p>
        </p:txBody>
      </p:sp>
      <p:cxnSp>
        <p:nvCxnSpPr>
          <p:cNvPr id="7" name="Horizontal Line"/>
          <p:cNvCxnSpPr/>
          <p:nvPr>
            <p:custDataLst>
              <p:tags r:id="rId3"/>
            </p:custDataLst>
          </p:nvPr>
        </p:nvCxnSpPr>
        <p:spPr>
          <a:xfrm>
            <a:off x="7140375" y="2604835"/>
            <a:ext cx="4566010" cy="0"/>
          </a:xfrm>
          <a:prstGeom prst="line">
            <a:avLst/>
          </a:prstGeom>
          <a:ln/>
        </p:spPr>
        <p:style>
          <a:lnRef idx="1">
            <a:schemeClr val="accent2"/>
          </a:lnRef>
          <a:fillRef idx="0">
            <a:schemeClr val="accent2"/>
          </a:fillRef>
          <a:effectRef idx="0">
            <a:schemeClr val="accent2"/>
          </a:effectRef>
          <a:fontRef idx="minor">
            <a:schemeClr val="tx1"/>
          </a:fontRef>
        </p:style>
      </p:cxnSp>
      <p:sp>
        <p:nvSpPr>
          <p:cNvPr id="8" name="ListLeanHorizontalTextTopic1"/>
          <p:cNvSpPr txBox="1"/>
          <p:nvPr>
            <p:custDataLst>
              <p:tags r:id="rId4"/>
            </p:custDataLst>
          </p:nvPr>
        </p:nvSpPr>
        <p:spPr>
          <a:xfrm>
            <a:off x="7140375"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Signalling or positioning effect?</a:t>
            </a:r>
            <a:endParaRPr lang="en-GB" b="1" baseline="30000" dirty="0">
              <a:cs typeface="Arial" pitchFamily="34" charset="0"/>
            </a:endParaRPr>
          </a:p>
        </p:txBody>
      </p:sp>
      <p:pic>
        <p:nvPicPr>
          <p:cNvPr id="12" name="Picture 11"/>
          <p:cNvPicPr>
            <a:picLocks noChangeAspect="1"/>
          </p:cNvPicPr>
          <p:nvPr/>
        </p:nvPicPr>
        <p:blipFill>
          <a:blip r:embed="rId9"/>
          <a:stretch>
            <a:fillRect/>
          </a:stretch>
        </p:blipFill>
        <p:spPr>
          <a:xfrm>
            <a:off x="9271835" y="166462"/>
            <a:ext cx="2920165" cy="996191"/>
          </a:xfrm>
          <a:prstGeom prst="rect">
            <a:avLst/>
          </a:prstGeom>
        </p:spPr>
      </p:pic>
      <p:sp>
        <p:nvSpPr>
          <p:cNvPr id="16" name="ListLeanHorizontalTextTopic1"/>
          <p:cNvSpPr txBox="1"/>
          <p:nvPr>
            <p:custDataLst>
              <p:tags r:id="rId5"/>
            </p:custDataLst>
          </p:nvPr>
        </p:nvSpPr>
        <p:spPr>
          <a:xfrm>
            <a:off x="1787980" y="1641608"/>
            <a:ext cx="4171950" cy="286232"/>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sz="2000" dirty="0" smtClean="0">
                <a:cs typeface="Arial" pitchFamily="34" charset="0"/>
              </a:rPr>
              <a:t>Possible confounding effects</a:t>
            </a:r>
            <a:endParaRPr lang="en-GB" sz="2000" baseline="30000" dirty="0">
              <a:cs typeface="Arial" pitchFamily="34" charset="0"/>
            </a:endParaRPr>
          </a:p>
        </p:txBody>
      </p:sp>
      <p:sp>
        <p:nvSpPr>
          <p:cNvPr id="14" name="ListLeanHorizontalTextTopic0"/>
          <p:cNvSpPr txBox="1"/>
          <p:nvPr>
            <p:custDataLst>
              <p:tags r:id="rId6"/>
            </p:custDataLst>
          </p:nvPr>
        </p:nvSpPr>
        <p:spPr>
          <a:xfrm>
            <a:off x="1842143" y="2789139"/>
            <a:ext cx="4522984" cy="3975063"/>
          </a:xfrm>
          <a:prstGeom prst="rect">
            <a:avLst/>
          </a:prstGeom>
        </p:spPr>
        <p:txBody>
          <a:bodyPr vert="horz" wrap="square" lIns="0" tIns="0" rIns="0" bIns="0" rtlCol="0" anchor="t">
            <a:spAutoFit/>
          </a:bodyPr>
          <a:lstStyle/>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smtClean="0">
                <a:cs typeface="Arial" pitchFamily="34" charset="0"/>
              </a:rPr>
              <a:t>Concern over self-selection bias for proactive, go-getting students. </a:t>
            </a: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smtClean="0">
                <a:cs typeface="Arial" pitchFamily="34" charset="0"/>
              </a:rPr>
              <a:t>“…fairly limited choice for students…” 		- Faith </a:t>
            </a:r>
            <a:r>
              <a:rPr lang="en-GB" sz="1600" dirty="0">
                <a:cs typeface="Arial" pitchFamily="34" charset="0"/>
              </a:rPr>
              <a:t>Muir, now Senior Lecturer at </a:t>
            </a:r>
            <a:r>
              <a:rPr lang="en-GB" sz="1600" dirty="0" smtClean="0">
                <a:cs typeface="Arial" pitchFamily="34" charset="0"/>
              </a:rPr>
              <a:t>	Canterbury </a:t>
            </a:r>
            <a:r>
              <a:rPr lang="en-GB" sz="1600" dirty="0">
                <a:cs typeface="Arial" pitchFamily="34" charset="0"/>
              </a:rPr>
              <a:t>Christ </a:t>
            </a:r>
            <a:r>
              <a:rPr lang="en-GB" sz="1600" dirty="0" smtClean="0">
                <a:cs typeface="Arial" pitchFamily="34" charset="0"/>
              </a:rPr>
              <a:t>Church, </a:t>
            </a:r>
            <a:r>
              <a:rPr lang="en-GB" sz="1600" dirty="0">
                <a:cs typeface="Arial" pitchFamily="34" charset="0"/>
              </a:rPr>
              <a:t>was </a:t>
            </a:r>
            <a:r>
              <a:rPr lang="en-GB" sz="1600" dirty="0" smtClean="0">
                <a:cs typeface="Arial" pitchFamily="34" charset="0"/>
              </a:rPr>
              <a:t>TVEI  	co-ordinator in a Hackney school</a:t>
            </a:r>
            <a:endParaRPr lang="en-GB" sz="1600" dirty="0">
              <a:cs typeface="Arial" pitchFamily="34" charset="0"/>
            </a:endParaRP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a:cs typeface="Arial" pitchFamily="34" charset="0"/>
              </a:rPr>
              <a:t>“…little discretion for young people… </a:t>
            </a:r>
            <a:r>
              <a:rPr lang="en-GB" sz="1600" dirty="0" smtClean="0">
                <a:cs typeface="Arial" pitchFamily="34" charset="0"/>
              </a:rPr>
              <a:t>LA </a:t>
            </a:r>
            <a:r>
              <a:rPr lang="en-GB" sz="1600" dirty="0">
                <a:cs typeface="Arial" pitchFamily="34" charset="0"/>
              </a:rPr>
              <a:t>opt in…” </a:t>
            </a:r>
            <a:r>
              <a:rPr lang="en-GB" sz="1600" dirty="0" smtClean="0">
                <a:cs typeface="Arial" pitchFamily="34" charset="0"/>
              </a:rPr>
              <a:t> 	- </a:t>
            </a:r>
            <a:r>
              <a:rPr lang="en-GB" sz="1600" dirty="0" err="1" smtClean="0"/>
              <a:t>Prue</a:t>
            </a:r>
            <a:r>
              <a:rPr lang="en-GB" sz="1600" dirty="0" smtClean="0"/>
              <a:t> </a:t>
            </a:r>
            <a:r>
              <a:rPr lang="en-GB" sz="1600" dirty="0"/>
              <a:t>Huddleston, Professor Emeritus at </a:t>
            </a:r>
            <a:r>
              <a:rPr lang="en-GB" sz="1600" dirty="0" smtClean="0"/>
              <a:t>	the University of Warwick</a:t>
            </a:r>
          </a:p>
          <a:p>
            <a:pPr>
              <a:lnSpc>
                <a:spcPct val="93000"/>
              </a:lnSpc>
              <a:spcBef>
                <a:spcPts val="300"/>
              </a:spcBef>
              <a:spcAft>
                <a:spcPts val="1200"/>
              </a:spcAft>
              <a:buClr>
                <a:schemeClr val="tx1"/>
              </a:buClr>
              <a:buSzPct val="100000"/>
            </a:pPr>
            <a:r>
              <a:rPr lang="en-GB" sz="1600" dirty="0" smtClean="0">
                <a:sym typeface="Wingdings" panose="05000000000000000000" pitchFamily="2" charset="2"/>
              </a:rPr>
              <a:t> Little agency concern for students (schools are harder to control for)</a:t>
            </a:r>
            <a:endParaRPr lang="en-GB" sz="1600" dirty="0" smtClean="0"/>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smtClean="0">
                <a:cs typeface="Arial" pitchFamily="34" charset="0"/>
              </a:rPr>
              <a:t>However: Is this the right question? 		“Attitudes are not fixed and motivation 	without the means to act has little value”</a:t>
            </a:r>
            <a:endParaRPr lang="en-GB" sz="1600" dirty="0">
              <a:cs typeface="Arial" pitchFamily="34" charset="0"/>
            </a:endParaRPr>
          </a:p>
        </p:txBody>
      </p:sp>
      <p:sp>
        <p:nvSpPr>
          <p:cNvPr id="17" name="ListLeanHorizontalTextTopic0"/>
          <p:cNvSpPr txBox="1"/>
          <p:nvPr>
            <p:custDataLst>
              <p:tags r:id="rId7"/>
            </p:custDataLst>
          </p:nvPr>
        </p:nvSpPr>
        <p:spPr>
          <a:xfrm>
            <a:off x="7140375" y="2789139"/>
            <a:ext cx="4522984" cy="2408865"/>
          </a:xfrm>
          <a:prstGeom prst="rect">
            <a:avLst/>
          </a:prstGeom>
        </p:spPr>
        <p:txBody>
          <a:bodyPr vert="horz" wrap="square" lIns="0" tIns="0" rIns="0" bIns="0" rtlCol="0" anchor="t">
            <a:spAutoFit/>
          </a:bodyPr>
          <a:lstStyle/>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a:cs typeface="Arial" pitchFamily="34" charset="0"/>
              </a:rPr>
              <a:t>e</a:t>
            </a:r>
            <a:r>
              <a:rPr lang="en-GB" sz="1600" dirty="0" smtClean="0">
                <a:cs typeface="Arial" pitchFamily="34" charset="0"/>
              </a:rPr>
              <a:t>.g. students do better in job market just because they </a:t>
            </a:r>
            <a:r>
              <a:rPr lang="en-GB" sz="1600" u="sng" dirty="0" smtClean="0">
                <a:cs typeface="Arial" pitchFamily="34" charset="0"/>
              </a:rPr>
              <a:t>look</a:t>
            </a:r>
            <a:r>
              <a:rPr lang="en-GB" sz="1600" dirty="0" smtClean="0">
                <a:cs typeface="Arial" pitchFamily="34" charset="0"/>
              </a:rPr>
              <a:t> better, not because they </a:t>
            </a:r>
            <a:r>
              <a:rPr lang="en-GB" sz="1600" u="sng" dirty="0" smtClean="0">
                <a:cs typeface="Arial" pitchFamily="34" charset="0"/>
              </a:rPr>
              <a:t>are</a:t>
            </a:r>
            <a:r>
              <a:rPr lang="en-GB" sz="1600" dirty="0" smtClean="0">
                <a:cs typeface="Arial" pitchFamily="34" charset="0"/>
              </a:rPr>
              <a:t> better       (“if everyone is special, then no-one is special”)</a:t>
            </a: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smtClean="0">
                <a:cs typeface="Arial" pitchFamily="34" charset="0"/>
              </a:rPr>
              <a:t>Risk for all education policy</a:t>
            </a: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smtClean="0">
                <a:cs typeface="Arial" pitchFamily="34" charset="0"/>
              </a:rPr>
              <a:t>Career talks with external speakers are unlikely to have CV value, but may signal via talking points</a:t>
            </a: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dirty="0" smtClean="0">
                <a:cs typeface="Arial" pitchFamily="34" charset="0"/>
              </a:rPr>
              <a:t>190 student comments to 2011 </a:t>
            </a:r>
            <a:r>
              <a:rPr lang="en-GB" sz="1600" dirty="0" err="1" smtClean="0">
                <a:cs typeface="Arial" pitchFamily="34" charset="0"/>
              </a:rPr>
              <a:t>YouGov</a:t>
            </a:r>
            <a:r>
              <a:rPr lang="en-GB" sz="1600" dirty="0" smtClean="0">
                <a:cs typeface="Arial" pitchFamily="34" charset="0"/>
              </a:rPr>
              <a:t> survey on employer engagement suggest little concern</a:t>
            </a:r>
          </a:p>
        </p:txBody>
      </p:sp>
      <p:graphicFrame>
        <p:nvGraphicFramePr>
          <p:cNvPr id="18" name="Content Placeholder 3"/>
          <p:cNvGraphicFramePr>
            <a:graphicFrameLocks noGrp="1"/>
          </p:cNvGraphicFramePr>
          <p:nvPr>
            <p:ph idx="1"/>
            <p:extLst/>
          </p:nvPr>
        </p:nvGraphicFramePr>
        <p:xfrm>
          <a:off x="7283250" y="5522970"/>
          <a:ext cx="3886200" cy="1139088"/>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1987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7" grpId="0" build="p"/>
      <p:bldGraphic spid="18"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636"/>
            <a:ext cx="9597571" cy="1325562"/>
          </a:xfrm>
        </p:spPr>
        <p:txBody>
          <a:bodyPr>
            <a:normAutofit/>
          </a:bodyPr>
          <a:lstStyle/>
          <a:p>
            <a:r>
              <a:rPr lang="en-GB" sz="2400" b="1" dirty="0" smtClean="0">
                <a:latin typeface="+mn-lt"/>
              </a:rPr>
              <a:t>Example quotes from students and teachers</a:t>
            </a:r>
            <a:endParaRPr lang="en-GB" sz="2400" b="1" dirty="0">
              <a:latin typeface="+mn-lt"/>
            </a:endParaRPr>
          </a:p>
        </p:txBody>
      </p:sp>
      <p:cxnSp>
        <p:nvCxnSpPr>
          <p:cNvPr id="5" name="Horizontal Line"/>
          <p:cNvCxnSpPr/>
          <p:nvPr>
            <p:custDataLst>
              <p:tags r:id="rId1"/>
            </p:custDataLst>
          </p:nvPr>
        </p:nvCxnSpPr>
        <p:spPr>
          <a:xfrm>
            <a:off x="1842143" y="2604835"/>
            <a:ext cx="4522984" cy="0"/>
          </a:xfrm>
          <a:prstGeom prst="line">
            <a:avLst/>
          </a:prstGeom>
          <a:ln/>
        </p:spPr>
        <p:style>
          <a:lnRef idx="1">
            <a:schemeClr val="accent2"/>
          </a:lnRef>
          <a:fillRef idx="0">
            <a:schemeClr val="accent2"/>
          </a:fillRef>
          <a:effectRef idx="0">
            <a:schemeClr val="accent2"/>
          </a:effectRef>
          <a:fontRef idx="minor">
            <a:schemeClr val="tx1"/>
          </a:fontRef>
        </p:style>
      </p:cxnSp>
      <p:sp>
        <p:nvSpPr>
          <p:cNvPr id="6" name="ListLeanHorizontalTextTopic0"/>
          <p:cNvSpPr txBox="1"/>
          <p:nvPr>
            <p:custDataLst>
              <p:tags r:id="rId2"/>
            </p:custDataLst>
          </p:nvPr>
        </p:nvSpPr>
        <p:spPr>
          <a:xfrm>
            <a:off x="1842143"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Social capital</a:t>
            </a:r>
            <a:endParaRPr lang="en-GB" b="1" dirty="0">
              <a:cs typeface="Arial" pitchFamily="34" charset="0"/>
            </a:endParaRPr>
          </a:p>
        </p:txBody>
      </p:sp>
      <p:cxnSp>
        <p:nvCxnSpPr>
          <p:cNvPr id="7" name="Horizontal Line"/>
          <p:cNvCxnSpPr/>
          <p:nvPr>
            <p:custDataLst>
              <p:tags r:id="rId3"/>
            </p:custDataLst>
          </p:nvPr>
        </p:nvCxnSpPr>
        <p:spPr>
          <a:xfrm>
            <a:off x="7140375" y="2604835"/>
            <a:ext cx="4566010" cy="0"/>
          </a:xfrm>
          <a:prstGeom prst="line">
            <a:avLst/>
          </a:prstGeom>
          <a:ln/>
        </p:spPr>
        <p:style>
          <a:lnRef idx="1">
            <a:schemeClr val="accent2"/>
          </a:lnRef>
          <a:fillRef idx="0">
            <a:schemeClr val="accent2"/>
          </a:fillRef>
          <a:effectRef idx="0">
            <a:schemeClr val="accent2"/>
          </a:effectRef>
          <a:fontRef idx="minor">
            <a:schemeClr val="tx1"/>
          </a:fontRef>
        </p:style>
      </p:cxnSp>
      <p:sp>
        <p:nvSpPr>
          <p:cNvPr id="8" name="ListLeanHorizontalTextTopic1"/>
          <p:cNvSpPr txBox="1"/>
          <p:nvPr>
            <p:custDataLst>
              <p:tags r:id="rId4"/>
            </p:custDataLst>
          </p:nvPr>
        </p:nvSpPr>
        <p:spPr>
          <a:xfrm>
            <a:off x="7140375"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Cultural capital</a:t>
            </a:r>
            <a:endParaRPr lang="en-GB" b="1" baseline="30000" dirty="0">
              <a:cs typeface="Arial" pitchFamily="34" charset="0"/>
            </a:endParaRPr>
          </a:p>
        </p:txBody>
      </p:sp>
      <p:pic>
        <p:nvPicPr>
          <p:cNvPr id="12" name="Picture 11"/>
          <p:cNvPicPr>
            <a:picLocks noChangeAspect="1"/>
          </p:cNvPicPr>
          <p:nvPr/>
        </p:nvPicPr>
        <p:blipFill>
          <a:blip r:embed="rId8"/>
          <a:stretch>
            <a:fillRect/>
          </a:stretch>
        </p:blipFill>
        <p:spPr>
          <a:xfrm>
            <a:off x="9271835" y="166462"/>
            <a:ext cx="2920165" cy="996191"/>
          </a:xfrm>
          <a:prstGeom prst="rect">
            <a:avLst/>
          </a:prstGeom>
        </p:spPr>
      </p:pic>
      <p:sp>
        <p:nvSpPr>
          <p:cNvPr id="14" name="ListLeanHorizontalTextTopic0"/>
          <p:cNvSpPr txBox="1"/>
          <p:nvPr>
            <p:custDataLst>
              <p:tags r:id="rId5"/>
            </p:custDataLst>
          </p:nvPr>
        </p:nvSpPr>
        <p:spPr>
          <a:xfrm>
            <a:off x="1842143" y="2789139"/>
            <a:ext cx="4522984" cy="2372252"/>
          </a:xfrm>
          <a:prstGeom prst="rect">
            <a:avLst/>
          </a:prstGeom>
        </p:spPr>
        <p:txBody>
          <a:bodyPr vert="horz" wrap="square" lIns="0" tIns="0" rIns="0" bIns="0" rtlCol="0" anchor="t">
            <a:spAutoFit/>
          </a:bodyPr>
          <a:lstStyle/>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i="1" dirty="0">
                <a:cs typeface="Arial" pitchFamily="34" charset="0"/>
              </a:rPr>
              <a:t>“Told us from experience. Told us straight.” </a:t>
            </a:r>
          </a:p>
          <a:p>
            <a:pPr marL="285750" indent="-285750">
              <a:lnSpc>
                <a:spcPct val="93000"/>
              </a:lnSpc>
              <a:spcBef>
                <a:spcPts val="300"/>
              </a:spcBef>
              <a:spcAft>
                <a:spcPts val="1200"/>
              </a:spcAft>
              <a:buClr>
                <a:schemeClr val="tx1"/>
              </a:buClr>
              <a:buSzPct val="100000"/>
              <a:buFont typeface="Arial" panose="020B0604020202020204" pitchFamily="34" charset="0"/>
              <a:buChar char="•"/>
            </a:pPr>
            <a:endParaRPr lang="en-GB" sz="1600" i="1" dirty="0">
              <a:cs typeface="Arial" pitchFamily="34" charset="0"/>
            </a:endParaRP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i="1" dirty="0">
                <a:cs typeface="Arial" pitchFamily="34" charset="0"/>
              </a:rPr>
              <a:t>“You got advice that seemed more genuine.” </a:t>
            </a:r>
          </a:p>
          <a:p>
            <a:pPr marL="285750" indent="-285750">
              <a:lnSpc>
                <a:spcPct val="93000"/>
              </a:lnSpc>
              <a:spcBef>
                <a:spcPts val="300"/>
              </a:spcBef>
              <a:spcAft>
                <a:spcPts val="1200"/>
              </a:spcAft>
              <a:buClr>
                <a:schemeClr val="tx1"/>
              </a:buClr>
              <a:buSzPct val="100000"/>
              <a:buFont typeface="Arial" panose="020B0604020202020204" pitchFamily="34" charset="0"/>
              <a:buChar char="•"/>
            </a:pPr>
            <a:endParaRPr lang="en-GB" sz="1600" i="1" dirty="0">
              <a:cs typeface="Arial" pitchFamily="34" charset="0"/>
            </a:endParaRP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i="1" dirty="0">
                <a:cs typeface="Arial" pitchFamily="34" charset="0"/>
              </a:rPr>
              <a:t>“I trusted the word of someone in the working world as opposed to a careers advisor or teacher ‘telling’ you what to do.”</a:t>
            </a:r>
          </a:p>
        </p:txBody>
      </p:sp>
      <p:sp>
        <p:nvSpPr>
          <p:cNvPr id="17" name="ListLeanHorizontalTextTopic0"/>
          <p:cNvSpPr txBox="1"/>
          <p:nvPr>
            <p:custDataLst>
              <p:tags r:id="rId6"/>
            </p:custDataLst>
          </p:nvPr>
        </p:nvSpPr>
        <p:spPr>
          <a:xfrm>
            <a:off x="7140375" y="2789139"/>
            <a:ext cx="4522984" cy="3517117"/>
          </a:xfrm>
          <a:prstGeom prst="rect">
            <a:avLst/>
          </a:prstGeom>
        </p:spPr>
        <p:txBody>
          <a:bodyPr vert="horz" wrap="square" lIns="0" tIns="0" rIns="0" bIns="0" rtlCol="0" anchor="t">
            <a:spAutoFit/>
          </a:bodyPr>
          <a:lstStyle/>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i="1" dirty="0">
                <a:cs typeface="Arial" pitchFamily="34" charset="0"/>
              </a:rPr>
              <a:t>“My work experience placement made me determined to work hard in education and aim for a worthwhile job I will enjoy.” (young adult)</a:t>
            </a:r>
          </a:p>
          <a:p>
            <a:pPr marL="285750" indent="-285750">
              <a:lnSpc>
                <a:spcPct val="93000"/>
              </a:lnSpc>
              <a:spcBef>
                <a:spcPts val="300"/>
              </a:spcBef>
              <a:spcAft>
                <a:spcPts val="1200"/>
              </a:spcAft>
              <a:buClr>
                <a:schemeClr val="tx1"/>
              </a:buClr>
              <a:buSzPct val="100000"/>
              <a:buFont typeface="Arial" panose="020B0604020202020204" pitchFamily="34" charset="0"/>
              <a:buChar char="•"/>
            </a:pPr>
            <a:endParaRPr lang="en-GB" sz="1600" i="1" dirty="0">
              <a:cs typeface="Arial" pitchFamily="34" charset="0"/>
            </a:endParaRP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i="1" dirty="0">
                <a:cs typeface="Arial" pitchFamily="34" charset="0"/>
              </a:rPr>
              <a:t>“You see the change in attendance, behaviour. They realise how important it is to get English and Maths. Impact on motivation is huge” (teacher)</a:t>
            </a:r>
          </a:p>
          <a:p>
            <a:pPr marL="285750" indent="-285750">
              <a:lnSpc>
                <a:spcPct val="93000"/>
              </a:lnSpc>
              <a:spcBef>
                <a:spcPts val="300"/>
              </a:spcBef>
              <a:spcAft>
                <a:spcPts val="1200"/>
              </a:spcAft>
              <a:buClr>
                <a:schemeClr val="tx1"/>
              </a:buClr>
              <a:buSzPct val="100000"/>
              <a:buFont typeface="Arial" panose="020B0604020202020204" pitchFamily="34" charset="0"/>
              <a:buChar char="•"/>
            </a:pPr>
            <a:endParaRPr lang="en-GB" sz="1600" i="1" dirty="0">
              <a:cs typeface="Arial" pitchFamily="34" charset="0"/>
            </a:endParaRPr>
          </a:p>
          <a:p>
            <a:pPr marL="285750" indent="-285750">
              <a:lnSpc>
                <a:spcPct val="93000"/>
              </a:lnSpc>
              <a:spcBef>
                <a:spcPts val="300"/>
              </a:spcBef>
              <a:spcAft>
                <a:spcPts val="1200"/>
              </a:spcAft>
              <a:buClr>
                <a:schemeClr val="tx1"/>
              </a:buClr>
              <a:buSzPct val="100000"/>
              <a:buFont typeface="Arial" panose="020B0604020202020204" pitchFamily="34" charset="0"/>
              <a:buChar char="•"/>
            </a:pPr>
            <a:r>
              <a:rPr lang="en-GB" sz="1600" i="1" dirty="0">
                <a:cs typeface="Arial" pitchFamily="34" charset="0"/>
              </a:rPr>
              <a:t>“I did work experience at a hairdressers. It made me realise that I wanted to go to university so that I got a good job and didn’t have to fall back on boring jobs like hairdressing.” </a:t>
            </a:r>
          </a:p>
        </p:txBody>
      </p:sp>
    </p:spTree>
    <p:extLst>
      <p:ext uri="{BB962C8B-B14F-4D97-AF65-F5344CB8AC3E}">
        <p14:creationId xmlns:p14="http://schemas.microsoft.com/office/powerpoint/2010/main" val="2381311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80186"/>
            <a:ext cx="8628529" cy="1325562"/>
          </a:xfrm>
        </p:spPr>
        <p:txBody>
          <a:bodyPr>
            <a:normAutofit/>
          </a:bodyPr>
          <a:lstStyle/>
          <a:p>
            <a:r>
              <a:rPr lang="en-GB" sz="4000" b="1" dirty="0" smtClean="0">
                <a:latin typeface="+mn-lt"/>
              </a:rPr>
              <a:t>Appendix (pending Q&amp;A)</a:t>
            </a:r>
            <a:endParaRPr lang="en-GB" sz="4000" b="1" dirty="0">
              <a:latin typeface="+mn-lt"/>
            </a:endParaRPr>
          </a:p>
        </p:txBody>
      </p:sp>
      <p:pic>
        <p:nvPicPr>
          <p:cNvPr id="12" name="Picture 11"/>
          <p:cNvPicPr>
            <a:picLocks noChangeAspect="1"/>
          </p:cNvPicPr>
          <p:nvPr/>
        </p:nvPicPr>
        <p:blipFill>
          <a:blip r:embed="rId2"/>
          <a:stretch>
            <a:fillRect/>
          </a:stretch>
        </p:blipFill>
        <p:spPr>
          <a:xfrm>
            <a:off x="9271835" y="166462"/>
            <a:ext cx="2920165" cy="996191"/>
          </a:xfrm>
          <a:prstGeom prst="rect">
            <a:avLst/>
          </a:prstGeom>
        </p:spPr>
      </p:pic>
    </p:spTree>
    <p:extLst>
      <p:ext uri="{BB962C8B-B14F-4D97-AF65-F5344CB8AC3E}">
        <p14:creationId xmlns:p14="http://schemas.microsoft.com/office/powerpoint/2010/main" val="3156198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636"/>
            <a:ext cx="8628529" cy="1325562"/>
          </a:xfrm>
        </p:spPr>
        <p:txBody>
          <a:bodyPr>
            <a:normAutofit/>
          </a:bodyPr>
          <a:lstStyle/>
          <a:p>
            <a:r>
              <a:rPr lang="en-GB" sz="2400" b="1" dirty="0" smtClean="0">
                <a:latin typeface="+mn-lt"/>
              </a:rPr>
              <a:t>Two surveys suggest that more diverse and more personal employer interactions are more often perceived as helpful</a:t>
            </a:r>
            <a:endParaRPr lang="en-GB" sz="2400" b="1" dirty="0">
              <a:latin typeface="+mn-lt"/>
            </a:endParaRPr>
          </a:p>
        </p:txBody>
      </p:sp>
      <p:pic>
        <p:nvPicPr>
          <p:cNvPr id="12" name="Picture 11"/>
          <p:cNvPicPr>
            <a:picLocks noChangeAspect="1"/>
          </p:cNvPicPr>
          <p:nvPr/>
        </p:nvPicPr>
        <p:blipFill>
          <a:blip r:embed="rId7"/>
          <a:stretch>
            <a:fillRect/>
          </a:stretch>
        </p:blipFill>
        <p:spPr>
          <a:xfrm>
            <a:off x="9271835" y="166462"/>
            <a:ext cx="2920165" cy="996191"/>
          </a:xfrm>
          <a:prstGeom prst="rect">
            <a:avLst/>
          </a:prstGeom>
        </p:spPr>
      </p:pic>
      <p:pic>
        <p:nvPicPr>
          <p:cNvPr id="3" name="Picture 2"/>
          <p:cNvPicPr>
            <a:picLocks noChangeAspect="1"/>
          </p:cNvPicPr>
          <p:nvPr/>
        </p:nvPicPr>
        <p:blipFill rotWithShape="1">
          <a:blip r:embed="rId8">
            <a:extLst>
              <a:ext uri="{28A0092B-C50C-407E-A947-70E740481C1C}">
                <a14:useLocalDpi xmlns:a14="http://schemas.microsoft.com/office/drawing/2010/main" val="0"/>
              </a:ext>
            </a:extLst>
          </a:blip>
          <a:srcRect l="5677" t="15770" r="18679" b="4833"/>
          <a:stretch/>
        </p:blipFill>
        <p:spPr>
          <a:xfrm>
            <a:off x="1735659" y="2835136"/>
            <a:ext cx="4949372" cy="2815772"/>
          </a:xfrm>
          <a:prstGeom prst="rect">
            <a:avLst/>
          </a:prstGeom>
        </p:spPr>
      </p:pic>
      <p:sp>
        <p:nvSpPr>
          <p:cNvPr id="4" name="Oval 3"/>
          <p:cNvSpPr/>
          <p:nvPr/>
        </p:nvSpPr>
        <p:spPr>
          <a:xfrm>
            <a:off x="4590038" y="4092443"/>
            <a:ext cx="1124852" cy="91050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ubtitle"/>
          <p:cNvSpPr txBox="1">
            <a:spLocks/>
          </p:cNvSpPr>
          <p:nvPr>
            <p:custDataLst>
              <p:tags r:id="rId1"/>
            </p:custDataLst>
          </p:nvPr>
        </p:nvSpPr>
        <p:spPr>
          <a:xfrm>
            <a:off x="1945527" y="6490559"/>
            <a:ext cx="8839200" cy="200376"/>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400" dirty="0">
                <a:cs typeface="Arial" pitchFamily="34" charset="0"/>
              </a:rPr>
              <a:t>x</a:t>
            </a:r>
            <a:r>
              <a:rPr lang="de-DE" sz="1400" dirty="0" smtClean="0">
                <a:cs typeface="Arial" pitchFamily="34" charset="0"/>
              </a:rPr>
              <a:t>x% = Found helpful; (xx%) = Found very helpful</a:t>
            </a:r>
            <a:endParaRPr lang="de-DE" sz="1400" dirty="0">
              <a:cs typeface="Arial" pitchFamily="34" charset="0"/>
            </a:endParaRPr>
          </a:p>
        </p:txBody>
      </p:sp>
      <p:pic>
        <p:nvPicPr>
          <p:cNvPr id="16" name="Picture 15"/>
          <p:cNvPicPr>
            <a:picLocks noChangeAspect="1"/>
          </p:cNvPicPr>
          <p:nvPr/>
        </p:nvPicPr>
        <p:blipFill>
          <a:blip r:embed="rId9"/>
          <a:stretch>
            <a:fillRect/>
          </a:stretch>
        </p:blipFill>
        <p:spPr>
          <a:xfrm>
            <a:off x="7124480" y="3447522"/>
            <a:ext cx="4581905" cy="1100175"/>
          </a:xfrm>
          <a:prstGeom prst="rect">
            <a:avLst/>
          </a:prstGeom>
        </p:spPr>
      </p:pic>
      <p:sp>
        <p:nvSpPr>
          <p:cNvPr id="18" name="TextBox 17"/>
          <p:cNvSpPr txBox="1"/>
          <p:nvPr/>
        </p:nvSpPr>
        <p:spPr>
          <a:xfrm>
            <a:off x="6952308" y="2933524"/>
            <a:ext cx="5028841" cy="707886"/>
          </a:xfrm>
          <a:prstGeom prst="rect">
            <a:avLst/>
          </a:prstGeom>
          <a:noFill/>
        </p:spPr>
        <p:txBody>
          <a:bodyPr wrap="square" rtlCol="0">
            <a:spAutoFit/>
          </a:bodyPr>
          <a:lstStyle/>
          <a:p>
            <a:r>
              <a:rPr lang="en-GB" sz="2000" b="1" dirty="0">
                <a:solidFill>
                  <a:schemeClr val="tx2"/>
                </a:solidFill>
              </a:rPr>
              <a:t>	</a:t>
            </a:r>
            <a:r>
              <a:rPr lang="en-GB" sz="1600" b="1" dirty="0">
                <a:solidFill>
                  <a:schemeClr val="tx2"/>
                </a:solidFill>
              </a:rPr>
              <a:t> </a:t>
            </a:r>
            <a:r>
              <a:rPr lang="en-GB" sz="1600" b="1" dirty="0" smtClean="0">
                <a:solidFill>
                  <a:schemeClr val="tx2"/>
                </a:solidFill>
              </a:rPr>
              <a:t>                      Had           Useful             V Useful</a:t>
            </a:r>
            <a:endParaRPr lang="en-GB" sz="2000" b="1" dirty="0" smtClean="0">
              <a:solidFill>
                <a:schemeClr val="tx2"/>
              </a:solidFill>
            </a:endParaRPr>
          </a:p>
          <a:p>
            <a:endParaRPr lang="en-GB" sz="2000" b="1" dirty="0">
              <a:solidFill>
                <a:schemeClr val="tx2"/>
              </a:solidFill>
            </a:endParaRPr>
          </a:p>
        </p:txBody>
      </p:sp>
      <p:sp>
        <p:nvSpPr>
          <p:cNvPr id="19" name="TextBox 18"/>
          <p:cNvSpPr txBox="1"/>
          <p:nvPr/>
        </p:nvSpPr>
        <p:spPr>
          <a:xfrm>
            <a:off x="7047552" y="6475331"/>
            <a:ext cx="4191000" cy="307777"/>
          </a:xfrm>
          <a:prstGeom prst="rect">
            <a:avLst/>
          </a:prstGeom>
          <a:noFill/>
        </p:spPr>
        <p:txBody>
          <a:bodyPr wrap="square" rtlCol="0">
            <a:spAutoFit/>
          </a:bodyPr>
          <a:lstStyle/>
          <a:p>
            <a:r>
              <a:rPr lang="en-GB" altLang="en-US" sz="1400" dirty="0" smtClean="0"/>
              <a:t>Source: b-Live foundation fieldwork, 469 respondents</a:t>
            </a:r>
            <a:endParaRPr lang="en-GB" altLang="en-US" sz="1400" dirty="0"/>
          </a:p>
        </p:txBody>
      </p:sp>
      <p:cxnSp>
        <p:nvCxnSpPr>
          <p:cNvPr id="20" name="Horizontal Line"/>
          <p:cNvCxnSpPr/>
          <p:nvPr>
            <p:custDataLst>
              <p:tags r:id="rId2"/>
            </p:custDataLst>
          </p:nvPr>
        </p:nvCxnSpPr>
        <p:spPr>
          <a:xfrm>
            <a:off x="1842143" y="2604835"/>
            <a:ext cx="4522984" cy="0"/>
          </a:xfrm>
          <a:prstGeom prst="line">
            <a:avLst/>
          </a:prstGeom>
          <a:ln/>
        </p:spPr>
        <p:style>
          <a:lnRef idx="1">
            <a:schemeClr val="accent2"/>
          </a:lnRef>
          <a:fillRef idx="0">
            <a:schemeClr val="accent2"/>
          </a:fillRef>
          <a:effectRef idx="0">
            <a:schemeClr val="accent2"/>
          </a:effectRef>
          <a:fontRef idx="minor">
            <a:schemeClr val="tx1"/>
          </a:fontRef>
        </p:style>
      </p:cxnSp>
      <p:sp>
        <p:nvSpPr>
          <p:cNvPr id="21" name="ListLeanHorizontalTextTopic0"/>
          <p:cNvSpPr txBox="1"/>
          <p:nvPr>
            <p:custDataLst>
              <p:tags r:id="rId3"/>
            </p:custDataLst>
          </p:nvPr>
        </p:nvSpPr>
        <p:spPr>
          <a:xfrm>
            <a:off x="1842143"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Perceptions of utility (</a:t>
            </a:r>
            <a:r>
              <a:rPr lang="en-GB" b="1" dirty="0" err="1" smtClean="0">
                <a:cs typeface="Arial" pitchFamily="34" charset="0"/>
              </a:rPr>
              <a:t>YouGov</a:t>
            </a:r>
            <a:r>
              <a:rPr lang="en-GB" b="1" dirty="0" smtClean="0">
                <a:cs typeface="Arial" pitchFamily="34" charset="0"/>
              </a:rPr>
              <a:t>, 2011)</a:t>
            </a:r>
            <a:endParaRPr lang="en-GB" b="1" dirty="0">
              <a:cs typeface="Arial" pitchFamily="34" charset="0"/>
            </a:endParaRPr>
          </a:p>
        </p:txBody>
      </p:sp>
      <p:cxnSp>
        <p:nvCxnSpPr>
          <p:cNvPr id="22" name="Horizontal Line"/>
          <p:cNvCxnSpPr/>
          <p:nvPr>
            <p:custDataLst>
              <p:tags r:id="rId4"/>
            </p:custDataLst>
          </p:nvPr>
        </p:nvCxnSpPr>
        <p:spPr>
          <a:xfrm>
            <a:off x="7140375" y="2604835"/>
            <a:ext cx="4566010" cy="0"/>
          </a:xfrm>
          <a:prstGeom prst="line">
            <a:avLst/>
          </a:prstGeom>
          <a:ln/>
        </p:spPr>
        <p:style>
          <a:lnRef idx="1">
            <a:schemeClr val="accent2"/>
          </a:lnRef>
          <a:fillRef idx="0">
            <a:schemeClr val="accent2"/>
          </a:fillRef>
          <a:effectRef idx="0">
            <a:schemeClr val="accent2"/>
          </a:effectRef>
          <a:fontRef idx="minor">
            <a:schemeClr val="tx1"/>
          </a:fontRef>
        </p:style>
      </p:cxnSp>
      <p:sp>
        <p:nvSpPr>
          <p:cNvPr id="23" name="ListLeanHorizontalTextTopic1"/>
          <p:cNvSpPr txBox="1"/>
          <p:nvPr>
            <p:custDataLst>
              <p:tags r:id="rId5"/>
            </p:custDataLst>
          </p:nvPr>
        </p:nvSpPr>
        <p:spPr>
          <a:xfrm>
            <a:off x="7140375"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Deciding on a career (b-live)</a:t>
            </a:r>
            <a:endParaRPr lang="en-GB" b="1" baseline="30000" dirty="0">
              <a:cs typeface="Arial" pitchFamily="34" charset="0"/>
            </a:endParaRPr>
          </a:p>
        </p:txBody>
      </p:sp>
    </p:spTree>
    <p:extLst>
      <p:ext uri="{BB962C8B-B14F-4D97-AF65-F5344CB8AC3E}">
        <p14:creationId xmlns:p14="http://schemas.microsoft.com/office/powerpoint/2010/main" val="2074051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4"/>
          <p:cNvSpPr>
            <a:spLocks noGrp="1"/>
          </p:cNvSpPr>
          <p:nvPr>
            <p:ph type="title"/>
          </p:nvPr>
        </p:nvSpPr>
        <p:spPr>
          <a:xfrm>
            <a:off x="916536" y="591153"/>
            <a:ext cx="7410400" cy="1143000"/>
          </a:xfrm>
        </p:spPr>
        <p:txBody>
          <a:bodyPr>
            <a:normAutofit/>
          </a:bodyPr>
          <a:lstStyle/>
          <a:p>
            <a:r>
              <a:rPr lang="en-GB" sz="2400" b="1" dirty="0" err="1">
                <a:latin typeface="+mn-lt"/>
              </a:rPr>
              <a:t>YouGov</a:t>
            </a:r>
            <a:r>
              <a:rPr lang="en-GB" sz="2400" b="1" dirty="0">
                <a:latin typeface="+mn-lt"/>
              </a:rPr>
              <a:t> survey - 1,002 UK adults aged 19-24 </a:t>
            </a:r>
          </a:p>
        </p:txBody>
      </p:sp>
      <p:sp>
        <p:nvSpPr>
          <p:cNvPr id="5" name="Content Placeholder 4"/>
          <p:cNvSpPr>
            <a:spLocks noGrp="1"/>
          </p:cNvSpPr>
          <p:nvPr>
            <p:ph sz="half" idx="1"/>
          </p:nvPr>
        </p:nvSpPr>
        <p:spPr>
          <a:xfrm>
            <a:off x="926009" y="1984574"/>
            <a:ext cx="3733800" cy="4307160"/>
          </a:xfrm>
        </p:spPr>
        <p:txBody>
          <a:bodyPr>
            <a:normAutofit fontScale="92500" lnSpcReduction="10000"/>
          </a:bodyPr>
          <a:lstStyle/>
          <a:p>
            <a:pPr marL="174625" indent="0">
              <a:buNone/>
            </a:pPr>
            <a:endParaRPr lang="en-GB" sz="1800" dirty="0"/>
          </a:p>
          <a:p>
            <a:pPr marL="174625" indent="0">
              <a:buNone/>
            </a:pPr>
            <a:r>
              <a:rPr lang="en-GB" sz="1800" b="1" i="1" dirty="0">
                <a:latin typeface="+mj-lt"/>
              </a:rPr>
              <a:t>Question</a:t>
            </a:r>
            <a:r>
              <a:rPr lang="en-GB" sz="1800" dirty="0">
                <a:latin typeface="+mj-lt"/>
              </a:rPr>
              <a:t>: Some schools and colleges arrange for their students (aged between 14 and 19) to take part in activities which involve employers of local business people providing things like work experience, mentoring, enterprise competitions, careers advice, CV or interview workshops, workplace visits, taking part in classroom discussions.</a:t>
            </a:r>
          </a:p>
          <a:p>
            <a:pPr marL="174625" indent="0">
              <a:buNone/>
            </a:pPr>
            <a:endParaRPr lang="en-GB" sz="1100" dirty="0">
              <a:latin typeface="+mj-lt"/>
            </a:endParaRPr>
          </a:p>
          <a:p>
            <a:pPr marL="174625" indent="0">
              <a:buNone/>
            </a:pPr>
            <a:r>
              <a:rPr lang="en-GB" sz="1800" dirty="0">
                <a:latin typeface="+mj-lt"/>
              </a:rPr>
              <a:t>Did you take part in such activities between those ages?  </a:t>
            </a:r>
          </a:p>
          <a:p>
            <a:pPr marL="174625" indent="0">
              <a:buNone/>
            </a:pPr>
            <a:endParaRPr lang="en-GB" sz="1100" dirty="0">
              <a:latin typeface="+mj-lt"/>
            </a:endParaRPr>
          </a:p>
          <a:p>
            <a:pPr marL="174625" indent="0">
              <a:buNone/>
            </a:pPr>
            <a:r>
              <a:rPr lang="en-GB" sz="1800" dirty="0">
                <a:latin typeface="+mj-lt"/>
              </a:rPr>
              <a:t>If so, on how many different occasions (more or less) did it happen?”</a:t>
            </a:r>
          </a:p>
          <a:p>
            <a:pPr marL="174625" indent="0">
              <a:buNone/>
            </a:pPr>
            <a:endParaRPr lang="en-GB" sz="1800" dirty="0"/>
          </a:p>
        </p:txBody>
      </p:sp>
      <p:graphicFrame>
        <p:nvGraphicFramePr>
          <p:cNvPr id="9" name="Object 1"/>
          <p:cNvGraphicFramePr>
            <a:graphicFrameLocks noGrp="1" noChangeAspect="1"/>
          </p:cNvGraphicFramePr>
          <p:nvPr>
            <p:ph sz="half" idx="2"/>
            <p:custDataLst>
              <p:tags r:id="rId1"/>
            </p:custDataLst>
            <p:extLst>
              <p:ext uri="{D42A27DB-BD31-4B8C-83A1-F6EECF244321}">
                <p14:modId xmlns:p14="http://schemas.microsoft.com/office/powerpoint/2010/main" val="1112476901"/>
              </p:ext>
            </p:extLst>
          </p:nvPr>
        </p:nvGraphicFramePr>
        <p:xfrm>
          <a:off x="5260282" y="2015421"/>
          <a:ext cx="6379268" cy="3796604"/>
        </p:xfrm>
        <a:graphic>
          <a:graphicData uri="http://schemas.openxmlformats.org/drawingml/2006/chart">
            <c:chart xmlns:c="http://schemas.openxmlformats.org/drawingml/2006/chart" xmlns:r="http://schemas.openxmlformats.org/officeDocument/2006/relationships" r:id="rId9"/>
          </a:graphicData>
        </a:graphic>
      </p:graphicFrame>
      <p:sp>
        <p:nvSpPr>
          <p:cNvPr id="10" name="Text Placeholder"/>
          <p:cNvSpPr>
            <a:spLocks noGrp="1"/>
          </p:cNvSpPr>
          <p:nvPr>
            <p:custDataLst>
              <p:tags r:id="rId2"/>
            </p:custDataLst>
          </p:nvPr>
        </p:nvSpPr>
        <p:spPr bwMode="auto">
          <a:xfrm>
            <a:off x="5723492" y="5758808"/>
            <a:ext cx="551127" cy="198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fld id="{8738A078-75EA-44FF-9604-A78FB6175C3C}" type="datetime'''Ne''''''''v''e''''''''''''''''''''''''''''''''''''''''r'''''">
              <a:rPr lang="en-US" sz="1600">
                <a:latin typeface="Calibri" panose="020F0502020204030204" pitchFamily="34" charset="0"/>
              </a:rPr>
              <a:pPr eaLnBrk="1" hangingPunct="1">
                <a:buFont typeface="Arial" panose="020B0604020202020204" pitchFamily="34" charset="0"/>
                <a:buNone/>
              </a:pPr>
              <a:t>Never</a:t>
            </a:fld>
            <a:endParaRPr lang="en-GB" sz="1600" dirty="0">
              <a:latin typeface="Calibri" panose="020F0502020204030204" pitchFamily="34" charset="0"/>
              <a:sym typeface="Arial" panose="020B0604020202020204" pitchFamily="34" charset="0"/>
            </a:endParaRPr>
          </a:p>
        </p:txBody>
      </p:sp>
      <p:sp>
        <p:nvSpPr>
          <p:cNvPr id="11" name="Text Placeholder"/>
          <p:cNvSpPr>
            <a:spLocks noGrp="1"/>
          </p:cNvSpPr>
          <p:nvPr>
            <p:custDataLst>
              <p:tags r:id="rId3"/>
            </p:custDataLst>
          </p:nvPr>
        </p:nvSpPr>
        <p:spPr bwMode="auto">
          <a:xfrm>
            <a:off x="8704923" y="5758808"/>
            <a:ext cx="541491"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fld id="{8A4B2DBB-CC8F-43E2-AA2C-175630128B37}" type="datetime'T''hree'' ''''''''''''''''t''''''im''''''e''s'">
              <a:rPr lang="en-US" sz="1600">
                <a:latin typeface="Calibri" panose="020F0502020204030204" pitchFamily="34" charset="0"/>
              </a:rPr>
              <a:pPr eaLnBrk="1" hangingPunct="1">
                <a:buFont typeface="Arial" panose="020B0604020202020204" pitchFamily="34" charset="0"/>
                <a:buNone/>
              </a:pPr>
              <a:t>Three times</a:t>
            </a:fld>
            <a:endParaRPr lang="en-GB" sz="1600">
              <a:latin typeface="Calibri" panose="020F0502020204030204" pitchFamily="34" charset="0"/>
              <a:sym typeface="Arial" panose="020B0604020202020204" pitchFamily="34" charset="0"/>
            </a:endParaRPr>
          </a:p>
        </p:txBody>
      </p:sp>
      <p:sp>
        <p:nvSpPr>
          <p:cNvPr id="12" name="Text Placeholder"/>
          <p:cNvSpPr>
            <a:spLocks noGrp="1"/>
          </p:cNvSpPr>
          <p:nvPr>
            <p:custDataLst>
              <p:tags r:id="rId4"/>
            </p:custDataLst>
          </p:nvPr>
        </p:nvSpPr>
        <p:spPr bwMode="auto">
          <a:xfrm>
            <a:off x="10843484" y="5758808"/>
            <a:ext cx="483681"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fld id="{A523BF67-2174-4A2F-841D-D14794EF2A68}" type="datetime'''''''D''o''''n’''''t ''''''''k''n''''''o''''''''''w'''">
              <a:rPr lang="en-US" sz="1600">
                <a:latin typeface="Calibri" panose="020F0502020204030204" pitchFamily="34" charset="0"/>
              </a:rPr>
              <a:pPr eaLnBrk="1" hangingPunct="1">
                <a:buFont typeface="Arial" panose="020B0604020202020204" pitchFamily="34" charset="0"/>
                <a:buNone/>
              </a:pPr>
              <a:t>Don’t know</a:t>
            </a:fld>
            <a:endParaRPr lang="en-GB" sz="1600" dirty="0">
              <a:latin typeface="Calibri" panose="020F0502020204030204" pitchFamily="34" charset="0"/>
              <a:sym typeface="Arial" panose="020B0604020202020204" pitchFamily="34" charset="0"/>
            </a:endParaRPr>
          </a:p>
        </p:txBody>
      </p:sp>
      <p:sp>
        <p:nvSpPr>
          <p:cNvPr id="13" name="Text Placeholder"/>
          <p:cNvSpPr>
            <a:spLocks noGrp="1"/>
          </p:cNvSpPr>
          <p:nvPr>
            <p:custDataLst>
              <p:tags r:id="rId5"/>
            </p:custDataLst>
          </p:nvPr>
        </p:nvSpPr>
        <p:spPr bwMode="auto">
          <a:xfrm>
            <a:off x="9799313" y="5758806"/>
            <a:ext cx="707214" cy="595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fld id="{3680FEE5-64CD-40DB-8F01-817ED5C5454B}" type="datetime'Fou''''r ''''''''t''ime''''s'' o''''r'''' ''m''or''''''e'">
              <a:rPr lang="en-US" sz="1600">
                <a:latin typeface="Calibri" panose="020F0502020204030204" pitchFamily="34" charset="0"/>
              </a:rPr>
              <a:pPr eaLnBrk="1" hangingPunct="1">
                <a:buFont typeface="Arial" panose="020B0604020202020204" pitchFamily="34" charset="0"/>
                <a:buNone/>
              </a:pPr>
              <a:t>Four times or more</a:t>
            </a:fld>
            <a:endParaRPr lang="en-GB" sz="1600" dirty="0">
              <a:latin typeface="Calibri" panose="020F0502020204030204" pitchFamily="34" charset="0"/>
              <a:sym typeface="Arial" panose="020B0604020202020204" pitchFamily="34" charset="0"/>
            </a:endParaRPr>
          </a:p>
        </p:txBody>
      </p:sp>
      <p:sp>
        <p:nvSpPr>
          <p:cNvPr id="14" name="Text Placeholder"/>
          <p:cNvSpPr>
            <a:spLocks noGrp="1"/>
          </p:cNvSpPr>
          <p:nvPr>
            <p:custDataLst>
              <p:tags r:id="rId6"/>
            </p:custDataLst>
          </p:nvPr>
        </p:nvSpPr>
        <p:spPr bwMode="auto">
          <a:xfrm>
            <a:off x="6694015" y="5758808"/>
            <a:ext cx="495244" cy="198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fld id="{66D6806A-547D-4D47-AC62-7EE57DDF38B6}" type="datetime'O''''''''''nc''''''''''''''e'''''''''''">
              <a:rPr lang="en-US" sz="1600">
                <a:latin typeface="Calibri" panose="020F0502020204030204" pitchFamily="34" charset="0"/>
              </a:rPr>
              <a:pPr eaLnBrk="1" hangingPunct="1">
                <a:buFont typeface="Arial" panose="020B0604020202020204" pitchFamily="34" charset="0"/>
                <a:buNone/>
              </a:pPr>
              <a:t>Once</a:t>
            </a:fld>
            <a:endParaRPr lang="en-GB" sz="1600">
              <a:latin typeface="Calibri" panose="020F0502020204030204" pitchFamily="34" charset="0"/>
              <a:sym typeface="Arial" panose="020B0604020202020204" pitchFamily="34" charset="0"/>
            </a:endParaRPr>
          </a:p>
        </p:txBody>
      </p:sp>
      <p:sp>
        <p:nvSpPr>
          <p:cNvPr id="15" name="Text Placeholder"/>
          <p:cNvSpPr>
            <a:spLocks noGrp="1"/>
          </p:cNvSpPr>
          <p:nvPr>
            <p:custDataLst>
              <p:tags r:id="rId7"/>
            </p:custDataLst>
          </p:nvPr>
        </p:nvSpPr>
        <p:spPr bwMode="auto">
          <a:xfrm>
            <a:off x="7867901" y="5758808"/>
            <a:ext cx="541493" cy="198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None/>
            </a:pPr>
            <a:fld id="{98C165BF-ADEF-42D0-A664-AB17CAF0F906}" type="datetime'T''''''''''''w''''''''''''''''''''''i''''ce'''''''''">
              <a:rPr lang="en-US" sz="1600">
                <a:latin typeface="Calibri" panose="020F0502020204030204" pitchFamily="34" charset="0"/>
              </a:rPr>
              <a:pPr eaLnBrk="1" hangingPunct="1">
                <a:buFont typeface="Arial" panose="020B0604020202020204" pitchFamily="34" charset="0"/>
                <a:buNone/>
              </a:pPr>
              <a:t>Twice</a:t>
            </a:fld>
            <a:endParaRPr lang="en-GB" sz="1600">
              <a:latin typeface="Calibri" panose="020F0502020204030204" pitchFamily="34" charset="0"/>
              <a:sym typeface="Arial" panose="020B0604020202020204" pitchFamily="34" charset="0"/>
            </a:endParaRPr>
          </a:p>
        </p:txBody>
      </p:sp>
      <p:pic>
        <p:nvPicPr>
          <p:cNvPr id="17" name="Picture 16"/>
          <p:cNvPicPr>
            <a:picLocks noChangeAspect="1"/>
          </p:cNvPicPr>
          <p:nvPr/>
        </p:nvPicPr>
        <p:blipFill>
          <a:blip r:embed="rId10"/>
          <a:stretch>
            <a:fillRect/>
          </a:stretch>
        </p:blipFill>
        <p:spPr>
          <a:xfrm>
            <a:off x="9271835" y="166462"/>
            <a:ext cx="2920165" cy="996191"/>
          </a:xfrm>
          <a:prstGeom prst="rect">
            <a:avLst/>
          </a:prstGeom>
        </p:spPr>
      </p:pic>
    </p:spTree>
    <p:extLst>
      <p:ext uri="{BB962C8B-B14F-4D97-AF65-F5344CB8AC3E}">
        <p14:creationId xmlns:p14="http://schemas.microsoft.com/office/powerpoint/2010/main" val="2034314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1"/>
            </p:custDataLst>
          </p:nvPr>
        </p:nvSpPr>
        <p:spPr>
          <a:xfrm>
            <a:off x="566744" y="668642"/>
            <a:ext cx="10515600" cy="1325562"/>
          </a:xfrm>
        </p:spPr>
        <p:txBody>
          <a:bodyPr>
            <a:normAutofit/>
          </a:bodyPr>
          <a:lstStyle/>
          <a:p>
            <a:pPr eaLnBrk="1" hangingPunct="1"/>
            <a:r>
              <a:rPr lang="en-GB" sz="2400" b="1" dirty="0">
                <a:latin typeface="+mn-lt"/>
              </a:rPr>
              <a:t>Interval regression: Average correlation of £500 - £1,300  </a:t>
            </a:r>
            <a:r>
              <a:rPr lang="en-GB" sz="2400" b="1" dirty="0" smtClean="0">
                <a:latin typeface="+mn-lt"/>
              </a:rPr>
              <a:t/>
            </a:r>
            <a:br>
              <a:rPr lang="en-GB" sz="2400" b="1" dirty="0" smtClean="0">
                <a:latin typeface="+mn-lt"/>
              </a:rPr>
            </a:br>
            <a:r>
              <a:rPr lang="en-GB" sz="2400" b="1" dirty="0" smtClean="0">
                <a:latin typeface="+mn-lt"/>
              </a:rPr>
              <a:t>between wage and </a:t>
            </a:r>
            <a:r>
              <a:rPr lang="en-GB" sz="2400" b="1" dirty="0">
                <a:latin typeface="+mn-lt"/>
              </a:rPr>
              <a:t>each extra employer contact </a:t>
            </a:r>
            <a:r>
              <a:rPr lang="en-GB" sz="2400" b="1" dirty="0" smtClean="0">
                <a:latin typeface="+mn-lt"/>
              </a:rPr>
              <a:t>(N=169, FT only)</a:t>
            </a:r>
            <a:endParaRPr lang="en-GB" sz="2400" b="1" dirty="0">
              <a:latin typeface="+mn-lt"/>
            </a:endParaRPr>
          </a:p>
        </p:txBody>
      </p:sp>
      <p:cxnSp>
        <p:nvCxnSpPr>
          <p:cNvPr id="7" name="Horizontal Line"/>
          <p:cNvCxnSpPr/>
          <p:nvPr>
            <p:custDataLst>
              <p:tags r:id="rId2"/>
            </p:custDataLst>
          </p:nvPr>
        </p:nvCxnSpPr>
        <p:spPr>
          <a:xfrm>
            <a:off x="2138408" y="2864719"/>
            <a:ext cx="2773082" cy="0"/>
          </a:xfrm>
          <a:prstGeom prst="line">
            <a:avLst/>
          </a:prstGeom>
          <a:ln/>
        </p:spPr>
        <p:style>
          <a:lnRef idx="1">
            <a:schemeClr val="accent2"/>
          </a:lnRef>
          <a:fillRef idx="0">
            <a:schemeClr val="accent2"/>
          </a:fillRef>
          <a:effectRef idx="0">
            <a:schemeClr val="accent2"/>
          </a:effectRef>
          <a:fontRef idx="minor">
            <a:schemeClr val="tx1"/>
          </a:fontRef>
        </p:style>
      </p:cxnSp>
      <p:sp>
        <p:nvSpPr>
          <p:cNvPr id="8" name="ListLeanHorizontalTextTopic0"/>
          <p:cNvSpPr txBox="1">
            <a:spLocks noChangeArrowheads="1"/>
          </p:cNvSpPr>
          <p:nvPr>
            <p:custDataLst>
              <p:tags r:id="rId3"/>
            </p:custDataLst>
          </p:nvPr>
        </p:nvSpPr>
        <p:spPr bwMode="auto">
          <a:xfrm>
            <a:off x="2138408" y="2564905"/>
            <a:ext cx="4171950" cy="2862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lnSpc>
                <a:spcPct val="93000"/>
              </a:lnSpc>
              <a:spcBef>
                <a:spcPts val="300"/>
              </a:spcBef>
              <a:buClr>
                <a:schemeClr val="tx1"/>
              </a:buClr>
              <a:buSzPct val="100000"/>
            </a:pPr>
            <a:r>
              <a:rPr lang="en-GB" sz="2000" dirty="0">
                <a:latin typeface="+mj-lt"/>
              </a:rPr>
              <a:t>Control variables </a:t>
            </a:r>
          </a:p>
        </p:txBody>
      </p:sp>
      <p:sp>
        <p:nvSpPr>
          <p:cNvPr id="9" name="ListLeanHorizontalTextDetail0"/>
          <p:cNvSpPr txBox="1">
            <a:spLocks noChangeArrowheads="1"/>
          </p:cNvSpPr>
          <p:nvPr>
            <p:custDataLst>
              <p:tags r:id="rId4"/>
            </p:custDataLst>
          </p:nvPr>
        </p:nvSpPr>
        <p:spPr bwMode="auto">
          <a:xfrm>
            <a:off x="2138408" y="2977430"/>
            <a:ext cx="4171950" cy="2265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Age</a:t>
            </a:r>
          </a:p>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Highest qualification (L1-L5)</a:t>
            </a:r>
          </a:p>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Ethnicity (white </a:t>
            </a:r>
            <a:r>
              <a:rPr lang="en-GB" sz="1800" b="0" dirty="0" err="1">
                <a:latin typeface="+mj-lt"/>
              </a:rPr>
              <a:t>vs</a:t>
            </a:r>
            <a:r>
              <a:rPr lang="en-GB" sz="1800" b="0" dirty="0">
                <a:latin typeface="+mj-lt"/>
              </a:rPr>
              <a:t> non-white)</a:t>
            </a:r>
          </a:p>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Region of UK</a:t>
            </a:r>
          </a:p>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School type 14-16</a:t>
            </a:r>
          </a:p>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School type 16-19</a:t>
            </a:r>
          </a:p>
          <a:p>
            <a:pPr lvl="1" eaLnBrk="1" hangingPunct="1">
              <a:lnSpc>
                <a:spcPct val="93000"/>
              </a:lnSpc>
              <a:spcBef>
                <a:spcPts val="300"/>
              </a:spcBef>
              <a:spcAft>
                <a:spcPts val="300"/>
              </a:spcAft>
              <a:buClr>
                <a:schemeClr val="tx1"/>
              </a:buClr>
              <a:buSzPct val="100000"/>
              <a:buFont typeface="Arial" panose="020B0604020202020204" pitchFamily="34" charset="0"/>
              <a:buChar char="•"/>
            </a:pPr>
            <a:r>
              <a:rPr lang="en-GB" sz="1800" b="0" dirty="0">
                <a:latin typeface="+mj-lt"/>
              </a:rPr>
              <a:t>Gender</a:t>
            </a:r>
          </a:p>
        </p:txBody>
      </p:sp>
      <p:sp>
        <p:nvSpPr>
          <p:cNvPr id="14" name="ListLeanHorizontalTextTopic1"/>
          <p:cNvSpPr txBox="1">
            <a:spLocks noChangeArrowheads="1"/>
          </p:cNvSpPr>
          <p:nvPr>
            <p:custDataLst>
              <p:tags r:id="rId5"/>
            </p:custDataLst>
          </p:nvPr>
        </p:nvSpPr>
        <p:spPr bwMode="auto">
          <a:xfrm>
            <a:off x="5824544" y="2564905"/>
            <a:ext cx="2253476" cy="286232"/>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lnSpc>
                <a:spcPct val="93000"/>
              </a:lnSpc>
              <a:spcBef>
                <a:spcPts val="300"/>
              </a:spcBef>
              <a:buClr>
                <a:schemeClr val="tx1"/>
              </a:buClr>
              <a:buSzPct val="100000"/>
            </a:pPr>
            <a:r>
              <a:rPr lang="en-GB" sz="2000" dirty="0">
                <a:latin typeface="+mj-lt"/>
              </a:rPr>
              <a:t>Variable</a:t>
            </a:r>
          </a:p>
        </p:txBody>
      </p:sp>
      <p:sp>
        <p:nvSpPr>
          <p:cNvPr id="15" name="ListLeanHorizontalTextTopic1"/>
          <p:cNvSpPr txBox="1">
            <a:spLocks noChangeArrowheads="1"/>
          </p:cNvSpPr>
          <p:nvPr>
            <p:custDataLst>
              <p:tags r:id="rId6"/>
            </p:custDataLst>
          </p:nvPr>
        </p:nvSpPr>
        <p:spPr bwMode="auto">
          <a:xfrm>
            <a:off x="8355608" y="2564905"/>
            <a:ext cx="984940" cy="286232"/>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lnSpc>
                <a:spcPct val="93000"/>
              </a:lnSpc>
              <a:spcBef>
                <a:spcPts val="300"/>
              </a:spcBef>
              <a:buClr>
                <a:schemeClr val="tx1"/>
              </a:buClr>
              <a:buSzPct val="100000"/>
            </a:pPr>
            <a:r>
              <a:rPr lang="en-GB" sz="2000" dirty="0">
                <a:latin typeface="+mj-lt"/>
              </a:rPr>
              <a:t>P-Value</a:t>
            </a:r>
          </a:p>
        </p:txBody>
      </p:sp>
      <p:sp>
        <p:nvSpPr>
          <p:cNvPr id="16" name="ListLeanHorizontalTextDetail1"/>
          <p:cNvSpPr txBox="1">
            <a:spLocks noChangeArrowheads="1"/>
          </p:cNvSpPr>
          <p:nvPr>
            <p:custDataLst>
              <p:tags r:id="rId7"/>
            </p:custDataLst>
          </p:nvPr>
        </p:nvSpPr>
        <p:spPr bwMode="auto">
          <a:xfrm>
            <a:off x="5928887" y="4825524"/>
            <a:ext cx="2255246"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Highest </a:t>
            </a:r>
            <a:r>
              <a:rPr lang="en-GB" sz="1800" b="0" dirty="0" err="1">
                <a:latin typeface="+mj-lt"/>
              </a:rPr>
              <a:t>qual</a:t>
            </a:r>
            <a:r>
              <a:rPr lang="en-GB" sz="1800" b="0" dirty="0">
                <a:latin typeface="+mj-lt"/>
              </a:rPr>
              <a:t> level</a:t>
            </a:r>
          </a:p>
        </p:txBody>
      </p:sp>
      <p:sp>
        <p:nvSpPr>
          <p:cNvPr id="17" name="ListLeanHorizontalTextDetail1"/>
          <p:cNvSpPr txBox="1">
            <a:spLocks noChangeArrowheads="1"/>
          </p:cNvSpPr>
          <p:nvPr>
            <p:custDataLst>
              <p:tags r:id="rId8"/>
            </p:custDataLst>
          </p:nvPr>
        </p:nvSpPr>
        <p:spPr bwMode="auto">
          <a:xfrm>
            <a:off x="8356534" y="4824792"/>
            <a:ext cx="984015" cy="515269"/>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0.01 - 0.08</a:t>
            </a:r>
          </a:p>
        </p:txBody>
      </p:sp>
      <p:sp>
        <p:nvSpPr>
          <p:cNvPr id="18" name="ListLeanHorizontalTextDetail1"/>
          <p:cNvSpPr txBox="1">
            <a:spLocks noChangeArrowheads="1"/>
          </p:cNvSpPr>
          <p:nvPr>
            <p:custDataLst>
              <p:tags r:id="rId9"/>
            </p:custDataLst>
          </p:nvPr>
        </p:nvSpPr>
        <p:spPr bwMode="auto">
          <a:xfrm>
            <a:off x="5928887" y="3026514"/>
            <a:ext cx="2254686"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Age</a:t>
            </a:r>
          </a:p>
        </p:txBody>
      </p:sp>
      <p:sp>
        <p:nvSpPr>
          <p:cNvPr id="19" name="ListLeanHorizontalTextDetail1"/>
          <p:cNvSpPr txBox="1">
            <a:spLocks noChangeArrowheads="1"/>
          </p:cNvSpPr>
          <p:nvPr>
            <p:custDataLst>
              <p:tags r:id="rId10"/>
            </p:custDataLst>
          </p:nvPr>
        </p:nvSpPr>
        <p:spPr bwMode="auto">
          <a:xfrm>
            <a:off x="8356778" y="3027311"/>
            <a:ext cx="983770"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0.02</a:t>
            </a:r>
          </a:p>
        </p:txBody>
      </p:sp>
      <p:sp>
        <p:nvSpPr>
          <p:cNvPr id="20" name="ListLeanHorizontalTextDetail1"/>
          <p:cNvSpPr txBox="1">
            <a:spLocks noChangeArrowheads="1"/>
          </p:cNvSpPr>
          <p:nvPr>
            <p:custDataLst>
              <p:tags r:id="rId11"/>
            </p:custDataLst>
          </p:nvPr>
        </p:nvSpPr>
        <p:spPr bwMode="auto">
          <a:xfrm>
            <a:off x="5928888" y="3526136"/>
            <a:ext cx="2255345"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Employer contacts</a:t>
            </a:r>
          </a:p>
        </p:txBody>
      </p:sp>
      <p:sp>
        <p:nvSpPr>
          <p:cNvPr id="21" name="ListLeanHorizontalTextDetail1"/>
          <p:cNvSpPr txBox="1">
            <a:spLocks noChangeArrowheads="1"/>
          </p:cNvSpPr>
          <p:nvPr>
            <p:custDataLst>
              <p:tags r:id="rId12"/>
            </p:custDataLst>
          </p:nvPr>
        </p:nvSpPr>
        <p:spPr bwMode="auto">
          <a:xfrm>
            <a:off x="8356492" y="3526136"/>
            <a:ext cx="984057"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a:latin typeface="+mj-lt"/>
              </a:rPr>
              <a:t>0.03</a:t>
            </a:r>
          </a:p>
        </p:txBody>
      </p:sp>
      <p:sp>
        <p:nvSpPr>
          <p:cNvPr id="22" name="ListLeanHorizontalTextDetail1"/>
          <p:cNvSpPr txBox="1">
            <a:spLocks noChangeArrowheads="1"/>
          </p:cNvSpPr>
          <p:nvPr>
            <p:custDataLst>
              <p:tags r:id="rId13"/>
            </p:custDataLst>
          </p:nvPr>
        </p:nvSpPr>
        <p:spPr bwMode="auto">
          <a:xfrm>
            <a:off x="5928887" y="4052808"/>
            <a:ext cx="2255344" cy="515269"/>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Independent school   </a:t>
            </a:r>
            <a:r>
              <a:rPr lang="en-GB" sz="1800" b="0" dirty="0" smtClean="0">
                <a:latin typeface="+mj-lt"/>
              </a:rPr>
              <a:t>    (</a:t>
            </a:r>
            <a:r>
              <a:rPr lang="en-GB" sz="1800" b="0" dirty="0">
                <a:latin typeface="+mj-lt"/>
              </a:rPr>
              <a:t>16-19)</a:t>
            </a:r>
          </a:p>
        </p:txBody>
      </p:sp>
      <p:sp>
        <p:nvSpPr>
          <p:cNvPr id="23" name="ListLeanHorizontalTextDetail1"/>
          <p:cNvSpPr txBox="1">
            <a:spLocks noChangeArrowheads="1"/>
          </p:cNvSpPr>
          <p:nvPr>
            <p:custDataLst>
              <p:tags r:id="rId14"/>
            </p:custDataLst>
          </p:nvPr>
        </p:nvSpPr>
        <p:spPr bwMode="auto">
          <a:xfrm>
            <a:off x="8356492" y="4052818"/>
            <a:ext cx="984057"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0.04</a:t>
            </a:r>
          </a:p>
        </p:txBody>
      </p:sp>
      <p:cxnSp>
        <p:nvCxnSpPr>
          <p:cNvPr id="24" name="Horizontal Line"/>
          <p:cNvCxnSpPr/>
          <p:nvPr>
            <p:custDataLst>
              <p:tags r:id="rId15"/>
            </p:custDataLst>
          </p:nvPr>
        </p:nvCxnSpPr>
        <p:spPr bwMode="auto">
          <a:xfrm>
            <a:off x="5824545" y="2866550"/>
            <a:ext cx="2092885" cy="0"/>
          </a:xfrm>
          <a:prstGeom prst="line">
            <a:avLst/>
          </a:prstGeom>
          <a:ln w="12700"/>
        </p:spPr>
        <p:style>
          <a:lnRef idx="2">
            <a:schemeClr val="accent2"/>
          </a:lnRef>
          <a:fillRef idx="1">
            <a:schemeClr val="lt1"/>
          </a:fillRef>
          <a:effectRef idx="0">
            <a:schemeClr val="accent2"/>
          </a:effectRef>
          <a:fontRef idx="minor">
            <a:schemeClr val="dk1"/>
          </a:fontRef>
        </p:style>
      </p:cxnSp>
      <p:cxnSp>
        <p:nvCxnSpPr>
          <p:cNvPr id="25" name="Horizontal Line"/>
          <p:cNvCxnSpPr/>
          <p:nvPr>
            <p:custDataLst>
              <p:tags r:id="rId16"/>
            </p:custDataLst>
          </p:nvPr>
        </p:nvCxnSpPr>
        <p:spPr bwMode="auto">
          <a:xfrm>
            <a:off x="8313154" y="2864720"/>
            <a:ext cx="984940" cy="1831"/>
          </a:xfrm>
          <a:prstGeom prst="line">
            <a:avLst/>
          </a:prstGeom>
          <a:ln w="12700">
            <a:noFill/>
          </a:ln>
        </p:spPr>
        <p:style>
          <a:lnRef idx="2">
            <a:schemeClr val="accent2"/>
          </a:lnRef>
          <a:fillRef idx="1">
            <a:schemeClr val="lt1"/>
          </a:fillRef>
          <a:effectRef idx="0">
            <a:schemeClr val="accent2"/>
          </a:effectRef>
          <a:fontRef idx="minor">
            <a:schemeClr val="dk1"/>
          </a:fontRef>
        </p:style>
      </p:cxnSp>
      <p:cxnSp>
        <p:nvCxnSpPr>
          <p:cNvPr id="26" name="Horizontal Line"/>
          <p:cNvCxnSpPr/>
          <p:nvPr>
            <p:custDataLst>
              <p:tags r:id="rId17"/>
            </p:custDataLst>
          </p:nvPr>
        </p:nvCxnSpPr>
        <p:spPr bwMode="auto">
          <a:xfrm>
            <a:off x="5824545" y="3359596"/>
            <a:ext cx="2092885"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27" name="Horizontal Line"/>
          <p:cNvCxnSpPr/>
          <p:nvPr>
            <p:custDataLst>
              <p:tags r:id="rId18"/>
            </p:custDataLst>
          </p:nvPr>
        </p:nvCxnSpPr>
        <p:spPr bwMode="auto">
          <a:xfrm>
            <a:off x="8313154" y="3357766"/>
            <a:ext cx="984940" cy="1831"/>
          </a:xfrm>
          <a:prstGeom prst="line">
            <a:avLst/>
          </a:prstGeom>
          <a:ln>
            <a:noFill/>
          </a:ln>
        </p:spPr>
        <p:style>
          <a:lnRef idx="2">
            <a:schemeClr val="accent2"/>
          </a:lnRef>
          <a:fillRef idx="1">
            <a:schemeClr val="lt1"/>
          </a:fillRef>
          <a:effectRef idx="0">
            <a:schemeClr val="accent2"/>
          </a:effectRef>
          <a:fontRef idx="minor">
            <a:schemeClr val="dk1"/>
          </a:fontRef>
        </p:style>
      </p:cxnSp>
      <p:cxnSp>
        <p:nvCxnSpPr>
          <p:cNvPr id="28" name="Horizontal Line"/>
          <p:cNvCxnSpPr/>
          <p:nvPr>
            <p:custDataLst>
              <p:tags r:id="rId19"/>
            </p:custDataLst>
          </p:nvPr>
        </p:nvCxnSpPr>
        <p:spPr bwMode="auto">
          <a:xfrm>
            <a:off x="5824545" y="3888614"/>
            <a:ext cx="2092885"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29" name="Horizontal Line"/>
          <p:cNvCxnSpPr/>
          <p:nvPr>
            <p:custDataLst>
              <p:tags r:id="rId20"/>
            </p:custDataLst>
          </p:nvPr>
        </p:nvCxnSpPr>
        <p:spPr bwMode="auto">
          <a:xfrm>
            <a:off x="8313154" y="3886784"/>
            <a:ext cx="984940" cy="1831"/>
          </a:xfrm>
          <a:prstGeom prst="line">
            <a:avLst/>
          </a:prstGeom>
          <a:ln>
            <a:noFill/>
          </a:ln>
        </p:spPr>
        <p:style>
          <a:lnRef idx="2">
            <a:schemeClr val="accent2"/>
          </a:lnRef>
          <a:fillRef idx="1">
            <a:schemeClr val="lt1"/>
          </a:fillRef>
          <a:effectRef idx="0">
            <a:schemeClr val="accent2"/>
          </a:effectRef>
          <a:fontRef idx="minor">
            <a:schemeClr val="dk1"/>
          </a:fontRef>
        </p:style>
      </p:cxnSp>
      <p:cxnSp>
        <p:nvCxnSpPr>
          <p:cNvPr id="30" name="Horizontal Line"/>
          <p:cNvCxnSpPr/>
          <p:nvPr>
            <p:custDataLst>
              <p:tags r:id="rId21"/>
            </p:custDataLst>
          </p:nvPr>
        </p:nvCxnSpPr>
        <p:spPr bwMode="auto">
          <a:xfrm>
            <a:off x="5824545" y="4660597"/>
            <a:ext cx="2092885" cy="0"/>
          </a:xfrm>
          <a:prstGeom prst="line">
            <a:avLst/>
          </a:prstGeom>
          <a:ln/>
        </p:spPr>
        <p:style>
          <a:lnRef idx="2">
            <a:schemeClr val="accent2"/>
          </a:lnRef>
          <a:fillRef idx="1">
            <a:schemeClr val="lt1"/>
          </a:fillRef>
          <a:effectRef idx="0">
            <a:schemeClr val="accent2"/>
          </a:effectRef>
          <a:fontRef idx="minor">
            <a:schemeClr val="dk1"/>
          </a:fontRef>
        </p:style>
      </p:cxnSp>
      <p:cxnSp>
        <p:nvCxnSpPr>
          <p:cNvPr id="31" name="Horizontal Line"/>
          <p:cNvCxnSpPr/>
          <p:nvPr>
            <p:custDataLst>
              <p:tags r:id="rId22"/>
            </p:custDataLst>
          </p:nvPr>
        </p:nvCxnSpPr>
        <p:spPr bwMode="auto">
          <a:xfrm>
            <a:off x="8313154" y="4658767"/>
            <a:ext cx="984940" cy="1831"/>
          </a:xfrm>
          <a:prstGeom prst="line">
            <a:avLst/>
          </a:prstGeom>
          <a:ln>
            <a:noFill/>
          </a:ln>
        </p:spPr>
        <p:style>
          <a:lnRef idx="2">
            <a:schemeClr val="accent2"/>
          </a:lnRef>
          <a:fillRef idx="1">
            <a:schemeClr val="lt1"/>
          </a:fillRef>
          <a:effectRef idx="0">
            <a:schemeClr val="accent2"/>
          </a:effectRef>
          <a:fontRef idx="minor">
            <a:schemeClr val="dk1"/>
          </a:fontRef>
        </p:style>
      </p:cxnSp>
      <p:sp>
        <p:nvSpPr>
          <p:cNvPr id="32" name="ListLeanHorizontalTextTopic1"/>
          <p:cNvSpPr txBox="1">
            <a:spLocks noChangeArrowheads="1"/>
          </p:cNvSpPr>
          <p:nvPr>
            <p:custDataLst>
              <p:tags r:id="rId23"/>
            </p:custDataLst>
          </p:nvPr>
        </p:nvSpPr>
        <p:spPr bwMode="auto">
          <a:xfrm>
            <a:off x="9448231" y="2564905"/>
            <a:ext cx="984940" cy="286232"/>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eaLnBrk="0" hangingPunct="0">
              <a:defRPr sz="1300" b="1">
                <a:solidFill>
                  <a:schemeClr val="tx1"/>
                </a:solidFill>
                <a:latin typeface="Arial" panose="020B0604020202020204" pitchFamily="34" charset="0"/>
                <a:cs typeface="Arial" panose="020B0604020202020204" pitchFamily="34" charset="0"/>
              </a:defRPr>
            </a:lvl1pPr>
            <a:lvl2pPr marL="742950" indent="-285750"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eaLnBrk="1" hangingPunct="1">
              <a:lnSpc>
                <a:spcPct val="93000"/>
              </a:lnSpc>
              <a:spcBef>
                <a:spcPts val="300"/>
              </a:spcBef>
              <a:buClr>
                <a:schemeClr val="tx1"/>
              </a:buClr>
              <a:buSzPct val="100000"/>
            </a:pPr>
            <a:r>
              <a:rPr lang="en-GB" sz="2000" dirty="0">
                <a:latin typeface="+mj-lt"/>
              </a:rPr>
              <a:t>Value</a:t>
            </a:r>
          </a:p>
        </p:txBody>
      </p:sp>
      <p:sp>
        <p:nvSpPr>
          <p:cNvPr id="33" name="ListLeanHorizontalTextDetail1"/>
          <p:cNvSpPr txBox="1">
            <a:spLocks noChangeArrowheads="1"/>
          </p:cNvSpPr>
          <p:nvPr>
            <p:custDataLst>
              <p:tags r:id="rId24"/>
            </p:custDataLst>
          </p:nvPr>
        </p:nvSpPr>
        <p:spPr bwMode="auto">
          <a:xfrm>
            <a:off x="9449157" y="4824792"/>
            <a:ext cx="984015" cy="515269"/>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£5,000-£8,000</a:t>
            </a:r>
          </a:p>
        </p:txBody>
      </p:sp>
      <p:sp>
        <p:nvSpPr>
          <p:cNvPr id="34" name="ListLeanHorizontalTextDetail1"/>
          <p:cNvSpPr txBox="1">
            <a:spLocks noChangeArrowheads="1"/>
          </p:cNvSpPr>
          <p:nvPr>
            <p:custDataLst>
              <p:tags r:id="rId25"/>
            </p:custDataLst>
          </p:nvPr>
        </p:nvSpPr>
        <p:spPr bwMode="auto">
          <a:xfrm>
            <a:off x="9449401" y="3027311"/>
            <a:ext cx="983770"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£900</a:t>
            </a:r>
          </a:p>
        </p:txBody>
      </p:sp>
      <p:sp>
        <p:nvSpPr>
          <p:cNvPr id="35" name="ListLeanHorizontalTextDetail1"/>
          <p:cNvSpPr txBox="1">
            <a:spLocks noChangeArrowheads="1"/>
          </p:cNvSpPr>
          <p:nvPr>
            <p:custDataLst>
              <p:tags r:id="rId26"/>
            </p:custDataLst>
          </p:nvPr>
        </p:nvSpPr>
        <p:spPr bwMode="auto">
          <a:xfrm>
            <a:off x="9449115" y="3526136"/>
            <a:ext cx="984057"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£900</a:t>
            </a:r>
          </a:p>
        </p:txBody>
      </p:sp>
      <p:sp>
        <p:nvSpPr>
          <p:cNvPr id="36" name="ListLeanHorizontalTextDetail1"/>
          <p:cNvSpPr txBox="1">
            <a:spLocks noChangeArrowheads="1"/>
          </p:cNvSpPr>
          <p:nvPr>
            <p:custDataLst>
              <p:tags r:id="rId27"/>
            </p:custDataLst>
          </p:nvPr>
        </p:nvSpPr>
        <p:spPr bwMode="auto">
          <a:xfrm>
            <a:off x="9449115" y="4052818"/>
            <a:ext cx="984057" cy="257635"/>
          </a:xfrm>
          <a:prstGeom prst="rect">
            <a:avLst/>
          </a:prstGeom>
          <a:ln>
            <a:noFill/>
          </a:ln>
          <a:extLst>
            <a:ext uri="{909E8E84-426E-40dd-AFC4-6F175D3DCCD1}">
              <a14:hiddenFill xmlns="" xmlns:a14="http://schemas.microsoft.com/office/drawing/2010/main">
                <a:solidFill>
                  <a:srgbClr val="FFFFFF"/>
                </a:solidFill>
              </a14:hiddenFill>
            </a:ext>
          </a:extLst>
        </p:spPr>
        <p:style>
          <a:lnRef idx="2">
            <a:schemeClr val="accent2"/>
          </a:lnRef>
          <a:fillRef idx="1">
            <a:schemeClr val="lt1"/>
          </a:fillRef>
          <a:effectRef idx="0">
            <a:schemeClr val="accent2"/>
          </a:effectRef>
          <a:fontRef idx="minor">
            <a:schemeClr val="dk1"/>
          </a:fontRef>
        </p:style>
        <p:txBody>
          <a:bodyPr lIns="0" tIns="0" rIns="0" bIns="0">
            <a:spAutoFit/>
          </a:bodyPr>
          <a:lstStyle>
            <a:lvl1pPr marL="342900" indent="-342900" eaLnBrk="0" hangingPunct="0">
              <a:defRPr sz="1300" b="1">
                <a:solidFill>
                  <a:schemeClr val="tx1"/>
                </a:solidFill>
                <a:latin typeface="Arial" panose="020B0604020202020204" pitchFamily="34" charset="0"/>
                <a:cs typeface="Arial" panose="020B0604020202020204" pitchFamily="34" charset="0"/>
              </a:defRPr>
            </a:lvl1pPr>
            <a:lvl2pPr marL="174625" indent="-174625" eaLnBrk="0" hangingPunct="0">
              <a:defRPr sz="1300" b="1">
                <a:solidFill>
                  <a:schemeClr val="tx1"/>
                </a:solidFill>
                <a:latin typeface="Arial" panose="020B0604020202020204" pitchFamily="34" charset="0"/>
                <a:cs typeface="Arial" panose="020B0604020202020204" pitchFamily="34" charset="0"/>
              </a:defRPr>
            </a:lvl2pPr>
            <a:lvl3pPr marL="1143000" indent="-228600" eaLnBrk="0" hangingPunct="0">
              <a:defRPr sz="1300" b="1">
                <a:solidFill>
                  <a:schemeClr val="tx1"/>
                </a:solidFill>
                <a:latin typeface="Arial" panose="020B0604020202020204" pitchFamily="34" charset="0"/>
                <a:cs typeface="Arial" panose="020B0604020202020204" pitchFamily="34" charset="0"/>
              </a:defRPr>
            </a:lvl3pPr>
            <a:lvl4pPr marL="1600200" indent="-228600" eaLnBrk="0" hangingPunct="0">
              <a:defRPr sz="1300" b="1">
                <a:solidFill>
                  <a:schemeClr val="tx1"/>
                </a:solidFill>
                <a:latin typeface="Arial" panose="020B0604020202020204" pitchFamily="34" charset="0"/>
                <a:cs typeface="Arial" panose="020B0604020202020204" pitchFamily="34" charset="0"/>
              </a:defRPr>
            </a:lvl4pPr>
            <a:lvl5pPr marL="2057400" indent="-228600" eaLnBrk="0" hangingPunct="0">
              <a:defRPr sz="13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300" b="1">
                <a:solidFill>
                  <a:schemeClr val="tx1"/>
                </a:solidFill>
                <a:latin typeface="Arial" panose="020B0604020202020204" pitchFamily="34" charset="0"/>
                <a:cs typeface="Arial" panose="020B0604020202020204" pitchFamily="34" charset="0"/>
              </a:defRPr>
            </a:lvl9pPr>
          </a:lstStyle>
          <a:p>
            <a:pPr lvl="1" eaLnBrk="1" hangingPunct="1">
              <a:lnSpc>
                <a:spcPct val="93000"/>
              </a:lnSpc>
              <a:spcBef>
                <a:spcPts val="1200"/>
              </a:spcBef>
              <a:buClr>
                <a:schemeClr val="tx1"/>
              </a:buClr>
              <a:buSzPct val="100000"/>
              <a:buFont typeface="Arial" panose="020B0604020202020204" pitchFamily="34" charset="0"/>
              <a:buChar char="•"/>
            </a:pPr>
            <a:r>
              <a:rPr lang="en-GB" sz="1800" b="0" dirty="0">
                <a:latin typeface="+mj-lt"/>
              </a:rPr>
              <a:t>£4,000</a:t>
            </a:r>
          </a:p>
        </p:txBody>
      </p:sp>
      <p:cxnSp>
        <p:nvCxnSpPr>
          <p:cNvPr id="37" name="Horizontal Line"/>
          <p:cNvCxnSpPr/>
          <p:nvPr>
            <p:custDataLst>
              <p:tags r:id="rId28"/>
            </p:custDataLst>
          </p:nvPr>
        </p:nvCxnSpPr>
        <p:spPr bwMode="auto">
          <a:xfrm>
            <a:off x="9405777" y="2864720"/>
            <a:ext cx="984940" cy="1831"/>
          </a:xfrm>
          <a:prstGeom prst="line">
            <a:avLst/>
          </a:prstGeom>
          <a:ln w="12700">
            <a:noFill/>
          </a:ln>
        </p:spPr>
        <p:style>
          <a:lnRef idx="2">
            <a:schemeClr val="accent2"/>
          </a:lnRef>
          <a:fillRef idx="1">
            <a:schemeClr val="lt1"/>
          </a:fillRef>
          <a:effectRef idx="0">
            <a:schemeClr val="accent2"/>
          </a:effectRef>
          <a:fontRef idx="minor">
            <a:schemeClr val="dk1"/>
          </a:fontRef>
        </p:style>
      </p:cxnSp>
      <p:cxnSp>
        <p:nvCxnSpPr>
          <p:cNvPr id="38" name="Horizontal Line"/>
          <p:cNvCxnSpPr/>
          <p:nvPr>
            <p:custDataLst>
              <p:tags r:id="rId29"/>
            </p:custDataLst>
          </p:nvPr>
        </p:nvCxnSpPr>
        <p:spPr bwMode="auto">
          <a:xfrm>
            <a:off x="9405777" y="3357766"/>
            <a:ext cx="984940" cy="1831"/>
          </a:xfrm>
          <a:prstGeom prst="line">
            <a:avLst/>
          </a:prstGeom>
          <a:ln>
            <a:noFill/>
          </a:ln>
        </p:spPr>
        <p:style>
          <a:lnRef idx="2">
            <a:schemeClr val="accent2"/>
          </a:lnRef>
          <a:fillRef idx="1">
            <a:schemeClr val="lt1"/>
          </a:fillRef>
          <a:effectRef idx="0">
            <a:schemeClr val="accent2"/>
          </a:effectRef>
          <a:fontRef idx="minor">
            <a:schemeClr val="dk1"/>
          </a:fontRef>
        </p:style>
      </p:cxnSp>
      <p:cxnSp>
        <p:nvCxnSpPr>
          <p:cNvPr id="39" name="Horizontal Line"/>
          <p:cNvCxnSpPr/>
          <p:nvPr>
            <p:custDataLst>
              <p:tags r:id="rId30"/>
            </p:custDataLst>
          </p:nvPr>
        </p:nvCxnSpPr>
        <p:spPr bwMode="auto">
          <a:xfrm>
            <a:off x="9405777" y="3886784"/>
            <a:ext cx="984940" cy="1831"/>
          </a:xfrm>
          <a:prstGeom prst="line">
            <a:avLst/>
          </a:prstGeom>
          <a:ln>
            <a:noFill/>
          </a:ln>
        </p:spPr>
        <p:style>
          <a:lnRef idx="2">
            <a:schemeClr val="accent2"/>
          </a:lnRef>
          <a:fillRef idx="1">
            <a:schemeClr val="lt1"/>
          </a:fillRef>
          <a:effectRef idx="0">
            <a:schemeClr val="accent2"/>
          </a:effectRef>
          <a:fontRef idx="minor">
            <a:schemeClr val="dk1"/>
          </a:fontRef>
        </p:style>
      </p:cxnSp>
      <p:cxnSp>
        <p:nvCxnSpPr>
          <p:cNvPr id="40" name="Horizontal Line"/>
          <p:cNvCxnSpPr/>
          <p:nvPr>
            <p:custDataLst>
              <p:tags r:id="rId31"/>
            </p:custDataLst>
          </p:nvPr>
        </p:nvCxnSpPr>
        <p:spPr bwMode="auto">
          <a:xfrm>
            <a:off x="9405777" y="4658767"/>
            <a:ext cx="984940" cy="1831"/>
          </a:xfrm>
          <a:prstGeom prst="line">
            <a:avLst/>
          </a:prstGeom>
          <a:ln>
            <a:noFill/>
          </a:ln>
        </p:spPr>
        <p:style>
          <a:lnRef idx="2">
            <a:schemeClr val="accent2"/>
          </a:lnRef>
          <a:fillRef idx="1">
            <a:schemeClr val="lt1"/>
          </a:fillRef>
          <a:effectRef idx="0">
            <a:schemeClr val="accent2"/>
          </a:effectRef>
          <a:fontRef idx="minor">
            <a:schemeClr val="dk1"/>
          </a:fontRef>
        </p:style>
      </p:cxnSp>
      <p:grpSp>
        <p:nvGrpSpPr>
          <p:cNvPr id="41" name="Group 40"/>
          <p:cNvGrpSpPr/>
          <p:nvPr/>
        </p:nvGrpSpPr>
        <p:grpSpPr>
          <a:xfrm>
            <a:off x="5415455" y="2585028"/>
            <a:ext cx="155575" cy="3436261"/>
            <a:chOff x="6881585" y="2561771"/>
            <a:chExt cx="155575" cy="3436261"/>
          </a:xfrm>
        </p:grpSpPr>
        <p:cxnSp>
          <p:nvCxnSpPr>
            <p:cNvPr id="42" name="VLine"/>
            <p:cNvCxnSpPr/>
            <p:nvPr/>
          </p:nvCxnSpPr>
          <p:spPr>
            <a:xfrm>
              <a:off x="6940059" y="2561771"/>
              <a:ext cx="0" cy="3436261"/>
            </a:xfrm>
            <a:prstGeom prst="line">
              <a:avLst/>
            </a:prstGeom>
            <a:ln>
              <a:solidFill>
                <a:schemeClr val="tx2"/>
              </a:solidFill>
            </a:ln>
          </p:spPr>
          <p:style>
            <a:lnRef idx="2">
              <a:schemeClr val="accent5">
                <a:shade val="50000"/>
              </a:schemeClr>
            </a:lnRef>
            <a:fillRef idx="1">
              <a:schemeClr val="accent5"/>
            </a:fillRef>
            <a:effectRef idx="0">
              <a:schemeClr val="accent5"/>
            </a:effectRef>
            <a:fontRef idx="minor">
              <a:schemeClr val="lt1"/>
            </a:fontRef>
          </p:style>
        </p:cxnSp>
        <p:sp>
          <p:nvSpPr>
            <p:cNvPr id="43" name="IsoclesTriangle"/>
            <p:cNvSpPr/>
            <p:nvPr/>
          </p:nvSpPr>
          <p:spPr>
            <a:xfrm rot="5400000">
              <a:off x="6778398" y="4202114"/>
              <a:ext cx="361950" cy="155575"/>
            </a:xfrm>
            <a:prstGeom prst="triangl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lnSpc>
                  <a:spcPct val="93000"/>
                </a:lnSpc>
                <a:spcBef>
                  <a:spcPts val="300"/>
                </a:spcBef>
              </a:pPr>
              <a:endParaRPr lang="en-GB" sz="1600" dirty="0">
                <a:solidFill>
                  <a:schemeClr val="tx1"/>
                </a:solidFill>
                <a:cs typeface="Arial" pitchFamily="34" charset="0"/>
              </a:endParaRPr>
            </a:p>
          </p:txBody>
        </p:sp>
      </p:grpSp>
      <p:pic>
        <p:nvPicPr>
          <p:cNvPr id="44" name="Picture 43"/>
          <p:cNvPicPr>
            <a:picLocks noChangeAspect="1"/>
          </p:cNvPicPr>
          <p:nvPr/>
        </p:nvPicPr>
        <p:blipFill>
          <a:blip r:embed="rId33"/>
          <a:stretch>
            <a:fillRect/>
          </a:stretch>
        </p:blipFill>
        <p:spPr>
          <a:xfrm>
            <a:off x="9271835" y="166462"/>
            <a:ext cx="2920165" cy="996191"/>
          </a:xfrm>
          <a:prstGeom prst="rect">
            <a:avLst/>
          </a:prstGeom>
        </p:spPr>
      </p:pic>
    </p:spTree>
    <p:extLst>
      <p:ext uri="{BB962C8B-B14F-4D97-AF65-F5344CB8AC3E}">
        <p14:creationId xmlns:p14="http://schemas.microsoft.com/office/powerpoint/2010/main" val="944193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mn-lt"/>
              </a:rPr>
              <a:t>Conclusion of this study </a:t>
            </a:r>
            <a:endParaRPr lang="en-GB" sz="2400" b="1" dirty="0">
              <a:latin typeface="+mn-lt"/>
            </a:endParaRPr>
          </a:p>
        </p:txBody>
      </p:sp>
      <p:sp>
        <p:nvSpPr>
          <p:cNvPr id="3" name="Content Placeholder 2"/>
          <p:cNvSpPr>
            <a:spLocks noGrp="1"/>
          </p:cNvSpPr>
          <p:nvPr>
            <p:ph sz="half" idx="1"/>
          </p:nvPr>
        </p:nvSpPr>
        <p:spPr/>
        <p:txBody>
          <a:bodyPr>
            <a:noAutofit/>
          </a:bodyPr>
          <a:lstStyle/>
          <a:p>
            <a:pPr marL="0" indent="0">
              <a:buNone/>
            </a:pPr>
            <a:r>
              <a:rPr lang="en-GB" sz="2000" dirty="0" smtClean="0">
                <a:solidFill>
                  <a:srgbClr val="000000"/>
                </a:solidFill>
              </a:rPr>
              <a:t>Each school-mediated activity with employers relates to average earnings premium of £900 (4.5%).  Individuals who attended 4 or more engagement activities will earn on average £3600 more than their peers who did zero activities. </a:t>
            </a:r>
          </a:p>
          <a:p>
            <a:pPr marL="0" indent="0">
              <a:buNone/>
            </a:pPr>
            <a:endParaRPr lang="en-GB" sz="2000" dirty="0" smtClean="0"/>
          </a:p>
          <a:p>
            <a:pPr marL="0" indent="0">
              <a:buNone/>
            </a:pPr>
            <a:r>
              <a:rPr lang="en-GB" sz="2000" dirty="0" smtClean="0">
                <a:solidFill>
                  <a:srgbClr val="000000"/>
                </a:solidFill>
              </a:rPr>
              <a:t>Across range of models, higher level (2+) employer contacts relates to lower likelihood of NEET outcomes (at 5-20 percentage points) than comparable peers with 0 contacts.</a:t>
            </a:r>
          </a:p>
          <a:p>
            <a:pPr marL="0" indent="0">
              <a:buNone/>
            </a:pPr>
            <a:endParaRPr lang="en-GB" sz="2000" dirty="0"/>
          </a:p>
        </p:txBody>
      </p:sp>
      <p:pic>
        <p:nvPicPr>
          <p:cNvPr id="5" name="Content Placeholder 4"/>
          <p:cNvPicPr>
            <a:picLocks noGrp="1" noChangeAspect="1"/>
          </p:cNvPicPr>
          <p:nvPr>
            <p:ph sz="half" idx="2"/>
          </p:nvPr>
        </p:nvPicPr>
        <p:blipFill>
          <a:blip r:embed="rId2"/>
          <a:stretch>
            <a:fillRect/>
          </a:stretch>
        </p:blipFill>
        <p:spPr>
          <a:xfrm>
            <a:off x="6019800" y="2279561"/>
            <a:ext cx="6009068" cy="3181081"/>
          </a:xfrm>
          <a:prstGeom prst="rect">
            <a:avLst/>
          </a:prstGeom>
        </p:spPr>
      </p:pic>
      <p:pic>
        <p:nvPicPr>
          <p:cNvPr id="6" name="Picture 5"/>
          <p:cNvPicPr>
            <a:picLocks noChangeAspect="1"/>
          </p:cNvPicPr>
          <p:nvPr/>
        </p:nvPicPr>
        <p:blipFill>
          <a:blip r:embed="rId3"/>
          <a:stretch>
            <a:fillRect/>
          </a:stretch>
        </p:blipFill>
        <p:spPr>
          <a:xfrm>
            <a:off x="9271835" y="166462"/>
            <a:ext cx="2920165" cy="996191"/>
          </a:xfrm>
          <a:prstGeom prst="rect">
            <a:avLst/>
          </a:prstGeom>
        </p:spPr>
      </p:pic>
      <p:sp>
        <p:nvSpPr>
          <p:cNvPr id="7" name="TextBox 6"/>
          <p:cNvSpPr txBox="1"/>
          <p:nvPr/>
        </p:nvSpPr>
        <p:spPr>
          <a:xfrm>
            <a:off x="6019800" y="1690688"/>
            <a:ext cx="6009068" cy="646331"/>
          </a:xfrm>
          <a:prstGeom prst="rect">
            <a:avLst/>
          </a:prstGeom>
          <a:noFill/>
        </p:spPr>
        <p:txBody>
          <a:bodyPr wrap="square" rtlCol="0">
            <a:spAutoFit/>
          </a:bodyPr>
          <a:lstStyle/>
          <a:p>
            <a:r>
              <a:rPr lang="en-GB" b="1" dirty="0" smtClean="0"/>
              <a:t>Statistically significant positive relationships between volume of engagement and career confidence</a:t>
            </a:r>
            <a:endParaRPr lang="en-GB" b="1" dirty="0"/>
          </a:p>
        </p:txBody>
      </p:sp>
    </p:spTree>
    <p:extLst>
      <p:ext uri="{BB962C8B-B14F-4D97-AF65-F5344CB8AC3E}">
        <p14:creationId xmlns:p14="http://schemas.microsoft.com/office/powerpoint/2010/main" val="715459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1" y="1446452"/>
            <a:ext cx="9942285" cy="1508105"/>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GB" dirty="0"/>
              <a:t>Engineering, IT, Healthcare </a:t>
            </a:r>
            <a:r>
              <a:rPr lang="en-GB" dirty="0" err="1"/>
              <a:t>etc</a:t>
            </a:r>
            <a:r>
              <a:rPr lang="en-GB" dirty="0"/>
              <a:t> combining academic and technical education with employer support </a:t>
            </a:r>
          </a:p>
          <a:p>
            <a:pPr marL="285750" indent="-285750">
              <a:spcAft>
                <a:spcPts val="1200"/>
              </a:spcAft>
              <a:buFont typeface="Arial" panose="020B0604020202020204" pitchFamily="34" charset="0"/>
              <a:buChar char="•"/>
            </a:pPr>
            <a:r>
              <a:rPr lang="en-GB" dirty="0"/>
              <a:t>e.g. typically 1.5x-3x more people participating in employer talks, school-based enterprise, job shadowing, mock interviews etc. (over half had such support</a:t>
            </a:r>
            <a:r>
              <a:rPr lang="en-GB" dirty="0" smtClean="0"/>
              <a:t>)</a:t>
            </a:r>
            <a:endParaRPr lang="en-GB" dirty="0"/>
          </a:p>
          <a:p>
            <a:pPr marL="285750" indent="-285750">
              <a:spcAft>
                <a:spcPts val="1200"/>
              </a:spcAft>
              <a:buFont typeface="Arial" panose="020B0604020202020204" pitchFamily="34" charset="0"/>
              <a:buChar char="•"/>
            </a:pPr>
            <a:r>
              <a:rPr lang="en-GB" dirty="0"/>
              <a:t>1,764 participants randomly assigned to intervention or control group, tracked for 8 years</a:t>
            </a:r>
            <a:endParaRPr lang="en-GB" sz="2000" b="1" dirty="0">
              <a:solidFill>
                <a:schemeClr val="accent1">
                  <a:lumMod val="50000"/>
                </a:schemeClr>
              </a:solidFill>
            </a:endParaRP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524000" y="3037108"/>
            <a:ext cx="7032922" cy="3680304"/>
          </a:xfrm>
          <a:prstGeom prst="rect">
            <a:avLst/>
          </a:prstGeom>
          <a:noFill/>
        </p:spPr>
      </p:pic>
      <p:sp>
        <p:nvSpPr>
          <p:cNvPr id="15" name="TextBox 14"/>
          <p:cNvSpPr txBox="1"/>
          <p:nvPr/>
        </p:nvSpPr>
        <p:spPr>
          <a:xfrm>
            <a:off x="8686802" y="5705594"/>
            <a:ext cx="2985461" cy="923330"/>
          </a:xfrm>
          <a:prstGeom prst="rect">
            <a:avLst/>
          </a:prstGeom>
          <a:noFill/>
        </p:spPr>
        <p:txBody>
          <a:bodyPr wrap="square" rtlCol="0">
            <a:spAutoFit/>
          </a:bodyPr>
          <a:lstStyle/>
          <a:p>
            <a:r>
              <a:rPr lang="en-GB" altLang="en-US" sz="900" dirty="0" err="1"/>
              <a:t>Kemple</a:t>
            </a:r>
            <a:r>
              <a:rPr lang="en-GB" altLang="en-US" sz="900" dirty="0"/>
              <a:t>, J. J. with </a:t>
            </a:r>
            <a:r>
              <a:rPr lang="en-GB" altLang="en-US" sz="900" dirty="0" err="1"/>
              <a:t>Willner</a:t>
            </a:r>
            <a:r>
              <a:rPr lang="en-GB" altLang="en-US" sz="900" dirty="0"/>
              <a:t>, C. J. (2008), </a:t>
            </a:r>
            <a:r>
              <a:rPr lang="en-GB" altLang="en-US" sz="900" i="1" dirty="0"/>
              <a:t>Career Academies Long-Term Impacts on </a:t>
            </a:r>
            <a:r>
              <a:rPr lang="en-GB" altLang="en-US" sz="900" i="1" dirty="0" err="1"/>
              <a:t>Labor</a:t>
            </a:r>
            <a:r>
              <a:rPr lang="en-GB" altLang="en-US" sz="900" i="1" dirty="0"/>
              <a:t> Market Outcomes, Educational Attainment, and Transitions to Adulthood. </a:t>
            </a:r>
            <a:r>
              <a:rPr lang="en-GB" altLang="en-US" sz="900" dirty="0"/>
              <a:t>New York: MDRC. Orr et al (2007) “National Academies Foundation Career Academies” in </a:t>
            </a:r>
            <a:r>
              <a:rPr lang="en-GB" altLang="en-US" sz="900" dirty="0" err="1"/>
              <a:t>Neumark</a:t>
            </a:r>
            <a:r>
              <a:rPr lang="en-GB" altLang="en-US" sz="900" dirty="0"/>
              <a:t> D. Ed. </a:t>
            </a:r>
            <a:r>
              <a:rPr lang="en-GB" altLang="en-US" sz="900" i="1" dirty="0"/>
              <a:t>Improving School-to-work  transitions</a:t>
            </a:r>
            <a:r>
              <a:rPr lang="en-GB" altLang="en-US" sz="900" dirty="0"/>
              <a:t>, 190-191</a:t>
            </a:r>
          </a:p>
        </p:txBody>
      </p:sp>
      <p:sp>
        <p:nvSpPr>
          <p:cNvPr id="16" name="TextBox 15"/>
          <p:cNvSpPr txBox="1"/>
          <p:nvPr/>
        </p:nvSpPr>
        <p:spPr>
          <a:xfrm>
            <a:off x="8686801" y="3306718"/>
            <a:ext cx="2779485" cy="2046714"/>
          </a:xfrm>
          <a:prstGeom prst="rect">
            <a:avLst/>
          </a:prstGeom>
          <a:noFill/>
        </p:spPr>
        <p:txBody>
          <a:bodyPr wrap="square" rtlCol="0">
            <a:spAutoFit/>
          </a:bodyPr>
          <a:lstStyle/>
          <a:p>
            <a:endParaRPr lang="en-GB" sz="1400" i="1" dirty="0"/>
          </a:p>
          <a:p>
            <a:r>
              <a:rPr lang="en-GB" sz="1400" i="1" dirty="0"/>
              <a:t>Controls</a:t>
            </a:r>
            <a:r>
              <a:rPr lang="en-GB" sz="1400" dirty="0"/>
              <a:t>: Family characteristics, educational attainment, including gender, ethnicity, socio-economic status, attendance rates, location of academy, cohort, duration of employment, hours worked per week, …</a:t>
            </a:r>
          </a:p>
          <a:p>
            <a:endParaRPr lang="en-GB" sz="1600" dirty="0"/>
          </a:p>
        </p:txBody>
      </p:sp>
      <p:sp>
        <p:nvSpPr>
          <p:cNvPr id="8" name="Title 1"/>
          <p:cNvSpPr>
            <a:spLocks noGrp="1"/>
          </p:cNvSpPr>
          <p:nvPr>
            <p:ph type="title"/>
          </p:nvPr>
        </p:nvSpPr>
        <p:spPr>
          <a:xfrm>
            <a:off x="838200" y="274638"/>
            <a:ext cx="10515600" cy="1325562"/>
          </a:xfrm>
        </p:spPr>
        <p:txBody>
          <a:bodyPr>
            <a:normAutofit/>
          </a:bodyPr>
          <a:lstStyle/>
          <a:p>
            <a:r>
              <a:rPr lang="en-GB" sz="2400" b="1" dirty="0" smtClean="0">
                <a:latin typeface="+mn-lt"/>
              </a:rPr>
              <a:t>US: Careers Academies show an average 11% wage premium</a:t>
            </a:r>
            <a:endParaRPr lang="en-GB" sz="2400" b="1" dirty="0">
              <a:latin typeface="+mn-lt"/>
            </a:endParaRPr>
          </a:p>
        </p:txBody>
      </p:sp>
    </p:spTree>
    <p:extLst>
      <p:ext uri="{BB962C8B-B14F-4D97-AF65-F5344CB8AC3E}">
        <p14:creationId xmlns:p14="http://schemas.microsoft.com/office/powerpoint/2010/main" val="2200949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stLeanHorizontalTextDetail0"/>
          <p:cNvSpPr txBox="1"/>
          <p:nvPr>
            <p:custDataLst>
              <p:tags r:id="rId1"/>
            </p:custDataLst>
          </p:nvPr>
        </p:nvSpPr>
        <p:spPr>
          <a:xfrm>
            <a:off x="1893455" y="2720636"/>
            <a:ext cx="4171950" cy="3103285"/>
          </a:xfrm>
          <a:prstGeom prst="rect">
            <a:avLst/>
          </a:prstGeom>
        </p:spPr>
        <p:txBody>
          <a:bodyPr vert="horz" wrap="square" lIns="0" tIns="0" rIns="0" bIns="0" rtlCol="0">
            <a:spAutoFit/>
          </a:bodyPr>
          <a:lstStyle/>
          <a:p>
            <a:pPr marL="176188" lvl="1" indent="-176188">
              <a:lnSpc>
                <a:spcPct val="93000"/>
              </a:lnSpc>
              <a:spcBef>
                <a:spcPts val="300"/>
              </a:spcBef>
              <a:buClr>
                <a:schemeClr val="tx1"/>
              </a:buClr>
              <a:buSzPct val="100000"/>
              <a:buFont typeface="Arial"/>
              <a:buChar char="•"/>
            </a:pPr>
            <a:r>
              <a:rPr lang="en-US" dirty="0">
                <a:cs typeface="Arial" pitchFamily="34" charset="0"/>
              </a:rPr>
              <a:t>Follows ~17,000 </a:t>
            </a:r>
            <a:r>
              <a:rPr lang="en-US" dirty="0" smtClean="0">
                <a:cs typeface="Arial" pitchFamily="34" charset="0"/>
              </a:rPr>
              <a:t>born </a:t>
            </a:r>
            <a:r>
              <a:rPr lang="en-US" dirty="0">
                <a:cs typeface="Arial" pitchFamily="34" charset="0"/>
              </a:rPr>
              <a:t>in England, Scotland and Wales in a single week of 1970</a:t>
            </a:r>
          </a:p>
          <a:p>
            <a:pPr marL="176188" lvl="1" indent="-176188">
              <a:lnSpc>
                <a:spcPct val="93000"/>
              </a:lnSpc>
              <a:spcBef>
                <a:spcPts val="300"/>
              </a:spcBef>
              <a:buClr>
                <a:schemeClr val="tx1"/>
              </a:buClr>
              <a:buSzPct val="100000"/>
              <a:buFont typeface="Arial"/>
              <a:buChar char="•"/>
            </a:pPr>
            <a:endParaRPr lang="en-US" dirty="0">
              <a:cs typeface="Arial" pitchFamily="34" charset="0"/>
            </a:endParaRPr>
          </a:p>
          <a:p>
            <a:pPr marL="176188" lvl="1" indent="-176188">
              <a:lnSpc>
                <a:spcPct val="93000"/>
              </a:lnSpc>
              <a:spcBef>
                <a:spcPts val="300"/>
              </a:spcBef>
              <a:buClr>
                <a:schemeClr val="tx1"/>
              </a:buClr>
              <a:buSzPct val="100000"/>
              <a:buFont typeface="Arial"/>
              <a:buChar char="•"/>
            </a:pPr>
            <a:r>
              <a:rPr lang="en-US" dirty="0">
                <a:cs typeface="Arial" pitchFamily="34" charset="0"/>
              </a:rPr>
              <a:t>Data is available at Birth, age 5, 10, 16, 26, 30, 34, 38 and </a:t>
            </a:r>
            <a:r>
              <a:rPr lang="en-US" dirty="0" smtClean="0">
                <a:cs typeface="Arial" pitchFamily="34" charset="0"/>
              </a:rPr>
              <a:t>42</a:t>
            </a:r>
            <a:endParaRPr lang="en-US" dirty="0">
              <a:cs typeface="Arial" pitchFamily="34" charset="0"/>
            </a:endParaRPr>
          </a:p>
          <a:p>
            <a:pPr marL="176188" lvl="1" indent="-176188">
              <a:lnSpc>
                <a:spcPct val="93000"/>
              </a:lnSpc>
              <a:spcBef>
                <a:spcPts val="300"/>
              </a:spcBef>
              <a:buClr>
                <a:schemeClr val="tx1"/>
              </a:buClr>
              <a:buSzPct val="100000"/>
              <a:buFont typeface="Arial"/>
              <a:buChar char="•"/>
            </a:pPr>
            <a:endParaRPr lang="en-US" dirty="0">
              <a:cs typeface="Arial" pitchFamily="34" charset="0"/>
            </a:endParaRPr>
          </a:p>
          <a:p>
            <a:pPr marL="176188" lvl="1" indent="-176188">
              <a:lnSpc>
                <a:spcPct val="93000"/>
              </a:lnSpc>
              <a:spcBef>
                <a:spcPts val="300"/>
              </a:spcBef>
              <a:buClr>
                <a:schemeClr val="tx1"/>
              </a:buClr>
              <a:buSzPct val="100000"/>
              <a:buFont typeface="Arial"/>
              <a:buChar char="•"/>
            </a:pPr>
            <a:r>
              <a:rPr lang="en-US" dirty="0" smtClean="0">
                <a:cs typeface="Arial" pitchFamily="34" charset="0"/>
              </a:rPr>
              <a:t>Data </a:t>
            </a:r>
            <a:r>
              <a:rPr lang="en-US" dirty="0">
                <a:cs typeface="Arial" pitchFamily="34" charset="0"/>
              </a:rPr>
              <a:t>for background variables </a:t>
            </a:r>
            <a:r>
              <a:rPr lang="en-US" dirty="0" smtClean="0">
                <a:cs typeface="Arial" pitchFamily="34" charset="0"/>
              </a:rPr>
              <a:t>from birth 16</a:t>
            </a:r>
          </a:p>
          <a:p>
            <a:pPr marL="176188" lvl="1" indent="-176188">
              <a:lnSpc>
                <a:spcPct val="93000"/>
              </a:lnSpc>
              <a:spcBef>
                <a:spcPts val="300"/>
              </a:spcBef>
              <a:buClr>
                <a:schemeClr val="tx1"/>
              </a:buClr>
              <a:buSzPct val="100000"/>
              <a:buFont typeface="Arial"/>
              <a:buChar char="•"/>
            </a:pPr>
            <a:endParaRPr lang="en-US" dirty="0">
              <a:cs typeface="Arial" pitchFamily="34" charset="0"/>
            </a:endParaRPr>
          </a:p>
          <a:p>
            <a:pPr marL="176188" lvl="1" indent="-176188">
              <a:lnSpc>
                <a:spcPct val="93000"/>
              </a:lnSpc>
              <a:spcBef>
                <a:spcPts val="300"/>
              </a:spcBef>
              <a:buClr>
                <a:schemeClr val="tx1"/>
              </a:buClr>
              <a:buSzPct val="100000"/>
              <a:buFont typeface="Arial"/>
              <a:buChar char="•"/>
            </a:pPr>
            <a:r>
              <a:rPr lang="en-US" dirty="0" err="1" smtClean="0">
                <a:cs typeface="Arial" pitchFamily="34" charset="0"/>
              </a:rPr>
              <a:t>Labour</a:t>
            </a:r>
            <a:r>
              <a:rPr lang="en-US" dirty="0" smtClean="0">
                <a:cs typeface="Arial" pitchFamily="34" charset="0"/>
              </a:rPr>
              <a:t> market outcome data at age 26</a:t>
            </a:r>
            <a:endParaRPr lang="en-US" dirty="0">
              <a:cs typeface="Arial" pitchFamily="34" charset="0"/>
            </a:endParaRPr>
          </a:p>
          <a:p>
            <a:pPr marL="0" lvl="1">
              <a:lnSpc>
                <a:spcPct val="93000"/>
              </a:lnSpc>
              <a:spcBef>
                <a:spcPts val="300"/>
              </a:spcBef>
              <a:buClr>
                <a:schemeClr val="tx1"/>
              </a:buClr>
              <a:buSzPct val="100000"/>
            </a:pPr>
            <a:endParaRPr lang="en-US" dirty="0">
              <a:cs typeface="Arial" pitchFamily="34" charset="0"/>
            </a:endParaRPr>
          </a:p>
        </p:txBody>
      </p:sp>
      <p:graphicFrame>
        <p:nvGraphicFramePr>
          <p:cNvPr id="8" name="Chart 7"/>
          <p:cNvGraphicFramePr/>
          <p:nvPr>
            <p:extLst>
              <p:ext uri="{D42A27DB-BD31-4B8C-83A1-F6EECF244321}">
                <p14:modId xmlns:p14="http://schemas.microsoft.com/office/powerpoint/2010/main" val="3600194810"/>
              </p:ext>
            </p:extLst>
          </p:nvPr>
        </p:nvGraphicFramePr>
        <p:xfrm>
          <a:off x="6395480" y="2738629"/>
          <a:ext cx="5172405" cy="3219822"/>
        </p:xfrm>
        <a:graphic>
          <a:graphicData uri="http://schemas.openxmlformats.org/drawingml/2006/chart">
            <c:chart xmlns:c="http://schemas.openxmlformats.org/drawingml/2006/chart" xmlns:r="http://schemas.openxmlformats.org/officeDocument/2006/relationships" r:id="rId7"/>
          </a:graphicData>
        </a:graphic>
      </p:graphicFrame>
      <p:pic>
        <p:nvPicPr>
          <p:cNvPr id="9" name="Picture 8"/>
          <p:cNvPicPr>
            <a:picLocks noChangeAspect="1"/>
          </p:cNvPicPr>
          <p:nvPr/>
        </p:nvPicPr>
        <p:blipFill>
          <a:blip r:embed="rId8"/>
          <a:stretch>
            <a:fillRect/>
          </a:stretch>
        </p:blipFill>
        <p:spPr>
          <a:xfrm>
            <a:off x="9271835" y="166462"/>
            <a:ext cx="2920165" cy="996191"/>
          </a:xfrm>
          <a:prstGeom prst="rect">
            <a:avLst/>
          </a:prstGeom>
        </p:spPr>
      </p:pic>
      <p:sp>
        <p:nvSpPr>
          <p:cNvPr id="11" name="Title 1"/>
          <p:cNvSpPr>
            <a:spLocks noGrp="1"/>
          </p:cNvSpPr>
          <p:nvPr>
            <p:ph type="title"/>
          </p:nvPr>
        </p:nvSpPr>
        <p:spPr>
          <a:xfrm>
            <a:off x="838200" y="274638"/>
            <a:ext cx="8050306" cy="1446586"/>
          </a:xfrm>
        </p:spPr>
        <p:txBody>
          <a:bodyPr>
            <a:normAutofit/>
          </a:bodyPr>
          <a:lstStyle/>
          <a:p>
            <a:r>
              <a:rPr lang="en-GB" sz="2400" b="1" dirty="0">
                <a:latin typeface="+mn-lt"/>
              </a:rPr>
              <a:t>The 1970 British Cohort Study provides a large, robust longitudinal </a:t>
            </a:r>
            <a:r>
              <a:rPr lang="en-GB" sz="2400" b="1" dirty="0" smtClean="0">
                <a:latin typeface="+mn-lt"/>
              </a:rPr>
              <a:t>dataset </a:t>
            </a:r>
            <a:r>
              <a:rPr lang="en-GB" sz="2400" b="1" dirty="0">
                <a:latin typeface="+mn-lt"/>
              </a:rPr>
              <a:t>to explore pathways to labour market</a:t>
            </a:r>
          </a:p>
        </p:txBody>
      </p:sp>
      <p:cxnSp>
        <p:nvCxnSpPr>
          <p:cNvPr id="12" name="Horizontal Line"/>
          <p:cNvCxnSpPr/>
          <p:nvPr>
            <p:custDataLst>
              <p:tags r:id="rId2"/>
            </p:custDataLst>
          </p:nvPr>
        </p:nvCxnSpPr>
        <p:spPr>
          <a:xfrm>
            <a:off x="1776216" y="2555785"/>
            <a:ext cx="4145613" cy="0"/>
          </a:xfrm>
          <a:prstGeom prst="line">
            <a:avLst/>
          </a:prstGeom>
          <a:ln/>
        </p:spPr>
        <p:style>
          <a:lnRef idx="1">
            <a:schemeClr val="accent2"/>
          </a:lnRef>
          <a:fillRef idx="0">
            <a:schemeClr val="accent2"/>
          </a:fillRef>
          <a:effectRef idx="0">
            <a:schemeClr val="accent2"/>
          </a:effectRef>
          <a:fontRef idx="minor">
            <a:schemeClr val="tx1"/>
          </a:fontRef>
        </p:style>
      </p:cxnSp>
      <p:sp>
        <p:nvSpPr>
          <p:cNvPr id="13" name="ListLeanHorizontalTextTopic0"/>
          <p:cNvSpPr txBox="1"/>
          <p:nvPr>
            <p:custDataLst>
              <p:tags r:id="rId3"/>
            </p:custDataLst>
          </p:nvPr>
        </p:nvSpPr>
        <p:spPr>
          <a:xfrm>
            <a:off x="1802494" y="2224164"/>
            <a:ext cx="4692635"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Survey background</a:t>
            </a:r>
            <a:endParaRPr lang="en-GB" b="1" dirty="0">
              <a:cs typeface="Arial" pitchFamily="34" charset="0"/>
            </a:endParaRPr>
          </a:p>
        </p:txBody>
      </p:sp>
      <p:sp>
        <p:nvSpPr>
          <p:cNvPr id="14" name="ListLeanHorizontalTextTopic0"/>
          <p:cNvSpPr txBox="1"/>
          <p:nvPr>
            <p:custDataLst>
              <p:tags r:id="rId4"/>
            </p:custDataLst>
          </p:nvPr>
        </p:nvSpPr>
        <p:spPr>
          <a:xfrm>
            <a:off x="6495129" y="2224164"/>
            <a:ext cx="4692635"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Survey attrition rate</a:t>
            </a:r>
            <a:endParaRPr lang="en-GB" b="1" dirty="0">
              <a:cs typeface="Arial" pitchFamily="34" charset="0"/>
            </a:endParaRPr>
          </a:p>
        </p:txBody>
      </p:sp>
      <p:cxnSp>
        <p:nvCxnSpPr>
          <p:cNvPr id="15" name="Horizontal Line"/>
          <p:cNvCxnSpPr/>
          <p:nvPr>
            <p:custDataLst>
              <p:tags r:id="rId5"/>
            </p:custDataLst>
          </p:nvPr>
        </p:nvCxnSpPr>
        <p:spPr>
          <a:xfrm>
            <a:off x="6495129" y="2555785"/>
            <a:ext cx="5058242" cy="0"/>
          </a:xfrm>
          <a:prstGeom prst="line">
            <a:avLst/>
          </a:prstGeom>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212065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latin typeface="+mn-lt"/>
              </a:rPr>
              <a:t>From a global policy imperative…</a:t>
            </a:r>
            <a:endParaRPr lang="en-GB" sz="3200" b="1" dirty="0">
              <a:latin typeface="+mn-lt"/>
            </a:endParaRPr>
          </a:p>
        </p:txBody>
      </p:sp>
      <p:sp>
        <p:nvSpPr>
          <p:cNvPr id="3" name="Content Placeholder 2"/>
          <p:cNvSpPr>
            <a:spLocks noGrp="1"/>
          </p:cNvSpPr>
          <p:nvPr>
            <p:ph sz="half" idx="1"/>
          </p:nvPr>
        </p:nvSpPr>
        <p:spPr>
          <a:xfrm>
            <a:off x="838200" y="1820863"/>
            <a:ext cx="5194300" cy="4529137"/>
          </a:xfrm>
        </p:spPr>
        <p:txBody>
          <a:bodyPr>
            <a:noAutofit/>
          </a:bodyPr>
          <a:lstStyle/>
          <a:p>
            <a:pPr marL="0" indent="0">
              <a:spcAft>
                <a:spcPts val="1800"/>
              </a:spcAft>
              <a:buNone/>
            </a:pPr>
            <a:r>
              <a:rPr lang="en-GB" sz="1800" b="1" dirty="0" smtClean="0"/>
              <a:t>… employer engagement in education has become widely promoted as a means to:</a:t>
            </a:r>
          </a:p>
          <a:p>
            <a:pPr marL="0" indent="0">
              <a:spcAft>
                <a:spcPts val="1800"/>
              </a:spcAft>
              <a:buNone/>
            </a:pPr>
            <a:r>
              <a:rPr lang="en-GB" sz="1800" dirty="0" smtClean="0"/>
              <a:t>1. Improve pupils’ general preparation for the world of work (within vocational education and across schooling)</a:t>
            </a:r>
          </a:p>
          <a:p>
            <a:pPr marL="0" indent="0">
              <a:spcAft>
                <a:spcPts val="1800"/>
              </a:spcAft>
              <a:buNone/>
            </a:pPr>
            <a:r>
              <a:rPr lang="en-GB" sz="1800" dirty="0" smtClean="0"/>
              <a:t>2. Enhance social mobility</a:t>
            </a:r>
          </a:p>
          <a:p>
            <a:pPr marL="0" indent="0">
              <a:spcAft>
                <a:spcPts val="1800"/>
              </a:spcAft>
              <a:buNone/>
            </a:pPr>
            <a:r>
              <a:rPr lang="en-GB" sz="1800" dirty="0" smtClean="0"/>
              <a:t>3. Address strategic skills shortages</a:t>
            </a:r>
          </a:p>
          <a:p>
            <a:pPr marL="0" indent="0">
              <a:spcAft>
                <a:spcPts val="1800"/>
              </a:spcAft>
              <a:buNone/>
            </a:pPr>
            <a:r>
              <a:rPr lang="en-GB" sz="1800" dirty="0" smtClean="0"/>
              <a:t>4. Increase pupil engagement and attainment</a:t>
            </a:r>
            <a:endParaRPr lang="en-GB" sz="1800" dirty="0"/>
          </a:p>
        </p:txBody>
      </p:sp>
      <p:graphicFrame>
        <p:nvGraphicFramePr>
          <p:cNvPr id="7" name="Content Placeholder 6"/>
          <p:cNvGraphicFramePr>
            <a:graphicFrameLocks noGrp="1"/>
          </p:cNvGraphicFramePr>
          <p:nvPr>
            <p:ph sz="half" idx="2"/>
            <p:extLst/>
          </p:nvPr>
        </p:nvGraphicFramePr>
        <p:xfrm>
          <a:off x="6172200" y="1820863"/>
          <a:ext cx="5181600" cy="4351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stretch>
            <a:fillRect/>
          </a:stretch>
        </p:blipFill>
        <p:spPr>
          <a:xfrm>
            <a:off x="9271835" y="243736"/>
            <a:ext cx="2920165" cy="996191"/>
          </a:xfrm>
          <a:prstGeom prst="rect">
            <a:avLst/>
          </a:prstGeom>
        </p:spPr>
      </p:pic>
    </p:spTree>
    <p:extLst>
      <p:ext uri="{BB962C8B-B14F-4D97-AF65-F5344CB8AC3E}">
        <p14:creationId xmlns:p14="http://schemas.microsoft.com/office/powerpoint/2010/main" val="2142966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tretch>
            <a:fillRect/>
          </a:stretch>
        </p:blipFill>
        <p:spPr>
          <a:xfrm>
            <a:off x="9271835" y="166462"/>
            <a:ext cx="2920165" cy="996191"/>
          </a:xfrm>
          <a:prstGeom prst="rect">
            <a:avLst/>
          </a:prstGeom>
        </p:spPr>
      </p:pic>
      <p:graphicFrame>
        <p:nvGraphicFramePr>
          <p:cNvPr id="10" name="Chart 9"/>
          <p:cNvGraphicFramePr/>
          <p:nvPr>
            <p:extLst>
              <p:ext uri="{D42A27DB-BD31-4B8C-83A1-F6EECF244321}">
                <p14:modId xmlns:p14="http://schemas.microsoft.com/office/powerpoint/2010/main" val="2004502470"/>
              </p:ext>
            </p:extLst>
          </p:nvPr>
        </p:nvGraphicFramePr>
        <p:xfrm>
          <a:off x="1802494" y="2806990"/>
          <a:ext cx="5675085" cy="3614619"/>
        </p:xfrm>
        <a:graphic>
          <a:graphicData uri="http://schemas.openxmlformats.org/drawingml/2006/chart">
            <c:chart xmlns:c="http://schemas.openxmlformats.org/drawingml/2006/chart" xmlns:r="http://schemas.openxmlformats.org/officeDocument/2006/relationships" r:id="rId5"/>
          </a:graphicData>
        </a:graphic>
      </p:graphicFrame>
      <p:cxnSp>
        <p:nvCxnSpPr>
          <p:cNvPr id="11" name="Horizontal Line"/>
          <p:cNvCxnSpPr/>
          <p:nvPr>
            <p:custDataLst>
              <p:tags r:id="rId1"/>
            </p:custDataLst>
          </p:nvPr>
        </p:nvCxnSpPr>
        <p:spPr>
          <a:xfrm>
            <a:off x="1776216" y="2555785"/>
            <a:ext cx="9646527" cy="0"/>
          </a:xfrm>
          <a:prstGeom prst="line">
            <a:avLst/>
          </a:prstGeom>
          <a:ln/>
        </p:spPr>
        <p:style>
          <a:lnRef idx="1">
            <a:schemeClr val="accent2"/>
          </a:lnRef>
          <a:fillRef idx="0">
            <a:schemeClr val="accent2"/>
          </a:fillRef>
          <a:effectRef idx="0">
            <a:schemeClr val="accent2"/>
          </a:effectRef>
          <a:fontRef idx="minor">
            <a:schemeClr val="tx1"/>
          </a:fontRef>
        </p:style>
      </p:cxnSp>
      <p:sp>
        <p:nvSpPr>
          <p:cNvPr id="12" name="ListLeanHorizontalTextTopic0"/>
          <p:cNvSpPr txBox="1"/>
          <p:nvPr>
            <p:custDataLst>
              <p:tags r:id="rId2"/>
            </p:custDataLst>
          </p:nvPr>
        </p:nvSpPr>
        <p:spPr>
          <a:xfrm>
            <a:off x="1802494" y="2224164"/>
            <a:ext cx="6818992"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a:cs typeface="Arial" pitchFamily="34" charset="0"/>
              </a:rPr>
              <a:t>Full-time weekly income in 1996 (age 26) [nominal £]</a:t>
            </a:r>
          </a:p>
        </p:txBody>
      </p:sp>
      <p:sp>
        <p:nvSpPr>
          <p:cNvPr id="13" name="Title 1"/>
          <p:cNvSpPr>
            <a:spLocks noGrp="1"/>
          </p:cNvSpPr>
          <p:nvPr>
            <p:ph type="title"/>
          </p:nvPr>
        </p:nvSpPr>
        <p:spPr>
          <a:xfrm>
            <a:off x="838200" y="274638"/>
            <a:ext cx="10515600" cy="1325562"/>
          </a:xfrm>
        </p:spPr>
        <p:txBody>
          <a:bodyPr>
            <a:normAutofit/>
          </a:bodyPr>
          <a:lstStyle/>
          <a:p>
            <a:r>
              <a:rPr lang="en-GB" sz="2400" b="1" dirty="0" smtClean="0">
                <a:latin typeface="+mn-lt"/>
              </a:rPr>
              <a:t>Outcome variable: Wage for full-time employed at age 26</a:t>
            </a:r>
            <a:endParaRPr lang="en-GB" sz="2400" b="1" dirty="0">
              <a:latin typeface="+mn-lt"/>
            </a:endParaRPr>
          </a:p>
        </p:txBody>
      </p:sp>
    </p:spTree>
    <p:extLst>
      <p:ext uri="{BB962C8B-B14F-4D97-AF65-F5344CB8AC3E}">
        <p14:creationId xmlns:p14="http://schemas.microsoft.com/office/powerpoint/2010/main" val="396038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latin typeface="+mn-lt"/>
              </a:rPr>
              <a:t>D</a:t>
            </a:r>
            <a:r>
              <a:rPr lang="en-GB" sz="2400" b="1" dirty="0" smtClean="0">
                <a:latin typeface="+mn-lt"/>
              </a:rPr>
              <a:t>istribution of selected careers activity during 1986</a:t>
            </a:r>
            <a:endParaRPr lang="en-GB" sz="2400" b="1" dirty="0">
              <a:latin typeface="+mn-lt"/>
            </a:endParaRPr>
          </a:p>
        </p:txBody>
      </p:sp>
      <p:pic>
        <p:nvPicPr>
          <p:cNvPr id="9" name="Picture 8"/>
          <p:cNvPicPr>
            <a:picLocks noChangeAspect="1"/>
          </p:cNvPicPr>
          <p:nvPr/>
        </p:nvPicPr>
        <p:blipFill>
          <a:blip r:embed="rId2"/>
          <a:stretch>
            <a:fillRect/>
          </a:stretch>
        </p:blipFill>
        <p:spPr>
          <a:xfrm>
            <a:off x="9271835" y="166462"/>
            <a:ext cx="2920165" cy="996191"/>
          </a:xfrm>
          <a:prstGeom prst="rect">
            <a:avLst/>
          </a:prstGeom>
        </p:spPr>
      </p:pic>
      <p:graphicFrame>
        <p:nvGraphicFramePr>
          <p:cNvPr id="14" name="Chart 13"/>
          <p:cNvGraphicFramePr>
            <a:graphicFrameLocks/>
          </p:cNvGraphicFramePr>
          <p:nvPr>
            <p:extLst>
              <p:ext uri="{D42A27DB-BD31-4B8C-83A1-F6EECF244321}">
                <p14:modId xmlns:p14="http://schemas.microsoft.com/office/powerpoint/2010/main" val="192816188"/>
              </p:ext>
            </p:extLst>
          </p:nvPr>
        </p:nvGraphicFramePr>
        <p:xfrm>
          <a:off x="2154237" y="1866899"/>
          <a:ext cx="8869363" cy="46869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020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Horizontal Line"/>
          <p:cNvCxnSpPr/>
          <p:nvPr>
            <p:custDataLst>
              <p:tags r:id="rId1"/>
            </p:custDataLst>
          </p:nvPr>
        </p:nvCxnSpPr>
        <p:spPr>
          <a:xfrm>
            <a:off x="1798915" y="2530354"/>
            <a:ext cx="4536502"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1798916" y="2733897"/>
            <a:ext cx="5472215" cy="3679764"/>
            <a:chOff x="736599" y="1815434"/>
            <a:chExt cx="5472215" cy="3679764"/>
          </a:xfrm>
        </p:grpSpPr>
        <p:grpSp>
          <p:nvGrpSpPr>
            <p:cNvPr id="8" name="Group 30"/>
            <p:cNvGrpSpPr/>
            <p:nvPr/>
          </p:nvGrpSpPr>
          <p:grpSpPr>
            <a:xfrm>
              <a:off x="736599" y="1815434"/>
              <a:ext cx="1099098" cy="3679764"/>
              <a:chOff x="736598" y="1995686"/>
              <a:chExt cx="1172883" cy="4165278"/>
            </a:xfrm>
            <a:solidFill>
              <a:schemeClr val="accent4">
                <a:lumMod val="40000"/>
                <a:lumOff val="60000"/>
              </a:schemeClr>
            </a:solidFill>
          </p:grpSpPr>
          <p:sp>
            <p:nvSpPr>
              <p:cNvPr id="13" name="ListLeanHorizontalTextTopic0"/>
              <p:cNvSpPr txBox="1"/>
              <p:nvPr>
                <p:custDataLst>
                  <p:tags r:id="rId12"/>
                </p:custDataLst>
              </p:nvPr>
            </p:nvSpPr>
            <p:spPr>
              <a:xfrm>
                <a:off x="736598" y="1995686"/>
                <a:ext cx="1172883" cy="843382"/>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36000" tIns="36000" rIns="36000" bIns="36000" rtlCol="0" anchor="ctr">
                <a:noAutofit/>
              </a:bodyPr>
              <a:lstStyle/>
              <a:p>
                <a:pPr>
                  <a:lnSpc>
                    <a:spcPct val="93000"/>
                  </a:lnSpc>
                  <a:spcBef>
                    <a:spcPts val="300"/>
                  </a:spcBef>
                  <a:buClr>
                    <a:schemeClr val="tx1"/>
                  </a:buClr>
                  <a:buSzPct val="100000"/>
                </a:pPr>
                <a:r>
                  <a:rPr lang="en-GB" sz="1300" b="1" dirty="0">
                    <a:cs typeface="Arial" pitchFamily="34" charset="0"/>
                  </a:rPr>
                  <a:t>Academic </a:t>
                </a:r>
                <a:r>
                  <a:rPr lang="en-GB" sz="1300" b="1" dirty="0" smtClean="0">
                    <a:cs typeface="Arial" pitchFamily="34" charset="0"/>
                  </a:rPr>
                  <a:t>ability</a:t>
                </a:r>
                <a:endParaRPr lang="en-GB" sz="1300" b="1" dirty="0">
                  <a:cs typeface="Arial" pitchFamily="34" charset="0"/>
                </a:endParaRPr>
              </a:p>
            </p:txBody>
          </p:sp>
          <p:sp>
            <p:nvSpPr>
              <p:cNvPr id="14" name="ListLeanHorizontalTextTopic0"/>
              <p:cNvSpPr txBox="1"/>
              <p:nvPr>
                <p:custDataLst>
                  <p:tags r:id="rId13"/>
                </p:custDataLst>
              </p:nvPr>
            </p:nvSpPr>
            <p:spPr>
              <a:xfrm>
                <a:off x="736598" y="3001275"/>
                <a:ext cx="1172883" cy="89086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36000" tIns="36000" rIns="36000" bIns="36000" rtlCol="0" anchor="ctr">
                <a:noAutofit/>
              </a:bodyPr>
              <a:lstStyle/>
              <a:p>
                <a:pPr>
                  <a:lnSpc>
                    <a:spcPct val="93000"/>
                  </a:lnSpc>
                  <a:spcBef>
                    <a:spcPts val="300"/>
                  </a:spcBef>
                  <a:buClr>
                    <a:schemeClr val="tx1"/>
                  </a:buClr>
                  <a:buSzPct val="100000"/>
                </a:pPr>
                <a:r>
                  <a:rPr lang="en-GB" sz="1300" b="1" dirty="0">
                    <a:cs typeface="Arial" pitchFamily="34" charset="0"/>
                  </a:rPr>
                  <a:t>Socio-economic status</a:t>
                </a:r>
              </a:p>
            </p:txBody>
          </p:sp>
          <p:sp>
            <p:nvSpPr>
              <p:cNvPr id="15" name="ListLeanHorizontalTextTopic0"/>
              <p:cNvSpPr txBox="1"/>
              <p:nvPr>
                <p:custDataLst>
                  <p:tags r:id="rId14"/>
                </p:custDataLst>
              </p:nvPr>
            </p:nvSpPr>
            <p:spPr>
              <a:xfrm>
                <a:off x="736598" y="4095568"/>
                <a:ext cx="1172883" cy="6701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36000" tIns="36000" rIns="36000" bIns="36000" rtlCol="0" anchor="ctr">
                <a:noAutofit/>
              </a:bodyPr>
              <a:lstStyle/>
              <a:p>
                <a:pPr>
                  <a:lnSpc>
                    <a:spcPct val="93000"/>
                  </a:lnSpc>
                  <a:spcBef>
                    <a:spcPts val="300"/>
                  </a:spcBef>
                  <a:buClr>
                    <a:schemeClr val="tx1"/>
                  </a:buClr>
                  <a:buSzPct val="100000"/>
                </a:pPr>
                <a:r>
                  <a:rPr lang="en-GB" sz="1300" b="1" dirty="0">
                    <a:cs typeface="Arial" pitchFamily="34" charset="0"/>
                  </a:rPr>
                  <a:t>Early home learning environment    </a:t>
                </a:r>
              </a:p>
            </p:txBody>
          </p:sp>
          <p:sp>
            <p:nvSpPr>
              <p:cNvPr id="16" name="ListLeanHorizontalTextTopic0"/>
              <p:cNvSpPr txBox="1"/>
              <p:nvPr>
                <p:custDataLst>
                  <p:tags r:id="rId15"/>
                </p:custDataLst>
              </p:nvPr>
            </p:nvSpPr>
            <p:spPr>
              <a:xfrm>
                <a:off x="736598" y="4982750"/>
                <a:ext cx="1172883" cy="50205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36000" tIns="36000" rIns="36000" bIns="36000" rtlCol="0" anchor="ctr">
                <a:noAutofit/>
              </a:bodyPr>
              <a:lstStyle/>
              <a:p>
                <a:pPr>
                  <a:lnSpc>
                    <a:spcPct val="93000"/>
                  </a:lnSpc>
                  <a:spcBef>
                    <a:spcPts val="300"/>
                  </a:spcBef>
                  <a:buClr>
                    <a:schemeClr val="tx1"/>
                  </a:buClr>
                  <a:buSzPct val="100000"/>
                </a:pPr>
                <a:r>
                  <a:rPr lang="en-GB" sz="1300" b="1" dirty="0">
                    <a:cs typeface="Arial" pitchFamily="34" charset="0"/>
                  </a:rPr>
                  <a:t>Demo-graphics</a:t>
                </a:r>
              </a:p>
            </p:txBody>
          </p:sp>
          <p:sp>
            <p:nvSpPr>
              <p:cNvPr id="26" name="ListLeanHorizontalTextTopic0"/>
              <p:cNvSpPr txBox="1"/>
              <p:nvPr>
                <p:custDataLst>
                  <p:tags r:id="rId16"/>
                </p:custDataLst>
              </p:nvPr>
            </p:nvSpPr>
            <p:spPr>
              <a:xfrm>
                <a:off x="736598" y="5658913"/>
                <a:ext cx="1172883" cy="50205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36000" tIns="36000" rIns="36000" bIns="36000" rtlCol="0" anchor="ctr">
                <a:noAutofit/>
              </a:bodyPr>
              <a:lstStyle/>
              <a:p>
                <a:pPr>
                  <a:lnSpc>
                    <a:spcPct val="93000"/>
                  </a:lnSpc>
                  <a:spcBef>
                    <a:spcPts val="300"/>
                  </a:spcBef>
                  <a:buClr>
                    <a:schemeClr val="tx1"/>
                  </a:buClr>
                  <a:buSzPct val="100000"/>
                </a:pPr>
                <a:r>
                  <a:rPr lang="en-GB" sz="1300" b="1" dirty="0" smtClean="0">
                    <a:cs typeface="Arial" pitchFamily="34" charset="0"/>
                  </a:rPr>
                  <a:t>Local labour market</a:t>
                </a:r>
                <a:endParaRPr lang="en-GB" sz="1300" b="1" dirty="0">
                  <a:cs typeface="Arial" pitchFamily="34" charset="0"/>
                </a:endParaRPr>
              </a:p>
            </p:txBody>
          </p:sp>
        </p:grpSp>
        <p:sp>
          <p:nvSpPr>
            <p:cNvPr id="9" name="ListLeanHorizontalTextTopic0"/>
            <p:cNvSpPr txBox="1"/>
            <p:nvPr>
              <p:custDataLst>
                <p:tags r:id="rId7"/>
              </p:custDataLst>
            </p:nvPr>
          </p:nvSpPr>
          <p:spPr>
            <a:xfrm>
              <a:off x="1979712" y="1815434"/>
              <a:ext cx="4229102" cy="745076"/>
            </a:xfrm>
            <a:prstGeom prst="rect">
              <a:avLst/>
            </a:prstGeom>
          </p:spPr>
          <p:txBody>
            <a:bodyPr vert="horz" wrap="square" lIns="0" tIns="0" rIns="0" bIns="0" rtlCol="0" anchor="t">
              <a:spAutoFit/>
            </a:bodyPr>
            <a:lstStyle/>
            <a:p>
              <a:pPr marL="176188" lvl="1" indent="-176188">
                <a:lnSpc>
                  <a:spcPct val="93000"/>
                </a:lnSpc>
                <a:spcBef>
                  <a:spcPts val="300"/>
                </a:spcBef>
                <a:buClr>
                  <a:schemeClr val="tx1"/>
                </a:buClr>
                <a:buSzPct val="100000"/>
                <a:buFont typeface="Arial"/>
                <a:buChar char="•"/>
              </a:pPr>
              <a:r>
                <a:rPr lang="en-GB" sz="1100" dirty="0">
                  <a:cs typeface="Arial" pitchFamily="34" charset="0"/>
                </a:rPr>
                <a:t>Teacher assessment of academic ability at 16</a:t>
              </a:r>
            </a:p>
            <a:p>
              <a:pPr marL="176188" lvl="1" indent="-176188">
                <a:lnSpc>
                  <a:spcPct val="93000"/>
                </a:lnSpc>
                <a:spcBef>
                  <a:spcPts val="300"/>
                </a:spcBef>
                <a:buClr>
                  <a:schemeClr val="tx1"/>
                </a:buClr>
                <a:buSzPct val="100000"/>
                <a:buFont typeface="Arial"/>
                <a:buChar char="•"/>
              </a:pPr>
              <a:r>
                <a:rPr lang="en-GB" sz="1100" b="1" dirty="0">
                  <a:cs typeface="Arial" pitchFamily="34" charset="0"/>
                </a:rPr>
                <a:t>Maths - CSE/O-level results</a:t>
              </a:r>
            </a:p>
            <a:p>
              <a:pPr marL="176188" lvl="1" indent="-176188">
                <a:lnSpc>
                  <a:spcPct val="93000"/>
                </a:lnSpc>
                <a:spcBef>
                  <a:spcPts val="300"/>
                </a:spcBef>
                <a:buClr>
                  <a:schemeClr val="tx1"/>
                </a:buClr>
                <a:buSzPct val="100000"/>
                <a:buFont typeface="Arial"/>
                <a:buChar char="•"/>
              </a:pPr>
              <a:r>
                <a:rPr lang="en-GB" sz="1100" b="1" dirty="0">
                  <a:cs typeface="Arial" pitchFamily="34" charset="0"/>
                </a:rPr>
                <a:t>Highest level of qualification at </a:t>
              </a:r>
              <a:r>
                <a:rPr lang="en-GB" sz="1100" b="1" dirty="0" smtClean="0">
                  <a:cs typeface="Arial" pitchFamily="34" charset="0"/>
                </a:rPr>
                <a:t>26</a:t>
              </a:r>
            </a:p>
            <a:p>
              <a:pPr marL="176188" lvl="1" indent="-176188">
                <a:lnSpc>
                  <a:spcPct val="93000"/>
                </a:lnSpc>
                <a:spcBef>
                  <a:spcPts val="300"/>
                </a:spcBef>
                <a:buClr>
                  <a:schemeClr val="tx1"/>
                </a:buClr>
                <a:buSzPct val="100000"/>
                <a:buFont typeface="Arial"/>
                <a:buChar char="•"/>
              </a:pPr>
              <a:r>
                <a:rPr lang="en-GB" sz="1100" b="1" dirty="0">
                  <a:cs typeface="Arial" pitchFamily="34" charset="0"/>
                </a:rPr>
                <a:t>Cognitive assessment age 5 (hum. fig. </a:t>
              </a:r>
              <a:r>
                <a:rPr lang="en-GB" sz="1100" b="1" dirty="0" smtClean="0">
                  <a:cs typeface="Arial" pitchFamily="34" charset="0"/>
                </a:rPr>
                <a:t>drawing)</a:t>
              </a:r>
              <a:endParaRPr lang="en-GB" sz="1100" b="1" dirty="0">
                <a:cs typeface="Arial" pitchFamily="34" charset="0"/>
              </a:endParaRPr>
            </a:p>
          </p:txBody>
        </p:sp>
        <p:sp>
          <p:nvSpPr>
            <p:cNvPr id="10" name="ListLeanHorizontalTextTopic0"/>
            <p:cNvSpPr txBox="1"/>
            <p:nvPr>
              <p:custDataLst>
                <p:tags r:id="rId8"/>
              </p:custDataLst>
            </p:nvPr>
          </p:nvSpPr>
          <p:spPr>
            <a:xfrm>
              <a:off x="1979712" y="3713427"/>
              <a:ext cx="4229102" cy="549189"/>
            </a:xfrm>
            <a:prstGeom prst="rect">
              <a:avLst/>
            </a:prstGeom>
          </p:spPr>
          <p:txBody>
            <a:bodyPr vert="horz" wrap="square" lIns="0" tIns="0" rIns="0" bIns="0" rtlCol="0" anchor="t">
              <a:spAutoFit/>
            </a:bodyPr>
            <a:lstStyle/>
            <a:p>
              <a:pPr marL="176188" lvl="1" indent="-176188">
                <a:lnSpc>
                  <a:spcPct val="93000"/>
                </a:lnSpc>
                <a:spcBef>
                  <a:spcPts val="300"/>
                </a:spcBef>
                <a:buClr>
                  <a:schemeClr val="tx1"/>
                </a:buClr>
                <a:buSzPct val="100000"/>
                <a:buFont typeface="Arial"/>
                <a:buChar char="•"/>
              </a:pPr>
              <a:r>
                <a:rPr lang="en-GB" sz="1100" dirty="0">
                  <a:cs typeface="Arial" pitchFamily="34" charset="0"/>
                </a:rPr>
                <a:t>Frequency of parents reading to child age 5</a:t>
              </a:r>
            </a:p>
            <a:p>
              <a:pPr marL="176188" lvl="1" indent="-176188">
                <a:lnSpc>
                  <a:spcPct val="93000"/>
                </a:lnSpc>
                <a:spcBef>
                  <a:spcPts val="300"/>
                </a:spcBef>
                <a:buClr>
                  <a:schemeClr val="tx1"/>
                </a:buClr>
                <a:buSzPct val="100000"/>
                <a:buFont typeface="Arial"/>
                <a:buChar char="•"/>
              </a:pPr>
              <a:r>
                <a:rPr lang="en-GB" sz="1100" dirty="0">
                  <a:cs typeface="Arial" pitchFamily="34" charset="0"/>
                </a:rPr>
                <a:t>Mother’s interest in child’s education age 5</a:t>
              </a:r>
            </a:p>
            <a:p>
              <a:pPr marL="176188" lvl="1" indent="-176188">
                <a:lnSpc>
                  <a:spcPct val="93000"/>
                </a:lnSpc>
                <a:spcBef>
                  <a:spcPts val="300"/>
                </a:spcBef>
                <a:buClr>
                  <a:schemeClr val="tx1"/>
                </a:buClr>
                <a:buSzPct val="100000"/>
                <a:buFont typeface="Arial"/>
                <a:buChar char="•"/>
              </a:pPr>
              <a:r>
                <a:rPr lang="en-GB" sz="1100" b="1" dirty="0" smtClean="0">
                  <a:cs typeface="Arial" pitchFamily="34" charset="0"/>
                </a:rPr>
                <a:t>Amount </a:t>
              </a:r>
              <a:r>
                <a:rPr lang="en-GB" sz="1100" b="1" dirty="0">
                  <a:cs typeface="Arial" pitchFamily="34" charset="0"/>
                </a:rPr>
                <a:t>of TV watched age 10</a:t>
              </a:r>
            </a:p>
          </p:txBody>
        </p:sp>
        <p:sp>
          <p:nvSpPr>
            <p:cNvPr id="11" name="ListLeanHorizontalTextTopic0"/>
            <p:cNvSpPr txBox="1"/>
            <p:nvPr>
              <p:custDataLst>
                <p:tags r:id="rId9"/>
              </p:custDataLst>
            </p:nvPr>
          </p:nvSpPr>
          <p:spPr>
            <a:xfrm>
              <a:off x="1979271" y="2745752"/>
              <a:ext cx="4229102" cy="745076"/>
            </a:xfrm>
            <a:prstGeom prst="rect">
              <a:avLst/>
            </a:prstGeom>
          </p:spPr>
          <p:txBody>
            <a:bodyPr vert="horz" wrap="square" lIns="0" tIns="0" rIns="0" bIns="0" rtlCol="0" anchor="t">
              <a:spAutoFit/>
            </a:bodyPr>
            <a:lstStyle/>
            <a:p>
              <a:pPr marL="176188" lvl="1" indent="-176188">
                <a:lnSpc>
                  <a:spcPct val="93000"/>
                </a:lnSpc>
                <a:spcBef>
                  <a:spcPts val="300"/>
                </a:spcBef>
                <a:buClr>
                  <a:schemeClr val="tx1"/>
                </a:buClr>
                <a:buSzPct val="100000"/>
                <a:buFont typeface="Arial"/>
                <a:buChar char="•"/>
              </a:pPr>
              <a:r>
                <a:rPr lang="en-GB" sz="1100" dirty="0">
                  <a:cs typeface="Arial" pitchFamily="34" charset="0"/>
                </a:rPr>
                <a:t>Father socio-economic status</a:t>
              </a:r>
            </a:p>
            <a:p>
              <a:pPr marL="176188" lvl="1" indent="-176188">
                <a:lnSpc>
                  <a:spcPct val="93000"/>
                </a:lnSpc>
                <a:spcBef>
                  <a:spcPts val="300"/>
                </a:spcBef>
                <a:buClr>
                  <a:schemeClr val="tx1"/>
                </a:buClr>
                <a:buSzPct val="100000"/>
                <a:buFont typeface="Arial"/>
                <a:buChar char="•"/>
              </a:pPr>
              <a:r>
                <a:rPr lang="en-GB" sz="1100" b="1" dirty="0">
                  <a:cs typeface="Arial" pitchFamily="34" charset="0"/>
                </a:rPr>
                <a:t>Mother socio-economic status</a:t>
              </a:r>
              <a:endParaRPr lang="en-GB" sz="1100" dirty="0">
                <a:cs typeface="Arial" pitchFamily="34" charset="0"/>
              </a:endParaRPr>
            </a:p>
            <a:p>
              <a:pPr marL="176188" lvl="1" indent="-176188">
                <a:lnSpc>
                  <a:spcPct val="93000"/>
                </a:lnSpc>
                <a:spcBef>
                  <a:spcPts val="300"/>
                </a:spcBef>
                <a:buClr>
                  <a:schemeClr val="tx1"/>
                </a:buClr>
                <a:buSzPct val="100000"/>
                <a:buFont typeface="Arial"/>
                <a:buChar char="•"/>
              </a:pPr>
              <a:r>
                <a:rPr lang="en-GB" sz="1100" dirty="0">
                  <a:cs typeface="Arial" pitchFamily="34" charset="0"/>
                </a:rPr>
                <a:t>In receipt of council housing (or benefits</a:t>
              </a:r>
              <a:r>
                <a:rPr lang="en-GB" sz="1100" dirty="0" smtClean="0">
                  <a:cs typeface="Arial" pitchFamily="34" charset="0"/>
                </a:rPr>
                <a:t>)</a:t>
              </a:r>
            </a:p>
            <a:p>
              <a:pPr marL="176188" lvl="1" indent="-176188">
                <a:lnSpc>
                  <a:spcPct val="93000"/>
                </a:lnSpc>
                <a:spcBef>
                  <a:spcPts val="300"/>
                </a:spcBef>
                <a:buClr>
                  <a:schemeClr val="tx1"/>
                </a:buClr>
                <a:buSzPct val="100000"/>
                <a:buFont typeface="Arial"/>
                <a:buChar char="•"/>
              </a:pPr>
              <a:r>
                <a:rPr lang="en-GB" sz="1100" dirty="0" smtClean="0">
                  <a:cs typeface="Arial" pitchFamily="34" charset="0"/>
                </a:rPr>
                <a:t>Benefits received from government</a:t>
              </a:r>
              <a:endParaRPr lang="en-GB" sz="1100" dirty="0">
                <a:cs typeface="Arial" pitchFamily="34" charset="0"/>
              </a:endParaRPr>
            </a:p>
          </p:txBody>
        </p:sp>
        <p:sp>
          <p:nvSpPr>
            <p:cNvPr id="12" name="ListLeanHorizontalTextTopic0"/>
            <p:cNvSpPr txBox="1"/>
            <p:nvPr>
              <p:custDataLst>
                <p:tags r:id="rId10"/>
              </p:custDataLst>
            </p:nvPr>
          </p:nvSpPr>
          <p:spPr>
            <a:xfrm>
              <a:off x="1979712" y="4501295"/>
              <a:ext cx="4229102" cy="353302"/>
            </a:xfrm>
            <a:prstGeom prst="rect">
              <a:avLst/>
            </a:prstGeom>
          </p:spPr>
          <p:txBody>
            <a:bodyPr vert="horz" wrap="square" lIns="0" tIns="0" rIns="0" bIns="0" rtlCol="0" anchor="t">
              <a:spAutoFit/>
            </a:bodyPr>
            <a:lstStyle/>
            <a:p>
              <a:pPr marL="176188" lvl="1" indent="-176188">
                <a:lnSpc>
                  <a:spcPct val="93000"/>
                </a:lnSpc>
                <a:spcBef>
                  <a:spcPts val="300"/>
                </a:spcBef>
                <a:buClr>
                  <a:schemeClr val="tx1"/>
                </a:buClr>
                <a:buSzPct val="100000"/>
                <a:buFont typeface="Arial"/>
                <a:buChar char="•"/>
              </a:pPr>
              <a:r>
                <a:rPr lang="en-GB" sz="1100" b="1" dirty="0">
                  <a:cs typeface="Arial" pitchFamily="34" charset="0"/>
                </a:rPr>
                <a:t>Gender</a:t>
              </a:r>
            </a:p>
            <a:p>
              <a:pPr marL="176188" lvl="1" indent="-176188">
                <a:lnSpc>
                  <a:spcPct val="93000"/>
                </a:lnSpc>
                <a:spcBef>
                  <a:spcPts val="300"/>
                </a:spcBef>
                <a:buClr>
                  <a:schemeClr val="tx1"/>
                </a:buClr>
                <a:buSzPct val="100000"/>
                <a:buFont typeface="Arial"/>
                <a:buChar char="•"/>
              </a:pPr>
              <a:r>
                <a:rPr lang="en-GB" sz="1100" dirty="0">
                  <a:cs typeface="Arial" pitchFamily="34" charset="0"/>
                </a:rPr>
                <a:t>Whether has a UK parent</a:t>
              </a:r>
            </a:p>
          </p:txBody>
        </p:sp>
        <p:sp>
          <p:nvSpPr>
            <p:cNvPr id="29" name="ListLeanHorizontalTextTopic0"/>
            <p:cNvSpPr txBox="1"/>
            <p:nvPr>
              <p:custDataLst>
                <p:tags r:id="rId11"/>
              </p:custDataLst>
            </p:nvPr>
          </p:nvSpPr>
          <p:spPr>
            <a:xfrm>
              <a:off x="1979712" y="5098644"/>
              <a:ext cx="4229102" cy="157415"/>
            </a:xfrm>
            <a:prstGeom prst="rect">
              <a:avLst/>
            </a:prstGeom>
          </p:spPr>
          <p:txBody>
            <a:bodyPr vert="horz" wrap="square" lIns="0" tIns="0" rIns="0" bIns="0" rtlCol="0" anchor="t">
              <a:spAutoFit/>
            </a:bodyPr>
            <a:lstStyle/>
            <a:p>
              <a:pPr marL="176188" lvl="1" indent="-176188">
                <a:lnSpc>
                  <a:spcPct val="93000"/>
                </a:lnSpc>
                <a:spcBef>
                  <a:spcPts val="300"/>
                </a:spcBef>
                <a:buClr>
                  <a:schemeClr val="tx1"/>
                </a:buClr>
                <a:buSzPct val="100000"/>
                <a:buFont typeface="Arial"/>
                <a:buChar char="•"/>
              </a:pPr>
              <a:r>
                <a:rPr lang="en-GB" sz="1100" b="1" dirty="0" smtClean="0">
                  <a:cs typeface="Arial" pitchFamily="34" charset="0"/>
                </a:rPr>
                <a:t>LEA economic activity rate</a:t>
              </a:r>
              <a:endParaRPr lang="en-GB" sz="1100" dirty="0">
                <a:cs typeface="Arial" pitchFamily="34" charset="0"/>
              </a:endParaRPr>
            </a:p>
          </p:txBody>
        </p:sp>
      </p:grpSp>
      <p:grpSp>
        <p:nvGrpSpPr>
          <p:cNvPr id="19" name="Group 37"/>
          <p:cNvGrpSpPr/>
          <p:nvPr/>
        </p:nvGrpSpPr>
        <p:grpSpPr>
          <a:xfrm>
            <a:off x="6402145" y="2763697"/>
            <a:ext cx="108014" cy="3596112"/>
            <a:chOff x="6385235" y="2697728"/>
            <a:chExt cx="50427" cy="3520846"/>
          </a:xfrm>
        </p:grpSpPr>
        <p:cxnSp>
          <p:nvCxnSpPr>
            <p:cNvPr id="22" name="Straight Connector 21"/>
            <p:cNvCxnSpPr/>
            <p:nvPr/>
          </p:nvCxnSpPr>
          <p:spPr>
            <a:xfrm>
              <a:off x="6404534" y="2697728"/>
              <a:ext cx="0" cy="3520846"/>
            </a:xfrm>
            <a:prstGeom prst="line">
              <a:avLst/>
            </a:prstGeom>
            <a:ln>
              <a:solidFill>
                <a:schemeClr val="accent4">
                  <a:lumMod val="75000"/>
                </a:schemeClr>
              </a:solidFill>
            </a:ln>
          </p:spPr>
          <p:style>
            <a:lnRef idx="2">
              <a:schemeClr val="accent2"/>
            </a:lnRef>
            <a:fillRef idx="1">
              <a:schemeClr val="lt1"/>
            </a:fillRef>
            <a:effectRef idx="0">
              <a:schemeClr val="accent2"/>
            </a:effectRef>
            <a:fontRef idx="minor">
              <a:schemeClr val="dk1"/>
            </a:fontRef>
          </p:style>
        </p:cxnSp>
        <p:sp>
          <p:nvSpPr>
            <p:cNvPr id="23" name="Isosceles Triangle 22"/>
            <p:cNvSpPr/>
            <p:nvPr/>
          </p:nvSpPr>
          <p:spPr>
            <a:xfrm rot="5400000">
              <a:off x="6231766" y="4441474"/>
              <a:ext cx="357366" cy="50427"/>
            </a:xfrm>
            <a:prstGeom prst="triangle">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lIns="72000" tIns="0" rIns="72000" bIns="0" rtlCol="0" anchor="ctr"/>
            <a:lstStyle/>
            <a:p>
              <a:pPr algn="ctr">
                <a:lnSpc>
                  <a:spcPct val="93000"/>
                </a:lnSpc>
                <a:spcBef>
                  <a:spcPts val="300"/>
                </a:spcBef>
              </a:pPr>
              <a:endParaRPr lang="en-GB" sz="1300" dirty="0">
                <a:solidFill>
                  <a:schemeClr val="tx1"/>
                </a:solidFill>
                <a:cs typeface="Arial" pitchFamily="34" charset="0"/>
              </a:endParaRPr>
            </a:p>
          </p:txBody>
        </p:sp>
      </p:grpSp>
      <p:sp>
        <p:nvSpPr>
          <p:cNvPr id="20" name="ListLeanHorizontalTextTopic0"/>
          <p:cNvSpPr txBox="1"/>
          <p:nvPr>
            <p:custDataLst>
              <p:tags r:id="rId2"/>
            </p:custDataLst>
          </p:nvPr>
        </p:nvSpPr>
        <p:spPr>
          <a:xfrm>
            <a:off x="6875482" y="2733897"/>
            <a:ext cx="4112240" cy="1298753"/>
          </a:xfrm>
          <a:prstGeom prst="rect">
            <a:avLst/>
          </a:prstGeom>
        </p:spPr>
        <p:txBody>
          <a:bodyPr vert="horz" wrap="square" lIns="0" tIns="0" rIns="0" bIns="0" rtlCol="0" anchor="t">
            <a:spAutoFit/>
          </a:bodyPr>
          <a:lstStyle/>
          <a:p>
            <a:pPr>
              <a:lnSpc>
                <a:spcPct val="93000"/>
              </a:lnSpc>
              <a:spcBef>
                <a:spcPts val="300"/>
              </a:spcBef>
            </a:pPr>
            <a:r>
              <a:rPr lang="en-GB" sz="1600" dirty="0" smtClean="0">
                <a:cs typeface="Arial" pitchFamily="34" charset="0"/>
              </a:rPr>
              <a:t>Number </a:t>
            </a:r>
            <a:r>
              <a:rPr lang="en-GB" sz="1600" dirty="0">
                <a:cs typeface="Arial" pitchFamily="34" charset="0"/>
              </a:rPr>
              <a:t>of </a:t>
            </a:r>
            <a:r>
              <a:rPr lang="en-GB" sz="1600" dirty="0" smtClean="0">
                <a:cs typeface="Arial" pitchFamily="34" charset="0"/>
              </a:rPr>
              <a:t>talks at </a:t>
            </a:r>
            <a:r>
              <a:rPr lang="en-GB" sz="1600" dirty="0">
                <a:cs typeface="Arial" pitchFamily="34" charset="0"/>
              </a:rPr>
              <a:t>year 10 vs. </a:t>
            </a:r>
            <a:r>
              <a:rPr lang="en-GB" sz="1600" dirty="0" smtClean="0">
                <a:cs typeface="Arial" pitchFamily="34" charset="0"/>
              </a:rPr>
              <a:t>Ln Wage </a:t>
            </a:r>
            <a:r>
              <a:rPr lang="en-GB" sz="1600" dirty="0">
                <a:cs typeface="Arial" pitchFamily="34" charset="0"/>
              </a:rPr>
              <a:t>at age 26</a:t>
            </a:r>
          </a:p>
          <a:p>
            <a:pPr>
              <a:lnSpc>
                <a:spcPct val="93000"/>
              </a:lnSpc>
              <a:spcBef>
                <a:spcPts val="300"/>
              </a:spcBef>
            </a:pPr>
            <a:endParaRPr lang="en-GB" sz="1600" dirty="0">
              <a:cs typeface="Arial" pitchFamily="34" charset="0"/>
            </a:endParaRPr>
          </a:p>
          <a:p>
            <a:pPr>
              <a:lnSpc>
                <a:spcPct val="93000"/>
              </a:lnSpc>
              <a:spcBef>
                <a:spcPts val="300"/>
              </a:spcBef>
            </a:pPr>
            <a:r>
              <a:rPr lang="en-GB" sz="1600" dirty="0">
                <a:cs typeface="Arial" pitchFamily="34" charset="0"/>
              </a:rPr>
              <a:t>Co-eff:		</a:t>
            </a:r>
            <a:r>
              <a:rPr lang="en-GB" sz="1600" dirty="0" smtClean="0">
                <a:cs typeface="Arial" pitchFamily="34" charset="0"/>
              </a:rPr>
              <a:t>0.008  [0.001 p-value]</a:t>
            </a:r>
            <a:endParaRPr lang="en-GB" sz="1600" dirty="0">
              <a:cs typeface="Arial" pitchFamily="34" charset="0"/>
            </a:endParaRPr>
          </a:p>
          <a:p>
            <a:pPr>
              <a:lnSpc>
                <a:spcPct val="93000"/>
              </a:lnSpc>
              <a:spcBef>
                <a:spcPts val="300"/>
              </a:spcBef>
            </a:pPr>
            <a:r>
              <a:rPr lang="en-GB" sz="1600" dirty="0" smtClean="0">
                <a:cs typeface="Arial" pitchFamily="34" charset="0"/>
              </a:rPr>
              <a:t>R</a:t>
            </a:r>
            <a:r>
              <a:rPr lang="en-GB" sz="1600" baseline="30000" dirty="0" smtClean="0">
                <a:cs typeface="Arial" pitchFamily="34" charset="0"/>
              </a:rPr>
              <a:t>2</a:t>
            </a:r>
            <a:r>
              <a:rPr lang="en-GB" sz="1600" dirty="0">
                <a:cs typeface="Arial" pitchFamily="34" charset="0"/>
              </a:rPr>
              <a:t>		24%</a:t>
            </a:r>
          </a:p>
          <a:p>
            <a:pPr>
              <a:lnSpc>
                <a:spcPct val="93000"/>
              </a:lnSpc>
              <a:spcBef>
                <a:spcPts val="300"/>
              </a:spcBef>
            </a:pPr>
            <a:r>
              <a:rPr lang="en-GB" sz="1600" dirty="0">
                <a:cs typeface="Arial" pitchFamily="34" charset="0"/>
              </a:rPr>
              <a:t>N		</a:t>
            </a:r>
            <a:r>
              <a:rPr lang="en-GB" sz="1600" dirty="0" smtClean="0">
                <a:cs typeface="Arial" pitchFamily="34" charset="0"/>
              </a:rPr>
              <a:t>784 (outliers excluded)</a:t>
            </a:r>
            <a:endParaRPr lang="en-GB" sz="1600" dirty="0">
              <a:cs typeface="Arial" pitchFamily="34" charset="0"/>
            </a:endParaRPr>
          </a:p>
        </p:txBody>
      </p:sp>
      <p:cxnSp>
        <p:nvCxnSpPr>
          <p:cNvPr id="21" name="Horizontal Line"/>
          <p:cNvCxnSpPr/>
          <p:nvPr>
            <p:custDataLst>
              <p:tags r:id="rId3"/>
            </p:custDataLst>
          </p:nvPr>
        </p:nvCxnSpPr>
        <p:spPr>
          <a:xfrm>
            <a:off x="6839476" y="2530354"/>
            <a:ext cx="4380067" cy="0"/>
          </a:xfrm>
          <a:prstGeom prst="line">
            <a:avLst/>
          </a:prstGeom>
          <a:ln/>
        </p:spPr>
        <p:style>
          <a:lnRef idx="1">
            <a:schemeClr val="accent2"/>
          </a:lnRef>
          <a:fillRef idx="0">
            <a:schemeClr val="accent2"/>
          </a:fillRef>
          <a:effectRef idx="0">
            <a:schemeClr val="accent2"/>
          </a:effectRef>
          <a:fontRef idx="minor">
            <a:schemeClr val="tx1"/>
          </a:fontRef>
        </p:style>
      </p:cxnSp>
      <p:sp>
        <p:nvSpPr>
          <p:cNvPr id="27" name="ListLeanHorizontalTextTopic0"/>
          <p:cNvSpPr txBox="1"/>
          <p:nvPr>
            <p:custDataLst>
              <p:tags r:id="rId4"/>
            </p:custDataLst>
          </p:nvPr>
        </p:nvSpPr>
        <p:spPr>
          <a:xfrm>
            <a:off x="6839476" y="2212877"/>
            <a:ext cx="2627175"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Regression Results</a:t>
            </a:r>
            <a:endParaRPr lang="en-GB" b="1" baseline="30000" dirty="0">
              <a:cs typeface="Arial" pitchFamily="34" charset="0"/>
            </a:endParaRPr>
          </a:p>
        </p:txBody>
      </p:sp>
      <p:sp>
        <p:nvSpPr>
          <p:cNvPr id="28" name="ListLeanHorizontalTextTopic0"/>
          <p:cNvSpPr txBox="1"/>
          <p:nvPr>
            <p:custDataLst>
              <p:tags r:id="rId5"/>
            </p:custDataLst>
          </p:nvPr>
        </p:nvSpPr>
        <p:spPr>
          <a:xfrm>
            <a:off x="1800355" y="2198818"/>
            <a:ext cx="5543177"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a:cs typeface="Arial" pitchFamily="34" charset="0"/>
              </a:rPr>
              <a:t>Control variables (Bold = </a:t>
            </a:r>
            <a:r>
              <a:rPr lang="en-GB" b="1" dirty="0" smtClean="0">
                <a:cs typeface="Arial" pitchFamily="34" charset="0"/>
              </a:rPr>
              <a:t>In regression)</a:t>
            </a:r>
            <a:endParaRPr lang="en-GB" b="1" dirty="0">
              <a:cs typeface="Arial" pitchFamily="34" charset="0"/>
            </a:endParaRPr>
          </a:p>
        </p:txBody>
      </p:sp>
      <p:pic>
        <p:nvPicPr>
          <p:cNvPr id="24" name="Picture 23"/>
          <p:cNvPicPr>
            <a:picLocks noChangeAspect="1"/>
          </p:cNvPicPr>
          <p:nvPr/>
        </p:nvPicPr>
        <p:blipFill>
          <a:blip r:embed="rId18"/>
          <a:stretch>
            <a:fillRect/>
          </a:stretch>
        </p:blipFill>
        <p:spPr>
          <a:xfrm>
            <a:off x="9271835" y="166462"/>
            <a:ext cx="2920165" cy="996191"/>
          </a:xfrm>
          <a:prstGeom prst="rect">
            <a:avLst/>
          </a:prstGeom>
        </p:spPr>
      </p:pic>
      <p:sp>
        <p:nvSpPr>
          <p:cNvPr id="30" name="Title 1"/>
          <p:cNvSpPr txBox="1">
            <a:spLocks/>
          </p:cNvSpPr>
          <p:nvPr/>
        </p:nvSpPr>
        <p:spPr>
          <a:xfrm>
            <a:off x="838200" y="274638"/>
            <a:ext cx="8050306" cy="1446586"/>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n-GB" sz="2400" b="1" dirty="0" smtClean="0">
                <a:latin typeface="+mn-lt"/>
              </a:rPr>
              <a:t>Each career talk with external speakers linked to +0.8% wage</a:t>
            </a:r>
            <a:endParaRPr lang="en-GB" sz="2400" b="1" dirty="0">
              <a:latin typeface="+mn-lt"/>
            </a:endParaRPr>
          </a:p>
        </p:txBody>
      </p:sp>
      <p:sp>
        <p:nvSpPr>
          <p:cNvPr id="32" name="ListLeanHorizontalTextTopic1"/>
          <p:cNvSpPr txBox="1"/>
          <p:nvPr>
            <p:custDataLst>
              <p:tags r:id="rId6"/>
            </p:custDataLst>
          </p:nvPr>
        </p:nvSpPr>
        <p:spPr>
          <a:xfrm>
            <a:off x="1802494" y="1590596"/>
            <a:ext cx="5817506" cy="286232"/>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sz="2000" dirty="0" smtClean="0">
                <a:cs typeface="Arial" pitchFamily="34" charset="0"/>
              </a:rPr>
              <a:t>Year 10 Career Talks with External Speakers</a:t>
            </a:r>
            <a:endParaRPr lang="en-GB" sz="2000" baseline="30000" dirty="0">
              <a:cs typeface="Arial" pitchFamily="34" charset="0"/>
            </a:endParaRPr>
          </a:p>
        </p:txBody>
      </p:sp>
      <p:pic>
        <p:nvPicPr>
          <p:cNvPr id="2" name="Picture 1"/>
          <p:cNvPicPr>
            <a:picLocks noChangeAspect="1"/>
          </p:cNvPicPr>
          <p:nvPr/>
        </p:nvPicPr>
        <p:blipFill rotWithShape="1">
          <a:blip r:embed="rId19"/>
          <a:srcRect l="23158" t="42882" r="37897" b="28993"/>
          <a:stretch/>
        </p:blipFill>
        <p:spPr>
          <a:xfrm>
            <a:off x="6641472" y="4223875"/>
            <a:ext cx="5260726" cy="2135934"/>
          </a:xfrm>
          <a:prstGeom prst="rect">
            <a:avLst/>
          </a:prstGeom>
        </p:spPr>
      </p:pic>
    </p:spTree>
    <p:extLst>
      <p:ext uri="{BB962C8B-B14F-4D97-AF65-F5344CB8AC3E}">
        <p14:creationId xmlns:p14="http://schemas.microsoft.com/office/powerpoint/2010/main" val="2258109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636"/>
            <a:ext cx="10515600" cy="1325562"/>
          </a:xfrm>
        </p:spPr>
        <p:txBody>
          <a:bodyPr>
            <a:normAutofit/>
          </a:bodyPr>
          <a:lstStyle/>
          <a:p>
            <a:r>
              <a:rPr lang="en-GB" sz="2400" b="1" dirty="0">
                <a:latin typeface="+mn-lt"/>
              </a:rPr>
              <a:t>Individuals who found career talks </a:t>
            </a:r>
            <a:r>
              <a:rPr lang="en-GB" sz="2400" b="1" i="1" u="sng" dirty="0">
                <a:latin typeface="+mn-lt"/>
              </a:rPr>
              <a:t>very </a:t>
            </a:r>
            <a:r>
              <a:rPr lang="en-GB" sz="2400" b="1" i="1" u="sng" dirty="0" smtClean="0">
                <a:latin typeface="+mn-lt"/>
              </a:rPr>
              <a:t>helpful </a:t>
            </a:r>
            <a:r>
              <a:rPr lang="en-GB" sz="2400" b="1" dirty="0" smtClean="0">
                <a:latin typeface="+mn-lt"/>
              </a:rPr>
              <a:t>display</a:t>
            </a:r>
            <a:br>
              <a:rPr lang="en-GB" sz="2400" b="1" dirty="0" smtClean="0">
                <a:latin typeface="+mn-lt"/>
              </a:rPr>
            </a:br>
            <a:r>
              <a:rPr lang="en-GB" sz="2400" b="1" dirty="0" smtClean="0">
                <a:latin typeface="+mn-lt"/>
              </a:rPr>
              <a:t>a </a:t>
            </a:r>
            <a:r>
              <a:rPr lang="en-GB" sz="2400" b="1" dirty="0">
                <a:latin typeface="+mn-lt"/>
              </a:rPr>
              <a:t>stronger wage </a:t>
            </a:r>
            <a:r>
              <a:rPr lang="en-GB" sz="2400" b="1" dirty="0" smtClean="0">
                <a:latin typeface="+mn-lt"/>
              </a:rPr>
              <a:t>premium</a:t>
            </a:r>
            <a:endParaRPr lang="en-GB" sz="2400" b="1" dirty="0">
              <a:latin typeface="+mn-lt"/>
            </a:endParaRPr>
          </a:p>
        </p:txBody>
      </p:sp>
      <p:cxnSp>
        <p:nvCxnSpPr>
          <p:cNvPr id="5" name="Horizontal Line"/>
          <p:cNvCxnSpPr/>
          <p:nvPr>
            <p:custDataLst>
              <p:tags r:id="rId1"/>
            </p:custDataLst>
          </p:nvPr>
        </p:nvCxnSpPr>
        <p:spPr>
          <a:xfrm>
            <a:off x="1842143" y="2604835"/>
            <a:ext cx="4522984" cy="0"/>
          </a:xfrm>
          <a:prstGeom prst="line">
            <a:avLst/>
          </a:prstGeom>
          <a:ln/>
        </p:spPr>
        <p:style>
          <a:lnRef idx="1">
            <a:schemeClr val="accent2"/>
          </a:lnRef>
          <a:fillRef idx="0">
            <a:schemeClr val="accent2"/>
          </a:fillRef>
          <a:effectRef idx="0">
            <a:schemeClr val="accent2"/>
          </a:effectRef>
          <a:fontRef idx="minor">
            <a:schemeClr val="tx1"/>
          </a:fontRef>
        </p:style>
      </p:cxnSp>
      <p:sp>
        <p:nvSpPr>
          <p:cNvPr id="6" name="ListLeanHorizontalTextTopic0"/>
          <p:cNvSpPr txBox="1"/>
          <p:nvPr>
            <p:custDataLst>
              <p:tags r:id="rId2"/>
            </p:custDataLst>
          </p:nvPr>
        </p:nvSpPr>
        <p:spPr>
          <a:xfrm>
            <a:off x="1842143"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a:cs typeface="Arial" pitchFamily="34" charset="0"/>
              </a:rPr>
              <a:t>Did you find the careers talks useful?</a:t>
            </a:r>
          </a:p>
        </p:txBody>
      </p:sp>
      <p:cxnSp>
        <p:nvCxnSpPr>
          <p:cNvPr id="7" name="Horizontal Line"/>
          <p:cNvCxnSpPr/>
          <p:nvPr>
            <p:custDataLst>
              <p:tags r:id="rId3"/>
            </p:custDataLst>
          </p:nvPr>
        </p:nvCxnSpPr>
        <p:spPr>
          <a:xfrm>
            <a:off x="7140375" y="2604835"/>
            <a:ext cx="4566010" cy="0"/>
          </a:xfrm>
          <a:prstGeom prst="line">
            <a:avLst/>
          </a:prstGeom>
          <a:ln/>
        </p:spPr>
        <p:style>
          <a:lnRef idx="1">
            <a:schemeClr val="accent2"/>
          </a:lnRef>
          <a:fillRef idx="0">
            <a:schemeClr val="accent2"/>
          </a:fillRef>
          <a:effectRef idx="0">
            <a:schemeClr val="accent2"/>
          </a:effectRef>
          <a:fontRef idx="minor">
            <a:schemeClr val="tx1"/>
          </a:fontRef>
        </p:style>
      </p:cxnSp>
      <p:sp>
        <p:nvSpPr>
          <p:cNvPr id="8" name="ListLeanHorizontalTextTopic1"/>
          <p:cNvSpPr txBox="1"/>
          <p:nvPr>
            <p:custDataLst>
              <p:tags r:id="rId4"/>
            </p:custDataLst>
          </p:nvPr>
        </p:nvSpPr>
        <p:spPr>
          <a:xfrm>
            <a:off x="7140375" y="2273214"/>
            <a:ext cx="4171950"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a:cs typeface="Arial" pitchFamily="34" charset="0"/>
              </a:rPr>
              <a:t>Regression, Career talks </a:t>
            </a:r>
            <a:r>
              <a:rPr lang="en-GB" b="1" dirty="0" smtClean="0">
                <a:cs typeface="Arial" pitchFamily="34" charset="0"/>
              </a:rPr>
              <a:t>coefficient</a:t>
            </a:r>
            <a:endParaRPr lang="en-GB" b="1" baseline="30000" dirty="0">
              <a:cs typeface="Arial" pitchFamily="34" charset="0"/>
            </a:endParaRPr>
          </a:p>
        </p:txBody>
      </p:sp>
      <p:graphicFrame>
        <p:nvGraphicFramePr>
          <p:cNvPr id="10" name="Table 9"/>
          <p:cNvGraphicFramePr>
            <a:graphicFrameLocks noGrp="1"/>
          </p:cNvGraphicFramePr>
          <p:nvPr>
            <p:extLst/>
          </p:nvPr>
        </p:nvGraphicFramePr>
        <p:xfrm>
          <a:off x="7210834" y="2873946"/>
          <a:ext cx="4597151" cy="2664297"/>
        </p:xfrm>
        <a:graphic>
          <a:graphicData uri="http://schemas.openxmlformats.org/drawingml/2006/table">
            <a:tbl>
              <a:tblPr firstRow="1" bandRow="1">
                <a:tableStyleId>{69012ECD-51FC-41F1-AA8D-1B2483CD663E}</a:tableStyleId>
              </a:tblPr>
              <a:tblGrid>
                <a:gridCol w="2027756"/>
                <a:gridCol w="1326139"/>
                <a:gridCol w="1243256"/>
              </a:tblGrid>
              <a:tr h="888099">
                <a:tc>
                  <a:txBody>
                    <a:bodyPr/>
                    <a:lstStyle/>
                    <a:p>
                      <a:pPr algn="l"/>
                      <a:r>
                        <a:rPr lang="en-GB" sz="1800" dirty="0" smtClean="0"/>
                        <a:t>Model</a:t>
                      </a:r>
                      <a:endParaRPr lang="en-GB" sz="1800" dirty="0">
                        <a:solidFill>
                          <a:schemeClr val="bg2"/>
                        </a:solidFill>
                      </a:endParaRPr>
                    </a:p>
                  </a:txBody>
                  <a:tcPr anchor="ctr"/>
                </a:tc>
                <a:tc>
                  <a:txBody>
                    <a:bodyPr/>
                    <a:lstStyle/>
                    <a:p>
                      <a:pPr algn="ctr"/>
                      <a:r>
                        <a:rPr lang="en-GB" sz="1800" dirty="0" smtClean="0"/>
                        <a:t>Did not find helpful</a:t>
                      </a:r>
                      <a:endParaRPr lang="en-GB" sz="1800" dirty="0">
                        <a:solidFill>
                          <a:schemeClr val="bg2"/>
                        </a:solidFill>
                      </a:endParaRPr>
                    </a:p>
                  </a:txBody>
                  <a:tcPr anchor="ctr"/>
                </a:tc>
                <a:tc>
                  <a:txBody>
                    <a:bodyPr/>
                    <a:lstStyle/>
                    <a:p>
                      <a:pPr algn="ctr"/>
                      <a:r>
                        <a:rPr lang="en-GB" sz="1800" dirty="0" smtClean="0"/>
                        <a:t>Found very helpful</a:t>
                      </a:r>
                      <a:endParaRPr lang="en-GB" sz="1800" dirty="0">
                        <a:solidFill>
                          <a:schemeClr val="bg2"/>
                        </a:solidFill>
                      </a:endParaRPr>
                    </a:p>
                  </a:txBody>
                  <a:tcPr anchor="ctr"/>
                </a:tc>
              </a:tr>
              <a:tr h="888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smtClean="0"/>
                        <a:t>Yr</a:t>
                      </a:r>
                      <a:r>
                        <a:rPr lang="en-GB" sz="1800" baseline="0" dirty="0" smtClean="0"/>
                        <a:t> 10 – With Controls</a:t>
                      </a:r>
                      <a:endParaRPr lang="en-GB" sz="1800" dirty="0" smtClean="0"/>
                    </a:p>
                  </a:txBody>
                  <a:tcPr anchor="ctr"/>
                </a:tc>
                <a:tc>
                  <a:txBody>
                    <a:bodyPr/>
                    <a:lstStyle/>
                    <a:p>
                      <a:pPr algn="ctr"/>
                      <a:r>
                        <a:rPr lang="en-GB" sz="1800" dirty="0" smtClean="0"/>
                        <a:t>0.9%</a:t>
                      </a:r>
                      <a:r>
                        <a:rPr lang="en-GB" sz="1800" baseline="0" dirty="0" smtClean="0"/>
                        <a:t> </a:t>
                      </a:r>
                    </a:p>
                    <a:p>
                      <a:pPr algn="ctr"/>
                      <a:r>
                        <a:rPr lang="en-GB" sz="1800" baseline="0" dirty="0" smtClean="0"/>
                        <a:t>N = 90</a:t>
                      </a:r>
                      <a:endParaRPr lang="en-GB" sz="1800" dirty="0" smtClean="0">
                        <a:solidFill>
                          <a:schemeClr val="tx1">
                            <a:lumMod val="65000"/>
                            <a:lumOff val="35000"/>
                          </a:schemeClr>
                        </a:solidFill>
                      </a:endParaRPr>
                    </a:p>
                  </a:txBody>
                  <a:tcPr anchor="ctr"/>
                </a:tc>
                <a:tc>
                  <a:txBody>
                    <a:bodyPr/>
                    <a:lstStyle/>
                    <a:p>
                      <a:pPr algn="ctr"/>
                      <a:r>
                        <a:rPr lang="en-GB" sz="1800" dirty="0" smtClean="0"/>
                        <a:t>1.6%**</a:t>
                      </a:r>
                      <a:r>
                        <a:rPr lang="en-GB" sz="1800" baseline="0" dirty="0" smtClean="0"/>
                        <a:t> </a:t>
                      </a:r>
                    </a:p>
                    <a:p>
                      <a:pPr algn="ctr"/>
                      <a:r>
                        <a:rPr lang="en-GB" sz="1800" baseline="0" dirty="0" smtClean="0"/>
                        <a:t>N = 130</a:t>
                      </a:r>
                      <a:endParaRPr lang="en-GB" sz="1800" dirty="0" smtClean="0">
                        <a:solidFill>
                          <a:schemeClr val="tx1">
                            <a:lumMod val="65000"/>
                            <a:lumOff val="35000"/>
                          </a:schemeClr>
                        </a:solidFill>
                      </a:endParaRPr>
                    </a:p>
                  </a:txBody>
                  <a:tcPr anchor="ctr">
                    <a:pattFill prst="pct10">
                      <a:fgClr>
                        <a:schemeClr val="accent1"/>
                      </a:fgClr>
                      <a:bgClr>
                        <a:schemeClr val="bg1"/>
                      </a:bgClr>
                    </a:pattFill>
                  </a:tcPr>
                </a:tc>
              </a:tr>
              <a:tr h="888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smtClean="0"/>
                        <a:t>Yr</a:t>
                      </a:r>
                      <a:r>
                        <a:rPr lang="en-GB" sz="1800" baseline="0" dirty="0" smtClean="0"/>
                        <a:t> 11 – With Controls</a:t>
                      </a:r>
                      <a:endParaRPr lang="en-GB" sz="1800" dirty="0" smtClean="0"/>
                    </a:p>
                  </a:txBody>
                  <a:tcPr anchor="ctr"/>
                </a:tc>
                <a:tc>
                  <a:txBody>
                    <a:bodyPr/>
                    <a:lstStyle/>
                    <a:p>
                      <a:pPr algn="ctr"/>
                      <a:r>
                        <a:rPr lang="en-GB" sz="1800" dirty="0" smtClean="0"/>
                        <a:t>0.2% </a:t>
                      </a:r>
                    </a:p>
                    <a:p>
                      <a:pPr algn="ctr"/>
                      <a:r>
                        <a:rPr lang="en-GB" sz="1800" dirty="0" smtClean="0"/>
                        <a:t>N</a:t>
                      </a:r>
                      <a:r>
                        <a:rPr lang="en-GB" sz="1800" baseline="0" dirty="0" smtClean="0"/>
                        <a:t> = 266 </a:t>
                      </a:r>
                      <a:endParaRPr lang="en-GB" sz="1800" dirty="0">
                        <a:solidFill>
                          <a:schemeClr val="tx1">
                            <a:lumMod val="65000"/>
                            <a:lumOff val="35000"/>
                          </a:schemeClr>
                        </a:solidFill>
                      </a:endParaRPr>
                    </a:p>
                  </a:txBody>
                  <a:tcPr anchor="ctr"/>
                </a:tc>
                <a:tc>
                  <a:txBody>
                    <a:bodyPr/>
                    <a:lstStyle/>
                    <a:p>
                      <a:pPr algn="ctr"/>
                      <a:r>
                        <a:rPr lang="en-GB" sz="1800" dirty="0" smtClean="0"/>
                        <a:t>0.9%**</a:t>
                      </a:r>
                    </a:p>
                    <a:p>
                      <a:pPr algn="ctr"/>
                      <a:r>
                        <a:rPr lang="en-GB" sz="1800" dirty="0" smtClean="0"/>
                        <a:t>N=274</a:t>
                      </a:r>
                      <a:endParaRPr lang="en-GB" sz="1800" dirty="0">
                        <a:solidFill>
                          <a:schemeClr val="tx1">
                            <a:lumMod val="65000"/>
                            <a:lumOff val="35000"/>
                          </a:schemeClr>
                        </a:solidFill>
                      </a:endParaRPr>
                    </a:p>
                  </a:txBody>
                  <a:tcPr anchor="ctr">
                    <a:pattFill prst="pct10">
                      <a:fgClr>
                        <a:schemeClr val="accent1"/>
                      </a:fgClr>
                      <a:bgClr>
                        <a:schemeClr val="bg1"/>
                      </a:bgClr>
                    </a:pattFill>
                  </a:tcPr>
                </a:tc>
              </a:tr>
            </a:tbl>
          </a:graphicData>
        </a:graphic>
      </p:graphicFrame>
      <p:sp>
        <p:nvSpPr>
          <p:cNvPr id="11" name="Subtitle"/>
          <p:cNvSpPr txBox="1">
            <a:spLocks/>
          </p:cNvSpPr>
          <p:nvPr>
            <p:custDataLst>
              <p:tags r:id="rId5"/>
            </p:custDataLst>
          </p:nvPr>
        </p:nvSpPr>
        <p:spPr>
          <a:xfrm>
            <a:off x="7210834" y="5728645"/>
            <a:ext cx="3505786" cy="228973"/>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600" dirty="0" smtClean="0">
                <a:latin typeface="+mj-lt"/>
                <a:cs typeface="Arial" pitchFamily="34" charset="0"/>
              </a:rPr>
              <a:t>* </a:t>
            </a:r>
            <a:r>
              <a:rPr lang="de-DE" sz="1600" dirty="0">
                <a:latin typeface="+mj-lt"/>
                <a:cs typeface="Arial" pitchFamily="34" charset="0"/>
              </a:rPr>
              <a:t>Sig at 10%; ** Sig. at 5%</a:t>
            </a:r>
          </a:p>
        </p:txBody>
      </p:sp>
      <p:pic>
        <p:nvPicPr>
          <p:cNvPr id="12" name="Picture 11"/>
          <p:cNvPicPr>
            <a:picLocks noChangeAspect="1"/>
          </p:cNvPicPr>
          <p:nvPr/>
        </p:nvPicPr>
        <p:blipFill>
          <a:blip r:embed="rId8"/>
          <a:stretch>
            <a:fillRect/>
          </a:stretch>
        </p:blipFill>
        <p:spPr>
          <a:xfrm>
            <a:off x="9271835" y="166462"/>
            <a:ext cx="2920165" cy="996191"/>
          </a:xfrm>
          <a:prstGeom prst="rect">
            <a:avLst/>
          </a:prstGeom>
        </p:spPr>
      </p:pic>
      <p:graphicFrame>
        <p:nvGraphicFramePr>
          <p:cNvPr id="13" name="Chart 12"/>
          <p:cNvGraphicFramePr/>
          <p:nvPr>
            <p:extLst/>
          </p:nvPr>
        </p:nvGraphicFramePr>
        <p:xfrm>
          <a:off x="1787980" y="2873945"/>
          <a:ext cx="4722289" cy="3238141"/>
        </p:xfrm>
        <a:graphic>
          <a:graphicData uri="http://schemas.openxmlformats.org/drawingml/2006/chart">
            <c:chart xmlns:c="http://schemas.openxmlformats.org/drawingml/2006/chart" xmlns:r="http://schemas.openxmlformats.org/officeDocument/2006/relationships" r:id="rId9"/>
          </a:graphicData>
        </a:graphic>
      </p:graphicFrame>
      <p:sp>
        <p:nvSpPr>
          <p:cNvPr id="16" name="ListLeanHorizontalTextTopic1"/>
          <p:cNvSpPr txBox="1"/>
          <p:nvPr>
            <p:custDataLst>
              <p:tags r:id="rId6"/>
            </p:custDataLst>
          </p:nvPr>
        </p:nvSpPr>
        <p:spPr>
          <a:xfrm>
            <a:off x="1787980" y="1641608"/>
            <a:ext cx="4171950" cy="286232"/>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sz="2000" dirty="0" smtClean="0">
                <a:cs typeface="Arial" pitchFamily="34" charset="0"/>
              </a:rPr>
              <a:t>Perceived usefulness of career talks</a:t>
            </a:r>
            <a:endParaRPr lang="en-GB" sz="2000" baseline="30000" dirty="0">
              <a:cs typeface="Arial" pitchFamily="34" charset="0"/>
            </a:endParaRPr>
          </a:p>
        </p:txBody>
      </p:sp>
    </p:spTree>
    <p:extLst>
      <p:ext uri="{BB962C8B-B14F-4D97-AF65-F5344CB8AC3E}">
        <p14:creationId xmlns:p14="http://schemas.microsoft.com/office/powerpoint/2010/main" val="2558184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8050306" cy="1446586"/>
          </a:xfrm>
        </p:spPr>
        <p:txBody>
          <a:bodyPr>
            <a:normAutofit/>
          </a:bodyPr>
          <a:lstStyle/>
          <a:p>
            <a:r>
              <a:rPr lang="en-GB" sz="2400" b="1" dirty="0" smtClean="0">
                <a:latin typeface="+mn-lt"/>
              </a:rPr>
              <a:t>Conclusions: What can we learn by applying the same analysis to different in-school careers activities?</a:t>
            </a:r>
            <a:endParaRPr lang="en-GB" sz="2400" b="1" dirty="0">
              <a:latin typeface="+mn-lt"/>
            </a:endParaRPr>
          </a:p>
        </p:txBody>
      </p:sp>
      <p:pic>
        <p:nvPicPr>
          <p:cNvPr id="12" name="Picture 11"/>
          <p:cNvPicPr>
            <a:picLocks noChangeAspect="1"/>
          </p:cNvPicPr>
          <p:nvPr/>
        </p:nvPicPr>
        <p:blipFill>
          <a:blip r:embed="rId12"/>
          <a:stretch>
            <a:fillRect/>
          </a:stretch>
        </p:blipFill>
        <p:spPr>
          <a:xfrm>
            <a:off x="9271835" y="166462"/>
            <a:ext cx="2920165" cy="996191"/>
          </a:xfrm>
          <a:prstGeom prst="rect">
            <a:avLst/>
          </a:prstGeom>
        </p:spPr>
      </p:pic>
      <p:sp>
        <p:nvSpPr>
          <p:cNvPr id="14" name="Subtitle"/>
          <p:cNvSpPr txBox="1">
            <a:spLocks/>
          </p:cNvSpPr>
          <p:nvPr>
            <p:custDataLst>
              <p:tags r:id="rId1"/>
            </p:custDataLst>
          </p:nvPr>
        </p:nvSpPr>
        <p:spPr>
          <a:xfrm>
            <a:off x="6037988" y="1715398"/>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latin typeface="+mj-lt"/>
                <a:cs typeface="Arial" pitchFamily="34" charset="0"/>
              </a:rPr>
              <a:t># Timetabled internal career classes</a:t>
            </a:r>
            <a:endParaRPr lang="de-DE" dirty="0">
              <a:latin typeface="+mj-lt"/>
              <a:cs typeface="Arial" pitchFamily="34" charset="0"/>
            </a:endParaRPr>
          </a:p>
        </p:txBody>
      </p:sp>
      <p:grpSp>
        <p:nvGrpSpPr>
          <p:cNvPr id="4" name="Group 3"/>
          <p:cNvGrpSpPr/>
          <p:nvPr/>
        </p:nvGrpSpPr>
        <p:grpSpPr>
          <a:xfrm>
            <a:off x="1777988" y="1723689"/>
            <a:ext cx="3974250" cy="911710"/>
            <a:chOff x="1777988" y="1818939"/>
            <a:chExt cx="3974250" cy="911710"/>
          </a:xfrm>
        </p:grpSpPr>
        <p:sp>
          <p:nvSpPr>
            <p:cNvPr id="3" name="Pentagon 2"/>
            <p:cNvSpPr/>
            <p:nvPr/>
          </p:nvSpPr>
          <p:spPr>
            <a:xfrm>
              <a:off x="1777988" y="1818939"/>
              <a:ext cx="3974250" cy="911710"/>
            </a:xfrm>
            <a:custGeom>
              <a:avLst/>
              <a:gdLst>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874058 h 874058"/>
                <a:gd name="connsiteX5" fmla="*/ 0 w 3694965"/>
                <a:gd name="connsiteY5" fmla="*/ 0 h 874058"/>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0 h 874058"/>
                <a:gd name="connsiteX0" fmla="*/ 3257936 w 3694965"/>
                <a:gd name="connsiteY0" fmla="*/ 874058 h 965498"/>
                <a:gd name="connsiteX1" fmla="*/ 0 w 3694965"/>
                <a:gd name="connsiteY1" fmla="*/ 0 h 965498"/>
                <a:gd name="connsiteX2" fmla="*/ 3257936 w 3694965"/>
                <a:gd name="connsiteY2" fmla="*/ 0 h 965498"/>
                <a:gd name="connsiteX3" fmla="*/ 3694965 w 3694965"/>
                <a:gd name="connsiteY3" fmla="*/ 437029 h 965498"/>
                <a:gd name="connsiteX4" fmla="*/ 3349376 w 3694965"/>
                <a:gd name="connsiteY4" fmla="*/ 965498 h 965498"/>
                <a:gd name="connsiteX0" fmla="*/ 0 w 3694965"/>
                <a:gd name="connsiteY0" fmla="*/ 0 h 965498"/>
                <a:gd name="connsiteX1" fmla="*/ 3257936 w 3694965"/>
                <a:gd name="connsiteY1" fmla="*/ 0 h 965498"/>
                <a:gd name="connsiteX2" fmla="*/ 3694965 w 3694965"/>
                <a:gd name="connsiteY2" fmla="*/ 437029 h 965498"/>
                <a:gd name="connsiteX3" fmla="*/ 3349376 w 3694965"/>
                <a:gd name="connsiteY3" fmla="*/ 965498 h 965498"/>
                <a:gd name="connsiteX0" fmla="*/ 0 w 3694965"/>
                <a:gd name="connsiteY0" fmla="*/ 0 h 911710"/>
                <a:gd name="connsiteX1" fmla="*/ 3257936 w 3694965"/>
                <a:gd name="connsiteY1" fmla="*/ 0 h 911710"/>
                <a:gd name="connsiteX2" fmla="*/ 3694965 w 3694965"/>
                <a:gd name="connsiteY2" fmla="*/ 437029 h 911710"/>
                <a:gd name="connsiteX3" fmla="*/ 3295588 w 3694965"/>
                <a:gd name="connsiteY3" fmla="*/ 911710 h 911710"/>
              </a:gdLst>
              <a:ahLst/>
              <a:cxnLst>
                <a:cxn ang="0">
                  <a:pos x="connsiteX0" y="connsiteY0"/>
                </a:cxn>
                <a:cxn ang="0">
                  <a:pos x="connsiteX1" y="connsiteY1"/>
                </a:cxn>
                <a:cxn ang="0">
                  <a:pos x="connsiteX2" y="connsiteY2"/>
                </a:cxn>
                <a:cxn ang="0">
                  <a:pos x="connsiteX3" y="connsiteY3"/>
                </a:cxn>
              </a:cxnLst>
              <a:rect l="l" t="t" r="r" b="b"/>
              <a:pathLst>
                <a:path w="3694965" h="911710">
                  <a:moveTo>
                    <a:pt x="0" y="0"/>
                  </a:moveTo>
                  <a:lnTo>
                    <a:pt x="3257936" y="0"/>
                  </a:lnTo>
                  <a:lnTo>
                    <a:pt x="3694965" y="437029"/>
                  </a:lnTo>
                  <a:cubicBezTo>
                    <a:pt x="3549289" y="582705"/>
                    <a:pt x="3295588" y="911710"/>
                    <a:pt x="3295588" y="9117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Subtitle"/>
            <p:cNvSpPr txBox="1">
              <a:spLocks/>
            </p:cNvSpPr>
            <p:nvPr>
              <p:custDataLst>
                <p:tags r:id="rId10"/>
              </p:custDataLst>
            </p:nvPr>
          </p:nvSpPr>
          <p:spPr>
            <a:xfrm>
              <a:off x="1865671" y="1843919"/>
              <a:ext cx="3519597" cy="772904"/>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dirty="0" smtClean="0">
                  <a:solidFill>
                    <a:schemeClr val="accent1"/>
                  </a:solidFill>
                  <a:latin typeface="+mj-lt"/>
                  <a:cs typeface="Arial" pitchFamily="34" charset="0"/>
                </a:rPr>
                <a:t>Is it information content in the speech that matters or the person delivering it?</a:t>
              </a:r>
              <a:endParaRPr lang="de-DE" dirty="0">
                <a:solidFill>
                  <a:schemeClr val="accent1"/>
                </a:solidFill>
                <a:latin typeface="+mj-lt"/>
                <a:cs typeface="Arial" pitchFamily="34" charset="0"/>
              </a:endParaRPr>
            </a:p>
          </p:txBody>
        </p:sp>
      </p:grpSp>
      <p:sp>
        <p:nvSpPr>
          <p:cNvPr id="17" name="Subtitle"/>
          <p:cNvSpPr txBox="1">
            <a:spLocks/>
          </p:cNvSpPr>
          <p:nvPr>
            <p:custDataLst>
              <p:tags r:id="rId2"/>
            </p:custDataLst>
          </p:nvPr>
        </p:nvSpPr>
        <p:spPr>
          <a:xfrm>
            <a:off x="10232964" y="1672469"/>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0000"/>
                </a:solidFill>
                <a:latin typeface="+mj-lt"/>
                <a:cs typeface="Arial" pitchFamily="34" charset="0"/>
                <a:sym typeface="Wingdings" panose="05000000000000000000" pitchFamily="2" charset="2"/>
              </a:rPr>
              <a:t></a:t>
            </a:r>
            <a:endParaRPr lang="de-DE" sz="2400" b="1" dirty="0">
              <a:solidFill>
                <a:srgbClr val="FF0000"/>
              </a:solidFill>
              <a:latin typeface="+mj-lt"/>
              <a:cs typeface="Arial" pitchFamily="34" charset="0"/>
            </a:endParaRPr>
          </a:p>
        </p:txBody>
      </p:sp>
      <p:sp>
        <p:nvSpPr>
          <p:cNvPr id="25" name="Subtitle"/>
          <p:cNvSpPr txBox="1">
            <a:spLocks/>
          </p:cNvSpPr>
          <p:nvPr>
            <p:custDataLst>
              <p:tags r:id="rId3"/>
            </p:custDataLst>
          </p:nvPr>
        </p:nvSpPr>
        <p:spPr>
          <a:xfrm>
            <a:off x="6037988" y="2095182"/>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cs typeface="Arial" pitchFamily="34" charset="0"/>
              </a:rPr>
              <a:t># </a:t>
            </a:r>
            <a:r>
              <a:rPr lang="de-DE" dirty="0">
                <a:cs typeface="Arial" pitchFamily="34" charset="0"/>
              </a:rPr>
              <a:t>Careers chats with school </a:t>
            </a:r>
            <a:r>
              <a:rPr lang="de-DE" dirty="0" smtClean="0">
                <a:cs typeface="Arial" pitchFamily="34" charset="0"/>
              </a:rPr>
              <a:t>staff</a:t>
            </a:r>
            <a:endParaRPr lang="de-DE" dirty="0">
              <a:latin typeface="+mj-lt"/>
              <a:cs typeface="Arial" pitchFamily="34" charset="0"/>
            </a:endParaRPr>
          </a:p>
        </p:txBody>
      </p:sp>
      <p:sp>
        <p:nvSpPr>
          <p:cNvPr id="26" name="Subtitle"/>
          <p:cNvSpPr txBox="1">
            <a:spLocks/>
          </p:cNvSpPr>
          <p:nvPr>
            <p:custDataLst>
              <p:tags r:id="rId4"/>
            </p:custDataLst>
          </p:nvPr>
        </p:nvSpPr>
        <p:spPr>
          <a:xfrm>
            <a:off x="10232964" y="2052253"/>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0000"/>
                </a:solidFill>
                <a:cs typeface="Arial" pitchFamily="34" charset="0"/>
                <a:sym typeface="Wingdings" panose="05000000000000000000" pitchFamily="2" charset="2"/>
              </a:rPr>
              <a:t></a:t>
            </a:r>
            <a:endParaRPr lang="de-DE" sz="2400" b="1" dirty="0">
              <a:solidFill>
                <a:srgbClr val="FF0000"/>
              </a:solidFill>
              <a:latin typeface="+mj-lt"/>
              <a:cs typeface="Arial" pitchFamily="34" charset="0"/>
            </a:endParaRPr>
          </a:p>
        </p:txBody>
      </p:sp>
      <p:sp>
        <p:nvSpPr>
          <p:cNvPr id="27" name="Subtitle"/>
          <p:cNvSpPr txBox="1">
            <a:spLocks/>
          </p:cNvSpPr>
          <p:nvPr>
            <p:custDataLst>
              <p:tags r:id="rId5"/>
            </p:custDataLst>
          </p:nvPr>
        </p:nvSpPr>
        <p:spPr>
          <a:xfrm>
            <a:off x="6037988" y="251426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latin typeface="+mj-lt"/>
                <a:cs typeface="Arial" pitchFamily="34" charset="0"/>
              </a:rPr>
              <a:t># Other school times careers discussed</a:t>
            </a:r>
          </a:p>
        </p:txBody>
      </p:sp>
      <p:sp>
        <p:nvSpPr>
          <p:cNvPr id="28" name="Subtitle"/>
          <p:cNvSpPr txBox="1">
            <a:spLocks/>
          </p:cNvSpPr>
          <p:nvPr>
            <p:custDataLst>
              <p:tags r:id="rId6"/>
            </p:custDataLst>
          </p:nvPr>
        </p:nvSpPr>
        <p:spPr>
          <a:xfrm>
            <a:off x="10276506" y="2471340"/>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C000"/>
                </a:solidFill>
                <a:latin typeface="+mj-lt"/>
                <a:cs typeface="Arial" pitchFamily="34" charset="0"/>
                <a:sym typeface="Wingdings" panose="05000000000000000000" pitchFamily="2" charset="2"/>
              </a:rPr>
              <a:t>≈</a:t>
            </a:r>
          </a:p>
        </p:txBody>
      </p:sp>
      <p:sp>
        <p:nvSpPr>
          <p:cNvPr id="29" name="Subtitle"/>
          <p:cNvSpPr txBox="1">
            <a:spLocks/>
          </p:cNvSpPr>
          <p:nvPr>
            <p:custDataLst>
              <p:tags r:id="rId7"/>
            </p:custDataLst>
          </p:nvPr>
        </p:nvSpPr>
        <p:spPr>
          <a:xfrm>
            <a:off x="6037988" y="295366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latin typeface="+mj-lt"/>
                <a:cs typeface="Arial" pitchFamily="34" charset="0"/>
              </a:rPr>
              <a:t># Careers talks with external speakers</a:t>
            </a:r>
            <a:endParaRPr lang="de-DE" dirty="0">
              <a:latin typeface="+mj-lt"/>
              <a:cs typeface="Arial" pitchFamily="34" charset="0"/>
            </a:endParaRPr>
          </a:p>
        </p:txBody>
      </p:sp>
      <p:sp>
        <p:nvSpPr>
          <p:cNvPr id="31" name="Subtitle"/>
          <p:cNvSpPr txBox="1">
            <a:spLocks/>
          </p:cNvSpPr>
          <p:nvPr>
            <p:custDataLst>
              <p:tags r:id="rId8"/>
            </p:custDataLst>
          </p:nvPr>
        </p:nvSpPr>
        <p:spPr>
          <a:xfrm>
            <a:off x="10232963" y="2910740"/>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accent6"/>
                </a:solidFill>
                <a:latin typeface="+mj-lt"/>
                <a:cs typeface="Arial" pitchFamily="34" charset="0"/>
                <a:sym typeface="Wingdings" panose="05000000000000000000" pitchFamily="2" charset="2"/>
              </a:rPr>
              <a:t></a:t>
            </a:r>
            <a:endParaRPr lang="de-DE" sz="2400" b="1" dirty="0">
              <a:solidFill>
                <a:schemeClr val="accent6"/>
              </a:solidFill>
              <a:latin typeface="+mj-lt"/>
              <a:cs typeface="Arial" pitchFamily="34" charset="0"/>
            </a:endParaRPr>
          </a:p>
        </p:txBody>
      </p:sp>
      <p:sp>
        <p:nvSpPr>
          <p:cNvPr id="18" name="Subtitle"/>
          <p:cNvSpPr txBox="1">
            <a:spLocks/>
          </p:cNvSpPr>
          <p:nvPr>
            <p:custDataLst>
              <p:tags r:id="rId9"/>
            </p:custDataLst>
          </p:nvPr>
        </p:nvSpPr>
        <p:spPr>
          <a:xfrm rot="16200000">
            <a:off x="-2009172" y="3833714"/>
            <a:ext cx="4927612" cy="257635"/>
          </a:xfrm>
          <a:prstGeom prst="rect">
            <a:avLst/>
          </a:prstGeom>
          <a:noFill/>
          <a:ln w="9525">
            <a:noFill/>
          </a:ln>
        </p:spPr>
        <p:txBody>
          <a:bodyPr vert="horz" wrap="square" lIns="0" tIns="0" rIns="0" bIns="0" rtlCol="0">
            <a:spAutoFit/>
          </a:bodyPr>
          <a:lstStyle/>
          <a:p>
            <a:pPr algn="ctr">
              <a:lnSpc>
                <a:spcPct val="93000"/>
              </a:lnSpc>
              <a:buClr>
                <a:schemeClr val="tx1"/>
              </a:buClr>
              <a:buSzPct val="100000"/>
            </a:pPr>
            <a:r>
              <a:rPr lang="de-DE" b="1" dirty="0" smtClean="0">
                <a:solidFill>
                  <a:schemeClr val="accent2"/>
                </a:solidFill>
                <a:latin typeface="Bell MT" panose="02020503060305020303" pitchFamily="18" charset="0"/>
                <a:cs typeface="Arial" pitchFamily="34" charset="0"/>
              </a:rPr>
              <a:t>EVIDENCE-INFORMED HYPOTHESIS</a:t>
            </a:r>
          </a:p>
        </p:txBody>
      </p:sp>
    </p:spTree>
    <p:extLst>
      <p:ext uri="{BB962C8B-B14F-4D97-AF65-F5344CB8AC3E}">
        <p14:creationId xmlns:p14="http://schemas.microsoft.com/office/powerpoint/2010/main" val="246408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25" grpId="0"/>
      <p:bldP spid="26" grpId="0"/>
      <p:bldP spid="27" grpId="0"/>
      <p:bldP spid="28" grpId="0"/>
      <p:bldP spid="29" grpId="0"/>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636"/>
            <a:ext cx="10515600" cy="1325562"/>
          </a:xfrm>
        </p:spPr>
        <p:txBody>
          <a:bodyPr>
            <a:normAutofit/>
          </a:bodyPr>
          <a:lstStyle/>
          <a:p>
            <a:r>
              <a:rPr lang="en-GB" sz="2400" b="1" dirty="0" smtClean="0">
                <a:latin typeface="+mn-lt"/>
              </a:rPr>
              <a:t>But are activities really separable? Career talks with internal </a:t>
            </a:r>
            <a:br>
              <a:rPr lang="en-GB" sz="2400" b="1" dirty="0" smtClean="0">
                <a:latin typeface="+mn-lt"/>
              </a:rPr>
            </a:br>
            <a:r>
              <a:rPr lang="en-GB" sz="2400" b="1" dirty="0" smtClean="0">
                <a:latin typeface="+mn-lt"/>
              </a:rPr>
              <a:t>or external speakers reflect staff efforts within same school culture</a:t>
            </a:r>
            <a:endParaRPr lang="en-GB" sz="2400" b="1" dirty="0">
              <a:latin typeface="+mn-lt"/>
            </a:endParaRPr>
          </a:p>
        </p:txBody>
      </p:sp>
      <p:cxnSp>
        <p:nvCxnSpPr>
          <p:cNvPr id="5" name="Horizontal Line"/>
          <p:cNvCxnSpPr/>
          <p:nvPr>
            <p:custDataLst>
              <p:tags r:id="rId1"/>
            </p:custDataLst>
          </p:nvPr>
        </p:nvCxnSpPr>
        <p:spPr>
          <a:xfrm>
            <a:off x="1842143" y="2604835"/>
            <a:ext cx="4522984" cy="0"/>
          </a:xfrm>
          <a:prstGeom prst="line">
            <a:avLst/>
          </a:prstGeom>
          <a:ln/>
        </p:spPr>
        <p:style>
          <a:lnRef idx="1">
            <a:schemeClr val="accent2"/>
          </a:lnRef>
          <a:fillRef idx="0">
            <a:schemeClr val="accent2"/>
          </a:fillRef>
          <a:effectRef idx="0">
            <a:schemeClr val="accent2"/>
          </a:effectRef>
          <a:fontRef idx="minor">
            <a:schemeClr val="tx1"/>
          </a:fontRef>
        </p:style>
      </p:cxnSp>
      <p:sp>
        <p:nvSpPr>
          <p:cNvPr id="6" name="ListLeanHorizontalTextTopic0"/>
          <p:cNvSpPr txBox="1"/>
          <p:nvPr>
            <p:custDataLst>
              <p:tags r:id="rId2"/>
            </p:custDataLst>
          </p:nvPr>
        </p:nvSpPr>
        <p:spPr>
          <a:xfrm>
            <a:off x="1842143" y="2273214"/>
            <a:ext cx="4522984"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Intensity index: Internal school careers culture</a:t>
            </a:r>
            <a:endParaRPr lang="en-GB" b="1" dirty="0">
              <a:cs typeface="Arial" pitchFamily="34" charset="0"/>
            </a:endParaRPr>
          </a:p>
        </p:txBody>
      </p:sp>
      <p:cxnSp>
        <p:nvCxnSpPr>
          <p:cNvPr id="7" name="Horizontal Line"/>
          <p:cNvCxnSpPr/>
          <p:nvPr>
            <p:custDataLst>
              <p:tags r:id="rId3"/>
            </p:custDataLst>
          </p:nvPr>
        </p:nvCxnSpPr>
        <p:spPr>
          <a:xfrm>
            <a:off x="7140375" y="2604835"/>
            <a:ext cx="4790368" cy="0"/>
          </a:xfrm>
          <a:prstGeom prst="line">
            <a:avLst/>
          </a:prstGeom>
          <a:ln/>
        </p:spPr>
        <p:style>
          <a:lnRef idx="1">
            <a:schemeClr val="accent2"/>
          </a:lnRef>
          <a:fillRef idx="0">
            <a:schemeClr val="accent2"/>
          </a:fillRef>
          <a:effectRef idx="0">
            <a:schemeClr val="accent2"/>
          </a:effectRef>
          <a:fontRef idx="minor">
            <a:schemeClr val="tx1"/>
          </a:fontRef>
        </p:style>
      </p:cxnSp>
      <p:sp>
        <p:nvSpPr>
          <p:cNvPr id="8" name="ListLeanHorizontalTextTopic1"/>
          <p:cNvSpPr txBox="1"/>
          <p:nvPr>
            <p:custDataLst>
              <p:tags r:id="rId4"/>
            </p:custDataLst>
          </p:nvPr>
        </p:nvSpPr>
        <p:spPr>
          <a:xfrm>
            <a:off x="7140375" y="2273214"/>
            <a:ext cx="4790368" cy="257635"/>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Affects how useful external speakers are felt to be</a:t>
            </a:r>
            <a:endParaRPr lang="en-GB" b="1" baseline="30000" dirty="0">
              <a:cs typeface="Arial" pitchFamily="34" charset="0"/>
            </a:endParaRPr>
          </a:p>
        </p:txBody>
      </p:sp>
      <p:pic>
        <p:nvPicPr>
          <p:cNvPr id="12" name="Picture 11"/>
          <p:cNvPicPr>
            <a:picLocks noChangeAspect="1"/>
          </p:cNvPicPr>
          <p:nvPr/>
        </p:nvPicPr>
        <p:blipFill>
          <a:blip r:embed="rId8"/>
          <a:stretch>
            <a:fillRect/>
          </a:stretch>
        </p:blipFill>
        <p:spPr>
          <a:xfrm>
            <a:off x="9271835" y="166462"/>
            <a:ext cx="2920165" cy="996191"/>
          </a:xfrm>
          <a:prstGeom prst="rect">
            <a:avLst/>
          </a:prstGeom>
        </p:spPr>
      </p:pic>
      <p:sp>
        <p:nvSpPr>
          <p:cNvPr id="14" name="ListLeanHorizontalTextTopic0"/>
          <p:cNvSpPr txBox="1"/>
          <p:nvPr>
            <p:custDataLst>
              <p:tags r:id="rId5"/>
            </p:custDataLst>
          </p:nvPr>
        </p:nvSpPr>
        <p:spPr>
          <a:xfrm>
            <a:off x="1842143" y="2844563"/>
            <a:ext cx="4522984" cy="3695499"/>
          </a:xfrm>
          <a:prstGeom prst="rect">
            <a:avLst/>
          </a:prstGeom>
        </p:spPr>
        <p:txBody>
          <a:bodyPr vert="horz" wrap="square" lIns="0" tIns="0" rIns="0" bIns="0" rtlCol="0" anchor="t">
            <a:spAutoFit/>
          </a:bodyPr>
          <a:lstStyle/>
          <a:p>
            <a:pPr marL="285750" indent="-285750">
              <a:lnSpc>
                <a:spcPct val="93000"/>
              </a:lnSpc>
              <a:spcBef>
                <a:spcPts val="300"/>
              </a:spcBef>
              <a:buClr>
                <a:schemeClr val="tx1"/>
              </a:buClr>
              <a:buSzPct val="100000"/>
              <a:buFont typeface="Arial" panose="020B0604020202020204" pitchFamily="34" charset="0"/>
              <a:buChar char="•"/>
            </a:pPr>
            <a:r>
              <a:rPr lang="fr-FR" dirty="0" smtClean="0">
                <a:cs typeface="Arial" pitchFamily="34" charset="0"/>
              </a:rPr>
              <a:t>For </a:t>
            </a:r>
            <a:r>
              <a:rPr lang="fr-FR" dirty="0" err="1" smtClean="0">
                <a:cs typeface="Arial" pitchFamily="34" charset="0"/>
              </a:rPr>
              <a:t>careers</a:t>
            </a:r>
            <a:r>
              <a:rPr lang="fr-FR" dirty="0" smtClean="0">
                <a:cs typeface="Arial" pitchFamily="34" charset="0"/>
              </a:rPr>
              <a:t> classes or </a:t>
            </a:r>
            <a:r>
              <a:rPr lang="fr-FR" dirty="0" err="1" smtClean="0">
                <a:cs typeface="Arial" pitchFamily="34" charset="0"/>
              </a:rPr>
              <a:t>other</a:t>
            </a:r>
            <a:r>
              <a:rPr lang="fr-FR" dirty="0" smtClean="0">
                <a:cs typeface="Arial" pitchFamily="34" charset="0"/>
              </a:rPr>
              <a:t> times </a:t>
            </a:r>
            <a:r>
              <a:rPr lang="fr-FR" dirty="0" err="1" smtClean="0">
                <a:cs typeface="Arial" pitchFamily="34" charset="0"/>
              </a:rPr>
              <a:t>careers</a:t>
            </a:r>
            <a:r>
              <a:rPr lang="fr-FR" dirty="0" smtClean="0">
                <a:cs typeface="Arial" pitchFamily="34" charset="0"/>
              </a:rPr>
              <a:t> </a:t>
            </a:r>
            <a:r>
              <a:rPr lang="fr-FR" dirty="0" err="1" smtClean="0">
                <a:cs typeface="Arial" pitchFamily="34" charset="0"/>
              </a:rPr>
              <a:t>were</a:t>
            </a:r>
            <a:r>
              <a:rPr lang="fr-FR" dirty="0" smtClean="0">
                <a:cs typeface="Arial" pitchFamily="34" charset="0"/>
              </a:rPr>
              <a:t> </a:t>
            </a:r>
            <a:r>
              <a:rPr lang="fr-FR" dirty="0" err="1" smtClean="0">
                <a:cs typeface="Arial" pitchFamily="34" charset="0"/>
              </a:rPr>
              <a:t>discussed</a:t>
            </a:r>
            <a:r>
              <a:rPr lang="fr-FR" dirty="0" smtClean="0">
                <a:cs typeface="Arial" pitchFamily="34" charset="0"/>
              </a:rPr>
              <a:t>, in </a:t>
            </a:r>
            <a:r>
              <a:rPr lang="fr-FR" dirty="0" err="1" smtClean="0">
                <a:cs typeface="Arial" pitchFamily="34" charset="0"/>
              </a:rPr>
              <a:t>either</a:t>
            </a:r>
            <a:r>
              <a:rPr lang="fr-FR" dirty="0" smtClean="0">
                <a:cs typeface="Arial" pitchFamily="34" charset="0"/>
              </a:rPr>
              <a:t> </a:t>
            </a:r>
            <a:r>
              <a:rPr lang="fr-FR" dirty="0" err="1" smtClean="0">
                <a:cs typeface="Arial" pitchFamily="34" charset="0"/>
              </a:rPr>
              <a:t>year</a:t>
            </a:r>
            <a:r>
              <a:rPr lang="fr-FR" dirty="0" smtClean="0">
                <a:cs typeface="Arial" pitchFamily="34" charset="0"/>
              </a:rPr>
              <a:t> 10 or 11:</a:t>
            </a:r>
          </a:p>
          <a:p>
            <a:pPr marL="742950" lvl="1" indent="-285750">
              <a:lnSpc>
                <a:spcPct val="93000"/>
              </a:lnSpc>
              <a:spcBef>
                <a:spcPts val="300"/>
              </a:spcBef>
              <a:buClr>
                <a:schemeClr val="tx1"/>
              </a:buClr>
              <a:buSzPct val="100000"/>
              <a:buFont typeface="Arial" panose="020B0604020202020204" pitchFamily="34" charset="0"/>
              <a:buChar char="•"/>
            </a:pPr>
            <a:r>
              <a:rPr lang="fr-FR" dirty="0" smtClean="0">
                <a:cs typeface="Arial" pitchFamily="34" charset="0"/>
              </a:rPr>
              <a:t>&gt; 30 </a:t>
            </a:r>
            <a:r>
              <a:rPr lang="fr-FR" dirty="0" smtClean="0">
                <a:cs typeface="Arial" pitchFamily="34" charset="0"/>
                <a:sym typeface="Wingdings" panose="05000000000000000000" pitchFamily="2" charset="2"/>
              </a:rPr>
              <a:t> + 5</a:t>
            </a:r>
            <a:endParaRPr lang="fr-FR" dirty="0" smtClean="0">
              <a:cs typeface="Arial" pitchFamily="34" charset="0"/>
            </a:endParaRPr>
          </a:p>
          <a:p>
            <a:pPr marL="742950" lvl="1" indent="-285750">
              <a:lnSpc>
                <a:spcPct val="93000"/>
              </a:lnSpc>
              <a:spcBef>
                <a:spcPts val="300"/>
              </a:spcBef>
              <a:buClr>
                <a:schemeClr val="tx1"/>
              </a:buClr>
              <a:buSzPct val="100000"/>
              <a:buFont typeface="Arial" panose="020B0604020202020204" pitchFamily="34" charset="0"/>
              <a:buChar char="•"/>
            </a:pPr>
            <a:r>
              <a:rPr lang="fr-FR" dirty="0">
                <a:cs typeface="Arial" pitchFamily="34" charset="0"/>
              </a:rPr>
              <a:t>&gt; </a:t>
            </a:r>
            <a:r>
              <a:rPr lang="fr-FR" dirty="0" smtClean="0">
                <a:cs typeface="Arial" pitchFamily="34" charset="0"/>
              </a:rPr>
              <a:t>20 </a:t>
            </a:r>
            <a:r>
              <a:rPr lang="fr-FR" dirty="0">
                <a:cs typeface="Arial" pitchFamily="34" charset="0"/>
                <a:sym typeface="Wingdings" panose="05000000000000000000" pitchFamily="2" charset="2"/>
              </a:rPr>
              <a:t> + </a:t>
            </a:r>
            <a:r>
              <a:rPr lang="fr-FR" dirty="0" smtClean="0">
                <a:cs typeface="Arial" pitchFamily="34" charset="0"/>
                <a:sym typeface="Wingdings" panose="05000000000000000000" pitchFamily="2" charset="2"/>
              </a:rPr>
              <a:t>4</a:t>
            </a:r>
            <a:endParaRPr lang="fr-FR" dirty="0" smtClean="0">
              <a:cs typeface="Arial" pitchFamily="34" charset="0"/>
            </a:endParaRPr>
          </a:p>
          <a:p>
            <a:pPr marL="742950" lvl="1" indent="-285750">
              <a:lnSpc>
                <a:spcPct val="93000"/>
              </a:lnSpc>
              <a:spcBef>
                <a:spcPts val="300"/>
              </a:spcBef>
              <a:buClr>
                <a:schemeClr val="tx1"/>
              </a:buClr>
              <a:buSzPct val="100000"/>
              <a:buFont typeface="Arial" panose="020B0604020202020204" pitchFamily="34" charset="0"/>
              <a:buChar char="•"/>
            </a:pPr>
            <a:r>
              <a:rPr lang="fr-FR" dirty="0">
                <a:cs typeface="Arial" pitchFamily="34" charset="0"/>
              </a:rPr>
              <a:t>&gt; </a:t>
            </a:r>
            <a:r>
              <a:rPr lang="fr-FR" dirty="0" smtClean="0">
                <a:cs typeface="Arial" pitchFamily="34" charset="0"/>
              </a:rPr>
              <a:t>10 </a:t>
            </a:r>
            <a:r>
              <a:rPr lang="fr-FR" dirty="0">
                <a:cs typeface="Arial" pitchFamily="34" charset="0"/>
                <a:sym typeface="Wingdings" panose="05000000000000000000" pitchFamily="2" charset="2"/>
              </a:rPr>
              <a:t> + </a:t>
            </a:r>
            <a:r>
              <a:rPr lang="fr-FR" dirty="0" smtClean="0">
                <a:cs typeface="Arial" pitchFamily="34" charset="0"/>
                <a:sym typeface="Wingdings" panose="05000000000000000000" pitchFamily="2" charset="2"/>
              </a:rPr>
              <a:t>3</a:t>
            </a:r>
            <a:endParaRPr lang="fr-FR" dirty="0" smtClean="0">
              <a:cs typeface="Arial" pitchFamily="34" charset="0"/>
            </a:endParaRPr>
          </a:p>
          <a:p>
            <a:pPr marL="742950" lvl="1" indent="-285750">
              <a:lnSpc>
                <a:spcPct val="93000"/>
              </a:lnSpc>
              <a:spcBef>
                <a:spcPts val="300"/>
              </a:spcBef>
              <a:buClr>
                <a:schemeClr val="tx1"/>
              </a:buClr>
              <a:buSzPct val="100000"/>
              <a:buFont typeface="Arial" panose="020B0604020202020204" pitchFamily="34" charset="0"/>
              <a:buChar char="•"/>
            </a:pPr>
            <a:r>
              <a:rPr lang="fr-FR" dirty="0">
                <a:cs typeface="Arial" pitchFamily="34" charset="0"/>
              </a:rPr>
              <a:t>&gt; 3</a:t>
            </a:r>
            <a:r>
              <a:rPr lang="fr-FR" dirty="0" smtClean="0">
                <a:cs typeface="Arial" pitchFamily="34" charset="0"/>
              </a:rPr>
              <a:t>   </a:t>
            </a:r>
            <a:r>
              <a:rPr lang="fr-FR" dirty="0" smtClean="0">
                <a:cs typeface="Arial" pitchFamily="34" charset="0"/>
                <a:sym typeface="Wingdings" panose="05000000000000000000" pitchFamily="2" charset="2"/>
              </a:rPr>
              <a:t> </a:t>
            </a:r>
            <a:r>
              <a:rPr lang="fr-FR" dirty="0">
                <a:cs typeface="Arial" pitchFamily="34" charset="0"/>
                <a:sym typeface="Wingdings" panose="05000000000000000000" pitchFamily="2" charset="2"/>
              </a:rPr>
              <a:t>+ 2</a:t>
            </a:r>
            <a:endParaRPr lang="fr-FR" dirty="0" smtClean="0">
              <a:cs typeface="Arial" pitchFamily="34" charset="0"/>
              <a:sym typeface="Wingdings" panose="05000000000000000000" pitchFamily="2" charset="2"/>
            </a:endParaRPr>
          </a:p>
          <a:p>
            <a:pPr marL="742950" lvl="1" indent="-285750">
              <a:lnSpc>
                <a:spcPct val="93000"/>
              </a:lnSpc>
              <a:spcBef>
                <a:spcPts val="300"/>
              </a:spcBef>
              <a:buClr>
                <a:schemeClr val="tx1"/>
              </a:buClr>
              <a:buSzPct val="100000"/>
              <a:buFont typeface="Arial" panose="020B0604020202020204" pitchFamily="34" charset="0"/>
              <a:buChar char="•"/>
            </a:pPr>
            <a:r>
              <a:rPr lang="fr-FR" dirty="0" smtClean="0">
                <a:cs typeface="Arial" pitchFamily="34" charset="0"/>
                <a:sym typeface="Wingdings" panose="05000000000000000000" pitchFamily="2" charset="2"/>
              </a:rPr>
              <a:t>&gt; 0    + 1</a:t>
            </a:r>
            <a:endParaRPr lang="fr-FR" dirty="0" smtClean="0">
              <a:cs typeface="Arial" pitchFamily="34" charset="0"/>
            </a:endParaRPr>
          </a:p>
          <a:p>
            <a:pPr marL="285750" indent="-285750">
              <a:lnSpc>
                <a:spcPct val="93000"/>
              </a:lnSpc>
              <a:spcBef>
                <a:spcPts val="300"/>
              </a:spcBef>
              <a:buClr>
                <a:schemeClr val="tx1"/>
              </a:buClr>
              <a:buSzPct val="100000"/>
              <a:buFont typeface="Arial" panose="020B0604020202020204" pitchFamily="34" charset="0"/>
              <a:buChar char="•"/>
            </a:pPr>
            <a:r>
              <a:rPr lang="fr-FR" dirty="0" smtClean="0">
                <a:cs typeface="Arial" pitchFamily="34" charset="0"/>
              </a:rPr>
              <a:t>+1 for </a:t>
            </a:r>
            <a:r>
              <a:rPr lang="fr-FR" dirty="0" err="1" smtClean="0">
                <a:cs typeface="Arial" pitchFamily="34" charset="0"/>
              </a:rPr>
              <a:t>each</a:t>
            </a:r>
            <a:r>
              <a:rPr lang="fr-FR" dirty="0" smtClean="0">
                <a:cs typeface="Arial" pitchFamily="34" charset="0"/>
              </a:rPr>
              <a:t> of </a:t>
            </a:r>
            <a:r>
              <a:rPr lang="fr-FR" dirty="0" err="1" smtClean="0">
                <a:cs typeface="Arial" pitchFamily="34" charset="0"/>
              </a:rPr>
              <a:t>careers</a:t>
            </a:r>
            <a:r>
              <a:rPr lang="fr-FR" dirty="0" smtClean="0">
                <a:cs typeface="Arial" pitchFamily="34" charset="0"/>
              </a:rPr>
              <a:t> </a:t>
            </a:r>
            <a:r>
              <a:rPr lang="fr-FR" dirty="0" err="1" smtClean="0">
                <a:cs typeface="Arial" pitchFamily="34" charset="0"/>
              </a:rPr>
              <a:t>teacher</a:t>
            </a:r>
            <a:r>
              <a:rPr lang="fr-FR" dirty="0" smtClean="0">
                <a:cs typeface="Arial" pitchFamily="34" charset="0"/>
              </a:rPr>
              <a:t>, </a:t>
            </a:r>
            <a:r>
              <a:rPr lang="fr-FR" dirty="0" err="1" smtClean="0">
                <a:cs typeface="Arial" pitchFamily="34" charset="0"/>
              </a:rPr>
              <a:t>form</a:t>
            </a:r>
            <a:r>
              <a:rPr lang="fr-FR" dirty="0" smtClean="0">
                <a:cs typeface="Arial" pitchFamily="34" charset="0"/>
              </a:rPr>
              <a:t> </a:t>
            </a:r>
            <a:r>
              <a:rPr lang="fr-FR" dirty="0" err="1" smtClean="0">
                <a:cs typeface="Arial" pitchFamily="34" charset="0"/>
              </a:rPr>
              <a:t>tutor</a:t>
            </a:r>
            <a:r>
              <a:rPr lang="fr-FR" dirty="0" smtClean="0">
                <a:cs typeface="Arial" pitchFamily="34" charset="0"/>
              </a:rPr>
              <a:t>, </a:t>
            </a:r>
            <a:r>
              <a:rPr lang="fr-FR" dirty="0" err="1" smtClean="0">
                <a:cs typeface="Arial" pitchFamily="34" charset="0"/>
              </a:rPr>
              <a:t>year</a:t>
            </a:r>
            <a:r>
              <a:rPr lang="fr-FR" dirty="0" smtClean="0">
                <a:cs typeface="Arial" pitchFamily="34" charset="0"/>
              </a:rPr>
              <a:t> </a:t>
            </a:r>
            <a:r>
              <a:rPr lang="fr-FR" dirty="0" err="1" smtClean="0">
                <a:cs typeface="Arial" pitchFamily="34" charset="0"/>
              </a:rPr>
              <a:t>head</a:t>
            </a:r>
            <a:r>
              <a:rPr lang="fr-FR" dirty="0" smtClean="0">
                <a:cs typeface="Arial" pitchFamily="34" charset="0"/>
              </a:rPr>
              <a:t> or </a:t>
            </a:r>
            <a:r>
              <a:rPr lang="fr-FR" dirty="0" err="1" smtClean="0">
                <a:cs typeface="Arial" pitchFamily="34" charset="0"/>
              </a:rPr>
              <a:t>other</a:t>
            </a:r>
            <a:r>
              <a:rPr lang="fr-FR" dirty="0" smtClean="0">
                <a:cs typeface="Arial" pitchFamily="34" charset="0"/>
              </a:rPr>
              <a:t> </a:t>
            </a:r>
            <a:r>
              <a:rPr lang="fr-FR" dirty="0" err="1" smtClean="0">
                <a:cs typeface="Arial" pitchFamily="34" charset="0"/>
              </a:rPr>
              <a:t>teacher</a:t>
            </a:r>
            <a:r>
              <a:rPr lang="fr-FR" dirty="0" smtClean="0">
                <a:cs typeface="Arial" pitchFamily="34" charset="0"/>
              </a:rPr>
              <a:t> </a:t>
            </a:r>
            <a:r>
              <a:rPr lang="fr-FR" dirty="0" err="1" smtClean="0">
                <a:cs typeface="Arial" pitchFamily="34" charset="0"/>
              </a:rPr>
              <a:t>whom</a:t>
            </a:r>
            <a:r>
              <a:rPr lang="fr-FR" dirty="0" smtClean="0">
                <a:cs typeface="Arial" pitchFamily="34" charset="0"/>
              </a:rPr>
              <a:t> </a:t>
            </a:r>
            <a:r>
              <a:rPr lang="fr-FR" dirty="0" err="1" smtClean="0">
                <a:cs typeface="Arial" pitchFamily="34" charset="0"/>
              </a:rPr>
              <a:t>you</a:t>
            </a:r>
            <a:r>
              <a:rPr lang="fr-FR" dirty="0" smtClean="0">
                <a:cs typeface="Arial" pitchFamily="34" charset="0"/>
              </a:rPr>
              <a:t> </a:t>
            </a:r>
            <a:r>
              <a:rPr lang="fr-FR" dirty="0" err="1" smtClean="0">
                <a:cs typeface="Arial" pitchFamily="34" charset="0"/>
              </a:rPr>
              <a:t>saw</a:t>
            </a:r>
            <a:r>
              <a:rPr lang="fr-FR" dirty="0" smtClean="0">
                <a:cs typeface="Arial" pitchFamily="34" charset="0"/>
              </a:rPr>
              <a:t> to </a:t>
            </a:r>
            <a:r>
              <a:rPr lang="fr-FR" dirty="0" err="1" smtClean="0">
                <a:cs typeface="Arial" pitchFamily="34" charset="0"/>
              </a:rPr>
              <a:t>discuss</a:t>
            </a:r>
            <a:r>
              <a:rPr lang="fr-FR" dirty="0" smtClean="0">
                <a:cs typeface="Arial" pitchFamily="34" charset="0"/>
              </a:rPr>
              <a:t> </a:t>
            </a:r>
            <a:r>
              <a:rPr lang="fr-FR" dirty="0" err="1" smtClean="0">
                <a:cs typeface="Arial" pitchFamily="34" charset="0"/>
              </a:rPr>
              <a:t>your</a:t>
            </a:r>
            <a:r>
              <a:rPr lang="fr-FR" dirty="0" smtClean="0">
                <a:cs typeface="Arial" pitchFamily="34" charset="0"/>
              </a:rPr>
              <a:t> future</a:t>
            </a:r>
          </a:p>
          <a:p>
            <a:pPr marL="285750" indent="-285750">
              <a:lnSpc>
                <a:spcPct val="93000"/>
              </a:lnSpc>
              <a:spcBef>
                <a:spcPts val="300"/>
              </a:spcBef>
              <a:buClr>
                <a:schemeClr val="tx1"/>
              </a:buClr>
              <a:buSzPct val="100000"/>
              <a:buFont typeface="Arial" panose="020B0604020202020204" pitchFamily="34" charset="0"/>
              <a:buChar char="•"/>
            </a:pPr>
            <a:r>
              <a:rPr lang="fr-FR" dirty="0" smtClean="0">
                <a:cs typeface="Arial" pitchFamily="34" charset="0"/>
              </a:rPr>
              <a:t>+1 if </a:t>
            </a:r>
            <a:r>
              <a:rPr lang="fr-FR" dirty="0" err="1" smtClean="0">
                <a:cs typeface="Arial" pitchFamily="34" charset="0"/>
              </a:rPr>
              <a:t>you</a:t>
            </a:r>
            <a:r>
              <a:rPr lang="fr-FR" dirty="0" smtClean="0">
                <a:cs typeface="Arial" pitchFamily="34" charset="0"/>
              </a:rPr>
              <a:t> </a:t>
            </a:r>
            <a:r>
              <a:rPr lang="fr-FR" dirty="0" err="1" smtClean="0">
                <a:cs typeface="Arial" pitchFamily="34" charset="0"/>
              </a:rPr>
              <a:t>had</a:t>
            </a:r>
            <a:r>
              <a:rPr lang="fr-FR" dirty="0" smtClean="0">
                <a:cs typeface="Arial" pitchFamily="34" charset="0"/>
              </a:rPr>
              <a:t> a </a:t>
            </a:r>
            <a:r>
              <a:rPr lang="fr-FR" dirty="0" err="1" smtClean="0">
                <a:cs typeface="Arial" pitchFamily="34" charset="0"/>
              </a:rPr>
              <a:t>careers</a:t>
            </a:r>
            <a:r>
              <a:rPr lang="fr-FR" dirty="0" smtClean="0">
                <a:cs typeface="Arial" pitchFamily="34" charset="0"/>
              </a:rPr>
              <a:t> </a:t>
            </a:r>
            <a:r>
              <a:rPr lang="fr-FR" dirty="0" err="1" smtClean="0">
                <a:cs typeface="Arial" pitchFamily="34" charset="0"/>
              </a:rPr>
              <a:t>officer</a:t>
            </a:r>
            <a:r>
              <a:rPr lang="fr-FR" dirty="0" smtClean="0">
                <a:cs typeface="Arial" pitchFamily="34" charset="0"/>
              </a:rPr>
              <a:t> interview</a:t>
            </a:r>
          </a:p>
          <a:p>
            <a:pPr marL="285750" indent="-285750">
              <a:lnSpc>
                <a:spcPct val="93000"/>
              </a:lnSpc>
              <a:spcBef>
                <a:spcPts val="300"/>
              </a:spcBef>
              <a:buClr>
                <a:schemeClr val="tx1"/>
              </a:buClr>
              <a:buSzPct val="100000"/>
              <a:buFont typeface="Arial" panose="020B0604020202020204" pitchFamily="34" charset="0"/>
              <a:buChar char="•"/>
            </a:pPr>
            <a:endParaRPr lang="fr-FR" dirty="0">
              <a:cs typeface="Arial" pitchFamily="34" charset="0"/>
            </a:endParaRPr>
          </a:p>
          <a:p>
            <a:pPr>
              <a:lnSpc>
                <a:spcPct val="93000"/>
              </a:lnSpc>
              <a:spcBef>
                <a:spcPts val="300"/>
              </a:spcBef>
              <a:buClr>
                <a:schemeClr val="tx1"/>
              </a:buClr>
              <a:buSzPct val="100000"/>
            </a:pPr>
            <a:r>
              <a:rPr lang="fr-FR" b="1" dirty="0" smtClean="0">
                <a:cs typeface="Arial" pitchFamily="34" charset="0"/>
              </a:rPr>
              <a:t>= Max of 25 possible points</a:t>
            </a:r>
            <a:endParaRPr lang="fr-FR" b="1" dirty="0">
              <a:cs typeface="Arial" pitchFamily="34" charset="0"/>
            </a:endParaRPr>
          </a:p>
        </p:txBody>
      </p:sp>
      <p:sp>
        <p:nvSpPr>
          <p:cNvPr id="15" name="ListLeanHorizontalTextTopic0"/>
          <p:cNvSpPr txBox="1"/>
          <p:nvPr>
            <p:custDataLst>
              <p:tags r:id="rId6"/>
            </p:custDataLst>
          </p:nvPr>
        </p:nvSpPr>
        <p:spPr>
          <a:xfrm>
            <a:off x="7140375" y="6067987"/>
            <a:ext cx="4522984" cy="515269"/>
          </a:xfrm>
          <a:prstGeom prst="rect">
            <a:avLst/>
          </a:prstGeom>
        </p:spPr>
        <p:txBody>
          <a:bodyPr vert="horz" wrap="square" lIns="0" tIns="0" rIns="0" bIns="0" rtlCol="0" anchor="t">
            <a:spAutoFit/>
          </a:bodyPr>
          <a:lstStyle/>
          <a:p>
            <a:pPr>
              <a:lnSpc>
                <a:spcPct val="93000"/>
              </a:lnSpc>
              <a:spcBef>
                <a:spcPts val="300"/>
              </a:spcBef>
              <a:buClr>
                <a:schemeClr val="tx1"/>
              </a:buClr>
              <a:buSzPct val="100000"/>
            </a:pPr>
            <a:r>
              <a:rPr lang="en-GB" b="1" dirty="0" smtClean="0">
                <a:cs typeface="Arial" pitchFamily="34" charset="0"/>
              </a:rPr>
              <a:t>Ordinal regression, control number </a:t>
            </a:r>
            <a:r>
              <a:rPr lang="en-GB" b="1" dirty="0">
                <a:cs typeface="Arial" pitchFamily="34" charset="0"/>
              </a:rPr>
              <a:t>of external speaker careers </a:t>
            </a:r>
            <a:r>
              <a:rPr lang="en-GB" b="1" dirty="0" smtClean="0">
                <a:cs typeface="Arial" pitchFamily="34" charset="0"/>
              </a:rPr>
              <a:t>talks</a:t>
            </a:r>
            <a:r>
              <a:rPr lang="en-GB" b="1" dirty="0">
                <a:cs typeface="Arial" pitchFamily="34" charset="0"/>
              </a:rPr>
              <a:t> </a:t>
            </a:r>
            <a:r>
              <a:rPr lang="en-GB" b="1" dirty="0" smtClean="0">
                <a:cs typeface="Arial" pitchFamily="34" charset="0"/>
                <a:sym typeface="Wingdings" panose="05000000000000000000" pitchFamily="2" charset="2"/>
              </a:rPr>
              <a:t></a:t>
            </a:r>
            <a:r>
              <a:rPr lang="en-GB" b="1" dirty="0" smtClean="0">
                <a:cs typeface="Arial" pitchFamily="34" charset="0"/>
              </a:rPr>
              <a:t> remains stat. sig.</a:t>
            </a:r>
            <a:endParaRPr lang="en-GB" b="1" dirty="0">
              <a:cs typeface="Arial" pitchFamily="34" charset="0"/>
            </a:endParaRPr>
          </a:p>
        </p:txBody>
      </p:sp>
      <p:graphicFrame>
        <p:nvGraphicFramePr>
          <p:cNvPr id="18" name="Table 17"/>
          <p:cNvGraphicFramePr>
            <a:graphicFrameLocks noGrp="1"/>
          </p:cNvGraphicFramePr>
          <p:nvPr>
            <p:extLst>
              <p:ext uri="{D42A27DB-BD31-4B8C-83A1-F6EECF244321}">
                <p14:modId xmlns:p14="http://schemas.microsoft.com/office/powerpoint/2010/main" val="1440356931"/>
              </p:ext>
            </p:extLst>
          </p:nvPr>
        </p:nvGraphicFramePr>
        <p:xfrm>
          <a:off x="7153607" y="2844565"/>
          <a:ext cx="4777136" cy="3029292"/>
        </p:xfrm>
        <a:graphic>
          <a:graphicData uri="http://schemas.openxmlformats.org/drawingml/2006/table">
            <a:tbl>
              <a:tblPr/>
              <a:tblGrid>
                <a:gridCol w="2260784"/>
                <a:gridCol w="1258176"/>
                <a:gridCol w="1258176"/>
              </a:tblGrid>
              <a:tr h="432756">
                <a:tc>
                  <a:txBody>
                    <a:bodyPr/>
                    <a:lstStyle/>
                    <a:p>
                      <a:pPr algn="l" fontAlgn="b"/>
                      <a:endParaRPr lang="en-GB" sz="1600" b="0" i="0" u="none" strike="noStrike" dirty="0">
                        <a:solidFill>
                          <a:srgbClr val="000000"/>
                        </a:solidFill>
                        <a:effectLst/>
                        <a:latin typeface="Calibri" panose="020F0502020204030204" pitchFamily="34" charset="0"/>
                      </a:endParaRPr>
                    </a:p>
                  </a:txBody>
                  <a:tcPr marL="0" marR="0" marT="0" marB="0" anchor="ctr">
                    <a:lnL>
                      <a:noFill/>
                    </a:lnL>
                    <a:lnR>
                      <a:noFill/>
                    </a:lnR>
                    <a:lnT>
                      <a:noFill/>
                    </a:lnT>
                    <a:lnB>
                      <a:noFill/>
                    </a:lnB>
                  </a:tcPr>
                </a:tc>
                <a:tc gridSpan="2">
                  <a:txBody>
                    <a:bodyPr/>
                    <a:lstStyle/>
                    <a:p>
                      <a:pPr algn="ctr" fontAlgn="b"/>
                      <a:r>
                        <a:rPr lang="en-GB" sz="1600" b="1" i="0" u="none" strike="noStrike" dirty="0">
                          <a:solidFill>
                            <a:srgbClr val="000000"/>
                          </a:solidFill>
                          <a:effectLst/>
                          <a:latin typeface="Calibri" panose="020F0502020204030204" pitchFamily="34" charset="0"/>
                        </a:rPr>
                        <a:t>Intensity Index*</a:t>
                      </a:r>
                    </a:p>
                  </a:txBody>
                  <a:tcPr marL="0" marR="0" marT="0" marB="0" anchor="ctr">
                    <a:lnL>
                      <a:noFill/>
                    </a:lnL>
                    <a:lnR>
                      <a:noFill/>
                    </a:lnR>
                    <a:lnT>
                      <a:noFill/>
                    </a:lnT>
                    <a:lnB>
                      <a:noFill/>
                    </a:lnB>
                  </a:tcPr>
                </a:tc>
                <a:tc hMerge="1">
                  <a:txBody>
                    <a:bodyPr/>
                    <a:lstStyle/>
                    <a:p>
                      <a:endParaRPr lang="en-GB"/>
                    </a:p>
                  </a:txBody>
                  <a:tcPr/>
                </a:tc>
              </a:tr>
              <a:tr h="432756">
                <a:tc>
                  <a:txBody>
                    <a:bodyPr/>
                    <a:lstStyle/>
                    <a:p>
                      <a:pPr algn="l" fontAlgn="b"/>
                      <a:endParaRPr lang="en-GB" sz="16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b"/>
                      <a:r>
                        <a:rPr lang="en-GB" sz="1600" b="0" i="0" u="none" strike="noStrike" dirty="0">
                          <a:solidFill>
                            <a:srgbClr val="000000"/>
                          </a:solidFill>
                          <a:effectLst/>
                          <a:latin typeface="Calibri" panose="020F0502020204030204" pitchFamily="34" charset="0"/>
                        </a:rPr>
                        <a:t>0-5</a:t>
                      </a:r>
                    </a:p>
                  </a:txBody>
                  <a:tcPr marL="0" marR="0" marT="0" marB="0" anchor="ctr">
                    <a:lnL>
                      <a:noFill/>
                    </a:lnL>
                    <a:lnR>
                      <a:noFill/>
                    </a:lnR>
                    <a:lnT>
                      <a:noFill/>
                    </a:lnT>
                    <a:lnB>
                      <a:noFill/>
                    </a:lnB>
                  </a:tcPr>
                </a:tc>
                <a:tc>
                  <a:txBody>
                    <a:bodyPr/>
                    <a:lstStyle/>
                    <a:p>
                      <a:pPr algn="ctr" fontAlgn="b"/>
                      <a:r>
                        <a:rPr lang="en-GB" sz="1600" b="0" i="0" u="none" strike="noStrike">
                          <a:solidFill>
                            <a:srgbClr val="000000"/>
                          </a:solidFill>
                          <a:effectLst/>
                          <a:latin typeface="Calibri" panose="020F0502020204030204" pitchFamily="34" charset="0"/>
                        </a:rPr>
                        <a:t>6+</a:t>
                      </a:r>
                    </a:p>
                  </a:txBody>
                  <a:tcPr marL="0" marR="0" marT="0" marB="0" anchor="ctr">
                    <a:lnL>
                      <a:noFill/>
                    </a:lnL>
                    <a:lnR>
                      <a:noFill/>
                    </a:lnR>
                    <a:lnT>
                      <a:noFill/>
                    </a:lnT>
                    <a:lnB>
                      <a:noFill/>
                    </a:lnB>
                  </a:tcPr>
                </a:tc>
              </a:tr>
              <a:tr h="432756">
                <a:tc>
                  <a:txBody>
                    <a:bodyPr/>
                    <a:lstStyle/>
                    <a:p>
                      <a:pPr algn="l" fontAlgn="b"/>
                      <a:r>
                        <a:rPr lang="en-GB" sz="1600" b="0" i="0" u="none" strike="noStrike">
                          <a:solidFill>
                            <a:srgbClr val="000000"/>
                          </a:solidFill>
                          <a:effectLst/>
                          <a:latin typeface="Calibri" panose="020F0502020204030204" pitchFamily="34" charset="0"/>
                        </a:rPr>
                        <a:t>Very Helpful</a:t>
                      </a:r>
                    </a:p>
                  </a:txBody>
                  <a:tcPr marL="0" marR="0" marT="0" marB="0" anchor="ctr">
                    <a:lnL>
                      <a:noFill/>
                    </a:lnL>
                    <a:lnR>
                      <a:noFill/>
                    </a:lnR>
                    <a:lnT>
                      <a:noFill/>
                    </a:lnT>
                    <a:lnB>
                      <a:noFill/>
                    </a:lnB>
                  </a:tcPr>
                </a:tc>
                <a:tc>
                  <a:txBody>
                    <a:bodyPr/>
                    <a:lstStyle/>
                    <a:p>
                      <a:pPr algn="ctr" fontAlgn="b"/>
                      <a:r>
                        <a:rPr lang="en-GB" sz="1600" b="0" i="0" u="none" strike="noStrike" dirty="0">
                          <a:solidFill>
                            <a:srgbClr val="000000"/>
                          </a:solidFill>
                          <a:effectLst/>
                          <a:latin typeface="Calibri" panose="020F0502020204030204" pitchFamily="34" charset="0"/>
                        </a:rPr>
                        <a:t>42%</a:t>
                      </a:r>
                    </a:p>
                  </a:txBody>
                  <a:tcPr marL="0" marR="0" marT="0" marB="0" anchor="ctr">
                    <a:lnL>
                      <a:noFill/>
                    </a:lnL>
                    <a:lnR>
                      <a:noFill/>
                    </a:lnR>
                    <a:lnT>
                      <a:noFill/>
                    </a:lnT>
                    <a:lnB>
                      <a:noFill/>
                    </a:lnB>
                    <a:solidFill>
                      <a:srgbClr val="FA9874"/>
                    </a:solidFill>
                  </a:tcPr>
                </a:tc>
                <a:tc>
                  <a:txBody>
                    <a:bodyPr/>
                    <a:lstStyle/>
                    <a:p>
                      <a:pPr algn="ctr" fontAlgn="b"/>
                      <a:r>
                        <a:rPr lang="en-GB" sz="1600" b="0" i="0" u="none" strike="noStrike" dirty="0">
                          <a:solidFill>
                            <a:srgbClr val="000000"/>
                          </a:solidFill>
                          <a:effectLst/>
                          <a:latin typeface="Calibri" panose="020F0502020204030204" pitchFamily="34" charset="0"/>
                        </a:rPr>
                        <a:t>58%</a:t>
                      </a:r>
                    </a:p>
                  </a:txBody>
                  <a:tcPr marL="0" marR="0" marT="0" marB="0" anchor="ctr">
                    <a:lnL>
                      <a:noFill/>
                    </a:lnL>
                    <a:lnR>
                      <a:noFill/>
                    </a:lnR>
                    <a:lnT>
                      <a:noFill/>
                    </a:lnT>
                    <a:lnB>
                      <a:noFill/>
                    </a:lnB>
                    <a:solidFill>
                      <a:srgbClr val="9DCF7F"/>
                    </a:solidFill>
                  </a:tcPr>
                </a:tc>
              </a:tr>
              <a:tr h="432756">
                <a:tc>
                  <a:txBody>
                    <a:bodyPr/>
                    <a:lstStyle/>
                    <a:p>
                      <a:pPr algn="l" fontAlgn="b"/>
                      <a:r>
                        <a:rPr lang="en-GB" sz="1600" b="0" i="0" u="none" strike="noStrike">
                          <a:solidFill>
                            <a:srgbClr val="000000"/>
                          </a:solidFill>
                          <a:effectLst/>
                          <a:latin typeface="Calibri" panose="020F0502020204030204" pitchFamily="34" charset="0"/>
                        </a:rPr>
                        <a:t>Quite Helpful</a:t>
                      </a:r>
                    </a:p>
                  </a:txBody>
                  <a:tcPr marL="0" marR="0" marT="0" marB="0" anchor="ctr">
                    <a:lnL>
                      <a:noFill/>
                    </a:lnL>
                    <a:lnR>
                      <a:noFill/>
                    </a:lnR>
                    <a:lnT>
                      <a:noFill/>
                    </a:lnT>
                    <a:lnB>
                      <a:noFill/>
                    </a:lnB>
                  </a:tcPr>
                </a:tc>
                <a:tc>
                  <a:txBody>
                    <a:bodyPr/>
                    <a:lstStyle/>
                    <a:p>
                      <a:pPr algn="ctr" fontAlgn="b"/>
                      <a:r>
                        <a:rPr lang="en-GB" sz="1600" b="0" i="0" u="none" strike="noStrike">
                          <a:solidFill>
                            <a:srgbClr val="000000"/>
                          </a:solidFill>
                          <a:effectLst/>
                          <a:latin typeface="Calibri" panose="020F0502020204030204" pitchFamily="34" charset="0"/>
                        </a:rPr>
                        <a:t>45%</a:t>
                      </a:r>
                    </a:p>
                  </a:txBody>
                  <a:tcPr marL="0" marR="0" marT="0" marB="0" anchor="ctr">
                    <a:lnL>
                      <a:noFill/>
                    </a:lnL>
                    <a:lnR>
                      <a:noFill/>
                    </a:lnR>
                    <a:lnT>
                      <a:noFill/>
                    </a:lnT>
                    <a:lnB>
                      <a:noFill/>
                    </a:lnB>
                    <a:solidFill>
                      <a:srgbClr val="FCB479"/>
                    </a:solidFill>
                  </a:tcPr>
                </a:tc>
                <a:tc>
                  <a:txBody>
                    <a:bodyPr/>
                    <a:lstStyle/>
                    <a:p>
                      <a:pPr algn="ctr" fontAlgn="b"/>
                      <a:r>
                        <a:rPr lang="en-GB" sz="1600" b="0" i="0" u="none" strike="noStrike" dirty="0">
                          <a:solidFill>
                            <a:srgbClr val="000000"/>
                          </a:solidFill>
                          <a:effectLst/>
                          <a:latin typeface="Calibri" panose="020F0502020204030204" pitchFamily="34" charset="0"/>
                        </a:rPr>
                        <a:t>55%</a:t>
                      </a:r>
                    </a:p>
                  </a:txBody>
                  <a:tcPr marL="0" marR="0" marT="0" marB="0" anchor="ctr">
                    <a:lnL>
                      <a:noFill/>
                    </a:lnL>
                    <a:lnR>
                      <a:noFill/>
                    </a:lnR>
                    <a:lnT>
                      <a:noFill/>
                    </a:lnT>
                    <a:lnB>
                      <a:noFill/>
                    </a:lnB>
                    <a:solidFill>
                      <a:srgbClr val="BED981"/>
                    </a:solidFill>
                  </a:tcPr>
                </a:tc>
              </a:tr>
              <a:tr h="432756">
                <a:tc>
                  <a:txBody>
                    <a:bodyPr/>
                    <a:lstStyle/>
                    <a:p>
                      <a:pPr algn="l" fontAlgn="b"/>
                      <a:r>
                        <a:rPr lang="en-GB" sz="1600" b="0" i="0" u="none" strike="noStrike">
                          <a:solidFill>
                            <a:srgbClr val="000000"/>
                          </a:solidFill>
                          <a:effectLst/>
                          <a:latin typeface="Calibri" panose="020F0502020204030204" pitchFamily="34" charset="0"/>
                        </a:rPr>
                        <a:t>Not Very Helpful</a:t>
                      </a:r>
                    </a:p>
                  </a:txBody>
                  <a:tcPr marL="0" marR="0" marT="0" marB="0" anchor="ctr">
                    <a:lnL>
                      <a:noFill/>
                    </a:lnL>
                    <a:lnR>
                      <a:noFill/>
                    </a:lnR>
                    <a:lnT>
                      <a:noFill/>
                    </a:lnT>
                    <a:lnB>
                      <a:noFill/>
                    </a:lnB>
                  </a:tcPr>
                </a:tc>
                <a:tc>
                  <a:txBody>
                    <a:bodyPr/>
                    <a:lstStyle/>
                    <a:p>
                      <a:pPr algn="ctr" fontAlgn="b"/>
                      <a:r>
                        <a:rPr lang="en-GB" sz="1600" b="0" i="0" u="none" strike="noStrike">
                          <a:solidFill>
                            <a:srgbClr val="000000"/>
                          </a:solidFill>
                          <a:effectLst/>
                          <a:latin typeface="Calibri" panose="020F0502020204030204" pitchFamily="34" charset="0"/>
                        </a:rPr>
                        <a:t>54%</a:t>
                      </a:r>
                    </a:p>
                  </a:txBody>
                  <a:tcPr marL="0" marR="0" marT="0" marB="0" anchor="ctr">
                    <a:lnL>
                      <a:noFill/>
                    </a:lnL>
                    <a:lnR>
                      <a:noFill/>
                    </a:lnR>
                    <a:lnT>
                      <a:noFill/>
                    </a:lnT>
                    <a:lnB>
                      <a:noFill/>
                    </a:lnB>
                    <a:solidFill>
                      <a:srgbClr val="D0DE82"/>
                    </a:solidFill>
                  </a:tcPr>
                </a:tc>
                <a:tc>
                  <a:txBody>
                    <a:bodyPr/>
                    <a:lstStyle/>
                    <a:p>
                      <a:pPr algn="ctr" fontAlgn="b"/>
                      <a:r>
                        <a:rPr lang="en-GB" sz="1600" b="0" i="0" u="none" strike="noStrike" dirty="0">
                          <a:solidFill>
                            <a:srgbClr val="000000"/>
                          </a:solidFill>
                          <a:effectLst/>
                          <a:latin typeface="Calibri" panose="020F0502020204030204" pitchFamily="34" charset="0"/>
                        </a:rPr>
                        <a:t>46%</a:t>
                      </a:r>
                    </a:p>
                  </a:txBody>
                  <a:tcPr marL="0" marR="0" marT="0" marB="0" anchor="ctr">
                    <a:lnL>
                      <a:noFill/>
                    </a:lnL>
                    <a:lnR>
                      <a:noFill/>
                    </a:lnR>
                    <a:lnT>
                      <a:noFill/>
                    </a:lnT>
                    <a:lnB>
                      <a:noFill/>
                    </a:lnB>
                    <a:solidFill>
                      <a:srgbClr val="FCC37C"/>
                    </a:solidFill>
                  </a:tcPr>
                </a:tc>
              </a:tr>
              <a:tr h="432756">
                <a:tc>
                  <a:txBody>
                    <a:bodyPr/>
                    <a:lstStyle/>
                    <a:p>
                      <a:pPr algn="l" fontAlgn="b"/>
                      <a:r>
                        <a:rPr lang="en-GB" sz="1600" b="0" i="0" u="none" strike="noStrike">
                          <a:solidFill>
                            <a:srgbClr val="000000"/>
                          </a:solidFill>
                          <a:effectLst/>
                          <a:latin typeface="Calibri" panose="020F0502020204030204" pitchFamily="34" charset="0"/>
                        </a:rPr>
                        <a:t>Not at all Helpful</a:t>
                      </a:r>
                    </a:p>
                  </a:txBody>
                  <a:tcPr marL="0" marR="0" marT="0" marB="0" anchor="ctr">
                    <a:lnL>
                      <a:noFill/>
                    </a:lnL>
                    <a:lnR>
                      <a:noFill/>
                    </a:lnR>
                    <a:lnT>
                      <a:noFill/>
                    </a:lnT>
                    <a:lnB>
                      <a:noFill/>
                    </a:lnB>
                  </a:tcPr>
                </a:tc>
                <a:tc>
                  <a:txBody>
                    <a:bodyPr/>
                    <a:lstStyle/>
                    <a:p>
                      <a:pPr algn="ctr" fontAlgn="b"/>
                      <a:r>
                        <a:rPr lang="en-GB" sz="1600" b="0" i="0" u="none" strike="noStrike">
                          <a:solidFill>
                            <a:srgbClr val="000000"/>
                          </a:solidFill>
                          <a:effectLst/>
                          <a:latin typeface="Calibri" panose="020F0502020204030204" pitchFamily="34" charset="0"/>
                        </a:rPr>
                        <a:t>63%</a:t>
                      </a:r>
                    </a:p>
                  </a:txBody>
                  <a:tcPr marL="0" marR="0" marT="0" marB="0" anchor="ctr">
                    <a:lnL>
                      <a:noFill/>
                    </a:lnL>
                    <a:lnR>
                      <a:noFill/>
                    </a:lnR>
                    <a:lnT>
                      <a:noFill/>
                    </a:lnT>
                    <a:lnB>
                      <a:noFill/>
                    </a:lnB>
                    <a:solidFill>
                      <a:srgbClr val="63BE7B"/>
                    </a:solidFill>
                  </a:tcPr>
                </a:tc>
                <a:tc>
                  <a:txBody>
                    <a:bodyPr/>
                    <a:lstStyle/>
                    <a:p>
                      <a:pPr algn="ctr" fontAlgn="b"/>
                      <a:r>
                        <a:rPr lang="en-GB" sz="1600" b="0" i="0" u="none" strike="noStrike" dirty="0">
                          <a:solidFill>
                            <a:srgbClr val="000000"/>
                          </a:solidFill>
                          <a:effectLst/>
                          <a:latin typeface="Calibri" panose="020F0502020204030204" pitchFamily="34" charset="0"/>
                        </a:rPr>
                        <a:t>37%</a:t>
                      </a:r>
                    </a:p>
                  </a:txBody>
                  <a:tcPr marL="0" marR="0" marT="0" marB="0" anchor="ctr">
                    <a:lnL>
                      <a:noFill/>
                    </a:lnL>
                    <a:lnR>
                      <a:noFill/>
                    </a:lnR>
                    <a:lnT>
                      <a:noFill/>
                    </a:lnT>
                    <a:lnB>
                      <a:noFill/>
                    </a:lnB>
                    <a:solidFill>
                      <a:srgbClr val="F8696B"/>
                    </a:solidFill>
                  </a:tcPr>
                </a:tc>
              </a:tr>
              <a:tr h="432756">
                <a:tc gridSpan="3">
                  <a:txBody>
                    <a:bodyPr/>
                    <a:lstStyle/>
                    <a:p>
                      <a:pPr algn="l" fontAlgn="b"/>
                      <a:r>
                        <a:rPr lang="en-GB" sz="1600" b="0" i="1" u="none" strike="noStrike" dirty="0">
                          <a:solidFill>
                            <a:srgbClr val="000000"/>
                          </a:solidFill>
                          <a:effectLst/>
                          <a:latin typeface="Calibri" panose="020F0502020204030204" pitchFamily="34" charset="0"/>
                        </a:rPr>
                        <a:t>* Approx. </a:t>
                      </a:r>
                      <a:r>
                        <a:rPr lang="en-GB" sz="1600" b="0" i="1" u="none" strike="noStrike" dirty="0" smtClean="0">
                          <a:solidFill>
                            <a:srgbClr val="000000"/>
                          </a:solidFill>
                          <a:effectLst/>
                          <a:latin typeface="Calibri" panose="020F0502020204030204" pitchFamily="34" charset="0"/>
                        </a:rPr>
                        <a:t>split </a:t>
                      </a:r>
                      <a:r>
                        <a:rPr lang="en-GB" sz="1600" b="0" i="1" u="none" strike="noStrike" dirty="0">
                          <a:solidFill>
                            <a:srgbClr val="000000"/>
                          </a:solidFill>
                          <a:effectLst/>
                          <a:latin typeface="Calibri" panose="020F0502020204030204" pitchFamily="34" charset="0"/>
                        </a:rPr>
                        <a:t>top/bottom </a:t>
                      </a:r>
                      <a:r>
                        <a:rPr lang="en-GB" sz="1600" b="0" i="1" u="none" strike="noStrike" dirty="0" smtClean="0">
                          <a:solidFill>
                            <a:srgbClr val="000000"/>
                          </a:solidFill>
                          <a:effectLst/>
                          <a:latin typeface="Calibri" panose="020F0502020204030204" pitchFamily="34" charset="0"/>
                        </a:rPr>
                        <a:t>half of n=4,834</a:t>
                      </a:r>
                      <a:r>
                        <a:rPr lang="en-GB" sz="1600" b="0" i="1" u="none" strike="noStrike" baseline="0" dirty="0" smtClean="0">
                          <a:solidFill>
                            <a:srgbClr val="000000"/>
                          </a:solidFill>
                          <a:effectLst/>
                          <a:latin typeface="Calibri" panose="020F0502020204030204" pitchFamily="34" charset="0"/>
                        </a:rPr>
                        <a:t> respondents</a:t>
                      </a:r>
                      <a:endParaRPr lang="en-GB" sz="1600" b="0" i="1" u="none" strike="noStrike" dirty="0">
                        <a:solidFill>
                          <a:srgbClr val="000000"/>
                        </a:solidFill>
                        <a:effectLst/>
                        <a:latin typeface="Calibri" panose="020F0502020204030204" pitchFamily="34" charset="0"/>
                      </a:endParaRPr>
                    </a:p>
                  </a:txBody>
                  <a:tcPr marL="0" marR="0" marT="0" marB="0" anchor="ctr">
                    <a:lnL>
                      <a:noFill/>
                    </a:lnL>
                    <a:lnR>
                      <a:noFill/>
                    </a:lnR>
                    <a:lnT>
                      <a:noFill/>
                    </a:lnT>
                    <a:lnB>
                      <a:noFill/>
                    </a:lnB>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248238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8050306" cy="1446586"/>
          </a:xfrm>
        </p:spPr>
        <p:txBody>
          <a:bodyPr>
            <a:normAutofit/>
          </a:bodyPr>
          <a:lstStyle/>
          <a:p>
            <a:r>
              <a:rPr lang="en-GB" sz="2400" b="1" dirty="0" smtClean="0">
                <a:latin typeface="+mn-lt"/>
              </a:rPr>
              <a:t>Conclusions: Why does it matter that these are not separate activities?</a:t>
            </a:r>
            <a:endParaRPr lang="en-GB" sz="2400" b="1" dirty="0">
              <a:latin typeface="+mn-lt"/>
            </a:endParaRPr>
          </a:p>
        </p:txBody>
      </p:sp>
      <p:pic>
        <p:nvPicPr>
          <p:cNvPr id="12" name="Picture 11"/>
          <p:cNvPicPr>
            <a:picLocks noChangeAspect="1"/>
          </p:cNvPicPr>
          <p:nvPr/>
        </p:nvPicPr>
        <p:blipFill>
          <a:blip r:embed="rId18"/>
          <a:stretch>
            <a:fillRect/>
          </a:stretch>
        </p:blipFill>
        <p:spPr>
          <a:xfrm>
            <a:off x="9271835" y="166462"/>
            <a:ext cx="2920165" cy="996191"/>
          </a:xfrm>
          <a:prstGeom prst="rect">
            <a:avLst/>
          </a:prstGeom>
        </p:spPr>
      </p:pic>
      <p:sp>
        <p:nvSpPr>
          <p:cNvPr id="14" name="Subtitle"/>
          <p:cNvSpPr txBox="1">
            <a:spLocks/>
          </p:cNvSpPr>
          <p:nvPr>
            <p:custDataLst>
              <p:tags r:id="rId1"/>
            </p:custDataLst>
          </p:nvPr>
        </p:nvSpPr>
        <p:spPr>
          <a:xfrm>
            <a:off x="6037988" y="1715398"/>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 Timetabled internal career classes</a:t>
            </a:r>
            <a:endParaRPr lang="de-DE" dirty="0">
              <a:solidFill>
                <a:schemeClr val="bg1">
                  <a:lumMod val="65000"/>
                </a:schemeClr>
              </a:solidFill>
              <a:latin typeface="+mj-lt"/>
              <a:cs typeface="Arial" pitchFamily="34" charset="0"/>
            </a:endParaRPr>
          </a:p>
        </p:txBody>
      </p:sp>
      <p:grpSp>
        <p:nvGrpSpPr>
          <p:cNvPr id="4" name="Group 3"/>
          <p:cNvGrpSpPr/>
          <p:nvPr/>
        </p:nvGrpSpPr>
        <p:grpSpPr>
          <a:xfrm>
            <a:off x="1777988" y="1723689"/>
            <a:ext cx="3974250" cy="911710"/>
            <a:chOff x="1777988" y="1818939"/>
            <a:chExt cx="3974250" cy="911710"/>
          </a:xfrm>
        </p:grpSpPr>
        <p:sp>
          <p:nvSpPr>
            <p:cNvPr id="3" name="Pentagon 2"/>
            <p:cNvSpPr/>
            <p:nvPr/>
          </p:nvSpPr>
          <p:spPr>
            <a:xfrm>
              <a:off x="1777988" y="1818939"/>
              <a:ext cx="3974250" cy="911710"/>
            </a:xfrm>
            <a:custGeom>
              <a:avLst/>
              <a:gdLst>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874058 h 874058"/>
                <a:gd name="connsiteX5" fmla="*/ 0 w 3694965"/>
                <a:gd name="connsiteY5" fmla="*/ 0 h 874058"/>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0 h 874058"/>
                <a:gd name="connsiteX0" fmla="*/ 3257936 w 3694965"/>
                <a:gd name="connsiteY0" fmla="*/ 874058 h 965498"/>
                <a:gd name="connsiteX1" fmla="*/ 0 w 3694965"/>
                <a:gd name="connsiteY1" fmla="*/ 0 h 965498"/>
                <a:gd name="connsiteX2" fmla="*/ 3257936 w 3694965"/>
                <a:gd name="connsiteY2" fmla="*/ 0 h 965498"/>
                <a:gd name="connsiteX3" fmla="*/ 3694965 w 3694965"/>
                <a:gd name="connsiteY3" fmla="*/ 437029 h 965498"/>
                <a:gd name="connsiteX4" fmla="*/ 3349376 w 3694965"/>
                <a:gd name="connsiteY4" fmla="*/ 965498 h 965498"/>
                <a:gd name="connsiteX0" fmla="*/ 0 w 3694965"/>
                <a:gd name="connsiteY0" fmla="*/ 0 h 965498"/>
                <a:gd name="connsiteX1" fmla="*/ 3257936 w 3694965"/>
                <a:gd name="connsiteY1" fmla="*/ 0 h 965498"/>
                <a:gd name="connsiteX2" fmla="*/ 3694965 w 3694965"/>
                <a:gd name="connsiteY2" fmla="*/ 437029 h 965498"/>
                <a:gd name="connsiteX3" fmla="*/ 3349376 w 3694965"/>
                <a:gd name="connsiteY3" fmla="*/ 965498 h 965498"/>
                <a:gd name="connsiteX0" fmla="*/ 0 w 3694965"/>
                <a:gd name="connsiteY0" fmla="*/ 0 h 911710"/>
                <a:gd name="connsiteX1" fmla="*/ 3257936 w 3694965"/>
                <a:gd name="connsiteY1" fmla="*/ 0 h 911710"/>
                <a:gd name="connsiteX2" fmla="*/ 3694965 w 3694965"/>
                <a:gd name="connsiteY2" fmla="*/ 437029 h 911710"/>
                <a:gd name="connsiteX3" fmla="*/ 3295588 w 3694965"/>
                <a:gd name="connsiteY3" fmla="*/ 911710 h 911710"/>
              </a:gdLst>
              <a:ahLst/>
              <a:cxnLst>
                <a:cxn ang="0">
                  <a:pos x="connsiteX0" y="connsiteY0"/>
                </a:cxn>
                <a:cxn ang="0">
                  <a:pos x="connsiteX1" y="connsiteY1"/>
                </a:cxn>
                <a:cxn ang="0">
                  <a:pos x="connsiteX2" y="connsiteY2"/>
                </a:cxn>
                <a:cxn ang="0">
                  <a:pos x="connsiteX3" y="connsiteY3"/>
                </a:cxn>
              </a:cxnLst>
              <a:rect l="l" t="t" r="r" b="b"/>
              <a:pathLst>
                <a:path w="3694965" h="911710">
                  <a:moveTo>
                    <a:pt x="0" y="0"/>
                  </a:moveTo>
                  <a:lnTo>
                    <a:pt x="3257936" y="0"/>
                  </a:lnTo>
                  <a:lnTo>
                    <a:pt x="3694965" y="437029"/>
                  </a:lnTo>
                  <a:cubicBezTo>
                    <a:pt x="3549289" y="582705"/>
                    <a:pt x="3295588" y="911710"/>
                    <a:pt x="3295588" y="9117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lumMod val="65000"/>
                  </a:schemeClr>
                </a:solidFill>
              </a:endParaRPr>
            </a:p>
          </p:txBody>
        </p:sp>
        <p:sp>
          <p:nvSpPr>
            <p:cNvPr id="15" name="Subtitle"/>
            <p:cNvSpPr txBox="1">
              <a:spLocks/>
            </p:cNvSpPr>
            <p:nvPr>
              <p:custDataLst>
                <p:tags r:id="rId16"/>
              </p:custDataLst>
            </p:nvPr>
          </p:nvSpPr>
          <p:spPr>
            <a:xfrm>
              <a:off x="1865671" y="1843919"/>
              <a:ext cx="3519597" cy="772904"/>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dirty="0" smtClean="0">
                  <a:solidFill>
                    <a:schemeClr val="bg1">
                      <a:lumMod val="65000"/>
                    </a:schemeClr>
                  </a:solidFill>
                  <a:latin typeface="+mj-lt"/>
                  <a:cs typeface="Arial" pitchFamily="34" charset="0"/>
                </a:rPr>
                <a:t>Is it information content in the speech that matters or the person delivering it?</a:t>
              </a:r>
              <a:endParaRPr lang="de-DE" dirty="0">
                <a:solidFill>
                  <a:schemeClr val="bg1">
                    <a:lumMod val="65000"/>
                  </a:schemeClr>
                </a:solidFill>
                <a:latin typeface="+mj-lt"/>
                <a:cs typeface="Arial" pitchFamily="34" charset="0"/>
              </a:endParaRPr>
            </a:p>
          </p:txBody>
        </p:sp>
      </p:grpSp>
      <p:sp>
        <p:nvSpPr>
          <p:cNvPr id="17" name="Subtitle"/>
          <p:cNvSpPr txBox="1">
            <a:spLocks/>
          </p:cNvSpPr>
          <p:nvPr>
            <p:custDataLst>
              <p:tags r:id="rId2"/>
            </p:custDataLst>
          </p:nvPr>
        </p:nvSpPr>
        <p:spPr>
          <a:xfrm>
            <a:off x="10247478" y="1672469"/>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endParaRPr lang="de-DE" sz="2400" b="1" dirty="0">
              <a:solidFill>
                <a:schemeClr val="bg1">
                  <a:lumMod val="65000"/>
                </a:schemeClr>
              </a:solidFill>
              <a:latin typeface="+mj-lt"/>
              <a:cs typeface="Arial" pitchFamily="34" charset="0"/>
            </a:endParaRPr>
          </a:p>
        </p:txBody>
      </p:sp>
      <p:grpSp>
        <p:nvGrpSpPr>
          <p:cNvPr id="5" name="Group 4"/>
          <p:cNvGrpSpPr/>
          <p:nvPr/>
        </p:nvGrpSpPr>
        <p:grpSpPr>
          <a:xfrm>
            <a:off x="1777988" y="3545646"/>
            <a:ext cx="3974250" cy="911710"/>
            <a:chOff x="1777988" y="3583746"/>
            <a:chExt cx="3974250" cy="911710"/>
          </a:xfrm>
        </p:grpSpPr>
        <p:sp>
          <p:nvSpPr>
            <p:cNvPr id="19" name="Subtitle"/>
            <p:cNvSpPr txBox="1">
              <a:spLocks/>
            </p:cNvSpPr>
            <p:nvPr>
              <p:custDataLst>
                <p:tags r:id="rId15"/>
              </p:custDataLst>
            </p:nvPr>
          </p:nvSpPr>
          <p:spPr>
            <a:xfrm>
              <a:off x="1865671" y="3702315"/>
              <a:ext cx="3519597" cy="772904"/>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dirty="0" smtClean="0">
                  <a:solidFill>
                    <a:schemeClr val="accent1"/>
                  </a:solidFill>
                  <a:latin typeface="+mj-lt"/>
                  <a:cs typeface="Arial" pitchFamily="34" charset="0"/>
                </a:rPr>
                <a:t>Do external speakers add more value in a school environment that is rich in internal careers activity?</a:t>
              </a:r>
              <a:endParaRPr lang="de-DE" dirty="0">
                <a:solidFill>
                  <a:schemeClr val="accent1"/>
                </a:solidFill>
                <a:latin typeface="+mj-lt"/>
                <a:cs typeface="Arial" pitchFamily="34" charset="0"/>
              </a:endParaRPr>
            </a:p>
          </p:txBody>
        </p:sp>
        <p:sp>
          <p:nvSpPr>
            <p:cNvPr id="20" name="Pentagon 2"/>
            <p:cNvSpPr/>
            <p:nvPr/>
          </p:nvSpPr>
          <p:spPr>
            <a:xfrm>
              <a:off x="1777988" y="3583746"/>
              <a:ext cx="3974250" cy="911710"/>
            </a:xfrm>
            <a:custGeom>
              <a:avLst/>
              <a:gdLst>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874058 h 874058"/>
                <a:gd name="connsiteX5" fmla="*/ 0 w 3694965"/>
                <a:gd name="connsiteY5" fmla="*/ 0 h 874058"/>
                <a:gd name="connsiteX0" fmla="*/ 0 w 3694965"/>
                <a:gd name="connsiteY0" fmla="*/ 0 h 874058"/>
                <a:gd name="connsiteX1" fmla="*/ 3257936 w 3694965"/>
                <a:gd name="connsiteY1" fmla="*/ 0 h 874058"/>
                <a:gd name="connsiteX2" fmla="*/ 3694965 w 3694965"/>
                <a:gd name="connsiteY2" fmla="*/ 437029 h 874058"/>
                <a:gd name="connsiteX3" fmla="*/ 3257936 w 3694965"/>
                <a:gd name="connsiteY3" fmla="*/ 874058 h 874058"/>
                <a:gd name="connsiteX4" fmla="*/ 0 w 3694965"/>
                <a:gd name="connsiteY4" fmla="*/ 0 h 874058"/>
                <a:gd name="connsiteX0" fmla="*/ 3257936 w 3694965"/>
                <a:gd name="connsiteY0" fmla="*/ 874058 h 965498"/>
                <a:gd name="connsiteX1" fmla="*/ 0 w 3694965"/>
                <a:gd name="connsiteY1" fmla="*/ 0 h 965498"/>
                <a:gd name="connsiteX2" fmla="*/ 3257936 w 3694965"/>
                <a:gd name="connsiteY2" fmla="*/ 0 h 965498"/>
                <a:gd name="connsiteX3" fmla="*/ 3694965 w 3694965"/>
                <a:gd name="connsiteY3" fmla="*/ 437029 h 965498"/>
                <a:gd name="connsiteX4" fmla="*/ 3349376 w 3694965"/>
                <a:gd name="connsiteY4" fmla="*/ 965498 h 965498"/>
                <a:gd name="connsiteX0" fmla="*/ 0 w 3694965"/>
                <a:gd name="connsiteY0" fmla="*/ 0 h 965498"/>
                <a:gd name="connsiteX1" fmla="*/ 3257936 w 3694965"/>
                <a:gd name="connsiteY1" fmla="*/ 0 h 965498"/>
                <a:gd name="connsiteX2" fmla="*/ 3694965 w 3694965"/>
                <a:gd name="connsiteY2" fmla="*/ 437029 h 965498"/>
                <a:gd name="connsiteX3" fmla="*/ 3349376 w 3694965"/>
                <a:gd name="connsiteY3" fmla="*/ 965498 h 965498"/>
                <a:gd name="connsiteX0" fmla="*/ 0 w 3694965"/>
                <a:gd name="connsiteY0" fmla="*/ 0 h 911710"/>
                <a:gd name="connsiteX1" fmla="*/ 3257936 w 3694965"/>
                <a:gd name="connsiteY1" fmla="*/ 0 h 911710"/>
                <a:gd name="connsiteX2" fmla="*/ 3694965 w 3694965"/>
                <a:gd name="connsiteY2" fmla="*/ 437029 h 911710"/>
                <a:gd name="connsiteX3" fmla="*/ 3295588 w 3694965"/>
                <a:gd name="connsiteY3" fmla="*/ 911710 h 911710"/>
              </a:gdLst>
              <a:ahLst/>
              <a:cxnLst>
                <a:cxn ang="0">
                  <a:pos x="connsiteX0" y="connsiteY0"/>
                </a:cxn>
                <a:cxn ang="0">
                  <a:pos x="connsiteX1" y="connsiteY1"/>
                </a:cxn>
                <a:cxn ang="0">
                  <a:pos x="connsiteX2" y="connsiteY2"/>
                </a:cxn>
                <a:cxn ang="0">
                  <a:pos x="connsiteX3" y="connsiteY3"/>
                </a:cxn>
              </a:cxnLst>
              <a:rect l="l" t="t" r="r" b="b"/>
              <a:pathLst>
                <a:path w="3694965" h="911710">
                  <a:moveTo>
                    <a:pt x="0" y="0"/>
                  </a:moveTo>
                  <a:lnTo>
                    <a:pt x="3257936" y="0"/>
                  </a:lnTo>
                  <a:lnTo>
                    <a:pt x="3694965" y="437029"/>
                  </a:lnTo>
                  <a:cubicBezTo>
                    <a:pt x="3549289" y="582705"/>
                    <a:pt x="3295588" y="911710"/>
                    <a:pt x="3295588" y="91171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Subtitle"/>
          <p:cNvSpPr txBox="1">
            <a:spLocks/>
          </p:cNvSpPr>
          <p:nvPr>
            <p:custDataLst>
              <p:tags r:id="rId3"/>
            </p:custDataLst>
          </p:nvPr>
        </p:nvSpPr>
        <p:spPr>
          <a:xfrm>
            <a:off x="6037988" y="2095182"/>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cs typeface="Arial" pitchFamily="34" charset="0"/>
              </a:rPr>
              <a:t># </a:t>
            </a:r>
            <a:r>
              <a:rPr lang="de-DE" dirty="0">
                <a:solidFill>
                  <a:schemeClr val="bg1">
                    <a:lumMod val="65000"/>
                  </a:schemeClr>
                </a:solidFill>
                <a:cs typeface="Arial" pitchFamily="34" charset="0"/>
              </a:rPr>
              <a:t>Careers chats with school </a:t>
            </a:r>
            <a:r>
              <a:rPr lang="de-DE" dirty="0" smtClean="0">
                <a:solidFill>
                  <a:schemeClr val="bg1">
                    <a:lumMod val="65000"/>
                  </a:schemeClr>
                </a:solidFill>
                <a:cs typeface="Arial" pitchFamily="34" charset="0"/>
              </a:rPr>
              <a:t>staff</a:t>
            </a:r>
            <a:endParaRPr lang="de-DE" dirty="0">
              <a:solidFill>
                <a:schemeClr val="bg1">
                  <a:lumMod val="65000"/>
                </a:schemeClr>
              </a:solidFill>
              <a:latin typeface="+mj-lt"/>
              <a:cs typeface="Arial" pitchFamily="34" charset="0"/>
            </a:endParaRPr>
          </a:p>
        </p:txBody>
      </p:sp>
      <p:sp>
        <p:nvSpPr>
          <p:cNvPr id="26" name="Subtitle"/>
          <p:cNvSpPr txBox="1">
            <a:spLocks/>
          </p:cNvSpPr>
          <p:nvPr>
            <p:custDataLst>
              <p:tags r:id="rId4"/>
            </p:custDataLst>
          </p:nvPr>
        </p:nvSpPr>
        <p:spPr>
          <a:xfrm>
            <a:off x="10247478" y="2052253"/>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cs typeface="Arial" pitchFamily="34" charset="0"/>
                <a:sym typeface="Wingdings" panose="05000000000000000000" pitchFamily="2" charset="2"/>
              </a:rPr>
              <a:t></a:t>
            </a:r>
            <a:endParaRPr lang="de-DE" sz="2400" b="1" dirty="0">
              <a:solidFill>
                <a:schemeClr val="bg1">
                  <a:lumMod val="65000"/>
                </a:schemeClr>
              </a:solidFill>
              <a:latin typeface="+mj-lt"/>
              <a:cs typeface="Arial" pitchFamily="34" charset="0"/>
            </a:endParaRPr>
          </a:p>
        </p:txBody>
      </p:sp>
      <p:sp>
        <p:nvSpPr>
          <p:cNvPr id="27" name="Subtitle"/>
          <p:cNvSpPr txBox="1">
            <a:spLocks/>
          </p:cNvSpPr>
          <p:nvPr>
            <p:custDataLst>
              <p:tags r:id="rId5"/>
            </p:custDataLst>
          </p:nvPr>
        </p:nvSpPr>
        <p:spPr>
          <a:xfrm>
            <a:off x="6037988" y="251426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 Other school times careers discussed</a:t>
            </a:r>
          </a:p>
        </p:txBody>
      </p:sp>
      <p:sp>
        <p:nvSpPr>
          <p:cNvPr id="28" name="Subtitle"/>
          <p:cNvSpPr txBox="1">
            <a:spLocks/>
          </p:cNvSpPr>
          <p:nvPr>
            <p:custDataLst>
              <p:tags r:id="rId6"/>
            </p:custDataLst>
          </p:nvPr>
        </p:nvSpPr>
        <p:spPr>
          <a:xfrm>
            <a:off x="10305534" y="2471340"/>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p>
        </p:txBody>
      </p:sp>
      <p:sp>
        <p:nvSpPr>
          <p:cNvPr id="29" name="Subtitle"/>
          <p:cNvSpPr txBox="1">
            <a:spLocks/>
          </p:cNvSpPr>
          <p:nvPr>
            <p:custDataLst>
              <p:tags r:id="rId7"/>
            </p:custDataLst>
          </p:nvPr>
        </p:nvSpPr>
        <p:spPr>
          <a:xfrm>
            <a:off x="6037988" y="295366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solidFill>
                  <a:schemeClr val="bg1">
                    <a:lumMod val="65000"/>
                  </a:schemeClr>
                </a:solidFill>
                <a:latin typeface="+mj-lt"/>
                <a:cs typeface="Arial" pitchFamily="34" charset="0"/>
              </a:rPr>
              <a:t># Careers talks with external speakers</a:t>
            </a:r>
            <a:endParaRPr lang="de-DE" dirty="0">
              <a:solidFill>
                <a:schemeClr val="bg1">
                  <a:lumMod val="65000"/>
                </a:schemeClr>
              </a:solidFill>
              <a:latin typeface="+mj-lt"/>
              <a:cs typeface="Arial" pitchFamily="34" charset="0"/>
            </a:endParaRPr>
          </a:p>
        </p:txBody>
      </p:sp>
      <p:sp>
        <p:nvSpPr>
          <p:cNvPr id="31" name="Subtitle"/>
          <p:cNvSpPr txBox="1">
            <a:spLocks/>
          </p:cNvSpPr>
          <p:nvPr>
            <p:custDataLst>
              <p:tags r:id="rId8"/>
            </p:custDataLst>
          </p:nvPr>
        </p:nvSpPr>
        <p:spPr>
          <a:xfrm>
            <a:off x="10247477" y="2910740"/>
            <a:ext cx="575112"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bg1">
                    <a:lumMod val="65000"/>
                  </a:schemeClr>
                </a:solidFill>
                <a:latin typeface="+mj-lt"/>
                <a:cs typeface="Arial" pitchFamily="34" charset="0"/>
                <a:sym typeface="Wingdings" panose="05000000000000000000" pitchFamily="2" charset="2"/>
              </a:rPr>
              <a:t></a:t>
            </a:r>
            <a:endParaRPr lang="de-DE" sz="2400" b="1" dirty="0">
              <a:solidFill>
                <a:schemeClr val="bg1">
                  <a:lumMod val="65000"/>
                </a:schemeClr>
              </a:solidFill>
              <a:latin typeface="+mj-lt"/>
              <a:cs typeface="Arial" pitchFamily="34" charset="0"/>
            </a:endParaRPr>
          </a:p>
        </p:txBody>
      </p:sp>
      <p:grpSp>
        <p:nvGrpSpPr>
          <p:cNvPr id="6" name="Group 5"/>
          <p:cNvGrpSpPr/>
          <p:nvPr/>
        </p:nvGrpSpPr>
        <p:grpSpPr>
          <a:xfrm>
            <a:off x="6037988" y="3527989"/>
            <a:ext cx="5739454" cy="361149"/>
            <a:chOff x="6037988" y="3527989"/>
            <a:chExt cx="5739454" cy="361149"/>
          </a:xfrm>
        </p:grpSpPr>
        <p:sp>
          <p:nvSpPr>
            <p:cNvPr id="18" name="Subtitle"/>
            <p:cNvSpPr txBox="1">
              <a:spLocks/>
            </p:cNvSpPr>
            <p:nvPr>
              <p:custDataLst>
                <p:tags r:id="rId13"/>
              </p:custDataLst>
            </p:nvPr>
          </p:nvSpPr>
          <p:spPr>
            <a:xfrm>
              <a:off x="6037988" y="3527989"/>
              <a:ext cx="4383769" cy="257635"/>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latin typeface="+mj-lt"/>
                  <a:cs typeface="Arial" pitchFamily="34" charset="0"/>
                </a:rPr>
                <a:t>Student perspective on utility</a:t>
              </a:r>
            </a:p>
          </p:txBody>
        </p:sp>
        <p:sp>
          <p:nvSpPr>
            <p:cNvPr id="33" name="Subtitle"/>
            <p:cNvSpPr txBox="1">
              <a:spLocks/>
            </p:cNvSpPr>
            <p:nvPr>
              <p:custDataLst>
                <p:tags r:id="rId14"/>
              </p:custDataLst>
            </p:nvPr>
          </p:nvSpPr>
          <p:spPr>
            <a:xfrm>
              <a:off x="10247477" y="3545646"/>
              <a:ext cx="1529965"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chemeClr val="accent6"/>
                  </a:solidFill>
                  <a:latin typeface="+mj-lt"/>
                  <a:cs typeface="Arial" pitchFamily="34" charset="0"/>
                  <a:sym typeface="Wingdings" panose="05000000000000000000" pitchFamily="2" charset="2"/>
                </a:rPr>
                <a:t></a:t>
              </a:r>
              <a:endParaRPr lang="de-DE" b="1" dirty="0">
                <a:solidFill>
                  <a:schemeClr val="accent6"/>
                </a:solidFill>
                <a:latin typeface="+mj-lt"/>
                <a:cs typeface="Arial" pitchFamily="34" charset="0"/>
              </a:endParaRPr>
            </a:p>
          </p:txBody>
        </p:sp>
      </p:grpSp>
      <p:sp>
        <p:nvSpPr>
          <p:cNvPr id="32" name="Subtitle"/>
          <p:cNvSpPr txBox="1">
            <a:spLocks/>
          </p:cNvSpPr>
          <p:nvPr>
            <p:custDataLst>
              <p:tags r:id="rId9"/>
            </p:custDataLst>
          </p:nvPr>
        </p:nvSpPr>
        <p:spPr>
          <a:xfrm>
            <a:off x="6037988" y="3906795"/>
            <a:ext cx="4383769" cy="515269"/>
          </a:xfrm>
          <a:prstGeom prst="rect">
            <a:avLst/>
          </a:prstGeom>
          <a:noFill/>
          <a:ln w="9525">
            <a:noFill/>
          </a:ln>
        </p:spPr>
        <p:txBody>
          <a:bodyPr vert="horz" wrap="square" lIns="0" tIns="0" rIns="0" bIns="0" rtlCol="0">
            <a:spAutoFit/>
          </a:bodyPr>
          <a:lstStyle/>
          <a:p>
            <a:pPr marL="285750" indent="-285750">
              <a:lnSpc>
                <a:spcPct val="93000"/>
              </a:lnSpc>
              <a:buClr>
                <a:schemeClr val="tx1"/>
              </a:buClr>
              <a:buSzPct val="100000"/>
              <a:buFont typeface="Arial" panose="020B0604020202020204" pitchFamily="34" charset="0"/>
              <a:buChar char="•"/>
            </a:pPr>
            <a:r>
              <a:rPr lang="de-DE" dirty="0" smtClean="0">
                <a:latin typeface="+mj-lt"/>
                <a:cs typeface="Arial" pitchFamily="34" charset="0"/>
              </a:rPr>
              <a:t>Yr 10 wage premium if also had careers adviser interview / Yr 10 internal activity?</a:t>
            </a:r>
          </a:p>
        </p:txBody>
      </p:sp>
      <p:grpSp>
        <p:nvGrpSpPr>
          <p:cNvPr id="8" name="Group 7"/>
          <p:cNvGrpSpPr/>
          <p:nvPr/>
        </p:nvGrpSpPr>
        <p:grpSpPr>
          <a:xfrm>
            <a:off x="10278143" y="4010309"/>
            <a:ext cx="1767422" cy="370902"/>
            <a:chOff x="10278143" y="4010309"/>
            <a:chExt cx="1767422" cy="370902"/>
          </a:xfrm>
        </p:grpSpPr>
        <p:sp>
          <p:nvSpPr>
            <p:cNvPr id="24" name="Subtitle"/>
            <p:cNvSpPr txBox="1">
              <a:spLocks/>
            </p:cNvSpPr>
            <p:nvPr>
              <p:custDataLst>
                <p:tags r:id="rId11"/>
              </p:custDataLst>
            </p:nvPr>
          </p:nvSpPr>
          <p:spPr>
            <a:xfrm>
              <a:off x="10538817" y="4037784"/>
              <a:ext cx="1506748" cy="343427"/>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1200" b="1" dirty="0" smtClean="0">
                  <a:solidFill>
                    <a:schemeClr val="accent4"/>
                  </a:solidFill>
                  <a:cs typeface="Arial" pitchFamily="34" charset="0"/>
                  <a:sym typeface="Wingdings" panose="05000000000000000000" pitchFamily="2" charset="2"/>
                </a:rPr>
                <a:t>0.1%pt increase but also more consistent</a:t>
              </a:r>
              <a:endParaRPr lang="de-DE" sz="2400" b="1" dirty="0" smtClean="0">
                <a:solidFill>
                  <a:schemeClr val="accent4"/>
                </a:solidFill>
                <a:latin typeface="+mj-lt"/>
                <a:cs typeface="Arial" pitchFamily="34" charset="0"/>
                <a:sym typeface="Wingdings" panose="05000000000000000000" pitchFamily="2" charset="2"/>
              </a:endParaRPr>
            </a:p>
          </p:txBody>
        </p:sp>
        <p:sp>
          <p:nvSpPr>
            <p:cNvPr id="30" name="Subtitle"/>
            <p:cNvSpPr txBox="1">
              <a:spLocks/>
            </p:cNvSpPr>
            <p:nvPr>
              <p:custDataLst>
                <p:tags r:id="rId12"/>
              </p:custDataLst>
            </p:nvPr>
          </p:nvSpPr>
          <p:spPr>
            <a:xfrm>
              <a:off x="10278143" y="4010309"/>
              <a:ext cx="216184" cy="343492"/>
            </a:xfrm>
            <a:prstGeom prst="rect">
              <a:avLst/>
            </a:prstGeom>
            <a:noFill/>
            <a:ln w="9525">
              <a:noFill/>
            </a:ln>
          </p:spPr>
          <p:txBody>
            <a:bodyPr vert="horz" wrap="square" lIns="0" tIns="0" rIns="0" bIns="0" rtlCol="0">
              <a:spAutoFit/>
            </a:bodyPr>
            <a:lstStyle/>
            <a:p>
              <a:pPr>
                <a:lnSpc>
                  <a:spcPct val="93000"/>
                </a:lnSpc>
                <a:buClr>
                  <a:schemeClr val="tx1"/>
                </a:buClr>
                <a:buSzPct val="100000"/>
              </a:pPr>
              <a:r>
                <a:rPr lang="de-DE" sz="2400" b="1" dirty="0" smtClean="0">
                  <a:solidFill>
                    <a:srgbClr val="FFC000"/>
                  </a:solidFill>
                  <a:latin typeface="+mj-lt"/>
                  <a:cs typeface="Arial" pitchFamily="34" charset="0"/>
                  <a:sym typeface="Wingdings" panose="05000000000000000000" pitchFamily="2" charset="2"/>
                </a:rPr>
                <a:t>≈</a:t>
              </a:r>
            </a:p>
          </p:txBody>
        </p:sp>
      </p:grpSp>
      <p:sp>
        <p:nvSpPr>
          <p:cNvPr id="34" name="Subtitle"/>
          <p:cNvSpPr txBox="1">
            <a:spLocks/>
          </p:cNvSpPr>
          <p:nvPr>
            <p:custDataLst>
              <p:tags r:id="rId10"/>
            </p:custDataLst>
          </p:nvPr>
        </p:nvSpPr>
        <p:spPr>
          <a:xfrm rot="16200000">
            <a:off x="-2009172" y="3833714"/>
            <a:ext cx="4927612" cy="257635"/>
          </a:xfrm>
          <a:prstGeom prst="rect">
            <a:avLst/>
          </a:prstGeom>
          <a:noFill/>
          <a:ln w="9525">
            <a:noFill/>
          </a:ln>
        </p:spPr>
        <p:txBody>
          <a:bodyPr vert="horz" wrap="square" lIns="0" tIns="0" rIns="0" bIns="0" rtlCol="0">
            <a:spAutoFit/>
          </a:bodyPr>
          <a:lstStyle/>
          <a:p>
            <a:pPr algn="ctr">
              <a:lnSpc>
                <a:spcPct val="93000"/>
              </a:lnSpc>
              <a:buClr>
                <a:schemeClr val="tx1"/>
              </a:buClr>
              <a:buSzPct val="100000"/>
            </a:pPr>
            <a:r>
              <a:rPr lang="de-DE" b="1" dirty="0" smtClean="0">
                <a:solidFill>
                  <a:schemeClr val="accent2"/>
                </a:solidFill>
                <a:latin typeface="Bell MT" panose="02020503060305020303" pitchFamily="18" charset="0"/>
                <a:cs typeface="Arial" pitchFamily="34" charset="0"/>
              </a:rPr>
              <a:t>EVIDENCE-INFORMED HYPOTHESIS</a:t>
            </a:r>
          </a:p>
        </p:txBody>
      </p:sp>
    </p:spTree>
    <p:extLst>
      <p:ext uri="{BB962C8B-B14F-4D97-AF65-F5344CB8AC3E}">
        <p14:creationId xmlns:p14="http://schemas.microsoft.com/office/powerpoint/2010/main" val="320678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elHyHcnA3E2ZuUlgqDm_eQ"/>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Tl6AsRkd2k6xZlduIW07Hg"/>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B91rropYzUKEthZo_B1xlA"/>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TFjepN.3.0Krdmlb.D2IbQ"/>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ZUGjnrUWI06rynwHVlyXKg"/>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fnUWphw3U0CsYP4cKq9_pw"/>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jQfXGAfzq0CBcognTxLHFA"/>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DpE96UkYYkuytu2r.kMINA"/>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0qqHVe_uwEiEDZL6RePob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elHyHcnA3E2ZuUlgqDm_eQ"/>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pBMu8gsJkoEaQGOFqwJY0rg"/>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N1jSM.2Jp0K1nh3i4AnzVQ"/>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AnRZyfAOqkWys7RZmMkwXw"/>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gHttfMe75E6Abrls7SbBxA"/>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9EmX2VOP8USYz.YREYhpP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pEqccaCpY0.nJdoFBHKK.A"/>
</p:tagLst>
</file>

<file path=ppt/theme/theme1.xml><?xml version="1.0" encoding="utf-8"?>
<a:theme xmlns:a="http://schemas.openxmlformats.org/drawingml/2006/main" name="Blank">
  <a:themeElements>
    <a:clrScheme name="Office">
      <a:dk1>
        <a:sysClr val="windowText" lastClr="000000"/>
      </a:dk1>
      <a:lt1>
        <a:sysClr val="window" lastClr="FFFFFF"/>
      </a:lt1>
      <a:dk2>
        <a:srgbClr val="6E747A"/>
      </a:dk2>
      <a:lt2>
        <a:srgbClr val="E7E6E6"/>
      </a:lt2>
      <a:accent1>
        <a:srgbClr val="5B9BD5"/>
      </a:accent1>
      <a:accent2>
        <a:srgbClr val="ED7D31"/>
      </a:accent2>
      <a:accent3>
        <a:srgbClr val="A5A5A5"/>
      </a:accent3>
      <a:accent4>
        <a:srgbClr val="FFC000"/>
      </a:accent4>
      <a:accent5>
        <a:srgbClr val="4472C4"/>
      </a:accent5>
      <a:accent6>
        <a:srgbClr val="70AD47"/>
      </a:accent6>
      <a:hlink>
        <a:srgbClr val="085296"/>
      </a:hlink>
      <a:folHlink>
        <a:srgbClr val="9933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TM02836342[[fn=Ion]]</Template>
  <TotalTime>4480</TotalTime>
  <Words>1762</Words>
  <Application>Microsoft Office PowerPoint</Application>
  <PresentationFormat>Widescreen</PresentationFormat>
  <Paragraphs>258</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Bell MT</vt:lpstr>
      <vt:lpstr>Calibri</vt:lpstr>
      <vt:lpstr>Wingdings</vt:lpstr>
      <vt:lpstr>Blank</vt:lpstr>
      <vt:lpstr>Chris Percy, Independent Researcher   Elnaz T. Kashefpakdel, Education and Employers Research     </vt:lpstr>
      <vt:lpstr>The 1970 British Cohort Study provides a large, robust longitudinal dataset to explore pathways to labour market</vt:lpstr>
      <vt:lpstr>Outcome variable: Wage for full-time employed at age 26</vt:lpstr>
      <vt:lpstr>Distribution of selected careers activity during 1986</vt:lpstr>
      <vt:lpstr>PowerPoint Presentation</vt:lpstr>
      <vt:lpstr>Individuals who found career talks very helpful display a stronger wage premium</vt:lpstr>
      <vt:lpstr>Conclusions: What can we learn by applying the same analysis to different in-school careers activities?</vt:lpstr>
      <vt:lpstr>But are activities really separable? Career talks with internal  or external speakers reflect staff efforts within same school culture</vt:lpstr>
      <vt:lpstr>Conclusions: Why does it matter that these are not separate activities?</vt:lpstr>
      <vt:lpstr>Conclusions: What about student attitude?</vt:lpstr>
      <vt:lpstr>Thank you – Any questions</vt:lpstr>
      <vt:lpstr>Policy intervention at scale requires a perspective on two possible confounding effects: individual agency and signalling effect</vt:lpstr>
      <vt:lpstr>Example quotes from students and teachers</vt:lpstr>
      <vt:lpstr>Appendix (pending Q&amp;A)</vt:lpstr>
      <vt:lpstr>Two surveys suggest that more diverse and more personal employer interactions are more often perceived as helpful</vt:lpstr>
      <vt:lpstr>YouGov survey - 1,002 UK adults aged 19-24 </vt:lpstr>
      <vt:lpstr>Interval regression: Average correlation of £500 - £1,300   between wage and each extra employer contact (N=169, FT only)</vt:lpstr>
      <vt:lpstr>Conclusion of this study </vt:lpstr>
      <vt:lpstr>US: Careers Academies show an average 11% wage premium</vt:lpstr>
      <vt:lpstr>From a global policy imperative…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Mann</dc:creator>
  <cp:lastModifiedBy>Rachael Mckeown</cp:lastModifiedBy>
  <cp:revision>186</cp:revision>
  <cp:lastPrinted>2016-06-13T10:27:12Z</cp:lastPrinted>
  <dcterms:created xsi:type="dcterms:W3CDTF">2016-01-14T09:50:30Z</dcterms:created>
  <dcterms:modified xsi:type="dcterms:W3CDTF">2016-07-18T08:52:52Z</dcterms:modified>
</cp:coreProperties>
</file>