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 id="2147483823" r:id="rId2"/>
    <p:sldMasterId id="2147483835" r:id="rId3"/>
  </p:sldMasterIdLst>
  <p:notesMasterIdLst>
    <p:notesMasterId r:id="rId34"/>
  </p:notesMasterIdLst>
  <p:handoutMasterIdLst>
    <p:handoutMasterId r:id="rId35"/>
  </p:handoutMasterIdLst>
  <p:sldIdLst>
    <p:sldId id="759" r:id="rId4"/>
    <p:sldId id="805" r:id="rId5"/>
    <p:sldId id="824" r:id="rId6"/>
    <p:sldId id="814" r:id="rId7"/>
    <p:sldId id="822" r:id="rId8"/>
    <p:sldId id="809" r:id="rId9"/>
    <p:sldId id="825" r:id="rId10"/>
    <p:sldId id="826" r:id="rId11"/>
    <p:sldId id="810" r:id="rId12"/>
    <p:sldId id="811" r:id="rId13"/>
    <p:sldId id="821" r:id="rId14"/>
    <p:sldId id="787" r:id="rId15"/>
    <p:sldId id="723" r:id="rId16"/>
    <p:sldId id="803" r:id="rId17"/>
    <p:sldId id="724" r:id="rId18"/>
    <p:sldId id="788" r:id="rId19"/>
    <p:sldId id="789" r:id="rId20"/>
    <p:sldId id="792" r:id="rId21"/>
    <p:sldId id="828" r:id="rId22"/>
    <p:sldId id="783" r:id="rId23"/>
    <p:sldId id="793" r:id="rId24"/>
    <p:sldId id="794" r:id="rId25"/>
    <p:sldId id="795" r:id="rId26"/>
    <p:sldId id="796" r:id="rId27"/>
    <p:sldId id="782" r:id="rId28"/>
    <p:sldId id="785" r:id="rId29"/>
    <p:sldId id="798" r:id="rId30"/>
    <p:sldId id="827" r:id="rId31"/>
    <p:sldId id="823" r:id="rId32"/>
    <p:sldId id="758" r:id="rId3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F2987"/>
    <a:srgbClr val="EFEFFF"/>
    <a:srgbClr val="E5E5FF"/>
    <a:srgbClr val="CCCCFF"/>
    <a:srgbClr val="00FF00"/>
    <a:srgbClr val="66CC33"/>
    <a:srgbClr val="FF6600"/>
    <a:srgbClr val="003300"/>
    <a:srgbClr val="0066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52" autoAdjust="0"/>
    <p:restoredTop sz="75616" autoAdjust="0"/>
  </p:normalViewPr>
  <p:slideViewPr>
    <p:cSldViewPr>
      <p:cViewPr varScale="1">
        <p:scale>
          <a:sx n="56" d="100"/>
          <a:sy n="56" d="100"/>
        </p:scale>
        <p:origin x="1386" y="48"/>
      </p:cViewPr>
      <p:guideLst>
        <p:guide orient="horz" pos="2160"/>
        <p:guide pos="2880"/>
      </p:guideLst>
    </p:cSldViewPr>
  </p:slideViewPr>
  <p:outlineViewPr>
    <p:cViewPr>
      <p:scale>
        <a:sx n="33" d="100"/>
        <a:sy n="33" d="100"/>
      </p:scale>
      <p:origin x="0" y="19856"/>
    </p:cViewPr>
  </p:outlineViewPr>
  <p:notesTextViewPr>
    <p:cViewPr>
      <p:scale>
        <a:sx n="100" d="100"/>
        <a:sy n="100" d="100"/>
      </p:scale>
      <p:origin x="0" y="0"/>
    </p:cViewPr>
  </p:notesTextViewPr>
  <p:sorterViewPr>
    <p:cViewPr>
      <p:scale>
        <a:sx n="124" d="100"/>
        <a:sy n="124" d="100"/>
      </p:scale>
      <p:origin x="0" y="1664"/>
    </p:cViewPr>
  </p:sorterViewPr>
  <p:notesViewPr>
    <p:cSldViewPr>
      <p:cViewPr varScale="1">
        <p:scale>
          <a:sx n="78" d="100"/>
          <a:sy n="78" d="100"/>
        </p:scale>
        <p:origin x="-2760"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CA1F8-B00C-4D1C-A84B-B6E46B77E038}" type="doc">
      <dgm:prSet loTypeId="urn:microsoft.com/office/officeart/2009/layout/CircleArrowProcess" loCatId="process" qsTypeId="urn:microsoft.com/office/officeart/2005/8/quickstyle/simple1" qsCatId="simple" csTypeId="urn:microsoft.com/office/officeart/2005/8/colors/accent2_3" csCatId="accent2" phldr="1"/>
      <dgm:spPr/>
      <dgm:t>
        <a:bodyPr/>
        <a:lstStyle/>
        <a:p>
          <a:endParaRPr lang="en-GB"/>
        </a:p>
      </dgm:t>
    </dgm:pt>
    <dgm:pt modelId="{ACAE7DE0-01F1-4EC6-B078-FAC9ECCD56FE}">
      <dgm:prSet phldrT="[Text]" custT="1"/>
      <dgm:spPr/>
      <dgm:t>
        <a:bodyPr/>
        <a:lstStyle/>
        <a:p>
          <a:r>
            <a:rPr lang="en-GB" sz="2800" dirty="0" smtClean="0">
              <a:latin typeface="+mj-lt"/>
            </a:rPr>
            <a:t>Data</a:t>
          </a:r>
          <a:endParaRPr lang="en-GB" sz="2800" dirty="0">
            <a:latin typeface="+mj-lt"/>
          </a:endParaRPr>
        </a:p>
      </dgm:t>
    </dgm:pt>
    <dgm:pt modelId="{656863E8-50B5-4614-ADBB-1E52A169BE08}" type="parTrans" cxnId="{9E5F19AD-9FE7-436A-AF62-70DB3A987974}">
      <dgm:prSet/>
      <dgm:spPr/>
      <dgm:t>
        <a:bodyPr/>
        <a:lstStyle/>
        <a:p>
          <a:endParaRPr lang="en-GB"/>
        </a:p>
      </dgm:t>
    </dgm:pt>
    <dgm:pt modelId="{A7189CEE-2FC7-49C1-8B5E-76900FBB9924}" type="sibTrans" cxnId="{9E5F19AD-9FE7-436A-AF62-70DB3A987974}">
      <dgm:prSet/>
      <dgm:spPr/>
      <dgm:t>
        <a:bodyPr/>
        <a:lstStyle/>
        <a:p>
          <a:endParaRPr lang="en-GB"/>
        </a:p>
      </dgm:t>
    </dgm:pt>
    <dgm:pt modelId="{33A3EE7D-66AA-4CC3-83CF-5F4056FDFF4E}">
      <dgm:prSet phldrT="[Text]" custT="1"/>
      <dgm:spPr/>
      <dgm:t>
        <a:bodyPr/>
        <a:lstStyle/>
        <a:p>
          <a:r>
            <a:rPr lang="en-GB" sz="2800" dirty="0" smtClean="0">
              <a:latin typeface="+mj-lt"/>
            </a:rPr>
            <a:t>Accessibility &amp; Open Data</a:t>
          </a:r>
          <a:endParaRPr lang="en-GB" sz="2800" dirty="0">
            <a:latin typeface="+mj-lt"/>
          </a:endParaRPr>
        </a:p>
      </dgm:t>
    </dgm:pt>
    <dgm:pt modelId="{28D59D38-326E-4F28-8068-1D6ACD4A2118}" type="parTrans" cxnId="{FBEFC4B5-6267-4996-A906-51EA3D445BB9}">
      <dgm:prSet/>
      <dgm:spPr/>
      <dgm:t>
        <a:bodyPr/>
        <a:lstStyle/>
        <a:p>
          <a:endParaRPr lang="en-GB"/>
        </a:p>
      </dgm:t>
    </dgm:pt>
    <dgm:pt modelId="{417CBF65-5ECE-4310-89B5-DE67839D4FCA}" type="sibTrans" cxnId="{FBEFC4B5-6267-4996-A906-51EA3D445BB9}">
      <dgm:prSet/>
      <dgm:spPr/>
      <dgm:t>
        <a:bodyPr/>
        <a:lstStyle/>
        <a:p>
          <a:endParaRPr lang="en-GB"/>
        </a:p>
      </dgm:t>
    </dgm:pt>
    <dgm:pt modelId="{19958293-C83D-4B53-8F38-7A4E2F54D983}">
      <dgm:prSet phldrT="[Text]" custT="1"/>
      <dgm:spPr/>
      <dgm:t>
        <a:bodyPr/>
        <a:lstStyle/>
        <a:p>
          <a:r>
            <a:rPr lang="en-GB" sz="2800" dirty="0" smtClean="0">
              <a:latin typeface="+mj-lt"/>
            </a:rPr>
            <a:t>Stakeholders &amp; Communication</a:t>
          </a:r>
          <a:endParaRPr lang="en-GB" sz="2800" dirty="0">
            <a:latin typeface="+mj-lt"/>
          </a:endParaRPr>
        </a:p>
      </dgm:t>
    </dgm:pt>
    <dgm:pt modelId="{01A90BC5-BC40-4D78-8CED-5E0C84959BB0}" type="parTrans" cxnId="{C70BC0B8-4AEF-4A9C-B14D-D72FB4931191}">
      <dgm:prSet/>
      <dgm:spPr/>
      <dgm:t>
        <a:bodyPr/>
        <a:lstStyle/>
        <a:p>
          <a:endParaRPr lang="en-GB"/>
        </a:p>
      </dgm:t>
    </dgm:pt>
    <dgm:pt modelId="{024C9E34-30F7-4B0C-98D9-00C0B1FF9B84}" type="sibTrans" cxnId="{C70BC0B8-4AEF-4A9C-B14D-D72FB4931191}">
      <dgm:prSet/>
      <dgm:spPr/>
      <dgm:t>
        <a:bodyPr/>
        <a:lstStyle/>
        <a:p>
          <a:endParaRPr lang="en-GB"/>
        </a:p>
      </dgm:t>
    </dgm:pt>
    <dgm:pt modelId="{55C7341A-5205-49F6-8698-72C33C89B8BF}" type="pres">
      <dgm:prSet presAssocID="{212CA1F8-B00C-4D1C-A84B-B6E46B77E038}" presName="Name0" presStyleCnt="0">
        <dgm:presLayoutVars>
          <dgm:chMax val="7"/>
          <dgm:chPref val="7"/>
          <dgm:dir/>
          <dgm:animLvl val="lvl"/>
        </dgm:presLayoutVars>
      </dgm:prSet>
      <dgm:spPr/>
      <dgm:t>
        <a:bodyPr/>
        <a:lstStyle/>
        <a:p>
          <a:endParaRPr lang="en-GB"/>
        </a:p>
      </dgm:t>
    </dgm:pt>
    <dgm:pt modelId="{26676498-7837-4995-BFEE-EFA0DF20769F}" type="pres">
      <dgm:prSet presAssocID="{ACAE7DE0-01F1-4EC6-B078-FAC9ECCD56FE}" presName="Accent1" presStyleCnt="0"/>
      <dgm:spPr/>
      <dgm:t>
        <a:bodyPr/>
        <a:lstStyle/>
        <a:p>
          <a:endParaRPr lang="en-US"/>
        </a:p>
      </dgm:t>
    </dgm:pt>
    <dgm:pt modelId="{39E2521B-3929-41D3-B0DF-F8DF6D3E9268}" type="pres">
      <dgm:prSet presAssocID="{ACAE7DE0-01F1-4EC6-B078-FAC9ECCD56FE}" presName="Accent" presStyleLbl="node1" presStyleIdx="0" presStyleCnt="3"/>
      <dgm:spPr/>
      <dgm:t>
        <a:bodyPr/>
        <a:lstStyle/>
        <a:p>
          <a:endParaRPr lang="en-US"/>
        </a:p>
      </dgm:t>
    </dgm:pt>
    <dgm:pt modelId="{F8C1CF93-134F-48E0-998D-041182E2608C}" type="pres">
      <dgm:prSet presAssocID="{ACAE7DE0-01F1-4EC6-B078-FAC9ECCD56FE}" presName="Parent1" presStyleLbl="revTx" presStyleIdx="0" presStyleCnt="3" custScaleX="105911">
        <dgm:presLayoutVars>
          <dgm:chMax val="1"/>
          <dgm:chPref val="1"/>
          <dgm:bulletEnabled val="1"/>
        </dgm:presLayoutVars>
      </dgm:prSet>
      <dgm:spPr/>
      <dgm:t>
        <a:bodyPr/>
        <a:lstStyle/>
        <a:p>
          <a:endParaRPr lang="en-GB"/>
        </a:p>
      </dgm:t>
    </dgm:pt>
    <dgm:pt modelId="{15E8E90A-9B9B-4145-93F2-BD23FE35B02B}" type="pres">
      <dgm:prSet presAssocID="{33A3EE7D-66AA-4CC3-83CF-5F4056FDFF4E}" presName="Accent2" presStyleCnt="0"/>
      <dgm:spPr/>
      <dgm:t>
        <a:bodyPr/>
        <a:lstStyle/>
        <a:p>
          <a:endParaRPr lang="en-US"/>
        </a:p>
      </dgm:t>
    </dgm:pt>
    <dgm:pt modelId="{C2BB5F64-C9F7-4F51-BD92-C01B4C4B6B9C}" type="pres">
      <dgm:prSet presAssocID="{33A3EE7D-66AA-4CC3-83CF-5F4056FDFF4E}" presName="Accent" presStyleLbl="node1" presStyleIdx="1" presStyleCnt="3"/>
      <dgm:spPr/>
      <dgm:t>
        <a:bodyPr/>
        <a:lstStyle/>
        <a:p>
          <a:endParaRPr lang="en-US"/>
        </a:p>
      </dgm:t>
    </dgm:pt>
    <dgm:pt modelId="{5E98E07A-0701-4344-9D45-3DECEC3BF1D5}" type="pres">
      <dgm:prSet presAssocID="{33A3EE7D-66AA-4CC3-83CF-5F4056FDFF4E}" presName="Parent2" presStyleLbl="revTx" presStyleIdx="1" presStyleCnt="3" custScaleX="330170" custLinFactX="4692" custLinFactNeighborX="100000" custLinFactNeighborY="2363">
        <dgm:presLayoutVars>
          <dgm:chMax val="1"/>
          <dgm:chPref val="1"/>
          <dgm:bulletEnabled val="1"/>
        </dgm:presLayoutVars>
      </dgm:prSet>
      <dgm:spPr/>
      <dgm:t>
        <a:bodyPr/>
        <a:lstStyle/>
        <a:p>
          <a:endParaRPr lang="en-GB"/>
        </a:p>
      </dgm:t>
    </dgm:pt>
    <dgm:pt modelId="{0BFBF4D4-7C75-4434-B889-41080650D191}" type="pres">
      <dgm:prSet presAssocID="{19958293-C83D-4B53-8F38-7A4E2F54D983}" presName="Accent3" presStyleCnt="0"/>
      <dgm:spPr/>
      <dgm:t>
        <a:bodyPr/>
        <a:lstStyle/>
        <a:p>
          <a:endParaRPr lang="en-US"/>
        </a:p>
      </dgm:t>
    </dgm:pt>
    <dgm:pt modelId="{023E593A-BB2E-4C3E-B8F0-9C2976532BD0}" type="pres">
      <dgm:prSet presAssocID="{19958293-C83D-4B53-8F38-7A4E2F54D983}" presName="Accent" presStyleLbl="node1" presStyleIdx="2" presStyleCnt="3"/>
      <dgm:spPr/>
      <dgm:t>
        <a:bodyPr/>
        <a:lstStyle/>
        <a:p>
          <a:endParaRPr lang="en-US"/>
        </a:p>
      </dgm:t>
    </dgm:pt>
    <dgm:pt modelId="{0D26F275-437A-4888-B079-2BCB69154D3D}" type="pres">
      <dgm:prSet presAssocID="{19958293-C83D-4B53-8F38-7A4E2F54D983}" presName="Parent3" presStyleLbl="revTx" presStyleIdx="2" presStyleCnt="3" custScaleX="393499" custLinFactX="-44315" custLinFactNeighborX="-100000" custLinFactNeighborY="-22288">
        <dgm:presLayoutVars>
          <dgm:chMax val="1"/>
          <dgm:chPref val="1"/>
          <dgm:bulletEnabled val="1"/>
        </dgm:presLayoutVars>
      </dgm:prSet>
      <dgm:spPr/>
      <dgm:t>
        <a:bodyPr/>
        <a:lstStyle/>
        <a:p>
          <a:endParaRPr lang="en-GB"/>
        </a:p>
      </dgm:t>
    </dgm:pt>
  </dgm:ptLst>
  <dgm:cxnLst>
    <dgm:cxn modelId="{DC66317E-0557-6545-8949-A2BDD84C257F}" type="presOf" srcId="{ACAE7DE0-01F1-4EC6-B078-FAC9ECCD56FE}" destId="{F8C1CF93-134F-48E0-998D-041182E2608C}" srcOrd="0" destOrd="0" presId="urn:microsoft.com/office/officeart/2009/layout/CircleArrowProcess"/>
    <dgm:cxn modelId="{9E5F19AD-9FE7-436A-AF62-70DB3A987974}" srcId="{212CA1F8-B00C-4D1C-A84B-B6E46B77E038}" destId="{ACAE7DE0-01F1-4EC6-B078-FAC9ECCD56FE}" srcOrd="0" destOrd="0" parTransId="{656863E8-50B5-4614-ADBB-1E52A169BE08}" sibTransId="{A7189CEE-2FC7-49C1-8B5E-76900FBB9924}"/>
    <dgm:cxn modelId="{4874ECD3-E0A5-564A-B0CD-7BFAAFD9A5B2}" type="presOf" srcId="{19958293-C83D-4B53-8F38-7A4E2F54D983}" destId="{0D26F275-437A-4888-B079-2BCB69154D3D}" srcOrd="0" destOrd="0" presId="urn:microsoft.com/office/officeart/2009/layout/CircleArrowProcess"/>
    <dgm:cxn modelId="{C70BC0B8-4AEF-4A9C-B14D-D72FB4931191}" srcId="{212CA1F8-B00C-4D1C-A84B-B6E46B77E038}" destId="{19958293-C83D-4B53-8F38-7A4E2F54D983}" srcOrd="2" destOrd="0" parTransId="{01A90BC5-BC40-4D78-8CED-5E0C84959BB0}" sibTransId="{024C9E34-30F7-4B0C-98D9-00C0B1FF9B84}"/>
    <dgm:cxn modelId="{554830CE-D88F-C347-84D6-0F7B61C8D206}" type="presOf" srcId="{212CA1F8-B00C-4D1C-A84B-B6E46B77E038}" destId="{55C7341A-5205-49F6-8698-72C33C89B8BF}" srcOrd="0" destOrd="0" presId="urn:microsoft.com/office/officeart/2009/layout/CircleArrowProcess"/>
    <dgm:cxn modelId="{8901631B-EF3C-0D40-A49F-E6C29E0EDCEA}" type="presOf" srcId="{33A3EE7D-66AA-4CC3-83CF-5F4056FDFF4E}" destId="{5E98E07A-0701-4344-9D45-3DECEC3BF1D5}" srcOrd="0" destOrd="0" presId="urn:microsoft.com/office/officeart/2009/layout/CircleArrowProcess"/>
    <dgm:cxn modelId="{FBEFC4B5-6267-4996-A906-51EA3D445BB9}" srcId="{212CA1F8-B00C-4D1C-A84B-B6E46B77E038}" destId="{33A3EE7D-66AA-4CC3-83CF-5F4056FDFF4E}" srcOrd="1" destOrd="0" parTransId="{28D59D38-326E-4F28-8068-1D6ACD4A2118}" sibTransId="{417CBF65-5ECE-4310-89B5-DE67839D4FCA}"/>
    <dgm:cxn modelId="{14B9170A-DAA9-9448-BF64-FF9673434999}" type="presParOf" srcId="{55C7341A-5205-49F6-8698-72C33C89B8BF}" destId="{26676498-7837-4995-BFEE-EFA0DF20769F}" srcOrd="0" destOrd="0" presId="urn:microsoft.com/office/officeart/2009/layout/CircleArrowProcess"/>
    <dgm:cxn modelId="{298E3293-6931-1049-A67F-FD9762B26E58}" type="presParOf" srcId="{26676498-7837-4995-BFEE-EFA0DF20769F}" destId="{39E2521B-3929-41D3-B0DF-F8DF6D3E9268}" srcOrd="0" destOrd="0" presId="urn:microsoft.com/office/officeart/2009/layout/CircleArrowProcess"/>
    <dgm:cxn modelId="{E7B51449-1E8A-A14B-8693-44C8B03B9D7C}" type="presParOf" srcId="{55C7341A-5205-49F6-8698-72C33C89B8BF}" destId="{F8C1CF93-134F-48E0-998D-041182E2608C}" srcOrd="1" destOrd="0" presId="urn:microsoft.com/office/officeart/2009/layout/CircleArrowProcess"/>
    <dgm:cxn modelId="{6638C5C2-B807-0D46-9F12-D903699CCB70}" type="presParOf" srcId="{55C7341A-5205-49F6-8698-72C33C89B8BF}" destId="{15E8E90A-9B9B-4145-93F2-BD23FE35B02B}" srcOrd="2" destOrd="0" presId="urn:microsoft.com/office/officeart/2009/layout/CircleArrowProcess"/>
    <dgm:cxn modelId="{F82E95F3-DCF3-8045-9790-46E5485C29B8}" type="presParOf" srcId="{15E8E90A-9B9B-4145-93F2-BD23FE35B02B}" destId="{C2BB5F64-C9F7-4F51-BD92-C01B4C4B6B9C}" srcOrd="0" destOrd="0" presId="urn:microsoft.com/office/officeart/2009/layout/CircleArrowProcess"/>
    <dgm:cxn modelId="{C979E327-BDD0-954E-ADAA-75C643B4FBF0}" type="presParOf" srcId="{55C7341A-5205-49F6-8698-72C33C89B8BF}" destId="{5E98E07A-0701-4344-9D45-3DECEC3BF1D5}" srcOrd="3" destOrd="0" presId="urn:microsoft.com/office/officeart/2009/layout/CircleArrowProcess"/>
    <dgm:cxn modelId="{D1187406-2E5B-694C-8F1B-D5798973EA2E}" type="presParOf" srcId="{55C7341A-5205-49F6-8698-72C33C89B8BF}" destId="{0BFBF4D4-7C75-4434-B889-41080650D191}" srcOrd="4" destOrd="0" presId="urn:microsoft.com/office/officeart/2009/layout/CircleArrowProcess"/>
    <dgm:cxn modelId="{90E9359C-BEE8-9548-B852-1F312DA73C94}" type="presParOf" srcId="{0BFBF4D4-7C75-4434-B889-41080650D191}" destId="{023E593A-BB2E-4C3E-B8F0-9C2976532BD0}" srcOrd="0" destOrd="0" presId="urn:microsoft.com/office/officeart/2009/layout/CircleArrowProcess"/>
    <dgm:cxn modelId="{F3E9D8C9-F7CE-684F-B1B2-5D01141531C5}" type="presParOf" srcId="{55C7341A-5205-49F6-8698-72C33C89B8BF}" destId="{0D26F275-437A-4888-B079-2BCB69154D3D}" srcOrd="5" destOrd="0" presId="urn:microsoft.com/office/officeart/2009/layout/CircleArrow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0" y="9430092"/>
            <a:ext cx="2945659" cy="496411"/>
          </a:xfrm>
          <a:prstGeom prst="rect">
            <a:avLst/>
          </a:prstGeom>
        </p:spPr>
        <p:txBody>
          <a:bodyPr vert="horz" lIns="91440" tIns="45720" rIns="91440" bIns="45720" rtlCol="0" anchor="b"/>
          <a:lstStyle>
            <a:lvl1pPr algn="l">
              <a:defRPr sz="1200"/>
            </a:lvl1pPr>
          </a:lstStyle>
          <a:p>
            <a:r>
              <a:rPr lang="en-GB" smtClean="0"/>
              <a:t>© 2015 Institute for Employment Research, University of Warwick </a:t>
            </a:r>
            <a:endParaRPr lang="en-GB"/>
          </a:p>
        </p:txBody>
      </p:sp>
      <p:sp>
        <p:nvSpPr>
          <p:cNvPr id="5" name="Slide Number Placeholder 4"/>
          <p:cNvSpPr>
            <a:spLocks noGrp="1"/>
          </p:cNvSpPr>
          <p:nvPr>
            <p:ph type="sldNum" sz="quarter" idx="3"/>
          </p:nvPr>
        </p:nvSpPr>
        <p:spPr>
          <a:xfrm>
            <a:off x="3850443" y="9430092"/>
            <a:ext cx="2945659" cy="496411"/>
          </a:xfrm>
          <a:prstGeom prst="rect">
            <a:avLst/>
          </a:prstGeom>
        </p:spPr>
        <p:txBody>
          <a:bodyPr vert="horz" lIns="91440" tIns="45720" rIns="91440" bIns="45720" rtlCol="0" anchor="b"/>
          <a:lstStyle>
            <a:lvl1pPr algn="r">
              <a:defRPr sz="1200"/>
            </a:lvl1pPr>
          </a:lstStyle>
          <a:p>
            <a:fld id="{25AC2E5E-8B12-44F6-B7B4-59F80A18DAF1}" type="slidenum">
              <a:rPr lang="en-GB" smtClean="0"/>
              <a:pPr/>
              <a:t>‹#›</a:t>
            </a:fld>
            <a:endParaRPr lang="en-GB"/>
          </a:p>
        </p:txBody>
      </p:sp>
    </p:spTree>
    <p:extLst>
      <p:ext uri="{BB962C8B-B14F-4D97-AF65-F5344CB8AC3E}">
        <p14:creationId xmlns:p14="http://schemas.microsoft.com/office/powerpoint/2010/main" val="23590178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a:defRPr sz="1200"/>
            </a:lvl1pPr>
          </a:lstStyle>
          <a:p>
            <a:r>
              <a:rPr lang="en-GB" smtClean="0"/>
              <a:t>© 2015 Institute for Employment Research, University of Warwick </a:t>
            </a:r>
            <a:endParaRPr lang="en-GB"/>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1440" tIns="45720" rIns="91440" bIns="45720" rtlCol="0" anchor="b"/>
          <a:lstStyle>
            <a:lvl1pPr algn="r">
              <a:defRPr sz="1200"/>
            </a:lvl1pPr>
          </a:lstStyle>
          <a:p>
            <a:fld id="{98976FC2-279E-4E23-9D1F-F72C67CB4284}" type="slidenum">
              <a:rPr lang="en-GB" smtClean="0"/>
              <a:pPr/>
              <a:t>‹#›</a:t>
            </a:fld>
            <a:endParaRPr lang="en-GB"/>
          </a:p>
        </p:txBody>
      </p:sp>
    </p:spTree>
    <p:extLst>
      <p:ext uri="{BB962C8B-B14F-4D97-AF65-F5344CB8AC3E}">
        <p14:creationId xmlns:p14="http://schemas.microsoft.com/office/powerpoint/2010/main" val="32777778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7imKYpvKZjk&amp;index=3&amp;list=PLuvzHvGAOplyzJgBX2IHLUAecElK3lzOi"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lmiforall.org.uk/career-hack/competition-winner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harryj.uk/"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github.com/philhardwick"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a:t>
            </a:fld>
            <a:endParaRPr lang="en-GB"/>
          </a:p>
        </p:txBody>
      </p:sp>
    </p:spTree>
    <p:extLst>
      <p:ext uri="{BB962C8B-B14F-4D97-AF65-F5344CB8AC3E}">
        <p14:creationId xmlns:p14="http://schemas.microsoft.com/office/powerpoint/2010/main" val="62937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Four sequential, but distinct, research and development phases have ensured a successful outcome. A prototype stage (Phase 1, November 2012 to May 2013) tested the feasibility and viability of the foundation concepts and ideas. Phase 2A followed almost immediately and was completed satisfactorily in 2013 (see </a:t>
            </a:r>
            <a:r>
              <a:rPr lang="en-GB" sz="1200" kern="1200" dirty="0" err="1" smtClean="0">
                <a:solidFill>
                  <a:schemeClr val="tx1"/>
                </a:solidFill>
                <a:effectLst/>
                <a:latin typeface="+mn-lt"/>
                <a:ea typeface="+mn-ea"/>
                <a:cs typeface="+mn-cs"/>
              </a:rPr>
              <a:t>Bimrose</a:t>
            </a:r>
            <a:r>
              <a:rPr lang="en-GB" sz="1200" kern="1200" dirty="0" smtClean="0">
                <a:solidFill>
                  <a:schemeClr val="tx1"/>
                </a:solidFill>
                <a:effectLst/>
                <a:latin typeface="+mn-lt"/>
                <a:ea typeface="+mn-ea"/>
                <a:cs typeface="+mn-cs"/>
              </a:rPr>
              <a:t> et al., 2013, for a detailed account). The third stage, Phase 2B, which was largely based on recommendations from Phase 2A, detailed progress on implementing these recommendations and was published in 2015. Phase 4 now</a:t>
            </a:r>
            <a:r>
              <a:rPr lang="en-GB" sz="1200" kern="1200" baseline="0" dirty="0" smtClean="0">
                <a:solidFill>
                  <a:schemeClr val="tx1"/>
                </a:solidFill>
                <a:effectLst/>
                <a:latin typeface="+mn-lt"/>
                <a:ea typeface="+mn-ea"/>
                <a:cs typeface="+mn-cs"/>
              </a:rPr>
              <a:t> reporting.</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49689" y="9429671"/>
            <a:ext cx="2946400" cy="496966"/>
          </a:xfrm>
          <a:prstGeom prst="rect">
            <a:avLst/>
          </a:prstGeom>
        </p:spPr>
        <p:txBody>
          <a:bodyPr/>
          <a:lstStyle/>
          <a:p>
            <a:fld id="{8119E39A-1605-4581-BE75-8BAE8D7B96F6}" type="slidenum">
              <a:rPr lang="en-GB" smtClean="0"/>
              <a:pPr/>
              <a:t>12</a:t>
            </a:fld>
            <a:endParaRPr lang="en-GB"/>
          </a:p>
        </p:txBody>
      </p:sp>
    </p:spTree>
    <p:extLst>
      <p:ext uri="{BB962C8B-B14F-4D97-AF65-F5344CB8AC3E}">
        <p14:creationId xmlns:p14="http://schemas.microsoft.com/office/powerpoint/2010/main" val="11344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LMI for All data has achieved Pilot level certification from the Open Data Institute which means extra effort went in to support and encourage feedback from people who use this open data.</a:t>
            </a:r>
          </a:p>
          <a:p>
            <a:endParaRPr lang="en-GB" baseline="0" dirty="0" smtClean="0"/>
          </a:p>
          <a:p>
            <a:r>
              <a:rPr lang="en-GB" baseline="0" dirty="0" smtClean="0"/>
              <a:t>Rather than design an app or website ourselves, we want to ensure that creative developers could openly access LMI for All in order to play with the data and create innovative new ways to present LMI for All data.</a:t>
            </a:r>
          </a:p>
          <a:p>
            <a:endParaRPr lang="en-GB" baseline="0" dirty="0" smtClean="0"/>
          </a:p>
        </p:txBody>
      </p:sp>
      <p:sp>
        <p:nvSpPr>
          <p:cNvPr id="4" name="Slide Number Placeholder 3"/>
          <p:cNvSpPr>
            <a:spLocks noGrp="1"/>
          </p:cNvSpPr>
          <p:nvPr>
            <p:ph type="sldNum" sz="quarter" idx="10"/>
          </p:nvPr>
        </p:nvSpPr>
        <p:spPr/>
        <p:txBody>
          <a:bodyPr/>
          <a:lstStyle/>
          <a:p>
            <a:fld id="{17652DC6-4A63-43DF-8D89-1EC58D241E3D}" type="slidenum">
              <a:rPr lang="en-GB" smtClean="0"/>
              <a:pPr/>
              <a:t>13</a:t>
            </a:fld>
            <a:endParaRPr lang="en-GB"/>
          </a:p>
        </p:txBody>
      </p:sp>
      <p:sp>
        <p:nvSpPr>
          <p:cNvPr id="5" name="Footer Placeholder 4"/>
          <p:cNvSpPr>
            <a:spLocks noGrp="1"/>
          </p:cNvSpPr>
          <p:nvPr>
            <p:ph type="ftr" sz="quarter" idx="11"/>
          </p:nvPr>
        </p:nvSpPr>
        <p:spPr/>
        <p:txBody>
          <a:bodyPr/>
          <a:lstStyle/>
          <a:p>
            <a:r>
              <a:rPr lang="en-GB" smtClean="0"/>
              <a:t>© 2015 Institute for Employment Research, University of Warwick </a:t>
            </a:r>
            <a:endParaRPr lang="en-GB"/>
          </a:p>
        </p:txBody>
      </p:sp>
    </p:spTree>
    <p:extLst>
      <p:ext uri="{BB962C8B-B14F-4D97-AF65-F5344CB8AC3E}">
        <p14:creationId xmlns:p14="http://schemas.microsoft.com/office/powerpoint/2010/main" val="4288009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development of LMI for All service has extended over a four year period (2012 – 2016). During this time, the feasibility of developing a comprehensive career LMI data tool that exploits open data sources that can be mainstreamed into service provision has been demonstrated. </a:t>
            </a:r>
            <a:endParaRPr lang="en-GB" baseline="0" dirty="0" smtClean="0"/>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14</a:t>
            </a:fld>
            <a:endParaRPr lang="en-GB"/>
          </a:p>
        </p:txBody>
      </p:sp>
    </p:spTree>
    <p:extLst>
      <p:ext uri="{BB962C8B-B14F-4D97-AF65-F5344CB8AC3E}">
        <p14:creationId xmlns:p14="http://schemas.microsoft.com/office/powerpoint/2010/main" val="163859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are four key objectives to providing and developing the technical infrastructure:</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maintenance of a secure and robust infrastructure for the data, including test and production servers and provision for back up services. The hardware and software environment should be capable of being extended in relation to increased data provision and added numbers of users.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implement	processes to ensure that the data made available to developers and end-users meets required quality standards and avoid disclosure. This involves programming at the API level to suppress data which are unreliable due to sample sizes and to provide warnings with data which although non-</a:t>
            </a:r>
            <a:r>
              <a:rPr lang="en-GB" sz="1200" kern="1200" dirty="0" err="1" smtClean="0">
                <a:solidFill>
                  <a:schemeClr val="tx1"/>
                </a:solidFill>
                <a:effectLst/>
                <a:latin typeface="+mn-lt"/>
                <a:ea typeface="+mn-ea"/>
                <a:cs typeface="+mn-cs"/>
              </a:rPr>
              <a:t>disclosive</a:t>
            </a:r>
            <a:r>
              <a:rPr lang="en-GB" sz="1200" kern="1200" dirty="0" smtClean="0">
                <a:solidFill>
                  <a:schemeClr val="tx1"/>
                </a:solidFill>
                <a:effectLst/>
                <a:latin typeface="+mn-lt"/>
                <a:ea typeface="+mn-ea"/>
                <a:cs typeface="+mn-cs"/>
              </a:rPr>
              <a:t> is based on small samples.  It also requires processes for checking data against expected returns and providing guidance to developers in the use of the API.</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provide modern and flexible software tools to allow the querying of the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database by external users. This entails the extension of the previous data tools to facilitate querying through data cubes.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provide software tools and spaces for documenting the process and allowing public access to the LMI for All database. In particular, this involves supporting developers in producing applications which utilise the API through resources made available on the LMI for All website.</a:t>
            </a:r>
          </a:p>
          <a:p>
            <a:pPr>
              <a:buClr>
                <a:schemeClr val="accent1"/>
              </a:buClr>
              <a:buFont typeface="Wingdings" charset="2"/>
              <a:buNone/>
            </a:pPr>
            <a:endParaRPr lang="en-GB" sz="1200" dirty="0" smtClean="0"/>
          </a:p>
        </p:txBody>
      </p:sp>
      <p:sp>
        <p:nvSpPr>
          <p:cNvPr id="4" name="Slide Number Placeholder 3"/>
          <p:cNvSpPr>
            <a:spLocks noGrp="1"/>
          </p:cNvSpPr>
          <p:nvPr>
            <p:ph type="sldNum" sz="quarter" idx="10"/>
          </p:nvPr>
        </p:nvSpPr>
        <p:spPr/>
        <p:txBody>
          <a:bodyPr/>
          <a:lstStyle/>
          <a:p>
            <a:fld id="{17652DC6-4A63-43DF-8D89-1EC58D241E3D}" type="slidenum">
              <a:rPr lang="en-GB" smtClean="0"/>
              <a:pPr/>
              <a:t>15</a:t>
            </a:fld>
            <a:endParaRPr lang="en-GB"/>
          </a:p>
        </p:txBody>
      </p:sp>
      <p:sp>
        <p:nvSpPr>
          <p:cNvPr id="5" name="Footer Placeholder 4"/>
          <p:cNvSpPr>
            <a:spLocks noGrp="1"/>
          </p:cNvSpPr>
          <p:nvPr>
            <p:ph type="ftr" sz="quarter" idx="11"/>
          </p:nvPr>
        </p:nvSpPr>
        <p:spPr/>
        <p:txBody>
          <a:bodyPr/>
          <a:lstStyle/>
          <a:p>
            <a:r>
              <a:rPr lang="en-GB" smtClean="0"/>
              <a:t>© 2015 Institute for Employment Research, University of Warwick </a:t>
            </a:r>
            <a:endParaRPr lang="en-GB"/>
          </a:p>
        </p:txBody>
      </p:sp>
    </p:spTree>
    <p:extLst>
      <p:ext uri="{BB962C8B-B14F-4D97-AF65-F5344CB8AC3E}">
        <p14:creationId xmlns:p14="http://schemas.microsoft.com/office/powerpoint/2010/main" val="742692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LMI for All database and API has been designed for use in careers guidance, either directly by end users, mediated through applications, or by careers organisations and agencies working with clients. However, feedback from conversations at various events has suggested further potential uses. These include for economic and social planning, for planning courses and education and training provision and for use in labour market and social research. Of course, there is nothing to stop organisations developing applications now for these purposes and indeed the Department of Works and Pensions is collaborating with the European </a:t>
            </a:r>
            <a:r>
              <a:rPr lang="en-GB" sz="1200" kern="1200" dirty="0" err="1" smtClean="0">
                <a:solidFill>
                  <a:schemeClr val="tx1"/>
                </a:solidFill>
                <a:effectLst/>
                <a:latin typeface="+mn-lt"/>
                <a:ea typeface="+mn-ea"/>
                <a:cs typeface="+mn-cs"/>
              </a:rPr>
              <a:t>EmployID</a:t>
            </a:r>
            <a:r>
              <a:rPr lang="en-GB" sz="1200" kern="1200" dirty="0" smtClean="0">
                <a:solidFill>
                  <a:schemeClr val="tx1"/>
                </a:solidFill>
                <a:effectLst/>
                <a:latin typeface="+mn-lt"/>
                <a:ea typeface="+mn-ea"/>
                <a:cs typeface="+mn-cs"/>
              </a:rPr>
              <a:t> project in developing and implementing a Dashboard for use by Work Coaches in Job Centres as well as by Employment Advisers working with companies. However, in order to promote such uses, then this has implications for dissemination and promotion and for the further development of the LMI for All website and support materials. It might also have implications for future data provision, for instance through including travel-to-work data and other economic and social data sets. </a:t>
            </a:r>
            <a:endParaRPr lang="en-GB" dirty="0"/>
          </a:p>
        </p:txBody>
      </p:sp>
      <p:sp>
        <p:nvSpPr>
          <p:cNvPr id="4" name="Slide Number Placeholder 3"/>
          <p:cNvSpPr>
            <a:spLocks noGrp="1"/>
          </p:cNvSpPr>
          <p:nvPr>
            <p:ph type="sldNum" sz="quarter" idx="10"/>
          </p:nvPr>
        </p:nvSpPr>
        <p:spPr/>
        <p:txBody>
          <a:bodyPr/>
          <a:lstStyle/>
          <a:p>
            <a:fld id="{17652DC6-4A63-43DF-8D89-1EC58D241E3D}" type="slidenum">
              <a:rPr lang="en-GB" smtClean="0"/>
              <a:pPr/>
              <a:t>16</a:t>
            </a:fld>
            <a:endParaRPr lang="en-GB"/>
          </a:p>
        </p:txBody>
      </p:sp>
    </p:spTree>
    <p:extLst>
      <p:ext uri="{BB962C8B-B14F-4D97-AF65-F5344CB8AC3E}">
        <p14:creationId xmlns:p14="http://schemas.microsoft.com/office/powerpoint/2010/main" val="3148867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are four key objectives to providing and developing the technical infrastructure:</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maintenance of a secure and robust infrastructure for the data, including test and production servers and provision for back up services. The hardware and software environment should be capable of being extended in relation to increased data provision and added numbers of users.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implement	 processes to ensure that the data made available to developers and end-users meets required quality standards and avoid disclosure. This involves programming at the API level to suppress data which are unreliable due to sample sizes and to provide warnings with data which although non-</a:t>
            </a:r>
            <a:r>
              <a:rPr lang="en-GB" sz="1200" kern="1200" dirty="0" err="1" smtClean="0">
                <a:solidFill>
                  <a:schemeClr val="tx1"/>
                </a:solidFill>
                <a:effectLst/>
                <a:latin typeface="+mn-lt"/>
                <a:ea typeface="+mn-ea"/>
                <a:cs typeface="+mn-cs"/>
              </a:rPr>
              <a:t>disclosive</a:t>
            </a:r>
            <a:r>
              <a:rPr lang="en-GB" sz="1200" kern="1200" dirty="0" smtClean="0">
                <a:solidFill>
                  <a:schemeClr val="tx1"/>
                </a:solidFill>
                <a:effectLst/>
                <a:latin typeface="+mn-lt"/>
                <a:ea typeface="+mn-ea"/>
                <a:cs typeface="+mn-cs"/>
              </a:rPr>
              <a:t> is based on small samples.  It also requires processes for checking data against expected returns and providing guidance to developers in the use of the API.</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provide modern and flexible software tools to allow the querying of the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database by external users. This entails the extension of the previous data tools to facilitate querying through data cubes.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provide software tools and spaces for documenting the process and allowing public access to the LMI for All database. In particular, this involves supporting developers in producing applications which utilise the API through resources made available on the LMI for All website.</a:t>
            </a:r>
          </a:p>
          <a:p>
            <a:endParaRPr lang="en-GB" dirty="0"/>
          </a:p>
        </p:txBody>
      </p:sp>
      <p:sp>
        <p:nvSpPr>
          <p:cNvPr id="4" name="Slide Number Placeholder 3"/>
          <p:cNvSpPr>
            <a:spLocks noGrp="1"/>
          </p:cNvSpPr>
          <p:nvPr>
            <p:ph type="sldNum" sz="quarter" idx="10"/>
          </p:nvPr>
        </p:nvSpPr>
        <p:spPr/>
        <p:txBody>
          <a:bodyPr/>
          <a:lstStyle/>
          <a:p>
            <a:fld id="{17652DC6-4A63-43DF-8D89-1EC58D241E3D}" type="slidenum">
              <a:rPr lang="en-GB" smtClean="0"/>
              <a:pPr/>
              <a:t>17</a:t>
            </a:fld>
            <a:endParaRPr lang="en-GB"/>
          </a:p>
        </p:txBody>
      </p:sp>
    </p:spTree>
    <p:extLst>
      <p:ext uri="{BB962C8B-B14F-4D97-AF65-F5344CB8AC3E}">
        <p14:creationId xmlns:p14="http://schemas.microsoft.com/office/powerpoint/2010/main" val="3783920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400050" lvl="1" indent="0">
              <a:buFont typeface="Wingdings" charset="2"/>
              <a:buNone/>
            </a:pPr>
            <a:r>
              <a:rPr lang="en-GB" dirty="0" smtClean="0"/>
              <a:t>Enablers and barriers</a:t>
            </a:r>
          </a:p>
          <a:p>
            <a:pPr marL="400050" lvl="1" indent="0">
              <a:buFont typeface="Wingdings" charset="2"/>
              <a:buNone/>
            </a:pPr>
            <a:endParaRPr lang="en-GB" dirty="0" smtClean="0"/>
          </a:p>
          <a:p>
            <a:r>
              <a:rPr lang="en-GB" sz="1200" b="1" kern="1200" dirty="0" smtClean="0">
                <a:solidFill>
                  <a:schemeClr val="tx1"/>
                </a:solidFill>
                <a:effectLst/>
                <a:latin typeface="+mn-lt"/>
                <a:ea typeface="+mn-ea"/>
                <a:cs typeface="+mn-cs"/>
              </a:rPr>
              <a:t>Changing and evolving context</a:t>
            </a:r>
            <a:r>
              <a:rPr lang="en-GB" sz="1200" kern="1200" dirty="0" smtClean="0">
                <a:solidFill>
                  <a:schemeClr val="tx1"/>
                </a:solidFill>
                <a:effectLst/>
                <a:latin typeface="+mn-lt"/>
                <a:ea typeface="+mn-ea"/>
                <a:cs typeface="+mn-cs"/>
              </a:rPr>
              <a:t> – Potential users of the service noted organisational changes and the evolving context of careers in terms of funding challenges to overcome so that they could engage with the LMI for All resource. The operational environments impacted in different ways. These ranged from whether developing an interface or application was viable in the current context at all, to determining whether applications could be used by clients/customers on their own, or within a careers guidance support session. Linking the development of an interface to organisational strategic objectives emerged as helpful in initiating the process of </a:t>
            </a:r>
            <a:r>
              <a:rPr lang="en-GB" sz="1200" kern="1200" dirty="0" err="1" smtClean="0">
                <a:solidFill>
                  <a:schemeClr val="tx1"/>
                </a:solidFill>
                <a:effectLst/>
                <a:latin typeface="+mn-lt"/>
                <a:ea typeface="+mn-ea"/>
                <a:cs typeface="+mn-cs"/>
              </a:rPr>
              <a:t>implentation</a:t>
            </a:r>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Generating buy-in and the need for a lead/steering group </a:t>
            </a:r>
            <a:r>
              <a:rPr lang="en-GB" sz="1200" kern="1200" dirty="0" smtClean="0">
                <a:solidFill>
                  <a:schemeClr val="tx1"/>
                </a:solidFill>
                <a:effectLst/>
                <a:latin typeface="+mn-lt"/>
                <a:ea typeface="+mn-ea"/>
                <a:cs typeface="+mn-cs"/>
              </a:rPr>
              <a:t>– The majority of potential users recognised the value and potential of LMI for All for providing high quality LMI and enhance their service provision, so gaining ‘buy-in’ from management was not problematic. Some suggested that LMI for All would add credibility to their current LMI provision. It was clear that organisations needed an individual, or a steering group, to lead on the development. Examples of existing interfaces were valued for demonstrating the potential of LMI for All.</a:t>
            </a:r>
          </a:p>
          <a:p>
            <a:r>
              <a:rPr lang="en-GB" sz="1200" b="1" kern="1200" dirty="0" smtClean="0">
                <a:solidFill>
                  <a:schemeClr val="tx1"/>
                </a:solidFill>
                <a:effectLst/>
                <a:latin typeface="+mn-lt"/>
                <a:ea typeface="+mn-ea"/>
                <a:cs typeface="+mn-cs"/>
              </a:rPr>
              <a:t>Resourcing</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an interface</a:t>
            </a:r>
            <a:r>
              <a:rPr lang="en-GB" sz="1200" kern="1200" dirty="0" smtClean="0">
                <a:solidFill>
                  <a:schemeClr val="tx1"/>
                </a:solidFill>
                <a:effectLst/>
                <a:latin typeface="+mn-lt"/>
                <a:ea typeface="+mn-ea"/>
                <a:cs typeface="+mn-cs"/>
              </a:rPr>
              <a:t> – Resourcing, both in terms of understanding how much an interface would cost and how to fund it were consistently identified as issues. The costs of developing an interface were found to vary by organisation. It was very much dependent on the availability of in-house technical skills, requirements and complexity of the interface and whether external support was needed both in terms of technical skills and a platform to locate the interface.</a:t>
            </a:r>
          </a:p>
          <a:p>
            <a:r>
              <a:rPr lang="en-GB" sz="1200" b="1" kern="1200" dirty="0" smtClean="0">
                <a:solidFill>
                  <a:schemeClr val="tx1"/>
                </a:solidFill>
                <a:effectLst/>
                <a:latin typeface="+mn-lt"/>
                <a:ea typeface="+mn-ea"/>
                <a:cs typeface="+mn-cs"/>
              </a:rPr>
              <a:t>Understanding the development process and requirements</a:t>
            </a:r>
            <a:r>
              <a:rPr lang="en-GB" sz="1200" kern="1200" dirty="0" smtClean="0">
                <a:solidFill>
                  <a:schemeClr val="tx1"/>
                </a:solidFill>
                <a:effectLst/>
                <a:latin typeface="+mn-lt"/>
                <a:ea typeface="+mn-ea"/>
                <a:cs typeface="+mn-cs"/>
              </a:rPr>
              <a:t> – For many, a significant challenge was achieving an understanding of the design and development process. Whilst recognising the need for a plan, budget and lead, many were unsure where to start – finding and defining a budget, the type of interface to be developed, target audience(s), etc. Guiding questions were found to be helpful, such as: what questions do your advisers and/or clients/customers ask most frequently?  Who would your target audience be?; how do clients/customers access your service (face-to-face, on the web, or through a mobile device)?</a:t>
            </a:r>
          </a:p>
          <a:p>
            <a:r>
              <a:rPr lang="en-GB" sz="1200" b="1" kern="1200" dirty="0" smtClean="0">
                <a:solidFill>
                  <a:schemeClr val="tx1"/>
                </a:solidFill>
                <a:effectLst/>
                <a:latin typeface="+mn-lt"/>
                <a:ea typeface="+mn-ea"/>
                <a:cs typeface="+mn-cs"/>
              </a:rPr>
              <a:t>Technical knowledge and skills</a:t>
            </a:r>
            <a:r>
              <a:rPr lang="en-GB" sz="1200" kern="1200" dirty="0" smtClean="0">
                <a:solidFill>
                  <a:schemeClr val="tx1"/>
                </a:solidFill>
                <a:effectLst/>
                <a:latin typeface="+mn-lt"/>
                <a:ea typeface="+mn-ea"/>
                <a:cs typeface="+mn-cs"/>
              </a:rPr>
              <a:t> – For careers organisations, sourcing the required technical skills and know-how was identified as an issue. For some, this related to developing new skills. Others used existing tools and platforms to develop an interface (such as </a:t>
            </a:r>
            <a:r>
              <a:rPr lang="en-GB" sz="1200" kern="1200" dirty="0" err="1" smtClean="0">
                <a:solidFill>
                  <a:schemeClr val="tx1"/>
                </a:solidFill>
                <a:effectLst/>
                <a:latin typeface="+mn-lt"/>
                <a:ea typeface="+mn-ea"/>
                <a:cs typeface="+mn-cs"/>
              </a:rPr>
              <a:t>Appy</a:t>
            </a:r>
            <a:r>
              <a:rPr lang="en-GB" sz="1200" kern="1200" dirty="0" smtClean="0">
                <a:solidFill>
                  <a:schemeClr val="tx1"/>
                </a:solidFill>
                <a:effectLst/>
                <a:latin typeface="+mn-lt"/>
                <a:ea typeface="+mn-ea"/>
                <a:cs typeface="+mn-cs"/>
              </a:rPr>
              <a:t> Pie and a </a:t>
            </a:r>
            <a:r>
              <a:rPr lang="en-GB" sz="1200" kern="1200" dirty="0" err="1" smtClean="0">
                <a:solidFill>
                  <a:schemeClr val="tx1"/>
                </a:solidFill>
                <a:effectLst/>
                <a:latin typeface="+mn-lt"/>
                <a:ea typeface="+mn-ea"/>
                <a:cs typeface="+mn-cs"/>
              </a:rPr>
              <a:t>jQuery</a:t>
            </a:r>
            <a:r>
              <a:rPr lang="en-GB" sz="1200" kern="1200" dirty="0" smtClean="0">
                <a:solidFill>
                  <a:schemeClr val="tx1"/>
                </a:solidFill>
                <a:effectLst/>
                <a:latin typeface="+mn-lt"/>
                <a:ea typeface="+mn-ea"/>
                <a:cs typeface="+mn-cs"/>
              </a:rPr>
              <a:t> plugin called </a:t>
            </a:r>
            <a:r>
              <a:rPr lang="en-GB" sz="1200" kern="1200" dirty="0" err="1" smtClean="0">
                <a:solidFill>
                  <a:schemeClr val="tx1"/>
                </a:solidFill>
                <a:effectLst/>
                <a:latin typeface="+mn-lt"/>
                <a:ea typeface="+mn-ea"/>
                <a:cs typeface="+mn-cs"/>
              </a:rPr>
              <a:t>Chartinator</a:t>
            </a:r>
            <a:r>
              <a:rPr lang="en-GB" sz="1200" kern="1200" dirty="0" smtClean="0">
                <a:solidFill>
                  <a:schemeClr val="tx1"/>
                </a:solidFill>
                <a:effectLst/>
                <a:latin typeface="+mn-lt"/>
                <a:ea typeface="+mn-ea"/>
                <a:cs typeface="+mn-cs"/>
              </a:rPr>
              <a:t>) and yet others outsourced the development. </a:t>
            </a:r>
          </a:p>
          <a:p>
            <a:r>
              <a:rPr lang="en-GB" sz="1200" b="1" kern="1200" dirty="0" smtClean="0">
                <a:solidFill>
                  <a:schemeClr val="tx1"/>
                </a:solidFill>
                <a:effectLst/>
                <a:latin typeface="+mn-lt"/>
                <a:ea typeface="+mn-ea"/>
                <a:cs typeface="+mn-cs"/>
              </a:rPr>
              <a:t>Identifying a target audience and needs</a:t>
            </a:r>
            <a:r>
              <a:rPr lang="en-GB" sz="1200" kern="1200" dirty="0" smtClean="0">
                <a:solidFill>
                  <a:schemeClr val="tx1"/>
                </a:solidFill>
                <a:effectLst/>
                <a:latin typeface="+mn-lt"/>
                <a:ea typeface="+mn-ea"/>
                <a:cs typeface="+mn-cs"/>
              </a:rPr>
              <a:t> – The majority of potential users had a number of ideas about target audiences and how LMI needs could be met by the development of an LMI for All interface. Refining these ideas into a practicable product was sometimes a challenge. Some organisations refined their ideas by working with a steering group or surveying staff to identify the greatest LMI need, whilst others made decisions based on funding streams and organisational strategic objectives. </a:t>
            </a:r>
          </a:p>
          <a:p>
            <a:r>
              <a:rPr lang="en-GB" sz="1200" b="1" kern="1200" dirty="0" smtClean="0">
                <a:solidFill>
                  <a:schemeClr val="tx1"/>
                </a:solidFill>
                <a:effectLst/>
                <a:latin typeface="+mn-lt"/>
                <a:ea typeface="+mn-ea"/>
                <a:cs typeface="+mn-cs"/>
              </a:rPr>
              <a:t>Data queries and concerns</a:t>
            </a:r>
            <a:r>
              <a:rPr lang="en-GB" sz="1200" kern="1200" dirty="0" smtClean="0">
                <a:solidFill>
                  <a:schemeClr val="tx1"/>
                </a:solidFill>
                <a:effectLst/>
                <a:latin typeface="+mn-lt"/>
                <a:ea typeface="+mn-ea"/>
                <a:cs typeface="+mn-cs"/>
              </a:rPr>
              <a:t> – Potential users of the service had a number of questions regarding the data. Whilst all recognised that LMI for All contained high quality data, some concerns were also raised about how to fill missing data gaps, such as course and vacancy data, and how to combine (or ‘mash’) with other data sources. Some questions were about the currency of the data and how often it would be updated. The long-term sustainability and availability of the resource was a recurrent concern. </a:t>
            </a:r>
          </a:p>
          <a:p>
            <a:r>
              <a:rPr lang="en-GB" sz="1200" b="1" kern="1200" dirty="0" smtClean="0">
                <a:solidFill>
                  <a:schemeClr val="tx1"/>
                </a:solidFill>
                <a:effectLst/>
                <a:latin typeface="+mn-lt"/>
                <a:ea typeface="+mn-ea"/>
                <a:cs typeface="+mn-cs"/>
              </a:rPr>
              <a:t>Dissemination and marketing</a:t>
            </a:r>
            <a:r>
              <a:rPr lang="en-GB" sz="1200" kern="1200" dirty="0" smtClean="0">
                <a:solidFill>
                  <a:schemeClr val="tx1"/>
                </a:solidFill>
                <a:effectLst/>
                <a:latin typeface="+mn-lt"/>
                <a:ea typeface="+mn-ea"/>
                <a:cs typeface="+mn-cs"/>
              </a:rPr>
              <a:t> – This was considered to be a key phase of the development process, but was mainly recognised by those who had experience of developing a product in the past. Some identified future events in which a product could be launched to ensure the most impact. Buy-in from staff to both use and promote the product was considered to be vital.</a:t>
            </a:r>
          </a:p>
          <a:p>
            <a:r>
              <a:rPr lang="en-GB" sz="1200" b="1" kern="1200" dirty="0" smtClean="0">
                <a:solidFill>
                  <a:schemeClr val="tx1"/>
                </a:solidFill>
                <a:effectLst/>
                <a:latin typeface="+mn-lt"/>
                <a:ea typeface="+mn-ea"/>
                <a:cs typeface="+mn-cs"/>
              </a:rPr>
              <a:t>Time</a:t>
            </a:r>
            <a:r>
              <a:rPr lang="en-GB" sz="1200" kern="1200" dirty="0" smtClean="0">
                <a:solidFill>
                  <a:schemeClr val="tx1"/>
                </a:solidFill>
                <a:effectLst/>
                <a:latin typeface="+mn-lt"/>
                <a:ea typeface="+mn-ea"/>
                <a:cs typeface="+mn-cs"/>
              </a:rPr>
              <a:t> – For many, the length of time anticipated for the development process has been underestimated. Early estimations of the time required for a development were optimistic and then quickly revised, as different stages of the process took longer than expected. For example, identifying a developer and getting a costing can take several weeks as the developer briefing is refined. </a:t>
            </a:r>
          </a:p>
          <a:p>
            <a:pPr marL="400050" lvl="1" indent="0">
              <a:buFont typeface="Wingdings" charset="2"/>
              <a:buNone/>
            </a:pPr>
            <a:endParaRPr lang="en-GB" dirty="0" smtClean="0"/>
          </a:p>
          <a:p>
            <a:endParaRPr lang="en-GB" dirty="0"/>
          </a:p>
        </p:txBody>
      </p:sp>
      <p:sp>
        <p:nvSpPr>
          <p:cNvPr id="4" name="Slide Number Placeholder 3"/>
          <p:cNvSpPr>
            <a:spLocks noGrp="1"/>
          </p:cNvSpPr>
          <p:nvPr>
            <p:ph type="sldNum" sz="quarter" idx="10"/>
          </p:nvPr>
        </p:nvSpPr>
        <p:spPr>
          <a:xfrm>
            <a:off x="3849689" y="9429671"/>
            <a:ext cx="2946400" cy="496966"/>
          </a:xfrm>
          <a:prstGeom prst="rect">
            <a:avLst/>
          </a:prstGeom>
        </p:spPr>
        <p:txBody>
          <a:bodyPr/>
          <a:lstStyle/>
          <a:p>
            <a:fld id="{8119E39A-1605-4581-BE75-8BAE8D7B96F6}" type="slidenum">
              <a:rPr lang="en-GB" smtClean="0"/>
              <a:pPr/>
              <a:t>18</a:t>
            </a:fld>
            <a:endParaRPr lang="en-GB"/>
          </a:p>
        </p:txBody>
      </p:sp>
    </p:spTree>
    <p:extLst>
      <p:ext uri="{BB962C8B-B14F-4D97-AF65-F5344CB8AC3E}">
        <p14:creationId xmlns:p14="http://schemas.microsoft.com/office/powerpoint/2010/main" val="3227651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19</a:t>
            </a:fld>
            <a:endParaRPr lang="en-GB"/>
          </a:p>
        </p:txBody>
      </p:sp>
    </p:spTree>
    <p:extLst>
      <p:ext uri="{BB962C8B-B14F-4D97-AF65-F5344CB8AC3E}">
        <p14:creationId xmlns:p14="http://schemas.microsoft.com/office/powerpoint/2010/main" val="275872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JobHappy</a:t>
            </a:r>
            <a:r>
              <a:rPr lang="en-GB" sz="1200" kern="1200" dirty="0" smtClean="0">
                <a:solidFill>
                  <a:schemeClr val="tx1"/>
                </a:solidFill>
                <a:effectLst/>
                <a:latin typeface="+mn-lt"/>
                <a:ea typeface="+mn-ea"/>
                <a:cs typeface="+mn-cs"/>
              </a:rPr>
              <a:t> App won runner up in the UKCES </a:t>
            </a:r>
            <a:r>
              <a:rPr lang="en-GB" sz="1200" kern="1200" dirty="0" err="1" smtClean="0">
                <a:solidFill>
                  <a:schemeClr val="tx1"/>
                </a:solidFill>
                <a:effectLst/>
                <a:latin typeface="+mn-lt"/>
                <a:ea typeface="+mn-ea"/>
                <a:cs typeface="+mn-cs"/>
              </a:rPr>
              <a:t>CareerHack</a:t>
            </a:r>
            <a:r>
              <a:rPr lang="en-GB" sz="1200" kern="1200" dirty="0" smtClean="0">
                <a:solidFill>
                  <a:schemeClr val="tx1"/>
                </a:solidFill>
                <a:effectLst/>
                <a:latin typeface="+mn-lt"/>
                <a:ea typeface="+mn-ea"/>
                <a:cs typeface="+mn-cs"/>
              </a:rPr>
              <a:t> competition (2014).</a:t>
            </a:r>
          </a:p>
          <a:p>
            <a:r>
              <a:rPr lang="en-GB" sz="1200" kern="1200" dirty="0" smtClean="0">
                <a:solidFill>
                  <a:schemeClr val="tx1"/>
                </a:solidFill>
                <a:effectLst/>
                <a:latin typeface="+mn-lt"/>
                <a:ea typeface="+mn-ea"/>
                <a:cs typeface="+mn-cs"/>
              </a:rPr>
              <a:t>This app was designed to support people with their career choices by presenting a range of information (such as job description and tasks, qualification requirements, salary data, employment forecasts, regional data and a selection of courses). For users unsure of their career, they can input their skill levels, which enables </a:t>
            </a:r>
            <a:r>
              <a:rPr lang="en-GB" sz="1200" kern="1200" dirty="0" err="1" smtClean="0">
                <a:solidFill>
                  <a:schemeClr val="tx1"/>
                </a:solidFill>
                <a:effectLst/>
                <a:latin typeface="+mn-lt"/>
                <a:ea typeface="+mn-ea"/>
                <a:cs typeface="+mn-cs"/>
              </a:rPr>
              <a:t>JobHappy</a:t>
            </a:r>
            <a:r>
              <a:rPr lang="en-GB" sz="1200" kern="1200" dirty="0" smtClean="0">
                <a:solidFill>
                  <a:schemeClr val="tx1"/>
                </a:solidFill>
                <a:effectLst/>
                <a:latin typeface="+mn-lt"/>
                <a:ea typeface="+mn-ea"/>
                <a:cs typeface="+mn-cs"/>
              </a:rPr>
              <a:t> to generate and recommend matching careers using the skills data for each occupation, unemployment rates and how difficult it is to fill vacancies. Once a user has chosen a career they can use the app to find vacancies in their local area or more widely.</a:t>
            </a:r>
            <a:r>
              <a:rPr lang="en-GB" dirty="0" smtClean="0">
                <a:effectLst/>
              </a:rPr>
              <a:t> </a:t>
            </a:r>
          </a:p>
          <a:p>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hlinkClick r:id="rId3"/>
              </a:rPr>
              <a:t>https://www.youtube.com/watch?v=7imKYpvKZjk&amp;index=3&amp;list=PLuvzHvGAOplyzJgBX2IHLUAecElK3lzOi</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hlinkClick r:id="rId4"/>
              </a:rPr>
              <a:t>http://www.lmiforall.org.uk/career-hack/competition-winners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652DC6-4A63-43DF-8D89-1EC58D241E3D}" type="slidenum">
              <a:rPr lang="en-GB" smtClean="0"/>
              <a:pPr/>
              <a:t>20</a:t>
            </a:fld>
            <a:endParaRPr lang="en-GB"/>
          </a:p>
        </p:txBody>
      </p:sp>
    </p:spTree>
    <p:extLst>
      <p:ext uri="{BB962C8B-B14F-4D97-AF65-F5344CB8AC3E}">
        <p14:creationId xmlns:p14="http://schemas.microsoft.com/office/powerpoint/2010/main" val="2748269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21</a:t>
            </a:fld>
            <a:endParaRPr lang="en-GB"/>
          </a:p>
        </p:txBody>
      </p:sp>
    </p:spTree>
    <p:extLst>
      <p:ext uri="{BB962C8B-B14F-4D97-AF65-F5344CB8AC3E}">
        <p14:creationId xmlns:p14="http://schemas.microsoft.com/office/powerpoint/2010/main" val="4139908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2</a:t>
            </a:fld>
            <a:endParaRPr lang="en-GB"/>
          </a:p>
        </p:txBody>
      </p:sp>
    </p:spTree>
    <p:extLst>
      <p:ext uri="{BB962C8B-B14F-4D97-AF65-F5344CB8AC3E}">
        <p14:creationId xmlns:p14="http://schemas.microsoft.com/office/powerpoint/2010/main" val="4270236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Developed by </a:t>
            </a:r>
            <a:r>
              <a:rPr lang="en-GB" sz="1200" kern="1200" dirty="0" err="1" smtClean="0">
                <a:solidFill>
                  <a:schemeClr val="tx1"/>
                </a:solidFill>
                <a:effectLst/>
                <a:latin typeface="+mn-lt"/>
                <a:ea typeface="+mn-ea"/>
                <a:cs typeface="+mn-cs"/>
              </a:rPr>
              <a:t>LogToMobile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was the winner of the </a:t>
            </a:r>
            <a:r>
              <a:rPr lang="en-GB" sz="1200" kern="1200" dirty="0" err="1" smtClean="0">
                <a:solidFill>
                  <a:schemeClr val="tx1"/>
                </a:solidFill>
                <a:effectLst/>
                <a:latin typeface="+mn-lt"/>
                <a:ea typeface="+mn-ea"/>
                <a:cs typeface="+mn-cs"/>
              </a:rPr>
              <a:t>UKCES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CareerHack</a:t>
            </a:r>
            <a:r>
              <a:rPr lang="en-GB" sz="1200" kern="1200" dirty="0" smtClean="0">
                <a:solidFill>
                  <a:schemeClr val="tx1"/>
                </a:solidFill>
                <a:effectLst/>
                <a:latin typeface="+mn-lt"/>
                <a:ea typeface="+mn-ea"/>
                <a:cs typeface="+mn-cs"/>
              </a:rPr>
              <a:t> competition (2014). </a:t>
            </a:r>
          </a:p>
          <a:p>
            <a:r>
              <a:rPr lang="en-GB" sz="1200" kern="1200" dirty="0" smtClean="0">
                <a:solidFill>
                  <a:schemeClr val="tx1"/>
                </a:solidFill>
                <a:effectLst/>
                <a:latin typeface="+mn-lt"/>
                <a:ea typeface="+mn-ea"/>
                <a:cs typeface="+mn-cs"/>
              </a:rPr>
              <a:t>The Career Advisor App is a mobile app allowing users to select two jobs from the standard occupational classification lists. Users are then presented with a range of labour markets indicators for each job, such as employment rates, estimated pay, regional salary, and skill level requirements. Indicators are represented in different formats to enable users to easily understand the data. Occupational information is also included from the </a:t>
            </a:r>
            <a:r>
              <a:rPr lang="en-GB" sz="1200" kern="1200" dirty="0" err="1" smtClean="0">
                <a:solidFill>
                  <a:schemeClr val="tx1"/>
                </a:solidFill>
                <a:effectLst/>
                <a:latin typeface="+mn-lt"/>
                <a:ea typeface="+mn-ea"/>
                <a:cs typeface="+mn-cs"/>
              </a:rPr>
              <a:t>ONS</a:t>
            </a:r>
            <a:r>
              <a:rPr lang="en-GB" sz="1200" kern="1200" dirty="0" smtClean="0">
                <a:solidFill>
                  <a:schemeClr val="tx1"/>
                </a:solidFill>
                <a:effectLst/>
                <a:latin typeface="+mn-lt"/>
                <a:ea typeface="+mn-ea"/>
                <a:cs typeface="+mn-cs"/>
              </a:rPr>
              <a:t> and presented alongside information from other sources.  Users can also explore sector data through a range of visual representations, which are linked to other regional sources of data. Some career tools are available through the app, such as skills assessments and personality tests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Available</a:t>
            </a:r>
            <a:r>
              <a:rPr lang="en-GB" sz="1200" kern="1200" baseline="0" dirty="0" smtClean="0">
                <a:solidFill>
                  <a:schemeClr val="tx1"/>
                </a:solidFill>
                <a:effectLst/>
                <a:latin typeface="+mn-lt"/>
                <a:ea typeface="+mn-ea"/>
                <a:cs typeface="+mn-cs"/>
              </a:rPr>
              <a:t> to download </a:t>
            </a:r>
            <a:endParaRPr lang="en-GB" dirty="0"/>
          </a:p>
        </p:txBody>
      </p:sp>
      <p:sp>
        <p:nvSpPr>
          <p:cNvPr id="4" name="Slide Number Placeholder 3"/>
          <p:cNvSpPr>
            <a:spLocks noGrp="1"/>
          </p:cNvSpPr>
          <p:nvPr>
            <p:ph type="sldNum" sz="quarter" idx="10"/>
          </p:nvPr>
        </p:nvSpPr>
        <p:spPr/>
        <p:txBody>
          <a:bodyPr/>
          <a:lstStyle/>
          <a:p>
            <a:fld id="{17652DC6-4A63-43DF-8D89-1EC58D241E3D}" type="slidenum">
              <a:rPr lang="en-GB" smtClean="0"/>
              <a:pPr/>
              <a:t>22</a:t>
            </a:fld>
            <a:endParaRPr lang="en-GB"/>
          </a:p>
        </p:txBody>
      </p:sp>
    </p:spTree>
    <p:extLst>
      <p:ext uri="{BB962C8B-B14F-4D97-AF65-F5344CB8AC3E}">
        <p14:creationId xmlns:p14="http://schemas.microsoft.com/office/powerpoint/2010/main" val="3057318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Tinder,</a:t>
            </a:r>
            <a:r>
              <a:rPr lang="en-GB" sz="1200" kern="1200" baseline="0" dirty="0" smtClean="0">
                <a:solidFill>
                  <a:schemeClr val="tx1"/>
                </a:solidFill>
                <a:effectLst/>
                <a:latin typeface="+mn-lt"/>
                <a:ea typeface="+mn-ea"/>
                <a:cs typeface="+mn-cs"/>
              </a:rPr>
              <a:t> swiping</a:t>
            </a:r>
            <a:endParaRPr lang="en-GB"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Pinpoint</a:t>
            </a:r>
          </a:p>
          <a:p>
            <a:r>
              <a:rPr lang="en-US" sz="1200" b="0" i="0" u="none" strike="noStrike" kern="1200" baseline="0" dirty="0" smtClean="0">
                <a:solidFill>
                  <a:schemeClr val="tx1"/>
                </a:solidFill>
                <a:latin typeface="+mn-lt"/>
                <a:ea typeface="+mn-ea"/>
                <a:cs typeface="+mn-cs"/>
              </a:rPr>
              <a:t>By Phil Hardwick and Harry Jones </a:t>
            </a:r>
          </a:p>
          <a:p>
            <a:r>
              <a:rPr lang="en-US" sz="1200" kern="1200" dirty="0" smtClean="0">
                <a:solidFill>
                  <a:schemeClr val="tx1"/>
                </a:solidFill>
                <a:latin typeface="+mn-lt"/>
                <a:ea typeface="+mn-ea"/>
                <a:cs typeface="+mn-cs"/>
              </a:rPr>
              <a:t>Pinpoint is Tinder for jobs. Version 1 was developed for the June 2014 LMI for All mod day by </a:t>
            </a:r>
            <a:r>
              <a:rPr lang="en-US" sz="1200" kern="1200" dirty="0" smtClean="0">
                <a:solidFill>
                  <a:schemeClr val="tx1"/>
                </a:solidFill>
                <a:latin typeface="+mn-lt"/>
                <a:ea typeface="+mn-ea"/>
                <a:cs typeface="+mn-cs"/>
                <a:hlinkClick r:id="rId3"/>
              </a:rPr>
              <a:t>Harry Jones and </a:t>
            </a:r>
            <a:r>
              <a:rPr lang="en-US" sz="1200" kern="1200" dirty="0" smtClean="0">
                <a:solidFill>
                  <a:schemeClr val="tx1"/>
                </a:solidFill>
                <a:latin typeface="+mn-lt"/>
                <a:ea typeface="+mn-ea"/>
                <a:cs typeface="+mn-cs"/>
                <a:hlinkClick r:id="rId4"/>
              </a:rPr>
              <a:t>Phil Hardwick. Version 2 is a refactored and improved version started by Phil Hardwick and worked on at the September 2014 LMI for All mod day by Phil and Harry.</a:t>
            </a:r>
            <a:endParaRPr lang="en-US" sz="1200" kern="120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Pinpoint is a mobile app which is intended for use prior to meeting with a careers advisor.</a:t>
            </a:r>
          </a:p>
          <a:p>
            <a:r>
              <a:rPr lang="en-US" sz="1200" b="0" i="0" u="none" strike="noStrike" kern="1200" baseline="0" dirty="0" smtClean="0">
                <a:solidFill>
                  <a:schemeClr val="tx1"/>
                </a:solidFill>
                <a:latin typeface="+mn-lt"/>
                <a:ea typeface="+mn-ea"/>
                <a:cs typeface="+mn-cs"/>
              </a:rPr>
              <a:t>Developers identified that most people going to see a careers advisor don’t know what they want to</a:t>
            </a:r>
          </a:p>
          <a:p>
            <a:r>
              <a:rPr lang="en-US" sz="1200" b="0" i="0" u="none" strike="noStrike" kern="1200" baseline="0" dirty="0" smtClean="0">
                <a:solidFill>
                  <a:schemeClr val="tx1"/>
                </a:solidFill>
                <a:latin typeface="+mn-lt"/>
                <a:ea typeface="+mn-ea"/>
                <a:cs typeface="+mn-cs"/>
              </a:rPr>
              <a:t>do. By swiping on small snippets of information (left for no and right for yes), users automatically</a:t>
            </a:r>
          </a:p>
          <a:p>
            <a:r>
              <a:rPr lang="en-US" sz="1200" b="0" i="0" u="none" strike="noStrike" kern="1200" baseline="0" dirty="0" smtClean="0">
                <a:solidFill>
                  <a:schemeClr val="tx1"/>
                </a:solidFill>
                <a:latin typeface="+mn-lt"/>
                <a:ea typeface="+mn-ea"/>
                <a:cs typeface="+mn-cs"/>
              </a:rPr>
              <a:t>build up a profile which suggests jobs to them. They can then either apply for jobs in their area, or</a:t>
            </a:r>
          </a:p>
          <a:p>
            <a:r>
              <a:rPr lang="en-US" sz="1200" b="0" i="0" u="none" strike="noStrike" kern="1200" baseline="0" dirty="0" smtClean="0">
                <a:solidFill>
                  <a:schemeClr val="tx1"/>
                </a:solidFill>
                <a:latin typeface="+mn-lt"/>
                <a:ea typeface="+mn-ea"/>
                <a:cs typeface="+mn-cs"/>
              </a:rPr>
              <a:t>take that information back to an advisor.</a:t>
            </a:r>
          </a:p>
          <a:p>
            <a:r>
              <a:rPr lang="en-US" sz="1200" b="0" i="0" u="none" strike="noStrike" kern="1200" baseline="0" dirty="0" smtClean="0">
                <a:solidFill>
                  <a:schemeClr val="tx1"/>
                </a:solidFill>
                <a:latin typeface="+mn-lt"/>
                <a:ea typeface="+mn-ea"/>
                <a:cs typeface="+mn-cs"/>
              </a:rPr>
              <a:t>https://</a:t>
            </a:r>
            <a:r>
              <a:rPr lang="en-US" sz="1200" b="0" i="0" u="none" strike="noStrike" kern="1200" baseline="0" dirty="0" err="1" smtClean="0">
                <a:solidFill>
                  <a:schemeClr val="tx1"/>
                </a:solidFill>
                <a:latin typeface="+mn-lt"/>
                <a:ea typeface="+mn-ea"/>
                <a:cs typeface="+mn-cs"/>
              </a:rPr>
              <a:t>github.com</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datagovuk-hackcode</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lmi</a:t>
            </a:r>
            <a:r>
              <a:rPr lang="en-US" sz="1200" b="0" i="0" u="none" strike="noStrike" kern="1200" baseline="0" dirty="0" smtClean="0">
                <a:solidFill>
                  <a:schemeClr val="tx1"/>
                </a:solidFill>
                <a:latin typeface="+mn-lt"/>
                <a:ea typeface="+mn-ea"/>
                <a:cs typeface="+mn-cs"/>
              </a:rPr>
              <a:t>-mod-pinpoint </a:t>
            </a:r>
            <a:endParaRPr lang="en-US" dirty="0"/>
          </a:p>
        </p:txBody>
      </p:sp>
      <p:sp>
        <p:nvSpPr>
          <p:cNvPr id="4" name="Slide Number Placeholder 3"/>
          <p:cNvSpPr>
            <a:spLocks noGrp="1"/>
          </p:cNvSpPr>
          <p:nvPr>
            <p:ph type="sldNum" sz="quarter" idx="10"/>
          </p:nvPr>
        </p:nvSpPr>
        <p:spPr/>
        <p:txBody>
          <a:bodyPr/>
          <a:lstStyle/>
          <a:p>
            <a:fld id="{17652DC6-4A63-43DF-8D89-1EC58D241E3D}" type="slidenum">
              <a:rPr lang="en-GB" smtClean="0"/>
              <a:pPr/>
              <a:t>23</a:t>
            </a:fld>
            <a:endParaRPr lang="en-GB"/>
          </a:p>
        </p:txBody>
      </p:sp>
    </p:spTree>
    <p:extLst>
      <p:ext uri="{BB962C8B-B14F-4D97-AF65-F5344CB8AC3E}">
        <p14:creationId xmlns:p14="http://schemas.microsoft.com/office/powerpoint/2010/main" val="2968061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LMI For All provides an easily customisable widget for websites. The </a:t>
            </a:r>
            <a:r>
              <a:rPr lang="en-GB" dirty="0" err="1" smtClean="0"/>
              <a:t>Careerometer</a:t>
            </a:r>
            <a:r>
              <a:rPr lang="en-GB" dirty="0" smtClean="0"/>
              <a:t> widget provides access to a selection of headline data relating to pay, weekly hours of work and future employment prospects. The data are organised by occupation: the user simply types in the title of the job you are interested in and the widget provides a series of options from which you can select the most relevant to you.</a:t>
            </a:r>
          </a:p>
          <a:p>
            <a:endParaRPr lang="en-GB" dirty="0" smtClean="0"/>
          </a:p>
          <a:p>
            <a:r>
              <a:rPr lang="en-GB" dirty="0" smtClean="0"/>
              <a:t>The data relating to hours and pay are estimates based on the Annual Survey of Hours and Earnings (Office for National Statistics). The estimates of future employment prospects are projections taken from the Working Futures study and are based on past employment trends.</a:t>
            </a:r>
          </a:p>
          <a:p>
            <a:endParaRPr lang="en-US" dirty="0" smtClean="0"/>
          </a:p>
          <a:p>
            <a:r>
              <a:rPr lang="en-US" dirty="0" smtClean="0"/>
              <a:t>Datasets:</a:t>
            </a:r>
          </a:p>
          <a:p>
            <a:pPr lvl="0"/>
            <a:r>
              <a:rPr lang="en-GB" dirty="0" smtClean="0"/>
              <a:t>Occupation Title</a:t>
            </a:r>
          </a:p>
          <a:p>
            <a:pPr lvl="0"/>
            <a:r>
              <a:rPr lang="en-GB" dirty="0" smtClean="0"/>
              <a:t>Pay</a:t>
            </a:r>
          </a:p>
          <a:p>
            <a:pPr lvl="0"/>
            <a:r>
              <a:rPr lang="en-GB" dirty="0" smtClean="0"/>
              <a:t>Description</a:t>
            </a:r>
          </a:p>
          <a:p>
            <a:pPr lvl="0"/>
            <a:r>
              <a:rPr lang="en-GB" dirty="0" smtClean="0"/>
              <a:t>Prospects</a:t>
            </a:r>
          </a:p>
          <a:p>
            <a:pPr lvl="0"/>
            <a:r>
              <a:rPr lang="en-GB" dirty="0" smtClean="0"/>
              <a:t>Estimated weekly </a:t>
            </a:r>
            <a:r>
              <a:rPr lang="en-GB" dirty="0" err="1" smtClean="0"/>
              <a:t>hrs</a:t>
            </a:r>
            <a:endParaRPr lang="en-GB" dirty="0" smtClean="0"/>
          </a:p>
          <a:p>
            <a:endParaRPr lang="en-US" dirty="0"/>
          </a:p>
        </p:txBody>
      </p:sp>
      <p:sp>
        <p:nvSpPr>
          <p:cNvPr id="4" name="Slide Number Placeholder 3"/>
          <p:cNvSpPr>
            <a:spLocks noGrp="1"/>
          </p:cNvSpPr>
          <p:nvPr>
            <p:ph type="sldNum" sz="quarter" idx="10"/>
          </p:nvPr>
        </p:nvSpPr>
        <p:spPr/>
        <p:txBody>
          <a:bodyPr/>
          <a:lstStyle/>
          <a:p>
            <a:fld id="{17652DC6-4A63-43DF-8D89-1EC58D241E3D}" type="slidenum">
              <a:rPr lang="en-GB" smtClean="0"/>
              <a:pPr/>
              <a:t>24</a:t>
            </a:fld>
            <a:endParaRPr lang="en-GB"/>
          </a:p>
        </p:txBody>
      </p:sp>
    </p:spTree>
    <p:extLst>
      <p:ext uri="{BB962C8B-B14F-4D97-AF65-F5344CB8AC3E}">
        <p14:creationId xmlns:p14="http://schemas.microsoft.com/office/powerpoint/2010/main" val="1889825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8775" indent="-358775" algn="l">
              <a:lnSpc>
                <a:spcPct val="110000"/>
              </a:lnSpc>
              <a:buFont typeface="Arial" panose="020B0604020202020204" pitchFamily="34" charset="0"/>
              <a:buChar char="•"/>
            </a:pPr>
            <a:r>
              <a:rPr lang="en-GB" sz="1200" kern="1200" dirty="0" smtClean="0">
                <a:solidFill>
                  <a:schemeClr val="tx1"/>
                </a:solidFill>
                <a:latin typeface="+mn-lt"/>
                <a:ea typeface="+mn-ea"/>
                <a:cs typeface="+mn-cs"/>
              </a:rPr>
              <a:t>Customisable widget that can be embedded into any website</a:t>
            </a:r>
          </a:p>
          <a:p>
            <a:pPr marL="358775" indent="-358775" algn="l">
              <a:lnSpc>
                <a:spcPct val="110000"/>
              </a:lnSpc>
              <a:buFont typeface="Arial" panose="020B0604020202020204" pitchFamily="34" charset="0"/>
              <a:buChar char="•"/>
            </a:pPr>
            <a:r>
              <a:rPr lang="en-GB" sz="1200" kern="1200" dirty="0" smtClean="0">
                <a:solidFill>
                  <a:schemeClr val="tx1"/>
                </a:solidFill>
                <a:latin typeface="+mn-lt"/>
                <a:ea typeface="+mn-ea"/>
                <a:cs typeface="+mn-cs"/>
              </a:rPr>
              <a:t>Provides headline information on pay, average hours and employment prospects</a:t>
            </a:r>
          </a:p>
          <a:p>
            <a:pPr marL="358775" indent="-358775" algn="l">
              <a:lnSpc>
                <a:spcPct val="110000"/>
              </a:lnSpc>
              <a:buFont typeface="Arial" panose="020B0604020202020204" pitchFamily="34" charset="0"/>
              <a:buChar char="•"/>
            </a:pPr>
            <a:r>
              <a:rPr lang="en-GB" sz="1200" kern="1200" dirty="0" smtClean="0">
                <a:solidFill>
                  <a:schemeClr val="tx1"/>
                </a:solidFill>
                <a:latin typeface="+mn-lt"/>
                <a:ea typeface="+mn-ea"/>
                <a:cs typeface="+mn-cs"/>
              </a:rPr>
              <a:t>Allows users to compare up to four occupations at once</a:t>
            </a:r>
          </a:p>
          <a:p>
            <a:endParaRPr lang="en-GB" dirty="0" smtClean="0"/>
          </a:p>
          <a:p>
            <a:r>
              <a:rPr lang="en-GB" dirty="0" smtClean="0"/>
              <a:t>In the last couple of months we have made available</a:t>
            </a:r>
            <a:r>
              <a:rPr lang="en-GB" baseline="0" dirty="0" smtClean="0"/>
              <a:t> a customisable widget that allows third parties to provide a level of access to LMI for All via their website.</a:t>
            </a:r>
          </a:p>
          <a:p>
            <a:endParaRPr lang="en-GB" baseline="0" dirty="0" smtClean="0"/>
          </a:p>
          <a:p>
            <a:r>
              <a:rPr lang="en-GB" baseline="0" dirty="0" smtClean="0"/>
              <a:t>It’s  a simple tool that provides basic access to the data and allows comparison of occupations with regard to headline indicators including average pay and projected employment.</a:t>
            </a:r>
          </a:p>
          <a:p>
            <a:endParaRPr lang="en-GB" baseline="0" dirty="0" smtClean="0"/>
          </a:p>
          <a:p>
            <a:endParaRPr lang="en-GB" dirty="0"/>
          </a:p>
        </p:txBody>
      </p:sp>
    </p:spTree>
    <p:extLst>
      <p:ext uri="{BB962C8B-B14F-4D97-AF65-F5344CB8AC3E}">
        <p14:creationId xmlns:p14="http://schemas.microsoft.com/office/powerpoint/2010/main" val="3413962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sz="1200" dirty="0" smtClean="0">
                <a:latin typeface="+mn-lt"/>
                <a:cs typeface="Arial" panose="020B0604020202020204" pitchFamily="34" charset="0"/>
              </a:rPr>
              <a:t>Data alongside career videos to encourage and inspire young people to think broadly about their careers.</a:t>
            </a:r>
          </a:p>
          <a:p>
            <a:pPr marL="171450" indent="-171450">
              <a:spcAft>
                <a:spcPts val="600"/>
              </a:spcAft>
              <a:buFont typeface="Arial"/>
              <a:buChar char="•"/>
            </a:pPr>
            <a:r>
              <a:rPr lang="en-GB" dirty="0" err="1" smtClean="0">
                <a:latin typeface="+mn-lt"/>
                <a:ea typeface="Open Sans Light" panose="020B0306030504020204" pitchFamily="34" charset="0"/>
                <a:cs typeface="Open Sans Light" panose="020B0306030504020204" pitchFamily="34" charset="0"/>
              </a:rPr>
              <a:t>icould</a:t>
            </a:r>
            <a:r>
              <a:rPr lang="en-GB" dirty="0" smtClean="0">
                <a:latin typeface="+mn-lt"/>
                <a:ea typeface="Open Sans Light" panose="020B0306030504020204" pitchFamily="34" charset="0"/>
                <a:cs typeface="Open Sans Light" panose="020B0306030504020204" pitchFamily="34" charset="0"/>
              </a:rPr>
              <a:t> is an interactive careers website</a:t>
            </a:r>
          </a:p>
          <a:p>
            <a:pPr marL="171450" indent="-171450">
              <a:spcAft>
                <a:spcPts val="600"/>
              </a:spcAft>
              <a:buFont typeface="Arial"/>
              <a:buChar char="•"/>
            </a:pPr>
            <a:r>
              <a:rPr lang="en-GB" dirty="0" smtClean="0">
                <a:latin typeface="+mn-lt"/>
                <a:ea typeface="Open Sans Light" panose="020B0306030504020204" pitchFamily="34" charset="0"/>
                <a:cs typeface="Open Sans Light" panose="020B0306030504020204" pitchFamily="34" charset="0"/>
              </a:rPr>
              <a:t>offers free access to over 1000 personal video stories, plus practical tips, insight and advice</a:t>
            </a:r>
          </a:p>
          <a:p>
            <a:pPr marL="171450" indent="-171450">
              <a:spcAft>
                <a:spcPts val="600"/>
              </a:spcAft>
              <a:buFont typeface="Arial"/>
              <a:buChar char="•"/>
            </a:pPr>
            <a:r>
              <a:rPr lang="en-GB" dirty="0" smtClean="0">
                <a:latin typeface="+mn-lt"/>
                <a:ea typeface="Open Sans Light" panose="020B0306030504020204" pitchFamily="34" charset="0"/>
                <a:cs typeface="Open Sans Light" panose="020B0306030504020204" pitchFamily="34" charset="0"/>
              </a:rPr>
              <a:t>selected LMI data, such as job description, qualifications and tasks, average salary and past and predicted employment is shown beneath each video</a:t>
            </a:r>
          </a:p>
          <a:p>
            <a:pPr marL="171450" indent="-171450">
              <a:spcAft>
                <a:spcPts val="600"/>
              </a:spcAft>
              <a:buFont typeface="Arial"/>
              <a:buChar char="•"/>
            </a:pPr>
            <a:r>
              <a:rPr lang="en-GB" dirty="0" smtClean="0">
                <a:latin typeface="+mn-lt"/>
                <a:ea typeface="Open Sans Light" panose="020B0306030504020204" pitchFamily="34" charset="0"/>
                <a:cs typeface="Open Sans Light" panose="020B0306030504020204" pitchFamily="34" charset="0"/>
              </a:rPr>
              <a:t>free to use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Over 100,000 unique users a month</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Used by individuals and classroom settings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Around</a:t>
            </a:r>
            <a:r>
              <a:rPr lang="en-GB" sz="1200" kern="1200" baseline="0" dirty="0" smtClean="0">
                <a:solidFill>
                  <a:schemeClr val="tx1"/>
                </a:solidFill>
                <a:effectLst/>
                <a:latin typeface="+mn-lt"/>
                <a:ea typeface="+mn-ea"/>
                <a:cs typeface="+mn-cs"/>
              </a:rPr>
              <a:t> 85% users </a:t>
            </a:r>
            <a:r>
              <a:rPr lang="en-GB" sz="1200" kern="1200" dirty="0" smtClean="0">
                <a:solidFill>
                  <a:schemeClr val="tx1"/>
                </a:solidFill>
                <a:effectLst/>
                <a:latin typeface="+mn-lt"/>
                <a:ea typeface="+mn-ea"/>
                <a:cs typeface="+mn-cs"/>
              </a:rPr>
              <a:t>are first-time visitors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1549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Skills gaps</a:t>
            </a:r>
          </a:p>
          <a:p>
            <a:r>
              <a:rPr lang="en-US" dirty="0" smtClean="0"/>
              <a:t>Projected</a:t>
            </a:r>
            <a:r>
              <a:rPr lang="en-US" baseline="0" dirty="0" smtClean="0"/>
              <a:t> vacancies</a:t>
            </a:r>
          </a:p>
          <a:p>
            <a:r>
              <a:rPr lang="en-US" baseline="0" dirty="0" smtClean="0"/>
              <a:t>London provision</a:t>
            </a:r>
          </a:p>
          <a:p>
            <a:r>
              <a:rPr lang="en-US" baseline="0" dirty="0" smtClean="0"/>
              <a:t>Skills supply and employer demand map</a:t>
            </a:r>
            <a:endParaRPr lang="en-US" dirty="0"/>
          </a:p>
        </p:txBody>
      </p:sp>
      <p:sp>
        <p:nvSpPr>
          <p:cNvPr id="4" name="Slide Number Placeholder 3"/>
          <p:cNvSpPr>
            <a:spLocks noGrp="1"/>
          </p:cNvSpPr>
          <p:nvPr>
            <p:ph type="sldNum" sz="quarter" idx="10"/>
          </p:nvPr>
        </p:nvSpPr>
        <p:spPr/>
        <p:txBody>
          <a:bodyPr/>
          <a:lstStyle/>
          <a:p>
            <a:fld id="{17652DC6-4A63-43DF-8D89-1EC58D241E3D}" type="slidenum">
              <a:rPr lang="en-GB" smtClean="0"/>
              <a:pPr/>
              <a:t>27</a:t>
            </a:fld>
            <a:endParaRPr lang="en-GB"/>
          </a:p>
        </p:txBody>
      </p:sp>
    </p:spTree>
    <p:extLst>
      <p:ext uri="{BB962C8B-B14F-4D97-AF65-F5344CB8AC3E}">
        <p14:creationId xmlns:p14="http://schemas.microsoft.com/office/powerpoint/2010/main" val="3886968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28</a:t>
            </a:fld>
            <a:endParaRPr lang="en-GB"/>
          </a:p>
        </p:txBody>
      </p:sp>
      <p:pic>
        <p:nvPicPr>
          <p:cNvPr id="6" name="image2.png"/>
          <p:cNvPicPr>
            <a:picLocks noChangeAspect="1"/>
          </p:cNvPicPr>
          <p:nvPr/>
        </p:nvPicPr>
        <p:blipFill>
          <a:blip r:embed="rId3">
            <a:extLst/>
          </a:blip>
          <a:stretch>
            <a:fillRect/>
          </a:stretch>
        </p:blipFill>
        <p:spPr>
          <a:xfrm>
            <a:off x="4478957" y="2515840"/>
            <a:ext cx="1155983" cy="1318544"/>
          </a:xfrm>
          <a:prstGeom prst="rect">
            <a:avLst/>
          </a:prstGeom>
          <a:ln w="12700">
            <a:miter lim="400000"/>
          </a:ln>
        </p:spPr>
      </p:pic>
    </p:spTree>
    <p:extLst>
      <p:ext uri="{BB962C8B-B14F-4D97-AF65-F5344CB8AC3E}">
        <p14:creationId xmlns:p14="http://schemas.microsoft.com/office/powerpoint/2010/main" val="791355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 requires practitioner skills and competences in interpreting and sense making – this cannot be left simply to chance!</a:t>
            </a:r>
          </a:p>
          <a:p>
            <a:r>
              <a:rPr lang="en-US" dirty="0" smtClean="0"/>
              <a:t>If you move to more advance modular widget then</a:t>
            </a:r>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29</a:t>
            </a:fld>
            <a:endParaRPr lang="en-GB"/>
          </a:p>
        </p:txBody>
      </p:sp>
    </p:spTree>
    <p:extLst>
      <p:ext uri="{BB962C8B-B14F-4D97-AF65-F5344CB8AC3E}">
        <p14:creationId xmlns:p14="http://schemas.microsoft.com/office/powerpoint/2010/main" val="892561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8976FC2-279E-4E23-9D1F-F72C67CB4284}" type="slidenum">
              <a:rPr lang="en-GB" smtClean="0"/>
              <a:pPr/>
              <a:t>30</a:t>
            </a:fld>
            <a:endParaRPr lang="en-GB"/>
          </a:p>
        </p:txBody>
      </p:sp>
      <p:sp>
        <p:nvSpPr>
          <p:cNvPr id="5" name="Footer Placeholder 4"/>
          <p:cNvSpPr>
            <a:spLocks noGrp="1"/>
          </p:cNvSpPr>
          <p:nvPr>
            <p:ph type="ftr" sz="quarter" idx="11"/>
          </p:nvPr>
        </p:nvSpPr>
        <p:spPr/>
        <p:txBody>
          <a:bodyPr/>
          <a:lstStyle/>
          <a:p>
            <a:r>
              <a:rPr lang="en-GB" smtClean="0"/>
              <a:t>© 2015 Institute for Employment Research, University of Warwick </a:t>
            </a:r>
            <a:endParaRPr lang="en-GB"/>
          </a:p>
        </p:txBody>
      </p:sp>
    </p:spTree>
    <p:extLst>
      <p:ext uri="{BB962C8B-B14F-4D97-AF65-F5344CB8AC3E}">
        <p14:creationId xmlns:p14="http://schemas.microsoft.com/office/powerpoint/2010/main" val="146638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UKCES report ‘Nothing in Common’ (2013) </a:t>
            </a:r>
            <a:r>
              <a:rPr lang="en-GB" sz="1200" kern="1200" dirty="0" smtClean="0">
                <a:solidFill>
                  <a:schemeClr val="tx1"/>
                </a:solidFill>
                <a:effectLst/>
                <a:latin typeface="+mn-lt"/>
                <a:ea typeface="+mn-ea"/>
                <a:cs typeface="+mn-cs"/>
              </a:rPr>
              <a:t>The report maps the career aspirations of 10,729 British teenagers against the projected demand for UK employment over the period 2010-2020 as established by UKCES analysts. A statistical measure shows that the aspirations to have nothing in common with projected employment demand. The report includes full details of teenage occupational aspirations segmented by age and by the type of school attended.</a:t>
            </a:r>
          </a:p>
          <a:p>
            <a:endParaRPr lang="en-US" dirty="0" smtClean="0"/>
          </a:p>
          <a:p>
            <a:r>
              <a:rPr lang="en-US" dirty="0" smtClean="0"/>
              <a:t>City &amp; Guilds recent findings</a:t>
            </a:r>
            <a:r>
              <a:rPr lang="en-US" baseline="0" dirty="0" smtClean="0"/>
              <a:t> – show similar trends</a:t>
            </a:r>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3</a:t>
            </a:fld>
            <a:endParaRPr lang="en-GB"/>
          </a:p>
        </p:txBody>
      </p:sp>
    </p:spTree>
    <p:extLst>
      <p:ext uri="{BB962C8B-B14F-4D97-AF65-F5344CB8AC3E}">
        <p14:creationId xmlns:p14="http://schemas.microsoft.com/office/powerpoint/2010/main" val="3868902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 compared with graduates of US private for-profit universities (who graduate with about £29,000 of debt), estimates suggest that English students fare worst. </a:t>
            </a:r>
            <a:r>
              <a:rPr lang="en-GB" sz="1200" kern="1200" dirty="0" smtClean="0">
                <a:solidFill>
                  <a:schemeClr val="tx1"/>
                </a:solidFill>
                <a:effectLst/>
                <a:latin typeface="+mn-lt"/>
                <a:ea typeface="+mn-ea"/>
                <a:cs typeface="+mn-cs"/>
              </a:rPr>
              <a:t>The vast majority of English students’ study-related debt is held by the state, which has relatively clear repayment conditions compared to other Anglophone countries. In the US, only a minority of students are repaying under income contingent arrangements.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should be cause for concern, not least because the number of part-time and mature students enrolling at UK institutions across recent years has dropped precipitously.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Highest tuition</a:t>
            </a:r>
            <a:r>
              <a:rPr lang="en-GB" sz="1200" baseline="0" dirty="0" smtClean="0"/>
              <a:t> fees in the world </a:t>
            </a:r>
            <a:r>
              <a:rPr lang="en-GB" sz="1200" dirty="0" smtClean="0"/>
              <a:t>should be cause for concern, not least because the number of part-time and mature students enrolling at UK institutions across recent years has dropped precipitously. (Sutton Trust, April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Alongside Cabinet Committees, a number of Implementation Taskforces have been established to monitor and drive delivery on the Government’s most important crosscutting priorities. These taskforces will bring together the key Ministers and officials on a regular basis to track progress; spot potential problems and blockages and agree plans for resolving them; maintain momentum and ensure accountability; and make sure that actions are followed through. Each taskforce will report to the Prime Minister and Cabinet on a regular basis.</a:t>
            </a:r>
          </a:p>
          <a:p>
            <a:r>
              <a:rPr lang="en-GB" sz="1200" kern="1200" dirty="0" smtClean="0">
                <a:solidFill>
                  <a:schemeClr val="tx1"/>
                </a:solidFill>
                <a:effectLst/>
                <a:latin typeface="+mn-lt"/>
                <a:ea typeface="+mn-ea"/>
                <a:cs typeface="+mn-cs"/>
              </a:rPr>
              <a:t>Taskforce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Membership reporting to the PM</a:t>
            </a:r>
          </a:p>
          <a:p>
            <a:r>
              <a:rPr lang="en-GB" sz="1200" kern="1200" dirty="0" smtClean="0">
                <a:solidFill>
                  <a:schemeClr val="tx1"/>
                </a:solidFill>
                <a:effectLst/>
                <a:latin typeface="+mn-lt"/>
                <a:ea typeface="+mn-ea"/>
                <a:cs typeface="+mn-cs"/>
              </a:rPr>
              <a:t>Minister for the Cabinet Office, Paymaster General (Chair) (The </a:t>
            </a:r>
            <a:r>
              <a:rPr lang="en-GB" sz="1200" kern="1200" dirty="0" err="1" smtClean="0">
                <a:solidFill>
                  <a:schemeClr val="tx1"/>
                </a:solidFill>
                <a:effectLst/>
                <a:latin typeface="+mn-lt"/>
                <a:ea typeface="+mn-ea"/>
                <a:cs typeface="+mn-cs"/>
              </a:rPr>
              <a:t>Rt</a:t>
            </a:r>
            <a:r>
              <a:rPr lang="en-GB" sz="1200" kern="1200" dirty="0" smtClean="0">
                <a:solidFill>
                  <a:schemeClr val="tx1"/>
                </a:solidFill>
                <a:effectLst/>
                <a:latin typeface="+mn-lt"/>
                <a:ea typeface="+mn-ea"/>
                <a:cs typeface="+mn-cs"/>
              </a:rPr>
              <a:t> Hon Matt Hancock MP) </a:t>
            </a:r>
          </a:p>
          <a:p>
            <a:r>
              <a:rPr lang="en-GB" sz="1200" kern="1200" dirty="0" smtClean="0">
                <a:solidFill>
                  <a:schemeClr val="tx1"/>
                </a:solidFill>
                <a:effectLst/>
                <a:latin typeface="+mn-lt"/>
                <a:ea typeface="+mn-ea"/>
                <a:cs typeface="+mn-cs"/>
              </a:rPr>
              <a:t>Chancellor of the Duchy of Lancaster (The </a:t>
            </a:r>
            <a:r>
              <a:rPr lang="en-GB" sz="1200" kern="1200" dirty="0" err="1" smtClean="0">
                <a:solidFill>
                  <a:schemeClr val="tx1"/>
                </a:solidFill>
                <a:effectLst/>
                <a:latin typeface="+mn-lt"/>
                <a:ea typeface="+mn-ea"/>
                <a:cs typeface="+mn-cs"/>
              </a:rPr>
              <a:t>Rt</a:t>
            </a:r>
            <a:r>
              <a:rPr lang="en-GB" sz="1200" kern="1200" dirty="0" smtClean="0">
                <a:solidFill>
                  <a:schemeClr val="tx1"/>
                </a:solidFill>
                <a:effectLst/>
                <a:latin typeface="+mn-lt"/>
                <a:ea typeface="+mn-ea"/>
                <a:cs typeface="+mn-cs"/>
              </a:rPr>
              <a:t> Hon Oliver </a:t>
            </a:r>
            <a:r>
              <a:rPr lang="en-GB" sz="1200" kern="1200" dirty="0" err="1" smtClean="0">
                <a:solidFill>
                  <a:schemeClr val="tx1"/>
                </a:solidFill>
                <a:effectLst/>
                <a:latin typeface="+mn-lt"/>
                <a:ea typeface="+mn-ea"/>
                <a:cs typeface="+mn-cs"/>
              </a:rPr>
              <a:t>Letwin</a:t>
            </a:r>
            <a:r>
              <a:rPr lang="en-GB" sz="1200" kern="1200" dirty="0" smtClean="0">
                <a:solidFill>
                  <a:schemeClr val="tx1"/>
                </a:solidFill>
                <a:effectLst/>
                <a:latin typeface="+mn-lt"/>
                <a:ea typeface="+mn-ea"/>
                <a:cs typeface="+mn-cs"/>
              </a:rPr>
              <a:t> MP) </a:t>
            </a:r>
          </a:p>
          <a:p>
            <a:r>
              <a:rPr lang="en-GB" sz="1200" kern="1200" dirty="0" smtClean="0">
                <a:solidFill>
                  <a:schemeClr val="tx1"/>
                </a:solidFill>
                <a:effectLst/>
                <a:latin typeface="+mn-lt"/>
                <a:ea typeface="+mn-ea"/>
                <a:cs typeface="+mn-cs"/>
              </a:rPr>
              <a:t>Secretary of State for Work and Pensions (The </a:t>
            </a:r>
            <a:r>
              <a:rPr lang="en-GB" sz="1200" kern="1200" dirty="0" err="1" smtClean="0">
                <a:solidFill>
                  <a:schemeClr val="tx1"/>
                </a:solidFill>
                <a:effectLst/>
                <a:latin typeface="+mn-lt"/>
                <a:ea typeface="+mn-ea"/>
                <a:cs typeface="+mn-cs"/>
              </a:rPr>
              <a:t>Rt</a:t>
            </a:r>
            <a:r>
              <a:rPr lang="en-GB" sz="1200" kern="1200" dirty="0" smtClean="0">
                <a:solidFill>
                  <a:schemeClr val="tx1"/>
                </a:solidFill>
                <a:effectLst/>
                <a:latin typeface="+mn-lt"/>
                <a:ea typeface="+mn-ea"/>
                <a:cs typeface="+mn-cs"/>
              </a:rPr>
              <a:t> Hon Stephen </a:t>
            </a:r>
            <a:r>
              <a:rPr lang="en-GB" sz="1200" kern="1200" dirty="0" err="1" smtClean="0">
                <a:solidFill>
                  <a:schemeClr val="tx1"/>
                </a:solidFill>
                <a:effectLst/>
                <a:latin typeface="+mn-lt"/>
                <a:ea typeface="+mn-ea"/>
                <a:cs typeface="+mn-cs"/>
              </a:rPr>
              <a:t>Crabb</a:t>
            </a:r>
            <a:r>
              <a:rPr lang="en-GB" sz="1200" kern="1200" dirty="0" smtClean="0">
                <a:solidFill>
                  <a:schemeClr val="tx1"/>
                </a:solidFill>
                <a:effectLst/>
                <a:latin typeface="+mn-lt"/>
                <a:ea typeface="+mn-ea"/>
                <a:cs typeface="+mn-cs"/>
              </a:rPr>
              <a:t> MP) </a:t>
            </a:r>
          </a:p>
          <a:p>
            <a:r>
              <a:rPr lang="en-GB" sz="1200" kern="1200" dirty="0" smtClean="0">
                <a:solidFill>
                  <a:schemeClr val="tx1"/>
                </a:solidFill>
                <a:effectLst/>
                <a:latin typeface="+mn-lt"/>
                <a:ea typeface="+mn-ea"/>
                <a:cs typeface="+mn-cs"/>
              </a:rPr>
              <a:t>Secretary of State for Communities and Local Government (The </a:t>
            </a:r>
            <a:r>
              <a:rPr lang="en-GB" sz="1200" kern="1200" dirty="0" err="1" smtClean="0">
                <a:solidFill>
                  <a:schemeClr val="tx1"/>
                </a:solidFill>
                <a:effectLst/>
                <a:latin typeface="+mn-lt"/>
                <a:ea typeface="+mn-ea"/>
                <a:cs typeface="+mn-cs"/>
              </a:rPr>
              <a:t>Rt</a:t>
            </a:r>
            <a:r>
              <a:rPr lang="en-GB" sz="1200" kern="1200" dirty="0" smtClean="0">
                <a:solidFill>
                  <a:schemeClr val="tx1"/>
                </a:solidFill>
                <a:effectLst/>
                <a:latin typeface="+mn-lt"/>
                <a:ea typeface="+mn-ea"/>
                <a:cs typeface="+mn-cs"/>
              </a:rPr>
              <a:t> Hon Greg Clark MP) </a:t>
            </a:r>
          </a:p>
          <a:p>
            <a:r>
              <a:rPr lang="en-GB" sz="1200" kern="1200" dirty="0" smtClean="0">
                <a:solidFill>
                  <a:schemeClr val="tx1"/>
                </a:solidFill>
                <a:effectLst/>
                <a:latin typeface="+mn-lt"/>
                <a:ea typeface="+mn-ea"/>
                <a:cs typeface="+mn-cs"/>
              </a:rPr>
              <a:t>Secretary of State for Education, Minister for Women and Equalities (The </a:t>
            </a:r>
            <a:r>
              <a:rPr lang="en-GB" sz="1200" kern="1200" dirty="0" err="1" smtClean="0">
                <a:solidFill>
                  <a:schemeClr val="tx1"/>
                </a:solidFill>
                <a:effectLst/>
                <a:latin typeface="+mn-lt"/>
                <a:ea typeface="+mn-ea"/>
                <a:cs typeface="+mn-cs"/>
              </a:rPr>
              <a:t>Rt</a:t>
            </a:r>
            <a:r>
              <a:rPr lang="en-GB" sz="1200" kern="1200" dirty="0" smtClean="0">
                <a:solidFill>
                  <a:schemeClr val="tx1"/>
                </a:solidFill>
                <a:effectLst/>
                <a:latin typeface="+mn-lt"/>
                <a:ea typeface="+mn-ea"/>
                <a:cs typeface="+mn-cs"/>
              </a:rPr>
              <a:t> Hon Nicky Morgan MP) Chief Secretary to the Treasury (The </a:t>
            </a:r>
            <a:r>
              <a:rPr lang="en-GB" sz="1200" kern="1200" dirty="0" err="1" smtClean="0">
                <a:solidFill>
                  <a:schemeClr val="tx1"/>
                </a:solidFill>
                <a:effectLst/>
                <a:latin typeface="+mn-lt"/>
                <a:ea typeface="+mn-ea"/>
                <a:cs typeface="+mn-cs"/>
              </a:rPr>
              <a:t>Rt</a:t>
            </a:r>
            <a:r>
              <a:rPr lang="en-GB" sz="1200" kern="1200" dirty="0" smtClean="0">
                <a:solidFill>
                  <a:schemeClr val="tx1"/>
                </a:solidFill>
                <a:effectLst/>
                <a:latin typeface="+mn-lt"/>
                <a:ea typeface="+mn-ea"/>
                <a:cs typeface="+mn-cs"/>
              </a:rPr>
              <a:t> Hon Greg Hands MP)</a:t>
            </a:r>
          </a:p>
          <a:p>
            <a:r>
              <a:rPr lang="en-GB" sz="1200" kern="1200" dirty="0" smtClean="0">
                <a:solidFill>
                  <a:schemeClr val="tx1"/>
                </a:solidFill>
                <a:effectLst/>
                <a:latin typeface="+mn-lt"/>
                <a:ea typeface="+mn-ea"/>
                <a:cs typeface="+mn-cs"/>
              </a:rPr>
              <a:t>Minister of State for Employment (The </a:t>
            </a:r>
            <a:r>
              <a:rPr lang="en-GB" sz="1200" kern="1200" dirty="0" err="1" smtClean="0">
                <a:solidFill>
                  <a:schemeClr val="tx1"/>
                </a:solidFill>
                <a:effectLst/>
                <a:latin typeface="+mn-lt"/>
                <a:ea typeface="+mn-ea"/>
                <a:cs typeface="+mn-cs"/>
              </a:rPr>
              <a:t>Rt</a:t>
            </a:r>
            <a:r>
              <a:rPr lang="en-GB" sz="1200" kern="1200" dirty="0" smtClean="0">
                <a:solidFill>
                  <a:schemeClr val="tx1"/>
                </a:solidFill>
                <a:effectLst/>
                <a:latin typeface="+mn-lt"/>
                <a:ea typeface="+mn-ea"/>
                <a:cs typeface="+mn-cs"/>
              </a:rPr>
              <a:t> Hon. </a:t>
            </a:r>
            <a:r>
              <a:rPr lang="en-GB" sz="1200" kern="1200" dirty="0" err="1" smtClean="0">
                <a:solidFill>
                  <a:schemeClr val="tx1"/>
                </a:solidFill>
                <a:effectLst/>
                <a:latin typeface="+mn-lt"/>
                <a:ea typeface="+mn-ea"/>
                <a:cs typeface="+mn-cs"/>
              </a:rPr>
              <a:t>Pirti</a:t>
            </a:r>
            <a:r>
              <a:rPr lang="en-GB" sz="1200" kern="1200" dirty="0" smtClean="0">
                <a:solidFill>
                  <a:schemeClr val="tx1"/>
                </a:solidFill>
                <a:effectLst/>
                <a:latin typeface="+mn-lt"/>
                <a:ea typeface="+mn-ea"/>
                <a:cs typeface="+mn-cs"/>
              </a:rPr>
              <a:t> Patel MP)</a:t>
            </a:r>
          </a:p>
          <a:p>
            <a:r>
              <a:rPr lang="en-GB" sz="1200" kern="1200" dirty="0" smtClean="0">
                <a:solidFill>
                  <a:schemeClr val="tx1"/>
                </a:solidFill>
                <a:effectLst/>
                <a:latin typeface="+mn-lt"/>
                <a:ea typeface="+mn-ea"/>
                <a:cs typeface="+mn-cs"/>
              </a:rPr>
              <a:t>Minister of State for Skills (The </a:t>
            </a:r>
            <a:r>
              <a:rPr lang="en-GB" sz="1200" kern="1200" dirty="0" err="1" smtClean="0">
                <a:solidFill>
                  <a:schemeClr val="tx1"/>
                </a:solidFill>
                <a:effectLst/>
                <a:latin typeface="+mn-lt"/>
                <a:ea typeface="+mn-ea"/>
                <a:cs typeface="+mn-cs"/>
              </a:rPr>
              <a:t>Rt</a:t>
            </a:r>
            <a:r>
              <a:rPr lang="en-GB" sz="1200" kern="1200" dirty="0" smtClean="0">
                <a:solidFill>
                  <a:schemeClr val="tx1"/>
                </a:solidFill>
                <a:effectLst/>
                <a:latin typeface="+mn-lt"/>
                <a:ea typeface="+mn-ea"/>
                <a:cs typeface="+mn-cs"/>
              </a:rPr>
              <a:t> Hon Nick Boles MP)</a:t>
            </a:r>
          </a:p>
          <a:p>
            <a:r>
              <a:rPr lang="en-GB" sz="1200" kern="1200" dirty="0" smtClean="0">
                <a:solidFill>
                  <a:schemeClr val="tx1"/>
                </a:solidFill>
                <a:effectLst/>
                <a:latin typeface="+mn-lt"/>
                <a:ea typeface="+mn-ea"/>
                <a:cs typeface="+mn-cs"/>
              </a:rPr>
              <a:t>Parliamentary Secretary for the Cabinet Office (Lord Bridges of Headley)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4</a:t>
            </a:fld>
            <a:endParaRPr lang="en-GB"/>
          </a:p>
        </p:txBody>
      </p:sp>
    </p:spTree>
    <p:extLst>
      <p:ext uri="{BB962C8B-B14F-4D97-AF65-F5344CB8AC3E}">
        <p14:creationId xmlns:p14="http://schemas.microsoft.com/office/powerpoint/2010/main" val="43458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a:spcBef>
                <a:spcPts val="0"/>
              </a:spcBef>
              <a:buNone/>
            </a:pPr>
            <a:endParaRPr/>
          </a:p>
        </p:txBody>
      </p:sp>
      <p:sp>
        <p:nvSpPr>
          <p:cNvPr id="682" name="Shape 68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4866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b="1" dirty="0"/>
              <a:t>Digital architect</a:t>
            </a:r>
            <a:r>
              <a:rPr lang="en-GB" dirty="0"/>
              <a:t> Designs a selection of virtual buildings for advertisers and retailers to market their products</a:t>
            </a:r>
          </a:p>
          <a:p>
            <a:r>
              <a:rPr lang="en-GB" dirty="0"/>
              <a:t>• </a:t>
            </a:r>
            <a:r>
              <a:rPr lang="en-GB" b="1" dirty="0"/>
              <a:t>Home carer</a:t>
            </a:r>
            <a:r>
              <a:rPr lang="en-GB" dirty="0"/>
              <a:t> Helps care for elderly people in their own homes</a:t>
            </a:r>
          </a:p>
          <a:p>
            <a:r>
              <a:rPr lang="en-GB" dirty="0"/>
              <a:t>• </a:t>
            </a:r>
            <a:r>
              <a:rPr lang="en-GB" b="1" dirty="0"/>
              <a:t>Elderly well-being consultant </a:t>
            </a:r>
            <a:r>
              <a:rPr lang="en-GB" dirty="0"/>
              <a:t>Specialises in holistic and personalised care for the elderly</a:t>
            </a:r>
          </a:p>
          <a:p>
            <a:r>
              <a:rPr lang="en-GB" dirty="0"/>
              <a:t>• </a:t>
            </a:r>
            <a:r>
              <a:rPr lang="en-GB" b="1" dirty="0"/>
              <a:t>Body part maker</a:t>
            </a:r>
            <a:r>
              <a:rPr lang="en-GB" dirty="0"/>
              <a:t> Creates living body parts for athletes and soldiers</a:t>
            </a:r>
          </a:p>
          <a:p>
            <a:r>
              <a:rPr lang="en-GB" dirty="0"/>
              <a:t>• </a:t>
            </a:r>
            <a:r>
              <a:rPr lang="en-GB" b="1" dirty="0"/>
              <a:t>Nano-medic</a:t>
            </a:r>
            <a:r>
              <a:rPr lang="en-GB" dirty="0"/>
              <a:t> Creates very small implants for health monitoring and self-medication</a:t>
            </a:r>
          </a:p>
          <a:p>
            <a:r>
              <a:rPr lang="en-GB" dirty="0"/>
              <a:t>• </a:t>
            </a:r>
            <a:r>
              <a:rPr lang="en-GB" b="1" dirty="0"/>
              <a:t>Vertical farmer</a:t>
            </a:r>
            <a:r>
              <a:rPr lang="en-GB" dirty="0"/>
              <a:t> Farms crops upwards rather than across flat fields to save space</a:t>
            </a:r>
          </a:p>
          <a:p>
            <a:r>
              <a:rPr lang="en-GB" dirty="0"/>
              <a:t>• </a:t>
            </a:r>
            <a:r>
              <a:rPr lang="en-GB" b="1" dirty="0"/>
              <a:t>Waste data handler</a:t>
            </a:r>
            <a:r>
              <a:rPr lang="en-GB" dirty="0"/>
              <a:t> Disposes of your data waste in a responsible way</a:t>
            </a:r>
          </a:p>
          <a:p>
            <a:r>
              <a:rPr lang="en-GB" dirty="0"/>
              <a:t>• </a:t>
            </a:r>
            <a:r>
              <a:rPr lang="en-GB" b="1" dirty="0"/>
              <a:t>Climate controller</a:t>
            </a:r>
            <a:r>
              <a:rPr lang="en-GB" dirty="0"/>
              <a:t> Manages and modifies weather patterns</a:t>
            </a:r>
          </a:p>
          <a:p>
            <a:r>
              <a:rPr lang="en-GB" dirty="0"/>
              <a:t>• </a:t>
            </a:r>
            <a:r>
              <a:rPr lang="en-GB" b="1" dirty="0"/>
              <a:t>Avatar manager </a:t>
            </a:r>
            <a:r>
              <a:rPr lang="en-GB" dirty="0"/>
              <a:t>Designs and manages holograms of virtual people</a:t>
            </a:r>
          </a:p>
          <a:p>
            <a:r>
              <a:rPr lang="en-GB" dirty="0"/>
              <a:t>• </a:t>
            </a:r>
            <a:r>
              <a:rPr lang="en-GB" b="1" dirty="0"/>
              <a:t>Memory augmentation surgeon</a:t>
            </a:r>
            <a:r>
              <a:rPr lang="en-GB" dirty="0"/>
              <a:t> Helps preserve and improve memory in an ageing population</a:t>
            </a:r>
          </a:p>
          <a:p>
            <a:r>
              <a:rPr lang="en-GB" dirty="0"/>
              <a:t>• </a:t>
            </a:r>
            <a:r>
              <a:rPr lang="en-GB" b="1" dirty="0"/>
              <a:t>Time broker</a:t>
            </a:r>
            <a:r>
              <a:rPr lang="en-GB" dirty="0"/>
              <a:t> Handles time banked by customers in lieu of money for goods or services</a:t>
            </a:r>
          </a:p>
          <a:p>
            <a:r>
              <a:rPr lang="en-GB" dirty="0"/>
              <a:t>• </a:t>
            </a:r>
            <a:r>
              <a:rPr lang="en-GB" b="1" dirty="0"/>
              <a:t>Personal branding manager</a:t>
            </a:r>
            <a:r>
              <a:rPr lang="en-GB" dirty="0"/>
              <a:t> Develops and manages your personal brand</a:t>
            </a:r>
          </a:p>
          <a:p>
            <a:r>
              <a:rPr lang="en-GB" dirty="0"/>
              <a:t>• </a:t>
            </a:r>
            <a:r>
              <a:rPr lang="en-GB" b="1" dirty="0"/>
              <a:t>Child designer</a:t>
            </a:r>
            <a:r>
              <a:rPr lang="en-GB" dirty="0"/>
              <a:t> Designs offspring that fit parental requirements</a:t>
            </a:r>
          </a:p>
          <a:p>
            <a:r>
              <a:rPr lang="en-GB" dirty="0"/>
              <a:t>•</a:t>
            </a:r>
            <a:r>
              <a:rPr lang="en-GB" b="1" dirty="0"/>
              <a:t> Omnipotence delimiter</a:t>
            </a:r>
            <a:r>
              <a:rPr lang="en-GB" dirty="0"/>
              <a:t> Reins in our belief that anything is possible and we are all-powerful</a:t>
            </a:r>
          </a:p>
          <a:p>
            <a:r>
              <a:rPr lang="en-GB" dirty="0"/>
              <a:t>• </a:t>
            </a:r>
            <a:r>
              <a:rPr lang="en-GB" b="1" dirty="0"/>
              <a:t>Personal medical apothecary</a:t>
            </a:r>
            <a:r>
              <a:rPr lang="en-GB" dirty="0"/>
              <a:t> Provides a bespoke range alternative therapies.</a:t>
            </a:r>
          </a:p>
          <a:p>
            <a:r>
              <a:rPr lang="en-GB" dirty="0"/>
              <a:t>• </a:t>
            </a:r>
            <a:r>
              <a:rPr lang="en-GB" b="1" dirty="0"/>
              <a:t>Haptic programmer </a:t>
            </a:r>
            <a:r>
              <a:rPr lang="en-GB" dirty="0"/>
              <a:t>Develops technology around the science of touch, such as gloves that make your hand feel warm, or wrapped in velvet.</a:t>
            </a:r>
          </a:p>
          <a:p>
            <a:endParaRPr lang="en-US" dirty="0"/>
          </a:p>
        </p:txBody>
      </p:sp>
      <p:sp>
        <p:nvSpPr>
          <p:cNvPr id="4" name="Slide Number Placeholder 3"/>
          <p:cNvSpPr>
            <a:spLocks noGrp="1"/>
          </p:cNvSpPr>
          <p:nvPr>
            <p:ph type="sldNum" sz="quarter" idx="10"/>
          </p:nvPr>
        </p:nvSpPr>
        <p:spPr/>
        <p:txBody>
          <a:bodyPr/>
          <a:lstStyle/>
          <a:p>
            <a:fld id="{C6E3C16C-5E4C-4FC7-854F-B18D98EBC6C9}" type="slidenum">
              <a:rPr lang="en-GB" smtClean="0"/>
              <a:t>7</a:t>
            </a:fld>
            <a:endParaRPr lang="en-GB"/>
          </a:p>
        </p:txBody>
      </p:sp>
    </p:spTree>
    <p:extLst>
      <p:ext uri="{BB962C8B-B14F-4D97-AF65-F5344CB8AC3E}">
        <p14:creationId xmlns:p14="http://schemas.microsoft.com/office/powerpoint/2010/main" val="4073022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3C16C-5E4C-4FC7-854F-B18D98EBC6C9}" type="slidenum">
              <a:rPr lang="en-GB" smtClean="0"/>
              <a:t>8</a:t>
            </a:fld>
            <a:endParaRPr lang="en-GB"/>
          </a:p>
        </p:txBody>
      </p:sp>
    </p:spTree>
    <p:extLst>
      <p:ext uri="{BB962C8B-B14F-4D97-AF65-F5344CB8AC3E}">
        <p14:creationId xmlns:p14="http://schemas.microsoft.com/office/powerpoint/2010/main" val="1762876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9</a:t>
            </a:fld>
            <a:endParaRPr lang="en-US" dirty="0"/>
          </a:p>
        </p:txBody>
      </p:sp>
    </p:spTree>
    <p:extLst>
      <p:ext uri="{BB962C8B-B14F-4D97-AF65-F5344CB8AC3E}">
        <p14:creationId xmlns:p14="http://schemas.microsoft.com/office/powerpoint/2010/main" val="168581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200" b="1" dirty="0" smtClean="0"/>
              <a:t>Office for National Statistics </a:t>
            </a:r>
            <a:r>
              <a:rPr lang="en-GB" sz="1200" dirty="0" smtClean="0"/>
              <a:t>– ASHE, LFS, Census of Population, BRES</a:t>
            </a:r>
          </a:p>
          <a:p>
            <a:r>
              <a:rPr lang="en-GB" dirty="0" smtClean="0"/>
              <a:t>LFS Labour</a:t>
            </a:r>
            <a:r>
              <a:rPr lang="en-GB" baseline="0" dirty="0" smtClean="0"/>
              <a:t> Force Survey</a:t>
            </a:r>
          </a:p>
          <a:p>
            <a:r>
              <a:rPr lang="en-GB" baseline="0" dirty="0" smtClean="0"/>
              <a:t>ASHE Annual Survey of Hours and Earnings</a:t>
            </a:r>
          </a:p>
          <a:p>
            <a:r>
              <a:rPr lang="en-GB" baseline="0" dirty="0" smtClean="0"/>
              <a:t>BRES Business Register and Employment Survey</a:t>
            </a:r>
          </a:p>
          <a:p>
            <a:r>
              <a:rPr lang="en-GB" baseline="0" dirty="0" smtClean="0"/>
              <a:t>ESS Employer Skills Survey</a:t>
            </a:r>
            <a:endParaRPr lang="en-GB" dirty="0" smtClean="0"/>
          </a:p>
          <a:p>
            <a:pPr>
              <a:spcBef>
                <a:spcPts val="600"/>
              </a:spcBef>
              <a:spcAft>
                <a:spcPts val="600"/>
              </a:spcAft>
            </a:pPr>
            <a:r>
              <a:rPr lang="en-GB" sz="1200" dirty="0" smtClean="0"/>
              <a:t>………………</a:t>
            </a:r>
          </a:p>
          <a:p>
            <a:pPr>
              <a:spcBef>
                <a:spcPts val="600"/>
              </a:spcBef>
              <a:spcAft>
                <a:spcPts val="600"/>
              </a:spcAft>
            </a:pPr>
            <a:r>
              <a:rPr lang="en-GB" sz="1200" b="1" dirty="0" smtClean="0"/>
              <a:t>UKCES</a:t>
            </a:r>
            <a:r>
              <a:rPr lang="en-GB" sz="1200" dirty="0" smtClean="0"/>
              <a:t> – Working Futures and ESS data</a:t>
            </a:r>
          </a:p>
          <a:p>
            <a:pPr>
              <a:spcBef>
                <a:spcPts val="600"/>
              </a:spcBef>
              <a:spcAft>
                <a:spcPts val="600"/>
              </a:spcAft>
            </a:pPr>
            <a:r>
              <a:rPr lang="en-GB" sz="1200" b="1" dirty="0" smtClean="0"/>
              <a:t>BIS, </a:t>
            </a:r>
            <a:r>
              <a:rPr lang="en-GB" sz="1200" b="1" dirty="0" err="1" smtClean="0"/>
              <a:t>DfE</a:t>
            </a:r>
            <a:r>
              <a:rPr lang="en-GB" sz="1200" b="1" dirty="0" smtClean="0"/>
              <a:t>, &amp; other bodies </a:t>
            </a:r>
            <a:r>
              <a:rPr lang="en-GB" sz="1200" dirty="0" smtClean="0"/>
              <a:t>– access to data on education and training courses </a:t>
            </a:r>
          </a:p>
          <a:p>
            <a:pPr>
              <a:spcBef>
                <a:spcPts val="600"/>
              </a:spcBef>
              <a:spcAft>
                <a:spcPts val="600"/>
              </a:spcAft>
            </a:pPr>
            <a:r>
              <a:rPr lang="en-GB" sz="1200" b="1" dirty="0" smtClean="0"/>
              <a:t>DWP</a:t>
            </a:r>
            <a:r>
              <a:rPr lang="en-GB" sz="1200" dirty="0" smtClean="0"/>
              <a:t> - vacancies (Universal Job Match)</a:t>
            </a:r>
          </a:p>
          <a:p>
            <a:pPr>
              <a:spcBef>
                <a:spcPts val="600"/>
              </a:spcBef>
              <a:spcAft>
                <a:spcPts val="600"/>
              </a:spcAft>
            </a:pPr>
            <a:r>
              <a:rPr lang="en-GB" sz="1200" b="1" dirty="0" smtClean="0"/>
              <a:t>HESA </a:t>
            </a:r>
            <a:r>
              <a:rPr lang="en-GB" sz="1200" dirty="0" smtClean="0"/>
              <a:t>– data on higher education  </a:t>
            </a:r>
          </a:p>
          <a:p>
            <a:pPr>
              <a:spcBef>
                <a:spcPts val="600"/>
              </a:spcBef>
              <a:spcAft>
                <a:spcPts val="600"/>
              </a:spcAft>
            </a:pPr>
            <a:r>
              <a:rPr lang="en-GB" sz="1200" b="1" dirty="0" smtClean="0"/>
              <a:t>Burning Glass </a:t>
            </a:r>
            <a:r>
              <a:rPr lang="en-GB" sz="1200" dirty="0" smtClean="0"/>
              <a:t>– vacancy data</a:t>
            </a:r>
          </a:p>
          <a:p>
            <a:pPr>
              <a:spcBef>
                <a:spcPts val="600"/>
              </a:spcBef>
              <a:spcAft>
                <a:spcPts val="600"/>
              </a:spcAft>
            </a:pPr>
            <a:r>
              <a:rPr lang="en-GB" sz="1200" b="1" dirty="0" smtClean="0"/>
              <a:t>Apprenticeship</a:t>
            </a:r>
            <a:r>
              <a:rPr lang="en-GB" sz="1200" dirty="0" smtClean="0"/>
              <a:t> </a:t>
            </a:r>
            <a:r>
              <a:rPr lang="en-GB" sz="1200" b="1" dirty="0" smtClean="0"/>
              <a:t>Service</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11</a:t>
            </a:fld>
            <a:endParaRPr lang="en-GB"/>
          </a:p>
        </p:txBody>
      </p:sp>
    </p:spTree>
    <p:extLst>
      <p:ext uri="{BB962C8B-B14F-4D97-AF65-F5344CB8AC3E}">
        <p14:creationId xmlns:p14="http://schemas.microsoft.com/office/powerpoint/2010/main" val="3073588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MARLON\User57\e\edsnad\Documents\My Pictures\PPt\4-3_split_8-12_sky_blu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844"/>
            <a:ext cx="9144000" cy="5369308"/>
          </a:xfrm>
          <a:prstGeom prst="rect">
            <a:avLst/>
          </a:prstGeom>
          <a:noFill/>
          <a:extLst>
            <a:ext uri="{909E8E84-426E-40dd-AFC4-6F175D3DCCD1}">
              <a14:hiddenFill xmlns:a14="http://schemas.microsoft.com/office/drawing/2010/main" xmlns="">
                <a:solidFill>
                  <a:srgbClr val="FFFFFF"/>
                </a:solidFill>
              </a14:hiddenFill>
            </a:ext>
          </a:extLst>
        </p:spPr>
      </p:pic>
      <p:sp>
        <p:nvSpPr>
          <p:cNvPr id="49155" name="Rectangle 3"/>
          <p:cNvSpPr>
            <a:spLocks noGrp="1" noChangeArrowheads="1"/>
          </p:cNvSpPr>
          <p:nvPr>
            <p:ph type="ctrTitle"/>
          </p:nvPr>
        </p:nvSpPr>
        <p:spPr>
          <a:xfrm>
            <a:off x="112986" y="4221088"/>
            <a:ext cx="7056784" cy="1296144"/>
          </a:xfrm>
        </p:spPr>
        <p:txBody>
          <a:bodyPr/>
          <a:lstStyle>
            <a:lvl1pPr>
              <a:defRPr sz="4000"/>
            </a:lvl1pPr>
          </a:lstStyle>
          <a:p>
            <a:pPr lvl="0"/>
            <a:r>
              <a:rPr lang="en-GB" altLang="en-US" noProof="0" smtClean="0"/>
              <a:t>Click to edit Master title style</a:t>
            </a:r>
            <a:endParaRPr lang="en-GB" altLang="en-US" noProof="0" dirty="0" smtClean="0"/>
          </a:p>
        </p:txBody>
      </p:sp>
      <p:sp>
        <p:nvSpPr>
          <p:cNvPr id="49156" name="Rectangle 4"/>
          <p:cNvSpPr>
            <a:spLocks noGrp="1" noChangeArrowheads="1"/>
          </p:cNvSpPr>
          <p:nvPr>
            <p:ph type="subTitle" idx="1"/>
          </p:nvPr>
        </p:nvSpPr>
        <p:spPr>
          <a:xfrm>
            <a:off x="107504" y="5486077"/>
            <a:ext cx="6400800" cy="1327299"/>
          </a:xfrm>
        </p:spPr>
        <p:txBody>
          <a:bodyPr/>
          <a:lstStyle>
            <a:lvl1pPr marL="0" indent="0" algn="l">
              <a:buFontTx/>
              <a:buNone/>
              <a:defRPr/>
            </a:lvl1pPr>
          </a:lstStyle>
          <a:p>
            <a:pPr lvl="0"/>
            <a:r>
              <a:rPr lang="en-GB" altLang="en-US" noProof="0" smtClean="0"/>
              <a:t>Click to edit Master subtitle style</a:t>
            </a:r>
            <a:endParaRPr lang="en-GB" altLang="en-US" noProof="0" dirty="0" smtClean="0"/>
          </a:p>
        </p:txBody>
      </p:sp>
    </p:spTree>
    <p:extLst>
      <p:ext uri="{BB962C8B-B14F-4D97-AF65-F5344CB8AC3E}">
        <p14:creationId xmlns:p14="http://schemas.microsoft.com/office/powerpoint/2010/main" val="39535128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E69B17D-14AB-5F40-875C-034DC7EBB763}" type="datetime1">
              <a:rPr lang="en-GB" smtClean="0"/>
              <a:t>18/07/2016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7629996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99AEA14C-1726-1940-B62E-E0496BEDC75B}" type="datetime1">
              <a:rPr lang="en-GB" smtClean="0"/>
              <a:t>18/07/2016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6053787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Vertical Title 1"/>
          <p:cNvSpPr>
            <a:spLocks noGrp="1"/>
          </p:cNvSpPr>
          <p:nvPr>
            <p:ph type="title" orient="vert"/>
          </p:nvPr>
        </p:nvSpPr>
        <p:spPr>
          <a:xfrm>
            <a:off x="6515100" y="228600"/>
            <a:ext cx="1943100" cy="52578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685800" y="228600"/>
            <a:ext cx="5676900" cy="5257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6F174D4B-7B83-1B4A-80DB-45C58E2357EF}" type="datetime1">
              <a:rPr lang="en-GB" smtClean="0"/>
              <a:t>18/07/2016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090899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2" name="Bild 18" descr="flag_yellow_eps.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V="1">
            <a:off x="8243888" y="6151563"/>
            <a:ext cx="649287"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Untertitel 2"/>
          <p:cNvSpPr txBox="1">
            <a:spLocks/>
          </p:cNvSpPr>
          <p:nvPr userDrawn="1"/>
        </p:nvSpPr>
        <p:spPr>
          <a:xfrm>
            <a:off x="630238" y="6151563"/>
            <a:ext cx="7099300" cy="569912"/>
          </a:xfrm>
          <a:prstGeom prst="rect">
            <a:avLst/>
          </a:prstGeom>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spcBef>
                <a:spcPct val="20000"/>
              </a:spcBef>
              <a:buFont typeface="Arial" charset="0"/>
              <a:buNone/>
              <a:defRPr/>
            </a:pPr>
            <a:r>
              <a:rPr lang="de-DE" sz="1200" smtClean="0">
                <a:solidFill>
                  <a:srgbClr val="7F7F7F"/>
                </a:solidFill>
              </a:rPr>
              <a:t>This project has received funding from the European Union’s Seventh Framework Programme for research, technological development and demonstration under grant agreement </a:t>
            </a:r>
            <a:r>
              <a:rPr lang="de-DE" sz="1200" smtClean="0">
                <a:solidFill>
                  <a:srgbClr val="7F7F7F"/>
                </a:solidFill>
                <a:latin typeface="Corbel" charset="0"/>
              </a:rPr>
              <a:t>no. 619619</a:t>
            </a:r>
            <a:endParaRPr lang="de-DE" sz="1200" smtClean="0">
              <a:solidFill>
                <a:srgbClr val="7F7F7F"/>
              </a:solidFill>
            </a:endParaRPr>
          </a:p>
        </p:txBody>
      </p:sp>
    </p:spTree>
    <p:extLst>
      <p:ext uri="{BB962C8B-B14F-4D97-AF65-F5344CB8AC3E}">
        <p14:creationId xmlns:p14="http://schemas.microsoft.com/office/powerpoint/2010/main" val="1436432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Τίτλος και Αντικείμενο">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4934791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85384978-FF33-4943-AA93-CA0F6CF72124}" type="datetimeFigureOut">
              <a:rPr lang="en-GB" smtClean="0"/>
              <a:t>18/07/2016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27297237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85384978-FF33-4943-AA93-CA0F6CF72124}" type="datetimeFigureOut">
              <a:rPr lang="en-GB" smtClean="0"/>
              <a:t>18/07/2016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181613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5384978-FF33-4943-AA93-CA0F6CF72124}" type="datetimeFigureOut">
              <a:rPr lang="en-GB" smtClean="0"/>
              <a:t>18/07/2016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1510586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85384978-FF33-4943-AA93-CA0F6CF72124}" type="datetimeFigureOut">
              <a:rPr lang="en-GB" smtClean="0"/>
              <a:t>18/07/2016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87898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85384978-FF33-4943-AA93-CA0F6CF72124}" type="datetimeFigureOut">
              <a:rPr lang="en-GB" smtClean="0"/>
              <a:t>18/07/2016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56895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9155" name="Rectangle 3"/>
          <p:cNvSpPr>
            <a:spLocks noGrp="1" noChangeArrowheads="1"/>
          </p:cNvSpPr>
          <p:nvPr>
            <p:ph type="ctrTitle"/>
          </p:nvPr>
        </p:nvSpPr>
        <p:spPr>
          <a:xfrm>
            <a:off x="251520" y="3861048"/>
            <a:ext cx="7056784" cy="1296144"/>
          </a:xfrm>
        </p:spPr>
        <p:txBody>
          <a:bodyPr/>
          <a:lstStyle>
            <a:lvl1pPr>
              <a:defRPr sz="4000"/>
            </a:lvl1pPr>
          </a:lstStyle>
          <a:p>
            <a:pPr lvl="0"/>
            <a:r>
              <a:rPr lang="en-GB" altLang="en-US" noProof="0" smtClean="0"/>
              <a:t>Click to edit Master title style</a:t>
            </a:r>
            <a:endParaRPr lang="en-GB" altLang="en-US" noProof="0" dirty="0" smtClean="0"/>
          </a:p>
        </p:txBody>
      </p:sp>
      <p:sp>
        <p:nvSpPr>
          <p:cNvPr id="49156" name="Rectangle 4"/>
          <p:cNvSpPr>
            <a:spLocks noGrp="1" noChangeArrowheads="1"/>
          </p:cNvSpPr>
          <p:nvPr>
            <p:ph type="subTitle" idx="1"/>
          </p:nvPr>
        </p:nvSpPr>
        <p:spPr>
          <a:xfrm>
            <a:off x="259432" y="5198045"/>
            <a:ext cx="6400800" cy="1327299"/>
          </a:xfrm>
        </p:spPr>
        <p:txBody>
          <a:bodyPr/>
          <a:lstStyle>
            <a:lvl1pPr marL="0" indent="0" algn="l">
              <a:buFontTx/>
              <a:buNone/>
              <a:defRPr/>
            </a:lvl1pPr>
          </a:lstStyle>
          <a:p>
            <a:pPr lvl="0"/>
            <a:r>
              <a:rPr lang="en-GB" altLang="en-US" noProof="0" smtClean="0"/>
              <a:t>Click to edit Master subtitle style</a:t>
            </a:r>
            <a:endParaRPr lang="en-GB" altLang="en-US" noProof="0" dirty="0" smtClean="0"/>
          </a:p>
        </p:txBody>
      </p:sp>
      <p:pic>
        <p:nvPicPr>
          <p:cNvPr id="5" name="Picture 3" descr="\\MARLON\User57\e\edsnad\Documents\My Pictures\PPt\4-3_split_4-12_sky_blu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18" y="0"/>
            <a:ext cx="9144000" cy="315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872389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85384978-FF33-4943-AA93-CA0F6CF72124}" type="datetimeFigureOut">
              <a:rPr lang="en-GB" smtClean="0"/>
              <a:t>18/07/2016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454977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84978-FF33-4943-AA93-CA0F6CF72124}" type="datetimeFigureOut">
              <a:rPr lang="en-GB" smtClean="0"/>
              <a:t>18/07/2016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382720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5384978-FF33-4943-AA93-CA0F6CF72124}" type="datetimeFigureOut">
              <a:rPr lang="en-GB" smtClean="0"/>
              <a:t>18/07/2016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828947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5384978-FF33-4943-AA93-CA0F6CF72124}" type="datetimeFigureOut">
              <a:rPr lang="en-GB" smtClean="0"/>
              <a:t>18/07/2016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031633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85384978-FF33-4943-AA93-CA0F6CF72124}" type="datetimeFigureOut">
              <a:rPr lang="en-GB" smtClean="0"/>
              <a:t>18/07/2016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002134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85384978-FF33-4943-AA93-CA0F6CF72124}" type="datetimeFigureOut">
              <a:rPr lang="en-GB" smtClean="0"/>
              <a:t>18/07/2016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1793574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C04D4E8-1442-4A26-862E-F7A1A3386CB3}" type="datetimeFigureOut">
              <a:rPr lang="en-GB"/>
              <a:pPr>
                <a:defRPr/>
              </a:pPr>
              <a:t>18/07/2016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D48AA0D-06A5-4A03-86AF-FCD31649C8B7}" type="slidenum">
              <a:rPr lang="en-GB"/>
              <a:pPr>
                <a:defRPr/>
              </a:pPr>
              <a:t>‹#›</a:t>
            </a:fld>
            <a:endParaRPr lang="en-GB"/>
          </a:p>
        </p:txBody>
      </p:sp>
    </p:spTree>
    <p:extLst>
      <p:ext uri="{BB962C8B-B14F-4D97-AF65-F5344CB8AC3E}">
        <p14:creationId xmlns:p14="http://schemas.microsoft.com/office/powerpoint/2010/main" val="852488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A340FB6-9916-4744-A588-88582159FB2B}" type="datetimeFigureOut">
              <a:rPr lang="en-GB"/>
              <a:pPr>
                <a:defRPr/>
              </a:pPr>
              <a:t>18/07/2016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1B5FE55-7890-4B92-8DAC-E9A4D1B54585}" type="slidenum">
              <a:rPr lang="en-GB"/>
              <a:pPr>
                <a:defRPr/>
              </a:pPr>
              <a:t>‹#›</a:t>
            </a:fld>
            <a:endParaRPr lang="en-GB"/>
          </a:p>
        </p:txBody>
      </p:sp>
    </p:spTree>
    <p:extLst>
      <p:ext uri="{BB962C8B-B14F-4D97-AF65-F5344CB8AC3E}">
        <p14:creationId xmlns:p14="http://schemas.microsoft.com/office/powerpoint/2010/main" val="3760645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2" descr="\\MARLON\User57\e\edsnad\Documents\My Pictures\PPt\4-3_split_1-12_sky_blue.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39527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683568" y="2564904"/>
            <a:ext cx="7772400" cy="3204071"/>
          </a:xfrm>
        </p:spPr>
        <p:txBody>
          <a:bodyPr anchor="t"/>
          <a:lstStyle>
            <a:lvl1pPr algn="l">
              <a:defRPr sz="40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EA2E35-467A-4B59-82DC-CA561B91D6DD}" type="datetimeFigureOut">
              <a:rPr lang="en-GB"/>
              <a:pPr>
                <a:defRPr/>
              </a:pPr>
              <a:t>18/07/2016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30FB9F-F625-4E59-ABB6-F6A9692E4283}" type="slidenum">
              <a:rPr lang="en-GB"/>
              <a:pPr>
                <a:defRPr/>
              </a:pPr>
              <a:t>‹#›</a:t>
            </a:fld>
            <a:endParaRPr lang="en-GB"/>
          </a:p>
        </p:txBody>
      </p:sp>
    </p:spTree>
    <p:extLst>
      <p:ext uri="{BB962C8B-B14F-4D97-AF65-F5344CB8AC3E}">
        <p14:creationId xmlns:p14="http://schemas.microsoft.com/office/powerpoint/2010/main" val="360963698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9F47B15-667E-4BCF-8B3A-A77556EB54EA}" type="datetimeFigureOut">
              <a:rPr lang="en-GB"/>
              <a:pPr>
                <a:defRPr/>
              </a:pPr>
              <a:t>18/07/2016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6C46B6B-B495-4202-9733-F50C9C7FB744}" type="slidenum">
              <a:rPr lang="en-GB"/>
              <a:pPr>
                <a:defRPr/>
              </a:pPr>
              <a:t>‹#›</a:t>
            </a:fld>
            <a:endParaRPr lang="en-GB"/>
          </a:p>
        </p:txBody>
      </p:sp>
    </p:spTree>
    <p:extLst>
      <p:ext uri="{BB962C8B-B14F-4D97-AF65-F5344CB8AC3E}">
        <p14:creationId xmlns:p14="http://schemas.microsoft.com/office/powerpoint/2010/main" val="196443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4" name="Rectangle 4"/>
          <p:cNvSpPr>
            <a:spLocks noGrp="1" noChangeArrowheads="1"/>
          </p:cNvSpPr>
          <p:nvPr>
            <p:ph type="dt" sz="half" idx="10"/>
          </p:nvPr>
        </p:nvSpPr>
        <p:spPr>
          <a:ln/>
        </p:spPr>
        <p:txBody>
          <a:bodyPr/>
          <a:lstStyle>
            <a:lvl1pPr>
              <a:defRPr/>
            </a:lvl1pPr>
          </a:lstStyle>
          <a:p>
            <a:fld id="{F02BC15C-9CC8-AE49-9167-14F9EEFB1A9E}" type="datetime1">
              <a:rPr lang="en-GB" smtClean="0"/>
              <a:t>18/07/2016</a:t>
            </a:fld>
            <a:endParaRPr lang="en-GB"/>
          </a:p>
        </p:txBody>
      </p:sp>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948784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ADAC0FC-96BA-4D10-9D73-BF78231C6B28}" type="datetimeFigureOut">
              <a:rPr lang="en-GB"/>
              <a:pPr>
                <a:defRPr/>
              </a:pPr>
              <a:t>18/07/2016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133AD48-89ED-4225-9717-C63FF82E1232}" type="slidenum">
              <a:rPr lang="en-GB"/>
              <a:pPr>
                <a:defRPr/>
              </a:pPr>
              <a:t>‹#›</a:t>
            </a:fld>
            <a:endParaRPr lang="en-GB"/>
          </a:p>
        </p:txBody>
      </p:sp>
    </p:spTree>
    <p:extLst>
      <p:ext uri="{BB962C8B-B14F-4D97-AF65-F5344CB8AC3E}">
        <p14:creationId xmlns:p14="http://schemas.microsoft.com/office/powerpoint/2010/main" val="3433877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A09EE57-8035-41DD-9C26-3C6F5DAA7CFD}" type="datetimeFigureOut">
              <a:rPr lang="en-GB"/>
              <a:pPr>
                <a:defRPr/>
              </a:pPr>
              <a:t>18/07/2016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7C80DCE-CC63-41F3-B3BF-2DC7C1BD5F8C}" type="slidenum">
              <a:rPr lang="en-GB"/>
              <a:pPr>
                <a:defRPr/>
              </a:pPr>
              <a:t>‹#›</a:t>
            </a:fld>
            <a:endParaRPr lang="en-GB"/>
          </a:p>
        </p:txBody>
      </p:sp>
    </p:spTree>
    <p:extLst>
      <p:ext uri="{BB962C8B-B14F-4D97-AF65-F5344CB8AC3E}">
        <p14:creationId xmlns:p14="http://schemas.microsoft.com/office/powerpoint/2010/main" val="3091917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0DAF2E-DC61-4E6E-94AB-B60AED80656E}" type="datetimeFigureOut">
              <a:rPr lang="en-GB"/>
              <a:pPr>
                <a:defRPr/>
              </a:pPr>
              <a:t>18/07/2016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0B71BE9-486E-45C4-86CB-5A5F3C3951AF}" type="slidenum">
              <a:rPr lang="en-GB"/>
              <a:pPr>
                <a:defRPr/>
              </a:pPr>
              <a:t>‹#›</a:t>
            </a:fld>
            <a:endParaRPr lang="en-GB"/>
          </a:p>
        </p:txBody>
      </p:sp>
    </p:spTree>
    <p:extLst>
      <p:ext uri="{BB962C8B-B14F-4D97-AF65-F5344CB8AC3E}">
        <p14:creationId xmlns:p14="http://schemas.microsoft.com/office/powerpoint/2010/main" val="2940544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9898C3-4A5E-46F2-8CA9-97065EF60EB5}" type="datetimeFigureOut">
              <a:rPr lang="en-GB"/>
              <a:pPr>
                <a:defRPr/>
              </a:pPr>
              <a:t>18/07/2016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E527412-71D6-44C2-A9F5-635BC2763565}" type="slidenum">
              <a:rPr lang="en-GB"/>
              <a:pPr>
                <a:defRPr/>
              </a:pPr>
              <a:t>‹#›</a:t>
            </a:fld>
            <a:endParaRPr lang="en-GB"/>
          </a:p>
        </p:txBody>
      </p:sp>
    </p:spTree>
    <p:extLst>
      <p:ext uri="{BB962C8B-B14F-4D97-AF65-F5344CB8AC3E}">
        <p14:creationId xmlns:p14="http://schemas.microsoft.com/office/powerpoint/2010/main" val="3127544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D78D83-690E-44A6-9615-6E3773D09219}" type="datetimeFigureOut">
              <a:rPr lang="en-GB"/>
              <a:pPr>
                <a:defRPr/>
              </a:pPr>
              <a:t>18/07/2016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6B233AE-E9D9-464A-AA2D-6B972A04F9AF}" type="slidenum">
              <a:rPr lang="en-GB"/>
              <a:pPr>
                <a:defRPr/>
              </a:pPr>
              <a:t>‹#›</a:t>
            </a:fld>
            <a:endParaRPr lang="en-GB"/>
          </a:p>
        </p:txBody>
      </p:sp>
    </p:spTree>
    <p:extLst>
      <p:ext uri="{BB962C8B-B14F-4D97-AF65-F5344CB8AC3E}">
        <p14:creationId xmlns:p14="http://schemas.microsoft.com/office/powerpoint/2010/main" val="3934533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4A34E77-4970-41AE-8E37-D8248A576885}" type="datetimeFigureOut">
              <a:rPr lang="en-GB"/>
              <a:pPr>
                <a:defRPr/>
              </a:pPr>
              <a:t>18/07/2016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6B9CED2-2637-4A41-9192-F691BFD70E77}" type="slidenum">
              <a:rPr lang="en-GB"/>
              <a:pPr>
                <a:defRPr/>
              </a:pPr>
              <a:t>‹#›</a:t>
            </a:fld>
            <a:endParaRPr lang="en-GB"/>
          </a:p>
        </p:txBody>
      </p:sp>
    </p:spTree>
    <p:extLst>
      <p:ext uri="{BB962C8B-B14F-4D97-AF65-F5344CB8AC3E}">
        <p14:creationId xmlns:p14="http://schemas.microsoft.com/office/powerpoint/2010/main" val="2941336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E9B04DF-1EF5-402B-A3AD-220EAF3DB805}" type="datetimeFigureOut">
              <a:rPr lang="en-GB"/>
              <a:pPr>
                <a:defRPr/>
              </a:pPr>
              <a:t>18/07/2016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8284ABD-F176-4BF4-91E7-E32687AA688D}" type="slidenum">
              <a:rPr lang="en-GB"/>
              <a:pPr>
                <a:defRPr/>
              </a:pPr>
              <a:t>‹#›</a:t>
            </a:fld>
            <a:endParaRPr lang="en-GB"/>
          </a:p>
        </p:txBody>
      </p:sp>
    </p:spTree>
    <p:extLst>
      <p:ext uri="{BB962C8B-B14F-4D97-AF65-F5344CB8AC3E}">
        <p14:creationId xmlns:p14="http://schemas.microsoft.com/office/powerpoint/2010/main" val="3859879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098" name="Picture 2" descr="\\MARLON\User57\e\edsnad\Documents\My Pictures\PPt\4-3_split_1-12_sky_blu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39527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685800" y="1550979"/>
            <a:ext cx="7772400" cy="1362075"/>
          </a:xfrm>
        </p:spPr>
        <p:txBody>
          <a:bodyPr anchor="t"/>
          <a:lstStyle>
            <a:lvl1pPr algn="l">
              <a:defRPr sz="40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t"/>
          <a:lstStyle>
            <a:lvl1pPr marL="0" indent="0">
              <a:buNone/>
              <a:defRPr sz="32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C572CAF-BF85-DE49-B936-09614EE30201}" type="datetime1">
              <a:rPr lang="en-GB" smtClean="0"/>
              <a:t>18/07/2016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3047114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6858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0593107F-F9C4-B747-86D6-048E5A8222CA}" type="datetime1">
              <a:rPr lang="en-GB" smtClean="0"/>
              <a:t>18/07/2016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30452839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E756E8A7-442E-EF46-B972-5BBA5FC88AF1}" type="datetime1">
              <a:rPr lang="en-GB" smtClean="0"/>
              <a:t>18/07/2016</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2469718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9809C9BC-DCD5-7C4C-9344-6345EAEE367B}" type="datetime1">
              <a:rPr lang="en-GB" smtClean="0"/>
              <a:t>18/07/2016</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3470814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Rectangle 4"/>
          <p:cNvSpPr>
            <a:spLocks noGrp="1" noChangeArrowheads="1"/>
          </p:cNvSpPr>
          <p:nvPr>
            <p:ph type="dt" sz="half" idx="10"/>
          </p:nvPr>
        </p:nvSpPr>
        <p:spPr>
          <a:ln/>
        </p:spPr>
        <p:txBody>
          <a:bodyPr/>
          <a:lstStyle>
            <a:lvl1pPr>
              <a:defRPr/>
            </a:lvl1pPr>
          </a:lstStyle>
          <a:p>
            <a:fld id="{4159AD4D-A9AA-2C4A-9044-D03B0A9CBCE8}" type="datetime1">
              <a:rPr lang="en-GB" smtClean="0"/>
              <a:t>18/07/2016</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3790627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E229242-1DC9-8244-A16A-9777823C7E30}" type="datetime1">
              <a:rPr lang="en-GB" smtClean="0"/>
              <a:t>18/07/2016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36941638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1027" name="Rectangle 2"/>
          <p:cNvSpPr>
            <a:spLocks noGrp="1" noChangeArrowheads="1"/>
          </p:cNvSpPr>
          <p:nvPr>
            <p:ph type="title"/>
          </p:nvPr>
        </p:nvSpPr>
        <p:spPr bwMode="auto">
          <a:xfrm>
            <a:off x="685800" y="2286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Master title style</a:t>
            </a:r>
          </a:p>
        </p:txBody>
      </p:sp>
      <p:sp>
        <p:nvSpPr>
          <p:cNvPr id="1028" name="Rectangle 3"/>
          <p:cNvSpPr>
            <a:spLocks noGrp="1" noChangeArrowheads="1"/>
          </p:cNvSpPr>
          <p:nvPr>
            <p:ph type="body" idx="1"/>
          </p:nvPr>
        </p:nvSpPr>
        <p:spPr bwMode="auto">
          <a:xfrm>
            <a:off x="685800" y="13716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GB" altLang="en-US" dirty="0" smtClean="0"/>
          </a:p>
        </p:txBody>
      </p:sp>
      <p:sp>
        <p:nvSpPr>
          <p:cNvPr id="2" name="Rectangle 4"/>
          <p:cNvSpPr>
            <a:spLocks noGrp="1" noChangeArrowheads="1"/>
          </p:cNvSpPr>
          <p:nvPr>
            <p:ph type="dt" sz="half" idx="2"/>
          </p:nvPr>
        </p:nvSpPr>
        <p:spPr bwMode="auto">
          <a:xfrm>
            <a:off x="152400" y="5562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fld id="{B11A70D3-52EC-0E4F-A48B-B78B9C59DC3D}" type="datetime1">
              <a:rPr lang="en-GB" smtClean="0"/>
              <a:t>18/07/2016</a:t>
            </a:fld>
            <a:endParaRPr lang="en-GB"/>
          </a:p>
        </p:txBody>
      </p:sp>
      <p:sp>
        <p:nvSpPr>
          <p:cNvPr id="1029" name="Rectangle 5"/>
          <p:cNvSpPr>
            <a:spLocks noGrp="1" noChangeArrowheads="1"/>
          </p:cNvSpPr>
          <p:nvPr>
            <p:ph type="ftr" sz="quarter" idx="3"/>
          </p:nvPr>
        </p:nvSpPr>
        <p:spPr bwMode="auto">
          <a:xfrm>
            <a:off x="3276600" y="5562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endParaRPr lang="en-GB"/>
          </a:p>
        </p:txBody>
      </p:sp>
      <p:sp>
        <p:nvSpPr>
          <p:cNvPr id="1030" name="Rectangle 6"/>
          <p:cNvSpPr>
            <a:spLocks noGrp="1" noChangeArrowheads="1"/>
          </p:cNvSpPr>
          <p:nvPr>
            <p:ph type="sldNum" sz="quarter" idx="4"/>
          </p:nvPr>
        </p:nvSpPr>
        <p:spPr bwMode="auto">
          <a:xfrm>
            <a:off x="7010400" y="5562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fld id="{9266BC45-B614-44C0-A6B1-B3469E932FF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47" r:id="rId13"/>
    <p:sldLayoutId id="2147483848"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sldNum="0" hdr="0" ftr="0" dt="0"/>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Calibri" pitchFamily="34" charset="0"/>
        </a:defRPr>
      </a:lvl2pPr>
      <a:lvl3pPr algn="l" rtl="0" eaLnBrk="1" fontAlgn="base" hangingPunct="1">
        <a:spcBef>
          <a:spcPct val="0"/>
        </a:spcBef>
        <a:spcAft>
          <a:spcPct val="0"/>
        </a:spcAft>
        <a:defRPr sz="4400" b="1">
          <a:solidFill>
            <a:schemeClr val="tx2"/>
          </a:solidFill>
          <a:latin typeface="Calibri" pitchFamily="34" charset="0"/>
        </a:defRPr>
      </a:lvl3pPr>
      <a:lvl4pPr algn="l" rtl="0" eaLnBrk="1" fontAlgn="base" hangingPunct="1">
        <a:spcBef>
          <a:spcPct val="0"/>
        </a:spcBef>
        <a:spcAft>
          <a:spcPct val="0"/>
        </a:spcAft>
        <a:defRPr sz="4400" b="1">
          <a:solidFill>
            <a:schemeClr val="tx2"/>
          </a:solidFill>
          <a:latin typeface="Calibri" pitchFamily="34" charset="0"/>
        </a:defRPr>
      </a:lvl4pPr>
      <a:lvl5pPr algn="l" rtl="0" eaLnBrk="1" fontAlgn="base" hangingPunct="1">
        <a:spcBef>
          <a:spcPct val="0"/>
        </a:spcBef>
        <a:spcAft>
          <a:spcPct val="0"/>
        </a:spcAft>
        <a:defRPr sz="4400" b="1">
          <a:solidFill>
            <a:schemeClr val="tx2"/>
          </a:solidFill>
          <a:latin typeface="Calibri" pitchFamily="34"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457200" indent="-457200" algn="l" rtl="0" eaLnBrk="1" fontAlgn="base" hangingPunct="1">
        <a:spcBef>
          <a:spcPct val="20000"/>
        </a:spcBef>
        <a:spcAft>
          <a:spcPct val="0"/>
        </a:spcAft>
        <a:buFontTx/>
        <a:buBlip>
          <a:blip r:embed="rId17"/>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MARLON\User57\e\edsnad\Documents\My Pictures\PPt\4-3_split_1-12_sky_blue.jpg"/>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0" y="0"/>
            <a:ext cx="9144000" cy="139527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179512" y="485800"/>
            <a:ext cx="7056784" cy="1143000"/>
          </a:xfrm>
          <a:prstGeom prst="rect">
            <a:avLst/>
          </a:prstGeom>
        </p:spPr>
        <p:txBody>
          <a:bodyPr vert="horz" lIns="91440" tIns="45720" rIns="91440" bIns="45720" rtlCol="0" anchor="ctr">
            <a:normAutofit/>
          </a:bodyPr>
          <a:lstStyle/>
          <a:p>
            <a:r>
              <a:rPr lang="en-GB"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84978-FF33-4943-AA93-CA0F6CF72124}" type="datetimeFigureOut">
              <a:rPr lang="en-GB" smtClean="0"/>
              <a:t>18/07/2016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35110-1EFC-4265-8B99-12D554FCCDAB}" type="slidenum">
              <a:rPr lang="en-GB" smtClean="0"/>
              <a:t>‹#›</a:t>
            </a:fld>
            <a:endParaRPr lang="en-GB"/>
          </a:p>
        </p:txBody>
      </p:sp>
    </p:spTree>
    <p:extLst>
      <p:ext uri="{BB962C8B-B14F-4D97-AF65-F5344CB8AC3E}">
        <p14:creationId xmlns:p14="http://schemas.microsoft.com/office/powerpoint/2010/main" val="189591948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smtClean="0">
                <a:solidFill>
                  <a:schemeClr val="tx1">
                    <a:tint val="75000"/>
                  </a:schemeClr>
                </a:solidFill>
                <a:cs typeface="+mn-cs"/>
              </a:defRPr>
            </a:lvl1pPr>
          </a:lstStyle>
          <a:p>
            <a:pPr>
              <a:defRPr/>
            </a:pPr>
            <a:fld id="{9FADD070-3693-41F0-BADB-35FB541A71E6}" type="datetimeFigureOut">
              <a:rPr lang="en-GB"/>
              <a:pPr>
                <a:defRPr/>
              </a:pPr>
              <a:t>18/07/2016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cs typeface="+mn-cs"/>
              </a:defRPr>
            </a:lvl1pPr>
          </a:lstStyle>
          <a:p>
            <a:pPr>
              <a:defRPr/>
            </a:pPr>
            <a:fld id="{191FB2FD-B962-4662-80C0-9F11CBA0627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youtube.com/watch?v=7imKYpvKZjk&amp;index=3&amp;list=PLuvzHvGAOplyzJgBX2IHLUAecElK3lzO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icould.com/" TargetMode="Externa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hyperlink" Target="http://skillsmatch.intelligentlondon.org.uk"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2.tiff"/></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348880"/>
            <a:ext cx="8136904" cy="1800200"/>
          </a:xfrm>
        </p:spPr>
        <p:txBody>
          <a:bodyPr>
            <a:normAutofit/>
          </a:bodyPr>
          <a:lstStyle/>
          <a:p>
            <a:r>
              <a:rPr lang="en-GB" dirty="0" smtClean="0"/>
              <a:t>LMI: Myths and Realities</a:t>
            </a:r>
            <a:endParaRPr lang="en-US" dirty="0"/>
          </a:p>
        </p:txBody>
      </p:sp>
      <p:sp>
        <p:nvSpPr>
          <p:cNvPr id="3" name="Subtitle 2"/>
          <p:cNvSpPr>
            <a:spLocks noGrp="1"/>
          </p:cNvSpPr>
          <p:nvPr>
            <p:ph type="subTitle" idx="1"/>
          </p:nvPr>
        </p:nvSpPr>
        <p:spPr>
          <a:xfrm>
            <a:off x="323528" y="3789040"/>
            <a:ext cx="8568952" cy="2808312"/>
          </a:xfrm>
        </p:spPr>
        <p:txBody>
          <a:bodyPr>
            <a:normAutofit/>
          </a:bodyPr>
          <a:lstStyle/>
          <a:p>
            <a:r>
              <a:rPr lang="en-US" sz="2000" b="1" dirty="0" err="1" smtClean="0"/>
              <a:t>Dr</a:t>
            </a:r>
            <a:r>
              <a:rPr lang="en-US" sz="2000" b="1" dirty="0" smtClean="0"/>
              <a:t> Deirdre Hughes, Former Commissioner, UKCES &amp; Principal Research Fellow, Warwick Institute for </a:t>
            </a:r>
            <a:r>
              <a:rPr lang="en-US" sz="2000" b="1" dirty="0"/>
              <a:t>E</a:t>
            </a:r>
            <a:r>
              <a:rPr lang="en-US" sz="2000" b="1" dirty="0" smtClean="0"/>
              <a:t>mployment Research (IER)</a:t>
            </a:r>
          </a:p>
        </p:txBody>
      </p:sp>
      <p:pic>
        <p:nvPicPr>
          <p:cNvPr id="5" name="Picture 4" descr="!cid_6A8629707CA94D09A2388A7EA146C204@EC"/>
          <p:cNvPicPr>
            <a:picLocks noChangeAspect="1" noChangeArrowheads="1" noCrop="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2915816" y="4581128"/>
            <a:ext cx="2915345" cy="205124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6" descr="!cid_6A8629707CA94D09A2388A7EA146C204@EC"/>
          <p:cNvPicPr>
            <a:picLocks noChangeAspect="1" noChangeArrowheads="1" noCrop="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251520" y="4653136"/>
            <a:ext cx="2699321" cy="190723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 name="Picture 7" descr="!cid_6A8629707CA94D09A2388A7EA146C204@EC"/>
          <p:cNvPicPr>
            <a:picLocks noChangeAspect="1" noChangeArrowheads="1" noCrop="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5796136" y="4581128"/>
            <a:ext cx="2699321" cy="205124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66300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Different datasets</a:t>
            </a:r>
            <a:endParaRPr lang="en-US" dirty="0"/>
          </a:p>
        </p:txBody>
      </p:sp>
      <p:sp>
        <p:nvSpPr>
          <p:cNvPr id="3" name="Content Placeholder 2"/>
          <p:cNvSpPr>
            <a:spLocks noGrp="1"/>
          </p:cNvSpPr>
          <p:nvPr>
            <p:ph idx="1"/>
          </p:nvPr>
        </p:nvSpPr>
        <p:spPr>
          <a:xfrm>
            <a:off x="457200" y="1700808"/>
            <a:ext cx="8229600" cy="5157192"/>
          </a:xfrm>
        </p:spPr>
        <p:txBody>
          <a:bodyPr>
            <a:normAutofit fontScale="92500" lnSpcReduction="10000"/>
          </a:bodyPr>
          <a:lstStyle/>
          <a:p>
            <a:pPr>
              <a:buFont typeface="Wingdings" charset="2"/>
              <a:buChar char="ü"/>
            </a:pPr>
            <a:r>
              <a:rPr lang="en-GB" dirty="0" smtClean="0"/>
              <a:t>Learning </a:t>
            </a:r>
            <a:r>
              <a:rPr lang="en-GB" dirty="0"/>
              <a:t>in further </a:t>
            </a:r>
            <a:r>
              <a:rPr lang="en-GB" dirty="0" smtClean="0"/>
              <a:t>education</a:t>
            </a:r>
            <a:r>
              <a:rPr lang="en-GB" dirty="0"/>
              <a:t> </a:t>
            </a:r>
            <a:r>
              <a:rPr lang="en-GB" dirty="0" smtClean="0"/>
              <a:t>- Individualised </a:t>
            </a:r>
            <a:r>
              <a:rPr lang="en-GB" dirty="0"/>
              <a:t>Learner </a:t>
            </a:r>
            <a:r>
              <a:rPr lang="en-GB" dirty="0" smtClean="0"/>
              <a:t>Record </a:t>
            </a:r>
            <a:r>
              <a:rPr lang="en-GB" dirty="0"/>
              <a:t>(ILR</a:t>
            </a:r>
            <a:r>
              <a:rPr lang="en-GB" dirty="0" smtClean="0"/>
              <a:t>)</a:t>
            </a:r>
          </a:p>
          <a:p>
            <a:pPr>
              <a:buFont typeface="Wingdings" charset="2"/>
              <a:buChar char="ü"/>
            </a:pPr>
            <a:r>
              <a:rPr lang="en-GB" dirty="0" smtClean="0"/>
              <a:t>Receipt </a:t>
            </a:r>
            <a:r>
              <a:rPr lang="en-GB" dirty="0"/>
              <a:t>of state </a:t>
            </a:r>
            <a:r>
              <a:rPr lang="en-GB" dirty="0" smtClean="0"/>
              <a:t>benefits</a:t>
            </a:r>
            <a:r>
              <a:rPr lang="en-GB" dirty="0"/>
              <a:t> </a:t>
            </a:r>
            <a:r>
              <a:rPr lang="en-GB" dirty="0" smtClean="0"/>
              <a:t>– National Benefits Database </a:t>
            </a:r>
            <a:r>
              <a:rPr lang="en-GB" dirty="0"/>
              <a:t>(NBD</a:t>
            </a:r>
            <a:r>
              <a:rPr lang="en-GB" dirty="0" smtClean="0"/>
              <a:t>)</a:t>
            </a:r>
          </a:p>
          <a:p>
            <a:pPr>
              <a:buFont typeface="Wingdings" charset="2"/>
              <a:buChar char="ü"/>
            </a:pPr>
            <a:r>
              <a:rPr lang="en-GB" dirty="0" smtClean="0"/>
              <a:t>Employment &amp; Earnings - HMRC P45 &amp; P14 record</a:t>
            </a:r>
          </a:p>
          <a:p>
            <a:pPr>
              <a:buFont typeface="Wingdings" charset="2"/>
              <a:buChar char="ü"/>
            </a:pPr>
            <a:r>
              <a:rPr lang="en-GB" dirty="0" smtClean="0"/>
              <a:t>School Destination Data &amp; HESA Data</a:t>
            </a:r>
          </a:p>
          <a:p>
            <a:pPr>
              <a:buFont typeface="Wingdings" charset="2"/>
              <a:buChar char="ü"/>
            </a:pPr>
            <a:r>
              <a:rPr lang="en-GB" dirty="0" smtClean="0"/>
              <a:t>Mandated </a:t>
            </a:r>
            <a:r>
              <a:rPr lang="en-GB" dirty="0"/>
              <a:t>or signposted referrals by Job Centre Plus </a:t>
            </a:r>
            <a:r>
              <a:rPr lang="en-GB" dirty="0" smtClean="0"/>
              <a:t>staff </a:t>
            </a:r>
            <a:r>
              <a:rPr lang="en-GB" dirty="0"/>
              <a:t>to interventions for the </a:t>
            </a:r>
            <a:r>
              <a:rPr lang="en-GB" dirty="0" smtClean="0"/>
              <a:t>unemployed</a:t>
            </a:r>
            <a:r>
              <a:rPr lang="en-GB" dirty="0"/>
              <a:t> </a:t>
            </a:r>
            <a:r>
              <a:rPr lang="en-GB" dirty="0" smtClean="0"/>
              <a:t>– DWP Labour </a:t>
            </a:r>
            <a:r>
              <a:rPr lang="en-GB" dirty="0"/>
              <a:t>Market System (LMS) and New Deal (ND) </a:t>
            </a:r>
            <a:r>
              <a:rPr lang="en-GB" dirty="0" smtClean="0"/>
              <a:t>evaluation </a:t>
            </a:r>
            <a:r>
              <a:rPr lang="en-GB" dirty="0"/>
              <a:t>databases</a:t>
            </a:r>
          </a:p>
          <a:p>
            <a:endParaRPr lang="en-US" dirty="0"/>
          </a:p>
          <a:p>
            <a:endParaRPr lang="en-GB" dirty="0"/>
          </a:p>
          <a:p>
            <a:endParaRPr lang="en-US" dirty="0"/>
          </a:p>
        </p:txBody>
      </p:sp>
    </p:spTree>
    <p:extLst>
      <p:ext uri="{BB962C8B-B14F-4D97-AF65-F5344CB8AC3E}">
        <p14:creationId xmlns:p14="http://schemas.microsoft.com/office/powerpoint/2010/main" val="4264331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p:cNvSpPr>
          <p:nvPr>
            <p:ph type="title" idx="4294967295"/>
          </p:nvPr>
        </p:nvSpPr>
        <p:spPr>
          <a:xfrm>
            <a:off x="0" y="692150"/>
            <a:ext cx="7804150" cy="793750"/>
          </a:xfrm>
          <a:prstGeom prst="rect">
            <a:avLst/>
          </a:prstGeom>
        </p:spPr>
        <p:txBody>
          <a:bodyPr>
            <a:normAutofit fontScale="90000"/>
          </a:bodyPr>
          <a:lstStyle/>
          <a:p>
            <a:r>
              <a:rPr lang="en-GB" dirty="0" smtClean="0"/>
              <a:t>      </a:t>
            </a:r>
            <a:r>
              <a:rPr dirty="0" smtClean="0"/>
              <a:t>LMI </a:t>
            </a:r>
            <a:r>
              <a:rPr dirty="0"/>
              <a:t>for All (UK</a:t>
            </a:r>
            <a:r>
              <a:rPr dirty="0" smtClean="0"/>
              <a:t>)</a:t>
            </a:r>
            <a:r>
              <a:rPr lang="en-GB" dirty="0" smtClean="0"/>
              <a:t/>
            </a:r>
            <a:br>
              <a:rPr lang="en-GB" dirty="0" smtClean="0"/>
            </a:br>
            <a:endParaRPr dirty="0"/>
          </a:p>
        </p:txBody>
      </p:sp>
      <p:pic>
        <p:nvPicPr>
          <p:cNvPr id="291" name="electrnicengineer.jpg"/>
          <p:cNvPicPr>
            <a:picLocks noChangeAspect="1"/>
          </p:cNvPicPr>
          <p:nvPr/>
        </p:nvPicPr>
        <p:blipFill>
          <a:blip r:embed="rId3">
            <a:extLst/>
          </a:blip>
          <a:stretch>
            <a:fillRect/>
          </a:stretch>
        </p:blipFill>
        <p:spPr>
          <a:xfrm>
            <a:off x="-16084" y="1988840"/>
            <a:ext cx="9176167" cy="5748639"/>
          </a:xfrm>
          <a:prstGeom prst="rect">
            <a:avLst/>
          </a:prstGeom>
          <a:ln w="12700">
            <a:miter lim="400000"/>
          </a:ln>
        </p:spPr>
      </p:pic>
      <p:sp>
        <p:nvSpPr>
          <p:cNvPr id="292" name="Shape 292"/>
          <p:cNvSpPr/>
          <p:nvPr/>
        </p:nvSpPr>
        <p:spPr>
          <a:xfrm>
            <a:off x="-3924944" y="1032161"/>
            <a:ext cx="12573490" cy="136479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algn="ctr" defTabSz="410751">
              <a:defRPr sz="3600">
                <a:latin typeface="Helvetica Light"/>
                <a:ea typeface="Helvetica Light"/>
                <a:cs typeface="Helvetica Light"/>
                <a:sym typeface="Helvetica Light"/>
              </a:defRPr>
            </a:pPr>
            <a:r>
              <a:rPr lang="en-US" sz="2800" dirty="0"/>
              <a:t>Provide free </a:t>
            </a:r>
            <a:r>
              <a:rPr lang="en-US" sz="2800" dirty="0" smtClean="0"/>
              <a:t>access</a:t>
            </a:r>
            <a:endParaRPr lang="en-US" sz="2800" dirty="0"/>
          </a:p>
          <a:p>
            <a:pPr algn="ctr" defTabSz="410751">
              <a:defRPr sz="3600">
                <a:latin typeface="Helvetica Light"/>
                <a:ea typeface="Helvetica Light"/>
                <a:cs typeface="Helvetica Light"/>
                <a:sym typeface="Helvetica Light"/>
              </a:defRPr>
            </a:pPr>
            <a:r>
              <a:rPr lang="en-GB" sz="2800" dirty="0" smtClean="0"/>
              <a:t>              UK </a:t>
            </a:r>
            <a:r>
              <a:rPr sz="2800" dirty="0" smtClean="0"/>
              <a:t>LMI  </a:t>
            </a:r>
            <a:r>
              <a:rPr sz="2800" dirty="0"/>
              <a:t>through an open API</a:t>
            </a:r>
          </a:p>
          <a:p>
            <a:pPr algn="ctr" defTabSz="410751">
              <a:defRPr sz="3600">
                <a:latin typeface="Helvetica Light"/>
                <a:ea typeface="Helvetica Light"/>
                <a:cs typeface="Helvetica Light"/>
                <a:sym typeface="Helvetica Light"/>
              </a:defRPr>
            </a:pPr>
            <a:endParaRPr sz="2800" dirty="0"/>
          </a:p>
        </p:txBody>
      </p:sp>
      <p:sp>
        <p:nvSpPr>
          <p:cNvPr id="293" name="Shape 293"/>
          <p:cNvSpPr/>
          <p:nvPr/>
        </p:nvSpPr>
        <p:spPr>
          <a:xfrm>
            <a:off x="211133" y="2222439"/>
            <a:ext cx="3189008" cy="4661081"/>
          </a:xfrm>
          <a:prstGeom prst="rect">
            <a:avLst/>
          </a:prstGeom>
          <a:solidFill>
            <a:srgbClr val="FFFFFF">
              <a:alpha val="70457"/>
            </a:srgbClr>
          </a:solidFill>
          <a:ln w="25400">
            <a:solidFill>
              <a:srgbClr val="85888D">
                <a:alpha val="70457"/>
              </a:srgbClr>
            </a:solidFill>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410751">
              <a:defRPr>
                <a:latin typeface="Helvetica Light"/>
                <a:ea typeface="Helvetica Light"/>
                <a:cs typeface="Helvetica Light"/>
                <a:sym typeface="Helvetica Light"/>
              </a:defRPr>
            </a:pPr>
            <a:r>
              <a:rPr dirty="0"/>
              <a:t>Data includes</a:t>
            </a:r>
          </a:p>
          <a:p>
            <a:pPr marL="208352" indent="-208352" defTabSz="410751">
              <a:buSzPct val="75000"/>
              <a:buChar char="•"/>
              <a:defRPr>
                <a:latin typeface="Helvetica Light"/>
                <a:ea typeface="Helvetica Light"/>
                <a:cs typeface="Helvetica Light"/>
                <a:sym typeface="Helvetica Light"/>
              </a:defRPr>
            </a:pPr>
            <a:r>
              <a:rPr dirty="0"/>
              <a:t>Present employment by occupation </a:t>
            </a:r>
          </a:p>
          <a:p>
            <a:pPr marL="208352" indent="-208352" defTabSz="410751">
              <a:buSzPct val="75000"/>
              <a:buChar char="•"/>
              <a:defRPr>
                <a:latin typeface="Helvetica Light"/>
                <a:ea typeface="Helvetica Light"/>
                <a:cs typeface="Helvetica Light"/>
                <a:sym typeface="Helvetica Light"/>
              </a:defRPr>
            </a:pPr>
            <a:r>
              <a:rPr dirty="0"/>
              <a:t>Future employment by occupation </a:t>
            </a:r>
          </a:p>
          <a:p>
            <a:pPr marL="208352" indent="-208352" defTabSz="410751">
              <a:buSzPct val="75000"/>
              <a:buChar char="•"/>
              <a:defRPr>
                <a:latin typeface="Helvetica Light"/>
                <a:ea typeface="Helvetica Light"/>
                <a:cs typeface="Helvetica Light"/>
                <a:sym typeface="Helvetica Light"/>
              </a:defRPr>
            </a:pPr>
            <a:r>
              <a:rPr dirty="0"/>
              <a:t>Pay by gender, hours and decile </a:t>
            </a:r>
          </a:p>
          <a:p>
            <a:pPr marL="208352" indent="-208352" defTabSz="410751">
              <a:buSzPct val="75000"/>
              <a:buChar char="•"/>
              <a:defRPr>
                <a:latin typeface="Helvetica Light"/>
                <a:ea typeface="Helvetica Light"/>
                <a:cs typeface="Helvetica Light"/>
                <a:sym typeface="Helvetica Light"/>
              </a:defRPr>
            </a:pPr>
            <a:r>
              <a:rPr dirty="0"/>
              <a:t>Job vacancies </a:t>
            </a:r>
          </a:p>
          <a:p>
            <a:pPr marL="208352" indent="-208352" defTabSz="410751">
              <a:buSzPct val="75000"/>
              <a:buChar char="•"/>
              <a:defRPr>
                <a:latin typeface="Helvetica Light"/>
                <a:ea typeface="Helvetica Light"/>
                <a:cs typeface="Helvetica Light"/>
                <a:sym typeface="Helvetica Light"/>
              </a:defRPr>
            </a:pPr>
            <a:r>
              <a:rPr dirty="0"/>
              <a:t>Skills - rated in terms of levels and importance – through the O*Net survey data </a:t>
            </a:r>
          </a:p>
          <a:p>
            <a:pPr marL="208352" indent="-208352" defTabSz="410751">
              <a:buSzPct val="75000"/>
              <a:buChar char="•"/>
              <a:defRPr>
                <a:latin typeface="Helvetica Light"/>
                <a:ea typeface="Helvetica Light"/>
                <a:cs typeface="Helvetica Light"/>
                <a:sym typeface="Helvetica Light"/>
              </a:defRPr>
            </a:pPr>
            <a:r>
              <a:rPr dirty="0"/>
              <a:t>Hard to fill vacancies </a:t>
            </a:r>
          </a:p>
          <a:p>
            <a:pPr marL="208352" indent="-208352" defTabSz="410751">
              <a:lnSpc>
                <a:spcPct val="120000"/>
              </a:lnSpc>
              <a:buSzPct val="75000"/>
              <a:buChar char="•"/>
              <a:defRPr>
                <a:latin typeface="Helvetica Light"/>
                <a:ea typeface="Helvetica Light"/>
                <a:cs typeface="Helvetica Light"/>
                <a:sym typeface="Helvetica Light"/>
              </a:defRPr>
            </a:pPr>
            <a:r>
              <a:rPr dirty="0"/>
              <a:t>University course destinations </a:t>
            </a:r>
            <a:endParaRPr lang="en-GB" dirty="0" smtClean="0"/>
          </a:p>
          <a:p>
            <a:pPr marL="208352" indent="-208352" defTabSz="410751">
              <a:lnSpc>
                <a:spcPct val="120000"/>
              </a:lnSpc>
              <a:buSzPct val="75000"/>
              <a:buChar char="•"/>
              <a:defRPr>
                <a:latin typeface="Helvetica Light"/>
                <a:ea typeface="Helvetica Light"/>
                <a:cs typeface="Helvetica Light"/>
                <a:sym typeface="Helvetica Light"/>
              </a:defRPr>
            </a:pPr>
            <a:r>
              <a:rPr lang="en-GB" dirty="0" smtClean="0"/>
              <a:t>Apprenticeships</a:t>
            </a:r>
            <a:endParaRPr dirty="0"/>
          </a:p>
        </p:txBody>
      </p:sp>
    </p:spTree>
    <p:extLst>
      <p:ext uri="{BB962C8B-B14F-4D97-AF65-F5344CB8AC3E}">
        <p14:creationId xmlns:p14="http://schemas.microsoft.com/office/powerpoint/2010/main" val="234366663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ycom_logo.tiff"/>
          <p:cNvPicPr>
            <a:picLocks noChangeAspect="1"/>
          </p:cNvPicPr>
          <p:nvPr/>
        </p:nvPicPr>
        <p:blipFill rotWithShape="1">
          <a:blip r:embed="rId3">
            <a:extLst>
              <a:ext uri="{28A0092B-C50C-407E-A947-70E740481C1C}">
                <a14:useLocalDpi xmlns:a14="http://schemas.microsoft.com/office/drawing/2010/main" val="0"/>
              </a:ext>
            </a:extLst>
          </a:blip>
          <a:srcRect t="58" b="21137"/>
          <a:stretch/>
        </p:blipFill>
        <p:spPr>
          <a:xfrm>
            <a:off x="5076056" y="4077072"/>
            <a:ext cx="4536504" cy="1806245"/>
          </a:xfrm>
          <a:prstGeom prst="rect">
            <a:avLst/>
          </a:prstGeom>
          <a:noFill/>
        </p:spPr>
      </p:pic>
      <p:sp>
        <p:nvSpPr>
          <p:cNvPr id="1028" name="AutoShape 4" descr="data:image/jpeg;base64,/9j/4AAQSkZJRgABAQAAAQABAAD/2wCEAAkGBhQSEBUUEBIVFRQWGRwaFxUYFR4bIBciFxYaFRoVIRsYIDIgGBskJR0dHy8gJDM1LjEuGh8yQTwqNycrLCoBCQoKDQwNDQ8NDSkYFBgpKSkpKSkpKSkpKSkpKSkpKSkpKSkpKSkpKSkpKSkpKSkpKSkpKSkpKSkpKSkpKSkpKf/AABEIAFoAZgMBIgACEQEDEQH/xAAcAAACAwEBAQEAAAAAAAAAAAAABwUGCAMEAgH/xABHEAACAQICBAgIDAUDBQAAAAABAgMEEQAFBhIhMQcTFUFRVGHRFCIyU5GSk9MIFyMzNEJxc4Ghs9JDUmJysmOCwRglNVWx/8QAFgEBAQEAAAAAAAAAAAAAAAAAAAEC/8QAFhEBAQEAAAAAAAAAAAAAAAAAABEB/9oADAMBAAIRAxEAPwBUaSVsgrKi0j/PS/WPnG7cR3h0nnH9c9+PXpL9Nqfvpf1GxG4qu/h0nnH9c9+JakyHMJY+Migq3j3h1SQg9oI3/hiV4I9H4qzNYo5xrRqGkK8zaguFPZe1/sxqtVsLDYBuGIjFTVkoNi7gjeCzbPzx+eHSecf1z34bnwidHYo5YKqMBXm1lkA+sUsVf7bEgn7MJzFV38Ok84/rnvweHSecf1z344Y9tDkdRN8zBLJ/ZGzfmBbAcfDpPOP6578Hh0nnH9c9+J+PgzzNhcUE9u1LfkcfXxX5n1Cf1R34CveHSecf1z34PDpPOP6578WH4r8z6hP6o78HxX5n1Cf1R34DxaO1snGn5R/IP1z/ADL24MT+RcG2ZLIS1FMBqneo6V7cGIir6S/Tan76X9RsRyqTuF8WM5MavOGp1NuNqnS/QDK127bC5tjUuR6L01JCsVPCiKot5Iu39THexPScBkrRnSKWhqo6mC2vGdx3MCLMp7CNmH7SfCCy5og0izo9tseprbegMDYjt2YgOHvQWCOBa6BBG+uElCgAOGvZ7D6wItfnv2YSVJSPLIscSl3chVVRcsTsAAwFq4SdP3zWpVwhSGMFYoybnadrG31msNg6AMT2hXAZU1YWWrJpoTtAI+UYdinyB2t6MMbgy4H4qFVnq1ElWdoB2rD2LzFulvR0ldaVcL+Zw11TFFUgJHK6qOKQ2CsQBcrc4Bx6P8FeXUgBjpldx/El+UY9vjbB+AxbEUAWGwDcBzYzDR8MGcyyLHFUF3cgKqwRksTzAauJ3SDSnSWiiEtUSkZIGsI4WAJ3A6oOr+OA0Fgxlr47M260PYx/twfHZm3Wh7GP9uEI1Lgxlr47M260PYx/twfHZm3Wh7GP9uEI1LgxmrJeGLNJJCHqQRqk/NR9IHMuDAVSszRqbNZJ4/LiqXcdurMTY9h3H7caKyPhhy2ohDtUpA9vGjlOqVPOAdzDtGM06S/Tan76X9RsRuAbHDRwnw1ypS0TFolbXkksQHIuFVb7SouTfpt0YtvAfwdCnhFdUL8vKPklI+bQ/WsdzN/8t0nCp4LNEhmGZRxuLwp8pL0FV+qf7jYficauVQBYCwHNgP3GPdOf/J1n38n+ZxsLCD0By6nm0mrRUhWZXmaFW2gsJNpsd5C3I9PNgKPwZ6QxUOZwz1IPFjWVja5XXUqHtv2X5ua+HFwocJlA+WTQwzpPJOuoqodbVvY67fy239N7Y5/CAyumGXLKyIs4kVYmAAZgfLXZ5QsL9lhis8EPBEJwtZXpeI7YYT/E/wBRv6Ogc+/dvClaJcF1dmFmhi1Ij/Gkuqn+3Zd/9owzcq+DhCAPCquVm5xEqoPwLgn8sONEAAAAAGwAbLW5sfuFCzX4PuWgb6k9vGjb6Ex9f9P2W9NR7UftwysGIhd0vATl8ZuhqL2t86D2/wAvZgwxMGAxnpL9Nqfvpf1GxG4ktJfptT99L+o2I3Gmmg/g7ZEEopqkjxppNRT/AExj/li3oGG3ip8FFKI8mowBvj1j/vJa/wCeLZjLIxkDTKdkzWrZGKstRIQykgg652gjaDjX+MeacH/udZ9/J/mcXFxNaC5ZNnGZQxVU0ksaeO5dy1kWxKi+7WNl/HGp44woCqAABYAbAANgAHMMJf4NuWDi6uoI2lkjU9AALsPxuvow6sAYMGDEQYMGDAGDBgwCjzKHPTNIY8sy9k121WZI7sNY6pN5b3IscefwbP8A/wBVlvs4ve4sGb1dRx+YrTSVJnjMBpkXXdQzxBirA3jCEnbrbAN1tmJvJauSrqasTOypTusKpGxS7cUskkpK2Y3LgKCbAL0m+Kqox5lpMoAWiowALAAoALcwAm2Y+uV9J+p0npX32JVK2rmjZYZiKikrHhDMfEqFSPjQsijxbkMFLAXBF+zEzQZmtcUZHmiJjlSSLXKtC6mNSrKDYOusbHtB6MBUeV9J+p0npX32PDJFpAxJbLMuJO0kpESe0njcXfKoGkra2MzTBYmg4sca/i3i12G07QTvBxxkqJqWslpy0sq1ak0rM7Hi3AIkhvfxVUfKht9tYbbDAVamq9JIxaOgoUB22XUUfbYTY7cr6T9TpPSvvsWispGjraGDj52Rop9e8zgyFFTVdiDv2nd09gx80k0jVlXl7zylRCksMwa0kYkLIULjyiCtwTttsN8BWeV9J+p0npX32DlbSfqdJ6V99ix6PVE1QqU0zSLNRvaqcSMOMIF47G92WUESdlrY8wzuSOqaGtaenkeoHg81yYJk1wVgFhqoxXxSGs19tzfAQvK2k/U6T0r77ByvpP1Ok9K++xa8irGrXq5HaQJDO8EcSOU+aChnOqQWdmJ3mwAFrXN/BFmpkfLDHUTujzTI7NeMyiOOTykFtzLbcL26MBFUeaaSFvlaSlAtvBXfcf6v24MXkqTXW1nsYL6uu2rfjLX1b2v24/cBWKbTLLKerqZHzGIvKyh0II1DCOLAFh0DbfnxybTjK1nkmgzOGNpQOMBBZWKjVWS2yzgbL3sQBcbMUbNcmgM8pMERJke5Ma7fHPZjy8h0/V4fZr3YBg02mOUxBBFmUQ1ZWmctdjKz31mY2FibncOYcwtjpFplky1jVaVsSyvHxb2Js+1SGIt5Qta/Rs5hhdch0/V4fZr3YOQ6fq8Ps17sAxaDTnK4qmeflKI8fqFlsQF4tdRbG192+/5YMy05yuaenm5SiU07MyqASGLoYzc26CbW5/Rhdch0/V4fZr3YOQ6fq8Ps17sAw6/TnLJKmGoGZwq0Kuqrqkg8ZYMTznyRa1uffj7yvTfKIZJZeUI3mmtxkjE3IUWVAAoCoLmwHTtuduFzyHT9Xh9mvdg5Dp+rw+zXuwDEy7TjK4qmonGZRMagoWWxAXi0Ea2Nr7htvz9GOE+l2VyR8VLmkckJkEhVht2SCUIGA2IGA5r22X58ULkOn6vD7Ne7ByHT9Xh9mvdgGBFpnlcU8stNmcMZmOtKhUsjMBbjQNhVzsvY2Nt19uOEWkeTpDTxx5kgankaSOQ7TrOXLhhq2KtrsLC3Nt2XxRuQ6fq8Ps17sHIdP1eH2a92AamXae5czs/KEMkhAGzxdUDbYDfa5uTc82DC0oMmgDG0EQ2c0a9I7MfmA//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548680"/>
            <a:ext cx="2768309" cy="1245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descr="pontydysgu_logo.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720" y="4077072"/>
            <a:ext cx="1792584" cy="1654933"/>
          </a:xfrm>
          <a:prstGeom prst="rect">
            <a:avLst/>
          </a:prstGeom>
        </p:spPr>
      </p:pic>
      <p:sp>
        <p:nvSpPr>
          <p:cNvPr id="11" name="Title 1"/>
          <p:cNvSpPr>
            <a:spLocks noGrp="1"/>
          </p:cNvSpPr>
          <p:nvPr>
            <p:ph type="title" idx="4294967295"/>
          </p:nvPr>
        </p:nvSpPr>
        <p:spPr>
          <a:xfrm>
            <a:off x="0" y="333375"/>
            <a:ext cx="8229600" cy="923925"/>
          </a:xfrm>
        </p:spPr>
        <p:txBody>
          <a:bodyPr>
            <a:normAutofit/>
          </a:bodyPr>
          <a:lstStyle/>
          <a:p>
            <a:r>
              <a:rPr lang="en-GB" dirty="0" smtClean="0"/>
              <a:t>Funded by:</a:t>
            </a:r>
            <a:endParaRPr lang="en-GB" dirty="0"/>
          </a:p>
        </p:txBody>
      </p:sp>
      <p:sp>
        <p:nvSpPr>
          <p:cNvPr id="12" name="Title 1"/>
          <p:cNvSpPr txBox="1">
            <a:spLocks/>
          </p:cNvSpPr>
          <p:nvPr/>
        </p:nvSpPr>
        <p:spPr>
          <a:xfrm>
            <a:off x="539552" y="1556792"/>
            <a:ext cx="8229600" cy="924712"/>
          </a:xfrm>
          <a:prstGeom prst="rect">
            <a:avLst/>
          </a:prstGeom>
        </p:spPr>
        <p:txBody>
          <a:bodyPr vert="horz" lIns="0" rIns="0" bIns="0" anchor="b">
            <a:normAutofit/>
          </a:bodyPr>
          <a:lstStyle>
            <a:lvl1pPr algn="l" rtl="0" eaLnBrk="1" latinLnBrk="0" hangingPunct="1">
              <a:spcBef>
                <a:spcPct val="0"/>
              </a:spcBef>
              <a:buNone/>
              <a:defRPr kumimoji="0" sz="4000" b="1" kern="1200" baseline="0">
                <a:ln>
                  <a:noFill/>
                </a:ln>
                <a:solidFill>
                  <a:srgbClr val="006666"/>
                </a:solidFill>
                <a:effectLst/>
                <a:latin typeface="+mj-lt"/>
                <a:ea typeface="+mj-ea"/>
                <a:cs typeface="+mj-cs"/>
              </a:defRPr>
            </a:lvl1pPr>
          </a:lstStyle>
          <a:p>
            <a:r>
              <a:rPr lang="en-GB" dirty="0" smtClean="0">
                <a:solidFill>
                  <a:schemeClr val="tx1"/>
                </a:solidFill>
              </a:rPr>
              <a:t>Developed by consortia:</a:t>
            </a:r>
            <a:endParaRPr lang="en-GB" dirty="0">
              <a:solidFill>
                <a:schemeClr val="tx1"/>
              </a:solidFill>
            </a:endParaRPr>
          </a:p>
        </p:txBody>
      </p:sp>
      <p:pic>
        <p:nvPicPr>
          <p:cNvPr id="8" name="Picture 7" descr="IER Logo 2009 (oblong with text) transparent backgrou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720" y="2636912"/>
            <a:ext cx="5008236" cy="1291967"/>
          </a:xfrm>
          <a:prstGeom prst="rect">
            <a:avLst/>
          </a:prstGeom>
        </p:spPr>
      </p:pic>
    </p:spTree>
    <p:extLst>
      <p:ext uri="{BB962C8B-B14F-4D97-AF65-F5344CB8AC3E}">
        <p14:creationId xmlns:p14="http://schemas.microsoft.com/office/powerpoint/2010/main" val="18529446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896" y="692696"/>
            <a:ext cx="5184576" cy="5904656"/>
          </a:xfrm>
        </p:spPr>
        <p:txBody>
          <a:bodyPr>
            <a:normAutofit/>
          </a:bodyPr>
          <a:lstStyle/>
          <a:p>
            <a:pPr marL="0" indent="0">
              <a:lnSpc>
                <a:spcPct val="120000"/>
              </a:lnSpc>
              <a:buNone/>
            </a:pPr>
            <a:r>
              <a:rPr lang="en-GB" sz="2800" dirty="0">
                <a:latin typeface="Open Sans Light" panose="020B0306030504020204" pitchFamily="34" charset="0"/>
                <a:ea typeface="Open Sans Light" panose="020B0306030504020204" pitchFamily="34" charset="0"/>
                <a:cs typeface="Open Sans Light" panose="020B0306030504020204" pitchFamily="34" charset="0"/>
              </a:rPr>
              <a:t>To increase and widen use of high quality labour market information to support decisions about careers and learning</a:t>
            </a:r>
          </a:p>
          <a:p>
            <a:pPr marL="0" indent="0">
              <a:buNone/>
            </a:pPr>
            <a:endParaRPr lang="en-GB" sz="2400" dirty="0" smtClean="0"/>
          </a:p>
          <a:p>
            <a:pPr marL="0" indent="0">
              <a:buNone/>
            </a:pPr>
            <a:r>
              <a:rPr lang="en-GB" sz="3600" u="sng" dirty="0" smtClean="0">
                <a:solidFill>
                  <a:schemeClr val="accent2"/>
                </a:solidFill>
              </a:rPr>
              <a:t>www.lmiforall.org.uk/</a:t>
            </a:r>
            <a:endParaRPr lang="en-US" sz="3600" u="sng" dirty="0" smtClean="0">
              <a:solidFill>
                <a:schemeClr val="accent2"/>
              </a:solidFill>
            </a:endParaRPr>
          </a:p>
        </p:txBody>
      </p:sp>
      <p:pic>
        <p:nvPicPr>
          <p:cNvPr id="5" name="Picture 4" descr="PullUpDisplayFinal-Preview-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3419872" cy="8607806"/>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09928" y="5351614"/>
            <a:ext cx="2768309" cy="1245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4647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LMI for All</a:t>
            </a:r>
            <a:endParaRPr lang="en-US" dirty="0"/>
          </a:p>
        </p:txBody>
      </p:sp>
      <p:sp>
        <p:nvSpPr>
          <p:cNvPr id="3" name="Content Placeholder 2"/>
          <p:cNvSpPr>
            <a:spLocks noGrp="1"/>
          </p:cNvSpPr>
          <p:nvPr>
            <p:ph idx="1"/>
          </p:nvPr>
        </p:nvSpPr>
        <p:spPr/>
        <p:txBody>
          <a:bodyPr/>
          <a:lstStyle/>
          <a:p>
            <a:r>
              <a:rPr lang="en-GB" sz="2800" dirty="0"/>
              <a:t>To develop a comprehensive, high quality data offering that can inform career choices</a:t>
            </a:r>
          </a:p>
          <a:p>
            <a:r>
              <a:rPr lang="en-GB" sz="2800" dirty="0"/>
              <a:t>To promote third-party websites and applications as a means of opening-up the data to individual decision-makers</a:t>
            </a:r>
          </a:p>
          <a:p>
            <a:r>
              <a:rPr lang="en-GB" sz="2800" dirty="0"/>
              <a:t>To offer an engaging, accessible and reliable platform for developers</a:t>
            </a:r>
          </a:p>
          <a:p>
            <a:r>
              <a:rPr lang="en-GB" sz="2800" dirty="0"/>
              <a:t>To build wider awareness and support for LMI for All among key stakeholder </a:t>
            </a:r>
            <a:r>
              <a:rPr lang="en-GB" sz="2800" dirty="0" smtClean="0"/>
              <a:t>groups</a:t>
            </a:r>
            <a:endParaRPr lang="en-GB" sz="2800" dirty="0"/>
          </a:p>
        </p:txBody>
      </p:sp>
    </p:spTree>
    <p:extLst>
      <p:ext uri="{BB962C8B-B14F-4D97-AF65-F5344CB8AC3E}">
        <p14:creationId xmlns:p14="http://schemas.microsoft.com/office/powerpoint/2010/main" val="33508843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p:nvPr/>
        </p:nvPicPr>
        <p:blipFill rotWithShape="1">
          <a:blip r:embed="rId3" cstate="print">
            <a:extLst>
              <a:ext uri="{28A0092B-C50C-407E-A947-70E740481C1C}">
                <a14:useLocalDpi xmlns:a14="http://schemas.microsoft.com/office/drawing/2010/main" val="0"/>
              </a:ext>
            </a:extLst>
          </a:blip>
          <a:srcRect l="-2532" t="-3063" r="-2138" b="-3623"/>
          <a:stretch/>
        </p:blipFill>
        <p:spPr bwMode="auto">
          <a:xfrm>
            <a:off x="251520" y="332656"/>
            <a:ext cx="3528392" cy="5904656"/>
          </a:xfrm>
          <a:prstGeom prst="rect">
            <a:avLst/>
          </a:prstGeom>
          <a:ln>
            <a:noFill/>
          </a:ln>
          <a:extLst>
            <a:ext uri="{53640926-AAD7-44d8-BBD7-CCE9431645EC}">
              <a14:shadowObscured xmlns:a14="http://schemas.microsoft.com/office/drawing/2010/main" xmlns=""/>
            </a:ext>
          </a:extLst>
        </p:spPr>
      </p:pic>
      <p:sp>
        <p:nvSpPr>
          <p:cNvPr id="4" name="TextBox 3"/>
          <p:cNvSpPr txBox="1"/>
          <p:nvPr/>
        </p:nvSpPr>
        <p:spPr>
          <a:xfrm>
            <a:off x="4032159" y="764704"/>
            <a:ext cx="4788313" cy="5632310"/>
          </a:xfrm>
          <a:prstGeom prst="rect">
            <a:avLst/>
          </a:prstGeom>
          <a:noFill/>
        </p:spPr>
        <p:txBody>
          <a:bodyPr wrap="square" rtlCol="0">
            <a:spAutoFit/>
          </a:bodyPr>
          <a:lstStyle/>
          <a:p>
            <a:pPr marL="342900" indent="-342900">
              <a:buClr>
                <a:schemeClr val="accent2"/>
              </a:buClr>
              <a:buFont typeface="Wingdings" charset="2"/>
              <a:buChar char="Ø"/>
            </a:pPr>
            <a:r>
              <a:rPr lang="en-GB" sz="2400" dirty="0" smtClean="0">
                <a:latin typeface="Open Sans Light" panose="020B0306030504020204" pitchFamily="34" charset="0"/>
                <a:ea typeface="Open Sans Light" panose="020B0306030504020204" pitchFamily="34" charset="0"/>
                <a:cs typeface="Open Sans Light" panose="020B0306030504020204" pitchFamily="34" charset="0"/>
              </a:rPr>
              <a:t>An online data portal which brings together existing national sources of high quality, reliable labour market information (LMI)</a:t>
            </a:r>
          </a:p>
          <a:p>
            <a:pPr marL="342900" indent="-342900">
              <a:buClr>
                <a:schemeClr val="accent2"/>
              </a:buClr>
              <a:buFont typeface="Wingdings" charset="2"/>
              <a:buChar char="Ø"/>
            </a:pPr>
            <a:endParaRPr lang="en-GB" sz="24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Clr>
                <a:schemeClr val="accent2"/>
              </a:buClr>
              <a:buFont typeface="Wingdings" charset="2"/>
              <a:buChar char="Ø"/>
            </a:pPr>
            <a:r>
              <a:rPr lang="en-GB" sz="2400" dirty="0" smtClean="0">
                <a:latin typeface="Open Sans Light" panose="020B0306030504020204" pitchFamily="34" charset="0"/>
                <a:ea typeface="Open Sans Light" panose="020B0306030504020204" pitchFamily="34" charset="0"/>
                <a:cs typeface="Open Sans Light" panose="020B0306030504020204" pitchFamily="34" charset="0"/>
              </a:rPr>
              <a:t>An open data project, which supports the wider government agenda to encourage use and re-use of government data sets</a:t>
            </a:r>
          </a:p>
          <a:p>
            <a:pPr marL="342900" indent="-342900">
              <a:buClr>
                <a:schemeClr val="accent2"/>
              </a:buClr>
              <a:buFont typeface="Wingdings" charset="2"/>
              <a:buChar char="Ø"/>
            </a:pPr>
            <a:endParaRPr lang="en-GB" sz="24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Clr>
                <a:schemeClr val="accent2"/>
              </a:buClr>
              <a:buFont typeface="Wingdings" charset="2"/>
              <a:buChar char="Ø"/>
            </a:pPr>
            <a:r>
              <a:rPr lang="en-GB" sz="2400" dirty="0" smtClean="0">
                <a:latin typeface="Open Sans Light" panose="020B0306030504020204" pitchFamily="34" charset="0"/>
                <a:ea typeface="Open Sans Light" panose="020B0306030504020204" pitchFamily="34" charset="0"/>
                <a:cs typeface="Open Sans Light" panose="020B0306030504020204" pitchFamily="34" charset="0"/>
              </a:rPr>
              <a:t>After </a:t>
            </a:r>
            <a:r>
              <a:rPr lang="en-GB" sz="2400" dirty="0">
                <a:latin typeface="Open Sans Light" panose="020B0306030504020204" pitchFamily="34" charset="0"/>
                <a:ea typeface="Open Sans Light" panose="020B0306030504020204" pitchFamily="34" charset="0"/>
                <a:cs typeface="Open Sans Light" panose="020B0306030504020204" pitchFamily="34" charset="0"/>
              </a:rPr>
              <a:t>successfully completing its pilot stage, LMI for All </a:t>
            </a:r>
            <a:r>
              <a:rPr lang="en-GB" sz="2400" dirty="0" smtClean="0">
                <a:latin typeface="Open Sans Light" panose="020B0306030504020204" pitchFamily="34" charset="0"/>
                <a:ea typeface="Open Sans Light" panose="020B0306030504020204" pitchFamily="34" charset="0"/>
                <a:cs typeface="Open Sans Light" panose="020B0306030504020204" pitchFamily="34" charset="0"/>
              </a:rPr>
              <a:t>was </a:t>
            </a:r>
            <a:r>
              <a:rPr lang="en-GB" sz="2400" dirty="0">
                <a:latin typeface="Open Sans Light" panose="020B0306030504020204" pitchFamily="34" charset="0"/>
                <a:ea typeface="Open Sans Light" panose="020B0306030504020204" pitchFamily="34" charset="0"/>
                <a:cs typeface="Open Sans Light" panose="020B0306030504020204" pitchFamily="34" charset="0"/>
              </a:rPr>
              <a:t>given full project status.</a:t>
            </a:r>
          </a:p>
          <a:p>
            <a:pPr marL="342900" indent="-342900">
              <a:buClr>
                <a:schemeClr val="accent2"/>
              </a:buClr>
              <a:buFont typeface="Wingdings" charset="2"/>
              <a:buChar char="Ø"/>
            </a:pPr>
            <a:endParaRPr lang="en-GB"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0466463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24712"/>
          </a:xfrm>
        </p:spPr>
        <p:txBody>
          <a:bodyPr>
            <a:normAutofit/>
          </a:bodyPr>
          <a:lstStyle/>
          <a:p>
            <a:r>
              <a:rPr lang="en-GB" dirty="0" smtClean="0"/>
              <a:t>Objectives</a:t>
            </a:r>
            <a:endParaRPr lang="en-GB" dirty="0"/>
          </a:p>
        </p:txBody>
      </p:sp>
      <p:sp>
        <p:nvSpPr>
          <p:cNvPr id="3" name="Content Placeholder 2"/>
          <p:cNvSpPr>
            <a:spLocks noGrp="1"/>
          </p:cNvSpPr>
          <p:nvPr>
            <p:ph idx="1"/>
          </p:nvPr>
        </p:nvSpPr>
        <p:spPr>
          <a:xfrm>
            <a:off x="467544" y="1556792"/>
            <a:ext cx="8229600" cy="4551784"/>
          </a:xfrm>
        </p:spPr>
        <p:txBody>
          <a:bodyPr>
            <a:normAutofit/>
          </a:bodyPr>
          <a:lstStyle/>
          <a:p>
            <a:pPr>
              <a:spcBef>
                <a:spcPts val="1824"/>
              </a:spcBef>
            </a:pPr>
            <a:r>
              <a:rPr lang="en-GB" sz="2800" b="1" dirty="0" smtClean="0"/>
              <a:t>IDENTIFY:	</a:t>
            </a:r>
            <a:r>
              <a:rPr lang="en-GB" sz="2800" dirty="0" smtClean="0"/>
              <a:t>robust sources of LMI to inform 			decisions about learning and work</a:t>
            </a:r>
            <a:endParaRPr lang="en-GB" sz="2800" dirty="0"/>
          </a:p>
          <a:p>
            <a:pPr>
              <a:spcBef>
                <a:spcPts val="1824"/>
              </a:spcBef>
            </a:pPr>
            <a:r>
              <a:rPr lang="en-GB" sz="2800" b="1" dirty="0" smtClean="0"/>
              <a:t>COLLATE:</a:t>
            </a:r>
            <a:r>
              <a:rPr lang="en-GB" sz="2800" dirty="0" smtClean="0"/>
              <a:t>	sources in an automated, single, 			accessible location for careers </a:t>
            </a:r>
          </a:p>
          <a:p>
            <a:pPr>
              <a:spcBef>
                <a:spcPts val="1824"/>
              </a:spcBef>
            </a:pPr>
            <a:r>
              <a:rPr lang="en-GB" sz="2800" b="1" dirty="0" smtClean="0"/>
              <a:t>FACILITATE: </a:t>
            </a:r>
            <a:r>
              <a:rPr lang="en-GB" sz="2800" dirty="0" smtClean="0"/>
              <a:t>	easy use of LMI data in conjunction 			with other data sources</a:t>
            </a:r>
          </a:p>
          <a:p>
            <a:pPr>
              <a:spcBef>
                <a:spcPts val="1824"/>
              </a:spcBef>
            </a:pPr>
            <a:r>
              <a:rPr lang="en-GB" sz="2800" b="1" dirty="0" smtClean="0"/>
              <a:t>EVALUATE:	</a:t>
            </a:r>
            <a:r>
              <a:rPr lang="en-GB" sz="2800" dirty="0" smtClean="0"/>
              <a:t>relevance of the data tool with key 			stakeholders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717267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435280" cy="852704"/>
          </a:xfrm>
        </p:spPr>
        <p:txBody>
          <a:bodyPr>
            <a:normAutofit fontScale="90000"/>
          </a:bodyPr>
          <a:lstStyle/>
          <a:p>
            <a:r>
              <a:rPr lang="en-GB" dirty="0" smtClean="0"/>
              <a:t>Development process: Dynamic and Iterative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7760164"/>
              </p:ext>
            </p:extLst>
          </p:nvPr>
        </p:nvGraphicFramePr>
        <p:xfrm>
          <a:off x="437662" y="1213145"/>
          <a:ext cx="8291264" cy="49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3686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20737394"/>
              </p:ext>
            </p:extLst>
          </p:nvPr>
        </p:nvGraphicFramePr>
        <p:xfrm>
          <a:off x="323528" y="1196753"/>
          <a:ext cx="8640959" cy="5472608"/>
        </p:xfrm>
        <a:graphic>
          <a:graphicData uri="http://schemas.openxmlformats.org/drawingml/2006/table">
            <a:tbl>
              <a:tblPr firstRow="1" bandRow="1">
                <a:tableStyleId>{21E4AEA4-8DFA-4A89-87EB-49C32662AFE0}</a:tableStyleId>
              </a:tblPr>
              <a:tblGrid>
                <a:gridCol w="2248054"/>
                <a:gridCol w="4265038"/>
                <a:gridCol w="2127867"/>
              </a:tblGrid>
              <a:tr h="1343585">
                <a:tc>
                  <a:txBody>
                    <a:bodyPr/>
                    <a:lstStyle/>
                    <a:p>
                      <a:r>
                        <a:rPr lang="en-GB" sz="2000" dirty="0" smtClean="0"/>
                        <a:t>Employment levels b</a:t>
                      </a:r>
                      <a:r>
                        <a:rPr lang="en-GB" sz="2000" baseline="0" dirty="0" smtClean="0"/>
                        <a:t>y occupation</a:t>
                      </a:r>
                      <a:endParaRPr lang="en-GB" sz="2000" b="0" dirty="0">
                        <a:solidFill>
                          <a:schemeClr val="tx1"/>
                        </a:solidFill>
                        <a:latin typeface="+mj-lt"/>
                      </a:endParaRPr>
                    </a:p>
                  </a:txBody>
                  <a:tcPr/>
                </a:tc>
                <a:tc>
                  <a:txBody>
                    <a:bodyPr/>
                    <a:lstStyle/>
                    <a:p>
                      <a:pPr>
                        <a:buFont typeface="Arial" pitchFamily="34" charset="0"/>
                        <a:buNone/>
                      </a:pPr>
                      <a:r>
                        <a:rPr lang="en-GB" sz="2000" dirty="0" smtClean="0"/>
                        <a:t>How many jobs are there?  How many in my</a:t>
                      </a:r>
                      <a:r>
                        <a:rPr lang="en-GB" sz="2000" baseline="0" dirty="0" smtClean="0"/>
                        <a:t> area? What are the past trends? What are likely future trends?</a:t>
                      </a:r>
                      <a:endParaRPr lang="en-GB" sz="2000" b="0" dirty="0">
                        <a:solidFill>
                          <a:schemeClr val="tx1"/>
                        </a:solidFill>
                        <a:latin typeface="+mj-lt"/>
                      </a:endParaRPr>
                    </a:p>
                  </a:txBody>
                  <a:tcPr/>
                </a:tc>
                <a:tc>
                  <a:txBody>
                    <a:bodyPr/>
                    <a:lstStyle/>
                    <a:p>
                      <a:r>
                        <a:rPr lang="en-GB" sz="2000" dirty="0" smtClean="0"/>
                        <a:t>Labour</a:t>
                      </a:r>
                      <a:r>
                        <a:rPr lang="en-GB" sz="2000" baseline="0" dirty="0" smtClean="0"/>
                        <a:t> Force Survey, Working Futures</a:t>
                      </a:r>
                      <a:endParaRPr lang="en-GB" sz="2000" b="0" i="1" dirty="0">
                        <a:solidFill>
                          <a:schemeClr val="tx1"/>
                        </a:solidFill>
                        <a:latin typeface="+mj-lt"/>
                      </a:endParaRPr>
                    </a:p>
                  </a:txBody>
                  <a:tcPr/>
                </a:tc>
              </a:tr>
              <a:tr h="1036482">
                <a:tc>
                  <a:txBody>
                    <a:bodyPr/>
                    <a:lstStyle/>
                    <a:p>
                      <a:r>
                        <a:rPr lang="en-GB" sz="2000" dirty="0" smtClean="0"/>
                        <a:t>Average earnings by occupation</a:t>
                      </a:r>
                      <a:endParaRPr lang="en-GB" sz="2000" dirty="0" smtClean="0">
                        <a:latin typeface="+mj-lt"/>
                      </a:endParaRPr>
                    </a:p>
                  </a:txBody>
                  <a:tcPr/>
                </a:tc>
                <a:tc>
                  <a:txBody>
                    <a:bodyPr/>
                    <a:lstStyle/>
                    <a:p>
                      <a:pPr>
                        <a:buFont typeface="Arial" pitchFamily="34" charset="0"/>
                        <a:buNone/>
                      </a:pPr>
                      <a:r>
                        <a:rPr lang="en-GB" sz="2000" dirty="0" smtClean="0"/>
                        <a:t>How much do people get paid for this job?  How</a:t>
                      </a:r>
                      <a:r>
                        <a:rPr lang="en-GB" sz="2000" baseline="0" dirty="0" smtClean="0"/>
                        <a:t> much at the start of their career?  How much in my area?</a:t>
                      </a:r>
                      <a:endParaRPr lang="en-GB" sz="2000" dirty="0">
                        <a:latin typeface="+mj-lt"/>
                      </a:endParaRPr>
                    </a:p>
                  </a:txBody>
                  <a:tcPr/>
                </a:tc>
                <a:tc>
                  <a:txBody>
                    <a:bodyPr/>
                    <a:lstStyle/>
                    <a:p>
                      <a:r>
                        <a:rPr lang="en-GB" sz="2000" dirty="0" smtClean="0"/>
                        <a:t>Annual Survey of Hours and Earnings</a:t>
                      </a:r>
                      <a:endParaRPr lang="en-GB" sz="2000" dirty="0">
                        <a:latin typeface="+mj-lt"/>
                      </a:endParaRPr>
                    </a:p>
                  </a:txBody>
                  <a:tcPr/>
                </a:tc>
              </a:tr>
              <a:tr h="729376">
                <a:tc>
                  <a:txBody>
                    <a:bodyPr/>
                    <a:lstStyle/>
                    <a:p>
                      <a:r>
                        <a:rPr lang="en-GB" sz="2000" dirty="0" smtClean="0"/>
                        <a:t>Unemployment by occupation</a:t>
                      </a:r>
                      <a:endParaRPr lang="en-GB" sz="2000" dirty="0" smtClean="0">
                        <a:latin typeface="+mj-lt"/>
                      </a:endParaRPr>
                    </a:p>
                  </a:txBody>
                  <a:tcPr/>
                </a:tc>
                <a:tc>
                  <a:txBody>
                    <a:bodyPr/>
                    <a:lstStyle/>
                    <a:p>
                      <a:pPr>
                        <a:buFont typeface="Arial" pitchFamily="34" charset="0"/>
                        <a:buNone/>
                      </a:pPr>
                      <a:r>
                        <a:rPr lang="en-GB" sz="2000" dirty="0" smtClean="0"/>
                        <a:t>What</a:t>
                      </a:r>
                      <a:r>
                        <a:rPr lang="en-GB" sz="2000" baseline="0" dirty="0" smtClean="0"/>
                        <a:t> proportion of people in this occupation are currently out of work?</a:t>
                      </a:r>
                      <a:endParaRPr lang="en-GB" sz="2000" dirty="0">
                        <a:latin typeface="+mj-lt"/>
                      </a:endParaRPr>
                    </a:p>
                  </a:txBody>
                  <a:tcPr/>
                </a:tc>
                <a:tc>
                  <a:txBody>
                    <a:bodyPr/>
                    <a:lstStyle/>
                    <a:p>
                      <a:r>
                        <a:rPr lang="en-GB" sz="2000" dirty="0" smtClean="0"/>
                        <a:t>Annual Population Survey</a:t>
                      </a:r>
                      <a:endParaRPr lang="en-GB" sz="2000" dirty="0">
                        <a:latin typeface="+mj-lt"/>
                      </a:endParaRPr>
                    </a:p>
                  </a:txBody>
                  <a:tcPr/>
                </a:tc>
              </a:tr>
              <a:tr h="1343585">
                <a:tc>
                  <a:txBody>
                    <a:bodyPr/>
                    <a:lstStyle/>
                    <a:p>
                      <a:r>
                        <a:rPr lang="en-GB" sz="2000" dirty="0" smtClean="0"/>
                        <a:t>Profile of qualification level by occupation</a:t>
                      </a:r>
                      <a:endParaRPr lang="en-GB" sz="2000" dirty="0" smtClean="0">
                        <a:latin typeface="+mj-lt"/>
                      </a:endParaRPr>
                    </a:p>
                  </a:txBody>
                  <a:tcPr/>
                </a:tc>
                <a:tc>
                  <a:txBody>
                    <a:bodyPr/>
                    <a:lstStyle/>
                    <a:p>
                      <a:pPr>
                        <a:buFont typeface="Arial" pitchFamily="34" charset="0"/>
                        <a:buNone/>
                      </a:pPr>
                      <a:r>
                        <a:rPr lang="en-GB" sz="2000" dirty="0" smtClean="0"/>
                        <a:t>What level of qualification</a:t>
                      </a:r>
                      <a:r>
                        <a:rPr lang="en-GB" sz="2000" baseline="0" dirty="0" smtClean="0"/>
                        <a:t> do people have in this job and what am I likely to need?</a:t>
                      </a:r>
                      <a:endParaRPr lang="en-GB" sz="20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Labour</a:t>
                      </a:r>
                      <a:r>
                        <a:rPr lang="en-GB" sz="2000" baseline="0" dirty="0" smtClean="0"/>
                        <a:t> Force Survey, Working Futures</a:t>
                      </a:r>
                      <a:endParaRPr lang="en-GB" sz="2000" dirty="0" smtClean="0"/>
                    </a:p>
                    <a:p>
                      <a:endParaRPr lang="en-GB" sz="2000" dirty="0">
                        <a:latin typeface="+mj-lt"/>
                      </a:endParaRPr>
                    </a:p>
                  </a:txBody>
                  <a:tcPr/>
                </a:tc>
              </a:tr>
              <a:tr h="1019580">
                <a:tc>
                  <a:txBody>
                    <a:bodyPr/>
                    <a:lstStyle/>
                    <a:p>
                      <a:r>
                        <a:rPr lang="en-GB" sz="2000" dirty="0" smtClean="0"/>
                        <a:t>Vacancies by occupation</a:t>
                      </a:r>
                      <a:endParaRPr lang="en-GB" sz="2000" dirty="0" smtClean="0">
                        <a:latin typeface="+mj-lt"/>
                      </a:endParaRPr>
                    </a:p>
                  </a:txBody>
                  <a:tcPr/>
                </a:tc>
                <a:tc>
                  <a:txBody>
                    <a:bodyPr/>
                    <a:lstStyle/>
                    <a:p>
                      <a:pPr>
                        <a:buFont typeface="Arial" pitchFamily="34" charset="0"/>
                        <a:buNone/>
                      </a:pPr>
                      <a:r>
                        <a:rPr lang="en-GB" sz="2000" dirty="0" smtClean="0"/>
                        <a:t>How many vacancies</a:t>
                      </a:r>
                      <a:r>
                        <a:rPr lang="en-GB" sz="2000" baseline="0" dirty="0" smtClean="0"/>
                        <a:t> are there for this job?  What proportion are hard to fill?</a:t>
                      </a:r>
                      <a:endParaRPr lang="en-GB" sz="2000" dirty="0">
                        <a:latin typeface="+mj-lt"/>
                      </a:endParaRPr>
                    </a:p>
                  </a:txBody>
                  <a:tcPr/>
                </a:tc>
                <a:tc>
                  <a:txBody>
                    <a:bodyPr/>
                    <a:lstStyle/>
                    <a:p>
                      <a:r>
                        <a:rPr lang="en-GB" sz="2000" dirty="0" smtClean="0"/>
                        <a:t>Employer Skills Survey</a:t>
                      </a:r>
                      <a:endParaRPr lang="en-GB" sz="2000" dirty="0">
                        <a:latin typeface="+mj-lt"/>
                      </a:endParaRPr>
                    </a:p>
                  </a:txBody>
                  <a:tcPr/>
                </a:tc>
              </a:tr>
            </a:tbl>
          </a:graphicData>
        </a:graphic>
      </p:graphicFrame>
      <p:sp>
        <p:nvSpPr>
          <p:cNvPr id="6" name="Rectangle 5"/>
          <p:cNvSpPr/>
          <p:nvPr/>
        </p:nvSpPr>
        <p:spPr>
          <a:xfrm>
            <a:off x="0" y="260648"/>
            <a:ext cx="7308304" cy="79208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3600" b="1" dirty="0" smtClean="0">
                <a:latin typeface="Arial" pitchFamily="34" charset="0"/>
                <a:cs typeface="Arial" pitchFamily="34" charset="0"/>
              </a:rPr>
              <a:t>Big questions…</a:t>
            </a:r>
            <a:endParaRPr lang="en-GB" sz="3600" b="1" dirty="0">
              <a:latin typeface="Arial" pitchFamily="34" charset="0"/>
              <a:cs typeface="Arial" pitchFamily="34" charset="0"/>
            </a:endParaRPr>
          </a:p>
        </p:txBody>
      </p:sp>
    </p:spTree>
    <p:extLst>
      <p:ext uri="{BB962C8B-B14F-4D97-AF65-F5344CB8AC3E}">
        <p14:creationId xmlns:p14="http://schemas.microsoft.com/office/powerpoint/2010/main" val="530872750"/>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image1.jpeg"/>
          <p:cNvPicPr>
            <a:picLocks noChangeAspect="1"/>
          </p:cNvPicPr>
          <p:nvPr/>
        </p:nvPicPr>
        <p:blipFill>
          <a:blip r:embed="rId3">
            <a:extLst/>
          </a:blip>
          <a:stretch>
            <a:fillRect/>
          </a:stretch>
        </p:blipFill>
        <p:spPr>
          <a:xfrm>
            <a:off x="4619625" y="-1"/>
            <a:ext cx="4564858" cy="6858001"/>
          </a:xfrm>
          <a:prstGeom prst="rect">
            <a:avLst/>
          </a:prstGeom>
          <a:ln w="12700">
            <a:miter lim="400000"/>
          </a:ln>
          <a:effectLst>
            <a:outerShdw blurRad="355600" dist="177800" dir="16200000" rotWithShape="0">
              <a:srgbClr val="000000">
                <a:alpha val="70000"/>
              </a:srgbClr>
            </a:outerShdw>
          </a:effectLst>
        </p:spPr>
      </p:pic>
      <p:sp>
        <p:nvSpPr>
          <p:cNvPr id="213" name="Shape 213"/>
          <p:cNvSpPr/>
          <p:nvPr/>
        </p:nvSpPr>
        <p:spPr>
          <a:xfrm>
            <a:off x="979" y="-13417"/>
            <a:ext cx="4665779" cy="6936054"/>
          </a:xfrm>
          <a:prstGeom prst="rect">
            <a:avLst/>
          </a:prstGeom>
          <a:solidFill>
            <a:srgbClr val="1A33BA"/>
          </a:solidFill>
          <a:ln w="25400">
            <a:solidFill>
              <a:schemeClr val="accent1"/>
            </a:solidFill>
          </a:ln>
          <a:effectLst>
            <a:outerShdw blurRad="50800" dist="25400" dir="5400000" rotWithShape="0">
              <a:srgbClr val="000000">
                <a:alpha val="35000"/>
              </a:srgbClr>
            </a:outerShdw>
          </a:effectLst>
        </p:spPr>
        <p:txBody>
          <a:bodyPr lIns="45717" tIns="45717" rIns="45717" bIns="45717" anchor="ctr"/>
          <a:lstStyle/>
          <a:p>
            <a:endParaRPr/>
          </a:p>
        </p:txBody>
      </p:sp>
      <p:sp>
        <p:nvSpPr>
          <p:cNvPr id="214" name="Shape 214"/>
          <p:cNvSpPr/>
          <p:nvPr/>
        </p:nvSpPr>
        <p:spPr>
          <a:xfrm>
            <a:off x="485046" y="935031"/>
            <a:ext cx="3697644" cy="4401199"/>
          </a:xfrm>
          <a:prstGeom prst="rect">
            <a:avLst/>
          </a:prstGeom>
          <a:ln w="12700">
            <a:miter lim="400000"/>
          </a:ln>
          <a:extLst>
            <a:ext uri="{C572A759-6A51-4108-AA02-DFA0A04FC94B}">
              <ma14:wrappingTextBoxFlag xmlns:ma14="http://schemas.microsoft.com/office/mac/drawingml/2011/main" xmlns="" val="1"/>
            </a:ext>
          </a:extLst>
        </p:spPr>
        <p:txBody>
          <a:bodyPr lIns="45717" tIns="45717" rIns="45717" bIns="45717">
            <a:spAutoFit/>
          </a:bodyPr>
          <a:lstStyle>
            <a:lvl1pPr>
              <a:defRPr sz="4100">
                <a:solidFill>
                  <a:srgbClr val="FFFFFF"/>
                </a:solidFill>
              </a:defRPr>
            </a:lvl1pPr>
          </a:lstStyle>
          <a:p>
            <a:r>
              <a:rPr sz="2800" dirty="0"/>
              <a:t>In 2030 the UK workforce in 2030 will be multi-generational, older, more international and female. Technology will be pervasive, jobs more fluid and the global labour market highly </a:t>
            </a:r>
            <a:r>
              <a:rPr sz="2800" dirty="0" smtClean="0"/>
              <a:t>competitive</a:t>
            </a:r>
            <a:endParaRPr sz="2800" dirty="0"/>
          </a:p>
        </p:txBody>
      </p:sp>
    </p:spTree>
    <p:extLst>
      <p:ext uri="{BB962C8B-B14F-4D97-AF65-F5344CB8AC3E}">
        <p14:creationId xmlns:p14="http://schemas.microsoft.com/office/powerpoint/2010/main" val="399045448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Overview</a:t>
            </a:r>
          </a:p>
        </p:txBody>
      </p:sp>
      <p:sp>
        <p:nvSpPr>
          <p:cNvPr id="5" name="Content Placeholder 4"/>
          <p:cNvSpPr>
            <a:spLocks noGrp="1"/>
          </p:cNvSpPr>
          <p:nvPr>
            <p:ph idx="1"/>
          </p:nvPr>
        </p:nvSpPr>
        <p:spPr/>
        <p:txBody>
          <a:bodyPr>
            <a:normAutofit/>
          </a:bodyPr>
          <a:lstStyle/>
          <a:p>
            <a:r>
              <a:rPr lang="en-US" dirty="0"/>
              <a:t>C</a:t>
            </a:r>
            <a:r>
              <a:rPr lang="en-US" dirty="0" smtClean="0"/>
              <a:t>areer matters</a:t>
            </a:r>
          </a:p>
          <a:p>
            <a:r>
              <a:rPr lang="en-US" dirty="0"/>
              <a:t>P</a:t>
            </a:r>
            <a:r>
              <a:rPr lang="en-US" dirty="0" smtClean="0"/>
              <a:t>olicy drivers in the UK</a:t>
            </a:r>
            <a:endParaRPr lang="en-US" dirty="0"/>
          </a:p>
          <a:p>
            <a:r>
              <a:rPr lang="en-US" dirty="0" smtClean="0"/>
              <a:t>‘</a:t>
            </a:r>
            <a:r>
              <a:rPr lang="en-US" dirty="0"/>
              <a:t>LMI for All’ </a:t>
            </a:r>
            <a:r>
              <a:rPr lang="en-US" dirty="0" smtClean="0"/>
              <a:t>and #</a:t>
            </a:r>
            <a:r>
              <a:rPr lang="en-US" dirty="0" err="1" smtClean="0"/>
              <a:t>EmployID</a:t>
            </a:r>
            <a:endParaRPr lang="en-US" dirty="0" smtClean="0"/>
          </a:p>
          <a:p>
            <a:pPr lvl="1"/>
            <a:r>
              <a:rPr lang="en-GB" dirty="0" smtClean="0"/>
              <a:t>Enablers </a:t>
            </a:r>
            <a:r>
              <a:rPr lang="en-GB" dirty="0"/>
              <a:t>and </a:t>
            </a:r>
            <a:r>
              <a:rPr lang="en-GB" dirty="0" smtClean="0"/>
              <a:t>barriers</a:t>
            </a:r>
          </a:p>
          <a:p>
            <a:pPr lvl="1"/>
            <a:r>
              <a:rPr lang="en-GB" dirty="0" smtClean="0"/>
              <a:t>Macro </a:t>
            </a:r>
            <a:r>
              <a:rPr lang="en-GB" dirty="0"/>
              <a:t>challenges and </a:t>
            </a:r>
            <a:r>
              <a:rPr lang="en-GB" dirty="0" smtClean="0"/>
              <a:t>opportunities</a:t>
            </a:r>
            <a:endParaRPr lang="en-GB" dirty="0"/>
          </a:p>
          <a:p>
            <a:pPr lvl="1"/>
            <a:r>
              <a:rPr lang="en-GB" dirty="0" smtClean="0"/>
              <a:t>Levers </a:t>
            </a:r>
            <a:r>
              <a:rPr lang="en-GB" dirty="0"/>
              <a:t>for </a:t>
            </a:r>
            <a:r>
              <a:rPr lang="en-GB" dirty="0" smtClean="0"/>
              <a:t>change</a:t>
            </a:r>
            <a:endParaRPr lang="en-US" dirty="0"/>
          </a:p>
          <a:p>
            <a:r>
              <a:rPr lang="en-US" dirty="0"/>
              <a:t>Where </a:t>
            </a:r>
            <a:r>
              <a:rPr lang="en-US" dirty="0" smtClean="0"/>
              <a:t>next?</a:t>
            </a:r>
            <a:endParaRPr lang="en-US" dirty="0"/>
          </a:p>
        </p:txBody>
      </p:sp>
    </p:spTree>
    <p:extLst>
      <p:ext uri="{BB962C8B-B14F-4D97-AF65-F5344CB8AC3E}">
        <p14:creationId xmlns:p14="http://schemas.microsoft.com/office/powerpoint/2010/main" val="3148770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6563072" cy="924712"/>
          </a:xfrm>
        </p:spPr>
        <p:txBody>
          <a:bodyPr/>
          <a:lstStyle/>
          <a:p>
            <a:r>
              <a:rPr lang="en-US" dirty="0" err="1" smtClean="0">
                <a:solidFill>
                  <a:srgbClr val="FF0000"/>
                </a:solidFill>
              </a:rPr>
              <a:t>JobHappy</a:t>
            </a:r>
            <a:r>
              <a:rPr lang="en-US" dirty="0" smtClean="0">
                <a:solidFill>
                  <a:srgbClr val="FF0000"/>
                </a:solidFill>
              </a:rPr>
              <a:t>, by Harry Jones</a:t>
            </a:r>
            <a:endParaRPr lang="en-US" dirty="0">
              <a:solidFill>
                <a:srgbClr val="FF0000"/>
              </a:solidFill>
            </a:endParaRPr>
          </a:p>
        </p:txBody>
      </p:sp>
      <p:pic>
        <p:nvPicPr>
          <p:cNvPr id="5" name="Picture 4"/>
          <p:cNvPicPr/>
          <p:nvPr/>
        </p:nvPicPr>
        <p:blipFill rotWithShape="1">
          <a:blip r:embed="rId3" cstate="screen">
            <a:extLst>
              <a:ext uri="{28A0092B-C50C-407E-A947-70E740481C1C}">
                <a14:useLocalDpi xmlns:a14="http://schemas.microsoft.com/office/drawing/2010/main"/>
              </a:ext>
            </a:extLst>
          </a:blip>
          <a:srcRect/>
          <a:stretch/>
        </p:blipFill>
        <p:spPr>
          <a:xfrm>
            <a:off x="7596336" y="116632"/>
            <a:ext cx="1296144" cy="1152128"/>
          </a:xfrm>
          <a:prstGeom prst="rect">
            <a:avLst/>
          </a:prstGeom>
        </p:spPr>
      </p:pic>
      <p:sp>
        <p:nvSpPr>
          <p:cNvPr id="14" name="Rectangle 13"/>
          <p:cNvSpPr/>
          <p:nvPr/>
        </p:nvSpPr>
        <p:spPr>
          <a:xfrm>
            <a:off x="0" y="5805264"/>
            <a:ext cx="9144000" cy="830997"/>
          </a:xfrm>
          <a:prstGeom prst="rect">
            <a:avLst/>
          </a:prstGeom>
        </p:spPr>
        <p:txBody>
          <a:bodyPr wrap="square">
            <a:spAutoFit/>
          </a:bodyPr>
          <a:lstStyle/>
          <a:p>
            <a:r>
              <a:rPr lang="en-US" sz="2400" dirty="0">
                <a:latin typeface="+mj-lt"/>
                <a:hlinkClick r:id="rId4"/>
              </a:rPr>
              <a:t>https://www.youtube.com/watch?v=7imKYpvKZjk&amp;index=3&amp;list=</a:t>
            </a:r>
            <a:r>
              <a:rPr lang="en-US" sz="2400" dirty="0" smtClean="0">
                <a:latin typeface="+mj-lt"/>
                <a:hlinkClick r:id="rId4"/>
              </a:rPr>
              <a:t>PLuvzHvGAOplyzJgBX2IHLUAecElK3lzOi</a:t>
            </a:r>
            <a:r>
              <a:rPr lang="en-US" sz="2400" dirty="0" smtClean="0">
                <a:latin typeface="+mj-lt"/>
              </a:rPr>
              <a:t> </a:t>
            </a:r>
            <a:endParaRPr lang="en-US" sz="2400" dirty="0">
              <a:latin typeface="+mj-lt"/>
            </a:endParaRPr>
          </a:p>
        </p:txBody>
      </p:sp>
      <p:grpSp>
        <p:nvGrpSpPr>
          <p:cNvPr id="9" name="Group 8"/>
          <p:cNvGrpSpPr/>
          <p:nvPr/>
        </p:nvGrpSpPr>
        <p:grpSpPr>
          <a:xfrm>
            <a:off x="6012160" y="1412776"/>
            <a:ext cx="2760713" cy="4377954"/>
            <a:chOff x="0" y="0"/>
            <a:chExt cx="1606550" cy="3165475"/>
          </a:xfrm>
        </p:grpSpPr>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606550" cy="3165475"/>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9700" y="457200"/>
              <a:ext cx="1291590" cy="2286000"/>
            </a:xfrm>
            <a:prstGeom prst="rect">
              <a:avLst/>
            </a:prstGeom>
          </p:spPr>
        </p:pic>
      </p:grpSp>
      <p:pic>
        <p:nvPicPr>
          <p:cNvPr id="10" name="Picture 9"/>
          <p:cNvPicPr/>
          <p:nvPr/>
        </p:nvPicPr>
        <p:blipFill>
          <a:blip r:embed="rId7">
            <a:extLst>
              <a:ext uri="{28A0092B-C50C-407E-A947-70E740481C1C}">
                <a14:useLocalDpi xmlns:a14="http://schemas.microsoft.com/office/drawing/2010/main"/>
              </a:ext>
            </a:extLst>
          </a:blip>
          <a:stretch>
            <a:fillRect/>
          </a:stretch>
        </p:blipFill>
        <p:spPr>
          <a:xfrm>
            <a:off x="3203848" y="1340768"/>
            <a:ext cx="2831501" cy="4464496"/>
          </a:xfrm>
          <a:prstGeom prst="rect">
            <a:avLst/>
          </a:prstGeom>
        </p:spPr>
      </p:pic>
      <p:pic>
        <p:nvPicPr>
          <p:cNvPr id="15" name="Picture 14"/>
          <p:cNvPicPr/>
          <p:nvPr/>
        </p:nvPicPr>
        <p:blipFill>
          <a:blip r:embed="rId5">
            <a:extLst>
              <a:ext uri="{28A0092B-C50C-407E-A947-70E740481C1C}">
                <a14:useLocalDpi xmlns:a14="http://schemas.microsoft.com/office/drawing/2010/main"/>
              </a:ext>
            </a:extLst>
          </a:blip>
          <a:stretch>
            <a:fillRect/>
          </a:stretch>
        </p:blipFill>
        <p:spPr>
          <a:xfrm>
            <a:off x="467544" y="1340768"/>
            <a:ext cx="2736304" cy="4392488"/>
          </a:xfrm>
          <a:prstGeom prst="rect">
            <a:avLst/>
          </a:prstGeom>
        </p:spPr>
      </p:pic>
    </p:spTree>
    <p:extLst>
      <p:ext uri="{BB962C8B-B14F-4D97-AF65-F5344CB8AC3E}">
        <p14:creationId xmlns:p14="http://schemas.microsoft.com/office/powerpoint/2010/main" val="27173213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852704"/>
          </a:xfrm>
        </p:spPr>
        <p:txBody>
          <a:bodyPr/>
          <a:lstStyle/>
          <a:p>
            <a:r>
              <a:rPr lang="en-GB" dirty="0" smtClean="0">
                <a:solidFill>
                  <a:srgbClr val="FF3366"/>
                </a:solidFill>
              </a:rPr>
              <a:t>Hot Jobs: mobile app</a:t>
            </a:r>
            <a:endParaRPr lang="en-GB" dirty="0">
              <a:solidFill>
                <a:srgbClr val="FF3366"/>
              </a:solidFill>
            </a:endParaRPr>
          </a:p>
        </p:txBody>
      </p:sp>
      <p:pic>
        <p:nvPicPr>
          <p:cNvPr id="1026" name="Picture 2" descr="C:\Users\Jenny\AppData\Local\Microsoft\Windows\Temporary Internet Files\Content.Outlook\31XP44WU\Hot Jobs Resul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68760"/>
            <a:ext cx="8814286" cy="4608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910233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Shared26--LEELA\Projects\UKCES Career Database 2012-15\Dissemination\career hack app images\career_advisor_app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24744"/>
            <a:ext cx="7200799" cy="487051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67544" y="332656"/>
            <a:ext cx="7560839" cy="707886"/>
          </a:xfrm>
          <a:prstGeom prst="rect">
            <a:avLst/>
          </a:prstGeom>
          <a:noFill/>
        </p:spPr>
        <p:txBody>
          <a:bodyPr wrap="square" rtlCol="0">
            <a:spAutoFit/>
          </a:bodyPr>
          <a:lstStyle/>
          <a:p>
            <a:r>
              <a:rPr lang="en-GB" sz="4000" b="1" dirty="0" smtClean="0">
                <a:solidFill>
                  <a:srgbClr val="002060"/>
                </a:solidFill>
                <a:latin typeface="+mj-lt"/>
              </a:rPr>
              <a:t>Careers Advisor by </a:t>
            </a:r>
            <a:r>
              <a:rPr lang="en-GB" sz="4000" b="1" dirty="0" err="1" smtClean="0">
                <a:solidFill>
                  <a:srgbClr val="002060"/>
                </a:solidFill>
                <a:latin typeface="+mj-lt"/>
              </a:rPr>
              <a:t>LogToMobile</a:t>
            </a:r>
            <a:endParaRPr lang="en-GB" sz="4000" b="1" dirty="0">
              <a:solidFill>
                <a:srgbClr val="002060"/>
              </a:solidFill>
              <a:latin typeface="+mj-lt"/>
            </a:endParaRPr>
          </a:p>
        </p:txBody>
      </p:sp>
    </p:spTree>
    <p:extLst>
      <p:ext uri="{BB962C8B-B14F-4D97-AF65-F5344CB8AC3E}">
        <p14:creationId xmlns:p14="http://schemas.microsoft.com/office/powerpoint/2010/main" val="10730899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924712"/>
          </a:xfrm>
        </p:spPr>
        <p:txBody>
          <a:bodyPr>
            <a:noAutofit/>
          </a:bodyPr>
          <a:lstStyle/>
          <a:p>
            <a:r>
              <a:rPr lang="en-US" sz="3600" dirty="0" smtClean="0">
                <a:solidFill>
                  <a:srgbClr val="000090"/>
                </a:solidFill>
              </a:rPr>
              <a:t>Pinpoint, by Harry Jones and Phil Hardwick</a:t>
            </a:r>
            <a:endParaRPr lang="en-US" sz="3600" dirty="0">
              <a:solidFill>
                <a:srgbClr val="000090"/>
              </a:solidFill>
            </a:endParaRPr>
          </a:p>
        </p:txBody>
      </p:sp>
      <p:grpSp>
        <p:nvGrpSpPr>
          <p:cNvPr id="12" name="Group 11"/>
          <p:cNvGrpSpPr/>
          <p:nvPr/>
        </p:nvGrpSpPr>
        <p:grpSpPr>
          <a:xfrm>
            <a:off x="179512" y="1340768"/>
            <a:ext cx="8712968" cy="5040560"/>
            <a:chOff x="179512" y="1340768"/>
            <a:chExt cx="8492905" cy="4824536"/>
          </a:xfrm>
        </p:grpSpPr>
        <p:pic>
          <p:nvPicPr>
            <p:cNvPr id="9" name="Picture 8" descr="Pinpoint Card Li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340768"/>
              <a:ext cx="2808312" cy="4824536"/>
            </a:xfrm>
            <a:prstGeom prst="rect">
              <a:avLst/>
            </a:prstGeom>
          </p:spPr>
        </p:pic>
        <p:pic>
          <p:nvPicPr>
            <p:cNvPr id="10" name="Picture 9" descr="Pinpoint Lis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1340768"/>
              <a:ext cx="2660257" cy="4824536"/>
            </a:xfrm>
            <a:prstGeom prst="rect">
              <a:avLst/>
            </a:prstGeom>
          </p:spPr>
        </p:pic>
        <p:pic>
          <p:nvPicPr>
            <p:cNvPr id="11" name="Picture 10" descr="Pinpoint List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840" y="1340768"/>
              <a:ext cx="2700797" cy="4797152"/>
            </a:xfrm>
            <a:prstGeom prst="rect">
              <a:avLst/>
            </a:prstGeom>
          </p:spPr>
        </p:pic>
      </p:grpSp>
    </p:spTree>
    <p:extLst>
      <p:ext uri="{BB962C8B-B14F-4D97-AF65-F5344CB8AC3E}">
        <p14:creationId xmlns:p14="http://schemas.microsoft.com/office/powerpoint/2010/main" val="39694235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80696"/>
          </a:xfrm>
        </p:spPr>
        <p:txBody>
          <a:bodyPr/>
          <a:lstStyle/>
          <a:p>
            <a:r>
              <a:rPr lang="en-GB" sz="4000" dirty="0" err="1" smtClean="0"/>
              <a:t>Careerometer</a:t>
            </a:r>
            <a:r>
              <a:rPr lang="en-GB" sz="4000" dirty="0" smtClean="0"/>
              <a:t>: widget development</a:t>
            </a:r>
            <a:endParaRPr lang="en-GB" sz="4000" dirty="0"/>
          </a:p>
        </p:txBody>
      </p:sp>
      <p:sp>
        <p:nvSpPr>
          <p:cNvPr id="3" name="Content Placeholder 2"/>
          <p:cNvSpPr>
            <a:spLocks noGrp="1"/>
          </p:cNvSpPr>
          <p:nvPr>
            <p:ph idx="1"/>
          </p:nvPr>
        </p:nvSpPr>
        <p:spPr>
          <a:xfrm>
            <a:off x="467544" y="1340768"/>
            <a:ext cx="8229600" cy="4767808"/>
          </a:xfrm>
        </p:spPr>
        <p:txBody>
          <a:bodyPr>
            <a:normAutofit/>
          </a:bodyPr>
          <a:lstStyle/>
          <a:p>
            <a:r>
              <a:rPr lang="en-GB" sz="2800" b="1" dirty="0" smtClean="0"/>
              <a:t>Web application</a:t>
            </a:r>
            <a:r>
              <a:rPr lang="en-GB" sz="2800" dirty="0" smtClean="0"/>
              <a:t>: widget that can be easily deployed on websites</a:t>
            </a:r>
          </a:p>
          <a:p>
            <a:r>
              <a:rPr lang="en-GB" sz="2800" b="1" dirty="0" smtClean="0"/>
              <a:t>Access:</a:t>
            </a:r>
            <a:r>
              <a:rPr lang="en-GB" sz="2800" dirty="0"/>
              <a:t> </a:t>
            </a:r>
            <a:r>
              <a:rPr lang="en-GB" sz="2800" dirty="0" smtClean="0"/>
              <a:t>provided to data at headline level</a:t>
            </a:r>
          </a:p>
          <a:p>
            <a:r>
              <a:rPr lang="en-GB" sz="2800" b="1" dirty="0" smtClean="0"/>
              <a:t>Core elements:</a:t>
            </a:r>
            <a:r>
              <a:rPr lang="en-GB" sz="2800" dirty="0"/>
              <a:t> </a:t>
            </a:r>
            <a:r>
              <a:rPr lang="en-GB" sz="2800" dirty="0" smtClean="0"/>
              <a:t>earnings and employment prospects</a:t>
            </a:r>
          </a:p>
          <a:p>
            <a:r>
              <a:rPr lang="en-GB" sz="2800" b="1" dirty="0" smtClean="0"/>
              <a:t>Comparisons:</a:t>
            </a:r>
            <a:r>
              <a:rPr lang="en-GB" sz="2800" dirty="0"/>
              <a:t> </a:t>
            </a:r>
            <a:r>
              <a:rPr lang="en-GB" sz="2800" dirty="0" smtClean="0"/>
              <a:t>between occupations facilitated</a:t>
            </a:r>
          </a:p>
          <a:p>
            <a:r>
              <a:rPr lang="en-GB" sz="2800" b="1" dirty="0" smtClean="0"/>
              <a:t>Target users: </a:t>
            </a:r>
            <a:r>
              <a:rPr lang="en-GB" sz="2800" dirty="0" smtClean="0"/>
              <a:t>Years 7-13 learners; 19+ learners; parents and carers; undergraduates; career development professionals</a:t>
            </a:r>
          </a:p>
          <a:p>
            <a:r>
              <a:rPr lang="en-GB" sz="2800" b="1" dirty="0" smtClean="0"/>
              <a:t>Timeline:</a:t>
            </a:r>
            <a:r>
              <a:rPr lang="en-GB" sz="2800" dirty="0"/>
              <a:t> </a:t>
            </a:r>
            <a:r>
              <a:rPr lang="en-GB" sz="2800" dirty="0" smtClean="0"/>
              <a:t>Available now</a:t>
            </a:r>
            <a:endParaRPr lang="en-GB" sz="2800" dirty="0"/>
          </a:p>
        </p:txBody>
      </p:sp>
    </p:spTree>
    <p:extLst>
      <p:ext uri="{BB962C8B-B14F-4D97-AF65-F5344CB8AC3E}">
        <p14:creationId xmlns:p14="http://schemas.microsoft.com/office/powerpoint/2010/main" val="24788708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67744" y="404664"/>
            <a:ext cx="6696744" cy="5908891"/>
          </a:xfrm>
          <a:prstGeom prst="rect">
            <a:avLst/>
          </a:prstGeom>
        </p:spPr>
      </p:pic>
      <p:sp>
        <p:nvSpPr>
          <p:cNvPr id="6" name="Rectangle 5"/>
          <p:cNvSpPr/>
          <p:nvPr/>
        </p:nvSpPr>
        <p:spPr>
          <a:xfrm>
            <a:off x="0" y="5402"/>
            <a:ext cx="9324528" cy="792088"/>
          </a:xfrm>
          <a:prstGeom prst="rect">
            <a:avLst/>
          </a:prstGeom>
          <a:solidFill>
            <a:srgbClr val="E85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r>
              <a:rPr lang="en-GB" sz="2800" b="1" dirty="0" smtClean="0">
                <a:solidFill>
                  <a:srgbClr val="FFFFFF"/>
                </a:solidFill>
                <a:latin typeface="NeueHaasGroteskDisp Std Blk"/>
                <a:cs typeface="Arial" pitchFamily="34" charset="0"/>
              </a:rPr>
              <a:t>LMI for All widget</a:t>
            </a:r>
            <a:endParaRPr lang="en-GB" sz="2800" b="1" dirty="0">
              <a:solidFill>
                <a:srgbClr val="FFFFFF"/>
              </a:solidFill>
              <a:latin typeface="NeueHaasGroteskDisp Std Blk"/>
              <a:cs typeface="Arial" pitchFamily="34" charset="0"/>
            </a:endParaRPr>
          </a:p>
        </p:txBody>
      </p:sp>
      <p:sp>
        <p:nvSpPr>
          <p:cNvPr id="4" name="Title 1"/>
          <p:cNvSpPr>
            <a:spLocks noGrp="1"/>
          </p:cNvSpPr>
          <p:nvPr>
            <p:ph type="title"/>
          </p:nvPr>
        </p:nvSpPr>
        <p:spPr>
          <a:xfrm>
            <a:off x="395536" y="260648"/>
            <a:ext cx="1440160" cy="6120680"/>
          </a:xfrm>
        </p:spPr>
        <p:txBody>
          <a:bodyPr vert="vert270"/>
          <a:lstStyle/>
          <a:p>
            <a:r>
              <a:rPr lang="en-GB" dirty="0" err="1" smtClean="0">
                <a:solidFill>
                  <a:schemeClr val="tx1"/>
                </a:solidFill>
              </a:rPr>
              <a:t>Careerometer</a:t>
            </a:r>
            <a:r>
              <a:rPr lang="en-GB" dirty="0" smtClean="0">
                <a:solidFill>
                  <a:schemeClr val="tx1"/>
                </a:solidFill>
              </a:rPr>
              <a:t> widget – freely available</a:t>
            </a:r>
            <a:endParaRPr lang="en-GB" dirty="0">
              <a:solidFill>
                <a:schemeClr val="tx1"/>
              </a:solidFill>
            </a:endParaRPr>
          </a:p>
        </p:txBody>
      </p:sp>
    </p:spTree>
    <p:extLst>
      <p:ext uri="{BB962C8B-B14F-4D97-AF65-F5344CB8AC3E}">
        <p14:creationId xmlns:p14="http://schemas.microsoft.com/office/powerpoint/2010/main" val="17563961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568952" cy="720080"/>
          </a:xfrm>
        </p:spPr>
        <p:txBody>
          <a:bodyPr>
            <a:normAutofit/>
          </a:bodyPr>
          <a:lstStyle/>
          <a:p>
            <a:pPr marL="0" indent="0">
              <a:buNone/>
            </a:pPr>
            <a:r>
              <a:rPr lang="en-GB" sz="3600" b="1" dirty="0" err="1" smtClean="0">
                <a:solidFill>
                  <a:srgbClr val="000090"/>
                </a:solidFill>
                <a:latin typeface="Arial" pitchFamily="34" charset="0"/>
                <a:cs typeface="Arial" pitchFamily="34" charset="0"/>
              </a:rPr>
              <a:t>icould</a:t>
            </a:r>
            <a:endParaRPr lang="en-GB" sz="3600" b="1" dirty="0" smtClean="0">
              <a:solidFill>
                <a:srgbClr val="000090"/>
              </a:solidFill>
              <a:latin typeface="Arial" pitchFamily="34" charset="0"/>
              <a:cs typeface="Arial" pitchFamily="34" charset="0"/>
            </a:endParaRPr>
          </a:p>
          <a:p>
            <a:pPr marL="0" indent="0">
              <a:buNone/>
            </a:pPr>
            <a:endParaRPr lang="en-GB" sz="2400" dirty="0" smtClean="0">
              <a:latin typeface="Calibri" pitchFamily="34" charset="0"/>
            </a:endParaRPr>
          </a:p>
          <a:p>
            <a:endParaRPr lang="en-GB"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3968" y="1052736"/>
            <a:ext cx="4589922" cy="475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520" y="980728"/>
            <a:ext cx="3960440" cy="50377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2987824" y="6165304"/>
            <a:ext cx="5760640" cy="523220"/>
          </a:xfrm>
          <a:prstGeom prst="rect">
            <a:avLst/>
          </a:prstGeom>
          <a:noFill/>
        </p:spPr>
        <p:txBody>
          <a:bodyPr wrap="square" rtlCol="0">
            <a:spAutoFit/>
          </a:bodyPr>
          <a:lstStyle/>
          <a:p>
            <a:pPr algn="r"/>
            <a:r>
              <a:rPr lang="en-GB" sz="2800" dirty="0">
                <a:latin typeface="+mj-lt"/>
                <a:hlinkClick r:id="rId5"/>
              </a:rPr>
              <a:t>http://icould.com</a:t>
            </a:r>
            <a:r>
              <a:rPr lang="en-GB" sz="2800" dirty="0" smtClean="0">
                <a:latin typeface="+mj-lt"/>
                <a:hlinkClick r:id="rId5"/>
              </a:rPr>
              <a:t>/</a:t>
            </a:r>
            <a:r>
              <a:rPr lang="en-GB" sz="2800" dirty="0" smtClean="0">
                <a:latin typeface="+mj-lt"/>
              </a:rPr>
              <a:t> </a:t>
            </a:r>
            <a:endParaRPr lang="en-GB" sz="2800" dirty="0">
              <a:latin typeface="+mj-lt"/>
            </a:endParaRPr>
          </a:p>
        </p:txBody>
      </p:sp>
    </p:spTree>
    <p:extLst>
      <p:ext uri="{BB962C8B-B14F-4D97-AF65-F5344CB8AC3E}">
        <p14:creationId xmlns:p14="http://schemas.microsoft.com/office/powerpoint/2010/main" val="35561604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45224"/>
            <a:ext cx="8229600" cy="504056"/>
          </a:xfrm>
        </p:spPr>
        <p:txBody>
          <a:bodyPr>
            <a:normAutofit/>
          </a:bodyPr>
          <a:lstStyle/>
          <a:p>
            <a:pPr algn="r"/>
            <a:r>
              <a:rPr lang="en-US" sz="2400" dirty="0">
                <a:hlinkClick r:id="rId3"/>
              </a:rPr>
              <a:t>http://</a:t>
            </a:r>
            <a:r>
              <a:rPr lang="en-US" sz="2400" dirty="0" smtClean="0">
                <a:hlinkClick r:id="rId3"/>
              </a:rPr>
              <a:t>skillsmatch.intelligentlondon.org.uk</a:t>
            </a:r>
            <a:r>
              <a:rPr lang="en-US" sz="2400" dirty="0" smtClean="0"/>
              <a:t> </a:t>
            </a:r>
            <a:endParaRPr lang="en-US" sz="2400" dirty="0"/>
          </a:p>
        </p:txBody>
      </p:sp>
      <p:pic>
        <p:nvPicPr>
          <p:cNvPr id="4" name="Picture 3" descr="skillsmatch.tif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1" y="692696"/>
            <a:ext cx="9144000" cy="4438547"/>
          </a:xfrm>
          <a:prstGeom prst="rect">
            <a:avLst/>
          </a:prstGeom>
        </p:spPr>
      </p:pic>
      <p:sp>
        <p:nvSpPr>
          <p:cNvPr id="3" name="Rectangle 2"/>
          <p:cNvSpPr/>
          <p:nvPr/>
        </p:nvSpPr>
        <p:spPr>
          <a:xfrm>
            <a:off x="3856036" y="3244334"/>
            <a:ext cx="1431927" cy="369332"/>
          </a:xfrm>
          <a:prstGeom prst="rect">
            <a:avLst/>
          </a:prstGeom>
        </p:spPr>
        <p:txBody>
          <a:bodyPr wrap="none">
            <a:spAutoFit/>
          </a:bodyPr>
          <a:lstStyle/>
          <a:p>
            <a:r>
              <a:rPr lang="en-US" dirty="0"/>
              <a:t>BA 10685947</a:t>
            </a:r>
          </a:p>
        </p:txBody>
      </p:sp>
      <p:sp>
        <p:nvSpPr>
          <p:cNvPr id="5" name="Rectangle 4"/>
          <p:cNvSpPr/>
          <p:nvPr/>
        </p:nvSpPr>
        <p:spPr>
          <a:xfrm>
            <a:off x="3856036" y="3244334"/>
            <a:ext cx="1431927" cy="369332"/>
          </a:xfrm>
          <a:prstGeom prst="rect">
            <a:avLst/>
          </a:prstGeom>
        </p:spPr>
        <p:txBody>
          <a:bodyPr wrap="none">
            <a:spAutoFit/>
          </a:bodyPr>
          <a:lstStyle/>
          <a:p>
            <a:r>
              <a:rPr lang="en-US" dirty="0"/>
              <a:t>BA 10685947</a:t>
            </a:r>
          </a:p>
        </p:txBody>
      </p:sp>
    </p:spTree>
    <p:extLst>
      <p:ext uri="{BB962C8B-B14F-4D97-AF65-F5344CB8AC3E}">
        <p14:creationId xmlns:p14="http://schemas.microsoft.com/office/powerpoint/2010/main" val="21569638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Inhaltsplatzhalter 2"/>
          <p:cNvSpPr txBox="1">
            <a:spLocks/>
          </p:cNvSpPr>
          <p:nvPr/>
        </p:nvSpPr>
        <p:spPr bwMode="auto">
          <a:xfrm flipH="1">
            <a:off x="12565285" y="3212976"/>
            <a:ext cx="287635" cy="165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spcBef>
                <a:spcPct val="20000"/>
              </a:spcBef>
              <a:buFont typeface="Arial" charset="0"/>
              <a:buNone/>
            </a:pPr>
            <a:endParaRPr lang="de-DE" dirty="0">
              <a:solidFill>
                <a:srgbClr val="898989"/>
              </a:solidFill>
            </a:endParaRPr>
          </a:p>
          <a:p>
            <a:pPr eaLnBrk="1" hangingPunct="1">
              <a:lnSpc>
                <a:spcPct val="90000"/>
              </a:lnSpc>
              <a:spcBef>
                <a:spcPct val="20000"/>
              </a:spcBef>
              <a:buFont typeface="Arial" charset="0"/>
              <a:buNone/>
            </a:pPr>
            <a:endParaRPr lang="de-DE" sz="2800" dirty="0">
              <a:solidFill>
                <a:srgbClr val="898989"/>
              </a:solidFill>
            </a:endParaRPr>
          </a:p>
        </p:txBody>
      </p:sp>
      <p:pic>
        <p:nvPicPr>
          <p:cNvPr id="4" name="image2.png"/>
          <p:cNvPicPr>
            <a:picLocks noChangeAspect="1"/>
          </p:cNvPicPr>
          <p:nvPr/>
        </p:nvPicPr>
        <p:blipFill>
          <a:blip r:embed="rId3">
            <a:extLst/>
          </a:blip>
          <a:stretch>
            <a:fillRect/>
          </a:stretch>
        </p:blipFill>
        <p:spPr>
          <a:xfrm>
            <a:off x="9789637" y="7956408"/>
            <a:ext cx="1155983" cy="1318544"/>
          </a:xfrm>
          <a:prstGeom prst="rect">
            <a:avLst/>
          </a:prstGeom>
          <a:ln w="12700">
            <a:miter lim="400000"/>
          </a:ln>
        </p:spPr>
      </p:pic>
      <p:pic>
        <p:nvPicPr>
          <p:cNvPr id="5" name="image2.png"/>
          <p:cNvPicPr>
            <a:picLocks noChangeAspect="1"/>
          </p:cNvPicPr>
          <p:nvPr/>
        </p:nvPicPr>
        <p:blipFill>
          <a:blip r:embed="rId3">
            <a:extLst/>
          </a:blip>
          <a:stretch>
            <a:fillRect/>
          </a:stretch>
        </p:blipFill>
        <p:spPr>
          <a:xfrm>
            <a:off x="9942037" y="8108808"/>
            <a:ext cx="1155983" cy="1318544"/>
          </a:xfrm>
          <a:prstGeom prst="rect">
            <a:avLst/>
          </a:prstGeom>
          <a:ln w="12700">
            <a:miter lim="400000"/>
          </a:ln>
        </p:spPr>
      </p:pic>
      <p:pic>
        <p:nvPicPr>
          <p:cNvPr id="6" name="image2.png"/>
          <p:cNvPicPr>
            <a:picLocks noChangeAspect="1"/>
          </p:cNvPicPr>
          <p:nvPr/>
        </p:nvPicPr>
        <p:blipFill>
          <a:blip r:embed="rId3">
            <a:extLst/>
          </a:blip>
          <a:stretch>
            <a:fillRect/>
          </a:stretch>
        </p:blipFill>
        <p:spPr>
          <a:xfrm>
            <a:off x="10094437" y="8261208"/>
            <a:ext cx="1155983" cy="1318544"/>
          </a:xfrm>
          <a:prstGeom prst="rect">
            <a:avLst/>
          </a:prstGeom>
          <a:ln w="12700">
            <a:miter lim="400000"/>
          </a:ln>
        </p:spPr>
      </p:pic>
      <p:sp>
        <p:nvSpPr>
          <p:cNvPr id="2" name="Title 1"/>
          <p:cNvSpPr>
            <a:spLocks noGrp="1"/>
          </p:cNvSpPr>
          <p:nvPr>
            <p:ph type="title"/>
          </p:nvPr>
        </p:nvSpPr>
        <p:spPr/>
        <p:txBody>
          <a:bodyPr/>
          <a:lstStyle/>
          <a:p>
            <a:r>
              <a:rPr lang="en-US" dirty="0" err="1" smtClean="0"/>
              <a:t>EmployID</a:t>
            </a:r>
            <a:endParaRPr lang="en-US" dirty="0"/>
          </a:p>
        </p:txBody>
      </p:sp>
      <p:pic>
        <p:nvPicPr>
          <p:cNvPr id="9" name="image2.png"/>
          <p:cNvPicPr>
            <a:picLocks noChangeAspect="1"/>
          </p:cNvPicPr>
          <p:nvPr/>
        </p:nvPicPr>
        <p:blipFill>
          <a:blip r:embed="rId3">
            <a:extLst/>
          </a:blip>
          <a:stretch>
            <a:fillRect/>
          </a:stretch>
        </p:blipFill>
        <p:spPr>
          <a:xfrm>
            <a:off x="10246837" y="8413608"/>
            <a:ext cx="1155983" cy="1318544"/>
          </a:xfrm>
          <a:prstGeom prst="rect">
            <a:avLst/>
          </a:prstGeom>
          <a:ln w="12700">
            <a:miter lim="400000"/>
          </a:ln>
        </p:spPr>
      </p:pic>
      <p:pic>
        <p:nvPicPr>
          <p:cNvPr id="10" name="image2.png"/>
          <p:cNvPicPr>
            <a:picLocks noChangeAspect="1"/>
          </p:cNvPicPr>
          <p:nvPr/>
        </p:nvPicPr>
        <p:blipFill>
          <a:blip r:embed="rId3">
            <a:extLst/>
          </a:blip>
          <a:stretch>
            <a:fillRect/>
          </a:stretch>
        </p:blipFill>
        <p:spPr>
          <a:xfrm>
            <a:off x="10399237" y="8566008"/>
            <a:ext cx="1155983" cy="1318544"/>
          </a:xfrm>
          <a:prstGeom prst="rect">
            <a:avLst/>
          </a:prstGeom>
          <a:ln w="12700">
            <a:miter lim="400000"/>
          </a:ln>
        </p:spPr>
      </p:pic>
      <p:pic>
        <p:nvPicPr>
          <p:cNvPr id="11" name="image2.png"/>
          <p:cNvPicPr>
            <a:picLocks noChangeAspect="1"/>
          </p:cNvPicPr>
          <p:nvPr/>
        </p:nvPicPr>
        <p:blipFill>
          <a:blip r:embed="rId3">
            <a:extLst/>
          </a:blip>
          <a:stretch>
            <a:fillRect/>
          </a:stretch>
        </p:blipFill>
        <p:spPr>
          <a:xfrm>
            <a:off x="10551637" y="8718408"/>
            <a:ext cx="1155983" cy="1318544"/>
          </a:xfrm>
          <a:prstGeom prst="rect">
            <a:avLst/>
          </a:prstGeom>
          <a:ln w="12700">
            <a:miter lim="400000"/>
          </a:ln>
        </p:spPr>
      </p:pic>
      <p:pic>
        <p:nvPicPr>
          <p:cNvPr id="14" name="image2.png"/>
          <p:cNvPicPr/>
          <p:nvPr/>
        </p:nvPicPr>
        <p:blipFill>
          <a:blip r:embed="rId3">
            <a:extLst/>
          </a:blip>
          <a:stretch>
            <a:fillRect/>
          </a:stretch>
        </p:blipFill>
        <p:spPr>
          <a:xfrm>
            <a:off x="7668344" y="404664"/>
            <a:ext cx="685800" cy="781685"/>
          </a:xfrm>
          <a:prstGeom prst="rect">
            <a:avLst/>
          </a:prstGeom>
          <a:ln w="12700">
            <a:miter lim="400000"/>
          </a:ln>
        </p:spPr>
      </p:pic>
      <p:sp>
        <p:nvSpPr>
          <p:cNvPr id="16" name="Content Placeholder 15"/>
          <p:cNvSpPr>
            <a:spLocks noGrp="1"/>
          </p:cNvSpPr>
          <p:nvPr>
            <p:ph idx="1"/>
          </p:nvPr>
        </p:nvSpPr>
        <p:spPr/>
        <p:txBody>
          <a:bodyPr/>
          <a:lstStyle/>
          <a:p>
            <a:pPr marL="0" indent="0">
              <a:buNone/>
            </a:pPr>
            <a:r>
              <a:rPr lang="en-US" sz="2800" dirty="0"/>
              <a:t>Aim:</a:t>
            </a:r>
            <a:r>
              <a:rPr lang="en-GB" sz="2800" dirty="0"/>
              <a:t> To support PES practitioners and their organisations </a:t>
            </a:r>
            <a:r>
              <a:rPr lang="en-GB" sz="2800" dirty="0" smtClean="0"/>
              <a:t>across Europe in </a:t>
            </a:r>
            <a:r>
              <a:rPr lang="en-GB" sz="2800" dirty="0"/>
              <a:t>engaging actively in professional identity </a:t>
            </a:r>
            <a:r>
              <a:rPr lang="en-GB" sz="2800" dirty="0" smtClean="0"/>
              <a:t>transformation</a:t>
            </a:r>
          </a:p>
          <a:p>
            <a:pPr marL="0" indent="0">
              <a:buNone/>
            </a:pPr>
            <a:r>
              <a:rPr lang="en-GB" sz="2800" dirty="0" smtClean="0"/>
              <a:t>Developing </a:t>
            </a:r>
            <a:r>
              <a:rPr lang="en-GB" sz="2800" dirty="0"/>
              <a:t>a set of </a:t>
            </a:r>
            <a:r>
              <a:rPr lang="en-GB" sz="2800" dirty="0" smtClean="0"/>
              <a:t>services: </a:t>
            </a:r>
            <a:r>
              <a:rPr lang="en-GB" sz="2800" dirty="0" err="1" smtClean="0"/>
              <a:t>eCoaching</a:t>
            </a:r>
            <a:r>
              <a:rPr lang="en-GB" sz="2800" dirty="0"/>
              <a:t>, reflection, MOOCs</a:t>
            </a:r>
            <a:r>
              <a:rPr lang="en-GB" sz="2800" dirty="0" smtClean="0"/>
              <a:t>, online networking, analytical &amp; learning </a:t>
            </a:r>
            <a:r>
              <a:rPr lang="en-GB" sz="2800" dirty="0"/>
              <a:t>support tools, leading to improved individual and </a:t>
            </a:r>
            <a:r>
              <a:rPr lang="en-GB" sz="2800" dirty="0" smtClean="0"/>
              <a:t>organisational performance </a:t>
            </a:r>
            <a:r>
              <a:rPr lang="en-GB" sz="2800" dirty="0"/>
              <a:t>in the delivery of employment </a:t>
            </a:r>
            <a:r>
              <a:rPr lang="en-GB" sz="2800" dirty="0" smtClean="0"/>
              <a:t>services</a:t>
            </a:r>
            <a:endParaRPr lang="en-GB" sz="2800" dirty="0"/>
          </a:p>
          <a:p>
            <a:pPr marL="0" indent="0">
              <a:buNone/>
            </a:pPr>
            <a:r>
              <a:rPr lang="en-US" sz="2800" b="1" dirty="0" smtClean="0"/>
              <a:t>Join as an Associate Partner </a:t>
            </a:r>
            <a:r>
              <a:rPr lang="en-US" sz="2800" b="1" dirty="0"/>
              <a:t>(free) </a:t>
            </a:r>
            <a:r>
              <a:rPr lang="en-US" sz="2800" dirty="0"/>
              <a:t>– https://</a:t>
            </a:r>
            <a:r>
              <a:rPr lang="en-US" sz="2800" dirty="0" err="1"/>
              <a:t>employid.eu</a:t>
            </a:r>
            <a:r>
              <a:rPr lang="en-US" sz="2800" dirty="0"/>
              <a:t>/associate-partner-members</a:t>
            </a:r>
          </a:p>
        </p:txBody>
      </p:sp>
    </p:spTree>
    <p:extLst>
      <p:ext uri="{BB962C8B-B14F-4D97-AF65-F5344CB8AC3E}">
        <p14:creationId xmlns:p14="http://schemas.microsoft.com/office/powerpoint/2010/main" val="30757734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Where next?</a:t>
            </a:r>
            <a:endParaRPr lang="en-US" sz="4000" dirty="0"/>
          </a:p>
        </p:txBody>
      </p:sp>
      <p:sp>
        <p:nvSpPr>
          <p:cNvPr id="6" name="Text Placeholder 5"/>
          <p:cNvSpPr>
            <a:spLocks noGrp="1"/>
          </p:cNvSpPr>
          <p:nvPr>
            <p:ph type="body" idx="4294967295"/>
          </p:nvPr>
        </p:nvSpPr>
        <p:spPr>
          <a:xfrm>
            <a:off x="467544" y="1600200"/>
            <a:ext cx="7762056" cy="4525963"/>
          </a:xfrm>
        </p:spPr>
        <p:txBody>
          <a:bodyPr>
            <a:normAutofit lnSpcReduction="10000"/>
          </a:bodyPr>
          <a:lstStyle/>
          <a:p>
            <a:r>
              <a:rPr lang="en-GB" dirty="0" smtClean="0"/>
              <a:t>DWP/ </a:t>
            </a:r>
            <a:r>
              <a:rPr lang="en-GB" dirty="0" err="1" smtClean="0"/>
              <a:t>EmployID</a:t>
            </a:r>
            <a:r>
              <a:rPr lang="en-GB" dirty="0" smtClean="0"/>
              <a:t> developing &amp; </a:t>
            </a:r>
            <a:r>
              <a:rPr lang="en-GB" dirty="0"/>
              <a:t>implementing a Dashboard for </a:t>
            </a:r>
            <a:r>
              <a:rPr lang="en-GB" dirty="0" smtClean="0"/>
              <a:t>Work </a:t>
            </a:r>
            <a:r>
              <a:rPr lang="en-GB" dirty="0"/>
              <a:t>Coaches in Job Centres as well </a:t>
            </a:r>
            <a:r>
              <a:rPr lang="en-GB" dirty="0" smtClean="0"/>
              <a:t>as Employment </a:t>
            </a:r>
            <a:r>
              <a:rPr lang="en-GB" dirty="0"/>
              <a:t>Advisers working with </a:t>
            </a:r>
            <a:r>
              <a:rPr lang="en-GB" dirty="0" smtClean="0"/>
              <a:t>companies</a:t>
            </a:r>
          </a:p>
          <a:p>
            <a:r>
              <a:rPr lang="en-GB" dirty="0" smtClean="0"/>
              <a:t>Redesigned widget </a:t>
            </a:r>
          </a:p>
          <a:p>
            <a:r>
              <a:rPr lang="en-GB" dirty="0" smtClean="0"/>
              <a:t>Careers </a:t>
            </a:r>
            <a:r>
              <a:rPr lang="en-GB" dirty="0" err="1" smtClean="0"/>
              <a:t>Chatbot</a:t>
            </a:r>
            <a:endParaRPr lang="en-GB" dirty="0" smtClean="0"/>
          </a:p>
          <a:p>
            <a:r>
              <a:rPr lang="en-US" dirty="0" smtClean="0"/>
              <a:t>National Career </a:t>
            </a:r>
            <a:r>
              <a:rPr lang="en-US" dirty="0"/>
              <a:t>D</a:t>
            </a:r>
            <a:r>
              <a:rPr lang="en-US" dirty="0" smtClean="0"/>
              <a:t>evelopment Strategies – four nations</a:t>
            </a:r>
          </a:p>
          <a:p>
            <a:pPr marL="0" indent="0">
              <a:buNone/>
            </a:pPr>
            <a:endParaRPr lang="en-US" dirty="0"/>
          </a:p>
        </p:txBody>
      </p:sp>
    </p:spTree>
    <p:extLst>
      <p:ext uri="{BB962C8B-B14F-4D97-AF65-F5344CB8AC3E}">
        <p14:creationId xmlns:p14="http://schemas.microsoft.com/office/powerpoint/2010/main" val="41603837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0125"/>
            <a:ext cx="4716463" cy="430213"/>
          </a:xfrm>
          <a:prstGeom prst="rect">
            <a:avLst/>
          </a:prstGeom>
        </p:spPr>
        <p:txBody>
          <a:bodyPr>
            <a:spAutoFit/>
          </a:bodyPr>
          <a:lstStyle/>
          <a:p>
            <a:pPr eaLnBrk="1" fontAlgn="auto" hangingPunct="1">
              <a:spcBef>
                <a:spcPts val="0"/>
              </a:spcBef>
              <a:spcAft>
                <a:spcPts val="0"/>
              </a:spcAft>
              <a:defRPr/>
            </a:pPr>
            <a:r>
              <a:rPr lang="en-GB" sz="2200" b="1" i="1" dirty="0">
                <a:solidFill>
                  <a:schemeClr val="tx2">
                    <a:lumMod val="75000"/>
                  </a:schemeClr>
                </a:solidFill>
                <a:latin typeface="+mj-lt"/>
                <a:ea typeface="+mn-ea"/>
                <a:cs typeface="Arial" panose="020B0604020202020204" pitchFamily="34" charset="0"/>
              </a:rPr>
              <a:t>...against teenage aspirations</a:t>
            </a:r>
          </a:p>
        </p:txBody>
      </p:sp>
      <p:pic>
        <p:nvPicPr>
          <p:cNvPr id="5123" name="Picture 9"/>
          <p:cNvPicPr>
            <a:picLocks noChangeAspect="1" noChangeArrowheads="1"/>
          </p:cNvPicPr>
          <p:nvPr/>
        </p:nvPicPr>
        <p:blipFill>
          <a:blip r:embed="rId3">
            <a:extLst>
              <a:ext uri="{28A0092B-C50C-407E-A947-70E740481C1C}">
                <a14:useLocalDpi xmlns:a14="http://schemas.microsoft.com/office/drawing/2010/main" val="0"/>
              </a:ext>
            </a:extLst>
          </a:blip>
          <a:srcRect r="23824"/>
          <a:stretch>
            <a:fillRect/>
          </a:stretch>
        </p:blipFill>
        <p:spPr bwMode="auto">
          <a:xfrm>
            <a:off x="0" y="1508125"/>
            <a:ext cx="9144000" cy="449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998538"/>
            <a:ext cx="1296987"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2" descr="https://almanac.ukces.org.uk/Almanac%20Library/UKCES-logo_P411_WarmRed_proc.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4275" y="998538"/>
            <a:ext cx="118745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2" descr="E:\logo for bf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0" y="857250"/>
            <a:ext cx="1368425"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6034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924712"/>
          </a:xfrm>
        </p:spPr>
        <p:txBody>
          <a:bodyPr/>
          <a:lstStyle/>
          <a:p>
            <a:r>
              <a:rPr lang="en-GB" sz="4000" dirty="0" smtClean="0"/>
              <a:t>For more information…</a:t>
            </a:r>
            <a:endParaRPr lang="en-GB" sz="4000" dirty="0"/>
          </a:p>
        </p:txBody>
      </p:sp>
      <p:sp>
        <p:nvSpPr>
          <p:cNvPr id="5" name="Content Placeholder 4"/>
          <p:cNvSpPr>
            <a:spLocks noGrp="1"/>
          </p:cNvSpPr>
          <p:nvPr>
            <p:ph idx="1"/>
          </p:nvPr>
        </p:nvSpPr>
        <p:spPr>
          <a:xfrm>
            <a:off x="467544" y="1484784"/>
            <a:ext cx="8219256" cy="4248472"/>
          </a:xfrm>
        </p:spPr>
        <p:txBody>
          <a:bodyPr>
            <a:normAutofit/>
          </a:bodyPr>
          <a:lstStyle/>
          <a:p>
            <a:pPr marL="0" lvl="1" indent="0">
              <a:spcBef>
                <a:spcPts val="600"/>
              </a:spcBef>
              <a:buNone/>
            </a:pPr>
            <a:r>
              <a:rPr lang="en-GB" b="1" dirty="0" smtClean="0"/>
              <a:t>Website:</a:t>
            </a:r>
          </a:p>
          <a:p>
            <a:pPr marL="0" lvl="1" indent="0">
              <a:spcBef>
                <a:spcPts val="600"/>
              </a:spcBef>
              <a:buNone/>
            </a:pPr>
            <a:r>
              <a:rPr lang="en-GB" u="sng" dirty="0" smtClean="0">
                <a:solidFill>
                  <a:srgbClr val="3333CC"/>
                </a:solidFill>
              </a:rPr>
              <a:t>http</a:t>
            </a:r>
            <a:r>
              <a:rPr lang="en-GB" u="sng" dirty="0">
                <a:solidFill>
                  <a:srgbClr val="3333CC"/>
                </a:solidFill>
              </a:rPr>
              <a:t>://www.lmiforall.org.uk</a:t>
            </a:r>
            <a:r>
              <a:rPr lang="en-GB" u="sng" dirty="0" smtClean="0">
                <a:solidFill>
                  <a:srgbClr val="3333CC"/>
                </a:solidFill>
              </a:rPr>
              <a:t>/</a:t>
            </a:r>
          </a:p>
          <a:p>
            <a:pPr marL="0" lvl="1" indent="0">
              <a:spcBef>
                <a:spcPts val="600"/>
              </a:spcBef>
              <a:buNone/>
            </a:pPr>
            <a:r>
              <a:rPr lang="en-GB" u="sng" dirty="0" smtClean="0">
                <a:solidFill>
                  <a:srgbClr val="3333CC"/>
                </a:solidFill>
              </a:rPr>
              <a:t>https</a:t>
            </a:r>
            <a:r>
              <a:rPr lang="en-GB" u="sng" dirty="0">
                <a:solidFill>
                  <a:srgbClr val="3333CC"/>
                </a:solidFill>
              </a:rPr>
              <a:t>://</a:t>
            </a:r>
            <a:r>
              <a:rPr lang="en-GB" u="sng" dirty="0" err="1">
                <a:solidFill>
                  <a:srgbClr val="3333CC"/>
                </a:solidFill>
              </a:rPr>
              <a:t>employid.eu</a:t>
            </a:r>
            <a:r>
              <a:rPr lang="en-GB" u="sng" dirty="0" smtClean="0">
                <a:solidFill>
                  <a:srgbClr val="3333CC"/>
                </a:solidFill>
              </a:rPr>
              <a:t>/</a:t>
            </a:r>
          </a:p>
          <a:p>
            <a:pPr marL="0" lvl="1" indent="0">
              <a:spcBef>
                <a:spcPts val="600"/>
              </a:spcBef>
              <a:buNone/>
            </a:pPr>
            <a:r>
              <a:rPr lang="en-GB" dirty="0" smtClean="0"/>
              <a:t>#</a:t>
            </a:r>
            <a:r>
              <a:rPr lang="en-GB" dirty="0" err="1" smtClean="0"/>
              <a:t>employID</a:t>
            </a:r>
            <a:endParaRPr lang="en-GB" dirty="0" smtClean="0"/>
          </a:p>
          <a:p>
            <a:pPr>
              <a:buNone/>
            </a:pPr>
            <a:r>
              <a:rPr lang="en-GB" sz="2800" dirty="0"/>
              <a:t>@</a:t>
            </a:r>
            <a:r>
              <a:rPr lang="en-GB" sz="2800" dirty="0" err="1" smtClean="0"/>
              <a:t>deirdretalks</a:t>
            </a:r>
            <a:endParaRPr lang="en-GB" sz="2800" dirty="0" smtClean="0"/>
          </a:p>
          <a:p>
            <a:pPr>
              <a:buNone/>
            </a:pPr>
            <a:r>
              <a:rPr lang="en-GB" sz="2800" dirty="0"/>
              <a:t>http://www2.warwick.ac.uk/</a:t>
            </a:r>
            <a:r>
              <a:rPr lang="en-GB" sz="2800" dirty="0" err="1"/>
              <a:t>fac</a:t>
            </a:r>
            <a:r>
              <a:rPr lang="en-GB" sz="2800" dirty="0"/>
              <a:t>/</a:t>
            </a:r>
            <a:r>
              <a:rPr lang="en-GB" sz="2800" dirty="0" err="1"/>
              <a:t>soc</a:t>
            </a:r>
            <a:r>
              <a:rPr lang="en-GB" sz="2800" dirty="0"/>
              <a:t>/</a:t>
            </a:r>
            <a:r>
              <a:rPr lang="en-GB" sz="2800" dirty="0" err="1"/>
              <a:t>ier</a:t>
            </a:r>
            <a:r>
              <a:rPr lang="en-GB" sz="2800" dirty="0" smtClean="0"/>
              <a:t>/ </a:t>
            </a:r>
          </a:p>
          <a:p>
            <a:pPr>
              <a:buNone/>
            </a:pPr>
            <a:r>
              <a:rPr lang="en-GB" sz="2800" b="1" dirty="0" smtClean="0"/>
              <a:t>Email: </a:t>
            </a:r>
          </a:p>
          <a:p>
            <a:pPr>
              <a:buNone/>
            </a:pPr>
            <a:r>
              <a:rPr lang="en-GB" sz="2800" u="sng" dirty="0" err="1" smtClean="0">
                <a:solidFill>
                  <a:schemeClr val="accent6"/>
                </a:solidFill>
              </a:rPr>
              <a:t>deirdre.hughes@warwick.ac.uk</a:t>
            </a:r>
            <a:endParaRPr lang="en-GB" sz="2800" u="sng" dirty="0" smtClean="0">
              <a:solidFill>
                <a:schemeClr val="accent6"/>
              </a:solidFill>
            </a:endParaRPr>
          </a:p>
          <a:p>
            <a:pPr>
              <a:buNone/>
            </a:pPr>
            <a:endParaRPr lang="en-GB" sz="2800" b="1" dirty="0" smtClean="0"/>
          </a:p>
          <a:p>
            <a:pPr>
              <a:buNone/>
            </a:pPr>
            <a:endParaRPr lang="en-GB" dirty="0"/>
          </a:p>
        </p:txBody>
      </p:sp>
      <p:pic>
        <p:nvPicPr>
          <p:cNvPr id="6" name="Picture 5" descr="LMIforAll_twitter_lo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132856"/>
            <a:ext cx="3552671" cy="957962"/>
          </a:xfrm>
          <a:prstGeom prst="rect">
            <a:avLst/>
          </a:prstGeom>
        </p:spPr>
      </p:pic>
    </p:spTree>
    <p:extLst>
      <p:ext uri="{BB962C8B-B14F-4D97-AF65-F5344CB8AC3E}">
        <p14:creationId xmlns:p14="http://schemas.microsoft.com/office/powerpoint/2010/main" val="18964401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Learn/Earn</a:t>
            </a:r>
            <a:endParaRPr lang="en-US" sz="4000" dirty="0"/>
          </a:p>
        </p:txBody>
      </p:sp>
      <p:sp>
        <p:nvSpPr>
          <p:cNvPr id="3" name="Content Placeholder 2"/>
          <p:cNvSpPr>
            <a:spLocks noGrp="1"/>
          </p:cNvSpPr>
          <p:nvPr>
            <p:ph idx="1"/>
          </p:nvPr>
        </p:nvSpPr>
        <p:spPr/>
        <p:txBody>
          <a:bodyPr/>
          <a:lstStyle/>
          <a:p>
            <a:r>
              <a:rPr lang="en-US" sz="2800" dirty="0" smtClean="0"/>
              <a:t>Typical English student faces debts of over £44,000 at graduation</a:t>
            </a:r>
          </a:p>
          <a:p>
            <a:r>
              <a:rPr lang="en-GB" sz="2800" dirty="0"/>
              <a:t>English students now face some of the highest tuition fees in the world, and the highest average debts at </a:t>
            </a:r>
            <a:r>
              <a:rPr lang="en-GB" sz="2800" dirty="0" smtClean="0"/>
              <a:t>graduation</a:t>
            </a:r>
          </a:p>
          <a:p>
            <a:r>
              <a:rPr lang="en-GB" sz="2800" dirty="0" smtClean="0">
                <a:solidFill>
                  <a:srgbClr val="000090"/>
                </a:solidFill>
              </a:rPr>
              <a:t>Ministerial Taskforce</a:t>
            </a:r>
            <a:r>
              <a:rPr lang="en-GB" sz="2800" dirty="0" smtClean="0"/>
              <a:t>: “Help </a:t>
            </a:r>
            <a:r>
              <a:rPr lang="en-GB" sz="2800" dirty="0"/>
              <a:t>businesses to create two million new jobs to achieve full employment; support three million new apprenticeships; make sure that all young people are either earning or </a:t>
            </a:r>
            <a:r>
              <a:rPr lang="en-GB" sz="2800" dirty="0" smtClean="0"/>
              <a:t>learning”</a:t>
            </a:r>
          </a:p>
          <a:p>
            <a:endParaRPr lang="en-US" sz="2800" dirty="0" smtClean="0"/>
          </a:p>
          <a:p>
            <a:endParaRPr lang="en-US" sz="2800" dirty="0" smtClean="0"/>
          </a:p>
          <a:p>
            <a:endParaRPr lang="en-US" dirty="0"/>
          </a:p>
          <a:p>
            <a:pPr marL="0" indent="0">
              <a:buNone/>
            </a:pPr>
            <a:endParaRPr lang="en-US" dirty="0" smtClean="0"/>
          </a:p>
          <a:p>
            <a:endParaRPr lang="en-US" dirty="0"/>
          </a:p>
        </p:txBody>
      </p:sp>
      <p:sp>
        <p:nvSpPr>
          <p:cNvPr id="4" name="Rectangle 3"/>
          <p:cNvSpPr/>
          <p:nvPr/>
        </p:nvSpPr>
        <p:spPr>
          <a:xfrm>
            <a:off x="2286000" y="2551837"/>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593097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765175"/>
            <a:ext cx="3008313" cy="1295400"/>
          </a:xfrm>
        </p:spPr>
        <p:txBody>
          <a:bodyPr>
            <a:noAutofit/>
          </a:bodyPr>
          <a:lstStyle/>
          <a:p>
            <a:r>
              <a:rPr lang="en-US" sz="4000" dirty="0" smtClean="0"/>
              <a:t>Major Policy Drivers</a:t>
            </a:r>
            <a:endParaRPr lang="en-US" sz="4000" dirty="0"/>
          </a:p>
        </p:txBody>
      </p:sp>
      <p:sp>
        <p:nvSpPr>
          <p:cNvPr id="6" name="Text Placeholder 5"/>
          <p:cNvSpPr>
            <a:spLocks noGrp="1"/>
          </p:cNvSpPr>
          <p:nvPr>
            <p:ph type="body" sz="half" idx="4294967295"/>
          </p:nvPr>
        </p:nvSpPr>
        <p:spPr>
          <a:xfrm>
            <a:off x="0" y="1989138"/>
            <a:ext cx="3008313" cy="4137025"/>
          </a:xfrm>
        </p:spPr>
        <p:txBody>
          <a:bodyPr>
            <a:noAutofit/>
          </a:bodyPr>
          <a:lstStyle/>
          <a:p>
            <a:r>
              <a:rPr lang="en-US" sz="2000" dirty="0" smtClean="0"/>
              <a:t>Devolution</a:t>
            </a:r>
          </a:p>
          <a:p>
            <a:r>
              <a:rPr lang="en-US" sz="2000" dirty="0" smtClean="0"/>
              <a:t>Open Data Policy (The Cabinet Office)</a:t>
            </a:r>
          </a:p>
          <a:p>
            <a:r>
              <a:rPr lang="en-US" sz="2000" dirty="0" smtClean="0"/>
              <a:t>Universal Credit System (DWP)</a:t>
            </a:r>
            <a:endParaRPr lang="en-US" sz="2000" dirty="0"/>
          </a:p>
          <a:p>
            <a:r>
              <a:rPr lang="en-US" sz="2000" dirty="0" smtClean="0"/>
              <a:t>Increasing job insecurity (DBIS/DWP)</a:t>
            </a:r>
            <a:endParaRPr lang="en-US" sz="2000" dirty="0"/>
          </a:p>
          <a:p>
            <a:r>
              <a:rPr lang="en-US" sz="2000" dirty="0" smtClean="0"/>
              <a:t>Skills gaps and skills mismatch (6 Government Departments)</a:t>
            </a:r>
          </a:p>
          <a:p>
            <a:r>
              <a:rPr lang="en-US" sz="2000" smtClean="0"/>
              <a:t>Ageing society</a:t>
            </a:r>
            <a:endParaRPr lang="en-US" sz="2000" dirty="0"/>
          </a:p>
        </p:txBody>
      </p:sp>
      <p:pic>
        <p:nvPicPr>
          <p:cNvPr id="7" name="1200.jpg"/>
          <p:cNvPicPr>
            <a:picLocks noGrp="1" noChangeAspect="1"/>
          </p:cNvPicPr>
          <p:nvPr>
            <p:ph idx="4294967295"/>
          </p:nvPr>
        </p:nvPicPr>
        <p:blipFill>
          <a:blip r:embed="rId2">
            <a:extLst/>
          </a:blip>
          <a:srcRect l="6333" r="6333"/>
          <a:stretch>
            <a:fillRect/>
          </a:stretch>
        </p:blipFill>
        <p:spPr>
          <a:xfrm>
            <a:off x="3575050" y="549275"/>
            <a:ext cx="5568950" cy="6308725"/>
          </a:xfrm>
          <a:prstGeom prst="rect">
            <a:avLst/>
          </a:prstGeom>
          <a:ln w="12700">
            <a:miter lim="400000"/>
          </a:ln>
        </p:spPr>
      </p:pic>
    </p:spTree>
    <p:extLst>
      <p:ext uri="{BB962C8B-B14F-4D97-AF65-F5344CB8AC3E}">
        <p14:creationId xmlns:p14="http://schemas.microsoft.com/office/powerpoint/2010/main" val="1211454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grpSp>
        <p:nvGrpSpPr>
          <p:cNvPr id="675" name="Shape 675"/>
          <p:cNvGrpSpPr/>
          <p:nvPr/>
        </p:nvGrpSpPr>
        <p:grpSpPr>
          <a:xfrm>
            <a:off x="0" y="0"/>
            <a:ext cx="9396536" cy="7173416"/>
            <a:chOff x="571472" y="357165"/>
            <a:chExt cx="7929586" cy="6237130"/>
          </a:xfrm>
        </p:grpSpPr>
        <p:sp>
          <p:nvSpPr>
            <p:cNvPr id="676" name="Shape 676"/>
            <p:cNvSpPr txBox="1"/>
            <p:nvPr/>
          </p:nvSpPr>
          <p:spPr>
            <a:xfrm>
              <a:off x="4143371" y="6286519"/>
              <a:ext cx="1107995"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0" i="0" u="none" strike="noStrike" cap="none" baseline="0" dirty="0">
                <a:solidFill>
                  <a:schemeClr val="dk1"/>
                </a:solidFill>
                <a:latin typeface="Calibri"/>
                <a:ea typeface="Calibri"/>
                <a:cs typeface="Calibri"/>
                <a:sym typeface="Calibri"/>
              </a:endParaRPr>
            </a:p>
          </p:txBody>
        </p:sp>
        <p:pic>
          <p:nvPicPr>
            <p:cNvPr id="677" name="Shape 677"/>
            <p:cNvPicPr preferRelativeResize="0"/>
            <p:nvPr/>
          </p:nvPicPr>
          <p:blipFill rotWithShape="1">
            <a:blip r:embed="rId3">
              <a:alphaModFix/>
            </a:blip>
            <a:srcRect/>
            <a:stretch/>
          </p:blipFill>
          <p:spPr>
            <a:xfrm>
              <a:off x="571472" y="357165"/>
              <a:ext cx="7929586" cy="5947190"/>
            </a:xfrm>
            <a:prstGeom prst="rect">
              <a:avLst/>
            </a:prstGeom>
            <a:noFill/>
            <a:ln>
              <a:noFill/>
            </a:ln>
          </p:spPr>
        </p:pic>
        <p:sp>
          <p:nvSpPr>
            <p:cNvPr id="678" name="Shape 678"/>
            <p:cNvSpPr txBox="1"/>
            <p:nvPr/>
          </p:nvSpPr>
          <p:spPr>
            <a:xfrm>
              <a:off x="737016" y="357165"/>
              <a:ext cx="4192172" cy="584774"/>
            </a:xfrm>
            <a:prstGeom prst="rect">
              <a:avLst/>
            </a:prstGeom>
            <a:noFill/>
            <a:ln>
              <a:noFill/>
            </a:ln>
          </p:spPr>
          <p:txBody>
            <a:bodyPr lIns="91425" tIns="45700" rIns="91425" bIns="45700" anchor="t" anchorCtr="0">
              <a:noAutofit/>
            </a:bodyPr>
            <a:lstStyle/>
            <a:p>
              <a:pPr lvl="0">
                <a:buSzPct val="25000"/>
              </a:pPr>
              <a:r>
                <a:rPr lang="en-US" sz="3200" i="1" dirty="0" smtClean="0">
                  <a:solidFill>
                    <a:schemeClr val="lt1"/>
                  </a:solidFill>
                  <a:ea typeface="Calibri"/>
                  <a:cs typeface="Calibri"/>
                  <a:sym typeface="Calibri"/>
                </a:rPr>
                <a:t>Preparing </a:t>
              </a:r>
              <a:r>
                <a:rPr lang="en-US" sz="3200" i="1" dirty="0">
                  <a:solidFill>
                    <a:schemeClr val="lt1"/>
                  </a:solidFill>
                  <a:ea typeface="Calibri"/>
                  <a:cs typeface="Calibri"/>
                  <a:sym typeface="Calibri"/>
                </a:rPr>
                <a:t>… for a future we cannot clearly </a:t>
              </a:r>
              <a:r>
                <a:rPr lang="en-US" sz="3200" i="1" dirty="0" smtClean="0">
                  <a:solidFill>
                    <a:schemeClr val="lt1"/>
                  </a:solidFill>
                  <a:ea typeface="Calibri"/>
                  <a:cs typeface="Calibri"/>
                  <a:sym typeface="Calibri"/>
                </a:rPr>
                <a:t>describe</a:t>
              </a:r>
              <a:r>
                <a:rPr lang="en-US" sz="3200" b="0" i="0" u="none" strike="noStrike" cap="none" baseline="0" dirty="0" smtClean="0">
                  <a:solidFill>
                    <a:schemeClr val="lt1"/>
                  </a:solidFill>
                  <a:latin typeface="Calibri"/>
                  <a:ea typeface="Calibri"/>
                  <a:cs typeface="Calibri"/>
                  <a:sym typeface="Calibri"/>
                </a:rPr>
                <a:t>…..</a:t>
              </a:r>
              <a:endParaRPr lang="en-US" sz="3200" b="0" i="0" u="none" strike="noStrike" cap="none" baseline="0" dirty="0">
                <a:solidFill>
                  <a:schemeClr val="lt1"/>
                </a:solidFill>
                <a:latin typeface="Calibri"/>
                <a:ea typeface="Calibri"/>
                <a:cs typeface="Calibri"/>
                <a:sym typeface="Calibri"/>
              </a:endParaRPr>
            </a:p>
          </p:txBody>
        </p:sp>
      </p:grpSp>
      <p:sp>
        <p:nvSpPr>
          <p:cNvPr id="679" name="Shape 679"/>
          <p:cNvSpPr txBox="1"/>
          <p:nvPr/>
        </p:nvSpPr>
        <p:spPr>
          <a:xfrm rot="-5400000">
            <a:off x="6950074" y="3427412"/>
            <a:ext cx="3959225" cy="30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0" i="0" u="none" strike="noStrike" cap="none" baseline="0"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1117480546"/>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45260"/>
            <a:ext cx="3205717" cy="381274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6433" y="3932776"/>
            <a:ext cx="3550948" cy="292522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3168728" cy="3094576"/>
          </a:xfrm>
          <a:prstGeom prst="rect">
            <a:avLst/>
          </a:prstGeom>
        </p:spPr>
      </p:pic>
      <p:sp>
        <p:nvSpPr>
          <p:cNvPr id="9" name="Rectangle 8"/>
          <p:cNvSpPr/>
          <p:nvPr/>
        </p:nvSpPr>
        <p:spPr>
          <a:xfrm>
            <a:off x="3957828" y="8050829"/>
            <a:ext cx="2900172" cy="369332"/>
          </a:xfrm>
          <a:prstGeom prst="rect">
            <a:avLst/>
          </a:prstGeom>
        </p:spPr>
        <p:txBody>
          <a:bodyPr wrap="square">
            <a:spAutoFit/>
          </a:bodyPr>
          <a:lstStyle/>
          <a:p>
            <a:r>
              <a:rPr lang="en-US" dirty="0"/>
              <a:t> </a:t>
            </a:r>
          </a:p>
        </p:txBody>
      </p:sp>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7346" y="0"/>
            <a:ext cx="2535289" cy="3920873"/>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33102" y="-1"/>
            <a:ext cx="3674245" cy="3932947"/>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19675" y="3858972"/>
            <a:ext cx="2527585" cy="2999027"/>
          </a:xfrm>
          <a:prstGeom prst="rect">
            <a:avLst/>
          </a:prstGeom>
        </p:spPr>
      </p:pic>
    </p:spTree>
    <p:extLst>
      <p:ext uri="{BB962C8B-B14F-4D97-AF65-F5344CB8AC3E}">
        <p14:creationId xmlns:p14="http://schemas.microsoft.com/office/powerpoint/2010/main" val="1659698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sv-SE" sz="3200" b="1" dirty="0" err="1">
                <a:solidFill>
                  <a:srgbClr val="005293"/>
                </a:solidFill>
                <a:latin typeface="Arial" charset="0"/>
                <a:cs typeface="Arial" charset="0"/>
              </a:rPr>
              <a:t>C</a:t>
            </a:r>
            <a:r>
              <a:rPr lang="sv-SE" sz="3200" b="1" dirty="0" err="1" smtClean="0">
                <a:solidFill>
                  <a:srgbClr val="005293"/>
                </a:solidFill>
                <a:latin typeface="Arial" charset="0"/>
                <a:cs typeface="Arial" charset="0"/>
              </a:rPr>
              <a:t>areer</a:t>
            </a:r>
            <a:r>
              <a:rPr lang="sv-SE" sz="3200" b="1" dirty="0" smtClean="0">
                <a:solidFill>
                  <a:srgbClr val="005293"/>
                </a:solidFill>
                <a:latin typeface="Arial" charset="0"/>
                <a:cs typeface="Arial" charset="0"/>
              </a:rPr>
              <a:t> </a:t>
            </a:r>
            <a:r>
              <a:rPr lang="sv-SE" sz="3200" b="1" dirty="0" err="1" smtClean="0">
                <a:solidFill>
                  <a:srgbClr val="005293"/>
                </a:solidFill>
                <a:latin typeface="Arial" charset="0"/>
                <a:cs typeface="Arial" charset="0"/>
              </a:rPr>
              <a:t>learning</a:t>
            </a:r>
            <a:endParaRPr lang="nl-NL" sz="3200" b="1" dirty="0">
              <a:solidFill>
                <a:srgbClr val="005293"/>
              </a:solidFill>
              <a:latin typeface="Arial" charset="0"/>
              <a:cs typeface="Arial" charset="0"/>
            </a:endParaRPr>
          </a:p>
        </p:txBody>
      </p:sp>
      <p:pic>
        <p:nvPicPr>
          <p:cNvPr id="7171" name="Afbeelding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5888" y="2349500"/>
            <a:ext cx="9028112"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31634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Task ahead</a:t>
            </a:r>
            <a:endParaRPr lang="en-GB" sz="4000" dirty="0"/>
          </a:p>
        </p:txBody>
      </p:sp>
      <p:sp>
        <p:nvSpPr>
          <p:cNvPr id="3" name="Content Placeholder 2"/>
          <p:cNvSpPr>
            <a:spLocks noGrp="1"/>
          </p:cNvSpPr>
          <p:nvPr>
            <p:ph idx="1"/>
          </p:nvPr>
        </p:nvSpPr>
        <p:spPr>
          <a:xfrm>
            <a:off x="457200" y="2420888"/>
            <a:ext cx="8229600" cy="4153648"/>
          </a:xfrm>
        </p:spPr>
        <p:txBody>
          <a:bodyPr>
            <a:normAutofit lnSpcReduction="10000"/>
          </a:bodyPr>
          <a:lstStyle/>
          <a:p>
            <a:r>
              <a:rPr lang="en-GB" dirty="0" smtClean="0"/>
              <a:t>Keep people switched on to learning</a:t>
            </a:r>
          </a:p>
          <a:p>
            <a:r>
              <a:rPr lang="en-GB" dirty="0" smtClean="0"/>
              <a:t>Encourage them not to close down opportunities too early</a:t>
            </a:r>
          </a:p>
          <a:p>
            <a:r>
              <a:rPr lang="en-GB" dirty="0" smtClean="0"/>
              <a:t>Broaden horizons and challenge inaccurate assumptions</a:t>
            </a:r>
          </a:p>
          <a:p>
            <a:r>
              <a:rPr lang="en-GB" dirty="0" smtClean="0"/>
              <a:t>Create relevant experiences and exposure to the world of work, career adaptability and resilience</a:t>
            </a:r>
          </a:p>
        </p:txBody>
      </p:sp>
      <p:pic>
        <p:nvPicPr>
          <p:cNvPr id="4" name="Picture 3"/>
          <p:cNvPicPr>
            <a:picLocks noChangeAspect="1"/>
          </p:cNvPicPr>
          <p:nvPr/>
        </p:nvPicPr>
        <p:blipFill>
          <a:blip r:embed="rId3"/>
          <a:stretch>
            <a:fillRect/>
          </a:stretch>
        </p:blipFill>
        <p:spPr>
          <a:xfrm>
            <a:off x="3275856" y="692696"/>
            <a:ext cx="2305483" cy="1836068"/>
          </a:xfrm>
          <a:prstGeom prst="rect">
            <a:avLst/>
          </a:prstGeom>
        </p:spPr>
      </p:pic>
    </p:spTree>
    <p:extLst>
      <p:ext uri="{BB962C8B-B14F-4D97-AF65-F5344CB8AC3E}">
        <p14:creationId xmlns:p14="http://schemas.microsoft.com/office/powerpoint/2010/main" val="3420384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warwick_sky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Mature</Template>
  <TotalTime>6948</TotalTime>
  <Words>3657</Words>
  <Application>Microsoft Office PowerPoint</Application>
  <PresentationFormat>On-screen Show (4:3)</PresentationFormat>
  <Paragraphs>305</Paragraphs>
  <Slides>30</Slides>
  <Notes>28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ＭＳ Ｐゴシック</vt:lpstr>
      <vt:lpstr>Arial</vt:lpstr>
      <vt:lpstr>Calibri</vt:lpstr>
      <vt:lpstr>Corbel</vt:lpstr>
      <vt:lpstr>Helvetica Light</vt:lpstr>
      <vt:lpstr>NeueHaasGroteskDisp Std Blk</vt:lpstr>
      <vt:lpstr>Open Sans Light</vt:lpstr>
      <vt:lpstr>Wingdings</vt:lpstr>
      <vt:lpstr>template_warwick_skyblue</vt:lpstr>
      <vt:lpstr>1_Custom Design</vt:lpstr>
      <vt:lpstr>Custom Design</vt:lpstr>
      <vt:lpstr>LMI: Myths and Realities</vt:lpstr>
      <vt:lpstr>Overview</vt:lpstr>
      <vt:lpstr>PowerPoint Presentation</vt:lpstr>
      <vt:lpstr>Learn/Earn</vt:lpstr>
      <vt:lpstr>Major Policy Drivers</vt:lpstr>
      <vt:lpstr>PowerPoint Presentation</vt:lpstr>
      <vt:lpstr>PowerPoint Presentation</vt:lpstr>
      <vt:lpstr>Career learning</vt:lpstr>
      <vt:lpstr>Task ahead</vt:lpstr>
      <vt:lpstr>Different datasets</vt:lpstr>
      <vt:lpstr>      LMI for All (UK) </vt:lpstr>
      <vt:lpstr>Funded by:</vt:lpstr>
      <vt:lpstr>PowerPoint Presentation</vt:lpstr>
      <vt:lpstr>Purpose of LMI for All</vt:lpstr>
      <vt:lpstr>PowerPoint Presentation</vt:lpstr>
      <vt:lpstr>Objectives</vt:lpstr>
      <vt:lpstr>Development process: Dynamic and Iterative</vt:lpstr>
      <vt:lpstr>PowerPoint Presentation</vt:lpstr>
      <vt:lpstr>PowerPoint Presentation</vt:lpstr>
      <vt:lpstr>JobHappy, by Harry Jones</vt:lpstr>
      <vt:lpstr>Hot Jobs: mobile app</vt:lpstr>
      <vt:lpstr>PowerPoint Presentation</vt:lpstr>
      <vt:lpstr>Pinpoint, by Harry Jones and Phil Hardwick</vt:lpstr>
      <vt:lpstr>Careerometer: widget development</vt:lpstr>
      <vt:lpstr>Careerometer widget – freely available</vt:lpstr>
      <vt:lpstr>PowerPoint Presentation</vt:lpstr>
      <vt:lpstr>http://skillsmatch.intelligentlondon.org.uk </vt:lpstr>
      <vt:lpstr>EmployID</vt:lpstr>
      <vt:lpstr>Where next?</vt:lpstr>
      <vt:lpstr>For more information…</vt:lpstr>
    </vt:vector>
  </TitlesOfParts>
  <Company>University of Warwick</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SBarnes</dc:creator>
  <cp:lastModifiedBy>Rachael Mckeown</cp:lastModifiedBy>
  <cp:revision>975</cp:revision>
  <cp:lastPrinted>2015-03-25T16:46:26Z</cp:lastPrinted>
  <dcterms:created xsi:type="dcterms:W3CDTF">2010-11-22T09:49:57Z</dcterms:created>
  <dcterms:modified xsi:type="dcterms:W3CDTF">2016-07-18T08:47:28Z</dcterms:modified>
</cp:coreProperties>
</file>