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36" r:id="rId2"/>
    <p:sldId id="378" r:id="rId3"/>
    <p:sldId id="379" r:id="rId4"/>
    <p:sldId id="380" r:id="rId5"/>
    <p:sldId id="381" r:id="rId6"/>
    <p:sldId id="388" r:id="rId7"/>
    <p:sldId id="382" r:id="rId8"/>
    <p:sldId id="371" r:id="rId9"/>
    <p:sldId id="383" r:id="rId10"/>
    <p:sldId id="309" r:id="rId11"/>
    <p:sldId id="372" r:id="rId12"/>
    <p:sldId id="385" r:id="rId13"/>
    <p:sldId id="312" r:id="rId14"/>
    <p:sldId id="387" r:id="rId15"/>
    <p:sldId id="374" r:id="rId16"/>
    <p:sldId id="376" r:id="rId17"/>
    <p:sldId id="377" r:id="rId18"/>
    <p:sldId id="355" r:id="rId19"/>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Mann" initials="AM" lastIdx="1" clrIdx="0">
    <p:extLst>
      <p:ext uri="{19B8F6BF-5375-455C-9EA6-DF929625EA0E}">
        <p15:presenceInfo xmlns:p15="http://schemas.microsoft.com/office/powerpoint/2012/main" userId="S-1-5-21-286127089-3122927494-929352742-1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EBE"/>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86625" autoAdjust="0"/>
  </p:normalViewPr>
  <p:slideViewPr>
    <p:cSldViewPr snapToGrid="0">
      <p:cViewPr varScale="1">
        <p:scale>
          <a:sx n="57" d="100"/>
          <a:sy n="57" d="100"/>
        </p:scale>
        <p:origin x="9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hris\Desktop\Clients\EK%20work\20151029%20-%20BCS%20review\20151029%20-%20SPSS%20download%20with%20pres%20resid%20cook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lineChart>
        <c:grouping val="standard"/>
        <c:varyColors val="0"/>
        <c:ser>
          <c:idx val="0"/>
          <c:order val="0"/>
          <c:tx>
            <c:v>Longitudinal observed sample</c:v>
          </c:tx>
          <c:marker>
            <c:symbol val="none"/>
          </c:marker>
          <c:dLbls>
            <c:spPr>
              <a:noFill/>
              <a:ln>
                <a:noFill/>
              </a:ln>
              <a:effectLst/>
            </c:spPr>
            <c:txPr>
              <a:bodyPr wrap="square" lIns="38100" tIns="19050" rIns="38100" bIns="19050" anchor="ctr">
                <a:spAutoFit/>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Sheet1!$B$1:$F$1</c:f>
              <c:strCache>
                <c:ptCount val="5"/>
                <c:pt idx="0">
                  <c:v>Birth </c:v>
                </c:pt>
                <c:pt idx="1">
                  <c:v>5</c:v>
                </c:pt>
                <c:pt idx="2">
                  <c:v>10</c:v>
                </c:pt>
                <c:pt idx="3">
                  <c:v>16</c:v>
                </c:pt>
                <c:pt idx="4">
                  <c:v>26</c:v>
                </c:pt>
              </c:strCache>
            </c:strRef>
          </c:cat>
          <c:val>
            <c:numRef>
              <c:f>Sheet1!$B$2:$F$2</c:f>
              <c:numCache>
                <c:formatCode>#,##0</c:formatCode>
                <c:ptCount val="5"/>
                <c:pt idx="0">
                  <c:v>16571</c:v>
                </c:pt>
                <c:pt idx="1">
                  <c:v>12981</c:v>
                </c:pt>
                <c:pt idx="2">
                  <c:v>14350</c:v>
                </c:pt>
                <c:pt idx="3">
                  <c:v>11206</c:v>
                </c:pt>
                <c:pt idx="4">
                  <c:v>8654</c:v>
                </c:pt>
              </c:numCache>
            </c:numRef>
          </c:val>
          <c:smooth val="0"/>
        </c:ser>
        <c:dLbls>
          <c:showLegendKey val="0"/>
          <c:showVal val="1"/>
          <c:showCatName val="0"/>
          <c:showSerName val="0"/>
          <c:showPercent val="0"/>
          <c:showBubbleSize val="0"/>
        </c:dLbls>
        <c:smooth val="0"/>
        <c:axId val="470415520"/>
        <c:axId val="470415912"/>
      </c:lineChart>
      <c:catAx>
        <c:axId val="470415520"/>
        <c:scaling>
          <c:orientation val="minMax"/>
        </c:scaling>
        <c:delete val="0"/>
        <c:axPos val="b"/>
        <c:numFmt formatCode="General" sourceLinked="0"/>
        <c:majorTickMark val="none"/>
        <c:minorTickMark val="none"/>
        <c:tickLblPos val="nextTo"/>
        <c:txPr>
          <a:bodyPr/>
          <a:lstStyle/>
          <a:p>
            <a:pPr>
              <a:defRPr sz="1200"/>
            </a:pPr>
            <a:endParaRPr lang="en-US"/>
          </a:p>
        </c:txPr>
        <c:crossAx val="470415912"/>
        <c:crosses val="autoZero"/>
        <c:auto val="1"/>
        <c:lblAlgn val="ctr"/>
        <c:lblOffset val="100"/>
        <c:noMultiLvlLbl val="0"/>
      </c:catAx>
      <c:valAx>
        <c:axId val="470415912"/>
        <c:scaling>
          <c:orientation val="minMax"/>
          <c:max val="18000"/>
          <c:min val="8000"/>
        </c:scaling>
        <c:delete val="1"/>
        <c:axPos val="l"/>
        <c:numFmt formatCode="#,##0" sourceLinked="1"/>
        <c:majorTickMark val="out"/>
        <c:minorTickMark val="none"/>
        <c:tickLblPos val="none"/>
        <c:crossAx val="470415520"/>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cap="all" spc="150" baseline="0">
                <a:solidFill>
                  <a:schemeClr val="bg2">
                    <a:lumMod val="25000"/>
                  </a:schemeClr>
                </a:solidFill>
                <a:latin typeface="+mn-lt"/>
                <a:ea typeface="+mn-ea"/>
                <a:cs typeface="+mn-cs"/>
              </a:defRPr>
            </a:pPr>
            <a:r>
              <a:rPr lang="en-US" sz="1700">
                <a:solidFill>
                  <a:schemeClr val="bg2">
                    <a:lumMod val="25000"/>
                  </a:schemeClr>
                </a:solidFill>
              </a:rPr>
              <a:t>Real Social Capital</a:t>
            </a:r>
          </a:p>
        </c:rich>
      </c:tx>
      <c:layout/>
      <c:overlay val="0"/>
      <c:spPr>
        <a:noFill/>
        <a:ln>
          <a:noFill/>
        </a:ln>
        <a:effectLst/>
      </c:spPr>
      <c:txPr>
        <a:bodyPr rot="0" spcFirstLastPara="1" vertOverflow="ellipsis" vert="horz" wrap="square" anchor="ctr" anchorCtr="1"/>
        <a:lstStyle/>
        <a:p>
          <a:pPr>
            <a:defRPr sz="1700" b="1" i="0" u="none" strike="noStrike" kern="1200" cap="all" spc="150" baseline="0">
              <a:solidFill>
                <a:schemeClr val="bg2">
                  <a:lumMod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ln>
              <a:solidFill>
                <a:schemeClr val="accent1"/>
              </a:solidFill>
            </a:ln>
          </c:spPr>
          <c:dPt>
            <c:idx val="0"/>
            <c:bubble3D val="0"/>
            <c:spPr>
              <a:pattFill prst="dkUpDiag">
                <a:fgClr>
                  <a:schemeClr val="accent1"/>
                </a:fgClr>
                <a:bgClr>
                  <a:schemeClr val="bg1"/>
                </a:bgClr>
              </a:pattFill>
              <a:ln w="19050">
                <a:solidFill>
                  <a:schemeClr val="accent1"/>
                </a:solidFill>
              </a:ln>
              <a:effectLst>
                <a:innerShdw blurRad="114300">
                  <a:schemeClr val="accent1"/>
                </a:innerShdw>
              </a:effectLst>
            </c:spPr>
          </c:dPt>
          <c:dPt>
            <c:idx val="1"/>
            <c:bubble3D val="0"/>
            <c:spPr>
              <a:pattFill prst="ltUpDiag">
                <a:fgClr>
                  <a:schemeClr val="accent2"/>
                </a:fgClr>
                <a:bgClr>
                  <a:schemeClr val="accent2">
                    <a:lumMod val="20000"/>
                    <a:lumOff val="80000"/>
                  </a:schemeClr>
                </a:bgClr>
              </a:pattFill>
              <a:ln w="19050">
                <a:solidFill>
                  <a:schemeClr val="accent1"/>
                </a:solidFill>
              </a:ln>
              <a:effectLst>
                <a:innerShdw blurRad="114300">
                  <a:schemeClr val="accent2"/>
                </a:innerShdw>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Sheet1!$A$2:$A$3</c:f>
              <c:strCache>
                <c:ptCount val="2"/>
                <c:pt idx="0">
                  <c:v>No</c:v>
                </c:pt>
                <c:pt idx="1">
                  <c:v>Yes</c:v>
                </c:pt>
              </c:strCache>
            </c:strRef>
          </c:cat>
          <c:val>
            <c:numRef>
              <c:f>Sheet1!$B$2:$B$3</c:f>
              <c:numCache>
                <c:formatCode>General</c:formatCode>
                <c:ptCount val="2"/>
                <c:pt idx="0">
                  <c:v>59.6</c:v>
                </c:pt>
                <c:pt idx="1">
                  <c:v>40.4</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cap="all" spc="150" baseline="0">
                <a:solidFill>
                  <a:schemeClr val="bg2">
                    <a:lumMod val="25000"/>
                  </a:schemeClr>
                </a:solidFill>
                <a:latin typeface="+mn-lt"/>
                <a:ea typeface="+mn-ea"/>
                <a:cs typeface="+mn-cs"/>
              </a:defRPr>
            </a:pPr>
            <a:r>
              <a:rPr lang="en-US" sz="1700">
                <a:solidFill>
                  <a:schemeClr val="bg2">
                    <a:lumMod val="25000"/>
                  </a:schemeClr>
                </a:solidFill>
              </a:rPr>
              <a:t>Virtual Social Capital </a:t>
            </a:r>
          </a:p>
        </c:rich>
      </c:tx>
      <c:layout/>
      <c:overlay val="0"/>
      <c:spPr>
        <a:noFill/>
        <a:ln>
          <a:noFill/>
        </a:ln>
        <a:effectLst/>
      </c:spPr>
      <c:txPr>
        <a:bodyPr rot="0" spcFirstLastPara="1" vertOverflow="ellipsis" vert="horz" wrap="square" anchor="ctr" anchorCtr="1"/>
        <a:lstStyle/>
        <a:p>
          <a:pPr>
            <a:defRPr sz="1700" b="1" i="0" u="none" strike="noStrike" kern="1200" cap="all" spc="150" baseline="0">
              <a:solidFill>
                <a:schemeClr val="bg2">
                  <a:lumMod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Sheet1!$A$2:$A$3</c:f>
              <c:strCache>
                <c:ptCount val="2"/>
                <c:pt idx="0">
                  <c:v>No</c:v>
                </c:pt>
                <c:pt idx="1">
                  <c:v>Yes</c:v>
                </c:pt>
              </c:strCache>
            </c:strRef>
          </c:cat>
          <c:val>
            <c:numRef>
              <c:f>Sheet1!$B$2:$B$3</c:f>
              <c:numCache>
                <c:formatCode>General</c:formatCode>
                <c:ptCount val="2"/>
                <c:pt idx="0">
                  <c:v>15.6</c:v>
                </c:pt>
                <c:pt idx="1">
                  <c:v>84.4</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'Earnings graph'!$M$8:$M$21</c:f>
              <c:strCache>
                <c:ptCount val="14"/>
                <c:pt idx="0">
                  <c:v>0-50</c:v>
                </c:pt>
                <c:pt idx="1">
                  <c:v>50-100</c:v>
                </c:pt>
                <c:pt idx="2">
                  <c:v>100-150</c:v>
                </c:pt>
                <c:pt idx="3">
                  <c:v>150-200</c:v>
                </c:pt>
                <c:pt idx="4">
                  <c:v>200-250</c:v>
                </c:pt>
                <c:pt idx="5">
                  <c:v>250-300</c:v>
                </c:pt>
                <c:pt idx="6">
                  <c:v>300-350</c:v>
                </c:pt>
                <c:pt idx="7">
                  <c:v>350-400</c:v>
                </c:pt>
                <c:pt idx="8">
                  <c:v>400-450</c:v>
                </c:pt>
                <c:pt idx="9">
                  <c:v>450-500</c:v>
                </c:pt>
                <c:pt idx="10">
                  <c:v>500-550</c:v>
                </c:pt>
                <c:pt idx="11">
                  <c:v>550-600</c:v>
                </c:pt>
                <c:pt idx="12">
                  <c:v>Over 600</c:v>
                </c:pt>
                <c:pt idx="13">
                  <c:v>Missing data*</c:v>
                </c:pt>
              </c:strCache>
            </c:strRef>
          </c:cat>
          <c:val>
            <c:numRef>
              <c:f>'Earnings graph'!$N$8:$N$21</c:f>
              <c:numCache>
                <c:formatCode>General</c:formatCode>
                <c:ptCount val="14"/>
                <c:pt idx="0">
                  <c:v>54</c:v>
                </c:pt>
                <c:pt idx="1">
                  <c:v>101</c:v>
                </c:pt>
                <c:pt idx="2">
                  <c:v>1022</c:v>
                </c:pt>
                <c:pt idx="3">
                  <c:v>1813</c:v>
                </c:pt>
                <c:pt idx="4">
                  <c:v>1392</c:v>
                </c:pt>
                <c:pt idx="5">
                  <c:v>717</c:v>
                </c:pt>
                <c:pt idx="6">
                  <c:v>441</c:v>
                </c:pt>
                <c:pt idx="7">
                  <c:v>158</c:v>
                </c:pt>
                <c:pt idx="8">
                  <c:v>90</c:v>
                </c:pt>
                <c:pt idx="9">
                  <c:v>53</c:v>
                </c:pt>
                <c:pt idx="10">
                  <c:v>34</c:v>
                </c:pt>
                <c:pt idx="11">
                  <c:v>23</c:v>
                </c:pt>
                <c:pt idx="12">
                  <c:v>49</c:v>
                </c:pt>
                <c:pt idx="13">
                  <c:v>610</c:v>
                </c:pt>
              </c:numCache>
            </c:numRef>
          </c:val>
        </c:ser>
        <c:dLbls>
          <c:showLegendKey val="0"/>
          <c:showVal val="0"/>
          <c:showCatName val="0"/>
          <c:showSerName val="0"/>
          <c:showPercent val="0"/>
          <c:showBubbleSize val="0"/>
        </c:dLbls>
        <c:gapWidth val="267"/>
        <c:overlap val="-43"/>
        <c:axId val="470351624"/>
        <c:axId val="470362208"/>
      </c:barChart>
      <c:catAx>
        <c:axId val="47035162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470362208"/>
        <c:crosses val="autoZero"/>
        <c:auto val="1"/>
        <c:lblAlgn val="ctr"/>
        <c:lblOffset val="100"/>
        <c:noMultiLvlLbl val="0"/>
      </c:catAx>
      <c:valAx>
        <c:axId val="47036220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47035162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888"/>
          </a:xfrm>
          <a:prstGeom prst="rect">
            <a:avLst/>
          </a:prstGeom>
        </p:spPr>
        <p:txBody>
          <a:bodyPr vert="horz" lIns="92062" tIns="46031" rIns="92062" bIns="46031" rtlCol="0"/>
          <a:lstStyle>
            <a:lvl1pPr algn="l">
              <a:defRPr sz="1200"/>
            </a:lvl1pPr>
          </a:lstStyle>
          <a:p>
            <a:endParaRPr lang="en-GB"/>
          </a:p>
        </p:txBody>
      </p:sp>
      <p:sp>
        <p:nvSpPr>
          <p:cNvPr id="3" name="Date Placeholder 2"/>
          <p:cNvSpPr>
            <a:spLocks noGrp="1"/>
          </p:cNvSpPr>
          <p:nvPr>
            <p:ph type="dt" sz="quarter" idx="1"/>
          </p:nvPr>
        </p:nvSpPr>
        <p:spPr>
          <a:xfrm>
            <a:off x="3777608" y="0"/>
            <a:ext cx="2889938" cy="496888"/>
          </a:xfrm>
          <a:prstGeom prst="rect">
            <a:avLst/>
          </a:prstGeom>
        </p:spPr>
        <p:txBody>
          <a:bodyPr vert="horz" lIns="92062" tIns="46031" rIns="92062" bIns="46031" rtlCol="0"/>
          <a:lstStyle>
            <a:lvl1pPr algn="r">
              <a:defRPr sz="1200"/>
            </a:lvl1pPr>
          </a:lstStyle>
          <a:p>
            <a:fld id="{18089B50-B170-4609-9651-AA305F121198}" type="datetimeFigureOut">
              <a:rPr lang="en-GB" smtClean="0"/>
              <a:t>20/07/2016</a:t>
            </a:fld>
            <a:endParaRPr lang="en-GB"/>
          </a:p>
        </p:txBody>
      </p:sp>
      <p:sp>
        <p:nvSpPr>
          <p:cNvPr id="4" name="Footer Placeholder 3"/>
          <p:cNvSpPr>
            <a:spLocks noGrp="1"/>
          </p:cNvSpPr>
          <p:nvPr>
            <p:ph type="ftr" sz="quarter" idx="2"/>
          </p:nvPr>
        </p:nvSpPr>
        <p:spPr>
          <a:xfrm>
            <a:off x="0" y="9429750"/>
            <a:ext cx="2889938" cy="496888"/>
          </a:xfrm>
          <a:prstGeom prst="rect">
            <a:avLst/>
          </a:prstGeom>
        </p:spPr>
        <p:txBody>
          <a:bodyPr vert="horz" lIns="92062" tIns="46031" rIns="92062" bIns="46031" rtlCol="0" anchor="b"/>
          <a:lstStyle>
            <a:lvl1pPr algn="l">
              <a:defRPr sz="1200"/>
            </a:lvl1pPr>
          </a:lstStyle>
          <a:p>
            <a:endParaRPr lang="en-GB"/>
          </a:p>
        </p:txBody>
      </p:sp>
      <p:sp>
        <p:nvSpPr>
          <p:cNvPr id="5" name="Slide Number Placeholder 4"/>
          <p:cNvSpPr>
            <a:spLocks noGrp="1"/>
          </p:cNvSpPr>
          <p:nvPr>
            <p:ph type="sldNum" sz="quarter" idx="3"/>
          </p:nvPr>
        </p:nvSpPr>
        <p:spPr>
          <a:xfrm>
            <a:off x="3777608" y="9429750"/>
            <a:ext cx="2889938" cy="496888"/>
          </a:xfrm>
          <a:prstGeom prst="rect">
            <a:avLst/>
          </a:prstGeom>
        </p:spPr>
        <p:txBody>
          <a:bodyPr vert="horz" lIns="92062" tIns="46031" rIns="92062" bIns="46031" rtlCol="0" anchor="b"/>
          <a:lstStyle>
            <a:lvl1pPr algn="r">
              <a:defRPr sz="1200"/>
            </a:lvl1pPr>
          </a:lstStyle>
          <a:p>
            <a:fld id="{065BF154-88B1-417E-97B8-FE4280632F7B}" type="slidenum">
              <a:rPr lang="en-GB" smtClean="0"/>
              <a:t>‹#›</a:t>
            </a:fld>
            <a:endParaRPr lang="en-GB"/>
          </a:p>
        </p:txBody>
      </p:sp>
    </p:spTree>
    <p:extLst>
      <p:ext uri="{BB962C8B-B14F-4D97-AF65-F5344CB8AC3E}">
        <p14:creationId xmlns:p14="http://schemas.microsoft.com/office/powerpoint/2010/main" val="4078447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C8D45392-E449-4434-AC9D-D25BF2B226DC}" type="datetimeFigureOut">
              <a:rPr lang="en-GB" smtClean="0"/>
              <a:t>20/07/2016</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76789"/>
            <a:ext cx="5335588"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5136B605-47F7-45CB-8B7A-AD109622F525}" type="slidenum">
              <a:rPr lang="en-GB" smtClean="0"/>
              <a:t>‹#›</a:t>
            </a:fld>
            <a:endParaRPr lang="en-GB"/>
          </a:p>
        </p:txBody>
      </p:sp>
    </p:spTree>
    <p:extLst>
      <p:ext uri="{BB962C8B-B14F-4D97-AF65-F5344CB8AC3E}">
        <p14:creationId xmlns:p14="http://schemas.microsoft.com/office/powerpoint/2010/main" val="39162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29598B-37A3-4F25-978B-D9A70996E538}" type="datetimeFigureOut">
              <a:rPr lang="en-GB" smtClean="0"/>
              <a:t>20/07/2016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287303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598B-37A3-4F25-978B-D9A70996E538}" type="datetimeFigureOut">
              <a:rPr lang="en-GB" smtClean="0"/>
              <a:t>20/07/2016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328373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598B-37A3-4F25-978B-D9A70996E538}" type="datetimeFigureOut">
              <a:rPr lang="en-GB" smtClean="0"/>
              <a:t>20/07/2016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33619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598B-37A3-4F25-978B-D9A70996E538}" type="datetimeFigureOut">
              <a:rPr lang="en-GB" smtClean="0"/>
              <a:t>20/07/2016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135790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4406900"/>
            <a:ext cx="10515600" cy="1362075"/>
          </a:xfrm>
        </p:spPr>
        <p:txBody>
          <a:bodyPr anchor="t"/>
          <a:lstStyle>
            <a:lvl1pPr>
              <a:defRPr sz="4000" b="1"/>
            </a:lvl1pPr>
          </a:lstStyle>
          <a:p>
            <a:r>
              <a:rPr lang="en-US" smtClean="0"/>
              <a:t>Click to edit Master title style</a:t>
            </a:r>
            <a:endParaRPr lang="en-US"/>
          </a:p>
        </p:txBody>
      </p:sp>
      <p:sp>
        <p:nvSpPr>
          <p:cNvPr id="3" name="Text Placeholder 2"/>
          <p:cNvSpPr>
            <a:spLocks noGrp="1"/>
          </p:cNvSpPr>
          <p:nvPr>
            <p:ph type="body" idx="1"/>
          </p:nvPr>
        </p:nvSpPr>
        <p:spPr>
          <a:xfrm>
            <a:off x="831850" y="2906713"/>
            <a:ext cx="10515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29598B-37A3-4F25-978B-D9A70996E538}" type="datetimeFigureOut">
              <a:rPr lang="en-GB" smtClean="0"/>
              <a:t>20/07/2016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269967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29598B-37A3-4F25-978B-D9A70996E538}" type="datetimeFigureOut">
              <a:rPr lang="en-GB" smtClean="0"/>
              <a:t>20/07/2016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91265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1850" y="1535113"/>
            <a:ext cx="515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2174875"/>
            <a:ext cx="5156200"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1535113"/>
            <a:ext cx="51577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3" y="2174875"/>
            <a:ext cx="5157787"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29598B-37A3-4F25-978B-D9A70996E538}" type="datetimeFigureOut">
              <a:rPr lang="en-GB" smtClean="0"/>
              <a:t>20/07/2016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63176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29598B-37A3-4F25-978B-D9A70996E538}" type="datetimeFigureOut">
              <a:rPr lang="en-GB" smtClean="0"/>
              <a:t>20/07/2016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4085055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598B-37A3-4F25-978B-D9A70996E538}" type="datetimeFigureOut">
              <a:rPr lang="en-GB" smtClean="0"/>
              <a:t>20/07/2016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220001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685800"/>
            <a:ext cx="4013200" cy="1160463"/>
          </a:xfrm>
        </p:spPr>
        <p:txBody>
          <a:bodyPr anchor="b"/>
          <a:lstStyle>
            <a:lvl1pPr>
              <a:defRPr sz="2000" b="1"/>
            </a:lvl1pPr>
          </a:lstStyle>
          <a:p>
            <a:r>
              <a:rPr lang="en-US" smtClean="0"/>
              <a:t>Click to edit Master title style</a:t>
            </a:r>
            <a:endParaRPr lang="en-US"/>
          </a:p>
        </p:txBody>
      </p:sp>
      <p:sp>
        <p:nvSpPr>
          <p:cNvPr id="3" name="Content Placeholder 2"/>
          <p:cNvSpPr>
            <a:spLocks noGrp="1"/>
          </p:cNvSpPr>
          <p:nvPr>
            <p:ph idx="1"/>
          </p:nvPr>
        </p:nvSpPr>
        <p:spPr>
          <a:xfrm>
            <a:off x="5046663" y="685800"/>
            <a:ext cx="6300787"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1850" y="1846263"/>
            <a:ext cx="4013200" cy="43259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598B-37A3-4F25-978B-D9A70996E538}" type="datetimeFigureOut">
              <a:rPr lang="en-GB" smtClean="0"/>
              <a:t>20/07/2016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3061634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5075" y="4800600"/>
            <a:ext cx="7177088" cy="566738"/>
          </a:xfrm>
        </p:spPr>
        <p:txBody>
          <a:bodyPr anchor="b"/>
          <a:lstStyle>
            <a:lvl1pPr>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05075" y="685800"/>
            <a:ext cx="7177088"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505075" y="5367338"/>
            <a:ext cx="71770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598B-37A3-4F25-978B-D9A70996E538}" type="datetimeFigureOut">
              <a:rPr lang="en-GB" smtClean="0"/>
              <a:t>20/07/2016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8CB4A3-4EAF-4337-BF64-5221FB860FD0}" type="slidenum">
              <a:rPr lang="en-GB" smtClean="0"/>
              <a:t>‹#›</a:t>
            </a:fld>
            <a:endParaRPr lang="en-GB"/>
          </a:p>
        </p:txBody>
      </p:sp>
    </p:spTree>
    <p:extLst>
      <p:ext uri="{BB962C8B-B14F-4D97-AF65-F5344CB8AC3E}">
        <p14:creationId xmlns:p14="http://schemas.microsoft.com/office/powerpoint/2010/main" val="17984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0863"/>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598B-37A3-4F25-978B-D9A70996E538}" type="datetimeFigureOut">
              <a:rPr lang="en-GB" smtClean="0"/>
              <a:t>20/07/2016</a:t>
            </a:fld>
            <a:endParaRPr lang="en-GB"/>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CB4A3-4EAF-4337-BF64-5221FB860FD0}" type="slidenum">
              <a:rPr lang="en-GB" smtClean="0"/>
              <a:t>‹#›</a:t>
            </a:fld>
            <a:endParaRPr lang="en-GB"/>
          </a:p>
        </p:txBody>
      </p:sp>
    </p:spTree>
    <p:extLst>
      <p:ext uri="{BB962C8B-B14F-4D97-AF65-F5344CB8AC3E}">
        <p14:creationId xmlns:p14="http://schemas.microsoft.com/office/powerpoint/2010/main" val="3943048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6" Type="http://schemas.openxmlformats.org/officeDocument/2006/relationships/image" Target="../media/image2.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slideLayout" Target="../slideLayouts/slideLayout2.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2" Type="http://schemas.openxmlformats.org/officeDocument/2006/relationships/tags" Target="../tags/tag29.xml"/><Relationship Id="rId16" Type="http://schemas.openxmlformats.org/officeDocument/2006/relationships/image" Target="../media/image2.png"/><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slideLayout" Target="../slideLayouts/slideLayout2.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nthony.Mann@educationandemployers.org" TargetMode="External"/><Relationship Id="rId2" Type="http://schemas.openxmlformats.org/officeDocument/2006/relationships/hyperlink" Target="mailto:Elnaz.Kashef@educationandemployers.org"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educationandemployer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chart" Target="../charts/chart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92"/>
          <a:stretch/>
        </p:blipFill>
        <p:spPr>
          <a:xfrm>
            <a:off x="0" y="-1"/>
            <a:ext cx="12192000" cy="6837529"/>
          </a:xfrm>
          <a:prstGeom prst="rect">
            <a:avLst/>
          </a:prstGeom>
        </p:spPr>
      </p:pic>
      <p:pic>
        <p:nvPicPr>
          <p:cNvPr id="3" name="Picture 2"/>
          <p:cNvPicPr>
            <a:picLocks noChangeAspect="1"/>
          </p:cNvPicPr>
          <p:nvPr/>
        </p:nvPicPr>
        <p:blipFill>
          <a:blip r:embed="rId3"/>
          <a:stretch>
            <a:fillRect/>
          </a:stretch>
        </p:blipFill>
        <p:spPr>
          <a:xfrm>
            <a:off x="9271835" y="166462"/>
            <a:ext cx="2920165" cy="996191"/>
          </a:xfrm>
          <a:prstGeom prst="rect">
            <a:avLst/>
          </a:prstGeom>
        </p:spPr>
      </p:pic>
      <p:sp>
        <p:nvSpPr>
          <p:cNvPr id="8" name="Shape 38"/>
          <p:cNvSpPr/>
          <p:nvPr/>
        </p:nvSpPr>
        <p:spPr>
          <a:xfrm>
            <a:off x="736600" y="0"/>
            <a:ext cx="7473014" cy="6891500"/>
          </a:xfrm>
          <a:prstGeom prst="rect">
            <a:avLst/>
          </a:prstGeom>
          <a:solidFill>
            <a:schemeClr val="bg2">
              <a:lumMod val="90000"/>
              <a:alpha val="59000"/>
            </a:schemeClr>
          </a:solidFill>
          <a:ln>
            <a:noFill/>
          </a:ln>
        </p:spPr>
        <p:txBody>
          <a:bodyPr lIns="91425" tIns="91425" rIns="91425" bIns="91425" anchor="ctr" anchorCtr="0">
            <a:noAutofit/>
          </a:bodyPr>
          <a:lstStyle/>
          <a:p>
            <a:pPr lvl="0">
              <a:spcBef>
                <a:spcPts val="0"/>
              </a:spcBef>
              <a:buNone/>
            </a:pPr>
            <a:endParaRPr/>
          </a:p>
        </p:txBody>
      </p:sp>
      <p:sp>
        <p:nvSpPr>
          <p:cNvPr id="7" name="Text Placeholder 6"/>
          <p:cNvSpPr>
            <a:spLocks noGrp="1"/>
          </p:cNvSpPr>
          <p:nvPr>
            <p:ph type="body" idx="1"/>
          </p:nvPr>
        </p:nvSpPr>
        <p:spPr>
          <a:xfrm>
            <a:off x="736600" y="1750245"/>
            <a:ext cx="7473014" cy="1766887"/>
          </a:xfrm>
        </p:spPr>
        <p:txBody>
          <a:bodyPr>
            <a:normAutofit fontScale="70000" lnSpcReduction="20000"/>
          </a:bodyPr>
          <a:lstStyle/>
          <a:p>
            <a:r>
              <a:rPr lang="en-GB" sz="6100" b="1" dirty="0" smtClean="0">
                <a:solidFill>
                  <a:srgbClr val="002060"/>
                </a:solidFill>
              </a:rPr>
              <a:t>Socialised Social Capital? </a:t>
            </a:r>
          </a:p>
          <a:p>
            <a:r>
              <a:rPr lang="en-GB" sz="4000" dirty="0" smtClean="0">
                <a:solidFill>
                  <a:srgbClr val="002060"/>
                </a:solidFill>
              </a:rPr>
              <a:t>The </a:t>
            </a:r>
            <a:r>
              <a:rPr lang="en-GB" sz="4000" dirty="0">
                <a:solidFill>
                  <a:srgbClr val="002060"/>
                </a:solidFill>
              </a:rPr>
              <a:t>capacity of schools to use </a:t>
            </a:r>
            <a:r>
              <a:rPr lang="en-GB" sz="4000" dirty="0" smtClean="0">
                <a:solidFill>
                  <a:srgbClr val="002060"/>
                </a:solidFill>
              </a:rPr>
              <a:t>career provisions </a:t>
            </a:r>
            <a:r>
              <a:rPr lang="en-GB" sz="4000" dirty="0">
                <a:solidFill>
                  <a:srgbClr val="002060"/>
                </a:solidFill>
              </a:rPr>
              <a:t>to compensate for social capital deficiencies among teenagers </a:t>
            </a:r>
          </a:p>
        </p:txBody>
      </p:sp>
      <p:sp>
        <p:nvSpPr>
          <p:cNvPr id="6" name="Title 5"/>
          <p:cNvSpPr>
            <a:spLocks noGrp="1"/>
          </p:cNvSpPr>
          <p:nvPr>
            <p:ph type="title"/>
          </p:nvPr>
        </p:nvSpPr>
        <p:spPr>
          <a:xfrm>
            <a:off x="736600" y="4360260"/>
            <a:ext cx="10370015" cy="1634140"/>
          </a:xfrm>
        </p:spPr>
        <p:txBody>
          <a:bodyPr>
            <a:noAutofit/>
          </a:bodyPr>
          <a:lstStyle/>
          <a:p>
            <a:pPr lvl="0">
              <a:spcBef>
                <a:spcPts val="0"/>
              </a:spcBef>
              <a:defRPr/>
            </a:pPr>
            <a:r>
              <a:rPr lang="en-GB" sz="2000" dirty="0" smtClean="0">
                <a:solidFill>
                  <a:schemeClr val="tx1">
                    <a:lumMod val="85000"/>
                    <a:lumOff val="15000"/>
                  </a:schemeClr>
                </a:solidFill>
                <a:ea typeface="+mn-ea"/>
                <a:cs typeface="+mn-cs"/>
              </a:rPr>
              <a:t>Elnaz T. </a:t>
            </a:r>
            <a:r>
              <a:rPr lang="en-GB" sz="2000" dirty="0" err="1" smtClean="0">
                <a:solidFill>
                  <a:schemeClr val="tx1">
                    <a:lumMod val="85000"/>
                    <a:lumOff val="15000"/>
                  </a:schemeClr>
                </a:solidFill>
                <a:ea typeface="+mn-ea"/>
                <a:cs typeface="+mn-cs"/>
              </a:rPr>
              <a:t>Kashefpakdel</a:t>
            </a:r>
            <a:r>
              <a:rPr lang="en-GB" sz="2000" dirty="0" smtClean="0">
                <a:solidFill>
                  <a:schemeClr val="tx1">
                    <a:lumMod val="85000"/>
                    <a:lumOff val="15000"/>
                  </a:schemeClr>
                </a:solidFill>
                <a:ea typeface="+mn-ea"/>
                <a:cs typeface="+mn-cs"/>
              </a:rPr>
              <a:t>, University of Bath</a:t>
            </a:r>
            <a:br>
              <a:rPr lang="en-GB" sz="2000" dirty="0" smtClean="0">
                <a:solidFill>
                  <a:schemeClr val="tx1">
                    <a:lumMod val="85000"/>
                    <a:lumOff val="15000"/>
                  </a:schemeClr>
                </a:solidFill>
                <a:ea typeface="+mn-ea"/>
                <a:cs typeface="+mn-cs"/>
              </a:rPr>
            </a:br>
            <a:r>
              <a:rPr lang="en-GB" sz="2000" dirty="0" smtClean="0">
                <a:solidFill>
                  <a:schemeClr val="tx1">
                    <a:lumMod val="85000"/>
                    <a:lumOff val="15000"/>
                  </a:schemeClr>
                </a:solidFill>
                <a:ea typeface="+mn-ea"/>
                <a:cs typeface="+mn-cs"/>
              </a:rPr>
              <a:t>Anthony Mann, Education and Employers Taskforce</a:t>
            </a:r>
            <a:br>
              <a:rPr lang="en-GB" sz="2000" dirty="0" smtClean="0">
                <a:solidFill>
                  <a:schemeClr val="tx1">
                    <a:lumMod val="85000"/>
                    <a:lumOff val="15000"/>
                  </a:schemeClr>
                </a:solidFill>
                <a:ea typeface="+mn-ea"/>
                <a:cs typeface="+mn-cs"/>
              </a:rPr>
            </a:br>
            <a:r>
              <a:rPr lang="en-GB" sz="2000" dirty="0">
                <a:solidFill>
                  <a:schemeClr val="tx1">
                    <a:lumMod val="85000"/>
                    <a:lumOff val="15000"/>
                  </a:schemeClr>
                </a:solidFill>
              </a:rPr>
              <a:t>Chris Percy, Independent Researcher</a:t>
            </a:r>
            <a:r>
              <a:rPr lang="en-GB" sz="2000" dirty="0" smtClean="0">
                <a:solidFill>
                  <a:schemeClr val="tx1">
                    <a:lumMod val="85000"/>
                    <a:lumOff val="15000"/>
                  </a:schemeClr>
                </a:solidFill>
                <a:ea typeface="+mn-ea"/>
                <a:cs typeface="+mn-cs"/>
              </a:rPr>
              <a:t/>
            </a:r>
            <a:br>
              <a:rPr lang="en-GB" sz="2000" dirty="0" smtClean="0">
                <a:solidFill>
                  <a:schemeClr val="tx1">
                    <a:lumMod val="85000"/>
                    <a:lumOff val="15000"/>
                  </a:schemeClr>
                </a:solidFill>
                <a:ea typeface="+mn-ea"/>
                <a:cs typeface="+mn-cs"/>
              </a:rPr>
            </a:br>
            <a:r>
              <a:rPr lang="en-GB" sz="2000" dirty="0">
                <a:solidFill>
                  <a:schemeClr val="tx1">
                    <a:lumMod val="85000"/>
                    <a:lumOff val="15000"/>
                  </a:schemeClr>
                </a:solidFill>
                <a:ea typeface="+mn-ea"/>
                <a:cs typeface="+mn-cs"/>
              </a:rPr>
              <a:t/>
            </a:r>
            <a:br>
              <a:rPr lang="en-GB" sz="2000" dirty="0">
                <a:solidFill>
                  <a:schemeClr val="tx1">
                    <a:lumMod val="85000"/>
                    <a:lumOff val="15000"/>
                  </a:schemeClr>
                </a:solidFill>
                <a:ea typeface="+mn-ea"/>
                <a:cs typeface="+mn-cs"/>
              </a:rPr>
            </a:br>
            <a:r>
              <a:rPr lang="en-GB" sz="2000" dirty="0" smtClean="0">
                <a:solidFill>
                  <a:schemeClr val="tx1">
                    <a:lumMod val="85000"/>
                    <a:lumOff val="15000"/>
                  </a:schemeClr>
                </a:solidFill>
                <a:ea typeface="+mn-ea"/>
                <a:cs typeface="+mn-cs"/>
              </a:rPr>
              <a:t/>
            </a:r>
            <a:br>
              <a:rPr lang="en-GB" sz="2000" dirty="0" smtClean="0">
                <a:solidFill>
                  <a:schemeClr val="tx1">
                    <a:lumMod val="85000"/>
                    <a:lumOff val="15000"/>
                  </a:schemeClr>
                </a:solidFill>
                <a:ea typeface="+mn-ea"/>
                <a:cs typeface="+mn-cs"/>
              </a:rPr>
            </a:br>
            <a:r>
              <a:rPr lang="en-GB" sz="2000" dirty="0">
                <a:solidFill>
                  <a:schemeClr val="tx1">
                    <a:lumMod val="85000"/>
                    <a:lumOff val="15000"/>
                  </a:schemeClr>
                </a:solidFill>
                <a:ea typeface="+mn-ea"/>
                <a:cs typeface="+mn-cs"/>
              </a:rPr>
              <a:t/>
            </a:r>
            <a:br>
              <a:rPr lang="en-GB" sz="2000" dirty="0">
                <a:solidFill>
                  <a:schemeClr val="tx1">
                    <a:lumMod val="85000"/>
                    <a:lumOff val="15000"/>
                  </a:schemeClr>
                </a:solidFill>
                <a:ea typeface="+mn-ea"/>
                <a:cs typeface="+mn-cs"/>
              </a:rPr>
            </a:br>
            <a:r>
              <a:rPr lang="en-GB" sz="2000" dirty="0">
                <a:solidFill>
                  <a:schemeClr val="tx1">
                    <a:lumMod val="85000"/>
                    <a:lumOff val="15000"/>
                  </a:schemeClr>
                </a:solidFill>
                <a:ea typeface="+mn-ea"/>
                <a:cs typeface="+mn-cs"/>
              </a:rPr>
              <a:t/>
            </a:r>
            <a:br>
              <a:rPr lang="en-GB" sz="2000" dirty="0">
                <a:solidFill>
                  <a:schemeClr val="tx1">
                    <a:lumMod val="85000"/>
                    <a:lumOff val="15000"/>
                  </a:schemeClr>
                </a:solidFill>
                <a:ea typeface="+mn-ea"/>
                <a:cs typeface="+mn-cs"/>
              </a:rPr>
            </a:br>
            <a:endParaRPr lang="en-GB" sz="2000" dirty="0">
              <a:solidFill>
                <a:schemeClr val="tx1">
                  <a:lumMod val="85000"/>
                  <a:lumOff val="15000"/>
                </a:schemeClr>
              </a:solidFill>
            </a:endParaRPr>
          </a:p>
        </p:txBody>
      </p:sp>
    </p:spTree>
    <p:extLst>
      <p:ext uri="{BB962C8B-B14F-4D97-AF65-F5344CB8AC3E}">
        <p14:creationId xmlns:p14="http://schemas.microsoft.com/office/powerpoint/2010/main" val="2564403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4078313220"/>
              </p:ext>
            </p:extLst>
          </p:nvPr>
        </p:nvGraphicFramePr>
        <p:xfrm>
          <a:off x="1103994" y="2400734"/>
          <a:ext cx="6033406" cy="3720666"/>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Horizontal Line"/>
          <p:cNvCxnSpPr/>
          <p:nvPr>
            <p:custDataLst>
              <p:tags r:id="rId1"/>
            </p:custDataLst>
          </p:nvPr>
        </p:nvCxnSpPr>
        <p:spPr>
          <a:xfrm>
            <a:off x="899916" y="2200185"/>
            <a:ext cx="9646527"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2" name="ListLeanHorizontalTextTopic0"/>
          <p:cNvSpPr txBox="1"/>
          <p:nvPr>
            <p:custDataLst>
              <p:tags r:id="rId2"/>
            </p:custDataLst>
          </p:nvPr>
        </p:nvSpPr>
        <p:spPr>
          <a:xfrm>
            <a:off x="926194" y="1868564"/>
            <a:ext cx="6818992" cy="257635"/>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b="1" dirty="0">
                <a:cs typeface="Arial" pitchFamily="34" charset="0"/>
              </a:rPr>
              <a:t>Full-time weekly income in 1996 (age 26) [nominal £]</a:t>
            </a:r>
          </a:p>
        </p:txBody>
      </p:sp>
      <p:sp>
        <p:nvSpPr>
          <p:cNvPr id="13" name="Title 1"/>
          <p:cNvSpPr>
            <a:spLocks noGrp="1"/>
          </p:cNvSpPr>
          <p:nvPr>
            <p:ph type="title"/>
          </p:nvPr>
        </p:nvSpPr>
        <p:spPr>
          <a:xfrm>
            <a:off x="838200" y="274638"/>
            <a:ext cx="10515600" cy="1325562"/>
          </a:xfrm>
        </p:spPr>
        <p:txBody>
          <a:bodyPr>
            <a:normAutofit/>
          </a:bodyPr>
          <a:lstStyle/>
          <a:p>
            <a:r>
              <a:rPr lang="en-GB" sz="2400" b="1" dirty="0" smtClean="0">
                <a:solidFill>
                  <a:srgbClr val="002060"/>
                </a:solidFill>
                <a:latin typeface="+mn-lt"/>
              </a:rPr>
              <a:t>Outcome variable: Wage for full-time employed at age 26</a:t>
            </a:r>
            <a:endParaRPr lang="en-GB" sz="2400" b="1" dirty="0">
              <a:solidFill>
                <a:srgbClr val="002060"/>
              </a:solidFill>
              <a:latin typeface="+mn-lt"/>
            </a:endParaRPr>
          </a:p>
        </p:txBody>
      </p:sp>
      <p:sp>
        <p:nvSpPr>
          <p:cNvPr id="2" name="Rectangle 1"/>
          <p:cNvSpPr/>
          <p:nvPr/>
        </p:nvSpPr>
        <p:spPr>
          <a:xfrm>
            <a:off x="7353300" y="2512126"/>
            <a:ext cx="3543300" cy="2392963"/>
          </a:xfrm>
          <a:prstGeom prst="rect">
            <a:avLst/>
          </a:prstGeom>
        </p:spPr>
        <p:txBody>
          <a:bodyPr wrap="square">
            <a:spAutoFit/>
          </a:bodyPr>
          <a:lstStyle/>
          <a:p>
            <a:pPr marL="176188" lvl="1" indent="-176188">
              <a:lnSpc>
                <a:spcPct val="93000"/>
              </a:lnSpc>
              <a:spcBef>
                <a:spcPts val="300"/>
              </a:spcBef>
              <a:buClr>
                <a:schemeClr val="tx1"/>
              </a:buClr>
              <a:buSzPct val="100000"/>
              <a:buFont typeface="Arial"/>
              <a:buChar char="•"/>
            </a:pPr>
            <a:r>
              <a:rPr lang="en-GB" sz="1500" dirty="0">
                <a:cs typeface="Arial" pitchFamily="34" charset="0"/>
              </a:rPr>
              <a:t>Number of </a:t>
            </a:r>
            <a:r>
              <a:rPr lang="en-GB" sz="1500" dirty="0" smtClean="0">
                <a:cs typeface="Arial" pitchFamily="34" charset="0"/>
              </a:rPr>
              <a:t>respondents in FT employment: </a:t>
            </a:r>
            <a:r>
              <a:rPr lang="en-GB" sz="1500" dirty="0">
                <a:cs typeface="Arial" pitchFamily="34" charset="0"/>
              </a:rPr>
              <a:t>5,932 individuals </a:t>
            </a:r>
          </a:p>
          <a:p>
            <a:pPr marL="176188" lvl="1" indent="-176188">
              <a:lnSpc>
                <a:spcPct val="93000"/>
              </a:lnSpc>
              <a:spcBef>
                <a:spcPts val="300"/>
              </a:spcBef>
              <a:buClr>
                <a:schemeClr val="tx1"/>
              </a:buClr>
              <a:buSzPct val="100000"/>
              <a:buFont typeface="Arial"/>
              <a:buChar char="•"/>
            </a:pPr>
            <a:endParaRPr lang="en-GB" sz="1500" dirty="0">
              <a:cs typeface="Arial" pitchFamily="34" charset="0"/>
            </a:endParaRPr>
          </a:p>
          <a:p>
            <a:pPr marL="176188" lvl="1" indent="-176188">
              <a:lnSpc>
                <a:spcPct val="93000"/>
              </a:lnSpc>
              <a:spcBef>
                <a:spcPts val="300"/>
              </a:spcBef>
              <a:buClr>
                <a:schemeClr val="tx1"/>
              </a:buClr>
              <a:buSzPct val="100000"/>
              <a:buFont typeface="Arial"/>
              <a:buChar char="•"/>
            </a:pPr>
            <a:r>
              <a:rPr lang="en-GB" sz="1500" dirty="0">
                <a:cs typeface="Arial" pitchFamily="34" charset="0"/>
              </a:rPr>
              <a:t>Following Mann &amp; Percy (2013) part-time wage earners were excluded </a:t>
            </a:r>
            <a:r>
              <a:rPr lang="en-GB" sz="1500" dirty="0" smtClean="0">
                <a:cs typeface="Arial" pitchFamily="34" charset="0"/>
              </a:rPr>
              <a:t>to </a:t>
            </a:r>
            <a:r>
              <a:rPr lang="en-GB" sz="1500" dirty="0">
                <a:cs typeface="Arial" pitchFamily="34" charset="0"/>
              </a:rPr>
              <a:t>identify a more comparable set of labour market participants. </a:t>
            </a:r>
          </a:p>
          <a:p>
            <a:pPr marL="0" lvl="1">
              <a:lnSpc>
                <a:spcPct val="93000"/>
              </a:lnSpc>
              <a:spcBef>
                <a:spcPts val="300"/>
              </a:spcBef>
              <a:buClr>
                <a:schemeClr val="tx1"/>
              </a:buClr>
              <a:buSzPct val="100000"/>
            </a:pPr>
            <a:endParaRPr lang="en-GB" sz="1500" dirty="0">
              <a:cs typeface="Arial" pitchFamily="34" charset="0"/>
            </a:endParaRPr>
          </a:p>
          <a:p>
            <a:pPr marL="176188" lvl="1" indent="-176188">
              <a:lnSpc>
                <a:spcPct val="93000"/>
              </a:lnSpc>
              <a:spcBef>
                <a:spcPts val="300"/>
              </a:spcBef>
              <a:buClr>
                <a:schemeClr val="tx1"/>
              </a:buClr>
              <a:buSzPct val="100000"/>
              <a:buFont typeface="Arial"/>
              <a:buChar char="•"/>
            </a:pPr>
            <a:r>
              <a:rPr lang="en-GB" sz="1500" dirty="0">
                <a:cs typeface="Arial" pitchFamily="34" charset="0"/>
              </a:rPr>
              <a:t>Average earning across the sample: £215 </a:t>
            </a:r>
            <a:r>
              <a:rPr lang="en-GB" sz="1500" dirty="0" err="1">
                <a:cs typeface="Arial" pitchFamily="34" charset="0"/>
              </a:rPr>
              <a:t>pw</a:t>
            </a:r>
            <a:endParaRPr lang="en-GB" sz="1500" dirty="0">
              <a:cs typeface="Arial" pitchFamily="34" charset="0"/>
            </a:endParaRPr>
          </a:p>
        </p:txBody>
      </p:sp>
      <p:pic>
        <p:nvPicPr>
          <p:cNvPr id="9" name="Picture 8"/>
          <p:cNvPicPr>
            <a:picLocks noChangeAspect="1"/>
          </p:cNvPicPr>
          <p:nvPr/>
        </p:nvPicPr>
        <p:blipFill>
          <a:blip r:embed="rId5"/>
          <a:stretch>
            <a:fillRect/>
          </a:stretch>
        </p:blipFill>
        <p:spPr>
          <a:xfrm>
            <a:off x="10557965" y="166463"/>
            <a:ext cx="1634035" cy="557438"/>
          </a:xfrm>
          <a:prstGeom prst="rect">
            <a:avLst/>
          </a:prstGeom>
        </p:spPr>
      </p:pic>
    </p:spTree>
    <p:extLst>
      <p:ext uri="{BB962C8B-B14F-4D97-AF65-F5344CB8AC3E}">
        <p14:creationId xmlns:p14="http://schemas.microsoft.com/office/powerpoint/2010/main" val="396038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b="1" dirty="0" smtClean="0">
                <a:solidFill>
                  <a:srgbClr val="002060"/>
                </a:solidFill>
              </a:rPr>
              <a:t>What is the effect of having access to family contacts on earnings? </a:t>
            </a:r>
            <a:endParaRPr lang="en-GB" sz="2600" b="1" dirty="0">
              <a:solidFill>
                <a:srgbClr val="002060"/>
              </a:solidFill>
            </a:endParaRPr>
          </a:p>
        </p:txBody>
      </p:sp>
      <p:pic>
        <p:nvPicPr>
          <p:cNvPr id="4" name="Picture 3"/>
          <p:cNvPicPr>
            <a:picLocks noChangeAspect="1"/>
          </p:cNvPicPr>
          <p:nvPr/>
        </p:nvPicPr>
        <p:blipFill>
          <a:blip r:embed="rId16"/>
          <a:stretch>
            <a:fillRect/>
          </a:stretch>
        </p:blipFill>
        <p:spPr>
          <a:xfrm>
            <a:off x="10557965" y="166463"/>
            <a:ext cx="1634035" cy="557438"/>
          </a:xfrm>
          <a:prstGeom prst="rect">
            <a:avLst/>
          </a:prstGeom>
        </p:spPr>
      </p:pic>
      <p:cxnSp>
        <p:nvCxnSpPr>
          <p:cNvPr id="5" name="Horizontal Line"/>
          <p:cNvCxnSpPr/>
          <p:nvPr>
            <p:custDataLst>
              <p:tags r:id="rId1"/>
            </p:custDataLst>
          </p:nvPr>
        </p:nvCxnSpPr>
        <p:spPr>
          <a:xfrm>
            <a:off x="846415" y="2670247"/>
            <a:ext cx="4536502"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6" name="Horizontal Line"/>
          <p:cNvCxnSpPr/>
          <p:nvPr>
            <p:custDataLst>
              <p:tags r:id="rId2"/>
            </p:custDataLst>
          </p:nvPr>
        </p:nvCxnSpPr>
        <p:spPr>
          <a:xfrm>
            <a:off x="5886976" y="2670247"/>
            <a:ext cx="4380067"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ListLeanHorizontalTextTopic0"/>
          <p:cNvSpPr txBox="1"/>
          <p:nvPr>
            <p:custDataLst>
              <p:tags r:id="rId3"/>
            </p:custDataLst>
          </p:nvPr>
        </p:nvSpPr>
        <p:spPr>
          <a:xfrm>
            <a:off x="5886976" y="2352770"/>
            <a:ext cx="2627175" cy="257635"/>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b="1" dirty="0" smtClean="0">
                <a:cs typeface="Arial" pitchFamily="34" charset="0"/>
              </a:rPr>
              <a:t>Regression Results</a:t>
            </a:r>
            <a:endParaRPr lang="en-GB" b="1" baseline="30000" dirty="0">
              <a:cs typeface="Arial" pitchFamily="34" charset="0"/>
            </a:endParaRPr>
          </a:p>
        </p:txBody>
      </p:sp>
      <p:sp>
        <p:nvSpPr>
          <p:cNvPr id="8" name="ListLeanHorizontalTextTopic0"/>
          <p:cNvSpPr txBox="1"/>
          <p:nvPr>
            <p:custDataLst>
              <p:tags r:id="rId4"/>
            </p:custDataLst>
          </p:nvPr>
        </p:nvSpPr>
        <p:spPr>
          <a:xfrm>
            <a:off x="847855" y="2338711"/>
            <a:ext cx="5543177" cy="257635"/>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b="1" dirty="0">
                <a:cs typeface="Arial" pitchFamily="34" charset="0"/>
              </a:rPr>
              <a:t>Control variables </a:t>
            </a:r>
          </a:p>
        </p:txBody>
      </p:sp>
      <p:grpSp>
        <p:nvGrpSpPr>
          <p:cNvPr id="9" name="Group 8"/>
          <p:cNvGrpSpPr/>
          <p:nvPr/>
        </p:nvGrpSpPr>
        <p:grpSpPr>
          <a:xfrm>
            <a:off x="846416" y="2859409"/>
            <a:ext cx="5472215" cy="3519356"/>
            <a:chOff x="736599" y="1801053"/>
            <a:chExt cx="5472215" cy="3519356"/>
          </a:xfrm>
        </p:grpSpPr>
        <p:grpSp>
          <p:nvGrpSpPr>
            <p:cNvPr id="10" name="Group 30"/>
            <p:cNvGrpSpPr/>
            <p:nvPr/>
          </p:nvGrpSpPr>
          <p:grpSpPr>
            <a:xfrm>
              <a:off x="736599" y="1815434"/>
              <a:ext cx="1099098" cy="3504975"/>
              <a:chOff x="736598" y="1995686"/>
              <a:chExt cx="1172883" cy="3967427"/>
            </a:xfrm>
            <a:solidFill>
              <a:schemeClr val="accent4">
                <a:lumMod val="40000"/>
                <a:lumOff val="60000"/>
              </a:schemeClr>
            </a:solidFill>
          </p:grpSpPr>
          <p:sp>
            <p:nvSpPr>
              <p:cNvPr id="16" name="ListLeanHorizontalTextTopic0"/>
              <p:cNvSpPr txBox="1"/>
              <p:nvPr>
                <p:custDataLst>
                  <p:tags r:id="rId10"/>
                </p:custDataLst>
              </p:nvPr>
            </p:nvSpPr>
            <p:spPr>
              <a:xfrm>
                <a:off x="736598" y="1995686"/>
                <a:ext cx="1172883" cy="84338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Academic </a:t>
                </a:r>
                <a:r>
                  <a:rPr lang="en-GB" sz="1300" b="1" dirty="0" smtClean="0">
                    <a:cs typeface="Arial" pitchFamily="34" charset="0"/>
                  </a:rPr>
                  <a:t>ability/ Education plans</a:t>
                </a:r>
                <a:endParaRPr lang="en-GB" sz="1300" b="1" dirty="0">
                  <a:cs typeface="Arial" pitchFamily="34" charset="0"/>
                </a:endParaRPr>
              </a:p>
            </p:txBody>
          </p:sp>
          <p:sp>
            <p:nvSpPr>
              <p:cNvPr id="17" name="ListLeanHorizontalTextTopic0"/>
              <p:cNvSpPr txBox="1"/>
              <p:nvPr>
                <p:custDataLst>
                  <p:tags r:id="rId11"/>
                </p:custDataLst>
              </p:nvPr>
            </p:nvSpPr>
            <p:spPr>
              <a:xfrm>
                <a:off x="736598" y="3001276"/>
                <a:ext cx="1172883" cy="571889"/>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Socio-economic status</a:t>
                </a:r>
              </a:p>
            </p:txBody>
          </p:sp>
          <p:sp>
            <p:nvSpPr>
              <p:cNvPr id="18" name="ListLeanHorizontalTextTopic0"/>
              <p:cNvSpPr txBox="1"/>
              <p:nvPr>
                <p:custDataLst>
                  <p:tags r:id="rId12"/>
                </p:custDataLst>
              </p:nvPr>
            </p:nvSpPr>
            <p:spPr>
              <a:xfrm>
                <a:off x="736598" y="3784742"/>
                <a:ext cx="1172883" cy="670185"/>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Early home learning environment    </a:t>
                </a:r>
              </a:p>
            </p:txBody>
          </p:sp>
          <p:sp>
            <p:nvSpPr>
              <p:cNvPr id="19" name="ListLeanHorizontalTextTopic0"/>
              <p:cNvSpPr txBox="1"/>
              <p:nvPr>
                <p:custDataLst>
                  <p:tags r:id="rId13"/>
                </p:custDataLst>
              </p:nvPr>
            </p:nvSpPr>
            <p:spPr>
              <a:xfrm>
                <a:off x="736598" y="4666506"/>
                <a:ext cx="1172883" cy="50205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Demo-graphics</a:t>
                </a:r>
              </a:p>
            </p:txBody>
          </p:sp>
          <p:sp>
            <p:nvSpPr>
              <p:cNvPr id="20" name="ListLeanHorizontalTextTopic0"/>
              <p:cNvSpPr txBox="1"/>
              <p:nvPr>
                <p:custDataLst>
                  <p:tags r:id="rId14"/>
                </p:custDataLst>
              </p:nvPr>
            </p:nvSpPr>
            <p:spPr>
              <a:xfrm>
                <a:off x="736598" y="5461062"/>
                <a:ext cx="1172883" cy="50205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smtClean="0">
                    <a:cs typeface="Arial" pitchFamily="34" charset="0"/>
                  </a:rPr>
                  <a:t>Local labour market</a:t>
                </a:r>
                <a:endParaRPr lang="en-GB" sz="1300" b="1" dirty="0">
                  <a:cs typeface="Arial" pitchFamily="34" charset="0"/>
                </a:endParaRPr>
              </a:p>
            </p:txBody>
          </p:sp>
        </p:grpSp>
        <p:sp>
          <p:nvSpPr>
            <p:cNvPr id="11" name="ListLeanHorizontalTextTopic0"/>
            <p:cNvSpPr txBox="1"/>
            <p:nvPr>
              <p:custDataLst>
                <p:tags r:id="rId5"/>
              </p:custDataLst>
            </p:nvPr>
          </p:nvSpPr>
          <p:spPr>
            <a:xfrm>
              <a:off x="1979712" y="1801053"/>
              <a:ext cx="4229102" cy="745076"/>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100" b="1" dirty="0" smtClean="0">
                  <a:cs typeface="Arial" pitchFamily="34" charset="0"/>
                </a:rPr>
                <a:t>Maths </a:t>
              </a:r>
              <a:r>
                <a:rPr lang="en-GB" sz="1100" b="1" dirty="0">
                  <a:cs typeface="Arial" pitchFamily="34" charset="0"/>
                </a:rPr>
                <a:t>- CSE/O-level results</a:t>
              </a:r>
            </a:p>
            <a:p>
              <a:pPr marL="176188" lvl="1" indent="-176188">
                <a:lnSpc>
                  <a:spcPct val="93000"/>
                </a:lnSpc>
                <a:spcBef>
                  <a:spcPts val="300"/>
                </a:spcBef>
                <a:buClr>
                  <a:schemeClr val="tx1"/>
                </a:buClr>
                <a:buSzPct val="100000"/>
                <a:buFont typeface="Arial"/>
                <a:buChar char="•"/>
              </a:pPr>
              <a:r>
                <a:rPr lang="en-GB" sz="1100" b="1" dirty="0">
                  <a:cs typeface="Arial" pitchFamily="34" charset="0"/>
                </a:rPr>
                <a:t>Highest level of qualification at </a:t>
              </a:r>
              <a:r>
                <a:rPr lang="en-GB" sz="1100" b="1" dirty="0" smtClean="0">
                  <a:cs typeface="Arial" pitchFamily="34" charset="0"/>
                </a:rPr>
                <a:t>26</a:t>
              </a:r>
            </a:p>
            <a:p>
              <a:pPr marL="176188" lvl="1" indent="-176188">
                <a:lnSpc>
                  <a:spcPct val="93000"/>
                </a:lnSpc>
                <a:spcBef>
                  <a:spcPts val="300"/>
                </a:spcBef>
                <a:buClr>
                  <a:schemeClr val="tx1"/>
                </a:buClr>
                <a:buSzPct val="100000"/>
                <a:buFont typeface="Arial"/>
                <a:buChar char="•"/>
              </a:pPr>
              <a:r>
                <a:rPr lang="en-GB" sz="1100" b="1" dirty="0">
                  <a:cs typeface="Arial" pitchFamily="34" charset="0"/>
                </a:rPr>
                <a:t>Cognitive assessment age 5 (hum. fig. </a:t>
              </a:r>
              <a:r>
                <a:rPr lang="en-GB" sz="1100" b="1" dirty="0" smtClean="0">
                  <a:cs typeface="Arial" pitchFamily="34" charset="0"/>
                </a:rPr>
                <a:t>drawing)</a:t>
              </a:r>
            </a:p>
            <a:p>
              <a:pPr marL="176188" lvl="1" indent="-176188">
                <a:lnSpc>
                  <a:spcPct val="93000"/>
                </a:lnSpc>
                <a:spcBef>
                  <a:spcPts val="300"/>
                </a:spcBef>
                <a:buClr>
                  <a:schemeClr val="tx1"/>
                </a:buClr>
                <a:buSzPct val="100000"/>
                <a:buFont typeface="Arial"/>
                <a:buChar char="•"/>
              </a:pPr>
              <a:r>
                <a:rPr lang="en-GB" sz="1100" b="1" dirty="0" smtClean="0">
                  <a:cs typeface="Arial" pitchFamily="34" charset="0"/>
                </a:rPr>
                <a:t>Education expectation at age 16</a:t>
              </a:r>
            </a:p>
          </p:txBody>
        </p:sp>
        <p:sp>
          <p:nvSpPr>
            <p:cNvPr id="12" name="ListLeanHorizontalTextTopic0"/>
            <p:cNvSpPr txBox="1"/>
            <p:nvPr>
              <p:custDataLst>
                <p:tags r:id="rId6"/>
              </p:custDataLst>
            </p:nvPr>
          </p:nvSpPr>
          <p:spPr>
            <a:xfrm>
              <a:off x="1979712" y="3383613"/>
              <a:ext cx="4229102" cy="353302"/>
            </a:xfrm>
            <a:prstGeom prst="rect">
              <a:avLst/>
            </a:prstGeom>
          </p:spPr>
          <p:txBody>
            <a:bodyPr vert="horz" wrap="square" lIns="0" tIns="0" rIns="0" bIns="0" rtlCol="0" anchor="t">
              <a:spAutoFit/>
            </a:bodyPr>
            <a:lstStyle/>
            <a:p>
              <a:pPr marL="0" lvl="1">
                <a:lnSpc>
                  <a:spcPct val="93000"/>
                </a:lnSpc>
                <a:spcBef>
                  <a:spcPts val="300"/>
                </a:spcBef>
                <a:buClr>
                  <a:schemeClr val="tx1"/>
                </a:buClr>
                <a:buSzPct val="100000"/>
              </a:pPr>
              <a:endParaRPr lang="en-GB" sz="1100" dirty="0">
                <a:cs typeface="Arial" pitchFamily="34" charset="0"/>
              </a:endParaRPr>
            </a:p>
            <a:p>
              <a:pPr marL="176188" lvl="1" indent="-176188">
                <a:lnSpc>
                  <a:spcPct val="93000"/>
                </a:lnSpc>
                <a:spcBef>
                  <a:spcPts val="300"/>
                </a:spcBef>
                <a:buClr>
                  <a:schemeClr val="tx1"/>
                </a:buClr>
                <a:buSzPct val="100000"/>
                <a:buFont typeface="Arial"/>
                <a:buChar char="•"/>
              </a:pPr>
              <a:r>
                <a:rPr lang="en-GB" sz="1100" b="1" dirty="0" smtClean="0">
                  <a:cs typeface="Arial" pitchFamily="34" charset="0"/>
                </a:rPr>
                <a:t>Amount </a:t>
              </a:r>
              <a:r>
                <a:rPr lang="en-GB" sz="1100" b="1" dirty="0">
                  <a:cs typeface="Arial" pitchFamily="34" charset="0"/>
                </a:rPr>
                <a:t>of TV watched age 10</a:t>
              </a:r>
            </a:p>
          </p:txBody>
        </p:sp>
        <p:sp>
          <p:nvSpPr>
            <p:cNvPr id="13" name="ListLeanHorizontalTextTopic0"/>
            <p:cNvSpPr txBox="1"/>
            <p:nvPr>
              <p:custDataLst>
                <p:tags r:id="rId7"/>
              </p:custDataLst>
            </p:nvPr>
          </p:nvSpPr>
          <p:spPr>
            <a:xfrm>
              <a:off x="1979712" y="2784045"/>
              <a:ext cx="4229102" cy="353302"/>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100" b="1" dirty="0" smtClean="0">
                  <a:cs typeface="Arial" pitchFamily="34" charset="0"/>
                </a:rPr>
                <a:t>Mother </a:t>
              </a:r>
              <a:r>
                <a:rPr lang="en-GB" sz="1100" b="1" dirty="0">
                  <a:cs typeface="Arial" pitchFamily="34" charset="0"/>
                </a:rPr>
                <a:t>socio-economic status</a:t>
              </a:r>
              <a:endParaRPr lang="en-GB" sz="1100" dirty="0">
                <a:cs typeface="Arial" pitchFamily="34" charset="0"/>
              </a:endParaRPr>
            </a:p>
            <a:p>
              <a:pPr marL="176188" lvl="1" indent="-176188">
                <a:lnSpc>
                  <a:spcPct val="93000"/>
                </a:lnSpc>
                <a:spcBef>
                  <a:spcPts val="300"/>
                </a:spcBef>
                <a:buClr>
                  <a:schemeClr val="tx1"/>
                </a:buClr>
                <a:buSzPct val="100000"/>
                <a:buFont typeface="Arial"/>
                <a:buChar char="•"/>
              </a:pPr>
              <a:r>
                <a:rPr lang="en-GB" sz="1100" b="1" dirty="0" smtClean="0">
                  <a:cs typeface="Arial" pitchFamily="34" charset="0"/>
                </a:rPr>
                <a:t>Type of accommodation lived in</a:t>
              </a:r>
            </a:p>
          </p:txBody>
        </p:sp>
        <p:sp>
          <p:nvSpPr>
            <p:cNvPr id="14" name="ListLeanHorizontalTextTopic0"/>
            <p:cNvSpPr txBox="1"/>
            <p:nvPr>
              <p:custDataLst>
                <p:tags r:id="rId8"/>
              </p:custDataLst>
            </p:nvPr>
          </p:nvSpPr>
          <p:spPr>
            <a:xfrm>
              <a:off x="1979712" y="4265166"/>
              <a:ext cx="4229102" cy="353302"/>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100" b="1" dirty="0">
                  <a:cs typeface="Arial" pitchFamily="34" charset="0"/>
                </a:rPr>
                <a:t>Gender</a:t>
              </a:r>
            </a:p>
            <a:p>
              <a:pPr marL="176188" lvl="1" indent="-176188">
                <a:lnSpc>
                  <a:spcPct val="93000"/>
                </a:lnSpc>
                <a:spcBef>
                  <a:spcPts val="300"/>
                </a:spcBef>
                <a:buClr>
                  <a:schemeClr val="tx1"/>
                </a:buClr>
                <a:buSzPct val="100000"/>
                <a:buFont typeface="Arial"/>
                <a:buChar char="•"/>
              </a:pPr>
              <a:r>
                <a:rPr lang="en-GB" sz="1100" b="1" dirty="0">
                  <a:cs typeface="Arial" pitchFamily="34" charset="0"/>
                </a:rPr>
                <a:t>Whether has a UK parent</a:t>
              </a:r>
            </a:p>
          </p:txBody>
        </p:sp>
        <p:sp>
          <p:nvSpPr>
            <p:cNvPr id="15" name="ListLeanHorizontalTextTopic0"/>
            <p:cNvSpPr txBox="1"/>
            <p:nvPr>
              <p:custDataLst>
                <p:tags r:id="rId9"/>
              </p:custDataLst>
            </p:nvPr>
          </p:nvSpPr>
          <p:spPr>
            <a:xfrm>
              <a:off x="1979712" y="5052271"/>
              <a:ext cx="4229102" cy="157415"/>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100" b="1" dirty="0" smtClean="0">
                  <a:cs typeface="Arial" pitchFamily="34" charset="0"/>
                </a:rPr>
                <a:t>LEA economic activity rate</a:t>
              </a:r>
              <a:endParaRPr lang="en-GB" sz="1100" dirty="0">
                <a:cs typeface="Arial" pitchFamily="34" charset="0"/>
              </a:endParaRPr>
            </a:p>
          </p:txBody>
        </p:sp>
      </p:grpSp>
      <p:grpSp>
        <p:nvGrpSpPr>
          <p:cNvPr id="22" name="Group 37"/>
          <p:cNvGrpSpPr/>
          <p:nvPr/>
        </p:nvGrpSpPr>
        <p:grpSpPr>
          <a:xfrm>
            <a:off x="5295331" y="2903589"/>
            <a:ext cx="262328" cy="3688279"/>
            <a:chOff x="6385235" y="2697728"/>
            <a:chExt cx="50427" cy="3520846"/>
          </a:xfrm>
        </p:grpSpPr>
        <p:cxnSp>
          <p:nvCxnSpPr>
            <p:cNvPr id="23" name="Straight Connector 22"/>
            <p:cNvCxnSpPr/>
            <p:nvPr/>
          </p:nvCxnSpPr>
          <p:spPr>
            <a:xfrm>
              <a:off x="6404534" y="2697728"/>
              <a:ext cx="0" cy="3520846"/>
            </a:xfrm>
            <a:prstGeom prst="line">
              <a:avLst/>
            </a:prstGeom>
            <a:ln>
              <a:solidFill>
                <a:schemeClr val="accent4">
                  <a:lumMod val="75000"/>
                </a:schemeClr>
              </a:solidFill>
            </a:ln>
          </p:spPr>
          <p:style>
            <a:lnRef idx="2">
              <a:schemeClr val="accent2"/>
            </a:lnRef>
            <a:fillRef idx="1">
              <a:schemeClr val="lt1"/>
            </a:fillRef>
            <a:effectRef idx="0">
              <a:schemeClr val="accent2"/>
            </a:effectRef>
            <a:fontRef idx="minor">
              <a:schemeClr val="dk1"/>
            </a:fontRef>
          </p:style>
        </p:cxnSp>
        <p:sp>
          <p:nvSpPr>
            <p:cNvPr id="24" name="Isosceles Triangle 23"/>
            <p:cNvSpPr/>
            <p:nvPr/>
          </p:nvSpPr>
          <p:spPr>
            <a:xfrm rot="5400000">
              <a:off x="6231766" y="4441474"/>
              <a:ext cx="357366" cy="50427"/>
            </a:xfrm>
            <a:prstGeom prst="triangle">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lIns="72000" tIns="0" rIns="72000" bIns="0" rtlCol="0" anchor="ctr"/>
            <a:lstStyle/>
            <a:p>
              <a:pPr algn="ctr">
                <a:lnSpc>
                  <a:spcPct val="93000"/>
                </a:lnSpc>
                <a:spcBef>
                  <a:spcPts val="300"/>
                </a:spcBef>
              </a:pPr>
              <a:endParaRPr lang="en-GB" sz="1300" dirty="0">
                <a:solidFill>
                  <a:schemeClr val="tx1"/>
                </a:solidFill>
                <a:cs typeface="Arial" pitchFamily="34" charset="0"/>
              </a:endParaRPr>
            </a:p>
          </p:txBody>
        </p:sp>
      </p:grpSp>
      <p:graphicFrame>
        <p:nvGraphicFramePr>
          <p:cNvPr id="25" name="Table 24"/>
          <p:cNvGraphicFramePr>
            <a:graphicFrameLocks noGrp="1"/>
          </p:cNvGraphicFramePr>
          <p:nvPr>
            <p:extLst>
              <p:ext uri="{D42A27DB-BD31-4B8C-83A1-F6EECF244321}">
                <p14:modId xmlns:p14="http://schemas.microsoft.com/office/powerpoint/2010/main" val="66825632"/>
              </p:ext>
            </p:extLst>
          </p:nvPr>
        </p:nvGraphicFramePr>
        <p:xfrm>
          <a:off x="5934539" y="2932897"/>
          <a:ext cx="5747944" cy="3396198"/>
        </p:xfrm>
        <a:graphic>
          <a:graphicData uri="http://schemas.openxmlformats.org/drawingml/2006/table">
            <a:tbl>
              <a:tblPr/>
              <a:tblGrid>
                <a:gridCol w="118667"/>
                <a:gridCol w="2768805"/>
                <a:gridCol w="785251"/>
                <a:gridCol w="866241"/>
                <a:gridCol w="604490"/>
                <a:gridCol w="604490"/>
              </a:tblGrid>
              <a:tr h="349566">
                <a:tc rowSpan="2" gridSpan="2">
                  <a:txBody>
                    <a:bodyPr/>
                    <a:lstStyle/>
                    <a:p>
                      <a:pPr algn="just">
                        <a:lnSpc>
                          <a:spcPct val="107000"/>
                        </a:lnSpc>
                      </a:pPr>
                      <a:r>
                        <a:rPr lang="en-GB" sz="1100" dirty="0" smtClean="0">
                          <a:effectLst/>
                          <a:latin typeface="+mn-lt"/>
                        </a:rPr>
                        <a:t>  N= 1,116</a:t>
                      </a:r>
                    </a:p>
                    <a:p>
                      <a:pPr algn="just">
                        <a:lnSpc>
                          <a:spcPct val="107000"/>
                        </a:lnSpc>
                      </a:pPr>
                      <a:r>
                        <a:rPr lang="en-GB" sz="1100" baseline="0" dirty="0" smtClean="0">
                          <a:effectLst/>
                          <a:latin typeface="+mn-lt"/>
                        </a:rPr>
                        <a:t>  R-square= 0.201</a:t>
                      </a:r>
                      <a:endParaRPr lang="en-GB" sz="1100" dirty="0">
                        <a:effectLst/>
                        <a:latin typeface="+mn-lt"/>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gridSpan="2">
                  <a:txBody>
                    <a:bodyPr/>
                    <a:lstStyle/>
                    <a:p>
                      <a:pPr algn="ctr">
                        <a:lnSpc>
                          <a:spcPct val="107000"/>
                        </a:lnSpc>
                      </a:pPr>
                      <a:r>
                        <a:rPr lang="en-GB" sz="1100">
                          <a:effectLst/>
                          <a:latin typeface="+mn-lt"/>
                        </a:rPr>
                        <a:t>Unstandardized Coefficients</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rowSpan="2">
                  <a:txBody>
                    <a:bodyPr/>
                    <a:lstStyle/>
                    <a:p>
                      <a:pPr algn="ctr">
                        <a:lnSpc>
                          <a:spcPct val="107000"/>
                        </a:lnSpc>
                      </a:pPr>
                      <a:r>
                        <a:rPr lang="en-GB" sz="1100" dirty="0">
                          <a:effectLst/>
                          <a:latin typeface="+mn-lt"/>
                        </a:rPr>
                        <a:t>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07000"/>
                        </a:lnSpc>
                      </a:pPr>
                      <a:r>
                        <a:rPr lang="en-GB" sz="1100">
                          <a:effectLst/>
                          <a:latin typeface="+mn-lt"/>
                        </a:rPr>
                        <a:t>Sig.</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2879">
                <a:tc gridSpan="2" vMerge="1">
                  <a:txBody>
                    <a:bodyPr/>
                    <a:lstStyle/>
                    <a:p>
                      <a:endParaRPr lang="en-GB"/>
                    </a:p>
                  </a:txBody>
                  <a:tcPr/>
                </a:tc>
                <a:tc hMerge="1" vMerge="1">
                  <a:txBody>
                    <a:bodyPr/>
                    <a:lstStyle/>
                    <a:p>
                      <a:endParaRPr lang="en-GB"/>
                    </a:p>
                  </a:txBody>
                  <a:tcPr/>
                </a:tc>
                <a:tc>
                  <a:txBody>
                    <a:bodyPr/>
                    <a:lstStyle/>
                    <a:p>
                      <a:pPr algn="ctr">
                        <a:lnSpc>
                          <a:spcPct val="107000"/>
                        </a:lnSpc>
                      </a:pPr>
                      <a:r>
                        <a:rPr lang="en-GB" sz="1100">
                          <a:effectLst/>
                          <a:latin typeface="+mn-lt"/>
                        </a:rPr>
                        <a:t>B</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pPr>
                      <a:r>
                        <a:rPr lang="en-GB" sz="1100">
                          <a:effectLst/>
                          <a:latin typeface="+mn-lt"/>
                        </a:rPr>
                        <a:t>Std. Error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308606">
                <a:tc rowSpan="12">
                  <a:txBody>
                    <a:bodyPr/>
                    <a:lstStyle/>
                    <a:p>
                      <a:pPr algn="just">
                        <a:lnSpc>
                          <a:spcPct val="107000"/>
                        </a:lnSpc>
                      </a:pPr>
                      <a:endParaRPr lang="en-GB" sz="1100" dirty="0">
                        <a:effectLst/>
                        <a:latin typeface="+mn-lt"/>
                      </a:endParaRPr>
                    </a:p>
                  </a:txBody>
                  <a:tcPr marL="0" marR="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endParaRPr lang="en-GB">
                        <a:latin typeface="+mn-lt"/>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endParaRPr lang="en-GB">
                        <a:latin typeface="+mn-lt"/>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endParaRPr lang="en-GB">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endParaRPr lang="en-GB">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endParaRPr lang="en-GB" dirty="0">
                        <a:latin typeface="+mn-lt"/>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12953">
                <a:tc vMerge="1">
                  <a:txBody>
                    <a:bodyPr/>
                    <a:lstStyle/>
                    <a:p>
                      <a:endParaRPr lang="en-GB"/>
                    </a:p>
                  </a:txBody>
                  <a:tcPr/>
                </a:tc>
                <a:tc>
                  <a:txBody>
                    <a:bodyPr/>
                    <a:lstStyle/>
                    <a:p>
                      <a:pPr algn="just">
                        <a:lnSpc>
                          <a:spcPct val="107000"/>
                        </a:lnSpc>
                      </a:pPr>
                      <a:r>
                        <a:rPr lang="en-GB" sz="1100" dirty="0">
                          <a:effectLst/>
                          <a:latin typeface="+mn-lt"/>
                        </a:rPr>
                        <a:t>Gender</a:t>
                      </a: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n-lt"/>
                          <a:ea typeface="Calibri" panose="020F0502020204030204" pitchFamily="34" charset="0"/>
                          <a:cs typeface="Arial" panose="020B0604020202020204" pitchFamily="34" charset="0"/>
                        </a:rPr>
                        <a:t>.180</a:t>
                      </a:r>
                      <a:endParaRPr lang="en-GB" sz="1100" dirty="0">
                        <a:effectLst/>
                        <a:latin typeface="+mn-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n-lt"/>
                          <a:ea typeface="Calibri" panose="020F0502020204030204" pitchFamily="34" charset="0"/>
                          <a:cs typeface="Arial" panose="020B0604020202020204" pitchFamily="34" charset="0"/>
                        </a:rPr>
                        <a:t>.022</a:t>
                      </a:r>
                      <a:endParaRPr lang="en-GB" sz="1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8.010</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.000</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2953">
                <a:tc vMerge="1">
                  <a:txBody>
                    <a:bodyPr/>
                    <a:lstStyle/>
                    <a:p>
                      <a:endParaRPr lang="en-GB"/>
                    </a:p>
                  </a:txBody>
                  <a:tcPr/>
                </a:tc>
                <a:tc>
                  <a:txBody>
                    <a:bodyPr/>
                    <a:lstStyle/>
                    <a:p>
                      <a:pPr algn="just">
                        <a:lnSpc>
                          <a:spcPct val="107000"/>
                        </a:lnSpc>
                      </a:pPr>
                      <a:r>
                        <a:rPr lang="en-GB" sz="1100" dirty="0" smtClean="0">
                          <a:effectLst/>
                          <a:latin typeface="+mn-lt"/>
                        </a:rPr>
                        <a:t>High</a:t>
                      </a:r>
                      <a:r>
                        <a:rPr lang="en-GB" sz="1100" baseline="0" dirty="0" smtClean="0">
                          <a:effectLst/>
                          <a:latin typeface="+mn-lt"/>
                        </a:rPr>
                        <a:t>est qualification</a:t>
                      </a:r>
                      <a:endParaRPr lang="en-GB" sz="1100" dirty="0">
                        <a:effectLst/>
                        <a:latin typeface="+mn-lt"/>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.036</a:t>
                      </a:r>
                      <a:endParaRPr lang="en-GB" sz="1100">
                        <a:effectLst/>
                        <a:latin typeface="+mn-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n-lt"/>
                          <a:ea typeface="Calibri" panose="020F0502020204030204" pitchFamily="34" charset="0"/>
                          <a:cs typeface="Arial" panose="020B0604020202020204" pitchFamily="34" charset="0"/>
                        </a:rPr>
                        <a:t>.010</a:t>
                      </a:r>
                      <a:endParaRPr lang="en-GB" sz="1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n-lt"/>
                          <a:ea typeface="Calibri" panose="020F0502020204030204" pitchFamily="34" charset="0"/>
                          <a:cs typeface="Arial" panose="020B0604020202020204" pitchFamily="34" charset="0"/>
                        </a:rPr>
                        <a:t>3.695</a:t>
                      </a:r>
                      <a:endParaRPr lang="en-GB" sz="1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n-lt"/>
                          <a:ea typeface="Calibri" panose="020F0502020204030204" pitchFamily="34" charset="0"/>
                          <a:cs typeface="Arial" panose="020B0604020202020204" pitchFamily="34" charset="0"/>
                        </a:rPr>
                        <a:t>.000</a:t>
                      </a:r>
                      <a:endParaRPr lang="en-GB" sz="1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2953">
                <a:tc vMerge="1">
                  <a:txBody>
                    <a:bodyPr/>
                    <a:lstStyle/>
                    <a:p>
                      <a:endParaRPr lang="en-GB"/>
                    </a:p>
                  </a:txBody>
                  <a:tcPr/>
                </a:tc>
                <a:tc>
                  <a:txBody>
                    <a:bodyPr/>
                    <a:lstStyle/>
                    <a:p>
                      <a:pPr algn="just">
                        <a:lnSpc>
                          <a:spcPct val="107000"/>
                        </a:lnSpc>
                      </a:pPr>
                      <a:r>
                        <a:rPr lang="en-GB" sz="1100" dirty="0" smtClean="0">
                          <a:effectLst/>
                          <a:latin typeface="+mn-lt"/>
                        </a:rPr>
                        <a:t>Mother </a:t>
                      </a:r>
                      <a:r>
                        <a:rPr lang="en-GB" sz="1100" dirty="0">
                          <a:effectLst/>
                          <a:latin typeface="+mn-lt"/>
                        </a:rPr>
                        <a:t>social class</a:t>
                      </a: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-.013</a:t>
                      </a:r>
                      <a:endParaRPr lang="en-GB" sz="1100">
                        <a:effectLst/>
                        <a:latin typeface="+mn-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.006</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n-lt"/>
                          <a:ea typeface="Calibri" panose="020F0502020204030204" pitchFamily="34" charset="0"/>
                          <a:cs typeface="Arial" panose="020B0604020202020204" pitchFamily="34" charset="0"/>
                        </a:rPr>
                        <a:t>-2.177</a:t>
                      </a:r>
                      <a:endParaRPr lang="en-GB" sz="1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n-lt"/>
                          <a:ea typeface="Calibri" panose="020F0502020204030204" pitchFamily="34" charset="0"/>
                          <a:cs typeface="Arial" panose="020B0604020202020204" pitchFamily="34" charset="0"/>
                        </a:rPr>
                        <a:t>.030</a:t>
                      </a:r>
                      <a:endParaRPr lang="en-GB" sz="1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2953">
                <a:tc vMerge="1">
                  <a:txBody>
                    <a:bodyPr/>
                    <a:lstStyle/>
                    <a:p>
                      <a:endParaRPr lang="en-GB"/>
                    </a:p>
                  </a:txBody>
                  <a:tcPr/>
                </a:tc>
                <a:tc>
                  <a:txBody>
                    <a:bodyPr/>
                    <a:lstStyle/>
                    <a:p>
                      <a:pPr algn="just">
                        <a:lnSpc>
                          <a:spcPct val="107000"/>
                        </a:lnSpc>
                      </a:pPr>
                      <a:r>
                        <a:rPr lang="en-GB" sz="1100" dirty="0">
                          <a:effectLst/>
                          <a:latin typeface="+mn-lt"/>
                        </a:rPr>
                        <a:t>Type of </a:t>
                      </a:r>
                      <a:r>
                        <a:rPr lang="en-GB" sz="1100" dirty="0" smtClean="0">
                          <a:effectLst/>
                          <a:latin typeface="+mn-lt"/>
                        </a:rPr>
                        <a:t>accommodation</a:t>
                      </a:r>
                      <a:endParaRPr lang="en-GB" sz="1100" dirty="0">
                        <a:effectLst/>
                        <a:latin typeface="+mn-lt"/>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-.042</a:t>
                      </a:r>
                      <a:endParaRPr lang="en-GB" sz="1100">
                        <a:effectLst/>
                        <a:latin typeface="+mn-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.016</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-2.616</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n-lt"/>
                          <a:ea typeface="Calibri" panose="020F0502020204030204" pitchFamily="34" charset="0"/>
                          <a:cs typeface="Arial" panose="020B0604020202020204" pitchFamily="34" charset="0"/>
                        </a:rPr>
                        <a:t>.009</a:t>
                      </a:r>
                      <a:endParaRPr lang="en-GB" sz="1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2953">
                <a:tc vMerge="1">
                  <a:txBody>
                    <a:bodyPr/>
                    <a:lstStyle/>
                    <a:p>
                      <a:endParaRPr lang="en-GB"/>
                    </a:p>
                  </a:txBody>
                  <a:tcPr/>
                </a:tc>
                <a:tc>
                  <a:txBody>
                    <a:bodyPr/>
                    <a:lstStyle/>
                    <a:p>
                      <a:pPr algn="just">
                        <a:lnSpc>
                          <a:spcPct val="107000"/>
                        </a:lnSpc>
                      </a:pPr>
                      <a:r>
                        <a:rPr lang="en-GB" sz="1100" dirty="0" smtClean="0">
                          <a:effectLst/>
                          <a:latin typeface="+mn-lt"/>
                        </a:rPr>
                        <a:t>Math ability</a:t>
                      </a:r>
                      <a:endParaRPr lang="en-GB" sz="1100" dirty="0">
                        <a:effectLst/>
                        <a:latin typeface="+mn-lt"/>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-.053</a:t>
                      </a:r>
                      <a:endParaRPr lang="en-GB" sz="1100">
                        <a:effectLst/>
                        <a:latin typeface="+mn-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.008</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-6.565</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n-lt"/>
                          <a:ea typeface="Calibri" panose="020F0502020204030204" pitchFamily="34" charset="0"/>
                          <a:cs typeface="Arial" panose="020B0604020202020204" pitchFamily="34" charset="0"/>
                        </a:rPr>
                        <a:t>.000</a:t>
                      </a:r>
                      <a:endParaRPr lang="en-GB" sz="1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14285">
                <a:tc vMerge="1">
                  <a:txBody>
                    <a:bodyPr/>
                    <a:lstStyle/>
                    <a:p>
                      <a:endParaRPr lang="en-GB"/>
                    </a:p>
                  </a:txBody>
                  <a:tcPr/>
                </a:tc>
                <a:tc>
                  <a:txBody>
                    <a:bodyPr/>
                    <a:lstStyle/>
                    <a:p>
                      <a:pPr algn="just">
                        <a:lnSpc>
                          <a:spcPct val="107000"/>
                        </a:lnSpc>
                      </a:pPr>
                      <a:r>
                        <a:rPr lang="en-GB" sz="1100" dirty="0">
                          <a:effectLst/>
                          <a:latin typeface="+mn-lt"/>
                        </a:rPr>
                        <a:t>Local unemployment index</a:t>
                      </a: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-.001</a:t>
                      </a:r>
                      <a:endParaRPr lang="en-GB" sz="1100">
                        <a:effectLst/>
                        <a:latin typeface="+mn-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.000</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-2.577</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n-lt"/>
                          <a:ea typeface="Calibri" panose="020F0502020204030204" pitchFamily="34" charset="0"/>
                          <a:cs typeface="Arial" panose="020B0604020202020204" pitchFamily="34" charset="0"/>
                        </a:rPr>
                        <a:t>.010</a:t>
                      </a:r>
                      <a:endParaRPr lang="en-GB" sz="1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2953">
                <a:tc vMerge="1">
                  <a:txBody>
                    <a:bodyPr/>
                    <a:lstStyle/>
                    <a:p>
                      <a:endParaRPr lang="en-GB"/>
                    </a:p>
                  </a:txBody>
                  <a:tcPr/>
                </a:tc>
                <a:tc>
                  <a:txBody>
                    <a:bodyPr/>
                    <a:lstStyle/>
                    <a:p>
                      <a:pPr algn="just">
                        <a:lnSpc>
                          <a:spcPct val="107000"/>
                        </a:lnSpc>
                      </a:pPr>
                      <a:r>
                        <a:rPr lang="en-GB" sz="1100" dirty="0">
                          <a:effectLst/>
                          <a:latin typeface="+mn-lt"/>
                        </a:rPr>
                        <a:t>No of Days TV Seen After 6pm Mon-Fri</a:t>
                      </a: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-.007</a:t>
                      </a:r>
                      <a:endParaRPr lang="en-GB" sz="1100">
                        <a:effectLst/>
                        <a:latin typeface="+mn-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.006</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-1.126</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n-lt"/>
                          <a:ea typeface="Calibri" panose="020F0502020204030204" pitchFamily="34" charset="0"/>
                          <a:cs typeface="Arial" panose="020B0604020202020204" pitchFamily="34" charset="0"/>
                        </a:rPr>
                        <a:t>.260</a:t>
                      </a:r>
                      <a:endParaRPr lang="en-GB" sz="1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2953">
                <a:tc vMerge="1">
                  <a:txBody>
                    <a:bodyPr/>
                    <a:lstStyle/>
                    <a:p>
                      <a:endParaRPr lang="en-GB"/>
                    </a:p>
                  </a:txBody>
                  <a:tcPr/>
                </a:tc>
                <a:tc>
                  <a:txBody>
                    <a:bodyPr/>
                    <a:lstStyle/>
                    <a:p>
                      <a:pPr algn="just">
                        <a:lnSpc>
                          <a:spcPct val="107000"/>
                        </a:lnSpc>
                      </a:pPr>
                      <a:r>
                        <a:rPr lang="en-GB" sz="1100" dirty="0" smtClean="0">
                          <a:effectLst/>
                          <a:latin typeface="+mn-lt"/>
                        </a:rPr>
                        <a:t>Born</a:t>
                      </a:r>
                      <a:r>
                        <a:rPr lang="en-GB" sz="1100" baseline="0" dirty="0" smtClean="0">
                          <a:effectLst/>
                          <a:latin typeface="+mn-lt"/>
                        </a:rPr>
                        <a:t> to UK parents </a:t>
                      </a:r>
                      <a:endParaRPr lang="en-GB" sz="1100" dirty="0">
                        <a:effectLst/>
                        <a:latin typeface="+mn-lt"/>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-.064</a:t>
                      </a:r>
                      <a:endParaRPr lang="en-GB" sz="1100">
                        <a:effectLst/>
                        <a:latin typeface="+mn-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.070</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-.922</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n-lt"/>
                          <a:ea typeface="Calibri" panose="020F0502020204030204" pitchFamily="34" charset="0"/>
                          <a:cs typeface="Arial" panose="020B0604020202020204" pitchFamily="34" charset="0"/>
                        </a:rPr>
                        <a:t>.357</a:t>
                      </a:r>
                      <a:endParaRPr lang="en-GB" sz="1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2953">
                <a:tc vMerge="1">
                  <a:txBody>
                    <a:bodyPr/>
                    <a:lstStyle/>
                    <a:p>
                      <a:endParaRPr lang="en-GB"/>
                    </a:p>
                  </a:txBody>
                  <a:tcPr/>
                </a:tc>
                <a:tc>
                  <a:txBody>
                    <a:bodyPr/>
                    <a:lstStyle/>
                    <a:p>
                      <a:pPr algn="just">
                        <a:lnSpc>
                          <a:spcPct val="107000"/>
                        </a:lnSpc>
                      </a:pPr>
                      <a:r>
                        <a:rPr lang="en-GB" sz="1100" dirty="0">
                          <a:effectLst/>
                          <a:latin typeface="+mn-lt"/>
                        </a:rPr>
                        <a:t>Education </a:t>
                      </a:r>
                      <a:r>
                        <a:rPr lang="en-GB" sz="1100" dirty="0" smtClean="0">
                          <a:effectLst/>
                          <a:latin typeface="+mn-lt"/>
                        </a:rPr>
                        <a:t>expectation at age 16</a:t>
                      </a:r>
                      <a:endParaRPr lang="en-GB" sz="1100" dirty="0">
                        <a:effectLst/>
                        <a:latin typeface="+mn-lt"/>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-.044</a:t>
                      </a:r>
                      <a:endParaRPr lang="en-GB" sz="1100">
                        <a:effectLst/>
                        <a:latin typeface="+mn-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.029</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-1.526</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n-lt"/>
                          <a:ea typeface="Calibri" panose="020F0502020204030204" pitchFamily="34" charset="0"/>
                          <a:cs typeface="Arial" panose="020B0604020202020204" pitchFamily="34" charset="0"/>
                        </a:rPr>
                        <a:t>.127</a:t>
                      </a:r>
                      <a:endParaRPr lang="en-GB" sz="1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2953">
                <a:tc vMerge="1">
                  <a:txBody>
                    <a:bodyPr/>
                    <a:lstStyle/>
                    <a:p>
                      <a:endParaRPr lang="en-GB"/>
                    </a:p>
                  </a:txBody>
                  <a:tcPr/>
                </a:tc>
                <a:tc>
                  <a:txBody>
                    <a:bodyPr/>
                    <a:lstStyle/>
                    <a:p>
                      <a:pPr algn="just">
                        <a:lnSpc>
                          <a:spcPct val="107000"/>
                        </a:lnSpc>
                      </a:pPr>
                      <a:r>
                        <a:rPr lang="en-GB" sz="1100" dirty="0">
                          <a:effectLst/>
                          <a:latin typeface="+mn-lt"/>
                        </a:rPr>
                        <a:t>Cognitive </a:t>
                      </a:r>
                      <a:r>
                        <a:rPr lang="en-GB" sz="1100" dirty="0" smtClean="0">
                          <a:effectLst/>
                          <a:latin typeface="+mn-lt"/>
                        </a:rPr>
                        <a:t>assessment </a:t>
                      </a:r>
                      <a:endParaRPr lang="en-GB" sz="1100" dirty="0">
                        <a:effectLst/>
                        <a:latin typeface="+mn-lt"/>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.026</a:t>
                      </a:r>
                      <a:endParaRPr lang="en-GB" sz="1100">
                        <a:effectLst/>
                        <a:latin typeface="+mn-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.010</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2.544</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n-lt"/>
                          <a:ea typeface="Calibri" panose="020F0502020204030204" pitchFamily="34" charset="0"/>
                          <a:cs typeface="Arial" panose="020B0604020202020204" pitchFamily="34" charset="0"/>
                        </a:rPr>
                        <a:t>.011</a:t>
                      </a:r>
                      <a:endParaRPr lang="en-GB" sz="1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14285">
                <a:tc vMerge="1">
                  <a:txBody>
                    <a:bodyPr/>
                    <a:lstStyle/>
                    <a:p>
                      <a:endParaRPr lang="en-GB"/>
                    </a:p>
                  </a:txBody>
                  <a:tcPr/>
                </a:tc>
                <a:tc>
                  <a:txBody>
                    <a:bodyPr/>
                    <a:lstStyle/>
                    <a:p>
                      <a:pPr algn="just">
                        <a:lnSpc>
                          <a:spcPct val="107000"/>
                        </a:lnSpc>
                      </a:pPr>
                      <a:r>
                        <a:rPr lang="en-GB" sz="1100" b="1" dirty="0">
                          <a:effectLst/>
                          <a:latin typeface="+mn-lt"/>
                        </a:rPr>
                        <a:t>Family contact able to help you get job</a:t>
                      </a: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.038</a:t>
                      </a:r>
                      <a:endParaRPr lang="en-GB" sz="1100">
                        <a:effectLst/>
                        <a:latin typeface="+mn-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.022</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c>
                  <a:txBody>
                    <a:bodyPr/>
                    <a:lstStyle/>
                    <a:p>
                      <a:pPr marL="38100" marR="38100" algn="ctr">
                        <a:lnSpc>
                          <a:spcPts val="1600"/>
                        </a:lnSpc>
                        <a:spcAft>
                          <a:spcPts val="0"/>
                        </a:spcAft>
                      </a:pPr>
                      <a:r>
                        <a:rPr lang="en-GB" sz="1100">
                          <a:solidFill>
                            <a:srgbClr val="000000"/>
                          </a:solidFill>
                          <a:effectLst/>
                          <a:latin typeface="+mn-lt"/>
                          <a:ea typeface="Calibri" panose="020F0502020204030204" pitchFamily="34" charset="0"/>
                          <a:cs typeface="Arial" panose="020B0604020202020204" pitchFamily="34" charset="0"/>
                        </a:rPr>
                        <a:t>1.698</a:t>
                      </a:r>
                      <a:endParaRPr lang="en-GB" sz="11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c>
                  <a:txBody>
                    <a:bodyPr/>
                    <a:lstStyle/>
                    <a:p>
                      <a:pPr marL="38100" marR="38100" algn="ctr">
                        <a:lnSpc>
                          <a:spcPts val="1600"/>
                        </a:lnSpc>
                        <a:spcAft>
                          <a:spcPts val="0"/>
                        </a:spcAft>
                      </a:pPr>
                      <a:r>
                        <a:rPr lang="en-GB" sz="1100" dirty="0">
                          <a:solidFill>
                            <a:srgbClr val="000000"/>
                          </a:solidFill>
                          <a:effectLst/>
                          <a:latin typeface="+mn-lt"/>
                          <a:ea typeface="Calibri" panose="020F0502020204030204" pitchFamily="34" charset="0"/>
                          <a:cs typeface="Arial" panose="020B0604020202020204" pitchFamily="34" charset="0"/>
                        </a:rPr>
                        <a:t>.090</a:t>
                      </a:r>
                      <a:endParaRPr lang="en-GB" sz="11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r>
            </a:tbl>
          </a:graphicData>
        </a:graphic>
      </p:graphicFrame>
      <p:sp>
        <p:nvSpPr>
          <p:cNvPr id="26" name="TextBox 25"/>
          <p:cNvSpPr txBox="1"/>
          <p:nvPr/>
        </p:nvSpPr>
        <p:spPr>
          <a:xfrm>
            <a:off x="846415" y="1383950"/>
            <a:ext cx="10085696" cy="923330"/>
          </a:xfrm>
          <a:prstGeom prst="rect">
            <a:avLst/>
          </a:prstGeom>
          <a:noFill/>
          <a:ln w="12700">
            <a:solidFill>
              <a:schemeClr val="accent1">
                <a:lumMod val="75000"/>
              </a:schemeClr>
            </a:solidFill>
            <a:prstDash val="dash"/>
          </a:ln>
        </p:spPr>
        <p:txBody>
          <a:bodyPr wrap="square" rtlCol="0">
            <a:spAutoFit/>
          </a:bodyPr>
          <a:lstStyle/>
          <a:p>
            <a:r>
              <a:rPr lang="en-GB" i="1" dirty="0" smtClean="0"/>
              <a:t>Those who have access to family contacts to help them with a job benefit from a </a:t>
            </a:r>
            <a:r>
              <a:rPr lang="en-GB" b="1" i="1" dirty="0" smtClean="0"/>
              <a:t>3.8% wage premium </a:t>
            </a:r>
            <a:r>
              <a:rPr lang="en-GB" i="1" dirty="0" smtClean="0"/>
              <a:t>when aged 26 and full time employed. This relationship is statistically significant at 10%. </a:t>
            </a:r>
            <a:r>
              <a:rPr lang="en-GB" i="1" dirty="0" smtClean="0"/>
              <a:t>Young people with access to such family contacts are, on average, of higher social backgrounds.</a:t>
            </a:r>
            <a:endParaRPr lang="en-GB" i="1" dirty="0"/>
          </a:p>
        </p:txBody>
      </p:sp>
      <p:sp>
        <p:nvSpPr>
          <p:cNvPr id="27" name="TextBox 26"/>
          <p:cNvSpPr txBox="1"/>
          <p:nvPr/>
        </p:nvSpPr>
        <p:spPr>
          <a:xfrm>
            <a:off x="-33729" y="2473991"/>
            <a:ext cx="461665" cy="3875317"/>
          </a:xfrm>
          <a:prstGeom prst="rect">
            <a:avLst/>
          </a:prstGeom>
          <a:noFill/>
        </p:spPr>
        <p:txBody>
          <a:bodyPr vert="vert270" wrap="square" rtlCol="0">
            <a:spAutoFit/>
          </a:bodyPr>
          <a:lstStyle/>
          <a:p>
            <a:pPr algn="ctr"/>
            <a:r>
              <a:rPr lang="en-GB" dirty="0" smtClean="0"/>
              <a:t>Work in Progress</a:t>
            </a:r>
            <a:endParaRPr lang="en-GB" dirty="0"/>
          </a:p>
        </p:txBody>
      </p:sp>
    </p:spTree>
    <p:extLst>
      <p:ext uri="{BB962C8B-B14F-4D97-AF65-F5344CB8AC3E}">
        <p14:creationId xmlns:p14="http://schemas.microsoft.com/office/powerpoint/2010/main" val="1780987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0508"/>
          <a:stretch/>
        </p:blipFill>
        <p:spPr>
          <a:xfrm>
            <a:off x="7069540" y="1"/>
            <a:ext cx="5122460" cy="6867728"/>
          </a:xfrm>
          <a:prstGeom prst="rect">
            <a:avLst/>
          </a:prstGeom>
        </p:spPr>
      </p:pic>
      <p:sp>
        <p:nvSpPr>
          <p:cNvPr id="6" name="Shape 38"/>
          <p:cNvSpPr/>
          <p:nvPr/>
        </p:nvSpPr>
        <p:spPr>
          <a:xfrm>
            <a:off x="769961" y="1075293"/>
            <a:ext cx="9401507" cy="3766783"/>
          </a:xfrm>
          <a:prstGeom prst="rect">
            <a:avLst/>
          </a:prstGeom>
          <a:solidFill>
            <a:schemeClr val="bg2">
              <a:lumMod val="90000"/>
              <a:alpha val="59000"/>
            </a:schemeClr>
          </a:solidFill>
          <a:ln>
            <a:noFill/>
          </a:ln>
        </p:spPr>
        <p:txBody>
          <a:bodyPr lIns="91425" tIns="91425" rIns="91425" bIns="91425" anchor="ctr" anchorCtr="0">
            <a:noAutofit/>
          </a:bodyPr>
          <a:lstStyle/>
          <a:p>
            <a:pPr lvl="0">
              <a:spcBef>
                <a:spcPts val="0"/>
              </a:spcBef>
              <a:buNone/>
            </a:pPr>
            <a:endParaRPr/>
          </a:p>
        </p:txBody>
      </p:sp>
      <p:sp>
        <p:nvSpPr>
          <p:cNvPr id="5" name="Content Placeholder 4"/>
          <p:cNvSpPr>
            <a:spLocks noGrp="1"/>
          </p:cNvSpPr>
          <p:nvPr>
            <p:ph idx="1"/>
          </p:nvPr>
        </p:nvSpPr>
        <p:spPr>
          <a:xfrm>
            <a:off x="769961" y="1352816"/>
            <a:ext cx="10515600" cy="3182240"/>
          </a:xfrm>
        </p:spPr>
        <p:txBody>
          <a:bodyPr/>
          <a:lstStyle/>
          <a:p>
            <a:pPr marL="0" indent="0">
              <a:buNone/>
            </a:pPr>
            <a:endParaRPr lang="en-GB" dirty="0" smtClean="0"/>
          </a:p>
          <a:p>
            <a:pPr marL="0" indent="0">
              <a:buNone/>
            </a:pPr>
            <a:endParaRPr lang="en-GB" dirty="0"/>
          </a:p>
          <a:p>
            <a:pPr marL="0" indent="0">
              <a:buNone/>
            </a:pPr>
            <a:r>
              <a:rPr lang="en-GB" dirty="0" smtClean="0"/>
              <a:t>Q1</a:t>
            </a:r>
            <a:r>
              <a:rPr lang="en-GB" dirty="0"/>
              <a:t>: </a:t>
            </a:r>
            <a:r>
              <a:rPr lang="en-GB" dirty="0" smtClean="0"/>
              <a:t>does access to ‘real’ social capital impact on</a:t>
            </a:r>
          </a:p>
          <a:p>
            <a:pPr marL="0" indent="0">
              <a:buNone/>
            </a:pPr>
            <a:r>
              <a:rPr lang="en-GB" dirty="0" smtClean="0"/>
              <a:t>the benefits gained through ‘virtual’ social capital?</a:t>
            </a:r>
            <a:endParaRPr lang="en-GB" dirty="0"/>
          </a:p>
        </p:txBody>
      </p:sp>
      <p:sp>
        <p:nvSpPr>
          <p:cNvPr id="4" name="Title 3"/>
          <p:cNvSpPr>
            <a:spLocks noGrp="1"/>
          </p:cNvSpPr>
          <p:nvPr>
            <p:ph type="title"/>
          </p:nvPr>
        </p:nvSpPr>
        <p:spPr>
          <a:xfrm>
            <a:off x="769961" y="876821"/>
            <a:ext cx="10515600" cy="1325562"/>
          </a:xfrm>
        </p:spPr>
        <p:txBody>
          <a:bodyPr>
            <a:normAutofit/>
          </a:bodyPr>
          <a:lstStyle/>
          <a:p>
            <a:r>
              <a:rPr lang="en-GB" dirty="0" smtClean="0">
                <a:solidFill>
                  <a:srgbClr val="002060"/>
                </a:solidFill>
              </a:rPr>
              <a:t>Two questions</a:t>
            </a:r>
            <a:endParaRPr lang="en-GB" dirty="0">
              <a:solidFill>
                <a:srgbClr val="002060"/>
              </a:solidFill>
            </a:endParaRPr>
          </a:p>
        </p:txBody>
      </p:sp>
      <p:pic>
        <p:nvPicPr>
          <p:cNvPr id="7" name="Picture 6"/>
          <p:cNvPicPr>
            <a:picLocks noChangeAspect="1"/>
          </p:cNvPicPr>
          <p:nvPr/>
        </p:nvPicPr>
        <p:blipFill>
          <a:blip r:embed="rId3"/>
          <a:stretch>
            <a:fillRect/>
          </a:stretch>
        </p:blipFill>
        <p:spPr>
          <a:xfrm>
            <a:off x="144723" y="6300562"/>
            <a:ext cx="1634035" cy="557438"/>
          </a:xfrm>
          <a:prstGeom prst="rect">
            <a:avLst/>
          </a:prstGeom>
        </p:spPr>
      </p:pic>
      <p:pic>
        <p:nvPicPr>
          <p:cNvPr id="8" name="Picture 7"/>
          <p:cNvPicPr>
            <a:picLocks noChangeAspect="1"/>
          </p:cNvPicPr>
          <p:nvPr/>
        </p:nvPicPr>
        <p:blipFill>
          <a:blip r:embed="rId3"/>
          <a:stretch>
            <a:fillRect/>
          </a:stretch>
        </p:blipFill>
        <p:spPr>
          <a:xfrm>
            <a:off x="10557965" y="166463"/>
            <a:ext cx="1634035" cy="557438"/>
          </a:xfrm>
          <a:prstGeom prst="rect">
            <a:avLst/>
          </a:prstGeom>
        </p:spPr>
      </p:pic>
    </p:spTree>
    <p:extLst>
      <p:ext uri="{BB962C8B-B14F-4D97-AF65-F5344CB8AC3E}">
        <p14:creationId xmlns:p14="http://schemas.microsoft.com/office/powerpoint/2010/main" val="320969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Horizontal Line"/>
          <p:cNvCxnSpPr/>
          <p:nvPr>
            <p:custDataLst>
              <p:tags r:id="rId1"/>
            </p:custDataLst>
          </p:nvPr>
        </p:nvCxnSpPr>
        <p:spPr>
          <a:xfrm>
            <a:off x="846415" y="2301754"/>
            <a:ext cx="4536502"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9" name="Group 37"/>
          <p:cNvGrpSpPr/>
          <p:nvPr/>
        </p:nvGrpSpPr>
        <p:grpSpPr>
          <a:xfrm>
            <a:off x="5281684" y="2535096"/>
            <a:ext cx="275975" cy="3974885"/>
            <a:chOff x="6385235" y="2697728"/>
            <a:chExt cx="50427" cy="3520846"/>
          </a:xfrm>
        </p:grpSpPr>
        <p:cxnSp>
          <p:nvCxnSpPr>
            <p:cNvPr id="22" name="Straight Connector 21"/>
            <p:cNvCxnSpPr/>
            <p:nvPr/>
          </p:nvCxnSpPr>
          <p:spPr>
            <a:xfrm>
              <a:off x="6404534" y="2697728"/>
              <a:ext cx="0" cy="3520846"/>
            </a:xfrm>
            <a:prstGeom prst="line">
              <a:avLst/>
            </a:prstGeom>
            <a:ln>
              <a:solidFill>
                <a:schemeClr val="accent4">
                  <a:lumMod val="75000"/>
                </a:schemeClr>
              </a:solidFill>
            </a:ln>
          </p:spPr>
          <p:style>
            <a:lnRef idx="2">
              <a:schemeClr val="accent2"/>
            </a:lnRef>
            <a:fillRef idx="1">
              <a:schemeClr val="lt1"/>
            </a:fillRef>
            <a:effectRef idx="0">
              <a:schemeClr val="accent2"/>
            </a:effectRef>
            <a:fontRef idx="minor">
              <a:schemeClr val="dk1"/>
            </a:fontRef>
          </p:style>
        </p:cxnSp>
        <p:sp>
          <p:nvSpPr>
            <p:cNvPr id="23" name="Isosceles Triangle 22"/>
            <p:cNvSpPr/>
            <p:nvPr/>
          </p:nvSpPr>
          <p:spPr>
            <a:xfrm rot="5400000">
              <a:off x="6231766" y="4441474"/>
              <a:ext cx="357366" cy="50427"/>
            </a:xfrm>
            <a:prstGeom prst="triangle">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lIns="72000" tIns="0" rIns="72000" bIns="0" rtlCol="0" anchor="ctr"/>
            <a:lstStyle/>
            <a:p>
              <a:pPr algn="ctr">
                <a:lnSpc>
                  <a:spcPct val="93000"/>
                </a:lnSpc>
                <a:spcBef>
                  <a:spcPts val="300"/>
                </a:spcBef>
              </a:pPr>
              <a:endParaRPr lang="en-GB" sz="1300" dirty="0">
                <a:solidFill>
                  <a:schemeClr val="tx1"/>
                </a:solidFill>
                <a:cs typeface="Arial" pitchFamily="34" charset="0"/>
              </a:endParaRPr>
            </a:p>
          </p:txBody>
        </p:sp>
      </p:grpSp>
      <p:cxnSp>
        <p:nvCxnSpPr>
          <p:cNvPr id="21" name="Horizontal Line"/>
          <p:cNvCxnSpPr/>
          <p:nvPr>
            <p:custDataLst>
              <p:tags r:id="rId2"/>
            </p:custDataLst>
          </p:nvPr>
        </p:nvCxnSpPr>
        <p:spPr>
          <a:xfrm>
            <a:off x="5886976" y="2301754"/>
            <a:ext cx="4380067"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7" name="ListLeanHorizontalTextTopic0"/>
          <p:cNvSpPr txBox="1"/>
          <p:nvPr>
            <p:custDataLst>
              <p:tags r:id="rId3"/>
            </p:custDataLst>
          </p:nvPr>
        </p:nvSpPr>
        <p:spPr>
          <a:xfrm>
            <a:off x="5886976" y="1984277"/>
            <a:ext cx="2627175" cy="257635"/>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b="1" dirty="0" smtClean="0">
                <a:cs typeface="Arial" pitchFamily="34" charset="0"/>
              </a:rPr>
              <a:t>Regression Results</a:t>
            </a:r>
            <a:endParaRPr lang="en-GB" b="1" baseline="30000" dirty="0">
              <a:cs typeface="Arial" pitchFamily="34" charset="0"/>
            </a:endParaRPr>
          </a:p>
        </p:txBody>
      </p:sp>
      <p:sp>
        <p:nvSpPr>
          <p:cNvPr id="28" name="ListLeanHorizontalTextTopic0"/>
          <p:cNvSpPr txBox="1"/>
          <p:nvPr>
            <p:custDataLst>
              <p:tags r:id="rId4"/>
            </p:custDataLst>
          </p:nvPr>
        </p:nvSpPr>
        <p:spPr>
          <a:xfrm>
            <a:off x="847855" y="1970218"/>
            <a:ext cx="5543177" cy="257635"/>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b="1" dirty="0">
                <a:cs typeface="Arial" pitchFamily="34" charset="0"/>
              </a:rPr>
              <a:t>Control </a:t>
            </a:r>
            <a:r>
              <a:rPr lang="en-GB" b="1" dirty="0" smtClean="0">
                <a:cs typeface="Arial" pitchFamily="34" charset="0"/>
              </a:rPr>
              <a:t>variables</a:t>
            </a:r>
            <a:endParaRPr lang="en-GB" b="1" dirty="0">
              <a:cs typeface="Arial" pitchFamily="34" charset="0"/>
            </a:endParaRPr>
          </a:p>
        </p:txBody>
      </p:sp>
      <p:pic>
        <p:nvPicPr>
          <p:cNvPr id="31" name="Picture 30"/>
          <p:cNvPicPr>
            <a:picLocks noChangeAspect="1"/>
          </p:cNvPicPr>
          <p:nvPr/>
        </p:nvPicPr>
        <p:blipFill>
          <a:blip r:embed="rId16"/>
          <a:stretch>
            <a:fillRect/>
          </a:stretch>
        </p:blipFill>
        <p:spPr>
          <a:xfrm>
            <a:off x="10557965" y="166463"/>
            <a:ext cx="1634035" cy="557438"/>
          </a:xfrm>
          <a:prstGeom prst="rect">
            <a:avLst/>
          </a:prstGeom>
        </p:spPr>
      </p:pic>
      <p:grpSp>
        <p:nvGrpSpPr>
          <p:cNvPr id="33" name="Group 32"/>
          <p:cNvGrpSpPr/>
          <p:nvPr/>
        </p:nvGrpSpPr>
        <p:grpSpPr>
          <a:xfrm>
            <a:off x="838200" y="2753465"/>
            <a:ext cx="5472215" cy="3504975"/>
            <a:chOff x="736599" y="1815434"/>
            <a:chExt cx="5472215" cy="3504975"/>
          </a:xfrm>
        </p:grpSpPr>
        <p:grpSp>
          <p:nvGrpSpPr>
            <p:cNvPr id="34" name="Group 30"/>
            <p:cNvGrpSpPr/>
            <p:nvPr/>
          </p:nvGrpSpPr>
          <p:grpSpPr>
            <a:xfrm>
              <a:off x="736599" y="1815434"/>
              <a:ext cx="1099098" cy="3504975"/>
              <a:chOff x="736598" y="1995686"/>
              <a:chExt cx="1172883" cy="3967427"/>
            </a:xfrm>
            <a:solidFill>
              <a:schemeClr val="accent4">
                <a:lumMod val="40000"/>
                <a:lumOff val="60000"/>
              </a:schemeClr>
            </a:solidFill>
          </p:grpSpPr>
          <p:sp>
            <p:nvSpPr>
              <p:cNvPr id="40" name="ListLeanHorizontalTextTopic0"/>
              <p:cNvSpPr txBox="1"/>
              <p:nvPr>
                <p:custDataLst>
                  <p:tags r:id="rId10"/>
                </p:custDataLst>
              </p:nvPr>
            </p:nvSpPr>
            <p:spPr>
              <a:xfrm>
                <a:off x="736598" y="1995686"/>
                <a:ext cx="1172883" cy="843382"/>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Academic </a:t>
                </a:r>
                <a:r>
                  <a:rPr lang="en-GB" sz="1300" b="1" dirty="0" smtClean="0">
                    <a:cs typeface="Arial" pitchFamily="34" charset="0"/>
                  </a:rPr>
                  <a:t>ability/ Education plans</a:t>
                </a:r>
                <a:endParaRPr lang="en-GB" sz="1300" b="1" dirty="0">
                  <a:cs typeface="Arial" pitchFamily="34" charset="0"/>
                </a:endParaRPr>
              </a:p>
            </p:txBody>
          </p:sp>
          <p:sp>
            <p:nvSpPr>
              <p:cNvPr id="41" name="ListLeanHorizontalTextTopic0"/>
              <p:cNvSpPr txBox="1"/>
              <p:nvPr>
                <p:custDataLst>
                  <p:tags r:id="rId11"/>
                </p:custDataLst>
              </p:nvPr>
            </p:nvSpPr>
            <p:spPr>
              <a:xfrm>
                <a:off x="736598" y="3001276"/>
                <a:ext cx="1172883" cy="571889"/>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Socio-economic status</a:t>
                </a:r>
              </a:p>
            </p:txBody>
          </p:sp>
          <p:sp>
            <p:nvSpPr>
              <p:cNvPr id="42" name="ListLeanHorizontalTextTopic0"/>
              <p:cNvSpPr txBox="1"/>
              <p:nvPr>
                <p:custDataLst>
                  <p:tags r:id="rId12"/>
                </p:custDataLst>
              </p:nvPr>
            </p:nvSpPr>
            <p:spPr>
              <a:xfrm>
                <a:off x="736598" y="3784742"/>
                <a:ext cx="1172883" cy="670185"/>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Early home learning environment    </a:t>
                </a:r>
              </a:p>
            </p:txBody>
          </p:sp>
          <p:sp>
            <p:nvSpPr>
              <p:cNvPr id="43" name="ListLeanHorizontalTextTopic0"/>
              <p:cNvSpPr txBox="1"/>
              <p:nvPr>
                <p:custDataLst>
                  <p:tags r:id="rId13"/>
                </p:custDataLst>
              </p:nvPr>
            </p:nvSpPr>
            <p:spPr>
              <a:xfrm>
                <a:off x="736598" y="4666506"/>
                <a:ext cx="1172883" cy="50205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a:cs typeface="Arial" pitchFamily="34" charset="0"/>
                  </a:rPr>
                  <a:t>Demo-graphics</a:t>
                </a:r>
              </a:p>
            </p:txBody>
          </p:sp>
          <p:sp>
            <p:nvSpPr>
              <p:cNvPr id="44" name="ListLeanHorizontalTextTopic0"/>
              <p:cNvSpPr txBox="1"/>
              <p:nvPr>
                <p:custDataLst>
                  <p:tags r:id="rId14"/>
                </p:custDataLst>
              </p:nvPr>
            </p:nvSpPr>
            <p:spPr>
              <a:xfrm>
                <a:off x="736598" y="5461062"/>
                <a:ext cx="1172883" cy="50205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36000" tIns="36000" rIns="36000" bIns="36000" rtlCol="0" anchor="ctr">
                <a:noAutofit/>
              </a:bodyPr>
              <a:lstStyle/>
              <a:p>
                <a:pPr>
                  <a:lnSpc>
                    <a:spcPct val="93000"/>
                  </a:lnSpc>
                  <a:spcBef>
                    <a:spcPts val="300"/>
                  </a:spcBef>
                  <a:buClr>
                    <a:schemeClr val="tx1"/>
                  </a:buClr>
                  <a:buSzPct val="100000"/>
                </a:pPr>
                <a:r>
                  <a:rPr lang="en-GB" sz="1300" b="1" dirty="0" smtClean="0">
                    <a:cs typeface="Arial" pitchFamily="34" charset="0"/>
                  </a:rPr>
                  <a:t>Local labour market</a:t>
                </a:r>
                <a:endParaRPr lang="en-GB" sz="1300" b="1" dirty="0">
                  <a:cs typeface="Arial" pitchFamily="34" charset="0"/>
                </a:endParaRPr>
              </a:p>
            </p:txBody>
          </p:sp>
        </p:grpSp>
        <p:sp>
          <p:nvSpPr>
            <p:cNvPr id="35" name="ListLeanHorizontalTextTopic0"/>
            <p:cNvSpPr txBox="1"/>
            <p:nvPr>
              <p:custDataLst>
                <p:tags r:id="rId5"/>
              </p:custDataLst>
            </p:nvPr>
          </p:nvSpPr>
          <p:spPr>
            <a:xfrm>
              <a:off x="1979712" y="1815434"/>
              <a:ext cx="4229102" cy="745076"/>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100" b="1" dirty="0" smtClean="0">
                  <a:cs typeface="Arial" pitchFamily="34" charset="0"/>
                </a:rPr>
                <a:t>Maths </a:t>
              </a:r>
              <a:r>
                <a:rPr lang="en-GB" sz="1100" b="1" dirty="0">
                  <a:cs typeface="Arial" pitchFamily="34" charset="0"/>
                </a:rPr>
                <a:t>- CSE/O-level results</a:t>
              </a:r>
            </a:p>
            <a:p>
              <a:pPr marL="176188" lvl="1" indent="-176188">
                <a:lnSpc>
                  <a:spcPct val="93000"/>
                </a:lnSpc>
                <a:spcBef>
                  <a:spcPts val="300"/>
                </a:spcBef>
                <a:buClr>
                  <a:schemeClr val="tx1"/>
                </a:buClr>
                <a:buSzPct val="100000"/>
                <a:buFont typeface="Arial"/>
                <a:buChar char="•"/>
              </a:pPr>
              <a:r>
                <a:rPr lang="en-GB" sz="1100" b="1" dirty="0">
                  <a:cs typeface="Arial" pitchFamily="34" charset="0"/>
                </a:rPr>
                <a:t>Highest level of qualification at </a:t>
              </a:r>
              <a:r>
                <a:rPr lang="en-GB" sz="1100" b="1" dirty="0" smtClean="0">
                  <a:cs typeface="Arial" pitchFamily="34" charset="0"/>
                </a:rPr>
                <a:t>26</a:t>
              </a:r>
            </a:p>
            <a:p>
              <a:pPr marL="176188" lvl="1" indent="-176188">
                <a:lnSpc>
                  <a:spcPct val="93000"/>
                </a:lnSpc>
                <a:spcBef>
                  <a:spcPts val="300"/>
                </a:spcBef>
                <a:buClr>
                  <a:schemeClr val="tx1"/>
                </a:buClr>
                <a:buSzPct val="100000"/>
                <a:buFont typeface="Arial"/>
                <a:buChar char="•"/>
              </a:pPr>
              <a:r>
                <a:rPr lang="en-GB" sz="1100" b="1" dirty="0">
                  <a:cs typeface="Arial" pitchFamily="34" charset="0"/>
                </a:rPr>
                <a:t>Cognitive assessment age 5 (hum. fig. </a:t>
              </a:r>
              <a:r>
                <a:rPr lang="en-GB" sz="1100" b="1" dirty="0" smtClean="0">
                  <a:cs typeface="Arial" pitchFamily="34" charset="0"/>
                </a:rPr>
                <a:t>drawing)</a:t>
              </a:r>
            </a:p>
            <a:p>
              <a:pPr marL="176188" lvl="1" indent="-176188">
                <a:lnSpc>
                  <a:spcPct val="93000"/>
                </a:lnSpc>
                <a:spcBef>
                  <a:spcPts val="300"/>
                </a:spcBef>
                <a:buClr>
                  <a:schemeClr val="tx1"/>
                </a:buClr>
                <a:buSzPct val="100000"/>
                <a:buFont typeface="Arial"/>
                <a:buChar char="•"/>
              </a:pPr>
              <a:r>
                <a:rPr lang="en-GB" sz="1100" b="1" dirty="0" smtClean="0">
                  <a:cs typeface="Arial" pitchFamily="34" charset="0"/>
                </a:rPr>
                <a:t>Education expectation age 16</a:t>
              </a:r>
              <a:endParaRPr lang="en-GB" sz="1100" b="1" dirty="0">
                <a:cs typeface="Arial" pitchFamily="34" charset="0"/>
              </a:endParaRPr>
            </a:p>
          </p:txBody>
        </p:sp>
        <p:sp>
          <p:nvSpPr>
            <p:cNvPr id="36" name="ListLeanHorizontalTextTopic0"/>
            <p:cNvSpPr txBox="1"/>
            <p:nvPr>
              <p:custDataLst>
                <p:tags r:id="rId6"/>
              </p:custDataLst>
            </p:nvPr>
          </p:nvSpPr>
          <p:spPr>
            <a:xfrm>
              <a:off x="1979712" y="3206961"/>
              <a:ext cx="3135632" cy="549189"/>
            </a:xfrm>
            <a:prstGeom prst="rect">
              <a:avLst/>
            </a:prstGeom>
          </p:spPr>
          <p:txBody>
            <a:bodyPr vert="horz" wrap="square" lIns="0" tIns="0" rIns="0" bIns="0" rtlCol="0" anchor="t">
              <a:spAutoFit/>
            </a:bodyPr>
            <a:lstStyle/>
            <a:p>
              <a:pPr marL="0" lvl="1">
                <a:lnSpc>
                  <a:spcPct val="93000"/>
                </a:lnSpc>
                <a:spcBef>
                  <a:spcPts val="300"/>
                </a:spcBef>
                <a:buClr>
                  <a:schemeClr val="tx1"/>
                </a:buClr>
                <a:buSzPct val="100000"/>
              </a:pPr>
              <a:endParaRPr lang="en-GB" sz="1100" dirty="0">
                <a:cs typeface="Arial" pitchFamily="34" charset="0"/>
              </a:endParaRPr>
            </a:p>
            <a:p>
              <a:pPr marL="0" lvl="1">
                <a:lnSpc>
                  <a:spcPct val="93000"/>
                </a:lnSpc>
                <a:spcBef>
                  <a:spcPts val="300"/>
                </a:spcBef>
                <a:buClr>
                  <a:schemeClr val="tx1"/>
                </a:buClr>
                <a:buSzPct val="100000"/>
              </a:pPr>
              <a:endParaRPr lang="en-GB" sz="1100" b="1" dirty="0">
                <a:cs typeface="Arial" pitchFamily="34" charset="0"/>
              </a:endParaRPr>
            </a:p>
            <a:p>
              <a:pPr marL="176188" lvl="1" indent="-176188">
                <a:lnSpc>
                  <a:spcPct val="93000"/>
                </a:lnSpc>
                <a:spcBef>
                  <a:spcPts val="300"/>
                </a:spcBef>
                <a:buClr>
                  <a:schemeClr val="tx1"/>
                </a:buClr>
                <a:buSzPct val="100000"/>
                <a:buFont typeface="Arial"/>
                <a:buChar char="•"/>
              </a:pPr>
              <a:r>
                <a:rPr lang="en-GB" sz="1100" b="1" dirty="0" smtClean="0">
                  <a:cs typeface="Arial" pitchFamily="34" charset="0"/>
                </a:rPr>
                <a:t>Amount </a:t>
              </a:r>
              <a:r>
                <a:rPr lang="en-GB" sz="1100" b="1" dirty="0">
                  <a:cs typeface="Arial" pitchFamily="34" charset="0"/>
                </a:rPr>
                <a:t>of TV watched age 10</a:t>
              </a:r>
            </a:p>
          </p:txBody>
        </p:sp>
        <p:sp>
          <p:nvSpPr>
            <p:cNvPr id="37" name="ListLeanHorizontalTextTopic0"/>
            <p:cNvSpPr txBox="1"/>
            <p:nvPr>
              <p:custDataLst>
                <p:tags r:id="rId7"/>
              </p:custDataLst>
            </p:nvPr>
          </p:nvSpPr>
          <p:spPr>
            <a:xfrm>
              <a:off x="1979712" y="2784045"/>
              <a:ext cx="4229102" cy="353302"/>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100" b="1" dirty="0" smtClean="0">
                  <a:cs typeface="Arial" pitchFamily="34" charset="0"/>
                </a:rPr>
                <a:t>Mother </a:t>
              </a:r>
              <a:r>
                <a:rPr lang="en-GB" sz="1100" b="1" dirty="0">
                  <a:cs typeface="Arial" pitchFamily="34" charset="0"/>
                </a:rPr>
                <a:t>socio-economic status</a:t>
              </a:r>
              <a:endParaRPr lang="en-GB" sz="1100" dirty="0">
                <a:cs typeface="Arial" pitchFamily="34" charset="0"/>
              </a:endParaRPr>
            </a:p>
            <a:p>
              <a:pPr marL="176188" lvl="1" indent="-176188">
                <a:lnSpc>
                  <a:spcPct val="93000"/>
                </a:lnSpc>
                <a:spcBef>
                  <a:spcPts val="300"/>
                </a:spcBef>
                <a:buClr>
                  <a:schemeClr val="tx1"/>
                </a:buClr>
                <a:buSzPct val="100000"/>
                <a:buFont typeface="Arial"/>
                <a:buChar char="•"/>
              </a:pPr>
              <a:r>
                <a:rPr lang="en-GB" sz="1100" b="1" dirty="0" smtClean="0">
                  <a:cs typeface="Arial" pitchFamily="34" charset="0"/>
                </a:rPr>
                <a:t>Type of accommodation lived in</a:t>
              </a:r>
            </a:p>
          </p:txBody>
        </p:sp>
        <p:sp>
          <p:nvSpPr>
            <p:cNvPr id="38" name="ListLeanHorizontalTextTopic0"/>
            <p:cNvSpPr txBox="1"/>
            <p:nvPr>
              <p:custDataLst>
                <p:tags r:id="rId8"/>
              </p:custDataLst>
            </p:nvPr>
          </p:nvSpPr>
          <p:spPr>
            <a:xfrm>
              <a:off x="1979712" y="4265166"/>
              <a:ext cx="4229102" cy="353302"/>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100" b="1" dirty="0">
                  <a:cs typeface="Arial" pitchFamily="34" charset="0"/>
                </a:rPr>
                <a:t>Gender</a:t>
              </a:r>
            </a:p>
            <a:p>
              <a:pPr marL="176188" lvl="1" indent="-176188">
                <a:lnSpc>
                  <a:spcPct val="93000"/>
                </a:lnSpc>
                <a:spcBef>
                  <a:spcPts val="300"/>
                </a:spcBef>
                <a:buClr>
                  <a:schemeClr val="tx1"/>
                </a:buClr>
                <a:buSzPct val="100000"/>
                <a:buFont typeface="Arial"/>
                <a:buChar char="•"/>
              </a:pPr>
              <a:r>
                <a:rPr lang="en-GB" sz="1100" b="1" dirty="0">
                  <a:cs typeface="Arial" pitchFamily="34" charset="0"/>
                </a:rPr>
                <a:t>Whether has a UK parent</a:t>
              </a:r>
            </a:p>
          </p:txBody>
        </p:sp>
        <p:sp>
          <p:nvSpPr>
            <p:cNvPr id="39" name="ListLeanHorizontalTextTopic0"/>
            <p:cNvSpPr txBox="1"/>
            <p:nvPr>
              <p:custDataLst>
                <p:tags r:id="rId9"/>
              </p:custDataLst>
            </p:nvPr>
          </p:nvSpPr>
          <p:spPr>
            <a:xfrm>
              <a:off x="1979712" y="5052271"/>
              <a:ext cx="4229102" cy="157415"/>
            </a:xfrm>
            <a:prstGeom prst="rect">
              <a:avLst/>
            </a:prstGeom>
          </p:spPr>
          <p:txBody>
            <a:bodyPr vert="horz" wrap="square" lIns="0" tIns="0" rIns="0" bIns="0" rtlCol="0" anchor="t">
              <a:spAutoFit/>
            </a:bodyPr>
            <a:lstStyle/>
            <a:p>
              <a:pPr marL="176188" lvl="1" indent="-176188">
                <a:lnSpc>
                  <a:spcPct val="93000"/>
                </a:lnSpc>
                <a:spcBef>
                  <a:spcPts val="300"/>
                </a:spcBef>
                <a:buClr>
                  <a:schemeClr val="tx1"/>
                </a:buClr>
                <a:buSzPct val="100000"/>
                <a:buFont typeface="Arial"/>
                <a:buChar char="•"/>
              </a:pPr>
              <a:r>
                <a:rPr lang="en-GB" sz="1100" b="1" dirty="0" smtClean="0">
                  <a:cs typeface="Arial" pitchFamily="34" charset="0"/>
                </a:rPr>
                <a:t>LEA economic activity rate</a:t>
              </a:r>
              <a:endParaRPr lang="en-GB" sz="1100" dirty="0">
                <a:cs typeface="Arial" pitchFamily="34" charset="0"/>
              </a:endParaRPr>
            </a:p>
          </p:txBody>
        </p:sp>
      </p:grpSp>
      <p:graphicFrame>
        <p:nvGraphicFramePr>
          <p:cNvPr id="3" name="Table 2"/>
          <p:cNvGraphicFramePr>
            <a:graphicFrameLocks noGrp="1"/>
          </p:cNvGraphicFramePr>
          <p:nvPr>
            <p:extLst>
              <p:ext uri="{D42A27DB-BD31-4B8C-83A1-F6EECF244321}">
                <p14:modId xmlns:p14="http://schemas.microsoft.com/office/powerpoint/2010/main" val="3413454485"/>
              </p:ext>
            </p:extLst>
          </p:nvPr>
        </p:nvGraphicFramePr>
        <p:xfrm>
          <a:off x="5786652" y="2535095"/>
          <a:ext cx="6059604" cy="4082671"/>
        </p:xfrm>
        <a:graphic>
          <a:graphicData uri="http://schemas.openxmlformats.org/drawingml/2006/table">
            <a:tbl>
              <a:tblPr/>
              <a:tblGrid>
                <a:gridCol w="63930"/>
                <a:gridCol w="2980103"/>
                <a:gridCol w="827829"/>
                <a:gridCol w="913210"/>
                <a:gridCol w="637266"/>
                <a:gridCol w="637266"/>
              </a:tblGrid>
              <a:tr h="217850">
                <a:tc gridSpan="6">
                  <a:txBody>
                    <a:bodyPr/>
                    <a:lstStyle/>
                    <a:p>
                      <a:pPr marL="38100" marR="38100" algn="ctr">
                        <a:lnSpc>
                          <a:spcPts val="1600"/>
                        </a:lnSpc>
                        <a:spcAft>
                          <a:spcPts val="0"/>
                        </a:spcAft>
                      </a:pPr>
                      <a:r>
                        <a:rPr lang="en-GB" sz="11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 </a:t>
                      </a:r>
                      <a:endParaRPr lang="en-GB" sz="1100" dirty="0">
                        <a:effectLst/>
                        <a:latin typeface="Corbel" panose="020B0503020204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38709">
                <a:tc rowSpan="2" gridSpan="2">
                  <a:txBody>
                    <a:bodyPr/>
                    <a:lstStyle/>
                    <a:p>
                      <a:pPr marR="38100">
                        <a:lnSpc>
                          <a:spcPts val="1600"/>
                        </a:lnSpc>
                        <a:spcAft>
                          <a:spcPts val="0"/>
                        </a:spcAft>
                      </a:pPr>
                      <a:r>
                        <a:rPr lang="en-GB" sz="1100" dirty="0" smtClean="0">
                          <a:solidFill>
                            <a:srgbClr val="000000"/>
                          </a:solidFill>
                          <a:effectLst/>
                          <a:latin typeface="Corbel" panose="020B0503020204020204" pitchFamily="34" charset="0"/>
                          <a:ea typeface="Times New Roman" panose="02020603050405020304" pitchFamily="18" charset="0"/>
                          <a:cs typeface="Arial" panose="020B0604020202020204" pitchFamily="34" charset="0"/>
                        </a:rPr>
                        <a:t>  N=629</a:t>
                      </a:r>
                      <a:endParaRPr lang="en-GB" sz="1100" dirty="0">
                        <a:effectLst/>
                        <a:latin typeface="Corbel" panose="020B0503020204020204" pitchFamily="34" charset="0"/>
                        <a:ea typeface="Times New Roman" panose="02020603050405020304" pitchFamily="18" charset="0"/>
                        <a:cs typeface="Arial" panose="020B0604020202020204" pitchFamily="34" charset="0"/>
                      </a:endParaRPr>
                    </a:p>
                    <a:p>
                      <a:pPr marR="38100">
                        <a:lnSpc>
                          <a:spcPts val="1600"/>
                        </a:lnSpc>
                        <a:spcAft>
                          <a:spcPts val="0"/>
                        </a:spcAft>
                      </a:pPr>
                      <a:r>
                        <a:rPr lang="en-GB" sz="1100" dirty="0" smtClean="0">
                          <a:solidFill>
                            <a:srgbClr val="000000"/>
                          </a:solidFill>
                          <a:effectLst/>
                          <a:latin typeface="Corbel" panose="020B0503020204020204" pitchFamily="34" charset="0"/>
                          <a:ea typeface="Times New Roman" panose="02020603050405020304" pitchFamily="18" charset="0"/>
                          <a:cs typeface="Arial" panose="020B0604020202020204" pitchFamily="34" charset="0"/>
                        </a:rPr>
                        <a:t>  </a:t>
                      </a:r>
                      <a:r>
                        <a:rPr lang="en-GB" sz="1100" dirty="0" err="1" smtClean="0">
                          <a:solidFill>
                            <a:srgbClr val="000000"/>
                          </a:solidFill>
                          <a:effectLst/>
                          <a:latin typeface="Corbel" panose="020B0503020204020204" pitchFamily="34" charset="0"/>
                          <a:ea typeface="Times New Roman" panose="02020603050405020304" pitchFamily="18" charset="0"/>
                          <a:cs typeface="Arial" panose="020B0604020202020204" pitchFamily="34" charset="0"/>
                        </a:rPr>
                        <a:t>Rsquare</a:t>
                      </a:r>
                      <a:r>
                        <a:rPr lang="en-GB" sz="11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 </a:t>
                      </a:r>
                      <a:r>
                        <a:rPr lang="en-GB" sz="1100" dirty="0" smtClean="0">
                          <a:solidFill>
                            <a:srgbClr val="000000"/>
                          </a:solidFill>
                          <a:effectLst/>
                          <a:latin typeface="Corbel" panose="020B0503020204020204" pitchFamily="34" charset="0"/>
                          <a:ea typeface="Times New Roman" panose="02020603050405020304" pitchFamily="18" charset="0"/>
                          <a:cs typeface="Arial" panose="020B0604020202020204" pitchFamily="34" charset="0"/>
                        </a:rPr>
                        <a:t>0.208</a:t>
                      </a:r>
                      <a:endParaRPr lang="en-GB" sz="1100" dirty="0">
                        <a:effectLst/>
                        <a:latin typeface="Corbel" panose="020B0503020204020204" pitchFamily="34" charset="0"/>
                        <a:ea typeface="Times New Roman" panose="02020603050405020304" pitchFamily="18"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gridSpan="2">
                  <a:txBody>
                    <a:bodyPr/>
                    <a:lstStyle/>
                    <a:p>
                      <a:pPr marL="38100" marR="38100" algn="ctr">
                        <a:lnSpc>
                          <a:spcPts val="1600"/>
                        </a:lnSpc>
                        <a:spcAft>
                          <a:spcPts val="0"/>
                        </a:spcAft>
                      </a:pPr>
                      <a:r>
                        <a:rPr lang="en-GB" sz="11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Unstandardized Coefficients</a:t>
                      </a:r>
                      <a:endParaRPr lang="en-GB" sz="1100" dirty="0">
                        <a:effectLst/>
                        <a:latin typeface="Corbel" panose="020B0503020204020204" pitchFamily="34" charset="0"/>
                        <a:ea typeface="Times New Roman" panose="02020603050405020304" pitchFamily="18"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rowSpan="2">
                  <a:txBody>
                    <a:bodyPr/>
                    <a:lstStyle/>
                    <a:p>
                      <a:pPr marL="38100" marR="38100" algn="ctr">
                        <a:lnSpc>
                          <a:spcPts val="1600"/>
                        </a:lnSpc>
                        <a:spcAft>
                          <a:spcPts val="0"/>
                        </a:spcAft>
                      </a:pPr>
                      <a:r>
                        <a:rPr lang="en-GB" sz="1100">
                          <a:solidFill>
                            <a:srgbClr val="000000"/>
                          </a:solidFill>
                          <a:effectLst/>
                          <a:latin typeface="Corbel" panose="020B0503020204020204" pitchFamily="34" charset="0"/>
                          <a:ea typeface="Times New Roman" panose="02020603050405020304" pitchFamily="18" charset="0"/>
                          <a:cs typeface="Arial" panose="020B0604020202020204" pitchFamily="34" charset="0"/>
                        </a:rPr>
                        <a:t>t</a:t>
                      </a:r>
                      <a:endParaRPr lang="en-GB" sz="1100">
                        <a:effectLst/>
                        <a:latin typeface="Corbel" panose="020B0503020204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38100" marR="38100" algn="ctr">
                        <a:lnSpc>
                          <a:spcPts val="1600"/>
                        </a:lnSpc>
                        <a:spcAft>
                          <a:spcPts val="0"/>
                        </a:spcAft>
                      </a:pPr>
                      <a:r>
                        <a:rPr lang="en-GB" sz="1100">
                          <a:solidFill>
                            <a:srgbClr val="000000"/>
                          </a:solidFill>
                          <a:effectLst/>
                          <a:latin typeface="Corbel" panose="020B0503020204020204" pitchFamily="34" charset="0"/>
                          <a:ea typeface="Times New Roman" panose="02020603050405020304" pitchFamily="18" charset="0"/>
                          <a:cs typeface="Arial" panose="020B0604020202020204" pitchFamily="34" charset="0"/>
                        </a:rPr>
                        <a:t>Sig.</a:t>
                      </a:r>
                      <a:endParaRPr lang="en-GB" sz="1100">
                        <a:effectLst/>
                        <a:latin typeface="Corbel" panose="020B0503020204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7961">
                <a:tc gridSpan="2" vMerge="1">
                  <a:txBody>
                    <a:bodyPr/>
                    <a:lstStyle/>
                    <a:p>
                      <a:endParaRPr lang="en-GB"/>
                    </a:p>
                  </a:txBody>
                  <a:tcPr/>
                </a:tc>
                <a:tc hMerge="1" vMerge="1">
                  <a:txBody>
                    <a:bodyPr/>
                    <a:lstStyle/>
                    <a:p>
                      <a:endParaRPr lang="en-GB"/>
                    </a:p>
                  </a:txBody>
                  <a:tcPr/>
                </a:tc>
                <a:tc>
                  <a:txBody>
                    <a:bodyPr/>
                    <a:lstStyle/>
                    <a:p>
                      <a:pPr marL="38100" marR="38100" algn="ctr">
                        <a:lnSpc>
                          <a:spcPts val="1600"/>
                        </a:lnSpc>
                        <a:spcAft>
                          <a:spcPts val="0"/>
                        </a:spcAft>
                      </a:pPr>
                      <a:r>
                        <a:rPr lang="en-GB" sz="1100">
                          <a:solidFill>
                            <a:srgbClr val="000000"/>
                          </a:solidFill>
                          <a:effectLst/>
                          <a:latin typeface="Corbel" panose="020B0503020204020204" pitchFamily="34" charset="0"/>
                          <a:ea typeface="Times New Roman" panose="02020603050405020304" pitchFamily="18" charset="0"/>
                          <a:cs typeface="Arial" panose="020B0604020202020204" pitchFamily="34" charset="0"/>
                        </a:rPr>
                        <a:t>B</a:t>
                      </a:r>
                      <a:endParaRPr lang="en-GB" sz="1100">
                        <a:effectLst/>
                        <a:latin typeface="Corbel" panose="020B0503020204020204" pitchFamily="34" charset="0"/>
                        <a:ea typeface="Times New Roman" panose="02020603050405020304" pitchFamily="18"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Std. Error</a:t>
                      </a:r>
                      <a:endParaRPr lang="en-GB" sz="1100" dirty="0">
                        <a:effectLst/>
                        <a:latin typeface="Corbel" panose="020B0503020204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216965">
                <a:tc rowSpan="12">
                  <a:txBody>
                    <a:bodyPr/>
                    <a:lstStyle/>
                    <a:p>
                      <a:pPr marL="38100" marR="38100">
                        <a:lnSpc>
                          <a:spcPts val="1600"/>
                        </a:lnSpc>
                        <a:spcAft>
                          <a:spcPts val="0"/>
                        </a:spcAft>
                      </a:pPr>
                      <a:endParaRPr lang="en-GB" sz="1100" dirty="0">
                        <a:effectLst/>
                        <a:latin typeface="Corbel" panose="020B0503020204020204" pitchFamily="34" charset="0"/>
                        <a:ea typeface="Times New Roman" panose="02020603050405020304" pitchFamily="18" charset="0"/>
                        <a:cs typeface="Arial" panose="020B0604020202020204" pitchFamily="34" charset="0"/>
                      </a:endParaRPr>
                    </a:p>
                  </a:txBody>
                  <a:tcPr marL="0" marR="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endParaRPr lang="en-GB" sz="1100"/>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endParaRPr lang="en-GB" sz="1100"/>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endParaRPr lang="en-GB" sz="110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endParaRPr lang="en-GB" sz="110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endParaRPr lang="en-GB" sz="1100" dirty="0"/>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16965">
                <a:tc vMerge="1">
                  <a:txBody>
                    <a:bodyPr/>
                    <a:lstStyle/>
                    <a:p>
                      <a:endParaRPr lang="en-GB"/>
                    </a:p>
                  </a:txBody>
                  <a:tcPr/>
                </a:tc>
                <a:tc>
                  <a:txBody>
                    <a:bodyPr/>
                    <a:lstStyle/>
                    <a:p>
                      <a:pPr algn="just">
                        <a:lnSpc>
                          <a:spcPct val="107000"/>
                        </a:lnSpc>
                      </a:pPr>
                      <a:r>
                        <a:rPr lang="en-GB" sz="1100" dirty="0">
                          <a:effectLst/>
                          <a:latin typeface="Calibri" panose="020F0502020204030204" pitchFamily="34" charset="0"/>
                        </a:rPr>
                        <a:t>Gender</a:t>
                      </a: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.176</a:t>
                      </a:r>
                      <a:endParaRPr lang="en-GB" sz="1100" dirty="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.030</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5.855</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.000</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6965">
                <a:tc vMerge="1">
                  <a:txBody>
                    <a:bodyPr/>
                    <a:lstStyle/>
                    <a:p>
                      <a:endParaRPr lang="en-GB"/>
                    </a:p>
                  </a:txBody>
                  <a:tcPr/>
                </a:tc>
                <a:tc>
                  <a:txBody>
                    <a:bodyPr/>
                    <a:lstStyle/>
                    <a:p>
                      <a:pPr algn="just">
                        <a:lnSpc>
                          <a:spcPct val="107000"/>
                        </a:lnSpc>
                      </a:pPr>
                      <a:r>
                        <a:rPr lang="en-GB" sz="1100" dirty="0" smtClean="0">
                          <a:effectLst/>
                          <a:latin typeface="Calibri" panose="020F0502020204030204" pitchFamily="34" charset="0"/>
                        </a:rPr>
                        <a:t>High</a:t>
                      </a:r>
                      <a:r>
                        <a:rPr lang="en-GB" sz="1100" baseline="0" dirty="0" smtClean="0">
                          <a:effectLst/>
                          <a:latin typeface="Calibri" panose="020F0502020204030204" pitchFamily="34" charset="0"/>
                        </a:rPr>
                        <a:t>est qualification</a:t>
                      </a:r>
                      <a:endParaRPr lang="en-GB" sz="1100" dirty="0">
                        <a:effectLst/>
                        <a:latin typeface="Calibri" panose="020F0502020204030204" pitchFamily="34" charset="0"/>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.039</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.013</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2.923</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.004</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6965">
                <a:tc vMerge="1">
                  <a:txBody>
                    <a:bodyPr/>
                    <a:lstStyle/>
                    <a:p>
                      <a:endParaRPr lang="en-GB"/>
                    </a:p>
                  </a:txBody>
                  <a:tcPr/>
                </a:tc>
                <a:tc>
                  <a:txBody>
                    <a:bodyPr/>
                    <a:lstStyle/>
                    <a:p>
                      <a:pPr algn="just">
                        <a:lnSpc>
                          <a:spcPct val="107000"/>
                        </a:lnSpc>
                      </a:pPr>
                      <a:r>
                        <a:rPr lang="en-GB" sz="1100" dirty="0" smtClean="0">
                          <a:effectLst/>
                          <a:latin typeface="Calibri" panose="020F0502020204030204" pitchFamily="34" charset="0"/>
                        </a:rPr>
                        <a:t>Mother </a:t>
                      </a:r>
                      <a:r>
                        <a:rPr lang="en-GB" sz="1100" dirty="0">
                          <a:effectLst/>
                          <a:latin typeface="Calibri" panose="020F0502020204030204" pitchFamily="34" charset="0"/>
                        </a:rPr>
                        <a:t>social class</a:t>
                      </a: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-.010</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.008</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-1.193</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.233</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6965">
                <a:tc vMerge="1">
                  <a:txBody>
                    <a:bodyPr/>
                    <a:lstStyle/>
                    <a:p>
                      <a:endParaRPr lang="en-GB"/>
                    </a:p>
                  </a:txBody>
                  <a:tcPr/>
                </a:tc>
                <a:tc>
                  <a:txBody>
                    <a:bodyPr/>
                    <a:lstStyle/>
                    <a:p>
                      <a:pPr algn="just">
                        <a:lnSpc>
                          <a:spcPct val="107000"/>
                        </a:lnSpc>
                      </a:pPr>
                      <a:r>
                        <a:rPr lang="en-GB" sz="1100">
                          <a:effectLst/>
                          <a:latin typeface="Calibri" panose="020F0502020204030204" pitchFamily="34" charset="0"/>
                        </a:rPr>
                        <a:t>Type of accomodation</a:t>
                      </a: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-.052</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.022</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-2.308</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.021</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6965">
                <a:tc vMerge="1">
                  <a:txBody>
                    <a:bodyPr/>
                    <a:lstStyle/>
                    <a:p>
                      <a:endParaRPr lang="en-GB"/>
                    </a:p>
                  </a:txBody>
                  <a:tcPr/>
                </a:tc>
                <a:tc>
                  <a:txBody>
                    <a:bodyPr/>
                    <a:lstStyle/>
                    <a:p>
                      <a:pPr algn="just">
                        <a:lnSpc>
                          <a:spcPct val="107000"/>
                        </a:lnSpc>
                      </a:pPr>
                      <a:r>
                        <a:rPr lang="en-GB" sz="1100" dirty="0" smtClean="0">
                          <a:effectLst/>
                          <a:latin typeface="Calibri" panose="020F0502020204030204" pitchFamily="34" charset="0"/>
                        </a:rPr>
                        <a:t>Math ability</a:t>
                      </a:r>
                      <a:endParaRPr lang="en-GB" sz="1100" dirty="0">
                        <a:effectLst/>
                        <a:latin typeface="Calibri" panose="020F0502020204030204" pitchFamily="34" charset="0"/>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-.052</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.010</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-5.015</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.000</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8902">
                <a:tc vMerge="1">
                  <a:txBody>
                    <a:bodyPr/>
                    <a:lstStyle/>
                    <a:p>
                      <a:endParaRPr lang="en-GB"/>
                    </a:p>
                  </a:txBody>
                  <a:tcPr/>
                </a:tc>
                <a:tc>
                  <a:txBody>
                    <a:bodyPr/>
                    <a:lstStyle/>
                    <a:p>
                      <a:pPr algn="just">
                        <a:lnSpc>
                          <a:spcPct val="107000"/>
                        </a:lnSpc>
                      </a:pPr>
                      <a:r>
                        <a:rPr lang="en-GB" sz="1100">
                          <a:effectLst/>
                          <a:latin typeface="Calibri" panose="020F0502020204030204" pitchFamily="34" charset="0"/>
                        </a:rPr>
                        <a:t>Local unemployment index</a:t>
                      </a: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-.001</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.000</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-1.438</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.151</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8902">
                <a:tc vMerge="1">
                  <a:txBody>
                    <a:bodyPr/>
                    <a:lstStyle/>
                    <a:p>
                      <a:endParaRPr lang="en-GB"/>
                    </a:p>
                  </a:txBody>
                  <a:tcPr/>
                </a:tc>
                <a:tc>
                  <a:txBody>
                    <a:bodyPr/>
                    <a:lstStyle/>
                    <a:p>
                      <a:pPr algn="just">
                        <a:lnSpc>
                          <a:spcPct val="107000"/>
                        </a:lnSpc>
                      </a:pPr>
                      <a:r>
                        <a:rPr lang="en-GB" sz="1100">
                          <a:effectLst/>
                          <a:latin typeface="Calibri" panose="020F0502020204030204" pitchFamily="34" charset="0"/>
                        </a:rPr>
                        <a:t>No of Days TV Seen After 6pm Mon-Fri</a:t>
                      </a: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-.003</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.008</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-.410</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.682</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6965">
                <a:tc vMerge="1">
                  <a:txBody>
                    <a:bodyPr/>
                    <a:lstStyle/>
                    <a:p>
                      <a:endParaRPr lang="en-GB"/>
                    </a:p>
                  </a:txBody>
                  <a:tcPr/>
                </a:tc>
                <a:tc>
                  <a:txBody>
                    <a:bodyPr/>
                    <a:lstStyle/>
                    <a:p>
                      <a:pPr algn="just">
                        <a:lnSpc>
                          <a:spcPct val="107000"/>
                        </a:lnSpc>
                      </a:pPr>
                      <a:r>
                        <a:rPr lang="en-GB" sz="1100" dirty="0" smtClean="0">
                          <a:effectLst/>
                          <a:latin typeface="Calibri" panose="020F0502020204030204" pitchFamily="34" charset="0"/>
                        </a:rPr>
                        <a:t>Born</a:t>
                      </a:r>
                      <a:r>
                        <a:rPr lang="en-GB" sz="1100" baseline="0" dirty="0" smtClean="0">
                          <a:effectLst/>
                          <a:latin typeface="Calibri" panose="020F0502020204030204" pitchFamily="34" charset="0"/>
                        </a:rPr>
                        <a:t> to UK parents </a:t>
                      </a:r>
                      <a:endParaRPr lang="en-GB" sz="1100" dirty="0">
                        <a:effectLst/>
                        <a:latin typeface="Calibri" panose="020F0502020204030204" pitchFamily="34" charset="0"/>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-.045</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.085</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-.529</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.597</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6965">
                <a:tc vMerge="1">
                  <a:txBody>
                    <a:bodyPr/>
                    <a:lstStyle/>
                    <a:p>
                      <a:endParaRPr lang="en-GB"/>
                    </a:p>
                  </a:txBody>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GB" sz="1100" dirty="0" smtClean="0">
                          <a:effectLst/>
                          <a:latin typeface="Calibri" panose="020F0502020204030204" pitchFamily="34" charset="0"/>
                        </a:rPr>
                        <a:t>Education expectation at age 16</a:t>
                      </a: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-.059</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.039</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-1.507</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.132</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6965">
                <a:tc vMerge="1">
                  <a:txBody>
                    <a:bodyPr/>
                    <a:lstStyle/>
                    <a:p>
                      <a:endParaRPr lang="en-GB"/>
                    </a:p>
                  </a:txBody>
                  <a:tcPr/>
                </a:tc>
                <a:tc>
                  <a:txBody>
                    <a:bodyPr/>
                    <a:lstStyle/>
                    <a:p>
                      <a:pPr algn="just">
                        <a:lnSpc>
                          <a:spcPct val="107000"/>
                        </a:lnSpc>
                      </a:pPr>
                      <a:r>
                        <a:rPr lang="en-GB" sz="1100" dirty="0">
                          <a:effectLst/>
                          <a:latin typeface="Calibri" panose="020F0502020204030204" pitchFamily="34" charset="0"/>
                        </a:rPr>
                        <a:t>Cognitive </a:t>
                      </a:r>
                      <a:r>
                        <a:rPr lang="en-GB" sz="1100" dirty="0" smtClean="0">
                          <a:effectLst/>
                          <a:latin typeface="Calibri" panose="020F0502020204030204" pitchFamily="34" charset="0"/>
                        </a:rPr>
                        <a:t>assessment </a:t>
                      </a:r>
                      <a:endParaRPr lang="en-GB" sz="1100" dirty="0">
                        <a:effectLst/>
                        <a:latin typeface="Calibri" panose="020F0502020204030204" pitchFamily="34" charset="0"/>
                      </a:endParaRPr>
                    </a:p>
                  </a:txBody>
                  <a:tcPr marL="0" marR="0" marT="0" marB="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.022</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.013</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1.644</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.101</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69812">
                <a:tc vMerge="1">
                  <a:txBody>
                    <a:bodyPr/>
                    <a:lstStyle/>
                    <a:p>
                      <a:endParaRPr lang="en-GB"/>
                    </a:p>
                  </a:txBody>
                  <a:tcPr/>
                </a:tc>
                <a:tc>
                  <a:txBody>
                    <a:bodyPr/>
                    <a:lstStyle/>
                    <a:p>
                      <a:pPr marL="38100" marR="38100">
                        <a:lnSpc>
                          <a:spcPts val="1600"/>
                        </a:lnSpc>
                        <a:spcAft>
                          <a:spcPts val="0"/>
                        </a:spcAft>
                      </a:pPr>
                      <a:r>
                        <a:rPr lang="en-GB" sz="1100" b="1"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Careers talks from anyone outside school</a:t>
                      </a:r>
                      <a:endParaRPr lang="en-GB" sz="1100" b="1" dirty="0">
                        <a:effectLst/>
                        <a:latin typeface="Corbel" panose="020B0503020204020204" pitchFamily="34" charset="0"/>
                        <a:ea typeface="Times New Roman" panose="02020603050405020304" pitchFamily="18" charset="0"/>
                        <a:cs typeface="Arial" panose="020B0604020202020204" pitchFamily="34" charset="0"/>
                      </a:endParaRPr>
                    </a:p>
                  </a:txBody>
                  <a:tcPr marL="0" marR="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.082</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.038</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2.144</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.032</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r>
              <a:tr h="217850">
                <a:tc gridSpan="6">
                  <a:txBody>
                    <a:bodyPr/>
                    <a:lstStyle/>
                    <a:p>
                      <a:pPr marL="38100" marR="38100">
                        <a:lnSpc>
                          <a:spcPts val="1600"/>
                        </a:lnSpc>
                        <a:spcAft>
                          <a:spcPts val="0"/>
                        </a:spcAft>
                      </a:pPr>
                      <a:r>
                        <a:rPr lang="en-GB" sz="1100" dirty="0">
                          <a:solidFill>
                            <a:srgbClr val="000000"/>
                          </a:solidFill>
                          <a:effectLst/>
                          <a:latin typeface="Corbel" panose="020B0503020204020204" pitchFamily="34" charset="0"/>
                          <a:ea typeface="Times New Roman" panose="02020603050405020304" pitchFamily="18" charset="0"/>
                          <a:cs typeface="Arial" panose="020B0604020202020204" pitchFamily="34" charset="0"/>
                        </a:rPr>
                        <a:t> </a:t>
                      </a:r>
                      <a:endParaRPr lang="en-GB" sz="1100" dirty="0">
                        <a:effectLst/>
                        <a:latin typeface="Corbel" panose="020B0503020204020204" pitchFamily="34" charset="0"/>
                        <a:ea typeface="Times New Roman" panose="02020603050405020304" pitchFamily="18" charset="0"/>
                        <a:cs typeface="Arial" panose="020B0604020202020204" pitchFamily="34" charset="0"/>
                      </a:endParaRPr>
                    </a:p>
                  </a:txBody>
                  <a:tcPr marL="0" marR="0" marT="0" marB="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45" name="TextBox 44"/>
          <p:cNvSpPr txBox="1"/>
          <p:nvPr/>
        </p:nvSpPr>
        <p:spPr>
          <a:xfrm>
            <a:off x="644595" y="373989"/>
            <a:ext cx="9826134" cy="1261884"/>
          </a:xfrm>
          <a:prstGeom prst="rect">
            <a:avLst/>
          </a:prstGeom>
          <a:noFill/>
          <a:ln w="12700">
            <a:solidFill>
              <a:schemeClr val="accent1">
                <a:lumMod val="75000"/>
              </a:schemeClr>
            </a:solidFill>
            <a:prstDash val="dash"/>
          </a:ln>
        </p:spPr>
        <p:txBody>
          <a:bodyPr wrap="square" rtlCol="0">
            <a:spAutoFit/>
          </a:bodyPr>
          <a:lstStyle/>
          <a:p>
            <a:r>
              <a:rPr lang="en-GB" sz="1900" i="1" dirty="0">
                <a:solidFill>
                  <a:srgbClr val="002060"/>
                </a:solidFill>
              </a:rPr>
              <a:t>Y</a:t>
            </a:r>
            <a:r>
              <a:rPr lang="en-GB" sz="1900" i="1" dirty="0" smtClean="0">
                <a:solidFill>
                  <a:srgbClr val="002060"/>
                </a:solidFill>
              </a:rPr>
              <a:t>oung </a:t>
            </a:r>
            <a:r>
              <a:rPr lang="en-GB" sz="1900" i="1" dirty="0" smtClean="0">
                <a:solidFill>
                  <a:srgbClr val="002060"/>
                </a:solidFill>
              </a:rPr>
              <a:t>people who </a:t>
            </a:r>
            <a:r>
              <a:rPr lang="en-GB" sz="1900" b="1" i="1" dirty="0" smtClean="0">
                <a:solidFill>
                  <a:srgbClr val="002060"/>
                </a:solidFill>
              </a:rPr>
              <a:t>do not </a:t>
            </a:r>
            <a:r>
              <a:rPr lang="en-GB" sz="1900" i="1" dirty="0" smtClean="0">
                <a:solidFill>
                  <a:srgbClr val="002060"/>
                </a:solidFill>
              </a:rPr>
              <a:t>have access to ‘real’ social capital but </a:t>
            </a:r>
            <a:r>
              <a:rPr lang="en-GB" sz="1900" i="1" dirty="0" smtClean="0">
                <a:solidFill>
                  <a:srgbClr val="002060"/>
                </a:solidFill>
              </a:rPr>
              <a:t>took part in career </a:t>
            </a:r>
            <a:r>
              <a:rPr lang="en-GB" sz="1900" i="1" dirty="0" smtClean="0">
                <a:solidFill>
                  <a:srgbClr val="002060"/>
                </a:solidFill>
              </a:rPr>
              <a:t>talks with people from outside school benefit from a </a:t>
            </a:r>
            <a:r>
              <a:rPr lang="en-GB" sz="1900" b="1" i="1" dirty="0" smtClean="0">
                <a:solidFill>
                  <a:srgbClr val="002060"/>
                </a:solidFill>
              </a:rPr>
              <a:t>8.2% wage premium </a:t>
            </a:r>
            <a:r>
              <a:rPr lang="en-GB" sz="1900" i="1" dirty="0" smtClean="0">
                <a:solidFill>
                  <a:srgbClr val="002060"/>
                </a:solidFill>
              </a:rPr>
              <a:t>when aged 26 and full time employed. This relationship is statistically significant 5%. </a:t>
            </a:r>
            <a:r>
              <a:rPr lang="en-GB" sz="1900" b="1" i="1" dirty="0" smtClean="0">
                <a:solidFill>
                  <a:srgbClr val="002060"/>
                </a:solidFill>
              </a:rPr>
              <a:t>This is not the case for those who have access to real social capital. </a:t>
            </a:r>
            <a:endParaRPr lang="en-GB" sz="1900" b="1" i="1" dirty="0">
              <a:solidFill>
                <a:srgbClr val="002060"/>
              </a:solidFill>
            </a:endParaRPr>
          </a:p>
        </p:txBody>
      </p:sp>
      <p:sp>
        <p:nvSpPr>
          <p:cNvPr id="2" name="TextBox 1"/>
          <p:cNvSpPr txBox="1"/>
          <p:nvPr/>
        </p:nvSpPr>
        <p:spPr>
          <a:xfrm>
            <a:off x="-33729" y="2473991"/>
            <a:ext cx="461665" cy="3875317"/>
          </a:xfrm>
          <a:prstGeom prst="rect">
            <a:avLst/>
          </a:prstGeom>
          <a:noFill/>
        </p:spPr>
        <p:txBody>
          <a:bodyPr vert="vert270" wrap="square" rtlCol="0">
            <a:spAutoFit/>
          </a:bodyPr>
          <a:lstStyle/>
          <a:p>
            <a:pPr algn="ctr"/>
            <a:r>
              <a:rPr lang="en-GB" dirty="0" smtClean="0"/>
              <a:t>Work in Progress</a:t>
            </a:r>
            <a:endParaRPr lang="en-GB" dirty="0"/>
          </a:p>
        </p:txBody>
      </p:sp>
    </p:spTree>
    <p:extLst>
      <p:ext uri="{BB962C8B-B14F-4D97-AF65-F5344CB8AC3E}">
        <p14:creationId xmlns:p14="http://schemas.microsoft.com/office/powerpoint/2010/main" val="2258109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0508"/>
          <a:stretch/>
        </p:blipFill>
        <p:spPr>
          <a:xfrm>
            <a:off x="7069540" y="1"/>
            <a:ext cx="5122460" cy="6867728"/>
          </a:xfrm>
          <a:prstGeom prst="rect">
            <a:avLst/>
          </a:prstGeom>
        </p:spPr>
      </p:pic>
      <p:sp>
        <p:nvSpPr>
          <p:cNvPr id="6" name="Shape 38"/>
          <p:cNvSpPr/>
          <p:nvPr/>
        </p:nvSpPr>
        <p:spPr>
          <a:xfrm>
            <a:off x="769961" y="1075293"/>
            <a:ext cx="9401507" cy="3766783"/>
          </a:xfrm>
          <a:prstGeom prst="rect">
            <a:avLst/>
          </a:prstGeom>
          <a:solidFill>
            <a:schemeClr val="bg2">
              <a:lumMod val="90000"/>
              <a:alpha val="59000"/>
            </a:schemeClr>
          </a:solidFill>
          <a:ln>
            <a:noFill/>
          </a:ln>
        </p:spPr>
        <p:txBody>
          <a:bodyPr lIns="91425" tIns="91425" rIns="91425" bIns="91425" anchor="ctr" anchorCtr="0">
            <a:noAutofit/>
          </a:bodyPr>
          <a:lstStyle/>
          <a:p>
            <a:pPr lvl="0">
              <a:spcBef>
                <a:spcPts val="0"/>
              </a:spcBef>
              <a:buNone/>
            </a:pPr>
            <a:endParaRPr/>
          </a:p>
        </p:txBody>
      </p:sp>
      <p:sp>
        <p:nvSpPr>
          <p:cNvPr id="5" name="Content Placeholder 4"/>
          <p:cNvSpPr>
            <a:spLocks noGrp="1"/>
          </p:cNvSpPr>
          <p:nvPr>
            <p:ph idx="1"/>
          </p:nvPr>
        </p:nvSpPr>
        <p:spPr>
          <a:xfrm>
            <a:off x="769961" y="1352816"/>
            <a:ext cx="9206552" cy="3182240"/>
          </a:xfrm>
        </p:spPr>
        <p:txBody>
          <a:bodyPr>
            <a:normAutofit fontScale="92500"/>
          </a:bodyPr>
          <a:lstStyle/>
          <a:p>
            <a:pPr marL="0" indent="0">
              <a:buNone/>
            </a:pPr>
            <a:endParaRPr lang="en-GB" dirty="0" smtClean="0"/>
          </a:p>
          <a:p>
            <a:pPr marL="0" indent="0">
              <a:buNone/>
            </a:pPr>
            <a:endParaRPr lang="en-GB" dirty="0"/>
          </a:p>
          <a:p>
            <a:pPr marL="0" indent="0">
              <a:buNone/>
            </a:pPr>
            <a:r>
              <a:rPr lang="en-GB" dirty="0" smtClean="0"/>
              <a:t>Q</a:t>
            </a:r>
            <a:r>
              <a:rPr lang="en-GB" dirty="0" smtClean="0"/>
              <a:t>2</a:t>
            </a:r>
            <a:r>
              <a:rPr lang="en-GB" dirty="0"/>
              <a:t>: </a:t>
            </a:r>
            <a:r>
              <a:rPr lang="en-GB" dirty="0" smtClean="0"/>
              <a:t> are adult </a:t>
            </a:r>
            <a:r>
              <a:rPr lang="en-GB" dirty="0"/>
              <a:t>wage premiums linked to teenage participation in </a:t>
            </a:r>
            <a:r>
              <a:rPr lang="en-GB" dirty="0" smtClean="0"/>
              <a:t>‘very helpful’ </a:t>
            </a:r>
            <a:r>
              <a:rPr lang="en-GB" dirty="0"/>
              <a:t>career talks with people from outside of school (‘virtual’ social capital) bigger or smaller for young people without ‘real’ social capital?</a:t>
            </a:r>
          </a:p>
        </p:txBody>
      </p:sp>
      <p:sp>
        <p:nvSpPr>
          <p:cNvPr id="4" name="Title 3"/>
          <p:cNvSpPr>
            <a:spLocks noGrp="1"/>
          </p:cNvSpPr>
          <p:nvPr>
            <p:ph type="title"/>
          </p:nvPr>
        </p:nvSpPr>
        <p:spPr>
          <a:xfrm>
            <a:off x="769961" y="876821"/>
            <a:ext cx="10515600" cy="1325562"/>
          </a:xfrm>
        </p:spPr>
        <p:txBody>
          <a:bodyPr>
            <a:normAutofit/>
          </a:bodyPr>
          <a:lstStyle/>
          <a:p>
            <a:endParaRPr lang="en-GB" dirty="0">
              <a:solidFill>
                <a:srgbClr val="002060"/>
              </a:solidFill>
            </a:endParaRPr>
          </a:p>
        </p:txBody>
      </p:sp>
      <p:pic>
        <p:nvPicPr>
          <p:cNvPr id="7" name="Picture 6"/>
          <p:cNvPicPr>
            <a:picLocks noChangeAspect="1"/>
          </p:cNvPicPr>
          <p:nvPr/>
        </p:nvPicPr>
        <p:blipFill>
          <a:blip r:embed="rId3"/>
          <a:stretch>
            <a:fillRect/>
          </a:stretch>
        </p:blipFill>
        <p:spPr>
          <a:xfrm>
            <a:off x="144723" y="6300562"/>
            <a:ext cx="1634035" cy="557438"/>
          </a:xfrm>
          <a:prstGeom prst="rect">
            <a:avLst/>
          </a:prstGeom>
        </p:spPr>
      </p:pic>
      <p:pic>
        <p:nvPicPr>
          <p:cNvPr id="8" name="Picture 7"/>
          <p:cNvPicPr>
            <a:picLocks noChangeAspect="1"/>
          </p:cNvPicPr>
          <p:nvPr/>
        </p:nvPicPr>
        <p:blipFill>
          <a:blip r:embed="rId3"/>
          <a:stretch>
            <a:fillRect/>
          </a:stretch>
        </p:blipFill>
        <p:spPr>
          <a:xfrm>
            <a:off x="10557965" y="166463"/>
            <a:ext cx="1634035" cy="557438"/>
          </a:xfrm>
          <a:prstGeom prst="rect">
            <a:avLst/>
          </a:prstGeom>
        </p:spPr>
      </p:pic>
    </p:spTree>
    <p:extLst>
      <p:ext uri="{BB962C8B-B14F-4D97-AF65-F5344CB8AC3E}">
        <p14:creationId xmlns:p14="http://schemas.microsoft.com/office/powerpoint/2010/main" val="3101826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33" y="284974"/>
            <a:ext cx="10515600" cy="1325562"/>
          </a:xfrm>
        </p:spPr>
        <p:txBody>
          <a:bodyPr>
            <a:normAutofit/>
          </a:bodyPr>
          <a:lstStyle/>
          <a:p>
            <a:r>
              <a:rPr lang="en-GB" sz="2600" b="1" dirty="0" smtClean="0">
                <a:solidFill>
                  <a:srgbClr val="002060"/>
                </a:solidFill>
              </a:rPr>
              <a:t>The sub-sample analysis: a) don’t have access to </a:t>
            </a:r>
            <a:r>
              <a:rPr lang="en-GB" sz="2600" b="1" dirty="0" smtClean="0">
                <a:solidFill>
                  <a:srgbClr val="002060"/>
                </a:solidFill>
              </a:rPr>
              <a:t>‘real’ </a:t>
            </a:r>
            <a:r>
              <a:rPr lang="en-GB" sz="2600" b="1" dirty="0" smtClean="0">
                <a:solidFill>
                  <a:srgbClr val="002060"/>
                </a:solidFill>
              </a:rPr>
              <a:t>social capital b) did participate in career talks with people from outside school c) found the career talks very helpful</a:t>
            </a:r>
            <a:endParaRPr lang="en-GB" sz="2600" b="1" dirty="0">
              <a:solidFill>
                <a:srgbClr val="002060"/>
              </a:solidFill>
            </a:endParaRPr>
          </a:p>
        </p:txBody>
      </p:sp>
      <p:cxnSp>
        <p:nvCxnSpPr>
          <p:cNvPr id="4" name="Horizontal Line"/>
          <p:cNvCxnSpPr/>
          <p:nvPr>
            <p:custDataLst>
              <p:tags r:id="rId1"/>
            </p:custDataLst>
          </p:nvPr>
        </p:nvCxnSpPr>
        <p:spPr>
          <a:xfrm>
            <a:off x="1255851" y="2206221"/>
            <a:ext cx="5104007"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5" name="Horizontal Line"/>
          <p:cNvCxnSpPr/>
          <p:nvPr>
            <p:custDataLst>
              <p:tags r:id="rId2"/>
            </p:custDataLst>
          </p:nvPr>
        </p:nvCxnSpPr>
        <p:spPr>
          <a:xfrm>
            <a:off x="6664901" y="2206221"/>
            <a:ext cx="5009089"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ListLeanHorizontalTextTopic0"/>
          <p:cNvSpPr txBox="1"/>
          <p:nvPr>
            <p:custDataLst>
              <p:tags r:id="rId3"/>
            </p:custDataLst>
          </p:nvPr>
        </p:nvSpPr>
        <p:spPr>
          <a:xfrm>
            <a:off x="6651253" y="1888744"/>
            <a:ext cx="2627175" cy="257635"/>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b="1" dirty="0" smtClean="0">
                <a:cs typeface="Arial" pitchFamily="34" charset="0"/>
              </a:rPr>
              <a:t>Year 10</a:t>
            </a:r>
            <a:endParaRPr lang="en-GB" b="1" baseline="30000" dirty="0">
              <a:cs typeface="Arial" pitchFamily="34" charset="0"/>
            </a:endParaRPr>
          </a:p>
        </p:txBody>
      </p:sp>
      <p:sp>
        <p:nvSpPr>
          <p:cNvPr id="7" name="ListLeanHorizontalTextTopic0"/>
          <p:cNvSpPr txBox="1"/>
          <p:nvPr>
            <p:custDataLst>
              <p:tags r:id="rId4"/>
            </p:custDataLst>
          </p:nvPr>
        </p:nvSpPr>
        <p:spPr>
          <a:xfrm>
            <a:off x="1366472" y="1849520"/>
            <a:ext cx="5543177" cy="257635"/>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b="1" dirty="0" smtClean="0">
                <a:cs typeface="Arial" pitchFamily="34" charset="0"/>
              </a:rPr>
              <a:t>Year 11</a:t>
            </a:r>
            <a:endParaRPr lang="en-GB" b="1" dirty="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11924589"/>
              </p:ext>
            </p:extLst>
          </p:nvPr>
        </p:nvGraphicFramePr>
        <p:xfrm>
          <a:off x="1255851" y="2434105"/>
          <a:ext cx="5254133" cy="4103124"/>
        </p:xfrm>
        <a:graphic>
          <a:graphicData uri="http://schemas.openxmlformats.org/drawingml/2006/table">
            <a:tbl>
              <a:tblPr/>
              <a:tblGrid>
                <a:gridCol w="26642"/>
                <a:gridCol w="2612764"/>
                <a:gridCol w="717789"/>
                <a:gridCol w="791822"/>
                <a:gridCol w="552558"/>
                <a:gridCol w="552558"/>
              </a:tblGrid>
              <a:tr h="435990">
                <a:tc rowSpan="2" gridSpan="2">
                  <a:txBody>
                    <a:bodyPr/>
                    <a:lstStyle/>
                    <a:p>
                      <a:pPr algn="just">
                        <a:lnSpc>
                          <a:spcPct val="107000"/>
                        </a:lnSpc>
                        <a:spcAft>
                          <a:spcPts val="800"/>
                        </a:spcAft>
                      </a:pPr>
                      <a:r>
                        <a:rPr lang="en-GB" sz="1100" dirty="0" smtClean="0">
                          <a:effectLst/>
                          <a:latin typeface="Calibri" panose="020F0502020204030204" pitchFamily="34" charset="0"/>
                          <a:ea typeface="Times New Roman" panose="02020603050405020304" pitchFamily="18" charset="0"/>
                          <a:cs typeface="Arial" panose="020B0604020202020204" pitchFamily="34" charset="0"/>
                        </a:rPr>
                        <a:t>  N=91</a:t>
                      </a:r>
                      <a:endParaRPr lang="en-GB" sz="1100"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07000"/>
                        </a:lnSpc>
                        <a:spcAft>
                          <a:spcPts val="800"/>
                        </a:spcAft>
                      </a:pPr>
                      <a:r>
                        <a:rPr lang="en-GB" sz="1100" dirty="0" smtClean="0">
                          <a:effectLst/>
                          <a:latin typeface="Calibri" panose="020F0502020204030204" pitchFamily="34" charset="0"/>
                          <a:ea typeface="Times New Roman" panose="02020603050405020304" pitchFamily="18" charset="0"/>
                          <a:cs typeface="Arial" panose="020B0604020202020204" pitchFamily="34" charset="0"/>
                        </a:rPr>
                        <a:t>  R-square</a:t>
                      </a:r>
                      <a:r>
                        <a:rPr lang="en-GB" sz="1100" dirty="0">
                          <a:effectLst/>
                          <a:latin typeface="Calibri" panose="020F0502020204030204" pitchFamily="34" charset="0"/>
                          <a:ea typeface="Times New Roman" panose="02020603050405020304" pitchFamily="18" charset="0"/>
                          <a:cs typeface="Arial" panose="020B0604020202020204" pitchFamily="34" charset="0"/>
                        </a:rPr>
                        <a:t>: </a:t>
                      </a:r>
                      <a:r>
                        <a:rPr lang="en-GB" sz="1100" dirty="0" smtClean="0">
                          <a:effectLst/>
                          <a:latin typeface="Calibri" panose="020F0502020204030204" pitchFamily="34" charset="0"/>
                          <a:ea typeface="Times New Roman" panose="02020603050405020304" pitchFamily="18" charset="0"/>
                          <a:cs typeface="Arial" panose="020B0604020202020204" pitchFamily="34" charset="0"/>
                        </a:rPr>
                        <a:t>0.263</a:t>
                      </a:r>
                      <a:endParaRPr lang="en-GB" sz="11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gridSpan="2">
                  <a:txBody>
                    <a:bodyPr/>
                    <a:lstStyle/>
                    <a:p>
                      <a:pPr algn="ctr">
                        <a:lnSpc>
                          <a:spcPct val="107000"/>
                        </a:lnSpc>
                        <a:spcAft>
                          <a:spcPts val="800"/>
                        </a:spcAft>
                      </a:pPr>
                      <a:r>
                        <a:rPr lang="en-GB" sz="1100" dirty="0">
                          <a:effectLst/>
                          <a:latin typeface="Calibri" panose="020F0502020204030204" pitchFamily="34" charset="0"/>
                          <a:ea typeface="Times New Roman" panose="02020603050405020304" pitchFamily="18" charset="0"/>
                          <a:cs typeface="Arial" panose="020B0604020202020204" pitchFamily="34" charset="0"/>
                        </a:rPr>
                        <a:t>Unstandardized Coefficients</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rowSpan="2">
                  <a:txBody>
                    <a:bodyPr/>
                    <a:lstStyle/>
                    <a:p>
                      <a:pPr algn="ctr">
                        <a:lnSpc>
                          <a:spcPct val="107000"/>
                        </a:lnSpc>
                        <a:spcAft>
                          <a:spcPts val="800"/>
                        </a:spcAft>
                      </a:pPr>
                      <a:r>
                        <a:rPr lang="en-GB" sz="1100" dirty="0">
                          <a:effectLst/>
                          <a:latin typeface="Calibri" panose="020F0502020204030204" pitchFamily="34" charset="0"/>
                          <a:ea typeface="Times New Roman" panose="02020603050405020304" pitchFamily="18" charset="0"/>
                          <a:cs typeface="Arial" panose="020B0604020202020204" pitchFamily="34" charset="0"/>
                        </a:rPr>
                        <a:t>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07000"/>
                        </a:lnSpc>
                        <a:spcAft>
                          <a:spcPts val="800"/>
                        </a:spcAft>
                      </a:pPr>
                      <a:r>
                        <a:rPr lang="en-GB" sz="1100">
                          <a:effectLst/>
                          <a:latin typeface="Calibri" panose="020F0502020204030204" pitchFamily="34" charset="0"/>
                          <a:ea typeface="Times New Roman" panose="02020603050405020304" pitchFamily="18" charset="0"/>
                          <a:cs typeface="Arial" panose="020B0604020202020204" pitchFamily="34" charset="0"/>
                        </a:rPr>
                        <a:t>Sig.</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59115">
                <a:tc gridSpan="2" vMerge="1">
                  <a:txBody>
                    <a:bodyPr/>
                    <a:lstStyle/>
                    <a:p>
                      <a:endParaRPr lang="en-GB"/>
                    </a:p>
                  </a:txBody>
                  <a:tcPr/>
                </a:tc>
                <a:tc hMerge="1" vMerge="1">
                  <a:txBody>
                    <a:bodyPr/>
                    <a:lstStyle/>
                    <a:p>
                      <a:endParaRPr lang="en-GB"/>
                    </a:p>
                  </a:txBody>
                  <a:tcPr/>
                </a:tc>
                <a:tc>
                  <a:txBody>
                    <a:bodyPr/>
                    <a:lstStyle/>
                    <a:p>
                      <a:pPr algn="ctr">
                        <a:lnSpc>
                          <a:spcPct val="107000"/>
                        </a:lnSpc>
                        <a:spcAft>
                          <a:spcPts val="800"/>
                        </a:spcAft>
                      </a:pPr>
                      <a:r>
                        <a:rPr lang="en-GB" sz="1100">
                          <a:effectLst/>
                          <a:latin typeface="Calibri" panose="020F0502020204030204" pitchFamily="34" charset="0"/>
                          <a:ea typeface="Times New Roman" panose="02020603050405020304" pitchFamily="18" charset="0"/>
                          <a:cs typeface="Arial" panose="020B0604020202020204" pitchFamily="34" charset="0"/>
                        </a:rPr>
                        <a:t>B</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GB" sz="1100" dirty="0">
                          <a:effectLst/>
                          <a:latin typeface="Calibri" panose="020F0502020204030204" pitchFamily="34" charset="0"/>
                          <a:ea typeface="Times New Roman" panose="02020603050405020304" pitchFamily="18" charset="0"/>
                          <a:cs typeface="Arial" panose="020B0604020202020204" pitchFamily="34" charset="0"/>
                        </a:rPr>
                        <a:t>Std. Error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333359">
                <a:tc rowSpan="12">
                  <a:txBody>
                    <a:bodyPr/>
                    <a:lstStyle/>
                    <a:p>
                      <a:pPr algn="just">
                        <a:lnSpc>
                          <a:spcPct val="107000"/>
                        </a:lnSpc>
                        <a:spcAft>
                          <a:spcPts val="800"/>
                        </a:spcAft>
                      </a:pPr>
                      <a:endParaRPr lang="en-GB" sz="11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endParaRPr lang="en-GB"/>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endParaRPr lang="en-GB" dirty="0"/>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endParaRPr lang="en-GB"/>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endParaRPr lang="en-GB"/>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endParaRPr lang="en-GB" dirty="0"/>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17995">
                <a:tc vMerge="1">
                  <a:txBody>
                    <a:bodyPr/>
                    <a:lstStyle/>
                    <a:p>
                      <a:endParaRPr lang="en-GB"/>
                    </a:p>
                  </a:txBody>
                  <a:tcPr/>
                </a:tc>
                <a:tc>
                  <a:txBody>
                    <a:bodyPr/>
                    <a:lstStyle/>
                    <a:p>
                      <a:pPr algn="just">
                        <a:lnSpc>
                          <a:spcPct val="107000"/>
                        </a:lnSpc>
                      </a:pPr>
                      <a:r>
                        <a:rPr lang="en-GB" sz="1100" dirty="0">
                          <a:effectLst/>
                          <a:latin typeface="Calibri" panose="020F0502020204030204" pitchFamily="34" charset="0"/>
                        </a:rPr>
                        <a:t>Gender</a:t>
                      </a: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.056</a:t>
                      </a:r>
                      <a:endParaRPr lang="en-GB" sz="1100" dirty="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.077</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.730</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.468</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7995">
                <a:tc vMerge="1">
                  <a:txBody>
                    <a:bodyPr/>
                    <a:lstStyle/>
                    <a:p>
                      <a:endParaRPr lang="en-GB"/>
                    </a:p>
                  </a:txBody>
                  <a:tcPr/>
                </a:tc>
                <a:tc>
                  <a:txBody>
                    <a:bodyPr/>
                    <a:lstStyle/>
                    <a:p>
                      <a:pPr algn="just">
                        <a:lnSpc>
                          <a:spcPct val="107000"/>
                        </a:lnSpc>
                      </a:pPr>
                      <a:r>
                        <a:rPr lang="en-GB" sz="1100" dirty="0">
                          <a:effectLst/>
                          <a:latin typeface="Calibri" panose="020F0502020204030204" pitchFamily="34" charset="0"/>
                        </a:rPr>
                        <a:t>hqual26</a:t>
                      </a: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.060</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.036</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1.684</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.096</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7995">
                <a:tc vMerge="1">
                  <a:txBody>
                    <a:bodyPr/>
                    <a:lstStyle/>
                    <a:p>
                      <a:endParaRPr lang="en-GB"/>
                    </a:p>
                  </a:txBody>
                  <a:tcPr/>
                </a:tc>
                <a:tc>
                  <a:txBody>
                    <a:bodyPr/>
                    <a:lstStyle/>
                    <a:p>
                      <a:pPr algn="just">
                        <a:lnSpc>
                          <a:spcPct val="107000"/>
                        </a:lnSpc>
                      </a:pPr>
                      <a:r>
                        <a:rPr lang="en-GB" sz="1100" dirty="0">
                          <a:effectLst/>
                          <a:latin typeface="Calibri" panose="020F0502020204030204" pitchFamily="34" charset="0"/>
                        </a:rPr>
                        <a:t>Mather social class</a:t>
                      </a: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-.010</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.022</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-.439</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.662</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7995">
                <a:tc vMerge="1">
                  <a:txBody>
                    <a:bodyPr/>
                    <a:lstStyle/>
                    <a:p>
                      <a:endParaRPr lang="en-GB"/>
                    </a:p>
                  </a:txBody>
                  <a:tcPr/>
                </a:tc>
                <a:tc>
                  <a:txBody>
                    <a:bodyPr/>
                    <a:lstStyle/>
                    <a:p>
                      <a:pPr algn="just">
                        <a:lnSpc>
                          <a:spcPct val="107000"/>
                        </a:lnSpc>
                      </a:pPr>
                      <a:r>
                        <a:rPr lang="en-GB" sz="1100" dirty="0">
                          <a:effectLst/>
                          <a:latin typeface="Calibri" panose="020F0502020204030204" pitchFamily="34" charset="0"/>
                        </a:rPr>
                        <a:t>Type of </a:t>
                      </a:r>
                      <a:r>
                        <a:rPr lang="en-GB" sz="1100" dirty="0" smtClean="0">
                          <a:effectLst/>
                          <a:latin typeface="Calibri" panose="020F0502020204030204" pitchFamily="34" charset="0"/>
                        </a:rPr>
                        <a:t>accommodation</a:t>
                      </a:r>
                      <a:endParaRPr lang="en-GB" sz="1100" dirty="0">
                        <a:effectLst/>
                        <a:latin typeface="Calibri" panose="020F0502020204030204" pitchFamily="34"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.028</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.059</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.475</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.636</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7995">
                <a:tc vMerge="1">
                  <a:txBody>
                    <a:bodyPr/>
                    <a:lstStyle/>
                    <a:p>
                      <a:endParaRPr lang="en-GB"/>
                    </a:p>
                  </a:txBody>
                  <a:tcPr/>
                </a:tc>
                <a:tc>
                  <a:txBody>
                    <a:bodyPr/>
                    <a:lstStyle/>
                    <a:p>
                      <a:pPr algn="just">
                        <a:lnSpc>
                          <a:spcPct val="107000"/>
                        </a:lnSpc>
                      </a:pPr>
                      <a:r>
                        <a:rPr lang="en-GB" sz="1100" dirty="0" smtClean="0">
                          <a:effectLst/>
                          <a:latin typeface="Calibri" panose="020F0502020204030204" pitchFamily="34" charset="0"/>
                        </a:rPr>
                        <a:t>Math ability </a:t>
                      </a:r>
                      <a:endParaRPr lang="en-GB" sz="1100" dirty="0">
                        <a:effectLst/>
                        <a:latin typeface="Calibri" panose="020F0502020204030204" pitchFamily="34"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-.057</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.027</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-2.079</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.041</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88237">
                <a:tc vMerge="1">
                  <a:txBody>
                    <a:bodyPr/>
                    <a:lstStyle/>
                    <a:p>
                      <a:endParaRPr lang="en-GB"/>
                    </a:p>
                  </a:txBody>
                  <a:tcPr/>
                </a:tc>
                <a:tc>
                  <a:txBody>
                    <a:bodyPr/>
                    <a:lstStyle/>
                    <a:p>
                      <a:pPr algn="just">
                        <a:lnSpc>
                          <a:spcPct val="107000"/>
                        </a:lnSpc>
                      </a:pPr>
                      <a:r>
                        <a:rPr lang="en-GB" sz="1100" dirty="0">
                          <a:effectLst/>
                          <a:latin typeface="Calibri" panose="020F0502020204030204" pitchFamily="34" charset="0"/>
                        </a:rPr>
                        <a:t>Local unemployment index</a:t>
                      </a: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.000</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.001</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.250</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.803</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81945">
                <a:tc vMerge="1">
                  <a:txBody>
                    <a:bodyPr/>
                    <a:lstStyle/>
                    <a:p>
                      <a:endParaRPr lang="en-GB"/>
                    </a:p>
                  </a:txBody>
                  <a:tcPr/>
                </a:tc>
                <a:tc>
                  <a:txBody>
                    <a:bodyPr/>
                    <a:lstStyle/>
                    <a:p>
                      <a:pPr algn="just">
                        <a:lnSpc>
                          <a:spcPct val="107000"/>
                        </a:lnSpc>
                      </a:pPr>
                      <a:r>
                        <a:rPr lang="en-GB" sz="1100" dirty="0">
                          <a:effectLst/>
                          <a:latin typeface="Calibri" panose="020F0502020204030204" pitchFamily="34" charset="0"/>
                        </a:rPr>
                        <a:t>No of Days TV Seen After 6pm Mon-Fri</a:t>
                      </a: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.024</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.020</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1.207</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.231</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7995">
                <a:tc vMerge="1">
                  <a:txBody>
                    <a:bodyPr/>
                    <a:lstStyle/>
                    <a:p>
                      <a:endParaRPr lang="en-GB"/>
                    </a:p>
                  </a:txBody>
                  <a:tcPr/>
                </a:tc>
                <a:tc>
                  <a:txBody>
                    <a:bodyPr/>
                    <a:lstStyle/>
                    <a:p>
                      <a:pPr algn="just">
                        <a:lnSpc>
                          <a:spcPct val="107000"/>
                        </a:lnSpc>
                      </a:pPr>
                      <a:r>
                        <a:rPr lang="en-GB" sz="1100" dirty="0" smtClean="0">
                          <a:effectLst/>
                          <a:latin typeface="Calibri" panose="020F0502020204030204" pitchFamily="34" charset="0"/>
                        </a:rPr>
                        <a:t>Born to UK parents</a:t>
                      </a:r>
                      <a:endParaRPr lang="en-GB" sz="1100" dirty="0">
                        <a:effectLst/>
                        <a:latin typeface="Calibri" panose="020F0502020204030204" pitchFamily="34"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.030</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.279</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.108</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.914</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7995">
                <a:tc vMerge="1">
                  <a:txBody>
                    <a:bodyPr/>
                    <a:lstStyle/>
                    <a:p>
                      <a:endParaRPr lang="en-GB"/>
                    </a:p>
                  </a:txBody>
                  <a:tcPr/>
                </a:tc>
                <a:tc>
                  <a:txBody>
                    <a:bodyPr/>
                    <a:lstStyle/>
                    <a:p>
                      <a:pPr algn="just">
                        <a:lnSpc>
                          <a:spcPct val="107000"/>
                        </a:lnSpc>
                      </a:pPr>
                      <a:r>
                        <a:rPr lang="en-GB" sz="1100" dirty="0" smtClean="0">
                          <a:effectLst/>
                          <a:latin typeface="Calibri" panose="020F0502020204030204" pitchFamily="34" charset="0"/>
                        </a:rPr>
                        <a:t>Education expectation at age 16</a:t>
                      </a:r>
                      <a:endParaRPr lang="en-GB" sz="1100" dirty="0">
                        <a:effectLst/>
                        <a:latin typeface="Calibri" panose="020F0502020204030204" pitchFamily="34"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-.087</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.107</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-.815</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.418</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17995">
                <a:tc vMerge="1">
                  <a:txBody>
                    <a:bodyPr/>
                    <a:lstStyle/>
                    <a:p>
                      <a:endParaRPr lang="en-GB"/>
                    </a:p>
                  </a:txBody>
                  <a:tcPr/>
                </a:tc>
                <a:tc>
                  <a:txBody>
                    <a:bodyPr/>
                    <a:lstStyle/>
                    <a:p>
                      <a:pPr algn="just">
                        <a:lnSpc>
                          <a:spcPct val="107000"/>
                        </a:lnSpc>
                      </a:pPr>
                      <a:r>
                        <a:rPr lang="en-GB" sz="1100" dirty="0">
                          <a:effectLst/>
                          <a:latin typeface="Calibri" panose="020F0502020204030204" pitchFamily="34" charset="0"/>
                        </a:rPr>
                        <a:t>Cognitive </a:t>
                      </a:r>
                      <a:r>
                        <a:rPr lang="en-GB" sz="1100" dirty="0" smtClean="0">
                          <a:effectLst/>
                          <a:latin typeface="Calibri" panose="020F0502020204030204" pitchFamily="34" charset="0"/>
                        </a:rPr>
                        <a:t>assessment </a:t>
                      </a:r>
                      <a:endParaRPr lang="en-GB" sz="1100" dirty="0">
                        <a:effectLst/>
                        <a:latin typeface="Calibri" panose="020F0502020204030204" pitchFamily="34"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.040</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.042</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.962</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.339</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60518">
                <a:tc vMerge="1">
                  <a:txBody>
                    <a:bodyPr/>
                    <a:lstStyle/>
                    <a:p>
                      <a:endParaRPr lang="en-GB"/>
                    </a:p>
                  </a:txBody>
                  <a:tcPr/>
                </a:tc>
                <a:tc>
                  <a:txBody>
                    <a:bodyPr/>
                    <a:lstStyle/>
                    <a:p>
                      <a:pPr algn="just">
                        <a:lnSpc>
                          <a:spcPct val="107000"/>
                        </a:lnSpc>
                        <a:spcAft>
                          <a:spcPts val="800"/>
                        </a:spcAft>
                      </a:pPr>
                      <a:r>
                        <a:rPr lang="en-GB" sz="1100" b="1" dirty="0" smtClean="0">
                          <a:effectLst/>
                          <a:latin typeface="Calibri" panose="020F0502020204030204" pitchFamily="34" charset="0"/>
                          <a:ea typeface="Times New Roman" panose="02020603050405020304" pitchFamily="18" charset="0"/>
                          <a:cs typeface="Arial" panose="020B0604020202020204" pitchFamily="34" charset="0"/>
                        </a:rPr>
                        <a:t>No. of career talks at year 11</a:t>
                      </a:r>
                      <a:endParaRPr lang="en-GB"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c>
                  <a:txBody>
                    <a:bodyPr/>
                    <a:lstStyle/>
                    <a:p>
                      <a:pPr marL="38100" marR="38100" algn="ctr">
                        <a:lnSpc>
                          <a:spcPts val="1600"/>
                        </a:lnSpc>
                        <a:spcAft>
                          <a:spcPts val="0"/>
                        </a:spcAft>
                      </a:pPr>
                      <a:r>
                        <a:rPr lang="en-GB" sz="1100" b="1" dirty="0">
                          <a:solidFill>
                            <a:srgbClr val="000000"/>
                          </a:solidFill>
                          <a:effectLst/>
                          <a:latin typeface="+mj-lt"/>
                          <a:ea typeface="Calibri" panose="020F0502020204030204" pitchFamily="34" charset="0"/>
                          <a:cs typeface="Arial" panose="020B0604020202020204" pitchFamily="34" charset="0"/>
                        </a:rPr>
                        <a:t>.034</a:t>
                      </a:r>
                      <a:endParaRPr lang="en-GB" sz="1100" b="1" dirty="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c>
                  <a:txBody>
                    <a:bodyPr/>
                    <a:lstStyle/>
                    <a:p>
                      <a:pPr marL="38100" marR="38100" algn="ctr">
                        <a:lnSpc>
                          <a:spcPts val="1600"/>
                        </a:lnSpc>
                        <a:spcAft>
                          <a:spcPts val="0"/>
                        </a:spcAft>
                      </a:pPr>
                      <a:r>
                        <a:rPr lang="en-GB" sz="1100" b="1">
                          <a:solidFill>
                            <a:srgbClr val="000000"/>
                          </a:solidFill>
                          <a:effectLst/>
                          <a:latin typeface="+mj-lt"/>
                          <a:ea typeface="Calibri" panose="020F0502020204030204" pitchFamily="34" charset="0"/>
                          <a:cs typeface="Arial" panose="020B0604020202020204" pitchFamily="34" charset="0"/>
                        </a:rPr>
                        <a:t>.014</a:t>
                      </a:r>
                      <a:endParaRPr lang="en-GB" sz="1100" b="1">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c>
                  <a:txBody>
                    <a:bodyPr/>
                    <a:lstStyle/>
                    <a:p>
                      <a:pPr marL="38100" marR="38100" algn="ctr">
                        <a:lnSpc>
                          <a:spcPts val="1600"/>
                        </a:lnSpc>
                        <a:spcAft>
                          <a:spcPts val="0"/>
                        </a:spcAft>
                      </a:pPr>
                      <a:r>
                        <a:rPr lang="en-GB" sz="1100" b="1">
                          <a:solidFill>
                            <a:srgbClr val="000000"/>
                          </a:solidFill>
                          <a:effectLst/>
                          <a:latin typeface="+mj-lt"/>
                          <a:ea typeface="Calibri" panose="020F0502020204030204" pitchFamily="34" charset="0"/>
                          <a:cs typeface="Arial" panose="020B0604020202020204" pitchFamily="34" charset="0"/>
                        </a:rPr>
                        <a:t>2.481</a:t>
                      </a:r>
                      <a:endParaRPr lang="en-GB" sz="1100" b="1">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c>
                  <a:txBody>
                    <a:bodyPr/>
                    <a:lstStyle/>
                    <a:p>
                      <a:pPr marL="38100" marR="38100" algn="ctr">
                        <a:lnSpc>
                          <a:spcPts val="1600"/>
                        </a:lnSpc>
                        <a:spcAft>
                          <a:spcPts val="0"/>
                        </a:spcAft>
                      </a:pPr>
                      <a:r>
                        <a:rPr lang="en-GB" sz="1100" b="1" dirty="0">
                          <a:solidFill>
                            <a:srgbClr val="000000"/>
                          </a:solidFill>
                          <a:effectLst/>
                          <a:latin typeface="+mj-lt"/>
                          <a:ea typeface="Calibri" panose="020F0502020204030204" pitchFamily="34" charset="0"/>
                          <a:cs typeface="Arial" panose="020B0604020202020204" pitchFamily="34" charset="0"/>
                        </a:rPr>
                        <a:t>.015</a:t>
                      </a:r>
                      <a:endParaRPr lang="en-GB" sz="1100" b="1"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35125895"/>
              </p:ext>
            </p:extLst>
          </p:nvPr>
        </p:nvGraphicFramePr>
        <p:xfrm>
          <a:off x="6664901" y="2462221"/>
          <a:ext cx="5009089" cy="4075009"/>
        </p:xfrm>
        <a:graphic>
          <a:graphicData uri="http://schemas.openxmlformats.org/drawingml/2006/table">
            <a:tbl>
              <a:tblPr/>
              <a:tblGrid>
                <a:gridCol w="25400"/>
                <a:gridCol w="2490908"/>
                <a:gridCol w="684313"/>
                <a:gridCol w="754892"/>
                <a:gridCol w="526788"/>
                <a:gridCol w="526788"/>
              </a:tblGrid>
              <a:tr h="406455">
                <a:tc rowSpan="2" gridSpan="2">
                  <a:txBody>
                    <a:bodyPr/>
                    <a:lstStyle/>
                    <a:p>
                      <a:pPr algn="just">
                        <a:lnSpc>
                          <a:spcPct val="107000"/>
                        </a:lnSpc>
                        <a:spcAft>
                          <a:spcPts val="800"/>
                        </a:spcAft>
                      </a:pPr>
                      <a:r>
                        <a:rPr lang="en-GB" sz="1200" dirty="0" smtClean="0">
                          <a:effectLst/>
                          <a:latin typeface="+mj-lt"/>
                          <a:ea typeface="Times New Roman" panose="02020603050405020304" pitchFamily="18" charset="0"/>
                          <a:cs typeface="Arial" panose="020B0604020202020204" pitchFamily="34" charset="0"/>
                        </a:rPr>
                        <a:t>  N=52</a:t>
                      </a:r>
                      <a:endParaRPr lang="en-GB" sz="1200" dirty="0">
                        <a:effectLst/>
                        <a:latin typeface="+mj-lt"/>
                        <a:ea typeface="Times New Roman" panose="02020603050405020304" pitchFamily="18" charset="0"/>
                        <a:cs typeface="Arial" panose="020B0604020202020204" pitchFamily="34" charset="0"/>
                      </a:endParaRPr>
                    </a:p>
                    <a:p>
                      <a:pPr algn="just">
                        <a:lnSpc>
                          <a:spcPct val="107000"/>
                        </a:lnSpc>
                        <a:spcAft>
                          <a:spcPts val="800"/>
                        </a:spcAft>
                      </a:pPr>
                      <a:r>
                        <a:rPr lang="en-GB" sz="1200" dirty="0" smtClean="0">
                          <a:effectLst/>
                          <a:latin typeface="+mj-lt"/>
                          <a:ea typeface="Times New Roman" panose="02020603050405020304" pitchFamily="18" charset="0"/>
                          <a:cs typeface="Arial" panose="020B0604020202020204" pitchFamily="34" charset="0"/>
                        </a:rPr>
                        <a:t>  R-square</a:t>
                      </a:r>
                      <a:r>
                        <a:rPr lang="en-GB" sz="1200" dirty="0">
                          <a:effectLst/>
                          <a:latin typeface="+mj-lt"/>
                          <a:ea typeface="Times New Roman" panose="02020603050405020304" pitchFamily="18" charset="0"/>
                          <a:cs typeface="Arial" panose="020B0604020202020204" pitchFamily="34" charset="0"/>
                        </a:rPr>
                        <a:t>: </a:t>
                      </a:r>
                      <a:r>
                        <a:rPr lang="en-GB" sz="1200" dirty="0" smtClean="0">
                          <a:effectLst/>
                          <a:latin typeface="+mj-lt"/>
                          <a:ea typeface="Times New Roman" panose="02020603050405020304" pitchFamily="18" charset="0"/>
                          <a:cs typeface="Arial" panose="020B0604020202020204" pitchFamily="34" charset="0"/>
                        </a:rPr>
                        <a:t>0.447</a:t>
                      </a:r>
                      <a:endParaRPr lang="en-GB" sz="1200" dirty="0">
                        <a:effectLst/>
                        <a:latin typeface="+mj-lt"/>
                        <a:ea typeface="Times New Roman" panose="02020603050405020304" pitchFamily="18"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rowSpan="2" hMerge="1">
                  <a:txBody>
                    <a:bodyPr/>
                    <a:lstStyle/>
                    <a:p>
                      <a:endParaRPr lang="en-GB"/>
                    </a:p>
                  </a:txBody>
                  <a:tcPr/>
                </a:tc>
                <a:tc gridSpan="2">
                  <a:txBody>
                    <a:bodyPr/>
                    <a:lstStyle/>
                    <a:p>
                      <a:pPr algn="ctr">
                        <a:lnSpc>
                          <a:spcPct val="107000"/>
                        </a:lnSpc>
                        <a:spcAft>
                          <a:spcPts val="800"/>
                        </a:spcAft>
                      </a:pPr>
                      <a:r>
                        <a:rPr lang="en-GB" sz="1200" dirty="0">
                          <a:effectLst/>
                          <a:latin typeface="+mj-lt"/>
                          <a:ea typeface="Times New Roman" panose="02020603050405020304" pitchFamily="18" charset="0"/>
                          <a:cs typeface="Arial" panose="020B0604020202020204" pitchFamily="34" charset="0"/>
                        </a:rPr>
                        <a:t>Unstandardized Coefficients</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rowSpan="2">
                  <a:txBody>
                    <a:bodyPr/>
                    <a:lstStyle/>
                    <a:p>
                      <a:pPr algn="ctr">
                        <a:lnSpc>
                          <a:spcPct val="107000"/>
                        </a:lnSpc>
                        <a:spcAft>
                          <a:spcPts val="800"/>
                        </a:spcAft>
                      </a:pPr>
                      <a:r>
                        <a:rPr lang="en-GB" sz="1200" dirty="0">
                          <a:effectLst/>
                          <a:latin typeface="+mj-lt"/>
                          <a:ea typeface="Times New Roman" panose="02020603050405020304" pitchFamily="18" charset="0"/>
                          <a:cs typeface="Arial" panose="020B0604020202020204" pitchFamily="34" charset="0"/>
                        </a:rPr>
                        <a:t>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07000"/>
                        </a:lnSpc>
                        <a:spcAft>
                          <a:spcPts val="800"/>
                        </a:spcAft>
                      </a:pPr>
                      <a:r>
                        <a:rPr lang="en-GB" sz="1200">
                          <a:effectLst/>
                          <a:latin typeface="+mj-lt"/>
                          <a:ea typeface="Times New Roman" panose="02020603050405020304" pitchFamily="18" charset="0"/>
                          <a:cs typeface="Arial" panose="020B0604020202020204" pitchFamily="34" charset="0"/>
                        </a:rPr>
                        <a:t>Sig.</a:t>
                      </a: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5932">
                <a:tc gridSpan="2" vMerge="1">
                  <a:txBody>
                    <a:bodyPr/>
                    <a:lstStyle/>
                    <a:p>
                      <a:endParaRPr lang="en-GB"/>
                    </a:p>
                  </a:txBody>
                  <a:tcPr/>
                </a:tc>
                <a:tc hMerge="1" vMerge="1">
                  <a:txBody>
                    <a:bodyPr/>
                    <a:lstStyle/>
                    <a:p>
                      <a:endParaRPr lang="en-GB"/>
                    </a:p>
                  </a:txBody>
                  <a:tcPr/>
                </a:tc>
                <a:tc>
                  <a:txBody>
                    <a:bodyPr/>
                    <a:lstStyle/>
                    <a:p>
                      <a:pPr algn="ctr">
                        <a:lnSpc>
                          <a:spcPct val="107000"/>
                        </a:lnSpc>
                        <a:spcAft>
                          <a:spcPts val="800"/>
                        </a:spcAft>
                      </a:pPr>
                      <a:r>
                        <a:rPr lang="en-GB" sz="1200">
                          <a:effectLst/>
                          <a:latin typeface="+mj-lt"/>
                          <a:ea typeface="Times New Roman" panose="02020603050405020304" pitchFamily="18" charset="0"/>
                          <a:cs typeface="Arial" panose="020B0604020202020204" pitchFamily="34" charset="0"/>
                        </a:rPr>
                        <a:t>B</a:t>
                      </a: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n-GB" sz="1200" dirty="0">
                          <a:effectLst/>
                          <a:latin typeface="+mj-lt"/>
                          <a:ea typeface="Times New Roman" panose="02020603050405020304" pitchFamily="18" charset="0"/>
                          <a:cs typeface="Arial" panose="020B0604020202020204" pitchFamily="34" charset="0"/>
                        </a:rPr>
                        <a:t>Std. Error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tr>
              <a:tr h="194192">
                <a:tc rowSpan="12">
                  <a:txBody>
                    <a:bodyPr/>
                    <a:lstStyle/>
                    <a:p>
                      <a:pPr algn="just">
                        <a:lnSpc>
                          <a:spcPct val="107000"/>
                        </a:lnSpc>
                        <a:spcAft>
                          <a:spcPts val="800"/>
                        </a:spcAft>
                      </a:pPr>
                      <a:endParaRPr lang="en-GB" sz="1200" dirty="0">
                        <a:effectLst/>
                        <a:latin typeface="+mj-lt"/>
                        <a:ea typeface="Times New Roman" panose="02020603050405020304" pitchFamily="18" charset="0"/>
                        <a:cs typeface="Arial" panose="020B0604020202020204" pitchFamily="34" charset="0"/>
                      </a:endParaRPr>
                    </a:p>
                  </a:txBody>
                  <a:tcPr marL="0" marR="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endParaRPr lang="en-GB" sz="1200">
                        <a:latin typeface="+mj-lt"/>
                      </a:endParaRPr>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endParaRPr lang="en-GB" sz="1200">
                        <a:latin typeface="+mj-lt"/>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endParaRPr lang="en-GB" sz="1200">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endParaRPr lang="en-GB" sz="1200">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endParaRPr lang="en-GB" sz="1200" dirty="0">
                        <a:latin typeface="+mj-lt"/>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58341">
                <a:tc vMerge="1">
                  <a:txBody>
                    <a:bodyPr/>
                    <a:lstStyle/>
                    <a:p>
                      <a:endParaRPr lang="en-GB"/>
                    </a:p>
                  </a:txBody>
                  <a:tcPr/>
                </a:tc>
                <a:tc>
                  <a:txBody>
                    <a:bodyPr/>
                    <a:lstStyle/>
                    <a:p>
                      <a:pPr algn="just">
                        <a:lnSpc>
                          <a:spcPct val="107000"/>
                        </a:lnSpc>
                      </a:pPr>
                      <a:r>
                        <a:rPr lang="en-GB" sz="1200" dirty="0">
                          <a:effectLst/>
                          <a:latin typeface="+mj-lt"/>
                        </a:rPr>
                        <a:t>Gender</a:t>
                      </a: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.137</a:t>
                      </a:r>
                      <a:endParaRPr lang="en-GB" sz="1100" dirty="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.106</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1.293</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.204</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58341">
                <a:tc vMerge="1">
                  <a:txBody>
                    <a:bodyPr/>
                    <a:lstStyle/>
                    <a:p>
                      <a:endParaRPr lang="en-GB"/>
                    </a:p>
                  </a:txBody>
                  <a:tcPr/>
                </a:tc>
                <a:tc>
                  <a:txBody>
                    <a:bodyPr/>
                    <a:lstStyle/>
                    <a:p>
                      <a:pPr algn="just">
                        <a:lnSpc>
                          <a:spcPct val="107000"/>
                        </a:lnSpc>
                      </a:pPr>
                      <a:r>
                        <a:rPr lang="en-GB" sz="1200" dirty="0">
                          <a:effectLst/>
                          <a:latin typeface="+mj-lt"/>
                        </a:rPr>
                        <a:t>hqual26</a:t>
                      </a: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.103</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.043</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2.371</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.023</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58341">
                <a:tc vMerge="1">
                  <a:txBody>
                    <a:bodyPr/>
                    <a:lstStyle/>
                    <a:p>
                      <a:endParaRPr lang="en-GB"/>
                    </a:p>
                  </a:txBody>
                  <a:tcPr/>
                </a:tc>
                <a:tc>
                  <a:txBody>
                    <a:bodyPr/>
                    <a:lstStyle/>
                    <a:p>
                      <a:pPr algn="just">
                        <a:lnSpc>
                          <a:spcPct val="107000"/>
                        </a:lnSpc>
                      </a:pPr>
                      <a:r>
                        <a:rPr lang="en-GB" sz="1200" dirty="0">
                          <a:effectLst/>
                          <a:latin typeface="+mj-lt"/>
                        </a:rPr>
                        <a:t>Mather social class</a:t>
                      </a: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-.017</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.028</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-.595</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.555</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58341">
                <a:tc vMerge="1">
                  <a:txBody>
                    <a:bodyPr/>
                    <a:lstStyle/>
                    <a:p>
                      <a:endParaRPr lang="en-GB"/>
                    </a:p>
                  </a:txBody>
                  <a:tcPr/>
                </a:tc>
                <a:tc>
                  <a:txBody>
                    <a:bodyPr/>
                    <a:lstStyle/>
                    <a:p>
                      <a:pPr algn="just">
                        <a:lnSpc>
                          <a:spcPct val="107000"/>
                        </a:lnSpc>
                      </a:pPr>
                      <a:r>
                        <a:rPr lang="en-GB" sz="1200" dirty="0">
                          <a:effectLst/>
                          <a:latin typeface="+mj-lt"/>
                        </a:rPr>
                        <a:t>Type of </a:t>
                      </a:r>
                      <a:r>
                        <a:rPr lang="en-GB" sz="1200" dirty="0" smtClean="0">
                          <a:effectLst/>
                          <a:latin typeface="+mj-lt"/>
                        </a:rPr>
                        <a:t>accommodation</a:t>
                      </a:r>
                      <a:endParaRPr lang="en-GB" sz="1200" dirty="0">
                        <a:effectLst/>
                        <a:latin typeface="+mj-lt"/>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-.095</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.106</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-.899</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.374</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58341">
                <a:tc vMerge="1">
                  <a:txBody>
                    <a:bodyPr/>
                    <a:lstStyle/>
                    <a:p>
                      <a:endParaRPr lang="en-GB"/>
                    </a:p>
                  </a:txBody>
                  <a:tcPr/>
                </a:tc>
                <a:tc>
                  <a:txBody>
                    <a:bodyPr/>
                    <a:lstStyle/>
                    <a:p>
                      <a:pPr algn="just">
                        <a:lnSpc>
                          <a:spcPct val="107000"/>
                        </a:lnSpc>
                      </a:pPr>
                      <a:r>
                        <a:rPr lang="en-GB" sz="1200" dirty="0" smtClean="0">
                          <a:effectLst/>
                          <a:latin typeface="+mj-lt"/>
                        </a:rPr>
                        <a:t>Math ability </a:t>
                      </a:r>
                      <a:endParaRPr lang="en-GB" sz="1200" dirty="0">
                        <a:effectLst/>
                        <a:latin typeface="+mj-lt"/>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-.061</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.037</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-1.643</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.108</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58341">
                <a:tc vMerge="1">
                  <a:txBody>
                    <a:bodyPr/>
                    <a:lstStyle/>
                    <a:p>
                      <a:endParaRPr lang="en-GB"/>
                    </a:p>
                  </a:txBody>
                  <a:tcPr/>
                </a:tc>
                <a:tc>
                  <a:txBody>
                    <a:bodyPr/>
                    <a:lstStyle/>
                    <a:p>
                      <a:pPr algn="just">
                        <a:lnSpc>
                          <a:spcPct val="107000"/>
                        </a:lnSpc>
                      </a:pPr>
                      <a:r>
                        <a:rPr lang="en-GB" sz="1200" dirty="0">
                          <a:effectLst/>
                          <a:latin typeface="+mj-lt"/>
                        </a:rPr>
                        <a:t>Local unemployment index</a:t>
                      </a: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-.001</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.002</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-.302</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.765</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58341">
                <a:tc vMerge="1">
                  <a:txBody>
                    <a:bodyPr/>
                    <a:lstStyle/>
                    <a:p>
                      <a:endParaRPr lang="en-GB"/>
                    </a:p>
                  </a:txBody>
                  <a:tcPr/>
                </a:tc>
                <a:tc>
                  <a:txBody>
                    <a:bodyPr/>
                    <a:lstStyle/>
                    <a:p>
                      <a:pPr algn="just">
                        <a:lnSpc>
                          <a:spcPct val="107000"/>
                        </a:lnSpc>
                      </a:pPr>
                      <a:r>
                        <a:rPr lang="en-GB" sz="1200" dirty="0">
                          <a:effectLst/>
                          <a:latin typeface="+mj-lt"/>
                        </a:rPr>
                        <a:t>No of Days TV Seen After 6pm Mon-Fri</a:t>
                      </a: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.049</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.027</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1.794</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.080</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58341">
                <a:tc vMerge="1">
                  <a:txBody>
                    <a:bodyPr/>
                    <a:lstStyle/>
                    <a:p>
                      <a:endParaRPr lang="en-GB"/>
                    </a:p>
                  </a:txBody>
                  <a:tcPr/>
                </a:tc>
                <a:tc>
                  <a:txBody>
                    <a:bodyPr/>
                    <a:lstStyle/>
                    <a:p>
                      <a:pPr algn="just">
                        <a:lnSpc>
                          <a:spcPct val="107000"/>
                        </a:lnSpc>
                      </a:pPr>
                      <a:r>
                        <a:rPr lang="en-GB" sz="1200" dirty="0" smtClean="0">
                          <a:effectLst/>
                          <a:latin typeface="+mj-lt"/>
                        </a:rPr>
                        <a:t>Born to UK parents</a:t>
                      </a:r>
                      <a:endParaRPr lang="en-GB" sz="1200" dirty="0">
                        <a:effectLst/>
                        <a:latin typeface="+mj-lt"/>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-.147</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.331</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-.443</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.660</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58341">
                <a:tc vMerge="1">
                  <a:txBody>
                    <a:bodyPr/>
                    <a:lstStyle/>
                    <a:p>
                      <a:endParaRPr lang="en-GB"/>
                    </a:p>
                  </a:txBody>
                  <a:tcPr/>
                </a:tc>
                <a:tc>
                  <a:txBody>
                    <a:bodyPr/>
                    <a:lstStyle/>
                    <a:p>
                      <a:pPr algn="just">
                        <a:lnSpc>
                          <a:spcPct val="107000"/>
                        </a:lnSpc>
                      </a:pPr>
                      <a:r>
                        <a:rPr lang="en-GB" sz="1200" dirty="0" smtClean="0">
                          <a:effectLst/>
                          <a:latin typeface="+mj-lt"/>
                        </a:rPr>
                        <a:t>Education expectation at age 16</a:t>
                      </a:r>
                      <a:endParaRPr lang="en-GB" sz="1200" dirty="0">
                        <a:effectLst/>
                        <a:latin typeface="+mj-lt"/>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-.081</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.141</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-.572</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.571</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58341">
                <a:tc vMerge="1">
                  <a:txBody>
                    <a:bodyPr/>
                    <a:lstStyle/>
                    <a:p>
                      <a:endParaRPr lang="en-GB"/>
                    </a:p>
                  </a:txBody>
                  <a:tcPr/>
                </a:tc>
                <a:tc>
                  <a:txBody>
                    <a:bodyPr/>
                    <a:lstStyle/>
                    <a:p>
                      <a:pPr algn="just">
                        <a:lnSpc>
                          <a:spcPct val="107000"/>
                        </a:lnSpc>
                      </a:pPr>
                      <a:r>
                        <a:rPr lang="en-GB" sz="1200" dirty="0">
                          <a:effectLst/>
                          <a:latin typeface="+mj-lt"/>
                        </a:rPr>
                        <a:t>Cognitive </a:t>
                      </a:r>
                      <a:r>
                        <a:rPr lang="en-GB" sz="1200" dirty="0" smtClean="0">
                          <a:effectLst/>
                          <a:latin typeface="+mj-lt"/>
                        </a:rPr>
                        <a:t>assessment </a:t>
                      </a:r>
                      <a:endParaRPr lang="en-GB" sz="1200" dirty="0">
                        <a:effectLst/>
                        <a:latin typeface="+mj-lt"/>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.135</a:t>
                      </a:r>
                      <a:endParaRPr lang="en-GB" sz="110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.066</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a:solidFill>
                            <a:srgbClr val="000000"/>
                          </a:solidFill>
                          <a:effectLst/>
                          <a:latin typeface="+mj-lt"/>
                          <a:ea typeface="Calibri" panose="020F0502020204030204" pitchFamily="34" charset="0"/>
                          <a:cs typeface="Arial" panose="020B0604020202020204" pitchFamily="34" charset="0"/>
                        </a:rPr>
                        <a:t>2.040</a:t>
                      </a:r>
                      <a:endParaRPr lang="en-GB" sz="110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100" dirty="0">
                          <a:solidFill>
                            <a:srgbClr val="000000"/>
                          </a:solidFill>
                          <a:effectLst/>
                          <a:latin typeface="+mj-lt"/>
                          <a:ea typeface="Calibri" panose="020F0502020204030204" pitchFamily="34" charset="0"/>
                          <a:cs typeface="Arial" panose="020B0604020202020204" pitchFamily="34" charset="0"/>
                        </a:rPr>
                        <a:t>.048</a:t>
                      </a:r>
                      <a:endParaRPr lang="en-GB" sz="1100"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15020">
                <a:tc vMerge="1">
                  <a:txBody>
                    <a:bodyPr/>
                    <a:lstStyle/>
                    <a:p>
                      <a:endParaRPr lang="en-GB"/>
                    </a:p>
                  </a:txBody>
                  <a:tcPr/>
                </a:tc>
                <a:tc>
                  <a:txBody>
                    <a:bodyPr/>
                    <a:lstStyle/>
                    <a:p>
                      <a:pPr algn="just">
                        <a:lnSpc>
                          <a:spcPct val="107000"/>
                        </a:lnSpc>
                        <a:spcAft>
                          <a:spcPts val="800"/>
                        </a:spcAft>
                      </a:pPr>
                      <a:r>
                        <a:rPr lang="en-GB" sz="1200" b="1" dirty="0" smtClean="0">
                          <a:effectLst/>
                          <a:latin typeface="+mj-lt"/>
                          <a:ea typeface="Times New Roman" panose="02020603050405020304" pitchFamily="18" charset="0"/>
                          <a:cs typeface="Arial" panose="020B0604020202020204" pitchFamily="34" charset="0"/>
                        </a:rPr>
                        <a:t>No. of career talks at year 10</a:t>
                      </a:r>
                      <a:endParaRPr lang="en-GB" sz="1200" b="1" dirty="0">
                        <a:effectLst/>
                        <a:latin typeface="+mj-lt"/>
                        <a:ea typeface="Times New Roman" panose="02020603050405020304" pitchFamily="18" charset="0"/>
                        <a:cs typeface="Arial" panose="020B0604020202020204" pitchFamily="34"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c>
                  <a:txBody>
                    <a:bodyPr/>
                    <a:lstStyle/>
                    <a:p>
                      <a:pPr marL="38100" marR="38100" algn="ctr">
                        <a:lnSpc>
                          <a:spcPts val="1600"/>
                        </a:lnSpc>
                        <a:spcAft>
                          <a:spcPts val="0"/>
                        </a:spcAft>
                      </a:pPr>
                      <a:r>
                        <a:rPr lang="en-GB" sz="1100" b="1" dirty="0">
                          <a:solidFill>
                            <a:srgbClr val="000000"/>
                          </a:solidFill>
                          <a:effectLst/>
                          <a:latin typeface="+mj-lt"/>
                          <a:ea typeface="Calibri" panose="020F0502020204030204" pitchFamily="34" charset="0"/>
                          <a:cs typeface="Arial" panose="020B0604020202020204" pitchFamily="34" charset="0"/>
                        </a:rPr>
                        <a:t>.033</a:t>
                      </a:r>
                      <a:endParaRPr lang="en-GB" sz="1100" b="1" dirty="0">
                        <a:effectLst/>
                        <a:latin typeface="+mj-lt"/>
                        <a:ea typeface="Calibri" panose="020F0502020204030204" pitchFamily="34" charset="0"/>
                        <a:cs typeface="Arial" panose="020B0604020202020204" pitchFamily="34"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c>
                  <a:txBody>
                    <a:bodyPr/>
                    <a:lstStyle/>
                    <a:p>
                      <a:pPr marL="38100" marR="38100" algn="ctr">
                        <a:lnSpc>
                          <a:spcPts val="1600"/>
                        </a:lnSpc>
                        <a:spcAft>
                          <a:spcPts val="0"/>
                        </a:spcAft>
                      </a:pPr>
                      <a:r>
                        <a:rPr lang="en-GB" sz="1100" b="1" dirty="0">
                          <a:solidFill>
                            <a:srgbClr val="000000"/>
                          </a:solidFill>
                          <a:effectLst/>
                          <a:latin typeface="+mj-lt"/>
                          <a:ea typeface="Calibri" panose="020F0502020204030204" pitchFamily="34" charset="0"/>
                          <a:cs typeface="Arial" panose="020B0604020202020204" pitchFamily="34" charset="0"/>
                        </a:rPr>
                        <a:t>.013</a:t>
                      </a:r>
                      <a:endParaRPr lang="en-GB" sz="1100" b="1"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c>
                  <a:txBody>
                    <a:bodyPr/>
                    <a:lstStyle/>
                    <a:p>
                      <a:pPr marL="38100" marR="38100" algn="ctr">
                        <a:lnSpc>
                          <a:spcPts val="1600"/>
                        </a:lnSpc>
                        <a:spcAft>
                          <a:spcPts val="0"/>
                        </a:spcAft>
                      </a:pPr>
                      <a:r>
                        <a:rPr lang="en-GB" sz="1100" b="1" dirty="0">
                          <a:solidFill>
                            <a:srgbClr val="000000"/>
                          </a:solidFill>
                          <a:effectLst/>
                          <a:latin typeface="+mj-lt"/>
                          <a:ea typeface="Calibri" panose="020F0502020204030204" pitchFamily="34" charset="0"/>
                          <a:cs typeface="Arial" panose="020B0604020202020204" pitchFamily="34" charset="0"/>
                        </a:rPr>
                        <a:t>2.589</a:t>
                      </a:r>
                      <a:endParaRPr lang="en-GB" sz="1100" b="1"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c>
                  <a:txBody>
                    <a:bodyPr/>
                    <a:lstStyle/>
                    <a:p>
                      <a:pPr marL="38100" marR="38100" algn="ctr">
                        <a:lnSpc>
                          <a:spcPts val="1600"/>
                        </a:lnSpc>
                        <a:spcAft>
                          <a:spcPts val="0"/>
                        </a:spcAft>
                      </a:pPr>
                      <a:r>
                        <a:rPr lang="en-GB" sz="1100" b="1" dirty="0">
                          <a:solidFill>
                            <a:srgbClr val="000000"/>
                          </a:solidFill>
                          <a:effectLst/>
                          <a:latin typeface="+mj-lt"/>
                          <a:ea typeface="Calibri" panose="020F0502020204030204" pitchFamily="34" charset="0"/>
                          <a:cs typeface="Arial" panose="020B0604020202020204" pitchFamily="34" charset="0"/>
                        </a:rPr>
                        <a:t>.013</a:t>
                      </a:r>
                      <a:endParaRPr lang="en-GB" sz="1100" b="1" dirty="0">
                        <a:effectLst/>
                        <a:latin typeface="+mj-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pattFill prst="pct70">
                      <a:fgClr>
                        <a:schemeClr val="accent1">
                          <a:lumMod val="40000"/>
                          <a:lumOff val="60000"/>
                        </a:schemeClr>
                      </a:fgClr>
                      <a:bgClr>
                        <a:schemeClr val="bg1"/>
                      </a:bgClr>
                    </a:pattFill>
                  </a:tcPr>
                </a:tc>
              </a:tr>
            </a:tbl>
          </a:graphicData>
        </a:graphic>
      </p:graphicFrame>
      <p:pic>
        <p:nvPicPr>
          <p:cNvPr id="13" name="Picture 12"/>
          <p:cNvPicPr>
            <a:picLocks noChangeAspect="1"/>
          </p:cNvPicPr>
          <p:nvPr/>
        </p:nvPicPr>
        <p:blipFill>
          <a:blip r:embed="rId6"/>
          <a:stretch>
            <a:fillRect/>
          </a:stretch>
        </p:blipFill>
        <p:spPr>
          <a:xfrm>
            <a:off x="10557965" y="166463"/>
            <a:ext cx="1634035" cy="557438"/>
          </a:xfrm>
          <a:prstGeom prst="rect">
            <a:avLst/>
          </a:prstGeom>
        </p:spPr>
      </p:pic>
      <p:sp>
        <p:nvSpPr>
          <p:cNvPr id="10" name="TextBox 9"/>
          <p:cNvSpPr txBox="1"/>
          <p:nvPr/>
        </p:nvSpPr>
        <p:spPr>
          <a:xfrm>
            <a:off x="-33729" y="2473991"/>
            <a:ext cx="461665" cy="3875317"/>
          </a:xfrm>
          <a:prstGeom prst="rect">
            <a:avLst/>
          </a:prstGeom>
          <a:noFill/>
        </p:spPr>
        <p:txBody>
          <a:bodyPr vert="vert270" wrap="square" rtlCol="0">
            <a:spAutoFit/>
          </a:bodyPr>
          <a:lstStyle/>
          <a:p>
            <a:pPr algn="ctr"/>
            <a:r>
              <a:rPr lang="en-GB" dirty="0" smtClean="0"/>
              <a:t>Work in Progress</a:t>
            </a:r>
            <a:endParaRPr lang="en-GB" dirty="0"/>
          </a:p>
        </p:txBody>
      </p:sp>
    </p:spTree>
    <p:extLst>
      <p:ext uri="{BB962C8B-B14F-4D97-AF65-F5344CB8AC3E}">
        <p14:creationId xmlns:p14="http://schemas.microsoft.com/office/powerpoint/2010/main" val="3366677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871045" cy="6854588"/>
          </a:xfrm>
          <a:prstGeom prst="rect">
            <a:avLst/>
          </a:prstGeom>
        </p:spPr>
      </p:pic>
      <p:sp>
        <p:nvSpPr>
          <p:cNvPr id="6" name="TextBox 5"/>
          <p:cNvSpPr txBox="1"/>
          <p:nvPr/>
        </p:nvSpPr>
        <p:spPr>
          <a:xfrm>
            <a:off x="9027468" y="2019867"/>
            <a:ext cx="2887200" cy="3785652"/>
          </a:xfrm>
          <a:prstGeom prst="rect">
            <a:avLst/>
          </a:prstGeom>
          <a:noFill/>
          <a:ln w="34925">
            <a:solidFill>
              <a:schemeClr val="accent5"/>
            </a:solidFill>
          </a:ln>
        </p:spPr>
        <p:txBody>
          <a:bodyPr wrap="square" rtlCol="0">
            <a:spAutoFit/>
          </a:bodyPr>
          <a:lstStyle/>
          <a:p>
            <a:pPr marL="285750" indent="-285750">
              <a:buFont typeface="Arial" panose="020B0604020202020204" pitchFamily="34" charset="0"/>
              <a:buChar char="•"/>
            </a:pPr>
            <a:r>
              <a:rPr lang="en-GB" sz="2000" dirty="0" smtClean="0"/>
              <a:t>Quality of the career talks with people from outside school matters a lot to those who don’t have access to family networks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 career talks </a:t>
            </a:r>
            <a:r>
              <a:rPr lang="en-GB" sz="2000" dirty="0" smtClean="0"/>
              <a:t>possesses </a:t>
            </a:r>
            <a:r>
              <a:rPr lang="en-GB" sz="2000" dirty="0" smtClean="0"/>
              <a:t>a compensatory character if done with high quality </a:t>
            </a:r>
            <a:endParaRPr lang="en-GB" sz="2000" dirty="0"/>
          </a:p>
        </p:txBody>
      </p:sp>
      <p:sp>
        <p:nvSpPr>
          <p:cNvPr id="8" name="Shape 38"/>
          <p:cNvSpPr/>
          <p:nvPr/>
        </p:nvSpPr>
        <p:spPr>
          <a:xfrm>
            <a:off x="461574" y="-52908"/>
            <a:ext cx="8104320" cy="6854588"/>
          </a:xfrm>
          <a:prstGeom prst="rect">
            <a:avLst/>
          </a:prstGeom>
          <a:solidFill>
            <a:schemeClr val="bg2">
              <a:alpha val="65000"/>
            </a:schemeClr>
          </a:solidFill>
          <a:ln>
            <a:noFill/>
          </a:ln>
        </p:spPr>
        <p:txBody>
          <a:bodyPr lIns="91425" tIns="91425" rIns="91425" bIns="91425" anchor="ctr" anchorCtr="0">
            <a:noAutofit/>
          </a:bodyPr>
          <a:lstStyle/>
          <a:p>
            <a:pPr lvl="0">
              <a:spcBef>
                <a:spcPts val="0"/>
              </a:spcBef>
              <a:buNone/>
            </a:pPr>
            <a:endParaRPr/>
          </a:p>
        </p:txBody>
      </p:sp>
      <p:sp>
        <p:nvSpPr>
          <p:cNvPr id="5" name="Down Arrow 4"/>
          <p:cNvSpPr/>
          <p:nvPr/>
        </p:nvSpPr>
        <p:spPr>
          <a:xfrm rot="16200000">
            <a:off x="7037592" y="2886749"/>
            <a:ext cx="1751404" cy="1305200"/>
          </a:xfrm>
          <a:prstGeom prst="downArrow">
            <a:avLst/>
          </a:prstGeom>
          <a:pattFill prst="narHorz">
            <a:fgClr>
              <a:schemeClr val="bg1">
                <a:lumMod val="75000"/>
              </a:schemeClr>
            </a:fgClr>
            <a:bgClr>
              <a:schemeClr val="bg1"/>
            </a:bgClr>
          </a:patt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3000" b="1" dirty="0" smtClean="0">
                <a:solidFill>
                  <a:srgbClr val="002060"/>
                </a:solidFill>
              </a:rPr>
              <a:t>Findings</a:t>
            </a:r>
            <a:endParaRPr lang="en-GB" sz="3000" b="1" dirty="0">
              <a:solidFill>
                <a:srgbClr val="002060"/>
              </a:solidFill>
            </a:endParaRPr>
          </a:p>
        </p:txBody>
      </p:sp>
      <p:sp>
        <p:nvSpPr>
          <p:cNvPr id="3" name="Content Placeholder 2"/>
          <p:cNvSpPr>
            <a:spLocks noGrp="1"/>
          </p:cNvSpPr>
          <p:nvPr>
            <p:ph idx="1"/>
          </p:nvPr>
        </p:nvSpPr>
        <p:spPr>
          <a:xfrm>
            <a:off x="838200" y="1600200"/>
            <a:ext cx="6244988" cy="4766481"/>
          </a:xfrm>
        </p:spPr>
        <p:txBody>
          <a:bodyPr>
            <a:normAutofit fontScale="92500" lnSpcReduction="10000"/>
          </a:bodyPr>
          <a:lstStyle/>
          <a:p>
            <a:pPr marL="0" indent="0">
              <a:buNone/>
            </a:pPr>
            <a:r>
              <a:rPr lang="en-GB" sz="2000" b="1" dirty="0" smtClean="0"/>
              <a:t>At year 10 teenagers lacking ‘real’ social capital who take part in </a:t>
            </a:r>
            <a:r>
              <a:rPr lang="en-GB" sz="2000" b="1" dirty="0" smtClean="0"/>
              <a:t>‘very helpful’ </a:t>
            </a:r>
            <a:r>
              <a:rPr lang="en-GB" sz="2000" b="1" dirty="0" smtClean="0"/>
              <a:t>career talks with people from outside of school benefit from a wage premium of 3.3% at age 26 – significantly higher than their better connected peers. The relationship is statistically significant at 5%. </a:t>
            </a:r>
          </a:p>
          <a:p>
            <a:endParaRPr lang="en-GB" sz="2000" dirty="0"/>
          </a:p>
          <a:p>
            <a:pPr marL="0" indent="0">
              <a:buNone/>
            </a:pPr>
            <a:r>
              <a:rPr lang="en-GB" sz="2000" b="1" dirty="0" smtClean="0"/>
              <a:t>At year 11, the wage premium associated with very helpful career talks is 3.4% per career talks and the relationship is less significant but still strong at </a:t>
            </a:r>
            <a:r>
              <a:rPr lang="en-GB" sz="2000" b="1" dirty="0"/>
              <a:t>5</a:t>
            </a:r>
            <a:r>
              <a:rPr lang="en-GB" sz="2000" b="1" dirty="0" smtClean="0"/>
              <a:t>%.  </a:t>
            </a:r>
          </a:p>
          <a:p>
            <a:endParaRPr lang="en-GB" sz="2000" dirty="0"/>
          </a:p>
          <a:p>
            <a:pPr marL="0" indent="0">
              <a:buNone/>
            </a:pPr>
            <a:r>
              <a:rPr lang="en-GB" sz="2000" b="1" dirty="0" smtClean="0"/>
              <a:t>These results disappear for those who didn’t find the career talks helpful . </a:t>
            </a:r>
          </a:p>
          <a:p>
            <a:endParaRPr lang="en-GB" sz="2000" dirty="0"/>
          </a:p>
          <a:p>
            <a:pPr marL="0" indent="0">
              <a:buNone/>
            </a:pPr>
            <a:r>
              <a:rPr lang="en-GB" sz="2000" b="1" dirty="0" smtClean="0"/>
              <a:t>The results also disappear when a similar analysis is undertaken for young people who did have access to ‘real’ social capital as defined in this study. </a:t>
            </a:r>
          </a:p>
        </p:txBody>
      </p:sp>
      <p:pic>
        <p:nvPicPr>
          <p:cNvPr id="9" name="Picture 8"/>
          <p:cNvPicPr>
            <a:picLocks noChangeAspect="1"/>
          </p:cNvPicPr>
          <p:nvPr/>
        </p:nvPicPr>
        <p:blipFill>
          <a:blip r:embed="rId3"/>
          <a:stretch>
            <a:fillRect/>
          </a:stretch>
        </p:blipFill>
        <p:spPr>
          <a:xfrm>
            <a:off x="10557965" y="166463"/>
            <a:ext cx="1634035" cy="557438"/>
          </a:xfrm>
          <a:prstGeom prst="rect">
            <a:avLst/>
          </a:prstGeom>
        </p:spPr>
      </p:pic>
    </p:spTree>
    <p:extLst>
      <p:ext uri="{BB962C8B-B14F-4D97-AF65-F5344CB8AC3E}">
        <p14:creationId xmlns:p14="http://schemas.microsoft.com/office/powerpoint/2010/main" val="344705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Summary: what we found so far…</a:t>
            </a:r>
            <a:endParaRPr lang="en-GB" dirty="0">
              <a:solidFill>
                <a:srgbClr val="002060"/>
              </a:solidFill>
            </a:endParaRPr>
          </a:p>
        </p:txBody>
      </p:sp>
      <p:sp>
        <p:nvSpPr>
          <p:cNvPr id="3" name="Content Placeholder 2"/>
          <p:cNvSpPr>
            <a:spLocks noGrp="1"/>
          </p:cNvSpPr>
          <p:nvPr>
            <p:ph idx="1"/>
          </p:nvPr>
        </p:nvSpPr>
        <p:spPr/>
        <p:txBody>
          <a:bodyPr>
            <a:normAutofit fontScale="77500" lnSpcReduction="20000"/>
          </a:bodyPr>
          <a:lstStyle/>
          <a:p>
            <a:pPr>
              <a:lnSpc>
                <a:spcPct val="150000"/>
              </a:lnSpc>
            </a:pPr>
            <a:r>
              <a:rPr lang="en-GB" sz="2300" dirty="0" smtClean="0"/>
              <a:t>Teenagers with access to family networks (‘real’ social capital) who are able to help them </a:t>
            </a:r>
            <a:r>
              <a:rPr lang="en-GB" sz="2300" dirty="0" smtClean="0"/>
              <a:t>find</a:t>
            </a:r>
            <a:r>
              <a:rPr lang="en-GB" sz="2300" dirty="0" smtClean="0"/>
              <a:t> </a:t>
            </a:r>
            <a:r>
              <a:rPr lang="en-GB" sz="2300" dirty="0" smtClean="0"/>
              <a:t>jobs benefit from a 4% wage premium when aged 26 and in full time employment</a:t>
            </a:r>
          </a:p>
          <a:p>
            <a:pPr marL="0" indent="0">
              <a:lnSpc>
                <a:spcPct val="150000"/>
              </a:lnSpc>
              <a:buNone/>
            </a:pPr>
            <a:r>
              <a:rPr lang="en-GB" sz="2300" dirty="0" smtClean="0"/>
              <a:t> </a:t>
            </a:r>
          </a:p>
          <a:p>
            <a:pPr>
              <a:lnSpc>
                <a:spcPct val="150000"/>
              </a:lnSpc>
            </a:pPr>
            <a:r>
              <a:rPr lang="en-GB" sz="2300" dirty="0" smtClean="0"/>
              <a:t>Teenagers who don’t have access to such networks but their schools organise for them career talks with people from outside school </a:t>
            </a:r>
            <a:r>
              <a:rPr lang="en-GB" sz="2300" dirty="0" smtClean="0"/>
              <a:t>benefit </a:t>
            </a:r>
            <a:r>
              <a:rPr lang="en-GB" sz="2300" dirty="0" smtClean="0"/>
              <a:t>from 8.2% wage uplift at age 26 when in full time employment</a:t>
            </a:r>
          </a:p>
          <a:p>
            <a:pPr marL="0" indent="0">
              <a:lnSpc>
                <a:spcPct val="150000"/>
              </a:lnSpc>
              <a:buNone/>
            </a:pPr>
            <a:endParaRPr lang="en-GB" sz="2300" dirty="0" smtClean="0"/>
          </a:p>
          <a:p>
            <a:pPr>
              <a:lnSpc>
                <a:spcPct val="150000"/>
              </a:lnSpc>
            </a:pPr>
            <a:r>
              <a:rPr lang="en-GB" sz="2300" dirty="0" smtClean="0"/>
              <a:t>Schools with highly regarded career provision are able to compensate for the lack of access </a:t>
            </a:r>
            <a:r>
              <a:rPr lang="en-GB" sz="2300" dirty="0" smtClean="0"/>
              <a:t>to ‘real’ </a:t>
            </a:r>
            <a:r>
              <a:rPr lang="en-GB" sz="2300" dirty="0" smtClean="0"/>
              <a:t>social capital. Those who don’t have access to ‘real’ social capital and found the career talk with people from outside school very helpful benefit from 3.3 and 3.4 percentage wage premium related to year 10 and 11 respectively.    </a:t>
            </a:r>
            <a:r>
              <a:rPr lang="en-GB" sz="2300" dirty="0" smtClean="0"/>
              <a:t>Teenagers who already have access to ‘real’ social capital appear not to gain additional advantages from the activity.  </a:t>
            </a:r>
            <a:endParaRPr lang="en-GB" sz="2300" dirty="0"/>
          </a:p>
        </p:txBody>
      </p:sp>
      <p:pic>
        <p:nvPicPr>
          <p:cNvPr id="4" name="Picture 3"/>
          <p:cNvPicPr>
            <a:picLocks noChangeAspect="1"/>
          </p:cNvPicPr>
          <p:nvPr/>
        </p:nvPicPr>
        <p:blipFill>
          <a:blip r:embed="rId2"/>
          <a:stretch>
            <a:fillRect/>
          </a:stretch>
        </p:blipFill>
        <p:spPr>
          <a:xfrm>
            <a:off x="10557965" y="166463"/>
            <a:ext cx="1634035" cy="557438"/>
          </a:xfrm>
          <a:prstGeom prst="rect">
            <a:avLst/>
          </a:prstGeom>
        </p:spPr>
      </p:pic>
    </p:spTree>
    <p:extLst>
      <p:ext uri="{BB962C8B-B14F-4D97-AF65-F5344CB8AC3E}">
        <p14:creationId xmlns:p14="http://schemas.microsoft.com/office/powerpoint/2010/main" val="2177831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0186"/>
            <a:ext cx="8810767" cy="2910680"/>
          </a:xfrm>
        </p:spPr>
        <p:txBody>
          <a:bodyPr>
            <a:normAutofit fontScale="90000"/>
          </a:bodyPr>
          <a:lstStyle/>
          <a:p>
            <a:r>
              <a:rPr lang="en-GB" sz="4000" b="1" dirty="0" smtClean="0">
                <a:solidFill>
                  <a:srgbClr val="002060"/>
                </a:solidFill>
                <a:latin typeface="+mn-lt"/>
              </a:rPr>
              <a:t>Thank you – Any questions? </a:t>
            </a:r>
            <a:br>
              <a:rPr lang="en-GB" sz="4000" b="1" dirty="0" smtClean="0">
                <a:solidFill>
                  <a:srgbClr val="002060"/>
                </a:solidFill>
                <a:latin typeface="+mn-lt"/>
              </a:rPr>
            </a:br>
            <a:r>
              <a:rPr lang="en-GB" sz="4000" b="1" dirty="0">
                <a:solidFill>
                  <a:srgbClr val="002060"/>
                </a:solidFill>
                <a:latin typeface="+mn-lt"/>
              </a:rPr>
              <a:t/>
            </a:r>
            <a:br>
              <a:rPr lang="en-GB" sz="4000" b="1" dirty="0">
                <a:solidFill>
                  <a:srgbClr val="002060"/>
                </a:solidFill>
                <a:latin typeface="+mn-lt"/>
              </a:rPr>
            </a:br>
            <a:r>
              <a:rPr lang="en-GB" sz="2200" b="1" dirty="0" smtClean="0">
                <a:solidFill>
                  <a:srgbClr val="002060"/>
                </a:solidFill>
                <a:latin typeface="+mn-lt"/>
                <a:hlinkClick r:id="rId2"/>
              </a:rPr>
              <a:t>Elnaz.Kashef@educationandemployers.org</a:t>
            </a:r>
            <a:r>
              <a:rPr lang="en-GB" sz="2200" b="1" dirty="0" smtClean="0">
                <a:solidFill>
                  <a:srgbClr val="002060"/>
                </a:solidFill>
                <a:latin typeface="+mn-lt"/>
              </a:rPr>
              <a:t/>
            </a:r>
            <a:br>
              <a:rPr lang="en-GB" sz="2200" b="1" dirty="0" smtClean="0">
                <a:solidFill>
                  <a:srgbClr val="002060"/>
                </a:solidFill>
                <a:latin typeface="+mn-lt"/>
              </a:rPr>
            </a:br>
            <a:r>
              <a:rPr lang="en-GB" sz="2200" b="1" dirty="0" smtClean="0">
                <a:solidFill>
                  <a:srgbClr val="002060"/>
                </a:solidFill>
                <a:latin typeface="+mn-lt"/>
              </a:rPr>
              <a:t/>
            </a:r>
            <a:br>
              <a:rPr lang="en-GB" sz="2200" b="1" dirty="0" smtClean="0">
                <a:solidFill>
                  <a:srgbClr val="002060"/>
                </a:solidFill>
                <a:latin typeface="+mn-lt"/>
              </a:rPr>
            </a:br>
            <a:r>
              <a:rPr lang="en-GB" sz="2200" b="1" dirty="0" smtClean="0">
                <a:solidFill>
                  <a:srgbClr val="002060"/>
                </a:solidFill>
                <a:latin typeface="+mn-lt"/>
                <a:hlinkClick r:id="rId3"/>
              </a:rPr>
              <a:t>Anthony.Mann@educationandemployers.org</a:t>
            </a:r>
            <a:r>
              <a:rPr lang="en-GB" sz="2200" b="1" dirty="0" smtClean="0">
                <a:solidFill>
                  <a:srgbClr val="002060"/>
                </a:solidFill>
                <a:latin typeface="+mn-lt"/>
              </a:rPr>
              <a:t> </a:t>
            </a:r>
            <a:r>
              <a:rPr lang="en-GB" sz="2200" b="1" dirty="0">
                <a:solidFill>
                  <a:srgbClr val="002060"/>
                </a:solidFill>
                <a:latin typeface="+mn-lt"/>
              </a:rPr>
              <a:t/>
            </a:r>
            <a:br>
              <a:rPr lang="en-GB" sz="2200" b="1" dirty="0">
                <a:solidFill>
                  <a:srgbClr val="002060"/>
                </a:solidFill>
                <a:latin typeface="+mn-lt"/>
              </a:rPr>
            </a:br>
            <a:r>
              <a:rPr lang="en-GB" sz="2200" b="1" dirty="0" smtClean="0">
                <a:solidFill>
                  <a:srgbClr val="002060"/>
                </a:solidFill>
                <a:latin typeface="+mn-lt"/>
              </a:rPr>
              <a:t/>
            </a:r>
            <a:br>
              <a:rPr lang="en-GB" sz="2200" b="1" dirty="0" smtClean="0">
                <a:solidFill>
                  <a:srgbClr val="002060"/>
                </a:solidFill>
                <a:latin typeface="+mn-lt"/>
              </a:rPr>
            </a:br>
            <a:r>
              <a:rPr lang="en-GB" sz="2200" b="1" dirty="0" smtClean="0">
                <a:solidFill>
                  <a:srgbClr val="002060"/>
                </a:solidFill>
                <a:latin typeface="+mn-lt"/>
              </a:rPr>
              <a:t>Tel</a:t>
            </a:r>
            <a:r>
              <a:rPr lang="en-GB" sz="2200" b="1" dirty="0">
                <a:solidFill>
                  <a:srgbClr val="002060"/>
                </a:solidFill>
                <a:latin typeface="+mn-lt"/>
              </a:rPr>
              <a:t>: 0207  566 4894 </a:t>
            </a:r>
            <a:r>
              <a:rPr lang="en-GB" sz="2200" b="1" dirty="0" smtClean="0">
                <a:solidFill>
                  <a:srgbClr val="002060"/>
                </a:solidFill>
                <a:latin typeface="+mn-lt"/>
              </a:rPr>
              <a:t/>
            </a:r>
            <a:br>
              <a:rPr lang="en-GB" sz="2200" b="1" dirty="0" smtClean="0">
                <a:solidFill>
                  <a:srgbClr val="002060"/>
                </a:solidFill>
                <a:latin typeface="+mn-lt"/>
              </a:rPr>
            </a:br>
            <a:r>
              <a:rPr lang="en-GB" sz="2200" b="1" dirty="0" smtClean="0">
                <a:solidFill>
                  <a:srgbClr val="002060"/>
                </a:solidFill>
                <a:latin typeface="+mn-lt"/>
              </a:rPr>
              <a:t/>
            </a:r>
            <a:br>
              <a:rPr lang="en-GB" sz="2200" b="1" dirty="0" smtClean="0">
                <a:solidFill>
                  <a:srgbClr val="002060"/>
                </a:solidFill>
                <a:latin typeface="+mn-lt"/>
              </a:rPr>
            </a:br>
            <a:r>
              <a:rPr lang="en-GB" sz="2200" b="1" dirty="0" smtClean="0">
                <a:solidFill>
                  <a:srgbClr val="002060"/>
                </a:solidFill>
                <a:latin typeface="+mn-lt"/>
                <a:hlinkClick r:id="rId4"/>
              </a:rPr>
              <a:t>www.educationandemployers.org</a:t>
            </a:r>
            <a:r>
              <a:rPr lang="en-GB" sz="2200" b="1" dirty="0" smtClean="0">
                <a:solidFill>
                  <a:srgbClr val="002060"/>
                </a:solidFill>
                <a:latin typeface="+mn-lt"/>
              </a:rPr>
              <a:t/>
            </a:r>
            <a:br>
              <a:rPr lang="en-GB" sz="2200" b="1" dirty="0" smtClean="0">
                <a:solidFill>
                  <a:srgbClr val="002060"/>
                </a:solidFill>
                <a:latin typeface="+mn-lt"/>
              </a:rPr>
            </a:br>
            <a:endParaRPr lang="en-GB" sz="2200" b="1" dirty="0">
              <a:solidFill>
                <a:srgbClr val="002060"/>
              </a:solidFill>
              <a:latin typeface="+mn-lt"/>
            </a:endParaRPr>
          </a:p>
        </p:txBody>
      </p:sp>
      <p:pic>
        <p:nvPicPr>
          <p:cNvPr id="12" name="Picture 11"/>
          <p:cNvPicPr>
            <a:picLocks noChangeAspect="1"/>
          </p:cNvPicPr>
          <p:nvPr/>
        </p:nvPicPr>
        <p:blipFill>
          <a:blip r:embed="rId5"/>
          <a:stretch>
            <a:fillRect/>
          </a:stretch>
        </p:blipFill>
        <p:spPr>
          <a:xfrm>
            <a:off x="9271835" y="166462"/>
            <a:ext cx="2920165" cy="996191"/>
          </a:xfrm>
          <a:prstGeom prst="rect">
            <a:avLst/>
          </a:prstGeom>
        </p:spPr>
      </p:pic>
    </p:spTree>
    <p:extLst>
      <p:ext uri="{BB962C8B-B14F-4D97-AF65-F5344CB8AC3E}">
        <p14:creationId xmlns:p14="http://schemas.microsoft.com/office/powerpoint/2010/main" val="3436354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609601"/>
            <a:ext cx="10515600" cy="1325562"/>
          </a:xfrm>
        </p:spPr>
        <p:txBody>
          <a:bodyPr>
            <a:normAutofit/>
          </a:bodyPr>
          <a:lstStyle/>
          <a:p>
            <a:r>
              <a:rPr lang="en-GB" sz="2800" b="1" dirty="0" smtClean="0">
                <a:solidFill>
                  <a:srgbClr val="002060"/>
                </a:solidFill>
              </a:rPr>
              <a:t>Our subject: Social capital and young people</a:t>
            </a:r>
            <a:endParaRPr lang="en-GB" sz="2800" b="1" dirty="0">
              <a:solidFill>
                <a:srgbClr val="002060"/>
              </a:solidFill>
            </a:endParaRPr>
          </a:p>
        </p:txBody>
      </p:sp>
      <p:sp>
        <p:nvSpPr>
          <p:cNvPr id="7" name="Content Placeholder 6"/>
          <p:cNvSpPr>
            <a:spLocks noGrp="1"/>
          </p:cNvSpPr>
          <p:nvPr>
            <p:ph idx="1"/>
          </p:nvPr>
        </p:nvSpPr>
        <p:spPr/>
        <p:txBody>
          <a:bodyPr>
            <a:normAutofit/>
          </a:bodyPr>
          <a:lstStyle/>
          <a:p>
            <a:pPr marL="0" indent="0">
              <a:buNone/>
            </a:pPr>
            <a:endParaRPr lang="en-GB" sz="2500" dirty="0" smtClean="0"/>
          </a:p>
          <a:p>
            <a:pPr marL="0" indent="0">
              <a:buNone/>
            </a:pPr>
            <a:r>
              <a:rPr lang="en-GB" sz="2500" dirty="0" smtClean="0"/>
              <a:t>Social capital provides a familiar conceptual tool for attempting to understand variation in outcomes experienced by young people as they enter adulthood.</a:t>
            </a:r>
          </a:p>
          <a:p>
            <a:pPr marL="0" indent="0">
              <a:buNone/>
            </a:pPr>
            <a:endParaRPr lang="en-GB" sz="2500" dirty="0" smtClean="0"/>
          </a:p>
          <a:p>
            <a:pPr marL="901700" indent="0">
              <a:buNone/>
            </a:pPr>
            <a:r>
              <a:rPr lang="en-GB" sz="2500" dirty="0" smtClean="0"/>
              <a:t>	“</a:t>
            </a:r>
            <a:r>
              <a:rPr lang="en-GB" sz="2500" i="1" dirty="0" smtClean="0"/>
              <a:t>the </a:t>
            </a:r>
            <a:r>
              <a:rPr lang="en-GB" sz="2500" i="1" dirty="0"/>
              <a:t>sum of the resources, actual or virtual, that accrue to an </a:t>
            </a:r>
            <a:r>
              <a:rPr lang="en-GB" sz="2500" i="1" dirty="0" smtClean="0"/>
              <a:t>	individual </a:t>
            </a:r>
            <a:r>
              <a:rPr lang="en-GB" sz="2500" i="1" dirty="0"/>
              <a:t>or a group by virtue of possessing a durable </a:t>
            </a:r>
            <a:r>
              <a:rPr lang="en-GB" sz="2500" i="1" dirty="0" smtClean="0"/>
              <a:t>network </a:t>
            </a:r>
            <a:r>
              <a:rPr lang="en-GB" sz="2500" i="1" dirty="0"/>
              <a:t>of more or less institutionalized relationships of </a:t>
            </a:r>
            <a:r>
              <a:rPr lang="en-GB" sz="2500" i="1" dirty="0" smtClean="0"/>
              <a:t>mutual </a:t>
            </a:r>
            <a:r>
              <a:rPr lang="en-GB" sz="2500" i="1" dirty="0"/>
              <a:t>acquaintance and </a:t>
            </a:r>
            <a:r>
              <a:rPr lang="en-GB" sz="2500" i="1" dirty="0" smtClean="0"/>
              <a:t>recognition” </a:t>
            </a:r>
          </a:p>
          <a:p>
            <a:pPr marL="0" indent="0">
              <a:buNone/>
            </a:pPr>
            <a:r>
              <a:rPr lang="en-GB" sz="2500" i="1" dirty="0"/>
              <a:t>	</a:t>
            </a:r>
            <a:r>
              <a:rPr lang="en-GB" sz="2500" i="1" dirty="0" smtClean="0"/>
              <a:t>					</a:t>
            </a:r>
            <a:r>
              <a:rPr lang="en-GB" sz="2500" dirty="0" smtClean="0"/>
              <a:t>(Bourdieu &amp; Wacquant, 1992)</a:t>
            </a:r>
            <a:endParaRPr lang="en-GB" sz="2500" dirty="0"/>
          </a:p>
          <a:p>
            <a:pPr marL="0" indent="0">
              <a:buNone/>
            </a:pPr>
            <a:endParaRPr lang="en-GB" sz="2500" dirty="0"/>
          </a:p>
        </p:txBody>
      </p:sp>
      <p:pic>
        <p:nvPicPr>
          <p:cNvPr id="4" name="Picture 3"/>
          <p:cNvPicPr>
            <a:picLocks noChangeAspect="1"/>
          </p:cNvPicPr>
          <p:nvPr/>
        </p:nvPicPr>
        <p:blipFill>
          <a:blip r:embed="rId3"/>
          <a:stretch>
            <a:fillRect/>
          </a:stretch>
        </p:blipFill>
        <p:spPr>
          <a:xfrm>
            <a:off x="10557965" y="166463"/>
            <a:ext cx="1634035" cy="557438"/>
          </a:xfrm>
          <a:prstGeom prst="rect">
            <a:avLst/>
          </a:prstGeom>
        </p:spPr>
      </p:pic>
      <p:cxnSp>
        <p:nvCxnSpPr>
          <p:cNvPr id="5" name="Horizontal Line"/>
          <p:cNvCxnSpPr/>
          <p:nvPr>
            <p:custDataLst>
              <p:tags r:id="rId1"/>
            </p:custDataLst>
          </p:nvPr>
        </p:nvCxnSpPr>
        <p:spPr>
          <a:xfrm flipV="1">
            <a:off x="838200" y="2120900"/>
            <a:ext cx="10198100" cy="3085"/>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8241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04703"/>
            <a:ext cx="10515600" cy="1325562"/>
          </a:xfrm>
        </p:spPr>
        <p:txBody>
          <a:bodyPr/>
          <a:lstStyle/>
          <a:p>
            <a:r>
              <a:rPr lang="en-GB" sz="2800" b="1" dirty="0">
                <a:solidFill>
                  <a:srgbClr val="002060"/>
                </a:solidFill>
              </a:rPr>
              <a:t>Social capital and employer engagement</a:t>
            </a:r>
            <a:r>
              <a:rPr lang="en-GB" dirty="0" smtClean="0"/>
              <a:t>	</a:t>
            </a:r>
            <a:endParaRPr lang="en-GB" dirty="0"/>
          </a:p>
        </p:txBody>
      </p:sp>
      <p:sp>
        <p:nvSpPr>
          <p:cNvPr id="5" name="Content Placeholder 4"/>
          <p:cNvSpPr>
            <a:spLocks noGrp="1"/>
          </p:cNvSpPr>
          <p:nvPr>
            <p:ph idx="1"/>
          </p:nvPr>
        </p:nvSpPr>
        <p:spPr>
          <a:xfrm>
            <a:off x="838200" y="2252663"/>
            <a:ext cx="10515600" cy="4351337"/>
          </a:xfrm>
        </p:spPr>
        <p:txBody>
          <a:bodyPr>
            <a:normAutofit/>
          </a:bodyPr>
          <a:lstStyle/>
          <a:p>
            <a:pPr marL="0" indent="0">
              <a:buNone/>
            </a:pPr>
            <a:r>
              <a:rPr lang="en-GB" sz="2500" dirty="0"/>
              <a:t>Teenage </a:t>
            </a:r>
            <a:r>
              <a:rPr lang="en-GB" sz="2500" b="1" dirty="0"/>
              <a:t>informal contacts </a:t>
            </a:r>
            <a:r>
              <a:rPr lang="en-GB" sz="2500" dirty="0"/>
              <a:t>with people in the labour market are associated with better employment </a:t>
            </a:r>
            <a:r>
              <a:rPr lang="en-GB" sz="2500" dirty="0" smtClean="0"/>
              <a:t>outcomes.</a:t>
            </a:r>
          </a:p>
          <a:p>
            <a:pPr marL="0" indent="0">
              <a:buNone/>
            </a:pPr>
            <a:endParaRPr lang="en-GB" sz="2500" dirty="0"/>
          </a:p>
          <a:p>
            <a:pPr marL="901700" indent="0">
              <a:buNone/>
            </a:pPr>
            <a:r>
              <a:rPr lang="en-GB" sz="2500" dirty="0"/>
              <a:t>	M. </a:t>
            </a:r>
            <a:r>
              <a:rPr lang="en-GB" sz="2500" dirty="0" err="1"/>
              <a:t>Jokisaari</a:t>
            </a:r>
            <a:r>
              <a:rPr lang="en-GB" sz="2500" dirty="0"/>
              <a:t>. 2007.  “From newcomer to insider?  Social networks and socialisation into working life” in </a:t>
            </a:r>
            <a:r>
              <a:rPr lang="en-GB" sz="2500" i="1" dirty="0"/>
              <a:t>Youth and Social Capital</a:t>
            </a:r>
            <a:r>
              <a:rPr lang="en-GB" sz="2500" dirty="0"/>
              <a:t> edited by </a:t>
            </a:r>
            <a:r>
              <a:rPr lang="en-GB" sz="2500" dirty="0" err="1"/>
              <a:t>Helver</a:t>
            </a:r>
            <a:r>
              <a:rPr lang="en-GB" sz="2500" dirty="0"/>
              <a:t>, H. &amp; J. </a:t>
            </a:r>
            <a:r>
              <a:rPr lang="en-GB" sz="2500" dirty="0" err="1"/>
              <a:t>Bynner</a:t>
            </a:r>
            <a:r>
              <a:rPr lang="en-GB" sz="2500" dirty="0"/>
              <a:t>. London: Tufnell </a:t>
            </a:r>
            <a:r>
              <a:rPr lang="en-GB" sz="2500" dirty="0" smtClean="0"/>
              <a:t>Press</a:t>
            </a:r>
            <a:endParaRPr lang="en-GB" sz="2500" dirty="0"/>
          </a:p>
          <a:p>
            <a:pPr marL="901700" indent="0">
              <a:buNone/>
            </a:pPr>
            <a:r>
              <a:rPr lang="en-GB" sz="2500" dirty="0"/>
              <a:t>	</a:t>
            </a:r>
          </a:p>
        </p:txBody>
      </p:sp>
      <p:pic>
        <p:nvPicPr>
          <p:cNvPr id="6" name="Picture 5"/>
          <p:cNvPicPr>
            <a:picLocks noChangeAspect="1"/>
          </p:cNvPicPr>
          <p:nvPr/>
        </p:nvPicPr>
        <p:blipFill>
          <a:blip r:embed="rId3"/>
          <a:stretch>
            <a:fillRect/>
          </a:stretch>
        </p:blipFill>
        <p:spPr>
          <a:xfrm>
            <a:off x="10557965" y="166463"/>
            <a:ext cx="1634035" cy="557438"/>
          </a:xfrm>
          <a:prstGeom prst="rect">
            <a:avLst/>
          </a:prstGeom>
        </p:spPr>
      </p:pic>
      <p:cxnSp>
        <p:nvCxnSpPr>
          <p:cNvPr id="7" name="Horizontal Line"/>
          <p:cNvCxnSpPr/>
          <p:nvPr>
            <p:custDataLst>
              <p:tags r:id="rId1"/>
            </p:custDataLst>
          </p:nvPr>
        </p:nvCxnSpPr>
        <p:spPr>
          <a:xfrm flipV="1">
            <a:off x="838200" y="2120900"/>
            <a:ext cx="10198100" cy="3085"/>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6422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1"/>
            <a:ext cx="10515600" cy="1325562"/>
          </a:xfrm>
        </p:spPr>
        <p:txBody>
          <a:bodyPr>
            <a:normAutofit/>
          </a:bodyPr>
          <a:lstStyle/>
          <a:p>
            <a:r>
              <a:rPr lang="en-GB" sz="2800" b="1" dirty="0">
                <a:solidFill>
                  <a:srgbClr val="002060"/>
                </a:solidFill>
              </a:rPr>
              <a:t>School-mediated employer engagement as a mechanism for enhancing social </a:t>
            </a:r>
            <a:r>
              <a:rPr lang="en-GB" sz="2800" b="1" dirty="0" smtClean="0">
                <a:solidFill>
                  <a:srgbClr val="002060"/>
                </a:solidFill>
              </a:rPr>
              <a:t>capital: intensive work experience</a:t>
            </a:r>
            <a:r>
              <a:rPr lang="en-GB" sz="2800" b="1" dirty="0">
                <a:solidFill>
                  <a:srgbClr val="002060"/>
                </a:solidFill>
              </a:rPr>
              <a:t>	</a:t>
            </a:r>
          </a:p>
        </p:txBody>
      </p:sp>
      <p:sp>
        <p:nvSpPr>
          <p:cNvPr id="3" name="Content Placeholder 2"/>
          <p:cNvSpPr>
            <a:spLocks noGrp="1"/>
          </p:cNvSpPr>
          <p:nvPr>
            <p:ph idx="1"/>
          </p:nvPr>
        </p:nvSpPr>
        <p:spPr/>
        <p:txBody>
          <a:bodyPr>
            <a:normAutofit fontScale="77500" lnSpcReduction="20000"/>
          </a:bodyPr>
          <a:lstStyle/>
          <a:p>
            <a:pPr marL="0" indent="0">
              <a:buNone/>
            </a:pPr>
            <a:endParaRPr lang="en-GB" dirty="0"/>
          </a:p>
          <a:p>
            <a:pPr marL="0" indent="0" algn="just">
              <a:lnSpc>
                <a:spcPct val="120000"/>
              </a:lnSpc>
              <a:buNone/>
            </a:pPr>
            <a:r>
              <a:rPr lang="en-GB" dirty="0" smtClean="0"/>
              <a:t>“</a:t>
            </a:r>
            <a:r>
              <a:rPr lang="en-GB" i="1" dirty="0" smtClean="0"/>
              <a:t>What </a:t>
            </a:r>
            <a:r>
              <a:rPr lang="en-GB" i="1" dirty="0"/>
              <a:t>we have evidenced is that, based on the process of developing </a:t>
            </a:r>
            <a:r>
              <a:rPr lang="en-GB" i="1" dirty="0" smtClean="0"/>
              <a:t>social capital </a:t>
            </a:r>
            <a:r>
              <a:rPr lang="en-GB" i="1" dirty="0"/>
              <a:t>through trustworthy reciprocal social relations within </a:t>
            </a:r>
            <a:r>
              <a:rPr lang="en-GB" i="1" dirty="0" smtClean="0"/>
              <a:t>individualized networks</a:t>
            </a:r>
            <a:r>
              <a:rPr lang="en-GB" i="1" dirty="0"/>
              <a:t>, young people are provided with an opportunity to gain information</a:t>
            </a:r>
            <a:r>
              <a:rPr lang="en-GB" i="1" dirty="0" smtClean="0"/>
              <a:t>, observe</a:t>
            </a:r>
            <a:r>
              <a:rPr lang="en-GB" i="1" dirty="0"/>
              <a:t>, ape and then </a:t>
            </a:r>
            <a:r>
              <a:rPr lang="en-GB" i="1" dirty="0" smtClean="0"/>
              <a:t>confirm </a:t>
            </a:r>
            <a:r>
              <a:rPr lang="en-GB" i="1" dirty="0"/>
              <a:t>decisions and actions with </a:t>
            </a:r>
            <a:r>
              <a:rPr lang="en-GB" i="1" dirty="0" smtClean="0"/>
              <a:t>significant others </a:t>
            </a:r>
            <a:r>
              <a:rPr lang="en-GB" i="1" dirty="0"/>
              <a:t>and peers. Thus, everyday implicit, informal and individual </a:t>
            </a:r>
            <a:r>
              <a:rPr lang="en-GB" i="1" dirty="0" smtClean="0"/>
              <a:t>practical knowledge </a:t>
            </a:r>
            <a:r>
              <a:rPr lang="en-GB" i="1" dirty="0"/>
              <a:t>and understanding is created through interaction, dialogue</a:t>
            </a:r>
            <a:r>
              <a:rPr lang="en-GB" i="1" dirty="0" smtClean="0"/>
              <a:t>, action </a:t>
            </a:r>
            <a:r>
              <a:rPr lang="en-GB" i="1" dirty="0"/>
              <a:t>and </a:t>
            </a:r>
            <a:r>
              <a:rPr lang="en-GB" i="1" dirty="0" smtClean="0"/>
              <a:t>reflection </a:t>
            </a:r>
            <a:r>
              <a:rPr lang="en-GB" i="1" dirty="0"/>
              <a:t>on </a:t>
            </a:r>
            <a:r>
              <a:rPr lang="en-GB" i="1" dirty="0" smtClean="0"/>
              <a:t>action </a:t>
            </a:r>
            <a:r>
              <a:rPr lang="en-GB" i="1" dirty="0"/>
              <a:t>within individualized and situated </a:t>
            </a:r>
            <a:r>
              <a:rPr lang="en-GB" i="1" dirty="0" smtClean="0"/>
              <a:t>social contexts</a:t>
            </a:r>
            <a:r>
              <a:rPr lang="en-GB" dirty="0" smtClean="0"/>
              <a:t>.”</a:t>
            </a:r>
          </a:p>
          <a:p>
            <a:pPr marL="0" indent="0">
              <a:buNone/>
            </a:pPr>
            <a:endParaRPr lang="en-GB" dirty="0" smtClean="0"/>
          </a:p>
          <a:p>
            <a:pPr marL="0" indent="0">
              <a:buNone/>
            </a:pPr>
            <a:r>
              <a:rPr lang="en-GB" dirty="0" err="1" smtClean="0"/>
              <a:t>Raffo</a:t>
            </a:r>
            <a:r>
              <a:rPr lang="en-GB" dirty="0"/>
              <a:t>, C. and Reeves, M. (2000</a:t>
            </a:r>
            <a:r>
              <a:rPr lang="en-GB" dirty="0" smtClean="0"/>
              <a:t>) “Youth </a:t>
            </a:r>
            <a:r>
              <a:rPr lang="en-GB" dirty="0"/>
              <a:t>transitions and social exclusion: developments </a:t>
            </a:r>
            <a:r>
              <a:rPr lang="en-GB" dirty="0" smtClean="0"/>
              <a:t>in social </a:t>
            </a:r>
            <a:r>
              <a:rPr lang="en-GB" dirty="0"/>
              <a:t>capital </a:t>
            </a:r>
            <a:r>
              <a:rPr lang="en-GB" dirty="0" smtClean="0"/>
              <a:t>theory” </a:t>
            </a:r>
            <a:r>
              <a:rPr lang="en-GB" i="1" dirty="0"/>
              <a:t>Journal of Youth Studies</a:t>
            </a:r>
            <a:r>
              <a:rPr lang="en-GB" dirty="0"/>
              <a:t>, 3: 147–166.</a:t>
            </a:r>
            <a:endParaRPr lang="en-GB" dirty="0" smtClean="0"/>
          </a:p>
          <a:p>
            <a:pPr marL="0" indent="0">
              <a:buNone/>
            </a:pPr>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10557965" y="166463"/>
            <a:ext cx="1634035" cy="557438"/>
          </a:xfrm>
          <a:prstGeom prst="rect">
            <a:avLst/>
          </a:prstGeom>
        </p:spPr>
      </p:pic>
      <p:cxnSp>
        <p:nvCxnSpPr>
          <p:cNvPr id="5" name="Horizontal Line"/>
          <p:cNvCxnSpPr/>
          <p:nvPr>
            <p:custDataLst>
              <p:tags r:id="rId1"/>
            </p:custDataLst>
          </p:nvPr>
        </p:nvCxnSpPr>
        <p:spPr>
          <a:xfrm flipV="1">
            <a:off x="838200" y="2120900"/>
            <a:ext cx="10198100" cy="3085"/>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40284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260"/>
            <a:ext cx="10515600" cy="1325562"/>
          </a:xfrm>
        </p:spPr>
        <p:txBody>
          <a:bodyPr>
            <a:normAutofit/>
          </a:bodyPr>
          <a:lstStyle/>
          <a:p>
            <a:r>
              <a:rPr lang="en-GB" sz="2800" b="1" dirty="0">
                <a:solidFill>
                  <a:srgbClr val="002060"/>
                </a:solidFill>
              </a:rPr>
              <a:t>Social capital as extensive engagement: the </a:t>
            </a:r>
            <a:r>
              <a:rPr lang="en-GB" sz="2800" b="1" dirty="0" smtClean="0">
                <a:solidFill>
                  <a:srgbClr val="002060"/>
                </a:solidFill>
              </a:rPr>
              <a:t>strength</a:t>
            </a:r>
            <a:r>
              <a:rPr lang="en-GB" sz="2800" b="1" dirty="0" smtClean="0">
                <a:solidFill>
                  <a:srgbClr val="002060"/>
                </a:solidFill>
              </a:rPr>
              <a:t> </a:t>
            </a:r>
            <a:r>
              <a:rPr lang="en-GB" sz="2800" b="1" dirty="0">
                <a:solidFill>
                  <a:srgbClr val="002060"/>
                </a:solidFill>
              </a:rPr>
              <a:t>of weak ties (</a:t>
            </a:r>
            <a:r>
              <a:rPr lang="en-GB" sz="2800" b="1" dirty="0" err="1">
                <a:solidFill>
                  <a:srgbClr val="002060"/>
                </a:solidFill>
              </a:rPr>
              <a:t>Granovetter</a:t>
            </a:r>
            <a:r>
              <a:rPr lang="en-GB" sz="2800" b="1" dirty="0">
                <a:solidFill>
                  <a:srgbClr val="002060"/>
                </a:solidFill>
              </a:rPr>
              <a:t>)</a:t>
            </a:r>
          </a:p>
        </p:txBody>
      </p:sp>
      <p:sp>
        <p:nvSpPr>
          <p:cNvPr id="3" name="Content Placeholder 2"/>
          <p:cNvSpPr>
            <a:spLocks noGrp="1"/>
          </p:cNvSpPr>
          <p:nvPr>
            <p:ph idx="1"/>
          </p:nvPr>
        </p:nvSpPr>
        <p:spPr>
          <a:xfrm>
            <a:off x="838200" y="2278063"/>
            <a:ext cx="10515600" cy="4351337"/>
          </a:xfrm>
        </p:spPr>
        <p:txBody>
          <a:bodyPr>
            <a:normAutofit fontScale="70000" lnSpcReduction="20000"/>
          </a:bodyPr>
          <a:lstStyle/>
          <a:p>
            <a:pPr marL="0" indent="0" algn="just">
              <a:buNone/>
            </a:pPr>
            <a:r>
              <a:rPr lang="en-GB" dirty="0" smtClean="0"/>
              <a:t>“</a:t>
            </a:r>
            <a:r>
              <a:rPr lang="en-GB" i="1" dirty="0" smtClean="0"/>
              <a:t>Weak </a:t>
            </a:r>
            <a:r>
              <a:rPr lang="en-GB" i="1" dirty="0"/>
              <a:t>ties are well suited for </a:t>
            </a:r>
            <a:r>
              <a:rPr lang="en-GB" i="1" dirty="0" smtClean="0"/>
              <a:t>a bridging </a:t>
            </a:r>
            <a:r>
              <a:rPr lang="en-GB" i="1" dirty="0"/>
              <a:t>function, as they provide greater access to non-redundant </a:t>
            </a:r>
            <a:r>
              <a:rPr lang="en-GB" i="1" dirty="0" smtClean="0"/>
              <a:t>information about </a:t>
            </a:r>
            <a:r>
              <a:rPr lang="en-GB" i="1" dirty="0"/>
              <a:t>employment. In other words, connections with adults that </a:t>
            </a:r>
            <a:r>
              <a:rPr lang="en-GB" i="1" dirty="0" smtClean="0"/>
              <a:t>operate outside </a:t>
            </a:r>
            <a:r>
              <a:rPr lang="en-GB" i="1" dirty="0"/>
              <a:t>the young person’s close-knit social circle are more likely to </a:t>
            </a:r>
            <a:r>
              <a:rPr lang="en-GB" i="1" dirty="0" smtClean="0"/>
              <a:t>provide new </a:t>
            </a:r>
            <a:r>
              <a:rPr lang="en-GB" i="1" dirty="0"/>
              <a:t>information about opportunities. Since weak ties are associated with </a:t>
            </a:r>
            <a:r>
              <a:rPr lang="en-GB" i="1" dirty="0" smtClean="0"/>
              <a:t>the receipt </a:t>
            </a:r>
            <a:r>
              <a:rPr lang="en-GB" i="1" dirty="0"/>
              <a:t>of this non-redundant information, we expect that young people </a:t>
            </a:r>
            <a:r>
              <a:rPr lang="en-GB" i="1" dirty="0" smtClean="0"/>
              <a:t>who maintain </a:t>
            </a:r>
            <a:r>
              <a:rPr lang="en-GB" i="1" dirty="0"/>
              <a:t>relatively weak relationships with their mentors will have the </a:t>
            </a:r>
            <a:r>
              <a:rPr lang="en-GB" i="1" dirty="0" smtClean="0"/>
              <a:t>greatest access </a:t>
            </a:r>
            <a:r>
              <a:rPr lang="en-GB" i="1" dirty="0"/>
              <a:t>to </a:t>
            </a:r>
            <a:r>
              <a:rPr lang="en-GB" i="1" dirty="0" err="1"/>
              <a:t>labor</a:t>
            </a:r>
            <a:r>
              <a:rPr lang="en-GB" i="1" dirty="0"/>
              <a:t> market information and opportunities. This would, in turn</a:t>
            </a:r>
            <a:r>
              <a:rPr lang="en-GB" i="1" dirty="0" smtClean="0"/>
              <a:t>, enhance </a:t>
            </a:r>
            <a:r>
              <a:rPr lang="en-GB" i="1" dirty="0"/>
              <a:t>their chances of being employed in young adulthood. Similarly, </a:t>
            </a:r>
            <a:r>
              <a:rPr lang="en-GB" i="1" dirty="0" smtClean="0"/>
              <a:t>connections with </a:t>
            </a:r>
            <a:r>
              <a:rPr lang="en-GB" i="1" dirty="0"/>
              <a:t>non-kin mentors are also likely to provide superior access </a:t>
            </a:r>
            <a:r>
              <a:rPr lang="en-GB" i="1" dirty="0" smtClean="0"/>
              <a:t>to labour </a:t>
            </a:r>
            <a:r>
              <a:rPr lang="en-GB" i="1" dirty="0"/>
              <a:t>market information by expanding opportunities beyond the family </a:t>
            </a:r>
            <a:r>
              <a:rPr lang="en-GB" i="1" dirty="0" smtClean="0"/>
              <a:t>circle</a:t>
            </a:r>
            <a:r>
              <a:rPr lang="en-GB" dirty="0" smtClean="0"/>
              <a:t>.”</a:t>
            </a:r>
            <a:endParaRPr lang="en-GB" dirty="0"/>
          </a:p>
          <a:p>
            <a:pPr marL="0" indent="0">
              <a:buNone/>
            </a:pPr>
            <a:endParaRPr lang="en-GB" dirty="0"/>
          </a:p>
          <a:p>
            <a:pPr marL="0" indent="0">
              <a:buNone/>
            </a:pPr>
            <a:r>
              <a:rPr lang="en-GB" dirty="0"/>
              <a:t>McDonald, S., Erickson, L. D., Johnson, M. K. and Elder, G. H. (2007</a:t>
            </a:r>
            <a:r>
              <a:rPr lang="en-GB" dirty="0" smtClean="0"/>
              <a:t>) “Informal mentoring </a:t>
            </a:r>
            <a:r>
              <a:rPr lang="en-GB" dirty="0"/>
              <a:t>and young adult </a:t>
            </a:r>
            <a:r>
              <a:rPr lang="en-GB" dirty="0" smtClean="0"/>
              <a:t>employment” </a:t>
            </a:r>
            <a:r>
              <a:rPr lang="en-GB" i="1" dirty="0"/>
              <a:t>Social Science Research</a:t>
            </a:r>
            <a:r>
              <a:rPr lang="en-GB" dirty="0"/>
              <a:t>, 36: 1328–1347.</a:t>
            </a:r>
          </a:p>
        </p:txBody>
      </p:sp>
      <p:pic>
        <p:nvPicPr>
          <p:cNvPr id="4" name="Picture 3"/>
          <p:cNvPicPr>
            <a:picLocks noChangeAspect="1"/>
          </p:cNvPicPr>
          <p:nvPr/>
        </p:nvPicPr>
        <p:blipFill>
          <a:blip r:embed="rId3"/>
          <a:stretch>
            <a:fillRect/>
          </a:stretch>
        </p:blipFill>
        <p:spPr>
          <a:xfrm>
            <a:off x="10557965" y="166463"/>
            <a:ext cx="1634035" cy="557438"/>
          </a:xfrm>
          <a:prstGeom prst="rect">
            <a:avLst/>
          </a:prstGeom>
        </p:spPr>
      </p:pic>
      <p:cxnSp>
        <p:nvCxnSpPr>
          <p:cNvPr id="5" name="Horizontal Line"/>
          <p:cNvCxnSpPr/>
          <p:nvPr>
            <p:custDataLst>
              <p:tags r:id="rId1"/>
            </p:custDataLst>
          </p:nvPr>
        </p:nvCxnSpPr>
        <p:spPr>
          <a:xfrm flipV="1">
            <a:off x="838200" y="2120900"/>
            <a:ext cx="10198100" cy="3085"/>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7303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solidFill>
                  <a:srgbClr val="002060"/>
                </a:solidFill>
              </a:rPr>
              <a:t>Evidence for </a:t>
            </a:r>
            <a:r>
              <a:rPr lang="en-GB" sz="2800" b="1" dirty="0" smtClean="0">
                <a:solidFill>
                  <a:srgbClr val="002060"/>
                </a:solidFill>
              </a:rPr>
              <a:t>School-mediated </a:t>
            </a:r>
            <a:r>
              <a:rPr lang="en-GB" sz="2800" b="1" dirty="0" err="1" smtClean="0">
                <a:solidFill>
                  <a:srgbClr val="002060"/>
                </a:solidFill>
              </a:rPr>
              <a:t>Granovetter</a:t>
            </a:r>
            <a:r>
              <a:rPr lang="en-GB" sz="2800" b="1" dirty="0" smtClean="0">
                <a:solidFill>
                  <a:srgbClr val="002060"/>
                </a:solidFill>
              </a:rPr>
              <a:t>-style ‘Virtual’ </a:t>
            </a:r>
            <a:r>
              <a:rPr lang="en-GB" sz="2800" b="1" dirty="0" smtClean="0">
                <a:solidFill>
                  <a:srgbClr val="002060"/>
                </a:solidFill>
              </a:rPr>
              <a:t>Social </a:t>
            </a:r>
            <a:r>
              <a:rPr lang="en-GB" sz="2800" b="1" dirty="0">
                <a:solidFill>
                  <a:srgbClr val="002060"/>
                </a:solidFill>
              </a:rPr>
              <a:t>capital </a:t>
            </a:r>
            <a:endParaRPr lang="en-GB" sz="2800" dirty="0"/>
          </a:p>
        </p:txBody>
      </p:sp>
      <p:sp>
        <p:nvSpPr>
          <p:cNvPr id="3" name="Content Placeholder 2"/>
          <p:cNvSpPr>
            <a:spLocks noGrp="1"/>
          </p:cNvSpPr>
          <p:nvPr>
            <p:ph idx="1"/>
          </p:nvPr>
        </p:nvSpPr>
        <p:spPr>
          <a:xfrm>
            <a:off x="838200" y="1795463"/>
            <a:ext cx="10668000" cy="4694237"/>
          </a:xfrm>
        </p:spPr>
        <p:txBody>
          <a:bodyPr>
            <a:noAutofit/>
          </a:bodyPr>
          <a:lstStyle/>
          <a:p>
            <a:pPr marL="0" indent="0">
              <a:lnSpc>
                <a:spcPct val="80000"/>
              </a:lnSpc>
              <a:buNone/>
            </a:pPr>
            <a:endParaRPr lang="en-GB" sz="2200" dirty="0" smtClean="0"/>
          </a:p>
          <a:p>
            <a:pPr marL="0" indent="0">
              <a:lnSpc>
                <a:spcPct val="80000"/>
              </a:lnSpc>
              <a:buNone/>
            </a:pPr>
            <a:r>
              <a:rPr lang="en-GB" sz="2200" dirty="0" err="1"/>
              <a:t>Kashefpakdel</a:t>
            </a:r>
            <a:r>
              <a:rPr lang="en-GB" sz="2200" dirty="0"/>
              <a:t>, T.E. &amp; Percy, C. (2016). ‘Career Education that Works: an Economic Analysis using the British Cohort Study’, Journal of Education and Work, DOI: 10.1080/13639080.2016.1177636.</a:t>
            </a:r>
          </a:p>
          <a:p>
            <a:pPr>
              <a:lnSpc>
                <a:spcPct val="80000"/>
              </a:lnSpc>
            </a:pPr>
            <a:endParaRPr lang="en-GB" sz="2200" dirty="0" smtClean="0"/>
          </a:p>
          <a:p>
            <a:pPr>
              <a:lnSpc>
                <a:spcPct val="80000"/>
              </a:lnSpc>
            </a:pPr>
            <a:r>
              <a:rPr lang="en-GB" sz="2200" dirty="0" smtClean="0"/>
              <a:t>Investigates </a:t>
            </a:r>
            <a:r>
              <a:rPr lang="en-GB" sz="2200" dirty="0" smtClean="0"/>
              <a:t>the relationship between participation in career talks with people from outside school during year 10 and 11 and wage at age 26 when in full time employment. </a:t>
            </a:r>
          </a:p>
          <a:p>
            <a:pPr marL="0" indent="0">
              <a:lnSpc>
                <a:spcPct val="80000"/>
              </a:lnSpc>
              <a:buNone/>
            </a:pPr>
            <a:endParaRPr lang="en-GB" sz="2200" dirty="0"/>
          </a:p>
          <a:p>
            <a:pPr>
              <a:lnSpc>
                <a:spcPct val="80000"/>
              </a:lnSpc>
            </a:pPr>
            <a:r>
              <a:rPr lang="en-GB" sz="2200" dirty="0" smtClean="0"/>
              <a:t>Young people who took part in career talk at age 15 benefit from 0.8% wage premium at age 26. This </a:t>
            </a:r>
            <a:r>
              <a:rPr lang="en-GB" sz="2200" dirty="0" smtClean="0"/>
              <a:t>is </a:t>
            </a:r>
            <a:r>
              <a:rPr lang="en-GB" sz="2200" dirty="0" smtClean="0"/>
              <a:t>statistically significant relationship. This wasn’t the case for young people who did this activity at age 16. </a:t>
            </a:r>
          </a:p>
          <a:p>
            <a:pPr marL="0" indent="0">
              <a:lnSpc>
                <a:spcPct val="80000"/>
              </a:lnSpc>
              <a:buNone/>
            </a:pPr>
            <a:endParaRPr lang="en-GB" sz="2200" dirty="0"/>
          </a:p>
          <a:p>
            <a:pPr>
              <a:lnSpc>
                <a:spcPct val="80000"/>
              </a:lnSpc>
            </a:pPr>
            <a:r>
              <a:rPr lang="en-GB" sz="2200" dirty="0" smtClean="0"/>
              <a:t>Young people who found the career talks very helpful at age 14-15 benefit from 1.6% wage premium at age 26. With a smaller effect (0.9%) 15-16 year olds also enjoy the pay rise.  </a:t>
            </a:r>
            <a:endParaRPr lang="en-GB" sz="2200" dirty="0"/>
          </a:p>
          <a:p>
            <a:pPr marL="0" indent="0">
              <a:lnSpc>
                <a:spcPct val="80000"/>
              </a:lnSpc>
              <a:buNone/>
            </a:pPr>
            <a:endParaRPr lang="en-GB" sz="2200" dirty="0" smtClean="0"/>
          </a:p>
          <a:p>
            <a:pPr marL="0" indent="0">
              <a:buNone/>
            </a:pPr>
            <a:endParaRPr lang="en-GB" sz="2200" dirty="0"/>
          </a:p>
        </p:txBody>
      </p:sp>
      <p:cxnSp>
        <p:nvCxnSpPr>
          <p:cNvPr id="4" name="Horizontal Line"/>
          <p:cNvCxnSpPr/>
          <p:nvPr>
            <p:custDataLst>
              <p:tags r:id="rId1"/>
            </p:custDataLst>
          </p:nvPr>
        </p:nvCxnSpPr>
        <p:spPr>
          <a:xfrm flipV="1">
            <a:off x="838200" y="1600200"/>
            <a:ext cx="10198100" cy="3085"/>
          </a:xfrm>
          <a:prstGeom prst="line">
            <a:avLst/>
          </a:prstGeom>
          <a:ln/>
        </p:spPr>
        <p:style>
          <a:lnRef idx="1">
            <a:schemeClr val="accent2"/>
          </a:lnRef>
          <a:fillRef idx="0">
            <a:schemeClr val="accent2"/>
          </a:fillRef>
          <a:effectRef idx="0">
            <a:schemeClr val="accent2"/>
          </a:effectRef>
          <a:fontRef idx="minor">
            <a:schemeClr val="tx1"/>
          </a:fontRef>
        </p:style>
      </p:cxnSp>
      <p:pic>
        <p:nvPicPr>
          <p:cNvPr id="5" name="Picture 4"/>
          <p:cNvPicPr>
            <a:picLocks noChangeAspect="1"/>
          </p:cNvPicPr>
          <p:nvPr/>
        </p:nvPicPr>
        <p:blipFill>
          <a:blip r:embed="rId3"/>
          <a:stretch>
            <a:fillRect/>
          </a:stretch>
        </p:blipFill>
        <p:spPr>
          <a:xfrm>
            <a:off x="10557965" y="166463"/>
            <a:ext cx="1634035" cy="557438"/>
          </a:xfrm>
          <a:prstGeom prst="rect">
            <a:avLst/>
          </a:prstGeom>
        </p:spPr>
      </p:pic>
    </p:spTree>
    <p:extLst>
      <p:ext uri="{BB962C8B-B14F-4D97-AF65-F5344CB8AC3E}">
        <p14:creationId xmlns:p14="http://schemas.microsoft.com/office/powerpoint/2010/main" val="49978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Shape 38"/>
          <p:cNvSpPr/>
          <p:nvPr/>
        </p:nvSpPr>
        <p:spPr>
          <a:xfrm>
            <a:off x="615950" y="0"/>
            <a:ext cx="5715000" cy="6891500"/>
          </a:xfrm>
          <a:prstGeom prst="rect">
            <a:avLst/>
          </a:prstGeom>
          <a:solidFill>
            <a:schemeClr val="bg2">
              <a:lumMod val="90000"/>
              <a:alpha val="59000"/>
            </a:schemeClr>
          </a:solidFill>
          <a:ln>
            <a:noFill/>
          </a:ln>
        </p:spPr>
        <p:txBody>
          <a:bodyPr lIns="91425" tIns="91425" rIns="91425" bIns="91425" anchor="ctr" anchorCtr="0">
            <a:noAutofit/>
          </a:bodyPr>
          <a:lstStyle/>
          <a:p>
            <a:pPr lvl="0">
              <a:spcBef>
                <a:spcPts val="0"/>
              </a:spcBef>
              <a:buNone/>
            </a:pPr>
            <a:endParaRPr/>
          </a:p>
        </p:txBody>
      </p:sp>
      <p:sp>
        <p:nvSpPr>
          <p:cNvPr id="2" name="Title 1"/>
          <p:cNvSpPr>
            <a:spLocks noGrp="1"/>
          </p:cNvSpPr>
          <p:nvPr>
            <p:ph type="title"/>
          </p:nvPr>
        </p:nvSpPr>
        <p:spPr>
          <a:xfrm>
            <a:off x="838200" y="1155969"/>
            <a:ext cx="4762500" cy="1325562"/>
          </a:xfrm>
        </p:spPr>
        <p:txBody>
          <a:bodyPr>
            <a:normAutofit/>
          </a:bodyPr>
          <a:lstStyle/>
          <a:p>
            <a:r>
              <a:rPr lang="en-GB" sz="3300" b="1" dirty="0">
                <a:solidFill>
                  <a:srgbClr val="002060"/>
                </a:solidFill>
              </a:rPr>
              <a:t>Socialising social capital? </a:t>
            </a:r>
            <a:r>
              <a:rPr lang="en-GB" sz="3300" b="1" dirty="0" smtClean="0">
                <a:solidFill>
                  <a:srgbClr val="002060"/>
                </a:solidFill>
              </a:rPr>
              <a:t/>
            </a:r>
            <a:br>
              <a:rPr lang="en-GB" sz="3300" b="1" dirty="0" smtClean="0">
                <a:solidFill>
                  <a:srgbClr val="002060"/>
                </a:solidFill>
              </a:rPr>
            </a:br>
            <a:endParaRPr lang="en-GB" sz="3300" b="1" dirty="0">
              <a:solidFill>
                <a:srgbClr val="002060"/>
              </a:solidFill>
            </a:endParaRPr>
          </a:p>
        </p:txBody>
      </p:sp>
      <p:sp>
        <p:nvSpPr>
          <p:cNvPr id="3" name="Content Placeholder 2"/>
          <p:cNvSpPr>
            <a:spLocks noGrp="1"/>
          </p:cNvSpPr>
          <p:nvPr>
            <p:ph idx="1"/>
          </p:nvPr>
        </p:nvSpPr>
        <p:spPr>
          <a:xfrm>
            <a:off x="838200" y="2265363"/>
            <a:ext cx="5270500" cy="4351337"/>
          </a:xfrm>
        </p:spPr>
        <p:txBody>
          <a:bodyPr>
            <a:normAutofit/>
          </a:bodyPr>
          <a:lstStyle/>
          <a:p>
            <a:pPr marL="0" indent="0">
              <a:buNone/>
            </a:pPr>
            <a:r>
              <a:rPr lang="en-GB" sz="2500" dirty="0" smtClean="0"/>
              <a:t>1. Can we use longitudinal data to distinguish between ‘real’ social capital (accessed through informal family networks) and ‘virtual’ social capital (accessed through school-mediated employer engagement)?</a:t>
            </a:r>
          </a:p>
          <a:p>
            <a:pPr marL="0" indent="0">
              <a:buNone/>
            </a:pPr>
            <a:endParaRPr lang="en-GB" sz="2500" dirty="0"/>
          </a:p>
          <a:p>
            <a:pPr marL="0" indent="0">
              <a:buNone/>
            </a:pPr>
            <a:r>
              <a:rPr lang="en-GB" sz="2500" dirty="0" smtClean="0"/>
              <a:t>2. Can school-mediated ‘virtual’ social capital compensate for deficiencies in ‘real’ social capital?</a:t>
            </a:r>
            <a:endParaRPr lang="en-GB" sz="2500" dirty="0"/>
          </a:p>
        </p:txBody>
      </p:sp>
      <p:cxnSp>
        <p:nvCxnSpPr>
          <p:cNvPr id="5" name="Horizontal Line"/>
          <p:cNvCxnSpPr/>
          <p:nvPr>
            <p:custDataLst>
              <p:tags r:id="rId1"/>
            </p:custDataLst>
          </p:nvPr>
        </p:nvCxnSpPr>
        <p:spPr>
          <a:xfrm>
            <a:off x="838200" y="2123986"/>
            <a:ext cx="5257800" cy="4913"/>
          </a:xfrm>
          <a:prstGeom prst="line">
            <a:avLst/>
          </a:prstGeom>
          <a:ln w="34925"/>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p:nvPicPr>
        <p:blipFill>
          <a:blip r:embed="rId4"/>
          <a:stretch>
            <a:fillRect/>
          </a:stretch>
        </p:blipFill>
        <p:spPr>
          <a:xfrm>
            <a:off x="10557965" y="166463"/>
            <a:ext cx="1634035" cy="557438"/>
          </a:xfrm>
          <a:prstGeom prst="rect">
            <a:avLst/>
          </a:prstGeom>
        </p:spPr>
      </p:pic>
    </p:spTree>
    <p:extLst>
      <p:ext uri="{BB962C8B-B14F-4D97-AF65-F5344CB8AC3E}">
        <p14:creationId xmlns:p14="http://schemas.microsoft.com/office/powerpoint/2010/main" val="2021097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8689"/>
            <a:ext cx="10515600" cy="1325562"/>
          </a:xfrm>
        </p:spPr>
        <p:txBody>
          <a:bodyPr>
            <a:normAutofit/>
          </a:bodyPr>
          <a:lstStyle/>
          <a:p>
            <a:r>
              <a:rPr lang="en-GB" sz="2600" b="1" dirty="0" smtClean="0">
                <a:solidFill>
                  <a:srgbClr val="002060"/>
                </a:solidFill>
              </a:rPr>
              <a:t>British Cohort Study 1970: background</a:t>
            </a:r>
            <a:endParaRPr lang="en-GB" sz="2600" b="1" dirty="0">
              <a:solidFill>
                <a:srgbClr val="002060"/>
              </a:solidFill>
            </a:endParaRPr>
          </a:p>
        </p:txBody>
      </p:sp>
      <p:sp>
        <p:nvSpPr>
          <p:cNvPr id="4" name="ListLeanHorizontalTextDetail0"/>
          <p:cNvSpPr txBox="1"/>
          <p:nvPr>
            <p:custDataLst>
              <p:tags r:id="rId1"/>
            </p:custDataLst>
          </p:nvPr>
        </p:nvSpPr>
        <p:spPr>
          <a:xfrm>
            <a:off x="1055254" y="3415724"/>
            <a:ext cx="4390203" cy="2559034"/>
          </a:xfrm>
          <a:prstGeom prst="rect">
            <a:avLst/>
          </a:prstGeom>
        </p:spPr>
        <p:txBody>
          <a:bodyPr vert="horz" wrap="square" lIns="0" tIns="0" rIns="0" bIns="0" rtlCol="0">
            <a:spAutoFit/>
          </a:bodyPr>
          <a:lstStyle/>
          <a:p>
            <a:pPr marL="176188" lvl="1" indent="-176188">
              <a:lnSpc>
                <a:spcPct val="93000"/>
              </a:lnSpc>
              <a:spcBef>
                <a:spcPts val="300"/>
              </a:spcBef>
              <a:buClr>
                <a:schemeClr val="tx1"/>
              </a:buClr>
              <a:buSzPct val="100000"/>
              <a:buFont typeface="Arial"/>
              <a:buChar char="•"/>
            </a:pPr>
            <a:r>
              <a:rPr lang="en-US" sz="1600" dirty="0">
                <a:cs typeface="Arial" pitchFamily="34" charset="0"/>
              </a:rPr>
              <a:t>Follows ~17,000 </a:t>
            </a:r>
            <a:r>
              <a:rPr lang="en-US" sz="1600" dirty="0" smtClean="0">
                <a:cs typeface="Arial" pitchFamily="34" charset="0"/>
              </a:rPr>
              <a:t>born </a:t>
            </a:r>
            <a:r>
              <a:rPr lang="en-US" sz="1600" dirty="0">
                <a:cs typeface="Arial" pitchFamily="34" charset="0"/>
              </a:rPr>
              <a:t>in England, Scotland and Wales in a single week of 1970</a:t>
            </a:r>
          </a:p>
          <a:p>
            <a:pPr marL="176188" lvl="1" indent="-176188">
              <a:lnSpc>
                <a:spcPct val="93000"/>
              </a:lnSpc>
              <a:spcBef>
                <a:spcPts val="300"/>
              </a:spcBef>
              <a:buClr>
                <a:schemeClr val="tx1"/>
              </a:buClr>
              <a:buSzPct val="100000"/>
              <a:buFont typeface="Arial"/>
              <a:buChar char="•"/>
            </a:pPr>
            <a:endParaRPr lang="en-US" sz="1600" dirty="0">
              <a:cs typeface="Arial" pitchFamily="34" charset="0"/>
            </a:endParaRPr>
          </a:p>
          <a:p>
            <a:pPr marL="176188" lvl="1" indent="-176188">
              <a:lnSpc>
                <a:spcPct val="93000"/>
              </a:lnSpc>
              <a:spcBef>
                <a:spcPts val="300"/>
              </a:spcBef>
              <a:buClr>
                <a:schemeClr val="tx1"/>
              </a:buClr>
              <a:buSzPct val="100000"/>
              <a:buFont typeface="Arial"/>
              <a:buChar char="•"/>
            </a:pPr>
            <a:r>
              <a:rPr lang="en-US" sz="1600" dirty="0">
                <a:cs typeface="Arial" pitchFamily="34" charset="0"/>
              </a:rPr>
              <a:t>Data is available at Birth, age 5, 10, 16, 26, 30, 34, 38 and </a:t>
            </a:r>
            <a:r>
              <a:rPr lang="en-US" sz="1600" dirty="0" smtClean="0">
                <a:cs typeface="Arial" pitchFamily="34" charset="0"/>
              </a:rPr>
              <a:t>42</a:t>
            </a:r>
            <a:endParaRPr lang="en-US" sz="1600" dirty="0">
              <a:cs typeface="Arial" pitchFamily="34" charset="0"/>
            </a:endParaRPr>
          </a:p>
          <a:p>
            <a:pPr marL="176188" lvl="1" indent="-176188">
              <a:lnSpc>
                <a:spcPct val="93000"/>
              </a:lnSpc>
              <a:spcBef>
                <a:spcPts val="300"/>
              </a:spcBef>
              <a:buClr>
                <a:schemeClr val="tx1"/>
              </a:buClr>
              <a:buSzPct val="100000"/>
              <a:buFont typeface="Arial"/>
              <a:buChar char="•"/>
            </a:pPr>
            <a:endParaRPr lang="en-US" sz="1600" dirty="0">
              <a:cs typeface="Arial" pitchFamily="34" charset="0"/>
            </a:endParaRPr>
          </a:p>
          <a:p>
            <a:pPr marL="176188" lvl="1" indent="-176188">
              <a:lnSpc>
                <a:spcPct val="93000"/>
              </a:lnSpc>
              <a:spcBef>
                <a:spcPts val="300"/>
              </a:spcBef>
              <a:buClr>
                <a:schemeClr val="tx1"/>
              </a:buClr>
              <a:buSzPct val="100000"/>
              <a:buFont typeface="Arial"/>
              <a:buChar char="•"/>
            </a:pPr>
            <a:r>
              <a:rPr lang="en-US" sz="1600" dirty="0" smtClean="0">
                <a:cs typeface="Arial" pitchFamily="34" charset="0"/>
              </a:rPr>
              <a:t>Data </a:t>
            </a:r>
            <a:r>
              <a:rPr lang="en-US" sz="1600" dirty="0">
                <a:cs typeface="Arial" pitchFamily="34" charset="0"/>
              </a:rPr>
              <a:t>for background variables </a:t>
            </a:r>
            <a:r>
              <a:rPr lang="en-US" sz="1600" dirty="0" smtClean="0">
                <a:cs typeface="Arial" pitchFamily="34" charset="0"/>
              </a:rPr>
              <a:t>from birth 16</a:t>
            </a:r>
          </a:p>
          <a:p>
            <a:pPr marL="176188" lvl="1" indent="-176188">
              <a:lnSpc>
                <a:spcPct val="93000"/>
              </a:lnSpc>
              <a:spcBef>
                <a:spcPts val="300"/>
              </a:spcBef>
              <a:buClr>
                <a:schemeClr val="tx1"/>
              </a:buClr>
              <a:buSzPct val="100000"/>
              <a:buFont typeface="Arial"/>
              <a:buChar char="•"/>
            </a:pPr>
            <a:endParaRPr lang="en-US" sz="1600" dirty="0">
              <a:cs typeface="Arial" pitchFamily="34" charset="0"/>
            </a:endParaRPr>
          </a:p>
          <a:p>
            <a:pPr marL="176188" lvl="1" indent="-176188">
              <a:lnSpc>
                <a:spcPct val="93000"/>
              </a:lnSpc>
              <a:spcBef>
                <a:spcPts val="300"/>
              </a:spcBef>
              <a:buClr>
                <a:schemeClr val="tx1"/>
              </a:buClr>
              <a:buSzPct val="100000"/>
              <a:buFont typeface="Arial"/>
              <a:buChar char="•"/>
            </a:pPr>
            <a:r>
              <a:rPr lang="en-US" sz="1600" dirty="0" err="1" smtClean="0">
                <a:cs typeface="Arial" pitchFamily="34" charset="0"/>
              </a:rPr>
              <a:t>Labour</a:t>
            </a:r>
            <a:r>
              <a:rPr lang="en-US" sz="1600" dirty="0" smtClean="0">
                <a:cs typeface="Arial" pitchFamily="34" charset="0"/>
              </a:rPr>
              <a:t> market outcome data at age 26</a:t>
            </a:r>
            <a:endParaRPr lang="en-US" sz="1600" dirty="0">
              <a:cs typeface="Arial" pitchFamily="34" charset="0"/>
            </a:endParaRPr>
          </a:p>
          <a:p>
            <a:pPr marL="0" lvl="1">
              <a:lnSpc>
                <a:spcPct val="93000"/>
              </a:lnSpc>
              <a:spcBef>
                <a:spcPts val="300"/>
              </a:spcBef>
              <a:buClr>
                <a:schemeClr val="tx1"/>
              </a:buClr>
              <a:buSzPct val="100000"/>
            </a:pPr>
            <a:endParaRPr lang="en-US" sz="1600" dirty="0">
              <a:cs typeface="Arial" pitchFamily="34" charset="0"/>
            </a:endParaRPr>
          </a:p>
        </p:txBody>
      </p:sp>
      <p:graphicFrame>
        <p:nvGraphicFramePr>
          <p:cNvPr id="5" name="Chart 4"/>
          <p:cNvGraphicFramePr/>
          <p:nvPr>
            <p:extLst>
              <p:ext uri="{D42A27DB-BD31-4B8C-83A1-F6EECF244321}">
                <p14:modId xmlns:p14="http://schemas.microsoft.com/office/powerpoint/2010/main" val="3068100281"/>
              </p:ext>
            </p:extLst>
          </p:nvPr>
        </p:nvGraphicFramePr>
        <p:xfrm>
          <a:off x="5656928" y="3250873"/>
          <a:ext cx="5479645" cy="3259112"/>
        </p:xfrm>
        <a:graphic>
          <a:graphicData uri="http://schemas.openxmlformats.org/drawingml/2006/chart">
            <c:chart xmlns:c="http://schemas.openxmlformats.org/drawingml/2006/chart" xmlns:r="http://schemas.openxmlformats.org/officeDocument/2006/relationships" r:id="rId7"/>
          </a:graphicData>
        </a:graphic>
      </p:graphicFrame>
      <p:cxnSp>
        <p:nvCxnSpPr>
          <p:cNvPr id="6" name="Horizontal Line"/>
          <p:cNvCxnSpPr/>
          <p:nvPr>
            <p:custDataLst>
              <p:tags r:id="rId2"/>
            </p:custDataLst>
          </p:nvPr>
        </p:nvCxnSpPr>
        <p:spPr>
          <a:xfrm>
            <a:off x="938016" y="3250873"/>
            <a:ext cx="426626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ListLeanHorizontalTextTopic0"/>
          <p:cNvSpPr txBox="1"/>
          <p:nvPr>
            <p:custDataLst>
              <p:tags r:id="rId3"/>
            </p:custDataLst>
          </p:nvPr>
        </p:nvSpPr>
        <p:spPr>
          <a:xfrm>
            <a:off x="964294" y="2919252"/>
            <a:ext cx="4829209" cy="257635"/>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b="1" dirty="0" smtClean="0">
                <a:cs typeface="Arial" pitchFamily="34" charset="0"/>
              </a:rPr>
              <a:t>Survey background</a:t>
            </a:r>
            <a:endParaRPr lang="en-GB" b="1" dirty="0">
              <a:cs typeface="Arial" pitchFamily="34" charset="0"/>
            </a:endParaRPr>
          </a:p>
        </p:txBody>
      </p:sp>
      <p:sp>
        <p:nvSpPr>
          <p:cNvPr id="8" name="ListLeanHorizontalTextTopic0"/>
          <p:cNvSpPr txBox="1"/>
          <p:nvPr>
            <p:custDataLst>
              <p:tags r:id="rId4"/>
            </p:custDataLst>
          </p:nvPr>
        </p:nvSpPr>
        <p:spPr>
          <a:xfrm>
            <a:off x="5656929" y="2919252"/>
            <a:ext cx="4829209" cy="257635"/>
          </a:xfrm>
          <a:prstGeom prst="rect">
            <a:avLst/>
          </a:prstGeom>
        </p:spPr>
        <p:txBody>
          <a:bodyPr vert="horz" wrap="square" lIns="0" tIns="0" rIns="0" bIns="0" rtlCol="0" anchor="t">
            <a:spAutoFit/>
          </a:bodyPr>
          <a:lstStyle/>
          <a:p>
            <a:pPr>
              <a:lnSpc>
                <a:spcPct val="93000"/>
              </a:lnSpc>
              <a:spcBef>
                <a:spcPts val="300"/>
              </a:spcBef>
              <a:buClr>
                <a:schemeClr val="tx1"/>
              </a:buClr>
              <a:buSzPct val="100000"/>
            </a:pPr>
            <a:r>
              <a:rPr lang="en-GB" b="1" dirty="0" smtClean="0">
                <a:cs typeface="Arial" pitchFamily="34" charset="0"/>
              </a:rPr>
              <a:t>Survey attrition rate</a:t>
            </a:r>
            <a:endParaRPr lang="en-GB" b="1" dirty="0">
              <a:cs typeface="Arial" pitchFamily="34" charset="0"/>
            </a:endParaRPr>
          </a:p>
        </p:txBody>
      </p:sp>
      <p:cxnSp>
        <p:nvCxnSpPr>
          <p:cNvPr id="9" name="Horizontal Line"/>
          <p:cNvCxnSpPr/>
          <p:nvPr>
            <p:custDataLst>
              <p:tags r:id="rId5"/>
            </p:custDataLst>
          </p:nvPr>
        </p:nvCxnSpPr>
        <p:spPr>
          <a:xfrm>
            <a:off x="5656929" y="3250873"/>
            <a:ext cx="5205456"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11" name="Picture 10"/>
          <p:cNvPicPr>
            <a:picLocks noChangeAspect="1"/>
          </p:cNvPicPr>
          <p:nvPr/>
        </p:nvPicPr>
        <p:blipFill>
          <a:blip r:embed="rId8"/>
          <a:stretch>
            <a:fillRect/>
          </a:stretch>
        </p:blipFill>
        <p:spPr>
          <a:xfrm>
            <a:off x="10557965" y="166463"/>
            <a:ext cx="1634035" cy="557438"/>
          </a:xfrm>
          <a:prstGeom prst="rect">
            <a:avLst/>
          </a:prstGeom>
        </p:spPr>
      </p:pic>
      <p:sp>
        <p:nvSpPr>
          <p:cNvPr id="17" name="Text Placeholder 4"/>
          <p:cNvSpPr txBox="1">
            <a:spLocks/>
          </p:cNvSpPr>
          <p:nvPr/>
        </p:nvSpPr>
        <p:spPr>
          <a:xfrm>
            <a:off x="838200" y="1692322"/>
            <a:ext cx="10926170" cy="10979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smtClean="0"/>
              <a:t>British Cohort Study 1970: it has a rich set of socio-economic factors, it follows members since birth to adulthood, relevant variables of interest </a:t>
            </a:r>
          </a:p>
          <a:p>
            <a:endParaRPr lang="en-GB" sz="2000" b="1" dirty="0"/>
          </a:p>
        </p:txBody>
      </p:sp>
    </p:spTree>
    <p:extLst>
      <p:ext uri="{BB962C8B-B14F-4D97-AF65-F5344CB8AC3E}">
        <p14:creationId xmlns:p14="http://schemas.microsoft.com/office/powerpoint/2010/main" val="225251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38411"/>
            <a:ext cx="10515600" cy="1143000"/>
          </a:xfrm>
        </p:spPr>
        <p:txBody>
          <a:bodyPr>
            <a:normAutofit/>
          </a:bodyPr>
          <a:lstStyle/>
          <a:p>
            <a:r>
              <a:rPr lang="en-GB" sz="3000" b="1" dirty="0" smtClean="0">
                <a:solidFill>
                  <a:srgbClr val="002060"/>
                </a:solidFill>
              </a:rPr>
              <a:t>Methodology: Real vs. Virtual Social Capital </a:t>
            </a:r>
            <a:endParaRPr lang="en-GB" sz="3000" b="1" dirty="0">
              <a:solidFill>
                <a:srgbClr val="002060"/>
              </a:solidFill>
            </a:endParaRPr>
          </a:p>
        </p:txBody>
      </p:sp>
      <p:sp>
        <p:nvSpPr>
          <p:cNvPr id="3" name="Content Placeholder 2"/>
          <p:cNvSpPr>
            <a:spLocks noGrp="1"/>
          </p:cNvSpPr>
          <p:nvPr>
            <p:ph sz="half" idx="2"/>
          </p:nvPr>
        </p:nvSpPr>
        <p:spPr>
          <a:xfrm>
            <a:off x="573206" y="1815152"/>
            <a:ext cx="5414844" cy="4798087"/>
          </a:xfrm>
        </p:spPr>
        <p:txBody>
          <a:bodyPr>
            <a:normAutofit/>
          </a:bodyPr>
          <a:lstStyle/>
          <a:p>
            <a:r>
              <a:rPr lang="en-GB" sz="1800" dirty="0" smtClean="0"/>
              <a:t> </a:t>
            </a:r>
            <a:r>
              <a:rPr lang="en-GB" sz="1800" b="1" i="1" dirty="0" smtClean="0"/>
              <a:t>‘</a:t>
            </a:r>
            <a:r>
              <a:rPr lang="en-GB" sz="1800" b="1" i="1" dirty="0"/>
              <a:t>Real’ social capital  </a:t>
            </a:r>
            <a:r>
              <a:rPr lang="en-GB" sz="1800" dirty="0"/>
              <a:t>- Once you need to get a job do your parents or anyone you know have a contact(s) who might be able to help you</a:t>
            </a:r>
            <a:r>
              <a:rPr lang="en-GB" sz="1800" dirty="0" smtClean="0"/>
              <a:t>? (N=8,668)</a:t>
            </a:r>
            <a:endParaRPr lang="en-GB" sz="1800" dirty="0"/>
          </a:p>
          <a:p>
            <a:pPr marL="0" indent="0">
              <a:lnSpc>
                <a:spcPct val="150000"/>
              </a:lnSpc>
              <a:buNone/>
            </a:pPr>
            <a:endParaRPr lang="en-GB" sz="1600" dirty="0"/>
          </a:p>
        </p:txBody>
      </p:sp>
      <p:sp>
        <p:nvSpPr>
          <p:cNvPr id="7" name="Content Placeholder 6"/>
          <p:cNvSpPr>
            <a:spLocks noGrp="1"/>
          </p:cNvSpPr>
          <p:nvPr>
            <p:ph sz="quarter" idx="4"/>
          </p:nvPr>
        </p:nvSpPr>
        <p:spPr>
          <a:xfrm>
            <a:off x="6217195" y="1815153"/>
            <a:ext cx="5130255" cy="4820502"/>
          </a:xfrm>
        </p:spPr>
        <p:txBody>
          <a:bodyPr>
            <a:normAutofit/>
          </a:bodyPr>
          <a:lstStyle/>
          <a:p>
            <a:r>
              <a:rPr lang="en-GB" sz="1800" b="1" i="1" dirty="0"/>
              <a:t>‘Virtual’ social capital </a:t>
            </a:r>
            <a:r>
              <a:rPr lang="en-GB" sz="1800" dirty="0"/>
              <a:t>– Has anyone come from outside school to talk to you about careers/jobs? (N=4,199)</a:t>
            </a:r>
          </a:p>
          <a:p>
            <a:pPr marL="0" indent="0">
              <a:buNone/>
            </a:pPr>
            <a:endParaRPr lang="en-GB" sz="1600" dirty="0"/>
          </a:p>
        </p:txBody>
      </p:sp>
      <p:pic>
        <p:nvPicPr>
          <p:cNvPr id="4" name="Picture 3"/>
          <p:cNvPicPr>
            <a:picLocks noChangeAspect="1"/>
          </p:cNvPicPr>
          <p:nvPr/>
        </p:nvPicPr>
        <p:blipFill>
          <a:blip r:embed="rId2"/>
          <a:stretch>
            <a:fillRect/>
          </a:stretch>
        </p:blipFill>
        <p:spPr>
          <a:xfrm>
            <a:off x="10557965" y="166463"/>
            <a:ext cx="1634035" cy="557438"/>
          </a:xfrm>
          <a:prstGeom prst="rect">
            <a:avLst/>
          </a:prstGeom>
        </p:spPr>
      </p:pic>
      <p:graphicFrame>
        <p:nvGraphicFramePr>
          <p:cNvPr id="10" name="Chart 9"/>
          <p:cNvGraphicFramePr/>
          <p:nvPr>
            <p:extLst>
              <p:ext uri="{D42A27DB-BD31-4B8C-83A1-F6EECF244321}">
                <p14:modId xmlns:p14="http://schemas.microsoft.com/office/powerpoint/2010/main" val="1059286329"/>
              </p:ext>
            </p:extLst>
          </p:nvPr>
        </p:nvGraphicFramePr>
        <p:xfrm>
          <a:off x="573207" y="2947916"/>
          <a:ext cx="5158854" cy="35620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1052547842"/>
              </p:ext>
            </p:extLst>
          </p:nvPr>
        </p:nvGraphicFramePr>
        <p:xfrm>
          <a:off x="6340023" y="2947915"/>
          <a:ext cx="5656357" cy="35620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18908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lHyHcnA3E2ZuUlgqDm_e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nRZyfAOqkWys7RZmMkwX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EqccaCpY0.nJdoFBHKK.A"/>
</p:tagLst>
</file>

<file path=ppt/theme/theme1.xml><?xml version="1.0" encoding="utf-8"?>
<a:theme xmlns:a="http://schemas.openxmlformats.org/drawingml/2006/main" name="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5630</TotalTime>
  <Words>2096</Words>
  <Application>Microsoft Office PowerPoint</Application>
  <PresentationFormat>Widescreen</PresentationFormat>
  <Paragraphs>381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Corbel</vt:lpstr>
      <vt:lpstr>Times New Roman</vt:lpstr>
      <vt:lpstr>Blank</vt:lpstr>
      <vt:lpstr>Elnaz T. Kashefpakdel, University of Bath Anthony Mann, Education and Employers Taskforce Chris Percy, Independent Researcher     </vt:lpstr>
      <vt:lpstr>Our subject: Social capital and young people</vt:lpstr>
      <vt:lpstr>Social capital and employer engagement </vt:lpstr>
      <vt:lpstr>School-mediated employer engagement as a mechanism for enhancing social capital: intensive work experience </vt:lpstr>
      <vt:lpstr>Social capital as extensive engagement: the strength of weak ties (Granovetter)</vt:lpstr>
      <vt:lpstr>Evidence for School-mediated Granovetter-style ‘Virtual’ Social capital </vt:lpstr>
      <vt:lpstr>Socialising social capital?  </vt:lpstr>
      <vt:lpstr>British Cohort Study 1970: background</vt:lpstr>
      <vt:lpstr>Methodology: Real vs. Virtual Social Capital </vt:lpstr>
      <vt:lpstr>Outcome variable: Wage for full-time employed at age 26</vt:lpstr>
      <vt:lpstr>What is the effect of having access to family contacts on earnings? </vt:lpstr>
      <vt:lpstr>Two questions</vt:lpstr>
      <vt:lpstr>PowerPoint Presentation</vt:lpstr>
      <vt:lpstr>PowerPoint Presentation</vt:lpstr>
      <vt:lpstr>The sub-sample analysis: a) don’t have access to ‘real’ social capital b) did participate in career talks with people from outside school c) found the career talks very helpful</vt:lpstr>
      <vt:lpstr>Findings</vt:lpstr>
      <vt:lpstr>Summary: what we found so far…</vt:lpstr>
      <vt:lpstr>Thank you – Any questions?   Elnaz.Kashef@educationandemployers.org  Anthony.Mann@educationandemployers.org   Tel: 0207  566 4894   www.educationandemployers.org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Mann</dc:creator>
  <cp:lastModifiedBy>Anthony Mann</cp:lastModifiedBy>
  <cp:revision>406</cp:revision>
  <cp:lastPrinted>2016-07-20T17:19:11Z</cp:lastPrinted>
  <dcterms:created xsi:type="dcterms:W3CDTF">2016-01-14T09:50:30Z</dcterms:created>
  <dcterms:modified xsi:type="dcterms:W3CDTF">2016-07-20T17:46:44Z</dcterms:modified>
</cp:coreProperties>
</file>