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25"/>
  </p:notesMasterIdLst>
  <p:handoutMasterIdLst>
    <p:handoutMasterId r:id="rId26"/>
  </p:handoutMasterIdLst>
  <p:sldIdLst>
    <p:sldId id="334" r:id="rId2"/>
    <p:sldId id="452" r:id="rId3"/>
    <p:sldId id="444" r:id="rId4"/>
    <p:sldId id="432" r:id="rId5"/>
    <p:sldId id="433" r:id="rId6"/>
    <p:sldId id="434" r:id="rId7"/>
    <p:sldId id="436" r:id="rId8"/>
    <p:sldId id="437" r:id="rId9"/>
    <p:sldId id="438" r:id="rId10"/>
    <p:sldId id="439" r:id="rId11"/>
    <p:sldId id="446" r:id="rId12"/>
    <p:sldId id="448" r:id="rId13"/>
    <p:sldId id="447" r:id="rId14"/>
    <p:sldId id="443" r:id="rId15"/>
    <p:sldId id="426" r:id="rId16"/>
    <p:sldId id="445" r:id="rId17"/>
    <p:sldId id="450" r:id="rId18"/>
    <p:sldId id="427" r:id="rId19"/>
    <p:sldId id="449" r:id="rId20"/>
    <p:sldId id="428" r:id="rId21"/>
    <p:sldId id="451" r:id="rId22"/>
    <p:sldId id="429" r:id="rId23"/>
    <p:sldId id="430" r:id="rId2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82971" autoAdjust="0"/>
  </p:normalViewPr>
  <p:slideViewPr>
    <p:cSldViewPr>
      <p:cViewPr varScale="1">
        <p:scale>
          <a:sx n="62" d="100"/>
          <a:sy n="62" d="100"/>
        </p:scale>
        <p:origin x="159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48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LAKES\Graduate%20Jobs\Graduate%20Jobs%20-%20UK\Graduate%20labour%20market%20trend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LAKES\Graduate%20Jobs\log\gradjobuk_analysis_jul2015.xm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LAKES\Heterogenous%20Graduate%20Labour%20Markets\classification_statistics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LAKES\Heterogenous%20Graduate%20Labour%20Markets\results_oxrep_Jan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Data!$D$2</c:f>
              <c:strCache>
                <c:ptCount val="1"/>
                <c:pt idx="0">
                  <c:v>Female (GER)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Data!$E$1:$AU$1</c:f>
              <c:numCache>
                <c:formatCode>General</c:formatCode>
                <c:ptCount val="43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</c:numCache>
            </c:numRef>
          </c:cat>
          <c:val>
            <c:numRef>
              <c:f>Data!$E$2:$AT$2</c:f>
              <c:numCache>
                <c:formatCode>0</c:formatCode>
                <c:ptCount val="42"/>
                <c:pt idx="0">
                  <c:v>9.7351503372192525</c:v>
                </c:pt>
                <c:pt idx="1">
                  <c:v>10.444319725036502</c:v>
                </c:pt>
                <c:pt idx="2">
                  <c:v>11.133390426635698</c:v>
                </c:pt>
                <c:pt idx="3">
                  <c:v>11.892800331115724</c:v>
                </c:pt>
                <c:pt idx="4">
                  <c:v>13.33314037323</c:v>
                </c:pt>
                <c:pt idx="5">
                  <c:v>13.818940162658699</c:v>
                </c:pt>
                <c:pt idx="6">
                  <c:v>13.864560127258304</c:v>
                </c:pt>
                <c:pt idx="7">
                  <c:v>13.6641902923584</c:v>
                </c:pt>
                <c:pt idx="8">
                  <c:v>13.773799896240284</c:v>
                </c:pt>
                <c:pt idx="9">
                  <c:v>13.8884601593018</c:v>
                </c:pt>
                <c:pt idx="10">
                  <c:v>14.051440238952704</c:v>
                </c:pt>
                <c:pt idx="11">
                  <c:v>14.456970214843826</c:v>
                </c:pt>
                <c:pt idx="12">
                  <c:v>19.063840866088899</c:v>
                </c:pt>
                <c:pt idx="13">
                  <c:v>19.26382064819326</c:v>
                </c:pt>
                <c:pt idx="14">
                  <c:v>19.373960494995131</c:v>
                </c:pt>
                <c:pt idx="15">
                  <c:v>20.153980255126999</c:v>
                </c:pt>
                <c:pt idx="16">
                  <c:v>21.377740859985252</c:v>
                </c:pt>
                <c:pt idx="17">
                  <c:v>22.190999984741186</c:v>
                </c:pt>
                <c:pt idx="18">
                  <c:v>23.295280456542987</c:v>
                </c:pt>
                <c:pt idx="19">
                  <c:v>25.693090438842798</c:v>
                </c:pt>
                <c:pt idx="20">
                  <c:v>28.626979827880898</c:v>
                </c:pt>
                <c:pt idx="21">
                  <c:v>32.856758117675803</c:v>
                </c:pt>
                <c:pt idx="22">
                  <c:v>38.086620330810497</c:v>
                </c:pt>
                <c:pt idx="23">
                  <c:v>43.196529388428104</c:v>
                </c:pt>
                <c:pt idx="24">
                  <c:v>49.421340942382813</c:v>
                </c:pt>
                <c:pt idx="25">
                  <c:v>50.705291748046903</c:v>
                </c:pt>
                <c:pt idx="26">
                  <c:v>55.224258422851612</c:v>
                </c:pt>
                <c:pt idx="27">
                  <c:v>58.442661285400128</c:v>
                </c:pt>
                <c:pt idx="28">
                  <c:v>63.852161407470369</c:v>
                </c:pt>
                <c:pt idx="29">
                  <c:v>63.013111114502003</c:v>
                </c:pt>
                <c:pt idx="30">
                  <c:v>64.684608459472699</c:v>
                </c:pt>
                <c:pt idx="31">
                  <c:v>69.395187377928877</c:v>
                </c:pt>
                <c:pt idx="32">
                  <c:v>69.895042419432841</c:v>
                </c:pt>
                <c:pt idx="33">
                  <c:v>68.437461853027301</c:v>
                </c:pt>
                <c:pt idx="34">
                  <c:v>68.478401184081207</c:v>
                </c:pt>
                <c:pt idx="35">
                  <c:v>69.114768981933594</c:v>
                </c:pt>
                <c:pt idx="36">
                  <c:v>68.869499206542983</c:v>
                </c:pt>
                <c:pt idx="37">
                  <c:v>67.201248168945327</c:v>
                </c:pt>
                <c:pt idx="38">
                  <c:v>68.94094085693358</c:v>
                </c:pt>
                <c:pt idx="39">
                  <c:v>70.188720703124176</c:v>
                </c:pt>
                <c:pt idx="40">
                  <c:v>70.708396911620341</c:v>
                </c:pt>
                <c:pt idx="41">
                  <c:v>71.505996704101548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D72-4823-B7A3-66DDC8B95996}"/>
            </c:ext>
          </c:extLst>
        </c:ser>
        <c:ser>
          <c:idx val="1"/>
          <c:order val="1"/>
          <c:tx>
            <c:strRef>
              <c:f>Data!$D$3</c:f>
              <c:strCache>
                <c:ptCount val="1"/>
                <c:pt idx="0">
                  <c:v>Male (GER)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Data!$E$1:$AU$1</c:f>
              <c:numCache>
                <c:formatCode>General</c:formatCode>
                <c:ptCount val="43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</c:numCache>
            </c:numRef>
          </c:cat>
          <c:val>
            <c:numRef>
              <c:f>Data!$E$3:$AT$3</c:f>
              <c:numCache>
                <c:formatCode>0</c:formatCode>
                <c:ptCount val="42"/>
                <c:pt idx="0">
                  <c:v>19.110630035400401</c:v>
                </c:pt>
                <c:pt idx="1">
                  <c:v>19.983369827270486</c:v>
                </c:pt>
                <c:pt idx="2">
                  <c:v>20.414369583129723</c:v>
                </c:pt>
                <c:pt idx="3">
                  <c:v>20.8443508148193</c:v>
                </c:pt>
                <c:pt idx="4">
                  <c:v>22.898330688476602</c:v>
                </c:pt>
                <c:pt idx="5">
                  <c:v>23.59934997558565</c:v>
                </c:pt>
                <c:pt idx="6">
                  <c:v>23.816099166870131</c:v>
                </c:pt>
                <c:pt idx="7">
                  <c:v>23.677440643310501</c:v>
                </c:pt>
                <c:pt idx="8">
                  <c:v>23.771570205688501</c:v>
                </c:pt>
                <c:pt idx="9">
                  <c:v>23.242259979247827</c:v>
                </c:pt>
                <c:pt idx="10">
                  <c:v>23.40744972229</c:v>
                </c:pt>
                <c:pt idx="11">
                  <c:v>23.439699172973434</c:v>
                </c:pt>
                <c:pt idx="12">
                  <c:v>23.378299713134787</c:v>
                </c:pt>
                <c:pt idx="13">
                  <c:v>23.36774063110331</c:v>
                </c:pt>
                <c:pt idx="14">
                  <c:v>23.184810638427699</c:v>
                </c:pt>
                <c:pt idx="15">
                  <c:v>23.454420089721534</c:v>
                </c:pt>
                <c:pt idx="16">
                  <c:v>24.239139556884787</c:v>
                </c:pt>
                <c:pt idx="17">
                  <c:v>24.879890441894702</c:v>
                </c:pt>
                <c:pt idx="18">
                  <c:v>25.8590393066406</c:v>
                </c:pt>
                <c:pt idx="19">
                  <c:v>27.531600952148388</c:v>
                </c:pt>
                <c:pt idx="20">
                  <c:v>29.865009307861087</c:v>
                </c:pt>
                <c:pt idx="21">
                  <c:v>33.5631294250488</c:v>
                </c:pt>
                <c:pt idx="22">
                  <c:v>37.647819519042699</c:v>
                </c:pt>
                <c:pt idx="23">
                  <c:v>41.984840393065994</c:v>
                </c:pt>
                <c:pt idx="24">
                  <c:v>46.449378967285199</c:v>
                </c:pt>
                <c:pt idx="25">
                  <c:v>48.697261810302457</c:v>
                </c:pt>
                <c:pt idx="26">
                  <c:v>50.556999206542997</c:v>
                </c:pt>
                <c:pt idx="27">
                  <c:v>51.869270324707003</c:v>
                </c:pt>
                <c:pt idx="28">
                  <c:v>55.585758209228501</c:v>
                </c:pt>
                <c:pt idx="29">
                  <c:v>53.21453094482456</c:v>
                </c:pt>
                <c:pt idx="30">
                  <c:v>53.147830963134801</c:v>
                </c:pt>
                <c:pt idx="31">
                  <c:v>55.065570831298913</c:v>
                </c:pt>
                <c:pt idx="32">
                  <c:v>53.642589569091797</c:v>
                </c:pt>
                <c:pt idx="33">
                  <c:v>49.839241027831974</c:v>
                </c:pt>
                <c:pt idx="34">
                  <c:v>49.269199371337912</c:v>
                </c:pt>
                <c:pt idx="35">
                  <c:v>49.171039581298459</c:v>
                </c:pt>
                <c:pt idx="36">
                  <c:v>48.996089935302457</c:v>
                </c:pt>
                <c:pt idx="37">
                  <c:v>47.779029846191413</c:v>
                </c:pt>
                <c:pt idx="38">
                  <c:v>49.527698516845703</c:v>
                </c:pt>
                <c:pt idx="39">
                  <c:v>51.294601440429965</c:v>
                </c:pt>
                <c:pt idx="40">
                  <c:v>52.091518402099602</c:v>
                </c:pt>
                <c:pt idx="41">
                  <c:v>52.744949340820313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D72-4823-B7A3-66DDC8B95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358400"/>
        <c:axId val="142505520"/>
      </c:lineChart>
      <c:lineChart>
        <c:grouping val="standard"/>
        <c:varyColors val="0"/>
        <c:ser>
          <c:idx val="2"/>
          <c:order val="2"/>
          <c:tx>
            <c:strRef>
              <c:f>Data!$D$6</c:f>
              <c:strCache>
                <c:ptCount val="1"/>
                <c:pt idx="0">
                  <c:v>Female (LF)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Data!$E$1:$AU$1</c:f>
              <c:numCache>
                <c:formatCode>General</c:formatCode>
                <c:ptCount val="43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</c:numCache>
            </c:numRef>
          </c:cat>
          <c:val>
            <c:numRef>
              <c:f>Data!$E$6:$AU$6</c:f>
              <c:numCache>
                <c:formatCode>General</c:formatCode>
                <c:ptCount val="43"/>
                <c:pt idx="21" formatCode="0.0">
                  <c:v>18.425482644505678</c:v>
                </c:pt>
                <c:pt idx="22" formatCode="0.0">
                  <c:v>19.757514358777442</c:v>
                </c:pt>
                <c:pt idx="23" formatCode="0.0">
                  <c:v>21.197702366888031</c:v>
                </c:pt>
                <c:pt idx="24" formatCode="0.0">
                  <c:v>21.80211066789073</c:v>
                </c:pt>
                <c:pt idx="25" formatCode="0.0">
                  <c:v>22.941975735453735</c:v>
                </c:pt>
                <c:pt idx="26" formatCode="0.0">
                  <c:v>24.02156342817101</c:v>
                </c:pt>
                <c:pt idx="28" formatCode="0.0">
                  <c:v>25.288888192038133</c:v>
                </c:pt>
                <c:pt idx="29" formatCode="0.0">
                  <c:v>26.009659293199789</c:v>
                </c:pt>
                <c:pt idx="30" formatCode="0.0">
                  <c:v>27.061440987859587</c:v>
                </c:pt>
                <c:pt idx="31" formatCode="0.0">
                  <c:v>28.123454347611037</c:v>
                </c:pt>
                <c:pt idx="32" formatCode="0.0">
                  <c:v>28.778816341073156</c:v>
                </c:pt>
                <c:pt idx="33" formatCode="0.0">
                  <c:v>30.332576965993432</c:v>
                </c:pt>
                <c:pt idx="34" formatCode="0.0">
                  <c:v>31.217692041088718</c:v>
                </c:pt>
                <c:pt idx="35" formatCode="0.0">
                  <c:v>32.500235919250287</c:v>
                </c:pt>
                <c:pt idx="36" formatCode="0.0">
                  <c:v>33.906994569500995</c:v>
                </c:pt>
                <c:pt idx="37" formatCode="0.0">
                  <c:v>34.714063147663744</c:v>
                </c:pt>
                <c:pt idx="38" formatCode="0.0">
                  <c:v>36.133404293063428</c:v>
                </c:pt>
                <c:pt idx="39" formatCode="0.0">
                  <c:v>38.200134794792646</c:v>
                </c:pt>
                <c:pt idx="40" formatCode="0.0">
                  <c:v>39.159259337457506</c:v>
                </c:pt>
                <c:pt idx="41" formatCode="0.0">
                  <c:v>40.737926081894145</c:v>
                </c:pt>
                <c:pt idx="42" formatCode="0.0">
                  <c:v>42.449523178625157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D72-4823-B7A3-66DDC8B95996}"/>
            </c:ext>
          </c:extLst>
        </c:ser>
        <c:ser>
          <c:idx val="3"/>
          <c:order val="3"/>
          <c:tx>
            <c:strRef>
              <c:f>Data!$D$7</c:f>
              <c:strCache>
                <c:ptCount val="1"/>
                <c:pt idx="0">
                  <c:v>Male (LF)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Data!$E$1:$AU$1</c:f>
              <c:numCache>
                <c:formatCode>General</c:formatCode>
                <c:ptCount val="43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</c:numCache>
            </c:numRef>
          </c:cat>
          <c:val>
            <c:numRef>
              <c:f>Data!$E$7:$AU$7</c:f>
              <c:numCache>
                <c:formatCode>General</c:formatCode>
                <c:ptCount val="43"/>
                <c:pt idx="21" formatCode="0.0">
                  <c:v>19.063545150501589</c:v>
                </c:pt>
                <c:pt idx="22" formatCode="0.0">
                  <c:v>20.804174691252225</c:v>
                </c:pt>
                <c:pt idx="23" formatCode="0.0">
                  <c:v>21.896211397644091</c:v>
                </c:pt>
                <c:pt idx="24" formatCode="0.0">
                  <c:v>22.946172027802728</c:v>
                </c:pt>
                <c:pt idx="25" formatCode="0.0">
                  <c:v>23.412791620377689</c:v>
                </c:pt>
                <c:pt idx="26" formatCode="0.0">
                  <c:v>24.168621236132886</c:v>
                </c:pt>
                <c:pt idx="28" formatCode="0.0">
                  <c:v>25.348383319237527</c:v>
                </c:pt>
                <c:pt idx="29" formatCode="0.0">
                  <c:v>26.06937536334863</c:v>
                </c:pt>
                <c:pt idx="30" formatCode="0.0">
                  <c:v>26.552704711432817</c:v>
                </c:pt>
                <c:pt idx="31" formatCode="0.0">
                  <c:v>26.432760572075082</c:v>
                </c:pt>
                <c:pt idx="32" formatCode="0.0">
                  <c:v>27.506259676217056</c:v>
                </c:pt>
                <c:pt idx="33" formatCode="0.0">
                  <c:v>28.583698086319089</c:v>
                </c:pt>
                <c:pt idx="34" formatCode="0.0">
                  <c:v>28.823994081727289</c:v>
                </c:pt>
                <c:pt idx="35" formatCode="0.0">
                  <c:v>29.503753256638593</c:v>
                </c:pt>
                <c:pt idx="36" formatCode="0.0">
                  <c:v>30.31014950891457</c:v>
                </c:pt>
                <c:pt idx="37" formatCode="0.0">
                  <c:v>30.328208376988862</c:v>
                </c:pt>
                <c:pt idx="38" formatCode="0.0">
                  <c:v>31.839978579426631</c:v>
                </c:pt>
                <c:pt idx="39" formatCode="0.0">
                  <c:v>33.337592950941378</c:v>
                </c:pt>
                <c:pt idx="40" formatCode="0.0">
                  <c:v>34.858073776200236</c:v>
                </c:pt>
                <c:pt idx="41" formatCode="0.0">
                  <c:v>36.277979749421633</c:v>
                </c:pt>
                <c:pt idx="42" formatCode="0.0">
                  <c:v>36.779654928818601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D72-4823-B7A3-66DDC8B95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506288"/>
        <c:axId val="142505904"/>
      </c:lineChart>
      <c:catAx>
        <c:axId val="14235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05520"/>
        <c:crosses val="autoZero"/>
        <c:auto val="1"/>
        <c:lblAlgn val="ctr"/>
        <c:lblOffset val="100"/>
        <c:noMultiLvlLbl val="0"/>
      </c:catAx>
      <c:valAx>
        <c:axId val="142505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Gross Enrolment Ratio Tertiary Education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58400"/>
        <c:crosses val="autoZero"/>
        <c:crossBetween val="between"/>
      </c:valAx>
      <c:valAx>
        <c:axId val="142505904"/>
        <c:scaling>
          <c:orientation val="minMax"/>
          <c:max val="8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Proportion in LF with Tertiary Education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06288"/>
        <c:crosses val="max"/>
        <c:crossBetween val="between"/>
      </c:valAx>
      <c:catAx>
        <c:axId val="142506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425059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decomposition!$B$1</c:f>
              <c:strCache>
                <c:ptCount val="1"/>
                <c:pt idx="0">
                  <c:v>Δ occupational upskilling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decomposition!$A$2:$A$6</c:f>
              <c:strCache>
                <c:ptCount val="5"/>
                <c:pt idx="0">
                  <c:v>Men</c:v>
                </c:pt>
                <c:pt idx="1">
                  <c:v>Women</c:v>
                </c:pt>
                <c:pt idx="2">
                  <c:v>Age&lt;40</c:v>
                </c:pt>
                <c:pt idx="3">
                  <c:v>Age&gt;=40</c:v>
                </c:pt>
                <c:pt idx="4">
                  <c:v>ALL</c:v>
                </c:pt>
              </c:strCache>
            </c:strRef>
          </c:cat>
          <c:val>
            <c:numRef>
              <c:f>decomposition!$B$2:$B$6</c:f>
              <c:numCache>
                <c:formatCode>0.0%</c:formatCode>
                <c:ptCount val="5"/>
                <c:pt idx="0">
                  <c:v>3.6111100000000076E-2</c:v>
                </c:pt>
                <c:pt idx="1">
                  <c:v>2.1085200000000259E-2</c:v>
                </c:pt>
                <c:pt idx="2">
                  <c:v>2.4300300000000025E-2</c:v>
                </c:pt>
                <c:pt idx="3">
                  <c:v>3.3768699999999978E-2</c:v>
                </c:pt>
                <c:pt idx="4">
                  <c:v>2.965570000000007E-2</c:v>
                </c:pt>
              </c:numCache>
            </c:numRef>
          </c:val>
        </c:ser>
        <c:ser>
          <c:idx val="1"/>
          <c:order val="1"/>
          <c:tx>
            <c:strRef>
              <c:f>decomposition!$C$1</c:f>
              <c:strCache>
                <c:ptCount val="1"/>
                <c:pt idx="0">
                  <c:v>Δ employment growth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decomposition!$A$2:$A$6</c:f>
              <c:strCache>
                <c:ptCount val="5"/>
                <c:pt idx="0">
                  <c:v>Men</c:v>
                </c:pt>
                <c:pt idx="1">
                  <c:v>Women</c:v>
                </c:pt>
                <c:pt idx="2">
                  <c:v>Age&lt;40</c:v>
                </c:pt>
                <c:pt idx="3">
                  <c:v>Age&gt;=40</c:v>
                </c:pt>
                <c:pt idx="4">
                  <c:v>ALL</c:v>
                </c:pt>
              </c:strCache>
            </c:strRef>
          </c:cat>
          <c:val>
            <c:numRef>
              <c:f>decomposition!$C$2:$C$6</c:f>
              <c:numCache>
                <c:formatCode>0.0%</c:formatCode>
                <c:ptCount val="5"/>
                <c:pt idx="0">
                  <c:v>3.3867000000000015E-2</c:v>
                </c:pt>
                <c:pt idx="1">
                  <c:v>0.102511</c:v>
                </c:pt>
                <c:pt idx="2">
                  <c:v>8.9531500000000264E-2</c:v>
                </c:pt>
                <c:pt idx="3">
                  <c:v>4.5278999999999986E-2</c:v>
                </c:pt>
                <c:pt idx="4">
                  <c:v>6.6211599999999995E-2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4159256"/>
        <c:axId val="142652616"/>
      </c:barChart>
      <c:catAx>
        <c:axId val="94159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652616"/>
        <c:crosses val="autoZero"/>
        <c:auto val="1"/>
        <c:lblAlgn val="ctr"/>
        <c:lblOffset val="100"/>
        <c:noMultiLvlLbl val="0"/>
      </c:catAx>
      <c:valAx>
        <c:axId val="1426526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159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1997-2001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25th</c:v>
                </c:pt>
                <c:pt idx="1">
                  <c:v>median</c:v>
                </c:pt>
                <c:pt idx="2">
                  <c:v>75th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0.47299999999999998</c:v>
                </c:pt>
                <c:pt idx="1">
                  <c:v>0.5</c:v>
                </c:pt>
                <c:pt idx="2">
                  <c:v>0.51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2006-2012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25th</c:v>
                </c:pt>
                <c:pt idx="1">
                  <c:v>median</c:v>
                </c:pt>
                <c:pt idx="2">
                  <c:v>75th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0.42</c:v>
                </c:pt>
                <c:pt idx="1">
                  <c:v>0.53800000000000003</c:v>
                </c:pt>
                <c:pt idx="2">
                  <c:v>0.58599999999999997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772696"/>
        <c:axId val="172563288"/>
      </c:barChart>
      <c:catAx>
        <c:axId val="171772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72563288"/>
        <c:crosses val="autoZero"/>
        <c:auto val="1"/>
        <c:lblAlgn val="ctr"/>
        <c:lblOffset val="100"/>
        <c:noMultiLvlLbl val="0"/>
      </c:catAx>
      <c:valAx>
        <c:axId val="172563288"/>
        <c:scaling>
          <c:orientation val="minMax"/>
          <c:min val="0.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7177269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1997-2001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Men</c:v>
                </c:pt>
                <c:pt idx="2">
                  <c:v>Women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-0.375</c:v>
                </c:pt>
                <c:pt idx="1">
                  <c:v>-0.35299999999999998</c:v>
                </c:pt>
                <c:pt idx="2">
                  <c:v>-0.40600000000000003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2006-2012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Men</c:v>
                </c:pt>
                <c:pt idx="2">
                  <c:v>Women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-0.48499999999999999</c:v>
                </c:pt>
                <c:pt idx="1">
                  <c:v>-0.44800000000000001</c:v>
                </c:pt>
                <c:pt idx="2">
                  <c:v>-0.52100000000000002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285544"/>
        <c:axId val="172883384"/>
      </c:barChart>
      <c:catAx>
        <c:axId val="172285544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low"/>
        <c:txPr>
          <a:bodyPr/>
          <a:lstStyle/>
          <a:p>
            <a:pPr>
              <a:defRPr sz="2000"/>
            </a:pPr>
            <a:endParaRPr lang="en-US"/>
          </a:p>
        </c:txPr>
        <c:crossAx val="172883384"/>
        <c:crosses val="autoZero"/>
        <c:auto val="1"/>
        <c:lblAlgn val="ctr"/>
        <c:lblOffset val="100"/>
        <c:noMultiLvlLbl val="0"/>
      </c:catAx>
      <c:valAx>
        <c:axId val="172883384"/>
        <c:scaling>
          <c:orientation val="minMax"/>
          <c:max val="-0.2"/>
          <c:min val="-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7228554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observed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'R1 - demand for gradjobs'!$A$2:$A$16</c:f>
              <c:strCache>
                <c:ptCount val="15"/>
                <c:pt idx="0">
                  <c:v>Germany</c:v>
                </c:pt>
                <c:pt idx="1">
                  <c:v>France</c:v>
                </c:pt>
                <c:pt idx="2">
                  <c:v>Japan</c:v>
                </c:pt>
                <c:pt idx="3">
                  <c:v>Czech Republic</c:v>
                </c:pt>
                <c:pt idx="4">
                  <c:v>Italy</c:v>
                </c:pt>
                <c:pt idx="5">
                  <c:v>Spain</c:v>
                </c:pt>
                <c:pt idx="6">
                  <c:v>Slovak Republic</c:v>
                </c:pt>
                <c:pt idx="7">
                  <c:v>Korea</c:v>
                </c:pt>
                <c:pt idx="8">
                  <c:v>UK (Engl. /N.Irl.)</c:v>
                </c:pt>
                <c:pt idx="9">
                  <c:v>Cyprus</c:v>
                </c:pt>
                <c:pt idx="10">
                  <c:v>Denmark</c:v>
                </c:pt>
                <c:pt idx="11">
                  <c:v>Poland</c:v>
                </c:pt>
                <c:pt idx="12">
                  <c:v>Belgium (Flanders)</c:v>
                </c:pt>
                <c:pt idx="13">
                  <c:v>Netherlands</c:v>
                </c:pt>
                <c:pt idx="14">
                  <c:v>Norway</c:v>
                </c:pt>
              </c:strCache>
            </c:strRef>
          </c:cat>
          <c:val>
            <c:numRef>
              <c:f>'R1 - demand for gradjobs'!$E$2:$E$16</c:f>
              <c:numCache>
                <c:formatCode>0.0</c:formatCode>
                <c:ptCount val="15"/>
                <c:pt idx="0">
                  <c:v>21.918299999999984</c:v>
                </c:pt>
                <c:pt idx="1">
                  <c:v>23.063179999999988</c:v>
                </c:pt>
                <c:pt idx="2">
                  <c:v>25.006790000000002</c:v>
                </c:pt>
                <c:pt idx="3">
                  <c:v>25.763039999999979</c:v>
                </c:pt>
                <c:pt idx="4">
                  <c:v>26.441890000000001</c:v>
                </c:pt>
                <c:pt idx="5">
                  <c:v>27.199289999999987</c:v>
                </c:pt>
                <c:pt idx="6">
                  <c:v>33.955310000000011</c:v>
                </c:pt>
                <c:pt idx="7">
                  <c:v>35.157160000000005</c:v>
                </c:pt>
                <c:pt idx="8">
                  <c:v>35.77008</c:v>
                </c:pt>
                <c:pt idx="9">
                  <c:v>36.131270000000001</c:v>
                </c:pt>
                <c:pt idx="10">
                  <c:v>37.030300000000011</c:v>
                </c:pt>
                <c:pt idx="11">
                  <c:v>39.38991</c:v>
                </c:pt>
                <c:pt idx="12">
                  <c:v>43.182870000000001</c:v>
                </c:pt>
                <c:pt idx="13">
                  <c:v>43.435380000000002</c:v>
                </c:pt>
                <c:pt idx="14">
                  <c:v>43.572160000000011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467256"/>
        <c:axId val="172467648"/>
      </c:barChart>
      <c:catAx>
        <c:axId val="172467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467648"/>
        <c:crosses val="autoZero"/>
        <c:auto val="1"/>
        <c:lblAlgn val="ctr"/>
        <c:lblOffset val="100"/>
        <c:noMultiLvlLbl val="0"/>
      </c:catAx>
      <c:valAx>
        <c:axId val="17246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Proportion of Graduate Jobs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467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Sheet1!$C$52</c:f>
              <c:strCache>
                <c:ptCount val="1"/>
                <c:pt idx="0">
                  <c:v>Observed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Sheet1!$B$53:$B$74</c:f>
              <c:strCache>
                <c:ptCount val="22"/>
                <c:pt idx="0">
                  <c:v>Finland</c:v>
                </c:pt>
                <c:pt idx="1">
                  <c:v>Poland</c:v>
                </c:pt>
                <c:pt idx="2">
                  <c:v>Norway</c:v>
                </c:pt>
                <c:pt idx="3">
                  <c:v>Germany</c:v>
                </c:pt>
                <c:pt idx="4">
                  <c:v>Cyprus</c:v>
                </c:pt>
                <c:pt idx="5">
                  <c:v>Italy</c:v>
                </c:pt>
                <c:pt idx="6">
                  <c:v>Sweden</c:v>
                </c:pt>
                <c:pt idx="7">
                  <c:v>Netherlands</c:v>
                </c:pt>
                <c:pt idx="8">
                  <c:v>Slovakia</c:v>
                </c:pt>
                <c:pt idx="9">
                  <c:v>Belgium</c:v>
                </c:pt>
                <c:pt idx="10">
                  <c:v>Spain</c:v>
                </c:pt>
                <c:pt idx="11">
                  <c:v>France</c:v>
                </c:pt>
                <c:pt idx="12">
                  <c:v>Austria</c:v>
                </c:pt>
                <c:pt idx="13">
                  <c:v>Denmark</c:v>
                </c:pt>
                <c:pt idx="14">
                  <c:v>Estonia</c:v>
                </c:pt>
                <c:pt idx="15">
                  <c:v>United States</c:v>
                </c:pt>
                <c:pt idx="16">
                  <c:v>United Kingdom</c:v>
                </c:pt>
                <c:pt idx="17">
                  <c:v>Korea</c:v>
                </c:pt>
                <c:pt idx="18">
                  <c:v>Ireland</c:v>
                </c:pt>
                <c:pt idx="19">
                  <c:v>Canada</c:v>
                </c:pt>
                <c:pt idx="20">
                  <c:v>Czech</c:v>
                </c:pt>
                <c:pt idx="21">
                  <c:v>Japan</c:v>
                </c:pt>
              </c:strCache>
            </c:strRef>
          </c:cat>
          <c:val>
            <c:numRef>
              <c:f>Sheet1!$C$53:$C$74</c:f>
              <c:numCache>
                <c:formatCode>0.0%</c:formatCode>
                <c:ptCount val="22"/>
                <c:pt idx="0">
                  <c:v>0.11100000000000002</c:v>
                </c:pt>
                <c:pt idx="1">
                  <c:v>0.15200000000000027</c:v>
                </c:pt>
                <c:pt idx="2">
                  <c:v>0.15300000000000027</c:v>
                </c:pt>
                <c:pt idx="3">
                  <c:v>0.16300000000000003</c:v>
                </c:pt>
                <c:pt idx="4">
                  <c:v>0.17300000000000001</c:v>
                </c:pt>
                <c:pt idx="5">
                  <c:v>0.17400000000000004</c:v>
                </c:pt>
                <c:pt idx="6">
                  <c:v>0.18800000000000031</c:v>
                </c:pt>
                <c:pt idx="7">
                  <c:v>0.20500000000000004</c:v>
                </c:pt>
                <c:pt idx="8">
                  <c:v>0.23100000000000001</c:v>
                </c:pt>
                <c:pt idx="9">
                  <c:v>0.26300000000000001</c:v>
                </c:pt>
                <c:pt idx="10">
                  <c:v>0.27400000000000002</c:v>
                </c:pt>
                <c:pt idx="11">
                  <c:v>0.28500000000000031</c:v>
                </c:pt>
                <c:pt idx="12">
                  <c:v>0.28600000000000031</c:v>
                </c:pt>
                <c:pt idx="13">
                  <c:v>0.30500000000000038</c:v>
                </c:pt>
                <c:pt idx="14">
                  <c:v>0.32300000000000062</c:v>
                </c:pt>
                <c:pt idx="15">
                  <c:v>0.32500000000000062</c:v>
                </c:pt>
                <c:pt idx="16">
                  <c:v>0.3410000000000003</c:v>
                </c:pt>
                <c:pt idx="17">
                  <c:v>0.35100000000000031</c:v>
                </c:pt>
                <c:pt idx="18">
                  <c:v>0.37100000000000055</c:v>
                </c:pt>
                <c:pt idx="19">
                  <c:v>0.37200000000000055</c:v>
                </c:pt>
                <c:pt idx="20">
                  <c:v>0.37300000000000055</c:v>
                </c:pt>
                <c:pt idx="21">
                  <c:v>0.48500000000000032</c:v>
                </c:pt>
              </c:numCache>
            </c:numRef>
          </c:val>
        </c:ser>
        <c:ser>
          <c:idx val="1"/>
          <c:order val="1"/>
          <c:tx>
            <c:strRef>
              <c:f>Sheet1!$D$52</c:f>
              <c:strCache>
                <c:ptCount val="1"/>
                <c:pt idx="0">
                  <c:v>Skills Adjusted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Sheet1!$B$53:$B$74</c:f>
              <c:strCache>
                <c:ptCount val="22"/>
                <c:pt idx="0">
                  <c:v>Finland</c:v>
                </c:pt>
                <c:pt idx="1">
                  <c:v>Poland</c:v>
                </c:pt>
                <c:pt idx="2">
                  <c:v>Norway</c:v>
                </c:pt>
                <c:pt idx="3">
                  <c:v>Germany</c:v>
                </c:pt>
                <c:pt idx="4">
                  <c:v>Cyprus</c:v>
                </c:pt>
                <c:pt idx="5">
                  <c:v>Italy</c:v>
                </c:pt>
                <c:pt idx="6">
                  <c:v>Sweden</c:v>
                </c:pt>
                <c:pt idx="7">
                  <c:v>Netherlands</c:v>
                </c:pt>
                <c:pt idx="8">
                  <c:v>Slovakia</c:v>
                </c:pt>
                <c:pt idx="9">
                  <c:v>Belgium</c:v>
                </c:pt>
                <c:pt idx="10">
                  <c:v>Spain</c:v>
                </c:pt>
                <c:pt idx="11">
                  <c:v>France</c:v>
                </c:pt>
                <c:pt idx="12">
                  <c:v>Austria</c:v>
                </c:pt>
                <c:pt idx="13">
                  <c:v>Denmark</c:v>
                </c:pt>
                <c:pt idx="14">
                  <c:v>Estonia</c:v>
                </c:pt>
                <c:pt idx="15">
                  <c:v>United States</c:v>
                </c:pt>
                <c:pt idx="16">
                  <c:v>United Kingdom</c:v>
                </c:pt>
                <c:pt idx="17">
                  <c:v>Korea</c:v>
                </c:pt>
                <c:pt idx="18">
                  <c:v>Ireland</c:v>
                </c:pt>
                <c:pt idx="19">
                  <c:v>Canada</c:v>
                </c:pt>
                <c:pt idx="20">
                  <c:v>Czech</c:v>
                </c:pt>
                <c:pt idx="21">
                  <c:v>Japan</c:v>
                </c:pt>
              </c:strCache>
            </c:strRef>
          </c:cat>
          <c:val>
            <c:numRef>
              <c:f>Sheet1!$D$53:$D$74</c:f>
              <c:numCache>
                <c:formatCode>0.0%</c:formatCode>
                <c:ptCount val="22"/>
                <c:pt idx="0">
                  <c:v>0.10100000000000002</c:v>
                </c:pt>
                <c:pt idx="1">
                  <c:v>0.13800000000000001</c:v>
                </c:pt>
                <c:pt idx="2">
                  <c:v>0.13900000000000001</c:v>
                </c:pt>
                <c:pt idx="3">
                  <c:v>0.13300000000000001</c:v>
                </c:pt>
                <c:pt idx="4">
                  <c:v>0.15300000000000027</c:v>
                </c:pt>
                <c:pt idx="5">
                  <c:v>0.15100000000000027</c:v>
                </c:pt>
                <c:pt idx="6">
                  <c:v>0.17</c:v>
                </c:pt>
                <c:pt idx="7">
                  <c:v>0.19200000000000003</c:v>
                </c:pt>
                <c:pt idx="8">
                  <c:v>0.20600000000000004</c:v>
                </c:pt>
                <c:pt idx="9">
                  <c:v>0.23600000000000004</c:v>
                </c:pt>
                <c:pt idx="10">
                  <c:v>0.25800000000000001</c:v>
                </c:pt>
                <c:pt idx="11">
                  <c:v>0.26</c:v>
                </c:pt>
                <c:pt idx="12">
                  <c:v>0.252</c:v>
                </c:pt>
                <c:pt idx="13">
                  <c:v>0.28300000000000008</c:v>
                </c:pt>
                <c:pt idx="14">
                  <c:v>0.30400000000000038</c:v>
                </c:pt>
                <c:pt idx="15">
                  <c:v>0.30300000000000032</c:v>
                </c:pt>
                <c:pt idx="16">
                  <c:v>0.29800000000000032</c:v>
                </c:pt>
                <c:pt idx="17">
                  <c:v>0.32400000000000062</c:v>
                </c:pt>
                <c:pt idx="18">
                  <c:v>0.35600000000000032</c:v>
                </c:pt>
                <c:pt idx="19">
                  <c:v>0.34500000000000031</c:v>
                </c:pt>
                <c:pt idx="20">
                  <c:v>0.33200000000000074</c:v>
                </c:pt>
                <c:pt idx="21">
                  <c:v>0.44800000000000006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468432"/>
        <c:axId val="172468824"/>
      </c:barChart>
      <c:catAx>
        <c:axId val="17246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468824"/>
        <c:crosses val="autoZero"/>
        <c:auto val="1"/>
        <c:lblAlgn val="ctr"/>
        <c:lblOffset val="100"/>
        <c:noMultiLvlLbl val="0"/>
      </c:catAx>
      <c:valAx>
        <c:axId val="172468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46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2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4F20234-EBAA-4F9C-93F8-65845A871C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8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532F3A5-0CF9-4FE4-B3D9-DEA2A92073D8}" type="datetimeFigureOut">
              <a:rPr lang="en-GB"/>
              <a:pPr>
                <a:defRPr/>
              </a:pPr>
              <a:t>20/07/2016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AE1D9B-ED25-4336-9E1F-DB0529A750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091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E1D9B-ED25-4336-9E1F-DB0529A7505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91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68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Overall, 3-5% point difference, depending on the age range.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E1D9B-ED25-4336-9E1F-DB0529A75050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7453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503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503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 In this diagram, the qualification level implied by graduate is</a:t>
            </a:r>
            <a:r>
              <a:rPr lang="en-GB" baseline="0" dirty="0" smtClean="0"/>
              <a:t> higher than that used for the purely UK study, in that it excludes non-degree level tertiary education, such as foundation year programmes and some professional programmes. This is the main reason why the proportion of graduate jobs in this analysis is a few percentage points lower.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39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Large range: Finland (10%) to Japan</a:t>
            </a:r>
            <a:r>
              <a:rPr lang="en-GB" baseline="0" smtClean="0"/>
              <a:t> (nearly half).  </a:t>
            </a:r>
          </a:p>
          <a:p>
            <a:r>
              <a:rPr lang="en-GB" baseline="0" smtClean="0"/>
              <a:t>Anglophone at high end; Scandinavian mainly lower; but no simple classification holds.</a:t>
            </a:r>
          </a:p>
          <a:p>
            <a:endParaRPr lang="en-GB" baseline="0" smtClean="0"/>
          </a:p>
          <a:p>
            <a:r>
              <a:rPr lang="en-GB" baseline="0" smtClean="0"/>
              <a:t>Underemployment is partly explained by skills (competences); but accounting decomposition exercise suggests that this makes only a small difference.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E1D9B-ED25-4336-9E1F-DB0529A75050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415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262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693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E1D9B-ED25-4336-9E1F-DB0529A75050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530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242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Overall index of graduate skills requirement</a:t>
            </a:r>
            <a:r>
              <a:rPr lang="en-GB" baseline="0" dirty="0" smtClean="0"/>
              <a:t> as a weighted linear combination  of the independent variables. Weights estimated by LPM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229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Alternative methods produced similar results with same data.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25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Alternative methods produced similar results with same data.</a:t>
            </a:r>
          </a:p>
          <a:p>
            <a:r>
              <a:rPr lang="en-GB" dirty="0" smtClean="0"/>
              <a:t>No sharp distinction between graduate and non-graduate jobs at the margin. </a:t>
            </a:r>
          </a:p>
          <a:p>
            <a:r>
              <a:rPr lang="en-GB" dirty="0" smtClean="0"/>
              <a:t>Occupations</a:t>
            </a:r>
            <a:r>
              <a:rPr lang="en-GB" baseline="0" dirty="0" smtClean="0"/>
              <a:t> distributed across the whole range of the skills score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090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what the average scores</a:t>
            </a:r>
            <a:r>
              <a:rPr lang="en-GB" baseline="0" dirty="0" smtClean="0"/>
              <a:t> look like, across the major occupational groups.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C770-2D01-4162-8A4C-B117532B0B5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12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CE7BE-EF92-4B99-A4FC-1287C2AA67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AEE88-987C-4910-9B56-B7047E4389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2BB1C-7317-4785-B583-479D23E775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87095-A25C-4AFC-9B8E-022FC764B4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77023-BB28-404B-AC06-73F316C62F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EA9B0-8CA0-4BBC-92C8-EB5390BB42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E08B4-E810-44A3-A767-BA930998A9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C0308-5C08-4F5C-8B8C-8BEB827311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C52A8-55D9-4E03-A9CA-0FBBFCD391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84CDBD-0029-49CE-819C-C4939D0EA0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9985F0-560B-4B80-B594-14F4F41BBF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dirty="0" smtClean="0"/>
              <a:t>Skills and Employment Survey 2012; reports at http://www.llakes.org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73BEDE-28C3-4317-B13E-74439364C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034" y="908720"/>
            <a:ext cx="8229600" cy="3744416"/>
          </a:xfrm>
        </p:spPr>
        <p:txBody>
          <a:bodyPr>
            <a:normAutofit/>
          </a:bodyPr>
          <a:lstStyle/>
          <a:p>
            <a:r>
              <a:rPr lang="en-GB" sz="3600" b="1" smtClean="0"/>
              <a:t>Employment in Graduate Jobs </a:t>
            </a: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>Francis Green</a:t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2200" smtClean="0"/>
              <a:t>Professor of Work and Education Economics, UCL IoE </a:t>
            </a:r>
            <a:br>
              <a:rPr lang="en-GB" sz="2200" smtClean="0"/>
            </a:br>
            <a:r>
              <a:rPr lang="en-GB" sz="2200" smtClean="0"/>
              <a:t/>
            </a:r>
            <a:br>
              <a:rPr lang="en-GB" sz="2200" smtClean="0"/>
            </a:br>
            <a:r>
              <a:rPr lang="en-GB" sz="2200" smtClean="0"/>
              <a:t>Co-author: Golo Henseke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custom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59" y="5301208"/>
            <a:ext cx="1991001" cy="940584"/>
          </a:xfrm>
          <a:prstGeom prst="rect">
            <a:avLst/>
          </a:prstGeom>
          <a:noFill/>
        </p:spPr>
      </p:pic>
      <p:pic>
        <p:nvPicPr>
          <p:cNvPr id="9217" name="Picture 1" descr="H:\UCL-IOE 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4040" y="5301208"/>
            <a:ext cx="1887919" cy="97958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87095-A25C-4AFC-9B8E-022FC764B40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301209"/>
            <a:ext cx="1656184" cy="93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427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434-B8BD-4409-9D79-F62ADDB6CDE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71600" y="476672"/>
            <a:ext cx="6912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sz="3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Graduate Skills Requirements Index by Major </a:t>
            </a:r>
            <a:r>
              <a:rPr lang="en-GB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Groups (SOC 2010)</a:t>
            </a:r>
            <a:endParaRPr lang="en-GB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12328"/>
            <a:ext cx="7715199" cy="4864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Validation of SOC(HE)_GH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GB" smtClean="0"/>
              <a:t>close to concept</a:t>
            </a:r>
          </a:p>
          <a:p>
            <a:r>
              <a:rPr lang="en-GB" smtClean="0"/>
              <a:t>plausible </a:t>
            </a:r>
            <a:r>
              <a:rPr lang="en-GB" dirty="0" smtClean="0"/>
              <a:t>distribution by occupation group</a:t>
            </a:r>
          </a:p>
          <a:p>
            <a:r>
              <a:rPr lang="en-GB" smtClean="0"/>
              <a:t>Criterion validity. Graduate jobs should:</a:t>
            </a:r>
            <a:endParaRPr lang="en-GB" dirty="0" smtClean="0"/>
          </a:p>
          <a:p>
            <a:pPr lvl="1"/>
            <a:r>
              <a:rPr lang="en-GB" smtClean="0"/>
              <a:t>pay </a:t>
            </a:r>
            <a:r>
              <a:rPr lang="en-GB" dirty="0" smtClean="0"/>
              <a:t>more wages</a:t>
            </a:r>
          </a:p>
          <a:p>
            <a:pPr lvl="1"/>
            <a:r>
              <a:rPr lang="en-GB" smtClean="0"/>
              <a:t>make </a:t>
            </a:r>
            <a:r>
              <a:rPr lang="en-GB" dirty="0" smtClean="0"/>
              <a:t>better use </a:t>
            </a:r>
            <a:r>
              <a:rPr lang="en-GB" smtClean="0"/>
              <a:t>of graduates' </a:t>
            </a:r>
            <a:r>
              <a:rPr lang="en-GB" dirty="0" smtClean="0"/>
              <a:t>skills</a:t>
            </a:r>
          </a:p>
          <a:p>
            <a:pPr lvl="1"/>
            <a:r>
              <a:rPr lang="en-GB" smtClean="0"/>
              <a:t>be well-matched with graduates</a:t>
            </a:r>
          </a:p>
          <a:p>
            <a:r>
              <a:rPr lang="en-GB" smtClean="0"/>
              <a:t>Compared with all other indicators, SOC(HE)_GH</a:t>
            </a:r>
            <a:r>
              <a:rPr lang="en-GB" dirty="0" smtClean="0"/>
              <a:t> </a:t>
            </a:r>
            <a:r>
              <a:rPr lang="en-GB" smtClean="0"/>
              <a:t>is </a:t>
            </a:r>
            <a:r>
              <a:rPr lang="en-GB" dirty="0" smtClean="0"/>
              <a:t>best or equal best on all counts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What's the difference?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most groups in SOC major groups 1-3</a:t>
            </a:r>
          </a:p>
          <a:p>
            <a:r>
              <a:rPr lang="en-GB" smtClean="0"/>
              <a:t>some clear exceptions:</a:t>
            </a:r>
          </a:p>
          <a:p>
            <a:pPr lvl="1"/>
            <a:r>
              <a:rPr lang="en-GB" smtClean="0"/>
              <a:t>Managers and Directors in Retail and Wholesale</a:t>
            </a:r>
          </a:p>
          <a:p>
            <a:pPr lvl="1"/>
            <a:r>
              <a:rPr lang="en-GB" smtClean="0"/>
              <a:t>Sports and Fitness Occupations</a:t>
            </a:r>
          </a:p>
          <a:p>
            <a:pPr lvl="1"/>
            <a:r>
              <a:rPr lang="en-GB" smtClean="0"/>
              <a:t>Managers and Proprietors in Hospitality and Leisure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87095-A25C-4AFC-9B8E-022FC764B40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87095-A25C-4AFC-9B8E-022FC764B40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1412780"/>
          <a:ext cx="8208912" cy="4886868"/>
        </p:xfrm>
        <a:graphic>
          <a:graphicData uri="http://schemas.openxmlformats.org/drawingml/2006/table">
            <a:tbl>
              <a:tblPr/>
              <a:tblGrid>
                <a:gridCol w="6601380"/>
                <a:gridCol w="1607532"/>
              </a:tblGrid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Occupation (main job)</a:t>
                      </a:r>
                      <a:endParaRPr lang="en-GB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4159 Other administrative occupations nec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4.7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4122 Book-keepers, payroll managers and wages clerks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4.3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6145 Care workers and home carers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3.8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6125 Teaching assistants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3.8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7111 Sales and retail assistants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3.5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1190 </a:t>
                      </a: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Managers </a:t>
                      </a: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and directors in retail and wholesale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3.4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6141 Nursing auxiliaries and assistants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2.6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4112 Civil service admin officers and assistants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2.4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252">
                <a:tc>
                  <a:txBody>
                    <a:bodyPr/>
                    <a:lstStyle/>
                    <a:p>
                      <a:pPr indent="228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4215 Personal assistants and other secretaries</a:t>
                      </a:r>
                      <a:endParaRPr lang="en-GB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2.1</a:t>
                      </a:r>
                      <a:endParaRPr lang="en-GB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27584" y="260648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+mj-lt"/>
              </a:rPr>
              <a:t>Most frequent occupations among underemployed graduates 25-60 years old, 2012</a:t>
            </a:r>
            <a:endParaRPr lang="en-GB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C52A8-55D9-4E03-A9CA-0FBBFCD391D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486667932"/>
              </p:ext>
            </p:extLst>
          </p:nvPr>
        </p:nvGraphicFramePr>
        <p:xfrm>
          <a:off x="755576" y="1412776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899592" y="188640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</a:rPr>
              <a:t>Decomposing the Growing Share of Graduate Jobs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match with graduates?</a:t>
            </a:r>
            <a:br>
              <a:rPr lang="en-GB" dirty="0" smtClean="0"/>
            </a:br>
            <a:r>
              <a:rPr lang="en-GB" dirty="0" smtClean="0"/>
              <a:t>So far so good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Match with graduate jobs, 97/01 to 06-12:</a:t>
            </a:r>
          </a:p>
          <a:p>
            <a:pPr lvl="1"/>
            <a:r>
              <a:rPr lang="en-GB" dirty="0" smtClean="0"/>
              <a:t>Graduates as % of employment:</a:t>
            </a:r>
          </a:p>
          <a:p>
            <a:pPr lvl="1">
              <a:buNone/>
            </a:pPr>
            <a:r>
              <a:rPr lang="en-GB" dirty="0" smtClean="0"/>
              <a:t>			30% 			42%</a:t>
            </a:r>
          </a:p>
          <a:p>
            <a:pPr lvl="1"/>
            <a:r>
              <a:rPr lang="en-GB" dirty="0" smtClean="0"/>
              <a:t>Graduate jobs as % of employment:</a:t>
            </a:r>
          </a:p>
          <a:p>
            <a:pPr lvl="1">
              <a:buNone/>
            </a:pPr>
            <a:r>
              <a:rPr lang="en-GB" dirty="0" smtClean="0"/>
              <a:t>			31% 			41%</a:t>
            </a:r>
          </a:p>
          <a:p>
            <a:pPr lvl="1">
              <a:buNone/>
            </a:pPr>
            <a:r>
              <a:rPr lang="en-GB" dirty="0" smtClean="0"/>
              <a:t>-----------------------------------------------------------------------</a:t>
            </a:r>
          </a:p>
          <a:p>
            <a:pPr lvl="1">
              <a:buNone/>
            </a:pPr>
            <a:r>
              <a:rPr lang="en-GB" dirty="0" smtClean="0"/>
              <a:t>Median "returns" (=wage gap) held steady</a:t>
            </a:r>
          </a:p>
          <a:p>
            <a:pPr lvl="1">
              <a:buNone/>
            </a:pPr>
            <a:r>
              <a:rPr lang="en-GB" dirty="0" smtClean="0"/>
              <a:t>------------------------------------------------------------------------</a:t>
            </a:r>
          </a:p>
          <a:p>
            <a:pPr lvl="1">
              <a:buNone/>
            </a:pPr>
            <a:r>
              <a:rPr lang="en-GB" b="1" u="sng" dirty="0" smtClean="0"/>
              <a:t>But</a:t>
            </a:r>
            <a:r>
              <a:rPr lang="en-GB" dirty="0" smtClean="0"/>
              <a:t> there is differentiation: by grade, subject, hierarchy. Probably growing....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C52A8-55D9-4E03-A9CA-0FBBFCD391D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702769" y="2636912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352928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Wage Gap over Time (2006/12 vs 1997/2001)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687579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7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Log wage penalty for underemployed graduates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930038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434-B8BD-4409-9D79-F62ADDB6CDE7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7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Graduate Employment Clouds?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UK graduate underemployment relatively high</a:t>
            </a:r>
          </a:p>
          <a:p>
            <a:r>
              <a:rPr lang="en-GB" smtClean="0"/>
              <a:t>ongoing rise in supply of graduates</a:t>
            </a:r>
          </a:p>
          <a:p>
            <a:r>
              <a:rPr lang="en-GB" smtClean="0"/>
              <a:t>Demand uncertainty:</a:t>
            </a:r>
          </a:p>
          <a:p>
            <a:pPr lvl="1"/>
            <a:r>
              <a:rPr lang="en-GB" smtClean="0"/>
              <a:t>ongoing hollowing out?</a:t>
            </a:r>
          </a:p>
          <a:p>
            <a:pPr lvl="1"/>
            <a:r>
              <a:rPr lang="en-GB" smtClean="0"/>
              <a:t>maturity of existing ICT?</a:t>
            </a:r>
          </a:p>
          <a:p>
            <a:pPr lvl="1"/>
            <a:r>
              <a:rPr lang="en-GB" smtClean="0"/>
              <a:t>the difference in new-wave automation?</a:t>
            </a:r>
          </a:p>
          <a:p>
            <a:r>
              <a:rPr lang="en-GB" smtClean="0"/>
              <a:t>Brexit-led recession</a:t>
            </a:r>
          </a:p>
          <a:p>
            <a:pPr lvl="1"/>
            <a:endParaRPr lang="en-GB" smtClean="0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87095-A25C-4AFC-9B8E-022FC764B4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434-B8BD-4409-9D79-F62ADDB6CDE7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144788466"/>
              </p:ext>
            </p:extLst>
          </p:nvPr>
        </p:nvGraphicFramePr>
        <p:xfrm>
          <a:off x="369242" y="1237332"/>
          <a:ext cx="7920881" cy="554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88640"/>
            <a:ext cx="83753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The prevalence of graduate jobs* in international</a:t>
            </a:r>
          </a:p>
          <a:p>
            <a:r>
              <a:rPr lang="en-GB" dirty="0" smtClean="0">
                <a:latin typeface="+mj-lt"/>
              </a:rPr>
              <a:t> comparison.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38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Mass HE and the Supply of Graduate Labour</a:t>
            </a:r>
            <a:br>
              <a:rPr lang="en-GB" dirty="0"/>
            </a:b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C0308-5C08-4F5C-8B8C-8BEB8273111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090393"/>
              </p:ext>
            </p:extLst>
          </p:nvPr>
        </p:nvGraphicFramePr>
        <p:xfrm>
          <a:off x="755576" y="1052736"/>
          <a:ext cx="756084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347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"Under-employed" graduates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C0308-5C08-4F5C-8B8C-8BEB8273111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041504624"/>
              </p:ext>
            </p:extLst>
          </p:nvPr>
        </p:nvGraphicFramePr>
        <p:xfrm>
          <a:off x="457200" y="1196753"/>
          <a:ext cx="8229599" cy="5159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158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Other outcomes for HE?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Evidence suggests:</a:t>
            </a:r>
          </a:p>
          <a:p>
            <a:pPr lvl="1"/>
            <a:r>
              <a:rPr lang="en-GB" smtClean="0"/>
              <a:t>wider benefits for individuals (e.g. health)</a:t>
            </a:r>
          </a:p>
          <a:p>
            <a:pPr lvl="1"/>
            <a:r>
              <a:rPr lang="en-GB" smtClean="0"/>
              <a:t>external benefits: (e.g. civic participation, volunteering, social trust)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87095-A25C-4AFC-9B8E-022FC764B40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Implications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take underemployment seriously </a:t>
            </a:r>
          </a:p>
          <a:p>
            <a:pPr lvl="1"/>
            <a:r>
              <a:rPr lang="en-GB" smtClean="0"/>
              <a:t>full information; recognise differentiation</a:t>
            </a:r>
          </a:p>
          <a:p>
            <a:r>
              <a:rPr lang="en-GB" smtClean="0"/>
              <a:t>re-energise broader purposes of HE/ + benefits that are independent of employment in graduate jobs. Evidence suggests:</a:t>
            </a:r>
          </a:p>
          <a:p>
            <a:pPr lvl="1"/>
            <a:r>
              <a:rPr lang="en-GB" smtClean="0"/>
              <a:t>wider benefits for individuals (e.g. health)</a:t>
            </a:r>
          </a:p>
          <a:p>
            <a:pPr lvl="1"/>
            <a:r>
              <a:rPr lang="en-GB" smtClean="0"/>
              <a:t>external benefits: (e.g. civic participation, volunteering, social trust)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C0308-5C08-4F5C-8B8C-8BEB8273111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Our work at LLAKES and CGHE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Green, F. and G. Henseke (forthcoming). "The Changing Graduate Labour Market: Analysis Using a New Indicator of Graduate Jobs". </a:t>
            </a:r>
            <a:r>
              <a:rPr lang="en-GB" u="sng" dirty="0" smtClean="0"/>
              <a:t>IZA Journal of </a:t>
            </a:r>
            <a:r>
              <a:rPr lang="en-GB" u="sng" dirty="0" err="1" smtClean="0"/>
              <a:t>Labor</a:t>
            </a:r>
            <a:r>
              <a:rPr lang="en-GB" u="sng" dirty="0" smtClean="0"/>
              <a:t> Policy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----------------------------------</a:t>
            </a:r>
          </a:p>
          <a:p>
            <a:r>
              <a:rPr lang="en-GB" dirty="0" smtClean="0"/>
              <a:t>studying the differentiation in the economic and other returns to HE for many developed countries</a:t>
            </a:r>
          </a:p>
          <a:p>
            <a:r>
              <a:rPr lang="en-GB" dirty="0" smtClean="0"/>
              <a:t>differentiation within the labour market, and/or within HE itself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87095-A25C-4AFC-9B8E-022FC764B40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The changing graduate labour market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Recent period has seen BOTH:</a:t>
            </a:r>
          </a:p>
          <a:p>
            <a:r>
              <a:rPr lang="en-GB" dirty="0" smtClean="0"/>
              <a:t>Ongoing rapid expansion of HE, with expansion of graduate share</a:t>
            </a:r>
          </a:p>
          <a:p>
            <a:r>
              <a:rPr lang="en-GB" dirty="0" smtClean="0"/>
              <a:t>Ongoing changing skills demand</a:t>
            </a:r>
          </a:p>
          <a:p>
            <a:r>
              <a:rPr lang="en-GB" dirty="0" smtClean="0"/>
              <a:t>The Great Recession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How resolved so far?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013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GB" smtClean="0"/>
              <a:t>A new indicator of </a:t>
            </a:r>
            <a:br>
              <a:rPr lang="en-GB" smtClean="0"/>
            </a:br>
            <a:r>
              <a:rPr lang="en-GB" smtClean="0"/>
              <a:t>graduate jobs: SOC(HE)_GH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“Jobs” </a:t>
            </a:r>
            <a:r>
              <a:rPr lang="en-GB" dirty="0"/>
              <a:t>are classified based on typical skills level requirement and skills specialisation</a:t>
            </a:r>
          </a:p>
          <a:p>
            <a:r>
              <a:rPr lang="en-GB" smtClean="0"/>
              <a:t>Linked </a:t>
            </a:r>
            <a:r>
              <a:rPr lang="en-GB" dirty="0" smtClean="0"/>
              <a:t>to the Standard Occupational Classification</a:t>
            </a:r>
          </a:p>
          <a:p>
            <a:r>
              <a:rPr lang="en-GB" smtClean="0"/>
              <a:t>Aim </a:t>
            </a:r>
            <a:r>
              <a:rPr lang="en-GB" dirty="0" smtClean="0"/>
              <a:t>is to </a:t>
            </a:r>
            <a:r>
              <a:rPr lang="en-GB" smtClean="0"/>
              <a:t>classify the “minor </a:t>
            </a:r>
            <a:r>
              <a:rPr lang="en-GB" dirty="0" smtClean="0"/>
              <a:t>groups</a:t>
            </a:r>
            <a:r>
              <a:rPr lang="en-GB" smtClean="0"/>
              <a:t>” (at 3-digit level)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46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201296" cy="9826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Data: skills and employment surveys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916113"/>
            <a:ext cx="8353425" cy="4033837"/>
          </a:xfrm>
        </p:spPr>
        <p:txBody>
          <a:bodyPr>
            <a:normAutofit/>
          </a:bodyPr>
          <a:lstStyle/>
          <a:p>
            <a:pPr eaLnBrk="1" hangingPunct="1"/>
            <a:endParaRPr lang="en-GB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>
              <a:buNone/>
            </a:pPr>
            <a:endParaRPr lang="en-GB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48465"/>
              </p:ext>
            </p:extLst>
          </p:nvPr>
        </p:nvGraphicFramePr>
        <p:xfrm>
          <a:off x="971600" y="1556792"/>
          <a:ext cx="72008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874"/>
                <a:gridCol w="3524659"/>
                <a:gridCol w="240026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Survey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Sample Size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1986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Social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Change &amp; Economic Life Initiative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4047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1992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Employment in Britain Survey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3855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1997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Skills Survey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2467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2001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Skills Survey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4470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2006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Skills Survey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7787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smtClean="0"/>
                        <a:t>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Skills and Employment Survey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3200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Skills indices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Degree or equivalent required to do job</a:t>
            </a:r>
          </a:p>
          <a:p>
            <a:r>
              <a:rPr lang="en-GB" dirty="0" smtClean="0"/>
              <a:t>Degree requirements in similar jobs</a:t>
            </a:r>
          </a:p>
          <a:p>
            <a:r>
              <a:rPr lang="en-GB" dirty="0" smtClean="0"/>
              <a:t>High-level generic skills:</a:t>
            </a:r>
          </a:p>
          <a:p>
            <a:pPr lvl="1"/>
            <a:r>
              <a:rPr lang="en-GB" dirty="0" smtClean="0"/>
              <a:t>Making </a:t>
            </a:r>
            <a:r>
              <a:rPr lang="en-GB" dirty="0"/>
              <a:t>presentations</a:t>
            </a:r>
            <a:r>
              <a:rPr lang="en-GB" dirty="0" smtClean="0"/>
              <a:t>, influencing others, thinking ahead, planning own activities, analysing complex problems, specialist knowledge, reading and writing long documents, advanced mathematics</a:t>
            </a:r>
          </a:p>
          <a:p>
            <a:pPr lvl="1"/>
            <a:r>
              <a:rPr lang="en-GB" dirty="0" smtClean="0"/>
              <a:t>Complex or advanced computer use</a:t>
            </a:r>
          </a:p>
          <a:p>
            <a:pPr lvl="1"/>
            <a:r>
              <a:rPr lang="en-GB" dirty="0" smtClean="0"/>
              <a:t>Supervisor responsibilities</a:t>
            </a:r>
          </a:p>
          <a:p>
            <a:pPr lvl="1"/>
            <a:r>
              <a:rPr lang="en-GB" dirty="0" smtClean="0"/>
              <a:t>Job Variety</a:t>
            </a:r>
          </a:p>
          <a:p>
            <a:pPr lvl="1"/>
            <a:r>
              <a:rPr lang="en-GB" dirty="0" smtClean="0"/>
              <a:t>Non-routine (</a:t>
            </a:r>
            <a:r>
              <a:rPr lang="en-GB" dirty="0" err="1" smtClean="0"/>
              <a:t>ie</a:t>
            </a:r>
            <a:r>
              <a:rPr lang="en-GB" dirty="0" smtClean="0"/>
              <a:t>. Few or no short, repetitive tasks)</a:t>
            </a:r>
          </a:p>
          <a:p>
            <a:r>
              <a:rPr lang="en-GB" dirty="0" smtClean="0"/>
              <a:t>Two years or more training for the type of work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Method: Step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Step 1: We calculate the effect of each of high-skilled task on the propensity for a job to require a level 4 qualification.</a:t>
            </a:r>
          </a:p>
          <a:p>
            <a:endParaRPr lang="en-GB" dirty="0"/>
          </a:p>
          <a:p>
            <a:r>
              <a:rPr lang="en-GB" dirty="0" smtClean="0"/>
              <a:t>We do this using a “</a:t>
            </a:r>
            <a:r>
              <a:rPr lang="en-GB" dirty="0" err="1" smtClean="0"/>
              <a:t>probit</a:t>
            </a:r>
            <a:r>
              <a:rPr lang="en-GB" dirty="0" smtClean="0"/>
              <a:t> model”, using nearly 18,000 observations taken from successive SES surveys.</a:t>
            </a:r>
          </a:p>
          <a:p>
            <a:endParaRPr lang="en-GB" dirty="0"/>
          </a:p>
          <a:p>
            <a:r>
              <a:rPr lang="en-GB" dirty="0" smtClean="0"/>
              <a:t>For each job (worker), we then compute a score, which summarises to what extent a degree is required to carry out this job competently, given the reported high-skilled tasks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Method: Step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GB" smtClean="0"/>
              <a:t>We compute the average </a:t>
            </a:r>
            <a:r>
              <a:rPr lang="en-GB" dirty="0" smtClean="0"/>
              <a:t>predicted </a:t>
            </a:r>
            <a:r>
              <a:rPr lang="en-GB" smtClean="0"/>
              <a:t>score in each "minor group" (3-digit) 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11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Method: Step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ran a </a:t>
            </a:r>
            <a:r>
              <a:rPr lang="en-GB" smtClean="0"/>
              <a:t>statistical "cluster analysis" </a:t>
            </a:r>
            <a:r>
              <a:rPr lang="en-GB" dirty="0" smtClean="0"/>
              <a:t>to determine two clusters, and </a:t>
            </a:r>
            <a:r>
              <a:rPr lang="en-GB" smtClean="0"/>
              <a:t>optimal threshold.</a:t>
            </a:r>
          </a:p>
          <a:p>
            <a:r>
              <a:rPr lang="en-GB" smtClean="0"/>
              <a:t>It groups each case (minor group) in one or other cluster: graduate or non-graduate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4A2BA434-B8BD-4409-9D79-F62ADDB6CDE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0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6193</TotalTime>
  <Words>1013</Words>
  <Application>Microsoft Office PowerPoint</Application>
  <PresentationFormat>On-screen Show (4:3)</PresentationFormat>
  <Paragraphs>187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Employment in Graduate Jobs  Francis Green  Professor of Work and Education Economics, UCL IoE   Co-author: Golo Henseke</vt:lpstr>
      <vt:lpstr>Mass HE and the Supply of Graduate Labour </vt:lpstr>
      <vt:lpstr>The changing graduate labour market</vt:lpstr>
      <vt:lpstr>A new indicator of  graduate jobs: SOC(HE)_GH</vt:lpstr>
      <vt:lpstr>Data: skills and employment surveys</vt:lpstr>
      <vt:lpstr>Skills indices</vt:lpstr>
      <vt:lpstr>Method: Step 1</vt:lpstr>
      <vt:lpstr>Method: Step 2</vt:lpstr>
      <vt:lpstr>Method: Step 3</vt:lpstr>
      <vt:lpstr>PowerPoint Presentation</vt:lpstr>
      <vt:lpstr>Validation of SOC(HE)_GH</vt:lpstr>
      <vt:lpstr>What's the difference?</vt:lpstr>
      <vt:lpstr>PowerPoint Presentation</vt:lpstr>
      <vt:lpstr>PowerPoint Presentation</vt:lpstr>
      <vt:lpstr>The match with graduates? So far so good</vt:lpstr>
      <vt:lpstr>Wage Gap over Time (2006/12 vs 1997/2001)</vt:lpstr>
      <vt:lpstr> Log wage penalty for underemployed graduates </vt:lpstr>
      <vt:lpstr>Graduate Employment Clouds?</vt:lpstr>
      <vt:lpstr>PowerPoint Presentation</vt:lpstr>
      <vt:lpstr>"Under-employed" graduates</vt:lpstr>
      <vt:lpstr>Other outcomes for HE?</vt:lpstr>
      <vt:lpstr>Implications</vt:lpstr>
      <vt:lpstr>Our work at LLAKES and CGHE</vt:lpstr>
    </vt:vector>
  </TitlesOfParts>
  <Company>Cardiff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 Felstead</dc:creator>
  <cp:lastModifiedBy>Rachael Mckeown</cp:lastModifiedBy>
  <cp:revision>497</cp:revision>
  <dcterms:created xsi:type="dcterms:W3CDTF">2010-08-26T10:40:52Z</dcterms:created>
  <dcterms:modified xsi:type="dcterms:W3CDTF">2016-07-20T12:38:26Z</dcterms:modified>
</cp:coreProperties>
</file>