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notesSlides/notesSlide19.xml" ContentType="application/vnd.openxmlformats-officedocument.presentationml.notesSlide+xml"/>
  <Override PartName="/ppt/charts/chart7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59" r:id="rId2"/>
    <p:sldMasterId id="2147483661" r:id="rId3"/>
    <p:sldMasterId id="2147483663" r:id="rId4"/>
    <p:sldMasterId id="2147483665" r:id="rId5"/>
    <p:sldMasterId id="2147483667" r:id="rId6"/>
    <p:sldMasterId id="2147483652" r:id="rId7"/>
  </p:sldMasterIdLst>
  <p:notesMasterIdLst>
    <p:notesMasterId r:id="rId32"/>
  </p:notesMasterIdLst>
  <p:handoutMasterIdLst>
    <p:handoutMasterId r:id="rId33"/>
  </p:handoutMasterIdLst>
  <p:sldIdLst>
    <p:sldId id="289" r:id="rId8"/>
    <p:sldId id="283" r:id="rId9"/>
    <p:sldId id="348" r:id="rId10"/>
    <p:sldId id="324" r:id="rId11"/>
    <p:sldId id="343" r:id="rId12"/>
    <p:sldId id="345" r:id="rId13"/>
    <p:sldId id="284" r:id="rId14"/>
    <p:sldId id="326" r:id="rId15"/>
    <p:sldId id="328" r:id="rId16"/>
    <p:sldId id="329" r:id="rId17"/>
    <p:sldId id="347" r:id="rId18"/>
    <p:sldId id="305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46" r:id="rId29"/>
    <p:sldId id="340" r:id="rId30"/>
    <p:sldId id="288" r:id="rId3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8C"/>
    <a:srgbClr val="00AEEF"/>
    <a:srgbClr val="F6D330"/>
    <a:srgbClr val="EDD777"/>
    <a:srgbClr val="FBFEDA"/>
    <a:srgbClr val="FBFFD9"/>
    <a:srgbClr val="BBB0A6"/>
    <a:srgbClr val="49176D"/>
    <a:srgbClr val="00B194"/>
    <a:srgbClr val="1A7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04" autoAdjust="0"/>
  </p:normalViewPr>
  <p:slideViewPr>
    <p:cSldViewPr>
      <p:cViewPr varScale="1">
        <p:scale>
          <a:sx n="62" d="100"/>
          <a:sy n="62" d="100"/>
        </p:scale>
        <p:origin x="15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Work%20Experience\2%20Charts%20for%20Work%20Experience%20Report-Updated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Work%20Experience\2%20Charts%20for%20Work%20Experience%20Report-Updated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Work%20Experience\2%20Charts%20for%20Work%20Experience%20Report-Updated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UB-DC01.NCUB.LOCAL\Users\joan.wilson.V2\Work%20Experience\E%20Work%20Experience%20-%20Research%20Reports\11a%20Charts%20for%20Work%20Experience%20Report-Updated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Work%20Experience\2%20Charts%20for%20Work%20Experience%20Report-Updated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LVAO\AppData\Roaming\Microsoft\Excel\Charts%20for%20Research%20Report%20(version%202).xlsb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Work%20Experience\2%20Charts%20for%20Work%20Experience%20Report-Updated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UB-DC01.NCUB.LOCAL\Users\joan.wilson.V2\Work%20Experience\E%20Work%20Experience%20-%20Research%20Reports\Charts%20for%20Research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80781343327087"/>
          <c:y val="1.5814813679706087E-2"/>
          <c:w val="0.6930239324343499"/>
          <c:h val="0.783190038271609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'Report (2)'!$A$4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FFCCCC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(2)'!$B$3:$F$3</c:f>
              <c:strCache>
                <c:ptCount val="5"/>
                <c:pt idx="0">
                  <c:v>Interns-unpaid/expenses</c:v>
                </c:pt>
                <c:pt idx="1">
                  <c:v>Job shadowing</c:v>
                </c:pt>
                <c:pt idx="2">
                  <c:v>Insight/work taster</c:v>
                </c:pt>
                <c:pt idx="3">
                  <c:v>Placement</c:v>
                </c:pt>
                <c:pt idx="4">
                  <c:v>Interns-paid</c:v>
                </c:pt>
              </c:strCache>
            </c:strRef>
          </c:cat>
          <c:val>
            <c:numRef>
              <c:f>'Report (2)'!$B$4:$F$4</c:f>
              <c:numCache>
                <c:formatCode>General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1D-4C5F-841F-1F0ECB767F83}"/>
            </c:ext>
          </c:extLst>
        </c:ser>
        <c:ser>
          <c:idx val="1"/>
          <c:order val="1"/>
          <c:tx>
            <c:strRef>
              <c:f>'Report (2)'!$A$5</c:f>
              <c:strCache>
                <c:ptCount val="1"/>
                <c:pt idx="0">
                  <c:v>1 to 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(2)'!$B$3:$F$3</c:f>
              <c:strCache>
                <c:ptCount val="5"/>
                <c:pt idx="0">
                  <c:v>Interns-unpaid/expenses</c:v>
                </c:pt>
                <c:pt idx="1">
                  <c:v>Job shadowing</c:v>
                </c:pt>
                <c:pt idx="2">
                  <c:v>Insight/work taster</c:v>
                </c:pt>
                <c:pt idx="3">
                  <c:v>Placement</c:v>
                </c:pt>
                <c:pt idx="4">
                  <c:v>Interns-paid</c:v>
                </c:pt>
              </c:strCache>
            </c:strRef>
          </c:cat>
          <c:val>
            <c:numRef>
              <c:f>'Report (2)'!$B$5:$F$5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31D-4C5F-841F-1F0ECB767F83}"/>
            </c:ext>
          </c:extLst>
        </c:ser>
        <c:ser>
          <c:idx val="2"/>
          <c:order val="2"/>
          <c:tx>
            <c:strRef>
              <c:f>'Report (2)'!$A$6</c:f>
              <c:strCache>
                <c:ptCount val="1"/>
                <c:pt idx="0">
                  <c:v>10 to 100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(2)'!$B$3:$F$3</c:f>
              <c:strCache>
                <c:ptCount val="5"/>
                <c:pt idx="0">
                  <c:v>Interns-unpaid/expenses</c:v>
                </c:pt>
                <c:pt idx="1">
                  <c:v>Job shadowing</c:v>
                </c:pt>
                <c:pt idx="2">
                  <c:v>Insight/work taster</c:v>
                </c:pt>
                <c:pt idx="3">
                  <c:v>Placement</c:v>
                </c:pt>
                <c:pt idx="4">
                  <c:v>Interns-paid</c:v>
                </c:pt>
              </c:strCache>
            </c:strRef>
          </c:cat>
          <c:val>
            <c:numRef>
              <c:f>'Report (2)'!$B$6:$F$6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10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31D-4C5F-841F-1F0ECB767F83}"/>
            </c:ext>
          </c:extLst>
        </c:ser>
        <c:ser>
          <c:idx val="3"/>
          <c:order val="3"/>
          <c:tx>
            <c:strRef>
              <c:f>'Report (2)'!$A$7</c:f>
              <c:strCache>
                <c:ptCount val="1"/>
                <c:pt idx="0">
                  <c:v>More than 100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(2)'!$B$3:$F$3</c:f>
              <c:strCache>
                <c:ptCount val="5"/>
                <c:pt idx="0">
                  <c:v>Interns-unpaid/expenses</c:v>
                </c:pt>
                <c:pt idx="1">
                  <c:v>Job shadowing</c:v>
                </c:pt>
                <c:pt idx="2">
                  <c:v>Insight/work taster</c:v>
                </c:pt>
                <c:pt idx="3">
                  <c:v>Placement</c:v>
                </c:pt>
                <c:pt idx="4">
                  <c:v>Interns-paid</c:v>
                </c:pt>
              </c:strCache>
            </c:strRef>
          </c:cat>
          <c:val>
            <c:numRef>
              <c:f>'Report (2)'!$B$7:$F$7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31D-4C5F-841F-1F0ECB767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027064"/>
        <c:axId val="175730048"/>
      </c:barChart>
      <c:catAx>
        <c:axId val="1430270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GB" sz="1400" b="1"/>
                  <a:t>Work experience type</a:t>
                </a:r>
              </a:p>
            </c:rich>
          </c:tx>
          <c:layout>
            <c:manualLayout>
              <c:xMode val="edge"/>
              <c:yMode val="edge"/>
              <c:x val="1.9761830643679854E-2"/>
              <c:y val="0.173682330315788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30048"/>
        <c:crosses val="autoZero"/>
        <c:auto val="1"/>
        <c:lblAlgn val="ctr"/>
        <c:lblOffset val="100"/>
        <c:noMultiLvlLbl val="0"/>
      </c:catAx>
      <c:valAx>
        <c:axId val="175730048"/>
        <c:scaling>
          <c:orientation val="minMax"/>
          <c:max val="35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GB" sz="1400" b="1"/>
                  <a:t>Number of respondents</a:t>
                </a:r>
              </a:p>
            </c:rich>
          </c:tx>
          <c:layout>
            <c:manualLayout>
              <c:xMode val="edge"/>
              <c:yMode val="edge"/>
              <c:x val="0.46387516348568536"/>
              <c:y val="0.8644010818721290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027064"/>
        <c:crosses val="autoZero"/>
        <c:crossBetween val="between"/>
        <c:majorUnit val="5"/>
      </c:valAx>
      <c:spPr>
        <a:noFill/>
        <a:ln w="3175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8956274787418129"/>
          <c:y val="0.92542862585725172"/>
          <c:w val="0.60594252216895605"/>
          <c:h val="7.27519437428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617299229923"/>
          <c:y val="3.4057710727969356E-2"/>
          <c:w val="0.69421438393839385"/>
          <c:h val="0.724770354406130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'Report (2)'!$A$14</c:f>
              <c:strCache>
                <c:ptCount val="1"/>
                <c:pt idx="0">
                  <c:v>Less than 1 month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(2)'!$B$13:$F$13</c:f>
              <c:strCache>
                <c:ptCount val="5"/>
                <c:pt idx="0">
                  <c:v>Interns-unpaid/expenses</c:v>
                </c:pt>
                <c:pt idx="1">
                  <c:v>Job shadowing</c:v>
                </c:pt>
                <c:pt idx="2">
                  <c:v>Insight/work taster</c:v>
                </c:pt>
                <c:pt idx="3">
                  <c:v>Placement</c:v>
                </c:pt>
                <c:pt idx="4">
                  <c:v>Interns-paid</c:v>
                </c:pt>
              </c:strCache>
            </c:strRef>
          </c:cat>
          <c:val>
            <c:numRef>
              <c:f>'Report (2)'!$B$14:$F$14</c:f>
              <c:numCache>
                <c:formatCode>General</c:formatCode>
                <c:ptCount val="5"/>
                <c:pt idx="0">
                  <c:v>6</c:v>
                </c:pt>
                <c:pt idx="1">
                  <c:v>13</c:v>
                </c:pt>
                <c:pt idx="2">
                  <c:v>14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40-41C4-8D7B-72FA1CD230C0}"/>
            </c:ext>
          </c:extLst>
        </c:ser>
        <c:ser>
          <c:idx val="1"/>
          <c:order val="1"/>
          <c:tx>
            <c:strRef>
              <c:f>'Report (2)'!$A$15</c:f>
              <c:strCache>
                <c:ptCount val="1"/>
                <c:pt idx="0">
                  <c:v>1 to 2 months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(2)'!$B$13:$F$13</c:f>
              <c:strCache>
                <c:ptCount val="5"/>
                <c:pt idx="0">
                  <c:v>Interns-unpaid/expenses</c:v>
                </c:pt>
                <c:pt idx="1">
                  <c:v>Job shadowing</c:v>
                </c:pt>
                <c:pt idx="2">
                  <c:v>Insight/work taster</c:v>
                </c:pt>
                <c:pt idx="3">
                  <c:v>Placement</c:v>
                </c:pt>
                <c:pt idx="4">
                  <c:v>Interns-paid</c:v>
                </c:pt>
              </c:strCache>
            </c:strRef>
          </c:cat>
          <c:val>
            <c:numRef>
              <c:f>'Report (2)'!$B$15:$F$15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3">
                  <c:v>2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40-41C4-8D7B-72FA1CD230C0}"/>
            </c:ext>
          </c:extLst>
        </c:ser>
        <c:ser>
          <c:idx val="2"/>
          <c:order val="2"/>
          <c:tx>
            <c:strRef>
              <c:f>'Report (2)'!$A$16</c:f>
              <c:strCache>
                <c:ptCount val="1"/>
                <c:pt idx="0">
                  <c:v>3 to 6 months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(2)'!$B$13:$F$13</c:f>
              <c:strCache>
                <c:ptCount val="5"/>
                <c:pt idx="0">
                  <c:v>Interns-unpaid/expenses</c:v>
                </c:pt>
                <c:pt idx="1">
                  <c:v>Job shadowing</c:v>
                </c:pt>
                <c:pt idx="2">
                  <c:v>Insight/work taster</c:v>
                </c:pt>
                <c:pt idx="3">
                  <c:v>Placement</c:v>
                </c:pt>
                <c:pt idx="4">
                  <c:v>Interns-paid</c:v>
                </c:pt>
              </c:strCache>
            </c:strRef>
          </c:cat>
          <c:val>
            <c:numRef>
              <c:f>'Report (2)'!$B$16:$F$16</c:f>
              <c:numCache>
                <c:formatCode>General</c:formatCode>
                <c:ptCount val="5"/>
                <c:pt idx="3">
                  <c:v>2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40-41C4-8D7B-72FA1CD230C0}"/>
            </c:ext>
          </c:extLst>
        </c:ser>
        <c:ser>
          <c:idx val="3"/>
          <c:order val="3"/>
          <c:tx>
            <c:strRef>
              <c:f>'Report (2)'!$A$17</c:f>
              <c:strCache>
                <c:ptCount val="1"/>
                <c:pt idx="0">
                  <c:v>7 months to over a year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(2)'!$B$13:$F$13</c:f>
              <c:strCache>
                <c:ptCount val="5"/>
                <c:pt idx="0">
                  <c:v>Interns-unpaid/expenses</c:v>
                </c:pt>
                <c:pt idx="1">
                  <c:v>Job shadowing</c:v>
                </c:pt>
                <c:pt idx="2">
                  <c:v>Insight/work taster</c:v>
                </c:pt>
                <c:pt idx="3">
                  <c:v>Placement</c:v>
                </c:pt>
                <c:pt idx="4">
                  <c:v>Interns-paid</c:v>
                </c:pt>
              </c:strCache>
            </c:strRef>
          </c:cat>
          <c:val>
            <c:numRef>
              <c:f>'Report (2)'!$B$17:$F$17</c:f>
              <c:numCache>
                <c:formatCode>General</c:formatCode>
                <c:ptCount val="5"/>
                <c:pt idx="3">
                  <c:v>11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640-41C4-8D7B-72FA1CD23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905984"/>
        <c:axId val="144486944"/>
      </c:barChart>
      <c:catAx>
        <c:axId val="1759059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GB" sz="1400" b="1"/>
                  <a:t>Work experience type</a:t>
                </a:r>
              </a:p>
            </c:rich>
          </c:tx>
          <c:layout>
            <c:manualLayout>
              <c:xMode val="edge"/>
              <c:yMode val="edge"/>
              <c:x val="2.5236593059936908E-2"/>
              <c:y val="0.1685051276352552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86944"/>
        <c:crosses val="autoZero"/>
        <c:auto val="1"/>
        <c:lblAlgn val="ctr"/>
        <c:lblOffset val="100"/>
        <c:noMultiLvlLbl val="0"/>
      </c:catAx>
      <c:valAx>
        <c:axId val="144486944"/>
        <c:scaling>
          <c:orientation val="minMax"/>
          <c:max val="35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GB" sz="1400" b="1"/>
                  <a:t>Number of respondents</a:t>
                </a:r>
              </a:p>
            </c:rich>
          </c:tx>
          <c:layout>
            <c:manualLayout>
              <c:xMode val="edge"/>
              <c:yMode val="edge"/>
              <c:x val="0.49259887238723871"/>
              <c:y val="0.8250826149425286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905984"/>
        <c:crosses val="autoZero"/>
        <c:crossBetween val="between"/>
        <c:majorUnit val="5"/>
      </c:valAx>
      <c:spPr>
        <a:noFill/>
        <a:ln w="3175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8.9880358015185027E-2"/>
          <c:y val="0.87720861379222759"/>
          <c:w val="0.86123020111445059"/>
          <c:h val="0.122791462387956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26602792354611"/>
          <c:y val="3.208532887997214E-2"/>
          <c:w val="0.55210621924344128"/>
          <c:h val="0.796797290053610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'Report (2)'!$B$68</c:f>
              <c:strCache>
                <c:ptCount val="1"/>
                <c:pt idx="0">
                  <c:v>Strongly agree/Agree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(2)'!$A$69:$A$75</c:f>
              <c:strCache>
                <c:ptCount val="7"/>
                <c:pt idx="0">
                  <c:v>Fill short-term staffing needs</c:v>
                </c:pt>
                <c:pt idx="1">
                  <c:v>Access latest subject knowledge</c:v>
                </c:pt>
                <c:pt idx="2">
                  <c:v>Formal CSR</c:v>
                </c:pt>
                <c:pt idx="3">
                  <c:v>Spotting talented less advantaged students</c:v>
                </c:pt>
                <c:pt idx="4">
                  <c:v>Close skills gap between HE and work</c:v>
                </c:pt>
                <c:pt idx="5">
                  <c:v>Raise profile in graduate recruitment market</c:v>
                </c:pt>
                <c:pt idx="6">
                  <c:v>Beating competitors in talent race</c:v>
                </c:pt>
              </c:strCache>
            </c:strRef>
          </c:cat>
          <c:val>
            <c:numRef>
              <c:f>'Report (2)'!$B$69:$B$75</c:f>
              <c:numCache>
                <c:formatCode>General</c:formatCode>
                <c:ptCount val="7"/>
                <c:pt idx="0">
                  <c:v>8</c:v>
                </c:pt>
                <c:pt idx="1">
                  <c:v>17</c:v>
                </c:pt>
                <c:pt idx="2">
                  <c:v>21</c:v>
                </c:pt>
                <c:pt idx="3">
                  <c:v>25</c:v>
                </c:pt>
                <c:pt idx="4">
                  <c:v>28</c:v>
                </c:pt>
                <c:pt idx="5">
                  <c:v>29</c:v>
                </c:pt>
                <c:pt idx="6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F0-4D36-B773-6991A75841C1}"/>
            </c:ext>
          </c:extLst>
        </c:ser>
        <c:ser>
          <c:idx val="1"/>
          <c:order val="1"/>
          <c:tx>
            <c:strRef>
              <c:f>'Report (2)'!$C$68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(2)'!$A$69:$A$75</c:f>
              <c:strCache>
                <c:ptCount val="7"/>
                <c:pt idx="0">
                  <c:v>Fill short-term staffing needs</c:v>
                </c:pt>
                <c:pt idx="1">
                  <c:v>Access latest subject knowledge</c:v>
                </c:pt>
                <c:pt idx="2">
                  <c:v>Formal CSR</c:v>
                </c:pt>
                <c:pt idx="3">
                  <c:v>Spotting talented less advantaged students</c:v>
                </c:pt>
                <c:pt idx="4">
                  <c:v>Close skills gap between HE and work</c:v>
                </c:pt>
                <c:pt idx="5">
                  <c:v>Raise profile in graduate recruitment market</c:v>
                </c:pt>
                <c:pt idx="6">
                  <c:v>Beating competitors in talent race</c:v>
                </c:pt>
              </c:strCache>
            </c:strRef>
          </c:cat>
          <c:val>
            <c:numRef>
              <c:f>'Report (2)'!$C$69:$C$75</c:f>
              <c:numCache>
                <c:formatCode>General</c:formatCode>
                <c:ptCount val="7"/>
                <c:pt idx="0">
                  <c:v>5</c:v>
                </c:pt>
                <c:pt idx="1">
                  <c:v>11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F0-4D36-B773-6991A75841C1}"/>
            </c:ext>
          </c:extLst>
        </c:ser>
        <c:ser>
          <c:idx val="2"/>
          <c:order val="2"/>
          <c:tx>
            <c:strRef>
              <c:f>'Report (2)'!$D$68</c:f>
              <c:strCache>
                <c:ptCount val="1"/>
                <c:pt idx="0">
                  <c:v>Strongly disagree/Disagree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(2)'!$A$69:$A$75</c:f>
              <c:strCache>
                <c:ptCount val="7"/>
                <c:pt idx="0">
                  <c:v>Fill short-term staffing needs</c:v>
                </c:pt>
                <c:pt idx="1">
                  <c:v>Access latest subject knowledge</c:v>
                </c:pt>
                <c:pt idx="2">
                  <c:v>Formal CSR</c:v>
                </c:pt>
                <c:pt idx="3">
                  <c:v>Spotting talented less advantaged students</c:v>
                </c:pt>
                <c:pt idx="4">
                  <c:v>Close skills gap between HE and work</c:v>
                </c:pt>
                <c:pt idx="5">
                  <c:v>Raise profile in graduate recruitment market</c:v>
                </c:pt>
                <c:pt idx="6">
                  <c:v>Beating competitors in talent race</c:v>
                </c:pt>
              </c:strCache>
            </c:strRef>
          </c:cat>
          <c:val>
            <c:numRef>
              <c:f>'Report (2)'!$D$69:$D$75</c:f>
              <c:numCache>
                <c:formatCode>General</c:formatCode>
                <c:ptCount val="7"/>
                <c:pt idx="0">
                  <c:v>21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9F0-4D36-B773-6991A7584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5796000"/>
        <c:axId val="144486488"/>
      </c:barChart>
      <c:catAx>
        <c:axId val="1457960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GB" sz="1400" b="1"/>
                  <a:t>Reason</a:t>
                </a:r>
              </a:p>
            </c:rich>
          </c:tx>
          <c:layout>
            <c:manualLayout>
              <c:xMode val="edge"/>
              <c:yMode val="edge"/>
              <c:x val="0"/>
              <c:y val="0.3991056034482758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86488"/>
        <c:crosses val="autoZero"/>
        <c:auto val="1"/>
        <c:lblAlgn val="ctr"/>
        <c:lblOffset val="100"/>
        <c:noMultiLvlLbl val="0"/>
      </c:catAx>
      <c:valAx>
        <c:axId val="144486488"/>
        <c:scaling>
          <c:orientation val="minMax"/>
          <c:max val="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GB" sz="1400" b="1"/>
                  <a:t>Number of respondents</a:t>
                </a:r>
              </a:p>
            </c:rich>
          </c:tx>
          <c:layout>
            <c:manualLayout>
              <c:xMode val="edge"/>
              <c:yMode val="edge"/>
              <c:x val="0.58110539067231981"/>
              <c:y val="0.8816151602219638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96000"/>
        <c:crosses val="autoZero"/>
        <c:crossBetween val="between"/>
      </c:valAx>
      <c:spPr>
        <a:noFill/>
        <a:ln w="3175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1889127703759409"/>
          <c:y val="0.94914032567049811"/>
          <c:w val="0.77928427215828788"/>
          <c:h val="4.7818451662901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572457397799504"/>
          <c:y val="3.231943677823098E-2"/>
          <c:w val="0.57100625992612086"/>
          <c:h val="0.7326632067153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'[11a Charts for Work Experience Report-Updated.xlsm]Report condensed'!$B$58</c:f>
              <c:strCache>
                <c:ptCount val="1"/>
                <c:pt idx="0">
                  <c:v>Strongly agree/Agree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'[11a Charts for Work Experience Report-Updated.xlsm]Report condensed'!$A$59:$A$63</c:f>
              <c:strCache>
                <c:ptCount val="5"/>
                <c:pt idx="0">
                  <c:v>Less adv students fairer access to higher level jobs</c:v>
                </c:pt>
                <c:pt idx="1">
                  <c:v>Springboard for a job in sector</c:v>
                </c:pt>
                <c:pt idx="2">
                  <c:v>Builds generic transferable skills</c:v>
                </c:pt>
                <c:pt idx="3">
                  <c:v>Improves skills beyond academic quals</c:v>
                </c:pt>
                <c:pt idx="4">
                  <c:v>Better employability for student</c:v>
                </c:pt>
              </c:strCache>
            </c:strRef>
          </c:cat>
          <c:val>
            <c:numRef>
              <c:f>'[11a Charts for Work Experience Report-Updated.xlsm]Report condensed'!$B$59:$B$63</c:f>
              <c:numCache>
                <c:formatCode>General</c:formatCode>
                <c:ptCount val="5"/>
                <c:pt idx="0">
                  <c:v>25</c:v>
                </c:pt>
                <c:pt idx="1">
                  <c:v>33</c:v>
                </c:pt>
                <c:pt idx="2">
                  <c:v>34</c:v>
                </c:pt>
                <c:pt idx="3">
                  <c:v>34</c:v>
                </c:pt>
                <c:pt idx="4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52-4023-B1B2-47E397C3983F}"/>
            </c:ext>
          </c:extLst>
        </c:ser>
        <c:ser>
          <c:idx val="1"/>
          <c:order val="1"/>
          <c:tx>
            <c:strRef>
              <c:f>'[11a Charts for Work Experience Report-Updated.xlsm]Report condensed'!$C$58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52-4023-B1B2-47E397C3983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52-4023-B1B2-47E397C3983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52-4023-B1B2-47E397C398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'[11a Charts for Work Experience Report-Updated.xlsm]Report condensed'!$A$59:$A$63</c:f>
              <c:strCache>
                <c:ptCount val="5"/>
                <c:pt idx="0">
                  <c:v>Less adv students fairer access to higher level jobs</c:v>
                </c:pt>
                <c:pt idx="1">
                  <c:v>Springboard for a job in sector</c:v>
                </c:pt>
                <c:pt idx="2">
                  <c:v>Builds generic transferable skills</c:v>
                </c:pt>
                <c:pt idx="3">
                  <c:v>Improves skills beyond academic quals</c:v>
                </c:pt>
                <c:pt idx="4">
                  <c:v>Better employability for student</c:v>
                </c:pt>
              </c:strCache>
            </c:strRef>
          </c:cat>
          <c:val>
            <c:numRef>
              <c:f>'[11a Charts for Work Experience Report-Updated.xlsm]Report condensed'!$C$59:$C$63</c:f>
              <c:numCache>
                <c:formatCode>General</c:formatCode>
                <c:ptCount val="5"/>
                <c:pt idx="0">
                  <c:v>7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52-4023-B1B2-47E397C3983F}"/>
            </c:ext>
          </c:extLst>
        </c:ser>
        <c:ser>
          <c:idx val="2"/>
          <c:order val="2"/>
          <c:tx>
            <c:strRef>
              <c:f>'[11a Charts for Work Experience Report-Updated.xlsm]Report condensed'!$D$58</c:f>
              <c:strCache>
                <c:ptCount val="1"/>
                <c:pt idx="0">
                  <c:v>Strongly disagree/Disagree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52-4023-B1B2-47E397C3983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952-4023-B1B2-47E397C3983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952-4023-B1B2-47E397C3983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952-4023-B1B2-47E397C398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'[11a Charts for Work Experience Report-Updated.xlsm]Report condensed'!$A$59:$A$63</c:f>
              <c:strCache>
                <c:ptCount val="5"/>
                <c:pt idx="0">
                  <c:v>Less adv students fairer access to higher level jobs</c:v>
                </c:pt>
                <c:pt idx="1">
                  <c:v>Springboard for a job in sector</c:v>
                </c:pt>
                <c:pt idx="2">
                  <c:v>Builds generic transferable skills</c:v>
                </c:pt>
                <c:pt idx="3">
                  <c:v>Improves skills beyond academic quals</c:v>
                </c:pt>
                <c:pt idx="4">
                  <c:v>Better employability for student</c:v>
                </c:pt>
              </c:strCache>
            </c:strRef>
          </c:cat>
          <c:val>
            <c:numRef>
              <c:f>'[11a Charts for Work Experience Report-Updated.xlsm]Report condensed'!$D$59:$D$63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952-4023-B1B2-47E397C39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540656"/>
        <c:axId val="176902856"/>
      </c:barChart>
      <c:catAx>
        <c:axId val="1425406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GB" sz="1400" b="1"/>
                  <a:t>Benefit</a:t>
                </a:r>
              </a:p>
            </c:rich>
          </c:tx>
          <c:layout>
            <c:manualLayout>
              <c:xMode val="edge"/>
              <c:yMode val="edge"/>
              <c:x val="6.4143681847338039E-3"/>
              <c:y val="0.3358340096067378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902856"/>
        <c:crosses val="autoZero"/>
        <c:auto val="1"/>
        <c:lblAlgn val="ctr"/>
        <c:lblOffset val="100"/>
        <c:noMultiLvlLbl val="0"/>
      </c:catAx>
      <c:valAx>
        <c:axId val="176902856"/>
        <c:scaling>
          <c:orientation val="minMax"/>
          <c:max val="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GB" sz="1400" b="1"/>
                  <a:t>Number</a:t>
                </a:r>
                <a:r>
                  <a:rPr lang="en-GB" sz="1400" b="1" baseline="0"/>
                  <a:t> of respondents</a:t>
                </a:r>
                <a:endParaRPr lang="en-GB" sz="1400" b="1"/>
              </a:p>
            </c:rich>
          </c:tx>
          <c:layout>
            <c:manualLayout>
              <c:xMode val="edge"/>
              <c:yMode val="edge"/>
              <c:x val="0.58480333479803159"/>
              <c:y val="0.839999415114893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0656"/>
        <c:crosses val="autoZero"/>
        <c:crossBetween val="between"/>
      </c:valAx>
      <c:spPr>
        <a:noFill/>
        <a:ln w="3175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1273782406448713"/>
          <c:y val="0.91504134406597504"/>
          <c:w val="0.77978413378250744"/>
          <c:h val="6.2674533371350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857880745676023"/>
          <c:y val="4.0854224698235839E-2"/>
          <c:w val="0.55817332929537655"/>
          <c:h val="0.753840574942059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'Report (2)'!$B$23</c:f>
              <c:strCache>
                <c:ptCount val="1"/>
                <c:pt idx="0">
                  <c:v>Always/Often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(2)'!$A$24:$A$31</c:f>
              <c:strCache>
                <c:ptCount val="8"/>
                <c:pt idx="0">
                  <c:v>Family/friends of staff</c:v>
                </c:pt>
                <c:pt idx="1">
                  <c:v>Other staff networks</c:v>
                </c:pt>
                <c:pt idx="2">
                  <c:v>Alumni networks of past work exp student</c:v>
                </c:pt>
                <c:pt idx="3">
                  <c:v>Universities with talented disadv students</c:v>
                </c:pt>
                <c:pt idx="4">
                  <c:v>Targeted Russell Group recruitment</c:v>
                </c:pt>
                <c:pt idx="5">
                  <c:v>Local universities</c:v>
                </c:pt>
                <c:pt idx="6">
                  <c:v>Exclusive university relationships</c:v>
                </c:pt>
                <c:pt idx="7">
                  <c:v>Student speculative applications</c:v>
                </c:pt>
              </c:strCache>
            </c:strRef>
          </c:cat>
          <c:val>
            <c:numRef>
              <c:f>'Report (2)'!$B$24:$B$31</c:f>
              <c:numCache>
                <c:formatCode>General</c:formatCode>
                <c:ptCount val="8"/>
                <c:pt idx="0">
                  <c:v>4</c:v>
                </c:pt>
                <c:pt idx="1">
                  <c:v>9</c:v>
                </c:pt>
                <c:pt idx="2">
                  <c:v>12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93-4C84-9A54-E86E2A0F732F}"/>
            </c:ext>
          </c:extLst>
        </c:ser>
        <c:ser>
          <c:idx val="1"/>
          <c:order val="1"/>
          <c:tx>
            <c:strRef>
              <c:f>'Report (2)'!$C$23</c:f>
              <c:strCache>
                <c:ptCount val="1"/>
                <c:pt idx="0">
                  <c:v>Occasionally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(2)'!$A$24:$A$31</c:f>
              <c:strCache>
                <c:ptCount val="8"/>
                <c:pt idx="0">
                  <c:v>Family/friends of staff</c:v>
                </c:pt>
                <c:pt idx="1">
                  <c:v>Other staff networks</c:v>
                </c:pt>
                <c:pt idx="2">
                  <c:v>Alumni networks of past work exp student</c:v>
                </c:pt>
                <c:pt idx="3">
                  <c:v>Universities with talented disadv students</c:v>
                </c:pt>
                <c:pt idx="4">
                  <c:v>Targeted Russell Group recruitment</c:v>
                </c:pt>
                <c:pt idx="5">
                  <c:v>Local universities</c:v>
                </c:pt>
                <c:pt idx="6">
                  <c:v>Exclusive university relationships</c:v>
                </c:pt>
                <c:pt idx="7">
                  <c:v>Student speculative applications</c:v>
                </c:pt>
              </c:strCache>
            </c:strRef>
          </c:cat>
          <c:val>
            <c:numRef>
              <c:f>'Report (2)'!$C$24:$C$31</c:f>
              <c:numCache>
                <c:formatCode>General</c:formatCode>
                <c:ptCount val="8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4</c:v>
                </c:pt>
                <c:pt idx="5">
                  <c:v>7</c:v>
                </c:pt>
                <c:pt idx="6">
                  <c:v>7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93-4C84-9A54-E86E2A0F732F}"/>
            </c:ext>
          </c:extLst>
        </c:ser>
        <c:ser>
          <c:idx val="2"/>
          <c:order val="2"/>
          <c:tx>
            <c:strRef>
              <c:f>'Report (2)'!$D$23</c:f>
              <c:strCache>
                <c:ptCount val="1"/>
                <c:pt idx="0">
                  <c:v>Rarely/Never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(2)'!$A$24:$A$31</c:f>
              <c:strCache>
                <c:ptCount val="8"/>
                <c:pt idx="0">
                  <c:v>Family/friends of staff</c:v>
                </c:pt>
                <c:pt idx="1">
                  <c:v>Other staff networks</c:v>
                </c:pt>
                <c:pt idx="2">
                  <c:v>Alumni networks of past work exp student</c:v>
                </c:pt>
                <c:pt idx="3">
                  <c:v>Universities with talented disadv students</c:v>
                </c:pt>
                <c:pt idx="4">
                  <c:v>Targeted Russell Group recruitment</c:v>
                </c:pt>
                <c:pt idx="5">
                  <c:v>Local universities</c:v>
                </c:pt>
                <c:pt idx="6">
                  <c:v>Exclusive university relationships</c:v>
                </c:pt>
                <c:pt idx="7">
                  <c:v>Student speculative applications</c:v>
                </c:pt>
              </c:strCache>
            </c:strRef>
          </c:cat>
          <c:val>
            <c:numRef>
              <c:f>'Report (2)'!$D$24:$D$31</c:f>
              <c:numCache>
                <c:formatCode>General</c:formatCode>
                <c:ptCount val="8"/>
                <c:pt idx="0">
                  <c:v>21</c:v>
                </c:pt>
                <c:pt idx="1">
                  <c:v>14</c:v>
                </c:pt>
                <c:pt idx="2">
                  <c:v>10</c:v>
                </c:pt>
                <c:pt idx="3">
                  <c:v>5</c:v>
                </c:pt>
                <c:pt idx="4">
                  <c:v>9</c:v>
                </c:pt>
                <c:pt idx="5">
                  <c:v>9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93-4C84-9A54-E86E2A0F7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903248"/>
        <c:axId val="176903640"/>
      </c:barChart>
      <c:catAx>
        <c:axId val="1769032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GB" sz="1400" b="1"/>
                  <a:t>Channel</a:t>
                </a:r>
              </a:p>
            </c:rich>
          </c:tx>
          <c:layout>
            <c:manualLayout>
              <c:xMode val="edge"/>
              <c:yMode val="edge"/>
              <c:x val="8.5470297029702977E-3"/>
              <c:y val="0.2619552203065134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903640"/>
        <c:crosses val="autoZero"/>
        <c:auto val="1"/>
        <c:lblAlgn val="ctr"/>
        <c:lblOffset val="100"/>
        <c:noMultiLvlLbl val="0"/>
      </c:catAx>
      <c:valAx>
        <c:axId val="176903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GB" sz="1400" b="1" dirty="0"/>
                  <a:t>Number of respondents</a:t>
                </a:r>
              </a:p>
            </c:rich>
          </c:tx>
          <c:layout>
            <c:manualLayout>
              <c:xMode val="edge"/>
              <c:yMode val="edge"/>
              <c:x val="0.57745171301556319"/>
              <c:y val="0.8602650862068965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903248"/>
        <c:crosses val="autoZero"/>
        <c:crossBetween val="between"/>
      </c:valAx>
      <c:spPr>
        <a:noFill/>
        <a:ln w="3175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47621508849855304"/>
          <c:y val="0.93732546662864913"/>
          <c:w val="0.44526052267841121"/>
          <c:h val="6.2674533371350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28-40DF-89CB-8FD9C7F6A6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A28-40DF-89CB-8FD9C7F6A6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A28-40DF-89CB-8FD9C7F6A6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A28-40DF-89CB-8FD9C7F6A6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Report!$A$39:$A$43</c:f>
              <c:strCache>
                <c:ptCount val="4"/>
                <c:pt idx="0">
                  <c:v>University advertising</c:v>
                </c:pt>
                <c:pt idx="1">
                  <c:v>Word-of-mouth/networks</c:v>
                </c:pt>
                <c:pt idx="2">
                  <c:v>Business website</c:v>
                </c:pt>
                <c:pt idx="3">
                  <c:v>Social media</c:v>
                </c:pt>
              </c:strCache>
              <c:extLst xmlns:c16r2="http://schemas.microsoft.com/office/drawing/2015/06/chart"/>
            </c:strRef>
          </c:cat>
          <c:val>
            <c:numRef>
              <c:f>Report!$B$39:$B$43</c:f>
              <c:numCache>
                <c:formatCode>General</c:formatCode>
                <c:ptCount val="4"/>
                <c:pt idx="0">
                  <c:v>13</c:v>
                </c:pt>
                <c:pt idx="1">
                  <c:v>9</c:v>
                </c:pt>
                <c:pt idx="2">
                  <c:v>6</c:v>
                </c:pt>
                <c:pt idx="3">
                  <c:v>5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A28-40DF-89CB-8FD9C7F6A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460461673060098"/>
          <c:y val="4.0854224698235839E-2"/>
          <c:w val="0.64255941708376896"/>
          <c:h val="0.7278424319522733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'Report (2)'!$B$46</c:f>
              <c:strCache>
                <c:ptCount val="1"/>
                <c:pt idx="0">
                  <c:v>Essential/Very important</c:v>
                </c:pt>
              </c:strCache>
            </c:strRef>
          </c:tx>
          <c:spPr>
            <a:solidFill>
              <a:srgbClr val="FF5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(2)'!$A$47:$A$52</c:f>
              <c:strCache>
                <c:ptCount val="6"/>
                <c:pt idx="0">
                  <c:v>Reputation of university attended</c:v>
                </c:pt>
                <c:pt idx="1">
                  <c:v>Academic/vocational qualifications</c:v>
                </c:pt>
                <c:pt idx="2">
                  <c:v>Discipline of HE course</c:v>
                </c:pt>
                <c:pt idx="3">
                  <c:v>HE course grades so far</c:v>
                </c:pt>
                <c:pt idx="4">
                  <c:v>Fit of applicant and organisation</c:v>
                </c:pt>
                <c:pt idx="5">
                  <c:v>Attitudes &amp; aptitudes for work</c:v>
                </c:pt>
              </c:strCache>
            </c:strRef>
          </c:cat>
          <c:val>
            <c:numRef>
              <c:f>'Report (2)'!$B$47:$B$52</c:f>
              <c:numCache>
                <c:formatCode>General</c:formatCode>
                <c:ptCount val="6"/>
                <c:pt idx="0">
                  <c:v>4</c:v>
                </c:pt>
                <c:pt idx="1">
                  <c:v>13</c:v>
                </c:pt>
                <c:pt idx="2">
                  <c:v>16</c:v>
                </c:pt>
                <c:pt idx="3">
                  <c:v>19</c:v>
                </c:pt>
                <c:pt idx="4">
                  <c:v>31</c:v>
                </c:pt>
                <c:pt idx="5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BB-44C7-8718-5FCF6B8748CA}"/>
            </c:ext>
          </c:extLst>
        </c:ser>
        <c:ser>
          <c:idx val="1"/>
          <c:order val="1"/>
          <c:tx>
            <c:strRef>
              <c:f>'Report (2)'!$C$46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(2)'!$A$47:$A$52</c:f>
              <c:strCache>
                <c:ptCount val="6"/>
                <c:pt idx="0">
                  <c:v>Reputation of university attended</c:v>
                </c:pt>
                <c:pt idx="1">
                  <c:v>Academic/vocational qualifications</c:v>
                </c:pt>
                <c:pt idx="2">
                  <c:v>Discipline of HE course</c:v>
                </c:pt>
                <c:pt idx="3">
                  <c:v>HE course grades so far</c:v>
                </c:pt>
                <c:pt idx="4">
                  <c:v>Fit of applicant and organisation</c:v>
                </c:pt>
                <c:pt idx="5">
                  <c:v>Attitudes &amp; aptitudes for work</c:v>
                </c:pt>
              </c:strCache>
            </c:strRef>
          </c:cat>
          <c:val>
            <c:numRef>
              <c:f>'Report (2)'!$C$47:$C$52</c:f>
              <c:numCache>
                <c:formatCode>General</c:formatCode>
                <c:ptCount val="6"/>
                <c:pt idx="0">
                  <c:v>13</c:v>
                </c:pt>
                <c:pt idx="1">
                  <c:v>15</c:v>
                </c:pt>
                <c:pt idx="2">
                  <c:v>7</c:v>
                </c:pt>
                <c:pt idx="3">
                  <c:v>9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BB-44C7-8718-5FCF6B8748CA}"/>
            </c:ext>
          </c:extLst>
        </c:ser>
        <c:ser>
          <c:idx val="2"/>
          <c:order val="2"/>
          <c:tx>
            <c:strRef>
              <c:f>'Report (2)'!$D$46</c:f>
              <c:strCache>
                <c:ptCount val="1"/>
                <c:pt idx="0">
                  <c:v>Not at all important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2BB-44C7-8718-5FCF6B8748C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2BB-44C7-8718-5FCF6B8748C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(2)'!$A$47:$A$52</c:f>
              <c:strCache>
                <c:ptCount val="6"/>
                <c:pt idx="0">
                  <c:v>Reputation of university attended</c:v>
                </c:pt>
                <c:pt idx="1">
                  <c:v>Academic/vocational qualifications</c:v>
                </c:pt>
                <c:pt idx="2">
                  <c:v>Discipline of HE course</c:v>
                </c:pt>
                <c:pt idx="3">
                  <c:v>HE course grades so far</c:v>
                </c:pt>
                <c:pt idx="4">
                  <c:v>Fit of applicant and organisation</c:v>
                </c:pt>
                <c:pt idx="5">
                  <c:v>Attitudes &amp; aptitudes for work</c:v>
                </c:pt>
              </c:strCache>
            </c:strRef>
          </c:cat>
          <c:val>
            <c:numRef>
              <c:f>'Report (2)'!$D$47:$D$52</c:f>
              <c:numCache>
                <c:formatCode>General</c:formatCode>
                <c:ptCount val="6"/>
                <c:pt idx="0">
                  <c:v>15</c:v>
                </c:pt>
                <c:pt idx="1">
                  <c:v>3</c:v>
                </c:pt>
                <c:pt idx="2">
                  <c:v>9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2BB-44C7-8718-5FCF6B874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904816"/>
        <c:axId val="176905208"/>
      </c:barChart>
      <c:catAx>
        <c:axId val="1769048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GB" sz="1400" b="1"/>
                  <a:t>Factor</a:t>
                </a:r>
              </a:p>
            </c:rich>
          </c:tx>
          <c:layout>
            <c:manualLayout>
              <c:xMode val="edge"/>
              <c:yMode val="edge"/>
              <c:x val="1.0683760683760684E-2"/>
              <c:y val="0.345861864759941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905208"/>
        <c:crosses val="autoZero"/>
        <c:auto val="1"/>
        <c:lblAlgn val="ctr"/>
        <c:lblOffset val="100"/>
        <c:noMultiLvlLbl val="0"/>
      </c:catAx>
      <c:valAx>
        <c:axId val="176905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GB" sz="1400" b="1"/>
                  <a:t>Number of respondents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904816"/>
        <c:crosses val="autoZero"/>
        <c:crossBetween val="between"/>
      </c:valAx>
      <c:spPr>
        <a:noFill/>
        <a:ln w="3175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6315482199340468"/>
          <c:y val="0.91504134406597504"/>
          <c:w val="0.69591257823541286"/>
          <c:h val="6.2674533371350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803756976045231E-2"/>
          <c:y val="3.3333333333333333E-2"/>
          <c:w val="0.93367637011234195"/>
          <c:h val="0.760474349797184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Report!$B$78</c:f>
              <c:strCache>
                <c:ptCount val="1"/>
                <c:pt idx="0">
                  <c:v>1: most effective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7385606019486761E-17"/>
                  <c:y val="-1.5151515151515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8B2-4064-BDA6-52C3E36CD33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9.0909090909090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8B2-4064-BDA6-52C3E36CD33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9.0909090909090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B2-4064-BDA6-52C3E36CD33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Report!$A$79:$A$81</c:f>
              <c:strCache>
                <c:ptCount val="3"/>
                <c:pt idx="0">
                  <c:v>Single online platform for work experience in UK</c:v>
                </c:pt>
                <c:pt idx="1">
                  <c:v>Guidance &amp; support for businesses to manage process </c:v>
                </c:pt>
                <c:pt idx="2">
                  <c:v>Targeted guidance for disadvantaged students to expand pool</c:v>
                </c:pt>
              </c:strCache>
            </c:strRef>
          </c:cat>
          <c:val>
            <c:numRef>
              <c:f>Report!$B$79:$B$81</c:f>
              <c:numCache>
                <c:formatCode>General</c:formatCode>
                <c:ptCount val="3"/>
                <c:pt idx="0">
                  <c:v>13</c:v>
                </c:pt>
                <c:pt idx="1">
                  <c:v>1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8B2-4064-BDA6-52C3E36CD33D}"/>
            </c:ext>
          </c:extLst>
        </c:ser>
        <c:ser>
          <c:idx val="1"/>
          <c:order val="1"/>
          <c:tx>
            <c:strRef>
              <c:f>Report!$C$78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83914961893301E-3"/>
                  <c:y val="-3.337610534409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B2-4064-BDA6-52C3E36CD33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9542424077947042E-17"/>
                  <c:y val="-9.0909090909090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B2-4064-BDA6-52C3E36CD33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96633475580705E-3"/>
                  <c:y val="-2.7272727272727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B2-4064-BDA6-52C3E36CD33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Report!$A$79:$A$81</c:f>
              <c:strCache>
                <c:ptCount val="3"/>
                <c:pt idx="0">
                  <c:v>Single online platform for work experience in UK</c:v>
                </c:pt>
                <c:pt idx="1">
                  <c:v>Guidance &amp; support for businesses to manage process </c:v>
                </c:pt>
                <c:pt idx="2">
                  <c:v>Targeted guidance for disadvantaged students to expand pool</c:v>
                </c:pt>
              </c:strCache>
            </c:strRef>
          </c:cat>
          <c:val>
            <c:numRef>
              <c:f>Report!$C$79:$C$81</c:f>
              <c:numCache>
                <c:formatCode>General</c:formatCode>
                <c:ptCount val="3"/>
                <c:pt idx="0">
                  <c:v>6</c:v>
                </c:pt>
                <c:pt idx="1">
                  <c:v>17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8B2-4064-BDA6-52C3E36CD33D}"/>
            </c:ext>
          </c:extLst>
        </c:ser>
        <c:ser>
          <c:idx val="2"/>
          <c:order val="2"/>
          <c:tx>
            <c:strRef>
              <c:f>Report!$D$78</c:f>
              <c:strCache>
                <c:ptCount val="1"/>
                <c:pt idx="0">
                  <c:v>3: less effective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012886081027457E-3"/>
                  <c:y val="-8.9410322952710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B2-4064-BDA6-52C3E36CD33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793266951161688E-3"/>
                  <c:y val="-9.090909090909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8B2-4064-BDA6-52C3E36CD33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96633475580705E-3"/>
                  <c:y val="-3.030303030303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8B2-4064-BDA6-52C3E36CD33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Report!$A$79:$A$81</c:f>
              <c:strCache>
                <c:ptCount val="3"/>
                <c:pt idx="0">
                  <c:v>Single online platform for work experience in UK</c:v>
                </c:pt>
                <c:pt idx="1">
                  <c:v>Guidance &amp; support for businesses to manage process </c:v>
                </c:pt>
                <c:pt idx="2">
                  <c:v>Targeted guidance for disadvantaged students to expand pool</c:v>
                </c:pt>
              </c:strCache>
            </c:strRef>
          </c:cat>
          <c:val>
            <c:numRef>
              <c:f>Report!$D$79:$D$81</c:f>
              <c:numCache>
                <c:formatCode>General</c:formatCode>
                <c:ptCount val="3"/>
                <c:pt idx="0">
                  <c:v>12</c:v>
                </c:pt>
                <c:pt idx="1">
                  <c:v>13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8B2-4064-BDA6-52C3E36CD3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6905992"/>
        <c:axId val="176906384"/>
        <c:axId val="0"/>
      </c:bar3DChart>
      <c:catAx>
        <c:axId val="176905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 dirty="0"/>
                  <a:t>Sector-led action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906384"/>
        <c:crosses val="autoZero"/>
        <c:auto val="1"/>
        <c:lblAlgn val="ctr"/>
        <c:lblOffset val="100"/>
        <c:noMultiLvlLbl val="0"/>
      </c:catAx>
      <c:valAx>
        <c:axId val="176906384"/>
        <c:scaling>
          <c:orientation val="minMax"/>
          <c:max val="2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 dirty="0"/>
                  <a:t>Number of respondents</a:t>
                </a:r>
              </a:p>
            </c:rich>
          </c:tx>
          <c:layout>
            <c:manualLayout>
              <c:xMode val="edge"/>
              <c:yMode val="edge"/>
              <c:x val="4.1643884467454668E-3"/>
              <c:y val="0.2236793540945790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905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9980843195741202"/>
          <c:y val="4.5775663206459052E-2"/>
          <c:w val="0.16101594037756464"/>
          <c:h val="0.187712658592848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AEAAB-24B4-4B6E-AB52-28E20A34C6B2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B18E6-A5B0-4BC5-BD7B-D9BA0F619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507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80794-024C-4B10-B03F-019B4E8ADA22}" type="datetimeFigureOut">
              <a:rPr lang="en-GB" smtClean="0"/>
              <a:pPr/>
              <a:t>18/07/2016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DC970-ECA9-40D5-A3CB-19C4D9B22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04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19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697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11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67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280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049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682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286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571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326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491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3899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9117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9001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406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606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34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605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GB" u="none" baseline="0" dirty="0">
              <a:solidFill>
                <a:srgbClr val="FF0000"/>
              </a:solidFill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062"/>
            <a:fld id="{75A43FDB-D938-4362-9444-5C532A57E6BA}" type="slidenum">
              <a:rPr lang="en-GB" smtClean="0">
                <a:solidFill>
                  <a:srgbClr val="000000"/>
                </a:solidFill>
              </a:rPr>
              <a:pPr defTabSz="879062"/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28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062"/>
            <a:fld id="{75A43FDB-D938-4362-9444-5C532A57E6BA}" type="slidenum">
              <a:rPr lang="en-GB" smtClean="0">
                <a:solidFill>
                  <a:srgbClr val="000000"/>
                </a:solidFill>
              </a:rPr>
              <a:pPr defTabSz="879062"/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2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062"/>
            <a:fld id="{75A43FDB-D938-4362-9444-5C532A57E6BA}" type="slidenum">
              <a:rPr lang="en-GB" smtClean="0">
                <a:solidFill>
                  <a:srgbClr val="000000"/>
                </a:solidFill>
              </a:rPr>
              <a:pPr defTabSz="879062"/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47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26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923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DC970-ECA9-40D5-A3CB-19C4D9B22A2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91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536" y="6237312"/>
            <a:ext cx="2880320" cy="296578"/>
          </a:xfrm>
          <a:prstGeom prst="rect">
            <a:avLst/>
          </a:prstGeom>
        </p:spPr>
        <p:txBody>
          <a:bodyPr anchor="ctr" anchorCtr="0"/>
          <a:lstStyle>
            <a:lvl1pPr algn="l">
              <a:buNone/>
              <a:defRPr sz="1600" b="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400"/>
            </a:lvl2pPr>
            <a:lvl3pPr>
              <a:defRPr sz="1800"/>
            </a:lvl3pPr>
          </a:lstStyle>
          <a:p>
            <a:pPr lvl="0"/>
            <a:r>
              <a:rPr lang="en-US" dirty="0"/>
              <a:t>Click to Insert Date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95536" y="4293096"/>
            <a:ext cx="4896544" cy="1592722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ts val="4100"/>
              </a:lnSpc>
              <a:buNone/>
              <a:defRPr sz="4000" b="1" baseline="0">
                <a:solidFill>
                  <a:srgbClr val="BBB0A6"/>
                </a:solidFill>
              </a:defRPr>
            </a:lvl1pPr>
            <a:lvl2pPr>
              <a:defRPr sz="2400"/>
            </a:lvl2pPr>
            <a:lvl3pPr>
              <a:defRPr sz="1800"/>
            </a:lvl3pPr>
          </a:lstStyle>
          <a:p>
            <a:pPr lvl="0"/>
            <a:r>
              <a:rPr lang="en-US" dirty="0"/>
              <a:t>Click to Insert Presentation Title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608" y="251016"/>
            <a:ext cx="7643192" cy="108012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4100"/>
              </a:lnSpc>
              <a:defRPr sz="4000" b="1">
                <a:solidFill>
                  <a:srgbClr val="00AEEF"/>
                </a:solidFill>
                <a:latin typeface="+mn-lt"/>
              </a:defRPr>
            </a:lvl1pPr>
          </a:lstStyle>
          <a:p>
            <a:r>
              <a:rPr lang="en-US" dirty="0"/>
              <a:t>Click to Insert 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43608" y="1615061"/>
            <a:ext cx="7643192" cy="3773015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 sz="28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400"/>
            </a:lvl2pPr>
            <a:lvl3pPr>
              <a:defRPr sz="1800"/>
            </a:lvl3pPr>
          </a:lstStyle>
          <a:p>
            <a:pPr lvl="0"/>
            <a:r>
              <a:rPr lang="en-US" dirty="0"/>
              <a:t>Click to insert body copy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608" y="251016"/>
            <a:ext cx="7643192" cy="108012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4100"/>
              </a:lnSpc>
              <a:defRPr sz="4000" b="1">
                <a:solidFill>
                  <a:srgbClr val="EC008C"/>
                </a:solidFill>
                <a:latin typeface="+mn-lt"/>
              </a:defRPr>
            </a:lvl1pPr>
          </a:lstStyle>
          <a:p>
            <a:r>
              <a:rPr lang="en-US" dirty="0"/>
              <a:t>Click to Insert 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43608" y="1615061"/>
            <a:ext cx="7643192" cy="3773015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 sz="28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400"/>
            </a:lvl2pPr>
            <a:lvl3pPr>
              <a:defRPr sz="1800"/>
            </a:lvl3pPr>
          </a:lstStyle>
          <a:p>
            <a:pPr lvl="0"/>
            <a:r>
              <a:rPr lang="en-US" dirty="0"/>
              <a:t>Click to insert body copy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608" y="251016"/>
            <a:ext cx="7643192" cy="108012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4100"/>
              </a:lnSpc>
              <a:defRPr sz="4000" b="1">
                <a:solidFill>
                  <a:srgbClr val="F6D330"/>
                </a:solidFill>
                <a:latin typeface="+mn-lt"/>
              </a:defRPr>
            </a:lvl1pPr>
          </a:lstStyle>
          <a:p>
            <a:r>
              <a:rPr lang="en-US" dirty="0"/>
              <a:t>Click to Insert 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43608" y="1615061"/>
            <a:ext cx="7643192" cy="3773015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 sz="28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400"/>
            </a:lvl2pPr>
            <a:lvl3pPr>
              <a:defRPr sz="1800"/>
            </a:lvl3pPr>
          </a:lstStyle>
          <a:p>
            <a:pPr lvl="0"/>
            <a:r>
              <a:rPr lang="en-US" dirty="0"/>
              <a:t>Click to insert body copy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608" y="251016"/>
            <a:ext cx="7643192" cy="108012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4100"/>
              </a:lnSpc>
              <a:defRPr sz="4000" b="1">
                <a:solidFill>
                  <a:srgbClr val="00B194"/>
                </a:solidFill>
                <a:latin typeface="+mn-lt"/>
              </a:defRPr>
            </a:lvl1pPr>
          </a:lstStyle>
          <a:p>
            <a:r>
              <a:rPr lang="en-US" dirty="0"/>
              <a:t>Click to Insert 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43608" y="1615061"/>
            <a:ext cx="7643192" cy="3773015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 sz="28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400"/>
            </a:lvl2pPr>
            <a:lvl3pPr>
              <a:defRPr sz="1800"/>
            </a:lvl3pPr>
          </a:lstStyle>
          <a:p>
            <a:pPr lvl="0"/>
            <a:r>
              <a:rPr lang="en-US" dirty="0"/>
              <a:t>Click to insert body copy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608" y="251016"/>
            <a:ext cx="7643192" cy="108012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4100"/>
              </a:lnSpc>
              <a:defRPr sz="4000" b="1">
                <a:solidFill>
                  <a:srgbClr val="49176D"/>
                </a:solidFill>
                <a:latin typeface="+mn-lt"/>
              </a:defRPr>
            </a:lvl1pPr>
          </a:lstStyle>
          <a:p>
            <a:r>
              <a:rPr lang="en-US" dirty="0"/>
              <a:t>Click to Insert 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43608" y="1615061"/>
            <a:ext cx="7643192" cy="3773015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 sz="28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400"/>
            </a:lvl2pPr>
            <a:lvl3pPr>
              <a:defRPr sz="1800"/>
            </a:lvl3pPr>
          </a:lstStyle>
          <a:p>
            <a:pPr lvl="0"/>
            <a:r>
              <a:rPr lang="en-US" dirty="0"/>
              <a:t>Click to insert body copy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536" y="5301208"/>
            <a:ext cx="2880320" cy="1232682"/>
          </a:xfrm>
          <a:prstGeom prst="rect">
            <a:avLst/>
          </a:prstGeom>
        </p:spPr>
        <p:txBody>
          <a:bodyPr anchor="ctr" anchorCtr="0"/>
          <a:lstStyle>
            <a:lvl1pPr algn="l">
              <a:buNone/>
              <a:defRPr sz="1600" b="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1800"/>
            </a:lvl3pPr>
          </a:lstStyle>
          <a:p>
            <a:pPr lvl="0"/>
            <a:r>
              <a:rPr lang="en-US" dirty="0"/>
              <a:t>Click to Insert Contact Details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ub powerpoint template front co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ub powerpoint template main slide 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ub powerpoint template main slide 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ub powerpoint template main slide 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ub powerpoint template main slide 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ub powerpoint template main slide PUR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ub powerpoint template back co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ub.co.uk/reports/work-experience-as-a-gateway-to-talent-in-the-uk-assessing-business-view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79512" y="2780928"/>
            <a:ext cx="6912768" cy="2096778"/>
          </a:xfrm>
        </p:spPr>
        <p:txBody>
          <a:bodyPr/>
          <a:lstStyle/>
          <a:p>
            <a:r>
              <a:rPr lang="en-GB" sz="3200" dirty="0">
                <a:solidFill>
                  <a:srgbClr val="49176D"/>
                </a:solidFill>
              </a:rPr>
              <a:t>Work experience as a gateway to talent in the UK: Assessing business views</a:t>
            </a:r>
          </a:p>
          <a:p>
            <a:r>
              <a:rPr lang="en-GB" sz="1800" dirty="0">
                <a:solidFill>
                  <a:srgbClr val="49176D"/>
                </a:solidFill>
              </a:rPr>
              <a:t>Dr Joan Wilson</a:t>
            </a:r>
            <a:endParaRPr lang="en-GB" sz="1600" dirty="0">
              <a:solidFill>
                <a:srgbClr val="49176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6093296"/>
            <a:ext cx="134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21 July 2016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4797152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London Conference on Employer Engagement in Education and Training 2016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643192" cy="898846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Steps to developing and getting responses to our survey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608" y="1340767"/>
            <a:ext cx="7643192" cy="4680521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chemeClr val="tx1"/>
                </a:solidFill>
              </a:rPr>
              <a:t>Step 4: Getting responses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640588"/>
              </p:ext>
            </p:extLst>
          </p:nvPr>
        </p:nvGraphicFramePr>
        <p:xfrm>
          <a:off x="1187624" y="1988841"/>
          <a:ext cx="7355159" cy="4076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25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4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Number of responders/non-responders by membership status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1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Responses received following: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</a:rPr>
                        <a:t>Members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</a:rPr>
                        <a:t>Non-members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Initial email *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GB" sz="1600" baseline="3000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 reminder email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2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GB" sz="1600" baseline="3000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 reminder emails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2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1600" baseline="30000" dirty="0">
                          <a:solidFill>
                            <a:schemeClr val="tx1"/>
                          </a:solidFill>
                          <a:effectLst/>
                        </a:rPr>
                        <a:t>rd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reminder emails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GB" sz="16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reminder emails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48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 responders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(not emailed)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6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2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responders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33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21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2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Total non-responders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33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3298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We received 3 responses the same day as the initial email was sent out, 2 from members and 1 from a non-member.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58857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643192" cy="864096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Caveats and Contributions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608" y="1700808"/>
            <a:ext cx="7643192" cy="3816424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Caveats: Small scale: small sample size, limited sectors, regions and business sizes, therefore limited validity</a:t>
            </a:r>
          </a:p>
          <a:p>
            <a:r>
              <a:rPr lang="en-GB" dirty="0">
                <a:solidFill>
                  <a:schemeClr val="tx1"/>
                </a:solidFill>
              </a:rPr>
              <a:t>Contributions: Employers side, testing ground for these kinds of questions, first time of asking</a:t>
            </a:r>
          </a:p>
        </p:txBody>
      </p:sp>
    </p:spTree>
    <p:extLst>
      <p:ext uri="{BB962C8B-B14F-4D97-AF65-F5344CB8AC3E}">
        <p14:creationId xmlns:p14="http://schemas.microsoft.com/office/powerpoint/2010/main" val="424988609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1016"/>
            <a:ext cx="7643192" cy="513688"/>
          </a:xfrm>
        </p:spPr>
        <p:txBody>
          <a:bodyPr>
            <a:noAutofit/>
          </a:bodyPr>
          <a:lstStyle/>
          <a:p>
            <a:pPr algn="ctr"/>
            <a:r>
              <a:rPr lang="en-GB" sz="2600" dirty="0"/>
              <a:t>Survey results: About work experience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08720"/>
            <a:ext cx="7560840" cy="4824536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solidFill>
                  <a:schemeClr val="tx1"/>
                </a:solidFill>
              </a:rPr>
              <a:t>Number of undergraduates taken on for work experience in 2015</a:t>
            </a:r>
            <a:endParaRPr lang="en-GB" sz="18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12669477"/>
              </p:ext>
            </p:extLst>
          </p:nvPr>
        </p:nvGraphicFramePr>
        <p:xfrm>
          <a:off x="1043608" y="1412776"/>
          <a:ext cx="72728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1016"/>
            <a:ext cx="7643192" cy="513688"/>
          </a:xfrm>
        </p:spPr>
        <p:txBody>
          <a:bodyPr>
            <a:noAutofit/>
          </a:bodyPr>
          <a:lstStyle/>
          <a:p>
            <a:pPr algn="ctr"/>
            <a:r>
              <a:rPr lang="en-GB" sz="2600" dirty="0"/>
              <a:t>Survey results: About work experience opportunities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08720"/>
            <a:ext cx="7560840" cy="4824536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solidFill>
                  <a:schemeClr val="tx1"/>
                </a:solidFill>
              </a:rPr>
              <a:t>Work experience durations for undergraduates in 2015</a:t>
            </a:r>
            <a:endParaRPr lang="en-GB" sz="18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331706"/>
              </p:ext>
            </p:extLst>
          </p:nvPr>
        </p:nvGraphicFramePr>
        <p:xfrm>
          <a:off x="1053470" y="1340768"/>
          <a:ext cx="7272000" cy="41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672552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1016"/>
            <a:ext cx="7643192" cy="513688"/>
          </a:xfrm>
        </p:spPr>
        <p:txBody>
          <a:bodyPr>
            <a:noAutofit/>
          </a:bodyPr>
          <a:lstStyle/>
          <a:p>
            <a:pPr algn="ctr"/>
            <a:r>
              <a:rPr lang="en-GB" sz="2600" dirty="0"/>
              <a:t>Survey results: About work experience opportunities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617114"/>
              </p:ext>
            </p:extLst>
          </p:nvPr>
        </p:nvGraphicFramePr>
        <p:xfrm>
          <a:off x="611559" y="1310891"/>
          <a:ext cx="7958707" cy="2331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92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32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02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94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63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414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261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15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Work experience status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In the last 6 months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In the last 6 months to a year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In the last 1 to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years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Longer than 2 years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ago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We have not done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this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Total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5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With prior work experience in your business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5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With prior work experience from elsewhere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Without prior work experience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312480"/>
              </p:ext>
            </p:extLst>
          </p:nvPr>
        </p:nvGraphicFramePr>
        <p:xfrm>
          <a:off x="591819" y="4433409"/>
          <a:ext cx="7978447" cy="1269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55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828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6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Recruitment offer timing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Number of responses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6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During their work experience and while still a student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6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After they had finished their higher education course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6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Not applicable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6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Total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33576" y="845112"/>
            <a:ext cx="73207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 recruitment of a university undergraduate into a longer-term paid role</a:t>
            </a:r>
            <a:endParaRPr kumimoji="0" lang="en-GB" altLang="en-US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67545" y="3702330"/>
            <a:ext cx="81027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Recruitment of university undergraduates with prior work experience with the business: when the recruitment offer typically happened</a:t>
            </a:r>
            <a:endParaRPr kumimoji="0" lang="en-GB" altLang="en-US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1256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1016"/>
            <a:ext cx="7643192" cy="657704"/>
          </a:xfrm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en-GB" sz="2600" dirty="0"/>
              <a:t>Survey results: About the reasons for offering and taking work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560840" cy="4680520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solidFill>
                  <a:schemeClr val="tx1"/>
                </a:solidFill>
              </a:rPr>
              <a:t>Reasons for offering work experience to university undergraduates </a:t>
            </a:r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22991432"/>
              </p:ext>
            </p:extLst>
          </p:nvPr>
        </p:nvGraphicFramePr>
        <p:xfrm>
          <a:off x="1043608" y="1484784"/>
          <a:ext cx="7488832" cy="4344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900867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1016"/>
            <a:ext cx="7643192" cy="657704"/>
          </a:xfrm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en-GB" sz="2600" dirty="0"/>
              <a:t>Survey results: About the reasons for offering and taking work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560840" cy="4680520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solidFill>
                  <a:schemeClr val="tx1"/>
                </a:solidFill>
              </a:rPr>
              <a:t>Benefits of work experience for university undergraduates</a:t>
            </a:r>
            <a:endParaRPr lang="en-GB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29506073"/>
              </p:ext>
            </p:extLst>
          </p:nvPr>
        </p:nvGraphicFramePr>
        <p:xfrm>
          <a:off x="971600" y="1412776"/>
          <a:ext cx="7529604" cy="4464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900217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1016"/>
            <a:ext cx="7643192" cy="657704"/>
          </a:xfrm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en-GB" sz="2600" dirty="0"/>
              <a:t>Survey results: About recruitment for work experience posts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56084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solidFill>
                  <a:schemeClr val="tx1"/>
                </a:solidFill>
              </a:rPr>
              <a:t>Channels used to find undergraduates for work experience in 2015</a:t>
            </a:r>
            <a:endParaRPr lang="en-GB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21954792"/>
              </p:ext>
            </p:extLst>
          </p:nvPr>
        </p:nvGraphicFramePr>
        <p:xfrm>
          <a:off x="971600" y="1412776"/>
          <a:ext cx="734400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527596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1016"/>
            <a:ext cx="7643192" cy="657704"/>
          </a:xfrm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en-GB" sz="2600" dirty="0"/>
              <a:t>Survey results: About recruitment for work experience posts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56084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solidFill>
                  <a:schemeClr val="tx1"/>
                </a:solidFill>
              </a:rPr>
              <a:t>Best channel for finding undergraduates for work experience </a:t>
            </a:r>
          </a:p>
          <a:p>
            <a:pPr marL="0" indent="0" algn="ctr">
              <a:buNone/>
            </a:pPr>
            <a:r>
              <a:rPr lang="en-GB" sz="1800" b="1" dirty="0">
                <a:solidFill>
                  <a:schemeClr val="tx1"/>
                </a:solidFill>
              </a:rPr>
              <a:t>(by number of respondents)</a:t>
            </a:r>
            <a:endParaRPr lang="en-GB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67550562"/>
              </p:ext>
            </p:extLst>
          </p:nvPr>
        </p:nvGraphicFramePr>
        <p:xfrm>
          <a:off x="1116440" y="1592577"/>
          <a:ext cx="7416000" cy="4147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395898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1016"/>
            <a:ext cx="7643192" cy="657704"/>
          </a:xfrm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en-GB" sz="2600" dirty="0"/>
              <a:t>Survey results: About recruitment for work experience posts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560840" cy="4680520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solidFill>
                  <a:schemeClr val="tx1"/>
                </a:solidFill>
              </a:rPr>
              <a:t>Recruiting undergraduates for work experience: importance of each factor</a:t>
            </a:r>
            <a:endParaRPr lang="en-GB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96222408"/>
              </p:ext>
            </p:extLst>
          </p:nvPr>
        </p:nvGraphicFramePr>
        <p:xfrm>
          <a:off x="1043608" y="1484784"/>
          <a:ext cx="7344412" cy="439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658382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the National Centre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484785"/>
            <a:ext cx="7931224" cy="3903292"/>
          </a:xfrm>
        </p:spPr>
        <p:txBody>
          <a:bodyPr/>
          <a:lstStyle/>
          <a:p>
            <a:pPr>
              <a:defRPr/>
            </a:pPr>
            <a:r>
              <a:rPr lang="en-GB" sz="2300" dirty="0">
                <a:solidFill>
                  <a:schemeClr val="tx1"/>
                </a:solidFill>
              </a:rPr>
              <a:t>A network of university and business leaders, and representatives from public policy, with a common goal of improving collaboration decisions across the UK</a:t>
            </a:r>
          </a:p>
          <a:p>
            <a:pPr>
              <a:defRPr/>
            </a:pPr>
            <a:r>
              <a:rPr lang="en-GB" sz="2300" dirty="0">
                <a:solidFill>
                  <a:schemeClr val="tx1"/>
                </a:solidFill>
              </a:rPr>
              <a:t>Enable leaders/representatives to share knowledge in exclusive events and provide them with evidence to enhance collaboration</a:t>
            </a:r>
          </a:p>
          <a:p>
            <a:pPr>
              <a:defRPr/>
            </a:pPr>
            <a:r>
              <a:rPr lang="en-GB" sz="2300" dirty="0">
                <a:solidFill>
                  <a:schemeClr val="tx1"/>
                </a:solidFill>
              </a:rPr>
              <a:t>Broad research remit - on the talent and skills side this has included looking at work experience at the undergraduate stage and links to social mobility. </a:t>
            </a:r>
          </a:p>
          <a:p>
            <a:pPr lvl="1">
              <a:defRPr/>
            </a:pPr>
            <a:endParaRPr lang="en-GB" sz="2200" dirty="0"/>
          </a:p>
          <a:p>
            <a:pPr lvl="1">
              <a:defRPr/>
            </a:pPr>
            <a:endParaRPr lang="en-GB" sz="2600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1016"/>
            <a:ext cx="7643192" cy="657704"/>
          </a:xfrm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en-GB" sz="2600" dirty="0"/>
              <a:t>Survey results: About challenges and opportunities in accessing talent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1" y="980728"/>
            <a:ext cx="7632849" cy="4752528"/>
          </a:xfrm>
        </p:spPr>
        <p:txBody>
          <a:bodyPr/>
          <a:lstStyle/>
          <a:p>
            <a:pPr marL="0" indent="0">
              <a:buNone/>
            </a:pPr>
            <a:endParaRPr lang="en-GB" sz="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1800" b="1" dirty="0">
                <a:solidFill>
                  <a:schemeClr val="tx1"/>
                </a:solidFill>
              </a:rPr>
              <a:t>Problems in recruiting university undergraduates for work experience in 2015. (choosing all that apply from the list)</a:t>
            </a:r>
            <a:endParaRPr lang="en-GB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698753"/>
              </p:ext>
            </p:extLst>
          </p:nvPr>
        </p:nvGraphicFramePr>
        <p:xfrm>
          <a:off x="899591" y="2060848"/>
          <a:ext cx="7632849" cy="2888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8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46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2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Problem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Number of responses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Not enough time, capacity and monetary resources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6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Subject knowledge of students not fitting with the roles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6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Difficulties in recruiting and retaining work experience students as future employees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6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Not enough access to the talent pool of students from disadvantaged backgrounds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6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Competition from other businesses for the same skills and talent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6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No problems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48020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1016"/>
            <a:ext cx="7643192" cy="657704"/>
          </a:xfrm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en-GB" sz="2600" dirty="0"/>
              <a:t>Survey results: About recruitment for work experience posts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56084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solidFill>
                  <a:schemeClr val="tx1"/>
                </a:solidFill>
              </a:rPr>
              <a:t>Business rankings of sector-led actions for improving access to undergraduates 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</a:rPr>
              <a:t>for work experience</a:t>
            </a:r>
          </a:p>
          <a:p>
            <a:pPr marL="0" indent="0">
              <a:buNone/>
            </a:pPr>
            <a:endParaRPr lang="en-GB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54185589"/>
              </p:ext>
            </p:extLst>
          </p:nvPr>
        </p:nvGraphicFramePr>
        <p:xfrm>
          <a:off x="755576" y="1643664"/>
          <a:ext cx="8098428" cy="416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91666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Open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240" cy="419132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2400" dirty="0">
                <a:solidFill>
                  <a:schemeClr val="tx1"/>
                </a:solidFill>
              </a:rPr>
              <a:t>Businesses were invited to write about any additional reflections on the matter of work experience for their business:</a:t>
            </a:r>
          </a:p>
          <a:p>
            <a:pPr marL="0" indent="0">
              <a:buFontTx/>
              <a:buNone/>
            </a:pPr>
            <a:r>
              <a:rPr lang="en-GB" sz="2400" dirty="0">
                <a:solidFill>
                  <a:srgbClr val="00B050"/>
                </a:solidFill>
              </a:rPr>
              <a:t>“Internships are our pipeline onto our graduate programmes and it is key to ensure that we have a diverse pipeline”</a:t>
            </a:r>
          </a:p>
          <a:p>
            <a:pPr marL="0" indent="0">
              <a:buFontTx/>
              <a:buNone/>
            </a:pPr>
            <a:r>
              <a:rPr lang="en-GB" sz="2400" dirty="0">
                <a:solidFill>
                  <a:srgbClr val="00B0F0"/>
                </a:solidFill>
              </a:rPr>
              <a:t>“All businesses should try to offer placements to undergraduates as a matter of social responsibility”</a:t>
            </a:r>
          </a:p>
          <a:p>
            <a:pPr marL="0" indent="0">
              <a:buFontTx/>
              <a:buNone/>
            </a:pPr>
            <a:r>
              <a:rPr lang="en-GB" sz="2400" dirty="0">
                <a:solidFill>
                  <a:srgbClr val="FF0000"/>
                </a:solidFill>
              </a:rPr>
              <a:t>“One of the points that hasn't been covered is the role that universities and particularly academic departments should play in supporting both students and employers with work experience”</a:t>
            </a:r>
          </a:p>
        </p:txBody>
      </p:sp>
    </p:spTree>
    <p:extLst>
      <p:ext uri="{BB962C8B-B14F-4D97-AF65-F5344CB8AC3E}">
        <p14:creationId xmlns:p14="http://schemas.microsoft.com/office/powerpoint/2010/main" val="314332384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5"/>
            <a:ext cx="7643192" cy="3903292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Publication of a </a:t>
            </a:r>
            <a:r>
              <a:rPr lang="en-GB" sz="2400" dirty="0">
                <a:solidFill>
                  <a:schemeClr val="tx1"/>
                </a:solidFill>
                <a:hlinkClick r:id="rId3"/>
              </a:rPr>
              <a:t>report</a:t>
            </a:r>
            <a:r>
              <a:rPr lang="en-GB" sz="2400" dirty="0">
                <a:solidFill>
                  <a:schemeClr val="tx1"/>
                </a:solidFill>
              </a:rPr>
              <a:t>: available on the National Centre website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Possible next steps: </a:t>
            </a:r>
          </a:p>
          <a:p>
            <a:pPr>
              <a:buFontTx/>
              <a:buChar char="-"/>
            </a:pPr>
            <a:r>
              <a:rPr lang="en-GB" sz="2400" dirty="0">
                <a:solidFill>
                  <a:schemeClr val="tx1"/>
                </a:solidFill>
              </a:rPr>
              <a:t>Look in more detail at work experience recruitment processes</a:t>
            </a:r>
          </a:p>
          <a:p>
            <a:pPr>
              <a:buFontTx/>
              <a:buChar char="-"/>
            </a:pPr>
            <a:r>
              <a:rPr lang="en-GB" sz="2400" dirty="0">
                <a:solidFill>
                  <a:schemeClr val="tx1"/>
                </a:solidFill>
              </a:rPr>
              <a:t>Collect information from universities on student access and participation</a:t>
            </a:r>
          </a:p>
        </p:txBody>
      </p:sp>
    </p:spTree>
    <p:extLst>
      <p:ext uri="{BB962C8B-B14F-4D97-AF65-F5344CB8AC3E}">
        <p14:creationId xmlns:p14="http://schemas.microsoft.com/office/powerpoint/2010/main" val="1276975249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59832" y="1196752"/>
            <a:ext cx="2880320" cy="1232682"/>
          </a:xfrm>
        </p:spPr>
        <p:txBody>
          <a:bodyPr/>
          <a:lstStyle/>
          <a:p>
            <a:pPr algn="ctr"/>
            <a:r>
              <a:rPr lang="en-GB" sz="4000" dirty="0">
                <a:solidFill>
                  <a:srgbClr val="00B050"/>
                </a:solidFill>
              </a:rPr>
              <a:t>THANK YOU!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the talk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608" y="1556792"/>
            <a:ext cx="7704856" cy="3523420"/>
          </a:xfrm>
        </p:spPr>
        <p:txBody>
          <a:bodyPr/>
          <a:lstStyle/>
          <a:p>
            <a:pPr>
              <a:defRPr/>
            </a:pPr>
            <a:r>
              <a:rPr lang="en-GB" sz="2600" dirty="0">
                <a:solidFill>
                  <a:schemeClr val="tx1"/>
                </a:solidFill>
              </a:rPr>
              <a:t>What does research tell us about work experience?</a:t>
            </a:r>
          </a:p>
          <a:p>
            <a:pPr>
              <a:defRPr/>
            </a:pPr>
            <a:r>
              <a:rPr lang="en-GB" sz="2600" dirty="0">
                <a:solidFill>
                  <a:schemeClr val="tx1"/>
                </a:solidFill>
              </a:rPr>
              <a:t>Surveying business members only</a:t>
            </a:r>
          </a:p>
          <a:p>
            <a:pPr>
              <a:defRPr/>
            </a:pPr>
            <a:r>
              <a:rPr lang="en-GB" sz="2600" dirty="0">
                <a:solidFill>
                  <a:schemeClr val="tx1"/>
                </a:solidFill>
              </a:rPr>
              <a:t>Aims of our survey</a:t>
            </a:r>
          </a:p>
          <a:p>
            <a:pPr>
              <a:defRPr/>
            </a:pPr>
            <a:r>
              <a:rPr lang="en-GB" sz="2600" dirty="0">
                <a:solidFill>
                  <a:schemeClr val="tx1"/>
                </a:solidFill>
              </a:rPr>
              <a:t>Steps to developing and getting responses to our survey</a:t>
            </a:r>
          </a:p>
          <a:p>
            <a:pPr>
              <a:defRPr/>
            </a:pPr>
            <a:r>
              <a:rPr lang="en-GB" sz="2600" dirty="0">
                <a:solidFill>
                  <a:schemeClr val="tx1"/>
                </a:solidFill>
              </a:rPr>
              <a:t>Survey results</a:t>
            </a:r>
          </a:p>
          <a:p>
            <a:pPr>
              <a:defRPr/>
            </a:pPr>
            <a:r>
              <a:rPr lang="en-GB" sz="2600" dirty="0">
                <a:solidFill>
                  <a:schemeClr val="tx1"/>
                </a:solidFill>
              </a:rPr>
              <a:t>Where next?</a:t>
            </a:r>
          </a:p>
          <a:p>
            <a:pPr>
              <a:defRPr/>
            </a:pPr>
            <a:endParaRPr lang="en-GB" sz="2600" dirty="0"/>
          </a:p>
          <a:p>
            <a:pPr lvl="1">
              <a:defRPr/>
            </a:pPr>
            <a:endParaRPr lang="en-GB" sz="2600" dirty="0"/>
          </a:p>
          <a:p>
            <a:pPr lvl="1">
              <a:defRPr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0254673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065020" cy="648072"/>
          </a:xfrm>
        </p:spPr>
        <p:txBody>
          <a:bodyPr>
            <a:noAutofit/>
          </a:bodyPr>
          <a:lstStyle/>
          <a:p>
            <a:pPr algn="ctr"/>
            <a:r>
              <a:rPr lang="en-GB" sz="2800" dirty="0">
                <a:solidFill>
                  <a:srgbClr val="FFC000"/>
                </a:solidFill>
              </a:rPr>
              <a:t>What does research tell us about work experience?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89925" cy="4752528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</a:pPr>
            <a:r>
              <a:rPr lang="en-GB" sz="1800" b="1" u="sng" dirty="0">
                <a:solidFill>
                  <a:schemeClr val="tx1"/>
                </a:solidFill>
              </a:rPr>
              <a:t>Undergraduates</a:t>
            </a:r>
          </a:p>
          <a:p>
            <a:r>
              <a:rPr lang="en-GB" sz="1800" dirty="0">
                <a:solidFill>
                  <a:schemeClr val="tx1"/>
                </a:solidFill>
              </a:rPr>
              <a:t>Do not always participate in work experience opportunities. Reasons include:</a:t>
            </a:r>
          </a:p>
          <a:p>
            <a:pPr marL="684000">
              <a:buFontTx/>
              <a:buChar char="-"/>
            </a:pPr>
            <a:r>
              <a:rPr lang="en-GB" sz="1800" dirty="0">
                <a:solidFill>
                  <a:schemeClr val="tx1"/>
                </a:solidFill>
              </a:rPr>
              <a:t>financial pressures</a:t>
            </a:r>
          </a:p>
          <a:p>
            <a:pPr marL="684000">
              <a:buFontTx/>
              <a:buChar char="-"/>
            </a:pPr>
            <a:r>
              <a:rPr lang="en-GB" sz="1800" dirty="0">
                <a:solidFill>
                  <a:schemeClr val="tx1"/>
                </a:solidFill>
              </a:rPr>
              <a:t>‘soft skills’ and the application/selection processes</a:t>
            </a:r>
          </a:p>
          <a:p>
            <a:pPr marL="684000">
              <a:buFontTx/>
              <a:buChar char="-"/>
            </a:pPr>
            <a:r>
              <a:rPr lang="en-GB" sz="1800" dirty="0">
                <a:solidFill>
                  <a:schemeClr val="tx1"/>
                </a:solidFill>
              </a:rPr>
              <a:t>networks</a:t>
            </a:r>
          </a:p>
          <a:p>
            <a:pPr marL="684000">
              <a:buClr>
                <a:srgbClr val="0070C0"/>
              </a:buClr>
              <a:buFontTx/>
              <a:buChar char="-"/>
            </a:pPr>
            <a:endParaRPr lang="en-GB" sz="1800" u="sng" dirty="0">
              <a:solidFill>
                <a:schemeClr val="tx1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GB" sz="1800" b="1" u="sng" dirty="0">
                <a:solidFill>
                  <a:schemeClr val="tx1"/>
                </a:solidFill>
              </a:rPr>
              <a:t>Businesses</a:t>
            </a:r>
          </a:p>
          <a:p>
            <a:r>
              <a:rPr lang="en-GB" sz="1800" dirty="0">
                <a:solidFill>
                  <a:schemeClr val="tx1"/>
                </a:solidFill>
              </a:rPr>
              <a:t>Work experience used as a recruitment tool</a:t>
            </a:r>
          </a:p>
          <a:p>
            <a:r>
              <a:rPr lang="en-GB" sz="1800" dirty="0">
                <a:solidFill>
                  <a:schemeClr val="tx1"/>
                </a:solidFill>
              </a:rPr>
              <a:t>Offers occur in sectors of employment growth; unrelated to discipline  </a:t>
            </a:r>
          </a:p>
          <a:p>
            <a:r>
              <a:rPr lang="en-GB" sz="1800" dirty="0">
                <a:solidFill>
                  <a:schemeClr val="tx1"/>
                </a:solidFill>
              </a:rPr>
              <a:t>Work experience recruitment at earlier study stages</a:t>
            </a:r>
          </a:p>
          <a:p>
            <a:r>
              <a:rPr lang="en-GB" sz="1800" dirty="0">
                <a:solidFill>
                  <a:schemeClr val="tx1"/>
                </a:solidFill>
              </a:rPr>
              <a:t>Use of relevant work experience for choosing job applicants (see, for example, the CBI/Pearson 2015 survey)</a:t>
            </a:r>
          </a:p>
        </p:txBody>
      </p:sp>
    </p:spTree>
    <p:extLst>
      <p:ext uri="{BB962C8B-B14F-4D97-AF65-F5344CB8AC3E}">
        <p14:creationId xmlns:p14="http://schemas.microsoft.com/office/powerpoint/2010/main" val="29822842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065020" cy="648072"/>
          </a:xfrm>
        </p:spPr>
        <p:txBody>
          <a:bodyPr>
            <a:noAutofit/>
          </a:bodyPr>
          <a:lstStyle/>
          <a:p>
            <a:pPr algn="ctr"/>
            <a:r>
              <a:rPr lang="en-GB" sz="2800" dirty="0">
                <a:solidFill>
                  <a:srgbClr val="FFC000"/>
                </a:solidFill>
              </a:rPr>
              <a:t>Why a survey of business members?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289925" cy="4824536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</a:pPr>
            <a:r>
              <a:rPr lang="en-GB" sz="2000" dirty="0">
                <a:solidFill>
                  <a:schemeClr val="tx1"/>
                </a:solidFill>
              </a:rPr>
              <a:t>Issues of double-counting with university records of offers</a:t>
            </a:r>
          </a:p>
          <a:p>
            <a:pPr marL="360000" indent="0">
              <a:buClr>
                <a:srgbClr val="0070C0"/>
              </a:buClr>
              <a:buNone/>
            </a:pPr>
            <a:r>
              <a:rPr lang="en-GB" sz="2000" dirty="0">
                <a:solidFill>
                  <a:schemeClr val="tx1"/>
                </a:solidFill>
              </a:rPr>
              <a:t>→ initial focus on businesses</a:t>
            </a:r>
          </a:p>
          <a:p>
            <a:pPr marL="360000" indent="0">
              <a:buClr>
                <a:srgbClr val="0070C0"/>
              </a:buClr>
              <a:buNone/>
            </a:pPr>
            <a:r>
              <a:rPr lang="en-GB" sz="2000" dirty="0">
                <a:solidFill>
                  <a:schemeClr val="tx1"/>
                </a:solidFill>
              </a:rPr>
              <a:t>→ capture numbers of students </a:t>
            </a:r>
            <a:r>
              <a:rPr lang="en-GB" sz="2000" i="1" dirty="0">
                <a:solidFill>
                  <a:schemeClr val="tx1"/>
                </a:solidFill>
              </a:rPr>
              <a:t>taken on </a:t>
            </a:r>
            <a:r>
              <a:rPr lang="en-GB" sz="2000" dirty="0">
                <a:solidFill>
                  <a:schemeClr val="tx1"/>
                </a:solidFill>
              </a:rPr>
              <a:t>for work experience</a:t>
            </a:r>
          </a:p>
          <a:p>
            <a:pPr marL="0" indent="0">
              <a:buClr>
                <a:srgbClr val="0070C0"/>
              </a:buClr>
              <a:buNone/>
            </a:pPr>
            <a:endParaRPr lang="en-GB" sz="1200" dirty="0">
              <a:solidFill>
                <a:schemeClr val="tx1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GB" sz="2000" dirty="0">
                <a:solidFill>
                  <a:schemeClr val="tx1"/>
                </a:solidFill>
              </a:rPr>
              <a:t>Explore employer work experience practices and processes and the student participation picture</a:t>
            </a:r>
          </a:p>
          <a:p>
            <a:pPr marL="360000" indent="0">
              <a:buClr>
                <a:srgbClr val="0070C0"/>
              </a:buClr>
              <a:buNone/>
            </a:pPr>
            <a:r>
              <a:rPr lang="en-GB" sz="2000" dirty="0">
                <a:solidFill>
                  <a:schemeClr val="tx1"/>
                </a:solidFill>
              </a:rPr>
              <a:t>→  employer awareness of relationship to student access/participation?</a:t>
            </a:r>
          </a:p>
          <a:p>
            <a:pPr marL="360000" indent="0">
              <a:buClr>
                <a:srgbClr val="0070C0"/>
              </a:buClr>
              <a:buNone/>
            </a:pPr>
            <a:r>
              <a:rPr lang="en-GB" sz="2000" dirty="0">
                <a:solidFill>
                  <a:schemeClr val="tx1"/>
                </a:solidFill>
              </a:rPr>
              <a:t>→  business views on work experience as an enabler of social mobility</a:t>
            </a:r>
          </a:p>
          <a:p>
            <a:pPr marL="360000" indent="0">
              <a:buClr>
                <a:srgbClr val="0070C0"/>
              </a:buClr>
              <a:buNone/>
            </a:pPr>
            <a:endParaRPr lang="en-GB" sz="1200" dirty="0"/>
          </a:p>
          <a:p>
            <a:pPr marL="360000" indent="0">
              <a:buClr>
                <a:srgbClr val="0070C0"/>
              </a:buClr>
              <a:buNone/>
            </a:pPr>
            <a:endParaRPr lang="en-GB" sz="200" dirty="0"/>
          </a:p>
          <a:p>
            <a:pPr marL="288000" indent="-288000">
              <a:buClr>
                <a:srgbClr val="0070C0"/>
              </a:buClr>
            </a:pPr>
            <a:r>
              <a:rPr lang="en-GB" sz="1800" i="1" dirty="0">
                <a:solidFill>
                  <a:srgbClr val="0070C0"/>
                </a:solidFill>
              </a:rPr>
              <a:t>‘Social mobility is about where a person ends up in life compared to where they started….it is about the movement of a person from one social class to another’ </a:t>
            </a:r>
          </a:p>
          <a:p>
            <a:pPr marL="288000" indent="-288000">
              <a:buClr>
                <a:srgbClr val="0070C0"/>
              </a:buClr>
            </a:pPr>
            <a:r>
              <a:rPr lang="en-GB" sz="1800" i="1" dirty="0">
                <a:solidFill>
                  <a:srgbClr val="0070C0"/>
                </a:solidFill>
              </a:rPr>
              <a:t>‘Relative’ social mobility considers ‘whether the opportunity to move up through society is equal for everyone….It shows how fair a society is and whether opportunities for people to succeed are equal’</a:t>
            </a:r>
          </a:p>
          <a:p>
            <a:pPr marL="288000" indent="0">
              <a:buClr>
                <a:srgbClr val="0070C0"/>
              </a:buClr>
              <a:buNone/>
            </a:pPr>
            <a:r>
              <a:rPr lang="en-GB" sz="1800" i="1" dirty="0">
                <a:solidFill>
                  <a:srgbClr val="0070C0"/>
                </a:solidFill>
              </a:rPr>
              <a:t>(Source:  House of Lords Paper 120, April 2016, pp. 18)</a:t>
            </a:r>
          </a:p>
          <a:p>
            <a:pPr marL="360000" indent="0">
              <a:buClr>
                <a:srgbClr val="0070C0"/>
              </a:buClr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147815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065020" cy="648072"/>
          </a:xfrm>
        </p:spPr>
        <p:txBody>
          <a:bodyPr>
            <a:no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</a:rPr>
              <a:t>Aims of our survey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17917" cy="4392488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</a:rPr>
              <a:t>To understand better business work experience practices and processes</a:t>
            </a:r>
          </a:p>
          <a:p>
            <a:r>
              <a:rPr lang="en-GB" sz="2400" dirty="0">
                <a:solidFill>
                  <a:schemeClr val="tx1"/>
                </a:solidFill>
              </a:rPr>
              <a:t>To consider implications:</a:t>
            </a:r>
          </a:p>
          <a:p>
            <a:pPr marL="54000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- for </a:t>
            </a:r>
            <a:r>
              <a:rPr lang="en-GB" sz="2400" b="1" dirty="0">
                <a:solidFill>
                  <a:schemeClr val="tx1"/>
                </a:solidFill>
              </a:rPr>
              <a:t>access</a:t>
            </a:r>
            <a:r>
              <a:rPr lang="en-GB" sz="2400" dirty="0">
                <a:solidFill>
                  <a:schemeClr val="tx1"/>
                </a:solidFill>
              </a:rPr>
              <a:t> to work experience </a:t>
            </a:r>
            <a:r>
              <a:rPr lang="en-GB" sz="2400" b="1" dirty="0">
                <a:solidFill>
                  <a:schemeClr val="tx1"/>
                </a:solidFill>
              </a:rPr>
              <a:t>for undergraduates </a:t>
            </a:r>
          </a:p>
          <a:p>
            <a:pPr marL="54000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- for the talent supply pipeline and </a:t>
            </a:r>
            <a:r>
              <a:rPr lang="en-GB" sz="2400" b="1" dirty="0">
                <a:solidFill>
                  <a:schemeClr val="tx1"/>
                </a:solidFill>
              </a:rPr>
              <a:t>efficient talent  allocation for businesses</a:t>
            </a:r>
          </a:p>
          <a:p>
            <a:r>
              <a:rPr lang="en-GB" sz="2400" dirty="0">
                <a:solidFill>
                  <a:schemeClr val="tx1"/>
                </a:solidFill>
              </a:rPr>
              <a:t>To look into issues of widening participation</a:t>
            </a:r>
          </a:p>
        </p:txBody>
      </p:sp>
    </p:spTree>
    <p:extLst>
      <p:ext uri="{BB962C8B-B14F-4D97-AF65-F5344CB8AC3E}">
        <p14:creationId xmlns:p14="http://schemas.microsoft.com/office/powerpoint/2010/main" val="317759036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643192" cy="1017744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Steps to developing and getting responses to our survey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608" y="1700808"/>
            <a:ext cx="7643192" cy="368726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chemeClr val="tx1"/>
                </a:solidFill>
              </a:rPr>
              <a:t>Step 1: Setting out the key areas to cover in the survey</a:t>
            </a:r>
          </a:p>
          <a:p>
            <a:r>
              <a:rPr lang="en-GB" dirty="0">
                <a:solidFill>
                  <a:schemeClr val="tx1"/>
                </a:solidFill>
              </a:rPr>
              <a:t>Opportunities offered</a:t>
            </a:r>
          </a:p>
          <a:p>
            <a:r>
              <a:rPr lang="en-GB" dirty="0">
                <a:solidFill>
                  <a:schemeClr val="tx1"/>
                </a:solidFill>
              </a:rPr>
              <a:t>Reasons and benefits</a:t>
            </a:r>
          </a:p>
          <a:p>
            <a:r>
              <a:rPr lang="en-GB" dirty="0">
                <a:solidFill>
                  <a:schemeClr val="tx1"/>
                </a:solidFill>
              </a:rPr>
              <a:t>Recruitment channels and processes</a:t>
            </a:r>
          </a:p>
          <a:p>
            <a:r>
              <a:rPr lang="en-GB" dirty="0">
                <a:solidFill>
                  <a:schemeClr val="tx1"/>
                </a:solidFill>
              </a:rPr>
              <a:t>Accessing talent - challenges and opportunities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43192" cy="1017744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Steps to developing and getting responses to our survey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3831285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chemeClr val="tx1"/>
                </a:solidFill>
              </a:rPr>
              <a:t>Step 2: Compiling the survey</a:t>
            </a:r>
          </a:p>
          <a:p>
            <a:r>
              <a:rPr lang="en-GB" dirty="0">
                <a:solidFill>
                  <a:schemeClr val="tx1"/>
                </a:solidFill>
              </a:rPr>
              <a:t>Looking at existing surveys for ideas generation e.g. FSB, CBI, NCUB surveys</a:t>
            </a:r>
          </a:p>
          <a:p>
            <a:r>
              <a:rPr lang="en-GB" dirty="0">
                <a:solidFill>
                  <a:schemeClr val="tx1"/>
                </a:solidFill>
              </a:rPr>
              <a:t>Adapting questions and developing new ones</a:t>
            </a:r>
          </a:p>
          <a:p>
            <a:r>
              <a:rPr lang="en-GB" dirty="0">
                <a:solidFill>
                  <a:schemeClr val="tx1"/>
                </a:solidFill>
              </a:rPr>
              <a:t>Issues to consider: number and length of questions; response options; wording of questions</a:t>
            </a:r>
          </a:p>
        </p:txBody>
      </p:sp>
    </p:spTree>
    <p:extLst>
      <p:ext uri="{BB962C8B-B14F-4D97-AF65-F5344CB8AC3E}">
        <p14:creationId xmlns:p14="http://schemas.microsoft.com/office/powerpoint/2010/main" val="371019219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643192" cy="1017744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Steps to developing and getting responses to our survey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608" y="1700808"/>
            <a:ext cx="7643192" cy="3816424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chemeClr val="tx1"/>
                </a:solidFill>
              </a:rPr>
              <a:t>Step 3: Sending the survey out</a:t>
            </a:r>
          </a:p>
          <a:p>
            <a:r>
              <a:rPr lang="en-GB" dirty="0">
                <a:solidFill>
                  <a:schemeClr val="tx1"/>
                </a:solidFill>
              </a:rPr>
              <a:t>Based largely on NCUB business member contacts </a:t>
            </a:r>
          </a:p>
          <a:p>
            <a:r>
              <a:rPr lang="en-GB" dirty="0">
                <a:solidFill>
                  <a:schemeClr val="tx1"/>
                </a:solidFill>
              </a:rPr>
              <a:t>Emailed out to 58 businesses over December 2015 to March 2016: 51 members and 7 non-member contacts</a:t>
            </a:r>
          </a:p>
          <a:p>
            <a:r>
              <a:rPr lang="en-GB" dirty="0">
                <a:solidFill>
                  <a:schemeClr val="tx1"/>
                </a:solidFill>
              </a:rPr>
              <a:t>Targeted human resource specialists</a:t>
            </a:r>
          </a:p>
        </p:txBody>
      </p:sp>
    </p:spTree>
    <p:extLst>
      <p:ext uri="{BB962C8B-B14F-4D97-AF65-F5344CB8AC3E}">
        <p14:creationId xmlns:p14="http://schemas.microsoft.com/office/powerpoint/2010/main" val="15307508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ub powerpoint presentation template apr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in Slide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ain Slide Pi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ain Slide 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ain Slide 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ain Slide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ack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ncub powerpoint presentation template apr13</Template>
  <TotalTime>3223</TotalTime>
  <Words>1249</Words>
  <Application>Microsoft Office PowerPoint</Application>
  <PresentationFormat>On-screen Show (4:3)</PresentationFormat>
  <Paragraphs>241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Times New Roman</vt:lpstr>
      <vt:lpstr>ncub powerpoint presentation template apr13</vt:lpstr>
      <vt:lpstr>Main Slide Blue</vt:lpstr>
      <vt:lpstr>Main Slide Pink</vt:lpstr>
      <vt:lpstr>Main Slide Yellow</vt:lpstr>
      <vt:lpstr>Main Slide Green</vt:lpstr>
      <vt:lpstr>Main Slide Purple</vt:lpstr>
      <vt:lpstr>Back Page</vt:lpstr>
      <vt:lpstr>PowerPoint Presentation</vt:lpstr>
      <vt:lpstr>About the National Centre</vt:lpstr>
      <vt:lpstr>Outline of the talk</vt:lpstr>
      <vt:lpstr>What does research tell us about work experience?</vt:lpstr>
      <vt:lpstr>Why a survey of business members?</vt:lpstr>
      <vt:lpstr>Aims of our survey</vt:lpstr>
      <vt:lpstr>Steps to developing and getting responses to our survey</vt:lpstr>
      <vt:lpstr>Steps to developing and getting responses to our survey</vt:lpstr>
      <vt:lpstr>Steps to developing and getting responses to our survey</vt:lpstr>
      <vt:lpstr>Steps to developing and getting responses to our survey</vt:lpstr>
      <vt:lpstr>Caveats and Contributions</vt:lpstr>
      <vt:lpstr>Survey results: About work experience opportunities</vt:lpstr>
      <vt:lpstr>Survey results: About work experience opportunities </vt:lpstr>
      <vt:lpstr>Survey results: About work experience opportunities </vt:lpstr>
      <vt:lpstr>Survey results: About the reasons for offering and taking work experience</vt:lpstr>
      <vt:lpstr>Survey results: About the reasons for offering and taking work experience</vt:lpstr>
      <vt:lpstr>Survey results: About recruitment for work experience posts</vt:lpstr>
      <vt:lpstr>Survey results: About recruitment for work experience posts</vt:lpstr>
      <vt:lpstr>Survey results: About recruitment for work experience posts</vt:lpstr>
      <vt:lpstr>Survey results: About challenges and opportunities in accessing talent</vt:lpstr>
      <vt:lpstr>Survey results: About recruitment for work experience posts</vt:lpstr>
      <vt:lpstr>Open responses</vt:lpstr>
      <vt:lpstr>Where next?</vt:lpstr>
      <vt:lpstr>PowerPoint Presentation</vt:lpstr>
    </vt:vector>
  </TitlesOfParts>
  <Company>Redblade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Marshall</dc:creator>
  <cp:lastModifiedBy>Rachael Mckeown</cp:lastModifiedBy>
  <cp:revision>166</cp:revision>
  <cp:lastPrinted>2014-10-08T11:35:14Z</cp:lastPrinted>
  <dcterms:created xsi:type="dcterms:W3CDTF">2013-05-20T18:58:20Z</dcterms:created>
  <dcterms:modified xsi:type="dcterms:W3CDTF">2016-07-18T08:24:21Z</dcterms:modified>
</cp:coreProperties>
</file>