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1.xml" ContentType="application/vnd.openxmlformats-officedocument.drawingml.chart+xml"/>
  <Override PartName="/ppt/notesSlides/notesSlide13.xml" ContentType="application/vnd.openxmlformats-officedocument.presentationml.notesSlide+xml"/>
  <Override PartName="/ppt/charts/chart2.xml" ContentType="application/vnd.openxmlformats-officedocument.drawingml.chart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3.xml" ContentType="application/vnd.openxmlformats-officedocument.drawingml.chart+xml"/>
  <Override PartName="/ppt/notesSlides/notesSlide16.xml" ContentType="application/vnd.openxmlformats-officedocument.presentationml.notesSlide+xml"/>
  <Override PartName="/ppt/charts/chart4.xml" ContentType="application/vnd.openxmlformats-officedocument.drawingml.chart+xml"/>
  <Override PartName="/ppt/notesSlides/notesSlide17.xml" ContentType="application/vnd.openxmlformats-officedocument.presentationml.notesSlide+xml"/>
  <Override PartName="/ppt/charts/chart5.xml" ContentType="application/vnd.openxmlformats-officedocument.drawingml.chart+xml"/>
  <Override PartName="/ppt/notesSlides/notesSlide18.xml" ContentType="application/vnd.openxmlformats-officedocument.presentationml.notesSlide+xml"/>
  <Override PartName="/ppt/charts/chart6.xml" ContentType="application/vnd.openxmlformats-officedocument.drawingml.chart+xml"/>
  <Override PartName="/ppt/notesSlides/notesSlide19.xml" ContentType="application/vnd.openxmlformats-officedocument.presentationml.notesSlide+xml"/>
  <Override PartName="/ppt/charts/chart7.xml" ContentType="application/vnd.openxmlformats-officedocument.drawingml.chart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8.xml" ContentType="application/vnd.openxmlformats-officedocument.drawingml.chart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  <p:sldMasterId id="2147483659" r:id="rId2"/>
    <p:sldMasterId id="2147483661" r:id="rId3"/>
    <p:sldMasterId id="2147483663" r:id="rId4"/>
    <p:sldMasterId id="2147483665" r:id="rId5"/>
    <p:sldMasterId id="2147483667" r:id="rId6"/>
    <p:sldMasterId id="2147483652" r:id="rId7"/>
  </p:sldMasterIdLst>
  <p:notesMasterIdLst>
    <p:notesMasterId r:id="rId32"/>
  </p:notesMasterIdLst>
  <p:handoutMasterIdLst>
    <p:handoutMasterId r:id="rId33"/>
  </p:handoutMasterIdLst>
  <p:sldIdLst>
    <p:sldId id="289" r:id="rId8"/>
    <p:sldId id="283" r:id="rId9"/>
    <p:sldId id="348" r:id="rId10"/>
    <p:sldId id="324" r:id="rId11"/>
    <p:sldId id="343" r:id="rId12"/>
    <p:sldId id="345" r:id="rId13"/>
    <p:sldId id="284" r:id="rId14"/>
    <p:sldId id="326" r:id="rId15"/>
    <p:sldId id="328" r:id="rId16"/>
    <p:sldId id="329" r:id="rId17"/>
    <p:sldId id="347" r:id="rId18"/>
    <p:sldId id="305" r:id="rId19"/>
    <p:sldId id="330" r:id="rId20"/>
    <p:sldId id="331" r:id="rId21"/>
    <p:sldId id="332" r:id="rId22"/>
    <p:sldId id="333" r:id="rId23"/>
    <p:sldId id="334" r:id="rId24"/>
    <p:sldId id="335" r:id="rId25"/>
    <p:sldId id="336" r:id="rId26"/>
    <p:sldId id="337" r:id="rId27"/>
    <p:sldId id="338" r:id="rId28"/>
    <p:sldId id="346" r:id="rId29"/>
    <p:sldId id="340" r:id="rId30"/>
    <p:sldId id="288" r:id="rId31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008C"/>
    <a:srgbClr val="00AEEF"/>
    <a:srgbClr val="F6D330"/>
    <a:srgbClr val="EDD777"/>
    <a:srgbClr val="FBFEDA"/>
    <a:srgbClr val="FBFFD9"/>
    <a:srgbClr val="BBB0A6"/>
    <a:srgbClr val="49176D"/>
    <a:srgbClr val="00B194"/>
    <a:srgbClr val="1A77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904" autoAdjust="0"/>
  </p:normalViewPr>
  <p:slideViewPr>
    <p:cSldViewPr>
      <p:cViewPr varScale="1">
        <p:scale>
          <a:sx n="62" d="100"/>
          <a:sy n="62" d="100"/>
        </p:scale>
        <p:origin x="1596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22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34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Work%20Experience\2%20Charts%20for%20Work%20Experience%20Report-Updated.xlsm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Work%20Experience\2%20Charts%20for%20Work%20Experience%20Report-Updated.xlsm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Work%20Experience\2%20Charts%20for%20Work%20Experience%20Report-Updated.xlsm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NCUB-DC01.NCUB.LOCAL\Users\joan.wilson.V2\Work%20Experience\E%20Work%20Experience%20-%20Research%20Reports\11a%20Charts%20for%20Work%20Experience%20Report-Updated.xlsm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F:\Work%20Experience\2%20Charts%20for%20Work%20Experience%20Report-Updated.xlsm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LVAO\AppData\Roaming\Microsoft\Excel\Charts%20for%20Research%20Report%20(version%202).xlsb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F:\Work%20Experience\2%20Charts%20for%20Work%20Experience%20Report-Updated.xlsm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NCUB-DC01.NCUB.LOCAL\Users\joan.wilson.V2\Work%20Experience\E%20Work%20Experience%20-%20Research%20Reports\Charts%20for%20Research%20Repor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680781343327087"/>
          <c:y val="1.5814813679706087E-2"/>
          <c:w val="0.6930239324343499"/>
          <c:h val="0.7831900382716098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'Report (2)'!$A$4</c:f>
              <c:strCache>
                <c:ptCount val="1"/>
                <c:pt idx="0">
                  <c:v>0</c:v>
                </c:pt>
              </c:strCache>
            </c:strRef>
          </c:tx>
          <c:spPr>
            <a:solidFill>
              <a:srgbClr val="FFCCCC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'Report (2)'!$B$3:$F$3</c:f>
              <c:strCache>
                <c:ptCount val="5"/>
                <c:pt idx="0">
                  <c:v>Interns-unpaid/expenses</c:v>
                </c:pt>
                <c:pt idx="1">
                  <c:v>Job shadowing</c:v>
                </c:pt>
                <c:pt idx="2">
                  <c:v>Insight/work taster</c:v>
                </c:pt>
                <c:pt idx="3">
                  <c:v>Placement</c:v>
                </c:pt>
                <c:pt idx="4">
                  <c:v>Interns-paid</c:v>
                </c:pt>
              </c:strCache>
            </c:strRef>
          </c:cat>
          <c:val>
            <c:numRef>
              <c:f>'Report (2)'!$B$4:$F$4</c:f>
              <c:numCache>
                <c:formatCode>General</c:formatCode>
                <c:ptCount val="5"/>
                <c:pt idx="0">
                  <c:v>15</c:v>
                </c:pt>
                <c:pt idx="1">
                  <c:v>10</c:v>
                </c:pt>
                <c:pt idx="2">
                  <c:v>8</c:v>
                </c:pt>
                <c:pt idx="3">
                  <c:v>6</c:v>
                </c:pt>
                <c:pt idx="4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31D-4C5F-841F-1F0ECB767F83}"/>
            </c:ext>
          </c:extLst>
        </c:ser>
        <c:ser>
          <c:idx val="1"/>
          <c:order val="1"/>
          <c:tx>
            <c:strRef>
              <c:f>'Report (2)'!$A$5</c:f>
              <c:strCache>
                <c:ptCount val="1"/>
                <c:pt idx="0">
                  <c:v>1 to 9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'Report (2)'!$B$3:$F$3</c:f>
              <c:strCache>
                <c:ptCount val="5"/>
                <c:pt idx="0">
                  <c:v>Interns-unpaid/expenses</c:v>
                </c:pt>
                <c:pt idx="1">
                  <c:v>Job shadowing</c:v>
                </c:pt>
                <c:pt idx="2">
                  <c:v>Insight/work taster</c:v>
                </c:pt>
                <c:pt idx="3">
                  <c:v>Placement</c:v>
                </c:pt>
                <c:pt idx="4">
                  <c:v>Interns-paid</c:v>
                </c:pt>
              </c:strCache>
            </c:strRef>
          </c:cat>
          <c:val>
            <c:numRef>
              <c:f>'Report (2)'!$B$5:$F$5</c:f>
              <c:numCache>
                <c:formatCode>General</c:formatCode>
                <c:ptCount val="5"/>
                <c:pt idx="0">
                  <c:v>1</c:v>
                </c:pt>
                <c:pt idx="1">
                  <c:v>6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31D-4C5F-841F-1F0ECB767F83}"/>
            </c:ext>
          </c:extLst>
        </c:ser>
        <c:ser>
          <c:idx val="2"/>
          <c:order val="2"/>
          <c:tx>
            <c:strRef>
              <c:f>'Report (2)'!$A$6</c:f>
              <c:strCache>
                <c:ptCount val="1"/>
                <c:pt idx="0">
                  <c:v>10 to 100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'Report (2)'!$B$3:$F$3</c:f>
              <c:strCache>
                <c:ptCount val="5"/>
                <c:pt idx="0">
                  <c:v>Interns-unpaid/expenses</c:v>
                </c:pt>
                <c:pt idx="1">
                  <c:v>Job shadowing</c:v>
                </c:pt>
                <c:pt idx="2">
                  <c:v>Insight/work taster</c:v>
                </c:pt>
                <c:pt idx="3">
                  <c:v>Placement</c:v>
                </c:pt>
                <c:pt idx="4">
                  <c:v>Interns-paid</c:v>
                </c:pt>
              </c:strCache>
            </c:strRef>
          </c:cat>
          <c:val>
            <c:numRef>
              <c:f>'Report (2)'!$B$6:$F$6</c:f>
              <c:numCache>
                <c:formatCode>General</c:formatCode>
                <c:ptCount val="5"/>
                <c:pt idx="0">
                  <c:v>1</c:v>
                </c:pt>
                <c:pt idx="1">
                  <c:v>3</c:v>
                </c:pt>
                <c:pt idx="2">
                  <c:v>4</c:v>
                </c:pt>
                <c:pt idx="3">
                  <c:v>10</c:v>
                </c:pt>
                <c:pt idx="4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31D-4C5F-841F-1F0ECB767F83}"/>
            </c:ext>
          </c:extLst>
        </c:ser>
        <c:ser>
          <c:idx val="3"/>
          <c:order val="3"/>
          <c:tx>
            <c:strRef>
              <c:f>'Report (2)'!$A$7</c:f>
              <c:strCache>
                <c:ptCount val="1"/>
                <c:pt idx="0">
                  <c:v>More than 100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'Report (2)'!$B$3:$F$3</c:f>
              <c:strCache>
                <c:ptCount val="5"/>
                <c:pt idx="0">
                  <c:v>Interns-unpaid/expenses</c:v>
                </c:pt>
                <c:pt idx="1">
                  <c:v>Job shadowing</c:v>
                </c:pt>
                <c:pt idx="2">
                  <c:v>Insight/work taster</c:v>
                </c:pt>
                <c:pt idx="3">
                  <c:v>Placement</c:v>
                </c:pt>
                <c:pt idx="4">
                  <c:v>Interns-paid</c:v>
                </c:pt>
              </c:strCache>
            </c:strRef>
          </c:cat>
          <c:val>
            <c:numRef>
              <c:f>'Report (2)'!$B$7:$F$7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7</c:v>
                </c:pt>
                <c:pt idx="3">
                  <c:v>3</c:v>
                </c:pt>
                <c:pt idx="4">
                  <c:v>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531D-4C5F-841F-1F0ECB767F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3027064"/>
        <c:axId val="175730048"/>
      </c:barChart>
      <c:catAx>
        <c:axId val="14302706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 b="1"/>
                </a:pPr>
                <a:r>
                  <a:rPr lang="en-GB" sz="1400" b="1"/>
                  <a:t>Work experience type</a:t>
                </a:r>
              </a:p>
            </c:rich>
          </c:tx>
          <c:layout>
            <c:manualLayout>
              <c:xMode val="edge"/>
              <c:yMode val="edge"/>
              <c:x val="1.9761830643679854E-2"/>
              <c:y val="0.1736823303157887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5730048"/>
        <c:crosses val="autoZero"/>
        <c:auto val="1"/>
        <c:lblAlgn val="ctr"/>
        <c:lblOffset val="100"/>
        <c:noMultiLvlLbl val="0"/>
      </c:catAx>
      <c:valAx>
        <c:axId val="175730048"/>
        <c:scaling>
          <c:orientation val="minMax"/>
          <c:max val="35"/>
        </c:scaling>
        <c:delete val="0"/>
        <c:axPos val="b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prstDash val="sysDash"/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 sz="1400" b="1"/>
                </a:pPr>
                <a:r>
                  <a:rPr lang="en-GB" sz="1400" b="1"/>
                  <a:t>Number of respondents</a:t>
                </a:r>
              </a:p>
            </c:rich>
          </c:tx>
          <c:layout>
            <c:manualLayout>
              <c:xMode val="edge"/>
              <c:yMode val="edge"/>
              <c:x val="0.46387516348568536"/>
              <c:y val="0.86440108187212905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3027064"/>
        <c:crosses val="autoZero"/>
        <c:crossBetween val="between"/>
        <c:majorUnit val="5"/>
      </c:valAx>
      <c:spPr>
        <a:noFill/>
        <a:ln w="3175"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28956274787418129"/>
          <c:y val="0.92542862585725172"/>
          <c:w val="0.60594252216895605"/>
          <c:h val="7.275194374288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5617299229923"/>
          <c:y val="3.4057710727969356E-2"/>
          <c:w val="0.69421438393839385"/>
          <c:h val="0.7247703544061301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'Report (2)'!$A$14</c:f>
              <c:strCache>
                <c:ptCount val="1"/>
                <c:pt idx="0">
                  <c:v>Less than 1 month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'Report (2)'!$B$13:$F$13</c:f>
              <c:strCache>
                <c:ptCount val="5"/>
                <c:pt idx="0">
                  <c:v>Interns-unpaid/expenses</c:v>
                </c:pt>
                <c:pt idx="1">
                  <c:v>Job shadowing</c:v>
                </c:pt>
                <c:pt idx="2">
                  <c:v>Insight/work taster</c:v>
                </c:pt>
                <c:pt idx="3">
                  <c:v>Placement</c:v>
                </c:pt>
                <c:pt idx="4">
                  <c:v>Interns-paid</c:v>
                </c:pt>
              </c:strCache>
            </c:strRef>
          </c:cat>
          <c:val>
            <c:numRef>
              <c:f>'Report (2)'!$B$14:$F$14</c:f>
              <c:numCache>
                <c:formatCode>General</c:formatCode>
                <c:ptCount val="5"/>
                <c:pt idx="0">
                  <c:v>6</c:v>
                </c:pt>
                <c:pt idx="1">
                  <c:v>13</c:v>
                </c:pt>
                <c:pt idx="2">
                  <c:v>14</c:v>
                </c:pt>
                <c:pt idx="3">
                  <c:v>5</c:v>
                </c:pt>
                <c:pt idx="4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640-41C4-8D7B-72FA1CD230C0}"/>
            </c:ext>
          </c:extLst>
        </c:ser>
        <c:ser>
          <c:idx val="1"/>
          <c:order val="1"/>
          <c:tx>
            <c:strRef>
              <c:f>'Report (2)'!$A$15</c:f>
              <c:strCache>
                <c:ptCount val="1"/>
                <c:pt idx="0">
                  <c:v>1 to 2 months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'Report (2)'!$B$13:$F$13</c:f>
              <c:strCache>
                <c:ptCount val="5"/>
                <c:pt idx="0">
                  <c:v>Interns-unpaid/expenses</c:v>
                </c:pt>
                <c:pt idx="1">
                  <c:v>Job shadowing</c:v>
                </c:pt>
                <c:pt idx="2">
                  <c:v>Insight/work taster</c:v>
                </c:pt>
                <c:pt idx="3">
                  <c:v>Placement</c:v>
                </c:pt>
                <c:pt idx="4">
                  <c:v>Interns-paid</c:v>
                </c:pt>
              </c:strCache>
            </c:strRef>
          </c:cat>
          <c:val>
            <c:numRef>
              <c:f>'Report (2)'!$B$15:$F$15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3">
                  <c:v>2</c:v>
                </c:pt>
                <c:pt idx="4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640-41C4-8D7B-72FA1CD230C0}"/>
            </c:ext>
          </c:extLst>
        </c:ser>
        <c:ser>
          <c:idx val="2"/>
          <c:order val="2"/>
          <c:tx>
            <c:strRef>
              <c:f>'Report (2)'!$A$16</c:f>
              <c:strCache>
                <c:ptCount val="1"/>
                <c:pt idx="0">
                  <c:v>3 to 6 months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'Report (2)'!$B$13:$F$13</c:f>
              <c:strCache>
                <c:ptCount val="5"/>
                <c:pt idx="0">
                  <c:v>Interns-unpaid/expenses</c:v>
                </c:pt>
                <c:pt idx="1">
                  <c:v>Job shadowing</c:v>
                </c:pt>
                <c:pt idx="2">
                  <c:v>Insight/work taster</c:v>
                </c:pt>
                <c:pt idx="3">
                  <c:v>Placement</c:v>
                </c:pt>
                <c:pt idx="4">
                  <c:v>Interns-paid</c:v>
                </c:pt>
              </c:strCache>
            </c:strRef>
          </c:cat>
          <c:val>
            <c:numRef>
              <c:f>'Report (2)'!$B$16:$F$16</c:f>
              <c:numCache>
                <c:formatCode>General</c:formatCode>
                <c:ptCount val="5"/>
                <c:pt idx="3">
                  <c:v>2</c:v>
                </c:pt>
                <c:pt idx="4">
                  <c:v>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640-41C4-8D7B-72FA1CD230C0}"/>
            </c:ext>
          </c:extLst>
        </c:ser>
        <c:ser>
          <c:idx val="3"/>
          <c:order val="3"/>
          <c:tx>
            <c:strRef>
              <c:f>'Report (2)'!$A$17</c:f>
              <c:strCache>
                <c:ptCount val="1"/>
                <c:pt idx="0">
                  <c:v>7 months to over a year</c:v>
                </c:pt>
              </c:strCache>
            </c:strRef>
          </c:tx>
          <c:spPr>
            <a:solidFill>
              <a:srgbClr val="FF00FF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'Report (2)'!$B$13:$F$13</c:f>
              <c:strCache>
                <c:ptCount val="5"/>
                <c:pt idx="0">
                  <c:v>Interns-unpaid/expenses</c:v>
                </c:pt>
                <c:pt idx="1">
                  <c:v>Job shadowing</c:v>
                </c:pt>
                <c:pt idx="2">
                  <c:v>Insight/work taster</c:v>
                </c:pt>
                <c:pt idx="3">
                  <c:v>Placement</c:v>
                </c:pt>
                <c:pt idx="4">
                  <c:v>Interns-paid</c:v>
                </c:pt>
              </c:strCache>
            </c:strRef>
          </c:cat>
          <c:val>
            <c:numRef>
              <c:f>'Report (2)'!$B$17:$F$17</c:f>
              <c:numCache>
                <c:formatCode>General</c:formatCode>
                <c:ptCount val="5"/>
                <c:pt idx="3">
                  <c:v>11</c:v>
                </c:pt>
                <c:pt idx="4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640-41C4-8D7B-72FA1CD230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5905984"/>
        <c:axId val="144486944"/>
      </c:barChart>
      <c:catAx>
        <c:axId val="17590598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 b="1"/>
                </a:pPr>
                <a:r>
                  <a:rPr lang="en-GB" sz="1400" b="1"/>
                  <a:t>Work experience type</a:t>
                </a:r>
              </a:p>
            </c:rich>
          </c:tx>
          <c:layout>
            <c:manualLayout>
              <c:xMode val="edge"/>
              <c:yMode val="edge"/>
              <c:x val="2.5236593059936908E-2"/>
              <c:y val="0.16850512763525527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4486944"/>
        <c:crosses val="autoZero"/>
        <c:auto val="1"/>
        <c:lblAlgn val="ctr"/>
        <c:lblOffset val="100"/>
        <c:noMultiLvlLbl val="0"/>
      </c:catAx>
      <c:valAx>
        <c:axId val="144486944"/>
        <c:scaling>
          <c:orientation val="minMax"/>
          <c:max val="35"/>
        </c:scaling>
        <c:delete val="0"/>
        <c:axPos val="b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prstDash val="sysDash"/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 sz="1400" b="1"/>
                </a:pPr>
                <a:r>
                  <a:rPr lang="en-GB" sz="1400" b="1"/>
                  <a:t>Number of respondents</a:t>
                </a:r>
              </a:p>
            </c:rich>
          </c:tx>
          <c:layout>
            <c:manualLayout>
              <c:xMode val="edge"/>
              <c:yMode val="edge"/>
              <c:x val="0.49259887238723871"/>
              <c:y val="0.82508261494252866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5905984"/>
        <c:crosses val="autoZero"/>
        <c:crossBetween val="between"/>
        <c:majorUnit val="5"/>
      </c:valAx>
      <c:spPr>
        <a:noFill/>
        <a:ln w="3175"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8.9880358015185027E-2"/>
          <c:y val="0.87720861379222759"/>
          <c:w val="0.86123020111445059"/>
          <c:h val="0.122791462387956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526602792354611"/>
          <c:y val="3.208532887997214E-2"/>
          <c:w val="0.55210621924344128"/>
          <c:h val="0.7967972900536102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'Report (2)'!$B$68</c:f>
              <c:strCache>
                <c:ptCount val="1"/>
                <c:pt idx="0">
                  <c:v>Strongly agree/Agree</c:v>
                </c:pt>
              </c:strCache>
            </c:strRef>
          </c:tx>
          <c:spPr>
            <a:solidFill>
              <a:srgbClr val="92D050"/>
            </a:solidFill>
            <a:ln w="9525"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'Report (2)'!$A$69:$A$75</c:f>
              <c:strCache>
                <c:ptCount val="7"/>
                <c:pt idx="0">
                  <c:v>Fill short-term staffing needs</c:v>
                </c:pt>
                <c:pt idx="1">
                  <c:v>Access latest subject knowledge</c:v>
                </c:pt>
                <c:pt idx="2">
                  <c:v>Formal CSR</c:v>
                </c:pt>
                <c:pt idx="3">
                  <c:v>Spotting talented less advantaged students</c:v>
                </c:pt>
                <c:pt idx="4">
                  <c:v>Close skills gap between HE and work</c:v>
                </c:pt>
                <c:pt idx="5">
                  <c:v>Raise profile in graduate recruitment market</c:v>
                </c:pt>
                <c:pt idx="6">
                  <c:v>Beating competitors in talent race</c:v>
                </c:pt>
              </c:strCache>
            </c:strRef>
          </c:cat>
          <c:val>
            <c:numRef>
              <c:f>'Report (2)'!$B$69:$B$75</c:f>
              <c:numCache>
                <c:formatCode>General</c:formatCode>
                <c:ptCount val="7"/>
                <c:pt idx="0">
                  <c:v>8</c:v>
                </c:pt>
                <c:pt idx="1">
                  <c:v>17</c:v>
                </c:pt>
                <c:pt idx="2">
                  <c:v>21</c:v>
                </c:pt>
                <c:pt idx="3">
                  <c:v>25</c:v>
                </c:pt>
                <c:pt idx="4">
                  <c:v>28</c:v>
                </c:pt>
                <c:pt idx="5">
                  <c:v>29</c:v>
                </c:pt>
                <c:pt idx="6">
                  <c:v>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9F0-4D36-B773-6991A75841C1}"/>
            </c:ext>
          </c:extLst>
        </c:ser>
        <c:ser>
          <c:idx val="1"/>
          <c:order val="1"/>
          <c:tx>
            <c:strRef>
              <c:f>'Report (2)'!$C$68</c:f>
              <c:strCache>
                <c:ptCount val="1"/>
                <c:pt idx="0">
                  <c:v>Neither agree nor disagree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'Report (2)'!$A$69:$A$75</c:f>
              <c:strCache>
                <c:ptCount val="7"/>
                <c:pt idx="0">
                  <c:v>Fill short-term staffing needs</c:v>
                </c:pt>
                <c:pt idx="1">
                  <c:v>Access latest subject knowledge</c:v>
                </c:pt>
                <c:pt idx="2">
                  <c:v>Formal CSR</c:v>
                </c:pt>
                <c:pt idx="3">
                  <c:v>Spotting talented less advantaged students</c:v>
                </c:pt>
                <c:pt idx="4">
                  <c:v>Close skills gap between HE and work</c:v>
                </c:pt>
                <c:pt idx="5">
                  <c:v>Raise profile in graduate recruitment market</c:v>
                </c:pt>
                <c:pt idx="6">
                  <c:v>Beating competitors in talent race</c:v>
                </c:pt>
              </c:strCache>
            </c:strRef>
          </c:cat>
          <c:val>
            <c:numRef>
              <c:f>'Report (2)'!$C$69:$C$75</c:f>
              <c:numCache>
                <c:formatCode>General</c:formatCode>
                <c:ptCount val="7"/>
                <c:pt idx="0">
                  <c:v>5</c:v>
                </c:pt>
                <c:pt idx="1">
                  <c:v>11</c:v>
                </c:pt>
                <c:pt idx="2">
                  <c:v>8</c:v>
                </c:pt>
                <c:pt idx="3">
                  <c:v>6</c:v>
                </c:pt>
                <c:pt idx="4">
                  <c:v>5</c:v>
                </c:pt>
                <c:pt idx="5">
                  <c:v>3</c:v>
                </c:pt>
                <c:pt idx="6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9F0-4D36-B773-6991A75841C1}"/>
            </c:ext>
          </c:extLst>
        </c:ser>
        <c:ser>
          <c:idx val="2"/>
          <c:order val="2"/>
          <c:tx>
            <c:strRef>
              <c:f>'Report (2)'!$D$68</c:f>
              <c:strCache>
                <c:ptCount val="1"/>
                <c:pt idx="0">
                  <c:v>Strongly disagree/Disagree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'Report (2)'!$A$69:$A$75</c:f>
              <c:strCache>
                <c:ptCount val="7"/>
                <c:pt idx="0">
                  <c:v>Fill short-term staffing needs</c:v>
                </c:pt>
                <c:pt idx="1">
                  <c:v>Access latest subject knowledge</c:v>
                </c:pt>
                <c:pt idx="2">
                  <c:v>Formal CSR</c:v>
                </c:pt>
                <c:pt idx="3">
                  <c:v>Spotting talented less advantaged students</c:v>
                </c:pt>
                <c:pt idx="4">
                  <c:v>Close skills gap between HE and work</c:v>
                </c:pt>
                <c:pt idx="5">
                  <c:v>Raise profile in graduate recruitment market</c:v>
                </c:pt>
                <c:pt idx="6">
                  <c:v>Beating competitors in talent race</c:v>
                </c:pt>
              </c:strCache>
            </c:strRef>
          </c:cat>
          <c:val>
            <c:numRef>
              <c:f>'Report (2)'!$D$69:$D$75</c:f>
              <c:numCache>
                <c:formatCode>General</c:formatCode>
                <c:ptCount val="7"/>
                <c:pt idx="0">
                  <c:v>21</c:v>
                </c:pt>
                <c:pt idx="1">
                  <c:v>6</c:v>
                </c:pt>
                <c:pt idx="2">
                  <c:v>5</c:v>
                </c:pt>
                <c:pt idx="3">
                  <c:v>3</c:v>
                </c:pt>
                <c:pt idx="4">
                  <c:v>1</c:v>
                </c:pt>
                <c:pt idx="5">
                  <c:v>2</c:v>
                </c:pt>
                <c:pt idx="6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9F0-4D36-B773-6991A75841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5796000"/>
        <c:axId val="144486488"/>
      </c:barChart>
      <c:catAx>
        <c:axId val="14579600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 b="1"/>
                </a:pPr>
                <a:r>
                  <a:rPr lang="en-GB" sz="1400" b="1"/>
                  <a:t>Reason</a:t>
                </a:r>
              </a:p>
            </c:rich>
          </c:tx>
          <c:layout>
            <c:manualLayout>
              <c:xMode val="edge"/>
              <c:yMode val="edge"/>
              <c:x val="0"/>
              <c:y val="0.39910560344827584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4486488"/>
        <c:crosses val="autoZero"/>
        <c:auto val="1"/>
        <c:lblAlgn val="ctr"/>
        <c:lblOffset val="100"/>
        <c:noMultiLvlLbl val="0"/>
      </c:catAx>
      <c:valAx>
        <c:axId val="144486488"/>
        <c:scaling>
          <c:orientation val="minMax"/>
          <c:max val="3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ash"/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 sz="1400" b="1"/>
                </a:pPr>
                <a:r>
                  <a:rPr lang="en-GB" sz="1400" b="1"/>
                  <a:t>Number of respondents</a:t>
                </a:r>
              </a:p>
            </c:rich>
          </c:tx>
          <c:layout>
            <c:manualLayout>
              <c:xMode val="edge"/>
              <c:yMode val="edge"/>
              <c:x val="0.58110539067231981"/>
              <c:y val="0.88161516022196385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796000"/>
        <c:crosses val="autoZero"/>
        <c:crossBetween val="between"/>
      </c:valAx>
      <c:spPr>
        <a:noFill/>
        <a:ln w="3175"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21889127703759409"/>
          <c:y val="0.94914032567049811"/>
          <c:w val="0.77928427215828788"/>
          <c:h val="4.78184516629014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572457397799504"/>
          <c:y val="3.231943677823098E-2"/>
          <c:w val="0.57100625992612086"/>
          <c:h val="0.73266320671536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'[11a Charts for Work Experience Report-Updated.xlsm]Report condensed'!$B$58</c:f>
              <c:strCache>
                <c:ptCount val="1"/>
                <c:pt idx="0">
                  <c:v>Strongly agree/Agree</c:v>
                </c:pt>
              </c:strCache>
            </c:strRef>
          </c:tx>
          <c:spPr>
            <a:solidFill>
              <a:srgbClr val="FF660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'[11a Charts for Work Experience Report-Updated.xlsm]Report condensed'!$A$59:$A$63</c:f>
              <c:strCache>
                <c:ptCount val="5"/>
                <c:pt idx="0">
                  <c:v>Less adv students fairer access to higher level jobs</c:v>
                </c:pt>
                <c:pt idx="1">
                  <c:v>Springboard for a job in sector</c:v>
                </c:pt>
                <c:pt idx="2">
                  <c:v>Builds generic transferable skills</c:v>
                </c:pt>
                <c:pt idx="3">
                  <c:v>Improves skills beyond academic quals</c:v>
                </c:pt>
                <c:pt idx="4">
                  <c:v>Better employability for student</c:v>
                </c:pt>
              </c:strCache>
            </c:strRef>
          </c:cat>
          <c:val>
            <c:numRef>
              <c:f>'[11a Charts for Work Experience Report-Updated.xlsm]Report condensed'!$B$59:$B$63</c:f>
              <c:numCache>
                <c:formatCode>General</c:formatCode>
                <c:ptCount val="5"/>
                <c:pt idx="0">
                  <c:v>25</c:v>
                </c:pt>
                <c:pt idx="1">
                  <c:v>33</c:v>
                </c:pt>
                <c:pt idx="2">
                  <c:v>34</c:v>
                </c:pt>
                <c:pt idx="3">
                  <c:v>34</c:v>
                </c:pt>
                <c:pt idx="4">
                  <c:v>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952-4023-B1B2-47E397C3983F}"/>
            </c:ext>
          </c:extLst>
        </c:ser>
        <c:ser>
          <c:idx val="1"/>
          <c:order val="1"/>
          <c:tx>
            <c:strRef>
              <c:f>'[11a Charts for Work Experience Report-Updated.xlsm]Report condensed'!$C$58</c:f>
              <c:strCache>
                <c:ptCount val="1"/>
                <c:pt idx="0">
                  <c:v>Neither agree nor disagree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952-4023-B1B2-47E397C3983F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952-4023-B1B2-47E397C3983F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4952-4023-B1B2-47E397C3983F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'[11a Charts for Work Experience Report-Updated.xlsm]Report condensed'!$A$59:$A$63</c:f>
              <c:strCache>
                <c:ptCount val="5"/>
                <c:pt idx="0">
                  <c:v>Less adv students fairer access to higher level jobs</c:v>
                </c:pt>
                <c:pt idx="1">
                  <c:v>Springboard for a job in sector</c:v>
                </c:pt>
                <c:pt idx="2">
                  <c:v>Builds generic transferable skills</c:v>
                </c:pt>
                <c:pt idx="3">
                  <c:v>Improves skills beyond academic quals</c:v>
                </c:pt>
                <c:pt idx="4">
                  <c:v>Better employability for student</c:v>
                </c:pt>
              </c:strCache>
            </c:strRef>
          </c:cat>
          <c:val>
            <c:numRef>
              <c:f>'[11a Charts for Work Experience Report-Updated.xlsm]Report condensed'!$C$59:$C$63</c:f>
              <c:numCache>
                <c:formatCode>General</c:formatCode>
                <c:ptCount val="5"/>
                <c:pt idx="0">
                  <c:v>7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952-4023-B1B2-47E397C3983F}"/>
            </c:ext>
          </c:extLst>
        </c:ser>
        <c:ser>
          <c:idx val="2"/>
          <c:order val="2"/>
          <c:tx>
            <c:strRef>
              <c:f>'[11a Charts for Work Experience Report-Updated.xlsm]Report condensed'!$D$58</c:f>
              <c:strCache>
                <c:ptCount val="1"/>
                <c:pt idx="0">
                  <c:v>Strongly disagree/Disagree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4952-4023-B1B2-47E397C3983F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4952-4023-B1B2-47E397C3983F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4952-4023-B1B2-47E397C3983F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4952-4023-B1B2-47E397C3983F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'[11a Charts for Work Experience Report-Updated.xlsm]Report condensed'!$A$59:$A$63</c:f>
              <c:strCache>
                <c:ptCount val="5"/>
                <c:pt idx="0">
                  <c:v>Less adv students fairer access to higher level jobs</c:v>
                </c:pt>
                <c:pt idx="1">
                  <c:v>Springboard for a job in sector</c:v>
                </c:pt>
                <c:pt idx="2">
                  <c:v>Builds generic transferable skills</c:v>
                </c:pt>
                <c:pt idx="3">
                  <c:v>Improves skills beyond academic quals</c:v>
                </c:pt>
                <c:pt idx="4">
                  <c:v>Better employability for student</c:v>
                </c:pt>
              </c:strCache>
            </c:strRef>
          </c:cat>
          <c:val>
            <c:numRef>
              <c:f>'[11a Charts for Work Experience Report-Updated.xlsm]Report condensed'!$D$59:$D$63</c:f>
              <c:numCache>
                <c:formatCode>General</c:formatCode>
                <c:ptCount val="5"/>
                <c:pt idx="0">
                  <c:v>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4952-4023-B1B2-47E397C398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2540656"/>
        <c:axId val="176902856"/>
      </c:barChart>
      <c:catAx>
        <c:axId val="142540656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1"/>
                </a:pPr>
                <a:r>
                  <a:rPr lang="en-GB" sz="1400" b="1"/>
                  <a:t>Benefit</a:t>
                </a:r>
              </a:p>
            </c:rich>
          </c:tx>
          <c:layout>
            <c:manualLayout>
              <c:xMode val="edge"/>
              <c:yMode val="edge"/>
              <c:x val="6.4143681847338039E-3"/>
              <c:y val="0.33583400960673787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902856"/>
        <c:crosses val="autoZero"/>
        <c:auto val="1"/>
        <c:lblAlgn val="ctr"/>
        <c:lblOffset val="100"/>
        <c:noMultiLvlLbl val="0"/>
      </c:catAx>
      <c:valAx>
        <c:axId val="176902856"/>
        <c:scaling>
          <c:orientation val="minMax"/>
          <c:max val="3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ash"/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 sz="1400" b="1"/>
                </a:pPr>
                <a:r>
                  <a:rPr lang="en-GB" sz="1400" b="1"/>
                  <a:t>Number</a:t>
                </a:r>
                <a:r>
                  <a:rPr lang="en-GB" sz="1400" b="1" baseline="0"/>
                  <a:t> of respondents</a:t>
                </a:r>
                <a:endParaRPr lang="en-GB" sz="1400" b="1"/>
              </a:p>
            </c:rich>
          </c:tx>
          <c:layout>
            <c:manualLayout>
              <c:xMode val="edge"/>
              <c:yMode val="edge"/>
              <c:x val="0.58480333479803159"/>
              <c:y val="0.8399994151148934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540656"/>
        <c:crosses val="autoZero"/>
        <c:crossBetween val="between"/>
      </c:valAx>
      <c:spPr>
        <a:noFill/>
        <a:ln w="3175"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21273782406448713"/>
          <c:y val="0.91504134406597504"/>
          <c:w val="0.77978413378250744"/>
          <c:h val="6.26745333713508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0857880745676023"/>
          <c:y val="4.0854224698235839E-2"/>
          <c:w val="0.55817332929537655"/>
          <c:h val="0.753840574942059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'Report (2)'!$B$23</c:f>
              <c:strCache>
                <c:ptCount val="1"/>
                <c:pt idx="0">
                  <c:v>Always/Often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'Report (2)'!$A$24:$A$31</c:f>
              <c:strCache>
                <c:ptCount val="8"/>
                <c:pt idx="0">
                  <c:v>Family/friends of staff</c:v>
                </c:pt>
                <c:pt idx="1">
                  <c:v>Other staff networks</c:v>
                </c:pt>
                <c:pt idx="2">
                  <c:v>Alumni networks of past work exp student</c:v>
                </c:pt>
                <c:pt idx="3">
                  <c:v>Universities with talented disadv students</c:v>
                </c:pt>
                <c:pt idx="4">
                  <c:v>Targeted Russell Group recruitment</c:v>
                </c:pt>
                <c:pt idx="5">
                  <c:v>Local universities</c:v>
                </c:pt>
                <c:pt idx="6">
                  <c:v>Exclusive university relationships</c:v>
                </c:pt>
                <c:pt idx="7">
                  <c:v>Student speculative applications</c:v>
                </c:pt>
              </c:strCache>
            </c:strRef>
          </c:cat>
          <c:val>
            <c:numRef>
              <c:f>'Report (2)'!$B$24:$B$31</c:f>
              <c:numCache>
                <c:formatCode>General</c:formatCode>
                <c:ptCount val="8"/>
                <c:pt idx="0">
                  <c:v>4</c:v>
                </c:pt>
                <c:pt idx="1">
                  <c:v>9</c:v>
                </c:pt>
                <c:pt idx="2">
                  <c:v>12</c:v>
                </c:pt>
                <c:pt idx="3">
                  <c:v>14</c:v>
                </c:pt>
                <c:pt idx="4">
                  <c:v>15</c:v>
                </c:pt>
                <c:pt idx="5">
                  <c:v>16</c:v>
                </c:pt>
                <c:pt idx="6">
                  <c:v>18</c:v>
                </c:pt>
                <c:pt idx="7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093-4C84-9A54-E86E2A0F732F}"/>
            </c:ext>
          </c:extLst>
        </c:ser>
        <c:ser>
          <c:idx val="1"/>
          <c:order val="1"/>
          <c:tx>
            <c:strRef>
              <c:f>'Report (2)'!$C$23</c:f>
              <c:strCache>
                <c:ptCount val="1"/>
                <c:pt idx="0">
                  <c:v>Occasionally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'Report (2)'!$A$24:$A$31</c:f>
              <c:strCache>
                <c:ptCount val="8"/>
                <c:pt idx="0">
                  <c:v>Family/friends of staff</c:v>
                </c:pt>
                <c:pt idx="1">
                  <c:v>Other staff networks</c:v>
                </c:pt>
                <c:pt idx="2">
                  <c:v>Alumni networks of past work exp student</c:v>
                </c:pt>
                <c:pt idx="3">
                  <c:v>Universities with talented disadv students</c:v>
                </c:pt>
                <c:pt idx="4">
                  <c:v>Targeted Russell Group recruitment</c:v>
                </c:pt>
                <c:pt idx="5">
                  <c:v>Local universities</c:v>
                </c:pt>
                <c:pt idx="6">
                  <c:v>Exclusive university relationships</c:v>
                </c:pt>
                <c:pt idx="7">
                  <c:v>Student speculative applications</c:v>
                </c:pt>
              </c:strCache>
            </c:strRef>
          </c:cat>
          <c:val>
            <c:numRef>
              <c:f>'Report (2)'!$C$24:$C$31</c:f>
              <c:numCache>
                <c:formatCode>General</c:formatCode>
                <c:ptCount val="8"/>
                <c:pt idx="0">
                  <c:v>6</c:v>
                </c:pt>
                <c:pt idx="1">
                  <c:v>7</c:v>
                </c:pt>
                <c:pt idx="2">
                  <c:v>6</c:v>
                </c:pt>
                <c:pt idx="3">
                  <c:v>7</c:v>
                </c:pt>
                <c:pt idx="4">
                  <c:v>4</c:v>
                </c:pt>
                <c:pt idx="5">
                  <c:v>7</c:v>
                </c:pt>
                <c:pt idx="6">
                  <c:v>7</c:v>
                </c:pt>
                <c:pt idx="7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093-4C84-9A54-E86E2A0F732F}"/>
            </c:ext>
          </c:extLst>
        </c:ser>
        <c:ser>
          <c:idx val="2"/>
          <c:order val="2"/>
          <c:tx>
            <c:strRef>
              <c:f>'Report (2)'!$D$23</c:f>
              <c:strCache>
                <c:ptCount val="1"/>
                <c:pt idx="0">
                  <c:v>Rarely/Never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'Report (2)'!$A$24:$A$31</c:f>
              <c:strCache>
                <c:ptCount val="8"/>
                <c:pt idx="0">
                  <c:v>Family/friends of staff</c:v>
                </c:pt>
                <c:pt idx="1">
                  <c:v>Other staff networks</c:v>
                </c:pt>
                <c:pt idx="2">
                  <c:v>Alumni networks of past work exp student</c:v>
                </c:pt>
                <c:pt idx="3">
                  <c:v>Universities with talented disadv students</c:v>
                </c:pt>
                <c:pt idx="4">
                  <c:v>Targeted Russell Group recruitment</c:v>
                </c:pt>
                <c:pt idx="5">
                  <c:v>Local universities</c:v>
                </c:pt>
                <c:pt idx="6">
                  <c:v>Exclusive university relationships</c:v>
                </c:pt>
                <c:pt idx="7">
                  <c:v>Student speculative applications</c:v>
                </c:pt>
              </c:strCache>
            </c:strRef>
          </c:cat>
          <c:val>
            <c:numRef>
              <c:f>'Report (2)'!$D$24:$D$31</c:f>
              <c:numCache>
                <c:formatCode>General</c:formatCode>
                <c:ptCount val="8"/>
                <c:pt idx="0">
                  <c:v>21</c:v>
                </c:pt>
                <c:pt idx="1">
                  <c:v>14</c:v>
                </c:pt>
                <c:pt idx="2">
                  <c:v>10</c:v>
                </c:pt>
                <c:pt idx="3">
                  <c:v>5</c:v>
                </c:pt>
                <c:pt idx="4">
                  <c:v>9</c:v>
                </c:pt>
                <c:pt idx="5">
                  <c:v>9</c:v>
                </c:pt>
                <c:pt idx="6">
                  <c:v>7</c:v>
                </c:pt>
                <c:pt idx="7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093-4C84-9A54-E86E2A0F73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6903248"/>
        <c:axId val="176903640"/>
      </c:barChart>
      <c:catAx>
        <c:axId val="17690324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 b="1"/>
                </a:pPr>
                <a:r>
                  <a:rPr lang="en-GB" sz="1400" b="1"/>
                  <a:t>Channel</a:t>
                </a:r>
              </a:p>
            </c:rich>
          </c:tx>
          <c:layout>
            <c:manualLayout>
              <c:xMode val="edge"/>
              <c:yMode val="edge"/>
              <c:x val="8.5470297029702977E-3"/>
              <c:y val="0.26195522030651341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903640"/>
        <c:crosses val="autoZero"/>
        <c:auto val="1"/>
        <c:lblAlgn val="ctr"/>
        <c:lblOffset val="100"/>
        <c:noMultiLvlLbl val="0"/>
      </c:catAx>
      <c:valAx>
        <c:axId val="1769036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prstDash val="sysDash"/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 sz="1400" b="1"/>
                </a:pPr>
                <a:r>
                  <a:rPr lang="en-GB" sz="1400" b="1" dirty="0"/>
                  <a:t>Number of respondents</a:t>
                </a:r>
              </a:p>
            </c:rich>
          </c:tx>
          <c:layout>
            <c:manualLayout>
              <c:xMode val="edge"/>
              <c:yMode val="edge"/>
              <c:x val="0.57745171301556319"/>
              <c:y val="0.86026508620689657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903248"/>
        <c:crosses val="autoZero"/>
        <c:crossBetween val="between"/>
      </c:valAx>
      <c:spPr>
        <a:noFill/>
        <a:ln w="3175"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47621508849855304"/>
          <c:y val="0.93732546662864913"/>
          <c:w val="0.44526052267841121"/>
          <c:h val="6.26745333713508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A28-40DF-89CB-8FD9C7F6A62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A28-40DF-89CB-8FD9C7F6A62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A28-40DF-89CB-8FD9C7F6A62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A28-40DF-89CB-8FD9C7F6A62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Report!$A$39:$A$43</c:f>
              <c:strCache>
                <c:ptCount val="4"/>
                <c:pt idx="0">
                  <c:v>University advertising</c:v>
                </c:pt>
                <c:pt idx="1">
                  <c:v>Word-of-mouth/networks</c:v>
                </c:pt>
                <c:pt idx="2">
                  <c:v>Business website</c:v>
                </c:pt>
                <c:pt idx="3">
                  <c:v>Social media</c:v>
                </c:pt>
              </c:strCache>
              <c:extLst xmlns:c16r2="http://schemas.microsoft.com/office/drawing/2015/06/chart"/>
            </c:strRef>
          </c:cat>
          <c:val>
            <c:numRef>
              <c:f>Report!$B$39:$B$43</c:f>
              <c:numCache>
                <c:formatCode>General</c:formatCode>
                <c:ptCount val="4"/>
                <c:pt idx="0">
                  <c:v>13</c:v>
                </c:pt>
                <c:pt idx="1">
                  <c:v>9</c:v>
                </c:pt>
                <c:pt idx="2">
                  <c:v>6</c:v>
                </c:pt>
                <c:pt idx="3">
                  <c:v>5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3A28-40DF-89CB-8FD9C7F6A6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460461673060098"/>
          <c:y val="4.0854224698235839E-2"/>
          <c:w val="0.64255941708376896"/>
          <c:h val="0.7278424319522733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'Report (2)'!$B$46</c:f>
              <c:strCache>
                <c:ptCount val="1"/>
                <c:pt idx="0">
                  <c:v>Essential/Very important</c:v>
                </c:pt>
              </c:strCache>
            </c:strRef>
          </c:tx>
          <c:spPr>
            <a:solidFill>
              <a:srgbClr val="FF505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'Report (2)'!$A$47:$A$52</c:f>
              <c:strCache>
                <c:ptCount val="6"/>
                <c:pt idx="0">
                  <c:v>Reputation of university attended</c:v>
                </c:pt>
                <c:pt idx="1">
                  <c:v>Academic/vocational qualifications</c:v>
                </c:pt>
                <c:pt idx="2">
                  <c:v>Discipline of HE course</c:v>
                </c:pt>
                <c:pt idx="3">
                  <c:v>HE course grades so far</c:v>
                </c:pt>
                <c:pt idx="4">
                  <c:v>Fit of applicant and organisation</c:v>
                </c:pt>
                <c:pt idx="5">
                  <c:v>Attitudes &amp; aptitudes for work</c:v>
                </c:pt>
              </c:strCache>
            </c:strRef>
          </c:cat>
          <c:val>
            <c:numRef>
              <c:f>'Report (2)'!$B$47:$B$52</c:f>
              <c:numCache>
                <c:formatCode>General</c:formatCode>
                <c:ptCount val="6"/>
                <c:pt idx="0">
                  <c:v>4</c:v>
                </c:pt>
                <c:pt idx="1">
                  <c:v>13</c:v>
                </c:pt>
                <c:pt idx="2">
                  <c:v>16</c:v>
                </c:pt>
                <c:pt idx="3">
                  <c:v>19</c:v>
                </c:pt>
                <c:pt idx="4">
                  <c:v>31</c:v>
                </c:pt>
                <c:pt idx="5">
                  <c:v>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2BB-44C7-8718-5FCF6B8748CA}"/>
            </c:ext>
          </c:extLst>
        </c:ser>
        <c:ser>
          <c:idx val="1"/>
          <c:order val="1"/>
          <c:tx>
            <c:strRef>
              <c:f>'Report (2)'!$C$46</c:f>
              <c:strCache>
                <c:ptCount val="1"/>
                <c:pt idx="0">
                  <c:v>Somewhat important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'Report (2)'!$A$47:$A$52</c:f>
              <c:strCache>
                <c:ptCount val="6"/>
                <c:pt idx="0">
                  <c:v>Reputation of university attended</c:v>
                </c:pt>
                <c:pt idx="1">
                  <c:v>Academic/vocational qualifications</c:v>
                </c:pt>
                <c:pt idx="2">
                  <c:v>Discipline of HE course</c:v>
                </c:pt>
                <c:pt idx="3">
                  <c:v>HE course grades so far</c:v>
                </c:pt>
                <c:pt idx="4">
                  <c:v>Fit of applicant and organisation</c:v>
                </c:pt>
                <c:pt idx="5">
                  <c:v>Attitudes &amp; aptitudes for work</c:v>
                </c:pt>
              </c:strCache>
            </c:strRef>
          </c:cat>
          <c:val>
            <c:numRef>
              <c:f>'Report (2)'!$C$47:$C$52</c:f>
              <c:numCache>
                <c:formatCode>General</c:formatCode>
                <c:ptCount val="6"/>
                <c:pt idx="0">
                  <c:v>13</c:v>
                </c:pt>
                <c:pt idx="1">
                  <c:v>15</c:v>
                </c:pt>
                <c:pt idx="2">
                  <c:v>7</c:v>
                </c:pt>
                <c:pt idx="3">
                  <c:v>9</c:v>
                </c:pt>
                <c:pt idx="4">
                  <c:v>2</c:v>
                </c:pt>
                <c:pt idx="5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2BB-44C7-8718-5FCF6B8748CA}"/>
            </c:ext>
          </c:extLst>
        </c:ser>
        <c:ser>
          <c:idx val="2"/>
          <c:order val="2"/>
          <c:tx>
            <c:strRef>
              <c:f>'Report (2)'!$D$46</c:f>
              <c:strCache>
                <c:ptCount val="1"/>
                <c:pt idx="0">
                  <c:v>Not at all important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4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12BB-44C7-8718-5FCF6B8748CA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2BB-44C7-8718-5FCF6B8748CA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'Report (2)'!$A$47:$A$52</c:f>
              <c:strCache>
                <c:ptCount val="6"/>
                <c:pt idx="0">
                  <c:v>Reputation of university attended</c:v>
                </c:pt>
                <c:pt idx="1">
                  <c:v>Academic/vocational qualifications</c:v>
                </c:pt>
                <c:pt idx="2">
                  <c:v>Discipline of HE course</c:v>
                </c:pt>
                <c:pt idx="3">
                  <c:v>HE course grades so far</c:v>
                </c:pt>
                <c:pt idx="4">
                  <c:v>Fit of applicant and organisation</c:v>
                </c:pt>
                <c:pt idx="5">
                  <c:v>Attitudes &amp; aptitudes for work</c:v>
                </c:pt>
              </c:strCache>
            </c:strRef>
          </c:cat>
          <c:val>
            <c:numRef>
              <c:f>'Report (2)'!$D$47:$D$52</c:f>
              <c:numCache>
                <c:formatCode>General</c:formatCode>
                <c:ptCount val="6"/>
                <c:pt idx="0">
                  <c:v>15</c:v>
                </c:pt>
                <c:pt idx="1">
                  <c:v>3</c:v>
                </c:pt>
                <c:pt idx="2">
                  <c:v>9</c:v>
                </c:pt>
                <c:pt idx="3">
                  <c:v>3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2BB-44C7-8718-5FCF6B8748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6904816"/>
        <c:axId val="176905208"/>
      </c:barChart>
      <c:catAx>
        <c:axId val="17690481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 b="1"/>
                </a:pPr>
                <a:r>
                  <a:rPr lang="en-GB" sz="1400" b="1"/>
                  <a:t>Factor</a:t>
                </a:r>
              </a:p>
            </c:rich>
          </c:tx>
          <c:layout>
            <c:manualLayout>
              <c:xMode val="edge"/>
              <c:yMode val="edge"/>
              <c:x val="1.0683760683760684E-2"/>
              <c:y val="0.34586186475994124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905208"/>
        <c:crosses val="autoZero"/>
        <c:auto val="1"/>
        <c:lblAlgn val="ctr"/>
        <c:lblOffset val="100"/>
        <c:noMultiLvlLbl val="0"/>
      </c:catAx>
      <c:valAx>
        <c:axId val="1769052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ash"/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 sz="1400" b="1"/>
                </a:pPr>
                <a:r>
                  <a:rPr lang="en-GB" sz="1400" b="1"/>
                  <a:t>Number of respondents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904816"/>
        <c:crosses val="autoZero"/>
        <c:crossBetween val="between"/>
      </c:valAx>
      <c:spPr>
        <a:noFill/>
        <a:ln w="3175"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26315482199340468"/>
          <c:y val="0.91504134406597504"/>
          <c:w val="0.69591257823541286"/>
          <c:h val="6.26745333713508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4803756976045231E-2"/>
          <c:y val="3.3333333333333333E-2"/>
          <c:w val="0.93367637011234195"/>
          <c:h val="0.7604743497971844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Report!$B$78</c:f>
              <c:strCache>
                <c:ptCount val="1"/>
                <c:pt idx="0">
                  <c:v>1: most effective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1.7385606019486761E-17"/>
                  <c:y val="-1.51515151515151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8B2-4064-BDA6-52C3E36CD33D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-9.09090909090909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8B2-4064-BDA6-52C3E36CD33D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-9.09090909090909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C8B2-4064-BDA6-52C3E36CD33D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Report!$A$79:$A$81</c:f>
              <c:strCache>
                <c:ptCount val="3"/>
                <c:pt idx="0">
                  <c:v>Single online platform for work experience in UK</c:v>
                </c:pt>
                <c:pt idx="1">
                  <c:v>Guidance &amp; support for businesses to manage process </c:v>
                </c:pt>
                <c:pt idx="2">
                  <c:v>Targeted guidance for disadvantaged students to expand pool</c:v>
                </c:pt>
              </c:strCache>
            </c:strRef>
          </c:cat>
          <c:val>
            <c:numRef>
              <c:f>Report!$B$79:$B$81</c:f>
              <c:numCache>
                <c:formatCode>General</c:formatCode>
                <c:ptCount val="3"/>
                <c:pt idx="0">
                  <c:v>13</c:v>
                </c:pt>
                <c:pt idx="1">
                  <c:v>1</c:v>
                </c:pt>
                <c:pt idx="2">
                  <c:v>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8B2-4064-BDA6-52C3E36CD33D}"/>
            </c:ext>
          </c:extLst>
        </c:ser>
        <c:ser>
          <c:idx val="1"/>
          <c:order val="1"/>
          <c:tx>
            <c:strRef>
              <c:f>Report!$C$78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183914961893301E-3"/>
                  <c:y val="-3.33761053440984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C8B2-4064-BDA6-52C3E36CD33D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6.9542424077947042E-17"/>
                  <c:y val="-9.09090909090909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C8B2-4064-BDA6-52C3E36CD33D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896633475580705E-3"/>
                  <c:y val="-2.72727272727272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C8B2-4064-BDA6-52C3E36CD33D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Report!$A$79:$A$81</c:f>
              <c:strCache>
                <c:ptCount val="3"/>
                <c:pt idx="0">
                  <c:v>Single online platform for work experience in UK</c:v>
                </c:pt>
                <c:pt idx="1">
                  <c:v>Guidance &amp; support for businesses to manage process </c:v>
                </c:pt>
                <c:pt idx="2">
                  <c:v>Targeted guidance for disadvantaged students to expand pool</c:v>
                </c:pt>
              </c:strCache>
            </c:strRef>
          </c:cat>
          <c:val>
            <c:numRef>
              <c:f>Report!$C$79:$C$81</c:f>
              <c:numCache>
                <c:formatCode>General</c:formatCode>
                <c:ptCount val="3"/>
                <c:pt idx="0">
                  <c:v>6</c:v>
                </c:pt>
                <c:pt idx="1">
                  <c:v>17</c:v>
                </c:pt>
                <c:pt idx="2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C8B2-4064-BDA6-52C3E36CD33D}"/>
            </c:ext>
          </c:extLst>
        </c:ser>
        <c:ser>
          <c:idx val="2"/>
          <c:order val="2"/>
          <c:tx>
            <c:strRef>
              <c:f>Report!$D$78</c:f>
              <c:strCache>
                <c:ptCount val="1"/>
                <c:pt idx="0">
                  <c:v>3: less effective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2012886081027457E-3"/>
                  <c:y val="-8.94103229527104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C8B2-4064-BDA6-52C3E36CD33D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3.793266951161688E-3"/>
                  <c:y val="-9.0909090909091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C8B2-4064-BDA6-52C3E36CD33D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896633475580705E-3"/>
                  <c:y val="-3.03030303030303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C8B2-4064-BDA6-52C3E36CD33D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Report!$A$79:$A$81</c:f>
              <c:strCache>
                <c:ptCount val="3"/>
                <c:pt idx="0">
                  <c:v>Single online platform for work experience in UK</c:v>
                </c:pt>
                <c:pt idx="1">
                  <c:v>Guidance &amp; support for businesses to manage process </c:v>
                </c:pt>
                <c:pt idx="2">
                  <c:v>Targeted guidance for disadvantaged students to expand pool</c:v>
                </c:pt>
              </c:strCache>
            </c:strRef>
          </c:cat>
          <c:val>
            <c:numRef>
              <c:f>Report!$D$79:$D$81</c:f>
              <c:numCache>
                <c:formatCode>General</c:formatCode>
                <c:ptCount val="3"/>
                <c:pt idx="0">
                  <c:v>12</c:v>
                </c:pt>
                <c:pt idx="1">
                  <c:v>13</c:v>
                </c:pt>
                <c:pt idx="2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C8B2-4064-BDA6-52C3E36CD33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76905992"/>
        <c:axId val="176906384"/>
        <c:axId val="0"/>
      </c:bar3DChart>
      <c:catAx>
        <c:axId val="17690599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GB" sz="1400" dirty="0"/>
                  <a:t>Sector-led action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906384"/>
        <c:crosses val="autoZero"/>
        <c:auto val="1"/>
        <c:lblAlgn val="ctr"/>
        <c:lblOffset val="100"/>
        <c:noMultiLvlLbl val="0"/>
      </c:catAx>
      <c:valAx>
        <c:axId val="176906384"/>
        <c:scaling>
          <c:orientation val="minMax"/>
          <c:max val="20"/>
        </c:scaling>
        <c:delete val="0"/>
        <c:axPos val="l"/>
        <c:majorGridlines>
          <c:spPr>
            <a:ln w="12700" cap="flat" cmpd="sng" algn="ctr">
              <a:solidFill>
                <a:schemeClr val="bg1">
                  <a:lumMod val="50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 sz="1400"/>
                </a:pPr>
                <a:r>
                  <a:rPr lang="en-GB" sz="1400" dirty="0"/>
                  <a:t>Number of respondents</a:t>
                </a:r>
              </a:p>
            </c:rich>
          </c:tx>
          <c:layout>
            <c:manualLayout>
              <c:xMode val="edge"/>
              <c:yMode val="edge"/>
              <c:x val="4.1643884467454668E-3"/>
              <c:y val="0.22367935409457901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905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79980843195741202"/>
          <c:y val="4.5775663206459052E-2"/>
          <c:w val="0.16101594037756464"/>
          <c:h val="0.1877126585928489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DAEAAB-24B4-4B6E-AB52-28E20A34C6B2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BB18E6-A5B0-4BC5-BD7B-D9BA0F619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65070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880794-024C-4B10-B03F-019B4E8ADA22}" type="datetimeFigureOut">
              <a:rPr lang="en-GB" smtClean="0"/>
              <a:pPr/>
              <a:t>18/07/2016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FDC970-ECA9-40D5-A3CB-19C4D9B22A2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045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DC970-ECA9-40D5-A3CB-19C4D9B22A2C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0194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DC970-ECA9-40D5-A3CB-19C4D9B22A2C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66971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DC970-ECA9-40D5-A3CB-19C4D9B22A2C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24116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DC970-ECA9-40D5-A3CB-19C4D9B22A2C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6675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DC970-ECA9-40D5-A3CB-19C4D9B22A2C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02809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DC970-ECA9-40D5-A3CB-19C4D9B22A2C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0498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DC970-ECA9-40D5-A3CB-19C4D9B22A2C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26823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DC970-ECA9-40D5-A3CB-19C4D9B22A2C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12869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DC970-ECA9-40D5-A3CB-19C4D9B22A2C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5712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DC970-ECA9-40D5-A3CB-19C4D9B22A2C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24326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DC970-ECA9-40D5-A3CB-19C4D9B22A2C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4916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DC970-ECA9-40D5-A3CB-19C4D9B22A2C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238996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DC970-ECA9-40D5-A3CB-19C4D9B22A2C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9117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DC970-ECA9-40D5-A3CB-19C4D9B22A2C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29001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DC970-ECA9-40D5-A3CB-19C4D9B22A2C}" type="slidenum">
              <a:rPr lang="en-GB" smtClean="0"/>
              <a:pPr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54065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DC970-ECA9-40D5-A3CB-19C4D9B22A2C}" type="slidenum">
              <a:rPr lang="en-GB" smtClean="0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86064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DC970-ECA9-40D5-A3CB-19C4D9B22A2C}" type="slidenum">
              <a:rPr lang="en-GB" smtClean="0"/>
              <a:pPr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73465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DC970-ECA9-40D5-A3CB-19C4D9B22A2C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6052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>
            <a:normAutofit/>
          </a:bodyPr>
          <a:lstStyle/>
          <a:p>
            <a:pPr marL="0" indent="0">
              <a:buFontTx/>
              <a:buNone/>
            </a:pPr>
            <a:endParaRPr lang="en-GB" u="none" baseline="0" dirty="0">
              <a:solidFill>
                <a:srgbClr val="FF0000"/>
              </a:solidFill>
            </a:endParaRPr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062"/>
            <a:fld id="{75A43FDB-D938-4362-9444-5C532A57E6BA}" type="slidenum">
              <a:rPr lang="en-GB" smtClean="0">
                <a:solidFill>
                  <a:srgbClr val="000000"/>
                </a:solidFill>
              </a:rPr>
              <a:pPr defTabSz="879062"/>
              <a:t>4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4287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062"/>
            <a:fld id="{75A43FDB-D938-4362-9444-5C532A57E6BA}" type="slidenum">
              <a:rPr lang="en-GB" smtClean="0">
                <a:solidFill>
                  <a:srgbClr val="000000"/>
                </a:solidFill>
              </a:rPr>
              <a:pPr defTabSz="879062"/>
              <a:t>5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029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062"/>
            <a:fld id="{75A43FDB-D938-4362-9444-5C532A57E6BA}" type="slidenum">
              <a:rPr lang="en-GB" smtClean="0">
                <a:solidFill>
                  <a:srgbClr val="000000"/>
                </a:solidFill>
              </a:rPr>
              <a:pPr defTabSz="879062"/>
              <a:t>6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9474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DC970-ECA9-40D5-A3CB-19C4D9B22A2C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9260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DC970-ECA9-40D5-A3CB-19C4D9B22A2C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9232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DC970-ECA9-40D5-A3CB-19C4D9B22A2C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2917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 hasCustomPrompt="1"/>
          </p:nvPr>
        </p:nvSpPr>
        <p:spPr>
          <a:xfrm>
            <a:off x="395536" y="6237312"/>
            <a:ext cx="2880320" cy="296578"/>
          </a:xfrm>
          <a:prstGeom prst="rect">
            <a:avLst/>
          </a:prstGeom>
        </p:spPr>
        <p:txBody>
          <a:bodyPr anchor="ctr" anchorCtr="0"/>
          <a:lstStyle>
            <a:lvl1pPr algn="l">
              <a:buNone/>
              <a:defRPr sz="1600" b="0" baseline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sz="2400"/>
            </a:lvl2pPr>
            <a:lvl3pPr>
              <a:defRPr sz="1800"/>
            </a:lvl3pPr>
          </a:lstStyle>
          <a:p>
            <a:pPr lvl="0"/>
            <a:r>
              <a:rPr lang="en-US" dirty="0"/>
              <a:t>Click to Insert Date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0" hasCustomPrompt="1"/>
          </p:nvPr>
        </p:nvSpPr>
        <p:spPr>
          <a:xfrm>
            <a:off x="395536" y="4293096"/>
            <a:ext cx="4896544" cy="1592722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lnSpc>
                <a:spcPts val="4100"/>
              </a:lnSpc>
              <a:buNone/>
              <a:defRPr sz="4000" b="1" baseline="0">
                <a:solidFill>
                  <a:srgbClr val="BBB0A6"/>
                </a:solidFill>
              </a:defRPr>
            </a:lvl1pPr>
            <a:lvl2pPr>
              <a:defRPr sz="2400"/>
            </a:lvl2pPr>
            <a:lvl3pPr>
              <a:defRPr sz="1800"/>
            </a:lvl3pPr>
          </a:lstStyle>
          <a:p>
            <a:pPr lvl="0"/>
            <a:r>
              <a:rPr lang="en-US" dirty="0"/>
              <a:t>Click to Insert Presentation Title</a:t>
            </a:r>
            <a:endParaRPr lang="en-GB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43608" y="251016"/>
            <a:ext cx="7643192" cy="108012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l">
              <a:lnSpc>
                <a:spcPts val="4100"/>
              </a:lnSpc>
              <a:defRPr sz="4000" b="1">
                <a:solidFill>
                  <a:srgbClr val="00AEEF"/>
                </a:solidFill>
                <a:latin typeface="+mn-lt"/>
              </a:defRPr>
            </a:lvl1pPr>
          </a:lstStyle>
          <a:p>
            <a:r>
              <a:rPr lang="en-US" dirty="0"/>
              <a:t>Click to Insert Heading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43608" y="1615061"/>
            <a:ext cx="7643192" cy="3773015"/>
          </a:xfrm>
          <a:prstGeom prst="rect">
            <a:avLst/>
          </a:prstGeom>
        </p:spPr>
        <p:txBody>
          <a:bodyPr/>
          <a:lstStyle>
            <a:lvl1pPr>
              <a:buClr>
                <a:schemeClr val="bg1">
                  <a:lumMod val="50000"/>
                </a:schemeClr>
              </a:buClr>
              <a:defRPr sz="2800" b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sz="2400"/>
            </a:lvl2pPr>
            <a:lvl3pPr>
              <a:defRPr sz="1800"/>
            </a:lvl3pPr>
          </a:lstStyle>
          <a:p>
            <a:pPr lvl="0"/>
            <a:r>
              <a:rPr lang="en-US" dirty="0"/>
              <a:t>Click to insert body copy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43608" y="251016"/>
            <a:ext cx="7643192" cy="108012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l">
              <a:lnSpc>
                <a:spcPts val="4100"/>
              </a:lnSpc>
              <a:defRPr sz="4000" b="1">
                <a:solidFill>
                  <a:srgbClr val="EC008C"/>
                </a:solidFill>
                <a:latin typeface="+mn-lt"/>
              </a:defRPr>
            </a:lvl1pPr>
          </a:lstStyle>
          <a:p>
            <a:r>
              <a:rPr lang="en-US" dirty="0"/>
              <a:t>Click to Insert Heading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43608" y="1615061"/>
            <a:ext cx="7643192" cy="3773015"/>
          </a:xfrm>
          <a:prstGeom prst="rect">
            <a:avLst/>
          </a:prstGeom>
        </p:spPr>
        <p:txBody>
          <a:bodyPr/>
          <a:lstStyle>
            <a:lvl1pPr>
              <a:buClr>
                <a:schemeClr val="bg1">
                  <a:lumMod val="50000"/>
                </a:schemeClr>
              </a:buClr>
              <a:defRPr sz="2800" b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sz="2400"/>
            </a:lvl2pPr>
            <a:lvl3pPr>
              <a:defRPr sz="1800"/>
            </a:lvl3pPr>
          </a:lstStyle>
          <a:p>
            <a:pPr lvl="0"/>
            <a:r>
              <a:rPr lang="en-US" dirty="0"/>
              <a:t>Click to insert body copy</a:t>
            </a:r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43608" y="251016"/>
            <a:ext cx="7643192" cy="108012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l">
              <a:lnSpc>
                <a:spcPts val="4100"/>
              </a:lnSpc>
              <a:defRPr sz="4000" b="1">
                <a:solidFill>
                  <a:srgbClr val="F6D330"/>
                </a:solidFill>
                <a:latin typeface="+mn-lt"/>
              </a:defRPr>
            </a:lvl1pPr>
          </a:lstStyle>
          <a:p>
            <a:r>
              <a:rPr lang="en-US" dirty="0"/>
              <a:t>Click to Insert Heading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43608" y="1615061"/>
            <a:ext cx="7643192" cy="3773015"/>
          </a:xfrm>
          <a:prstGeom prst="rect">
            <a:avLst/>
          </a:prstGeom>
        </p:spPr>
        <p:txBody>
          <a:bodyPr/>
          <a:lstStyle>
            <a:lvl1pPr>
              <a:buClr>
                <a:schemeClr val="bg1">
                  <a:lumMod val="50000"/>
                </a:schemeClr>
              </a:buClr>
              <a:defRPr sz="2800" b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sz="2400"/>
            </a:lvl2pPr>
            <a:lvl3pPr>
              <a:defRPr sz="1800"/>
            </a:lvl3pPr>
          </a:lstStyle>
          <a:p>
            <a:pPr lvl="0"/>
            <a:r>
              <a:rPr lang="en-US" dirty="0"/>
              <a:t>Click to insert body copy</a:t>
            </a:r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43608" y="251016"/>
            <a:ext cx="7643192" cy="108012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l">
              <a:lnSpc>
                <a:spcPts val="4100"/>
              </a:lnSpc>
              <a:defRPr sz="4000" b="1">
                <a:solidFill>
                  <a:srgbClr val="00B194"/>
                </a:solidFill>
                <a:latin typeface="+mn-lt"/>
              </a:defRPr>
            </a:lvl1pPr>
          </a:lstStyle>
          <a:p>
            <a:r>
              <a:rPr lang="en-US" dirty="0"/>
              <a:t>Click to Insert Heading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43608" y="1615061"/>
            <a:ext cx="7643192" cy="3773015"/>
          </a:xfrm>
          <a:prstGeom prst="rect">
            <a:avLst/>
          </a:prstGeom>
        </p:spPr>
        <p:txBody>
          <a:bodyPr/>
          <a:lstStyle>
            <a:lvl1pPr>
              <a:buClr>
                <a:schemeClr val="bg1">
                  <a:lumMod val="50000"/>
                </a:schemeClr>
              </a:buClr>
              <a:defRPr sz="2800" b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sz="2400"/>
            </a:lvl2pPr>
            <a:lvl3pPr>
              <a:defRPr sz="1800"/>
            </a:lvl3pPr>
          </a:lstStyle>
          <a:p>
            <a:pPr lvl="0"/>
            <a:r>
              <a:rPr lang="en-US" dirty="0"/>
              <a:t>Click to insert body copy</a:t>
            </a:r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43608" y="251016"/>
            <a:ext cx="7643192" cy="108012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l">
              <a:lnSpc>
                <a:spcPts val="4100"/>
              </a:lnSpc>
              <a:defRPr sz="4000" b="1">
                <a:solidFill>
                  <a:srgbClr val="49176D"/>
                </a:solidFill>
                <a:latin typeface="+mn-lt"/>
              </a:defRPr>
            </a:lvl1pPr>
          </a:lstStyle>
          <a:p>
            <a:r>
              <a:rPr lang="en-US" dirty="0"/>
              <a:t>Click to Insert Heading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43608" y="1615061"/>
            <a:ext cx="7643192" cy="3773015"/>
          </a:xfrm>
          <a:prstGeom prst="rect">
            <a:avLst/>
          </a:prstGeom>
        </p:spPr>
        <p:txBody>
          <a:bodyPr/>
          <a:lstStyle>
            <a:lvl1pPr>
              <a:buClr>
                <a:schemeClr val="bg1">
                  <a:lumMod val="50000"/>
                </a:schemeClr>
              </a:buClr>
              <a:defRPr sz="2800" b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sz="2400"/>
            </a:lvl2pPr>
            <a:lvl3pPr>
              <a:defRPr sz="1800"/>
            </a:lvl3pPr>
          </a:lstStyle>
          <a:p>
            <a:pPr lvl="0"/>
            <a:r>
              <a:rPr lang="en-US" dirty="0"/>
              <a:t>Click to insert body copy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95536" y="5301208"/>
            <a:ext cx="2880320" cy="1232682"/>
          </a:xfrm>
          <a:prstGeom prst="rect">
            <a:avLst/>
          </a:prstGeom>
        </p:spPr>
        <p:txBody>
          <a:bodyPr anchor="ctr" anchorCtr="0"/>
          <a:lstStyle>
            <a:lvl1pPr algn="l">
              <a:buNone/>
              <a:defRPr sz="1600" b="0" baseline="0">
                <a:solidFill>
                  <a:schemeClr val="bg1"/>
                </a:solidFill>
              </a:defRPr>
            </a:lvl1pPr>
            <a:lvl2pPr>
              <a:defRPr sz="2400"/>
            </a:lvl2pPr>
            <a:lvl3pPr>
              <a:defRPr sz="1800"/>
            </a:lvl3pPr>
          </a:lstStyle>
          <a:p>
            <a:pPr lvl="0"/>
            <a:r>
              <a:rPr lang="en-US" dirty="0"/>
              <a:t>Click to Insert Contact Details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cub powerpoint template front cov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ransition>
    <p:fade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cub powerpoint template main slide 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ransition>
    <p:fade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cub powerpoint template main slide 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ransition>
    <p:fade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cub powerpoint template main slide U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ransition>
    <p:fade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cub powerpoint template main slide B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ransition>
    <p:fade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cub powerpoint template main slide PURP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transition>
    <p:fade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cub powerpoint template back cov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ub.co.uk/reports/work-experience-as-a-gateway-to-talent-in-the-uk-assessing-business-views.html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179512" y="2780928"/>
            <a:ext cx="6912768" cy="2096778"/>
          </a:xfrm>
        </p:spPr>
        <p:txBody>
          <a:bodyPr/>
          <a:lstStyle/>
          <a:p>
            <a:r>
              <a:rPr lang="en-GB" sz="3200" dirty="0">
                <a:solidFill>
                  <a:srgbClr val="49176D"/>
                </a:solidFill>
              </a:rPr>
              <a:t>Work experience as a gateway to talent in the UK: Assessing business views</a:t>
            </a:r>
          </a:p>
          <a:p>
            <a:r>
              <a:rPr lang="en-GB" sz="1800" dirty="0">
                <a:solidFill>
                  <a:srgbClr val="49176D"/>
                </a:solidFill>
              </a:rPr>
              <a:t>Dr Joan Wilson</a:t>
            </a:r>
            <a:endParaRPr lang="en-GB" sz="1600" dirty="0">
              <a:solidFill>
                <a:srgbClr val="49176D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9512" y="6093296"/>
            <a:ext cx="13468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21 July 2016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9512" y="4797152"/>
            <a:ext cx="4392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London Conference on Employer Engagement in Education and Training 2016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43608" y="404664"/>
            <a:ext cx="7643192" cy="898846"/>
          </a:xfrm>
        </p:spPr>
        <p:txBody>
          <a:bodyPr>
            <a:noAutofit/>
          </a:bodyPr>
          <a:lstStyle/>
          <a:p>
            <a:pPr algn="ctr"/>
            <a:r>
              <a:rPr lang="en-GB" sz="3200" dirty="0"/>
              <a:t>Steps to developing and getting responses to our survey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43608" y="1340767"/>
            <a:ext cx="7643192" cy="4680521"/>
          </a:xfrm>
        </p:spPr>
        <p:txBody>
          <a:bodyPr/>
          <a:lstStyle/>
          <a:p>
            <a:pPr marL="0" indent="0">
              <a:buNone/>
            </a:pPr>
            <a:r>
              <a:rPr lang="en-GB" b="1" u="sng" dirty="0">
                <a:solidFill>
                  <a:schemeClr val="tx1"/>
                </a:solidFill>
              </a:rPr>
              <a:t>Step 4: Getting responses</a:t>
            </a: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640588"/>
              </p:ext>
            </p:extLst>
          </p:nvPr>
        </p:nvGraphicFramePr>
        <p:xfrm>
          <a:off x="1187624" y="1988841"/>
          <a:ext cx="7355159" cy="40765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2251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948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Number of responders/non-responders by membership status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417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Responses received following: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solidFill>
                            <a:schemeClr val="tx1"/>
                          </a:solidFill>
                          <a:effectLst/>
                        </a:rPr>
                        <a:t>Members</a:t>
                      </a:r>
                      <a:endParaRPr lang="en-GB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solidFill>
                            <a:schemeClr val="tx1"/>
                          </a:solidFill>
                          <a:effectLst/>
                        </a:rPr>
                        <a:t>Non-members</a:t>
                      </a:r>
                      <a:endParaRPr lang="en-GB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n-GB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20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Initial email *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720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GB" sz="1600" baseline="30000">
                          <a:solidFill>
                            <a:schemeClr val="tx1"/>
                          </a:solidFill>
                          <a:effectLst/>
                        </a:rPr>
                        <a:t>st</a:t>
                      </a: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 reminder email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720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GB" sz="1600" baseline="30000">
                          <a:solidFill>
                            <a:schemeClr val="tx1"/>
                          </a:solidFill>
                          <a:effectLst/>
                        </a:rPr>
                        <a:t>nd</a:t>
                      </a: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 reminder emails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720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GB" sz="1600" baseline="30000" dirty="0">
                          <a:solidFill>
                            <a:schemeClr val="tx1"/>
                          </a:solidFill>
                          <a:effectLst/>
                        </a:rPr>
                        <a:t>rd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 reminder emails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720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en-GB" sz="1600" baseline="30000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 reminder emails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948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External responders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(not emailed)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264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720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responders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D33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D33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D33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D33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215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720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Total non-responders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D33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D33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D33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D33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432980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 We received 3 responses the same day as the initial email was sent out, 2 from members and 1 from a non-member.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1588576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43608" y="404664"/>
            <a:ext cx="7643192" cy="864096"/>
          </a:xfrm>
        </p:spPr>
        <p:txBody>
          <a:bodyPr>
            <a:noAutofit/>
          </a:bodyPr>
          <a:lstStyle/>
          <a:p>
            <a:pPr algn="ctr"/>
            <a:r>
              <a:rPr lang="en-GB" sz="3200" dirty="0"/>
              <a:t>Caveats and Contributions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43608" y="1700808"/>
            <a:ext cx="7643192" cy="3816424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Caveats: Small scale: small sample size, limited sectors, regions and business sizes, therefore limited validity</a:t>
            </a:r>
          </a:p>
          <a:p>
            <a:r>
              <a:rPr lang="en-GB" dirty="0">
                <a:solidFill>
                  <a:schemeClr val="tx1"/>
                </a:solidFill>
              </a:rPr>
              <a:t>Contributions: Employers side, testing ground for these kinds of questions, first time of asking</a:t>
            </a:r>
          </a:p>
        </p:txBody>
      </p:sp>
    </p:spTree>
    <p:extLst>
      <p:ext uri="{BB962C8B-B14F-4D97-AF65-F5344CB8AC3E}">
        <p14:creationId xmlns:p14="http://schemas.microsoft.com/office/powerpoint/2010/main" val="4249886092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51016"/>
            <a:ext cx="7643192" cy="513688"/>
          </a:xfrm>
        </p:spPr>
        <p:txBody>
          <a:bodyPr>
            <a:noAutofit/>
          </a:bodyPr>
          <a:lstStyle/>
          <a:p>
            <a:pPr algn="ctr"/>
            <a:r>
              <a:rPr lang="en-GB" sz="2600" dirty="0"/>
              <a:t>Survey results: About work experience 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908720"/>
            <a:ext cx="7560840" cy="4824536"/>
          </a:xfrm>
        </p:spPr>
        <p:txBody>
          <a:bodyPr/>
          <a:lstStyle/>
          <a:p>
            <a:pPr marL="0" indent="0" algn="ctr">
              <a:buNone/>
            </a:pPr>
            <a:r>
              <a:rPr lang="en-GB" sz="1800" b="1" dirty="0">
                <a:solidFill>
                  <a:schemeClr val="tx1"/>
                </a:solidFill>
              </a:rPr>
              <a:t>Number of undergraduates taken on for work experience in 2015</a:t>
            </a:r>
            <a:endParaRPr lang="en-GB" sz="1800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912669477"/>
              </p:ext>
            </p:extLst>
          </p:nvPr>
        </p:nvGraphicFramePr>
        <p:xfrm>
          <a:off x="1043608" y="1412776"/>
          <a:ext cx="7272808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51016"/>
            <a:ext cx="7643192" cy="513688"/>
          </a:xfrm>
        </p:spPr>
        <p:txBody>
          <a:bodyPr>
            <a:noAutofit/>
          </a:bodyPr>
          <a:lstStyle/>
          <a:p>
            <a:pPr algn="ctr"/>
            <a:r>
              <a:rPr lang="en-GB" sz="2600" dirty="0"/>
              <a:t>Survey results: About work experience opportunities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908720"/>
            <a:ext cx="7560840" cy="4824536"/>
          </a:xfrm>
        </p:spPr>
        <p:txBody>
          <a:bodyPr/>
          <a:lstStyle/>
          <a:p>
            <a:pPr marL="0" indent="0" algn="ctr">
              <a:buNone/>
            </a:pPr>
            <a:r>
              <a:rPr lang="en-GB" sz="1800" b="1" dirty="0">
                <a:solidFill>
                  <a:schemeClr val="tx1"/>
                </a:solidFill>
              </a:rPr>
              <a:t>Work experience durations for undergraduates in 2015</a:t>
            </a:r>
            <a:endParaRPr lang="en-GB" sz="1800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41331706"/>
              </p:ext>
            </p:extLst>
          </p:nvPr>
        </p:nvGraphicFramePr>
        <p:xfrm>
          <a:off x="1053470" y="1340768"/>
          <a:ext cx="7272000" cy="417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56725526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51016"/>
            <a:ext cx="7643192" cy="513688"/>
          </a:xfrm>
        </p:spPr>
        <p:txBody>
          <a:bodyPr>
            <a:noAutofit/>
          </a:bodyPr>
          <a:lstStyle/>
          <a:p>
            <a:pPr algn="ctr"/>
            <a:r>
              <a:rPr lang="en-GB" sz="2600" dirty="0"/>
              <a:t>Survey results: About work experience opportunities 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2617114"/>
              </p:ext>
            </p:extLst>
          </p:nvPr>
        </p:nvGraphicFramePr>
        <p:xfrm>
          <a:off x="611559" y="1310891"/>
          <a:ext cx="7958707" cy="23315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0925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2321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7020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3940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1637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7414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2611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6154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Work experience status</a:t>
                      </a:r>
                      <a:endParaRPr lang="en-GB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50" marR="65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effectLst/>
                        </a:rPr>
                        <a:t>In the last 6 months</a:t>
                      </a:r>
                      <a:endParaRPr lang="en-GB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50" marR="65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effectLst/>
                        </a:rPr>
                        <a:t>In the last 6 months to a year</a:t>
                      </a:r>
                      <a:endParaRPr lang="en-GB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50" marR="65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In the last 1 to 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years</a:t>
                      </a:r>
                      <a:endParaRPr lang="en-GB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50" marR="65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effectLst/>
                        </a:rPr>
                        <a:t>Longer than 2 years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effectLst/>
                        </a:rPr>
                        <a:t>ago</a:t>
                      </a:r>
                      <a:endParaRPr lang="en-GB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50" marR="65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effectLst/>
                        </a:rPr>
                        <a:t>We have not done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effectLst/>
                        </a:rPr>
                        <a:t>this</a:t>
                      </a:r>
                      <a:endParaRPr lang="en-GB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50" marR="65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Total</a:t>
                      </a:r>
                      <a:endParaRPr lang="en-GB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50" marR="65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154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With prior work experience in your business</a:t>
                      </a:r>
                      <a:endParaRPr lang="en-GB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50" marR="65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25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50" marR="65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5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50" marR="65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-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50" marR="65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-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50" marR="65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3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50" marR="65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33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50" marR="65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154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effectLst/>
                        </a:rPr>
                        <a:t>With prior work experience from elsewhere</a:t>
                      </a:r>
                      <a:endParaRPr lang="en-GB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50" marR="65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26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50" marR="65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4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50" marR="65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-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50" marR="65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-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50" marR="65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3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50" marR="65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33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50" marR="65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072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Without prior work experience</a:t>
                      </a:r>
                      <a:endParaRPr lang="en-GB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50" marR="65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19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50" marR="65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50" marR="65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50" marR="65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-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50" marR="65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6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50" marR="65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29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50" marR="65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5312480"/>
              </p:ext>
            </p:extLst>
          </p:nvPr>
        </p:nvGraphicFramePr>
        <p:xfrm>
          <a:off x="591819" y="4433409"/>
          <a:ext cx="7978447" cy="12698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9555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8289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261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Recruitment offer timing</a:t>
                      </a:r>
                      <a:endParaRPr lang="en-GB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Number of responses</a:t>
                      </a:r>
                      <a:endParaRPr lang="en-GB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261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During their work experience and while still a student</a:t>
                      </a:r>
                      <a:endParaRPr lang="en-GB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21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261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effectLst/>
                        </a:rPr>
                        <a:t>After they had finished their higher education course</a:t>
                      </a:r>
                      <a:endParaRPr lang="en-GB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12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261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effectLst/>
                        </a:rPr>
                        <a:t>Not applicable</a:t>
                      </a:r>
                      <a:endParaRPr lang="en-GB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261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Total</a:t>
                      </a:r>
                      <a:endParaRPr lang="en-GB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34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833576" y="845112"/>
            <a:ext cx="732072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kumimoji="0" lang="en-GB" altLang="en-US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ast recruitment of a university undergraduate into a longer-term paid role</a:t>
            </a:r>
            <a:endParaRPr kumimoji="0" lang="en-GB" altLang="en-US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467545" y="3702330"/>
            <a:ext cx="810272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Recruitment of university undergraduates with prior work experience with the business: when the recruitment offer typically happened</a:t>
            </a:r>
            <a:endParaRPr kumimoji="0" lang="en-GB" altLang="en-US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412564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51016"/>
            <a:ext cx="7643192" cy="657704"/>
          </a:xfrm>
        </p:spPr>
        <p:txBody>
          <a:bodyPr>
            <a:noAutofit/>
          </a:bodyPr>
          <a:lstStyle/>
          <a:p>
            <a:pPr algn="ctr">
              <a:lnSpc>
                <a:spcPts val="2600"/>
              </a:lnSpc>
            </a:pPr>
            <a:r>
              <a:rPr lang="en-GB" sz="2600" dirty="0"/>
              <a:t>Survey results: About the reasons for offering and taking work experience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052736"/>
            <a:ext cx="7560840" cy="4680520"/>
          </a:xfrm>
        </p:spPr>
        <p:txBody>
          <a:bodyPr/>
          <a:lstStyle/>
          <a:p>
            <a:pPr marL="0" indent="0" algn="ctr">
              <a:buNone/>
            </a:pPr>
            <a:r>
              <a:rPr lang="en-GB" sz="1800" b="1" dirty="0">
                <a:solidFill>
                  <a:schemeClr val="tx1"/>
                </a:solidFill>
              </a:rPr>
              <a:t>Reasons for offering work experience to university undergraduates </a:t>
            </a:r>
          </a:p>
          <a:p>
            <a:pPr marL="0" indent="0">
              <a:buNone/>
            </a:pPr>
            <a:endParaRPr lang="en-GB" sz="2000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022991432"/>
              </p:ext>
            </p:extLst>
          </p:nvPr>
        </p:nvGraphicFramePr>
        <p:xfrm>
          <a:off x="1043608" y="1484784"/>
          <a:ext cx="7488832" cy="43448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79008671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51016"/>
            <a:ext cx="7643192" cy="657704"/>
          </a:xfrm>
        </p:spPr>
        <p:txBody>
          <a:bodyPr>
            <a:noAutofit/>
          </a:bodyPr>
          <a:lstStyle/>
          <a:p>
            <a:pPr algn="ctr">
              <a:lnSpc>
                <a:spcPts val="2600"/>
              </a:lnSpc>
            </a:pPr>
            <a:r>
              <a:rPr lang="en-GB" sz="2600" dirty="0"/>
              <a:t>Survey results: About the reasons for offering and taking work experience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052736"/>
            <a:ext cx="7560840" cy="4680520"/>
          </a:xfrm>
        </p:spPr>
        <p:txBody>
          <a:bodyPr/>
          <a:lstStyle/>
          <a:p>
            <a:pPr marL="0" indent="0" algn="ctr">
              <a:buNone/>
            </a:pPr>
            <a:r>
              <a:rPr lang="en-GB" sz="1800" b="1" dirty="0">
                <a:solidFill>
                  <a:schemeClr val="tx1"/>
                </a:solidFill>
              </a:rPr>
              <a:t>Benefits of work experience for university undergraduates</a:t>
            </a:r>
            <a:endParaRPr lang="en-GB" sz="2000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329506073"/>
              </p:ext>
            </p:extLst>
          </p:nvPr>
        </p:nvGraphicFramePr>
        <p:xfrm>
          <a:off x="971600" y="1412776"/>
          <a:ext cx="7529604" cy="4464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19002177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51016"/>
            <a:ext cx="7643192" cy="657704"/>
          </a:xfrm>
        </p:spPr>
        <p:txBody>
          <a:bodyPr>
            <a:noAutofit/>
          </a:bodyPr>
          <a:lstStyle/>
          <a:p>
            <a:pPr algn="ctr">
              <a:lnSpc>
                <a:spcPts val="2600"/>
              </a:lnSpc>
            </a:pPr>
            <a:r>
              <a:rPr lang="en-GB" sz="2600" dirty="0"/>
              <a:t>Survey results: About recruitment for work experience posts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980728"/>
            <a:ext cx="7560840" cy="4752528"/>
          </a:xfrm>
        </p:spPr>
        <p:txBody>
          <a:bodyPr/>
          <a:lstStyle/>
          <a:p>
            <a:pPr marL="0" indent="0" algn="ctr">
              <a:buNone/>
            </a:pPr>
            <a:r>
              <a:rPr lang="en-GB" sz="1800" b="1" dirty="0">
                <a:solidFill>
                  <a:schemeClr val="tx1"/>
                </a:solidFill>
              </a:rPr>
              <a:t>Channels used to find undergraduates for work experience in 2015</a:t>
            </a:r>
            <a:endParaRPr lang="en-GB" sz="2000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821954792"/>
              </p:ext>
            </p:extLst>
          </p:nvPr>
        </p:nvGraphicFramePr>
        <p:xfrm>
          <a:off x="971600" y="1412776"/>
          <a:ext cx="7344008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25275966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51016"/>
            <a:ext cx="7643192" cy="657704"/>
          </a:xfrm>
        </p:spPr>
        <p:txBody>
          <a:bodyPr>
            <a:noAutofit/>
          </a:bodyPr>
          <a:lstStyle/>
          <a:p>
            <a:pPr algn="ctr">
              <a:lnSpc>
                <a:spcPts val="2600"/>
              </a:lnSpc>
            </a:pPr>
            <a:r>
              <a:rPr lang="en-GB" sz="2600" dirty="0"/>
              <a:t>Survey results: About recruitment for work experience posts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980728"/>
            <a:ext cx="7560840" cy="4752528"/>
          </a:xfrm>
        </p:spPr>
        <p:txBody>
          <a:bodyPr/>
          <a:lstStyle/>
          <a:p>
            <a:pPr marL="0" indent="0" algn="ctr">
              <a:buNone/>
            </a:pPr>
            <a:r>
              <a:rPr lang="en-GB" sz="1800" b="1" dirty="0">
                <a:solidFill>
                  <a:schemeClr val="tx1"/>
                </a:solidFill>
              </a:rPr>
              <a:t>Best channel for finding undergraduates for work experience </a:t>
            </a:r>
          </a:p>
          <a:p>
            <a:pPr marL="0" indent="0" algn="ctr">
              <a:buNone/>
            </a:pPr>
            <a:r>
              <a:rPr lang="en-GB" sz="1800" b="1" dirty="0">
                <a:solidFill>
                  <a:schemeClr val="tx1"/>
                </a:solidFill>
              </a:rPr>
              <a:t>(by number of respondents)</a:t>
            </a:r>
            <a:endParaRPr lang="en-GB" sz="16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2000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567550562"/>
              </p:ext>
            </p:extLst>
          </p:nvPr>
        </p:nvGraphicFramePr>
        <p:xfrm>
          <a:off x="1116440" y="1592577"/>
          <a:ext cx="7416000" cy="4147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83958986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51016"/>
            <a:ext cx="7643192" cy="657704"/>
          </a:xfrm>
        </p:spPr>
        <p:txBody>
          <a:bodyPr>
            <a:noAutofit/>
          </a:bodyPr>
          <a:lstStyle/>
          <a:p>
            <a:pPr algn="ctr">
              <a:lnSpc>
                <a:spcPts val="2600"/>
              </a:lnSpc>
            </a:pPr>
            <a:r>
              <a:rPr lang="en-GB" sz="2600" dirty="0"/>
              <a:t>Survey results: About recruitment for work experience posts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052736"/>
            <a:ext cx="7560840" cy="4680520"/>
          </a:xfrm>
        </p:spPr>
        <p:txBody>
          <a:bodyPr/>
          <a:lstStyle/>
          <a:p>
            <a:pPr marL="0" indent="0" algn="ctr">
              <a:buNone/>
            </a:pPr>
            <a:r>
              <a:rPr lang="en-GB" sz="1800" b="1" dirty="0">
                <a:solidFill>
                  <a:schemeClr val="tx1"/>
                </a:solidFill>
              </a:rPr>
              <a:t>Recruiting undergraduates for work experience: importance of each factor</a:t>
            </a:r>
            <a:endParaRPr lang="en-GB" sz="16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2000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696222408"/>
              </p:ext>
            </p:extLst>
          </p:nvPr>
        </p:nvGraphicFramePr>
        <p:xfrm>
          <a:off x="1043608" y="1484784"/>
          <a:ext cx="7344412" cy="4392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36583820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About the National Centre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55576" y="1484785"/>
            <a:ext cx="7931224" cy="3903292"/>
          </a:xfrm>
        </p:spPr>
        <p:txBody>
          <a:bodyPr/>
          <a:lstStyle/>
          <a:p>
            <a:pPr>
              <a:defRPr/>
            </a:pPr>
            <a:r>
              <a:rPr lang="en-GB" sz="2300" dirty="0">
                <a:solidFill>
                  <a:schemeClr val="tx1"/>
                </a:solidFill>
              </a:rPr>
              <a:t>A network of university and business leaders, and representatives from public policy, with a common goal of improving collaboration decisions across the UK</a:t>
            </a:r>
          </a:p>
          <a:p>
            <a:pPr>
              <a:defRPr/>
            </a:pPr>
            <a:r>
              <a:rPr lang="en-GB" sz="2300" dirty="0">
                <a:solidFill>
                  <a:schemeClr val="tx1"/>
                </a:solidFill>
              </a:rPr>
              <a:t>Enable leaders/representatives to share knowledge in exclusive events and provide them with evidence to enhance collaboration</a:t>
            </a:r>
          </a:p>
          <a:p>
            <a:pPr>
              <a:defRPr/>
            </a:pPr>
            <a:r>
              <a:rPr lang="en-GB" sz="2300" dirty="0">
                <a:solidFill>
                  <a:schemeClr val="tx1"/>
                </a:solidFill>
              </a:rPr>
              <a:t>Broad research remit - on the talent and skills side this has included looking at work experience at the undergraduate stage and links to social mobility. </a:t>
            </a:r>
          </a:p>
          <a:p>
            <a:pPr lvl="1">
              <a:defRPr/>
            </a:pPr>
            <a:endParaRPr lang="en-GB" sz="2200" dirty="0"/>
          </a:p>
          <a:p>
            <a:pPr lvl="1">
              <a:defRPr/>
            </a:pPr>
            <a:endParaRPr lang="en-GB" sz="2600" dirty="0"/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51016"/>
            <a:ext cx="7643192" cy="657704"/>
          </a:xfrm>
        </p:spPr>
        <p:txBody>
          <a:bodyPr>
            <a:noAutofit/>
          </a:bodyPr>
          <a:lstStyle/>
          <a:p>
            <a:pPr algn="ctr">
              <a:lnSpc>
                <a:spcPts val="2600"/>
              </a:lnSpc>
            </a:pPr>
            <a:r>
              <a:rPr lang="en-GB" sz="2600" dirty="0"/>
              <a:t>Survey results: About challenges and opportunities in accessing talent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1" y="980728"/>
            <a:ext cx="7632849" cy="4752528"/>
          </a:xfrm>
        </p:spPr>
        <p:txBody>
          <a:bodyPr/>
          <a:lstStyle/>
          <a:p>
            <a:pPr marL="0" indent="0">
              <a:buNone/>
            </a:pPr>
            <a:endParaRPr lang="en-GB" sz="8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GB" sz="1800" b="1" dirty="0">
                <a:solidFill>
                  <a:schemeClr val="tx1"/>
                </a:solidFill>
              </a:rPr>
              <a:t>Problems in recruiting university undergraduates for work experience in 2015. (choosing all that apply from the list)</a:t>
            </a:r>
            <a:endParaRPr lang="en-GB" sz="16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698753"/>
              </p:ext>
            </p:extLst>
          </p:nvPr>
        </p:nvGraphicFramePr>
        <p:xfrm>
          <a:off x="899591" y="2060848"/>
          <a:ext cx="7632849" cy="28889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6819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6465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426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Problem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Number of responses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69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Not enough time, capacity and monetary resources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7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69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Subject knowledge of students not fitting with the roles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6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69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Difficulties in recruiting and retaining work experience students as future employees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6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269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Not enough access to the talent pool of students from disadvantaged backgrounds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7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269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Competition from other businesses for the same skills and talent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13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269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No problems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13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3480205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51016"/>
            <a:ext cx="7643192" cy="657704"/>
          </a:xfrm>
        </p:spPr>
        <p:txBody>
          <a:bodyPr>
            <a:noAutofit/>
          </a:bodyPr>
          <a:lstStyle/>
          <a:p>
            <a:pPr algn="ctr">
              <a:lnSpc>
                <a:spcPts val="2600"/>
              </a:lnSpc>
            </a:pPr>
            <a:r>
              <a:rPr lang="en-GB" sz="2600" dirty="0"/>
              <a:t>Survey results: About recruitment for work experience posts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980728"/>
            <a:ext cx="7560840" cy="4752528"/>
          </a:xfrm>
        </p:spPr>
        <p:txBody>
          <a:bodyPr/>
          <a:lstStyle/>
          <a:p>
            <a:pPr marL="0" indent="0" algn="ctr">
              <a:buNone/>
            </a:pPr>
            <a:r>
              <a:rPr lang="en-GB" sz="1800" b="1" dirty="0">
                <a:solidFill>
                  <a:schemeClr val="tx1"/>
                </a:solidFill>
              </a:rPr>
              <a:t>Business rankings of sector-led actions for improving access to undergraduates </a:t>
            </a:r>
          </a:p>
          <a:p>
            <a:pPr marL="0" indent="0">
              <a:buNone/>
            </a:pPr>
            <a:r>
              <a:rPr lang="en-GB" sz="1800" b="1" dirty="0">
                <a:solidFill>
                  <a:schemeClr val="tx1"/>
                </a:solidFill>
              </a:rPr>
              <a:t>for work experience</a:t>
            </a:r>
          </a:p>
          <a:p>
            <a:pPr marL="0" indent="0">
              <a:buNone/>
            </a:pPr>
            <a:endParaRPr lang="en-GB" sz="18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16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2000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554185589"/>
              </p:ext>
            </p:extLst>
          </p:nvPr>
        </p:nvGraphicFramePr>
        <p:xfrm>
          <a:off x="755576" y="1643664"/>
          <a:ext cx="8098428" cy="416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2916664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Open responses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196752"/>
            <a:ext cx="8075240" cy="4191324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GB" sz="2400" dirty="0">
                <a:solidFill>
                  <a:schemeClr val="tx1"/>
                </a:solidFill>
              </a:rPr>
              <a:t>Businesses were invited to write about any additional reflections on the matter of work experience for their business:</a:t>
            </a:r>
          </a:p>
          <a:p>
            <a:pPr marL="0" indent="0">
              <a:buFontTx/>
              <a:buNone/>
            </a:pPr>
            <a:r>
              <a:rPr lang="en-GB" sz="2400" dirty="0">
                <a:solidFill>
                  <a:srgbClr val="00B050"/>
                </a:solidFill>
              </a:rPr>
              <a:t>“Internships are our pipeline onto our graduate programmes and it is key to ensure that we have a diverse pipeline”</a:t>
            </a:r>
          </a:p>
          <a:p>
            <a:pPr marL="0" indent="0">
              <a:buFontTx/>
              <a:buNone/>
            </a:pPr>
            <a:r>
              <a:rPr lang="en-GB" sz="2400" dirty="0">
                <a:solidFill>
                  <a:srgbClr val="00B0F0"/>
                </a:solidFill>
              </a:rPr>
              <a:t>“All businesses should try to offer placements to undergraduates as a matter of social responsibility”</a:t>
            </a:r>
          </a:p>
          <a:p>
            <a:pPr marL="0" indent="0">
              <a:buFontTx/>
              <a:buNone/>
            </a:pPr>
            <a:r>
              <a:rPr lang="en-GB" sz="2400" dirty="0">
                <a:solidFill>
                  <a:srgbClr val="FF0000"/>
                </a:solidFill>
              </a:rPr>
              <a:t>“One of the points that hasn't been covered is the role that universities and particularly academic departments should play in supporting both students and employers with work experience”</a:t>
            </a:r>
          </a:p>
        </p:txBody>
      </p:sp>
    </p:spTree>
    <p:extLst>
      <p:ext uri="{BB962C8B-B14F-4D97-AF65-F5344CB8AC3E}">
        <p14:creationId xmlns:p14="http://schemas.microsoft.com/office/powerpoint/2010/main" val="3143323842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Where next?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484785"/>
            <a:ext cx="7643192" cy="3903292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>
                <a:solidFill>
                  <a:schemeClr val="tx1"/>
                </a:solidFill>
              </a:rPr>
              <a:t>Publication of a </a:t>
            </a:r>
            <a:r>
              <a:rPr lang="en-GB" sz="2400" dirty="0">
                <a:solidFill>
                  <a:schemeClr val="tx1"/>
                </a:solidFill>
                <a:hlinkClick r:id="rId3"/>
              </a:rPr>
              <a:t>report</a:t>
            </a:r>
            <a:r>
              <a:rPr lang="en-GB" sz="2400" dirty="0">
                <a:solidFill>
                  <a:schemeClr val="tx1"/>
                </a:solidFill>
              </a:rPr>
              <a:t>: available on the National Centre website</a:t>
            </a:r>
          </a:p>
          <a:p>
            <a:pPr marL="0" indent="0">
              <a:buNone/>
            </a:pPr>
            <a:endParaRPr lang="en-GB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sz="2400" dirty="0">
                <a:solidFill>
                  <a:schemeClr val="tx1"/>
                </a:solidFill>
              </a:rPr>
              <a:t>Possible next steps: </a:t>
            </a:r>
          </a:p>
          <a:p>
            <a:pPr>
              <a:buFontTx/>
              <a:buChar char="-"/>
            </a:pPr>
            <a:r>
              <a:rPr lang="en-GB" sz="2400" dirty="0">
                <a:solidFill>
                  <a:schemeClr val="tx1"/>
                </a:solidFill>
              </a:rPr>
              <a:t>Look in more detail at work experience recruitment processes</a:t>
            </a:r>
          </a:p>
          <a:p>
            <a:pPr>
              <a:buFontTx/>
              <a:buChar char="-"/>
            </a:pPr>
            <a:r>
              <a:rPr lang="en-GB" sz="2400" dirty="0">
                <a:solidFill>
                  <a:schemeClr val="tx1"/>
                </a:solidFill>
              </a:rPr>
              <a:t>Collect information from universities on student access and participation</a:t>
            </a:r>
          </a:p>
        </p:txBody>
      </p:sp>
    </p:spTree>
    <p:extLst>
      <p:ext uri="{BB962C8B-B14F-4D97-AF65-F5344CB8AC3E}">
        <p14:creationId xmlns:p14="http://schemas.microsoft.com/office/powerpoint/2010/main" val="1276975249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59832" y="1196752"/>
            <a:ext cx="2880320" cy="1232682"/>
          </a:xfrm>
        </p:spPr>
        <p:txBody>
          <a:bodyPr/>
          <a:lstStyle/>
          <a:p>
            <a:pPr algn="ctr"/>
            <a:r>
              <a:rPr lang="en-GB" sz="4000" dirty="0">
                <a:solidFill>
                  <a:srgbClr val="00B050"/>
                </a:solidFill>
              </a:rPr>
              <a:t>THANK YOU!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Outline of the talk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43608" y="1556792"/>
            <a:ext cx="7704856" cy="3523420"/>
          </a:xfrm>
        </p:spPr>
        <p:txBody>
          <a:bodyPr/>
          <a:lstStyle/>
          <a:p>
            <a:pPr>
              <a:defRPr/>
            </a:pPr>
            <a:r>
              <a:rPr lang="en-GB" sz="2600" dirty="0">
                <a:solidFill>
                  <a:schemeClr val="tx1"/>
                </a:solidFill>
              </a:rPr>
              <a:t>What does research tell us about work experience?</a:t>
            </a:r>
          </a:p>
          <a:p>
            <a:pPr>
              <a:defRPr/>
            </a:pPr>
            <a:r>
              <a:rPr lang="en-GB" sz="2600" dirty="0">
                <a:solidFill>
                  <a:schemeClr val="tx1"/>
                </a:solidFill>
              </a:rPr>
              <a:t>Surveying business members only</a:t>
            </a:r>
          </a:p>
          <a:p>
            <a:pPr>
              <a:defRPr/>
            </a:pPr>
            <a:r>
              <a:rPr lang="en-GB" sz="2600" dirty="0">
                <a:solidFill>
                  <a:schemeClr val="tx1"/>
                </a:solidFill>
              </a:rPr>
              <a:t>Aims of our survey</a:t>
            </a:r>
          </a:p>
          <a:p>
            <a:pPr>
              <a:defRPr/>
            </a:pPr>
            <a:r>
              <a:rPr lang="en-GB" sz="2600" dirty="0">
                <a:solidFill>
                  <a:schemeClr val="tx1"/>
                </a:solidFill>
              </a:rPr>
              <a:t>Steps to developing and getting responses to our survey</a:t>
            </a:r>
          </a:p>
          <a:p>
            <a:pPr>
              <a:defRPr/>
            </a:pPr>
            <a:r>
              <a:rPr lang="en-GB" sz="2600" dirty="0">
                <a:solidFill>
                  <a:schemeClr val="tx1"/>
                </a:solidFill>
              </a:rPr>
              <a:t>Survey results</a:t>
            </a:r>
          </a:p>
          <a:p>
            <a:pPr>
              <a:defRPr/>
            </a:pPr>
            <a:r>
              <a:rPr lang="en-GB" sz="2600" dirty="0">
                <a:solidFill>
                  <a:schemeClr val="tx1"/>
                </a:solidFill>
              </a:rPr>
              <a:t>Where next?</a:t>
            </a:r>
          </a:p>
          <a:p>
            <a:pPr>
              <a:defRPr/>
            </a:pPr>
            <a:endParaRPr lang="en-GB" sz="2600" dirty="0"/>
          </a:p>
          <a:p>
            <a:pPr lvl="1">
              <a:defRPr/>
            </a:pPr>
            <a:endParaRPr lang="en-GB" sz="2600" dirty="0"/>
          </a:p>
          <a:p>
            <a:pPr lvl="1">
              <a:defRPr/>
            </a:pP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302546734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8065020" cy="648072"/>
          </a:xfrm>
        </p:spPr>
        <p:txBody>
          <a:bodyPr>
            <a:noAutofit/>
          </a:bodyPr>
          <a:lstStyle/>
          <a:p>
            <a:pPr algn="ctr"/>
            <a:r>
              <a:rPr lang="en-GB" sz="2800" dirty="0">
                <a:solidFill>
                  <a:srgbClr val="FFC000"/>
                </a:solidFill>
              </a:rPr>
              <a:t>What does research tell us about work experience?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467544" y="980728"/>
            <a:ext cx="8289925" cy="4752528"/>
          </a:xfrm>
        </p:spPr>
        <p:txBody>
          <a:bodyPr/>
          <a:lstStyle/>
          <a:p>
            <a:pPr marL="0" indent="0">
              <a:buClr>
                <a:srgbClr val="0070C0"/>
              </a:buClr>
              <a:buNone/>
            </a:pPr>
            <a:r>
              <a:rPr lang="en-GB" sz="1800" b="1" u="sng" dirty="0">
                <a:solidFill>
                  <a:schemeClr val="tx1"/>
                </a:solidFill>
              </a:rPr>
              <a:t>Undergraduates</a:t>
            </a:r>
          </a:p>
          <a:p>
            <a:r>
              <a:rPr lang="en-GB" sz="1800" dirty="0">
                <a:solidFill>
                  <a:schemeClr val="tx1"/>
                </a:solidFill>
              </a:rPr>
              <a:t>Do not always participate in work experience opportunities. Reasons include:</a:t>
            </a:r>
          </a:p>
          <a:p>
            <a:pPr marL="684000">
              <a:buFontTx/>
              <a:buChar char="-"/>
            </a:pPr>
            <a:r>
              <a:rPr lang="en-GB" sz="1800" dirty="0">
                <a:solidFill>
                  <a:schemeClr val="tx1"/>
                </a:solidFill>
              </a:rPr>
              <a:t>financial pressures</a:t>
            </a:r>
          </a:p>
          <a:p>
            <a:pPr marL="684000">
              <a:buFontTx/>
              <a:buChar char="-"/>
            </a:pPr>
            <a:r>
              <a:rPr lang="en-GB" sz="1800" dirty="0">
                <a:solidFill>
                  <a:schemeClr val="tx1"/>
                </a:solidFill>
              </a:rPr>
              <a:t>‘soft skills’ and the application/selection processes</a:t>
            </a:r>
          </a:p>
          <a:p>
            <a:pPr marL="684000">
              <a:buFontTx/>
              <a:buChar char="-"/>
            </a:pPr>
            <a:r>
              <a:rPr lang="en-GB" sz="1800" dirty="0">
                <a:solidFill>
                  <a:schemeClr val="tx1"/>
                </a:solidFill>
              </a:rPr>
              <a:t>networks</a:t>
            </a:r>
          </a:p>
          <a:p>
            <a:pPr marL="684000">
              <a:buClr>
                <a:srgbClr val="0070C0"/>
              </a:buClr>
              <a:buFontTx/>
              <a:buChar char="-"/>
            </a:pPr>
            <a:endParaRPr lang="en-GB" sz="1800" u="sng" dirty="0">
              <a:solidFill>
                <a:schemeClr val="tx1"/>
              </a:solidFill>
            </a:endParaRPr>
          </a:p>
          <a:p>
            <a:pPr marL="0" indent="0">
              <a:buClr>
                <a:srgbClr val="0070C0"/>
              </a:buClr>
              <a:buNone/>
            </a:pPr>
            <a:r>
              <a:rPr lang="en-GB" sz="1800" b="1" u="sng" dirty="0">
                <a:solidFill>
                  <a:schemeClr val="tx1"/>
                </a:solidFill>
              </a:rPr>
              <a:t>Businesses</a:t>
            </a:r>
          </a:p>
          <a:p>
            <a:r>
              <a:rPr lang="en-GB" sz="1800" dirty="0">
                <a:solidFill>
                  <a:schemeClr val="tx1"/>
                </a:solidFill>
              </a:rPr>
              <a:t>Work experience used as a recruitment tool</a:t>
            </a:r>
          </a:p>
          <a:p>
            <a:r>
              <a:rPr lang="en-GB" sz="1800" dirty="0">
                <a:solidFill>
                  <a:schemeClr val="tx1"/>
                </a:solidFill>
              </a:rPr>
              <a:t>Offers occur in sectors of employment growth; unrelated to discipline  </a:t>
            </a:r>
          </a:p>
          <a:p>
            <a:r>
              <a:rPr lang="en-GB" sz="1800" dirty="0">
                <a:solidFill>
                  <a:schemeClr val="tx1"/>
                </a:solidFill>
              </a:rPr>
              <a:t>Work experience recruitment at earlier study stages</a:t>
            </a:r>
          </a:p>
          <a:p>
            <a:r>
              <a:rPr lang="en-GB" sz="1800" dirty="0">
                <a:solidFill>
                  <a:schemeClr val="tx1"/>
                </a:solidFill>
              </a:rPr>
              <a:t>Use of relevant work experience for choosing job applicants (see, for example, the CBI/Pearson 2015 survey)</a:t>
            </a:r>
          </a:p>
        </p:txBody>
      </p:sp>
    </p:spTree>
    <p:extLst>
      <p:ext uri="{BB962C8B-B14F-4D97-AF65-F5344CB8AC3E}">
        <p14:creationId xmlns:p14="http://schemas.microsoft.com/office/powerpoint/2010/main" val="2982284250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8065020" cy="648072"/>
          </a:xfrm>
        </p:spPr>
        <p:txBody>
          <a:bodyPr>
            <a:noAutofit/>
          </a:bodyPr>
          <a:lstStyle/>
          <a:p>
            <a:pPr algn="ctr"/>
            <a:r>
              <a:rPr lang="en-GB" sz="2800" dirty="0">
                <a:solidFill>
                  <a:srgbClr val="FFC000"/>
                </a:solidFill>
              </a:rPr>
              <a:t>Why a survey of business members?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539552" y="908720"/>
            <a:ext cx="8289925" cy="4824536"/>
          </a:xfrm>
        </p:spPr>
        <p:txBody>
          <a:bodyPr/>
          <a:lstStyle/>
          <a:p>
            <a:pPr marL="0" indent="0">
              <a:buClr>
                <a:srgbClr val="0070C0"/>
              </a:buClr>
              <a:buNone/>
            </a:pPr>
            <a:r>
              <a:rPr lang="en-GB" sz="2000" dirty="0">
                <a:solidFill>
                  <a:schemeClr val="tx1"/>
                </a:solidFill>
              </a:rPr>
              <a:t>Issues of double-counting with university records of offers</a:t>
            </a:r>
          </a:p>
          <a:p>
            <a:pPr marL="360000" indent="0">
              <a:buClr>
                <a:srgbClr val="0070C0"/>
              </a:buClr>
              <a:buNone/>
            </a:pPr>
            <a:r>
              <a:rPr lang="en-GB" sz="2000" dirty="0">
                <a:solidFill>
                  <a:schemeClr val="tx1"/>
                </a:solidFill>
              </a:rPr>
              <a:t>→ initial focus on businesses</a:t>
            </a:r>
          </a:p>
          <a:p>
            <a:pPr marL="360000" indent="0">
              <a:buClr>
                <a:srgbClr val="0070C0"/>
              </a:buClr>
              <a:buNone/>
            </a:pPr>
            <a:r>
              <a:rPr lang="en-GB" sz="2000" dirty="0">
                <a:solidFill>
                  <a:schemeClr val="tx1"/>
                </a:solidFill>
              </a:rPr>
              <a:t>→ capture numbers of students </a:t>
            </a:r>
            <a:r>
              <a:rPr lang="en-GB" sz="2000" i="1" dirty="0">
                <a:solidFill>
                  <a:schemeClr val="tx1"/>
                </a:solidFill>
              </a:rPr>
              <a:t>taken on </a:t>
            </a:r>
            <a:r>
              <a:rPr lang="en-GB" sz="2000" dirty="0">
                <a:solidFill>
                  <a:schemeClr val="tx1"/>
                </a:solidFill>
              </a:rPr>
              <a:t>for work experience</a:t>
            </a:r>
          </a:p>
          <a:p>
            <a:pPr marL="0" indent="0">
              <a:buClr>
                <a:srgbClr val="0070C0"/>
              </a:buClr>
              <a:buNone/>
            </a:pPr>
            <a:endParaRPr lang="en-GB" sz="1200" dirty="0">
              <a:solidFill>
                <a:schemeClr val="tx1"/>
              </a:solidFill>
            </a:endParaRPr>
          </a:p>
          <a:p>
            <a:pPr marL="0" indent="0">
              <a:buClr>
                <a:srgbClr val="0070C0"/>
              </a:buClr>
              <a:buNone/>
            </a:pPr>
            <a:r>
              <a:rPr lang="en-GB" sz="2000" dirty="0">
                <a:solidFill>
                  <a:schemeClr val="tx1"/>
                </a:solidFill>
              </a:rPr>
              <a:t>Explore employer work experience practices and processes and the student participation picture</a:t>
            </a:r>
          </a:p>
          <a:p>
            <a:pPr marL="360000" indent="0">
              <a:buClr>
                <a:srgbClr val="0070C0"/>
              </a:buClr>
              <a:buNone/>
            </a:pPr>
            <a:r>
              <a:rPr lang="en-GB" sz="2000" dirty="0">
                <a:solidFill>
                  <a:schemeClr val="tx1"/>
                </a:solidFill>
              </a:rPr>
              <a:t>→  employer awareness of relationship to student access/participation?</a:t>
            </a:r>
          </a:p>
          <a:p>
            <a:pPr marL="360000" indent="0">
              <a:buClr>
                <a:srgbClr val="0070C0"/>
              </a:buClr>
              <a:buNone/>
            </a:pPr>
            <a:r>
              <a:rPr lang="en-GB" sz="2000" dirty="0">
                <a:solidFill>
                  <a:schemeClr val="tx1"/>
                </a:solidFill>
              </a:rPr>
              <a:t>→  business views on work experience as an enabler of social mobility</a:t>
            </a:r>
          </a:p>
          <a:p>
            <a:pPr marL="360000" indent="0">
              <a:buClr>
                <a:srgbClr val="0070C0"/>
              </a:buClr>
              <a:buNone/>
            </a:pPr>
            <a:endParaRPr lang="en-GB" sz="1200" dirty="0"/>
          </a:p>
          <a:p>
            <a:pPr marL="360000" indent="0">
              <a:buClr>
                <a:srgbClr val="0070C0"/>
              </a:buClr>
              <a:buNone/>
            </a:pPr>
            <a:endParaRPr lang="en-GB" sz="200" dirty="0"/>
          </a:p>
          <a:p>
            <a:pPr marL="288000" indent="-288000">
              <a:buClr>
                <a:srgbClr val="0070C0"/>
              </a:buClr>
            </a:pPr>
            <a:r>
              <a:rPr lang="en-GB" sz="1800" i="1" dirty="0">
                <a:solidFill>
                  <a:srgbClr val="0070C0"/>
                </a:solidFill>
              </a:rPr>
              <a:t>‘Social mobility is about where a person ends up in life compared to where they started….it is about the movement of a person from one social class to another’ </a:t>
            </a:r>
          </a:p>
          <a:p>
            <a:pPr marL="288000" indent="-288000">
              <a:buClr>
                <a:srgbClr val="0070C0"/>
              </a:buClr>
            </a:pPr>
            <a:r>
              <a:rPr lang="en-GB" sz="1800" i="1" dirty="0">
                <a:solidFill>
                  <a:srgbClr val="0070C0"/>
                </a:solidFill>
              </a:rPr>
              <a:t>‘Relative’ social mobility considers ‘whether the opportunity to move up through society is equal for everyone….It shows how fair a society is and whether opportunities for people to succeed are equal’</a:t>
            </a:r>
          </a:p>
          <a:p>
            <a:pPr marL="288000" indent="0">
              <a:buClr>
                <a:srgbClr val="0070C0"/>
              </a:buClr>
              <a:buNone/>
            </a:pPr>
            <a:r>
              <a:rPr lang="en-GB" sz="1800" i="1" dirty="0">
                <a:solidFill>
                  <a:srgbClr val="0070C0"/>
                </a:solidFill>
              </a:rPr>
              <a:t>(Source:  House of Lords Paper 120, April 2016, pp. 18)</a:t>
            </a:r>
          </a:p>
          <a:p>
            <a:pPr marL="360000" indent="0">
              <a:buClr>
                <a:srgbClr val="0070C0"/>
              </a:buClr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97147815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8065020" cy="648072"/>
          </a:xfrm>
        </p:spPr>
        <p:txBody>
          <a:bodyPr>
            <a:noAutofit/>
          </a:bodyPr>
          <a:lstStyle/>
          <a:p>
            <a:pPr algn="ctr"/>
            <a:r>
              <a:rPr lang="en-GB" sz="3600" dirty="0">
                <a:solidFill>
                  <a:srgbClr val="FFC000"/>
                </a:solidFill>
              </a:rPr>
              <a:t>Aims of our survey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217917" cy="4392488"/>
          </a:xfrm>
        </p:spPr>
        <p:txBody>
          <a:bodyPr/>
          <a:lstStyle/>
          <a:p>
            <a:r>
              <a:rPr lang="en-GB" sz="2400" dirty="0">
                <a:solidFill>
                  <a:schemeClr val="tx1"/>
                </a:solidFill>
              </a:rPr>
              <a:t>To understand better business work experience practices and processes</a:t>
            </a:r>
          </a:p>
          <a:p>
            <a:r>
              <a:rPr lang="en-GB" sz="2400" dirty="0">
                <a:solidFill>
                  <a:schemeClr val="tx1"/>
                </a:solidFill>
              </a:rPr>
              <a:t>To consider implications:</a:t>
            </a:r>
          </a:p>
          <a:p>
            <a:pPr marL="540000" indent="0">
              <a:buNone/>
            </a:pPr>
            <a:r>
              <a:rPr lang="en-GB" sz="2400" dirty="0">
                <a:solidFill>
                  <a:schemeClr val="tx1"/>
                </a:solidFill>
              </a:rPr>
              <a:t>- for </a:t>
            </a:r>
            <a:r>
              <a:rPr lang="en-GB" sz="2400" b="1" dirty="0">
                <a:solidFill>
                  <a:schemeClr val="tx1"/>
                </a:solidFill>
              </a:rPr>
              <a:t>access</a:t>
            </a:r>
            <a:r>
              <a:rPr lang="en-GB" sz="2400" dirty="0">
                <a:solidFill>
                  <a:schemeClr val="tx1"/>
                </a:solidFill>
              </a:rPr>
              <a:t> to work experience </a:t>
            </a:r>
            <a:r>
              <a:rPr lang="en-GB" sz="2400" b="1" dirty="0">
                <a:solidFill>
                  <a:schemeClr val="tx1"/>
                </a:solidFill>
              </a:rPr>
              <a:t>for undergraduates </a:t>
            </a:r>
          </a:p>
          <a:p>
            <a:pPr marL="540000" indent="0">
              <a:buNone/>
            </a:pPr>
            <a:r>
              <a:rPr lang="en-GB" sz="2400" dirty="0">
                <a:solidFill>
                  <a:schemeClr val="tx1"/>
                </a:solidFill>
              </a:rPr>
              <a:t>- for the talent supply pipeline and </a:t>
            </a:r>
            <a:r>
              <a:rPr lang="en-GB" sz="2400" b="1" dirty="0">
                <a:solidFill>
                  <a:schemeClr val="tx1"/>
                </a:solidFill>
              </a:rPr>
              <a:t>efficient talent  allocation for businesses</a:t>
            </a:r>
          </a:p>
          <a:p>
            <a:r>
              <a:rPr lang="en-GB" sz="2400" dirty="0">
                <a:solidFill>
                  <a:schemeClr val="tx1"/>
                </a:solidFill>
              </a:rPr>
              <a:t>To look into issues of widening participation</a:t>
            </a:r>
          </a:p>
        </p:txBody>
      </p:sp>
    </p:spTree>
    <p:extLst>
      <p:ext uri="{BB962C8B-B14F-4D97-AF65-F5344CB8AC3E}">
        <p14:creationId xmlns:p14="http://schemas.microsoft.com/office/powerpoint/2010/main" val="3177590364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43608" y="404664"/>
            <a:ext cx="7643192" cy="1017744"/>
          </a:xfrm>
        </p:spPr>
        <p:txBody>
          <a:bodyPr>
            <a:noAutofit/>
          </a:bodyPr>
          <a:lstStyle/>
          <a:p>
            <a:pPr algn="ctr"/>
            <a:r>
              <a:rPr lang="en-GB" sz="3200" dirty="0"/>
              <a:t>Steps to developing and getting responses to our survey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43608" y="1700808"/>
            <a:ext cx="7643192" cy="3687268"/>
          </a:xfrm>
        </p:spPr>
        <p:txBody>
          <a:bodyPr/>
          <a:lstStyle/>
          <a:p>
            <a:pPr marL="0" indent="0">
              <a:buNone/>
            </a:pPr>
            <a:r>
              <a:rPr lang="en-GB" b="1" u="sng" dirty="0">
                <a:solidFill>
                  <a:schemeClr val="tx1"/>
                </a:solidFill>
              </a:rPr>
              <a:t>Step 1: Setting out the key areas to cover in the survey</a:t>
            </a:r>
          </a:p>
          <a:p>
            <a:r>
              <a:rPr lang="en-GB" dirty="0">
                <a:solidFill>
                  <a:schemeClr val="tx1"/>
                </a:solidFill>
              </a:rPr>
              <a:t>Opportunities offered</a:t>
            </a:r>
          </a:p>
          <a:p>
            <a:r>
              <a:rPr lang="en-GB" dirty="0">
                <a:solidFill>
                  <a:schemeClr val="tx1"/>
                </a:solidFill>
              </a:rPr>
              <a:t>Reasons and benefits</a:t>
            </a:r>
          </a:p>
          <a:p>
            <a:r>
              <a:rPr lang="en-GB" dirty="0">
                <a:solidFill>
                  <a:schemeClr val="tx1"/>
                </a:solidFill>
              </a:rPr>
              <a:t>Recruitment channels and processes</a:t>
            </a:r>
          </a:p>
          <a:p>
            <a:r>
              <a:rPr lang="en-GB" dirty="0">
                <a:solidFill>
                  <a:schemeClr val="tx1"/>
                </a:solidFill>
              </a:rPr>
              <a:t>Accessing talent - challenges and opportunities</a:t>
            </a: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643192" cy="1017744"/>
          </a:xfrm>
        </p:spPr>
        <p:txBody>
          <a:bodyPr>
            <a:noAutofit/>
          </a:bodyPr>
          <a:lstStyle/>
          <a:p>
            <a:pPr algn="ctr"/>
            <a:r>
              <a:rPr lang="en-GB" sz="3200" dirty="0"/>
              <a:t>Steps to developing and getting responses to our survey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43608" y="1628800"/>
            <a:ext cx="7643192" cy="3831285"/>
          </a:xfrm>
        </p:spPr>
        <p:txBody>
          <a:bodyPr/>
          <a:lstStyle/>
          <a:p>
            <a:pPr marL="0" indent="0">
              <a:buNone/>
            </a:pPr>
            <a:r>
              <a:rPr lang="en-GB" b="1" u="sng" dirty="0">
                <a:solidFill>
                  <a:schemeClr val="tx1"/>
                </a:solidFill>
              </a:rPr>
              <a:t>Step 2: Compiling the survey</a:t>
            </a:r>
          </a:p>
          <a:p>
            <a:r>
              <a:rPr lang="en-GB" dirty="0">
                <a:solidFill>
                  <a:schemeClr val="tx1"/>
                </a:solidFill>
              </a:rPr>
              <a:t>Looking at existing surveys for ideas generation e.g. FSB, CBI, NCUB surveys</a:t>
            </a:r>
          </a:p>
          <a:p>
            <a:r>
              <a:rPr lang="en-GB" dirty="0">
                <a:solidFill>
                  <a:schemeClr val="tx1"/>
                </a:solidFill>
              </a:rPr>
              <a:t>Adapting questions and developing new ones</a:t>
            </a:r>
          </a:p>
          <a:p>
            <a:r>
              <a:rPr lang="en-GB" dirty="0">
                <a:solidFill>
                  <a:schemeClr val="tx1"/>
                </a:solidFill>
              </a:rPr>
              <a:t>Issues to consider: number and length of questions; response options; wording of questions</a:t>
            </a:r>
          </a:p>
        </p:txBody>
      </p:sp>
    </p:spTree>
    <p:extLst>
      <p:ext uri="{BB962C8B-B14F-4D97-AF65-F5344CB8AC3E}">
        <p14:creationId xmlns:p14="http://schemas.microsoft.com/office/powerpoint/2010/main" val="3710192193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43608" y="404664"/>
            <a:ext cx="7643192" cy="1017744"/>
          </a:xfrm>
        </p:spPr>
        <p:txBody>
          <a:bodyPr>
            <a:noAutofit/>
          </a:bodyPr>
          <a:lstStyle/>
          <a:p>
            <a:pPr algn="ctr"/>
            <a:r>
              <a:rPr lang="en-GB" sz="3200" dirty="0"/>
              <a:t>Steps to developing and getting responses to our survey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43608" y="1700808"/>
            <a:ext cx="7643192" cy="3816424"/>
          </a:xfrm>
        </p:spPr>
        <p:txBody>
          <a:bodyPr/>
          <a:lstStyle/>
          <a:p>
            <a:pPr marL="0" indent="0">
              <a:buNone/>
            </a:pPr>
            <a:r>
              <a:rPr lang="en-GB" b="1" u="sng" dirty="0">
                <a:solidFill>
                  <a:schemeClr val="tx1"/>
                </a:solidFill>
              </a:rPr>
              <a:t>Step 3: Sending the survey out</a:t>
            </a:r>
          </a:p>
          <a:p>
            <a:r>
              <a:rPr lang="en-GB" dirty="0">
                <a:solidFill>
                  <a:schemeClr val="tx1"/>
                </a:solidFill>
              </a:rPr>
              <a:t>Based largely on NCUB business member contacts </a:t>
            </a:r>
          </a:p>
          <a:p>
            <a:r>
              <a:rPr lang="en-GB" dirty="0">
                <a:solidFill>
                  <a:schemeClr val="tx1"/>
                </a:solidFill>
              </a:rPr>
              <a:t>Emailed out to 58 businesses over December 2015 to March 2016: 51 members and 7 non-member contacts</a:t>
            </a:r>
          </a:p>
          <a:p>
            <a:r>
              <a:rPr lang="en-GB" dirty="0">
                <a:solidFill>
                  <a:schemeClr val="tx1"/>
                </a:solidFill>
              </a:rPr>
              <a:t>Targeted human resource specialists</a:t>
            </a:r>
          </a:p>
        </p:txBody>
      </p:sp>
    </p:spTree>
    <p:extLst>
      <p:ext uri="{BB962C8B-B14F-4D97-AF65-F5344CB8AC3E}">
        <p14:creationId xmlns:p14="http://schemas.microsoft.com/office/powerpoint/2010/main" val="153075084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ncub powerpoint presentation template apr1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ain Slide Blu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ain Slide Pi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ain Slide Yell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ain Slide Gre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Main Slide Purp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ack Pag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ncub powerpoint presentation template apr13</Template>
  <TotalTime>3223</TotalTime>
  <Words>1249</Words>
  <Application>Microsoft Office PowerPoint</Application>
  <PresentationFormat>On-screen Show (4:3)</PresentationFormat>
  <Paragraphs>241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Arial</vt:lpstr>
      <vt:lpstr>Calibri</vt:lpstr>
      <vt:lpstr>Times New Roman</vt:lpstr>
      <vt:lpstr>ncub powerpoint presentation template apr13</vt:lpstr>
      <vt:lpstr>Main Slide Blue</vt:lpstr>
      <vt:lpstr>Main Slide Pink</vt:lpstr>
      <vt:lpstr>Main Slide Yellow</vt:lpstr>
      <vt:lpstr>Main Slide Green</vt:lpstr>
      <vt:lpstr>Main Slide Purple</vt:lpstr>
      <vt:lpstr>Back Page</vt:lpstr>
      <vt:lpstr>PowerPoint Presentation</vt:lpstr>
      <vt:lpstr>About the National Centre</vt:lpstr>
      <vt:lpstr>Outline of the talk</vt:lpstr>
      <vt:lpstr>What does research tell us about work experience?</vt:lpstr>
      <vt:lpstr>Why a survey of business members?</vt:lpstr>
      <vt:lpstr>Aims of our survey</vt:lpstr>
      <vt:lpstr>Steps to developing and getting responses to our survey</vt:lpstr>
      <vt:lpstr>Steps to developing and getting responses to our survey</vt:lpstr>
      <vt:lpstr>Steps to developing and getting responses to our survey</vt:lpstr>
      <vt:lpstr>Steps to developing and getting responses to our survey</vt:lpstr>
      <vt:lpstr>Caveats and Contributions</vt:lpstr>
      <vt:lpstr>Survey results: About work experience opportunities</vt:lpstr>
      <vt:lpstr>Survey results: About work experience opportunities </vt:lpstr>
      <vt:lpstr>Survey results: About work experience opportunities </vt:lpstr>
      <vt:lpstr>Survey results: About the reasons for offering and taking work experience</vt:lpstr>
      <vt:lpstr>Survey results: About the reasons for offering and taking work experience</vt:lpstr>
      <vt:lpstr>Survey results: About recruitment for work experience posts</vt:lpstr>
      <vt:lpstr>Survey results: About recruitment for work experience posts</vt:lpstr>
      <vt:lpstr>Survey results: About recruitment for work experience posts</vt:lpstr>
      <vt:lpstr>Survey results: About challenges and opportunities in accessing talent</vt:lpstr>
      <vt:lpstr>Survey results: About recruitment for work experience posts</vt:lpstr>
      <vt:lpstr>Open responses</vt:lpstr>
      <vt:lpstr>Where next?</vt:lpstr>
      <vt:lpstr>PowerPoint Presentation</vt:lpstr>
    </vt:vector>
  </TitlesOfParts>
  <Company>Redblade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Marshall</dc:creator>
  <cp:lastModifiedBy>Rachael Mckeown</cp:lastModifiedBy>
  <cp:revision>166</cp:revision>
  <cp:lastPrinted>2014-10-08T11:35:14Z</cp:lastPrinted>
  <dcterms:created xsi:type="dcterms:W3CDTF">2013-05-20T18:58:20Z</dcterms:created>
  <dcterms:modified xsi:type="dcterms:W3CDTF">2016-07-18T08:24:21Z</dcterms:modified>
</cp:coreProperties>
</file>