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689" r:id="rId6"/>
  </p:sldMasterIdLst>
  <p:notesMasterIdLst>
    <p:notesMasterId r:id="rId45"/>
  </p:notesMasterIdLst>
  <p:handoutMasterIdLst>
    <p:handoutMasterId r:id="rId46"/>
  </p:handoutMasterIdLst>
  <p:sldIdLst>
    <p:sldId id="607" r:id="rId7"/>
    <p:sldId id="608" r:id="rId8"/>
    <p:sldId id="593" r:id="rId9"/>
    <p:sldId id="609" r:id="rId10"/>
    <p:sldId id="266" r:id="rId11"/>
    <p:sldId id="273" r:id="rId12"/>
    <p:sldId id="307" r:id="rId13"/>
    <p:sldId id="651" r:id="rId14"/>
    <p:sldId id="647" r:id="rId15"/>
    <p:sldId id="648" r:id="rId16"/>
    <p:sldId id="649" r:id="rId17"/>
    <p:sldId id="650" r:id="rId18"/>
    <p:sldId id="625" r:id="rId19"/>
    <p:sldId id="631" r:id="rId20"/>
    <p:sldId id="627" r:id="rId21"/>
    <p:sldId id="628" r:id="rId22"/>
    <p:sldId id="652" r:id="rId23"/>
    <p:sldId id="632" r:id="rId24"/>
    <p:sldId id="633" r:id="rId25"/>
    <p:sldId id="630" r:id="rId26"/>
    <p:sldId id="551" r:id="rId27"/>
    <p:sldId id="610" r:id="rId28"/>
    <p:sldId id="646" r:id="rId29"/>
    <p:sldId id="611" r:id="rId30"/>
    <p:sldId id="639" r:id="rId31"/>
    <p:sldId id="552" r:id="rId32"/>
    <p:sldId id="555" r:id="rId33"/>
    <p:sldId id="562" r:id="rId34"/>
    <p:sldId id="564" r:id="rId35"/>
    <p:sldId id="565" r:id="rId36"/>
    <p:sldId id="568" r:id="rId37"/>
    <p:sldId id="588" r:id="rId38"/>
    <p:sldId id="640" r:id="rId39"/>
    <p:sldId id="641" r:id="rId40"/>
    <p:sldId id="643" r:id="rId41"/>
    <p:sldId id="644" r:id="rId42"/>
    <p:sldId id="645" r:id="rId43"/>
    <p:sldId id="619" r:id="rId4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orient="horz" pos="228">
          <p15:clr>
            <a:srgbClr val="A4A3A4"/>
          </p15:clr>
        </p15:guide>
        <p15:guide id="3" orient="horz" pos="1130">
          <p15:clr>
            <a:srgbClr val="A4A3A4"/>
          </p15:clr>
        </p15:guide>
        <p15:guide id="4" orient="horz" pos="4092">
          <p15:clr>
            <a:srgbClr val="A4A3A4"/>
          </p15:clr>
        </p15:guide>
        <p15:guide id="5" orient="horz" pos="1429">
          <p15:clr>
            <a:srgbClr val="A4A3A4"/>
          </p15:clr>
        </p15:guide>
        <p15:guide id="6" pos="2889">
          <p15:clr>
            <a:srgbClr val="A4A3A4"/>
          </p15:clr>
        </p15:guide>
        <p15:guide id="7" pos="228">
          <p15:clr>
            <a:srgbClr val="A4A3A4"/>
          </p15:clr>
        </p15:guide>
        <p15:guide id="8" pos="5524">
          <p15:clr>
            <a:srgbClr val="A4A3A4"/>
          </p15:clr>
        </p15:guide>
        <p15:guide id="9" pos="4404">
          <p15:clr>
            <a:srgbClr val="A4A3A4"/>
          </p15:clr>
        </p15:guide>
        <p15:guide id="10" pos="44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Jones" initials="BJ" lastIdx="2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5CE"/>
    <a:srgbClr val="565A5C"/>
    <a:srgbClr val="575756"/>
    <a:srgbClr val="9A4C10"/>
    <a:srgbClr val="99918E"/>
    <a:srgbClr val="6A635E"/>
    <a:srgbClr val="404345"/>
    <a:srgbClr val="603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4539" autoAdjust="0"/>
  </p:normalViewPr>
  <p:slideViewPr>
    <p:cSldViewPr snapToGrid="0" snapToObjects="1" showGuides="1">
      <p:cViewPr>
        <p:scale>
          <a:sx n="100" d="100"/>
          <a:sy n="100" d="100"/>
        </p:scale>
        <p:origin x="-308" y="56"/>
      </p:cViewPr>
      <p:guideLst>
        <p:guide orient="horz" pos="2166"/>
        <p:guide orient="horz" pos="228"/>
        <p:guide orient="horz" pos="1130"/>
        <p:guide orient="horz" pos="4092"/>
        <p:guide orient="horz" pos="1429"/>
        <p:guide pos="2889"/>
        <p:guide pos="228"/>
        <p:guide pos="5524"/>
        <p:guide pos="4404"/>
        <p:guide pos="4485"/>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3497" tIns="46749" rIns="93497" bIns="46749" rtlCol="0"/>
          <a:lstStyle>
            <a:lvl1pPr algn="r">
              <a:defRPr sz="1200"/>
            </a:lvl1pPr>
          </a:lstStyle>
          <a:p>
            <a:fld id="{77C7E3BB-BDAF-41CE-9E5E-5ECE52CE59F2}" type="datetimeFigureOut">
              <a:rPr lang="en-US" smtClean="0"/>
              <a:t>7/20/2016</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3497" tIns="46749" rIns="93497" bIns="46749" rtlCol="0" anchor="b"/>
          <a:lstStyle>
            <a:lvl1pPr algn="r">
              <a:defRPr sz="1200"/>
            </a:lvl1pPr>
          </a:lstStyle>
          <a:p>
            <a:fld id="{27A3118B-CFDF-4BE0-A65E-CB470D5B6E81}" type="slidenum">
              <a:rPr lang="en-US" smtClean="0"/>
              <a:t>‹#›</a:t>
            </a:fld>
            <a:endParaRPr lang="en-US"/>
          </a:p>
        </p:txBody>
      </p:sp>
    </p:spTree>
    <p:extLst>
      <p:ext uri="{BB962C8B-B14F-4D97-AF65-F5344CB8AC3E}">
        <p14:creationId xmlns:p14="http://schemas.microsoft.com/office/powerpoint/2010/main" val="2390267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3497" tIns="46749" rIns="93497" bIns="46749"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3497" tIns="46749" rIns="93497" bIns="46749" rtlCol="0"/>
          <a:lstStyle>
            <a:lvl1pPr algn="r">
              <a:defRPr sz="1200"/>
            </a:lvl1pPr>
          </a:lstStyle>
          <a:p>
            <a:fld id="{317DF31A-C1BB-475A-8494-FBB080C1EEB2}" type="datetimeFigureOut">
              <a:rPr lang="en-GB" smtClean="0"/>
              <a:pPr/>
              <a:t>20/07/2016</a:t>
            </a:fld>
            <a:endParaRPr lang="en-GB"/>
          </a:p>
        </p:txBody>
      </p:sp>
      <p:sp>
        <p:nvSpPr>
          <p:cNvPr id="4" name="Slide Image Placeholder 3"/>
          <p:cNvSpPr>
            <a:spLocks noGrp="1" noRot="1" noChangeAspect="1"/>
          </p:cNvSpPr>
          <p:nvPr>
            <p:ph type="sldImg" idx="2"/>
          </p:nvPr>
        </p:nvSpPr>
        <p:spPr>
          <a:xfrm>
            <a:off x="854075" y="744538"/>
            <a:ext cx="4962525" cy="3722687"/>
          </a:xfrm>
          <a:prstGeom prst="rect">
            <a:avLst/>
          </a:prstGeom>
          <a:noFill/>
          <a:ln w="12700">
            <a:solidFill>
              <a:prstClr val="black"/>
            </a:solidFill>
          </a:ln>
        </p:spPr>
        <p:txBody>
          <a:bodyPr vert="horz" lIns="93497" tIns="46749" rIns="93497" bIns="46749" rtlCol="0" anchor="ctr"/>
          <a:lstStyle/>
          <a:p>
            <a:endParaRPr lang="en-GB"/>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3497" tIns="46749" rIns="93497" bIns="46749"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3497" tIns="46749" rIns="93497" bIns="46749" rtlCol="0" anchor="b"/>
          <a:lstStyle>
            <a:lvl1pPr algn="r">
              <a:defRPr sz="1200"/>
            </a:lvl1pPr>
          </a:lstStyle>
          <a:p>
            <a:fld id="{FFE49EA4-46D2-4E15-823F-337937EE99A8}" type="slidenum">
              <a:rPr lang="en-GB" smtClean="0"/>
              <a:pPr/>
              <a:t>‹#›</a:t>
            </a:fld>
            <a:endParaRPr lang="en-GB"/>
          </a:p>
        </p:txBody>
      </p:sp>
    </p:spTree>
    <p:extLst>
      <p:ext uri="{BB962C8B-B14F-4D97-AF65-F5344CB8AC3E}">
        <p14:creationId xmlns:p14="http://schemas.microsoft.com/office/powerpoint/2010/main" val="351380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1</a:t>
            </a:fld>
            <a:endParaRPr lang="en-GB" dirty="0"/>
          </a:p>
        </p:txBody>
      </p:sp>
    </p:spTree>
    <p:extLst>
      <p:ext uri="{BB962C8B-B14F-4D97-AF65-F5344CB8AC3E}">
        <p14:creationId xmlns:p14="http://schemas.microsoft.com/office/powerpoint/2010/main" val="55427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prstClr val="black"/>
                </a:solidFill>
              </a:rPr>
              <a:t>Every pupil should have multiple opportunities to learn from employers about work, employment and the skills that are valued in the workplace. This can be through a range of enrichment activities including</a:t>
            </a:r>
          </a:p>
          <a:p>
            <a:r>
              <a:rPr lang="en-GB" sz="1200" dirty="0" smtClean="0">
                <a:solidFill>
                  <a:prstClr val="black"/>
                </a:solidFill>
              </a:rPr>
              <a:t>visiting speakers, mentoring and enterprise schemes.</a:t>
            </a:r>
          </a:p>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53446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prstClr val="black"/>
                </a:solidFill>
              </a:rPr>
              <a:t>Every pupil should have first-hand experiences of the workplace through work visits, work shadowing and/or work experience to help their exploration</a:t>
            </a:r>
          </a:p>
          <a:p>
            <a:r>
              <a:rPr lang="en-GB" sz="1200" dirty="0" smtClean="0">
                <a:solidFill>
                  <a:prstClr val="black"/>
                </a:solidFill>
              </a:rPr>
              <a:t>of career opportunities, and expand their networks</a:t>
            </a:r>
          </a:p>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26467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51196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403724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24</a:t>
            </a:fld>
            <a:endParaRPr lang="en-GB" dirty="0"/>
          </a:p>
        </p:txBody>
      </p:sp>
    </p:spTree>
    <p:extLst>
      <p:ext uri="{BB962C8B-B14F-4D97-AF65-F5344CB8AC3E}">
        <p14:creationId xmlns:p14="http://schemas.microsoft.com/office/powerpoint/2010/main" val="39635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25</a:t>
            </a:fld>
            <a:endParaRPr lang="en-GB" dirty="0"/>
          </a:p>
        </p:txBody>
      </p:sp>
    </p:spTree>
    <p:extLst>
      <p:ext uri="{BB962C8B-B14F-4D97-AF65-F5344CB8AC3E}">
        <p14:creationId xmlns:p14="http://schemas.microsoft.com/office/powerpoint/2010/main" val="39635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33</a:t>
            </a:fld>
            <a:endParaRPr lang="en-GB" dirty="0"/>
          </a:p>
        </p:txBody>
      </p:sp>
    </p:spTree>
    <p:extLst>
      <p:ext uri="{BB962C8B-B14F-4D97-AF65-F5344CB8AC3E}">
        <p14:creationId xmlns:p14="http://schemas.microsoft.com/office/powerpoint/2010/main" val="39635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35</a:t>
            </a:fld>
            <a:endParaRPr lang="en-GB" dirty="0"/>
          </a:p>
        </p:txBody>
      </p:sp>
    </p:spTree>
    <p:extLst>
      <p:ext uri="{BB962C8B-B14F-4D97-AF65-F5344CB8AC3E}">
        <p14:creationId xmlns:p14="http://schemas.microsoft.com/office/powerpoint/2010/main" val="39635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96352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39635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9A4C10"/>
                </a:solidFill>
                <a:latin typeface="Arial"/>
                <a:cs typeface="+mn-cs"/>
              </a:rPr>
              <a:t>On the web: </a:t>
            </a:r>
          </a:p>
          <a:p>
            <a:endParaRPr lang="en-US" sz="1200" dirty="0" smtClean="0">
              <a:solidFill>
                <a:srgbClr val="9A4C10"/>
              </a:solidFill>
              <a:latin typeface="+mn-lt"/>
              <a:cs typeface="+mn-cs"/>
            </a:endParaRPr>
          </a:p>
          <a:p>
            <a:r>
              <a:rPr lang="en-US" sz="1200" dirty="0" smtClean="0">
                <a:solidFill>
                  <a:srgbClr val="9A4C10"/>
                </a:solidFill>
                <a:latin typeface="Arial"/>
                <a:cs typeface="+mn-cs"/>
              </a:rPr>
              <a:t>APPENDIX 1:  REPORTS FROM THE OVERSEAS VISITS</a:t>
            </a:r>
          </a:p>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2</a:t>
            </a:fld>
            <a:endParaRPr lang="en-GB" dirty="0"/>
          </a:p>
        </p:txBody>
      </p:sp>
    </p:spTree>
    <p:extLst>
      <p:ext uri="{BB962C8B-B14F-4D97-AF65-F5344CB8AC3E}">
        <p14:creationId xmlns:p14="http://schemas.microsoft.com/office/powerpoint/2010/main" val="3488035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33569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51196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51196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5</a:t>
            </a:fld>
            <a:endParaRPr lang="en-GB" dirty="0"/>
          </a:p>
        </p:txBody>
      </p:sp>
    </p:spTree>
    <p:extLst>
      <p:ext uri="{BB962C8B-B14F-4D97-AF65-F5344CB8AC3E}">
        <p14:creationId xmlns:p14="http://schemas.microsoft.com/office/powerpoint/2010/main" val="141150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benchmarks</a:t>
            </a:r>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6</a:t>
            </a:fld>
            <a:endParaRPr lang="en-GB" dirty="0"/>
          </a:p>
        </p:txBody>
      </p:sp>
    </p:spTree>
    <p:extLst>
      <p:ext uri="{BB962C8B-B14F-4D97-AF65-F5344CB8AC3E}">
        <p14:creationId xmlns:p14="http://schemas.microsoft.com/office/powerpoint/2010/main" val="58972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pPr/>
              <a:t>7</a:t>
            </a:fld>
            <a:endParaRPr lang="en-GB" dirty="0"/>
          </a:p>
        </p:txBody>
      </p:sp>
    </p:spTree>
    <p:extLst>
      <p:ext uri="{BB962C8B-B14F-4D97-AF65-F5344CB8AC3E}">
        <p14:creationId xmlns:p14="http://schemas.microsoft.com/office/powerpoint/2010/main" val="421448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International visits - findings</a:t>
            </a:r>
            <a:endParaRPr lang="en-GB"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65769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575756"/>
                </a:solidFill>
              </a:rPr>
              <a:t>Every school and college should have an embedded programme of career education and guidance that is known and understood by pupils, parents, teachers, governors and employers.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575756"/>
              </a:solidFill>
            </a:endParaRPr>
          </a:p>
          <a:p>
            <a:pPr>
              <a:lnSpc>
                <a:spcPct val="100000"/>
              </a:lnSpc>
            </a:pPr>
            <a:r>
              <a:rPr lang="en-GB" dirty="0" smtClean="0"/>
              <a:t>Detail of benchmark 1 </a:t>
            </a:r>
          </a:p>
          <a:p>
            <a:pPr>
              <a:lnSpc>
                <a:spcPct val="100000"/>
              </a:lnSpc>
            </a:pPr>
            <a:r>
              <a:rPr lang="en-GB" dirty="0" smtClean="0"/>
              <a:t/>
            </a:r>
            <a:br>
              <a:rPr lang="en-GB" dirty="0" smtClean="0"/>
            </a:br>
            <a:r>
              <a:rPr lang="en-US" sz="1200" dirty="0" smtClean="0"/>
              <a:t>Every school should have a stable, structured careers programme that has the explicit backing of the senior</a:t>
            </a:r>
            <a:r>
              <a:rPr lang="en-US" sz="1200" baseline="0" dirty="0" smtClean="0"/>
              <a:t> </a:t>
            </a:r>
            <a:r>
              <a:rPr lang="en-US" sz="1200" dirty="0" smtClean="0"/>
              <a:t>management team, and has an identified and appropriately trained person responsible for it. The careers programme should be published on the school’s website in a way that enables pupils, parents, teachers and employers to access and understand it.</a:t>
            </a:r>
          </a:p>
          <a:p>
            <a:pPr>
              <a:lnSpc>
                <a:spcPct val="100000"/>
              </a:lnSpc>
            </a:pPr>
            <a:r>
              <a:rPr lang="en-US" sz="1200" dirty="0" smtClean="0"/>
              <a:t>The programme should be regularly evaluated with feedback from pupils, parents, teachers and </a:t>
            </a:r>
            <a:r>
              <a:rPr lang="en-US" sz="2000" dirty="0" smtClean="0"/>
              <a:t>employers as part of the</a:t>
            </a:r>
            <a:r>
              <a:rPr lang="en-US" sz="2000" baseline="0" dirty="0" smtClean="0"/>
              <a:t> </a:t>
            </a:r>
            <a:r>
              <a:rPr lang="en-US" sz="2000" dirty="0" smtClean="0"/>
              <a:t>evaluation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575756"/>
              </a:solidFill>
            </a:endParaRPr>
          </a:p>
          <a:p>
            <a:endParaRPr lang="en-US" dirty="0"/>
          </a:p>
        </p:txBody>
      </p:sp>
      <p:sp>
        <p:nvSpPr>
          <p:cNvPr id="4" name="Slide Number Placeholder 3"/>
          <p:cNvSpPr>
            <a:spLocks noGrp="1"/>
          </p:cNvSpPr>
          <p:nvPr>
            <p:ph type="sldNum" sz="quarter" idx="10"/>
          </p:nvPr>
        </p:nvSpPr>
        <p:spPr/>
        <p:txBody>
          <a:bodyPr/>
          <a:lstStyle/>
          <a:p>
            <a:fld id="{FFE49EA4-46D2-4E15-823F-337937EE99A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403243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8300" y="2265528"/>
            <a:ext cx="8413750" cy="2682000"/>
          </a:xfrm>
        </p:spPr>
        <p:txBody>
          <a:bodyPr>
            <a:normAutofit/>
          </a:bodyPr>
          <a:lstStyle>
            <a:lvl1pPr algn="ctr">
              <a:lnSpc>
                <a:spcPts val="5000"/>
              </a:lnSpc>
              <a:defRPr sz="4400" spc="110" baseline="0">
                <a:solidFill>
                  <a:srgbClr val="99918E"/>
                </a:solidFill>
              </a:defRPr>
            </a:lvl1pPr>
          </a:lstStyle>
          <a:p>
            <a:r>
              <a:rPr lang="en-US" smtClean="0"/>
              <a:t>Click to edit Master title style</a:t>
            </a:r>
            <a:endParaRPr lang="en-GB" dirty="0"/>
          </a:p>
        </p:txBody>
      </p:sp>
      <p:sp>
        <p:nvSpPr>
          <p:cNvPr id="8" name="Text Placeholder 7"/>
          <p:cNvSpPr>
            <a:spLocks noGrp="1"/>
          </p:cNvSpPr>
          <p:nvPr>
            <p:ph type="body" sz="quarter" idx="10" hasCustomPrompt="1"/>
          </p:nvPr>
        </p:nvSpPr>
        <p:spPr>
          <a:xfrm>
            <a:off x="360000" y="250816"/>
            <a:ext cx="8424000" cy="360000"/>
          </a:xfrm>
        </p:spPr>
        <p:txBody>
          <a:bodyPr>
            <a:normAutofit/>
          </a:bodyPr>
          <a:lstStyle>
            <a:lvl1pPr marL="0" indent="0" algn="ctr">
              <a:defRPr sz="1100" cap="all" baseline="0">
                <a:solidFill>
                  <a:srgbClr val="575756"/>
                </a:solidFill>
              </a:defRPr>
            </a:lvl1pPr>
          </a:lstStyle>
          <a:p>
            <a:pPr lvl="0"/>
            <a:r>
              <a:rPr lang="en-GB" dirty="0" smtClean="0"/>
              <a:t>HH</a:t>
            </a:r>
            <a:endParaRPr lang="en-GB" dirty="0"/>
          </a:p>
        </p:txBody>
      </p:sp>
      <p:pic>
        <p:nvPicPr>
          <p:cNvPr id="7" name="Picture 6" descr="Untitled-1.jpg"/>
          <p:cNvPicPr>
            <a:picLocks noChangeAspect="1"/>
          </p:cNvPicPr>
          <p:nvPr userDrawn="1"/>
        </p:nvPicPr>
        <p:blipFill>
          <a:blip r:embed="rId2" cstate="print"/>
          <a:srcRect t="4780" b="5797"/>
          <a:stretch>
            <a:fillRect/>
          </a:stretch>
        </p:blipFill>
        <p:spPr>
          <a:xfrm>
            <a:off x="3933371" y="5384678"/>
            <a:ext cx="1277258" cy="11421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334F3C-7BAF-4C03-AACA-E4D1384CE4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8013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23528" y="1556792"/>
            <a:ext cx="468052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rgbClr val="8D0E57"/>
                </a:solidFill>
              </a:defRPr>
            </a:lvl1pPr>
          </a:lstStyle>
          <a:p>
            <a:pPr lvl="0"/>
            <a:r>
              <a:rPr lang="en-AU" dirty="0" smtClean="0"/>
              <a:t>Click to edit Master title style</a:t>
            </a:r>
            <a:endParaRPr lang="en-GB" dirty="0"/>
          </a:p>
        </p:txBody>
      </p:sp>
    </p:spTree>
    <p:extLst>
      <p:ext uri="{BB962C8B-B14F-4D97-AF65-F5344CB8AC3E}">
        <p14:creationId xmlns:p14="http://schemas.microsoft.com/office/powerpoint/2010/main" val="332118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8D0E57"/>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1403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772400" cy="1362075"/>
          </a:xfrm>
        </p:spPr>
        <p:txBody>
          <a:bodyPr anchor="t"/>
          <a:lstStyle>
            <a:lvl1pPr algn="l">
              <a:defRPr sz="3200" b="1" cap="none">
                <a:solidFill>
                  <a:schemeClr val="bg1"/>
                </a:solidFill>
              </a:defRPr>
            </a:lvl1pPr>
          </a:lstStyle>
          <a:p>
            <a:r>
              <a:rPr lang="en-AU" smtClean="0"/>
              <a:t>Click to edit Master title style</a:t>
            </a:r>
            <a:endParaRPr lang="en-GB" dirty="0"/>
          </a:p>
        </p:txBody>
      </p:sp>
      <p:sp>
        <p:nvSpPr>
          <p:cNvPr id="3" name="Text Placeholder 2"/>
          <p:cNvSpPr>
            <a:spLocks noGrp="1"/>
          </p:cNvSpPr>
          <p:nvPr>
            <p:ph type="body" idx="1"/>
          </p:nvPr>
        </p:nvSpPr>
        <p:spPr>
          <a:xfrm>
            <a:off x="395536" y="1988841"/>
            <a:ext cx="7772400" cy="504056"/>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67510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60C871F-E67C-4138-8C19-CE0E0CD5D0EA}"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BBC3988-B2D9-49CB-9BDE-79BC2A5A2AD8}"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175310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3040EA36-F803-48C3-B8DB-B92A740C755A}"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0261C98-3FD7-4A2F-A31F-184C00FA9712}"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98339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2485148B-B8A7-4FF9-B57A-455A7501E215}"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F215E727-8A30-487B-BB6D-693C4110238B}"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26585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3BEF75C-0E55-4393-87A6-9C0CD7294B48}"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F1B6479-0A19-4C17-808B-BDD806411B3F}"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1485568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D8D1614-9BD3-40AA-933F-D49460D47674}"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A1D9DA9-9F00-4730-9D4F-14BD30610276}"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306893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99918E"/>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68300" y="2268538"/>
            <a:ext cx="8415700" cy="1800000"/>
          </a:xfrm>
        </p:spPr>
        <p:txBody>
          <a:bodyPr anchor="ctr" anchorCtr="0">
            <a:normAutofit/>
          </a:bodyPr>
          <a:lstStyle>
            <a:lvl1pPr algn="ctr">
              <a:lnSpc>
                <a:spcPts val="3800"/>
              </a:lnSpc>
              <a:defRPr sz="3200" spc="110" baseline="0">
                <a:solidFill>
                  <a:schemeClr val="bg1"/>
                </a:solidFill>
              </a:defRPr>
            </a:lvl1pPr>
          </a:lstStyle>
          <a:p>
            <a:r>
              <a:rPr lang="en-US" dirty="0" smtClean="0"/>
              <a:t>Click to edit Master title </a:t>
            </a:r>
            <a:br>
              <a:rPr lang="en-US" dirty="0" smtClean="0"/>
            </a:br>
            <a:r>
              <a:rPr lang="en-US" dirty="0" smtClean="0"/>
              <a:t>style</a:t>
            </a:r>
            <a:endParaRPr lang="en-GB" dirty="0"/>
          </a:p>
        </p:txBody>
      </p:sp>
      <p:sp>
        <p:nvSpPr>
          <p:cNvPr id="11" name="Text Placeholder 10"/>
          <p:cNvSpPr>
            <a:spLocks noGrp="1"/>
          </p:cNvSpPr>
          <p:nvPr>
            <p:ph type="body" sz="quarter" idx="13" hasCustomPrompt="1"/>
          </p:nvPr>
        </p:nvSpPr>
        <p:spPr>
          <a:xfrm>
            <a:off x="368300" y="4177947"/>
            <a:ext cx="8415338" cy="530225"/>
          </a:xfrm>
        </p:spPr>
        <p:txBody>
          <a:bodyPr>
            <a:normAutofit/>
          </a:bodyPr>
          <a:lstStyle>
            <a:lvl1pPr algn="ctr">
              <a:defRPr sz="1100" cap="all" baseline="0">
                <a:solidFill>
                  <a:schemeClr val="bg1"/>
                </a:solidFill>
              </a:defRPr>
            </a:lvl1pPr>
          </a:lstStyle>
          <a:p>
            <a:pPr lvl="0"/>
            <a:r>
              <a:rPr lang="en-GB" dirty="0" smtClean="0"/>
              <a:t>NAME AND TITLE</a:t>
            </a:r>
            <a:endParaRPr lang="en-GB" dirty="0"/>
          </a:p>
        </p:txBody>
      </p:sp>
      <p:sp>
        <p:nvSpPr>
          <p:cNvPr id="12" name="Text Placeholder 7"/>
          <p:cNvSpPr>
            <a:spLocks noGrp="1"/>
          </p:cNvSpPr>
          <p:nvPr>
            <p:ph type="body" sz="quarter" idx="10"/>
          </p:nvPr>
        </p:nvSpPr>
        <p:spPr>
          <a:xfrm>
            <a:off x="360000" y="252000"/>
            <a:ext cx="8424000" cy="360000"/>
          </a:xfrm>
        </p:spPr>
        <p:txBody>
          <a:bodyPr>
            <a:normAutofit/>
          </a:bodyPr>
          <a:lstStyle>
            <a:lvl1pPr marL="0" indent="0" algn="ctr">
              <a:defRPr sz="1100" cap="all" baseline="0">
                <a:solidFill>
                  <a:srgbClr val="575756"/>
                </a:solidFil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DB6DB565-7B26-4DC0-972D-851644CE5731}"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FF6A08B-3668-4B9C-A4F9-FBF670D61D91}"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3547281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FC670AA9-7542-4613-9B07-67CDC7881C19}"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502D7328-344C-4BD4-974B-B7C9EFDF5610}"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155870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01E812B-B533-461F-BF73-C52CD77F30FD}" type="datetimeFigureOut">
              <a:rPr lang="en-GB" altLang="en-US">
                <a:solidFill>
                  <a:prstClr val="black"/>
                </a:solidFill>
                <a:ea typeface="MS PGothic" pitchFamily="34" charset="-128"/>
              </a:rPr>
              <a:pPr fontAlgn="base">
                <a:spcBef>
                  <a:spcPct val="0"/>
                </a:spcBef>
                <a:spcAft>
                  <a:spcPct val="0"/>
                </a:spcAft>
                <a:defRPr/>
              </a:pPr>
              <a:t>20/07/2016</a:t>
            </a:fld>
            <a:endParaRPr lang="en-GB" altLang="en-US">
              <a:solidFill>
                <a:prstClr val="black"/>
              </a:solidFill>
              <a:ea typeface="MS PGothic"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82266EA-5D9D-4C99-83C1-8748A5713941}" type="slidenum">
              <a:rPr lang="en-GB" altLang="en-US">
                <a:solidFill>
                  <a:prstClr val="black"/>
                </a:solidFill>
                <a:ea typeface="MS PGothic" pitchFamily="34" charset="-128"/>
              </a:rPr>
              <a:pPr fontAlgn="base">
                <a:spcBef>
                  <a:spcPct val="0"/>
                </a:spcBef>
                <a:spcAft>
                  <a:spcPct val="0"/>
                </a:spcAft>
                <a:defRPr/>
              </a:pPr>
              <a:t>‹#›</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225559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750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C402F-B428-4856-AA3E-2B15233136A0}"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DC6DAD-D6F6-40A8-84A3-0084CE940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1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334F3C-7BAF-4C03-AACA-E4D1384CE40E}" type="slidenum">
              <a:rPr lang="en-GB" smtClean="0">
                <a:solidFill>
                  <a:prstClr val="black">
                    <a:tint val="75000"/>
                  </a:prstClr>
                </a:solidFill>
              </a:rPr>
              <a:pPr/>
              <a:t>‹#›</a:t>
            </a:fld>
            <a:endParaRPr lang="en-GB">
              <a:solidFill>
                <a:prstClr val="black">
                  <a:tint val="75000"/>
                </a:prstClr>
              </a:solidFill>
            </a:endParaRPr>
          </a:p>
        </p:txBody>
      </p:sp>
      <p:sp>
        <p:nvSpPr>
          <p:cNvPr id="10" name="Title Placeholder 1"/>
          <p:cNvSpPr>
            <a:spLocks noGrp="1"/>
          </p:cNvSpPr>
          <p:nvPr>
            <p:ph type="title"/>
          </p:nvPr>
        </p:nvSpPr>
        <p:spPr>
          <a:xfrm>
            <a:off x="360000" y="360000"/>
            <a:ext cx="6628175" cy="1296000"/>
          </a:xfrm>
          <a:prstGeom prst="rect">
            <a:avLst/>
          </a:prstGeom>
        </p:spPr>
        <p:txBody>
          <a:bodyPr vert="horz" lIns="0" tIns="0" rIns="0" bIns="0" rtlCol="0" anchor="t" anchorCtr="0">
            <a:normAutofit/>
          </a:bodyPr>
          <a:lstStyle>
            <a:lvl1pPr>
              <a:lnSpc>
                <a:spcPts val="2800"/>
              </a:lnSpc>
              <a:defRPr/>
            </a:lvl1pPr>
          </a:lstStyle>
          <a:p>
            <a:r>
              <a:rPr lang="en-US" smtClean="0"/>
              <a:t>Click to edit Master title style</a:t>
            </a:r>
            <a:endParaRPr lang="en-GB" dirty="0"/>
          </a:p>
        </p:txBody>
      </p:sp>
    </p:spTree>
    <p:extLst>
      <p:ext uri="{BB962C8B-B14F-4D97-AF65-F5344CB8AC3E}">
        <p14:creationId xmlns:p14="http://schemas.microsoft.com/office/powerpoint/2010/main" val="327720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99918E"/>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68300" y="2268538"/>
            <a:ext cx="8415700" cy="1800000"/>
          </a:xfrm>
        </p:spPr>
        <p:txBody>
          <a:bodyPr anchor="ctr" anchorCtr="0">
            <a:normAutofit/>
          </a:bodyPr>
          <a:lstStyle>
            <a:lvl1pPr algn="ctr">
              <a:lnSpc>
                <a:spcPts val="5000"/>
              </a:lnSpc>
              <a:defRPr sz="4400" spc="110" baseline="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0000" y="1756800"/>
            <a:ext cx="4040188" cy="4525200"/>
          </a:xfrm>
        </p:spPr>
        <p:txBody>
          <a:bodyPr/>
          <a:lstStyle>
            <a:lvl1pPr marL="0" indent="0">
              <a:defRPr sz="2100"/>
            </a:lvl1pPr>
            <a:lvl2pPr>
              <a:lnSpc>
                <a:spcPts val="2000"/>
              </a:lnSpc>
              <a:defRPr sz="1800"/>
            </a:lvl2pPr>
            <a:lvl3pPr>
              <a:lnSpc>
                <a:spcPts val="1800"/>
              </a:lnSpc>
              <a:defRPr sz="1600"/>
            </a:lvl3pPr>
            <a:lvl4pPr>
              <a:lnSpc>
                <a:spcPts val="1600"/>
              </a:lnSpc>
              <a:defRPr sz="1400"/>
            </a:lvl4pPr>
            <a:lvl5pPr>
              <a:lnSpc>
                <a:spcPts val="1600"/>
              </a:lnSpc>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745677" y="1756800"/>
            <a:ext cx="4041775" cy="4525200"/>
          </a:xfrm>
        </p:spPr>
        <p:txBody>
          <a:bodyPr/>
          <a:lstStyle>
            <a:lvl1pPr marL="0" indent="0">
              <a:defRPr sz="2100"/>
            </a:lvl1pPr>
            <a:lvl2pPr>
              <a:lnSpc>
                <a:spcPts val="2000"/>
              </a:lnSpc>
              <a:defRPr sz="1800"/>
            </a:lvl2pPr>
            <a:lvl3pPr>
              <a:lnSpc>
                <a:spcPts val="1800"/>
              </a:lnSpc>
              <a:defRPr sz="1600"/>
            </a:lvl3pPr>
            <a:lvl4pPr>
              <a:lnSpc>
                <a:spcPts val="1600"/>
              </a:lnSpc>
              <a:defRPr sz="1400"/>
            </a:lvl4pPr>
            <a:lvl5pPr>
              <a:lnSpc>
                <a:spcPts val="1600"/>
              </a:lnSpc>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CF334F3C-7BAF-4C03-AACA-E4D1384CE40E}" type="slidenum">
              <a:rPr lang="en-GB" smtClean="0"/>
              <a:pPr/>
              <a:t>‹#›</a:t>
            </a:fld>
            <a:endParaRPr lang="en-GB" dirty="0"/>
          </a:p>
        </p:txBody>
      </p:sp>
      <p:sp>
        <p:nvSpPr>
          <p:cNvPr id="16" name="Title Placeholder 1"/>
          <p:cNvSpPr>
            <a:spLocks noGrp="1"/>
          </p:cNvSpPr>
          <p:nvPr>
            <p:ph type="title"/>
          </p:nvPr>
        </p:nvSpPr>
        <p:spPr>
          <a:xfrm>
            <a:off x="360000" y="360000"/>
            <a:ext cx="6628175" cy="1296000"/>
          </a:xfrm>
          <a:prstGeom prst="rect">
            <a:avLst/>
          </a:prstGeom>
        </p:spPr>
        <p:txBody>
          <a:bodyPr vert="horz" lIns="0" tIns="0" rIns="0" bIns="0" rtlCol="0" anchor="t" anchorCtr="0">
            <a:normAutofit/>
          </a:bodyPr>
          <a:lstStyle>
            <a:lvl1pPr>
              <a:lnSpc>
                <a:spcPts val="2800"/>
              </a:lnSpc>
              <a:defRPr cap="all" baseline="0"/>
            </a:lvl1pPr>
          </a:lstStyle>
          <a:p>
            <a:r>
              <a:rPr lang="en-US"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334F3C-7BAF-4C03-AACA-E4D1384CE40E}" type="slidenum">
              <a:rPr lang="en-GB" smtClean="0"/>
              <a:pPr/>
              <a:t>‹#›</a:t>
            </a:fld>
            <a:endParaRPr lang="en-GB"/>
          </a:p>
        </p:txBody>
      </p:sp>
      <p:sp>
        <p:nvSpPr>
          <p:cNvPr id="15" name="Picture Placeholder 11"/>
          <p:cNvSpPr>
            <a:spLocks noGrp="1"/>
          </p:cNvSpPr>
          <p:nvPr>
            <p:ph type="pic" sz="quarter" idx="18"/>
          </p:nvPr>
        </p:nvSpPr>
        <p:spPr>
          <a:xfrm>
            <a:off x="360000" y="1793875"/>
            <a:ext cx="3254400" cy="2300400"/>
          </a:xfrm>
        </p:spPr>
        <p:txBody>
          <a:bodyPr/>
          <a:lstStyle/>
          <a:p>
            <a:r>
              <a:rPr lang="en-US" smtClean="0"/>
              <a:t>Click icon to add picture</a:t>
            </a:r>
            <a:endParaRPr lang="en-GB"/>
          </a:p>
        </p:txBody>
      </p:sp>
      <p:sp>
        <p:nvSpPr>
          <p:cNvPr id="17" name="Picture Placeholder 11"/>
          <p:cNvSpPr>
            <a:spLocks noGrp="1"/>
          </p:cNvSpPr>
          <p:nvPr>
            <p:ph type="pic" sz="quarter" idx="19"/>
          </p:nvPr>
        </p:nvSpPr>
        <p:spPr>
          <a:xfrm>
            <a:off x="3733775" y="1793875"/>
            <a:ext cx="3254400" cy="2293200"/>
          </a:xfrm>
        </p:spPr>
        <p:txBody>
          <a:bodyPr/>
          <a:lstStyle/>
          <a:p>
            <a:r>
              <a:rPr lang="en-US" smtClean="0"/>
              <a:t>Click icon to add picture</a:t>
            </a:r>
            <a:endParaRPr lang="en-GB" dirty="0"/>
          </a:p>
        </p:txBody>
      </p:sp>
      <p:sp>
        <p:nvSpPr>
          <p:cNvPr id="32" name="Picture Placeholder 11"/>
          <p:cNvSpPr>
            <a:spLocks noGrp="1"/>
          </p:cNvSpPr>
          <p:nvPr>
            <p:ph type="pic" sz="quarter" idx="20"/>
          </p:nvPr>
        </p:nvSpPr>
        <p:spPr>
          <a:xfrm>
            <a:off x="360000" y="4202850"/>
            <a:ext cx="3254400" cy="2293200"/>
          </a:xfrm>
        </p:spPr>
        <p:txBody>
          <a:bodyPr/>
          <a:lstStyle/>
          <a:p>
            <a:r>
              <a:rPr lang="en-US" smtClean="0"/>
              <a:t>Click icon to add picture</a:t>
            </a:r>
            <a:endParaRPr lang="en-GB"/>
          </a:p>
        </p:txBody>
      </p:sp>
      <p:sp>
        <p:nvSpPr>
          <p:cNvPr id="33" name="Picture Placeholder 11"/>
          <p:cNvSpPr>
            <a:spLocks noGrp="1"/>
          </p:cNvSpPr>
          <p:nvPr>
            <p:ph type="pic" sz="quarter" idx="21"/>
          </p:nvPr>
        </p:nvSpPr>
        <p:spPr>
          <a:xfrm>
            <a:off x="3733775" y="4202850"/>
            <a:ext cx="3254400" cy="2293200"/>
          </a:xfrm>
        </p:spPr>
        <p:txBody>
          <a:bodyPr/>
          <a:lstStyle/>
          <a:p>
            <a:r>
              <a:rPr lang="en-US" smtClean="0"/>
              <a:t>Click icon to add picture</a:t>
            </a:r>
            <a:endParaRPr lang="en-GB"/>
          </a:p>
        </p:txBody>
      </p:sp>
      <p:sp>
        <p:nvSpPr>
          <p:cNvPr id="35" name="Text Placeholder 34"/>
          <p:cNvSpPr>
            <a:spLocks noGrp="1"/>
          </p:cNvSpPr>
          <p:nvPr>
            <p:ph type="body" sz="quarter" idx="22"/>
          </p:nvPr>
        </p:nvSpPr>
        <p:spPr>
          <a:xfrm>
            <a:off x="7119938" y="1765300"/>
            <a:ext cx="1681162" cy="4730750"/>
          </a:xfrm>
        </p:spPr>
        <p:txBody>
          <a:bodyPr>
            <a:normAutofit/>
          </a:bodyPr>
          <a:lstStyle>
            <a:lvl1pPr>
              <a:lnSpc>
                <a:spcPts val="1200"/>
              </a:lnSpc>
              <a:spcAft>
                <a:spcPts val="0"/>
              </a:spcAft>
              <a:defRPr sz="1000" b="1"/>
            </a:lvl1pPr>
            <a:lvl2pPr marL="0" indent="0">
              <a:lnSpc>
                <a:spcPts val="1200"/>
              </a:lnSpc>
              <a:spcBef>
                <a:spcPts val="0"/>
              </a:spcBef>
              <a:buNone/>
              <a:defRPr sz="1100" b="0"/>
            </a:lvl2pPr>
          </a:lstStyle>
          <a:p>
            <a:pPr lvl="0"/>
            <a:r>
              <a:rPr lang="en-US" smtClean="0"/>
              <a:t>Click to edit Master text styles</a:t>
            </a:r>
          </a:p>
          <a:p>
            <a:pPr lvl="1"/>
            <a:r>
              <a:rPr lang="en-US" smtClean="0"/>
              <a:t>Second level</a:t>
            </a:r>
          </a:p>
        </p:txBody>
      </p:sp>
      <p:sp>
        <p:nvSpPr>
          <p:cNvPr id="37" name="Title Placeholder 1"/>
          <p:cNvSpPr>
            <a:spLocks noGrp="1"/>
          </p:cNvSpPr>
          <p:nvPr>
            <p:ph type="title"/>
          </p:nvPr>
        </p:nvSpPr>
        <p:spPr>
          <a:xfrm>
            <a:off x="360000" y="360000"/>
            <a:ext cx="6628175" cy="1296000"/>
          </a:xfrm>
          <a:prstGeom prst="rect">
            <a:avLst/>
          </a:prstGeom>
        </p:spPr>
        <p:txBody>
          <a:bodyPr vert="horz" lIns="0" tIns="0" rIns="0" bIns="0" rtlCol="0" anchor="t" anchorCtr="0">
            <a:normAutofit/>
          </a:bodyPr>
          <a:lstStyle>
            <a:lvl1pPr>
              <a:lnSpc>
                <a:spcPts val="2800"/>
              </a:lnSpc>
              <a:defRPr/>
            </a:lvl1pPr>
          </a:lstStyle>
          <a:p>
            <a:r>
              <a:rPr lang="en-US"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334F3C-7BAF-4C03-AACA-E4D1384CE40E}" type="slidenum">
              <a:rPr lang="en-GB" smtClean="0"/>
              <a:pPr/>
              <a:t>‹#›</a:t>
            </a:fld>
            <a:endParaRPr lang="en-GB"/>
          </a:p>
        </p:txBody>
      </p:sp>
      <p:sp>
        <p:nvSpPr>
          <p:cNvPr id="7" name="Content Placeholder 6"/>
          <p:cNvSpPr>
            <a:spLocks noGrp="1"/>
          </p:cNvSpPr>
          <p:nvPr>
            <p:ph sz="quarter" idx="13"/>
          </p:nvPr>
        </p:nvSpPr>
        <p:spPr>
          <a:xfrm>
            <a:off x="360000" y="1756800"/>
            <a:ext cx="8424000" cy="4739250"/>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Placeholder 1"/>
          <p:cNvSpPr>
            <a:spLocks noGrp="1"/>
          </p:cNvSpPr>
          <p:nvPr>
            <p:ph type="title"/>
          </p:nvPr>
        </p:nvSpPr>
        <p:spPr>
          <a:xfrm>
            <a:off x="360000" y="360000"/>
            <a:ext cx="6628175" cy="1296000"/>
          </a:xfrm>
          <a:prstGeom prst="rect">
            <a:avLst/>
          </a:prstGeom>
        </p:spPr>
        <p:txBody>
          <a:bodyPr vert="horz" lIns="0" tIns="0" rIns="0" bIns="0" rtlCol="0" anchor="t" anchorCtr="0">
            <a:normAutofit/>
          </a:bodyPr>
          <a:lstStyle>
            <a:lvl1pPr>
              <a:lnSpc>
                <a:spcPts val="2800"/>
              </a:lnSpc>
              <a:defRPr/>
            </a:lvl1p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334F3C-7BAF-4C03-AACA-E4D1384CE40E}" type="slidenum">
              <a:rPr lang="en-GB" smtClean="0"/>
              <a:pPr/>
              <a:t>‹#›</a:t>
            </a:fld>
            <a:endParaRPr lang="en-GB"/>
          </a:p>
        </p:txBody>
      </p:sp>
      <p:sp>
        <p:nvSpPr>
          <p:cNvPr id="7" name="Content Placeholder 6"/>
          <p:cNvSpPr>
            <a:spLocks noGrp="1"/>
          </p:cNvSpPr>
          <p:nvPr>
            <p:ph sz="quarter" idx="13"/>
          </p:nvPr>
        </p:nvSpPr>
        <p:spPr>
          <a:xfrm>
            <a:off x="360000" y="1756800"/>
            <a:ext cx="6628175" cy="4357523"/>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Placeholder 1"/>
          <p:cNvSpPr>
            <a:spLocks noGrp="1"/>
          </p:cNvSpPr>
          <p:nvPr>
            <p:ph type="title"/>
          </p:nvPr>
        </p:nvSpPr>
        <p:spPr>
          <a:xfrm>
            <a:off x="360000" y="360000"/>
            <a:ext cx="6628175" cy="1296000"/>
          </a:xfrm>
          <a:prstGeom prst="rect">
            <a:avLst/>
          </a:prstGeom>
        </p:spPr>
        <p:txBody>
          <a:bodyPr vert="horz" lIns="0" tIns="0" rIns="0" bIns="0" rtlCol="0" anchor="t" anchorCtr="0">
            <a:normAutofit/>
          </a:bodyPr>
          <a:lstStyle>
            <a:lvl1pPr>
              <a:lnSpc>
                <a:spcPts val="2800"/>
              </a:lnSpc>
              <a:defRPr/>
            </a:lvl1pPr>
          </a:lstStyle>
          <a:p>
            <a:r>
              <a:rPr lang="en-US" smtClean="0"/>
              <a:t>Click to edit Master title style</a:t>
            </a:r>
            <a:endParaRPr lang="en-GB" dirty="0"/>
          </a:p>
        </p:txBody>
      </p:sp>
      <p:sp>
        <p:nvSpPr>
          <p:cNvPr id="9" name="Picture Placeholder 8"/>
          <p:cNvSpPr>
            <a:spLocks noGrp="1"/>
          </p:cNvSpPr>
          <p:nvPr>
            <p:ph type="pic" sz="quarter" idx="14"/>
          </p:nvPr>
        </p:nvSpPr>
        <p:spPr>
          <a:xfrm>
            <a:off x="7092280" y="1765300"/>
            <a:ext cx="1691358" cy="1203325"/>
          </a:xfrm>
        </p:spPr>
        <p:txBody>
          <a:bodyPr/>
          <a:lstStyle/>
          <a:p>
            <a:r>
              <a:rPr lang="en-US" smtClean="0"/>
              <a:t>Click icon to add picture</a:t>
            </a:r>
            <a:endParaRPr lang="en-GB"/>
          </a:p>
        </p:txBody>
      </p:sp>
      <p:sp>
        <p:nvSpPr>
          <p:cNvPr id="10" name="Picture Placeholder 8"/>
          <p:cNvSpPr>
            <a:spLocks noGrp="1"/>
          </p:cNvSpPr>
          <p:nvPr>
            <p:ph type="pic" sz="quarter" idx="15"/>
          </p:nvPr>
        </p:nvSpPr>
        <p:spPr>
          <a:xfrm>
            <a:off x="7092280" y="3157660"/>
            <a:ext cx="1691358" cy="1203325"/>
          </a:xfrm>
        </p:spPr>
        <p:txBody>
          <a:bodyPr/>
          <a:lstStyle/>
          <a:p>
            <a:r>
              <a:rPr lang="en-US" smtClean="0"/>
              <a:t>Click icon to add picture</a:t>
            </a:r>
            <a:endParaRPr lang="en-GB"/>
          </a:p>
        </p:txBody>
      </p:sp>
      <p:sp>
        <p:nvSpPr>
          <p:cNvPr id="11" name="Picture Placeholder 8"/>
          <p:cNvSpPr>
            <a:spLocks noGrp="1"/>
          </p:cNvSpPr>
          <p:nvPr>
            <p:ph type="pic" sz="quarter" idx="16"/>
          </p:nvPr>
        </p:nvSpPr>
        <p:spPr>
          <a:xfrm>
            <a:off x="7092280" y="4550361"/>
            <a:ext cx="1691358" cy="1203325"/>
          </a:xfrm>
        </p:spPr>
        <p:txBody>
          <a:bodyPr/>
          <a:lstStyle/>
          <a:p>
            <a:r>
              <a:rPr lang="en-US" smtClean="0"/>
              <a:t>Click icon to add picture</a:t>
            </a:r>
            <a:endParaRPr lang="en-GB"/>
          </a:p>
        </p:txBody>
      </p:sp>
      <p:sp>
        <p:nvSpPr>
          <p:cNvPr id="13" name="Text Placeholder 12"/>
          <p:cNvSpPr>
            <a:spLocks noGrp="1"/>
          </p:cNvSpPr>
          <p:nvPr>
            <p:ph type="body" sz="quarter" idx="17"/>
          </p:nvPr>
        </p:nvSpPr>
        <p:spPr>
          <a:xfrm>
            <a:off x="360363" y="6114323"/>
            <a:ext cx="6654800" cy="432000"/>
          </a:xfrm>
        </p:spPr>
        <p:txBody>
          <a:bodyPr>
            <a:normAutofit/>
          </a:bodyPr>
          <a:lstStyle>
            <a:lvl1pPr>
              <a:lnSpc>
                <a:spcPct val="100000"/>
              </a:lnSpc>
              <a:defRPr sz="10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334F3C-7BAF-4C03-AACA-E4D1384CE40E}" type="slidenum">
              <a:rPr lang="en-GB" smtClean="0"/>
              <a:pPr/>
              <a:t>‹#›</a:t>
            </a:fld>
            <a:endParaRPr lang="en-GB"/>
          </a:p>
        </p:txBody>
      </p:sp>
      <p:sp>
        <p:nvSpPr>
          <p:cNvPr id="7" name="Content Placeholder 6"/>
          <p:cNvSpPr>
            <a:spLocks noGrp="1"/>
          </p:cNvSpPr>
          <p:nvPr>
            <p:ph sz="quarter" idx="13"/>
          </p:nvPr>
        </p:nvSpPr>
        <p:spPr>
          <a:xfrm>
            <a:off x="360001" y="1756800"/>
            <a:ext cx="6631350" cy="4739250"/>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Placeholder 1"/>
          <p:cNvSpPr>
            <a:spLocks noGrp="1"/>
          </p:cNvSpPr>
          <p:nvPr>
            <p:ph type="title"/>
          </p:nvPr>
        </p:nvSpPr>
        <p:spPr>
          <a:xfrm>
            <a:off x="360000" y="360000"/>
            <a:ext cx="6628175" cy="1296000"/>
          </a:xfrm>
          <a:prstGeom prst="rect">
            <a:avLst/>
          </a:prstGeom>
        </p:spPr>
        <p:txBody>
          <a:bodyPr vert="horz" lIns="0" tIns="0" rIns="0" bIns="0" rtlCol="0" anchor="t" anchorCtr="0">
            <a:normAutofit/>
          </a:bodyPr>
          <a:lstStyle>
            <a:lvl1pPr>
              <a:lnSpc>
                <a:spcPts val="2800"/>
              </a:lnSpc>
              <a:defRPr/>
            </a:lvl1pPr>
          </a:lstStyle>
          <a:p>
            <a:r>
              <a:rPr lang="en-US"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334F3C-7BAF-4C03-AACA-E4D1384CE40E}" type="slidenum">
              <a:rPr lang="en-GB" smtClean="0"/>
              <a:pPr/>
              <a:t>‹#›</a:t>
            </a:fld>
            <a:endParaRPr lang="en-GB"/>
          </a:p>
        </p:txBody>
      </p:sp>
      <p:sp>
        <p:nvSpPr>
          <p:cNvPr id="10" name="Title Placeholder 1"/>
          <p:cNvSpPr>
            <a:spLocks noGrp="1"/>
          </p:cNvSpPr>
          <p:nvPr>
            <p:ph type="title"/>
          </p:nvPr>
        </p:nvSpPr>
        <p:spPr>
          <a:xfrm>
            <a:off x="360000" y="360000"/>
            <a:ext cx="6628175" cy="1296000"/>
          </a:xfrm>
          <a:prstGeom prst="rect">
            <a:avLst/>
          </a:prstGeom>
        </p:spPr>
        <p:txBody>
          <a:bodyPr vert="horz" lIns="0" tIns="0" rIns="0" bIns="0" rtlCol="0" anchor="t" anchorCtr="0">
            <a:normAutofit/>
          </a:bodyPr>
          <a:lstStyle>
            <a:lvl1pPr>
              <a:lnSpc>
                <a:spcPts val="2800"/>
              </a:lnSpc>
              <a:defRPr/>
            </a:lvl1pPr>
          </a:lstStyle>
          <a:p>
            <a:r>
              <a:rPr lang="en-US"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1949"/>
            <a:ext cx="6628175" cy="1232131"/>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60000" y="1756800"/>
            <a:ext cx="6628175" cy="473925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7696370" y="298800"/>
            <a:ext cx="1087630" cy="720000"/>
          </a:xfrm>
          <a:prstGeom prst="rect">
            <a:avLst/>
          </a:prstGeom>
        </p:spPr>
        <p:txBody>
          <a:bodyPr vert="horz" lIns="0" tIns="0" rIns="0" bIns="0" rtlCol="0" anchor="t" anchorCtr="0"/>
          <a:lstStyle>
            <a:lvl1pPr algn="r">
              <a:defRPr sz="2600">
                <a:solidFill>
                  <a:srgbClr val="60331E"/>
                </a:solidFill>
                <a:latin typeface="Arial" pitchFamily="34" charset="0"/>
                <a:cs typeface="Arial" pitchFamily="34" charset="0"/>
              </a:defRPr>
            </a:lvl1pPr>
          </a:lstStyle>
          <a:p>
            <a:fld id="{CF334F3C-7BAF-4C03-AACA-E4D1384CE40E}" type="slidenum">
              <a:rPr lang="en-GB" smtClean="0"/>
              <a:pPr/>
              <a:t>‹#›</a:t>
            </a:fld>
            <a:endParaRPr lang="en-GB" dirty="0"/>
          </a:p>
        </p:txBody>
      </p:sp>
      <p:cxnSp>
        <p:nvCxnSpPr>
          <p:cNvPr id="10" name="Straight Connector 9"/>
          <p:cNvCxnSpPr/>
          <p:nvPr/>
        </p:nvCxnSpPr>
        <p:spPr>
          <a:xfrm>
            <a:off x="360000" y="1476000"/>
            <a:ext cx="8424000" cy="0"/>
          </a:xfrm>
          <a:prstGeom prst="line">
            <a:avLst/>
          </a:prstGeom>
          <a:ln w="12700">
            <a:solidFill>
              <a:srgbClr val="99918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54" r:id="rId5"/>
    <p:sldLayoutId id="2147483662" r:id="rId6"/>
    <p:sldLayoutId id="2147483664" r:id="rId7"/>
    <p:sldLayoutId id="2147483663" r:id="rId8"/>
    <p:sldLayoutId id="2147483655" r:id="rId9"/>
    <p:sldLayoutId id="2147483661" r:id="rId10"/>
    <p:sldLayoutId id="2147483675" r:id="rId11"/>
  </p:sldLayoutIdLst>
  <p:hf hdr="0" ftr="0" dt="0"/>
  <p:txStyles>
    <p:titleStyle>
      <a:lvl1pPr algn="l" defTabSz="914400" rtl="0" eaLnBrk="1" latinLnBrk="0" hangingPunct="1">
        <a:lnSpc>
          <a:spcPts val="2800"/>
        </a:lnSpc>
        <a:spcBef>
          <a:spcPct val="0"/>
        </a:spcBef>
        <a:buNone/>
        <a:defRPr sz="2600" kern="1200" cap="all" spc="110" baseline="0">
          <a:solidFill>
            <a:srgbClr val="60331E"/>
          </a:solidFill>
          <a:latin typeface="Arial" pitchFamily="34" charset="0"/>
          <a:ea typeface="+mj-ea"/>
          <a:cs typeface="Arial" pitchFamily="34" charset="0"/>
        </a:defRPr>
      </a:lvl1pPr>
    </p:titleStyle>
    <p:bodyStyle>
      <a:lvl1pPr marL="0" indent="0" algn="l" defTabSz="914400" rtl="0" eaLnBrk="1" latinLnBrk="0" hangingPunct="1">
        <a:lnSpc>
          <a:spcPts val="2300"/>
        </a:lnSpc>
        <a:spcBef>
          <a:spcPts val="0"/>
        </a:spcBef>
        <a:spcAft>
          <a:spcPts val="600"/>
        </a:spcAft>
        <a:buFont typeface="Arial" pitchFamily="34" charset="0"/>
        <a:buNone/>
        <a:defRPr sz="2100" kern="1200">
          <a:solidFill>
            <a:srgbClr val="575756"/>
          </a:solidFill>
          <a:latin typeface="Arial" pitchFamily="34" charset="0"/>
          <a:ea typeface="+mn-ea"/>
          <a:cs typeface="Arial" pitchFamily="34" charset="0"/>
        </a:defRPr>
      </a:lvl1pPr>
      <a:lvl2pPr marL="231775" indent="-231775" algn="l" defTabSz="914400" rtl="0" eaLnBrk="1" latinLnBrk="0" hangingPunct="1">
        <a:lnSpc>
          <a:spcPts val="2300"/>
        </a:lnSpc>
        <a:spcBef>
          <a:spcPts val="0"/>
        </a:spcBef>
        <a:spcAft>
          <a:spcPts val="600"/>
        </a:spcAft>
        <a:buFont typeface="Arial" pitchFamily="34" charset="0"/>
        <a:buChar char="–"/>
        <a:defRPr sz="2100" kern="1200">
          <a:solidFill>
            <a:srgbClr val="575756"/>
          </a:solidFill>
          <a:latin typeface="Arial" pitchFamily="34" charset="0"/>
          <a:ea typeface="+mn-ea"/>
          <a:cs typeface="Arial" pitchFamily="34" charset="0"/>
        </a:defRPr>
      </a:lvl2pPr>
      <a:lvl3pPr marL="504825" indent="-231775" algn="l" defTabSz="914400" rtl="0" eaLnBrk="1" latinLnBrk="0" hangingPunct="1">
        <a:lnSpc>
          <a:spcPts val="2300"/>
        </a:lnSpc>
        <a:spcBef>
          <a:spcPts val="0"/>
        </a:spcBef>
        <a:spcAft>
          <a:spcPts val="600"/>
        </a:spcAft>
        <a:buFont typeface="Calibri" pitchFamily="34" charset="0"/>
        <a:buChar char="‒"/>
        <a:defRPr sz="2100" kern="1200">
          <a:solidFill>
            <a:srgbClr val="575756"/>
          </a:solidFill>
          <a:latin typeface="Arial" pitchFamily="34" charset="0"/>
          <a:ea typeface="+mn-ea"/>
          <a:cs typeface="Arial" pitchFamily="34" charset="0"/>
        </a:defRPr>
      </a:lvl3pPr>
      <a:lvl4pPr marL="750888" indent="-217488" algn="l" defTabSz="914400" rtl="0" eaLnBrk="1" latinLnBrk="0" hangingPunct="1">
        <a:lnSpc>
          <a:spcPts val="2000"/>
        </a:lnSpc>
        <a:spcBef>
          <a:spcPts val="0"/>
        </a:spcBef>
        <a:spcAft>
          <a:spcPts val="600"/>
        </a:spcAft>
        <a:buFont typeface="Calibri" pitchFamily="34" charset="0"/>
        <a:buChar char="‒"/>
        <a:defRPr sz="1800" kern="1200">
          <a:solidFill>
            <a:srgbClr val="575756"/>
          </a:solidFill>
          <a:latin typeface="Arial" pitchFamily="34" charset="0"/>
          <a:ea typeface="+mn-ea"/>
          <a:cs typeface="Arial" pitchFamily="34" charset="0"/>
        </a:defRPr>
      </a:lvl4pPr>
      <a:lvl5pPr marL="982663" indent="-204788" algn="l" defTabSz="914400" rtl="0" eaLnBrk="1" latinLnBrk="0" hangingPunct="1">
        <a:lnSpc>
          <a:spcPts val="2000"/>
        </a:lnSpc>
        <a:spcBef>
          <a:spcPts val="0"/>
        </a:spcBef>
        <a:spcAft>
          <a:spcPts val="600"/>
        </a:spcAft>
        <a:buFont typeface="Calibri" pitchFamily="34" charset="0"/>
        <a:buChar char="‒"/>
        <a:defRPr sz="1800" kern="1200">
          <a:solidFill>
            <a:srgbClr val="57575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778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26025821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3200" b="1" kern="1200">
          <a:solidFill>
            <a:srgbClr val="8D0E57"/>
          </a:solidFill>
          <a:latin typeface="Arial"/>
          <a:ea typeface="MS PGothic" pitchFamily="34" charset="-128"/>
          <a:cs typeface="Arial"/>
        </a:defRPr>
      </a:lvl1pPr>
      <a:lvl2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a:ea typeface="MS PGothic" pitchFamily="34" charset="-128"/>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C402F-B428-4856-AA3E-2B15233136A0}" type="datetimeFigureOut">
              <a:rPr lang="en-US" smtClean="0">
                <a:solidFill>
                  <a:prstClr val="black">
                    <a:tint val="75000"/>
                  </a:prstClr>
                </a:solidFill>
              </a:rPr>
              <a:pPr/>
              <a:t>7/20/2016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C6DAD-D6F6-40A8-84A3-0084CE940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827920"/>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ompass-careers.org.uk/"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519" y="1225178"/>
            <a:ext cx="8413750" cy="1251322"/>
          </a:xfrm>
        </p:spPr>
        <p:txBody>
          <a:bodyPr>
            <a:noAutofit/>
          </a:bodyPr>
          <a:lstStyle/>
          <a:p>
            <a:r>
              <a:rPr lang="en-GB" sz="5400" dirty="0" smtClean="0"/>
              <a:t>Good </a:t>
            </a:r>
            <a:r>
              <a:rPr lang="en-GB" sz="5400" dirty="0"/>
              <a:t>Career guidance </a:t>
            </a:r>
          </a:p>
        </p:txBody>
      </p:sp>
      <p:sp>
        <p:nvSpPr>
          <p:cNvPr id="2" name="Rectangle 1"/>
          <p:cNvSpPr/>
          <p:nvPr/>
        </p:nvSpPr>
        <p:spPr>
          <a:xfrm>
            <a:off x="656491" y="3413441"/>
            <a:ext cx="8092339" cy="1077218"/>
          </a:xfrm>
          <a:prstGeom prst="rect">
            <a:avLst/>
          </a:prstGeom>
        </p:spPr>
        <p:txBody>
          <a:bodyPr wrap="square" anchor="t">
            <a:spAutoFit/>
          </a:bodyPr>
          <a:lstStyle/>
          <a:p>
            <a:pPr algn="ctr"/>
            <a:r>
              <a:rPr lang="en-GB" sz="3200" dirty="0" smtClean="0">
                <a:solidFill>
                  <a:srgbClr val="60331E"/>
                </a:solidFill>
                <a:latin typeface="Arial"/>
              </a:rPr>
              <a:t>John Holman, University of York and the Gatsby Foundation</a:t>
            </a:r>
            <a:endParaRPr lang="en-US" sz="3200" dirty="0">
              <a:solidFill>
                <a:srgbClr val="60331E"/>
              </a:solidFill>
              <a:latin typeface="Arial"/>
            </a:endParaRPr>
          </a:p>
        </p:txBody>
      </p:sp>
    </p:spTree>
    <p:extLst>
      <p:ext uri="{BB962C8B-B14F-4D97-AF65-F5344CB8AC3E}">
        <p14:creationId xmlns:p14="http://schemas.microsoft.com/office/powerpoint/2010/main" val="292942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973" t="7763" r="37518" b="79177"/>
          <a:stretch/>
        </p:blipFill>
        <p:spPr bwMode="auto">
          <a:xfrm>
            <a:off x="3942821" y="657118"/>
            <a:ext cx="1132514" cy="678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04484" y="1335365"/>
            <a:ext cx="6723780" cy="3693319"/>
          </a:xfrm>
          <a:prstGeom prst="rect">
            <a:avLst/>
          </a:prstGeom>
          <a:noFill/>
        </p:spPr>
        <p:txBody>
          <a:bodyPr wrap="square" rtlCol="0">
            <a:spAutoFit/>
          </a:bodyPr>
          <a:lstStyle/>
          <a:p>
            <a:pPr algn="ctr"/>
            <a:r>
              <a:rPr lang="en-GB" sz="2600" dirty="0" smtClean="0">
                <a:solidFill>
                  <a:srgbClr val="99918E"/>
                </a:solidFill>
                <a:latin typeface="Arial" panose="020B0604020202020204" pitchFamily="34" charset="0"/>
                <a:cs typeface="Arial" panose="020B0604020202020204" pitchFamily="34" charset="0"/>
              </a:rPr>
              <a:t>STABILITY IS IMPORTANT.</a:t>
            </a:r>
          </a:p>
          <a:p>
            <a:pPr algn="ctr"/>
            <a:r>
              <a:rPr lang="en-GB" sz="2600" dirty="0" smtClean="0">
                <a:solidFill>
                  <a:srgbClr val="99918E"/>
                </a:solidFill>
                <a:latin typeface="Arial" panose="020B0604020202020204" pitchFamily="34" charset="0"/>
                <a:cs typeface="Arial" panose="020B0604020202020204" pitchFamily="34" charset="0"/>
              </a:rPr>
              <a:t> IN COUNTRIES LIKE GERMANY AND FINLAND, THE CAREER GUIDANCE ARRANGEMENTS ARE KNOWN AND UNDERSTOOD BY ALL CONCERNED; PARENTS AND PUPILS KNOW WHERE TO GO AND WHAT HAPPENS NEXT; EMPLOYERS KNOW WHEN AND HOW TO WORK WITH SCHOOLS.</a:t>
            </a:r>
            <a:endParaRPr lang="en-GB" sz="2600" dirty="0">
              <a:solidFill>
                <a:srgbClr val="99918E"/>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973" t="7763" r="37518" b="79177"/>
          <a:stretch/>
        </p:blipFill>
        <p:spPr bwMode="auto">
          <a:xfrm rot="10800000">
            <a:off x="3942821" y="5028685"/>
            <a:ext cx="1132514" cy="678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724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56" r="6056"/>
          <a:stretch/>
        </p:blipFill>
        <p:spPr>
          <a:xfrm>
            <a:off x="-8390" y="0"/>
            <a:ext cx="9152389" cy="6858000"/>
          </a:xfrm>
          <a:prstGeom prst="rect">
            <a:avLst/>
          </a:prstGeom>
        </p:spPr>
      </p:pic>
      <p:sp>
        <p:nvSpPr>
          <p:cNvPr id="5" name="Title 4"/>
          <p:cNvSpPr>
            <a:spLocks noGrp="1"/>
          </p:cNvSpPr>
          <p:nvPr>
            <p:ph type="title"/>
          </p:nvPr>
        </p:nvSpPr>
        <p:spPr>
          <a:xfrm>
            <a:off x="1512277" y="406892"/>
            <a:ext cx="5475898" cy="800585"/>
          </a:xfrm>
        </p:spPr>
        <p:txBody>
          <a:bodyPr>
            <a:normAutofit fontScale="90000"/>
          </a:bodyPr>
          <a:lstStyle/>
          <a:p>
            <a:r>
              <a:rPr lang="en-GB" dirty="0" smtClean="0"/>
              <a:t>Netherlands: the </a:t>
            </a:r>
            <a:r>
              <a:rPr lang="en-US" sz="2400" dirty="0" err="1" smtClean="0"/>
              <a:t>schooldekaan</a:t>
            </a:r>
            <a:r>
              <a:rPr lang="en-US" sz="2400" dirty="0" smtClean="0"/>
              <a:t> (careers coordinator)</a:t>
            </a:r>
            <a:endParaRPr lang="en-GB" dirty="0">
              <a:solidFill>
                <a:srgbClr val="6A635E"/>
              </a:solidFill>
            </a:endParaRPr>
          </a:p>
        </p:txBody>
      </p:sp>
      <p:sp>
        <p:nvSpPr>
          <p:cNvPr id="25" name="TextBox 24"/>
          <p:cNvSpPr txBox="1"/>
          <p:nvPr/>
        </p:nvSpPr>
        <p:spPr>
          <a:xfrm>
            <a:off x="445478" y="1832136"/>
            <a:ext cx="8255994" cy="4401205"/>
          </a:xfrm>
          <a:prstGeom prst="rect">
            <a:avLst/>
          </a:prstGeom>
          <a:noFill/>
        </p:spPr>
        <p:txBody>
          <a:bodyPr wrap="square" rtlCol="0">
            <a:spAutoFit/>
          </a:bodyPr>
          <a:lstStyle/>
          <a:p>
            <a:r>
              <a:rPr lang="en-US" sz="2800" dirty="0">
                <a:solidFill>
                  <a:srgbClr val="575756"/>
                </a:solidFill>
                <a:latin typeface="Arial" panose="020B0604020202020204" pitchFamily="34" charset="0"/>
                <a:cs typeface="Arial" panose="020B0604020202020204" pitchFamily="34" charset="0"/>
              </a:rPr>
              <a:t>C</a:t>
            </a:r>
            <a:r>
              <a:rPr lang="en-US" sz="2800" dirty="0" smtClean="0">
                <a:solidFill>
                  <a:srgbClr val="575756"/>
                </a:solidFill>
                <a:latin typeface="Arial" panose="020B0604020202020204" pitchFamily="34" charset="0"/>
                <a:cs typeface="Arial" panose="020B0604020202020204" pitchFamily="34" charset="0"/>
              </a:rPr>
              <a:t>oordinator </a:t>
            </a:r>
            <a:r>
              <a:rPr lang="en-US" sz="2800" dirty="0">
                <a:solidFill>
                  <a:srgbClr val="575756"/>
                </a:solidFill>
                <a:latin typeface="Arial" panose="020B0604020202020204" pitchFamily="34" charset="0"/>
                <a:cs typeface="Arial" panose="020B0604020202020204" pitchFamily="34" charset="0"/>
              </a:rPr>
              <a:t>of </a:t>
            </a:r>
            <a:r>
              <a:rPr lang="en-US" sz="2800" u="sng" dirty="0" smtClean="0">
                <a:solidFill>
                  <a:srgbClr val="575756"/>
                </a:solidFill>
                <a:latin typeface="Arial" panose="020B0604020202020204" pitchFamily="34" charset="0"/>
                <a:cs typeface="Arial" panose="020B0604020202020204" pitchFamily="34" charset="0"/>
              </a:rPr>
              <a:t>systematic, school-wide</a:t>
            </a:r>
            <a:r>
              <a:rPr lang="en-US" sz="2800" dirty="0" smtClean="0">
                <a:solidFill>
                  <a:srgbClr val="575756"/>
                </a:solidFill>
                <a:latin typeface="Arial" panose="020B0604020202020204" pitchFamily="34" charset="0"/>
                <a:cs typeface="Arial" panose="020B0604020202020204" pitchFamily="34" charset="0"/>
              </a:rPr>
              <a:t> career </a:t>
            </a:r>
            <a:r>
              <a:rPr lang="en-US" sz="2800" dirty="0">
                <a:solidFill>
                  <a:srgbClr val="575756"/>
                </a:solidFill>
                <a:latin typeface="Arial" panose="020B0604020202020204" pitchFamily="34" charset="0"/>
                <a:cs typeface="Arial" panose="020B0604020202020204" pitchFamily="34" charset="0"/>
              </a:rPr>
              <a:t>guidance </a:t>
            </a:r>
            <a:r>
              <a:rPr lang="en-US" sz="2800" dirty="0" smtClean="0">
                <a:solidFill>
                  <a:srgbClr val="575756"/>
                </a:solidFill>
                <a:latin typeface="Arial" panose="020B0604020202020204" pitchFamily="34" charset="0"/>
                <a:cs typeface="Arial" panose="020B0604020202020204" pitchFamily="34" charset="0"/>
              </a:rPr>
              <a:t>activities.  Activities </a:t>
            </a:r>
            <a:r>
              <a:rPr lang="en-US" sz="2800" dirty="0">
                <a:solidFill>
                  <a:srgbClr val="575756"/>
                </a:solidFill>
                <a:latin typeface="Arial" panose="020B0604020202020204" pitchFamily="34" charset="0"/>
                <a:cs typeface="Arial" panose="020B0604020202020204" pitchFamily="34" charset="0"/>
              </a:rPr>
              <a:t>include:</a:t>
            </a:r>
          </a:p>
          <a:p>
            <a:r>
              <a:rPr lang="en-US" sz="2800" dirty="0">
                <a:solidFill>
                  <a:srgbClr val="575756"/>
                </a:solidFill>
                <a:latin typeface="Arial" panose="020B0604020202020204" pitchFamily="34" charset="0"/>
                <a:cs typeface="Arial" panose="020B0604020202020204" pitchFamily="34" charset="0"/>
              </a:rPr>
              <a:t>– Provision of </a:t>
            </a:r>
            <a:r>
              <a:rPr lang="en-US" sz="2800" dirty="0" smtClean="0">
                <a:solidFill>
                  <a:srgbClr val="575756"/>
                </a:solidFill>
                <a:latin typeface="Arial" panose="020B0604020202020204" pitchFamily="34" charset="0"/>
                <a:cs typeface="Arial" panose="020B0604020202020204" pitchFamily="34" charset="0"/>
              </a:rPr>
              <a:t>information;</a:t>
            </a:r>
            <a:endParaRPr lang="en-US" sz="2800" dirty="0">
              <a:solidFill>
                <a:srgbClr val="575756"/>
              </a:solidFill>
              <a:latin typeface="Arial" panose="020B0604020202020204" pitchFamily="34" charset="0"/>
              <a:cs typeface="Arial" panose="020B0604020202020204" pitchFamily="34" charset="0"/>
            </a:endParaRPr>
          </a:p>
          <a:p>
            <a:r>
              <a:rPr lang="en-US" sz="2800" dirty="0">
                <a:solidFill>
                  <a:srgbClr val="575756"/>
                </a:solidFill>
                <a:latin typeface="Arial" panose="020B0604020202020204" pitchFamily="34" charset="0"/>
                <a:cs typeface="Arial" panose="020B0604020202020204" pitchFamily="34" charset="0"/>
              </a:rPr>
              <a:t>– Provision of one-to-one guidance;</a:t>
            </a:r>
          </a:p>
          <a:p>
            <a:r>
              <a:rPr lang="en-US" sz="2800" dirty="0">
                <a:solidFill>
                  <a:srgbClr val="575756"/>
                </a:solidFill>
                <a:latin typeface="Arial" panose="020B0604020202020204" pitchFamily="34" charset="0"/>
                <a:cs typeface="Arial" panose="020B0604020202020204" pitchFamily="34" charset="0"/>
              </a:rPr>
              <a:t>– Coordination of careers activities by the team of </a:t>
            </a:r>
            <a:r>
              <a:rPr lang="en-US" sz="2800" dirty="0" smtClean="0">
                <a:solidFill>
                  <a:srgbClr val="575756"/>
                </a:solidFill>
                <a:latin typeface="Arial" panose="020B0604020202020204" pitchFamily="34" charset="0"/>
                <a:cs typeface="Arial" panose="020B0604020202020204" pitchFamily="34" charset="0"/>
              </a:rPr>
              <a:t>tutors;</a:t>
            </a:r>
            <a:endParaRPr lang="en-US" sz="2800" dirty="0">
              <a:solidFill>
                <a:srgbClr val="575756"/>
              </a:solidFill>
              <a:latin typeface="Arial" panose="020B0604020202020204" pitchFamily="34" charset="0"/>
              <a:cs typeface="Arial" panose="020B0604020202020204" pitchFamily="34" charset="0"/>
            </a:endParaRPr>
          </a:p>
          <a:p>
            <a:r>
              <a:rPr lang="en-US" sz="2800" dirty="0">
                <a:solidFill>
                  <a:srgbClr val="575756"/>
                </a:solidFill>
                <a:latin typeface="Arial" panose="020B0604020202020204" pitchFamily="34" charset="0"/>
                <a:cs typeface="Arial" panose="020B0604020202020204" pitchFamily="34" charset="0"/>
              </a:rPr>
              <a:t>– Facilitating school-industry links</a:t>
            </a:r>
            <a:r>
              <a:rPr lang="en-US" sz="2800" dirty="0" smtClean="0">
                <a:solidFill>
                  <a:srgbClr val="575756"/>
                </a:solidFill>
                <a:latin typeface="Arial" panose="020B0604020202020204" pitchFamily="34" charset="0"/>
                <a:cs typeface="Arial" panose="020B0604020202020204" pitchFamily="34" charset="0"/>
              </a:rPr>
              <a:t>.</a:t>
            </a:r>
          </a:p>
          <a:p>
            <a:endParaRPr lang="en-GB" sz="2800" dirty="0">
              <a:solidFill>
                <a:srgbClr val="575756"/>
              </a:solidFill>
              <a:latin typeface="Arial" panose="020B0604020202020204" pitchFamily="34" charset="0"/>
              <a:cs typeface="Arial" panose="020B0604020202020204" pitchFamily="34" charset="0"/>
            </a:endParaRPr>
          </a:p>
          <a:p>
            <a:r>
              <a:rPr lang="en-US" sz="2800" dirty="0">
                <a:solidFill>
                  <a:srgbClr val="575756"/>
                </a:solidFill>
                <a:latin typeface="Arial" panose="020B0604020202020204" pitchFamily="34" charset="0"/>
                <a:cs typeface="Arial" panose="020B0604020202020204" pitchFamily="34" charset="0"/>
              </a:rPr>
              <a:t>S</a:t>
            </a:r>
            <a:r>
              <a:rPr lang="en-US" sz="2800" dirty="0" smtClean="0">
                <a:solidFill>
                  <a:srgbClr val="575756"/>
                </a:solidFill>
                <a:latin typeface="Arial" panose="020B0604020202020204" pitchFamily="34" charset="0"/>
                <a:cs typeface="Arial" panose="020B0604020202020204" pitchFamily="34" charset="0"/>
              </a:rPr>
              <a:t>upported </a:t>
            </a:r>
            <a:r>
              <a:rPr lang="en-US" sz="2800" dirty="0">
                <a:solidFill>
                  <a:srgbClr val="575756"/>
                </a:solidFill>
                <a:latin typeface="Arial" panose="020B0604020202020204" pitchFamily="34" charset="0"/>
                <a:cs typeface="Arial" panose="020B0604020202020204" pitchFamily="34" charset="0"/>
              </a:rPr>
              <a:t>and valued by school principals</a:t>
            </a:r>
          </a:p>
          <a:p>
            <a:r>
              <a:rPr lang="en-US" sz="2800" dirty="0">
                <a:solidFill>
                  <a:srgbClr val="575756"/>
                </a:solidFill>
                <a:latin typeface="Arial" panose="020B0604020202020204" pitchFamily="34" charset="0"/>
                <a:cs typeface="Arial" panose="020B0604020202020204" pitchFamily="34" charset="0"/>
              </a:rPr>
              <a:t>as a central part of the school’s mission. </a:t>
            </a:r>
            <a:endParaRPr lang="en-GB" sz="2800" dirty="0">
              <a:solidFill>
                <a:srgbClr val="575756"/>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77" y="409241"/>
            <a:ext cx="861615" cy="60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0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60000" y="386862"/>
            <a:ext cx="8410513" cy="901567"/>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600" kern="1200" cap="all" spc="110" baseline="0">
                <a:solidFill>
                  <a:srgbClr val="60331E"/>
                </a:solidFill>
                <a:latin typeface="Arial" pitchFamily="34" charset="0"/>
                <a:ea typeface="+mj-ea"/>
                <a:cs typeface="Arial" pitchFamily="34" charset="0"/>
              </a:defRPr>
            </a:lvl1pPr>
          </a:lstStyle>
          <a:p>
            <a:pPr>
              <a:lnSpc>
                <a:spcPct val="100000"/>
              </a:lnSpc>
            </a:pPr>
            <a:r>
              <a:rPr lang="en-GB" sz="3200" dirty="0" smtClean="0"/>
              <a:t>The Eight benchmarks</a:t>
            </a:r>
          </a:p>
          <a:p>
            <a:pPr>
              <a:lnSpc>
                <a:spcPct val="100000"/>
              </a:lnSpc>
            </a:pPr>
            <a:endParaRPr lang="en-GB" sz="3200" dirty="0"/>
          </a:p>
        </p:txBody>
      </p:sp>
      <p:sp>
        <p:nvSpPr>
          <p:cNvPr id="10" name="Title 4"/>
          <p:cNvSpPr txBox="1">
            <a:spLocks/>
          </p:cNvSpPr>
          <p:nvPr/>
        </p:nvSpPr>
        <p:spPr>
          <a:xfrm>
            <a:off x="412753" y="1687189"/>
            <a:ext cx="8410513" cy="499923"/>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600" kern="1200" cap="all" spc="110" baseline="0">
                <a:solidFill>
                  <a:srgbClr val="60331E"/>
                </a:solidFill>
                <a:latin typeface="Arial" pitchFamily="34" charset="0"/>
                <a:ea typeface="+mj-ea"/>
                <a:cs typeface="Arial" pitchFamily="34" charset="0"/>
              </a:defRPr>
            </a:lvl1pPr>
          </a:lstStyle>
          <a:p>
            <a:pPr>
              <a:lnSpc>
                <a:spcPct val="100000"/>
              </a:lnSpc>
            </a:pPr>
            <a:r>
              <a:rPr lang="en-GB" sz="2800" dirty="0" smtClean="0">
                <a:solidFill>
                  <a:srgbClr val="9A4C10"/>
                </a:solidFill>
              </a:rPr>
              <a:t>1</a:t>
            </a:r>
            <a:r>
              <a:rPr lang="en-GB" sz="2800" dirty="0">
                <a:solidFill>
                  <a:srgbClr val="9A4C10"/>
                </a:solidFill>
              </a:rPr>
              <a:t>. A </a:t>
            </a:r>
            <a:r>
              <a:rPr lang="en-GB" sz="2800" cap="none" dirty="0" smtClean="0">
                <a:solidFill>
                  <a:srgbClr val="9A4C10"/>
                </a:solidFill>
              </a:rPr>
              <a:t>stable careers programme</a:t>
            </a:r>
          </a:p>
          <a:p>
            <a:pPr>
              <a:lnSpc>
                <a:spcPct val="100000"/>
              </a:lnSpc>
            </a:pPr>
            <a:endParaRPr lang="en-GB" sz="3200" dirty="0"/>
          </a:p>
        </p:txBody>
      </p:sp>
      <p:sp>
        <p:nvSpPr>
          <p:cNvPr id="9" name="Rectangle 8"/>
          <p:cNvSpPr/>
          <p:nvPr/>
        </p:nvSpPr>
        <p:spPr>
          <a:xfrm>
            <a:off x="373273" y="2281072"/>
            <a:ext cx="8397240" cy="3477875"/>
          </a:xfrm>
          <a:prstGeom prst="rect">
            <a:avLst/>
          </a:prstGeom>
        </p:spPr>
        <p:txBody>
          <a:bodyPr wrap="square">
            <a:spAutoFit/>
          </a:bodyPr>
          <a:lstStyle/>
          <a:p>
            <a:r>
              <a:rPr lang="en-US" sz="2000" dirty="0" smtClean="0">
                <a:solidFill>
                  <a:srgbClr val="565A5C"/>
                </a:solidFill>
                <a:latin typeface="Arial" panose="020B0604020202020204" pitchFamily="34" charset="0"/>
                <a:cs typeface="Arial" panose="020B0604020202020204" pitchFamily="34" charset="0"/>
              </a:rPr>
              <a:t>1.1 Every </a:t>
            </a:r>
            <a:r>
              <a:rPr lang="en-US" sz="2000" dirty="0">
                <a:solidFill>
                  <a:srgbClr val="565A5C"/>
                </a:solidFill>
                <a:latin typeface="Arial" panose="020B0604020202020204" pitchFamily="34" charset="0"/>
                <a:cs typeface="Arial" panose="020B0604020202020204" pitchFamily="34" charset="0"/>
              </a:rPr>
              <a:t>school should have a structured careers programme that has the explicit backing of the senior management team, and has an identified and appropriately trained person of authority responsible for </a:t>
            </a:r>
            <a:r>
              <a:rPr lang="en-US" sz="2000" dirty="0" smtClean="0">
                <a:solidFill>
                  <a:srgbClr val="565A5C"/>
                </a:solidFill>
                <a:latin typeface="Arial" panose="020B0604020202020204" pitchFamily="34" charset="0"/>
                <a:cs typeface="Arial" panose="020B0604020202020204" pitchFamily="34" charset="0"/>
              </a:rPr>
              <a:t>it.</a:t>
            </a:r>
          </a:p>
          <a:p>
            <a:endParaRPr lang="en-US" sz="2000" dirty="0">
              <a:solidFill>
                <a:srgbClr val="565A5C"/>
              </a:solidFill>
              <a:latin typeface="Arial" panose="020B0604020202020204" pitchFamily="34" charset="0"/>
              <a:cs typeface="Arial" panose="020B0604020202020204" pitchFamily="34" charset="0"/>
            </a:endParaRPr>
          </a:p>
          <a:p>
            <a:r>
              <a:rPr lang="en-US" sz="2000" dirty="0" smtClean="0">
                <a:solidFill>
                  <a:srgbClr val="565A5C"/>
                </a:solidFill>
                <a:latin typeface="Arial" panose="020B0604020202020204" pitchFamily="34" charset="0"/>
                <a:cs typeface="Arial" panose="020B0604020202020204" pitchFamily="34" charset="0"/>
              </a:rPr>
              <a:t>1.2 </a:t>
            </a:r>
            <a:r>
              <a:rPr lang="en-US" sz="2000" dirty="0">
                <a:solidFill>
                  <a:srgbClr val="565A5C"/>
                </a:solidFill>
                <a:latin typeface="Arial" panose="020B0604020202020204" pitchFamily="34" charset="0"/>
                <a:cs typeface="Arial" panose="020B0604020202020204" pitchFamily="34" charset="0"/>
              </a:rPr>
              <a:t>The careers programme should be published on the school’s website in a way that enables pupils, parents, teachers and employers to understand the school’s offer in this area. </a:t>
            </a:r>
            <a:endParaRPr lang="en-US" sz="2000" dirty="0" smtClean="0">
              <a:solidFill>
                <a:srgbClr val="565A5C"/>
              </a:solidFill>
              <a:latin typeface="Arial" panose="020B0604020202020204" pitchFamily="34" charset="0"/>
              <a:cs typeface="Arial" panose="020B0604020202020204" pitchFamily="34" charset="0"/>
            </a:endParaRPr>
          </a:p>
          <a:p>
            <a:endParaRPr lang="en-US" sz="2000" dirty="0">
              <a:solidFill>
                <a:srgbClr val="565A5C"/>
              </a:solidFill>
              <a:latin typeface="Arial" panose="020B0604020202020204" pitchFamily="34" charset="0"/>
              <a:cs typeface="Arial" panose="020B0604020202020204" pitchFamily="34" charset="0"/>
            </a:endParaRPr>
          </a:p>
          <a:p>
            <a:r>
              <a:rPr lang="en-US" sz="2000" dirty="0" smtClean="0">
                <a:solidFill>
                  <a:srgbClr val="565A5C"/>
                </a:solidFill>
                <a:latin typeface="Arial" panose="020B0604020202020204" pitchFamily="34" charset="0"/>
                <a:cs typeface="Arial" panose="020B0604020202020204" pitchFamily="34" charset="0"/>
              </a:rPr>
              <a:t>1.3 </a:t>
            </a:r>
            <a:r>
              <a:rPr lang="en-US" sz="2000" dirty="0">
                <a:solidFill>
                  <a:srgbClr val="565A5C"/>
                </a:solidFill>
                <a:latin typeface="Arial" panose="020B0604020202020204" pitchFamily="34" charset="0"/>
                <a:cs typeface="Arial" panose="020B0604020202020204" pitchFamily="34" charset="0"/>
              </a:rPr>
              <a:t>The programme should be regularly evaluated with feedback from pupils, parents, teachers and employers as part of the evaluation process.</a:t>
            </a:r>
            <a:endParaRPr lang="en-GB" sz="20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951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9918E">
              <a:alpha val="90000"/>
            </a:srgbClr>
          </a:solidFill>
          <a:ln>
            <a:solidFill>
              <a:srgbClr val="98B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918E"/>
              </a:solidFill>
            </a:endParaRPr>
          </a:p>
        </p:txBody>
      </p:sp>
      <p:cxnSp>
        <p:nvCxnSpPr>
          <p:cNvPr id="3" name="Straight Connector 2"/>
          <p:cNvCxnSpPr/>
          <p:nvPr/>
        </p:nvCxnSpPr>
        <p:spPr>
          <a:xfrm>
            <a:off x="331513" y="4432663"/>
            <a:ext cx="0" cy="14369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6975" y="4273957"/>
            <a:ext cx="8812487" cy="1754326"/>
          </a:xfrm>
          <a:prstGeom prst="rect">
            <a:avLst/>
          </a:prstGeom>
          <a:noFill/>
        </p:spPr>
        <p:txBody>
          <a:bodyPr wrap="square" rtlCol="0">
            <a:spAutoFit/>
          </a:bodyPr>
          <a:lstStyle/>
          <a:p>
            <a:r>
              <a:rPr lang="en-US" sz="5400" dirty="0">
                <a:solidFill>
                  <a:prstClr val="white"/>
                </a:solidFill>
                <a:latin typeface="Arial" panose="020B0604020202020204" pitchFamily="34" charset="0"/>
                <a:cs typeface="Arial" panose="020B0604020202020204" pitchFamily="34" charset="0"/>
              </a:rPr>
              <a:t>Encounters with employers and employees</a:t>
            </a:r>
          </a:p>
        </p:txBody>
      </p:sp>
      <p:sp>
        <p:nvSpPr>
          <p:cNvPr id="6" name="TextBox 5"/>
          <p:cNvSpPr txBox="1"/>
          <p:nvPr/>
        </p:nvSpPr>
        <p:spPr>
          <a:xfrm>
            <a:off x="269965" y="161168"/>
            <a:ext cx="1698172" cy="1569660"/>
          </a:xfrm>
          <a:prstGeom prst="rect">
            <a:avLst/>
          </a:prstGeom>
          <a:noFill/>
        </p:spPr>
        <p:txBody>
          <a:bodyPr wrap="square" rtlCol="0">
            <a:spAutoFit/>
          </a:bodyPr>
          <a:lstStyle/>
          <a:p>
            <a:r>
              <a:rPr lang="en-GB" sz="9600" dirty="0">
                <a:solidFill>
                  <a:prstClr val="white"/>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32700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86862"/>
            <a:ext cx="8209569" cy="901567"/>
          </a:xfrm>
        </p:spPr>
        <p:txBody>
          <a:bodyPr>
            <a:normAutofit/>
          </a:bodyPr>
          <a:lstStyle/>
          <a:p>
            <a:r>
              <a:rPr lang="en-GB" dirty="0" smtClean="0"/>
              <a:t>The Eight </a:t>
            </a:r>
            <a:r>
              <a:rPr lang="en-GB" dirty="0"/>
              <a:t>benchmarks for providing good career guidance</a:t>
            </a:r>
            <a:endParaRPr lang="en-GB" dirty="0">
              <a:solidFill>
                <a:srgbClr val="6A635E"/>
              </a:solidFill>
            </a:endParaRPr>
          </a:p>
        </p:txBody>
      </p:sp>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360000" y="1655532"/>
            <a:ext cx="8678492" cy="523220"/>
          </a:xfrm>
          <a:prstGeom prst="rect">
            <a:avLst/>
          </a:prstGeom>
        </p:spPr>
        <p:txBody>
          <a:bodyPr wrap="square">
            <a:spAutoFit/>
          </a:bodyPr>
          <a:lstStyle/>
          <a:p>
            <a:r>
              <a:rPr lang="en-GB" sz="2800" dirty="0" smtClean="0">
                <a:solidFill>
                  <a:srgbClr val="9A4C10"/>
                </a:solidFill>
                <a:latin typeface="Arial" panose="020B0604020202020204" pitchFamily="34" charset="0"/>
                <a:cs typeface="Arial" panose="020B0604020202020204" pitchFamily="34" charset="0"/>
              </a:rPr>
              <a:t>5. Encounters with employers and </a:t>
            </a:r>
            <a:r>
              <a:rPr lang="en-GB" sz="2800" dirty="0">
                <a:solidFill>
                  <a:srgbClr val="9A4C10"/>
                </a:solidFill>
                <a:latin typeface="Arial" panose="020B0604020202020204" pitchFamily="34" charset="0"/>
                <a:cs typeface="Arial" panose="020B0604020202020204" pitchFamily="34" charset="0"/>
              </a:rPr>
              <a:t>employees</a:t>
            </a:r>
          </a:p>
        </p:txBody>
      </p:sp>
      <p:sp>
        <p:nvSpPr>
          <p:cNvPr id="4" name="Rectangle 3"/>
          <p:cNvSpPr/>
          <p:nvPr/>
        </p:nvSpPr>
        <p:spPr>
          <a:xfrm>
            <a:off x="360000" y="2545855"/>
            <a:ext cx="8326800" cy="707886"/>
          </a:xfrm>
          <a:prstGeom prst="rect">
            <a:avLst/>
          </a:prstGeom>
        </p:spPr>
        <p:txBody>
          <a:bodyPr wrap="square">
            <a:spAutoFit/>
          </a:bodyPr>
          <a:lstStyle/>
          <a:p>
            <a:r>
              <a:rPr lang="en-US" sz="2000" dirty="0">
                <a:solidFill>
                  <a:srgbClr val="565A5C"/>
                </a:solidFill>
                <a:latin typeface="Arial" panose="020B0604020202020204" pitchFamily="34" charset="0"/>
                <a:cs typeface="Arial" panose="020B0604020202020204" pitchFamily="34" charset="0"/>
              </a:rPr>
              <a:t>5.1 Every year, from the age of 11, pupils should participate in at least one meaningful encounter with an </a:t>
            </a:r>
            <a:r>
              <a:rPr lang="en-US" sz="2000" dirty="0" smtClean="0">
                <a:solidFill>
                  <a:srgbClr val="565A5C"/>
                </a:solidFill>
                <a:latin typeface="Arial" panose="020B0604020202020204" pitchFamily="34" charset="0"/>
                <a:cs typeface="Arial" panose="020B0604020202020204" pitchFamily="34" charset="0"/>
              </a:rPr>
              <a:t>employer.</a:t>
            </a:r>
            <a:endParaRPr lang="en-GB" sz="20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001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6056" r="6056"/>
          <a:stretch/>
        </p:blipFill>
        <p:spPr>
          <a:xfrm>
            <a:off x="0" y="0"/>
            <a:ext cx="9152389" cy="6858000"/>
          </a:xfrm>
          <a:prstGeom prst="rect">
            <a:avLst/>
          </a:prstGeom>
        </p:spPr>
      </p:pic>
      <p:sp>
        <p:nvSpPr>
          <p:cNvPr id="5" name="Title 4"/>
          <p:cNvSpPr>
            <a:spLocks noGrp="1"/>
          </p:cNvSpPr>
          <p:nvPr>
            <p:ph type="title"/>
          </p:nvPr>
        </p:nvSpPr>
        <p:spPr>
          <a:xfrm>
            <a:off x="1512277" y="406892"/>
            <a:ext cx="5475898" cy="800585"/>
          </a:xfrm>
        </p:spPr>
        <p:txBody>
          <a:bodyPr/>
          <a:lstStyle/>
          <a:p>
            <a:r>
              <a:rPr lang="en-GB" dirty="0" smtClean="0"/>
              <a:t>Germany: employer engagement</a:t>
            </a:r>
            <a:endParaRPr lang="en-GB" dirty="0">
              <a:solidFill>
                <a:srgbClr val="6A635E"/>
              </a:solidFill>
            </a:endParaRPr>
          </a:p>
        </p:txBody>
      </p:sp>
      <p:sp>
        <p:nvSpPr>
          <p:cNvPr id="25" name="TextBox 24"/>
          <p:cNvSpPr txBox="1"/>
          <p:nvPr/>
        </p:nvSpPr>
        <p:spPr>
          <a:xfrm>
            <a:off x="436636" y="1614369"/>
            <a:ext cx="8347364" cy="4401205"/>
          </a:xfrm>
          <a:prstGeom prst="rect">
            <a:avLst/>
          </a:prstGeom>
          <a:noFill/>
        </p:spPr>
        <p:txBody>
          <a:bodyPr wrap="square" rtlCol="0">
            <a:spAutoFit/>
          </a:bodyPr>
          <a:lstStyle/>
          <a:p>
            <a:r>
              <a:rPr lang="en-US" sz="2800" dirty="0">
                <a:solidFill>
                  <a:srgbClr val="575756"/>
                </a:solidFill>
                <a:latin typeface="Arial" panose="020B0604020202020204" pitchFamily="34" charset="0"/>
                <a:cs typeface="Arial" panose="020B0604020202020204" pitchFamily="34" charset="0"/>
              </a:rPr>
              <a:t>The deep principle is the close, trusting </a:t>
            </a:r>
            <a:r>
              <a:rPr lang="en-US" sz="2800" dirty="0" smtClean="0">
                <a:solidFill>
                  <a:srgbClr val="575756"/>
                </a:solidFill>
                <a:latin typeface="Arial" panose="020B0604020202020204" pitchFamily="34" charset="0"/>
                <a:cs typeface="Arial" panose="020B0604020202020204" pitchFamily="34" charset="0"/>
              </a:rPr>
              <a:t>relationship between </a:t>
            </a:r>
            <a:r>
              <a:rPr lang="en-US" sz="2800" dirty="0">
                <a:solidFill>
                  <a:srgbClr val="575756"/>
                </a:solidFill>
                <a:latin typeface="Arial" panose="020B0604020202020204" pitchFamily="34" charset="0"/>
                <a:cs typeface="Arial" panose="020B0604020202020204" pitchFamily="34" charset="0"/>
              </a:rPr>
              <a:t>employers and the education system. Employers are committed not only to </a:t>
            </a:r>
            <a:r>
              <a:rPr lang="en-US" sz="2800" dirty="0" smtClean="0">
                <a:solidFill>
                  <a:srgbClr val="575756"/>
                </a:solidFill>
                <a:latin typeface="Arial" panose="020B0604020202020204" pitchFamily="34" charset="0"/>
                <a:cs typeface="Arial" panose="020B0604020202020204" pitchFamily="34" charset="0"/>
              </a:rPr>
              <a:t>apprenticeships, but </a:t>
            </a:r>
            <a:r>
              <a:rPr lang="en-US" sz="2800" dirty="0">
                <a:solidFill>
                  <a:srgbClr val="575756"/>
                </a:solidFill>
                <a:latin typeface="Arial" panose="020B0604020202020204" pitchFamily="34" charset="0"/>
                <a:cs typeface="Arial" panose="020B0604020202020204" pitchFamily="34" charset="0"/>
              </a:rPr>
              <a:t>to a very wide range of activities with </a:t>
            </a:r>
            <a:r>
              <a:rPr lang="en-US" sz="2800" dirty="0" smtClean="0">
                <a:solidFill>
                  <a:srgbClr val="575756"/>
                </a:solidFill>
                <a:latin typeface="Arial" panose="020B0604020202020204" pitchFamily="34" charset="0"/>
                <a:cs typeface="Arial" panose="020B0604020202020204" pitchFamily="34" charset="0"/>
              </a:rPr>
              <a:t>schools. </a:t>
            </a:r>
            <a:r>
              <a:rPr lang="en-US" sz="2800" dirty="0">
                <a:solidFill>
                  <a:srgbClr val="575756"/>
                </a:solidFill>
                <a:latin typeface="Arial" panose="020B0604020202020204" pitchFamily="34" charset="0"/>
                <a:cs typeface="Arial" panose="020B0604020202020204" pitchFamily="34" charset="0"/>
              </a:rPr>
              <a:t>This commitment comes partly from a need to recruit skilled and qualified </a:t>
            </a:r>
            <a:r>
              <a:rPr lang="en-US" sz="2800" dirty="0" smtClean="0">
                <a:solidFill>
                  <a:srgbClr val="575756"/>
                </a:solidFill>
                <a:latin typeface="Arial" panose="020B0604020202020204" pitchFamily="34" charset="0"/>
                <a:cs typeface="Arial" panose="020B0604020202020204" pitchFamily="34" charset="0"/>
              </a:rPr>
              <a:t>people, </a:t>
            </a:r>
            <a:r>
              <a:rPr lang="en-US" sz="2800" dirty="0">
                <a:solidFill>
                  <a:srgbClr val="575756"/>
                </a:solidFill>
                <a:latin typeface="Arial" panose="020B0604020202020204" pitchFamily="34" charset="0"/>
                <a:cs typeface="Arial" panose="020B0604020202020204" pitchFamily="34" charset="0"/>
              </a:rPr>
              <a:t>and partly from a genuine sense of social responsibility. Employers do not rely on </a:t>
            </a:r>
            <a:r>
              <a:rPr lang="en-US" sz="2800" dirty="0" smtClean="0">
                <a:solidFill>
                  <a:srgbClr val="575756"/>
                </a:solidFill>
                <a:latin typeface="Arial" panose="020B0604020202020204" pitchFamily="34" charset="0"/>
                <a:cs typeface="Arial" panose="020B0604020202020204" pitchFamily="34" charset="0"/>
              </a:rPr>
              <a:t>incentives or </a:t>
            </a:r>
            <a:r>
              <a:rPr lang="en-US" sz="2800" dirty="0">
                <a:solidFill>
                  <a:srgbClr val="575756"/>
                </a:solidFill>
                <a:latin typeface="Arial" panose="020B0604020202020204" pitchFamily="34" charset="0"/>
                <a:cs typeface="Arial" panose="020B0604020202020204" pitchFamily="34" charset="0"/>
              </a:rPr>
              <a:t>subsidies from government to get involved with schools and training providers.</a:t>
            </a:r>
            <a:endParaRPr lang="en-GB" sz="2800" dirty="0">
              <a:solidFill>
                <a:srgbClr val="575756"/>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25" t="11835" r="10536" b="11756"/>
          <a:stretch/>
        </p:blipFill>
        <p:spPr bwMode="auto">
          <a:xfrm>
            <a:off x="436636" y="442061"/>
            <a:ext cx="855786" cy="60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885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6056" r="6056"/>
          <a:stretch/>
        </p:blipFill>
        <p:spPr>
          <a:xfrm>
            <a:off x="0" y="0"/>
            <a:ext cx="9152389" cy="6858000"/>
          </a:xfrm>
          <a:prstGeom prst="rect">
            <a:avLst/>
          </a:prstGeom>
        </p:spPr>
      </p:pic>
      <p:sp>
        <p:nvSpPr>
          <p:cNvPr id="5" name="Title 4"/>
          <p:cNvSpPr>
            <a:spLocks noGrp="1"/>
          </p:cNvSpPr>
          <p:nvPr>
            <p:ph type="title"/>
          </p:nvPr>
        </p:nvSpPr>
        <p:spPr>
          <a:xfrm>
            <a:off x="1512277" y="406892"/>
            <a:ext cx="5475898" cy="800585"/>
          </a:xfrm>
        </p:spPr>
        <p:txBody>
          <a:bodyPr/>
          <a:lstStyle/>
          <a:p>
            <a:r>
              <a:rPr lang="en-GB" dirty="0" smtClean="0"/>
              <a:t>Germany: employer engagement</a:t>
            </a:r>
            <a:endParaRPr lang="en-GB" dirty="0">
              <a:solidFill>
                <a:srgbClr val="6A635E"/>
              </a:solidFill>
            </a:endParaRPr>
          </a:p>
        </p:txBody>
      </p:sp>
      <p:sp>
        <p:nvSpPr>
          <p:cNvPr id="25" name="TextBox 24"/>
          <p:cNvSpPr txBox="1"/>
          <p:nvPr/>
        </p:nvSpPr>
        <p:spPr>
          <a:xfrm>
            <a:off x="436635" y="1721622"/>
            <a:ext cx="8537243" cy="1384995"/>
          </a:xfrm>
          <a:prstGeom prst="rect">
            <a:avLst/>
          </a:prstGeom>
          <a:noFill/>
        </p:spPr>
        <p:txBody>
          <a:bodyPr wrap="square" rtlCol="0">
            <a:spAutoFit/>
          </a:bodyPr>
          <a:lstStyle/>
          <a:p>
            <a:pPr marL="457200" indent="-457200">
              <a:buFont typeface="Symbol" panose="05050102010706020507" pitchFamily="18" charset="2"/>
              <a:buChar char=""/>
            </a:pPr>
            <a:r>
              <a:rPr lang="en-US" sz="2800" dirty="0">
                <a:solidFill>
                  <a:srgbClr val="575756"/>
                </a:solidFill>
                <a:latin typeface="Arial" panose="020B0604020202020204" pitchFamily="34" charset="0"/>
                <a:cs typeface="Arial" panose="020B0604020202020204" pitchFamily="34" charset="0"/>
              </a:rPr>
              <a:t>Apprentices and trainees are used to communicate directly with pupils when employers visit </a:t>
            </a:r>
            <a:r>
              <a:rPr lang="en-US" sz="2800" dirty="0" smtClean="0">
                <a:solidFill>
                  <a:srgbClr val="575756"/>
                </a:solidFill>
                <a:latin typeface="Arial" panose="020B0604020202020204" pitchFamily="34" charset="0"/>
                <a:cs typeface="Arial" panose="020B0604020202020204" pitchFamily="34" charset="0"/>
              </a:rPr>
              <a:t>schools or </a:t>
            </a:r>
            <a:r>
              <a:rPr lang="en-US" sz="2800" dirty="0">
                <a:solidFill>
                  <a:srgbClr val="575756"/>
                </a:solidFill>
                <a:latin typeface="Arial" panose="020B0604020202020204" pitchFamily="34" charset="0"/>
                <a:cs typeface="Arial" panose="020B0604020202020204" pitchFamily="34" charset="0"/>
              </a:rPr>
              <a:t>schools visit workplaces.</a:t>
            </a:r>
            <a:endParaRPr lang="en-GB" sz="2800" dirty="0">
              <a:solidFill>
                <a:srgbClr val="575756"/>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25" t="11835" r="10536" b="11756"/>
          <a:stretch/>
        </p:blipFill>
        <p:spPr bwMode="auto">
          <a:xfrm>
            <a:off x="436636" y="442061"/>
            <a:ext cx="855786" cy="60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662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334F3C-7BAF-4C03-AACA-E4D1384CE40E}" type="slidenum">
              <a:rPr lang="en-GB" smtClean="0"/>
              <a:pPr/>
              <a:t>17</a:t>
            </a:fld>
            <a:endParaRPr lang="en-GB"/>
          </a:p>
        </p:txBody>
      </p:sp>
      <p:sp>
        <p:nvSpPr>
          <p:cNvPr id="3" name="Content Placeholder 2"/>
          <p:cNvSpPr>
            <a:spLocks noGrp="1"/>
          </p:cNvSpPr>
          <p:nvPr>
            <p:ph sz="quarter" idx="13"/>
          </p:nvPr>
        </p:nvSpPr>
        <p:spPr/>
        <p:txBody>
          <a:bodyPr>
            <a:normAutofit/>
          </a:bodyPr>
          <a:lstStyle/>
          <a:p>
            <a:pPr>
              <a:spcAft>
                <a:spcPts val="1200"/>
              </a:spcAft>
            </a:pPr>
            <a:r>
              <a:rPr lang="en-GB" dirty="0"/>
              <a:t>Common framework of 15 routes for covering all employment-based and college-based technical education at levels 2 to 5. </a:t>
            </a:r>
          </a:p>
          <a:p>
            <a:pPr>
              <a:spcAft>
                <a:spcPts val="1200"/>
              </a:spcAft>
            </a:pPr>
            <a:r>
              <a:rPr lang="en-GB" dirty="0"/>
              <a:t>At 16-19 technical education will have two modes of learning:</a:t>
            </a:r>
          </a:p>
          <a:p>
            <a:pPr lvl="1">
              <a:spcAft>
                <a:spcPts val="1200"/>
              </a:spcAft>
            </a:pPr>
            <a:r>
              <a:rPr lang="en-GB" dirty="0"/>
              <a:t>Employment-based. Typically  an Apprenticeship, usually at level 2 or level 3.</a:t>
            </a:r>
          </a:p>
          <a:p>
            <a:pPr lvl="1">
              <a:spcAft>
                <a:spcPts val="1200"/>
              </a:spcAft>
            </a:pPr>
            <a:r>
              <a:rPr lang="en-GB" dirty="0"/>
              <a:t>College-based. Typically a two-year, full-time study programme.</a:t>
            </a:r>
          </a:p>
          <a:p>
            <a:pPr>
              <a:spcAft>
                <a:spcPts val="1200"/>
              </a:spcAft>
            </a:pPr>
            <a:r>
              <a:rPr lang="en-GB" dirty="0"/>
              <a:t>Designed by employers to deliver the knowledge, skills and behaviours required to perform successfully in specific occupations, not the narrower job role-focused needs of individual employers. </a:t>
            </a:r>
          </a:p>
          <a:p>
            <a:pPr>
              <a:spcAft>
                <a:spcPts val="1200"/>
              </a:spcAft>
            </a:pPr>
            <a:r>
              <a:rPr lang="en-GB" dirty="0"/>
              <a:t>Bridging provision between technical and academic options</a:t>
            </a:r>
          </a:p>
          <a:p>
            <a:pPr>
              <a:spcAft>
                <a:spcPts val="1200"/>
              </a:spcAft>
            </a:pPr>
            <a:r>
              <a:rPr lang="en-GB" dirty="0"/>
              <a:t>Transition year for those not able to start technical education or A-levels</a:t>
            </a:r>
          </a:p>
          <a:p>
            <a:endParaRPr lang="en-GB" dirty="0"/>
          </a:p>
        </p:txBody>
      </p:sp>
      <p:sp>
        <p:nvSpPr>
          <p:cNvPr id="4" name="Title 3"/>
          <p:cNvSpPr>
            <a:spLocks noGrp="1"/>
          </p:cNvSpPr>
          <p:nvPr>
            <p:ph type="title"/>
          </p:nvPr>
        </p:nvSpPr>
        <p:spPr>
          <a:xfrm>
            <a:off x="360000" y="360000"/>
            <a:ext cx="8172440" cy="1296000"/>
          </a:xfrm>
        </p:spPr>
        <p:txBody>
          <a:bodyPr/>
          <a:lstStyle/>
          <a:p>
            <a:r>
              <a:rPr lang="en-GB" sz="2800" dirty="0"/>
              <a:t>Report of the Sainsbury Panel on technical education and training</a:t>
            </a:r>
            <a:endParaRPr lang="en-GB" dirty="0"/>
          </a:p>
        </p:txBody>
      </p:sp>
    </p:spTree>
    <p:extLst>
      <p:ext uri="{BB962C8B-B14F-4D97-AF65-F5344CB8AC3E}">
        <p14:creationId xmlns:p14="http://schemas.microsoft.com/office/powerpoint/2010/main" val="46003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9918E">
              <a:alpha val="90000"/>
            </a:srgbClr>
          </a:solidFill>
          <a:ln>
            <a:solidFill>
              <a:srgbClr val="98B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918E"/>
              </a:solidFill>
            </a:endParaRPr>
          </a:p>
        </p:txBody>
      </p:sp>
      <p:cxnSp>
        <p:nvCxnSpPr>
          <p:cNvPr id="3" name="Straight Connector 2"/>
          <p:cNvCxnSpPr/>
          <p:nvPr/>
        </p:nvCxnSpPr>
        <p:spPr>
          <a:xfrm>
            <a:off x="331513" y="4859383"/>
            <a:ext cx="0" cy="5834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6975" y="4689455"/>
            <a:ext cx="8812487" cy="923330"/>
          </a:xfrm>
          <a:prstGeom prst="rect">
            <a:avLst/>
          </a:prstGeom>
          <a:noFill/>
        </p:spPr>
        <p:txBody>
          <a:bodyPr wrap="square" rtlCol="0">
            <a:spAutoFit/>
          </a:bodyPr>
          <a:lstStyle/>
          <a:p>
            <a:r>
              <a:rPr lang="en-US" sz="5400" dirty="0">
                <a:solidFill>
                  <a:prstClr val="white"/>
                </a:solidFill>
                <a:latin typeface="Arial" panose="020B0604020202020204" pitchFamily="34" charset="0"/>
                <a:cs typeface="Arial" panose="020B0604020202020204" pitchFamily="34" charset="0"/>
              </a:rPr>
              <a:t>Experiences of workplaces</a:t>
            </a:r>
          </a:p>
        </p:txBody>
      </p:sp>
      <p:sp>
        <p:nvSpPr>
          <p:cNvPr id="7" name="TextBox 6"/>
          <p:cNvSpPr txBox="1"/>
          <p:nvPr/>
        </p:nvSpPr>
        <p:spPr>
          <a:xfrm>
            <a:off x="269965" y="161168"/>
            <a:ext cx="1698172" cy="1569660"/>
          </a:xfrm>
          <a:prstGeom prst="rect">
            <a:avLst/>
          </a:prstGeom>
          <a:noFill/>
        </p:spPr>
        <p:txBody>
          <a:bodyPr wrap="square" rtlCol="0">
            <a:spAutoFit/>
          </a:bodyPr>
          <a:lstStyle/>
          <a:p>
            <a:r>
              <a:rPr lang="en-GB" sz="9600" dirty="0" smtClean="0">
                <a:solidFill>
                  <a:prstClr val="white"/>
                </a:solidFill>
                <a:latin typeface="Arial" panose="020B0604020202020204" pitchFamily="34" charset="0"/>
                <a:cs typeface="Arial" panose="020B0604020202020204" pitchFamily="34" charset="0"/>
              </a:rPr>
              <a:t>6</a:t>
            </a:r>
            <a:endParaRPr lang="en-GB" sz="9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222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86862"/>
            <a:ext cx="8209569" cy="901567"/>
          </a:xfrm>
        </p:spPr>
        <p:txBody>
          <a:bodyPr>
            <a:normAutofit/>
          </a:bodyPr>
          <a:lstStyle/>
          <a:p>
            <a:r>
              <a:rPr lang="en-GB" dirty="0" smtClean="0"/>
              <a:t>The Eight </a:t>
            </a:r>
            <a:r>
              <a:rPr lang="en-GB" dirty="0"/>
              <a:t>benchmarks for providing good career guidance</a:t>
            </a:r>
            <a:endParaRPr lang="en-GB" dirty="0">
              <a:solidFill>
                <a:srgbClr val="6A635E"/>
              </a:solidFill>
            </a:endParaRPr>
          </a:p>
        </p:txBody>
      </p:sp>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360000" y="1655532"/>
            <a:ext cx="8678492" cy="523220"/>
          </a:xfrm>
          <a:prstGeom prst="rect">
            <a:avLst/>
          </a:prstGeom>
        </p:spPr>
        <p:txBody>
          <a:bodyPr wrap="square">
            <a:spAutoFit/>
          </a:bodyPr>
          <a:lstStyle/>
          <a:p>
            <a:r>
              <a:rPr lang="en-GB" sz="2800" dirty="0" smtClean="0">
                <a:solidFill>
                  <a:srgbClr val="9A4C10"/>
                </a:solidFill>
                <a:latin typeface="Arial" panose="020B0604020202020204" pitchFamily="34" charset="0"/>
                <a:cs typeface="Arial" panose="020B0604020202020204" pitchFamily="34" charset="0"/>
              </a:rPr>
              <a:t>6. Experiences of workplaces</a:t>
            </a:r>
            <a:endParaRPr lang="en-GB" sz="2800" dirty="0">
              <a:solidFill>
                <a:srgbClr val="9A4C10"/>
              </a:solidFill>
              <a:latin typeface="Arial" panose="020B0604020202020204" pitchFamily="34" charset="0"/>
              <a:cs typeface="Arial" panose="020B0604020202020204" pitchFamily="34" charset="0"/>
            </a:endParaRPr>
          </a:p>
        </p:txBody>
      </p:sp>
      <p:sp>
        <p:nvSpPr>
          <p:cNvPr id="4" name="Rectangle 3"/>
          <p:cNvSpPr/>
          <p:nvPr/>
        </p:nvSpPr>
        <p:spPr>
          <a:xfrm>
            <a:off x="360000" y="2436198"/>
            <a:ext cx="8424000" cy="1938992"/>
          </a:xfrm>
          <a:prstGeom prst="rect">
            <a:avLst/>
          </a:prstGeom>
        </p:spPr>
        <p:txBody>
          <a:bodyPr wrap="square">
            <a:spAutoFit/>
          </a:bodyPr>
          <a:lstStyle/>
          <a:p>
            <a:r>
              <a:rPr lang="en-US" sz="2000" dirty="0">
                <a:solidFill>
                  <a:srgbClr val="565A5C"/>
                </a:solidFill>
                <a:latin typeface="Arial" panose="020B0604020202020204" pitchFamily="34" charset="0"/>
                <a:cs typeface="Arial" panose="020B0604020202020204" pitchFamily="34" charset="0"/>
              </a:rPr>
              <a:t>6.1 By the age of 16, every pupil should have had at least one experience of a workplace, additional to any part-time jobs they may have. </a:t>
            </a:r>
          </a:p>
          <a:p>
            <a:endParaRPr lang="en-US" sz="2000" dirty="0" smtClean="0">
              <a:solidFill>
                <a:srgbClr val="565A5C"/>
              </a:solidFill>
              <a:latin typeface="Arial" panose="020B0604020202020204" pitchFamily="34" charset="0"/>
              <a:cs typeface="Arial" panose="020B0604020202020204" pitchFamily="34" charset="0"/>
            </a:endParaRPr>
          </a:p>
          <a:p>
            <a:r>
              <a:rPr lang="en-US" sz="2000" dirty="0" smtClean="0">
                <a:solidFill>
                  <a:srgbClr val="565A5C"/>
                </a:solidFill>
                <a:latin typeface="Arial" panose="020B0604020202020204" pitchFamily="34" charset="0"/>
                <a:cs typeface="Arial" panose="020B0604020202020204" pitchFamily="34" charset="0"/>
              </a:rPr>
              <a:t>6.2 </a:t>
            </a:r>
            <a:r>
              <a:rPr lang="en-US" sz="2000" dirty="0">
                <a:solidFill>
                  <a:srgbClr val="565A5C"/>
                </a:solidFill>
                <a:latin typeface="Arial" panose="020B0604020202020204" pitchFamily="34" charset="0"/>
                <a:cs typeface="Arial" panose="020B0604020202020204" pitchFamily="34" charset="0"/>
              </a:rPr>
              <a:t>By the age of 18, every pupil should have had one further such experience, additional to any part-time jobs they may have. </a:t>
            </a:r>
            <a:endParaRPr lang="en-GB" sz="20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6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519" y="1225178"/>
            <a:ext cx="8413750" cy="2682000"/>
          </a:xfrm>
        </p:spPr>
        <p:txBody>
          <a:bodyPr/>
          <a:lstStyle/>
          <a:p>
            <a:r>
              <a:rPr lang="en-GB" dirty="0" smtClean="0"/>
              <a:t/>
            </a:r>
            <a:br>
              <a:rPr lang="en-GB" dirty="0" smtClean="0"/>
            </a:br>
            <a:r>
              <a:rPr lang="en-GB" dirty="0" smtClean="0"/>
              <a:t>Good </a:t>
            </a:r>
            <a:br>
              <a:rPr lang="en-GB" dirty="0" smtClean="0"/>
            </a:br>
            <a:r>
              <a:rPr lang="en-GB" dirty="0" smtClean="0"/>
              <a:t>Career guidance</a:t>
            </a:r>
            <a:endParaRPr lang="en-GB" dirty="0"/>
          </a:p>
        </p:txBody>
      </p:sp>
      <p:sp>
        <p:nvSpPr>
          <p:cNvPr id="2" name="Rectangle 1"/>
          <p:cNvSpPr/>
          <p:nvPr/>
        </p:nvSpPr>
        <p:spPr>
          <a:xfrm>
            <a:off x="656492" y="3938175"/>
            <a:ext cx="8092339" cy="584775"/>
          </a:xfrm>
          <a:prstGeom prst="rect">
            <a:avLst/>
          </a:prstGeom>
        </p:spPr>
        <p:txBody>
          <a:bodyPr wrap="square" anchor="t">
            <a:spAutoFit/>
          </a:bodyPr>
          <a:lstStyle/>
          <a:p>
            <a:r>
              <a:rPr lang="en-GB" sz="3200" dirty="0" smtClean="0">
                <a:solidFill>
                  <a:srgbClr val="60331E"/>
                </a:solidFill>
                <a:latin typeface="Arial"/>
              </a:rPr>
              <a:t>www.gatsby.org.uk/GoodCareerGuidance</a:t>
            </a:r>
            <a:endParaRPr lang="en-US" sz="3200" dirty="0">
              <a:solidFill>
                <a:srgbClr val="60331E"/>
              </a:solidFill>
              <a:latin typeface="Arial"/>
            </a:endParaRPr>
          </a:p>
        </p:txBody>
      </p:sp>
    </p:spTree>
    <p:extLst>
      <p:ext uri="{BB962C8B-B14F-4D97-AF65-F5344CB8AC3E}">
        <p14:creationId xmlns:p14="http://schemas.microsoft.com/office/powerpoint/2010/main" val="2108643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56" r="6056"/>
          <a:stretch/>
        </p:blipFill>
        <p:spPr>
          <a:xfrm>
            <a:off x="-8390" y="0"/>
            <a:ext cx="9152389" cy="6858000"/>
          </a:xfrm>
          <a:prstGeom prst="rect">
            <a:avLst/>
          </a:prstGeom>
        </p:spPr>
      </p:pic>
      <p:sp>
        <p:nvSpPr>
          <p:cNvPr id="5" name="Title 4"/>
          <p:cNvSpPr>
            <a:spLocks noGrp="1"/>
          </p:cNvSpPr>
          <p:nvPr>
            <p:ph type="title"/>
          </p:nvPr>
        </p:nvSpPr>
        <p:spPr>
          <a:xfrm>
            <a:off x="1512277" y="406892"/>
            <a:ext cx="6919342" cy="800585"/>
          </a:xfrm>
        </p:spPr>
        <p:txBody>
          <a:bodyPr>
            <a:normAutofit/>
          </a:bodyPr>
          <a:lstStyle/>
          <a:p>
            <a:r>
              <a:rPr lang="en-GB" dirty="0" smtClean="0"/>
              <a:t>Finland: work experience </a:t>
            </a:r>
            <a:r>
              <a:rPr lang="en-US" sz="2400" dirty="0"/>
              <a:t>at </a:t>
            </a:r>
            <a:r>
              <a:rPr lang="en-US" sz="2400" dirty="0" err="1"/>
              <a:t>Vaajakoski</a:t>
            </a:r>
            <a:r>
              <a:rPr lang="en-US" sz="2400" dirty="0"/>
              <a:t> Comprehensive School </a:t>
            </a:r>
            <a:endParaRPr lang="en-GB" dirty="0">
              <a:solidFill>
                <a:srgbClr val="6A635E"/>
              </a:solidFill>
            </a:endParaRPr>
          </a:p>
        </p:txBody>
      </p:sp>
      <p:sp>
        <p:nvSpPr>
          <p:cNvPr id="25" name="TextBox 24"/>
          <p:cNvSpPr txBox="1"/>
          <p:nvPr/>
        </p:nvSpPr>
        <p:spPr>
          <a:xfrm>
            <a:off x="445477" y="1543908"/>
            <a:ext cx="8347364" cy="4955203"/>
          </a:xfrm>
          <a:prstGeom prst="rect">
            <a:avLst/>
          </a:prstGeom>
          <a:noFill/>
        </p:spPr>
        <p:txBody>
          <a:bodyPr wrap="square" rtlCol="0">
            <a:spAutoFit/>
          </a:bodyPr>
          <a:lstStyle/>
          <a:p>
            <a:pPr marL="342900" indent="-342900">
              <a:buFont typeface="Symbol" panose="05050102010706020507" pitchFamily="18" charset="2"/>
              <a:buChar char=""/>
            </a:pPr>
            <a:r>
              <a:rPr lang="en-US" sz="2400" dirty="0" smtClean="0">
                <a:solidFill>
                  <a:srgbClr val="575756"/>
                </a:solidFill>
                <a:latin typeface="Arial" panose="020B0604020202020204" pitchFamily="34" charset="0"/>
                <a:cs typeface="Arial" panose="020B0604020202020204" pitchFamily="34" charset="0"/>
              </a:rPr>
              <a:t> </a:t>
            </a:r>
            <a:r>
              <a:rPr lang="en-US" sz="2400" dirty="0">
                <a:solidFill>
                  <a:srgbClr val="575756"/>
                </a:solidFill>
                <a:latin typeface="Arial" panose="020B0604020202020204" pitchFamily="34" charset="0"/>
                <a:cs typeface="Arial" panose="020B0604020202020204" pitchFamily="34" charset="0"/>
              </a:rPr>
              <a:t>Grade 7 (age 13/14) – three days of ‘working life experiences’, often in the parents’ workplace, or </a:t>
            </a:r>
            <a:r>
              <a:rPr lang="en-US" sz="2400" dirty="0" smtClean="0">
                <a:solidFill>
                  <a:srgbClr val="575756"/>
                </a:solidFill>
                <a:latin typeface="Arial" panose="020B0604020202020204" pitchFamily="34" charset="0"/>
                <a:cs typeface="Arial" panose="020B0604020202020204" pitchFamily="34" charset="0"/>
              </a:rPr>
              <a:t>in a </a:t>
            </a:r>
            <a:r>
              <a:rPr lang="en-US" sz="2400" dirty="0">
                <a:solidFill>
                  <a:srgbClr val="575756"/>
                </a:solidFill>
                <a:latin typeface="Arial" panose="020B0604020202020204" pitchFamily="34" charset="0"/>
                <a:cs typeface="Arial" panose="020B0604020202020204" pitchFamily="34" charset="0"/>
              </a:rPr>
              <a:t>business selected from a local database. O</a:t>
            </a:r>
            <a:r>
              <a:rPr lang="en-US" sz="2400" dirty="0" smtClean="0">
                <a:solidFill>
                  <a:srgbClr val="575756"/>
                </a:solidFill>
                <a:latin typeface="Arial" panose="020B0604020202020204" pitchFamily="34" charset="0"/>
                <a:cs typeface="Arial" panose="020B0604020202020204" pitchFamily="34" charset="0"/>
              </a:rPr>
              <a:t>ne </a:t>
            </a:r>
            <a:r>
              <a:rPr lang="en-US" sz="2400" dirty="0">
                <a:solidFill>
                  <a:srgbClr val="575756"/>
                </a:solidFill>
                <a:latin typeface="Arial" panose="020B0604020202020204" pitchFamily="34" charset="0"/>
                <a:cs typeface="Arial" panose="020B0604020202020204" pitchFamily="34" charset="0"/>
              </a:rPr>
              <a:t>day on ‘School as a working place’, </a:t>
            </a:r>
            <a:r>
              <a:rPr lang="en-US" sz="2400" dirty="0" smtClean="0">
                <a:solidFill>
                  <a:srgbClr val="575756"/>
                </a:solidFill>
                <a:latin typeface="Arial" panose="020B0604020202020204" pitchFamily="34" charset="0"/>
                <a:cs typeface="Arial" panose="020B0604020202020204" pitchFamily="34" charset="0"/>
              </a:rPr>
              <a:t>where pupils </a:t>
            </a:r>
            <a:r>
              <a:rPr lang="en-US" sz="2400" dirty="0">
                <a:solidFill>
                  <a:srgbClr val="575756"/>
                </a:solidFill>
                <a:latin typeface="Arial" panose="020B0604020202020204" pitchFamily="34" charset="0"/>
                <a:cs typeface="Arial" panose="020B0604020202020204" pitchFamily="34" charset="0"/>
              </a:rPr>
              <a:t>meet the people who work in the </a:t>
            </a:r>
            <a:r>
              <a:rPr lang="en-US" sz="2400" dirty="0" smtClean="0">
                <a:solidFill>
                  <a:srgbClr val="575756"/>
                </a:solidFill>
                <a:latin typeface="Arial" panose="020B0604020202020204" pitchFamily="34" charset="0"/>
                <a:cs typeface="Arial" panose="020B0604020202020204" pitchFamily="34" charset="0"/>
              </a:rPr>
              <a:t>school</a:t>
            </a:r>
          </a:p>
          <a:p>
            <a:pPr marL="342900" indent="-342900">
              <a:buFont typeface="Symbol" panose="05050102010706020507" pitchFamily="18" charset="2"/>
              <a:buChar char=""/>
            </a:pPr>
            <a:endParaRPr lang="en-US" sz="2400" dirty="0">
              <a:solidFill>
                <a:srgbClr val="575756"/>
              </a:solidFill>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en-US" sz="2400" dirty="0" smtClean="0">
                <a:solidFill>
                  <a:srgbClr val="575756"/>
                </a:solidFill>
                <a:latin typeface="Arial" panose="020B0604020202020204" pitchFamily="34" charset="0"/>
                <a:cs typeface="Arial" panose="020B0604020202020204" pitchFamily="34" charset="0"/>
              </a:rPr>
              <a:t>Grade </a:t>
            </a:r>
            <a:r>
              <a:rPr lang="en-US" sz="2400" dirty="0">
                <a:solidFill>
                  <a:srgbClr val="575756"/>
                </a:solidFill>
                <a:latin typeface="Arial" panose="020B0604020202020204" pitchFamily="34" charset="0"/>
                <a:cs typeface="Arial" panose="020B0604020202020204" pitchFamily="34" charset="0"/>
              </a:rPr>
              <a:t>8 (age 14/15) – five days of work experience in local business or public </a:t>
            </a:r>
            <a:r>
              <a:rPr lang="en-US" sz="2400" dirty="0" smtClean="0">
                <a:solidFill>
                  <a:srgbClr val="575756"/>
                </a:solidFill>
                <a:latin typeface="Arial" panose="020B0604020202020204" pitchFamily="34" charset="0"/>
                <a:cs typeface="Arial" panose="020B0604020202020204" pitchFamily="34" charset="0"/>
              </a:rPr>
              <a:t>sector. Pupils </a:t>
            </a:r>
            <a:r>
              <a:rPr lang="en-US" sz="2400" dirty="0">
                <a:solidFill>
                  <a:srgbClr val="575756"/>
                </a:solidFill>
                <a:latin typeface="Arial" panose="020B0604020202020204" pitchFamily="34" charset="0"/>
                <a:cs typeface="Arial" panose="020B0604020202020204" pitchFamily="34" charset="0"/>
              </a:rPr>
              <a:t>arrange </a:t>
            </a:r>
            <a:r>
              <a:rPr lang="en-US" sz="2400" dirty="0" smtClean="0">
                <a:solidFill>
                  <a:srgbClr val="575756"/>
                </a:solidFill>
                <a:latin typeface="Arial" panose="020B0604020202020204" pitchFamily="34" charset="0"/>
                <a:cs typeface="Arial" panose="020B0604020202020204" pitchFamily="34" charset="0"/>
              </a:rPr>
              <a:t>this themselves </a:t>
            </a:r>
            <a:r>
              <a:rPr lang="en-US" sz="2400" dirty="0">
                <a:solidFill>
                  <a:srgbClr val="575756"/>
                </a:solidFill>
                <a:latin typeface="Arial" panose="020B0604020202020204" pitchFamily="34" charset="0"/>
                <a:cs typeface="Arial" panose="020B0604020202020204" pitchFamily="34" charset="0"/>
              </a:rPr>
              <a:t>and are given lessons on how to go about applying and securing a work </a:t>
            </a:r>
            <a:r>
              <a:rPr lang="en-US" sz="2400" dirty="0" smtClean="0">
                <a:solidFill>
                  <a:srgbClr val="575756"/>
                </a:solidFill>
                <a:latin typeface="Arial" panose="020B0604020202020204" pitchFamily="34" charset="0"/>
                <a:cs typeface="Arial" panose="020B0604020202020204" pitchFamily="34" charset="0"/>
              </a:rPr>
              <a:t>placement</a:t>
            </a:r>
          </a:p>
          <a:p>
            <a:pPr marL="342900" indent="-342900">
              <a:buFont typeface="Symbol" panose="05050102010706020507" pitchFamily="18" charset="2"/>
              <a:buChar char=""/>
            </a:pPr>
            <a:endParaRPr lang="en-US" sz="2400" dirty="0">
              <a:solidFill>
                <a:srgbClr val="575756"/>
              </a:solidFill>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en-US" sz="2400" dirty="0" smtClean="0">
                <a:solidFill>
                  <a:srgbClr val="575756"/>
                </a:solidFill>
                <a:latin typeface="Arial" panose="020B0604020202020204" pitchFamily="34" charset="0"/>
                <a:cs typeface="Arial" panose="020B0604020202020204" pitchFamily="34" charset="0"/>
              </a:rPr>
              <a:t> </a:t>
            </a:r>
            <a:r>
              <a:rPr lang="en-US" sz="2400" dirty="0">
                <a:solidFill>
                  <a:srgbClr val="575756"/>
                </a:solidFill>
                <a:latin typeface="Arial" panose="020B0604020202020204" pitchFamily="34" charset="0"/>
                <a:cs typeface="Arial" panose="020B0604020202020204" pitchFamily="34" charset="0"/>
              </a:rPr>
              <a:t>Grade 9 (age 15/16) – nine days of work experience in a local business or the public </a:t>
            </a:r>
            <a:r>
              <a:rPr lang="en-US" sz="2400" dirty="0" smtClean="0">
                <a:solidFill>
                  <a:srgbClr val="575756"/>
                </a:solidFill>
                <a:latin typeface="Arial" panose="020B0604020202020204" pitchFamily="34" charset="0"/>
                <a:cs typeface="Arial" panose="020B0604020202020204" pitchFamily="34" charset="0"/>
              </a:rPr>
              <a:t>sector</a:t>
            </a:r>
            <a:endParaRPr lang="en-GB" sz="2800" dirty="0">
              <a:solidFill>
                <a:prstClr val="white"/>
              </a:solidFill>
              <a:latin typeface="Arial" panose="020B0604020202020204" pitchFamily="34" charset="0"/>
              <a:cs typeface="Arial" panose="020B0604020202020204" pitchFamily="34" charset="0"/>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77" y="419839"/>
            <a:ext cx="881687" cy="598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72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7450" y="374468"/>
            <a:ext cx="3435368" cy="4859383"/>
          </a:xfrm>
          <a:prstGeom prst="rect">
            <a:avLst/>
          </a:prstGeom>
        </p:spPr>
      </p:pic>
    </p:spTree>
    <p:extLst>
      <p:ext uri="{BB962C8B-B14F-4D97-AF65-F5344CB8AC3E}">
        <p14:creationId xmlns:p14="http://schemas.microsoft.com/office/powerpoint/2010/main" val="1529560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86862"/>
            <a:ext cx="8209569" cy="901567"/>
          </a:xfrm>
        </p:spPr>
        <p:txBody>
          <a:bodyPr>
            <a:normAutofit/>
          </a:bodyPr>
          <a:lstStyle/>
          <a:p>
            <a:r>
              <a:rPr lang="en-GB" dirty="0" smtClean="0"/>
              <a:t/>
            </a:r>
            <a:br>
              <a:rPr lang="en-GB" dirty="0" smtClean="0"/>
            </a:br>
            <a:endParaRPr lang="en-GB" sz="3200" dirty="0">
              <a:solidFill>
                <a:srgbClr val="6A635E"/>
              </a:solidFill>
            </a:endParaRPr>
          </a:p>
        </p:txBody>
      </p:sp>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61146" y="2063305"/>
            <a:ext cx="8678492" cy="1384995"/>
          </a:xfrm>
          <a:prstGeom prst="rect">
            <a:avLst/>
          </a:prstGeom>
        </p:spPr>
        <p:txBody>
          <a:bodyPr wrap="square">
            <a:spAutoFit/>
          </a:bodyPr>
          <a:lstStyle/>
          <a:p>
            <a:pPr marL="742950" indent="-742950">
              <a:buFontTx/>
              <a:buAutoNum type="arabicPeriod"/>
            </a:pPr>
            <a:r>
              <a:rPr lang="en-GB" sz="2800" dirty="0">
                <a:solidFill>
                  <a:srgbClr val="98B5CE"/>
                </a:solidFill>
                <a:latin typeface="Arial" panose="020B0604020202020204" pitchFamily="34" charset="0"/>
                <a:cs typeface="Arial" panose="020B0604020202020204" pitchFamily="34" charset="0"/>
              </a:rPr>
              <a:t>The benchmarks project </a:t>
            </a:r>
          </a:p>
          <a:p>
            <a:pPr marL="742950" indent="-742950">
              <a:buFontTx/>
              <a:buAutoNum type="arabicPeriod"/>
            </a:pPr>
            <a:r>
              <a:rPr lang="en-GB" sz="2800" dirty="0" smtClean="0">
                <a:latin typeface="Arial" panose="020B0604020202020204" pitchFamily="34" charset="0"/>
                <a:cs typeface="Arial" panose="020B0604020202020204" pitchFamily="34" charset="0"/>
              </a:rPr>
              <a:t>Current developments</a:t>
            </a:r>
          </a:p>
          <a:p>
            <a:pPr marL="742950" indent="-742950">
              <a:buFontTx/>
              <a:buAutoNum type="arabicPeriod"/>
            </a:pPr>
            <a:endParaRPr lang="en-GB" sz="2800" dirty="0" smtClean="0">
              <a:solidFill>
                <a:srgbClr val="575756"/>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60000" y="360000"/>
            <a:ext cx="6628175" cy="1296000"/>
          </a:xfrm>
          <a:prstGeom prst="rect">
            <a:avLst/>
          </a:prstGeom>
        </p:spPr>
        <p:txBody>
          <a:bodyPr vert="horz" lIns="0" tIns="0" rIns="0" bIns="0" rtlCol="0" anchor="t" anchorCtr="0">
            <a:normAutofit/>
          </a:bodyPr>
          <a:lstStyle>
            <a:lvl1pPr algn="l" defTabSz="914400" rtl="0" eaLnBrk="1" latinLnBrk="0" hangingPunct="1">
              <a:lnSpc>
                <a:spcPts val="2800"/>
              </a:lnSpc>
              <a:spcBef>
                <a:spcPct val="0"/>
              </a:spcBef>
              <a:buNone/>
              <a:defRPr sz="2600" kern="1200" cap="all" spc="110" baseline="0">
                <a:solidFill>
                  <a:srgbClr val="60331E"/>
                </a:solidFill>
                <a:latin typeface="Arial" pitchFamily="34" charset="0"/>
                <a:ea typeface="+mj-ea"/>
                <a:cs typeface="Arial" pitchFamily="34" charset="0"/>
              </a:defRPr>
            </a:lvl1pPr>
          </a:lstStyle>
          <a:p>
            <a:r>
              <a:rPr lang="en-GB" sz="3200" dirty="0" smtClean="0"/>
              <a:t>Outline of my talk</a:t>
            </a:r>
            <a:endParaRPr lang="en-US" sz="3200" dirty="0"/>
          </a:p>
        </p:txBody>
      </p:sp>
    </p:spTree>
    <p:extLst>
      <p:ext uri="{BB962C8B-B14F-4D97-AF65-F5344CB8AC3E}">
        <p14:creationId xmlns:p14="http://schemas.microsoft.com/office/powerpoint/2010/main" val="22510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vert="horz" lIns="0" tIns="0" rIns="0" bIns="0" rtlCol="0" anchor="t">
            <a:normAutofit/>
          </a:bodyPr>
          <a:lstStyle/>
          <a:p>
            <a:pPr marL="457200" indent="-457200">
              <a:lnSpc>
                <a:spcPct val="100000"/>
              </a:lnSpc>
              <a:buFont typeface="Symbol" panose="05050102010706020507" pitchFamily="18" charset="2"/>
              <a:buChar char=""/>
            </a:pPr>
            <a:r>
              <a:rPr lang="en-GB" sz="2800" dirty="0"/>
              <a:t>Department for Education</a:t>
            </a:r>
          </a:p>
          <a:p>
            <a:pPr marL="457200" indent="-457200">
              <a:lnSpc>
                <a:spcPct val="100000"/>
              </a:lnSpc>
              <a:buFont typeface="Symbol" panose="05050102010706020507" pitchFamily="18" charset="2"/>
              <a:buChar char=""/>
            </a:pPr>
            <a:r>
              <a:rPr lang="en-GB" sz="2800" dirty="0">
                <a:solidFill>
                  <a:srgbClr val="565A5C"/>
                </a:solidFill>
              </a:rPr>
              <a:t>The Career and Enterprise Company</a:t>
            </a:r>
          </a:p>
          <a:p>
            <a:pPr marL="457200" indent="-457200">
              <a:lnSpc>
                <a:spcPct val="100000"/>
              </a:lnSpc>
              <a:buFont typeface="Symbol" panose="05050102010706020507" pitchFamily="18" charset="2"/>
              <a:buChar char=""/>
            </a:pPr>
            <a:r>
              <a:rPr lang="en-GB" sz="2800" dirty="0">
                <a:solidFill>
                  <a:srgbClr val="565A5C"/>
                </a:solidFill>
              </a:rPr>
              <a:t>Teach First</a:t>
            </a:r>
          </a:p>
          <a:p>
            <a:pPr marL="457200" indent="-457200">
              <a:lnSpc>
                <a:spcPct val="100000"/>
              </a:lnSpc>
              <a:buFont typeface="Symbol" panose="05050102010706020507" pitchFamily="18" charset="2"/>
              <a:buChar char=""/>
            </a:pPr>
            <a:r>
              <a:rPr lang="en-GB" sz="2800" dirty="0">
                <a:solidFill>
                  <a:srgbClr val="565A5C"/>
                </a:solidFill>
              </a:rPr>
              <a:t>Careers England</a:t>
            </a:r>
          </a:p>
          <a:p>
            <a:pPr marL="457200" indent="-457200">
              <a:lnSpc>
                <a:spcPct val="100000"/>
              </a:lnSpc>
              <a:buFont typeface="Symbol" panose="05050102010706020507" pitchFamily="18" charset="2"/>
              <a:buChar char=""/>
            </a:pPr>
            <a:r>
              <a:rPr lang="en-GB" sz="2800" dirty="0">
                <a:solidFill>
                  <a:srgbClr val="565A5C"/>
                </a:solidFill>
              </a:rPr>
              <a:t>The Sutton Trust</a:t>
            </a:r>
          </a:p>
          <a:p>
            <a:pPr marL="457200" indent="-457200">
              <a:lnSpc>
                <a:spcPct val="100000"/>
              </a:lnSpc>
              <a:buFont typeface="Symbol" panose="05050102010706020507" pitchFamily="18" charset="2"/>
              <a:buChar char=""/>
            </a:pPr>
            <a:r>
              <a:rPr lang="en-GB" sz="2800" dirty="0">
                <a:solidFill>
                  <a:srgbClr val="565A5C"/>
                </a:solidFill>
              </a:rPr>
              <a:t>British Chambers of Commerce</a:t>
            </a:r>
          </a:p>
          <a:p>
            <a:pPr marL="457200" indent="-457200">
              <a:lnSpc>
                <a:spcPct val="100000"/>
              </a:lnSpc>
              <a:buFont typeface="Symbol" panose="05050102010706020507" pitchFamily="18" charset="2"/>
              <a:buChar char=""/>
            </a:pPr>
            <a:r>
              <a:rPr lang="en-GB" sz="2800" dirty="0">
                <a:solidFill>
                  <a:srgbClr val="565A5C"/>
                </a:solidFill>
              </a:rPr>
              <a:t>Many individual schools </a:t>
            </a:r>
          </a:p>
          <a:p>
            <a:pPr marL="457200" indent="-457200">
              <a:lnSpc>
                <a:spcPct val="100000"/>
              </a:lnSpc>
              <a:buFont typeface="Symbol" panose="05050102010706020507" pitchFamily="18" charset="2"/>
              <a:buChar char=""/>
            </a:pPr>
            <a:r>
              <a:rPr lang="en-GB" sz="2800" dirty="0">
                <a:solidFill>
                  <a:srgbClr val="565A5C"/>
                </a:solidFill>
              </a:rPr>
              <a:t>Local Authorities </a:t>
            </a:r>
          </a:p>
          <a:p>
            <a:pPr marL="457200" indent="-457200">
              <a:lnSpc>
                <a:spcPct val="100000"/>
              </a:lnSpc>
              <a:buFont typeface="Symbol" panose="05050102010706020507" pitchFamily="18" charset="2"/>
              <a:buChar char=""/>
            </a:pPr>
            <a:r>
              <a:rPr lang="en-GB" sz="2800" dirty="0">
                <a:solidFill>
                  <a:srgbClr val="565A5C"/>
                </a:solidFill>
              </a:rPr>
              <a:t>Academy Trusts</a:t>
            </a:r>
            <a:endParaRPr lang="en-US" sz="2800" dirty="0">
              <a:solidFill>
                <a:srgbClr val="565A5C"/>
              </a:solidFill>
            </a:endParaRPr>
          </a:p>
        </p:txBody>
      </p:sp>
      <p:sp>
        <p:nvSpPr>
          <p:cNvPr id="4" name="Title 3"/>
          <p:cNvSpPr>
            <a:spLocks noGrp="1"/>
          </p:cNvSpPr>
          <p:nvPr>
            <p:ph type="title"/>
          </p:nvPr>
        </p:nvSpPr>
        <p:spPr/>
        <p:txBody>
          <a:bodyPr>
            <a:normAutofit/>
          </a:bodyPr>
          <a:lstStyle/>
          <a:p>
            <a:pPr>
              <a:lnSpc>
                <a:spcPct val="100000"/>
              </a:lnSpc>
            </a:pPr>
            <a:r>
              <a:rPr lang="en-GB" sz="2800" dirty="0" smtClean="0"/>
              <a:t>Support for the benchmarks</a:t>
            </a:r>
            <a:endParaRPr lang="en-US" sz="2800" dirty="0"/>
          </a:p>
        </p:txBody>
      </p:sp>
    </p:spTree>
    <p:extLst>
      <p:ext uri="{BB962C8B-B14F-4D97-AF65-F5344CB8AC3E}">
        <p14:creationId xmlns:p14="http://schemas.microsoft.com/office/powerpoint/2010/main" val="3456823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19576" y="1784552"/>
            <a:ext cx="8802187" cy="3539430"/>
          </a:xfrm>
          <a:prstGeom prst="rect">
            <a:avLst/>
          </a:prstGeom>
        </p:spPr>
        <p:txBody>
          <a:bodyPr wrap="square" anchor="t">
            <a:spAutoFit/>
          </a:bodyPr>
          <a:lstStyle/>
          <a:p>
            <a:pPr marL="742950" indent="-742950">
              <a:buFont typeface="+mj-lt"/>
              <a:buAutoNum type="arabicPeriod"/>
            </a:pPr>
            <a:r>
              <a:rPr lang="en-GB" sz="2800" dirty="0">
                <a:latin typeface="Arial" panose="020B0604020202020204" pitchFamily="34" charset="0"/>
                <a:cs typeface="Arial" panose="020B0604020202020204" pitchFamily="34" charset="0"/>
              </a:rPr>
              <a:t>Pilot of the benchmarks in 13 schools and three colleges in NE region</a:t>
            </a:r>
          </a:p>
          <a:p>
            <a:pPr marL="742950" indent="-742950">
              <a:buFont typeface="+mj-lt"/>
              <a:buAutoNum type="arabicPeriod"/>
            </a:pPr>
            <a:r>
              <a:rPr lang="en-GB" sz="2800" dirty="0">
                <a:latin typeface="Arial" panose="020B0604020202020204" pitchFamily="34" charset="0"/>
                <a:cs typeface="Arial" panose="020B0604020202020204" pitchFamily="34" charset="0"/>
              </a:rPr>
              <a:t>Collaboration with Career and Enterprise Company (CEC</a:t>
            </a:r>
            <a:r>
              <a:rPr lang="en-GB" sz="2800" dirty="0" smtClean="0">
                <a:latin typeface="Arial" panose="020B0604020202020204" pitchFamily="34" charset="0"/>
                <a:cs typeface="Arial" panose="020B0604020202020204" pitchFamily="34" charset="0"/>
              </a:rPr>
              <a:t>) to produce a benchmarks audit tool  </a:t>
            </a:r>
            <a:endParaRPr lang="en-GB" sz="2800" dirty="0">
              <a:latin typeface="Arial" panose="020B0604020202020204" pitchFamily="34" charset="0"/>
              <a:cs typeface="Arial" panose="020B0604020202020204" pitchFamily="34" charset="0"/>
            </a:endParaRPr>
          </a:p>
          <a:p>
            <a:pPr marL="742950" indent="-742950">
              <a:buFont typeface="+mj-lt"/>
              <a:buAutoNum type="arabicPeriod"/>
            </a:pPr>
            <a:r>
              <a:rPr lang="en-GB" sz="2800" dirty="0">
                <a:latin typeface="Arial" panose="020B0604020202020204" pitchFamily="34" charset="0"/>
                <a:cs typeface="Arial" panose="020B0604020202020204" pitchFamily="34" charset="0"/>
              </a:rPr>
              <a:t>Looking at how destinations data can be collected in a way that is useful to </a:t>
            </a:r>
            <a:r>
              <a:rPr lang="en-GB" sz="2800" u="sng" dirty="0">
                <a:latin typeface="Arial" panose="020B0604020202020204" pitchFamily="34" charset="0"/>
                <a:cs typeface="Arial" panose="020B0604020202020204" pitchFamily="34" charset="0"/>
              </a:rPr>
              <a:t>schools and colleges</a:t>
            </a:r>
          </a:p>
          <a:p>
            <a:pPr marL="742950" indent="-742950">
              <a:buFont typeface="+mj-lt"/>
              <a:buAutoNum type="arabicPeriod"/>
            </a:pPr>
            <a:r>
              <a:rPr lang="en-GB" sz="2800" dirty="0" smtClean="0">
                <a:latin typeface="Arial" panose="020B0604020202020204" pitchFamily="34" charset="0"/>
                <a:cs typeface="Arial" panose="020B0604020202020204" pitchFamily="34" charset="0"/>
              </a:rPr>
              <a:t>Considering training needs</a:t>
            </a:r>
            <a:endParaRPr lang="en-GB" sz="2800" dirty="0">
              <a:latin typeface="Arial" panose="020B0604020202020204" pitchFamily="34" charset="0"/>
              <a:cs typeface="Arial" panose="020B0604020202020204" pitchFamily="34" charset="0"/>
            </a:endParaRPr>
          </a:p>
        </p:txBody>
      </p:sp>
      <p:sp>
        <p:nvSpPr>
          <p:cNvPr id="8" name="Title 4"/>
          <p:cNvSpPr>
            <a:spLocks noGrp="1"/>
          </p:cNvSpPr>
          <p:nvPr>
            <p:ph type="title"/>
          </p:nvPr>
        </p:nvSpPr>
        <p:spPr>
          <a:xfrm>
            <a:off x="360363" y="454025"/>
            <a:ext cx="8435975" cy="923925"/>
          </a:xfrm>
        </p:spPr>
        <p:txBody>
          <a:bodyPr>
            <a:noAutofit/>
          </a:bodyPr>
          <a:lstStyle/>
          <a:p>
            <a:pPr>
              <a:lnSpc>
                <a:spcPct val="100000"/>
              </a:lnSpc>
            </a:pPr>
            <a:r>
              <a:rPr lang="en-GB" sz="3200" dirty="0" smtClean="0"/>
              <a:t>Some current </a:t>
            </a:r>
            <a:r>
              <a:rPr lang="en-GB" sz="3200" dirty="0"/>
              <a:t>developments  For Gatsby</a:t>
            </a:r>
            <a:endParaRPr lang="en-GB" sz="3200" dirty="0">
              <a:solidFill>
                <a:srgbClr val="6A635E"/>
              </a:solidFill>
            </a:endParaRPr>
          </a:p>
        </p:txBody>
      </p:sp>
    </p:spTree>
    <p:extLst>
      <p:ext uri="{BB962C8B-B14F-4D97-AF65-F5344CB8AC3E}">
        <p14:creationId xmlns:p14="http://schemas.microsoft.com/office/powerpoint/2010/main" val="3691956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19576" y="1784552"/>
            <a:ext cx="8802187" cy="3539430"/>
          </a:xfrm>
          <a:prstGeom prst="rect">
            <a:avLst/>
          </a:prstGeom>
        </p:spPr>
        <p:txBody>
          <a:bodyPr wrap="square" anchor="t">
            <a:spAutoFit/>
          </a:bodyPr>
          <a:lstStyle/>
          <a:p>
            <a:pPr marL="742950" indent="-742950">
              <a:buFont typeface="+mj-lt"/>
              <a:buAutoNum type="arabicPeriod"/>
            </a:pPr>
            <a:r>
              <a:rPr lang="en-GB" sz="2800" dirty="0">
                <a:latin typeface="Arial" panose="020B0604020202020204" pitchFamily="34" charset="0"/>
                <a:cs typeface="Arial" panose="020B0604020202020204" pitchFamily="34" charset="0"/>
              </a:rPr>
              <a:t>Pilot of the benchmarks in 13 schools and three colleges in NE region</a:t>
            </a: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Collaboration with Career and Enterprise Company (CEC</a:t>
            </a:r>
            <a:r>
              <a:rPr lang="en-GB" sz="2800" dirty="0" smtClean="0">
                <a:solidFill>
                  <a:srgbClr val="98B5CE"/>
                </a:solidFill>
                <a:latin typeface="Arial" panose="020B0604020202020204" pitchFamily="34" charset="0"/>
                <a:cs typeface="Arial" panose="020B0604020202020204" pitchFamily="34" charset="0"/>
              </a:rPr>
              <a:t>) to produce a benchmarks audit tool  </a:t>
            </a:r>
            <a:endParaRPr lang="en-GB" sz="2800" dirty="0">
              <a:solidFill>
                <a:srgbClr val="98B5CE"/>
              </a:solidFill>
              <a:latin typeface="Arial" panose="020B0604020202020204" pitchFamily="34" charset="0"/>
              <a:cs typeface="Arial" panose="020B0604020202020204" pitchFamily="34" charset="0"/>
            </a:endParaRP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Looking at how destinations data can be collected in a way that is useful to </a:t>
            </a:r>
            <a:r>
              <a:rPr lang="en-GB" sz="2800" u="sng" dirty="0">
                <a:solidFill>
                  <a:srgbClr val="98B5CE"/>
                </a:solidFill>
                <a:latin typeface="Arial" panose="020B0604020202020204" pitchFamily="34" charset="0"/>
                <a:cs typeface="Arial" panose="020B0604020202020204" pitchFamily="34" charset="0"/>
              </a:rPr>
              <a:t>schools and colleges</a:t>
            </a:r>
          </a:p>
          <a:p>
            <a:pPr marL="742950" indent="-742950">
              <a:buFont typeface="+mj-lt"/>
              <a:buAutoNum type="arabicPeriod"/>
            </a:pPr>
            <a:r>
              <a:rPr lang="en-GB" sz="2800" dirty="0" smtClean="0">
                <a:solidFill>
                  <a:srgbClr val="98B5CE"/>
                </a:solidFill>
                <a:latin typeface="Arial" panose="020B0604020202020204" pitchFamily="34" charset="0"/>
                <a:cs typeface="Arial" panose="020B0604020202020204" pitchFamily="34" charset="0"/>
              </a:rPr>
              <a:t>Considering training needs</a:t>
            </a:r>
            <a:endParaRPr lang="en-GB" sz="2800" dirty="0">
              <a:solidFill>
                <a:srgbClr val="98B5CE"/>
              </a:solidFill>
              <a:latin typeface="Arial" panose="020B0604020202020204" pitchFamily="34" charset="0"/>
              <a:cs typeface="Arial" panose="020B0604020202020204" pitchFamily="34" charset="0"/>
            </a:endParaRPr>
          </a:p>
        </p:txBody>
      </p:sp>
      <p:sp>
        <p:nvSpPr>
          <p:cNvPr id="8" name="Title 4"/>
          <p:cNvSpPr>
            <a:spLocks noGrp="1"/>
          </p:cNvSpPr>
          <p:nvPr>
            <p:ph type="title"/>
          </p:nvPr>
        </p:nvSpPr>
        <p:spPr>
          <a:xfrm>
            <a:off x="360363" y="454025"/>
            <a:ext cx="8435975" cy="923925"/>
          </a:xfrm>
        </p:spPr>
        <p:txBody>
          <a:bodyPr>
            <a:noAutofit/>
          </a:bodyPr>
          <a:lstStyle/>
          <a:p>
            <a:pPr>
              <a:lnSpc>
                <a:spcPct val="100000"/>
              </a:lnSpc>
            </a:pPr>
            <a:r>
              <a:rPr lang="en-GB" sz="3200" dirty="0" smtClean="0"/>
              <a:t>Some current </a:t>
            </a:r>
            <a:r>
              <a:rPr lang="en-GB" sz="3200" dirty="0"/>
              <a:t>developments  For Gatsby</a:t>
            </a:r>
            <a:endParaRPr lang="en-GB" sz="3200" dirty="0">
              <a:solidFill>
                <a:srgbClr val="6A635E"/>
              </a:solidFill>
            </a:endParaRPr>
          </a:p>
        </p:txBody>
      </p:sp>
    </p:spTree>
    <p:extLst>
      <p:ext uri="{BB962C8B-B14F-4D97-AF65-F5344CB8AC3E}">
        <p14:creationId xmlns:p14="http://schemas.microsoft.com/office/powerpoint/2010/main" val="3129757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3850" y="1557338"/>
            <a:ext cx="4679950" cy="3384550"/>
          </a:xfrm>
        </p:spPr>
        <p:txBody>
          <a:bodyPr/>
          <a:lstStyle/>
          <a:p>
            <a:r>
              <a:rPr lang="en-US" altLang="en-US" dirty="0" smtClean="0">
                <a:latin typeface="Arial" charset="0"/>
                <a:cs typeface="Arial" charset="0"/>
              </a:rPr>
              <a:t>Career Benchmarks:</a:t>
            </a:r>
            <a:br>
              <a:rPr lang="en-US" altLang="en-US" dirty="0" smtClean="0">
                <a:latin typeface="Arial" charset="0"/>
                <a:cs typeface="Arial" charset="0"/>
              </a:rPr>
            </a:br>
            <a:r>
              <a:rPr lang="en-US" altLang="en-US" dirty="0" smtClean="0">
                <a:latin typeface="Arial" charset="0"/>
                <a:cs typeface="Arial" charset="0"/>
              </a:rPr>
              <a:t>National Pilot</a:t>
            </a:r>
            <a:br>
              <a:rPr lang="en-US" altLang="en-US" dirty="0" smtClean="0">
                <a:latin typeface="Arial" charset="0"/>
                <a:cs typeface="Arial" charset="0"/>
              </a:rPr>
            </a:b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North East LEP</a:t>
            </a:r>
            <a:br>
              <a:rPr lang="en-US" altLang="en-US" dirty="0" smtClean="0">
                <a:latin typeface="Arial" charset="0"/>
                <a:cs typeface="Arial" charset="0"/>
              </a:rPr>
            </a:br>
            <a:r>
              <a:rPr lang="en-US" altLang="en-US" dirty="0" smtClean="0">
                <a:latin typeface="Arial" charset="0"/>
                <a:cs typeface="Arial" charset="0"/>
              </a:rPr>
              <a:t/>
            </a:r>
            <a:br>
              <a:rPr lang="en-US" altLang="en-US" dirty="0" smtClean="0">
                <a:latin typeface="Arial" charset="0"/>
                <a:cs typeface="Arial" charset="0"/>
              </a:rPr>
            </a:br>
            <a:endParaRPr lang="en-US" altLang="en-US" dirty="0" smtClean="0">
              <a:latin typeface="Arial" charset="0"/>
              <a:cs typeface="Arial" charset="0"/>
            </a:endParaRPr>
          </a:p>
        </p:txBody>
      </p:sp>
    </p:spTree>
    <p:extLst>
      <p:ext uri="{BB962C8B-B14F-4D97-AF65-F5344CB8AC3E}">
        <p14:creationId xmlns:p14="http://schemas.microsoft.com/office/powerpoint/2010/main" val="1691630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latin typeface="Arial" charset="0"/>
                <a:cs typeface="Arial" charset="0"/>
              </a:rPr>
              <a:t>Participating Schools and Colleges</a:t>
            </a:r>
          </a:p>
        </p:txBody>
      </p:sp>
      <p:sp>
        <p:nvSpPr>
          <p:cNvPr id="3" name="Content Placeholder 2"/>
          <p:cNvSpPr>
            <a:spLocks noGrp="1"/>
          </p:cNvSpPr>
          <p:nvPr>
            <p:ph idx="1"/>
          </p:nvPr>
        </p:nvSpPr>
        <p:spPr>
          <a:xfrm>
            <a:off x="457200" y="1268413"/>
            <a:ext cx="8229600" cy="4857750"/>
          </a:xfrm>
        </p:spPr>
        <p:txBody>
          <a:bodyPr/>
          <a:lstStyle/>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Berwick Academy</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Northumberland Church of England Academy</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King Edward VI School, </a:t>
            </a:r>
            <a:r>
              <a:rPr lang="en-GB" b="1" dirty="0" err="1">
                <a:solidFill>
                  <a:prstClr val="black"/>
                </a:solidFill>
                <a:latin typeface="Calibri"/>
              </a:rPr>
              <a:t>Morpeth</a:t>
            </a:r>
            <a:endParaRPr lang="en-GB" b="1" dirty="0">
              <a:solidFill>
                <a:prstClr val="black"/>
              </a:solidFill>
              <a:latin typeface="Calibri"/>
            </a:endParaRP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St Joseph’s Catholic Academy</a:t>
            </a:r>
          </a:p>
          <a:p>
            <a:pPr marL="0" indent="0" algn="ctr" eaLnBrk="1" fontAlgn="auto" hangingPunct="1">
              <a:spcBef>
                <a:spcPts val="0"/>
              </a:spcBef>
              <a:spcAft>
                <a:spcPts val="0"/>
              </a:spcAft>
              <a:buFont typeface="Arial" pitchFamily="34" charset="0"/>
              <a:buNone/>
              <a:defRPr/>
            </a:pPr>
            <a:r>
              <a:rPr lang="en-GB" b="1" dirty="0" err="1">
                <a:solidFill>
                  <a:prstClr val="black"/>
                </a:solidFill>
                <a:latin typeface="Calibri"/>
              </a:rPr>
              <a:t>Harton</a:t>
            </a:r>
            <a:r>
              <a:rPr lang="en-GB" b="1" dirty="0">
                <a:solidFill>
                  <a:prstClr val="black"/>
                </a:solidFill>
                <a:latin typeface="Calibri"/>
              </a:rPr>
              <a:t> Technology College</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Kenton School</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Excelsior Academy</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Churchill Community College</a:t>
            </a:r>
          </a:p>
          <a:p>
            <a:pPr marL="0" indent="0" algn="ctr" eaLnBrk="1" fontAlgn="auto" hangingPunct="1">
              <a:spcBef>
                <a:spcPts val="0"/>
              </a:spcBef>
              <a:spcAft>
                <a:spcPts val="0"/>
              </a:spcAft>
              <a:buFont typeface="Arial" pitchFamily="34" charset="0"/>
              <a:buNone/>
              <a:defRPr/>
            </a:pPr>
            <a:r>
              <a:rPr lang="en-GB" b="1" dirty="0" err="1">
                <a:solidFill>
                  <a:prstClr val="black"/>
                </a:solidFill>
                <a:latin typeface="Calibri"/>
              </a:rPr>
              <a:t>Shotton</a:t>
            </a:r>
            <a:r>
              <a:rPr lang="en-GB" b="1" dirty="0">
                <a:solidFill>
                  <a:prstClr val="black"/>
                </a:solidFill>
                <a:latin typeface="Calibri"/>
              </a:rPr>
              <a:t> Hall Academy</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Greenfield School</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Park View Academy</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Castle View Enterprise Academy</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The Link School, </a:t>
            </a:r>
            <a:r>
              <a:rPr lang="en-GB" b="1" dirty="0" smtClean="0">
                <a:solidFill>
                  <a:prstClr val="black"/>
                </a:solidFill>
                <a:latin typeface="Calibri"/>
              </a:rPr>
              <a:t>Sunderland</a:t>
            </a:r>
          </a:p>
          <a:p>
            <a:pPr marL="0" indent="0" algn="ctr" eaLnBrk="1" fontAlgn="auto" hangingPunct="1">
              <a:spcBef>
                <a:spcPts val="0"/>
              </a:spcBef>
              <a:spcAft>
                <a:spcPts val="0"/>
              </a:spcAft>
              <a:buFont typeface="Arial" pitchFamily="34" charset="0"/>
              <a:buNone/>
              <a:defRPr/>
            </a:pPr>
            <a:endParaRPr lang="en-GB" b="1" dirty="0">
              <a:solidFill>
                <a:prstClr val="black"/>
              </a:solidFill>
              <a:latin typeface="Calibri"/>
            </a:endParaRP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Bishop Auckland College</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Sunderland College</a:t>
            </a:r>
          </a:p>
          <a:p>
            <a:pPr marL="0" indent="0" algn="ctr" eaLnBrk="1" fontAlgn="auto" hangingPunct="1">
              <a:spcBef>
                <a:spcPts val="0"/>
              </a:spcBef>
              <a:spcAft>
                <a:spcPts val="0"/>
              </a:spcAft>
              <a:buFont typeface="Arial" pitchFamily="34" charset="0"/>
              <a:buNone/>
              <a:defRPr/>
            </a:pPr>
            <a:r>
              <a:rPr lang="en-GB" b="1" dirty="0">
                <a:solidFill>
                  <a:prstClr val="black"/>
                </a:solidFill>
                <a:latin typeface="Calibri"/>
              </a:rPr>
              <a:t>East Durham College</a:t>
            </a:r>
          </a:p>
          <a:p>
            <a:pPr>
              <a:buFont typeface="Arial" pitchFamily="34" charset="0"/>
              <a:buChar char="•"/>
              <a:defRPr/>
            </a:pPr>
            <a:endParaRPr lang="en-GB" dirty="0"/>
          </a:p>
        </p:txBody>
      </p:sp>
    </p:spTree>
    <p:extLst>
      <p:ext uri="{BB962C8B-B14F-4D97-AF65-F5344CB8AC3E}">
        <p14:creationId xmlns:p14="http://schemas.microsoft.com/office/powerpoint/2010/main" val="2277575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latin typeface="Arial" charset="0"/>
                <a:cs typeface="Arial" charset="0"/>
              </a:rPr>
              <a:t>Starting Points</a:t>
            </a:r>
          </a:p>
        </p:txBody>
      </p:sp>
      <p:sp>
        <p:nvSpPr>
          <p:cNvPr id="3" name="Content Placeholder 2"/>
          <p:cNvSpPr>
            <a:spLocks noGrp="1"/>
          </p:cNvSpPr>
          <p:nvPr>
            <p:ph idx="1"/>
          </p:nvPr>
        </p:nvSpPr>
        <p:spPr/>
        <p:txBody>
          <a:bodyPr/>
          <a:lstStyle/>
          <a:p>
            <a:pPr>
              <a:buFont typeface="Arial" pitchFamily="34" charset="0"/>
              <a:buChar char="•"/>
              <a:defRPr/>
            </a:pPr>
            <a:r>
              <a:rPr lang="en-GB" dirty="0" smtClean="0"/>
              <a:t>Audit </a:t>
            </a:r>
          </a:p>
          <a:p>
            <a:pPr marL="0" indent="0">
              <a:buFont typeface="Arial" pitchFamily="34" charset="0"/>
              <a:buNone/>
              <a:defRPr/>
            </a:pPr>
            <a:endParaRPr lang="en-GB" dirty="0" smtClean="0"/>
          </a:p>
          <a:p>
            <a:pPr>
              <a:buFont typeface="Arial" pitchFamily="34" charset="0"/>
              <a:buChar char="•"/>
              <a:defRPr/>
            </a:pPr>
            <a:r>
              <a:rPr lang="en-GB" dirty="0" smtClean="0"/>
              <a:t>Action Plan</a:t>
            </a:r>
            <a:endParaRPr lang="en-GB" dirty="0"/>
          </a:p>
        </p:txBody>
      </p:sp>
    </p:spTree>
    <p:extLst>
      <p:ext uri="{BB962C8B-B14F-4D97-AF65-F5344CB8AC3E}">
        <p14:creationId xmlns:p14="http://schemas.microsoft.com/office/powerpoint/2010/main" val="2693745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476250"/>
            <a:ext cx="7772400" cy="4248150"/>
          </a:xfrm>
        </p:spPr>
        <p:txBody>
          <a:bodyPr/>
          <a:lstStyle/>
          <a:p>
            <a:pPr algn="ct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z="4800" smtClean="0">
                <a:latin typeface="Arial" charset="0"/>
                <a:cs typeface="Arial" charset="0"/>
              </a:rPr>
              <a:t>INDICATIONS </a:t>
            </a:r>
            <a:br>
              <a:rPr lang="en-US" altLang="en-US" sz="4800" smtClean="0">
                <a:latin typeface="Arial" charset="0"/>
                <a:cs typeface="Arial" charset="0"/>
              </a:rPr>
            </a:br>
            <a:r>
              <a:rPr lang="en-US" altLang="en-US" sz="4800" smtClean="0">
                <a:latin typeface="Arial" charset="0"/>
                <a:cs typeface="Arial" charset="0"/>
              </a:rPr>
              <a:t>FROM THE </a:t>
            </a:r>
            <a:br>
              <a:rPr lang="en-US" altLang="en-US" sz="4800" smtClean="0">
                <a:latin typeface="Arial" charset="0"/>
                <a:cs typeface="Arial" charset="0"/>
              </a:rPr>
            </a:br>
            <a:r>
              <a:rPr lang="en-US" altLang="en-US" sz="4800" smtClean="0">
                <a:latin typeface="Arial" charset="0"/>
                <a:cs typeface="Arial" charset="0"/>
              </a:rPr>
              <a:t>INITIAL AUDIT</a:t>
            </a:r>
          </a:p>
        </p:txBody>
      </p:sp>
      <p:sp>
        <p:nvSpPr>
          <p:cNvPr id="26627" name="Text Placeholder 2"/>
          <p:cNvSpPr>
            <a:spLocks noGrp="1"/>
          </p:cNvSpPr>
          <p:nvPr>
            <p:ph type="body" idx="1"/>
          </p:nvPr>
        </p:nvSpPr>
        <p:spPr>
          <a:xfrm>
            <a:off x="395288" y="1989138"/>
            <a:ext cx="7772400" cy="503237"/>
          </a:xfrm>
        </p:spPr>
        <p:txBody>
          <a:bodyPr/>
          <a:lstStyle/>
          <a:p>
            <a:endParaRPr lang="en-US" altLang="en-US" smtClean="0">
              <a:latin typeface="Arial" charset="0"/>
              <a:cs typeface="Arial" charset="0"/>
            </a:endParaRPr>
          </a:p>
        </p:txBody>
      </p:sp>
    </p:spTree>
    <p:extLst>
      <p:ext uri="{BB962C8B-B14F-4D97-AF65-F5344CB8AC3E}">
        <p14:creationId xmlns:p14="http://schemas.microsoft.com/office/powerpoint/2010/main" val="54848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86862"/>
            <a:ext cx="8209569" cy="901567"/>
          </a:xfrm>
        </p:spPr>
        <p:txBody>
          <a:bodyPr>
            <a:normAutofit/>
          </a:bodyPr>
          <a:lstStyle/>
          <a:p>
            <a:r>
              <a:rPr lang="en-GB" dirty="0" smtClean="0"/>
              <a:t/>
            </a:r>
            <a:br>
              <a:rPr lang="en-GB" dirty="0" smtClean="0"/>
            </a:br>
            <a:endParaRPr lang="en-GB" sz="3200" dirty="0">
              <a:solidFill>
                <a:srgbClr val="6A635E"/>
              </a:solidFill>
            </a:endParaRPr>
          </a:p>
        </p:txBody>
      </p:sp>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61146" y="2063305"/>
            <a:ext cx="8678492" cy="1384995"/>
          </a:xfrm>
          <a:prstGeom prst="rect">
            <a:avLst/>
          </a:prstGeom>
        </p:spPr>
        <p:txBody>
          <a:bodyPr wrap="square">
            <a:spAutoFit/>
          </a:bodyPr>
          <a:lstStyle/>
          <a:p>
            <a:pPr marL="742950" indent="-742950">
              <a:buFontTx/>
              <a:buAutoNum type="arabicPeriod"/>
            </a:pPr>
            <a:r>
              <a:rPr lang="en-GB" sz="2800" dirty="0">
                <a:latin typeface="Arial" panose="020B0604020202020204" pitchFamily="34" charset="0"/>
                <a:cs typeface="Arial" panose="020B0604020202020204" pitchFamily="34" charset="0"/>
              </a:rPr>
              <a:t>The benchmarks project </a:t>
            </a:r>
          </a:p>
          <a:p>
            <a:pPr marL="742950" indent="-742950">
              <a:buFontTx/>
              <a:buAutoNum type="arabicPeriod"/>
            </a:pPr>
            <a:r>
              <a:rPr lang="en-GB" sz="2800" dirty="0" smtClean="0">
                <a:latin typeface="Arial" panose="020B0604020202020204" pitchFamily="34" charset="0"/>
                <a:cs typeface="Arial" panose="020B0604020202020204" pitchFamily="34" charset="0"/>
              </a:rPr>
              <a:t>Current developments</a:t>
            </a:r>
          </a:p>
          <a:p>
            <a:pPr marL="742950" indent="-742950">
              <a:buFontTx/>
              <a:buAutoNum type="arabicPeriod"/>
            </a:pPr>
            <a:endParaRPr lang="en-GB" sz="2800" dirty="0" smtClean="0">
              <a:solidFill>
                <a:srgbClr val="575756"/>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60000" y="360000"/>
            <a:ext cx="6628175" cy="1296000"/>
          </a:xfrm>
          <a:prstGeom prst="rect">
            <a:avLst/>
          </a:prstGeom>
        </p:spPr>
        <p:txBody>
          <a:bodyPr vert="horz" lIns="0" tIns="0" rIns="0" bIns="0" rtlCol="0" anchor="t" anchorCtr="0">
            <a:normAutofit/>
          </a:bodyPr>
          <a:lstStyle>
            <a:lvl1pPr algn="l" defTabSz="914400" rtl="0" eaLnBrk="1" latinLnBrk="0" hangingPunct="1">
              <a:lnSpc>
                <a:spcPts val="2800"/>
              </a:lnSpc>
              <a:spcBef>
                <a:spcPct val="0"/>
              </a:spcBef>
              <a:buNone/>
              <a:defRPr sz="2600" kern="1200" cap="all" spc="110" baseline="0">
                <a:solidFill>
                  <a:srgbClr val="60331E"/>
                </a:solidFill>
                <a:latin typeface="Arial" pitchFamily="34" charset="0"/>
                <a:ea typeface="+mj-ea"/>
                <a:cs typeface="Arial" pitchFamily="34" charset="0"/>
              </a:defRPr>
            </a:lvl1pPr>
          </a:lstStyle>
          <a:p>
            <a:r>
              <a:rPr lang="en-GB" sz="3200" dirty="0" smtClean="0"/>
              <a:t>Outline of my talk</a:t>
            </a:r>
            <a:endParaRPr lang="en-US" sz="3200" dirty="0"/>
          </a:p>
        </p:txBody>
      </p:sp>
    </p:spTree>
    <p:extLst>
      <p:ext uri="{BB962C8B-B14F-4D97-AF65-F5344CB8AC3E}">
        <p14:creationId xmlns:p14="http://schemas.microsoft.com/office/powerpoint/2010/main" val="3728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latin typeface="Arial" charset="0"/>
                <a:cs typeface="Arial" charset="0"/>
              </a:rPr>
              <a:t>Indications from the Initial Audit</a:t>
            </a:r>
          </a:p>
        </p:txBody>
      </p:sp>
      <p:graphicFrame>
        <p:nvGraphicFramePr>
          <p:cNvPr id="4" name="Content Placeholder 3"/>
          <p:cNvGraphicFramePr>
            <a:graphicFrameLocks noGrp="1"/>
          </p:cNvGraphicFramePr>
          <p:nvPr>
            <p:ph idx="1"/>
          </p:nvPr>
        </p:nvGraphicFramePr>
        <p:xfrm>
          <a:off x="1042988" y="1557338"/>
          <a:ext cx="6578600" cy="4206876"/>
        </p:xfrm>
        <a:graphic>
          <a:graphicData uri="http://schemas.openxmlformats.org/drawingml/2006/table">
            <a:tbl>
              <a:tblPr firstRow="1" firstCol="1" bandRow="1"/>
              <a:tblGrid>
                <a:gridCol w="2986600"/>
                <a:gridCol w="3592000"/>
              </a:tblGrid>
              <a:tr h="350573">
                <a:tc gridSpan="2">
                  <a:txBody>
                    <a:bodyPr/>
                    <a:lstStyle/>
                    <a:p>
                      <a:pPr algn="ctr">
                        <a:lnSpc>
                          <a:spcPct val="115000"/>
                        </a:lnSpc>
                        <a:spcAft>
                          <a:spcPts val="0"/>
                        </a:spcAft>
                      </a:pPr>
                      <a:r>
                        <a:rPr lang="en-US" sz="2000" b="1" dirty="0">
                          <a:effectLst/>
                          <a:latin typeface="Calibri"/>
                          <a:ea typeface="Calibri"/>
                          <a:cs typeface="Times New Roman"/>
                        </a:rPr>
                        <a:t>North East Starting Points</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r>
              <a:tr h="701146">
                <a:tc>
                  <a:txBody>
                    <a:bodyPr/>
                    <a:lstStyle/>
                    <a:p>
                      <a:pPr algn="ctr">
                        <a:lnSpc>
                          <a:spcPct val="115000"/>
                        </a:lnSpc>
                        <a:spcAft>
                          <a:spcPts val="0"/>
                        </a:spcAft>
                      </a:pPr>
                      <a:r>
                        <a:rPr lang="en-US" sz="2000" b="1">
                          <a:effectLst/>
                          <a:latin typeface="Calibri"/>
                          <a:ea typeface="Calibri"/>
                          <a:cs typeface="Times New Roman"/>
                        </a:rPr>
                        <a:t>Number of </a:t>
                      </a:r>
                      <a:endParaRPr lang="en-GB" sz="2000">
                        <a:effectLst/>
                        <a:latin typeface="Calibri"/>
                        <a:ea typeface="Calibri"/>
                        <a:cs typeface="Times New Roman"/>
                      </a:endParaRPr>
                    </a:p>
                    <a:p>
                      <a:pPr algn="ctr">
                        <a:lnSpc>
                          <a:spcPct val="115000"/>
                        </a:lnSpc>
                        <a:spcAft>
                          <a:spcPts val="0"/>
                        </a:spcAft>
                      </a:pPr>
                      <a:r>
                        <a:rPr lang="en-US" sz="2000" b="1">
                          <a:effectLst/>
                          <a:latin typeface="Calibri"/>
                          <a:ea typeface="Calibri"/>
                          <a:cs typeface="Times New Roman"/>
                        </a:rPr>
                        <a:t>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2000" b="1" dirty="0">
                          <a:effectLst/>
                          <a:latin typeface="Calibri"/>
                          <a:ea typeface="Calibri"/>
                          <a:cs typeface="Times New Roman"/>
                        </a:rPr>
                        <a:t>Number of Schools / Colleges </a:t>
                      </a:r>
                      <a:endParaRPr lang="en-GB" sz="2000" dirty="0">
                        <a:effectLst/>
                        <a:latin typeface="Calibri"/>
                        <a:ea typeface="Calibri"/>
                        <a:cs typeface="Times New Roman"/>
                      </a:endParaRPr>
                    </a:p>
                    <a:p>
                      <a:pPr algn="ctr">
                        <a:lnSpc>
                          <a:spcPct val="115000"/>
                        </a:lnSpc>
                        <a:spcAft>
                          <a:spcPts val="0"/>
                        </a:spcAft>
                      </a:pPr>
                      <a:r>
                        <a:rPr lang="en-US" sz="2000" b="1" dirty="0">
                          <a:effectLst/>
                          <a:latin typeface="Calibri"/>
                          <a:ea typeface="Calibri"/>
                          <a:cs typeface="Times New Roman"/>
                        </a:rPr>
                        <a:t>achieving Benchmarks</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50573">
                <a:tc>
                  <a:txBody>
                    <a:bodyPr/>
                    <a:lstStyle/>
                    <a:p>
                      <a:pPr algn="ctr">
                        <a:lnSpc>
                          <a:spcPct val="115000"/>
                        </a:lnSpc>
                        <a:spcAft>
                          <a:spcPts val="0"/>
                        </a:spcAft>
                      </a:pPr>
                      <a:r>
                        <a:rPr lang="en-US" sz="2000" b="1" dirty="0">
                          <a:effectLst/>
                          <a:latin typeface="Calibri"/>
                          <a:ea typeface="Calibri"/>
                          <a:cs typeface="Times New Roman"/>
                        </a:rPr>
                        <a:t>0 Benchmarks</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effectLst/>
                          <a:latin typeface="Calibri"/>
                          <a:ea typeface="Calibri"/>
                          <a:cs typeface="Times New Roman"/>
                        </a:rPr>
                        <a:t>8</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dirty="0">
                          <a:effectLst/>
                          <a:latin typeface="Calibri"/>
                          <a:ea typeface="Calibri"/>
                          <a:cs typeface="Times New Roman"/>
                        </a:rPr>
                        <a:t>1 Benchmark</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2</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a:effectLst/>
                          <a:latin typeface="Calibri"/>
                          <a:ea typeface="Calibri"/>
                          <a:cs typeface="Times New Roman"/>
                        </a:rPr>
                        <a:t>2 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4</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a:effectLst/>
                          <a:latin typeface="Calibri"/>
                          <a:ea typeface="Calibri"/>
                          <a:cs typeface="Times New Roman"/>
                        </a:rPr>
                        <a:t>3 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2</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a:effectLst/>
                          <a:latin typeface="Calibri"/>
                          <a:ea typeface="Calibri"/>
                          <a:cs typeface="Times New Roman"/>
                        </a:rPr>
                        <a:t>4 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0</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a:effectLst/>
                          <a:latin typeface="Calibri"/>
                          <a:ea typeface="Calibri"/>
                          <a:cs typeface="Times New Roman"/>
                        </a:rPr>
                        <a:t>5 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0</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a:effectLst/>
                          <a:latin typeface="Calibri"/>
                          <a:ea typeface="Calibri"/>
                          <a:cs typeface="Times New Roman"/>
                        </a:rPr>
                        <a:t>6 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0</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a:effectLst/>
                          <a:latin typeface="Calibri"/>
                          <a:ea typeface="Calibri"/>
                          <a:cs typeface="Times New Roman"/>
                        </a:rPr>
                        <a:t>7 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0</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73">
                <a:tc>
                  <a:txBody>
                    <a:bodyPr/>
                    <a:lstStyle/>
                    <a:p>
                      <a:pPr algn="ctr">
                        <a:lnSpc>
                          <a:spcPct val="115000"/>
                        </a:lnSpc>
                        <a:spcAft>
                          <a:spcPts val="0"/>
                        </a:spcAft>
                      </a:pPr>
                      <a:r>
                        <a:rPr lang="en-US" sz="2000" b="1">
                          <a:effectLst/>
                          <a:latin typeface="Calibri"/>
                          <a:ea typeface="Calibri"/>
                          <a:cs typeface="Times New Roman"/>
                        </a:rPr>
                        <a:t>8 Benchmarks</a:t>
                      </a:r>
                      <a:endParaRPr lang="en-GB" sz="200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Calibri"/>
                          <a:ea typeface="Calibri"/>
                          <a:cs typeface="Times New Roman"/>
                        </a:rPr>
                        <a:t>0</a:t>
                      </a:r>
                      <a:endParaRPr lang="en-GB" sz="20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88" name="Rectangle 1"/>
          <p:cNvSpPr>
            <a:spLocks noChangeArrowheads="1"/>
          </p:cNvSpPr>
          <p:nvPr/>
        </p:nvSpPr>
        <p:spPr bwMode="auto">
          <a:xfrm>
            <a:off x="1522413" y="2601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2000">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buChar char="–"/>
              <a:defRPr>
                <a:solidFill>
                  <a:schemeClr val="tx1"/>
                </a:solidFill>
                <a:latin typeface="Arial" charset="0"/>
                <a:ea typeface="MS PGothic" pitchFamily="34" charset="-128"/>
                <a:cs typeface="Arial" charset="0"/>
              </a:defRPr>
            </a:lvl2pPr>
            <a:lvl3pPr marL="1143000" indent="-228600" eaLnBrk="0" hangingPunct="0">
              <a:spcBef>
                <a:spcPct val="20000"/>
              </a:spcBef>
              <a:buFont typeface="Arial" charset="0"/>
              <a:buChar char="•"/>
              <a:defRPr sz="1600">
                <a:solidFill>
                  <a:schemeClr val="tx1"/>
                </a:solidFill>
                <a:latin typeface="Arial" charset="0"/>
                <a:ea typeface="MS PGothic"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4pPr>
            <a:lvl5pPr marL="2057400" indent="-228600" eaLnBrk="0" hangingPunct="0">
              <a:spcBef>
                <a:spcPct val="20000"/>
              </a:spcBef>
              <a:buFont typeface="Arial" charset="0"/>
              <a:buChar char="»"/>
              <a:defRPr sz="14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ea typeface="MS PGothic" pitchFamily="34" charset="-128"/>
                <a:cs typeface="Arial" charset="0"/>
              </a:defRPr>
            </a:lvl9pPr>
          </a:lstStyle>
          <a:p>
            <a:pPr fontAlgn="base">
              <a:spcBef>
                <a:spcPct val="0"/>
              </a:spcBef>
              <a:spcAft>
                <a:spcPct val="0"/>
              </a:spcAft>
              <a:buFontTx/>
              <a:buNone/>
            </a:pPr>
            <a:endParaRPr lang="en-US" altLang="en-US" sz="2400" smtClean="0">
              <a:solidFill>
                <a:prstClr val="black"/>
              </a:solidFill>
              <a:latin typeface="Calibri" pitchFamily="34" charset="0"/>
            </a:endParaRPr>
          </a:p>
        </p:txBody>
      </p:sp>
    </p:spTree>
    <p:extLst>
      <p:ext uri="{BB962C8B-B14F-4D97-AF65-F5344CB8AC3E}">
        <p14:creationId xmlns:p14="http://schemas.microsoft.com/office/powerpoint/2010/main" val="1709296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latin typeface="Arial" charset="0"/>
                <a:cs typeface="Arial" charset="0"/>
              </a:rPr>
              <a:t>Positive Picture</a:t>
            </a:r>
          </a:p>
        </p:txBody>
      </p:sp>
      <p:sp>
        <p:nvSpPr>
          <p:cNvPr id="3" name="Content Placeholder 2"/>
          <p:cNvSpPr>
            <a:spLocks noGrp="1"/>
          </p:cNvSpPr>
          <p:nvPr>
            <p:ph idx="1"/>
          </p:nvPr>
        </p:nvSpPr>
        <p:spPr/>
        <p:txBody>
          <a:bodyPr/>
          <a:lstStyle/>
          <a:p>
            <a:pPr>
              <a:buFont typeface="Arial" pitchFamily="34" charset="0"/>
              <a:buChar char="•"/>
              <a:defRPr/>
            </a:pPr>
            <a:r>
              <a:rPr lang="en-US" dirty="0"/>
              <a:t>Every College fully achieves benchmark 6 – </a:t>
            </a:r>
            <a:r>
              <a:rPr lang="en-US" dirty="0" smtClean="0"/>
              <a:t>‘Experiences </a:t>
            </a:r>
            <a:r>
              <a:rPr lang="en-US" dirty="0"/>
              <a:t>of the </a:t>
            </a:r>
            <a:r>
              <a:rPr lang="en-US" dirty="0" smtClean="0"/>
              <a:t>workplace’.</a:t>
            </a:r>
          </a:p>
          <a:p>
            <a:pPr>
              <a:buFont typeface="Arial" pitchFamily="34" charset="0"/>
              <a:buChar char="•"/>
              <a:defRPr/>
            </a:pPr>
            <a:endParaRPr lang="en-GB" dirty="0"/>
          </a:p>
          <a:p>
            <a:pPr>
              <a:buFont typeface="Arial" pitchFamily="34" charset="0"/>
              <a:buChar char="•"/>
              <a:defRPr/>
            </a:pPr>
            <a:r>
              <a:rPr lang="en-US" dirty="0" smtClean="0"/>
              <a:t>7 </a:t>
            </a:r>
            <a:r>
              <a:rPr lang="en-US" dirty="0"/>
              <a:t>schools / colleges partially achieve all 8 of the benchmarks</a:t>
            </a:r>
            <a:r>
              <a:rPr lang="en-US" dirty="0" smtClean="0"/>
              <a:t>.</a:t>
            </a:r>
          </a:p>
          <a:p>
            <a:pPr marL="0" indent="0">
              <a:buFont typeface="Arial" pitchFamily="34" charset="0"/>
              <a:buNone/>
              <a:defRPr/>
            </a:pPr>
            <a:endParaRPr lang="en-GB" dirty="0"/>
          </a:p>
          <a:p>
            <a:pPr>
              <a:buFont typeface="Arial" pitchFamily="34" charset="0"/>
              <a:buChar char="•"/>
              <a:defRPr/>
            </a:pPr>
            <a:r>
              <a:rPr lang="en-US" dirty="0"/>
              <a:t>Every school / college partially achieves at least 5 of the 8 benchmarks</a:t>
            </a:r>
            <a:r>
              <a:rPr lang="en-US" dirty="0" smtClean="0"/>
              <a:t>.</a:t>
            </a:r>
          </a:p>
          <a:p>
            <a:pPr>
              <a:buFont typeface="Arial" pitchFamily="34" charset="0"/>
              <a:buChar char="•"/>
              <a:defRPr/>
            </a:pPr>
            <a:endParaRPr lang="en-US" dirty="0" smtClean="0"/>
          </a:p>
          <a:p>
            <a:pPr>
              <a:buFont typeface="Arial" pitchFamily="34" charset="0"/>
              <a:buChar char="•"/>
              <a:defRPr/>
            </a:pPr>
            <a:r>
              <a:rPr lang="en-US" dirty="0" smtClean="0"/>
              <a:t>Schools have clear action plans about where they need to develop their provision and how they intend to target support</a:t>
            </a:r>
            <a:endParaRPr lang="en-GB" dirty="0"/>
          </a:p>
          <a:p>
            <a:pPr>
              <a:buFont typeface="Arial" pitchFamily="34" charset="0"/>
              <a:buChar char="•"/>
              <a:defRPr/>
            </a:pPr>
            <a:endParaRPr lang="en-GB" dirty="0"/>
          </a:p>
        </p:txBody>
      </p:sp>
    </p:spTree>
    <p:extLst>
      <p:ext uri="{BB962C8B-B14F-4D97-AF65-F5344CB8AC3E}">
        <p14:creationId xmlns:p14="http://schemas.microsoft.com/office/powerpoint/2010/main" val="2699818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liament_Brown.png"/>
          <p:cNvPicPr>
            <a:picLocks noChangeAspect="1"/>
          </p:cNvPicPr>
          <p:nvPr/>
        </p:nvPicPr>
        <p:blipFill>
          <a:blip r:embed="rId2" cstate="screen"/>
          <a:stretch>
            <a:fillRect/>
          </a:stretch>
        </p:blipFill>
        <p:spPr>
          <a:xfrm>
            <a:off x="1498919" y="882786"/>
            <a:ext cx="6174738" cy="4486285"/>
          </a:xfrm>
          <a:prstGeom prst="rect">
            <a:avLst/>
          </a:prstGeom>
        </p:spPr>
      </p:pic>
    </p:spTree>
    <p:extLst>
      <p:ext uri="{BB962C8B-B14F-4D97-AF65-F5344CB8AC3E}">
        <p14:creationId xmlns:p14="http://schemas.microsoft.com/office/powerpoint/2010/main" val="1093775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19576" y="1784552"/>
            <a:ext cx="8802187" cy="3539430"/>
          </a:xfrm>
          <a:prstGeom prst="rect">
            <a:avLst/>
          </a:prstGeom>
        </p:spPr>
        <p:txBody>
          <a:bodyPr wrap="square" anchor="t">
            <a:spAutoFit/>
          </a:bodyPr>
          <a:lstStyle/>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Pilot of the benchmarks in 13 schools and three colleges in NE region</a:t>
            </a:r>
          </a:p>
          <a:p>
            <a:pPr marL="742950" indent="-742950">
              <a:buFont typeface="+mj-lt"/>
              <a:buAutoNum type="arabicPeriod"/>
            </a:pPr>
            <a:r>
              <a:rPr lang="en-GB" sz="2800" dirty="0">
                <a:latin typeface="Arial" panose="020B0604020202020204" pitchFamily="34" charset="0"/>
                <a:cs typeface="Arial" panose="020B0604020202020204" pitchFamily="34" charset="0"/>
              </a:rPr>
              <a:t>Collaboration with Career and Enterprise Company (CEC</a:t>
            </a:r>
            <a:r>
              <a:rPr lang="en-GB" sz="2800" dirty="0" smtClean="0">
                <a:latin typeface="Arial" panose="020B0604020202020204" pitchFamily="34" charset="0"/>
                <a:cs typeface="Arial" panose="020B0604020202020204" pitchFamily="34" charset="0"/>
              </a:rPr>
              <a:t>) to produce a benchmarks audit tool  </a:t>
            </a:r>
            <a:endParaRPr lang="en-GB" sz="2800" dirty="0">
              <a:latin typeface="Arial" panose="020B0604020202020204" pitchFamily="34" charset="0"/>
              <a:cs typeface="Arial" panose="020B0604020202020204" pitchFamily="34" charset="0"/>
            </a:endParaRP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Looking at how destinations data can be collected in a way that is useful to </a:t>
            </a:r>
            <a:r>
              <a:rPr lang="en-GB" sz="2800" u="sng" dirty="0">
                <a:solidFill>
                  <a:srgbClr val="98B5CE"/>
                </a:solidFill>
                <a:latin typeface="Arial" panose="020B0604020202020204" pitchFamily="34" charset="0"/>
                <a:cs typeface="Arial" panose="020B0604020202020204" pitchFamily="34" charset="0"/>
              </a:rPr>
              <a:t>schools and colleges</a:t>
            </a:r>
          </a:p>
          <a:p>
            <a:pPr marL="742950" indent="-742950">
              <a:buFont typeface="+mj-lt"/>
              <a:buAutoNum type="arabicPeriod"/>
            </a:pPr>
            <a:r>
              <a:rPr lang="en-GB" sz="2800" dirty="0" smtClean="0">
                <a:solidFill>
                  <a:srgbClr val="98B5CE"/>
                </a:solidFill>
                <a:latin typeface="Arial" panose="020B0604020202020204" pitchFamily="34" charset="0"/>
                <a:cs typeface="Arial" panose="020B0604020202020204" pitchFamily="34" charset="0"/>
              </a:rPr>
              <a:t>Considering training needs</a:t>
            </a:r>
            <a:endParaRPr lang="en-GB" sz="2800" dirty="0">
              <a:solidFill>
                <a:srgbClr val="98B5CE"/>
              </a:solidFill>
              <a:latin typeface="Arial" panose="020B0604020202020204" pitchFamily="34" charset="0"/>
              <a:cs typeface="Arial" panose="020B0604020202020204" pitchFamily="34" charset="0"/>
            </a:endParaRPr>
          </a:p>
        </p:txBody>
      </p:sp>
      <p:sp>
        <p:nvSpPr>
          <p:cNvPr id="8" name="Title 4"/>
          <p:cNvSpPr>
            <a:spLocks noGrp="1"/>
          </p:cNvSpPr>
          <p:nvPr>
            <p:ph type="title"/>
          </p:nvPr>
        </p:nvSpPr>
        <p:spPr>
          <a:xfrm>
            <a:off x="360363" y="454025"/>
            <a:ext cx="8435975" cy="923925"/>
          </a:xfrm>
        </p:spPr>
        <p:txBody>
          <a:bodyPr>
            <a:noAutofit/>
          </a:bodyPr>
          <a:lstStyle/>
          <a:p>
            <a:pPr>
              <a:lnSpc>
                <a:spcPct val="100000"/>
              </a:lnSpc>
            </a:pPr>
            <a:r>
              <a:rPr lang="en-GB" sz="3200" dirty="0" smtClean="0"/>
              <a:t>Some current developments For Gatsby</a:t>
            </a:r>
            <a:endParaRPr lang="en-GB" sz="3200" dirty="0">
              <a:solidFill>
                <a:srgbClr val="6A635E"/>
              </a:solidFill>
            </a:endParaRPr>
          </a:p>
        </p:txBody>
      </p:sp>
    </p:spTree>
    <p:extLst>
      <p:ext uri="{BB962C8B-B14F-4D97-AF65-F5344CB8AC3E}">
        <p14:creationId xmlns:p14="http://schemas.microsoft.com/office/powerpoint/2010/main" val="3129757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334F3C-7BAF-4C03-AACA-E4D1384CE40E}" type="slidenum">
              <a:rPr lang="en-GB" smtClean="0"/>
              <a:pPr/>
              <a:t>34</a:t>
            </a:fld>
            <a:endParaRPr lang="en-GB"/>
          </a:p>
        </p:txBody>
      </p:sp>
      <p:sp>
        <p:nvSpPr>
          <p:cNvPr id="3" name="Content Placeholder 2"/>
          <p:cNvSpPr>
            <a:spLocks noGrp="1"/>
          </p:cNvSpPr>
          <p:nvPr>
            <p:ph sz="quarter" idx="13"/>
          </p:nvPr>
        </p:nvSpPr>
        <p:spPr/>
        <p:txBody>
          <a:bodyPr>
            <a:normAutofit/>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Beta </a:t>
            </a:r>
            <a:r>
              <a:rPr lang="en-GB" dirty="0"/>
              <a:t>version </a:t>
            </a:r>
            <a:r>
              <a:rPr lang="en-GB" dirty="0" smtClean="0"/>
              <a:t>now </a:t>
            </a:r>
            <a:r>
              <a:rPr lang="en-GB" dirty="0"/>
              <a:t>live and free for all schools to use. </a:t>
            </a:r>
            <a:endParaRPr lang="en-GB" dirty="0" smtClean="0"/>
          </a:p>
          <a:p>
            <a:pPr marL="342900" indent="-342900">
              <a:buFont typeface="Arial" panose="020B0604020202020204" pitchFamily="34" charset="0"/>
              <a:buChar char="•"/>
            </a:pPr>
            <a:r>
              <a:rPr lang="en-GB" dirty="0" smtClean="0"/>
              <a:t>This </a:t>
            </a:r>
            <a:r>
              <a:rPr lang="en-GB" dirty="0"/>
              <a:t>trial version of Compass</a:t>
            </a:r>
            <a:r>
              <a:rPr lang="en-GB" b="1" i="1" dirty="0"/>
              <a:t> </a:t>
            </a:r>
            <a:r>
              <a:rPr lang="en-GB" dirty="0"/>
              <a:t>enables schools to compare their careers provision to the Gatsby Good Career Guidance benchmarks and provide us with feedback on how we can improve the tool before its full launch in </a:t>
            </a:r>
            <a:r>
              <a:rPr lang="en-GB" dirty="0" smtClean="0"/>
              <a:t>Autumn </a:t>
            </a:r>
            <a:r>
              <a:rPr lang="en-GB" dirty="0"/>
              <a:t>this year</a:t>
            </a:r>
            <a:r>
              <a:rPr lang="en-GB" dirty="0" smtClean="0"/>
              <a:t>.</a:t>
            </a:r>
            <a:r>
              <a:rPr lang="en-GB" dirty="0"/>
              <a:t> </a:t>
            </a:r>
            <a:endParaRPr lang="en-US" dirty="0"/>
          </a:p>
          <a:p>
            <a:pPr marL="342900" indent="-342900">
              <a:buFont typeface="Arial" panose="020B0604020202020204" pitchFamily="34" charset="0"/>
              <a:buChar char="•"/>
            </a:pPr>
            <a:r>
              <a:rPr lang="en-US" dirty="0" smtClean="0"/>
              <a:t>To </a:t>
            </a:r>
            <a:r>
              <a:rPr lang="en-US" dirty="0"/>
              <a:t>access Compass, </a:t>
            </a:r>
            <a:r>
              <a:rPr lang="en-US" dirty="0" smtClean="0"/>
              <a:t>follow </a:t>
            </a:r>
            <a:r>
              <a:rPr lang="en-GB" u="sng" dirty="0">
                <a:hlinkClick r:id="rId2"/>
              </a:rPr>
              <a:t>http://compass-careers.org.uk</a:t>
            </a:r>
            <a:r>
              <a:rPr lang="en-GB" dirty="0"/>
              <a:t> </a:t>
            </a:r>
            <a:endParaRPr lang="en-US" dirty="0"/>
          </a:p>
          <a:p>
            <a:r>
              <a:rPr lang="en-US" dirty="0"/>
              <a:t> </a:t>
            </a:r>
          </a:p>
        </p:txBody>
      </p:sp>
      <p:sp>
        <p:nvSpPr>
          <p:cNvPr id="4" name="Title 3"/>
          <p:cNvSpPr>
            <a:spLocks noGrp="1"/>
          </p:cNvSpPr>
          <p:nvPr>
            <p:ph type="title"/>
          </p:nvPr>
        </p:nvSpPr>
        <p:spPr/>
        <p:txBody>
          <a:bodyPr/>
          <a:lstStyle/>
          <a:p>
            <a:endParaRPr lang="en-US" dirty="0"/>
          </a:p>
        </p:txBody>
      </p:sp>
      <p:pic>
        <p:nvPicPr>
          <p:cNvPr id="5"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467128" y="85547"/>
            <a:ext cx="3685897" cy="159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823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19576" y="1784552"/>
            <a:ext cx="8802187" cy="3539430"/>
          </a:xfrm>
          <a:prstGeom prst="rect">
            <a:avLst/>
          </a:prstGeom>
        </p:spPr>
        <p:txBody>
          <a:bodyPr wrap="square" anchor="t">
            <a:spAutoFit/>
          </a:bodyPr>
          <a:lstStyle/>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Pilot of the benchmarks in 13 schools and three colleges in NE region</a:t>
            </a: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Collaboration with Career and Enterprise Company (CEC</a:t>
            </a:r>
            <a:r>
              <a:rPr lang="en-GB" sz="2800" dirty="0" smtClean="0">
                <a:solidFill>
                  <a:srgbClr val="98B5CE"/>
                </a:solidFill>
                <a:latin typeface="Arial" panose="020B0604020202020204" pitchFamily="34" charset="0"/>
                <a:cs typeface="Arial" panose="020B0604020202020204" pitchFamily="34" charset="0"/>
              </a:rPr>
              <a:t>) to produce a benchmarks audit tool  </a:t>
            </a:r>
            <a:endParaRPr lang="en-GB" sz="2800" dirty="0">
              <a:solidFill>
                <a:srgbClr val="98B5CE"/>
              </a:solidFill>
              <a:latin typeface="Arial" panose="020B0604020202020204" pitchFamily="34" charset="0"/>
              <a:cs typeface="Arial" panose="020B0604020202020204" pitchFamily="34" charset="0"/>
            </a:endParaRPr>
          </a:p>
          <a:p>
            <a:pPr marL="742950" indent="-742950">
              <a:buFont typeface="+mj-lt"/>
              <a:buAutoNum type="arabicPeriod"/>
            </a:pPr>
            <a:r>
              <a:rPr lang="en-GB" sz="2800" dirty="0">
                <a:latin typeface="Arial" panose="020B0604020202020204" pitchFamily="34" charset="0"/>
                <a:cs typeface="Arial" panose="020B0604020202020204" pitchFamily="34" charset="0"/>
              </a:rPr>
              <a:t>Looking at how destinations data can be collected in a way that is useful to </a:t>
            </a:r>
            <a:r>
              <a:rPr lang="en-GB" sz="2800" u="sng" dirty="0">
                <a:latin typeface="Arial" panose="020B0604020202020204" pitchFamily="34" charset="0"/>
                <a:cs typeface="Arial" panose="020B0604020202020204" pitchFamily="34" charset="0"/>
              </a:rPr>
              <a:t>schools and colleges</a:t>
            </a:r>
          </a:p>
          <a:p>
            <a:pPr marL="742950" indent="-742950">
              <a:buFont typeface="+mj-lt"/>
              <a:buAutoNum type="arabicPeriod"/>
            </a:pPr>
            <a:r>
              <a:rPr lang="en-GB" sz="2800" dirty="0" smtClean="0">
                <a:solidFill>
                  <a:srgbClr val="98B5CE"/>
                </a:solidFill>
                <a:latin typeface="Arial" panose="020B0604020202020204" pitchFamily="34" charset="0"/>
                <a:cs typeface="Arial" panose="020B0604020202020204" pitchFamily="34" charset="0"/>
              </a:rPr>
              <a:t>Considering training needs</a:t>
            </a:r>
            <a:endParaRPr lang="en-GB" sz="2800" dirty="0">
              <a:solidFill>
                <a:srgbClr val="98B5CE"/>
              </a:solidFill>
              <a:latin typeface="Arial" panose="020B0604020202020204" pitchFamily="34" charset="0"/>
              <a:cs typeface="Arial" panose="020B0604020202020204" pitchFamily="34" charset="0"/>
            </a:endParaRPr>
          </a:p>
        </p:txBody>
      </p:sp>
      <p:sp>
        <p:nvSpPr>
          <p:cNvPr id="8" name="Title 4"/>
          <p:cNvSpPr>
            <a:spLocks noGrp="1"/>
          </p:cNvSpPr>
          <p:nvPr>
            <p:ph type="title"/>
          </p:nvPr>
        </p:nvSpPr>
        <p:spPr>
          <a:xfrm>
            <a:off x="360363" y="454025"/>
            <a:ext cx="8435975" cy="923925"/>
          </a:xfrm>
        </p:spPr>
        <p:txBody>
          <a:bodyPr>
            <a:noAutofit/>
          </a:bodyPr>
          <a:lstStyle/>
          <a:p>
            <a:pPr>
              <a:lnSpc>
                <a:spcPct val="100000"/>
              </a:lnSpc>
            </a:pPr>
            <a:r>
              <a:rPr lang="en-GB" sz="3200" dirty="0" smtClean="0"/>
              <a:t>Some current </a:t>
            </a:r>
            <a:r>
              <a:rPr lang="en-GB" sz="3200" dirty="0"/>
              <a:t>developments  For Gatsby</a:t>
            </a:r>
            <a:endParaRPr lang="en-GB" sz="3200" dirty="0">
              <a:solidFill>
                <a:srgbClr val="6A635E"/>
              </a:solidFill>
            </a:endParaRPr>
          </a:p>
        </p:txBody>
      </p:sp>
    </p:spTree>
    <p:extLst>
      <p:ext uri="{BB962C8B-B14F-4D97-AF65-F5344CB8AC3E}">
        <p14:creationId xmlns:p14="http://schemas.microsoft.com/office/powerpoint/2010/main" val="2583810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19576" y="1784552"/>
            <a:ext cx="8802187" cy="3539430"/>
          </a:xfrm>
          <a:prstGeom prst="rect">
            <a:avLst/>
          </a:prstGeom>
        </p:spPr>
        <p:txBody>
          <a:bodyPr wrap="square" anchor="t">
            <a:spAutoFit/>
          </a:bodyPr>
          <a:lstStyle/>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Pilot of the benchmarks in 13 schools and three colleges in NE region</a:t>
            </a: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Collaboration with Career and Enterprise Company (CEC</a:t>
            </a:r>
            <a:r>
              <a:rPr lang="en-GB" sz="2800" dirty="0" smtClean="0">
                <a:solidFill>
                  <a:srgbClr val="98B5CE"/>
                </a:solidFill>
                <a:latin typeface="Arial" panose="020B0604020202020204" pitchFamily="34" charset="0"/>
                <a:cs typeface="Arial" panose="020B0604020202020204" pitchFamily="34" charset="0"/>
              </a:rPr>
              <a:t>) to produce a benchmarks audit tool  </a:t>
            </a:r>
            <a:endParaRPr lang="en-GB" sz="2800" dirty="0">
              <a:solidFill>
                <a:srgbClr val="98B5CE"/>
              </a:solidFill>
              <a:latin typeface="Arial" panose="020B0604020202020204" pitchFamily="34" charset="0"/>
              <a:cs typeface="Arial" panose="020B0604020202020204" pitchFamily="34" charset="0"/>
            </a:endParaRP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Looking at how destinations data can be collected in a way that is useful to </a:t>
            </a:r>
            <a:r>
              <a:rPr lang="en-GB" sz="2800" u="sng" dirty="0">
                <a:solidFill>
                  <a:srgbClr val="98B5CE"/>
                </a:solidFill>
                <a:latin typeface="Arial" panose="020B0604020202020204" pitchFamily="34" charset="0"/>
                <a:cs typeface="Arial" panose="020B0604020202020204" pitchFamily="34" charset="0"/>
              </a:rPr>
              <a:t>schools and colleges</a:t>
            </a:r>
          </a:p>
          <a:p>
            <a:pPr marL="742950" indent="-742950">
              <a:buFont typeface="+mj-lt"/>
              <a:buAutoNum type="arabicPeriod"/>
            </a:pPr>
            <a:r>
              <a:rPr lang="en-GB" sz="2800" dirty="0" smtClean="0">
                <a:solidFill>
                  <a:srgbClr val="98B5CE"/>
                </a:solidFill>
                <a:latin typeface="Arial" panose="020B0604020202020204" pitchFamily="34" charset="0"/>
                <a:cs typeface="Arial" panose="020B0604020202020204" pitchFamily="34" charset="0"/>
              </a:rPr>
              <a:t>Considering training needs</a:t>
            </a:r>
            <a:endParaRPr lang="en-GB" sz="2800" dirty="0">
              <a:solidFill>
                <a:srgbClr val="98B5CE"/>
              </a:solidFill>
              <a:latin typeface="Arial" panose="020B0604020202020204" pitchFamily="34" charset="0"/>
              <a:cs typeface="Arial" panose="020B0604020202020204" pitchFamily="34" charset="0"/>
            </a:endParaRPr>
          </a:p>
        </p:txBody>
      </p:sp>
      <p:sp>
        <p:nvSpPr>
          <p:cNvPr id="8" name="Title 4"/>
          <p:cNvSpPr>
            <a:spLocks noGrp="1"/>
          </p:cNvSpPr>
          <p:nvPr>
            <p:ph type="title"/>
          </p:nvPr>
        </p:nvSpPr>
        <p:spPr>
          <a:xfrm>
            <a:off x="360363" y="454025"/>
            <a:ext cx="8435975" cy="923925"/>
          </a:xfrm>
        </p:spPr>
        <p:txBody>
          <a:bodyPr>
            <a:noAutofit/>
          </a:bodyPr>
          <a:lstStyle/>
          <a:p>
            <a:pPr>
              <a:lnSpc>
                <a:spcPct val="100000"/>
              </a:lnSpc>
            </a:pPr>
            <a:r>
              <a:rPr lang="en-GB" sz="3200" dirty="0" smtClean="0"/>
              <a:t>Some current </a:t>
            </a:r>
            <a:r>
              <a:rPr lang="en-GB" sz="3200" dirty="0"/>
              <a:t>developments  For Gatsby</a:t>
            </a:r>
            <a:endParaRPr lang="en-GB" sz="3200" dirty="0">
              <a:solidFill>
                <a:srgbClr val="6A635E"/>
              </a:solidFill>
            </a:endParaRPr>
          </a:p>
        </p:txBody>
      </p:sp>
    </p:spTree>
    <p:extLst>
      <p:ext uri="{BB962C8B-B14F-4D97-AF65-F5344CB8AC3E}">
        <p14:creationId xmlns:p14="http://schemas.microsoft.com/office/powerpoint/2010/main" val="2583810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19576" y="1784552"/>
            <a:ext cx="8802187" cy="3539430"/>
          </a:xfrm>
          <a:prstGeom prst="rect">
            <a:avLst/>
          </a:prstGeom>
        </p:spPr>
        <p:txBody>
          <a:bodyPr wrap="square" anchor="t">
            <a:spAutoFit/>
          </a:bodyPr>
          <a:lstStyle/>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Pilot of the benchmarks in 13 schools and three colleges in NE region</a:t>
            </a: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Collaboration with Career and Enterprise Company (CEC</a:t>
            </a:r>
            <a:r>
              <a:rPr lang="en-GB" sz="2800" dirty="0" smtClean="0">
                <a:solidFill>
                  <a:srgbClr val="98B5CE"/>
                </a:solidFill>
                <a:latin typeface="Arial" panose="020B0604020202020204" pitchFamily="34" charset="0"/>
                <a:cs typeface="Arial" panose="020B0604020202020204" pitchFamily="34" charset="0"/>
              </a:rPr>
              <a:t>) to produce a benchmarks audit tool  </a:t>
            </a:r>
            <a:endParaRPr lang="en-GB" sz="2800" dirty="0">
              <a:solidFill>
                <a:srgbClr val="98B5CE"/>
              </a:solidFill>
              <a:latin typeface="Arial" panose="020B0604020202020204" pitchFamily="34" charset="0"/>
              <a:cs typeface="Arial" panose="020B0604020202020204" pitchFamily="34" charset="0"/>
            </a:endParaRPr>
          </a:p>
          <a:p>
            <a:pPr marL="742950" indent="-742950">
              <a:buFont typeface="+mj-lt"/>
              <a:buAutoNum type="arabicPeriod"/>
            </a:pPr>
            <a:r>
              <a:rPr lang="en-GB" sz="2800" dirty="0">
                <a:solidFill>
                  <a:srgbClr val="98B5CE"/>
                </a:solidFill>
                <a:latin typeface="Arial" panose="020B0604020202020204" pitchFamily="34" charset="0"/>
                <a:cs typeface="Arial" panose="020B0604020202020204" pitchFamily="34" charset="0"/>
              </a:rPr>
              <a:t>Looking at how destinations data can be collected in a way that is useful to </a:t>
            </a:r>
            <a:r>
              <a:rPr lang="en-GB" sz="2800" u="sng" dirty="0">
                <a:solidFill>
                  <a:srgbClr val="98B5CE"/>
                </a:solidFill>
                <a:latin typeface="Arial" panose="020B0604020202020204" pitchFamily="34" charset="0"/>
                <a:cs typeface="Arial" panose="020B0604020202020204" pitchFamily="34" charset="0"/>
              </a:rPr>
              <a:t>schools and colleges</a:t>
            </a:r>
          </a:p>
          <a:p>
            <a:pPr marL="742950" indent="-742950">
              <a:buFont typeface="+mj-lt"/>
              <a:buAutoNum type="arabicPeriod"/>
            </a:pPr>
            <a:r>
              <a:rPr lang="en-GB" sz="2800" dirty="0" smtClean="0">
                <a:solidFill>
                  <a:prstClr val="black"/>
                </a:solidFill>
                <a:latin typeface="Arial" panose="020B0604020202020204" pitchFamily="34" charset="0"/>
                <a:cs typeface="Arial" panose="020B0604020202020204" pitchFamily="34" charset="0"/>
              </a:rPr>
              <a:t>Considering training needs</a:t>
            </a:r>
            <a:endParaRPr lang="en-GB" sz="2800" dirty="0">
              <a:solidFill>
                <a:prstClr val="black"/>
              </a:solidFill>
              <a:latin typeface="Arial" panose="020B0604020202020204" pitchFamily="34" charset="0"/>
              <a:cs typeface="Arial" panose="020B0604020202020204" pitchFamily="34" charset="0"/>
            </a:endParaRPr>
          </a:p>
        </p:txBody>
      </p:sp>
      <p:sp>
        <p:nvSpPr>
          <p:cNvPr id="8" name="Title 4"/>
          <p:cNvSpPr>
            <a:spLocks noGrp="1"/>
          </p:cNvSpPr>
          <p:nvPr>
            <p:ph type="title"/>
          </p:nvPr>
        </p:nvSpPr>
        <p:spPr>
          <a:xfrm>
            <a:off x="360363" y="454025"/>
            <a:ext cx="8435975" cy="923925"/>
          </a:xfrm>
        </p:spPr>
        <p:txBody>
          <a:bodyPr>
            <a:noAutofit/>
          </a:bodyPr>
          <a:lstStyle/>
          <a:p>
            <a:pPr>
              <a:lnSpc>
                <a:spcPct val="100000"/>
              </a:lnSpc>
            </a:pPr>
            <a:r>
              <a:rPr lang="en-GB" sz="3200" dirty="0" smtClean="0"/>
              <a:t>Some current </a:t>
            </a:r>
            <a:r>
              <a:rPr lang="en-GB" sz="3200" dirty="0"/>
              <a:t>developments  For Gatsby</a:t>
            </a:r>
            <a:endParaRPr lang="en-GB" sz="3200" dirty="0">
              <a:solidFill>
                <a:srgbClr val="6A635E"/>
              </a:solidFill>
            </a:endParaRPr>
          </a:p>
        </p:txBody>
      </p:sp>
    </p:spTree>
    <p:extLst>
      <p:ext uri="{BB962C8B-B14F-4D97-AF65-F5344CB8AC3E}">
        <p14:creationId xmlns:p14="http://schemas.microsoft.com/office/powerpoint/2010/main" val="2583810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9" y="2095500"/>
            <a:ext cx="8516983" cy="2893260"/>
          </a:xfrm>
        </p:spPr>
        <p:txBody>
          <a:bodyPr>
            <a:noAutofit/>
          </a:bodyPr>
          <a:lstStyle/>
          <a:p>
            <a:pPr>
              <a:lnSpc>
                <a:spcPct val="100000"/>
              </a:lnSpc>
            </a:pPr>
            <a:r>
              <a:rPr lang="en-GB" sz="2800" dirty="0"/>
              <a:t>In the end it is for headteachers and governors </a:t>
            </a:r>
            <a:r>
              <a:rPr lang="en-GB" sz="2800" dirty="0" smtClean="0"/>
              <a:t>to take </a:t>
            </a:r>
            <a:r>
              <a:rPr lang="en-GB" sz="2800" dirty="0"/>
              <a:t>the lead </a:t>
            </a:r>
            <a:r>
              <a:rPr lang="en-GB" sz="2800" dirty="0" smtClean="0"/>
              <a:t>in prioritising </a:t>
            </a:r>
            <a:r>
              <a:rPr lang="en-GB" sz="2800" dirty="0"/>
              <a:t>career guidance </a:t>
            </a:r>
            <a:r>
              <a:rPr lang="en-GB" sz="2800" dirty="0" smtClean="0"/>
              <a:t>more highly</a:t>
            </a:r>
            <a:r>
              <a:rPr lang="en-GB" sz="2800" dirty="0"/>
              <a:t>. By reaching </a:t>
            </a:r>
            <a:r>
              <a:rPr lang="en-GB" sz="2800" dirty="0" smtClean="0"/>
              <a:t>these benchmarks </a:t>
            </a:r>
            <a:r>
              <a:rPr lang="en-GB" sz="2800" dirty="0"/>
              <a:t>they will put in</a:t>
            </a:r>
            <a:br>
              <a:rPr lang="en-GB" sz="2800" dirty="0"/>
            </a:br>
            <a:r>
              <a:rPr lang="en-GB" sz="2800" dirty="0"/>
              <a:t>place a career guidance system </a:t>
            </a:r>
            <a:r>
              <a:rPr lang="en-GB" sz="2800" dirty="0" smtClean="0"/>
              <a:t>that measures </a:t>
            </a:r>
            <a:r>
              <a:rPr lang="en-GB" sz="2800" dirty="0"/>
              <a:t>up </a:t>
            </a:r>
            <a:r>
              <a:rPr lang="en-GB" sz="2800" dirty="0" smtClean="0"/>
              <a:t>to the </a:t>
            </a:r>
            <a:r>
              <a:rPr lang="en-GB" sz="2800" dirty="0"/>
              <a:t>best we have seen, and they will help set </a:t>
            </a:r>
            <a:r>
              <a:rPr lang="en-GB" sz="2800" dirty="0" smtClean="0"/>
              <a:t>up their</a:t>
            </a:r>
            <a:r>
              <a:rPr lang="en-GB" sz="2800" dirty="0"/>
              <a:t/>
            </a:r>
            <a:br>
              <a:rPr lang="en-GB" sz="2800" dirty="0"/>
            </a:br>
            <a:r>
              <a:rPr lang="en-GB" sz="2800" dirty="0"/>
              <a:t>pupils not only for the rest of </a:t>
            </a:r>
            <a:r>
              <a:rPr lang="en-GB" sz="2800" dirty="0" smtClean="0"/>
              <a:t>their education </a:t>
            </a:r>
            <a:r>
              <a:rPr lang="en-GB" sz="2800" dirty="0"/>
              <a:t>but </a:t>
            </a:r>
            <a:r>
              <a:rPr lang="en-GB" sz="2800" dirty="0" smtClean="0"/>
              <a:t>for the </a:t>
            </a:r>
            <a:r>
              <a:rPr lang="en-GB" sz="2800" dirty="0"/>
              <a:t>rest of their lives.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524" y="618914"/>
            <a:ext cx="988952" cy="5670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251696" y="5898324"/>
            <a:ext cx="988952" cy="567022"/>
          </a:xfrm>
          <a:prstGeom prst="rect">
            <a:avLst/>
          </a:prstGeom>
        </p:spPr>
      </p:pic>
    </p:spTree>
    <p:extLst>
      <p:ext uri="{BB962C8B-B14F-4D97-AF65-F5344CB8AC3E}">
        <p14:creationId xmlns:p14="http://schemas.microsoft.com/office/powerpoint/2010/main" val="3590640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86862"/>
            <a:ext cx="8209569" cy="901567"/>
          </a:xfrm>
        </p:spPr>
        <p:txBody>
          <a:bodyPr>
            <a:normAutofit/>
          </a:bodyPr>
          <a:lstStyle/>
          <a:p>
            <a:r>
              <a:rPr lang="en-GB" dirty="0" smtClean="0"/>
              <a:t/>
            </a:r>
            <a:br>
              <a:rPr lang="en-GB" dirty="0" smtClean="0"/>
            </a:br>
            <a:endParaRPr lang="en-GB" sz="3200" dirty="0">
              <a:solidFill>
                <a:srgbClr val="6A635E"/>
              </a:solidFill>
            </a:endParaRPr>
          </a:p>
        </p:txBody>
      </p:sp>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prstClr val="white"/>
                </a:solidFill>
                <a:latin typeface="Arial" panose="020B0604020202020204" pitchFamily="34" charset="0"/>
                <a:cs typeface="Arial" panose="020B0604020202020204" pitchFamily="34" charset="0"/>
              </a:rPr>
              <a:t>Monitor</a:t>
            </a:r>
            <a:endParaRPr lang="en-GB"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261146" y="2063305"/>
            <a:ext cx="8678492" cy="1384995"/>
          </a:xfrm>
          <a:prstGeom prst="rect">
            <a:avLst/>
          </a:prstGeom>
        </p:spPr>
        <p:txBody>
          <a:bodyPr wrap="square">
            <a:spAutoFit/>
          </a:bodyPr>
          <a:lstStyle/>
          <a:p>
            <a:pPr marL="742950" indent="-742950">
              <a:buFontTx/>
              <a:buAutoNum type="arabicPeriod"/>
            </a:pPr>
            <a:r>
              <a:rPr lang="en-GB" sz="2800" dirty="0">
                <a:latin typeface="Arial" panose="020B0604020202020204" pitchFamily="34" charset="0"/>
                <a:cs typeface="Arial" panose="020B0604020202020204" pitchFamily="34" charset="0"/>
              </a:rPr>
              <a:t>The benchmarks project </a:t>
            </a:r>
          </a:p>
          <a:p>
            <a:pPr marL="742950" indent="-742950">
              <a:buFontTx/>
              <a:buAutoNum type="arabicPeriod"/>
            </a:pPr>
            <a:r>
              <a:rPr lang="en-GB" sz="2800" dirty="0" smtClean="0">
                <a:solidFill>
                  <a:srgbClr val="98B5CE"/>
                </a:solidFill>
                <a:latin typeface="Arial" panose="020B0604020202020204" pitchFamily="34" charset="0"/>
                <a:cs typeface="Arial" panose="020B0604020202020204" pitchFamily="34" charset="0"/>
              </a:rPr>
              <a:t>Current developments</a:t>
            </a:r>
          </a:p>
          <a:p>
            <a:pPr marL="742950" indent="-742950">
              <a:buFontTx/>
              <a:buAutoNum type="arabicPeriod"/>
            </a:pPr>
            <a:endParaRPr lang="en-GB" sz="2800" dirty="0" smtClean="0">
              <a:solidFill>
                <a:srgbClr val="98B5CE"/>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60000" y="360000"/>
            <a:ext cx="6628175" cy="1296000"/>
          </a:xfrm>
          <a:prstGeom prst="rect">
            <a:avLst/>
          </a:prstGeom>
        </p:spPr>
        <p:txBody>
          <a:bodyPr vert="horz" lIns="0" tIns="0" rIns="0" bIns="0" rtlCol="0" anchor="t" anchorCtr="0">
            <a:normAutofit/>
          </a:bodyPr>
          <a:lstStyle>
            <a:lvl1pPr algn="l" defTabSz="914400" rtl="0" eaLnBrk="1" latinLnBrk="0" hangingPunct="1">
              <a:lnSpc>
                <a:spcPts val="2800"/>
              </a:lnSpc>
              <a:spcBef>
                <a:spcPct val="0"/>
              </a:spcBef>
              <a:buNone/>
              <a:defRPr sz="2600" kern="1200" cap="all" spc="110" baseline="0">
                <a:solidFill>
                  <a:srgbClr val="60331E"/>
                </a:solidFill>
                <a:latin typeface="Arial" pitchFamily="34" charset="0"/>
                <a:ea typeface="+mj-ea"/>
                <a:cs typeface="Arial" pitchFamily="34" charset="0"/>
              </a:defRPr>
            </a:lvl1pPr>
          </a:lstStyle>
          <a:p>
            <a:r>
              <a:rPr lang="en-GB" sz="3200" dirty="0" smtClean="0"/>
              <a:t>Outline of my talk</a:t>
            </a:r>
            <a:endParaRPr lang="en-US" sz="3200" dirty="0"/>
          </a:p>
        </p:txBody>
      </p:sp>
    </p:spTree>
    <p:extLst>
      <p:ext uri="{BB962C8B-B14F-4D97-AF65-F5344CB8AC3E}">
        <p14:creationId xmlns:p14="http://schemas.microsoft.com/office/powerpoint/2010/main" val="16613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465507"/>
            <a:ext cx="8423392" cy="1296000"/>
          </a:xfrm>
        </p:spPr>
        <p:txBody>
          <a:bodyPr>
            <a:normAutofit fontScale="90000"/>
          </a:bodyPr>
          <a:lstStyle/>
          <a:p>
            <a:pPr>
              <a:lnSpc>
                <a:spcPct val="100000"/>
              </a:lnSpc>
            </a:pPr>
            <a:r>
              <a:rPr lang="en-GB" sz="3200" dirty="0"/>
              <a:t>S</a:t>
            </a:r>
            <a:r>
              <a:rPr lang="en-GB" sz="3200" dirty="0" smtClean="0"/>
              <a:t>ix countries where career guidance is considered to be good</a:t>
            </a:r>
            <a:endParaRPr lang="en-GB" sz="3200" dirty="0">
              <a:solidFill>
                <a:srgbClr val="6A635E"/>
              </a:solidFill>
            </a:endParaRPr>
          </a:p>
        </p:txBody>
      </p:sp>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Monitor</a:t>
            </a:r>
            <a:endParaRPr lang="en-GB"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645037" y="1655532"/>
            <a:ext cx="7235364" cy="4939814"/>
          </a:xfrm>
          <a:prstGeom prst="rect">
            <a:avLst/>
          </a:prstGeom>
        </p:spPr>
        <p:txBody>
          <a:bodyPr wrap="square">
            <a:spAutoFit/>
          </a:bodyPr>
          <a:lstStyle/>
          <a:p>
            <a:pPr>
              <a:spcBef>
                <a:spcPts val="1800"/>
              </a:spcBef>
            </a:pPr>
            <a:r>
              <a:rPr lang="en-GB" sz="4000" dirty="0" smtClean="0">
                <a:solidFill>
                  <a:srgbClr val="565A5C"/>
                </a:solidFill>
                <a:latin typeface="Arial" panose="020B0604020202020204" pitchFamily="34" charset="0"/>
                <a:cs typeface="Arial" panose="020B0604020202020204" pitchFamily="34" charset="0"/>
              </a:rPr>
              <a:t>The Netherlands</a:t>
            </a:r>
          </a:p>
          <a:p>
            <a:pPr>
              <a:spcBef>
                <a:spcPts val="1800"/>
              </a:spcBef>
            </a:pPr>
            <a:r>
              <a:rPr lang="en-GB" sz="4000" dirty="0" smtClean="0">
                <a:solidFill>
                  <a:srgbClr val="565A5C"/>
                </a:solidFill>
                <a:latin typeface="Arial" panose="020B0604020202020204" pitchFamily="34" charset="0"/>
                <a:cs typeface="Arial" panose="020B0604020202020204" pitchFamily="34" charset="0"/>
              </a:rPr>
              <a:t>Germany</a:t>
            </a:r>
          </a:p>
          <a:p>
            <a:pPr>
              <a:spcBef>
                <a:spcPts val="1800"/>
              </a:spcBef>
            </a:pPr>
            <a:r>
              <a:rPr lang="en-GB" sz="4000" dirty="0" smtClean="0">
                <a:solidFill>
                  <a:srgbClr val="565A5C"/>
                </a:solidFill>
                <a:latin typeface="Arial" panose="020B0604020202020204" pitchFamily="34" charset="0"/>
                <a:cs typeface="Arial" panose="020B0604020202020204" pitchFamily="34" charset="0"/>
              </a:rPr>
              <a:t>Hong Kong</a:t>
            </a:r>
            <a:endParaRPr lang="en-GB" sz="4000" dirty="0">
              <a:solidFill>
                <a:srgbClr val="565A5C"/>
              </a:solidFill>
              <a:latin typeface="Arial" panose="020B0604020202020204" pitchFamily="34" charset="0"/>
              <a:cs typeface="Arial" panose="020B0604020202020204" pitchFamily="34" charset="0"/>
            </a:endParaRPr>
          </a:p>
          <a:p>
            <a:pPr>
              <a:spcBef>
                <a:spcPts val="1800"/>
              </a:spcBef>
            </a:pPr>
            <a:r>
              <a:rPr lang="en-GB" sz="4000" dirty="0" smtClean="0">
                <a:solidFill>
                  <a:srgbClr val="565A5C"/>
                </a:solidFill>
                <a:latin typeface="Arial" panose="020B0604020202020204" pitchFamily="34" charset="0"/>
                <a:cs typeface="Arial" panose="020B0604020202020204" pitchFamily="34" charset="0"/>
              </a:rPr>
              <a:t>Finland</a:t>
            </a:r>
          </a:p>
          <a:p>
            <a:pPr>
              <a:spcBef>
                <a:spcPts val="1800"/>
              </a:spcBef>
            </a:pPr>
            <a:r>
              <a:rPr lang="en-GB" sz="4000" dirty="0" smtClean="0">
                <a:solidFill>
                  <a:srgbClr val="565A5C"/>
                </a:solidFill>
                <a:latin typeface="Arial" panose="020B0604020202020204" pitchFamily="34" charset="0"/>
                <a:cs typeface="Arial" panose="020B0604020202020204" pitchFamily="34" charset="0"/>
              </a:rPr>
              <a:t>Canada </a:t>
            </a:r>
            <a:endParaRPr lang="en-GB" sz="4000" dirty="0">
              <a:solidFill>
                <a:srgbClr val="565A5C"/>
              </a:solidFill>
              <a:latin typeface="Arial" panose="020B0604020202020204" pitchFamily="34" charset="0"/>
              <a:cs typeface="Arial" panose="020B0604020202020204" pitchFamily="34" charset="0"/>
            </a:endParaRPr>
          </a:p>
          <a:p>
            <a:pPr>
              <a:spcBef>
                <a:spcPts val="1800"/>
              </a:spcBef>
            </a:pPr>
            <a:r>
              <a:rPr lang="en-GB" sz="4000" dirty="0" smtClean="0">
                <a:solidFill>
                  <a:srgbClr val="565A5C"/>
                </a:solidFill>
                <a:latin typeface="Arial" panose="020B0604020202020204" pitchFamily="34" charset="0"/>
                <a:cs typeface="Arial" panose="020B0604020202020204" pitchFamily="34" charset="0"/>
              </a:rPr>
              <a:t>Ireland</a:t>
            </a:r>
            <a:endParaRPr lang="en-GB" sz="4000" dirty="0">
              <a:solidFill>
                <a:srgbClr val="565A5C"/>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25" t="11835" r="10536" b="11756"/>
          <a:stretch/>
        </p:blipFill>
        <p:spPr bwMode="auto">
          <a:xfrm>
            <a:off x="436636" y="2625971"/>
            <a:ext cx="855786" cy="60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77" y="1758523"/>
            <a:ext cx="861615" cy="60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637" y="5087763"/>
            <a:ext cx="855785" cy="59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754" y="3469971"/>
            <a:ext cx="858668" cy="57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477" y="4254392"/>
            <a:ext cx="881687" cy="598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339" y="5868134"/>
            <a:ext cx="882084" cy="58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23"/>
            <a:ext cx="9144000" cy="6858000"/>
          </a:xfrm>
          <a:prstGeom prst="rect">
            <a:avLst/>
          </a:prstGeom>
          <a:solidFill>
            <a:srgbClr val="98B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1040235" y="1924953"/>
            <a:ext cx="6979640" cy="2677656"/>
          </a:xfrm>
          <a:prstGeom prst="rect">
            <a:avLst/>
          </a:prstGeom>
        </p:spPr>
        <p:txBody>
          <a:bodyPr wrap="square">
            <a:spAutoFit/>
          </a:bodyPr>
          <a:lstStyle/>
          <a:p>
            <a:pPr algn="ctr"/>
            <a:r>
              <a:rPr lang="en-GB" sz="2800" dirty="0" smtClean="0">
                <a:solidFill>
                  <a:schemeClr val="bg1"/>
                </a:solidFill>
                <a:latin typeface="Arial" panose="020B0604020202020204" pitchFamily="34" charset="0"/>
                <a:cs typeface="Arial" panose="020B0604020202020204" pitchFamily="34" charset="0"/>
              </a:rPr>
              <a:t>OUR WORK SUGGESTS THAT THERE IS NO SINGLE </a:t>
            </a:r>
            <a:r>
              <a:rPr lang="en-GB" sz="2800" dirty="0" smtClean="0">
                <a:solidFill>
                  <a:srgbClr val="99918E"/>
                </a:solidFill>
                <a:latin typeface="Arial" panose="020B0604020202020204" pitchFamily="34" charset="0"/>
                <a:cs typeface="Arial" panose="020B0604020202020204" pitchFamily="34" charset="0"/>
              </a:rPr>
              <a:t>‘</a:t>
            </a:r>
            <a:r>
              <a:rPr lang="en-GB" sz="2800" dirty="0" smtClean="0">
                <a:solidFill>
                  <a:srgbClr val="565A5C"/>
                </a:solidFill>
                <a:latin typeface="Arial" panose="020B0604020202020204" pitchFamily="34" charset="0"/>
                <a:cs typeface="Arial" panose="020B0604020202020204" pitchFamily="34" charset="0"/>
              </a:rPr>
              <a:t>MAGIC BULLET</a:t>
            </a:r>
            <a:r>
              <a:rPr lang="en-GB" sz="2800" dirty="0" smtClean="0">
                <a:solidFill>
                  <a:srgbClr val="99918E"/>
                </a:solidFill>
                <a:latin typeface="Arial" panose="020B0604020202020204" pitchFamily="34" charset="0"/>
                <a:cs typeface="Arial" panose="020B0604020202020204" pitchFamily="34" charset="0"/>
              </a:rPr>
              <a:t>’ </a:t>
            </a:r>
            <a:r>
              <a:rPr lang="en-GB" sz="2800" dirty="0" smtClean="0">
                <a:solidFill>
                  <a:schemeClr val="bg1"/>
                </a:solidFill>
                <a:latin typeface="Arial" panose="020B0604020202020204" pitchFamily="34" charset="0"/>
                <a:cs typeface="Arial" panose="020B0604020202020204" pitchFamily="34" charset="0"/>
              </a:rPr>
              <a:t>FOR GOOD CAREER GUIDANCE: IT IS ABOUT DOING A NUMBER OF THINGS, IDENTIFIED IN OUR BENCHMARKS, CONSISTENTLY AND WELL.</a:t>
            </a:r>
            <a:endParaRPr lang="en-GB" sz="28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195" y="1357931"/>
            <a:ext cx="988952" cy="56702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249497" y="4602610"/>
            <a:ext cx="988952" cy="567022"/>
          </a:xfrm>
          <a:prstGeom prst="rect">
            <a:avLst/>
          </a:prstGeom>
        </p:spPr>
      </p:pic>
    </p:spTree>
    <p:extLst>
      <p:ext uri="{BB962C8B-B14F-4D97-AF65-F5344CB8AC3E}">
        <p14:creationId xmlns:p14="http://schemas.microsoft.com/office/powerpoint/2010/main" val="2577324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386862"/>
            <a:ext cx="8410513" cy="901567"/>
          </a:xfrm>
        </p:spPr>
        <p:txBody>
          <a:bodyPr>
            <a:noAutofit/>
          </a:bodyPr>
          <a:lstStyle/>
          <a:p>
            <a:pPr>
              <a:lnSpc>
                <a:spcPct val="100000"/>
              </a:lnSpc>
            </a:pPr>
            <a:r>
              <a:rPr lang="en-GB" sz="3200" dirty="0" smtClean="0"/>
              <a:t>The Eight </a:t>
            </a:r>
            <a:r>
              <a:rPr lang="en-GB" sz="3200" dirty="0"/>
              <a:t>benchmarks for providing good career guidance</a:t>
            </a:r>
          </a:p>
        </p:txBody>
      </p:sp>
      <p:sp>
        <p:nvSpPr>
          <p:cNvPr id="24" name="TextBox 23"/>
          <p:cNvSpPr txBox="1"/>
          <p:nvPr/>
        </p:nvSpPr>
        <p:spPr>
          <a:xfrm>
            <a:off x="1876629" y="4891431"/>
            <a:ext cx="2167832" cy="369332"/>
          </a:xfrm>
          <a:prstGeom prst="rect">
            <a:avLst/>
          </a:prstGeom>
          <a:no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Monitor</a:t>
            </a:r>
            <a:endParaRPr lang="en-GB"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60000" y="1664240"/>
            <a:ext cx="8784000" cy="4819524"/>
          </a:xfrm>
          <a:prstGeom prst="rect">
            <a:avLst/>
          </a:prstGeom>
        </p:spPr>
        <p:txBody>
          <a:bodyPr wrap="square">
            <a:spAutoFit/>
          </a:bodyPr>
          <a:lstStyle/>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A stable careers</a:t>
            </a:r>
            <a:r>
              <a:rPr lang="en-GB" sz="2600" dirty="0">
                <a:solidFill>
                  <a:srgbClr val="565A5C"/>
                </a:solidFill>
                <a:latin typeface="Arial" panose="020B0604020202020204" pitchFamily="34" charset="0"/>
                <a:cs typeface="Arial" panose="020B0604020202020204" pitchFamily="34" charset="0"/>
              </a:rPr>
              <a:t> </a:t>
            </a:r>
            <a:r>
              <a:rPr lang="en-GB" sz="2600" dirty="0" smtClean="0">
                <a:solidFill>
                  <a:srgbClr val="565A5C"/>
                </a:solidFill>
                <a:latin typeface="Arial" panose="020B0604020202020204" pitchFamily="34" charset="0"/>
                <a:cs typeface="Arial" panose="020B0604020202020204" pitchFamily="34" charset="0"/>
              </a:rPr>
              <a:t>programme</a:t>
            </a:r>
            <a:endParaRPr lang="en-GB" sz="2600" dirty="0">
              <a:solidFill>
                <a:srgbClr val="565A5C"/>
              </a:solidFill>
              <a:latin typeface="Arial" panose="020B0604020202020204" pitchFamily="34" charset="0"/>
              <a:cs typeface="Arial" panose="020B0604020202020204" pitchFamily="34" charset="0"/>
            </a:endParaRPr>
          </a:p>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Learning from career and labour market information</a:t>
            </a:r>
          </a:p>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Addressing the needs of each pupil</a:t>
            </a:r>
          </a:p>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Linking curriculum learning to careers</a:t>
            </a:r>
          </a:p>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Encounters with employers and employees</a:t>
            </a:r>
          </a:p>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Experiences of workplaces</a:t>
            </a:r>
          </a:p>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Encounters with further and higher education</a:t>
            </a:r>
          </a:p>
          <a:p>
            <a:pPr marL="742950" indent="-742950">
              <a:lnSpc>
                <a:spcPct val="150000"/>
              </a:lnSpc>
              <a:buAutoNum type="arabicPeriod"/>
            </a:pPr>
            <a:r>
              <a:rPr lang="en-GB" sz="2600" dirty="0" smtClean="0">
                <a:solidFill>
                  <a:srgbClr val="565A5C"/>
                </a:solidFill>
                <a:latin typeface="Arial" panose="020B0604020202020204" pitchFamily="34" charset="0"/>
                <a:cs typeface="Arial" panose="020B0604020202020204" pitchFamily="34" charset="0"/>
              </a:rPr>
              <a:t>Personal guidance</a:t>
            </a:r>
            <a:endParaRPr lang="en-GB" sz="2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8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9918E">
              <a:alpha val="90000"/>
            </a:srgbClr>
          </a:solidFill>
          <a:ln>
            <a:solidFill>
              <a:srgbClr val="98B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918E"/>
              </a:solidFill>
            </a:endParaRPr>
          </a:p>
        </p:txBody>
      </p:sp>
      <p:cxnSp>
        <p:nvCxnSpPr>
          <p:cNvPr id="3" name="Straight Connector 2"/>
          <p:cNvCxnSpPr/>
          <p:nvPr/>
        </p:nvCxnSpPr>
        <p:spPr>
          <a:xfrm>
            <a:off x="331513" y="4432663"/>
            <a:ext cx="0" cy="14369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6975" y="4273957"/>
            <a:ext cx="8812487" cy="1754326"/>
          </a:xfrm>
          <a:prstGeom prst="rect">
            <a:avLst/>
          </a:prstGeom>
          <a:noFill/>
        </p:spPr>
        <p:txBody>
          <a:bodyPr wrap="square" rtlCol="0">
            <a:spAutoFit/>
          </a:bodyPr>
          <a:lstStyle/>
          <a:p>
            <a:r>
              <a:rPr lang="en-GB" sz="5400" dirty="0" smtClean="0">
                <a:solidFill>
                  <a:prstClr val="white"/>
                </a:solidFill>
                <a:latin typeface="Arial" panose="020B0604020202020204" pitchFamily="34" charset="0"/>
                <a:cs typeface="Arial" panose="020B0604020202020204" pitchFamily="34" charset="0"/>
              </a:rPr>
              <a:t>A STABLE CAREERS PROGRAMME</a:t>
            </a:r>
            <a:endParaRPr lang="en-GB" sz="5400"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269965" y="161168"/>
            <a:ext cx="1698172" cy="1569660"/>
          </a:xfrm>
          <a:prstGeom prst="rect">
            <a:avLst/>
          </a:prstGeom>
          <a:noFill/>
        </p:spPr>
        <p:txBody>
          <a:bodyPr wrap="square" rtlCol="0">
            <a:spAutoFit/>
          </a:bodyPr>
          <a:lstStyle/>
          <a:p>
            <a:r>
              <a:rPr lang="en-GB" sz="9600" dirty="0" smtClean="0">
                <a:solidFill>
                  <a:prstClr val="white"/>
                </a:solidFill>
                <a:latin typeface="Arial" panose="020B0604020202020204" pitchFamily="34" charset="0"/>
                <a:cs typeface="Arial" panose="020B0604020202020204" pitchFamily="34" charset="0"/>
              </a:rPr>
              <a:t>1</a:t>
            </a:r>
            <a:endParaRPr lang="en-GB" sz="9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56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a:lnSpc>
                <a:spcPct val="100000"/>
              </a:lnSpc>
            </a:pPr>
            <a:r>
              <a:rPr lang="en-GB" sz="2800" dirty="0">
                <a:solidFill>
                  <a:srgbClr val="9A4C10"/>
                </a:solidFill>
              </a:rPr>
              <a:t>1. A stable careers programme</a:t>
            </a:r>
          </a:p>
          <a:p>
            <a:pPr>
              <a:lnSpc>
                <a:spcPct val="100000"/>
              </a:lnSpc>
            </a:pPr>
            <a:endParaRPr lang="en-GB" sz="3200" dirty="0" smtClean="0"/>
          </a:p>
          <a:p>
            <a:pPr>
              <a:lnSpc>
                <a:spcPct val="100000"/>
              </a:lnSpc>
            </a:pPr>
            <a:r>
              <a:rPr lang="en-GB" sz="2800" dirty="0" smtClean="0"/>
              <a:t>Every </a:t>
            </a:r>
            <a:r>
              <a:rPr lang="en-GB" sz="2800" dirty="0"/>
              <a:t>school and college should have an embedded programme of career education and guidance that is known and understood by pupils, parents, teachers, governors and employers.</a:t>
            </a:r>
          </a:p>
          <a:p>
            <a:endParaRPr lang="en-US" sz="2400" dirty="0"/>
          </a:p>
        </p:txBody>
      </p:sp>
      <p:sp>
        <p:nvSpPr>
          <p:cNvPr id="5" name="Title 4"/>
          <p:cNvSpPr txBox="1">
            <a:spLocks/>
          </p:cNvSpPr>
          <p:nvPr/>
        </p:nvSpPr>
        <p:spPr>
          <a:xfrm>
            <a:off x="360000" y="386862"/>
            <a:ext cx="8410513" cy="901567"/>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600" kern="1200" cap="all" spc="110" baseline="0">
                <a:solidFill>
                  <a:srgbClr val="60331E"/>
                </a:solidFill>
                <a:latin typeface="Arial" pitchFamily="34" charset="0"/>
                <a:ea typeface="+mj-ea"/>
                <a:cs typeface="Arial" pitchFamily="34" charset="0"/>
              </a:defRPr>
            </a:lvl1pPr>
          </a:lstStyle>
          <a:p>
            <a:pPr>
              <a:lnSpc>
                <a:spcPct val="100000"/>
              </a:lnSpc>
            </a:pPr>
            <a:r>
              <a:rPr lang="en-GB" sz="3200" dirty="0" smtClean="0"/>
              <a:t>The Eight benchmarks</a:t>
            </a:r>
          </a:p>
          <a:p>
            <a:pPr>
              <a:lnSpc>
                <a:spcPct val="100000"/>
              </a:lnSpc>
            </a:pPr>
            <a:endParaRPr lang="en-GB" sz="3200" dirty="0"/>
          </a:p>
        </p:txBody>
      </p:sp>
    </p:spTree>
    <p:extLst>
      <p:ext uri="{BB962C8B-B14F-4D97-AF65-F5344CB8AC3E}">
        <p14:creationId xmlns:p14="http://schemas.microsoft.com/office/powerpoint/2010/main" val="164239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tsby template2305">
  <a:themeElements>
    <a:clrScheme name="Gatsby2">
      <a:dk1>
        <a:sysClr val="windowText" lastClr="000000"/>
      </a:dk1>
      <a:lt1>
        <a:sysClr val="window" lastClr="FFFFFF"/>
      </a:lt1>
      <a:dk2>
        <a:srgbClr val="60331E"/>
      </a:dk2>
      <a:lt2>
        <a:srgbClr val="EEECE1"/>
      </a:lt2>
      <a:accent1>
        <a:srgbClr val="99918E"/>
      </a:accent1>
      <a:accent2>
        <a:srgbClr val="9A4C10"/>
      </a:accent2>
      <a:accent3>
        <a:srgbClr val="60331E"/>
      </a:accent3>
      <a:accent4>
        <a:srgbClr val="565A5C"/>
      </a:accent4>
      <a:accent5>
        <a:srgbClr val="6A635E"/>
      </a:accent5>
      <a:accent6>
        <a:srgbClr val="848E8C"/>
      </a:accent6>
      <a:hlink>
        <a:srgbClr val="B5865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31643C025DDC4E8BD05F5C01137514" ma:contentTypeVersion="0" ma:contentTypeDescription="Create a new document." ma:contentTypeScope="" ma:versionID="38cf39d3a54a55cfed5a7ffc069a208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2C64E1-C896-4321-A96E-CC29CFC56C83}">
  <ds:schemaRefs>
    <ds:schemaRef ds:uri="http://schemas.microsoft.com/sharepoint/v3/contenttype/forms"/>
  </ds:schemaRefs>
</ds:datastoreItem>
</file>

<file path=customXml/itemProps2.xml><?xml version="1.0" encoding="utf-8"?>
<ds:datastoreItem xmlns:ds="http://schemas.openxmlformats.org/officeDocument/2006/customXml" ds:itemID="{23FC5B20-ABFF-41A9-868A-49085F9BA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6722A61-407A-4582-8EBC-A98D7C248F05}">
  <ds:schemaRef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Gatsby template2305</Template>
  <TotalTime>5915</TotalTime>
  <Words>1609</Words>
  <Application>Microsoft Office PowerPoint</Application>
  <PresentationFormat>On-screen Show (4:3)</PresentationFormat>
  <Paragraphs>239</Paragraphs>
  <Slides>38</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ＭＳ Ｐゴシック</vt:lpstr>
      <vt:lpstr>ＭＳ Ｐゴシック</vt:lpstr>
      <vt:lpstr>Arial</vt:lpstr>
      <vt:lpstr>Calibri</vt:lpstr>
      <vt:lpstr>Symbol</vt:lpstr>
      <vt:lpstr>Times New Roman</vt:lpstr>
      <vt:lpstr>Gatsby template2305</vt:lpstr>
      <vt:lpstr>Office Theme</vt:lpstr>
      <vt:lpstr>1_Office Theme</vt:lpstr>
      <vt:lpstr>Good Career guidance </vt:lpstr>
      <vt:lpstr> Good  Career guidance</vt:lpstr>
      <vt:lpstr> </vt:lpstr>
      <vt:lpstr> </vt:lpstr>
      <vt:lpstr>Six countries where career guidance is considered to be good</vt:lpstr>
      <vt:lpstr>PowerPoint Presentation</vt:lpstr>
      <vt:lpstr>The Eight benchmarks for providing good career guidance</vt:lpstr>
      <vt:lpstr>PowerPoint Presentation</vt:lpstr>
      <vt:lpstr>PowerPoint Presentation</vt:lpstr>
      <vt:lpstr>PowerPoint Presentation</vt:lpstr>
      <vt:lpstr>Netherlands: the schooldekaan (careers coordinator)</vt:lpstr>
      <vt:lpstr>PowerPoint Presentation</vt:lpstr>
      <vt:lpstr>PowerPoint Presentation</vt:lpstr>
      <vt:lpstr>The Eight benchmarks for providing good career guidance</vt:lpstr>
      <vt:lpstr>Germany: employer engagement</vt:lpstr>
      <vt:lpstr>Germany: employer engagement</vt:lpstr>
      <vt:lpstr>Report of the Sainsbury Panel on technical education and training</vt:lpstr>
      <vt:lpstr>PowerPoint Presentation</vt:lpstr>
      <vt:lpstr>The Eight benchmarks for providing good career guidance</vt:lpstr>
      <vt:lpstr>Finland: work experience at Vaajakoski Comprehensive School </vt:lpstr>
      <vt:lpstr>PowerPoint Presentation</vt:lpstr>
      <vt:lpstr> </vt:lpstr>
      <vt:lpstr>Support for the benchmarks</vt:lpstr>
      <vt:lpstr>Some current developments  For Gatsby</vt:lpstr>
      <vt:lpstr>Some current developments  For Gatsby</vt:lpstr>
      <vt:lpstr>Career Benchmarks: National Pilot  North East LEP  </vt:lpstr>
      <vt:lpstr>Participating Schools and Colleges</vt:lpstr>
      <vt:lpstr>Starting Points</vt:lpstr>
      <vt:lpstr>    INDICATIONS  FROM THE  INITIAL AUDIT</vt:lpstr>
      <vt:lpstr>Indications from the Initial Audit</vt:lpstr>
      <vt:lpstr>Positive Picture</vt:lpstr>
      <vt:lpstr>PowerPoint Presentation</vt:lpstr>
      <vt:lpstr>Some current developments For Gatsby</vt:lpstr>
      <vt:lpstr>PowerPoint Presentation</vt:lpstr>
      <vt:lpstr>Some current developments  For Gatsby</vt:lpstr>
      <vt:lpstr>Some current developments  For Gatsby</vt:lpstr>
      <vt:lpstr>Some current developments  For Gatsby</vt:lpstr>
      <vt:lpstr>In the end it is for headteachers and governors to take the lead in prioritising career guidance more highly. By reaching these benchmarks they will put in place a career guidance system that measures up to the best we have seen, and they will help set up their pupils not only for the rest of their education but for the rest of their lives.</vt:lpstr>
    </vt:vector>
  </TitlesOfParts>
  <Company>SFCT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Conversations</dc:title>
  <dc:creator>Michelle Rea</dc:creator>
  <cp:lastModifiedBy>Rachael Mckeown</cp:lastModifiedBy>
  <cp:revision>227</cp:revision>
  <cp:lastPrinted>2015-11-01T14:22:11Z</cp:lastPrinted>
  <dcterms:created xsi:type="dcterms:W3CDTF">2014-02-28T17:51:42Z</dcterms:created>
  <dcterms:modified xsi:type="dcterms:W3CDTF">2016-07-20T07:30:40Z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0x0101006431643C025DDC4E8BD05F5C01137514</vt:lpwstr>
  </property>
  <property fmtid="{D5CDD505-2E9C-101B-9397-08002B2CF9AE}" pid="3" name=".">
    <vt:lpwstr>&lt;a id="hand" onclick="pDoc(this,'/gtep/Beths Documents/careers/TF 3 11 15 (Michelle Rea) (BJ edit).pptx')"&gt;&lt;img src='/_layouts/mag.gif'&gt;&lt;/a&gt;</vt:lpwstr>
  </property>
</Properties>
</file>