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3"/>
  </p:notesMasterIdLst>
  <p:handoutMasterIdLst>
    <p:handoutMasterId r:id="rId34"/>
  </p:handoutMasterIdLst>
  <p:sldIdLst>
    <p:sldId id="256" r:id="rId2"/>
    <p:sldId id="269" r:id="rId3"/>
    <p:sldId id="325" r:id="rId4"/>
    <p:sldId id="317" r:id="rId5"/>
    <p:sldId id="316" r:id="rId6"/>
    <p:sldId id="315" r:id="rId7"/>
    <p:sldId id="289" r:id="rId8"/>
    <p:sldId id="318" r:id="rId9"/>
    <p:sldId id="319" r:id="rId10"/>
    <p:sldId id="322" r:id="rId11"/>
    <p:sldId id="326" r:id="rId12"/>
    <p:sldId id="323" r:id="rId13"/>
    <p:sldId id="303" r:id="rId14"/>
    <p:sldId id="304" r:id="rId15"/>
    <p:sldId id="328" r:id="rId16"/>
    <p:sldId id="294" r:id="rId17"/>
    <p:sldId id="329" r:id="rId18"/>
    <p:sldId id="330" r:id="rId19"/>
    <p:sldId id="331" r:id="rId20"/>
    <p:sldId id="332" r:id="rId21"/>
    <p:sldId id="333" r:id="rId22"/>
    <p:sldId id="334" r:id="rId23"/>
    <p:sldId id="335" r:id="rId24"/>
    <p:sldId id="300" r:id="rId25"/>
    <p:sldId id="324" r:id="rId26"/>
    <p:sldId id="270" r:id="rId27"/>
    <p:sldId id="273" r:id="rId28"/>
    <p:sldId id="287" r:id="rId29"/>
    <p:sldId id="283" r:id="rId30"/>
    <p:sldId id="284" r:id="rId31"/>
    <p:sldId id="26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
          <p15:clr>
            <a:srgbClr val="A4A3A4"/>
          </p15:clr>
        </p15:guide>
        <p15:guide id="2" pos="55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80B2"/>
    <a:srgbClr val="FCDBC0"/>
    <a:srgbClr val="FDEADA"/>
    <a:srgbClr val="C1007F"/>
    <a:srgbClr val="E57575"/>
    <a:srgbClr val="DC4848"/>
    <a:srgbClr val="469816"/>
    <a:srgbClr val="C1002B"/>
    <a:srgbClr val="55A51C"/>
    <a:srgbClr val="DBA5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5" autoAdjust="0"/>
    <p:restoredTop sz="58780" autoAdjust="0"/>
  </p:normalViewPr>
  <p:slideViewPr>
    <p:cSldViewPr snapToGrid="0" snapToObjects="1">
      <p:cViewPr varScale="1">
        <p:scale>
          <a:sx n="43" d="100"/>
          <a:sy n="43" d="100"/>
        </p:scale>
        <p:origin x="2172" y="42"/>
      </p:cViewPr>
      <p:guideLst>
        <p:guide orient="horz" pos="226"/>
        <p:guide pos="552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217615544970461"/>
          <c:y val="1.724288264642598E-3"/>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Size of business participating in research</c:v>
                </c:pt>
              </c:strCache>
            </c:strRef>
          </c:tx>
          <c:explosion val="4"/>
          <c:dPt>
            <c:idx val="0"/>
            <c:bubble3D val="0"/>
            <c:spPr>
              <a:solidFill>
                <a:srgbClr val="469816"/>
              </a:solidFill>
              <a:ln>
                <a:noFill/>
              </a:ln>
              <a:effectLst>
                <a:outerShdw blurRad="63500" sx="102000" sy="102000" algn="ctr" rotWithShape="0">
                  <a:prstClr val="black">
                    <a:alpha val="20000"/>
                  </a:prstClr>
                </a:outerShdw>
              </a:effectLst>
            </c:spPr>
          </c:dPt>
          <c:dPt>
            <c:idx val="1"/>
            <c:bubble3D val="0"/>
            <c:spPr>
              <a:solidFill>
                <a:srgbClr val="C1007F"/>
              </a:solidFill>
              <a:ln>
                <a:noFill/>
              </a:ln>
              <a:effectLst>
                <a:outerShdw blurRad="63500" sx="102000" sy="102000" algn="ctr" rotWithShape="0">
                  <a:prstClr val="black">
                    <a:alpha val="20000"/>
                  </a:prstClr>
                </a:outerShdw>
              </a:effectLst>
            </c:spPr>
          </c:dPt>
          <c:dPt>
            <c:idx val="2"/>
            <c:bubble3D val="0"/>
            <c:spPr>
              <a:solidFill>
                <a:schemeClr val="accent5">
                  <a:lumMod val="40000"/>
                  <a:lumOff val="60000"/>
                </a:schemeClr>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tx>
                <c:rich>
                  <a:bodyPr rot="0" spcFirstLastPara="1" vertOverflow="ellipsis" vert="horz" wrap="square" lIns="38100" tIns="19050" rIns="38100" bIns="19050" anchor="ctr" anchorCtr="1">
                    <a:noAutofit/>
                  </a:bodyPr>
                  <a:lstStyle/>
                  <a:p>
                    <a:pPr>
                      <a:defRPr sz="2000" b="1" i="0" u="none" strike="noStrike" kern="1200" spc="0" baseline="0">
                        <a:solidFill>
                          <a:srgbClr val="469816"/>
                        </a:solidFill>
                        <a:latin typeface="+mn-lt"/>
                        <a:ea typeface="+mn-ea"/>
                        <a:cs typeface="+mn-cs"/>
                      </a:defRPr>
                    </a:pPr>
                    <a:fld id="{AE4F32B5-3A9B-4AD5-A2BD-90AACBFBD69B}" type="CATEGORYNAME">
                      <a:rPr lang="en-NZ" sz="2000" smtClean="0">
                        <a:solidFill>
                          <a:srgbClr val="469816"/>
                        </a:solidFill>
                      </a:rPr>
                      <a:pPr>
                        <a:defRPr sz="2000" b="1" i="0" u="none" strike="noStrike" kern="1200" spc="0" baseline="0">
                          <a:solidFill>
                            <a:srgbClr val="469816"/>
                          </a:solidFill>
                          <a:latin typeface="+mn-lt"/>
                          <a:ea typeface="+mn-ea"/>
                          <a:cs typeface="+mn-cs"/>
                        </a:defRPr>
                      </a:pPr>
                      <a:t>[CATEGORY NAME]</a:t>
                    </a:fld>
                    <a:r>
                      <a:rPr lang="en-NZ" sz="2000" baseline="0" dirty="0" smtClean="0">
                        <a:solidFill>
                          <a:srgbClr val="469816"/>
                        </a:solidFill>
                      </a:rPr>
                      <a:t>, </a:t>
                    </a:r>
                    <a:fld id="{7590E2C2-5B25-4ED3-9848-8712D6AA273E}" type="VALUE">
                      <a:rPr lang="en-NZ" sz="2000" baseline="0">
                        <a:solidFill>
                          <a:srgbClr val="469816"/>
                        </a:solidFill>
                      </a:rPr>
                      <a:pPr>
                        <a:defRPr sz="2000" b="1" i="0" u="none" strike="noStrike" kern="1200" spc="0" baseline="0">
                          <a:solidFill>
                            <a:srgbClr val="469816"/>
                          </a:solidFill>
                          <a:latin typeface="+mn-lt"/>
                          <a:ea typeface="+mn-ea"/>
                          <a:cs typeface="+mn-cs"/>
                        </a:defRPr>
                      </a:pPr>
                      <a:t>[VALUE]</a:t>
                    </a:fld>
                    <a:endParaRPr lang="en-NZ" sz="2000" baseline="0" dirty="0" smtClean="0">
                      <a:solidFill>
                        <a:srgbClr val="469816"/>
                      </a:solidFill>
                    </a:endParaRPr>
                  </a:p>
                </c:rich>
              </c:tx>
              <c:spPr>
                <a:noFill/>
                <a:ln>
                  <a:noFill/>
                </a:ln>
                <a:effectLst/>
              </c:sp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dLbl>
              <c:idx val="1"/>
              <c:layout>
                <c:manualLayout>
                  <c:x val="-0.16888494648045538"/>
                  <c:y val="-5.5031655671428049E-4"/>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rgbClr val="C1007F"/>
                        </a:solidFill>
                        <a:latin typeface="+mn-lt"/>
                        <a:ea typeface="+mn-ea"/>
                        <a:cs typeface="+mn-cs"/>
                      </a:defRPr>
                    </a:pPr>
                    <a:fld id="{D645B792-A26F-4E7E-A6D6-6FC245191086}" type="CATEGORYNAME">
                      <a:rPr lang="en-NZ" sz="2000">
                        <a:solidFill>
                          <a:srgbClr val="C1007F"/>
                        </a:solidFill>
                      </a:rPr>
                      <a:pPr>
                        <a:defRPr sz="2000" b="1" i="0" u="none" strike="noStrike" kern="1200" spc="0" baseline="0">
                          <a:solidFill>
                            <a:srgbClr val="C1007F"/>
                          </a:solidFill>
                          <a:latin typeface="+mn-lt"/>
                          <a:ea typeface="+mn-ea"/>
                          <a:cs typeface="+mn-cs"/>
                        </a:defRPr>
                      </a:pPr>
                      <a:t>[CATEGORY NAME]</a:t>
                    </a:fld>
                    <a:r>
                      <a:rPr lang="en-NZ" sz="2000">
                        <a:solidFill>
                          <a:srgbClr val="C1007F"/>
                        </a:solidFill>
                      </a:rPr>
                      <a:t>, </a:t>
                    </a:r>
                    <a:fld id="{448DBEA5-4350-4123-80BC-5B6FE2EF46AF}" type="VALUE">
                      <a:rPr lang="en-NZ" sz="2000">
                        <a:solidFill>
                          <a:srgbClr val="C1007F"/>
                        </a:solidFill>
                      </a:rPr>
                      <a:pPr>
                        <a:defRPr sz="2000" b="1" i="0" u="none" strike="noStrike" kern="1200" spc="0" baseline="0">
                          <a:solidFill>
                            <a:srgbClr val="C1007F"/>
                          </a:solidFill>
                          <a:latin typeface="+mn-lt"/>
                          <a:ea typeface="+mn-ea"/>
                          <a:cs typeface="+mn-cs"/>
                        </a:defRPr>
                      </a:pPr>
                      <a:t>[VALUE]</a:t>
                    </a:fld>
                    <a:endParaRPr lang="en-NZ" sz="2000">
                      <a:solidFill>
                        <a:srgbClr val="C1007F"/>
                      </a:solidFill>
                    </a:endParaRP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6471044900251667"/>
                      <c:h val="0.29343806158520724"/>
                    </c:manualLayout>
                  </c15:layout>
                  <c15:dlblFieldTable/>
                  <c15:showDataLabelsRange val="0"/>
                </c:ext>
              </c:extLst>
            </c:dLbl>
            <c:dLbl>
              <c:idx val="2"/>
              <c:layout>
                <c:manualLayout>
                  <c:x val="1.4288980338363136E-3"/>
                  <c:y val="4.6921921921921923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lumMod val="60000"/>
                          <a:lumOff val="4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384178700913414"/>
                      <c:h val="0.21326013513513514"/>
                    </c:manualLayout>
                  </c15:layout>
                </c:ext>
              </c:extLst>
            </c:dLbl>
            <c:dLbl>
              <c:idx val="3"/>
              <c:layout>
                <c:manualLayout>
                  <c:x val="-8.2667939398520381E-4"/>
                  <c:y val="3.819268949067177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608687302210231"/>
                      <c:h val="0.19900153609831028"/>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Small business (0-49 employees)</c:v>
                </c:pt>
                <c:pt idx="1">
                  <c:v>Medium business (50-499 employees)</c:v>
                </c:pt>
                <c:pt idx="2">
                  <c:v>Large business (500+ employees)</c:v>
                </c:pt>
              </c:strCache>
            </c:strRef>
          </c:cat>
          <c:val>
            <c:numRef>
              <c:f>Sheet1!$B$2:$B$4</c:f>
              <c:numCache>
                <c:formatCode>0.0%</c:formatCode>
                <c:ptCount val="3"/>
                <c:pt idx="0">
                  <c:v>0.35</c:v>
                </c:pt>
                <c:pt idx="1">
                  <c:v>0.35</c:v>
                </c:pt>
                <c:pt idx="2">
                  <c:v>0.3</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2557794273594924"/>
          <c:y val="5.5684454756380508E-2"/>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Industry/ Category</c:v>
                </c:pt>
              </c:strCache>
            </c:strRef>
          </c:tx>
          <c:explosion val="4"/>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rgbClr val="C00000"/>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layout>
                <c:manualLayout>
                  <c:x val="-0.22389752078315317"/>
                  <c:y val="-5.5031655671419451E-4"/>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C00000"/>
                        </a:solidFill>
                        <a:latin typeface="+mn-lt"/>
                        <a:ea typeface="+mn-ea"/>
                        <a:cs typeface="+mn-cs"/>
                      </a:defRPr>
                    </a:pPr>
                    <a:fld id="{D645B792-A26F-4E7E-A6D6-6FC245191086}" type="CATEGORYNAME">
                      <a:rPr lang="en-US" sz="1800">
                        <a:solidFill>
                          <a:srgbClr val="C00000"/>
                        </a:solidFill>
                      </a:rPr>
                      <a:pPr>
                        <a:defRPr sz="1800">
                          <a:solidFill>
                            <a:srgbClr val="C00000"/>
                          </a:solidFill>
                        </a:defRPr>
                      </a:pPr>
                      <a:t>[CATEGORY NAME]</a:t>
                    </a:fld>
                    <a:r>
                      <a:rPr lang="en-US" sz="1800">
                        <a:solidFill>
                          <a:srgbClr val="C00000"/>
                        </a:solidFill>
                      </a:rPr>
                      <a:t>, </a:t>
                    </a:r>
                    <a:fld id="{448DBEA5-4350-4123-80BC-5B6FE2EF46AF}" type="VALUE">
                      <a:rPr lang="en-US" sz="1800">
                        <a:solidFill>
                          <a:srgbClr val="C00000"/>
                        </a:solidFill>
                      </a:rPr>
                      <a:pPr>
                        <a:defRPr sz="1800">
                          <a:solidFill>
                            <a:srgbClr val="C00000"/>
                          </a:solidFill>
                        </a:defRPr>
                      </a:pPr>
                      <a:t>[VALUE]</a:t>
                    </a:fld>
                    <a:endParaRPr lang="en-US" sz="1800">
                      <a:solidFill>
                        <a:srgbClr val="C00000"/>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C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layout>
                <c:manualLayout>
                  <c:x val="-8.2667939398520381E-4"/>
                  <c:y val="3.819268949067177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608687302210231"/>
                      <c:h val="0.19900153609831028"/>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Business Trade, Banking and Financial Services</c:v>
                </c:pt>
                <c:pt idx="1">
                  <c:v>Manufacturing &amp; Construction</c:v>
                </c:pt>
                <c:pt idx="2">
                  <c:v>Computer, IT and Telecommunications </c:v>
                </c:pt>
                <c:pt idx="3">
                  <c:v>Educational, Governmental and Other Services </c:v>
                </c:pt>
              </c:strCache>
            </c:strRef>
          </c:cat>
          <c:val>
            <c:numRef>
              <c:f>Sheet1!$B$2:$B$5</c:f>
              <c:numCache>
                <c:formatCode>0.0%</c:formatCode>
                <c:ptCount val="4"/>
                <c:pt idx="0">
                  <c:v>0.4</c:v>
                </c:pt>
                <c:pt idx="1">
                  <c:v>0.22500000000000001</c:v>
                </c:pt>
                <c:pt idx="2">
                  <c:v>0.2</c:v>
                </c:pt>
                <c:pt idx="3">
                  <c:v>0.17499999999999999</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Industry/ Category</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rgbClr val="C00000"/>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cat>
            <c:strRef>
              <c:f>Sheet1!$A$2:$A$5</c:f>
              <c:strCache>
                <c:ptCount val="4"/>
                <c:pt idx="0">
                  <c:v>Business Trade, Banking and Financial Services</c:v>
                </c:pt>
                <c:pt idx="1">
                  <c:v>Manufacturing &amp; Construction</c:v>
                </c:pt>
                <c:pt idx="2">
                  <c:v>Computer, IT and Telecommunications </c:v>
                </c:pt>
                <c:pt idx="3">
                  <c:v>Educational, Governmental and Other Services </c:v>
                </c:pt>
              </c:strCache>
            </c:strRef>
          </c:cat>
          <c:val>
            <c:numRef>
              <c:f>Sheet1!$B$2:$B$5</c:f>
              <c:numCache>
                <c:formatCode>0.0%</c:formatCode>
                <c:ptCount val="4"/>
                <c:pt idx="0">
                  <c:v>0.4</c:v>
                </c:pt>
                <c:pt idx="1">
                  <c:v>0.22500000000000001</c:v>
                </c:pt>
                <c:pt idx="2">
                  <c:v>0.2</c:v>
                </c:pt>
                <c:pt idx="3">
                  <c:v>0.17499999999999999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Industry/ Category</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rgbClr val="C00000"/>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cat>
            <c:strRef>
              <c:f>Sheet1!$A$2:$A$5</c:f>
              <c:strCache>
                <c:ptCount val="4"/>
                <c:pt idx="0">
                  <c:v>Business Trade, Banking and Financial Services</c:v>
                </c:pt>
                <c:pt idx="1">
                  <c:v>Manufacturing &amp; Construction</c:v>
                </c:pt>
                <c:pt idx="2">
                  <c:v>Computer, IT and Telecommunications </c:v>
                </c:pt>
                <c:pt idx="3">
                  <c:v>Educational, Governmental and Other Services </c:v>
                </c:pt>
              </c:strCache>
            </c:strRef>
          </c:cat>
          <c:val>
            <c:numRef>
              <c:f>Sheet1!$B$2:$B$5</c:f>
              <c:numCache>
                <c:formatCode>0.0%</c:formatCode>
                <c:ptCount val="4"/>
                <c:pt idx="0">
                  <c:v>0.4</c:v>
                </c:pt>
                <c:pt idx="1">
                  <c:v>0.22500000000000001</c:v>
                </c:pt>
                <c:pt idx="2">
                  <c:v>0.2</c:v>
                </c:pt>
                <c:pt idx="3">
                  <c:v>0.17499999999999999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42174E-94A8-894B-B55B-E3D1B123F7BC}" type="datetimeFigureOut">
              <a:rPr lang="en-US" smtClean="0"/>
              <a:t>7/25/2016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C2B82-52D7-564A-9414-F61912D3DADE}" type="datetimeFigureOut">
              <a:rPr lang="en-US" smtClean="0"/>
              <a:t>7/25/2016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a:t>
            </a:fld>
            <a:endParaRPr lang="en-US"/>
          </a:p>
        </p:txBody>
      </p:sp>
    </p:spTree>
    <p:extLst>
      <p:ext uri="{BB962C8B-B14F-4D97-AF65-F5344CB8AC3E}">
        <p14:creationId xmlns:p14="http://schemas.microsoft.com/office/powerpoint/2010/main" val="30346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NZ" sz="1200" b="0" i="0" u="none" strike="noStrike" kern="1200" dirty="0" smtClean="0">
                <a:solidFill>
                  <a:schemeClr val="tx1"/>
                </a:solidFill>
                <a:effectLst/>
                <a:latin typeface="+mn-lt"/>
                <a:ea typeface="+mn-ea"/>
                <a:cs typeface="+mn-cs"/>
              </a:rPr>
              <a:t>Give</a:t>
            </a:r>
            <a:r>
              <a:rPr lang="en-NZ" sz="1200" b="0" i="0" u="none" strike="noStrike" kern="1200" baseline="0" dirty="0" smtClean="0">
                <a:solidFill>
                  <a:schemeClr val="tx1"/>
                </a:solidFill>
                <a:effectLst/>
                <a:latin typeface="+mn-lt"/>
                <a:ea typeface="+mn-ea"/>
                <a:cs typeface="+mn-cs"/>
              </a:rPr>
              <a:t> a couple of minutes to look at</a:t>
            </a:r>
            <a:endParaRPr lang="en-NZ"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170D6-42E6-3B4C-BC2C-154007EECCF7}" type="slidenum">
              <a:rPr lang="en-US" smtClean="0"/>
              <a:t>10</a:t>
            </a:fld>
            <a:endParaRPr lang="en-US"/>
          </a:p>
        </p:txBody>
      </p:sp>
    </p:spTree>
    <p:extLst>
      <p:ext uri="{BB962C8B-B14F-4D97-AF65-F5344CB8AC3E}">
        <p14:creationId xmlns:p14="http://schemas.microsoft.com/office/powerpoint/2010/main" val="3785774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endParaRPr lang="en-NZ" sz="1200" b="0" i="0" u="none" strike="noStrike" kern="1200" dirty="0" smtClean="0">
              <a:solidFill>
                <a:schemeClr val="tx1"/>
              </a:solidFill>
              <a:effectLst/>
              <a:latin typeface="+mn-lt"/>
              <a:ea typeface="+mn-ea"/>
              <a:cs typeface="+mn-cs"/>
            </a:endParaRPr>
          </a:p>
          <a:p>
            <a:pPr rtl="0" eaLnBrk="1" fontAlgn="ctr" latinLnBrk="0" hangingPunct="1"/>
            <a:r>
              <a:rPr lang="en-NZ" sz="1200" b="0" i="0" u="none" strike="noStrike" kern="1200" dirty="0" smtClean="0">
                <a:solidFill>
                  <a:schemeClr val="tx1"/>
                </a:solidFill>
                <a:effectLst/>
                <a:latin typeface="+mn-lt"/>
                <a:ea typeface="+mn-ea"/>
                <a:cs typeface="+mn-cs"/>
              </a:rPr>
              <a:t>Similarly</a:t>
            </a:r>
            <a:r>
              <a:rPr lang="en-NZ" sz="1200" b="0" i="0" u="none" strike="noStrike" kern="1200" baseline="0" dirty="0" smtClean="0">
                <a:solidFill>
                  <a:schemeClr val="tx1"/>
                </a:solidFill>
                <a:effectLst/>
                <a:latin typeface="+mn-lt"/>
                <a:ea typeface="+mn-ea"/>
                <a:cs typeface="+mn-cs"/>
              </a:rPr>
              <a:t> if you needed </a:t>
            </a:r>
            <a:r>
              <a:rPr lang="en-NZ" sz="1200" b="1" i="0" u="none" strike="noStrike" kern="1200" baseline="0" dirty="0" smtClean="0">
                <a:solidFill>
                  <a:schemeClr val="tx1"/>
                </a:solidFill>
                <a:effectLst/>
                <a:latin typeface="+mn-lt"/>
                <a:ea typeface="+mn-ea"/>
                <a:cs typeface="+mn-cs"/>
              </a:rPr>
              <a:t>donations you would be best to avoid those in the education of governmental sectors</a:t>
            </a:r>
            <a:endParaRPr lang="en-NZ" sz="1200" b="1"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170D6-42E6-3B4C-BC2C-154007EECCF7}" type="slidenum">
              <a:rPr lang="en-US" smtClean="0"/>
              <a:t>11</a:t>
            </a:fld>
            <a:endParaRPr lang="en-US"/>
          </a:p>
        </p:txBody>
      </p:sp>
    </p:spTree>
    <p:extLst>
      <p:ext uri="{BB962C8B-B14F-4D97-AF65-F5344CB8AC3E}">
        <p14:creationId xmlns:p14="http://schemas.microsoft.com/office/powerpoint/2010/main" val="65195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NZ" sz="1200" b="1" i="0" u="none" strike="noStrike" kern="1200" dirty="0" smtClean="0">
                <a:solidFill>
                  <a:schemeClr val="tx1"/>
                </a:solidFill>
                <a:effectLst/>
                <a:latin typeface="+mn-lt"/>
                <a:ea typeface="+mn-ea"/>
                <a:cs typeface="+mn-cs"/>
              </a:rPr>
              <a:t>Most frequently used interactions</a:t>
            </a:r>
          </a:p>
          <a:p>
            <a:pPr rtl="0" eaLnBrk="1" fontAlgn="ctr" latinLnBrk="0" hangingPunct="1"/>
            <a:endParaRPr lang="en-NZ" sz="1200" b="1" i="0" u="none" strike="noStrike" kern="1200" dirty="0" smtClean="0">
              <a:solidFill>
                <a:schemeClr val="tx1"/>
              </a:solidFill>
              <a:effectLst/>
              <a:latin typeface="+mn-lt"/>
              <a:ea typeface="+mn-ea"/>
              <a:cs typeface="+mn-cs"/>
            </a:endParaRPr>
          </a:p>
          <a:p>
            <a:pPr rtl="0" eaLnBrk="1" fontAlgn="ctr" latinLnBrk="0" hangingPunct="1"/>
            <a:r>
              <a:rPr lang="en-NZ" sz="1200" b="0" i="0" u="none" strike="noStrike" kern="1200" dirty="0" smtClean="0">
                <a:solidFill>
                  <a:schemeClr val="tx1"/>
                </a:solidFill>
                <a:effectLst/>
                <a:latin typeface="+mn-lt"/>
                <a:ea typeface="+mn-ea"/>
                <a:cs typeface="+mn-cs"/>
              </a:rPr>
              <a:t>However</a:t>
            </a:r>
            <a:r>
              <a:rPr lang="en-NZ" sz="1200" b="0" i="0" u="none" strike="noStrike" kern="1200" baseline="0" dirty="0" smtClean="0">
                <a:solidFill>
                  <a:schemeClr val="tx1"/>
                </a:solidFill>
                <a:effectLst/>
                <a:latin typeface="+mn-lt"/>
                <a:ea typeface="+mn-ea"/>
                <a:cs typeface="+mn-cs"/>
              </a:rPr>
              <a:t> if you wanted mentoring they would be the last ones to go to</a:t>
            </a:r>
            <a:endParaRPr lang="en-NZ"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170D6-42E6-3B4C-BC2C-154007EECCF7}" type="slidenum">
              <a:rPr lang="en-US" smtClean="0"/>
              <a:t>12</a:t>
            </a:fld>
            <a:endParaRPr lang="en-US"/>
          </a:p>
        </p:txBody>
      </p:sp>
    </p:spTree>
    <p:extLst>
      <p:ext uri="{BB962C8B-B14F-4D97-AF65-F5344CB8AC3E}">
        <p14:creationId xmlns:p14="http://schemas.microsoft.com/office/powerpoint/2010/main" val="16002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All generally positive</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13</a:t>
            </a:fld>
            <a:endParaRPr lang="en-US"/>
          </a:p>
        </p:txBody>
      </p:sp>
    </p:spTree>
    <p:extLst>
      <p:ext uri="{BB962C8B-B14F-4D97-AF65-F5344CB8AC3E}">
        <p14:creationId xmlns:p14="http://schemas.microsoft.com/office/powerpoint/2010/main" val="902732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Significant difference between Computing/IT</a:t>
            </a:r>
            <a:r>
              <a:rPr lang="en-NZ" baseline="0" dirty="0" smtClean="0"/>
              <a:t> and manufacturing/construction and business/banking</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14</a:t>
            </a:fld>
            <a:endParaRPr lang="en-US"/>
          </a:p>
        </p:txBody>
      </p:sp>
    </p:spTree>
    <p:extLst>
      <p:ext uri="{BB962C8B-B14F-4D97-AF65-F5344CB8AC3E}">
        <p14:creationId xmlns:p14="http://schemas.microsoft.com/office/powerpoint/2010/main" val="138823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Significant difference between Computing/IT</a:t>
            </a:r>
            <a:r>
              <a:rPr lang="en-NZ" baseline="0" dirty="0" smtClean="0"/>
              <a:t> and manufacturing/construction and business/banking</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15</a:t>
            </a:fld>
            <a:endParaRPr lang="en-US"/>
          </a:p>
        </p:txBody>
      </p:sp>
    </p:spTree>
    <p:extLst>
      <p:ext uri="{BB962C8B-B14F-4D97-AF65-F5344CB8AC3E}">
        <p14:creationId xmlns:p14="http://schemas.microsoft.com/office/powerpoint/2010/main" val="1371228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 giving away stuff but rather providing time</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16</a:t>
            </a:fld>
            <a:endParaRPr lang="en-US"/>
          </a:p>
        </p:txBody>
      </p:sp>
    </p:spTree>
    <p:extLst>
      <p:ext uri="{BB962C8B-B14F-4D97-AF65-F5344CB8AC3E}">
        <p14:creationId xmlns:p14="http://schemas.microsoft.com/office/powerpoint/2010/main" val="1009530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sector felt they gained less than other industry sectors (in terms of image and reputation, forming networks, and advertising). In order to sustain partnerships with industries from this sector schools would need to be aware of these views and either ensure the industry is aware of all promotion undertaken by the school or else identify other ways to ensure benefits are received by the industry.  Schools would also need to identify the amount of contact and interaction which was possible and desired by the industry as many in this sector had minimal (annual) contact with schools. Whether this was because of an existing partnership arrangement or the preference of the school or industry is unclear</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Benefits to employees</a:t>
            </a:r>
            <a:r>
              <a:rPr lang="en-NZ" sz="1200" kern="1200" baseline="0" dirty="0" smtClean="0">
                <a:solidFill>
                  <a:schemeClr val="tx1"/>
                </a:solidFill>
                <a:effectLst/>
                <a:latin typeface="+mn-lt"/>
                <a:ea typeface="+mn-ea"/>
                <a:cs typeface="+mn-cs"/>
              </a:rPr>
              <a:t> noted</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17</a:t>
            </a:fld>
            <a:endParaRPr lang="en-US"/>
          </a:p>
        </p:txBody>
      </p:sp>
    </p:spTree>
    <p:extLst>
      <p:ext uri="{BB962C8B-B14F-4D97-AF65-F5344CB8AC3E}">
        <p14:creationId xmlns:p14="http://schemas.microsoft.com/office/powerpoint/2010/main" val="4232334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18</a:t>
            </a:fld>
            <a:endParaRPr lang="en-US"/>
          </a:p>
        </p:txBody>
      </p:sp>
    </p:spTree>
    <p:extLst>
      <p:ext uri="{BB962C8B-B14F-4D97-AF65-F5344CB8AC3E}">
        <p14:creationId xmlns:p14="http://schemas.microsoft.com/office/powerpoint/2010/main" val="1615653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Industries that belonged to the computing/IT/telecommunications sector perceived significantly greater benefits to business image and reputation and to forming networks within the community compared to industries in other sectors. This may be partially attributed to recent changes in computing in New Zealand high schools, in order to clarify the notion of computer science. A New Zealand study suggested that these perceptions could have changed as a result of high levels of support from industry organisations (</a:t>
            </a:r>
            <a:r>
              <a:rPr lang="en-NZ" sz="1200" u="none" strike="noStrike" kern="1200" dirty="0" smtClean="0">
                <a:solidFill>
                  <a:schemeClr val="tx1"/>
                </a:solidFill>
                <a:effectLst/>
                <a:latin typeface="+mn-lt"/>
                <a:ea typeface="+mn-ea"/>
                <a:cs typeface="+mn-cs"/>
                <a:hlinkClick r:id="rId3" action="ppaction://hlinkfile" tooltip="Bell, 2012 #2819"/>
              </a:rPr>
              <a:t>Bell, </a:t>
            </a:r>
            <a:r>
              <a:rPr lang="en-NZ" sz="1200" u="none" strike="noStrike" kern="1200" dirty="0" err="1" smtClean="0">
                <a:solidFill>
                  <a:schemeClr val="tx1"/>
                </a:solidFill>
                <a:effectLst/>
                <a:latin typeface="+mn-lt"/>
                <a:ea typeface="+mn-ea"/>
                <a:cs typeface="+mn-cs"/>
                <a:hlinkClick r:id="rId3" action="ppaction://hlinkfile" tooltip="Bell, 2012 #2819"/>
              </a:rPr>
              <a:t>Andreae</a:t>
            </a:r>
            <a:r>
              <a:rPr lang="en-NZ" sz="1200" u="none" strike="noStrike" kern="1200" dirty="0" smtClean="0">
                <a:solidFill>
                  <a:schemeClr val="tx1"/>
                </a:solidFill>
                <a:effectLst/>
                <a:latin typeface="+mn-lt"/>
                <a:ea typeface="+mn-ea"/>
                <a:cs typeface="+mn-cs"/>
                <a:hlinkClick r:id="rId3" action="ppaction://hlinkfile" tooltip="Bell, 2012 #2819"/>
              </a:rPr>
              <a:t>, &amp; Robins, 2012</a:t>
            </a:r>
            <a:r>
              <a:rPr lang="en-NZ" sz="1200" kern="1200" dirty="0" smtClean="0">
                <a:solidFill>
                  <a:schemeClr val="tx1"/>
                </a:solidFill>
                <a:effectLst/>
                <a:latin typeface="+mn-lt"/>
                <a:ea typeface="+mn-ea"/>
                <a:cs typeface="+mn-cs"/>
              </a:rPr>
              <a:t>). This active engagement could explain why this sector perceived greater benefits to their image and to forming networks with the community than industries in other sectors. </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19</a:t>
            </a:fld>
            <a:endParaRPr lang="en-US"/>
          </a:p>
        </p:txBody>
      </p:sp>
    </p:spTree>
    <p:extLst>
      <p:ext uri="{BB962C8B-B14F-4D97-AF65-F5344CB8AC3E}">
        <p14:creationId xmlns:p14="http://schemas.microsoft.com/office/powerpoint/2010/main" val="116294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p:spPr>
        <p:txBody>
          <a:bodyPr/>
          <a:lstStyle/>
          <a:p>
            <a:pPr>
              <a:buFontTx/>
              <a:buChar char="•"/>
            </a:pPr>
            <a:r>
              <a:rPr lang="en-GB" dirty="0" smtClean="0">
                <a:latin typeface="Times"/>
              </a:rPr>
              <a:t> as you will be well</a:t>
            </a:r>
            <a:r>
              <a:rPr lang="en-GB" baseline="0" dirty="0" smtClean="0">
                <a:latin typeface="Times"/>
              </a:rPr>
              <a:t> aware NZ is the centre of the universe</a:t>
            </a:r>
          </a:p>
          <a:p>
            <a:pPr>
              <a:buFontTx/>
              <a:buChar char="•"/>
            </a:pPr>
            <a:endParaRPr lang="en-GB" baseline="0" dirty="0" smtClean="0">
              <a:latin typeface="Times"/>
            </a:endParaRPr>
          </a:p>
          <a:p>
            <a:pPr>
              <a:buFontTx/>
              <a:buChar char="•"/>
            </a:pPr>
            <a:r>
              <a:rPr lang="en-GB" dirty="0" smtClean="0">
                <a:latin typeface="Times"/>
              </a:rPr>
              <a:t>Situated in the southern waters of the Pacific Ocean</a:t>
            </a:r>
            <a:endParaRPr lang="en-NZ" dirty="0" smtClean="0">
              <a:latin typeface="Times"/>
            </a:endParaRPr>
          </a:p>
          <a:p>
            <a:pPr>
              <a:buFontTx/>
              <a:buChar char="•"/>
            </a:pPr>
            <a:r>
              <a:rPr lang="en-GB" dirty="0" smtClean="0">
                <a:latin typeface="Times"/>
              </a:rPr>
              <a:t> Lies approximately 2,000  km (1200 miles) east of our closest neighbour Australia</a:t>
            </a:r>
            <a:endParaRPr lang="en-NZ" dirty="0" smtClean="0">
              <a:latin typeface="Times"/>
            </a:endParaRPr>
          </a:p>
          <a:p>
            <a:pPr>
              <a:buFontTx/>
              <a:buChar char="•"/>
            </a:pPr>
            <a:r>
              <a:rPr lang="en-GB" dirty="0" smtClean="0">
                <a:latin typeface="Times"/>
              </a:rPr>
              <a:t> Made up of two  principal islands (North and South Islands) and many other smaller islands</a:t>
            </a:r>
          </a:p>
          <a:p>
            <a:pPr>
              <a:buFontTx/>
              <a:buNone/>
            </a:pPr>
            <a:endParaRPr lang="en-GB" dirty="0" smtClean="0">
              <a:latin typeface="Times"/>
            </a:endParaRPr>
          </a:p>
        </p:txBody>
      </p:sp>
      <p:sp>
        <p:nvSpPr>
          <p:cNvPr id="32771" name="Slide Number Placeholder 3"/>
          <p:cNvSpPr>
            <a:spLocks noGrp="1"/>
          </p:cNvSpPr>
          <p:nvPr>
            <p:ph type="sldNum" sz="quarter" idx="5"/>
          </p:nvPr>
        </p:nvSpPr>
        <p:spPr>
          <a:ln>
            <a:miter lim="800000"/>
            <a:headEnd/>
            <a:tailEnd/>
          </a:ln>
        </p:spPr>
        <p:txBody>
          <a:bodyPr/>
          <a:lstStyle/>
          <a:p>
            <a:pPr>
              <a:defRPr/>
            </a:pPr>
            <a:fld id="{2708C004-263E-4EBF-932B-46CE9B16FEF0}" type="slidenum">
              <a:rPr lang="en-US" smtClean="0">
                <a:latin typeface="Times"/>
                <a:ea typeface="MS PGothic" pitchFamily="34" charset="-128"/>
              </a:rPr>
              <a:pPr>
                <a:defRPr/>
              </a:pPr>
              <a:t>2</a:t>
            </a:fld>
            <a:endParaRPr lang="en-US" smtClean="0">
              <a:latin typeface="Times"/>
              <a:ea typeface="MS PGothic" pitchFamily="34" charset="-128"/>
            </a:endParaRPr>
          </a:p>
        </p:txBody>
      </p:sp>
    </p:spTree>
    <p:extLst>
      <p:ext uri="{BB962C8B-B14F-4D97-AF65-F5344CB8AC3E}">
        <p14:creationId xmlns:p14="http://schemas.microsoft.com/office/powerpoint/2010/main" val="449998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20</a:t>
            </a:fld>
            <a:endParaRPr lang="en-US"/>
          </a:p>
        </p:txBody>
      </p:sp>
    </p:spTree>
    <p:extLst>
      <p:ext uri="{BB962C8B-B14F-4D97-AF65-F5344CB8AC3E}">
        <p14:creationId xmlns:p14="http://schemas.microsoft.com/office/powerpoint/2010/main" val="2135871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21</a:t>
            </a:fld>
            <a:endParaRPr lang="en-US"/>
          </a:p>
        </p:txBody>
      </p:sp>
    </p:spTree>
    <p:extLst>
      <p:ext uri="{BB962C8B-B14F-4D97-AF65-F5344CB8AC3E}">
        <p14:creationId xmlns:p14="http://schemas.microsoft.com/office/powerpoint/2010/main" val="2320021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22</a:t>
            </a:fld>
            <a:endParaRPr lang="en-US"/>
          </a:p>
        </p:txBody>
      </p:sp>
    </p:spTree>
    <p:extLst>
      <p:ext uri="{BB962C8B-B14F-4D97-AF65-F5344CB8AC3E}">
        <p14:creationId xmlns:p14="http://schemas.microsoft.com/office/powerpoint/2010/main" val="2720183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Approaching this sector could be the cheapest and quickest way to ensure mutual benefits are obtained</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23</a:t>
            </a:fld>
            <a:endParaRPr lang="en-US"/>
          </a:p>
        </p:txBody>
      </p:sp>
    </p:spTree>
    <p:extLst>
      <p:ext uri="{BB962C8B-B14F-4D97-AF65-F5344CB8AC3E}">
        <p14:creationId xmlns:p14="http://schemas.microsoft.com/office/powerpoint/2010/main" val="258439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smtClean="0">
                <a:solidFill>
                  <a:schemeClr val="tx1"/>
                </a:solidFill>
                <a:effectLst/>
                <a:latin typeface="+mn-lt"/>
                <a:ea typeface="+mn-ea"/>
                <a:cs typeface="+mn-cs"/>
              </a:rPr>
              <a:t>The relationship between </a:t>
            </a:r>
            <a:r>
              <a:rPr lang="en-NZ" sz="1200" b="0" i="0" kern="1200" dirty="0" err="1" smtClean="0">
                <a:solidFill>
                  <a:schemeClr val="tx1"/>
                </a:solidFill>
                <a:effectLst/>
                <a:latin typeface="+mn-lt"/>
                <a:ea typeface="+mn-ea"/>
                <a:cs typeface="+mn-cs"/>
              </a:rPr>
              <a:t>Bairds</a:t>
            </a:r>
            <a:r>
              <a:rPr lang="en-NZ" sz="1200" b="0" i="0" kern="1200" dirty="0" smtClean="0">
                <a:solidFill>
                  <a:schemeClr val="tx1"/>
                </a:solidFill>
                <a:effectLst/>
                <a:latin typeface="+mn-lt"/>
                <a:ea typeface="+mn-ea"/>
                <a:cs typeface="+mn-cs"/>
              </a:rPr>
              <a:t> school and </a:t>
            </a:r>
            <a:r>
              <a:rPr lang="en-NZ" sz="1200" b="0" i="0" kern="1200" dirty="0" err="1" smtClean="0">
                <a:solidFill>
                  <a:schemeClr val="tx1"/>
                </a:solidFill>
                <a:effectLst/>
                <a:latin typeface="+mn-lt"/>
                <a:ea typeface="+mn-ea"/>
                <a:cs typeface="+mn-cs"/>
              </a:rPr>
              <a:t>Mainfreight</a:t>
            </a:r>
            <a:r>
              <a:rPr lang="en-NZ" sz="1200" b="0" i="0" kern="1200" dirty="0" smtClean="0">
                <a:solidFill>
                  <a:schemeClr val="tx1"/>
                </a:solidFill>
                <a:effectLst/>
                <a:latin typeface="+mn-lt"/>
                <a:ea typeface="+mn-ea"/>
                <a:cs typeface="+mn-cs"/>
              </a:rPr>
              <a:t> typify what can be</a:t>
            </a:r>
            <a:r>
              <a:rPr lang="en-NZ" sz="1200" b="0" i="0" kern="1200" baseline="0" dirty="0" smtClean="0">
                <a:solidFill>
                  <a:schemeClr val="tx1"/>
                </a:solidFill>
                <a:effectLst/>
                <a:latin typeface="+mn-lt"/>
                <a:ea typeface="+mn-ea"/>
                <a:cs typeface="+mn-cs"/>
              </a:rPr>
              <a:t> achieved with a successful school-business partnership.</a:t>
            </a:r>
            <a:endParaRPr lang="en-NZ" sz="1200" b="0" i="0" kern="1200" dirty="0" smtClean="0">
              <a:solidFill>
                <a:schemeClr val="tx1"/>
              </a:solidFill>
              <a:effectLst/>
              <a:latin typeface="+mn-lt"/>
              <a:ea typeface="+mn-ea"/>
              <a:cs typeface="+mn-cs"/>
            </a:endParaRP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The school has learnt and copied many of the organisation's ways of working - such as open-plan offices and having student greeters </a:t>
            </a: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The business has provided funding for information technology, uniforms, sports equipment, books through the Duffy Books in Homes programme and even a fleet of soapbox derby racers.</a:t>
            </a: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They have provided a pool of up to $27,000 in tertiary scholarships and $12,500 for high school fees, uniforms and trips will be available to past </a:t>
            </a:r>
            <a:r>
              <a:rPr lang="en-NZ" sz="1200" b="0" i="0" kern="1200" dirty="0" err="1" smtClean="0">
                <a:solidFill>
                  <a:schemeClr val="tx1"/>
                </a:solidFill>
                <a:effectLst/>
                <a:latin typeface="+mn-lt"/>
                <a:ea typeface="+mn-ea"/>
                <a:cs typeface="+mn-cs"/>
              </a:rPr>
              <a:t>Bairds</a:t>
            </a:r>
            <a:r>
              <a:rPr lang="en-NZ" sz="1200" b="0" i="0" kern="1200" dirty="0" smtClean="0">
                <a:solidFill>
                  <a:schemeClr val="tx1"/>
                </a:solidFill>
                <a:effectLst/>
                <a:latin typeface="+mn-lt"/>
                <a:ea typeface="+mn-ea"/>
                <a:cs typeface="+mn-cs"/>
              </a:rPr>
              <a:t> </a:t>
            </a:r>
            <a:r>
              <a:rPr lang="en-NZ" sz="1200" b="0" i="0" kern="1200" dirty="0" err="1" smtClean="0">
                <a:solidFill>
                  <a:schemeClr val="tx1"/>
                </a:solidFill>
                <a:effectLst/>
                <a:latin typeface="+mn-lt"/>
                <a:ea typeface="+mn-ea"/>
                <a:cs typeface="+mn-cs"/>
              </a:rPr>
              <a:t>Mainfreight</a:t>
            </a:r>
            <a:r>
              <a:rPr lang="en-NZ" sz="1200" b="0" i="0" kern="1200" dirty="0" smtClean="0">
                <a:solidFill>
                  <a:schemeClr val="tx1"/>
                </a:solidFill>
                <a:effectLst/>
                <a:latin typeface="+mn-lt"/>
                <a:ea typeface="+mn-ea"/>
                <a:cs typeface="+mn-cs"/>
              </a:rPr>
              <a:t> students.</a:t>
            </a:r>
            <a:endParaRPr lang="en-NZ" dirty="0" smtClean="0"/>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24</a:t>
            </a:fld>
            <a:endParaRPr lang="en-US"/>
          </a:p>
        </p:txBody>
      </p:sp>
    </p:spTree>
    <p:extLst>
      <p:ext uri="{BB962C8B-B14F-4D97-AF65-F5344CB8AC3E}">
        <p14:creationId xmlns:p14="http://schemas.microsoft.com/office/powerpoint/2010/main" val="3847108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25</a:t>
            </a:fld>
            <a:endParaRPr lang="en-US"/>
          </a:p>
        </p:txBody>
      </p:sp>
    </p:spTree>
    <p:extLst>
      <p:ext uri="{BB962C8B-B14F-4D97-AF65-F5344CB8AC3E}">
        <p14:creationId xmlns:p14="http://schemas.microsoft.com/office/powerpoint/2010/main" val="1705802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342900" indent="-342900">
              <a:lnSpc>
                <a:spcPct val="115000"/>
              </a:lnSpc>
              <a:spcAft>
                <a:spcPts val="0"/>
              </a:spcAft>
              <a:buFont typeface="Wingdings"/>
              <a:buChar char=""/>
              <a:tabLst>
                <a:tab pos="228600" algn="l"/>
              </a:tabLst>
              <a:defRPr/>
            </a:pPr>
            <a:r>
              <a:rPr lang="en-GB" dirty="0" smtClean="0">
                <a:latin typeface="Calibri"/>
                <a:ea typeface="Times New Roman"/>
                <a:cs typeface="Times New Roman"/>
              </a:rPr>
              <a:t>Auckland is New Zealand’s largest city. </a:t>
            </a:r>
            <a:endParaRPr lang="en-NZ" dirty="0" smtClean="0">
              <a:latin typeface="Times New Roman"/>
              <a:ea typeface="Times New Roman"/>
            </a:endParaRPr>
          </a:p>
          <a:p>
            <a:pPr marL="342900" indent="-342900">
              <a:lnSpc>
                <a:spcPct val="115000"/>
              </a:lnSpc>
              <a:spcAft>
                <a:spcPts val="0"/>
              </a:spcAft>
              <a:buFont typeface="Wingdings"/>
              <a:buChar char=""/>
              <a:tabLst>
                <a:tab pos="228600" algn="l"/>
              </a:tabLst>
              <a:defRPr/>
            </a:pPr>
            <a:r>
              <a:rPr lang="en-GB" dirty="0" smtClean="0">
                <a:latin typeface="Calibri"/>
                <a:ea typeface="Times New Roman"/>
                <a:cs typeface="Times New Roman"/>
              </a:rPr>
              <a:t>It is a cosmopolitan harbour city with a population 1.8 million</a:t>
            </a:r>
          </a:p>
          <a:p>
            <a:pPr marL="342900" indent="-342900">
              <a:lnSpc>
                <a:spcPct val="115000"/>
              </a:lnSpc>
              <a:spcAft>
                <a:spcPts val="0"/>
              </a:spcAft>
              <a:buFont typeface="Wingdings"/>
              <a:buChar char=""/>
              <a:tabLst>
                <a:tab pos="228600" algn="l"/>
              </a:tabLst>
              <a:defRPr/>
            </a:pPr>
            <a:r>
              <a:rPr lang="en-GB" dirty="0" smtClean="0">
                <a:latin typeface="Calibri"/>
                <a:ea typeface="Times New Roman"/>
                <a:cs typeface="Times New Roman"/>
              </a:rPr>
              <a:t>Point out where the University is located in relation to</a:t>
            </a:r>
            <a:r>
              <a:rPr lang="en-GB" baseline="0" dirty="0" smtClean="0">
                <a:latin typeface="Calibri"/>
                <a:ea typeface="Times New Roman"/>
                <a:cs typeface="Times New Roman"/>
              </a:rPr>
              <a:t> the city, harbour, suburbs etc </a:t>
            </a:r>
            <a:endParaRPr lang="en-NZ" dirty="0" smtClean="0">
              <a:latin typeface="Times New Roman"/>
              <a:ea typeface="Times New Roman"/>
            </a:endParaRPr>
          </a:p>
          <a:p>
            <a:pPr>
              <a:defRPr/>
            </a:pPr>
            <a:endParaRPr lang="en-NZ" dirty="0">
              <a:ea typeface="ＭＳ Ｐゴシック" charset="0"/>
            </a:endParaRPr>
          </a:p>
        </p:txBody>
      </p:sp>
      <p:sp>
        <p:nvSpPr>
          <p:cNvPr id="43011" name="Slide Number Placeholder 3"/>
          <p:cNvSpPr>
            <a:spLocks noGrp="1"/>
          </p:cNvSpPr>
          <p:nvPr>
            <p:ph type="sldNum" sz="quarter" idx="5"/>
          </p:nvPr>
        </p:nvSpPr>
        <p:spPr>
          <a:ln>
            <a:miter lim="800000"/>
            <a:headEnd/>
            <a:tailEnd/>
          </a:ln>
        </p:spPr>
        <p:txBody>
          <a:bodyPr/>
          <a:lstStyle/>
          <a:p>
            <a:pPr>
              <a:defRPr/>
            </a:pPr>
            <a:fld id="{18955886-2E12-48AB-BE67-E7E59BDA8FC5}" type="slidenum">
              <a:rPr lang="en-US" smtClean="0">
                <a:latin typeface="Times"/>
                <a:ea typeface="MS PGothic" pitchFamily="34" charset="-128"/>
              </a:rPr>
              <a:pPr>
                <a:defRPr/>
              </a:pPr>
              <a:t>26</a:t>
            </a:fld>
            <a:endParaRPr lang="en-US" smtClean="0">
              <a:latin typeface="Times"/>
              <a:ea typeface="MS PGothic" pitchFamily="34" charset="-128"/>
            </a:endParaRPr>
          </a:p>
        </p:txBody>
      </p:sp>
    </p:spTree>
    <p:extLst>
      <p:ext uri="{BB962C8B-B14F-4D97-AF65-F5344CB8AC3E}">
        <p14:creationId xmlns:p14="http://schemas.microsoft.com/office/powerpoint/2010/main" val="3160600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p:spPr>
        <p:txBody>
          <a:bodyPr/>
          <a:lstStyle/>
          <a:p>
            <a:r>
              <a:rPr lang="en-GB" dirty="0" smtClean="0">
                <a:latin typeface="Times"/>
              </a:rPr>
              <a:t>We are ranked 82</a:t>
            </a:r>
            <a:r>
              <a:rPr lang="en-GB" baseline="30000" dirty="0" smtClean="0">
                <a:latin typeface="Times"/>
              </a:rPr>
              <a:t>nd</a:t>
            </a:r>
            <a:r>
              <a:rPr lang="en-GB" baseline="0" dirty="0" smtClean="0">
                <a:latin typeface="Times"/>
              </a:rPr>
              <a:t>   </a:t>
            </a:r>
            <a:r>
              <a:rPr lang="en-GB" dirty="0" smtClean="0">
                <a:latin typeface="Times"/>
              </a:rPr>
              <a:t>among the world’s top universities.</a:t>
            </a:r>
            <a:endParaRPr lang="en-NZ" dirty="0" smtClean="0">
              <a:latin typeface="Times"/>
            </a:endParaRPr>
          </a:p>
          <a:p>
            <a:r>
              <a:rPr lang="en-GB" dirty="0" smtClean="0">
                <a:latin typeface="Times"/>
              </a:rPr>
              <a:t>Our mission is to be an internationally recognised, research–led University, known for the excellence of its teaching, research, and service to its local, national and international communities (from an old presentation)</a:t>
            </a:r>
            <a:endParaRPr lang="en-NZ" dirty="0" smtClean="0">
              <a:latin typeface="Times"/>
            </a:endParaRPr>
          </a:p>
          <a:p>
            <a:pPr defTabSz="947684">
              <a:defRPr/>
            </a:pPr>
            <a:r>
              <a:rPr lang="en-GB" dirty="0" smtClean="0">
                <a:latin typeface="Times"/>
              </a:rPr>
              <a:t>We pride ourselves on our outstanding research-led learning</a:t>
            </a:r>
            <a:r>
              <a:rPr lang="en-GB" baseline="0" dirty="0" smtClean="0">
                <a:latin typeface="Times"/>
              </a:rPr>
              <a:t>. What does this mean for you? </a:t>
            </a:r>
            <a:r>
              <a:rPr lang="en-NZ" dirty="0" smtClean="0"/>
              <a:t>Throughout your studies at Auckland, you will be taught by academics who are major contributors in their fields. They </a:t>
            </a:r>
            <a:r>
              <a:rPr lang="en-GB" baseline="0" dirty="0" smtClean="0">
                <a:latin typeface="Times"/>
              </a:rPr>
              <a:t>incorporate the latest research into your classes, you will be exposed to new research as it’s happening.</a:t>
            </a:r>
          </a:p>
          <a:p>
            <a:pPr defTabSz="947684">
              <a:defRPr/>
            </a:pPr>
            <a:endParaRPr lang="en-GB" baseline="0" dirty="0" smtClean="0">
              <a:latin typeface="Times"/>
            </a:endParaRPr>
          </a:p>
          <a:p>
            <a:r>
              <a:rPr lang="en-NZ" dirty="0" smtClean="0"/>
              <a:t>The 2015 rankings of the other New Zealand universities (with 2014 rankings in brackets) are: </a:t>
            </a:r>
          </a:p>
          <a:p>
            <a:r>
              <a:rPr lang="en-NZ" dirty="0" smtClean="0"/>
              <a:t>Otago, 173 (159)</a:t>
            </a:r>
          </a:p>
          <a:p>
            <a:r>
              <a:rPr lang="en-NZ" dirty="0" smtClean="0"/>
              <a:t>Canterbury, 211 (242)</a:t>
            </a:r>
          </a:p>
          <a:p>
            <a:r>
              <a:rPr lang="en-NZ" dirty="0" smtClean="0"/>
              <a:t>Victoria, 229 (275)</a:t>
            </a:r>
          </a:p>
          <a:p>
            <a:r>
              <a:rPr lang="en-NZ" dirty="0" smtClean="0"/>
              <a:t>Massey, 337 (346)</a:t>
            </a:r>
          </a:p>
          <a:p>
            <a:r>
              <a:rPr lang="en-NZ" dirty="0" smtClean="0"/>
              <a:t>Waikato, 338 (401-410)</a:t>
            </a:r>
          </a:p>
          <a:p>
            <a:r>
              <a:rPr lang="en-NZ" dirty="0" smtClean="0"/>
              <a:t>Lincoln, 373 (411-420)</a:t>
            </a:r>
          </a:p>
          <a:p>
            <a:r>
              <a:rPr lang="en-NZ" dirty="0" smtClean="0"/>
              <a:t>AUT, 481-490 (501-550)</a:t>
            </a:r>
          </a:p>
          <a:p>
            <a:pPr defTabSz="947684">
              <a:defRPr/>
            </a:pPr>
            <a:endParaRPr lang="en-GB" baseline="0" dirty="0" smtClean="0">
              <a:latin typeface="Times"/>
            </a:endParaRPr>
          </a:p>
          <a:p>
            <a:r>
              <a:rPr lang="en-GB" dirty="0" smtClean="0">
                <a:latin typeface="Times"/>
              </a:rPr>
              <a:t> </a:t>
            </a:r>
            <a:endParaRPr lang="en-NZ" dirty="0" smtClean="0">
              <a:latin typeface="Times"/>
            </a:endParaRPr>
          </a:p>
        </p:txBody>
      </p:sp>
      <p:sp>
        <p:nvSpPr>
          <p:cNvPr id="57347" name="Slide Number Placeholder 3"/>
          <p:cNvSpPr>
            <a:spLocks noGrp="1"/>
          </p:cNvSpPr>
          <p:nvPr>
            <p:ph type="sldNum" sz="quarter" idx="5"/>
          </p:nvPr>
        </p:nvSpPr>
        <p:spPr>
          <a:ln>
            <a:miter lim="800000"/>
            <a:headEnd/>
            <a:tailEnd/>
          </a:ln>
        </p:spPr>
        <p:txBody>
          <a:bodyPr/>
          <a:lstStyle/>
          <a:p>
            <a:pPr>
              <a:defRPr/>
            </a:pPr>
            <a:fld id="{011C19BA-CC6D-4B28-B493-78668ACFADD3}" type="slidenum">
              <a:rPr lang="en-US" smtClean="0">
                <a:latin typeface="Times"/>
                <a:ea typeface="MS PGothic" pitchFamily="34" charset="-128"/>
              </a:rPr>
              <a:pPr>
                <a:defRPr/>
              </a:pPr>
              <a:t>27</a:t>
            </a:fld>
            <a:endParaRPr lang="en-US" smtClean="0">
              <a:latin typeface="Times"/>
              <a:ea typeface="MS PGothic" pitchFamily="34" charset="-128"/>
            </a:endParaRPr>
          </a:p>
        </p:txBody>
      </p:sp>
    </p:spTree>
    <p:extLst>
      <p:ext uri="{BB962C8B-B14F-4D97-AF65-F5344CB8AC3E}">
        <p14:creationId xmlns:p14="http://schemas.microsoft.com/office/powerpoint/2010/main" val="2917797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EC59A1-7731-4C63-BE3D-907A002728AE}" type="slidenum">
              <a:rPr lang="en-US" altLang="en-US" smtClean="0"/>
              <a:pPr/>
              <a:t>28</a:t>
            </a:fld>
            <a:endParaRPr lang="en-US" altLang="en-US" smtClean="0"/>
          </a:p>
        </p:txBody>
      </p:sp>
    </p:spTree>
    <p:extLst>
      <p:ext uri="{BB962C8B-B14F-4D97-AF65-F5344CB8AC3E}">
        <p14:creationId xmlns:p14="http://schemas.microsoft.com/office/powerpoint/2010/main" val="3832953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p:spPr>
        <p:txBody>
          <a:bodyPr/>
          <a:lstStyle/>
          <a:p>
            <a:pPr>
              <a:buFontTx/>
              <a:buChar char="•"/>
            </a:pPr>
            <a:r>
              <a:rPr lang="en-GB" dirty="0" smtClean="0">
                <a:latin typeface="Times"/>
              </a:rPr>
              <a:t>University provides $26million</a:t>
            </a:r>
            <a:r>
              <a:rPr lang="en-GB" baseline="0" dirty="0" smtClean="0">
                <a:latin typeface="Times"/>
              </a:rPr>
              <a:t> worth of PG scholarships and awards</a:t>
            </a:r>
            <a:endParaRPr lang="en-GB" dirty="0" smtClean="0">
              <a:latin typeface="Times"/>
            </a:endParaRPr>
          </a:p>
          <a:p>
            <a:pPr>
              <a:buFontTx/>
              <a:buChar char="•"/>
            </a:pPr>
            <a:r>
              <a:rPr lang="en-GB" dirty="0" smtClean="0">
                <a:latin typeface="Times"/>
              </a:rPr>
              <a:t>PhDs at Auckland are 3-4 years and by research thesis only. You will have a supervisor with whom you’ll have a close working relationship.</a:t>
            </a:r>
          </a:p>
          <a:p>
            <a:pPr>
              <a:buFontTx/>
              <a:buChar char="•"/>
            </a:pPr>
            <a:r>
              <a:rPr lang="en-GB" dirty="0" smtClean="0">
                <a:latin typeface="Times"/>
              </a:rPr>
              <a:t>A NZ government scheme for international PhD students means that these students pay the same tuition fees as New Zealand PhD students. This results in a very affordable price for our international PhD students of only 6,699 New Zealand dollars per year. This is the price for 2013. In UK pounds this is approximately </a:t>
            </a:r>
            <a:r>
              <a:rPr lang="en-GB" baseline="0" dirty="0" smtClean="0">
                <a:latin typeface="Times"/>
              </a:rPr>
              <a:t> £3,122</a:t>
            </a:r>
            <a:r>
              <a:rPr lang="en-GB" dirty="0" smtClean="0">
                <a:latin typeface="Times"/>
              </a:rPr>
              <a:t>.</a:t>
            </a:r>
          </a:p>
          <a:p>
            <a:pPr>
              <a:buFontTx/>
              <a:buChar char="•"/>
            </a:pPr>
            <a:r>
              <a:rPr lang="en-GB" dirty="0" smtClean="0">
                <a:latin typeface="Times"/>
              </a:rPr>
              <a:t>ALL doctoral students have access to a Postgraduate Research Student Support Fund (or Press Fund). The Press Fund means you can receive up to $2,900 per year ($1200 for</a:t>
            </a:r>
            <a:r>
              <a:rPr lang="en-GB" baseline="0" dirty="0" smtClean="0">
                <a:latin typeface="Times"/>
              </a:rPr>
              <a:t> education students)</a:t>
            </a:r>
            <a:r>
              <a:rPr lang="en-GB" dirty="0" smtClean="0">
                <a:latin typeface="Times"/>
              </a:rPr>
              <a:t> to go towards your expenses such as:</a:t>
            </a:r>
          </a:p>
          <a:p>
            <a:pPr lvl="1">
              <a:buFontTx/>
              <a:buChar char="•"/>
            </a:pPr>
            <a:r>
              <a:rPr lang="en-GB" dirty="0" smtClean="0">
                <a:latin typeface="Times"/>
              </a:rPr>
              <a:t>Conferences</a:t>
            </a:r>
          </a:p>
          <a:p>
            <a:pPr lvl="1">
              <a:buFontTx/>
              <a:buChar char="•"/>
            </a:pPr>
            <a:r>
              <a:rPr lang="en-GB" dirty="0" smtClean="0">
                <a:latin typeface="Times"/>
              </a:rPr>
              <a:t>Travel and accommodation related to your research</a:t>
            </a:r>
          </a:p>
          <a:p>
            <a:pPr lvl="1">
              <a:buFontTx/>
              <a:buChar char="•"/>
            </a:pPr>
            <a:r>
              <a:rPr lang="en-GB" dirty="0" smtClean="0">
                <a:latin typeface="Times"/>
              </a:rPr>
              <a:t>Editing and printing your thesis</a:t>
            </a:r>
          </a:p>
          <a:p>
            <a:pPr lvl="1">
              <a:buFontTx/>
              <a:buChar char="•"/>
            </a:pPr>
            <a:r>
              <a:rPr lang="en-GB" dirty="0" smtClean="0">
                <a:latin typeface="Times"/>
              </a:rPr>
              <a:t>Laboratory consumables etc.</a:t>
            </a:r>
          </a:p>
          <a:p>
            <a:pPr lvl="1">
              <a:buFontTx/>
              <a:buNone/>
            </a:pPr>
            <a:endParaRPr lang="en-GB" dirty="0" smtClean="0">
              <a:latin typeface="Times"/>
            </a:endParaRPr>
          </a:p>
          <a:p>
            <a:pPr lvl="1">
              <a:buFontTx/>
              <a:buNone/>
            </a:pPr>
            <a:r>
              <a:rPr lang="en-NZ" dirty="0" smtClean="0">
                <a:latin typeface="Times"/>
              </a:rPr>
              <a:t>https://www.auckland.ac.nz/en/for/international-students/is-tuition-fees-and-costs/phd-fees.html</a:t>
            </a:r>
          </a:p>
          <a:p>
            <a:pPr lvl="1">
              <a:buFontTx/>
              <a:buNone/>
            </a:pPr>
            <a:endParaRPr lang="en-NZ" dirty="0" smtClean="0">
              <a:latin typeface="Times"/>
            </a:endParaRPr>
          </a:p>
        </p:txBody>
      </p:sp>
      <p:sp>
        <p:nvSpPr>
          <p:cNvPr id="104451" name="Slide Number Placeholder 3"/>
          <p:cNvSpPr txBox="1">
            <a:spLocks noGrp="1"/>
          </p:cNvSpPr>
          <p:nvPr/>
        </p:nvSpPr>
        <p:spPr bwMode="auto">
          <a:xfrm>
            <a:off x="4022163" y="9722309"/>
            <a:ext cx="3077137" cy="512304"/>
          </a:xfrm>
          <a:prstGeom prst="rect">
            <a:avLst/>
          </a:prstGeom>
          <a:noFill/>
          <a:ln w="9525">
            <a:noFill/>
            <a:miter lim="800000"/>
            <a:headEnd/>
            <a:tailEnd/>
          </a:ln>
        </p:spPr>
        <p:txBody>
          <a:bodyPr lIns="94768" tIns="47384" rIns="94768" bIns="47384" anchor="b"/>
          <a:lstStyle/>
          <a:p>
            <a:pPr algn="r" eaLnBrk="0" hangingPunct="0"/>
            <a:fld id="{50009FDA-FA02-4517-9220-E9686706BE55}" type="slidenum">
              <a:rPr lang="en-US" sz="1200"/>
              <a:pPr algn="r" eaLnBrk="0" hangingPunct="0"/>
              <a:t>29</a:t>
            </a:fld>
            <a:endParaRPr lang="en-US" sz="1200" dirty="0"/>
          </a:p>
        </p:txBody>
      </p:sp>
    </p:spTree>
    <p:extLst>
      <p:ext uri="{BB962C8B-B14F-4D97-AF65-F5344CB8AC3E}">
        <p14:creationId xmlns:p14="http://schemas.microsoft.com/office/powerpoint/2010/main" val="48168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Bruce – </a:t>
            </a:r>
            <a:r>
              <a:rPr lang="en-NZ" sz="1600" b="1" dirty="0" smtClean="0"/>
              <a:t>has  a logistics company and given millions to schools but he doesn’t like giving a hand out.</a:t>
            </a:r>
          </a:p>
          <a:p>
            <a:endParaRPr lang="en-NZ" dirty="0" smtClean="0"/>
          </a:p>
          <a:p>
            <a:r>
              <a:rPr lang="en-NZ" dirty="0" smtClean="0"/>
              <a:t>He will be very generous if a school approaches his company with a business plan.  A plan stating what was needed and why</a:t>
            </a:r>
            <a:r>
              <a:rPr lang="en-NZ" baseline="0" dirty="0" smtClean="0"/>
              <a:t> and how </a:t>
            </a:r>
            <a:r>
              <a:rPr lang="en-NZ" dirty="0" smtClean="0"/>
              <a:t>his money would make a difference.</a:t>
            </a:r>
          </a:p>
          <a:p>
            <a:endParaRPr lang="en-NZ" dirty="0" smtClean="0"/>
          </a:p>
          <a:p>
            <a:r>
              <a:rPr lang="en-NZ" dirty="0" smtClean="0"/>
              <a:t>This research designed</a:t>
            </a:r>
            <a:r>
              <a:rPr lang="en-NZ" baseline="0" dirty="0" smtClean="0"/>
              <a:t> to find out what businesses and schools wanted.</a:t>
            </a:r>
          </a:p>
          <a:p>
            <a:endParaRPr lang="en-NZ" baseline="0" dirty="0" smtClean="0"/>
          </a:p>
          <a:p>
            <a:r>
              <a:rPr lang="en-NZ" baseline="0" dirty="0" err="1" smtClean="0"/>
              <a:t>Mainfreight</a:t>
            </a:r>
            <a:r>
              <a:rPr lang="en-NZ" baseline="0" dirty="0" smtClean="0"/>
              <a:t> – over 6000 employees and $2billion revenue this year</a:t>
            </a:r>
          </a:p>
          <a:p>
            <a:endParaRPr lang="en-NZ" baseline="0" dirty="0" smtClean="0"/>
          </a:p>
          <a:p>
            <a:r>
              <a:rPr lang="en-NZ" baseline="0" dirty="0" smtClean="0"/>
              <a:t>1993 Company had softball uniforms 1997 school changed its name</a:t>
            </a:r>
          </a:p>
          <a:p>
            <a:endParaRPr lang="en-NZ" baseline="0" dirty="0" smtClean="0"/>
          </a:p>
          <a:p>
            <a:r>
              <a:rPr lang="en-NZ" sz="1200" b="0" i="0" kern="1200" dirty="0" smtClean="0">
                <a:solidFill>
                  <a:schemeClr val="tx1"/>
                </a:solidFill>
                <a:effectLst/>
                <a:latin typeface="+mn-lt"/>
                <a:ea typeface="+mn-ea"/>
                <a:cs typeface="+mn-cs"/>
              </a:rPr>
              <a:t>Many of the organisation's ways of working - such as open-plan offices and having student greeters </a:t>
            </a:r>
          </a:p>
          <a:p>
            <a:endParaRPr lang="en-NZ" sz="1200" b="0" i="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3</a:t>
            </a:fld>
            <a:endParaRPr lang="en-US"/>
          </a:p>
        </p:txBody>
      </p:sp>
    </p:spTree>
    <p:extLst>
      <p:ext uri="{BB962C8B-B14F-4D97-AF65-F5344CB8AC3E}">
        <p14:creationId xmlns:p14="http://schemas.microsoft.com/office/powerpoint/2010/main" val="1858883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p:spPr>
        <p:txBody>
          <a:bodyPr/>
          <a:lstStyle/>
          <a:p>
            <a:pPr>
              <a:buFontTx/>
              <a:buNone/>
            </a:pPr>
            <a:r>
              <a:rPr lang="en-GB" dirty="0" smtClean="0">
                <a:latin typeface="Times"/>
              </a:rPr>
              <a:t>In</a:t>
            </a:r>
            <a:r>
              <a:rPr lang="en-GB" baseline="0" dirty="0" smtClean="0">
                <a:latin typeface="Times"/>
              </a:rPr>
              <a:t> addition to very low tuition fees, there are a range of other benefits for PhD students:</a:t>
            </a:r>
          </a:p>
          <a:p>
            <a:pPr>
              <a:buFontTx/>
              <a:buChar char="•"/>
            </a:pPr>
            <a:r>
              <a:rPr lang="en-GB" dirty="0" smtClean="0">
                <a:latin typeface="Times"/>
              </a:rPr>
              <a:t>Dependent children receive the same schooling benefits as New Zealand children until their final year of high school. This means they pay no school tuition fees except for a small yearly donation</a:t>
            </a:r>
            <a:endParaRPr lang="en-NZ" dirty="0" smtClean="0">
              <a:latin typeface="Times"/>
            </a:endParaRPr>
          </a:p>
          <a:p>
            <a:pPr>
              <a:buFontTx/>
              <a:buChar char="•"/>
            </a:pPr>
            <a:r>
              <a:rPr lang="en-GB" dirty="0" smtClean="0">
                <a:latin typeface="Times"/>
              </a:rPr>
              <a:t>Your spouse or partner is eligible for an work visa</a:t>
            </a:r>
            <a:endParaRPr lang="en-NZ" dirty="0" smtClean="0">
              <a:latin typeface="Times"/>
            </a:endParaRPr>
          </a:p>
          <a:p>
            <a:pPr>
              <a:buFontTx/>
              <a:buChar char="•"/>
            </a:pPr>
            <a:r>
              <a:rPr lang="en-GB" dirty="0" smtClean="0">
                <a:latin typeface="Times"/>
              </a:rPr>
              <a:t>Upon graduation, international students are eligible for a twelve-month open work permit</a:t>
            </a:r>
            <a:endParaRPr lang="en-NZ" dirty="0" smtClean="0">
              <a:latin typeface="Times"/>
            </a:endParaRPr>
          </a:p>
        </p:txBody>
      </p:sp>
      <p:sp>
        <p:nvSpPr>
          <p:cNvPr id="104451" name="Slide Number Placeholder 3"/>
          <p:cNvSpPr>
            <a:spLocks noGrp="1"/>
          </p:cNvSpPr>
          <p:nvPr>
            <p:ph type="sldNum" sz="quarter" idx="5"/>
          </p:nvPr>
        </p:nvSpPr>
        <p:spPr>
          <a:ln>
            <a:miter lim="800000"/>
            <a:headEnd/>
            <a:tailEnd/>
          </a:ln>
        </p:spPr>
        <p:txBody>
          <a:bodyPr/>
          <a:lstStyle/>
          <a:p>
            <a:pPr>
              <a:defRPr/>
            </a:pPr>
            <a:fld id="{45B59FA1-1DA9-409B-AFF7-6D168D677865}" type="slidenum">
              <a:rPr lang="en-US" smtClean="0">
                <a:latin typeface="Times"/>
                <a:ea typeface="MS PGothic" pitchFamily="34" charset="-128"/>
              </a:rPr>
              <a:pPr>
                <a:defRPr/>
              </a:pPr>
              <a:t>30</a:t>
            </a:fld>
            <a:endParaRPr lang="en-US" smtClean="0">
              <a:latin typeface="Times"/>
              <a:ea typeface="MS PGothic" pitchFamily="34" charset="-128"/>
            </a:endParaRPr>
          </a:p>
        </p:txBody>
      </p:sp>
    </p:spTree>
    <p:extLst>
      <p:ext uri="{BB962C8B-B14F-4D97-AF65-F5344CB8AC3E}">
        <p14:creationId xmlns:p14="http://schemas.microsoft.com/office/powerpoint/2010/main" val="14026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dirty="0" smtClean="0"/>
              <a:t>Explain methods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NZ" dirty="0" smtClean="0"/>
              <a:t>Met with companies brokering with schools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NZ" dirty="0" smtClean="0"/>
              <a:t>Invitation sent to all business in these organisations newsletters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NZ" dirty="0" smtClean="0"/>
              <a:t>40 businesses responded</a:t>
            </a:r>
          </a:p>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4</a:t>
            </a:fld>
            <a:endParaRPr lang="en-US"/>
          </a:p>
        </p:txBody>
      </p:sp>
    </p:spTree>
    <p:extLst>
      <p:ext uri="{BB962C8B-B14F-4D97-AF65-F5344CB8AC3E}">
        <p14:creationId xmlns:p14="http://schemas.microsoft.com/office/powerpoint/2010/main" val="247539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Participants were evenly spread across</a:t>
            </a:r>
            <a:r>
              <a:rPr lang="en-NZ" baseline="0" dirty="0" smtClean="0"/>
              <a:t> </a:t>
            </a:r>
            <a:r>
              <a:rPr lang="en-NZ" dirty="0" smtClean="0"/>
              <a:t>small, medium</a:t>
            </a:r>
            <a:r>
              <a:rPr lang="en-NZ" baseline="0" dirty="0" smtClean="0"/>
              <a:t> and large businesses</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5</a:t>
            </a:fld>
            <a:endParaRPr lang="en-US"/>
          </a:p>
        </p:txBody>
      </p:sp>
    </p:spTree>
    <p:extLst>
      <p:ext uri="{BB962C8B-B14F-4D97-AF65-F5344CB8AC3E}">
        <p14:creationId xmlns:p14="http://schemas.microsoft.com/office/powerpoint/2010/main" val="318720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63% were national businesses</a:t>
            </a:r>
          </a:p>
          <a:p>
            <a:endParaRPr lang="en-NZ" dirty="0" smtClean="0"/>
          </a:p>
          <a:p>
            <a:r>
              <a:rPr lang="en-NZ" dirty="0" smtClean="0"/>
              <a:t>With a large proportion</a:t>
            </a:r>
            <a:r>
              <a:rPr lang="en-NZ" baseline="0" dirty="0" smtClean="0"/>
              <a:t> of participants from the business and trade sector (40%)</a:t>
            </a:r>
          </a:p>
          <a:p>
            <a:endParaRPr lang="en-NZ" dirty="0" smtClean="0"/>
          </a:p>
          <a:p>
            <a:r>
              <a:rPr lang="en-NZ" dirty="0" smtClean="0"/>
              <a:t>This data is reflective of the general mix of the NZ industry sectors</a:t>
            </a:r>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6</a:t>
            </a:fld>
            <a:endParaRPr lang="en-US"/>
          </a:p>
        </p:txBody>
      </p:sp>
    </p:spTree>
    <p:extLst>
      <p:ext uri="{BB962C8B-B14F-4D97-AF65-F5344CB8AC3E}">
        <p14:creationId xmlns:p14="http://schemas.microsoft.com/office/powerpoint/2010/main" val="354038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general a large</a:t>
            </a:r>
            <a:r>
              <a:rPr lang="en-NZ" baseline="0" dirty="0" smtClean="0"/>
              <a:t> proportion of the respondents linked only with secondary schools (58%)</a:t>
            </a:r>
          </a:p>
          <a:p>
            <a:r>
              <a:rPr lang="en-NZ" baseline="0" dirty="0" smtClean="0"/>
              <a:t>Very few only linked with primary schools (10%)</a:t>
            </a:r>
          </a:p>
          <a:p>
            <a:endParaRPr lang="en-NZ" dirty="0" smtClean="0"/>
          </a:p>
          <a:p>
            <a:r>
              <a:rPr lang="en-NZ" dirty="0" smtClean="0"/>
              <a:t>Manufacturing</a:t>
            </a:r>
            <a:r>
              <a:rPr lang="en-NZ" baseline="0" dirty="0" smtClean="0"/>
              <a:t> and construction – a few (22%) were happy to work with younger students and if so that is all they did but the majority (almost 80%) preferred older secondary students – they were the only sector where it was one or the other not both.</a:t>
            </a:r>
          </a:p>
          <a:p>
            <a:endParaRPr lang="en-NZ" baseline="0" dirty="0" smtClean="0"/>
          </a:p>
          <a:p>
            <a:r>
              <a:rPr lang="en-NZ" baseline="0" dirty="0" smtClean="0"/>
              <a:t>When looking at who was linking with secondary –manufacturing/construction and business/banking/finance</a:t>
            </a:r>
          </a:p>
          <a:p>
            <a:endParaRPr lang="en-NZ" dirty="0" smtClean="0"/>
          </a:p>
        </p:txBody>
      </p:sp>
      <p:sp>
        <p:nvSpPr>
          <p:cNvPr id="4" name="Slide Number Placeholder 3"/>
          <p:cNvSpPr>
            <a:spLocks noGrp="1"/>
          </p:cNvSpPr>
          <p:nvPr>
            <p:ph type="sldNum" sz="quarter" idx="10"/>
          </p:nvPr>
        </p:nvSpPr>
        <p:spPr/>
        <p:txBody>
          <a:bodyPr/>
          <a:lstStyle/>
          <a:p>
            <a:fld id="{960170D6-42E6-3B4C-BC2C-154007EECCF7}" type="slidenum">
              <a:rPr lang="en-US" smtClean="0"/>
              <a:t>7</a:t>
            </a:fld>
            <a:endParaRPr lang="en-US"/>
          </a:p>
        </p:txBody>
      </p:sp>
    </p:spTree>
    <p:extLst>
      <p:ext uri="{BB962C8B-B14F-4D97-AF65-F5344CB8AC3E}">
        <p14:creationId xmlns:p14="http://schemas.microsoft.com/office/powerpoint/2010/main" val="175224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NZ" sz="1200" b="0" i="0" u="none" strike="noStrike" kern="1200" dirty="0" smtClean="0">
                <a:solidFill>
                  <a:schemeClr val="tx1"/>
                </a:solidFill>
                <a:effectLst/>
                <a:latin typeface="+mn-lt"/>
                <a:ea typeface="+mn-ea"/>
                <a:cs typeface="+mn-cs"/>
              </a:rPr>
              <a:t>Manufacturing/construction – sees them weekly or annually -generally links with</a:t>
            </a:r>
            <a:r>
              <a:rPr lang="en-NZ" sz="1200" b="0" i="0" u="none" strike="noStrike" kern="1200" baseline="0" dirty="0" smtClean="0">
                <a:solidFill>
                  <a:schemeClr val="tx1"/>
                </a:solidFill>
                <a:effectLst/>
                <a:latin typeface="+mn-lt"/>
                <a:ea typeface="+mn-ea"/>
                <a:cs typeface="+mn-cs"/>
              </a:rPr>
              <a:t> few schools </a:t>
            </a:r>
            <a:r>
              <a:rPr lang="en-NZ" sz="1200" b="0" i="0" u="none" strike="noStrike" kern="1200" dirty="0" smtClean="0">
                <a:solidFill>
                  <a:schemeClr val="tx1"/>
                </a:solidFill>
                <a:effectLst/>
                <a:latin typeface="+mn-lt"/>
                <a:ea typeface="+mn-ea"/>
                <a:cs typeface="+mn-cs"/>
              </a:rPr>
              <a:t>Computer/IT/telecommunications – very even spread</a:t>
            </a:r>
          </a:p>
          <a:p>
            <a:pPr rtl="0" eaLnBrk="1" fontAlgn="ctr" latinLnBrk="0" hangingPunct="1"/>
            <a:r>
              <a:rPr lang="en-NZ" sz="1200" b="0" i="0" u="none" strike="noStrike" kern="1200" dirty="0" smtClean="0">
                <a:solidFill>
                  <a:schemeClr val="tx1"/>
                </a:solidFill>
                <a:effectLst/>
                <a:latin typeface="+mn-lt"/>
                <a:ea typeface="+mn-ea"/>
                <a:cs typeface="+mn-cs"/>
              </a:rPr>
              <a:t>Business/banking/finance- generally </a:t>
            </a:r>
            <a:r>
              <a:rPr lang="en-NZ" sz="1200" b="0" i="0" u="none" strike="noStrike" kern="1200" baseline="0" dirty="0" smtClean="0">
                <a:solidFill>
                  <a:schemeClr val="tx1"/>
                </a:solidFill>
                <a:effectLst/>
                <a:latin typeface="+mn-lt"/>
                <a:ea typeface="+mn-ea"/>
                <a:cs typeface="+mn-cs"/>
              </a:rPr>
              <a:t>schools every month</a:t>
            </a:r>
            <a:endParaRPr lang="en-NZ" sz="1200" b="0" i="0" u="none" strike="noStrike" kern="1200" dirty="0" smtClean="0">
              <a:solidFill>
                <a:schemeClr val="tx1"/>
              </a:solidFill>
              <a:effectLst/>
              <a:latin typeface="+mn-lt"/>
              <a:ea typeface="+mn-ea"/>
              <a:cs typeface="+mn-cs"/>
            </a:endParaRPr>
          </a:p>
          <a:p>
            <a:pPr rtl="0" eaLnBrk="1" fontAlgn="ctr" latinLnBrk="0" hangingPunct="1"/>
            <a:r>
              <a:rPr lang="en-NZ" sz="1200" b="0" i="0" u="none" strike="noStrike" kern="1200" dirty="0" smtClean="0">
                <a:solidFill>
                  <a:schemeClr val="tx1"/>
                </a:solidFill>
                <a:effectLst/>
                <a:latin typeface="+mn-lt"/>
                <a:ea typeface="+mn-ea"/>
                <a:cs typeface="+mn-cs"/>
              </a:rPr>
              <a:t>Education/government links</a:t>
            </a:r>
            <a:r>
              <a:rPr lang="en-NZ" sz="1200" b="0" i="0" u="none" strike="noStrike" kern="1200" baseline="0" dirty="0" smtClean="0">
                <a:solidFill>
                  <a:schemeClr val="tx1"/>
                </a:solidFill>
                <a:effectLst/>
                <a:latin typeface="+mn-lt"/>
                <a:ea typeface="+mn-ea"/>
                <a:cs typeface="+mn-cs"/>
              </a:rPr>
              <a:t> monthly</a:t>
            </a:r>
            <a:endParaRPr lang="en-NZ" sz="1200" b="0" i="0" u="none" strike="noStrike" kern="1200" dirty="0" smtClean="0">
              <a:solidFill>
                <a:schemeClr val="tx1"/>
              </a:solidFill>
              <a:effectLst/>
              <a:latin typeface="+mn-lt"/>
              <a:ea typeface="+mn-ea"/>
              <a:cs typeface="+mn-cs"/>
            </a:endParaRPr>
          </a:p>
          <a:p>
            <a:pPr rtl="0" eaLnBrk="1" fontAlgn="ctr" latinLnBrk="0" hangingPunct="1"/>
            <a:r>
              <a:rPr lang="en-NZ" sz="1200" b="0" i="0" u="none" strike="noStrike" kern="1200" dirty="0" smtClean="0">
                <a:solidFill>
                  <a:schemeClr val="tx1"/>
                </a:solidFill>
                <a:effectLst/>
                <a:latin typeface="+mn-lt"/>
                <a:ea typeface="+mn-ea"/>
                <a:cs typeface="+mn-cs"/>
              </a:rPr>
              <a:t>Total – almost half</a:t>
            </a:r>
            <a:r>
              <a:rPr lang="en-NZ" sz="1200" b="0" i="0" u="none" strike="noStrike" kern="1200" baseline="0" dirty="0" smtClean="0">
                <a:solidFill>
                  <a:schemeClr val="tx1"/>
                </a:solidFill>
                <a:effectLst/>
                <a:latin typeface="+mn-lt"/>
                <a:ea typeface="+mn-ea"/>
                <a:cs typeface="+mn-cs"/>
              </a:rPr>
              <a:t> businesses link with a few schools (less than 10)</a:t>
            </a:r>
            <a:r>
              <a:rPr lang="en-NZ" sz="1200" b="0" i="0" u="none" strike="noStrike" kern="1200" dirty="0" smtClean="0">
                <a:solidFill>
                  <a:schemeClr val="tx1"/>
                </a:solidFill>
                <a:effectLst/>
                <a:latin typeface="+mn-lt"/>
                <a:ea typeface="+mn-ea"/>
                <a:cs typeface="+mn-cs"/>
              </a:rPr>
              <a:t> </a:t>
            </a:r>
          </a:p>
          <a:p>
            <a:pPr rtl="0" eaLnBrk="1" fontAlgn="ctr" latinLnBrk="0" hangingPunct="1"/>
            <a:endParaRPr lang="en-NZ"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170D6-42E6-3B4C-BC2C-154007EECCF7}" type="slidenum">
              <a:rPr lang="en-US" smtClean="0"/>
              <a:t>8</a:t>
            </a:fld>
            <a:endParaRPr lang="en-US"/>
          </a:p>
        </p:txBody>
      </p:sp>
    </p:spTree>
    <p:extLst>
      <p:ext uri="{BB962C8B-B14F-4D97-AF65-F5344CB8AC3E}">
        <p14:creationId xmlns:p14="http://schemas.microsoft.com/office/powerpoint/2010/main" val="81128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NZ" sz="1200" b="0" i="0" u="none" strike="noStrike" kern="1200" dirty="0" smtClean="0">
                <a:solidFill>
                  <a:schemeClr val="tx1"/>
                </a:solidFill>
                <a:effectLst/>
                <a:latin typeface="+mn-lt"/>
                <a:ea typeface="+mn-ea"/>
                <a:cs typeface="+mn-cs"/>
              </a:rPr>
              <a:t>Least  commonly occurring interactions-observations, </a:t>
            </a:r>
            <a:r>
              <a:rPr lang="en-NZ" sz="1200" b="0" i="0" u="sng" strike="noStrike" kern="1200" dirty="0" smtClean="0">
                <a:solidFill>
                  <a:schemeClr val="tx1"/>
                </a:solidFill>
                <a:effectLst/>
                <a:latin typeface="+mn-lt"/>
                <a:ea typeface="+mn-ea"/>
                <a:cs typeface="+mn-cs"/>
              </a:rPr>
              <a:t>teacher </a:t>
            </a:r>
            <a:r>
              <a:rPr lang="en-NZ" sz="1200" b="0" i="0" u="none" strike="noStrike" kern="1200" dirty="0" smtClean="0">
                <a:solidFill>
                  <a:schemeClr val="tx1"/>
                </a:solidFill>
                <a:effectLst/>
                <a:latin typeface="+mn-lt"/>
                <a:ea typeface="+mn-ea"/>
                <a:cs typeface="+mn-cs"/>
              </a:rPr>
              <a:t>placements, curriculum development</a:t>
            </a:r>
          </a:p>
          <a:p>
            <a:pPr rtl="0" eaLnBrk="1" fontAlgn="ctr" latinLnBrk="0" hangingPunct="1"/>
            <a:endParaRPr lang="en-NZ" sz="1200" b="0" i="0" u="none" strike="noStrike" kern="1200" dirty="0" smtClean="0">
              <a:solidFill>
                <a:schemeClr val="tx1"/>
              </a:solidFill>
              <a:effectLst/>
              <a:latin typeface="+mn-lt"/>
              <a:ea typeface="+mn-ea"/>
              <a:cs typeface="+mn-cs"/>
            </a:endParaRPr>
          </a:p>
          <a:p>
            <a:pPr rtl="0" eaLnBrk="1" fontAlgn="ctr" latinLnBrk="0" hangingPunct="1"/>
            <a:r>
              <a:rPr lang="en-NZ" sz="1200" b="0" i="0" u="none" strike="noStrike" kern="1200" dirty="0" smtClean="0">
                <a:solidFill>
                  <a:schemeClr val="tx1"/>
                </a:solidFill>
                <a:effectLst/>
                <a:latin typeface="+mn-lt"/>
                <a:ea typeface="+mn-ea"/>
                <a:cs typeface="+mn-cs"/>
              </a:rPr>
              <a:t>Most common – </a:t>
            </a:r>
            <a:r>
              <a:rPr lang="en-NZ" sz="1200" b="1" i="0" u="none" strike="noStrike" kern="1200" dirty="0" smtClean="0">
                <a:solidFill>
                  <a:schemeClr val="tx1"/>
                </a:solidFill>
                <a:effectLst/>
                <a:latin typeface="+mn-lt"/>
                <a:ea typeface="+mn-ea"/>
                <a:cs typeface="+mn-cs"/>
              </a:rPr>
              <a:t>no surprises </a:t>
            </a:r>
            <a:r>
              <a:rPr lang="en-NZ" sz="1200" b="0" i="0" u="none" strike="noStrike" kern="1200" dirty="0" smtClean="0">
                <a:solidFill>
                  <a:schemeClr val="tx1"/>
                </a:solidFill>
                <a:effectLst/>
                <a:latin typeface="+mn-lt"/>
                <a:ea typeface="+mn-ea"/>
                <a:cs typeface="+mn-cs"/>
              </a:rPr>
              <a:t>– mentoring, visits, mini-enterprises, donations, employee visits</a:t>
            </a:r>
          </a:p>
        </p:txBody>
      </p:sp>
      <p:sp>
        <p:nvSpPr>
          <p:cNvPr id="4" name="Slide Number Placeholder 3"/>
          <p:cNvSpPr>
            <a:spLocks noGrp="1"/>
          </p:cNvSpPr>
          <p:nvPr>
            <p:ph type="sldNum" sz="quarter" idx="10"/>
          </p:nvPr>
        </p:nvSpPr>
        <p:spPr/>
        <p:txBody>
          <a:bodyPr/>
          <a:lstStyle/>
          <a:p>
            <a:fld id="{960170D6-42E6-3B4C-BC2C-154007EECCF7}" type="slidenum">
              <a:rPr lang="en-US" smtClean="0"/>
              <a:t>9</a:t>
            </a:fld>
            <a:endParaRPr lang="en-US"/>
          </a:p>
        </p:txBody>
      </p:sp>
    </p:spTree>
    <p:extLst>
      <p:ext uri="{BB962C8B-B14F-4D97-AF65-F5344CB8AC3E}">
        <p14:creationId xmlns:p14="http://schemas.microsoft.com/office/powerpoint/2010/main" val="480966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55A51C"/>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7863" y="1452828"/>
            <a:ext cx="8027984" cy="836561"/>
          </a:xfrm>
          <a:prstGeom prst="rect">
            <a:avLst/>
          </a:prstGeom>
        </p:spPr>
        <p:txBody>
          <a:bodyPr vert="horz"/>
          <a:lstStyle>
            <a:lvl1pPr algn="l">
              <a:defRPr sz="4000" b="1" i="0">
                <a:solidFill>
                  <a:srgbClr val="FFFFFF"/>
                </a:solidFill>
                <a:latin typeface="Verdana"/>
                <a:cs typeface="Verdana"/>
              </a:defRPr>
            </a:lvl1pPr>
          </a:lstStyle>
          <a:p>
            <a:r>
              <a:rPr lang="en-AU" dirty="0" smtClean="0"/>
              <a:t>Headline (Verdana Bold)</a:t>
            </a:r>
            <a:endParaRPr lang="en-US" dirty="0"/>
          </a:p>
        </p:txBody>
      </p:sp>
      <p:sp>
        <p:nvSpPr>
          <p:cNvPr id="25" name="Text Placeholder 24"/>
          <p:cNvSpPr>
            <a:spLocks noGrp="1"/>
          </p:cNvSpPr>
          <p:nvPr>
            <p:ph type="body" sz="quarter" idx="10" hasCustomPrompt="1"/>
          </p:nvPr>
        </p:nvSpPr>
        <p:spPr>
          <a:xfrm>
            <a:off x="677860" y="2289389"/>
            <a:ext cx="8027987" cy="1056603"/>
          </a:xfrm>
          <a:prstGeom prst="rect">
            <a:avLst/>
          </a:prstGeom>
        </p:spPr>
        <p:txBody>
          <a:bodyPr vert="horz"/>
          <a:lstStyle>
            <a:lvl1pPr marL="0" indent="0">
              <a:buFontTx/>
              <a:buNone/>
              <a:defRPr sz="2400">
                <a:solidFill>
                  <a:schemeClr val="bg1"/>
                </a:solidFill>
                <a:latin typeface="Verdana"/>
              </a:defRPr>
            </a:lvl1pPr>
          </a:lstStyle>
          <a:p>
            <a:pPr lvl="0"/>
            <a:r>
              <a:rPr lang="en-AU" dirty="0" smtClean="0"/>
              <a:t>Subheading (Verdana Regular)</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866" y="5801285"/>
            <a:ext cx="4680840" cy="713271"/>
          </a:xfrm>
          <a:prstGeom prst="rect">
            <a:avLst/>
          </a:prstGeom>
        </p:spPr>
      </p:pic>
      <p:sp>
        <p:nvSpPr>
          <p:cNvPr id="2" name="Date Placeholder 1"/>
          <p:cNvSpPr>
            <a:spLocks noGrp="1"/>
          </p:cNvSpPr>
          <p:nvPr>
            <p:ph type="dt" sz="half" idx="11"/>
          </p:nvPr>
        </p:nvSpPr>
        <p:spPr>
          <a:xfrm>
            <a:off x="5358706" y="377723"/>
            <a:ext cx="3423062" cy="441802"/>
          </a:xfrm>
        </p:spPr>
        <p:txBody>
          <a:bodyPr/>
          <a:lstStyle>
            <a:lvl1pPr>
              <a:defRPr sz="1400" b="0" i="0">
                <a:solidFill>
                  <a:schemeClr val="bg1"/>
                </a:solidFill>
                <a:latin typeface="Verdana"/>
                <a:cs typeface="Verdana"/>
              </a:defRPr>
            </a:lvl1pPr>
          </a:lstStyle>
          <a:p>
            <a:fld id="{43DC56B5-A700-544C-8720-C289028A981D}" type="datetime2">
              <a:rPr lang="en-NZ" smtClean="0"/>
              <a:pPr/>
              <a:t>Monday, 25 July 2016</a:t>
            </a:fld>
            <a:endParaRPr lang="en-US" dirty="0"/>
          </a:p>
        </p:txBody>
      </p:sp>
      <p:sp>
        <p:nvSpPr>
          <p:cNvPr id="3" name="TextBox 2"/>
          <p:cNvSpPr txBox="1"/>
          <p:nvPr userDrawn="1"/>
        </p:nvSpPr>
        <p:spPr>
          <a:xfrm>
            <a:off x="1058361" y="173194"/>
            <a:ext cx="184666" cy="646331"/>
          </a:xfrm>
          <a:prstGeom prst="rect">
            <a:avLst/>
          </a:prstGeom>
        </p:spPr>
        <p:txBody>
          <a:bodyPr vert="horz" wrap="none" rtlCol="0">
            <a:spAutoFit/>
          </a:bodyPr>
          <a:lstStyle/>
          <a:p>
            <a:endParaRPr lang="en-US" sz="3600" dirty="0" smtClean="0"/>
          </a:p>
        </p:txBody>
      </p:sp>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469816"/>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677863" y="2281237"/>
            <a:ext cx="8027987" cy="3179763"/>
          </a:xfrm>
          <a:prstGeom prst="rect">
            <a:avLst/>
          </a:prstGeom>
        </p:spPr>
        <p:txBody>
          <a:bodyPr vert="horz" anchor="b"/>
          <a:lstStyle>
            <a:lvl1pPr marL="0" indent="0">
              <a:buFontTx/>
              <a:buNone/>
              <a:defRPr sz="1800">
                <a:solidFill>
                  <a:schemeClr val="bg1"/>
                </a:solidFill>
                <a:latin typeface="Verdana"/>
              </a:defRPr>
            </a:lvl1pPr>
          </a:lstStyle>
          <a:p>
            <a:pPr lvl="0"/>
            <a:r>
              <a:rPr lang="en-AU" dirty="0" smtClean="0"/>
              <a:t>Thank you</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96448" y="358775"/>
            <a:ext cx="4680840" cy="713271"/>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036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pic>
        <p:nvPicPr>
          <p:cNvPr id="5" name="Picture 5" descr="GlassBgnd.jpg"/>
          <p:cNvPicPr>
            <a:picLocks noChangeAspect="1"/>
          </p:cNvPicPr>
          <p:nvPr userDrawn="1"/>
        </p:nvPicPr>
        <p:blipFill>
          <a:blip r:embed="rId2" cstate="email">
            <a:extLst>
              <a:ext uri="{28A0092B-C50C-407E-A947-70E740481C1C}">
                <a14:useLocalDpi xmlns:a14="http://schemas.microsoft.com/office/drawing/2010/main"/>
              </a:ext>
            </a:extLst>
          </a:blip>
          <a:srcRect l="-109"/>
          <a:stretch>
            <a:fillRect/>
          </a:stretch>
        </p:blipFill>
        <p:spPr bwMode="auto">
          <a:xfrm>
            <a:off x="-36513" y="0"/>
            <a:ext cx="9180513" cy="6911975"/>
          </a:xfrm>
          <a:prstGeom prst="rect">
            <a:avLst/>
          </a:prstGeom>
          <a:noFill/>
          <a:ln w="9525">
            <a:noFill/>
            <a:miter lim="800000"/>
            <a:headEnd/>
            <a:tailEnd/>
          </a:ln>
        </p:spPr>
      </p:pic>
      <p:grpSp>
        <p:nvGrpSpPr>
          <p:cNvPr id="6" name="Group 6"/>
          <p:cNvGrpSpPr>
            <a:grpSpLocks/>
          </p:cNvGrpSpPr>
          <p:nvPr userDrawn="1"/>
        </p:nvGrpSpPr>
        <p:grpSpPr bwMode="auto">
          <a:xfrm>
            <a:off x="5497513" y="5516563"/>
            <a:ext cx="3646487" cy="1408112"/>
            <a:chOff x="5497513" y="5450417"/>
            <a:chExt cx="3646487" cy="1407583"/>
          </a:xfrm>
        </p:grpSpPr>
        <p:pic>
          <p:nvPicPr>
            <p:cNvPr id="7" name="Picture 9"/>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497513" y="5450417"/>
              <a:ext cx="3646487" cy="1407583"/>
            </a:xfrm>
            <a:prstGeom prst="rect">
              <a:avLst/>
            </a:prstGeom>
            <a:noFill/>
            <a:ln w="9525">
              <a:noFill/>
              <a:miter lim="800000"/>
              <a:headEnd/>
              <a:tailEnd/>
            </a:ln>
          </p:spPr>
        </p:pic>
        <p:pic>
          <p:nvPicPr>
            <p:cNvPr id="8" name="Picture 24" descr="UOA-Logo-4Col-Ho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010400" y="5895975"/>
              <a:ext cx="1828800" cy="693738"/>
            </a:xfrm>
            <a:prstGeom prst="rect">
              <a:avLst/>
            </a:prstGeom>
            <a:noFill/>
            <a:ln w="9525">
              <a:noFill/>
              <a:miter lim="800000"/>
              <a:headEnd/>
              <a:tailEnd/>
            </a:ln>
          </p:spPr>
        </p:pic>
      </p:grpSp>
      <p:sp>
        <p:nvSpPr>
          <p:cNvPr id="10" name="Picture Placeholder 9"/>
          <p:cNvSpPr>
            <a:spLocks noGrp="1"/>
          </p:cNvSpPr>
          <p:nvPr>
            <p:ph type="pic" sz="quarter" idx="10"/>
          </p:nvPr>
        </p:nvSpPr>
        <p:spPr>
          <a:xfrm>
            <a:off x="-36512" y="-27384"/>
            <a:ext cx="9144000" cy="3573016"/>
          </a:xfrm>
          <a:prstGeom prst="rect">
            <a:avLst/>
          </a:prstGeom>
          <a:effectLst>
            <a:reflection blurRad="6350" stA="52000" endA="300" endPos="35000" dir="5400000" sy="-100000" algn="bl" rotWithShape="0"/>
          </a:effectLst>
        </p:spPr>
        <p:txBody>
          <a:bodyPr/>
          <a:lstStyle/>
          <a:p>
            <a:pPr lvl="0"/>
            <a:endParaRPr lang="en-US" noProof="0" dirty="0"/>
          </a:p>
        </p:txBody>
      </p:sp>
      <p:sp>
        <p:nvSpPr>
          <p:cNvPr id="3074" name="Rectangle 2"/>
          <p:cNvSpPr>
            <a:spLocks noGrp="1" noChangeArrowheads="1"/>
          </p:cNvSpPr>
          <p:nvPr>
            <p:ph type="ctrTitle"/>
          </p:nvPr>
        </p:nvSpPr>
        <p:spPr>
          <a:xfrm>
            <a:off x="685800" y="3933056"/>
            <a:ext cx="7772400" cy="936104"/>
          </a:xfrm>
          <a:prstGeom prst="rect">
            <a:avLst/>
          </a:prstGeom>
        </p:spPr>
        <p:txBody>
          <a:bodyPr/>
          <a:lstStyle>
            <a:lvl1pPr>
              <a:defRPr sz="4000">
                <a:solidFill>
                  <a:schemeClr val="bg1"/>
                </a:solidFill>
              </a:defRPr>
            </a:lvl1pPr>
          </a:lstStyle>
          <a:p>
            <a:pPr lvl="0"/>
            <a:r>
              <a:rPr lang="en-AU" noProof="0" dirty="0" smtClean="0"/>
              <a:t>Click to edit Master title style</a:t>
            </a:r>
            <a:endParaRPr lang="en-US" noProof="0" dirty="0" smtClean="0"/>
          </a:p>
        </p:txBody>
      </p:sp>
      <p:sp>
        <p:nvSpPr>
          <p:cNvPr id="3075" name="Rectangle 3"/>
          <p:cNvSpPr>
            <a:spLocks noGrp="1" noChangeArrowheads="1"/>
          </p:cNvSpPr>
          <p:nvPr>
            <p:ph type="subTitle" idx="1"/>
          </p:nvPr>
        </p:nvSpPr>
        <p:spPr>
          <a:xfrm>
            <a:off x="685800" y="4936976"/>
            <a:ext cx="7772400" cy="436240"/>
          </a:xfrm>
          <a:prstGeom prst="rect">
            <a:avLst/>
          </a:prstGeom>
        </p:spPr>
        <p:txBody>
          <a:bodyPr/>
          <a:lstStyle>
            <a:lvl1pPr marL="0" indent="0">
              <a:buFontTx/>
              <a:buNone/>
              <a:defRPr sz="2400" b="1">
                <a:solidFill>
                  <a:schemeClr val="bg1"/>
                </a:solidFill>
              </a:defRPr>
            </a:lvl1pPr>
          </a:lstStyle>
          <a:p>
            <a:pPr lvl="0"/>
            <a:r>
              <a:rPr lang="en-AU" noProof="0" smtClean="0"/>
              <a:t>Click to edit Master subtitle style</a:t>
            </a:r>
            <a:endParaRPr lang="en-US" noProof="0" dirty="0" smtClean="0"/>
          </a:p>
        </p:txBody>
      </p:sp>
    </p:spTree>
    <p:extLst>
      <p:ext uri="{BB962C8B-B14F-4D97-AF65-F5344CB8AC3E}">
        <p14:creationId xmlns:p14="http://schemas.microsoft.com/office/powerpoint/2010/main" val="2826294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24967"/>
            <a:ext cx="8206680" cy="712788"/>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a:xfrm>
            <a:off x="685800" y="1988344"/>
            <a:ext cx="4030216" cy="3733800"/>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Picture Placeholder 4"/>
          <p:cNvSpPr>
            <a:spLocks noGrp="1"/>
          </p:cNvSpPr>
          <p:nvPr>
            <p:ph type="pic" sz="quarter" idx="10"/>
          </p:nvPr>
        </p:nvSpPr>
        <p:spPr>
          <a:xfrm>
            <a:off x="5076825" y="1988344"/>
            <a:ext cx="3816350" cy="3456880"/>
          </a:xfrm>
          <a:prstGeom prst="rect">
            <a:avLst/>
          </a:prstGeom>
        </p:spPr>
        <p:txBody>
          <a:bodyPr/>
          <a:lstStyle/>
          <a:p>
            <a:pPr lvl="0"/>
            <a:endParaRPr lang="en-US" noProof="0"/>
          </a:p>
        </p:txBody>
      </p:sp>
    </p:spTree>
    <p:extLst>
      <p:ext uri="{BB962C8B-B14F-4D97-AF65-F5344CB8AC3E}">
        <p14:creationId xmlns:p14="http://schemas.microsoft.com/office/powerpoint/2010/main" val="219142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9" name="Title 8"/>
          <p:cNvSpPr>
            <a:spLocks noGrp="1"/>
          </p:cNvSpPr>
          <p:nvPr>
            <p:ph type="title" hasCustomPrompt="1"/>
          </p:nvPr>
        </p:nvSpPr>
        <p:spPr>
          <a:xfrm>
            <a:off x="677865" y="1777050"/>
            <a:ext cx="8027985" cy="717593"/>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9027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681288"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6034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A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681288" y="2958265"/>
            <a:ext cx="3096000" cy="389973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1288" y="1245261"/>
            <a:ext cx="1439998"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37290" y="1245261"/>
            <a:ext cx="1439998"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87851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681288"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1288"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37290"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740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A Multiple pictures">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1" name="Picture Placeholder 8"/>
          <p:cNvSpPr>
            <a:spLocks noGrp="1"/>
          </p:cNvSpPr>
          <p:nvPr>
            <p:ph type="pic" sz="quarter" idx="11"/>
          </p:nvPr>
        </p:nvSpPr>
        <p:spPr>
          <a:xfrm>
            <a:off x="5681288"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52480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B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670250"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70250"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26252"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25335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
        <p:nvSpPr>
          <p:cNvPr id="9" name="Picture Placeholder 8"/>
          <p:cNvSpPr>
            <a:spLocks noGrp="1"/>
          </p:cNvSpPr>
          <p:nvPr>
            <p:ph type="pic" sz="quarter" idx="11"/>
          </p:nvPr>
        </p:nvSpPr>
        <p:spPr>
          <a:xfrm>
            <a:off x="660401" y="1245262"/>
            <a:ext cx="8116888"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56505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1" y="1245262"/>
            <a:ext cx="8116888" cy="4215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9458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764863" y="345637"/>
            <a:ext cx="4012425" cy="612000"/>
          </a:xfrm>
          <a:prstGeom prst="rect">
            <a:avLst/>
          </a:prstGeom>
        </p:spPr>
      </p:pic>
      <p:sp>
        <p:nvSpPr>
          <p:cNvPr id="11" name="TextBox 10"/>
          <p:cNvSpPr txBox="1"/>
          <p:nvPr userDrawn="1"/>
        </p:nvSpPr>
        <p:spPr>
          <a:xfrm>
            <a:off x="9919969" y="1758348"/>
            <a:ext cx="914400" cy="914400"/>
          </a:xfrm>
          <a:prstGeom prst="rect">
            <a:avLst/>
          </a:prstGeom>
        </p:spPr>
        <p:txBody>
          <a:bodyPr wrap="none" rtlCol="0" anchor="t">
            <a:normAutofit/>
          </a:bodyPr>
          <a:lstStyle/>
          <a:p>
            <a:endParaRPr lang="en-US" dirty="0" err="1" smtClean="0"/>
          </a:p>
        </p:txBody>
      </p:sp>
      <p:sp>
        <p:nvSpPr>
          <p:cNvPr id="2" name="Slide Number Placeholder 1"/>
          <p:cNvSpPr>
            <a:spLocks noGrp="1"/>
          </p:cNvSpPr>
          <p:nvPr>
            <p:ph type="sldNum" sz="quarter" idx="4"/>
          </p:nvPr>
        </p:nvSpPr>
        <p:spPr>
          <a:xfrm>
            <a:off x="660400" y="6383338"/>
            <a:ext cx="642730" cy="474662"/>
          </a:xfrm>
          <a:prstGeom prst="rect">
            <a:avLst/>
          </a:prstGeom>
        </p:spPr>
        <p:txBody>
          <a:bodyPr vert="horz" lIns="91440" tIns="45720" rIns="91440" bIns="45720" rtlCol="0" anchor="t"/>
          <a:lstStyle>
            <a:lvl1pPr algn="l">
              <a:defRPr sz="1000" b="0" i="0">
                <a:solidFill>
                  <a:srgbClr val="009AC7"/>
                </a:solidFill>
                <a:latin typeface="Verdana"/>
                <a:cs typeface="Verdana"/>
              </a:defRPr>
            </a:lvl1pPr>
          </a:lstStyle>
          <a:p>
            <a:fld id="{218B9C4F-B695-C54C-924B-61748EE6A7C5}" type="slidenum">
              <a:rPr lang="en-US" smtClean="0"/>
              <a:pPr/>
              <a:t>‹#›</a:t>
            </a:fld>
            <a:endParaRPr lang="en-US" dirty="0"/>
          </a:p>
        </p:txBody>
      </p:sp>
      <p:sp>
        <p:nvSpPr>
          <p:cNvPr id="3" name="Date Placeholder 2"/>
          <p:cNvSpPr>
            <a:spLocks noGrp="1"/>
          </p:cNvSpPr>
          <p:nvPr>
            <p:ph type="dt" sz="half" idx="2"/>
          </p:nvPr>
        </p:nvSpPr>
        <p:spPr>
          <a:xfrm>
            <a:off x="6727825" y="63833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C56B5-A700-544C-8720-C289028A981D}" type="datetime2">
              <a:rPr lang="en-NZ" smtClean="0"/>
              <a:pPr/>
              <a:t>Monday, 25 July 2016</a:t>
            </a:fld>
            <a:endParaRPr lang="en-US" dirty="0"/>
          </a:p>
        </p:txBody>
      </p:sp>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5" r:id="rId7"/>
    <p:sldLayoutId id="2147483658" r:id="rId8"/>
    <p:sldLayoutId id="2147483659" r:id="rId9"/>
    <p:sldLayoutId id="2147483660" r:id="rId10"/>
    <p:sldLayoutId id="2147483662" r:id="rId11"/>
    <p:sldLayoutId id="2147483663" r:id="rId12"/>
    <p:sldLayoutId id="2147483665"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
        <p:nvSpPr>
          <p:cNvPr id="8" name="Date Placeholder 7"/>
          <p:cNvSpPr>
            <a:spLocks noGrp="1"/>
          </p:cNvSpPr>
          <p:nvPr>
            <p:ph type="dt" sz="half" idx="11"/>
          </p:nvPr>
        </p:nvSpPr>
        <p:spPr/>
        <p:txBody>
          <a:bodyPr/>
          <a:lstStyle/>
          <a:p>
            <a:fld id="{BD023BB6-81CC-F74B-AD54-9BB6FC1ECAFD}" type="datetime2">
              <a:rPr lang="en-NZ" smtClean="0"/>
              <a:t>Monday, 25 July 2016</a:t>
            </a:fld>
            <a:endParaRPr lang="en-US" dirty="0"/>
          </a:p>
        </p:txBody>
      </p:sp>
      <p:pic>
        <p:nvPicPr>
          <p:cNvPr id="5" name="Picture Placeholder 2" descr="Filler1-DSCSmall.jpg"/>
          <p:cNvPicPr>
            <a:picLocks noChangeAspect="1"/>
          </p:cNvPicPr>
          <p:nvPr/>
        </p:nvPicPr>
        <p:blipFill rotWithShape="1">
          <a:blip r:embed="rId3" cstate="email">
            <a:extLst>
              <a:ext uri="{28A0092B-C50C-407E-A947-70E740481C1C}">
                <a14:useLocalDpi xmlns:a14="http://schemas.microsoft.com/office/drawing/2010/main"/>
              </a:ext>
            </a:extLst>
          </a:blip>
          <a:srcRect t="37740" b="37740"/>
          <a:stretch/>
        </p:blipFill>
        <p:spPr>
          <a:xfrm>
            <a:off x="0" y="-35861"/>
            <a:ext cx="9144000" cy="3911703"/>
          </a:xfrm>
          <a:prstGeom prst="rect">
            <a:avLst/>
          </a:prstGeom>
          <a:extLst/>
        </p:spPr>
      </p:pic>
      <p:sp>
        <p:nvSpPr>
          <p:cNvPr id="10" name="Title 6"/>
          <p:cNvSpPr txBox="1">
            <a:spLocks/>
          </p:cNvSpPr>
          <p:nvPr/>
        </p:nvSpPr>
        <p:spPr>
          <a:xfrm>
            <a:off x="805653" y="4725662"/>
            <a:ext cx="7772400" cy="836560"/>
          </a:xfrm>
          <a:prstGeom prst="rect">
            <a:avLst/>
          </a:prstGeom>
        </p:spPr>
        <p:txBody>
          <a:bodyPr vert="horz"/>
          <a:lstStyle>
            <a:lvl1pPr algn="l" defTabSz="457200" rtl="0" eaLnBrk="1" latinLnBrk="0" hangingPunct="1">
              <a:spcBef>
                <a:spcPct val="0"/>
              </a:spcBef>
              <a:buNone/>
              <a:defRPr sz="4000" b="1" i="0" kern="1200">
                <a:solidFill>
                  <a:srgbClr val="FFFFFF"/>
                </a:solidFill>
                <a:latin typeface="Verdana"/>
                <a:ea typeface="+mj-ea"/>
                <a:cs typeface="Verdana"/>
              </a:defRPr>
            </a:lvl1pPr>
          </a:lstStyle>
          <a:p>
            <a:endParaRPr lang="en-US" sz="3600" dirty="0" smtClean="0">
              <a:latin typeface="Arial" charset="0"/>
              <a:cs typeface="Arial" charset="0"/>
            </a:endParaRPr>
          </a:p>
        </p:txBody>
      </p:sp>
      <p:sp>
        <p:nvSpPr>
          <p:cNvPr id="3" name="TextBox 2"/>
          <p:cNvSpPr txBox="1"/>
          <p:nvPr/>
        </p:nvSpPr>
        <p:spPr>
          <a:xfrm>
            <a:off x="76200" y="3875842"/>
            <a:ext cx="8991600" cy="2031325"/>
          </a:xfrm>
          <a:prstGeom prst="rect">
            <a:avLst/>
          </a:prstGeom>
        </p:spPr>
        <p:txBody>
          <a:bodyPr vert="horz" wrap="square" rtlCol="0">
            <a:spAutoFit/>
          </a:bodyPr>
          <a:lstStyle/>
          <a:p>
            <a:pPr algn="ctr"/>
            <a:r>
              <a:rPr lang="en-NZ" sz="3600" b="1" dirty="0"/>
              <a:t>All partnerships aren’t equal. Investigating the benefits of industry-school collaborations, from a business perspective.</a:t>
            </a:r>
            <a:endParaRPr lang="en-NZ" sz="3600" dirty="0"/>
          </a:p>
          <a:p>
            <a:pPr algn="ctr"/>
            <a:endParaRPr lang="en-NZ" dirty="0" smtClean="0"/>
          </a:p>
        </p:txBody>
      </p:sp>
      <p:sp>
        <p:nvSpPr>
          <p:cNvPr id="9" name="TextBox 8"/>
          <p:cNvSpPr txBox="1"/>
          <p:nvPr/>
        </p:nvSpPr>
        <p:spPr>
          <a:xfrm>
            <a:off x="6153150" y="5580831"/>
            <a:ext cx="2914650" cy="2123658"/>
          </a:xfrm>
          <a:prstGeom prst="rect">
            <a:avLst/>
          </a:prstGeom>
        </p:spPr>
        <p:txBody>
          <a:bodyPr vert="horz" wrap="square" rtlCol="0">
            <a:spAutoFit/>
          </a:bodyPr>
          <a:lstStyle/>
          <a:p>
            <a:r>
              <a:rPr lang="en-NZ" sz="2400" dirty="0" smtClean="0"/>
              <a:t>-Kerry Lee</a:t>
            </a:r>
          </a:p>
          <a:p>
            <a:r>
              <a:rPr lang="en-NZ" sz="2400" dirty="0" smtClean="0"/>
              <a:t>-Fatima </a:t>
            </a:r>
            <a:r>
              <a:rPr lang="en-NZ" sz="2400" dirty="0" err="1" smtClean="0"/>
              <a:t>Abdulghani</a:t>
            </a:r>
            <a:endParaRPr lang="en-NZ" sz="2400" dirty="0" smtClean="0"/>
          </a:p>
          <a:p>
            <a:r>
              <a:rPr lang="en-NZ" sz="2400" dirty="0" smtClean="0"/>
              <a:t>-John Hope</a:t>
            </a:r>
            <a:endParaRPr lang="en-NZ" sz="2400" dirty="0"/>
          </a:p>
          <a:p>
            <a:endParaRPr lang="en-NZ" sz="2400" dirty="0"/>
          </a:p>
          <a:p>
            <a:endParaRPr lang="en-NZ" sz="3600" dirty="0" smtClean="0"/>
          </a:p>
        </p:txBody>
      </p:sp>
    </p:spTree>
    <p:extLst>
      <p:ext uri="{BB962C8B-B14F-4D97-AF65-F5344CB8AC3E}">
        <p14:creationId xmlns:p14="http://schemas.microsoft.com/office/powerpoint/2010/main" val="125473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2880" y="862944"/>
            <a:ext cx="4293108" cy="830997"/>
          </a:xfrm>
          <a:prstGeom prst="rect">
            <a:avLst/>
          </a:prstGeom>
          <a:ln>
            <a:solidFill>
              <a:schemeClr val="accent3">
                <a:lumMod val="50000"/>
              </a:schemeClr>
            </a:solidFill>
          </a:ln>
        </p:spPr>
        <p:txBody>
          <a:bodyPr vert="horz" wrap="square" rtlCol="0">
            <a:spAutoFit/>
          </a:bodyPr>
          <a:lstStyle/>
          <a:p>
            <a:pPr algn="ctr"/>
            <a:r>
              <a:rPr lang="en-NZ" sz="2400" b="1" dirty="0" smtClean="0">
                <a:solidFill>
                  <a:schemeClr val="accent3">
                    <a:lumMod val="75000"/>
                  </a:schemeClr>
                </a:solidFill>
              </a:rPr>
              <a:t>Percentage of business sectors</a:t>
            </a:r>
          </a:p>
          <a:p>
            <a:pPr algn="ctr"/>
            <a:r>
              <a:rPr lang="en-NZ" sz="2400" b="1" dirty="0" smtClean="0">
                <a:solidFill>
                  <a:schemeClr val="accent3">
                    <a:lumMod val="75000"/>
                  </a:schemeClr>
                </a:solidFill>
              </a:rPr>
              <a:t> providing each interaction</a:t>
            </a:r>
          </a:p>
        </p:txBody>
      </p:sp>
      <p:graphicFrame>
        <p:nvGraphicFramePr>
          <p:cNvPr id="6" name="Table 5"/>
          <p:cNvGraphicFramePr>
            <a:graphicFrameLocks noGrp="1"/>
          </p:cNvGraphicFramePr>
          <p:nvPr>
            <p:extLst>
              <p:ext uri="{D42A27DB-BD31-4B8C-83A1-F6EECF244321}">
                <p14:modId xmlns:p14="http://schemas.microsoft.com/office/powerpoint/2010/main" val="1116860030"/>
              </p:ext>
            </p:extLst>
          </p:nvPr>
        </p:nvGraphicFramePr>
        <p:xfrm>
          <a:off x="182880" y="2341804"/>
          <a:ext cx="8723373" cy="3829231"/>
        </p:xfrm>
        <a:graphic>
          <a:graphicData uri="http://schemas.openxmlformats.org/drawingml/2006/table">
            <a:tbl>
              <a:tblPr>
                <a:tableStyleId>{5C22544A-7EE6-4342-B048-85BDC9FD1C3A}</a:tableStyleId>
              </a:tblPr>
              <a:tblGrid>
                <a:gridCol w="28716"/>
                <a:gridCol w="2462664"/>
                <a:gridCol w="584692"/>
                <a:gridCol w="615222"/>
                <a:gridCol w="610755"/>
                <a:gridCol w="796637"/>
                <a:gridCol w="703695"/>
                <a:gridCol w="730248"/>
                <a:gridCol w="730248"/>
                <a:gridCol w="730248"/>
                <a:gridCol w="730248"/>
              </a:tblGrid>
              <a:tr h="1387531">
                <a:tc gridSpan="2">
                  <a:txBody>
                    <a:bodyPr/>
                    <a:lstStyle/>
                    <a:p>
                      <a:pPr marL="38100" marR="38100" indent="0" algn="ctr" defTabSz="457200" rtl="0" eaLnBrk="1" fontAlgn="auto" latinLnBrk="0" hangingPunct="1">
                        <a:lnSpc>
                          <a:spcPct val="115000"/>
                        </a:lnSpc>
                        <a:spcBef>
                          <a:spcPts val="0"/>
                        </a:spcBef>
                        <a:spcAft>
                          <a:spcPts val="0"/>
                        </a:spcAft>
                        <a:buClrTx/>
                        <a:buSzTx/>
                        <a:buFontTx/>
                        <a:buNone/>
                        <a:tabLst/>
                        <a:defRPr/>
                      </a:pPr>
                      <a:endParaRPr lang="en-NZ" sz="1400" b="1" dirty="0" smtClean="0">
                        <a:effectLst/>
                      </a:endParaRPr>
                    </a:p>
                    <a:p>
                      <a:pPr marL="38100" marR="38100" indent="0" algn="ctr" defTabSz="457200" rtl="0" eaLnBrk="1" fontAlgn="auto" latinLnBrk="0" hangingPunct="1">
                        <a:lnSpc>
                          <a:spcPct val="115000"/>
                        </a:lnSpc>
                        <a:spcBef>
                          <a:spcPts val="0"/>
                        </a:spcBef>
                        <a:spcAft>
                          <a:spcPts val="0"/>
                        </a:spcAft>
                        <a:buClrTx/>
                        <a:buSzTx/>
                        <a:buFontTx/>
                        <a:buNone/>
                        <a:tabLst/>
                        <a:defRPr/>
                      </a:pPr>
                      <a:endParaRPr lang="en-NZ" sz="1400" b="1" dirty="0" smtClean="0">
                        <a:effectLst/>
                      </a:endParaRPr>
                    </a:p>
                    <a:p>
                      <a:pPr marL="38100" marR="38100" indent="0" algn="ctr" defTabSz="457200" rtl="0" eaLnBrk="1" fontAlgn="auto" latinLnBrk="0" hangingPunct="1">
                        <a:lnSpc>
                          <a:spcPct val="115000"/>
                        </a:lnSpc>
                        <a:spcBef>
                          <a:spcPts val="0"/>
                        </a:spcBef>
                        <a:spcAft>
                          <a:spcPts val="0"/>
                        </a:spcAft>
                        <a:buClrTx/>
                        <a:buSzTx/>
                        <a:buFontTx/>
                        <a:buNone/>
                        <a:tabLst/>
                        <a:defRPr/>
                      </a:pPr>
                      <a:r>
                        <a:rPr lang="en-NZ" sz="2400" b="1" dirty="0" smtClean="0">
                          <a:effectLst/>
                          <a:latin typeface="+mj-lt"/>
                        </a:rPr>
                        <a:t>Industry sectors</a:t>
                      </a:r>
                      <a:endParaRPr lang="en-NZ" sz="2400" b="1" dirty="0" smtClean="0">
                        <a:effectLst/>
                        <a:latin typeface="+mj-lt"/>
                        <a:ea typeface="PMingLiU"/>
                        <a:cs typeface="Times New Roman" panose="02020603050405020304" pitchFamily="18" charset="0"/>
                      </a:endParaRPr>
                    </a:p>
                    <a:p>
                      <a:pPr marL="38100" marR="38100" indent="0" algn="ctr" defTabSz="457200" rtl="0" eaLnBrk="1" fontAlgn="auto" latinLnBrk="0" hangingPunct="1">
                        <a:lnSpc>
                          <a:spcPct val="115000"/>
                        </a:lnSpc>
                        <a:spcBef>
                          <a:spcPts val="0"/>
                        </a:spcBef>
                        <a:spcAft>
                          <a:spcPts val="0"/>
                        </a:spcAft>
                        <a:buClrTx/>
                        <a:buSzTx/>
                        <a:buFontTx/>
                        <a:buNone/>
                        <a:tabLst/>
                        <a:defRPr/>
                      </a:pPr>
                      <a:r>
                        <a:rPr lang="en-NZ" sz="1400" b="1" dirty="0">
                          <a:effectLst/>
                        </a:rPr>
                        <a:t> </a:t>
                      </a:r>
                    </a:p>
                  </a:txBody>
                  <a:tcPr marL="0" marR="0" marT="0" marB="0">
                    <a:solidFill>
                      <a:schemeClr val="bg2">
                        <a:lumMod val="90000"/>
                      </a:schemeClr>
                    </a:solidFill>
                  </a:tcPr>
                </a:tc>
                <a:tc hMerge="1">
                  <a:txBody>
                    <a:bodyPr/>
                    <a:lstStyle/>
                    <a:p>
                      <a:endParaRPr lang="en-NZ"/>
                    </a:p>
                  </a:txBody>
                  <a:tcPr/>
                </a:tc>
                <a:tc>
                  <a:txBody>
                    <a:bodyPr/>
                    <a:lstStyle/>
                    <a:p>
                      <a:pPr marL="38100" marR="38100" algn="ctr">
                        <a:lnSpc>
                          <a:spcPct val="115000"/>
                        </a:lnSpc>
                        <a:spcAft>
                          <a:spcPts val="0"/>
                        </a:spcAft>
                      </a:pPr>
                      <a:r>
                        <a:rPr lang="en-NZ" sz="1800" b="1" dirty="0">
                          <a:solidFill>
                            <a:srgbClr val="000000"/>
                          </a:solidFill>
                          <a:effectLst/>
                          <a:latin typeface="Times New Roman" panose="02020603050405020304" pitchFamily="18" charset="0"/>
                          <a:ea typeface="PMingLiU"/>
                          <a:cs typeface="Times New Roman" panose="02020603050405020304" pitchFamily="18" charset="0"/>
                        </a:rPr>
                        <a:t>Mentoring</a:t>
                      </a:r>
                      <a:endParaRPr lang="en-NZ" sz="1800" dirty="0">
                        <a:effectLst/>
                        <a:latin typeface="Calibri" panose="020F0502020204030204" pitchFamily="34" charset="0"/>
                        <a:ea typeface="PMingLiU"/>
                        <a:cs typeface="Times New Roman" panose="02020603050405020304" pitchFamily="18" charset="0"/>
                      </a:endParaRPr>
                    </a:p>
                  </a:txBody>
                  <a:tcPr marL="114300" marR="11430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Mini-Enterprises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Visits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Donations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Community Projects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Employee Visits</a:t>
                      </a:r>
                      <a:endParaRPr lang="en-NZ" sz="18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r>
                        <a:rPr lang="en-NZ" sz="1800" b="1" kern="1200" dirty="0" smtClean="0">
                          <a:solidFill>
                            <a:schemeClr val="dk1"/>
                          </a:solidFill>
                          <a:effectLst/>
                          <a:latin typeface="+mn-lt"/>
                          <a:ea typeface="+mn-ea"/>
                          <a:cs typeface="+mn-cs"/>
                        </a:rPr>
                        <a:t>Products and Services</a:t>
                      </a:r>
                      <a:endParaRPr lang="en-NZ" sz="1800" dirty="0"/>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dirty="0">
                          <a:solidFill>
                            <a:srgbClr val="000000"/>
                          </a:solidFill>
                          <a:effectLst/>
                          <a:latin typeface="+mj-lt"/>
                          <a:ea typeface="PMingLiU"/>
                          <a:cs typeface="Times New Roman" panose="02020603050405020304" pitchFamily="18" charset="0"/>
                        </a:rPr>
                        <a:t>Work placements</a:t>
                      </a:r>
                      <a:endParaRPr lang="en-NZ" sz="18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dirty="0">
                          <a:solidFill>
                            <a:srgbClr val="000000"/>
                          </a:solidFill>
                          <a:effectLst/>
                          <a:latin typeface="+mj-lt"/>
                          <a:ea typeface="PMingLiU"/>
                          <a:cs typeface="Times New Roman" panose="02020603050405020304" pitchFamily="18" charset="0"/>
                        </a:rPr>
                        <a:t>Problem Solving</a:t>
                      </a:r>
                      <a:endParaRPr lang="en-NZ" sz="1800" dirty="0">
                        <a:effectLst/>
                        <a:latin typeface="+mj-lt"/>
                        <a:ea typeface="PMingLiU"/>
                        <a:cs typeface="Times New Roman" panose="02020603050405020304" pitchFamily="18" charset="0"/>
                      </a:endParaRPr>
                    </a:p>
                    <a:p>
                      <a:pPr marL="38100" marR="38100" algn="ctr">
                        <a:lnSpc>
                          <a:spcPct val="115000"/>
                        </a:lnSpc>
                        <a:spcAft>
                          <a:spcPts val="0"/>
                        </a:spcAft>
                      </a:pPr>
                      <a:r>
                        <a:rPr lang="en-NZ" sz="1800" b="1" dirty="0">
                          <a:solidFill>
                            <a:srgbClr val="000000"/>
                          </a:solidFill>
                          <a:effectLst/>
                          <a:latin typeface="+mj-lt"/>
                          <a:ea typeface="PMingLiU"/>
                          <a:cs typeface="Times New Roman" panose="02020603050405020304" pitchFamily="18" charset="0"/>
                        </a:rPr>
                        <a:t> </a:t>
                      </a:r>
                      <a:endParaRPr lang="en-NZ" sz="18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r>
              <a:tr h="404685">
                <a:tc rowSpan="5">
                  <a:txBody>
                    <a:bodyPr/>
                    <a:lstStyle/>
                    <a:p>
                      <a:pPr marL="38100" marR="38100" algn="just">
                        <a:lnSpc>
                          <a:spcPct val="115000"/>
                        </a:lnSpc>
                        <a:spcAft>
                          <a:spcPts val="0"/>
                        </a:spcAft>
                      </a:pPr>
                      <a:r>
                        <a:rPr lang="en-NZ" sz="1200" dirty="0">
                          <a:effectLst/>
                        </a:rPr>
                        <a:t> </a:t>
                      </a:r>
                      <a:endParaRPr lang="en-NZ" sz="1100" dirty="0">
                        <a:effectLst/>
                        <a:latin typeface="Calibri" panose="020F0502020204030204" pitchFamily="34" charset="0"/>
                        <a:ea typeface="PMingLiU"/>
                        <a:cs typeface="Times New Roman" panose="02020603050405020304" pitchFamily="18" charset="0"/>
                      </a:endParaRPr>
                    </a:p>
                  </a:txBody>
                  <a:tcPr marL="0" marR="0" marT="0" marB="0" anchor="ctr"/>
                </a:tc>
                <a:tc>
                  <a:txBody>
                    <a:bodyPr/>
                    <a:lstStyle/>
                    <a:p>
                      <a:pPr marL="38100" marR="38100" algn="just">
                        <a:lnSpc>
                          <a:spcPct val="115000"/>
                        </a:lnSpc>
                        <a:spcAft>
                          <a:spcPts val="0"/>
                        </a:spcAft>
                      </a:pPr>
                      <a:r>
                        <a:rPr lang="en-NZ" sz="1800" dirty="0" err="1" smtClean="0">
                          <a:effectLst/>
                        </a:rPr>
                        <a:t>Manufact</a:t>
                      </a:r>
                      <a:r>
                        <a:rPr lang="en-NZ" sz="1800" dirty="0" smtClean="0">
                          <a:effectLst/>
                        </a:rPr>
                        <a:t>/construction</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rgbClr val="E57575"/>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11%</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22%</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67%</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89%</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11%</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22%</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r>
              <a:tr h="404685">
                <a:tc vMerge="1">
                  <a:txBody>
                    <a:bodyPr/>
                    <a:lstStyle/>
                    <a:p>
                      <a:endParaRPr lang="en-NZ"/>
                    </a:p>
                  </a:txBody>
                  <a:tcPr/>
                </a:tc>
                <a:tc>
                  <a:txBody>
                    <a:bodyPr/>
                    <a:lstStyle/>
                    <a:p>
                      <a:pPr marL="38100" marR="38100" algn="just">
                        <a:lnSpc>
                          <a:spcPct val="115000"/>
                        </a:lnSpc>
                        <a:spcAft>
                          <a:spcPts val="0"/>
                        </a:spcAft>
                      </a:pPr>
                      <a:r>
                        <a:rPr lang="en-NZ" sz="1800" dirty="0" smtClean="0">
                          <a:effectLst/>
                        </a:rPr>
                        <a:t>Computer/IT/telecom’s</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3">
                        <a:lumMod val="60000"/>
                        <a:lumOff val="40000"/>
                      </a:schemeClr>
                    </a:solidFill>
                  </a:tcPr>
                </a:tc>
                <a:tc>
                  <a:txBody>
                    <a:bodyPr/>
                    <a:lstStyle/>
                    <a:p>
                      <a:pPr marL="38100" marR="38100" algn="ctr">
                        <a:lnSpc>
                          <a:spcPct val="115000"/>
                        </a:lnSpc>
                        <a:spcAft>
                          <a:spcPts val="0"/>
                        </a:spcAft>
                      </a:pPr>
                      <a:r>
                        <a:rPr lang="en-NZ" sz="1400" dirty="0">
                          <a:effectLst/>
                          <a:latin typeface="Times New Roman" panose="02020603050405020304" pitchFamily="18" charset="0"/>
                          <a:ea typeface="PMingLiU"/>
                          <a:cs typeface="Times New Roman" panose="02020603050405020304" pitchFamily="18" charset="0"/>
                        </a:rPr>
                        <a:t>75%</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50%</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50%</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25%</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38%</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50%</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r>
              <a:tr h="404685">
                <a:tc vMerge="1">
                  <a:txBody>
                    <a:bodyPr/>
                    <a:lstStyle/>
                    <a:p>
                      <a:endParaRPr lang="en-NZ"/>
                    </a:p>
                  </a:txBody>
                  <a:tcPr/>
                </a:tc>
                <a:tc>
                  <a:txBody>
                    <a:bodyPr/>
                    <a:lstStyle/>
                    <a:p>
                      <a:pPr marL="38100" marR="38100" algn="just">
                        <a:lnSpc>
                          <a:spcPct val="115000"/>
                        </a:lnSpc>
                        <a:spcAft>
                          <a:spcPts val="0"/>
                        </a:spcAft>
                      </a:pPr>
                      <a:r>
                        <a:rPr lang="en-NZ" sz="1800" dirty="0" smtClean="0">
                          <a:effectLst/>
                        </a:rPr>
                        <a:t>Business/bank/finance</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tx2">
                        <a:lumMod val="40000"/>
                        <a:lumOff val="60000"/>
                      </a:schemeClr>
                    </a:solidFill>
                  </a:tcPr>
                </a:tc>
                <a:tc>
                  <a:txBody>
                    <a:bodyPr/>
                    <a:lstStyle/>
                    <a:p>
                      <a:pPr marL="38100" marR="38100" algn="ctr">
                        <a:lnSpc>
                          <a:spcPct val="115000"/>
                        </a:lnSpc>
                        <a:spcAft>
                          <a:spcPts val="0"/>
                        </a:spcAft>
                      </a:pPr>
                      <a:r>
                        <a:rPr lang="en-NZ" sz="1400">
                          <a:effectLst/>
                          <a:latin typeface="Times New Roman" panose="02020603050405020304" pitchFamily="18" charset="0"/>
                          <a:ea typeface="PMingLiU"/>
                          <a:cs typeface="Times New Roman" panose="02020603050405020304" pitchFamily="18" charset="0"/>
                        </a:rPr>
                        <a:t>63%</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56%</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38%</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31%</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50%</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6%</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r>
              <a:tr h="404685">
                <a:tc vMerge="1">
                  <a:txBody>
                    <a:bodyPr/>
                    <a:lstStyle/>
                    <a:p>
                      <a:endParaRPr lang="en-NZ"/>
                    </a:p>
                  </a:txBody>
                  <a:tcPr/>
                </a:tc>
                <a:tc>
                  <a:txBody>
                    <a:bodyPr/>
                    <a:lstStyle/>
                    <a:p>
                      <a:pPr marL="38100" marR="38100" algn="just">
                        <a:lnSpc>
                          <a:spcPct val="115000"/>
                        </a:lnSpc>
                        <a:spcAft>
                          <a:spcPts val="0"/>
                        </a:spcAft>
                      </a:pPr>
                      <a:r>
                        <a:rPr lang="en-NZ" sz="1800" dirty="0" smtClean="0">
                          <a:effectLst/>
                        </a:rPr>
                        <a:t>Education/government</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4">
                        <a:lumMod val="60000"/>
                        <a:lumOff val="40000"/>
                      </a:schemeClr>
                    </a:solidFill>
                  </a:tcPr>
                </a:tc>
                <a:tc>
                  <a:txBody>
                    <a:bodyPr/>
                    <a:lstStyle/>
                    <a:p>
                      <a:pPr marL="38100"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86%</a:t>
                      </a:r>
                      <a:endParaRPr lang="en-NZ" sz="1400">
                        <a:effectLst/>
                        <a:latin typeface="Calibri" panose="020F0502020204030204" pitchFamily="34" charset="0"/>
                        <a:ea typeface="PMingLiU"/>
                        <a:cs typeface="Times New Roman" panose="02020603050405020304" pitchFamily="18" charset="0"/>
                      </a:endParaRPr>
                    </a:p>
                  </a:txBody>
                  <a:tcPr marL="0" marR="0" marT="0" marB="0">
                    <a:lnR w="12700" cap="flat" cmpd="sng" algn="ctr">
                      <a:solidFill>
                        <a:schemeClr val="bg1"/>
                      </a:solidFill>
                      <a:prstDash val="solid"/>
                      <a:round/>
                      <a:headEnd type="none" w="med" len="med"/>
                      <a:tailEnd type="none" w="med" len="med"/>
                    </a:lnR>
                    <a:solidFill>
                      <a:schemeClr val="accent6">
                        <a:lumMod val="40000"/>
                        <a:lumOff val="60000"/>
                      </a:schemeClr>
                    </a:solidFill>
                  </a:tcPr>
                </a:tc>
                <a:tc>
                  <a:txBody>
                    <a:bodyPr/>
                    <a:lstStyle/>
                    <a:p>
                      <a:pPr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72%</a:t>
                      </a:r>
                      <a:endParaRPr lang="en-NZ" sz="1400" dirty="0">
                        <a:effectLst/>
                        <a:latin typeface="Calibri" panose="020F0502020204030204" pitchFamily="34" charset="0"/>
                        <a:ea typeface="PMingLiU"/>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solidFill>
                      <a:schemeClr val="accent6">
                        <a:lumMod val="40000"/>
                        <a:lumOff val="60000"/>
                      </a:schemeClr>
                    </a:solidFill>
                  </a:tcPr>
                </a:tc>
                <a:tc>
                  <a:txBody>
                    <a:bodyPr/>
                    <a:lstStyle/>
                    <a:p>
                      <a:pPr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14%</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15000"/>
                        </a:lnSpc>
                        <a:spcAft>
                          <a:spcPts val="0"/>
                        </a:spcAft>
                      </a:pPr>
                      <a:r>
                        <a:rPr lang="en-NZ" sz="1400">
                          <a:effectLst/>
                          <a:latin typeface="Times New Roman" panose="02020603050405020304" pitchFamily="18" charset="0"/>
                          <a:ea typeface="PMingLiU"/>
                          <a:cs typeface="Times New Roman" panose="02020603050405020304" pitchFamily="18" charset="0"/>
                        </a:rPr>
                        <a:t>0%</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15000"/>
                        </a:lnSpc>
                        <a:spcAft>
                          <a:spcPts val="0"/>
                        </a:spcAft>
                        <a:tabLst>
                          <a:tab pos="433705" algn="l"/>
                        </a:tabLst>
                      </a:pPr>
                      <a:r>
                        <a:rPr lang="en-NZ" sz="1400">
                          <a:effectLst/>
                          <a:latin typeface="Times New Roman" panose="02020603050405020304" pitchFamily="18" charset="0"/>
                          <a:ea typeface="PMingLiU"/>
                          <a:cs typeface="Times New Roman" panose="02020603050405020304" pitchFamily="18" charset="0"/>
                        </a:rPr>
                        <a:t>71%</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tabLst>
                          <a:tab pos="433705" algn="l"/>
                        </a:tabLst>
                      </a:pPr>
                      <a:r>
                        <a:rPr lang="en-NZ" sz="1400" dirty="0">
                          <a:effectLst/>
                          <a:latin typeface="Times New Roman" panose="02020603050405020304" pitchFamily="18" charset="0"/>
                          <a:ea typeface="PMingLiU"/>
                          <a:cs typeface="Times New Roman" panose="02020603050405020304" pitchFamily="18" charset="0"/>
                        </a:rPr>
                        <a:t>72%</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57%</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0%</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57%</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r>
              <a:tr h="650406">
                <a:tc vMerge="1">
                  <a:txBody>
                    <a:bodyPr/>
                    <a:lstStyle/>
                    <a:p>
                      <a:endParaRPr lang="en-NZ"/>
                    </a:p>
                  </a:txBody>
                  <a:tcPr/>
                </a:tc>
                <a:tc>
                  <a:txBody>
                    <a:bodyPr/>
                    <a:lstStyle/>
                    <a:p>
                      <a:pPr marL="38100" marR="38100" algn="l">
                        <a:lnSpc>
                          <a:spcPct val="100000"/>
                        </a:lnSpc>
                        <a:spcAft>
                          <a:spcPts val="0"/>
                        </a:spcAft>
                      </a:pPr>
                      <a:r>
                        <a:rPr lang="en-NZ" sz="1800" b="1" kern="1200" dirty="0" smtClean="0">
                          <a:solidFill>
                            <a:schemeClr val="dk1"/>
                          </a:solidFill>
                          <a:effectLst/>
                          <a:latin typeface="+mn-lt"/>
                          <a:ea typeface="+mn-ea"/>
                          <a:cs typeface="+mn-cs"/>
                        </a:rPr>
                        <a:t>Percentage of ‘yes’ responses per interaction</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58%</a:t>
                      </a:r>
                      <a:endParaRPr lang="en-NZ" sz="1400">
                        <a:effectLst/>
                        <a:latin typeface="Calibri" panose="020F0502020204030204" pitchFamily="34" charset="0"/>
                        <a:ea typeface="PMingLiU"/>
                        <a:cs typeface="Times New Roman" panose="02020603050405020304" pitchFamily="18" charset="0"/>
                      </a:endParaRPr>
                    </a:p>
                  </a:txBody>
                  <a:tcPr marL="0" marR="0" marT="0" marB="0">
                    <a:lnR w="127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53%</a:t>
                      </a:r>
                      <a:endParaRPr lang="en-NZ" sz="1400">
                        <a:effectLst/>
                        <a:latin typeface="Calibri" panose="020F0502020204030204" pitchFamily="34" charset="0"/>
                        <a:ea typeface="PMingLiU"/>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53%</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48%</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45%</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b="1" dirty="0">
                          <a:solidFill>
                            <a:srgbClr val="000000"/>
                          </a:solidFill>
                          <a:effectLst/>
                          <a:latin typeface="Times New Roman" panose="02020603050405020304" pitchFamily="18" charset="0"/>
                          <a:ea typeface="PMingLiU"/>
                          <a:cs typeface="Times New Roman" panose="02020603050405020304" pitchFamily="18" charset="0"/>
                        </a:rPr>
                        <a:t>45%</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b="1" dirty="0" smtClean="0">
                          <a:effectLst/>
                          <a:latin typeface="Calibri" panose="020F0502020204030204" pitchFamily="34" charset="0"/>
                          <a:ea typeface="PMingLiU"/>
                          <a:cs typeface="Times New Roman" panose="02020603050405020304" pitchFamily="18" charset="0"/>
                        </a:rPr>
                        <a:t>43%           </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b="1" dirty="0" smtClean="0">
                          <a:effectLst/>
                          <a:latin typeface="Calibri" panose="020F0502020204030204" pitchFamily="34" charset="0"/>
                          <a:ea typeface="PMingLiU"/>
                          <a:cs typeface="Times New Roman" panose="02020603050405020304" pitchFamily="18" charset="0"/>
                        </a:rPr>
                        <a:t>38%</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b="1" dirty="0" smtClean="0">
                          <a:effectLst/>
                          <a:latin typeface="Calibri" panose="020F0502020204030204" pitchFamily="34" charset="0"/>
                          <a:ea typeface="PMingLiU"/>
                          <a:cs typeface="Times New Roman" panose="02020603050405020304" pitchFamily="18" charset="0"/>
                        </a:rPr>
                        <a:t>28%</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194228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2880" y="862944"/>
            <a:ext cx="4293108" cy="830997"/>
          </a:xfrm>
          <a:prstGeom prst="rect">
            <a:avLst/>
          </a:prstGeom>
          <a:ln>
            <a:solidFill>
              <a:schemeClr val="accent3">
                <a:lumMod val="50000"/>
              </a:schemeClr>
            </a:solidFill>
          </a:ln>
        </p:spPr>
        <p:txBody>
          <a:bodyPr vert="horz" wrap="square" rtlCol="0">
            <a:spAutoFit/>
          </a:bodyPr>
          <a:lstStyle/>
          <a:p>
            <a:pPr algn="ctr"/>
            <a:r>
              <a:rPr lang="en-NZ" sz="2400" b="1" dirty="0" smtClean="0">
                <a:solidFill>
                  <a:schemeClr val="accent3">
                    <a:lumMod val="75000"/>
                  </a:schemeClr>
                </a:solidFill>
              </a:rPr>
              <a:t>Percentage of business sectors</a:t>
            </a:r>
          </a:p>
          <a:p>
            <a:pPr algn="ctr"/>
            <a:r>
              <a:rPr lang="en-NZ" sz="2400" b="1" dirty="0" smtClean="0">
                <a:solidFill>
                  <a:schemeClr val="accent3">
                    <a:lumMod val="75000"/>
                  </a:schemeClr>
                </a:solidFill>
              </a:rPr>
              <a:t> providing each interaction</a:t>
            </a:r>
          </a:p>
        </p:txBody>
      </p:sp>
      <p:sp>
        <p:nvSpPr>
          <p:cNvPr id="3" name="TextBox 2"/>
          <p:cNvSpPr txBox="1"/>
          <p:nvPr/>
        </p:nvSpPr>
        <p:spPr>
          <a:xfrm>
            <a:off x="5212080" y="271208"/>
            <a:ext cx="3931920" cy="1569660"/>
          </a:xfrm>
          <a:prstGeom prst="rect">
            <a:avLst/>
          </a:prstGeom>
          <a:solidFill>
            <a:schemeClr val="accent3">
              <a:lumMod val="40000"/>
              <a:lumOff val="60000"/>
            </a:schemeClr>
          </a:solidFill>
        </p:spPr>
        <p:txBody>
          <a:bodyPr vert="horz" wrap="square" rtlCol="0">
            <a:spAutoFit/>
          </a:bodyPr>
          <a:lstStyle/>
          <a:p>
            <a:r>
              <a:rPr lang="en-NZ" sz="2400" dirty="0" smtClean="0">
                <a:solidFill>
                  <a:schemeClr val="bg2">
                    <a:lumMod val="25000"/>
                  </a:schemeClr>
                </a:solidFill>
              </a:rPr>
              <a:t>If you were a school</a:t>
            </a:r>
          </a:p>
          <a:p>
            <a:r>
              <a:rPr lang="en-NZ" sz="2400" dirty="0">
                <a:solidFill>
                  <a:schemeClr val="bg2">
                    <a:lumMod val="25000"/>
                  </a:schemeClr>
                </a:solidFill>
              </a:rPr>
              <a:t>w</a:t>
            </a:r>
            <a:r>
              <a:rPr lang="en-NZ" sz="2400" dirty="0" smtClean="0">
                <a:solidFill>
                  <a:schemeClr val="bg2">
                    <a:lumMod val="25000"/>
                  </a:schemeClr>
                </a:solidFill>
              </a:rPr>
              <a:t>anting assistance with community projects which sector would you approach?</a:t>
            </a:r>
          </a:p>
        </p:txBody>
      </p:sp>
      <p:graphicFrame>
        <p:nvGraphicFramePr>
          <p:cNvPr id="6" name="Table 5"/>
          <p:cNvGraphicFramePr>
            <a:graphicFrameLocks noGrp="1"/>
          </p:cNvGraphicFramePr>
          <p:nvPr>
            <p:extLst/>
          </p:nvPr>
        </p:nvGraphicFramePr>
        <p:xfrm>
          <a:off x="182880" y="2341804"/>
          <a:ext cx="8723373" cy="3829231"/>
        </p:xfrm>
        <a:graphic>
          <a:graphicData uri="http://schemas.openxmlformats.org/drawingml/2006/table">
            <a:tbl>
              <a:tblPr>
                <a:tableStyleId>{5C22544A-7EE6-4342-B048-85BDC9FD1C3A}</a:tableStyleId>
              </a:tblPr>
              <a:tblGrid>
                <a:gridCol w="28716"/>
                <a:gridCol w="2462664"/>
                <a:gridCol w="584692"/>
                <a:gridCol w="615222"/>
                <a:gridCol w="610755"/>
                <a:gridCol w="796637"/>
                <a:gridCol w="703695"/>
                <a:gridCol w="730248"/>
                <a:gridCol w="730248"/>
                <a:gridCol w="730248"/>
                <a:gridCol w="730248"/>
              </a:tblGrid>
              <a:tr h="1387531">
                <a:tc gridSpan="2">
                  <a:txBody>
                    <a:bodyPr/>
                    <a:lstStyle/>
                    <a:p>
                      <a:pPr marL="38100" marR="38100" indent="0" algn="ctr" defTabSz="457200" rtl="0" eaLnBrk="1" fontAlgn="auto" latinLnBrk="0" hangingPunct="1">
                        <a:lnSpc>
                          <a:spcPct val="115000"/>
                        </a:lnSpc>
                        <a:spcBef>
                          <a:spcPts val="0"/>
                        </a:spcBef>
                        <a:spcAft>
                          <a:spcPts val="0"/>
                        </a:spcAft>
                        <a:buClrTx/>
                        <a:buSzTx/>
                        <a:buFontTx/>
                        <a:buNone/>
                        <a:tabLst/>
                        <a:defRPr/>
                      </a:pPr>
                      <a:endParaRPr lang="en-NZ" sz="1400" b="1" dirty="0" smtClean="0">
                        <a:effectLst/>
                      </a:endParaRPr>
                    </a:p>
                    <a:p>
                      <a:pPr marL="38100" marR="38100" indent="0" algn="ctr" defTabSz="457200" rtl="0" eaLnBrk="1" fontAlgn="auto" latinLnBrk="0" hangingPunct="1">
                        <a:lnSpc>
                          <a:spcPct val="115000"/>
                        </a:lnSpc>
                        <a:spcBef>
                          <a:spcPts val="0"/>
                        </a:spcBef>
                        <a:spcAft>
                          <a:spcPts val="0"/>
                        </a:spcAft>
                        <a:buClrTx/>
                        <a:buSzTx/>
                        <a:buFontTx/>
                        <a:buNone/>
                        <a:tabLst/>
                        <a:defRPr/>
                      </a:pPr>
                      <a:endParaRPr lang="en-NZ" sz="1400" b="1" dirty="0" smtClean="0">
                        <a:effectLst/>
                      </a:endParaRPr>
                    </a:p>
                    <a:p>
                      <a:pPr marL="38100" marR="38100" indent="0" algn="ctr" defTabSz="457200" rtl="0" eaLnBrk="1" fontAlgn="auto" latinLnBrk="0" hangingPunct="1">
                        <a:lnSpc>
                          <a:spcPct val="115000"/>
                        </a:lnSpc>
                        <a:spcBef>
                          <a:spcPts val="0"/>
                        </a:spcBef>
                        <a:spcAft>
                          <a:spcPts val="0"/>
                        </a:spcAft>
                        <a:buClrTx/>
                        <a:buSzTx/>
                        <a:buFontTx/>
                        <a:buNone/>
                        <a:tabLst/>
                        <a:defRPr/>
                      </a:pPr>
                      <a:r>
                        <a:rPr lang="en-NZ" sz="2400" b="1" dirty="0" smtClean="0">
                          <a:effectLst/>
                          <a:latin typeface="+mj-lt"/>
                        </a:rPr>
                        <a:t>Industry sectors</a:t>
                      </a:r>
                      <a:endParaRPr lang="en-NZ" sz="2400" b="1" dirty="0" smtClean="0">
                        <a:effectLst/>
                        <a:latin typeface="+mj-lt"/>
                        <a:ea typeface="PMingLiU"/>
                        <a:cs typeface="Times New Roman" panose="02020603050405020304" pitchFamily="18" charset="0"/>
                      </a:endParaRPr>
                    </a:p>
                    <a:p>
                      <a:pPr marL="38100" marR="38100" indent="0" algn="ctr" defTabSz="457200" rtl="0" eaLnBrk="1" fontAlgn="auto" latinLnBrk="0" hangingPunct="1">
                        <a:lnSpc>
                          <a:spcPct val="115000"/>
                        </a:lnSpc>
                        <a:spcBef>
                          <a:spcPts val="0"/>
                        </a:spcBef>
                        <a:spcAft>
                          <a:spcPts val="0"/>
                        </a:spcAft>
                        <a:buClrTx/>
                        <a:buSzTx/>
                        <a:buFontTx/>
                        <a:buNone/>
                        <a:tabLst/>
                        <a:defRPr/>
                      </a:pPr>
                      <a:r>
                        <a:rPr lang="en-NZ" sz="1400" b="1" dirty="0">
                          <a:effectLst/>
                        </a:rPr>
                        <a:t> </a:t>
                      </a:r>
                    </a:p>
                  </a:txBody>
                  <a:tcPr marL="0" marR="0" marT="0" marB="0">
                    <a:solidFill>
                      <a:schemeClr val="bg2">
                        <a:lumMod val="90000"/>
                      </a:schemeClr>
                    </a:solidFill>
                  </a:tcPr>
                </a:tc>
                <a:tc hMerge="1">
                  <a:txBody>
                    <a:bodyPr/>
                    <a:lstStyle/>
                    <a:p>
                      <a:endParaRPr lang="en-NZ"/>
                    </a:p>
                  </a:txBody>
                  <a:tcPr/>
                </a:tc>
                <a:tc>
                  <a:txBody>
                    <a:bodyPr/>
                    <a:lstStyle/>
                    <a:p>
                      <a:pPr marL="38100" marR="38100" algn="ctr">
                        <a:lnSpc>
                          <a:spcPct val="115000"/>
                        </a:lnSpc>
                        <a:spcAft>
                          <a:spcPts val="0"/>
                        </a:spcAft>
                      </a:pPr>
                      <a:r>
                        <a:rPr lang="en-NZ" sz="1800" b="1" dirty="0">
                          <a:solidFill>
                            <a:srgbClr val="000000"/>
                          </a:solidFill>
                          <a:effectLst/>
                          <a:latin typeface="Times New Roman" panose="02020603050405020304" pitchFamily="18" charset="0"/>
                          <a:ea typeface="PMingLiU"/>
                          <a:cs typeface="Times New Roman" panose="02020603050405020304" pitchFamily="18" charset="0"/>
                        </a:rPr>
                        <a:t>Mentoring</a:t>
                      </a:r>
                      <a:endParaRPr lang="en-NZ" sz="1800" dirty="0">
                        <a:effectLst/>
                        <a:latin typeface="Calibri" panose="020F0502020204030204" pitchFamily="34" charset="0"/>
                        <a:ea typeface="PMingLiU"/>
                        <a:cs typeface="Times New Roman" panose="02020603050405020304" pitchFamily="18" charset="0"/>
                      </a:endParaRPr>
                    </a:p>
                  </a:txBody>
                  <a:tcPr marL="114300" marR="11430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Mini-Enterprises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Visits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Donations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Community Projects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Employee Visits</a:t>
                      </a:r>
                      <a:endParaRPr lang="en-NZ" sz="18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r>
                        <a:rPr lang="en-NZ" sz="1800" b="1" kern="1200" dirty="0" smtClean="0">
                          <a:solidFill>
                            <a:schemeClr val="dk1"/>
                          </a:solidFill>
                          <a:effectLst/>
                          <a:latin typeface="+mn-lt"/>
                          <a:ea typeface="+mn-ea"/>
                          <a:cs typeface="+mn-cs"/>
                        </a:rPr>
                        <a:t>Products and Services</a:t>
                      </a:r>
                      <a:endParaRPr lang="en-NZ" sz="1800" dirty="0"/>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dirty="0">
                          <a:solidFill>
                            <a:srgbClr val="000000"/>
                          </a:solidFill>
                          <a:effectLst/>
                          <a:latin typeface="+mj-lt"/>
                          <a:ea typeface="PMingLiU"/>
                          <a:cs typeface="Times New Roman" panose="02020603050405020304" pitchFamily="18" charset="0"/>
                        </a:rPr>
                        <a:t>Work placements</a:t>
                      </a:r>
                      <a:endParaRPr lang="en-NZ" sz="18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dirty="0">
                          <a:solidFill>
                            <a:srgbClr val="000000"/>
                          </a:solidFill>
                          <a:effectLst/>
                          <a:latin typeface="+mj-lt"/>
                          <a:ea typeface="PMingLiU"/>
                          <a:cs typeface="Times New Roman" panose="02020603050405020304" pitchFamily="18" charset="0"/>
                        </a:rPr>
                        <a:t>Problem Solving</a:t>
                      </a:r>
                      <a:endParaRPr lang="en-NZ" sz="1800" dirty="0">
                        <a:effectLst/>
                        <a:latin typeface="+mj-lt"/>
                        <a:ea typeface="PMingLiU"/>
                        <a:cs typeface="Times New Roman" panose="02020603050405020304" pitchFamily="18" charset="0"/>
                      </a:endParaRPr>
                    </a:p>
                    <a:p>
                      <a:pPr marL="38100" marR="38100" algn="ctr">
                        <a:lnSpc>
                          <a:spcPct val="115000"/>
                        </a:lnSpc>
                        <a:spcAft>
                          <a:spcPts val="0"/>
                        </a:spcAft>
                      </a:pPr>
                      <a:r>
                        <a:rPr lang="en-NZ" sz="1800" b="1" dirty="0">
                          <a:solidFill>
                            <a:srgbClr val="000000"/>
                          </a:solidFill>
                          <a:effectLst/>
                          <a:latin typeface="+mj-lt"/>
                          <a:ea typeface="PMingLiU"/>
                          <a:cs typeface="Times New Roman" panose="02020603050405020304" pitchFamily="18" charset="0"/>
                        </a:rPr>
                        <a:t> </a:t>
                      </a:r>
                      <a:endParaRPr lang="en-NZ" sz="18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r>
              <a:tr h="404685">
                <a:tc rowSpan="5">
                  <a:txBody>
                    <a:bodyPr/>
                    <a:lstStyle/>
                    <a:p>
                      <a:pPr marL="38100" marR="38100" algn="just">
                        <a:lnSpc>
                          <a:spcPct val="115000"/>
                        </a:lnSpc>
                        <a:spcAft>
                          <a:spcPts val="0"/>
                        </a:spcAft>
                      </a:pPr>
                      <a:r>
                        <a:rPr lang="en-NZ" sz="1200" dirty="0">
                          <a:effectLst/>
                        </a:rPr>
                        <a:t> </a:t>
                      </a:r>
                      <a:endParaRPr lang="en-NZ" sz="1100" dirty="0">
                        <a:effectLst/>
                        <a:latin typeface="Calibri" panose="020F0502020204030204" pitchFamily="34" charset="0"/>
                        <a:ea typeface="PMingLiU"/>
                        <a:cs typeface="Times New Roman" panose="02020603050405020304" pitchFamily="18" charset="0"/>
                      </a:endParaRPr>
                    </a:p>
                  </a:txBody>
                  <a:tcPr marL="0" marR="0" marT="0" marB="0" anchor="ctr"/>
                </a:tc>
                <a:tc>
                  <a:txBody>
                    <a:bodyPr/>
                    <a:lstStyle/>
                    <a:p>
                      <a:pPr marL="38100" marR="38100" algn="just">
                        <a:lnSpc>
                          <a:spcPct val="115000"/>
                        </a:lnSpc>
                        <a:spcAft>
                          <a:spcPts val="0"/>
                        </a:spcAft>
                      </a:pPr>
                      <a:r>
                        <a:rPr lang="en-NZ" sz="1800" dirty="0" err="1" smtClean="0">
                          <a:effectLst/>
                        </a:rPr>
                        <a:t>Manufact</a:t>
                      </a:r>
                      <a:r>
                        <a:rPr lang="en-NZ" sz="1800" dirty="0" smtClean="0">
                          <a:effectLst/>
                        </a:rPr>
                        <a:t>/construction</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rgbClr val="E57575"/>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11%</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22%</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67%</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89%</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11%</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22%</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r>
              <a:tr h="404685">
                <a:tc vMerge="1">
                  <a:txBody>
                    <a:bodyPr/>
                    <a:lstStyle/>
                    <a:p>
                      <a:endParaRPr lang="en-NZ"/>
                    </a:p>
                  </a:txBody>
                  <a:tcPr/>
                </a:tc>
                <a:tc>
                  <a:txBody>
                    <a:bodyPr/>
                    <a:lstStyle/>
                    <a:p>
                      <a:pPr marL="38100" marR="38100" algn="just">
                        <a:lnSpc>
                          <a:spcPct val="115000"/>
                        </a:lnSpc>
                        <a:spcAft>
                          <a:spcPts val="0"/>
                        </a:spcAft>
                      </a:pPr>
                      <a:r>
                        <a:rPr lang="en-NZ" sz="1800" dirty="0" smtClean="0">
                          <a:effectLst/>
                        </a:rPr>
                        <a:t>Computer/IT/telecom’s</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3">
                        <a:lumMod val="60000"/>
                        <a:lumOff val="40000"/>
                      </a:schemeClr>
                    </a:solidFill>
                  </a:tcPr>
                </a:tc>
                <a:tc>
                  <a:txBody>
                    <a:bodyPr/>
                    <a:lstStyle/>
                    <a:p>
                      <a:pPr marL="38100" marR="38100" algn="ctr">
                        <a:lnSpc>
                          <a:spcPct val="115000"/>
                        </a:lnSpc>
                        <a:spcAft>
                          <a:spcPts val="0"/>
                        </a:spcAft>
                      </a:pPr>
                      <a:r>
                        <a:rPr lang="en-NZ" sz="1400" dirty="0">
                          <a:effectLst/>
                          <a:latin typeface="Times New Roman" panose="02020603050405020304" pitchFamily="18" charset="0"/>
                          <a:ea typeface="PMingLiU"/>
                          <a:cs typeface="Times New Roman" panose="02020603050405020304" pitchFamily="18" charset="0"/>
                        </a:rPr>
                        <a:t>75%</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50%</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50%</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25%</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38%</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50%</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r>
              <a:tr h="404685">
                <a:tc vMerge="1">
                  <a:txBody>
                    <a:bodyPr/>
                    <a:lstStyle/>
                    <a:p>
                      <a:endParaRPr lang="en-NZ"/>
                    </a:p>
                  </a:txBody>
                  <a:tcPr/>
                </a:tc>
                <a:tc>
                  <a:txBody>
                    <a:bodyPr/>
                    <a:lstStyle/>
                    <a:p>
                      <a:pPr marL="38100" marR="38100" algn="just">
                        <a:lnSpc>
                          <a:spcPct val="115000"/>
                        </a:lnSpc>
                        <a:spcAft>
                          <a:spcPts val="0"/>
                        </a:spcAft>
                      </a:pPr>
                      <a:r>
                        <a:rPr lang="en-NZ" sz="1800" dirty="0" smtClean="0">
                          <a:effectLst/>
                        </a:rPr>
                        <a:t>Business/bank/finance</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tx2">
                        <a:lumMod val="40000"/>
                        <a:lumOff val="60000"/>
                      </a:schemeClr>
                    </a:solidFill>
                  </a:tcPr>
                </a:tc>
                <a:tc>
                  <a:txBody>
                    <a:bodyPr/>
                    <a:lstStyle/>
                    <a:p>
                      <a:pPr marL="38100" marR="38100" algn="ctr">
                        <a:lnSpc>
                          <a:spcPct val="115000"/>
                        </a:lnSpc>
                        <a:spcAft>
                          <a:spcPts val="0"/>
                        </a:spcAft>
                      </a:pPr>
                      <a:r>
                        <a:rPr lang="en-NZ" sz="1400">
                          <a:effectLst/>
                          <a:latin typeface="Times New Roman" panose="02020603050405020304" pitchFamily="18" charset="0"/>
                          <a:ea typeface="PMingLiU"/>
                          <a:cs typeface="Times New Roman" panose="02020603050405020304" pitchFamily="18" charset="0"/>
                        </a:rPr>
                        <a:t>63%</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56%</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38%</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31%</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50%</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6%</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r>
              <a:tr h="404685">
                <a:tc vMerge="1">
                  <a:txBody>
                    <a:bodyPr/>
                    <a:lstStyle/>
                    <a:p>
                      <a:endParaRPr lang="en-NZ"/>
                    </a:p>
                  </a:txBody>
                  <a:tcPr/>
                </a:tc>
                <a:tc>
                  <a:txBody>
                    <a:bodyPr/>
                    <a:lstStyle/>
                    <a:p>
                      <a:pPr marL="38100" marR="38100" algn="just">
                        <a:lnSpc>
                          <a:spcPct val="115000"/>
                        </a:lnSpc>
                        <a:spcAft>
                          <a:spcPts val="0"/>
                        </a:spcAft>
                      </a:pPr>
                      <a:r>
                        <a:rPr lang="en-NZ" sz="1800" dirty="0" smtClean="0">
                          <a:effectLst/>
                        </a:rPr>
                        <a:t>Education/government</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4">
                        <a:lumMod val="60000"/>
                        <a:lumOff val="40000"/>
                      </a:schemeClr>
                    </a:solidFill>
                  </a:tcPr>
                </a:tc>
                <a:tc>
                  <a:txBody>
                    <a:bodyPr/>
                    <a:lstStyle/>
                    <a:p>
                      <a:pPr marL="38100"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86%</a:t>
                      </a:r>
                      <a:endParaRPr lang="en-NZ" sz="1400">
                        <a:effectLst/>
                        <a:latin typeface="Calibri" panose="020F0502020204030204" pitchFamily="34" charset="0"/>
                        <a:ea typeface="PMingLiU"/>
                        <a:cs typeface="Times New Roman" panose="02020603050405020304" pitchFamily="18" charset="0"/>
                      </a:endParaRPr>
                    </a:p>
                  </a:txBody>
                  <a:tcPr marL="0" marR="0" marT="0" marB="0">
                    <a:lnR w="12700" cap="flat" cmpd="sng" algn="ctr">
                      <a:solidFill>
                        <a:schemeClr val="bg1"/>
                      </a:solidFill>
                      <a:prstDash val="solid"/>
                      <a:round/>
                      <a:headEnd type="none" w="med" len="med"/>
                      <a:tailEnd type="none" w="med" len="med"/>
                    </a:lnR>
                    <a:solidFill>
                      <a:schemeClr val="accent6">
                        <a:lumMod val="40000"/>
                        <a:lumOff val="60000"/>
                      </a:schemeClr>
                    </a:solidFill>
                  </a:tcPr>
                </a:tc>
                <a:tc>
                  <a:txBody>
                    <a:bodyPr/>
                    <a:lstStyle/>
                    <a:p>
                      <a:pPr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72%</a:t>
                      </a:r>
                      <a:endParaRPr lang="en-NZ" sz="1400" dirty="0">
                        <a:effectLst/>
                        <a:latin typeface="Calibri" panose="020F0502020204030204" pitchFamily="34" charset="0"/>
                        <a:ea typeface="PMingLiU"/>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solidFill>
                      <a:schemeClr val="accent6">
                        <a:lumMod val="40000"/>
                        <a:lumOff val="60000"/>
                      </a:schemeClr>
                    </a:solidFill>
                  </a:tcPr>
                </a:tc>
                <a:tc>
                  <a:txBody>
                    <a:bodyPr/>
                    <a:lstStyle/>
                    <a:p>
                      <a:pPr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14%</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15000"/>
                        </a:lnSpc>
                        <a:spcAft>
                          <a:spcPts val="0"/>
                        </a:spcAft>
                      </a:pPr>
                      <a:r>
                        <a:rPr lang="en-NZ" sz="1400">
                          <a:effectLst/>
                          <a:latin typeface="Times New Roman" panose="02020603050405020304" pitchFamily="18" charset="0"/>
                          <a:ea typeface="PMingLiU"/>
                          <a:cs typeface="Times New Roman" panose="02020603050405020304" pitchFamily="18" charset="0"/>
                        </a:rPr>
                        <a:t>0%</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15000"/>
                        </a:lnSpc>
                        <a:spcAft>
                          <a:spcPts val="0"/>
                        </a:spcAft>
                        <a:tabLst>
                          <a:tab pos="433705" algn="l"/>
                        </a:tabLst>
                      </a:pPr>
                      <a:r>
                        <a:rPr lang="en-NZ" sz="1400">
                          <a:effectLst/>
                          <a:latin typeface="Times New Roman" panose="02020603050405020304" pitchFamily="18" charset="0"/>
                          <a:ea typeface="PMingLiU"/>
                          <a:cs typeface="Times New Roman" panose="02020603050405020304" pitchFamily="18" charset="0"/>
                        </a:rPr>
                        <a:t>71%</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tabLst>
                          <a:tab pos="433705" algn="l"/>
                        </a:tabLst>
                      </a:pPr>
                      <a:r>
                        <a:rPr lang="en-NZ" sz="1400" dirty="0">
                          <a:effectLst/>
                          <a:latin typeface="Times New Roman" panose="02020603050405020304" pitchFamily="18" charset="0"/>
                          <a:ea typeface="PMingLiU"/>
                          <a:cs typeface="Times New Roman" panose="02020603050405020304" pitchFamily="18" charset="0"/>
                        </a:rPr>
                        <a:t>72%</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57%</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0%</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57%</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r>
              <a:tr h="650406">
                <a:tc vMerge="1">
                  <a:txBody>
                    <a:bodyPr/>
                    <a:lstStyle/>
                    <a:p>
                      <a:endParaRPr lang="en-NZ"/>
                    </a:p>
                  </a:txBody>
                  <a:tcPr/>
                </a:tc>
                <a:tc>
                  <a:txBody>
                    <a:bodyPr/>
                    <a:lstStyle/>
                    <a:p>
                      <a:pPr marL="38100" marR="38100" algn="l">
                        <a:lnSpc>
                          <a:spcPct val="100000"/>
                        </a:lnSpc>
                        <a:spcAft>
                          <a:spcPts val="0"/>
                        </a:spcAft>
                      </a:pPr>
                      <a:r>
                        <a:rPr lang="en-NZ" sz="1800" b="1" kern="1200" dirty="0" smtClean="0">
                          <a:solidFill>
                            <a:schemeClr val="dk1"/>
                          </a:solidFill>
                          <a:effectLst/>
                          <a:latin typeface="+mn-lt"/>
                          <a:ea typeface="+mn-ea"/>
                          <a:cs typeface="+mn-cs"/>
                        </a:rPr>
                        <a:t>Percentage of ‘yes’ responses per interaction</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58%</a:t>
                      </a:r>
                      <a:endParaRPr lang="en-NZ" sz="1400">
                        <a:effectLst/>
                        <a:latin typeface="Calibri" panose="020F0502020204030204" pitchFamily="34" charset="0"/>
                        <a:ea typeface="PMingLiU"/>
                        <a:cs typeface="Times New Roman" panose="02020603050405020304" pitchFamily="18" charset="0"/>
                      </a:endParaRPr>
                    </a:p>
                  </a:txBody>
                  <a:tcPr marL="0" marR="0" marT="0" marB="0">
                    <a:lnR w="127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53%</a:t>
                      </a:r>
                      <a:endParaRPr lang="en-NZ" sz="1400">
                        <a:effectLst/>
                        <a:latin typeface="Calibri" panose="020F0502020204030204" pitchFamily="34" charset="0"/>
                        <a:ea typeface="PMingLiU"/>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53%</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48%</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45%</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b="1" dirty="0">
                          <a:solidFill>
                            <a:srgbClr val="000000"/>
                          </a:solidFill>
                          <a:effectLst/>
                          <a:latin typeface="Times New Roman" panose="02020603050405020304" pitchFamily="18" charset="0"/>
                          <a:ea typeface="PMingLiU"/>
                          <a:cs typeface="Times New Roman" panose="02020603050405020304" pitchFamily="18" charset="0"/>
                        </a:rPr>
                        <a:t>45%</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b="1" dirty="0" smtClean="0">
                          <a:effectLst/>
                          <a:latin typeface="Calibri" panose="020F0502020204030204" pitchFamily="34" charset="0"/>
                          <a:ea typeface="PMingLiU"/>
                          <a:cs typeface="Times New Roman" panose="02020603050405020304" pitchFamily="18" charset="0"/>
                        </a:rPr>
                        <a:t>43%           </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b="1" dirty="0" smtClean="0">
                          <a:effectLst/>
                          <a:latin typeface="Calibri" panose="020F0502020204030204" pitchFamily="34" charset="0"/>
                          <a:ea typeface="PMingLiU"/>
                          <a:cs typeface="Times New Roman" panose="02020603050405020304" pitchFamily="18" charset="0"/>
                        </a:rPr>
                        <a:t>38%</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b="1" dirty="0" smtClean="0">
                          <a:effectLst/>
                          <a:latin typeface="Calibri" panose="020F0502020204030204" pitchFamily="34" charset="0"/>
                          <a:ea typeface="PMingLiU"/>
                          <a:cs typeface="Times New Roman" panose="02020603050405020304" pitchFamily="18" charset="0"/>
                        </a:rPr>
                        <a:t>28%</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043953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2880" y="437458"/>
            <a:ext cx="2980944" cy="1569660"/>
          </a:xfrm>
          <a:prstGeom prst="rect">
            <a:avLst/>
          </a:prstGeom>
          <a:ln>
            <a:solidFill>
              <a:schemeClr val="accent3">
                <a:lumMod val="50000"/>
              </a:schemeClr>
            </a:solidFill>
          </a:ln>
        </p:spPr>
        <p:txBody>
          <a:bodyPr vert="horz" wrap="square" rtlCol="0">
            <a:spAutoFit/>
          </a:bodyPr>
          <a:lstStyle/>
          <a:p>
            <a:pPr algn="ctr"/>
            <a:r>
              <a:rPr lang="en-NZ" sz="2400" b="1" dirty="0" smtClean="0">
                <a:solidFill>
                  <a:schemeClr val="accent3">
                    <a:lumMod val="75000"/>
                  </a:schemeClr>
                </a:solidFill>
              </a:rPr>
              <a:t>Percentage of business sectors</a:t>
            </a:r>
          </a:p>
          <a:p>
            <a:pPr algn="ctr"/>
            <a:r>
              <a:rPr lang="en-NZ" sz="2400" b="1" dirty="0" smtClean="0">
                <a:solidFill>
                  <a:schemeClr val="accent3">
                    <a:lumMod val="75000"/>
                  </a:schemeClr>
                </a:solidFill>
              </a:rPr>
              <a:t> providing each interaction</a:t>
            </a:r>
          </a:p>
        </p:txBody>
      </p:sp>
      <p:graphicFrame>
        <p:nvGraphicFramePr>
          <p:cNvPr id="8" name="Table 7"/>
          <p:cNvGraphicFramePr>
            <a:graphicFrameLocks noGrp="1"/>
          </p:cNvGraphicFramePr>
          <p:nvPr>
            <p:extLst>
              <p:ext uri="{D42A27DB-BD31-4B8C-83A1-F6EECF244321}">
                <p14:modId xmlns:p14="http://schemas.microsoft.com/office/powerpoint/2010/main" val="617903862"/>
              </p:ext>
            </p:extLst>
          </p:nvPr>
        </p:nvGraphicFramePr>
        <p:xfrm>
          <a:off x="182880" y="2341804"/>
          <a:ext cx="8723373" cy="3829231"/>
        </p:xfrm>
        <a:graphic>
          <a:graphicData uri="http://schemas.openxmlformats.org/drawingml/2006/table">
            <a:tbl>
              <a:tblPr>
                <a:tableStyleId>{5C22544A-7EE6-4342-B048-85BDC9FD1C3A}</a:tableStyleId>
              </a:tblPr>
              <a:tblGrid>
                <a:gridCol w="28716"/>
                <a:gridCol w="2462664"/>
                <a:gridCol w="584692"/>
                <a:gridCol w="615222"/>
                <a:gridCol w="610755"/>
                <a:gridCol w="796637"/>
                <a:gridCol w="703695"/>
                <a:gridCol w="730248"/>
                <a:gridCol w="730248"/>
                <a:gridCol w="730248"/>
                <a:gridCol w="730248"/>
              </a:tblGrid>
              <a:tr h="1387531">
                <a:tc gridSpan="2">
                  <a:txBody>
                    <a:bodyPr/>
                    <a:lstStyle/>
                    <a:p>
                      <a:pPr marL="38100" marR="38100" indent="0" algn="ctr" defTabSz="457200" rtl="0" eaLnBrk="1" fontAlgn="auto" latinLnBrk="0" hangingPunct="1">
                        <a:lnSpc>
                          <a:spcPct val="115000"/>
                        </a:lnSpc>
                        <a:spcBef>
                          <a:spcPts val="0"/>
                        </a:spcBef>
                        <a:spcAft>
                          <a:spcPts val="0"/>
                        </a:spcAft>
                        <a:buClrTx/>
                        <a:buSzTx/>
                        <a:buFontTx/>
                        <a:buNone/>
                        <a:tabLst/>
                        <a:defRPr/>
                      </a:pPr>
                      <a:endParaRPr lang="en-NZ" sz="1400" b="1" dirty="0" smtClean="0">
                        <a:effectLst/>
                      </a:endParaRPr>
                    </a:p>
                    <a:p>
                      <a:pPr marL="38100" marR="38100" indent="0" algn="ctr" defTabSz="457200" rtl="0" eaLnBrk="1" fontAlgn="auto" latinLnBrk="0" hangingPunct="1">
                        <a:lnSpc>
                          <a:spcPct val="115000"/>
                        </a:lnSpc>
                        <a:spcBef>
                          <a:spcPts val="0"/>
                        </a:spcBef>
                        <a:spcAft>
                          <a:spcPts val="0"/>
                        </a:spcAft>
                        <a:buClrTx/>
                        <a:buSzTx/>
                        <a:buFontTx/>
                        <a:buNone/>
                        <a:tabLst/>
                        <a:defRPr/>
                      </a:pPr>
                      <a:endParaRPr lang="en-NZ" sz="1400" b="1" dirty="0" smtClean="0">
                        <a:effectLst/>
                      </a:endParaRPr>
                    </a:p>
                    <a:p>
                      <a:pPr marL="38100" marR="38100" indent="0" algn="ctr" defTabSz="457200" rtl="0" eaLnBrk="1" fontAlgn="auto" latinLnBrk="0" hangingPunct="1">
                        <a:lnSpc>
                          <a:spcPct val="115000"/>
                        </a:lnSpc>
                        <a:spcBef>
                          <a:spcPts val="0"/>
                        </a:spcBef>
                        <a:spcAft>
                          <a:spcPts val="0"/>
                        </a:spcAft>
                        <a:buClrTx/>
                        <a:buSzTx/>
                        <a:buFontTx/>
                        <a:buNone/>
                        <a:tabLst/>
                        <a:defRPr/>
                      </a:pPr>
                      <a:r>
                        <a:rPr lang="en-NZ" sz="2400" b="1" dirty="0" smtClean="0">
                          <a:effectLst/>
                          <a:latin typeface="+mj-lt"/>
                        </a:rPr>
                        <a:t>Industry sectors</a:t>
                      </a:r>
                      <a:endParaRPr lang="en-NZ" sz="2400" b="1" dirty="0" smtClean="0">
                        <a:effectLst/>
                        <a:latin typeface="+mj-lt"/>
                        <a:ea typeface="PMingLiU"/>
                        <a:cs typeface="Times New Roman" panose="02020603050405020304" pitchFamily="18" charset="0"/>
                      </a:endParaRPr>
                    </a:p>
                    <a:p>
                      <a:pPr marL="38100" marR="38100" indent="0" algn="ctr" defTabSz="457200" rtl="0" eaLnBrk="1" fontAlgn="auto" latinLnBrk="0" hangingPunct="1">
                        <a:lnSpc>
                          <a:spcPct val="115000"/>
                        </a:lnSpc>
                        <a:spcBef>
                          <a:spcPts val="0"/>
                        </a:spcBef>
                        <a:spcAft>
                          <a:spcPts val="0"/>
                        </a:spcAft>
                        <a:buClrTx/>
                        <a:buSzTx/>
                        <a:buFontTx/>
                        <a:buNone/>
                        <a:tabLst/>
                        <a:defRPr/>
                      </a:pPr>
                      <a:r>
                        <a:rPr lang="en-NZ" sz="1400" b="1" dirty="0">
                          <a:effectLst/>
                        </a:rPr>
                        <a:t> </a:t>
                      </a:r>
                    </a:p>
                  </a:txBody>
                  <a:tcPr marL="0" marR="0" marT="0" marB="0">
                    <a:solidFill>
                      <a:schemeClr val="bg2">
                        <a:lumMod val="90000"/>
                      </a:schemeClr>
                    </a:solidFill>
                  </a:tcPr>
                </a:tc>
                <a:tc hMerge="1">
                  <a:txBody>
                    <a:bodyPr/>
                    <a:lstStyle/>
                    <a:p>
                      <a:endParaRPr lang="en-NZ"/>
                    </a:p>
                  </a:txBody>
                  <a:tcPr/>
                </a:tc>
                <a:tc>
                  <a:txBody>
                    <a:bodyPr/>
                    <a:lstStyle/>
                    <a:p>
                      <a:pPr marL="38100" marR="38100" algn="ctr">
                        <a:lnSpc>
                          <a:spcPct val="115000"/>
                        </a:lnSpc>
                        <a:spcAft>
                          <a:spcPts val="0"/>
                        </a:spcAft>
                      </a:pPr>
                      <a:r>
                        <a:rPr lang="en-NZ" sz="1800" b="1" dirty="0">
                          <a:solidFill>
                            <a:srgbClr val="000000"/>
                          </a:solidFill>
                          <a:effectLst/>
                          <a:latin typeface="Times New Roman" panose="02020603050405020304" pitchFamily="18" charset="0"/>
                          <a:ea typeface="PMingLiU"/>
                          <a:cs typeface="Times New Roman" panose="02020603050405020304" pitchFamily="18" charset="0"/>
                        </a:rPr>
                        <a:t>Mentoring</a:t>
                      </a:r>
                      <a:endParaRPr lang="en-NZ" sz="1800" dirty="0">
                        <a:effectLst/>
                        <a:latin typeface="Calibri" panose="020F0502020204030204" pitchFamily="34" charset="0"/>
                        <a:ea typeface="PMingLiU"/>
                        <a:cs typeface="Times New Roman" panose="02020603050405020304" pitchFamily="18" charset="0"/>
                      </a:endParaRPr>
                    </a:p>
                  </a:txBody>
                  <a:tcPr marL="114300" marR="11430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Mini-Enterprises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Visits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Donations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Community Projects</a:t>
                      </a:r>
                      <a:endParaRPr lang="en-NZ" sz="14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kern="1200" dirty="0" smtClean="0">
                          <a:solidFill>
                            <a:schemeClr val="dk1"/>
                          </a:solidFill>
                          <a:effectLst/>
                          <a:latin typeface="+mn-lt"/>
                          <a:ea typeface="+mn-ea"/>
                          <a:cs typeface="+mn-cs"/>
                        </a:rPr>
                        <a:t>Employee Visits</a:t>
                      </a:r>
                      <a:endParaRPr lang="en-NZ" sz="18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r>
                        <a:rPr lang="en-NZ" sz="1800" b="1" kern="1200" dirty="0" smtClean="0">
                          <a:solidFill>
                            <a:schemeClr val="dk1"/>
                          </a:solidFill>
                          <a:effectLst/>
                          <a:latin typeface="+mn-lt"/>
                          <a:ea typeface="+mn-ea"/>
                          <a:cs typeface="+mn-cs"/>
                        </a:rPr>
                        <a:t>Products and Services</a:t>
                      </a:r>
                      <a:endParaRPr lang="en-NZ" sz="1800" dirty="0"/>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dirty="0">
                          <a:solidFill>
                            <a:srgbClr val="000000"/>
                          </a:solidFill>
                          <a:effectLst/>
                          <a:latin typeface="+mj-lt"/>
                          <a:ea typeface="PMingLiU"/>
                          <a:cs typeface="Times New Roman" panose="02020603050405020304" pitchFamily="18" charset="0"/>
                        </a:rPr>
                        <a:t>Work placements</a:t>
                      </a:r>
                      <a:endParaRPr lang="en-NZ" sz="18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c>
                  <a:txBody>
                    <a:bodyPr/>
                    <a:lstStyle/>
                    <a:p>
                      <a:pPr marL="38100" marR="38100" algn="ctr">
                        <a:lnSpc>
                          <a:spcPct val="115000"/>
                        </a:lnSpc>
                        <a:spcAft>
                          <a:spcPts val="0"/>
                        </a:spcAft>
                      </a:pPr>
                      <a:r>
                        <a:rPr lang="en-NZ" sz="1800" b="1" dirty="0">
                          <a:solidFill>
                            <a:srgbClr val="000000"/>
                          </a:solidFill>
                          <a:effectLst/>
                          <a:latin typeface="+mj-lt"/>
                          <a:ea typeface="PMingLiU"/>
                          <a:cs typeface="Times New Roman" panose="02020603050405020304" pitchFamily="18" charset="0"/>
                        </a:rPr>
                        <a:t>Problem Solving</a:t>
                      </a:r>
                      <a:endParaRPr lang="en-NZ" sz="1800" dirty="0">
                        <a:effectLst/>
                        <a:latin typeface="+mj-lt"/>
                        <a:ea typeface="PMingLiU"/>
                        <a:cs typeface="Times New Roman" panose="02020603050405020304" pitchFamily="18" charset="0"/>
                      </a:endParaRPr>
                    </a:p>
                    <a:p>
                      <a:pPr marL="38100" marR="38100" algn="ctr">
                        <a:lnSpc>
                          <a:spcPct val="115000"/>
                        </a:lnSpc>
                        <a:spcAft>
                          <a:spcPts val="0"/>
                        </a:spcAft>
                      </a:pPr>
                      <a:r>
                        <a:rPr lang="en-NZ" sz="1800" b="1" dirty="0">
                          <a:solidFill>
                            <a:srgbClr val="000000"/>
                          </a:solidFill>
                          <a:effectLst/>
                          <a:latin typeface="+mj-lt"/>
                          <a:ea typeface="PMingLiU"/>
                          <a:cs typeface="Times New Roman" panose="02020603050405020304" pitchFamily="18" charset="0"/>
                        </a:rPr>
                        <a:t> </a:t>
                      </a:r>
                      <a:endParaRPr lang="en-NZ" sz="1800" dirty="0">
                        <a:effectLst/>
                        <a:latin typeface="+mj-lt"/>
                        <a:ea typeface="PMingLiU"/>
                        <a:cs typeface="Times New Roman" panose="02020603050405020304" pitchFamily="18" charset="0"/>
                      </a:endParaRPr>
                    </a:p>
                  </a:txBody>
                  <a:tcPr marL="0" marR="0" marT="0" marB="0" vert="vert270">
                    <a:solidFill>
                      <a:schemeClr val="bg2">
                        <a:lumMod val="90000"/>
                      </a:schemeClr>
                    </a:solidFill>
                  </a:tcPr>
                </a:tc>
              </a:tr>
              <a:tr h="404685">
                <a:tc rowSpan="5">
                  <a:txBody>
                    <a:bodyPr/>
                    <a:lstStyle/>
                    <a:p>
                      <a:pPr marL="38100" marR="38100" algn="just">
                        <a:lnSpc>
                          <a:spcPct val="115000"/>
                        </a:lnSpc>
                        <a:spcAft>
                          <a:spcPts val="0"/>
                        </a:spcAft>
                      </a:pPr>
                      <a:r>
                        <a:rPr lang="en-NZ" sz="1200" dirty="0">
                          <a:effectLst/>
                        </a:rPr>
                        <a:t> </a:t>
                      </a:r>
                      <a:endParaRPr lang="en-NZ" sz="1100" dirty="0">
                        <a:effectLst/>
                        <a:latin typeface="Calibri" panose="020F0502020204030204" pitchFamily="34" charset="0"/>
                        <a:ea typeface="PMingLiU"/>
                        <a:cs typeface="Times New Roman" panose="02020603050405020304" pitchFamily="18" charset="0"/>
                      </a:endParaRPr>
                    </a:p>
                  </a:txBody>
                  <a:tcPr marL="0" marR="0" marT="0" marB="0" anchor="ctr"/>
                </a:tc>
                <a:tc>
                  <a:txBody>
                    <a:bodyPr/>
                    <a:lstStyle/>
                    <a:p>
                      <a:pPr marL="38100" marR="38100" algn="just">
                        <a:lnSpc>
                          <a:spcPct val="115000"/>
                        </a:lnSpc>
                        <a:spcAft>
                          <a:spcPts val="0"/>
                        </a:spcAft>
                      </a:pPr>
                      <a:r>
                        <a:rPr lang="en-NZ" sz="1800" dirty="0" err="1" smtClean="0">
                          <a:effectLst/>
                        </a:rPr>
                        <a:t>Manufact</a:t>
                      </a:r>
                      <a:r>
                        <a:rPr lang="en-NZ" sz="1800" dirty="0" smtClean="0">
                          <a:effectLst/>
                        </a:rPr>
                        <a:t>/construction</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rgbClr val="E57575"/>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11%</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22%</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67%</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89%</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11%</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22%</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r>
              <a:tr h="404685">
                <a:tc vMerge="1">
                  <a:txBody>
                    <a:bodyPr/>
                    <a:lstStyle/>
                    <a:p>
                      <a:endParaRPr lang="en-NZ"/>
                    </a:p>
                  </a:txBody>
                  <a:tcPr/>
                </a:tc>
                <a:tc>
                  <a:txBody>
                    <a:bodyPr/>
                    <a:lstStyle/>
                    <a:p>
                      <a:pPr marL="38100" marR="38100" algn="just">
                        <a:lnSpc>
                          <a:spcPct val="115000"/>
                        </a:lnSpc>
                        <a:spcAft>
                          <a:spcPts val="0"/>
                        </a:spcAft>
                      </a:pPr>
                      <a:r>
                        <a:rPr lang="en-NZ" sz="1800" dirty="0" smtClean="0">
                          <a:effectLst/>
                        </a:rPr>
                        <a:t>Computer/IT/telecom’s</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3">
                        <a:lumMod val="60000"/>
                        <a:lumOff val="40000"/>
                      </a:schemeClr>
                    </a:solidFill>
                  </a:tcPr>
                </a:tc>
                <a:tc>
                  <a:txBody>
                    <a:bodyPr/>
                    <a:lstStyle/>
                    <a:p>
                      <a:pPr marL="38100" marR="38100" algn="ctr">
                        <a:lnSpc>
                          <a:spcPct val="115000"/>
                        </a:lnSpc>
                        <a:spcAft>
                          <a:spcPts val="0"/>
                        </a:spcAft>
                      </a:pPr>
                      <a:r>
                        <a:rPr lang="en-NZ" sz="1400" dirty="0">
                          <a:effectLst/>
                          <a:latin typeface="Times New Roman" panose="02020603050405020304" pitchFamily="18" charset="0"/>
                          <a:ea typeface="PMingLiU"/>
                          <a:cs typeface="Times New Roman" panose="02020603050405020304" pitchFamily="18" charset="0"/>
                        </a:rPr>
                        <a:t>75%</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50%</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50%</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25%</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38%</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50%</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r>
              <a:tr h="404685">
                <a:tc vMerge="1">
                  <a:txBody>
                    <a:bodyPr/>
                    <a:lstStyle/>
                    <a:p>
                      <a:endParaRPr lang="en-NZ"/>
                    </a:p>
                  </a:txBody>
                  <a:tcPr/>
                </a:tc>
                <a:tc>
                  <a:txBody>
                    <a:bodyPr/>
                    <a:lstStyle/>
                    <a:p>
                      <a:pPr marL="38100" marR="38100" algn="just">
                        <a:lnSpc>
                          <a:spcPct val="115000"/>
                        </a:lnSpc>
                        <a:spcAft>
                          <a:spcPts val="0"/>
                        </a:spcAft>
                      </a:pPr>
                      <a:r>
                        <a:rPr lang="en-NZ" sz="1800" dirty="0" smtClean="0">
                          <a:effectLst/>
                        </a:rPr>
                        <a:t>Business/bank/finance</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tx2">
                        <a:lumMod val="40000"/>
                        <a:lumOff val="60000"/>
                      </a:schemeClr>
                    </a:solidFill>
                  </a:tcPr>
                </a:tc>
                <a:tc>
                  <a:txBody>
                    <a:bodyPr/>
                    <a:lstStyle/>
                    <a:p>
                      <a:pPr marL="38100" marR="38100" algn="ctr">
                        <a:lnSpc>
                          <a:spcPct val="115000"/>
                        </a:lnSpc>
                        <a:spcAft>
                          <a:spcPts val="0"/>
                        </a:spcAft>
                      </a:pPr>
                      <a:r>
                        <a:rPr lang="en-NZ" sz="1400">
                          <a:effectLst/>
                          <a:latin typeface="Times New Roman" panose="02020603050405020304" pitchFamily="18" charset="0"/>
                          <a:ea typeface="PMingLiU"/>
                          <a:cs typeface="Times New Roman" panose="02020603050405020304" pitchFamily="18" charset="0"/>
                        </a:rPr>
                        <a:t>63%</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56%</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63%</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38%</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31%</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44%</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50%</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6%</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r>
              <a:tr h="404685">
                <a:tc vMerge="1">
                  <a:txBody>
                    <a:bodyPr/>
                    <a:lstStyle/>
                    <a:p>
                      <a:endParaRPr lang="en-NZ"/>
                    </a:p>
                  </a:txBody>
                  <a:tcPr/>
                </a:tc>
                <a:tc>
                  <a:txBody>
                    <a:bodyPr/>
                    <a:lstStyle/>
                    <a:p>
                      <a:pPr marL="38100" marR="38100" algn="just">
                        <a:lnSpc>
                          <a:spcPct val="115000"/>
                        </a:lnSpc>
                        <a:spcAft>
                          <a:spcPts val="0"/>
                        </a:spcAft>
                      </a:pPr>
                      <a:r>
                        <a:rPr lang="en-NZ" sz="1800" dirty="0" smtClean="0">
                          <a:effectLst/>
                        </a:rPr>
                        <a:t>Education/government</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4">
                        <a:lumMod val="60000"/>
                        <a:lumOff val="40000"/>
                      </a:schemeClr>
                    </a:solidFill>
                  </a:tcPr>
                </a:tc>
                <a:tc>
                  <a:txBody>
                    <a:bodyPr/>
                    <a:lstStyle/>
                    <a:p>
                      <a:pPr marL="38100" marR="38100"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86%</a:t>
                      </a:r>
                      <a:endParaRPr lang="en-NZ" sz="1400">
                        <a:effectLst/>
                        <a:latin typeface="Calibri" panose="020F0502020204030204" pitchFamily="34" charset="0"/>
                        <a:ea typeface="PMingLiU"/>
                        <a:cs typeface="Times New Roman" panose="02020603050405020304" pitchFamily="18" charset="0"/>
                      </a:endParaRPr>
                    </a:p>
                  </a:txBody>
                  <a:tcPr marL="0" marR="0" marT="0" marB="0">
                    <a:lnR w="12700" cap="flat" cmpd="sng" algn="ctr">
                      <a:solidFill>
                        <a:schemeClr val="bg1"/>
                      </a:solidFill>
                      <a:prstDash val="solid"/>
                      <a:round/>
                      <a:headEnd type="none" w="med" len="med"/>
                      <a:tailEnd type="none" w="med" len="med"/>
                    </a:lnR>
                    <a:solidFill>
                      <a:schemeClr val="accent6">
                        <a:lumMod val="40000"/>
                        <a:lumOff val="60000"/>
                      </a:schemeClr>
                    </a:solidFill>
                  </a:tcPr>
                </a:tc>
                <a:tc>
                  <a:txBody>
                    <a:bodyPr/>
                    <a:lstStyle/>
                    <a:p>
                      <a:pPr algn="ctr">
                        <a:lnSpc>
                          <a:spcPct val="115000"/>
                        </a:lnSpc>
                        <a:spcAft>
                          <a:spcPts val="0"/>
                        </a:spcAft>
                      </a:pPr>
                      <a:r>
                        <a:rPr lang="en-NZ" sz="1400" dirty="0">
                          <a:solidFill>
                            <a:srgbClr val="000000"/>
                          </a:solidFill>
                          <a:effectLst/>
                          <a:latin typeface="Times New Roman" panose="02020603050405020304" pitchFamily="18" charset="0"/>
                          <a:ea typeface="PMingLiU"/>
                          <a:cs typeface="Times New Roman" panose="02020603050405020304" pitchFamily="18" charset="0"/>
                        </a:rPr>
                        <a:t>72%</a:t>
                      </a:r>
                      <a:endParaRPr lang="en-NZ" sz="1400" dirty="0">
                        <a:effectLst/>
                        <a:latin typeface="Calibri" panose="020F0502020204030204" pitchFamily="34" charset="0"/>
                        <a:ea typeface="PMingLiU"/>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solidFill>
                      <a:schemeClr val="accent6">
                        <a:lumMod val="40000"/>
                        <a:lumOff val="60000"/>
                      </a:schemeClr>
                    </a:solidFill>
                  </a:tcPr>
                </a:tc>
                <a:tc>
                  <a:txBody>
                    <a:bodyPr/>
                    <a:lstStyle/>
                    <a:p>
                      <a:pPr algn="ctr">
                        <a:lnSpc>
                          <a:spcPct val="115000"/>
                        </a:lnSpc>
                        <a:spcAft>
                          <a:spcPts val="0"/>
                        </a:spcAft>
                      </a:pPr>
                      <a:r>
                        <a:rPr lang="en-NZ" sz="1400">
                          <a:solidFill>
                            <a:srgbClr val="000000"/>
                          </a:solidFill>
                          <a:effectLst/>
                          <a:latin typeface="Times New Roman" panose="02020603050405020304" pitchFamily="18" charset="0"/>
                          <a:ea typeface="PMingLiU"/>
                          <a:cs typeface="Times New Roman" panose="02020603050405020304" pitchFamily="18" charset="0"/>
                        </a:rPr>
                        <a:t>14%</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15000"/>
                        </a:lnSpc>
                        <a:spcAft>
                          <a:spcPts val="0"/>
                        </a:spcAft>
                      </a:pPr>
                      <a:r>
                        <a:rPr lang="en-NZ" sz="1400">
                          <a:effectLst/>
                          <a:latin typeface="Times New Roman" panose="02020603050405020304" pitchFamily="18" charset="0"/>
                          <a:ea typeface="PMingLiU"/>
                          <a:cs typeface="Times New Roman" panose="02020603050405020304" pitchFamily="18" charset="0"/>
                        </a:rPr>
                        <a:t>0%</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15000"/>
                        </a:lnSpc>
                        <a:spcAft>
                          <a:spcPts val="0"/>
                        </a:spcAft>
                        <a:tabLst>
                          <a:tab pos="433705" algn="l"/>
                        </a:tabLst>
                      </a:pPr>
                      <a:r>
                        <a:rPr lang="en-NZ" sz="1400">
                          <a:effectLst/>
                          <a:latin typeface="Times New Roman" panose="02020603050405020304" pitchFamily="18" charset="0"/>
                          <a:ea typeface="PMingLiU"/>
                          <a:cs typeface="Times New Roman" panose="02020603050405020304" pitchFamily="18" charset="0"/>
                        </a:rPr>
                        <a:t>71%</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tabLst>
                          <a:tab pos="433705" algn="l"/>
                        </a:tabLst>
                      </a:pPr>
                      <a:r>
                        <a:rPr lang="en-NZ" sz="1400" dirty="0">
                          <a:effectLst/>
                          <a:latin typeface="Times New Roman" panose="02020603050405020304" pitchFamily="18" charset="0"/>
                          <a:ea typeface="PMingLiU"/>
                          <a:cs typeface="Times New Roman" panose="02020603050405020304" pitchFamily="18" charset="0"/>
                        </a:rPr>
                        <a:t>72%</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57%</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c>
                  <a:txBody>
                    <a:bodyPr/>
                    <a:lstStyle/>
                    <a:p>
                      <a:pPr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0%</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algn="ctr">
                        <a:lnSpc>
                          <a:spcPct val="115000"/>
                        </a:lnSpc>
                        <a:spcAft>
                          <a:spcPts val="0"/>
                        </a:spcAft>
                      </a:pPr>
                      <a:r>
                        <a:rPr lang="en-NZ" sz="1600" dirty="0">
                          <a:effectLst/>
                          <a:latin typeface="Times New Roman" panose="02020603050405020304" pitchFamily="18" charset="0"/>
                          <a:ea typeface="PMingLiU"/>
                          <a:cs typeface="Times New Roman" panose="02020603050405020304" pitchFamily="18" charset="0"/>
                        </a:rPr>
                        <a:t>57%</a:t>
                      </a:r>
                      <a:endParaRPr lang="en-NZ" sz="1600" dirty="0">
                        <a:effectLst/>
                        <a:latin typeface="Calibri" panose="020F0502020204030204" pitchFamily="34" charset="0"/>
                        <a:ea typeface="PMingLiU"/>
                        <a:cs typeface="Times New Roman" panose="02020603050405020304" pitchFamily="18" charset="0"/>
                      </a:endParaRPr>
                    </a:p>
                  </a:txBody>
                  <a:tcPr marL="0" marR="0" marT="0" marB="0">
                    <a:solidFill>
                      <a:schemeClr val="accent6">
                        <a:lumMod val="40000"/>
                        <a:lumOff val="60000"/>
                      </a:schemeClr>
                    </a:solidFill>
                  </a:tcPr>
                </a:tc>
              </a:tr>
              <a:tr h="650406">
                <a:tc vMerge="1">
                  <a:txBody>
                    <a:bodyPr/>
                    <a:lstStyle/>
                    <a:p>
                      <a:endParaRPr lang="en-NZ"/>
                    </a:p>
                  </a:txBody>
                  <a:tcPr/>
                </a:tc>
                <a:tc>
                  <a:txBody>
                    <a:bodyPr/>
                    <a:lstStyle/>
                    <a:p>
                      <a:pPr marL="38100" marR="38100" algn="l">
                        <a:lnSpc>
                          <a:spcPct val="100000"/>
                        </a:lnSpc>
                        <a:spcAft>
                          <a:spcPts val="0"/>
                        </a:spcAft>
                      </a:pPr>
                      <a:r>
                        <a:rPr lang="en-NZ" sz="1800" b="1" kern="1200" dirty="0" smtClean="0">
                          <a:solidFill>
                            <a:schemeClr val="dk1"/>
                          </a:solidFill>
                          <a:effectLst/>
                          <a:latin typeface="+mn-lt"/>
                          <a:ea typeface="+mn-ea"/>
                          <a:cs typeface="+mn-cs"/>
                        </a:rPr>
                        <a:t>Percentage of ‘yes’ responses per interaction</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tc>
                <a:tc>
                  <a:txBody>
                    <a:bodyPr/>
                    <a:lstStyle/>
                    <a:p>
                      <a:pPr marL="38100" marR="38100" algn="ctr">
                        <a:lnSpc>
                          <a:spcPct val="115000"/>
                        </a:lnSpc>
                        <a:spcAft>
                          <a:spcPts val="0"/>
                        </a:spcAft>
                      </a:pPr>
                      <a:r>
                        <a:rPr lang="en-NZ" sz="1400" b="1" dirty="0">
                          <a:solidFill>
                            <a:srgbClr val="000000"/>
                          </a:solidFill>
                          <a:effectLst/>
                          <a:latin typeface="Times New Roman" panose="02020603050405020304" pitchFamily="18" charset="0"/>
                          <a:ea typeface="PMingLiU"/>
                          <a:cs typeface="Times New Roman" panose="02020603050405020304" pitchFamily="18" charset="0"/>
                        </a:rPr>
                        <a:t>58%</a:t>
                      </a:r>
                      <a:endParaRPr lang="en-NZ" sz="1400" dirty="0">
                        <a:effectLst/>
                        <a:latin typeface="Calibri" panose="020F0502020204030204" pitchFamily="34" charset="0"/>
                        <a:ea typeface="PMingLiU"/>
                        <a:cs typeface="Times New Roman" panose="02020603050405020304" pitchFamily="18" charset="0"/>
                      </a:endParaRPr>
                    </a:p>
                  </a:txBody>
                  <a:tcPr marL="0" marR="0" marT="0" marB="0">
                    <a:lnR w="127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53%</a:t>
                      </a:r>
                      <a:endParaRPr lang="en-NZ" sz="1400">
                        <a:effectLst/>
                        <a:latin typeface="Calibri" panose="020F0502020204030204" pitchFamily="34" charset="0"/>
                        <a:ea typeface="PMingLiU"/>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53%</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48%</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45%</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400" b="1" dirty="0">
                          <a:solidFill>
                            <a:srgbClr val="000000"/>
                          </a:solidFill>
                          <a:effectLst/>
                          <a:latin typeface="Times New Roman" panose="02020603050405020304" pitchFamily="18" charset="0"/>
                          <a:ea typeface="PMingLiU"/>
                          <a:cs typeface="Times New Roman" panose="02020603050405020304" pitchFamily="18" charset="0"/>
                        </a:rPr>
                        <a:t>45%</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b="1" dirty="0" smtClean="0">
                          <a:effectLst/>
                          <a:latin typeface="Calibri" panose="020F0502020204030204" pitchFamily="34" charset="0"/>
                          <a:ea typeface="PMingLiU"/>
                          <a:cs typeface="Times New Roman" panose="02020603050405020304" pitchFamily="18" charset="0"/>
                        </a:rPr>
                        <a:t>43%           </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b="1" dirty="0" smtClean="0">
                          <a:effectLst/>
                          <a:latin typeface="Calibri" panose="020F0502020204030204" pitchFamily="34" charset="0"/>
                          <a:ea typeface="PMingLiU"/>
                          <a:cs typeface="Times New Roman" panose="02020603050405020304" pitchFamily="18" charset="0"/>
                        </a:rPr>
                        <a:t>38%</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c>
                  <a:txBody>
                    <a:bodyPr/>
                    <a:lstStyle/>
                    <a:p>
                      <a:pPr marL="38100" marR="38100" algn="ctr">
                        <a:lnSpc>
                          <a:spcPct val="115000"/>
                        </a:lnSpc>
                        <a:spcAft>
                          <a:spcPts val="0"/>
                        </a:spcAft>
                      </a:pPr>
                      <a:r>
                        <a:rPr lang="en-NZ" sz="1600" b="1" dirty="0" smtClean="0">
                          <a:effectLst/>
                          <a:latin typeface="Calibri" panose="020F0502020204030204" pitchFamily="34" charset="0"/>
                          <a:ea typeface="PMingLiU"/>
                          <a:cs typeface="Times New Roman" panose="02020603050405020304" pitchFamily="18" charset="0"/>
                        </a:rPr>
                        <a:t>28%</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accent1">
                        <a:lumMod val="20000"/>
                        <a:lumOff val="80000"/>
                      </a:schemeClr>
                    </a:solidFill>
                  </a:tcPr>
                </a:tc>
              </a:tr>
            </a:tbl>
          </a:graphicData>
        </a:graphic>
      </p:graphicFrame>
      <p:sp>
        <p:nvSpPr>
          <p:cNvPr id="3" name="TextBox 2"/>
          <p:cNvSpPr txBox="1"/>
          <p:nvPr/>
        </p:nvSpPr>
        <p:spPr>
          <a:xfrm>
            <a:off x="3401568" y="146656"/>
            <a:ext cx="5504688" cy="1569660"/>
          </a:xfrm>
          <a:prstGeom prst="rect">
            <a:avLst/>
          </a:prstGeom>
          <a:solidFill>
            <a:schemeClr val="accent3">
              <a:lumMod val="40000"/>
              <a:lumOff val="60000"/>
            </a:schemeClr>
          </a:solidFill>
        </p:spPr>
        <p:txBody>
          <a:bodyPr vert="horz" wrap="square" rtlCol="0">
            <a:spAutoFit/>
          </a:bodyPr>
          <a:lstStyle/>
          <a:p>
            <a:r>
              <a:rPr lang="en-NZ" sz="2400" dirty="0" smtClean="0">
                <a:solidFill>
                  <a:schemeClr val="bg2">
                    <a:lumMod val="25000"/>
                  </a:schemeClr>
                </a:solidFill>
              </a:rPr>
              <a:t>If you were a school and a parent (in the </a:t>
            </a:r>
            <a:r>
              <a:rPr lang="en-NZ" sz="2400" dirty="0">
                <a:solidFill>
                  <a:schemeClr val="bg2">
                    <a:lumMod val="25000"/>
                  </a:schemeClr>
                </a:solidFill>
              </a:rPr>
              <a:t>construction </a:t>
            </a:r>
            <a:r>
              <a:rPr lang="en-NZ" sz="2400" dirty="0" smtClean="0">
                <a:solidFill>
                  <a:schemeClr val="bg2">
                    <a:lumMod val="25000"/>
                  </a:schemeClr>
                </a:solidFill>
              </a:rPr>
              <a:t>industry) said “sing out if  my company can help in any way”.</a:t>
            </a:r>
            <a:r>
              <a:rPr lang="en-NZ" sz="2400" dirty="0">
                <a:solidFill>
                  <a:schemeClr val="bg2">
                    <a:lumMod val="25000"/>
                  </a:schemeClr>
                </a:solidFill>
              </a:rPr>
              <a:t> </a:t>
            </a:r>
            <a:r>
              <a:rPr lang="en-NZ" sz="2400" dirty="0" smtClean="0">
                <a:solidFill>
                  <a:schemeClr val="bg2">
                    <a:lumMod val="25000"/>
                  </a:schemeClr>
                </a:solidFill>
              </a:rPr>
              <a:t> </a:t>
            </a:r>
          </a:p>
          <a:p>
            <a:r>
              <a:rPr lang="en-NZ" sz="2400" dirty="0">
                <a:solidFill>
                  <a:schemeClr val="bg2">
                    <a:lumMod val="25000"/>
                  </a:schemeClr>
                </a:solidFill>
              </a:rPr>
              <a:t>-</a:t>
            </a:r>
            <a:r>
              <a:rPr lang="en-NZ" sz="2400" dirty="0" smtClean="0">
                <a:solidFill>
                  <a:schemeClr val="bg2">
                    <a:lumMod val="25000"/>
                  </a:schemeClr>
                </a:solidFill>
              </a:rPr>
              <a:t>What might you suggest?</a:t>
            </a:r>
          </a:p>
        </p:txBody>
      </p:sp>
    </p:spTree>
    <p:extLst>
      <p:ext uri="{BB962C8B-B14F-4D97-AF65-F5344CB8AC3E}">
        <p14:creationId xmlns:p14="http://schemas.microsoft.com/office/powerpoint/2010/main" val="76900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5900" y="1587500"/>
            <a:ext cx="6642100" cy="830997"/>
          </a:xfrm>
          <a:prstGeom prst="rect">
            <a:avLst/>
          </a:prstGeom>
        </p:spPr>
        <p:txBody>
          <a:bodyPr vert="horz" wrap="square" rtlCol="0">
            <a:spAutoFit/>
          </a:bodyPr>
          <a:lstStyle/>
          <a:p>
            <a:pPr algn="ctr"/>
            <a:r>
              <a:rPr lang="en-NZ" sz="2400" b="1" dirty="0">
                <a:solidFill>
                  <a:schemeClr val="accent3">
                    <a:lumMod val="75000"/>
                  </a:schemeClr>
                </a:solidFill>
              </a:rPr>
              <a:t>Business’ view of whether they would recommend school-business partnerships</a:t>
            </a:r>
            <a:endParaRPr lang="en-NZ" sz="2400" b="1" dirty="0" smtClean="0">
              <a:solidFill>
                <a:schemeClr val="accent3">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86830561"/>
              </p:ext>
            </p:extLst>
          </p:nvPr>
        </p:nvGraphicFramePr>
        <p:xfrm>
          <a:off x="1073150" y="2683010"/>
          <a:ext cx="6760630" cy="3019382"/>
        </p:xfrm>
        <a:graphic>
          <a:graphicData uri="http://schemas.openxmlformats.org/drawingml/2006/table">
            <a:tbl>
              <a:tblPr>
                <a:tableStyleId>{5C22544A-7EE6-4342-B048-85BDC9FD1C3A}</a:tableStyleId>
              </a:tblPr>
              <a:tblGrid>
                <a:gridCol w="2814318"/>
                <a:gridCol w="208280"/>
                <a:gridCol w="2106418"/>
                <a:gridCol w="1631614"/>
              </a:tblGrid>
              <a:tr h="645406">
                <a:tc rowSpan="2" gridSpan="2">
                  <a:txBody>
                    <a:bodyPr/>
                    <a:lstStyle/>
                    <a:p>
                      <a:pPr algn="ctr">
                        <a:lnSpc>
                          <a:spcPct val="107000"/>
                        </a:lnSpc>
                        <a:spcAft>
                          <a:spcPts val="0"/>
                        </a:spcAft>
                      </a:pPr>
                      <a:r>
                        <a:rPr lang="en-NZ" sz="2000" b="1" dirty="0">
                          <a:effectLst/>
                        </a:rPr>
                        <a:t> </a:t>
                      </a:r>
                    </a:p>
                    <a:p>
                      <a:pPr algn="ctr">
                        <a:lnSpc>
                          <a:spcPct val="107000"/>
                        </a:lnSpc>
                        <a:spcAft>
                          <a:spcPts val="0"/>
                        </a:spcAft>
                      </a:pPr>
                      <a:r>
                        <a:rPr lang="en-NZ" sz="2400" b="1" dirty="0" smtClean="0">
                          <a:effectLst/>
                        </a:rPr>
                        <a:t>Business Sector</a:t>
                      </a:r>
                      <a:endParaRPr lang="en-NZ"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2">
                        <a:lumMod val="90000"/>
                      </a:schemeClr>
                    </a:solidFill>
                  </a:tcPr>
                </a:tc>
                <a:tc rowSpan="2" hMerge="1">
                  <a:txBody>
                    <a:bodyPr/>
                    <a:lstStyle/>
                    <a:p>
                      <a:endParaRPr lang="en-NZ"/>
                    </a:p>
                  </a:txBody>
                  <a:tcPr/>
                </a:tc>
                <a:tc gridSpan="2">
                  <a:txBody>
                    <a:bodyPr/>
                    <a:lstStyle/>
                    <a:p>
                      <a:pPr marL="38100" marR="38100" algn="ctr">
                        <a:lnSpc>
                          <a:spcPct val="107000"/>
                        </a:lnSpc>
                        <a:spcAft>
                          <a:spcPts val="0"/>
                        </a:spcAft>
                      </a:pPr>
                      <a:r>
                        <a:rPr lang="en-NZ" sz="2000" b="1" dirty="0">
                          <a:effectLst/>
                        </a:rPr>
                        <a:t>Would you encourage others to link with schools?</a:t>
                      </a:r>
                      <a:endParaRPr lang="en-NZ"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2">
                        <a:lumMod val="90000"/>
                      </a:schemeClr>
                    </a:solidFill>
                  </a:tcPr>
                </a:tc>
                <a:tc hMerge="1">
                  <a:txBody>
                    <a:bodyPr/>
                    <a:lstStyle/>
                    <a:p>
                      <a:endParaRPr lang="en-NZ"/>
                    </a:p>
                  </a:txBody>
                  <a:tcPr/>
                </a:tc>
              </a:tr>
              <a:tr h="310896">
                <a:tc gridSpan="2" vMerge="1">
                  <a:txBody>
                    <a:bodyPr/>
                    <a:lstStyle/>
                    <a:p>
                      <a:endParaRPr lang="en-NZ"/>
                    </a:p>
                  </a:txBody>
                  <a:tcPr/>
                </a:tc>
                <a:tc hMerge="1" vMerge="1">
                  <a:txBody>
                    <a:bodyPr/>
                    <a:lstStyle/>
                    <a:p>
                      <a:endParaRPr lang="en-NZ"/>
                    </a:p>
                  </a:txBody>
                  <a:tcPr/>
                </a:tc>
                <a:tc>
                  <a:txBody>
                    <a:bodyPr/>
                    <a:lstStyle/>
                    <a:p>
                      <a:pPr marL="38100" marR="38100" algn="ctr">
                        <a:lnSpc>
                          <a:spcPts val="1600"/>
                        </a:lnSpc>
                        <a:spcAft>
                          <a:spcPts val="0"/>
                        </a:spcAft>
                      </a:pPr>
                      <a:r>
                        <a:rPr lang="en-NZ" sz="2000" b="1" dirty="0">
                          <a:effectLst/>
                        </a:rPr>
                        <a:t>Yes</a:t>
                      </a:r>
                      <a:endParaRPr lang="en-NZ"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2">
                        <a:lumMod val="90000"/>
                      </a:schemeClr>
                    </a:solidFill>
                  </a:tcPr>
                </a:tc>
                <a:tc>
                  <a:txBody>
                    <a:bodyPr/>
                    <a:lstStyle/>
                    <a:p>
                      <a:pPr marL="38100" marR="38100" algn="ctr">
                        <a:lnSpc>
                          <a:spcPts val="1600"/>
                        </a:lnSpc>
                        <a:spcAft>
                          <a:spcPts val="0"/>
                        </a:spcAft>
                      </a:pPr>
                      <a:r>
                        <a:rPr lang="en-NZ" sz="2000" b="1" dirty="0">
                          <a:effectLst/>
                        </a:rPr>
                        <a:t>No</a:t>
                      </a:r>
                      <a:endParaRPr lang="en-NZ"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bg2">
                        <a:lumMod val="90000"/>
                      </a:schemeClr>
                    </a:solidFill>
                  </a:tcPr>
                </a:tc>
              </a:tr>
              <a:tr h="530302">
                <a:tc>
                  <a:txBody>
                    <a:bodyPr/>
                    <a:lstStyle/>
                    <a:p>
                      <a:pPr marL="38100" marR="38100" algn="just">
                        <a:lnSpc>
                          <a:spcPct val="115000"/>
                        </a:lnSpc>
                        <a:spcAft>
                          <a:spcPts val="0"/>
                        </a:spcAft>
                      </a:pPr>
                      <a:r>
                        <a:rPr lang="en-NZ" sz="1800" dirty="0" err="1" smtClean="0">
                          <a:effectLst/>
                        </a:rPr>
                        <a:t>Manufact</a:t>
                      </a:r>
                      <a:r>
                        <a:rPr lang="en-NZ" sz="1800" dirty="0" smtClean="0">
                          <a:effectLst/>
                        </a:rPr>
                        <a:t>/construction</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rgbClr val="E57575"/>
                    </a:solidFill>
                  </a:tcPr>
                </a:tc>
                <a:tc>
                  <a:txBody>
                    <a:bodyPr/>
                    <a:lstStyle/>
                    <a:p>
                      <a:pPr marL="38100" marR="38100">
                        <a:lnSpc>
                          <a:spcPts val="1600"/>
                        </a:lnSpc>
                        <a:spcAft>
                          <a:spcPts val="0"/>
                        </a:spcAft>
                      </a:pPr>
                      <a:endParaRPr lang="en-N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8100" marR="38100" algn="ctr">
                        <a:lnSpc>
                          <a:spcPts val="1600"/>
                        </a:lnSpc>
                        <a:spcAft>
                          <a:spcPts val="0"/>
                        </a:spcAft>
                      </a:pPr>
                      <a:endParaRPr lang="en-NZ"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en-NZ" sz="2000" dirty="0" smtClean="0">
                          <a:effectLst/>
                          <a:latin typeface="Times New Roman" panose="02020603050405020304" pitchFamily="18" charset="0"/>
                          <a:ea typeface="Calibri" panose="020F0502020204030204" pitchFamily="34" charset="0"/>
                          <a:cs typeface="Times New Roman" panose="02020603050405020304" pitchFamily="18" charset="0"/>
                        </a:rPr>
                        <a:t>100%</a:t>
                      </a: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lnSpc>
                          <a:spcPct val="107000"/>
                        </a:lnSpc>
                        <a:spcAft>
                          <a:spcPts val="0"/>
                        </a:spcAft>
                      </a:pP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r>
              <a:tr h="530302">
                <a:tc>
                  <a:txBody>
                    <a:bodyPr/>
                    <a:lstStyle/>
                    <a:p>
                      <a:pPr marL="38100" marR="38100" indent="0" algn="just" defTabSz="457200" rtl="0" eaLnBrk="1" fontAlgn="auto" latinLnBrk="0" hangingPunct="1">
                        <a:lnSpc>
                          <a:spcPct val="115000"/>
                        </a:lnSpc>
                        <a:spcBef>
                          <a:spcPts val="0"/>
                        </a:spcBef>
                        <a:spcAft>
                          <a:spcPts val="0"/>
                        </a:spcAft>
                        <a:buClrTx/>
                        <a:buSzTx/>
                        <a:buFontTx/>
                        <a:buNone/>
                        <a:tabLst/>
                        <a:defRPr/>
                      </a:pPr>
                      <a:r>
                        <a:rPr lang="en-NZ" sz="1800" dirty="0" smtClean="0">
                          <a:effectLst/>
                        </a:rPr>
                        <a:t>Computer/IT/telecom’s                               </a:t>
                      </a:r>
                      <a:r>
                        <a:rPr lang="en-NZ" sz="1800" baseline="0" dirty="0" smtClean="0">
                          <a:effectLst/>
                          <a:latin typeface="Times New Roman" panose="02020603050405020304" pitchFamily="18" charset="0"/>
                          <a:cs typeface="Times New Roman" panose="02020603050405020304" pitchFamily="18" charset="0"/>
                        </a:rPr>
                        <a:t>    </a:t>
                      </a:r>
                      <a:endParaRPr lang="en-NZ"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3">
                        <a:lumMod val="60000"/>
                        <a:lumOff val="40000"/>
                      </a:schemeClr>
                    </a:solidFill>
                  </a:tcPr>
                </a:tc>
                <a:tc>
                  <a:txBody>
                    <a:bodyPr/>
                    <a:lstStyle/>
                    <a:p>
                      <a:pPr marL="38100" marR="38100">
                        <a:lnSpc>
                          <a:spcPts val="1600"/>
                        </a:lnSpc>
                        <a:spcAft>
                          <a:spcPts val="0"/>
                        </a:spcAft>
                      </a:pPr>
                      <a:endParaRPr lang="en-N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8100" marR="38100" algn="ctr">
                        <a:lnSpc>
                          <a:spcPts val="1600"/>
                        </a:lnSpc>
                        <a:spcAft>
                          <a:spcPts val="0"/>
                        </a:spcAft>
                      </a:pP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indent="0" algn="ctr" defTabSz="457200" rtl="0" eaLnBrk="1" fontAlgn="auto" latinLnBrk="0" hangingPunct="1">
                        <a:lnSpc>
                          <a:spcPts val="1600"/>
                        </a:lnSpc>
                        <a:spcBef>
                          <a:spcPts val="0"/>
                        </a:spcBef>
                        <a:spcAft>
                          <a:spcPts val="0"/>
                        </a:spcAft>
                        <a:buClrTx/>
                        <a:buSzTx/>
                        <a:buFontTx/>
                        <a:buNone/>
                        <a:tabLst/>
                        <a:defRPr/>
                      </a:pPr>
                      <a:r>
                        <a:rPr lang="en-NZ" sz="2000" dirty="0" smtClean="0">
                          <a:effectLst/>
                          <a:latin typeface="Times New Roman" panose="02020603050405020304" pitchFamily="18" charset="0"/>
                          <a:ea typeface="Calibri" panose="020F0502020204030204" pitchFamily="34" charset="0"/>
                          <a:cs typeface="Times New Roman" panose="02020603050405020304" pitchFamily="18" charset="0"/>
                        </a:rPr>
                        <a:t>100%</a:t>
                      </a:r>
                    </a:p>
                    <a:p>
                      <a:pPr marL="38100" marR="38100" algn="ctr">
                        <a:lnSpc>
                          <a:spcPts val="1600"/>
                        </a:lnSpc>
                        <a:spcAft>
                          <a:spcPts val="0"/>
                        </a:spcAft>
                      </a:pPr>
                      <a:endParaRPr lang="en-NZ"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lnSpc>
                          <a:spcPct val="107000"/>
                        </a:lnSpc>
                        <a:spcAft>
                          <a:spcPts val="0"/>
                        </a:spcAft>
                      </a:pP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accent3">
                        <a:lumMod val="20000"/>
                        <a:lumOff val="80000"/>
                      </a:schemeClr>
                    </a:solidFill>
                  </a:tcPr>
                </a:tc>
              </a:tr>
              <a:tr h="432146">
                <a:tc>
                  <a:txBody>
                    <a:bodyPr/>
                    <a:lstStyle/>
                    <a:p>
                      <a:pPr marL="38100" marR="38100" algn="just">
                        <a:lnSpc>
                          <a:spcPct val="115000"/>
                        </a:lnSpc>
                        <a:spcAft>
                          <a:spcPts val="0"/>
                        </a:spcAft>
                      </a:pPr>
                      <a:r>
                        <a:rPr lang="en-NZ" sz="1800" dirty="0" smtClean="0">
                          <a:effectLst/>
                        </a:rPr>
                        <a:t>Business/bank/finance</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tx2">
                        <a:lumMod val="40000"/>
                        <a:lumOff val="60000"/>
                      </a:schemeClr>
                    </a:solidFill>
                  </a:tcPr>
                </a:tc>
                <a:tc>
                  <a:txBody>
                    <a:bodyPr/>
                    <a:lstStyle/>
                    <a:p>
                      <a:pPr marL="38100" marR="38100">
                        <a:lnSpc>
                          <a:spcPct val="107000"/>
                        </a:lnSpc>
                        <a:spcAft>
                          <a:spcPts val="0"/>
                        </a:spcAft>
                      </a:pP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8100" marR="38100" algn="ctr">
                        <a:lnSpc>
                          <a:spcPct val="107000"/>
                        </a:lnSpc>
                        <a:spcAft>
                          <a:spcPts val="0"/>
                        </a:spcAft>
                      </a:pPr>
                      <a:r>
                        <a:rPr lang="en-NZ" sz="2000" dirty="0" smtClean="0">
                          <a:effectLst/>
                          <a:latin typeface="Times New Roman" panose="02020603050405020304" pitchFamily="18" charset="0"/>
                          <a:ea typeface="Calibri" panose="020F0502020204030204" pitchFamily="34" charset="0"/>
                          <a:cs typeface="Times New Roman" panose="02020603050405020304" pitchFamily="18" charset="0"/>
                        </a:rPr>
                        <a:t>88%</a:t>
                      </a: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38100" marR="38100" algn="ctr">
                        <a:lnSpc>
                          <a:spcPct val="107000"/>
                        </a:lnSpc>
                        <a:spcAft>
                          <a:spcPts val="0"/>
                        </a:spcAft>
                      </a:pPr>
                      <a:r>
                        <a:rPr lang="en-NZ" sz="20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B w="12700" cap="flat" cmpd="sng" algn="ctr">
                      <a:solidFill>
                        <a:schemeClr val="bg1"/>
                      </a:solidFill>
                      <a:prstDash val="solid"/>
                      <a:round/>
                      <a:headEnd type="none" w="med" len="med"/>
                      <a:tailEnd type="none" w="med" len="med"/>
                    </a:lnB>
                    <a:solidFill>
                      <a:schemeClr val="accent3">
                        <a:lumMod val="20000"/>
                        <a:lumOff val="80000"/>
                      </a:schemeClr>
                    </a:solidFill>
                  </a:tcPr>
                </a:tc>
              </a:tr>
              <a:tr h="484166">
                <a:tc>
                  <a:txBody>
                    <a:bodyPr/>
                    <a:lstStyle/>
                    <a:p>
                      <a:pPr marL="38100" marR="38100" algn="just">
                        <a:lnSpc>
                          <a:spcPct val="115000"/>
                        </a:lnSpc>
                        <a:spcAft>
                          <a:spcPts val="0"/>
                        </a:spcAft>
                      </a:pPr>
                      <a:r>
                        <a:rPr lang="en-NZ" sz="1800" dirty="0" smtClean="0">
                          <a:effectLst/>
                        </a:rPr>
                        <a:t>Education/government</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4">
                        <a:lumMod val="60000"/>
                        <a:lumOff val="40000"/>
                      </a:schemeClr>
                    </a:solidFill>
                  </a:tcPr>
                </a:tc>
                <a:tc>
                  <a:txBody>
                    <a:bodyPr/>
                    <a:lstStyle/>
                    <a:p>
                      <a:endParaRPr lang="en-NZ" dirty="0"/>
                    </a:p>
                  </a:txBody>
                  <a:tcPr/>
                </a:tc>
                <a:tc>
                  <a:txBody>
                    <a:bodyPr/>
                    <a:lstStyle/>
                    <a:p>
                      <a:pPr marL="38100" marR="38100" algn="ctr">
                        <a:lnSpc>
                          <a:spcPts val="1600"/>
                        </a:lnSpc>
                        <a:spcAft>
                          <a:spcPts val="0"/>
                        </a:spcAft>
                      </a:pPr>
                      <a:endParaRPr lang="en-NZ"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en-NZ" sz="2000" dirty="0" smtClean="0">
                          <a:effectLst/>
                          <a:latin typeface="Times New Roman" panose="02020603050405020304" pitchFamily="18" charset="0"/>
                          <a:ea typeface="Calibri" panose="020F0502020204030204" pitchFamily="34" charset="0"/>
                          <a:cs typeface="Times New Roman" panose="02020603050405020304" pitchFamily="18" charset="0"/>
                        </a:rPr>
                        <a:t>100%</a:t>
                      </a: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T w="12700"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marL="38100" marR="38100" algn="ctr">
                        <a:lnSpc>
                          <a:spcPct val="107000"/>
                        </a:lnSpc>
                        <a:spcAft>
                          <a:spcPts val="0"/>
                        </a:spcAft>
                      </a:pP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T w="12700" cap="flat" cmpd="sng" algn="ctr">
                      <a:solidFill>
                        <a:schemeClr val="bg1"/>
                      </a:solidFill>
                      <a:prstDash val="solid"/>
                      <a:round/>
                      <a:headEnd type="none" w="med" len="med"/>
                      <a:tailEnd type="none" w="med" len="med"/>
                    </a:lnT>
                    <a:solidFill>
                      <a:schemeClr val="accent3">
                        <a:lumMod val="20000"/>
                        <a:lumOff val="80000"/>
                      </a:schemeClr>
                    </a:solidFill>
                  </a:tcPr>
                </a:tc>
              </a:tr>
            </a:tbl>
          </a:graphicData>
        </a:graphic>
      </p:graphicFrame>
    </p:spTree>
    <p:extLst>
      <p:ext uri="{BB962C8B-B14F-4D97-AF65-F5344CB8AC3E}">
        <p14:creationId xmlns:p14="http://schemas.microsoft.com/office/powerpoint/2010/main" val="573032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4234410"/>
              </p:ext>
            </p:extLst>
          </p:nvPr>
        </p:nvGraphicFramePr>
        <p:xfrm>
          <a:off x="689812" y="3048000"/>
          <a:ext cx="8271309" cy="2301239"/>
        </p:xfrm>
        <a:graphic>
          <a:graphicData uri="http://schemas.openxmlformats.org/drawingml/2006/table">
            <a:tbl>
              <a:tblPr>
                <a:tableStyleId>{5C22544A-7EE6-4342-B048-85BDC9FD1C3A}</a:tableStyleId>
              </a:tblPr>
              <a:tblGrid>
                <a:gridCol w="32361"/>
                <a:gridCol w="3818772"/>
                <a:gridCol w="938512"/>
                <a:gridCol w="954693"/>
                <a:gridCol w="954693"/>
                <a:gridCol w="792881"/>
                <a:gridCol w="750024"/>
                <a:gridCol w="29373"/>
              </a:tblGrid>
              <a:tr h="374355">
                <a:tc gridSpan="7">
                  <a:txBody>
                    <a:bodyPr/>
                    <a:lstStyle/>
                    <a:p>
                      <a:pPr marL="38100" marR="38100" algn="ctr">
                        <a:lnSpc>
                          <a:spcPct val="107000"/>
                        </a:lnSpc>
                        <a:spcAft>
                          <a:spcPts val="0"/>
                        </a:spcAft>
                      </a:pPr>
                      <a:r>
                        <a:rPr lang="en-NZ" sz="1800" b="1" kern="1200" dirty="0" smtClean="0">
                          <a:solidFill>
                            <a:schemeClr val="dk1"/>
                          </a:solidFill>
                          <a:effectLst/>
                          <a:latin typeface="+mn-lt"/>
                          <a:ea typeface="+mn-ea"/>
                          <a:cs typeface="+mn-cs"/>
                        </a:rPr>
                        <a:t>How beneficial is it for your organisation's reputation/image to link with schools?</a:t>
                      </a:r>
                      <a:endParaRPr lang="en-NZ" sz="18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NZ"/>
                    </a:p>
                  </a:txBody>
                  <a:tcPr/>
                </a:tc>
                <a:tc hMerge="1">
                  <a:txBody>
                    <a:bodyPr/>
                    <a:lstStyle/>
                    <a:p>
                      <a:pPr marL="38100" marR="38100" algn="ctr">
                        <a:lnSpc>
                          <a:spcPct val="107000"/>
                        </a:lnSpc>
                        <a:spcAft>
                          <a:spcPts val="0"/>
                        </a:spcAft>
                      </a:pPr>
                      <a:endParaRPr lang="en-NZ" sz="18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a:txBody>
                    <a:bodyPr/>
                    <a:lstStyle/>
                    <a:p>
                      <a:pPr>
                        <a:lnSpc>
                          <a:spcPct val="107000"/>
                        </a:lnSpc>
                        <a:spcAft>
                          <a:spcPts val="800"/>
                        </a:spcAft>
                      </a:pPr>
                      <a:r>
                        <a:rPr lang="en-NZ" sz="2000">
                          <a:effectLst/>
                          <a:latin typeface="Times" panose="02020603050405020304" pitchFamily="18" charset="0"/>
                          <a:cs typeface="Times" panose="02020603050405020304" pitchFamily="18" charset="0"/>
                        </a:rPr>
                        <a:t> </a:t>
                      </a:r>
                      <a:endParaRPr lang="en-NZ" sz="2000">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97129">
                <a:tc gridSpan="2">
                  <a:txBody>
                    <a:bodyPr/>
                    <a:lstStyle/>
                    <a:p>
                      <a:pPr algn="ctr">
                        <a:lnSpc>
                          <a:spcPct val="107000"/>
                        </a:lnSpc>
                        <a:spcAft>
                          <a:spcPts val="0"/>
                        </a:spcAft>
                      </a:pPr>
                      <a:r>
                        <a:rPr lang="en-NZ" sz="2000" b="1" dirty="0" smtClean="0">
                          <a:effectLst/>
                          <a:latin typeface="Times" panose="02020603050405020304" pitchFamily="18" charset="0"/>
                          <a:cs typeface="Times" panose="02020603050405020304" pitchFamily="18" charset="0"/>
                        </a:rPr>
                        <a:t>Industry</a:t>
                      </a:r>
                      <a:r>
                        <a:rPr lang="en-NZ" sz="2000" b="1" baseline="0" dirty="0" smtClean="0">
                          <a:effectLst/>
                          <a:latin typeface="Times" panose="02020603050405020304" pitchFamily="18" charset="0"/>
                          <a:cs typeface="Times" panose="02020603050405020304" pitchFamily="18" charset="0"/>
                        </a:rPr>
                        <a:t> sector</a:t>
                      </a:r>
                      <a:endParaRPr lang="en-NZ" sz="2000" b="1" dirty="0">
                        <a:effectLst/>
                        <a:latin typeface="Times" panose="02020603050405020304" pitchFamily="18"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hMerge="1">
                  <a:txBody>
                    <a:bodyPr/>
                    <a:lstStyle/>
                    <a:p>
                      <a:endParaRPr lang="en-NZ"/>
                    </a:p>
                  </a:txBody>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Not beneficial </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Limited benefits</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Some benefits </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Beneficial</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Very Beneficial</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nSpc>
                          <a:spcPct val="107000"/>
                        </a:lnSpc>
                        <a:spcAft>
                          <a:spcPts val="800"/>
                        </a:spcAft>
                      </a:pPr>
                      <a:r>
                        <a:rPr lang="en-NZ" sz="2000">
                          <a:effectLst/>
                          <a:latin typeface="Times" panose="02020603050405020304" pitchFamily="18" charset="0"/>
                          <a:cs typeface="Times" panose="02020603050405020304" pitchFamily="18" charset="0"/>
                        </a:rPr>
                        <a:t> </a:t>
                      </a:r>
                      <a:endParaRPr lang="en-NZ" sz="2000">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30897">
                <a:tc rowSpan="3">
                  <a:txBody>
                    <a:bodyPr/>
                    <a:lstStyle/>
                    <a:p>
                      <a:pPr marL="38100" marR="38100">
                        <a:lnSpc>
                          <a:spcPts val="1600"/>
                        </a:lnSpc>
                        <a:spcAft>
                          <a:spcPts val="0"/>
                        </a:spcAft>
                      </a:pPr>
                      <a:r>
                        <a:rPr lang="en-NZ" sz="1800">
                          <a:effectLst/>
                        </a:rPr>
                        <a:t> </a:t>
                      </a:r>
                      <a:endParaRPr lang="en-N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0" marR="38100" indent="0">
                        <a:lnSpc>
                          <a:spcPct val="115000"/>
                        </a:lnSpc>
                        <a:spcAft>
                          <a:spcPts val="0"/>
                        </a:spcAft>
                      </a:pPr>
                      <a:r>
                        <a:rPr lang="en-NZ" sz="1800" b="0" dirty="0">
                          <a:solidFill>
                            <a:srgbClr val="000000"/>
                          </a:solidFill>
                          <a:effectLst/>
                          <a:latin typeface="Times" panose="02020603050405020304" pitchFamily="18" charset="0"/>
                          <a:ea typeface="PMingLiU"/>
                          <a:cs typeface="Times" panose="02020603050405020304" pitchFamily="18" charset="0"/>
                        </a:rPr>
                        <a:t>Manufacturing/Construction</a:t>
                      </a:r>
                      <a:endParaRPr lang="en-NZ" sz="1800" b="0" dirty="0">
                        <a:effectLst/>
                        <a:latin typeface="Times" panose="02020603050405020304" pitchFamily="18" charset="0"/>
                        <a:ea typeface="PMingLiU"/>
                        <a:cs typeface="Times" panose="02020603050405020304" pitchFamily="18" charset="0"/>
                      </a:endParaRPr>
                    </a:p>
                  </a:txBody>
                  <a:tcPr marL="0" marR="0" marT="0" marB="0" anchor="ctr">
                    <a:solidFill>
                      <a:schemeClr val="accent3">
                        <a:lumMod val="40000"/>
                        <a:lumOff val="60000"/>
                      </a:schemeClr>
                    </a:solidFill>
                  </a:tcPr>
                </a:tc>
                <a:tc>
                  <a:txBody>
                    <a:bodyPr/>
                    <a:lstStyle/>
                    <a:p>
                      <a:pPr marL="38100" marR="38100" algn="ctr">
                        <a:lnSpc>
                          <a:spcPts val="1600"/>
                        </a:lnSpc>
                        <a:spcAft>
                          <a:spcPts val="0"/>
                        </a:spcAft>
                      </a:pPr>
                      <a:endParaRPr lang="en-NZ" sz="2000" dirty="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11%</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22%</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44%</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22%</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nSpc>
                          <a:spcPct val="107000"/>
                        </a:lnSpc>
                        <a:spcAft>
                          <a:spcPts val="800"/>
                        </a:spcAft>
                      </a:pPr>
                      <a:r>
                        <a:rPr lang="en-NZ" sz="2000">
                          <a:solidFill>
                            <a:schemeClr val="bg2"/>
                          </a:solidFill>
                          <a:effectLst/>
                          <a:latin typeface="Times" panose="02020603050405020304" pitchFamily="18" charset="0"/>
                          <a:cs typeface="Times" panose="02020603050405020304" pitchFamily="18" charset="0"/>
                        </a:rPr>
                        <a:t> </a:t>
                      </a:r>
                      <a:endParaRPr lang="en-NZ" sz="200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30897">
                <a:tc vMerge="1">
                  <a:txBody>
                    <a:bodyPr/>
                    <a:lstStyle/>
                    <a:p>
                      <a:endParaRPr lang="en-NZ"/>
                    </a:p>
                  </a:txBody>
                  <a:tcPr/>
                </a:tc>
                <a:tc>
                  <a:txBody>
                    <a:bodyPr/>
                    <a:lstStyle/>
                    <a:p>
                      <a:pPr marL="38100" marR="38100">
                        <a:lnSpc>
                          <a:spcPct val="115000"/>
                        </a:lnSpc>
                        <a:spcAft>
                          <a:spcPts val="0"/>
                        </a:spcAft>
                      </a:pPr>
                      <a:r>
                        <a:rPr lang="en-NZ" sz="1800" b="0" dirty="0">
                          <a:solidFill>
                            <a:srgbClr val="000000"/>
                          </a:solidFill>
                          <a:effectLst/>
                          <a:latin typeface="Times" panose="02020603050405020304" pitchFamily="18" charset="0"/>
                          <a:ea typeface="PMingLiU"/>
                          <a:cs typeface="Times" panose="02020603050405020304" pitchFamily="18" charset="0"/>
                        </a:rPr>
                        <a:t>Computing/ IT / Telecommunications</a:t>
                      </a:r>
                      <a:endParaRPr lang="en-NZ" sz="1800" b="0" dirty="0">
                        <a:effectLst/>
                        <a:latin typeface="Times" panose="02020603050405020304" pitchFamily="18" charset="0"/>
                        <a:ea typeface="PMingLiU"/>
                        <a:cs typeface="Times" panose="02020603050405020304" pitchFamily="18" charset="0"/>
                      </a:endParaRPr>
                    </a:p>
                  </a:txBody>
                  <a:tcPr marL="0" marR="0" marT="0" marB="0" anchor="ctr">
                    <a:solidFill>
                      <a:schemeClr val="accent3">
                        <a:lumMod val="40000"/>
                        <a:lumOff val="60000"/>
                      </a:schemeClr>
                    </a:solidFill>
                  </a:tcPr>
                </a:tc>
                <a:tc>
                  <a:txBody>
                    <a:bodyPr/>
                    <a:lstStyle/>
                    <a:p>
                      <a:pPr algn="ctr">
                        <a:lnSpc>
                          <a:spcPct val="107000"/>
                        </a:lnSpc>
                        <a:spcAft>
                          <a:spcPts val="0"/>
                        </a:spcAft>
                      </a:pPr>
                      <a:endParaRPr lang="en-NZ" sz="2000" dirty="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gn="ctr">
                        <a:lnSpc>
                          <a:spcPct val="1070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gn="ctr">
                        <a:lnSpc>
                          <a:spcPct val="1070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12%</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88%</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2">
                        <a:lumMod val="40000"/>
                        <a:lumOff val="60000"/>
                      </a:schemeClr>
                    </a:solidFill>
                  </a:tcPr>
                </a:tc>
                <a:tc>
                  <a:txBody>
                    <a:bodyPr/>
                    <a:lstStyle/>
                    <a:p>
                      <a:pPr>
                        <a:lnSpc>
                          <a:spcPct val="107000"/>
                        </a:lnSpc>
                        <a:spcAft>
                          <a:spcPts val="800"/>
                        </a:spcAft>
                      </a:pPr>
                      <a:r>
                        <a:rPr lang="en-NZ" sz="2000">
                          <a:solidFill>
                            <a:schemeClr val="bg2"/>
                          </a:solidFill>
                          <a:effectLst/>
                          <a:latin typeface="Times" panose="02020603050405020304" pitchFamily="18" charset="0"/>
                          <a:cs typeface="Times" panose="02020603050405020304" pitchFamily="18" charset="0"/>
                        </a:rPr>
                        <a:t> </a:t>
                      </a:r>
                      <a:endParaRPr lang="en-NZ" sz="200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30897">
                <a:tc vMerge="1">
                  <a:txBody>
                    <a:bodyPr/>
                    <a:lstStyle/>
                    <a:p>
                      <a:endParaRPr lang="en-NZ"/>
                    </a:p>
                  </a:txBody>
                  <a:tcPr/>
                </a:tc>
                <a:tc>
                  <a:txBody>
                    <a:bodyPr/>
                    <a:lstStyle/>
                    <a:p>
                      <a:pPr marL="38100" marR="38100">
                        <a:lnSpc>
                          <a:spcPct val="115000"/>
                        </a:lnSpc>
                        <a:spcAft>
                          <a:spcPts val="0"/>
                        </a:spcAft>
                      </a:pPr>
                      <a:r>
                        <a:rPr lang="en-NZ" sz="1800" b="0" dirty="0">
                          <a:solidFill>
                            <a:srgbClr val="000000"/>
                          </a:solidFill>
                          <a:effectLst/>
                          <a:latin typeface="Times" panose="02020603050405020304" pitchFamily="18" charset="0"/>
                          <a:ea typeface="PMingLiU"/>
                          <a:cs typeface="Times" panose="02020603050405020304" pitchFamily="18" charset="0"/>
                        </a:rPr>
                        <a:t>Business / Banking/ Financial</a:t>
                      </a:r>
                      <a:endParaRPr lang="en-NZ" sz="1800" b="0" dirty="0">
                        <a:effectLst/>
                        <a:latin typeface="Times" panose="02020603050405020304" pitchFamily="18" charset="0"/>
                        <a:ea typeface="PMingLiU"/>
                        <a:cs typeface="Times" panose="02020603050405020304" pitchFamily="18" charset="0"/>
                      </a:endParaRPr>
                    </a:p>
                  </a:txBody>
                  <a:tcPr marL="0" marR="0" marT="0" marB="0" anchor="ctr">
                    <a:solidFill>
                      <a:schemeClr val="accent3">
                        <a:lumMod val="40000"/>
                        <a:lumOff val="60000"/>
                      </a:schemeClr>
                    </a:solidFill>
                  </a:tcPr>
                </a:tc>
                <a:tc>
                  <a:txBody>
                    <a:bodyPr/>
                    <a:lstStyle/>
                    <a:p>
                      <a:pPr marL="38100" marR="38100" algn="ctr">
                        <a:lnSpc>
                          <a:spcPts val="1600"/>
                        </a:lnSpc>
                        <a:spcAft>
                          <a:spcPts val="0"/>
                        </a:spcAft>
                      </a:pPr>
                      <a:endParaRPr lang="en-NZ" sz="2000" dirty="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6%</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6%</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63%</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25%</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nSpc>
                          <a:spcPct val="107000"/>
                        </a:lnSpc>
                        <a:spcAft>
                          <a:spcPts val="800"/>
                        </a:spcAft>
                      </a:pPr>
                      <a:r>
                        <a:rPr lang="en-NZ" sz="2000" dirty="0">
                          <a:solidFill>
                            <a:schemeClr val="bg2"/>
                          </a:solidFill>
                          <a:effectLst/>
                          <a:latin typeface="Times" panose="02020603050405020304" pitchFamily="18" charset="0"/>
                          <a:cs typeface="Times" panose="02020603050405020304" pitchFamily="18" charset="0"/>
                        </a:rPr>
                        <a:t> </a:t>
                      </a:r>
                      <a:endParaRPr lang="en-NZ" sz="2000" dirty="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30897">
                <a:tc>
                  <a:txBody>
                    <a:bodyPr/>
                    <a:lstStyle/>
                    <a:p>
                      <a:pPr marL="38100" marR="38100">
                        <a:lnSpc>
                          <a:spcPts val="1600"/>
                        </a:lnSpc>
                        <a:spcAft>
                          <a:spcPts val="0"/>
                        </a:spcAft>
                      </a:pPr>
                      <a:endParaRPr lang="en-N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8100" marR="38100">
                        <a:lnSpc>
                          <a:spcPct val="115000"/>
                        </a:lnSpc>
                        <a:spcAft>
                          <a:spcPts val="0"/>
                        </a:spcAft>
                      </a:pPr>
                      <a:r>
                        <a:rPr lang="en-NZ" sz="1800" b="0" dirty="0">
                          <a:solidFill>
                            <a:srgbClr val="000000"/>
                          </a:solidFill>
                          <a:effectLst/>
                          <a:latin typeface="Times" panose="02020603050405020304" pitchFamily="18" charset="0"/>
                          <a:ea typeface="PMingLiU"/>
                          <a:cs typeface="Times" panose="02020603050405020304" pitchFamily="18" charset="0"/>
                        </a:rPr>
                        <a:t>Education/ Government</a:t>
                      </a:r>
                      <a:endParaRPr lang="en-NZ" sz="1800" b="0" dirty="0">
                        <a:effectLst/>
                        <a:latin typeface="Times" panose="02020603050405020304" pitchFamily="18" charset="0"/>
                        <a:ea typeface="PMingLiU"/>
                        <a:cs typeface="Times" panose="02020603050405020304" pitchFamily="18" charset="0"/>
                      </a:endParaRPr>
                    </a:p>
                  </a:txBody>
                  <a:tcPr marL="0" marR="0" marT="0" marB="0" anchor="ctr">
                    <a:solidFill>
                      <a:schemeClr val="accent3">
                        <a:lumMod val="40000"/>
                        <a:lumOff val="60000"/>
                      </a:schemeClr>
                    </a:solidFill>
                  </a:tcPr>
                </a:tc>
                <a:tc>
                  <a:txBody>
                    <a:bodyPr/>
                    <a:lstStyle/>
                    <a:p>
                      <a:pPr marL="38100" marR="38100" algn="ctr">
                        <a:lnSpc>
                          <a:spcPts val="1600"/>
                        </a:lnSpc>
                        <a:spcAft>
                          <a:spcPts val="0"/>
                        </a:spcAft>
                      </a:pPr>
                      <a:endParaRPr lang="en-NZ" sz="2000" dirty="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14%</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29%</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57%</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nSpc>
                          <a:spcPct val="107000"/>
                        </a:lnSpc>
                        <a:spcAft>
                          <a:spcPts val="800"/>
                        </a:spcAft>
                      </a:pPr>
                      <a:endParaRPr lang="en-NZ" sz="2000" dirty="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206167">
                <a:tc gridSpan="2">
                  <a:txBody>
                    <a:bodyPr/>
                    <a:lstStyle/>
                    <a:p>
                      <a:pPr marL="96838" marR="38100" indent="0">
                        <a:lnSpc>
                          <a:spcPts val="1600"/>
                        </a:lnSpc>
                        <a:spcAft>
                          <a:spcPts val="0"/>
                        </a:spcAft>
                      </a:pPr>
                      <a:r>
                        <a:rPr lang="en-NZ" sz="1600" b="1" dirty="0">
                          <a:effectLst/>
                          <a:latin typeface="Times" panose="02020603050405020304" pitchFamily="18" charset="0"/>
                          <a:cs typeface="Times" panose="02020603050405020304" pitchFamily="18" charset="0"/>
                        </a:rPr>
                        <a:t>Total</a:t>
                      </a:r>
                      <a:endParaRPr lang="en-NZ" sz="16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c hMerge="1">
                  <a:txBody>
                    <a:bodyPr/>
                    <a:lstStyle/>
                    <a:p>
                      <a:endParaRPr lang="en-NZ"/>
                    </a:p>
                  </a:txBody>
                  <a:tcPr/>
                </a:tc>
                <a:tc>
                  <a:txBody>
                    <a:bodyPr/>
                    <a:lstStyle/>
                    <a:p>
                      <a:pPr marL="38100" marR="38100" algn="ctr">
                        <a:lnSpc>
                          <a:spcPts val="1600"/>
                        </a:lnSpc>
                        <a:spcAft>
                          <a:spcPts val="0"/>
                        </a:spcAft>
                      </a:pPr>
                      <a:endParaRPr lang="en-NZ" sz="2000" dirty="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5%</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10%</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42%</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43%</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r">
                        <a:lnSpc>
                          <a:spcPts val="1600"/>
                        </a:lnSpc>
                        <a:spcAft>
                          <a:spcPts val="0"/>
                        </a:spcAft>
                      </a:pPr>
                      <a:r>
                        <a:rPr lang="en-NZ" sz="2000" dirty="0">
                          <a:solidFill>
                            <a:schemeClr val="bg2"/>
                          </a:solidFill>
                          <a:effectLst/>
                          <a:latin typeface="Times" panose="02020603050405020304" pitchFamily="18" charset="0"/>
                          <a:cs typeface="Times" panose="02020603050405020304" pitchFamily="18" charset="0"/>
                        </a:rPr>
                        <a:t> </a:t>
                      </a:r>
                      <a:endParaRPr lang="en-NZ" sz="2000" dirty="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r>
            </a:tbl>
          </a:graphicData>
        </a:graphic>
      </p:graphicFrame>
      <p:sp>
        <p:nvSpPr>
          <p:cNvPr id="5" name="TextBox 4"/>
          <p:cNvSpPr txBox="1"/>
          <p:nvPr/>
        </p:nvSpPr>
        <p:spPr>
          <a:xfrm>
            <a:off x="774834" y="1250615"/>
            <a:ext cx="8101264" cy="1384995"/>
          </a:xfrm>
          <a:prstGeom prst="rect">
            <a:avLst/>
          </a:prstGeom>
        </p:spPr>
        <p:txBody>
          <a:bodyPr vert="horz" wrap="square" rtlCol="0">
            <a:spAutoFit/>
          </a:bodyPr>
          <a:lstStyle/>
          <a:p>
            <a:pPr algn="ctr"/>
            <a:r>
              <a:rPr lang="en-NZ" sz="2400" b="1" dirty="0">
                <a:solidFill>
                  <a:schemeClr val="accent3">
                    <a:lumMod val="75000"/>
                  </a:schemeClr>
                </a:solidFill>
              </a:rPr>
              <a:t> </a:t>
            </a:r>
            <a:r>
              <a:rPr lang="en-NZ" sz="2800" b="1" dirty="0">
                <a:solidFill>
                  <a:schemeClr val="accent3">
                    <a:lumMod val="75000"/>
                  </a:schemeClr>
                </a:solidFill>
              </a:rPr>
              <a:t>Perceived benefits to business’ </a:t>
            </a:r>
            <a:r>
              <a:rPr lang="en-NZ" sz="2800" b="1" dirty="0">
                <a:solidFill>
                  <a:schemeClr val="accent3">
                    <a:lumMod val="50000"/>
                  </a:schemeClr>
                </a:solidFill>
              </a:rPr>
              <a:t>image/reputation</a:t>
            </a:r>
            <a:r>
              <a:rPr lang="en-NZ" sz="2800" b="1" dirty="0">
                <a:solidFill>
                  <a:schemeClr val="accent3">
                    <a:lumMod val="75000"/>
                  </a:schemeClr>
                </a:solidFill>
              </a:rPr>
              <a:t> across different industry </a:t>
            </a:r>
            <a:r>
              <a:rPr lang="en-NZ" sz="2800" b="1" dirty="0" smtClean="0">
                <a:solidFill>
                  <a:schemeClr val="accent3">
                    <a:lumMod val="75000"/>
                  </a:schemeClr>
                </a:solidFill>
              </a:rPr>
              <a:t>sectors as </a:t>
            </a:r>
            <a:r>
              <a:rPr lang="en-NZ" sz="2800" b="1" dirty="0">
                <a:solidFill>
                  <a:schemeClr val="accent3">
                    <a:lumMod val="75000"/>
                  </a:schemeClr>
                </a:solidFill>
              </a:rPr>
              <a:t>a result of </a:t>
            </a:r>
            <a:endParaRPr lang="en-NZ" sz="2800" b="1" dirty="0" smtClean="0">
              <a:solidFill>
                <a:schemeClr val="accent3">
                  <a:lumMod val="75000"/>
                </a:schemeClr>
              </a:solidFill>
            </a:endParaRPr>
          </a:p>
          <a:p>
            <a:pPr algn="ctr"/>
            <a:r>
              <a:rPr lang="en-NZ" sz="2800" b="1" dirty="0" smtClean="0">
                <a:solidFill>
                  <a:schemeClr val="accent3">
                    <a:lumMod val="75000"/>
                  </a:schemeClr>
                </a:solidFill>
              </a:rPr>
              <a:t>school-business </a:t>
            </a:r>
            <a:r>
              <a:rPr lang="en-NZ" sz="2800" b="1" dirty="0">
                <a:solidFill>
                  <a:schemeClr val="accent3">
                    <a:lumMod val="75000"/>
                  </a:schemeClr>
                </a:solidFill>
              </a:rPr>
              <a:t>partnerships</a:t>
            </a:r>
            <a:endParaRPr lang="en-NZ" sz="2800" b="1" dirty="0" smtClean="0">
              <a:solidFill>
                <a:schemeClr val="accent3">
                  <a:lumMod val="75000"/>
                </a:schemeClr>
              </a:solidFill>
            </a:endParaRPr>
          </a:p>
        </p:txBody>
      </p:sp>
    </p:spTree>
    <p:extLst>
      <p:ext uri="{BB962C8B-B14F-4D97-AF65-F5344CB8AC3E}">
        <p14:creationId xmlns:p14="http://schemas.microsoft.com/office/powerpoint/2010/main" val="3750671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28545392"/>
              </p:ext>
            </p:extLst>
          </p:nvPr>
        </p:nvGraphicFramePr>
        <p:xfrm>
          <a:off x="689812" y="3048000"/>
          <a:ext cx="8271309" cy="2740387"/>
        </p:xfrm>
        <a:graphic>
          <a:graphicData uri="http://schemas.openxmlformats.org/drawingml/2006/table">
            <a:tbl>
              <a:tblPr>
                <a:tableStyleId>{5C22544A-7EE6-4342-B048-85BDC9FD1C3A}</a:tableStyleId>
              </a:tblPr>
              <a:tblGrid>
                <a:gridCol w="32361"/>
                <a:gridCol w="3818772"/>
                <a:gridCol w="938512"/>
                <a:gridCol w="954693"/>
                <a:gridCol w="954693"/>
                <a:gridCol w="792881"/>
                <a:gridCol w="750024"/>
                <a:gridCol w="29373"/>
              </a:tblGrid>
              <a:tr h="374355">
                <a:tc gridSpan="7">
                  <a:txBody>
                    <a:bodyPr/>
                    <a:lstStyle/>
                    <a:p>
                      <a:pPr marL="38100" marR="38100" algn="ctr">
                        <a:lnSpc>
                          <a:spcPct val="107000"/>
                        </a:lnSpc>
                        <a:spcAft>
                          <a:spcPts val="0"/>
                        </a:spcAft>
                      </a:pPr>
                      <a:r>
                        <a:rPr lang="en-NZ" sz="1800" b="1" kern="1200" dirty="0" smtClean="0">
                          <a:solidFill>
                            <a:schemeClr val="dk1"/>
                          </a:solidFill>
                          <a:effectLst/>
                          <a:latin typeface="+mn-lt"/>
                          <a:ea typeface="+mn-ea"/>
                          <a:cs typeface="+mn-cs"/>
                        </a:rPr>
                        <a:t>How beneficial is it for your organisation in terms of forming networks</a:t>
                      </a:r>
                    </a:p>
                    <a:p>
                      <a:pPr marL="38100" marR="38100" algn="ctr">
                        <a:lnSpc>
                          <a:spcPct val="107000"/>
                        </a:lnSpc>
                        <a:spcAft>
                          <a:spcPts val="0"/>
                        </a:spcAft>
                      </a:pPr>
                      <a:r>
                        <a:rPr lang="en-NZ" sz="1800" b="1" kern="1200" dirty="0" smtClean="0">
                          <a:solidFill>
                            <a:schemeClr val="dk1"/>
                          </a:solidFill>
                          <a:effectLst/>
                          <a:latin typeface="+mn-lt"/>
                          <a:ea typeface="+mn-ea"/>
                          <a:cs typeface="+mn-cs"/>
                        </a:rPr>
                        <a:t> within the community to link with schools?</a:t>
                      </a:r>
                      <a:endParaRPr lang="en-NZ" sz="18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NZ"/>
                    </a:p>
                  </a:txBody>
                  <a:tcPr/>
                </a:tc>
                <a:tc hMerge="1">
                  <a:txBody>
                    <a:bodyPr/>
                    <a:lstStyle/>
                    <a:p>
                      <a:pPr marL="38100" marR="38100" algn="ctr">
                        <a:lnSpc>
                          <a:spcPct val="107000"/>
                        </a:lnSpc>
                        <a:spcAft>
                          <a:spcPts val="0"/>
                        </a:spcAft>
                      </a:pPr>
                      <a:endParaRPr lang="en-NZ" sz="18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a:txBody>
                    <a:bodyPr/>
                    <a:lstStyle/>
                    <a:p>
                      <a:pPr>
                        <a:lnSpc>
                          <a:spcPct val="107000"/>
                        </a:lnSpc>
                        <a:spcAft>
                          <a:spcPts val="800"/>
                        </a:spcAft>
                      </a:pPr>
                      <a:r>
                        <a:rPr lang="en-NZ" sz="2000">
                          <a:effectLst/>
                          <a:latin typeface="Times" panose="02020603050405020304" pitchFamily="18" charset="0"/>
                          <a:cs typeface="Times" panose="02020603050405020304" pitchFamily="18" charset="0"/>
                        </a:rPr>
                        <a:t> </a:t>
                      </a:r>
                      <a:endParaRPr lang="en-NZ" sz="2000">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97129">
                <a:tc gridSpan="2">
                  <a:txBody>
                    <a:bodyPr/>
                    <a:lstStyle/>
                    <a:p>
                      <a:pPr algn="ctr">
                        <a:lnSpc>
                          <a:spcPct val="107000"/>
                        </a:lnSpc>
                        <a:spcAft>
                          <a:spcPts val="0"/>
                        </a:spcAft>
                      </a:pPr>
                      <a:r>
                        <a:rPr lang="en-NZ" sz="2000" b="1" dirty="0" smtClean="0">
                          <a:effectLst/>
                          <a:latin typeface="Times" panose="02020603050405020304" pitchFamily="18" charset="0"/>
                          <a:cs typeface="Times" panose="02020603050405020304" pitchFamily="18" charset="0"/>
                        </a:rPr>
                        <a:t>Industry</a:t>
                      </a:r>
                      <a:r>
                        <a:rPr lang="en-NZ" sz="2000" b="1" baseline="0" dirty="0" smtClean="0">
                          <a:effectLst/>
                          <a:latin typeface="Times" panose="02020603050405020304" pitchFamily="18" charset="0"/>
                          <a:cs typeface="Times" panose="02020603050405020304" pitchFamily="18" charset="0"/>
                        </a:rPr>
                        <a:t> sector</a:t>
                      </a:r>
                      <a:endParaRPr lang="en-NZ" sz="2000" b="1" dirty="0">
                        <a:effectLst/>
                        <a:latin typeface="Times" panose="02020603050405020304" pitchFamily="18"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hMerge="1">
                  <a:txBody>
                    <a:bodyPr/>
                    <a:lstStyle/>
                    <a:p>
                      <a:endParaRPr lang="en-NZ"/>
                    </a:p>
                  </a:txBody>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Not beneficial </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Limited benefits</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Some benefits </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Beneficial</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marL="38100" marR="38100" algn="ctr">
                        <a:lnSpc>
                          <a:spcPct val="107000"/>
                        </a:lnSpc>
                        <a:spcAft>
                          <a:spcPts val="0"/>
                        </a:spcAft>
                      </a:pPr>
                      <a:r>
                        <a:rPr lang="en-NZ" sz="1200" b="1" dirty="0">
                          <a:effectLst/>
                          <a:latin typeface="Times" panose="02020603050405020304" pitchFamily="18" charset="0"/>
                          <a:cs typeface="Times" panose="02020603050405020304" pitchFamily="18" charset="0"/>
                        </a:rPr>
                        <a:t>Very Beneficial</a:t>
                      </a:r>
                      <a:endParaRPr lang="en-NZ" sz="12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nSpc>
                          <a:spcPct val="107000"/>
                        </a:lnSpc>
                        <a:spcAft>
                          <a:spcPts val="800"/>
                        </a:spcAft>
                      </a:pPr>
                      <a:r>
                        <a:rPr lang="en-NZ" sz="2000">
                          <a:effectLst/>
                          <a:latin typeface="Times" panose="02020603050405020304" pitchFamily="18" charset="0"/>
                          <a:cs typeface="Times" panose="02020603050405020304" pitchFamily="18" charset="0"/>
                        </a:rPr>
                        <a:t> </a:t>
                      </a:r>
                      <a:endParaRPr lang="en-NZ" sz="2000">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30897">
                <a:tc rowSpan="3">
                  <a:txBody>
                    <a:bodyPr/>
                    <a:lstStyle/>
                    <a:p>
                      <a:pPr marL="38100" marR="38100">
                        <a:lnSpc>
                          <a:spcPts val="1600"/>
                        </a:lnSpc>
                        <a:spcAft>
                          <a:spcPts val="0"/>
                        </a:spcAft>
                      </a:pPr>
                      <a:r>
                        <a:rPr lang="en-NZ" sz="1800">
                          <a:effectLst/>
                        </a:rPr>
                        <a:t> </a:t>
                      </a:r>
                      <a:endParaRPr lang="en-N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0" marR="38100" indent="0">
                        <a:lnSpc>
                          <a:spcPct val="115000"/>
                        </a:lnSpc>
                        <a:spcAft>
                          <a:spcPts val="0"/>
                        </a:spcAft>
                      </a:pPr>
                      <a:r>
                        <a:rPr lang="en-NZ" sz="1800" b="0" dirty="0">
                          <a:solidFill>
                            <a:srgbClr val="000000"/>
                          </a:solidFill>
                          <a:effectLst/>
                          <a:latin typeface="Times" panose="02020603050405020304" pitchFamily="18" charset="0"/>
                          <a:ea typeface="PMingLiU"/>
                          <a:cs typeface="Times" panose="02020603050405020304" pitchFamily="18" charset="0"/>
                        </a:rPr>
                        <a:t>Manufacturing/Construction</a:t>
                      </a:r>
                      <a:endParaRPr lang="en-NZ" sz="1800" b="0" dirty="0">
                        <a:effectLst/>
                        <a:latin typeface="Times" panose="02020603050405020304" pitchFamily="18" charset="0"/>
                        <a:ea typeface="PMingLiU"/>
                        <a:cs typeface="Times" panose="02020603050405020304" pitchFamily="18" charset="0"/>
                      </a:endParaRPr>
                    </a:p>
                  </a:txBody>
                  <a:tcPr marL="0" marR="0" marT="0" marB="0" anchor="ctr">
                    <a:solidFill>
                      <a:schemeClr val="accent3">
                        <a:lumMod val="40000"/>
                        <a:lumOff val="60000"/>
                      </a:schemeClr>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11%</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indent="0" algn="ctr" defTabSz="457200" rtl="0" eaLnBrk="1" fontAlgn="auto" latinLnBrk="0" hangingPunct="1">
                        <a:lnSpc>
                          <a:spcPts val="1600"/>
                        </a:lnSpc>
                        <a:spcBef>
                          <a:spcPts val="0"/>
                        </a:spcBef>
                        <a:spcAft>
                          <a:spcPts val="0"/>
                        </a:spcAft>
                        <a:buClrTx/>
                        <a:buSzTx/>
                        <a:buFontTx/>
                        <a:buNone/>
                        <a:tabLst/>
                        <a:defRPr/>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11%</a:t>
                      </a:r>
                    </a:p>
                    <a:p>
                      <a:pPr marL="38100" marR="38100" algn="ctr">
                        <a:lnSpc>
                          <a:spcPts val="16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indent="0" algn="ctr" defTabSz="457200" rtl="0" eaLnBrk="1" fontAlgn="auto" latinLnBrk="0" hangingPunct="1">
                        <a:lnSpc>
                          <a:spcPts val="1600"/>
                        </a:lnSpc>
                        <a:spcBef>
                          <a:spcPts val="0"/>
                        </a:spcBef>
                        <a:spcAft>
                          <a:spcPts val="0"/>
                        </a:spcAft>
                        <a:buClrTx/>
                        <a:buSzTx/>
                        <a:buFontTx/>
                        <a:buNone/>
                        <a:tabLst/>
                        <a:defRPr/>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67%</a:t>
                      </a:r>
                    </a:p>
                    <a:p>
                      <a:pPr marL="38100" marR="38100" algn="ctr">
                        <a:lnSpc>
                          <a:spcPts val="16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11%</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nSpc>
                          <a:spcPct val="107000"/>
                        </a:lnSpc>
                        <a:spcAft>
                          <a:spcPts val="800"/>
                        </a:spcAft>
                      </a:pPr>
                      <a:r>
                        <a:rPr lang="en-NZ" sz="2000">
                          <a:solidFill>
                            <a:schemeClr val="bg2"/>
                          </a:solidFill>
                          <a:effectLst/>
                          <a:latin typeface="Times" panose="02020603050405020304" pitchFamily="18" charset="0"/>
                          <a:cs typeface="Times" panose="02020603050405020304" pitchFamily="18" charset="0"/>
                        </a:rPr>
                        <a:t> </a:t>
                      </a:r>
                      <a:endParaRPr lang="en-NZ" sz="200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30897">
                <a:tc vMerge="1">
                  <a:txBody>
                    <a:bodyPr/>
                    <a:lstStyle/>
                    <a:p>
                      <a:endParaRPr lang="en-NZ"/>
                    </a:p>
                  </a:txBody>
                  <a:tcPr/>
                </a:tc>
                <a:tc>
                  <a:txBody>
                    <a:bodyPr/>
                    <a:lstStyle/>
                    <a:p>
                      <a:pPr marL="38100" marR="38100">
                        <a:lnSpc>
                          <a:spcPct val="115000"/>
                        </a:lnSpc>
                        <a:spcAft>
                          <a:spcPts val="0"/>
                        </a:spcAft>
                      </a:pPr>
                      <a:r>
                        <a:rPr lang="en-NZ" sz="1800" b="0" dirty="0">
                          <a:solidFill>
                            <a:srgbClr val="000000"/>
                          </a:solidFill>
                          <a:effectLst/>
                          <a:latin typeface="Times" panose="02020603050405020304" pitchFamily="18" charset="0"/>
                          <a:ea typeface="PMingLiU"/>
                          <a:cs typeface="Times" panose="02020603050405020304" pitchFamily="18" charset="0"/>
                        </a:rPr>
                        <a:t>Computing/ IT / Telecommunications</a:t>
                      </a:r>
                      <a:endParaRPr lang="en-NZ" sz="1800" b="0" dirty="0">
                        <a:effectLst/>
                        <a:latin typeface="Times" panose="02020603050405020304" pitchFamily="18" charset="0"/>
                        <a:ea typeface="PMingLiU"/>
                        <a:cs typeface="Times" panose="02020603050405020304" pitchFamily="18" charset="0"/>
                      </a:endParaRPr>
                    </a:p>
                  </a:txBody>
                  <a:tcPr marL="0" marR="0" marT="0" marB="0" anchor="ctr">
                    <a:solidFill>
                      <a:schemeClr val="accent3">
                        <a:lumMod val="40000"/>
                        <a:lumOff val="60000"/>
                      </a:schemeClr>
                    </a:solidFill>
                  </a:tcPr>
                </a:tc>
                <a:tc>
                  <a:txBody>
                    <a:bodyPr/>
                    <a:lstStyle/>
                    <a:p>
                      <a:pPr algn="ctr">
                        <a:lnSpc>
                          <a:spcPct val="1070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gn="ctr">
                        <a:lnSpc>
                          <a:spcPct val="1070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gn="ctr">
                        <a:lnSpc>
                          <a:spcPct val="1070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indent="0" algn="ctr" defTabSz="457200" rtl="0" eaLnBrk="1" fontAlgn="auto" latinLnBrk="0" hangingPunct="1">
                        <a:lnSpc>
                          <a:spcPts val="1600"/>
                        </a:lnSpc>
                        <a:spcBef>
                          <a:spcPts val="0"/>
                        </a:spcBef>
                        <a:spcAft>
                          <a:spcPts val="0"/>
                        </a:spcAft>
                        <a:buClrTx/>
                        <a:buSzTx/>
                        <a:buFontTx/>
                        <a:buNone/>
                        <a:tabLst/>
                        <a:defRPr/>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12%</a:t>
                      </a:r>
                    </a:p>
                    <a:p>
                      <a:pPr marL="38100" marR="38100" algn="ctr">
                        <a:lnSpc>
                          <a:spcPts val="16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88%</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2">
                        <a:lumMod val="40000"/>
                        <a:lumOff val="60000"/>
                      </a:schemeClr>
                    </a:solidFill>
                  </a:tcPr>
                </a:tc>
                <a:tc>
                  <a:txBody>
                    <a:bodyPr/>
                    <a:lstStyle/>
                    <a:p>
                      <a:pPr>
                        <a:lnSpc>
                          <a:spcPct val="107000"/>
                        </a:lnSpc>
                        <a:spcAft>
                          <a:spcPts val="800"/>
                        </a:spcAft>
                      </a:pPr>
                      <a:r>
                        <a:rPr lang="en-NZ" sz="2000">
                          <a:solidFill>
                            <a:schemeClr val="bg2"/>
                          </a:solidFill>
                          <a:effectLst/>
                          <a:latin typeface="Times" panose="02020603050405020304" pitchFamily="18" charset="0"/>
                          <a:cs typeface="Times" panose="02020603050405020304" pitchFamily="18" charset="0"/>
                        </a:rPr>
                        <a:t> </a:t>
                      </a:r>
                      <a:endParaRPr lang="en-NZ" sz="200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30897">
                <a:tc vMerge="1">
                  <a:txBody>
                    <a:bodyPr/>
                    <a:lstStyle/>
                    <a:p>
                      <a:endParaRPr lang="en-NZ"/>
                    </a:p>
                  </a:txBody>
                  <a:tcPr/>
                </a:tc>
                <a:tc>
                  <a:txBody>
                    <a:bodyPr/>
                    <a:lstStyle/>
                    <a:p>
                      <a:pPr marL="38100" marR="38100">
                        <a:lnSpc>
                          <a:spcPct val="115000"/>
                        </a:lnSpc>
                        <a:spcAft>
                          <a:spcPts val="0"/>
                        </a:spcAft>
                      </a:pPr>
                      <a:r>
                        <a:rPr lang="en-NZ" sz="1800" b="0" dirty="0">
                          <a:solidFill>
                            <a:srgbClr val="000000"/>
                          </a:solidFill>
                          <a:effectLst/>
                          <a:latin typeface="Times" panose="02020603050405020304" pitchFamily="18" charset="0"/>
                          <a:ea typeface="PMingLiU"/>
                          <a:cs typeface="Times" panose="02020603050405020304" pitchFamily="18" charset="0"/>
                        </a:rPr>
                        <a:t>Business / Banking/ Financial</a:t>
                      </a:r>
                      <a:endParaRPr lang="en-NZ" sz="1800" b="0" dirty="0">
                        <a:effectLst/>
                        <a:latin typeface="Times" panose="02020603050405020304" pitchFamily="18" charset="0"/>
                        <a:ea typeface="PMingLiU"/>
                        <a:cs typeface="Times" panose="02020603050405020304" pitchFamily="18" charset="0"/>
                      </a:endParaRPr>
                    </a:p>
                  </a:txBody>
                  <a:tcPr marL="0" marR="0" marT="0" marB="0" anchor="ctr">
                    <a:solidFill>
                      <a:schemeClr val="accent3">
                        <a:lumMod val="40000"/>
                        <a:lumOff val="60000"/>
                      </a:schemeClr>
                    </a:solidFill>
                  </a:tcPr>
                </a:tc>
                <a:tc>
                  <a:txBody>
                    <a:bodyPr/>
                    <a:lstStyle/>
                    <a:p>
                      <a:pPr marL="38100" marR="38100" indent="0" algn="ctr" defTabSz="457200" rtl="0" eaLnBrk="1" fontAlgn="auto" latinLnBrk="0" hangingPunct="1">
                        <a:lnSpc>
                          <a:spcPts val="1600"/>
                        </a:lnSpc>
                        <a:spcBef>
                          <a:spcPts val="0"/>
                        </a:spcBef>
                        <a:spcAft>
                          <a:spcPts val="0"/>
                        </a:spcAft>
                        <a:buClrTx/>
                        <a:buSzTx/>
                        <a:buFontTx/>
                        <a:buNone/>
                        <a:tabLst/>
                        <a:defRPr/>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12%</a:t>
                      </a:r>
                    </a:p>
                    <a:p>
                      <a:pPr marL="38100" marR="38100" algn="ctr">
                        <a:lnSpc>
                          <a:spcPts val="16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6%</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indent="0" algn="ctr" defTabSz="457200" rtl="0" eaLnBrk="1" fontAlgn="auto" latinLnBrk="0" hangingPunct="1">
                        <a:lnSpc>
                          <a:spcPts val="1600"/>
                        </a:lnSpc>
                        <a:spcBef>
                          <a:spcPts val="0"/>
                        </a:spcBef>
                        <a:spcAft>
                          <a:spcPts val="0"/>
                        </a:spcAft>
                        <a:buClrTx/>
                        <a:buSzTx/>
                        <a:buFontTx/>
                        <a:buNone/>
                        <a:tabLst/>
                        <a:defRPr/>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19%</a:t>
                      </a:r>
                    </a:p>
                    <a:p>
                      <a:pPr marL="38100" marR="38100" algn="ctr">
                        <a:lnSpc>
                          <a:spcPts val="1600"/>
                        </a:lnSpc>
                        <a:spcAft>
                          <a:spcPts val="0"/>
                        </a:spcAft>
                      </a:pP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38%</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4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25%</a:t>
                      </a:r>
                      <a:endParaRPr lang="en-NZ" sz="14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nSpc>
                          <a:spcPct val="107000"/>
                        </a:lnSpc>
                        <a:spcAft>
                          <a:spcPts val="800"/>
                        </a:spcAft>
                      </a:pPr>
                      <a:r>
                        <a:rPr lang="en-NZ" sz="2000" dirty="0">
                          <a:solidFill>
                            <a:schemeClr val="bg2"/>
                          </a:solidFill>
                          <a:effectLst/>
                          <a:latin typeface="Times" panose="02020603050405020304" pitchFamily="18" charset="0"/>
                          <a:cs typeface="Times" panose="02020603050405020304" pitchFamily="18" charset="0"/>
                        </a:rPr>
                        <a:t> </a:t>
                      </a:r>
                      <a:endParaRPr lang="en-NZ" sz="2000" dirty="0">
                        <a:solidFill>
                          <a:schemeClr val="bg2"/>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330897">
                <a:tc>
                  <a:txBody>
                    <a:bodyPr/>
                    <a:lstStyle/>
                    <a:p>
                      <a:pPr marL="38100" marR="38100">
                        <a:lnSpc>
                          <a:spcPts val="1600"/>
                        </a:lnSpc>
                        <a:spcAft>
                          <a:spcPts val="0"/>
                        </a:spcAft>
                      </a:pPr>
                      <a:endParaRPr lang="en-NZ"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3">
                        <a:lumMod val="20000"/>
                        <a:lumOff val="80000"/>
                      </a:schemeClr>
                    </a:solidFill>
                  </a:tcPr>
                </a:tc>
                <a:tc>
                  <a:txBody>
                    <a:bodyPr/>
                    <a:lstStyle/>
                    <a:p>
                      <a:pPr marL="38100" marR="38100">
                        <a:lnSpc>
                          <a:spcPct val="115000"/>
                        </a:lnSpc>
                        <a:spcAft>
                          <a:spcPts val="0"/>
                        </a:spcAft>
                      </a:pPr>
                      <a:r>
                        <a:rPr lang="en-NZ" sz="1800" b="0" dirty="0">
                          <a:solidFill>
                            <a:srgbClr val="000000"/>
                          </a:solidFill>
                          <a:effectLst/>
                          <a:latin typeface="Times" panose="02020603050405020304" pitchFamily="18" charset="0"/>
                          <a:ea typeface="PMingLiU"/>
                          <a:cs typeface="Times" panose="02020603050405020304" pitchFamily="18" charset="0"/>
                        </a:rPr>
                        <a:t>Education/ Government</a:t>
                      </a:r>
                      <a:endParaRPr lang="en-NZ" sz="1800" b="0" dirty="0">
                        <a:effectLst/>
                        <a:latin typeface="Times" panose="02020603050405020304" pitchFamily="18" charset="0"/>
                        <a:ea typeface="PMingLiU"/>
                        <a:cs typeface="Times" panose="02020603050405020304" pitchFamily="18" charset="0"/>
                      </a:endParaRPr>
                    </a:p>
                  </a:txBody>
                  <a:tcPr marL="0" marR="0" marT="0" marB="0" anchor="ctr">
                    <a:solidFill>
                      <a:schemeClr val="accent3">
                        <a:lumMod val="40000"/>
                        <a:lumOff val="60000"/>
                      </a:schemeClr>
                    </a:solidFill>
                  </a:tcPr>
                </a:tc>
                <a:tc>
                  <a:txBody>
                    <a:bodyPr/>
                    <a:lstStyle/>
                    <a:p>
                      <a:pPr marL="38100" marR="38100" algn="ctr">
                        <a:lnSpc>
                          <a:spcPts val="1600"/>
                        </a:lnSpc>
                        <a:spcAft>
                          <a:spcPts val="0"/>
                        </a:spcAft>
                      </a:pP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2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14%</a:t>
                      </a: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2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14%</a:t>
                      </a: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marL="38100" marR="38100" algn="ctr">
                        <a:lnSpc>
                          <a:spcPts val="1600"/>
                        </a:lnSpc>
                        <a:spcAft>
                          <a:spcPts val="0"/>
                        </a:spcAft>
                      </a:pPr>
                      <a:r>
                        <a:rPr lang="en-NZ" sz="12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72%</a:t>
                      </a: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bg2"/>
                    </a:solidFill>
                  </a:tcPr>
                </a:tc>
                <a:tc>
                  <a:txBody>
                    <a:bodyPr/>
                    <a:lstStyle/>
                    <a:p>
                      <a:pPr>
                        <a:lnSpc>
                          <a:spcPct val="107000"/>
                        </a:lnSpc>
                        <a:spcAft>
                          <a:spcPts val="800"/>
                        </a:spcAft>
                      </a:pP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r>
              <a:tr h="206167">
                <a:tc gridSpan="2">
                  <a:txBody>
                    <a:bodyPr/>
                    <a:lstStyle/>
                    <a:p>
                      <a:pPr marL="96838" marR="38100" indent="0">
                        <a:lnSpc>
                          <a:spcPts val="1600"/>
                        </a:lnSpc>
                        <a:spcAft>
                          <a:spcPts val="0"/>
                        </a:spcAft>
                      </a:pPr>
                      <a:r>
                        <a:rPr lang="en-NZ" sz="1600" b="1" dirty="0">
                          <a:effectLst/>
                          <a:latin typeface="Times" panose="02020603050405020304" pitchFamily="18" charset="0"/>
                          <a:cs typeface="Times" panose="02020603050405020304" pitchFamily="18" charset="0"/>
                        </a:rPr>
                        <a:t>Total</a:t>
                      </a:r>
                      <a:endParaRPr lang="en-NZ" sz="1600" b="1" dirty="0">
                        <a:effectLst/>
                        <a:latin typeface="Times" panose="02020603050405020304" pitchFamily="18" charset="0"/>
                        <a:ea typeface="Calibri" panose="020F0502020204030204" pitchFamily="34" charset="0"/>
                        <a:cs typeface="Times" panose="02020603050405020304" pitchFamily="18" charset="0"/>
                      </a:endParaRPr>
                    </a:p>
                  </a:txBody>
                  <a:tcPr marL="0" marR="0" marT="0" marB="0" anchor="ctr">
                    <a:solidFill>
                      <a:schemeClr val="accent3">
                        <a:lumMod val="20000"/>
                        <a:lumOff val="80000"/>
                      </a:schemeClr>
                    </a:solidFill>
                  </a:tcPr>
                </a:tc>
                <a:tc hMerge="1">
                  <a:txBody>
                    <a:bodyPr/>
                    <a:lstStyle/>
                    <a:p>
                      <a:endParaRPr lang="en-NZ"/>
                    </a:p>
                  </a:txBody>
                  <a:tcPr/>
                </a:tc>
                <a:tc>
                  <a:txBody>
                    <a:bodyPr/>
                    <a:lstStyle/>
                    <a:p>
                      <a:pPr marL="38100" marR="38100" algn="ctr">
                        <a:lnSpc>
                          <a:spcPts val="1600"/>
                        </a:lnSpc>
                        <a:spcAft>
                          <a:spcPts val="0"/>
                        </a:spcAft>
                      </a:pPr>
                      <a:r>
                        <a:rPr lang="en-NZ" sz="12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7%</a:t>
                      </a: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ctr">
                        <a:lnSpc>
                          <a:spcPts val="1600"/>
                        </a:lnSpc>
                        <a:spcAft>
                          <a:spcPts val="0"/>
                        </a:spcAft>
                      </a:pPr>
                      <a:r>
                        <a:rPr lang="en-NZ" sz="12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3%</a:t>
                      </a: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ctr">
                        <a:lnSpc>
                          <a:spcPts val="1600"/>
                        </a:lnSpc>
                        <a:spcAft>
                          <a:spcPts val="0"/>
                        </a:spcAft>
                      </a:pPr>
                      <a:r>
                        <a:rPr lang="en-NZ" sz="12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13%</a:t>
                      </a: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ctr">
                        <a:lnSpc>
                          <a:spcPts val="1600"/>
                        </a:lnSpc>
                        <a:spcAft>
                          <a:spcPts val="0"/>
                        </a:spcAft>
                      </a:pPr>
                      <a:r>
                        <a:rPr lang="en-NZ" sz="12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35%</a:t>
                      </a: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ctr">
                        <a:lnSpc>
                          <a:spcPts val="1600"/>
                        </a:lnSpc>
                        <a:spcAft>
                          <a:spcPts val="0"/>
                        </a:spcAft>
                      </a:pPr>
                      <a:r>
                        <a:rPr lang="en-NZ" sz="1200" dirty="0" smtClean="0">
                          <a:solidFill>
                            <a:schemeClr val="tx1"/>
                          </a:solidFill>
                          <a:effectLst/>
                          <a:latin typeface="Times" panose="02020603050405020304" pitchFamily="18" charset="0"/>
                          <a:ea typeface="Calibri" panose="020F0502020204030204" pitchFamily="34" charset="0"/>
                          <a:cs typeface="Times" panose="02020603050405020304" pitchFamily="18" charset="0"/>
                        </a:rPr>
                        <a:t>42%</a:t>
                      </a: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c>
                  <a:txBody>
                    <a:bodyPr/>
                    <a:lstStyle/>
                    <a:p>
                      <a:pPr marL="38100" marR="38100" algn="r">
                        <a:lnSpc>
                          <a:spcPts val="1600"/>
                        </a:lnSpc>
                        <a:spcAft>
                          <a:spcPts val="0"/>
                        </a:spcAft>
                      </a:pPr>
                      <a:r>
                        <a:rPr lang="en-NZ" sz="1200" dirty="0">
                          <a:solidFill>
                            <a:schemeClr val="tx1"/>
                          </a:solidFill>
                          <a:effectLst/>
                          <a:latin typeface="Times" panose="02020603050405020304" pitchFamily="18" charset="0"/>
                          <a:cs typeface="Times" panose="02020603050405020304" pitchFamily="18" charset="0"/>
                        </a:rPr>
                        <a:t> </a:t>
                      </a:r>
                      <a:endParaRPr lang="en-NZ" sz="1200"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txBody>
                  <a:tcPr marL="0" marR="0" marT="0" marB="0">
                    <a:solidFill>
                      <a:schemeClr val="accent3">
                        <a:lumMod val="20000"/>
                        <a:lumOff val="80000"/>
                      </a:schemeClr>
                    </a:solidFill>
                  </a:tcPr>
                </a:tc>
              </a:tr>
            </a:tbl>
          </a:graphicData>
        </a:graphic>
      </p:graphicFrame>
      <p:sp>
        <p:nvSpPr>
          <p:cNvPr id="5" name="TextBox 4"/>
          <p:cNvSpPr txBox="1"/>
          <p:nvPr/>
        </p:nvSpPr>
        <p:spPr>
          <a:xfrm>
            <a:off x="689812" y="1298742"/>
            <a:ext cx="8101262" cy="1384995"/>
          </a:xfrm>
          <a:prstGeom prst="rect">
            <a:avLst/>
          </a:prstGeom>
        </p:spPr>
        <p:txBody>
          <a:bodyPr vert="horz" wrap="square" rtlCol="0">
            <a:spAutoFit/>
          </a:bodyPr>
          <a:lstStyle/>
          <a:p>
            <a:pPr algn="ctr"/>
            <a:r>
              <a:rPr lang="en-NZ" sz="2800" b="1" dirty="0">
                <a:solidFill>
                  <a:schemeClr val="accent3">
                    <a:lumMod val="75000"/>
                  </a:schemeClr>
                </a:solidFill>
              </a:rPr>
              <a:t> Perceived benefits to </a:t>
            </a:r>
            <a:r>
              <a:rPr lang="en-NZ" sz="2800" b="1" dirty="0" smtClean="0">
                <a:solidFill>
                  <a:schemeClr val="accent3">
                    <a:lumMod val="75000"/>
                  </a:schemeClr>
                </a:solidFill>
              </a:rPr>
              <a:t>business  from </a:t>
            </a:r>
            <a:r>
              <a:rPr lang="en-NZ" sz="2800" b="1" dirty="0">
                <a:solidFill>
                  <a:schemeClr val="accent3">
                    <a:lumMod val="50000"/>
                  </a:schemeClr>
                </a:solidFill>
              </a:rPr>
              <a:t>forming networks in the community</a:t>
            </a:r>
            <a:r>
              <a:rPr lang="en-NZ" sz="2800" b="1" dirty="0">
                <a:solidFill>
                  <a:schemeClr val="accent3">
                    <a:lumMod val="75000"/>
                  </a:schemeClr>
                </a:solidFill>
              </a:rPr>
              <a:t> across different industry </a:t>
            </a:r>
            <a:r>
              <a:rPr lang="en-NZ" sz="2800" b="1" dirty="0" smtClean="0">
                <a:solidFill>
                  <a:schemeClr val="accent3">
                    <a:lumMod val="75000"/>
                  </a:schemeClr>
                </a:solidFill>
              </a:rPr>
              <a:t>sectors as </a:t>
            </a:r>
            <a:r>
              <a:rPr lang="en-NZ" sz="2800" b="1" dirty="0">
                <a:solidFill>
                  <a:schemeClr val="accent3">
                    <a:lumMod val="75000"/>
                  </a:schemeClr>
                </a:solidFill>
              </a:rPr>
              <a:t>a result of school-business partnerships</a:t>
            </a:r>
            <a:endParaRPr lang="en-NZ" sz="2800" b="1" dirty="0" smtClean="0">
              <a:solidFill>
                <a:schemeClr val="accent3">
                  <a:lumMod val="75000"/>
                </a:schemeClr>
              </a:solidFill>
            </a:endParaRPr>
          </a:p>
        </p:txBody>
      </p:sp>
    </p:spTree>
    <p:extLst>
      <p:ext uri="{BB962C8B-B14F-4D97-AF65-F5344CB8AC3E}">
        <p14:creationId xmlns:p14="http://schemas.microsoft.com/office/powerpoint/2010/main" val="3767750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1305" y="1452943"/>
            <a:ext cx="5983706" cy="646331"/>
          </a:xfrm>
          <a:prstGeom prst="rect">
            <a:avLst/>
          </a:prstGeom>
        </p:spPr>
        <p:txBody>
          <a:bodyPr vert="horz" wrap="square" rtlCol="0">
            <a:spAutoFit/>
          </a:bodyPr>
          <a:lstStyle/>
          <a:p>
            <a:r>
              <a:rPr lang="en-NZ" sz="3600" b="1" dirty="0" smtClean="0"/>
              <a:t>Manufacturing/Construction</a:t>
            </a:r>
          </a:p>
        </p:txBody>
      </p:sp>
      <p:sp>
        <p:nvSpPr>
          <p:cNvPr id="3" name="TextBox 2"/>
          <p:cNvSpPr txBox="1"/>
          <p:nvPr/>
        </p:nvSpPr>
        <p:spPr>
          <a:xfrm>
            <a:off x="495300" y="2099274"/>
            <a:ext cx="7848600" cy="3970318"/>
          </a:xfrm>
          <a:prstGeom prst="rect">
            <a:avLst/>
          </a:prstGeom>
          <a:solidFill>
            <a:schemeClr val="accent3">
              <a:lumMod val="20000"/>
              <a:lumOff val="80000"/>
            </a:schemeClr>
          </a:solidFill>
        </p:spPr>
        <p:txBody>
          <a:bodyPr vert="horz" wrap="square" rtlCol="0">
            <a:spAutoFit/>
          </a:bodyPr>
          <a:lstStyle/>
          <a:p>
            <a:r>
              <a:rPr lang="en-NZ" sz="3600" b="1" dirty="0">
                <a:solidFill>
                  <a:schemeClr val="accent3">
                    <a:lumMod val="75000"/>
                  </a:schemeClr>
                </a:solidFill>
              </a:rPr>
              <a:t>Most common type of links</a:t>
            </a:r>
            <a:r>
              <a:rPr lang="en-NZ" sz="3600" b="1" dirty="0" smtClean="0">
                <a:solidFill>
                  <a:schemeClr val="accent3">
                    <a:lumMod val="75000"/>
                  </a:schemeClr>
                </a:solidFill>
              </a:rPr>
              <a:t>:</a:t>
            </a:r>
          </a:p>
          <a:p>
            <a:r>
              <a:rPr lang="en-NZ" sz="3600" b="1" dirty="0" smtClean="0"/>
              <a:t> </a:t>
            </a:r>
            <a:r>
              <a:rPr lang="en-NZ" sz="3600" dirty="0" smtClean="0"/>
              <a:t>Donations &amp; Visits</a:t>
            </a:r>
          </a:p>
          <a:p>
            <a:r>
              <a:rPr lang="en-NZ" sz="3600" dirty="0" smtClean="0"/>
              <a:t>-also support observations</a:t>
            </a:r>
          </a:p>
          <a:p>
            <a:endParaRPr lang="en-NZ" sz="3600" dirty="0" smtClean="0"/>
          </a:p>
          <a:p>
            <a:r>
              <a:rPr lang="en-NZ" sz="3600" b="1" dirty="0">
                <a:solidFill>
                  <a:schemeClr val="accent3">
                    <a:lumMod val="75000"/>
                  </a:schemeClr>
                </a:solidFill>
              </a:rPr>
              <a:t>T</a:t>
            </a:r>
            <a:r>
              <a:rPr lang="en-NZ" sz="3600" b="1" dirty="0" smtClean="0">
                <a:solidFill>
                  <a:schemeClr val="accent3">
                    <a:lumMod val="75000"/>
                  </a:schemeClr>
                </a:solidFill>
              </a:rPr>
              <a:t>end NOT to support</a:t>
            </a:r>
          </a:p>
          <a:p>
            <a:r>
              <a:rPr lang="en-NZ" sz="3600" dirty="0" smtClean="0"/>
              <a:t>Mentoring, mini-enterprises, problem solving, providing products and services</a:t>
            </a:r>
          </a:p>
        </p:txBody>
      </p:sp>
      <p:pic>
        <p:nvPicPr>
          <p:cNvPr id="5" name="Picture 4"/>
          <p:cNvPicPr>
            <a:picLocks noChangeAspect="1"/>
          </p:cNvPicPr>
          <p:nvPr/>
        </p:nvPicPr>
        <p:blipFill>
          <a:blip r:embed="rId3"/>
          <a:stretch>
            <a:fillRect/>
          </a:stretch>
        </p:blipFill>
        <p:spPr>
          <a:xfrm>
            <a:off x="282992" y="138493"/>
            <a:ext cx="3476625" cy="1314450"/>
          </a:xfrm>
          <a:prstGeom prst="rect">
            <a:avLst/>
          </a:prstGeom>
        </p:spPr>
      </p:pic>
    </p:spTree>
    <p:extLst>
      <p:ext uri="{BB962C8B-B14F-4D97-AF65-F5344CB8AC3E}">
        <p14:creationId xmlns:p14="http://schemas.microsoft.com/office/powerpoint/2010/main" val="3574063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1305" y="1452943"/>
            <a:ext cx="5951621" cy="646331"/>
          </a:xfrm>
          <a:prstGeom prst="rect">
            <a:avLst/>
          </a:prstGeom>
        </p:spPr>
        <p:txBody>
          <a:bodyPr vert="horz" wrap="square" rtlCol="0">
            <a:spAutoFit/>
          </a:bodyPr>
          <a:lstStyle/>
          <a:p>
            <a:r>
              <a:rPr lang="en-NZ" sz="3600" b="1" dirty="0" smtClean="0"/>
              <a:t>Manufacturing/Construction</a:t>
            </a:r>
          </a:p>
        </p:txBody>
      </p:sp>
      <p:sp>
        <p:nvSpPr>
          <p:cNvPr id="3" name="TextBox 2"/>
          <p:cNvSpPr txBox="1"/>
          <p:nvPr/>
        </p:nvSpPr>
        <p:spPr>
          <a:xfrm>
            <a:off x="495300" y="2099274"/>
            <a:ext cx="8327858" cy="3539430"/>
          </a:xfrm>
          <a:prstGeom prst="rect">
            <a:avLst/>
          </a:prstGeom>
          <a:solidFill>
            <a:schemeClr val="accent3">
              <a:lumMod val="20000"/>
              <a:lumOff val="80000"/>
            </a:schemeClr>
          </a:solidFill>
        </p:spPr>
        <p:txBody>
          <a:bodyPr vert="horz" wrap="square" rtlCol="0">
            <a:spAutoFit/>
          </a:bodyPr>
          <a:lstStyle/>
          <a:p>
            <a:r>
              <a:rPr lang="en-NZ" sz="3200" b="1" dirty="0" smtClean="0"/>
              <a:t>- </a:t>
            </a:r>
            <a:r>
              <a:rPr lang="en-NZ" sz="3200" dirty="0" smtClean="0"/>
              <a:t>strong emphasis on supporting secondary schools</a:t>
            </a:r>
          </a:p>
          <a:p>
            <a:endParaRPr lang="en-NZ" sz="3200" dirty="0"/>
          </a:p>
          <a:p>
            <a:r>
              <a:rPr lang="en-NZ" sz="3200" dirty="0" smtClean="0"/>
              <a:t>- Minimal advertising benefits. Need to ensure &amp; highlight benefits of forming networks with the community and any promotional activities undertaken. Remind of employee benefits</a:t>
            </a:r>
          </a:p>
        </p:txBody>
      </p:sp>
      <p:pic>
        <p:nvPicPr>
          <p:cNvPr id="5" name="Picture 4"/>
          <p:cNvPicPr>
            <a:picLocks noChangeAspect="1"/>
          </p:cNvPicPr>
          <p:nvPr/>
        </p:nvPicPr>
        <p:blipFill>
          <a:blip r:embed="rId3"/>
          <a:stretch>
            <a:fillRect/>
          </a:stretch>
        </p:blipFill>
        <p:spPr>
          <a:xfrm>
            <a:off x="282992" y="138493"/>
            <a:ext cx="3476625" cy="1314450"/>
          </a:xfrm>
          <a:prstGeom prst="rect">
            <a:avLst/>
          </a:prstGeom>
        </p:spPr>
      </p:pic>
    </p:spTree>
    <p:extLst>
      <p:ext uri="{BB962C8B-B14F-4D97-AF65-F5344CB8AC3E}">
        <p14:creationId xmlns:p14="http://schemas.microsoft.com/office/powerpoint/2010/main" val="1432453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821" y="1462097"/>
            <a:ext cx="6930190" cy="646331"/>
          </a:xfrm>
          <a:prstGeom prst="rect">
            <a:avLst/>
          </a:prstGeom>
        </p:spPr>
        <p:txBody>
          <a:bodyPr vert="horz" wrap="square" rtlCol="0">
            <a:spAutoFit/>
          </a:bodyPr>
          <a:lstStyle/>
          <a:p>
            <a:r>
              <a:rPr lang="en-NZ" sz="3600" b="1" dirty="0" smtClean="0"/>
              <a:t>Computer/IT/Telecommunication</a:t>
            </a:r>
          </a:p>
        </p:txBody>
      </p:sp>
      <p:sp>
        <p:nvSpPr>
          <p:cNvPr id="3" name="TextBox 2"/>
          <p:cNvSpPr txBox="1"/>
          <p:nvPr/>
        </p:nvSpPr>
        <p:spPr>
          <a:xfrm>
            <a:off x="615615" y="2240209"/>
            <a:ext cx="7848600" cy="2862322"/>
          </a:xfrm>
          <a:prstGeom prst="rect">
            <a:avLst/>
          </a:prstGeom>
          <a:solidFill>
            <a:schemeClr val="accent3">
              <a:lumMod val="20000"/>
              <a:lumOff val="80000"/>
            </a:schemeClr>
          </a:solidFill>
        </p:spPr>
        <p:txBody>
          <a:bodyPr vert="horz" wrap="square" rtlCol="0">
            <a:spAutoFit/>
          </a:bodyPr>
          <a:lstStyle/>
          <a:p>
            <a:r>
              <a:rPr lang="en-NZ" sz="3600" b="1" dirty="0">
                <a:solidFill>
                  <a:schemeClr val="accent3">
                    <a:lumMod val="75000"/>
                  </a:schemeClr>
                </a:solidFill>
              </a:rPr>
              <a:t>Most </a:t>
            </a:r>
            <a:r>
              <a:rPr lang="en-NZ" sz="3600" b="1" dirty="0" smtClean="0">
                <a:solidFill>
                  <a:schemeClr val="accent3">
                    <a:lumMod val="75000"/>
                  </a:schemeClr>
                </a:solidFill>
              </a:rPr>
              <a:t>links supported</a:t>
            </a:r>
          </a:p>
          <a:p>
            <a:r>
              <a:rPr lang="en-NZ" sz="3600" dirty="0" smtClean="0"/>
              <a:t>especially mentoring</a:t>
            </a:r>
          </a:p>
          <a:p>
            <a:endParaRPr lang="en-NZ" sz="3600" dirty="0" smtClean="0"/>
          </a:p>
          <a:p>
            <a:r>
              <a:rPr lang="en-NZ" sz="3600" b="1" dirty="0">
                <a:solidFill>
                  <a:schemeClr val="accent3">
                    <a:lumMod val="75000"/>
                  </a:schemeClr>
                </a:solidFill>
              </a:rPr>
              <a:t>T</a:t>
            </a:r>
            <a:r>
              <a:rPr lang="en-NZ" sz="3600" b="1" dirty="0" smtClean="0">
                <a:solidFill>
                  <a:schemeClr val="accent3">
                    <a:lumMod val="75000"/>
                  </a:schemeClr>
                </a:solidFill>
              </a:rPr>
              <a:t>end NOT to support…</a:t>
            </a:r>
          </a:p>
          <a:p>
            <a:r>
              <a:rPr lang="en-NZ" sz="3600" dirty="0" smtClean="0"/>
              <a:t>Work placements and employee visits </a:t>
            </a:r>
          </a:p>
        </p:txBody>
      </p:sp>
      <p:pic>
        <p:nvPicPr>
          <p:cNvPr id="4" name="Picture 3"/>
          <p:cNvPicPr>
            <a:picLocks noChangeAspect="1"/>
          </p:cNvPicPr>
          <p:nvPr/>
        </p:nvPicPr>
        <p:blipFill>
          <a:blip r:embed="rId3"/>
          <a:stretch>
            <a:fillRect/>
          </a:stretch>
        </p:blipFill>
        <p:spPr>
          <a:xfrm>
            <a:off x="428625" y="256934"/>
            <a:ext cx="3990975" cy="1143000"/>
          </a:xfrm>
          <a:prstGeom prst="rect">
            <a:avLst/>
          </a:prstGeom>
        </p:spPr>
      </p:pic>
      <p:sp>
        <p:nvSpPr>
          <p:cNvPr id="6" name="Rectangle 5"/>
          <p:cNvSpPr/>
          <p:nvPr/>
        </p:nvSpPr>
        <p:spPr>
          <a:xfrm>
            <a:off x="40105" y="6342308"/>
            <a:ext cx="8999621" cy="461665"/>
          </a:xfrm>
          <a:prstGeom prst="rect">
            <a:avLst/>
          </a:prstGeom>
        </p:spPr>
        <p:txBody>
          <a:bodyPr wrap="square">
            <a:spAutoFit/>
          </a:bodyPr>
          <a:lstStyle/>
          <a:p>
            <a:r>
              <a:rPr lang="en-NZ" sz="800" dirty="0"/>
              <a:t>https://</a:t>
            </a:r>
            <a:r>
              <a:rPr lang="en-NZ" sz="800" dirty="0" smtClean="0"/>
              <a:t>www.googleclass.jpg&amp;imgrefurl=https%3A%2F%2Fmrwachs.wordpress.com%2F2015%2F09%2F04%2Fif-i-want-to-work-in-the-compter-industry-should-i-go-to-university-this-university-of-manitoba-article-might-present-some-insight%2F&amp;docid=ohGMYEv9eY4dAM&amp;tbnid=Jo7MRkWqA-athM%3A&amp;w=1000&amp;h=288&amp;hl=en&amp;bih=935&amp;biw=1350&amp;ved=0ahUKEwjZy4WT0ujNAhWLK8AKHW-6BrAQMwhoKEQwRA&amp;iact=mrc&amp;uact=8</a:t>
            </a:r>
            <a:endParaRPr lang="en-NZ" sz="800" dirty="0"/>
          </a:p>
        </p:txBody>
      </p:sp>
    </p:spTree>
    <p:extLst>
      <p:ext uri="{BB962C8B-B14F-4D97-AF65-F5344CB8AC3E}">
        <p14:creationId xmlns:p14="http://schemas.microsoft.com/office/powerpoint/2010/main" val="1026966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821" y="1462097"/>
            <a:ext cx="6930190" cy="646331"/>
          </a:xfrm>
          <a:prstGeom prst="rect">
            <a:avLst/>
          </a:prstGeom>
        </p:spPr>
        <p:txBody>
          <a:bodyPr vert="horz" wrap="square" rtlCol="0">
            <a:spAutoFit/>
          </a:bodyPr>
          <a:lstStyle/>
          <a:p>
            <a:r>
              <a:rPr lang="en-NZ" sz="3600" b="1" dirty="0" smtClean="0"/>
              <a:t>Computer/IT/Telecommunication</a:t>
            </a:r>
          </a:p>
        </p:txBody>
      </p:sp>
      <p:sp>
        <p:nvSpPr>
          <p:cNvPr id="3" name="TextBox 2"/>
          <p:cNvSpPr txBox="1"/>
          <p:nvPr/>
        </p:nvSpPr>
        <p:spPr>
          <a:xfrm>
            <a:off x="234364" y="2108428"/>
            <a:ext cx="8805361" cy="3293209"/>
          </a:xfrm>
          <a:prstGeom prst="rect">
            <a:avLst/>
          </a:prstGeom>
          <a:solidFill>
            <a:schemeClr val="accent3">
              <a:lumMod val="20000"/>
              <a:lumOff val="80000"/>
            </a:schemeClr>
          </a:solidFill>
        </p:spPr>
        <p:txBody>
          <a:bodyPr vert="horz" wrap="square" rtlCol="0">
            <a:spAutoFit/>
          </a:bodyPr>
          <a:lstStyle/>
          <a:p>
            <a:pPr marL="457200" indent="-457200">
              <a:buFontTx/>
              <a:buChar char="-"/>
            </a:pPr>
            <a:r>
              <a:rPr lang="en-NZ" sz="3200" dirty="0" smtClean="0"/>
              <a:t>supports both primary and secondary schools</a:t>
            </a:r>
          </a:p>
          <a:p>
            <a:pPr marL="457200" indent="-457200">
              <a:buFontTx/>
              <a:buChar char="-"/>
            </a:pPr>
            <a:r>
              <a:rPr lang="en-NZ" sz="3200" dirty="0" smtClean="0"/>
              <a:t>links with many schools</a:t>
            </a:r>
            <a:endParaRPr lang="en-NZ" sz="3200" dirty="0"/>
          </a:p>
          <a:p>
            <a:endParaRPr lang="en-NZ" sz="3600" dirty="0"/>
          </a:p>
          <a:p>
            <a:pPr marL="571500" indent="-571500">
              <a:buFontTx/>
              <a:buChar char="-"/>
            </a:pPr>
            <a:r>
              <a:rPr lang="en-NZ" sz="3600" dirty="0" smtClean="0"/>
              <a:t>Very beneficial to their image reputation forming </a:t>
            </a:r>
            <a:r>
              <a:rPr lang="en-NZ" sz="3600" dirty="0"/>
              <a:t>networks with the </a:t>
            </a:r>
            <a:r>
              <a:rPr lang="en-NZ" sz="3600" dirty="0" smtClean="0"/>
              <a:t>community (significant)</a:t>
            </a:r>
          </a:p>
        </p:txBody>
      </p:sp>
      <p:pic>
        <p:nvPicPr>
          <p:cNvPr id="4" name="Picture 3"/>
          <p:cNvPicPr>
            <a:picLocks noChangeAspect="1"/>
          </p:cNvPicPr>
          <p:nvPr/>
        </p:nvPicPr>
        <p:blipFill>
          <a:blip r:embed="rId3"/>
          <a:stretch>
            <a:fillRect/>
          </a:stretch>
        </p:blipFill>
        <p:spPr>
          <a:xfrm>
            <a:off x="428625" y="256934"/>
            <a:ext cx="3990975" cy="1143000"/>
          </a:xfrm>
          <a:prstGeom prst="rect">
            <a:avLst/>
          </a:prstGeom>
        </p:spPr>
      </p:pic>
      <p:sp>
        <p:nvSpPr>
          <p:cNvPr id="6" name="Rectangle 5"/>
          <p:cNvSpPr/>
          <p:nvPr/>
        </p:nvSpPr>
        <p:spPr>
          <a:xfrm>
            <a:off x="40105" y="6342308"/>
            <a:ext cx="8999621" cy="461665"/>
          </a:xfrm>
          <a:prstGeom prst="rect">
            <a:avLst/>
          </a:prstGeom>
        </p:spPr>
        <p:txBody>
          <a:bodyPr wrap="square">
            <a:spAutoFit/>
          </a:bodyPr>
          <a:lstStyle/>
          <a:p>
            <a:r>
              <a:rPr lang="en-NZ" sz="800" dirty="0"/>
              <a:t>https://</a:t>
            </a:r>
            <a:r>
              <a:rPr lang="en-NZ" sz="800" dirty="0" smtClean="0"/>
              <a:t>www.googleclass.jpg&amp;imgrefurl=https%3A%2F%2Fmrwachs.wordpress.com%2F2015%2F09%2F04%2Fif-i-want-to-work-in-the-compter-industry-should-i-go-to-university-this-university-of-manitoba-article-might-present-some-insight%2F&amp;docid=ohGMYEv9eY4dAM&amp;tbnid=Jo7MRkWqA-athM%3A&amp;w=1000&amp;h=288&amp;hl=en&amp;bih=935&amp;biw=1350&amp;ved=0ahUKEwjZy4WT0ujNAhWLK8AKHW-6BrAQMwhoKEQwRA&amp;iact=mrc&amp;uact=8</a:t>
            </a:r>
            <a:endParaRPr lang="en-NZ" sz="800" dirty="0"/>
          </a:p>
        </p:txBody>
      </p:sp>
    </p:spTree>
    <p:extLst>
      <p:ext uri="{BB962C8B-B14F-4D97-AF65-F5344CB8AC3E}">
        <p14:creationId xmlns:p14="http://schemas.microsoft.com/office/powerpoint/2010/main" val="756442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1187450" y="1196975"/>
            <a:ext cx="6480175" cy="830263"/>
          </a:xfrm>
          <a:prstGeom prst="rect">
            <a:avLst/>
          </a:prstGeom>
          <a:noFill/>
          <a:ln w="9525">
            <a:noFill/>
            <a:miter lim="800000"/>
            <a:headEnd/>
            <a:tailEnd/>
          </a:ln>
        </p:spPr>
        <p:txBody>
          <a:bodyPr>
            <a:spAutoFit/>
          </a:bodyPr>
          <a:lstStyle/>
          <a:p>
            <a:pPr eaLnBrk="0" hangingPunct="0"/>
            <a:r>
              <a:rPr lang="en-NZ"/>
              <a:t>PLACE HOLDER SLIDE – NZ MAP</a:t>
            </a:r>
          </a:p>
          <a:p>
            <a:pPr eaLnBrk="0" hangingPunct="0"/>
            <a:endParaRPr lang="en-NZ"/>
          </a:p>
        </p:txBody>
      </p:sp>
      <p:pic>
        <p:nvPicPr>
          <p:cNvPr id="31746" name="1d33f6d1-4c4f-44a5-abe4-ad0867a7d828" descr="6A0BBD56-A567-4DFB-858D-DC168002743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8" y="0"/>
            <a:ext cx="9215438" cy="6858000"/>
          </a:xfrm>
          <a:prstGeom prst="rect">
            <a:avLst/>
          </a:prstGeom>
          <a:noFill/>
          <a:ln w="9525">
            <a:noFill/>
            <a:miter lim="800000"/>
            <a:headEnd/>
            <a:tailEnd/>
          </a:ln>
        </p:spPr>
      </p:pic>
    </p:spTree>
    <p:extLst>
      <p:ext uri="{BB962C8B-B14F-4D97-AF65-F5344CB8AC3E}">
        <p14:creationId xmlns:p14="http://schemas.microsoft.com/office/powerpoint/2010/main" val="504623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821" y="1462097"/>
            <a:ext cx="6930190" cy="646331"/>
          </a:xfrm>
          <a:prstGeom prst="rect">
            <a:avLst/>
          </a:prstGeom>
        </p:spPr>
        <p:txBody>
          <a:bodyPr vert="horz" wrap="square" rtlCol="0">
            <a:spAutoFit/>
          </a:bodyPr>
          <a:lstStyle/>
          <a:p>
            <a:r>
              <a:rPr lang="en-NZ" sz="3600" b="1" dirty="0" smtClean="0"/>
              <a:t>Business/Bank/Finance</a:t>
            </a:r>
          </a:p>
        </p:txBody>
      </p:sp>
      <p:sp>
        <p:nvSpPr>
          <p:cNvPr id="3" name="TextBox 2"/>
          <p:cNvSpPr txBox="1"/>
          <p:nvPr/>
        </p:nvSpPr>
        <p:spPr>
          <a:xfrm>
            <a:off x="615615" y="2240209"/>
            <a:ext cx="7848600" cy="2862322"/>
          </a:xfrm>
          <a:prstGeom prst="rect">
            <a:avLst/>
          </a:prstGeom>
          <a:solidFill>
            <a:schemeClr val="accent3">
              <a:lumMod val="20000"/>
              <a:lumOff val="80000"/>
            </a:schemeClr>
          </a:solidFill>
        </p:spPr>
        <p:txBody>
          <a:bodyPr vert="horz" wrap="square" rtlCol="0">
            <a:spAutoFit/>
          </a:bodyPr>
          <a:lstStyle/>
          <a:p>
            <a:r>
              <a:rPr lang="en-NZ" sz="3600" b="1" dirty="0">
                <a:solidFill>
                  <a:schemeClr val="accent3">
                    <a:lumMod val="75000"/>
                  </a:schemeClr>
                </a:solidFill>
              </a:rPr>
              <a:t>Most </a:t>
            </a:r>
            <a:r>
              <a:rPr lang="en-NZ" sz="3600" b="1" dirty="0" smtClean="0">
                <a:solidFill>
                  <a:schemeClr val="accent3">
                    <a:lumMod val="75000"/>
                  </a:schemeClr>
                </a:solidFill>
              </a:rPr>
              <a:t>links</a:t>
            </a:r>
            <a:r>
              <a:rPr lang="en-NZ" sz="3600" b="1" dirty="0">
                <a:solidFill>
                  <a:schemeClr val="accent3">
                    <a:lumMod val="75000"/>
                  </a:schemeClr>
                </a:solidFill>
              </a:rPr>
              <a:t> </a:t>
            </a:r>
            <a:r>
              <a:rPr lang="en-NZ" sz="3600" b="1" dirty="0" smtClean="0">
                <a:solidFill>
                  <a:schemeClr val="accent3">
                    <a:lumMod val="75000"/>
                  </a:schemeClr>
                </a:solidFill>
              </a:rPr>
              <a:t>are strongly supported</a:t>
            </a:r>
          </a:p>
          <a:p>
            <a:endParaRPr lang="en-NZ" sz="3600" dirty="0" smtClean="0"/>
          </a:p>
          <a:p>
            <a:r>
              <a:rPr lang="en-NZ" sz="3600" b="1" dirty="0" smtClean="0">
                <a:solidFill>
                  <a:schemeClr val="accent3">
                    <a:lumMod val="75000"/>
                  </a:schemeClr>
                </a:solidFill>
              </a:rPr>
              <a:t>Less support for..</a:t>
            </a:r>
          </a:p>
          <a:p>
            <a:r>
              <a:rPr lang="en-NZ" sz="3600" dirty="0" smtClean="0"/>
              <a:t>Donations, community projects &amp; problem solving </a:t>
            </a:r>
          </a:p>
        </p:txBody>
      </p:sp>
      <p:pic>
        <p:nvPicPr>
          <p:cNvPr id="1026" name="Picture 2" descr="Image result for business banking fina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15" y="194933"/>
            <a:ext cx="2122404" cy="11627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003" y="6488668"/>
            <a:ext cx="2063385" cy="261610"/>
          </a:xfrm>
          <a:prstGeom prst="rect">
            <a:avLst/>
          </a:prstGeom>
        </p:spPr>
        <p:txBody>
          <a:bodyPr wrap="none">
            <a:spAutoFit/>
          </a:bodyPr>
          <a:lstStyle/>
          <a:p>
            <a:r>
              <a:rPr lang="en-NZ" sz="1100" dirty="0"/>
              <a:t>irefund.com.au/business-finance</a:t>
            </a:r>
          </a:p>
        </p:txBody>
      </p:sp>
    </p:spTree>
    <p:extLst>
      <p:ext uri="{BB962C8B-B14F-4D97-AF65-F5344CB8AC3E}">
        <p14:creationId xmlns:p14="http://schemas.microsoft.com/office/powerpoint/2010/main" val="3927925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821" y="1462097"/>
            <a:ext cx="6930190" cy="646331"/>
          </a:xfrm>
          <a:prstGeom prst="rect">
            <a:avLst/>
          </a:prstGeom>
        </p:spPr>
        <p:txBody>
          <a:bodyPr vert="horz" wrap="square" rtlCol="0">
            <a:spAutoFit/>
          </a:bodyPr>
          <a:lstStyle/>
          <a:p>
            <a:r>
              <a:rPr lang="en-NZ" sz="3600" b="1" dirty="0" smtClean="0"/>
              <a:t>Business/Bank/Finance</a:t>
            </a:r>
          </a:p>
        </p:txBody>
      </p:sp>
      <p:sp>
        <p:nvSpPr>
          <p:cNvPr id="3" name="TextBox 2"/>
          <p:cNvSpPr txBox="1"/>
          <p:nvPr/>
        </p:nvSpPr>
        <p:spPr>
          <a:xfrm>
            <a:off x="615615" y="2240209"/>
            <a:ext cx="7848600" cy="3231654"/>
          </a:xfrm>
          <a:prstGeom prst="rect">
            <a:avLst/>
          </a:prstGeom>
          <a:solidFill>
            <a:schemeClr val="accent3">
              <a:lumMod val="20000"/>
              <a:lumOff val="80000"/>
            </a:schemeClr>
          </a:solidFill>
        </p:spPr>
        <p:txBody>
          <a:bodyPr vert="horz" wrap="square" rtlCol="0">
            <a:spAutoFit/>
          </a:bodyPr>
          <a:lstStyle/>
          <a:p>
            <a:pPr marL="457200" indent="-457200">
              <a:buFontTx/>
              <a:buChar char="-"/>
            </a:pPr>
            <a:r>
              <a:rPr lang="en-NZ" sz="3200" dirty="0"/>
              <a:t>supports </a:t>
            </a:r>
            <a:r>
              <a:rPr lang="en-NZ" sz="3200" dirty="0" smtClean="0"/>
              <a:t>secondary schools, or both secondary and primary</a:t>
            </a:r>
            <a:endParaRPr lang="en-NZ" sz="3200" dirty="0"/>
          </a:p>
          <a:p>
            <a:pPr marL="457200" indent="-457200">
              <a:buFontTx/>
              <a:buChar char="-"/>
            </a:pPr>
            <a:r>
              <a:rPr lang="en-NZ" sz="3200" dirty="0" smtClean="0"/>
              <a:t>Fewer links and contact often monthly</a:t>
            </a:r>
            <a:endParaRPr lang="en-NZ" sz="3200" dirty="0"/>
          </a:p>
          <a:p>
            <a:endParaRPr lang="en-NZ" sz="3600" dirty="0"/>
          </a:p>
          <a:p>
            <a:pPr marL="571500" indent="-571500">
              <a:buFontTx/>
              <a:buChar char="-"/>
            </a:pPr>
            <a:r>
              <a:rPr lang="en-NZ" sz="3600" dirty="0" smtClean="0"/>
              <a:t>Least positive about partnerships</a:t>
            </a:r>
          </a:p>
          <a:p>
            <a:r>
              <a:rPr lang="en-NZ" sz="3600" dirty="0"/>
              <a:t> </a:t>
            </a:r>
            <a:r>
              <a:rPr lang="en-NZ" sz="3600" dirty="0" smtClean="0"/>
              <a:t>        -  Emphasise benefits</a:t>
            </a:r>
          </a:p>
        </p:txBody>
      </p:sp>
      <p:pic>
        <p:nvPicPr>
          <p:cNvPr id="1026" name="Picture 2" descr="Image result for business banking fina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15" y="194933"/>
            <a:ext cx="2122404" cy="11627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003" y="6488668"/>
            <a:ext cx="2063385" cy="261610"/>
          </a:xfrm>
          <a:prstGeom prst="rect">
            <a:avLst/>
          </a:prstGeom>
        </p:spPr>
        <p:txBody>
          <a:bodyPr wrap="none">
            <a:spAutoFit/>
          </a:bodyPr>
          <a:lstStyle/>
          <a:p>
            <a:r>
              <a:rPr lang="en-NZ" sz="1100" dirty="0"/>
              <a:t>irefund.com.au/business-finance</a:t>
            </a:r>
          </a:p>
        </p:txBody>
      </p:sp>
    </p:spTree>
    <p:extLst>
      <p:ext uri="{BB962C8B-B14F-4D97-AF65-F5344CB8AC3E}">
        <p14:creationId xmlns:p14="http://schemas.microsoft.com/office/powerpoint/2010/main" val="3641157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821" y="1462097"/>
            <a:ext cx="6930190" cy="646331"/>
          </a:xfrm>
          <a:prstGeom prst="rect">
            <a:avLst/>
          </a:prstGeom>
        </p:spPr>
        <p:txBody>
          <a:bodyPr vert="horz" wrap="square" rtlCol="0">
            <a:spAutoFit/>
          </a:bodyPr>
          <a:lstStyle/>
          <a:p>
            <a:r>
              <a:rPr lang="en-NZ" sz="3600" b="1" dirty="0" smtClean="0"/>
              <a:t>Education/Government</a:t>
            </a:r>
          </a:p>
        </p:txBody>
      </p:sp>
      <p:sp>
        <p:nvSpPr>
          <p:cNvPr id="3" name="TextBox 2"/>
          <p:cNvSpPr txBox="1"/>
          <p:nvPr/>
        </p:nvSpPr>
        <p:spPr>
          <a:xfrm>
            <a:off x="615615" y="2127744"/>
            <a:ext cx="7848600" cy="4031873"/>
          </a:xfrm>
          <a:prstGeom prst="rect">
            <a:avLst/>
          </a:prstGeom>
          <a:solidFill>
            <a:schemeClr val="accent3">
              <a:lumMod val="20000"/>
              <a:lumOff val="80000"/>
            </a:schemeClr>
          </a:solidFill>
        </p:spPr>
        <p:txBody>
          <a:bodyPr vert="horz" wrap="square" rtlCol="0">
            <a:spAutoFit/>
          </a:bodyPr>
          <a:lstStyle/>
          <a:p>
            <a:r>
              <a:rPr lang="en-NZ" sz="3200" b="1" dirty="0">
                <a:solidFill>
                  <a:schemeClr val="accent3">
                    <a:lumMod val="75000"/>
                  </a:schemeClr>
                </a:solidFill>
              </a:rPr>
              <a:t>Most </a:t>
            </a:r>
            <a:r>
              <a:rPr lang="en-NZ" sz="3200" b="1" dirty="0" smtClean="0">
                <a:solidFill>
                  <a:schemeClr val="accent3">
                    <a:lumMod val="75000"/>
                  </a:schemeClr>
                </a:solidFill>
              </a:rPr>
              <a:t>links</a:t>
            </a:r>
            <a:r>
              <a:rPr lang="en-NZ" sz="3200" b="1" dirty="0">
                <a:solidFill>
                  <a:schemeClr val="accent3">
                    <a:lumMod val="75000"/>
                  </a:schemeClr>
                </a:solidFill>
              </a:rPr>
              <a:t> </a:t>
            </a:r>
            <a:r>
              <a:rPr lang="en-NZ" sz="3200" b="1" dirty="0" smtClean="0">
                <a:solidFill>
                  <a:schemeClr val="accent3">
                    <a:lumMod val="75000"/>
                  </a:schemeClr>
                </a:solidFill>
              </a:rPr>
              <a:t>supported especially</a:t>
            </a:r>
          </a:p>
          <a:p>
            <a:r>
              <a:rPr lang="en-NZ" sz="3200" dirty="0"/>
              <a:t>mentoring, mini-enterprise, community projects, employee visits, problem solving </a:t>
            </a:r>
            <a:r>
              <a:rPr lang="en-NZ" sz="3200" dirty="0" smtClean="0"/>
              <a:t>and </a:t>
            </a:r>
            <a:r>
              <a:rPr lang="en-NZ" sz="3200" dirty="0"/>
              <a:t>curriculum </a:t>
            </a:r>
            <a:r>
              <a:rPr lang="en-NZ" sz="3200" dirty="0" smtClean="0"/>
              <a:t>development</a:t>
            </a:r>
          </a:p>
          <a:p>
            <a:endParaRPr lang="en-NZ" sz="3200" dirty="0" smtClean="0"/>
          </a:p>
          <a:p>
            <a:r>
              <a:rPr lang="en-NZ" sz="3200" b="1" dirty="0">
                <a:solidFill>
                  <a:schemeClr val="accent3">
                    <a:lumMod val="75000"/>
                  </a:schemeClr>
                </a:solidFill>
              </a:rPr>
              <a:t>D</a:t>
            </a:r>
            <a:r>
              <a:rPr lang="en-NZ" sz="3200" b="1" dirty="0" smtClean="0">
                <a:solidFill>
                  <a:schemeClr val="accent3">
                    <a:lumMod val="75000"/>
                  </a:schemeClr>
                </a:solidFill>
              </a:rPr>
              <a:t>o not support…</a:t>
            </a:r>
          </a:p>
          <a:p>
            <a:r>
              <a:rPr lang="en-NZ" sz="3200" dirty="0" smtClean="0"/>
              <a:t>Donations, work placements and visits are rare</a:t>
            </a:r>
          </a:p>
        </p:txBody>
      </p:sp>
      <p:sp>
        <p:nvSpPr>
          <p:cNvPr id="4" name="Rectangle 3"/>
          <p:cNvSpPr/>
          <p:nvPr/>
        </p:nvSpPr>
        <p:spPr>
          <a:xfrm>
            <a:off x="473242" y="6057581"/>
            <a:ext cx="3601453" cy="215444"/>
          </a:xfrm>
          <a:prstGeom prst="rect">
            <a:avLst/>
          </a:prstGeom>
        </p:spPr>
        <p:txBody>
          <a:bodyPr wrap="square">
            <a:spAutoFit/>
          </a:bodyPr>
          <a:lstStyle/>
          <a:p>
            <a:r>
              <a:rPr lang="en-NZ" sz="800" dirty="0"/>
              <a:t>http://www.telestream.net/telestream-solutions/education-government.htm</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362" y="242897"/>
            <a:ext cx="4074695" cy="825255"/>
          </a:xfrm>
          <a:prstGeom prst="rect">
            <a:avLst/>
          </a:prstGeom>
        </p:spPr>
      </p:pic>
    </p:spTree>
    <p:extLst>
      <p:ext uri="{BB962C8B-B14F-4D97-AF65-F5344CB8AC3E}">
        <p14:creationId xmlns:p14="http://schemas.microsoft.com/office/powerpoint/2010/main" val="2084906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821" y="1462097"/>
            <a:ext cx="6930190" cy="646331"/>
          </a:xfrm>
          <a:prstGeom prst="rect">
            <a:avLst/>
          </a:prstGeom>
        </p:spPr>
        <p:txBody>
          <a:bodyPr vert="horz" wrap="square" rtlCol="0">
            <a:spAutoFit/>
          </a:bodyPr>
          <a:lstStyle/>
          <a:p>
            <a:r>
              <a:rPr lang="en-NZ" sz="3600" b="1" dirty="0" smtClean="0"/>
              <a:t>Education/Government</a:t>
            </a:r>
          </a:p>
        </p:txBody>
      </p:sp>
      <p:sp>
        <p:nvSpPr>
          <p:cNvPr id="3" name="TextBox 2"/>
          <p:cNvSpPr txBox="1"/>
          <p:nvPr/>
        </p:nvSpPr>
        <p:spPr>
          <a:xfrm>
            <a:off x="615615" y="2240209"/>
            <a:ext cx="7848600" cy="2985433"/>
          </a:xfrm>
          <a:prstGeom prst="rect">
            <a:avLst/>
          </a:prstGeom>
          <a:solidFill>
            <a:schemeClr val="accent3">
              <a:lumMod val="20000"/>
              <a:lumOff val="80000"/>
            </a:schemeClr>
          </a:solidFill>
        </p:spPr>
        <p:txBody>
          <a:bodyPr vert="horz" wrap="square" rtlCol="0">
            <a:spAutoFit/>
          </a:bodyPr>
          <a:lstStyle/>
          <a:p>
            <a:pPr marL="457200" indent="-457200">
              <a:buFontTx/>
              <a:buChar char="-"/>
            </a:pPr>
            <a:r>
              <a:rPr lang="en-NZ" sz="3600" dirty="0"/>
              <a:t>supports </a:t>
            </a:r>
            <a:r>
              <a:rPr lang="en-NZ" sz="3600" dirty="0" smtClean="0"/>
              <a:t>primary &amp; secondary </a:t>
            </a:r>
            <a:r>
              <a:rPr lang="en-NZ" sz="3600" dirty="0"/>
              <a:t>schools, </a:t>
            </a:r>
            <a:r>
              <a:rPr lang="en-NZ" sz="3600" dirty="0" smtClean="0"/>
              <a:t>(weekly or monthly)</a:t>
            </a:r>
          </a:p>
          <a:p>
            <a:endParaRPr lang="en-NZ" sz="4000" dirty="0"/>
          </a:p>
          <a:p>
            <a:r>
              <a:rPr lang="en-NZ" sz="4000" dirty="0" smtClean="0"/>
              <a:t>-  </a:t>
            </a:r>
            <a:r>
              <a:rPr lang="en-NZ" sz="4000" dirty="0"/>
              <a:t>Emphasise </a:t>
            </a:r>
            <a:r>
              <a:rPr lang="en-NZ" sz="4000" dirty="0" smtClean="0"/>
              <a:t>community networks</a:t>
            </a:r>
            <a:endParaRPr lang="en-NZ" sz="4000" dirty="0"/>
          </a:p>
          <a:p>
            <a:endParaRPr lang="en-NZ" sz="3600" dirty="0" smtClean="0"/>
          </a:p>
        </p:txBody>
      </p:sp>
      <p:sp>
        <p:nvSpPr>
          <p:cNvPr id="4" name="Rectangle 3"/>
          <p:cNvSpPr/>
          <p:nvPr/>
        </p:nvSpPr>
        <p:spPr>
          <a:xfrm>
            <a:off x="473242" y="6057581"/>
            <a:ext cx="3601453" cy="215444"/>
          </a:xfrm>
          <a:prstGeom prst="rect">
            <a:avLst/>
          </a:prstGeom>
        </p:spPr>
        <p:txBody>
          <a:bodyPr wrap="square">
            <a:spAutoFit/>
          </a:bodyPr>
          <a:lstStyle/>
          <a:p>
            <a:r>
              <a:rPr lang="en-NZ" sz="800" dirty="0"/>
              <a:t>http://www.telestream.net/telestream-solutions/education-government.htm</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362" y="242897"/>
            <a:ext cx="4074695" cy="825255"/>
          </a:xfrm>
          <a:prstGeom prst="rect">
            <a:avLst/>
          </a:prstGeom>
        </p:spPr>
      </p:pic>
    </p:spTree>
    <p:extLst>
      <p:ext uri="{BB962C8B-B14F-4D97-AF65-F5344CB8AC3E}">
        <p14:creationId xmlns:p14="http://schemas.microsoft.com/office/powerpoint/2010/main" val="489426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4" descr="Image result for bairds mainfreight primary scho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58171" y="2017674"/>
            <a:ext cx="2765425" cy="20740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8171" y="4469642"/>
            <a:ext cx="2580290" cy="193675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881" y="4841117"/>
            <a:ext cx="2463420" cy="184943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5200" y="4841117"/>
            <a:ext cx="2276523" cy="1707392"/>
          </a:xfrm>
          <a:prstGeom prst="rect">
            <a:avLst/>
          </a:prstGeom>
        </p:spPr>
      </p:pic>
      <p:pic>
        <p:nvPicPr>
          <p:cNvPr id="6" name="Picture 5"/>
          <p:cNvPicPr>
            <a:picLocks noChangeAspect="1"/>
          </p:cNvPicPr>
          <p:nvPr/>
        </p:nvPicPr>
        <p:blipFill>
          <a:blip r:embed="rId7"/>
          <a:stretch>
            <a:fillRect/>
          </a:stretch>
        </p:blipFill>
        <p:spPr>
          <a:xfrm>
            <a:off x="6193293" y="36350"/>
            <a:ext cx="2729034" cy="2044142"/>
          </a:xfrm>
          <a:prstGeom prst="rect">
            <a:avLst/>
          </a:prstGeom>
        </p:spPr>
      </p:pic>
      <p:sp>
        <p:nvSpPr>
          <p:cNvPr id="8" name="TextBox 7"/>
          <p:cNvSpPr txBox="1"/>
          <p:nvPr/>
        </p:nvSpPr>
        <p:spPr>
          <a:xfrm>
            <a:off x="1363579" y="314658"/>
            <a:ext cx="3930316" cy="4154984"/>
          </a:xfrm>
          <a:prstGeom prst="rect">
            <a:avLst/>
          </a:prstGeom>
          <a:solidFill>
            <a:schemeClr val="accent3">
              <a:lumMod val="40000"/>
              <a:lumOff val="60000"/>
            </a:schemeClr>
          </a:solidFill>
          <a:ln w="28575">
            <a:solidFill>
              <a:schemeClr val="accent3">
                <a:lumMod val="75000"/>
              </a:schemeClr>
            </a:solidFill>
          </a:ln>
        </p:spPr>
        <p:txBody>
          <a:bodyPr vert="horz" wrap="square" rtlCol="0">
            <a:spAutoFit/>
          </a:bodyPr>
          <a:lstStyle/>
          <a:p>
            <a:pPr marL="365125" indent="-182563"/>
            <a:r>
              <a:rPr lang="en-NZ" sz="2400" b="1" u="sng" dirty="0" smtClean="0"/>
              <a:t>Children benefit</a:t>
            </a:r>
          </a:p>
          <a:p>
            <a:pPr marL="365125" indent="-182563">
              <a:buFont typeface="Arial" panose="020B0604020202020204" pitchFamily="34" charset="0"/>
              <a:buChar char="•"/>
            </a:pPr>
            <a:r>
              <a:rPr lang="en-NZ" sz="2400" dirty="0" smtClean="0"/>
              <a:t>Uniforms</a:t>
            </a:r>
          </a:p>
          <a:p>
            <a:pPr marL="365125" indent="-182563">
              <a:buFont typeface="Arial" panose="020B0604020202020204" pitchFamily="34" charset="0"/>
              <a:buChar char="•"/>
            </a:pPr>
            <a:r>
              <a:rPr lang="en-NZ" sz="2400" dirty="0" smtClean="0"/>
              <a:t>IT</a:t>
            </a:r>
          </a:p>
          <a:p>
            <a:pPr marL="365125" indent="-182563">
              <a:buFont typeface="Arial" panose="020B0604020202020204" pitchFamily="34" charset="0"/>
              <a:buChar char="•"/>
            </a:pPr>
            <a:r>
              <a:rPr lang="en-NZ" sz="2400" dirty="0" smtClean="0"/>
              <a:t>Books</a:t>
            </a:r>
          </a:p>
          <a:p>
            <a:pPr marL="365125" indent="-182563">
              <a:buFont typeface="Arial" panose="020B0604020202020204" pitchFamily="34" charset="0"/>
              <a:buChar char="•"/>
            </a:pPr>
            <a:r>
              <a:rPr lang="en-NZ" sz="2400" dirty="0" smtClean="0"/>
              <a:t>Trips</a:t>
            </a:r>
          </a:p>
          <a:p>
            <a:pPr marL="365125" indent="-182563">
              <a:buFont typeface="Arial" panose="020B0604020202020204" pitchFamily="34" charset="0"/>
              <a:buChar char="•"/>
            </a:pPr>
            <a:r>
              <a:rPr lang="en-NZ" sz="2400" dirty="0"/>
              <a:t>Soap box derby </a:t>
            </a:r>
            <a:r>
              <a:rPr lang="en-NZ" sz="2400" dirty="0" smtClean="0"/>
              <a:t>racer</a:t>
            </a:r>
          </a:p>
          <a:p>
            <a:pPr marL="365125" indent="-182563">
              <a:buFont typeface="Arial" panose="020B0604020202020204" pitchFamily="34" charset="0"/>
              <a:buChar char="•"/>
            </a:pPr>
            <a:r>
              <a:rPr lang="en-NZ" sz="2400" dirty="0"/>
              <a:t>S</a:t>
            </a:r>
            <a:r>
              <a:rPr lang="en-NZ" sz="2400" dirty="0" smtClean="0"/>
              <a:t>cholarships</a:t>
            </a:r>
          </a:p>
          <a:p>
            <a:pPr marL="365125" indent="-182563"/>
            <a:r>
              <a:rPr lang="en-NZ" sz="2400" b="1" u="sng" dirty="0" smtClean="0"/>
              <a:t>Staff and school</a:t>
            </a:r>
          </a:p>
          <a:p>
            <a:pPr marL="365125" indent="-182563">
              <a:buFont typeface="Arial" panose="020B0604020202020204" pitchFamily="34" charset="0"/>
              <a:buChar char="•"/>
            </a:pPr>
            <a:r>
              <a:rPr lang="en-NZ" sz="2400" dirty="0" smtClean="0"/>
              <a:t>IT support and guidance</a:t>
            </a:r>
          </a:p>
          <a:p>
            <a:pPr marL="365125" indent="-182563">
              <a:buFont typeface="Arial" panose="020B0604020202020204" pitchFamily="34" charset="0"/>
              <a:buChar char="•"/>
            </a:pPr>
            <a:r>
              <a:rPr lang="en-NZ" sz="2400" dirty="0" smtClean="0"/>
              <a:t>Staff training</a:t>
            </a:r>
          </a:p>
          <a:p>
            <a:pPr marL="365125" indent="-182563">
              <a:buFont typeface="Arial" panose="020B0604020202020204" pitchFamily="34" charset="0"/>
              <a:buChar char="•"/>
            </a:pPr>
            <a:r>
              <a:rPr lang="en-NZ" sz="2400" dirty="0" smtClean="0"/>
              <a:t>Corporate events</a:t>
            </a:r>
          </a:p>
        </p:txBody>
      </p:sp>
    </p:spTree>
    <p:extLst>
      <p:ext uri="{BB962C8B-B14F-4D97-AF65-F5344CB8AC3E}">
        <p14:creationId xmlns:p14="http://schemas.microsoft.com/office/powerpoint/2010/main" val="3273317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7372" y="152762"/>
            <a:ext cx="2298032" cy="1532021"/>
          </a:xfrm>
          <a:prstGeom prst="rect">
            <a:avLst/>
          </a:prstGeom>
        </p:spPr>
      </p:pic>
      <p:sp>
        <p:nvSpPr>
          <p:cNvPr id="5" name="Rectangle 4"/>
          <p:cNvSpPr/>
          <p:nvPr/>
        </p:nvSpPr>
        <p:spPr>
          <a:xfrm>
            <a:off x="392983" y="541419"/>
            <a:ext cx="6244389" cy="369332"/>
          </a:xfrm>
          <a:prstGeom prst="rect">
            <a:avLst/>
          </a:prstGeom>
        </p:spPr>
        <p:txBody>
          <a:bodyPr wrap="square">
            <a:spAutoFit/>
          </a:bodyPr>
          <a:lstStyle/>
          <a:p>
            <a:r>
              <a:rPr lang="en-NZ" dirty="0" smtClean="0">
                <a:solidFill>
                  <a:srgbClr val="666666"/>
                </a:solidFill>
                <a:latin typeface="Roboto"/>
              </a:rPr>
              <a:t>“The </a:t>
            </a:r>
            <a:r>
              <a:rPr lang="en-NZ" dirty="0">
                <a:solidFill>
                  <a:srgbClr val="666666"/>
                </a:solidFill>
                <a:latin typeface="Roboto"/>
              </a:rPr>
              <a:t>whole is greater than the sum of its </a:t>
            </a:r>
            <a:r>
              <a:rPr lang="en-NZ" dirty="0" smtClean="0">
                <a:solidFill>
                  <a:srgbClr val="666666"/>
                </a:solidFill>
                <a:latin typeface="Roboto"/>
              </a:rPr>
              <a:t>parts” (Aristotle)</a:t>
            </a:r>
            <a:endParaRPr lang="en-NZ" dirty="0"/>
          </a:p>
        </p:txBody>
      </p:sp>
      <p:sp>
        <p:nvSpPr>
          <p:cNvPr id="7" name="TextBox 6"/>
          <p:cNvSpPr txBox="1"/>
          <p:nvPr/>
        </p:nvSpPr>
        <p:spPr>
          <a:xfrm>
            <a:off x="659685" y="2261939"/>
            <a:ext cx="8147431" cy="2862322"/>
          </a:xfrm>
          <a:prstGeom prst="rect">
            <a:avLst/>
          </a:prstGeom>
          <a:solidFill>
            <a:schemeClr val="accent3">
              <a:lumMod val="40000"/>
              <a:lumOff val="60000"/>
            </a:schemeClr>
          </a:solidFill>
          <a:ln w="38100">
            <a:solidFill>
              <a:schemeClr val="accent3">
                <a:lumMod val="75000"/>
              </a:schemeClr>
            </a:solidFill>
          </a:ln>
        </p:spPr>
        <p:txBody>
          <a:bodyPr vert="horz" wrap="square" rtlCol="0">
            <a:spAutoFit/>
          </a:bodyPr>
          <a:lstStyle/>
          <a:p>
            <a:pPr algn="ctr"/>
            <a:r>
              <a:rPr lang="en-AU" sz="3600" b="1" dirty="0">
                <a:solidFill>
                  <a:schemeClr val="accent3">
                    <a:lumMod val="50000"/>
                  </a:schemeClr>
                </a:solidFill>
              </a:rPr>
              <a:t>“</a:t>
            </a:r>
            <a:r>
              <a:rPr lang="en-AU" sz="3600" b="1" dirty="0" err="1">
                <a:solidFill>
                  <a:schemeClr val="accent3">
                    <a:lumMod val="50000"/>
                  </a:schemeClr>
                </a:solidFill>
              </a:rPr>
              <a:t>Kahore</a:t>
            </a:r>
            <a:r>
              <a:rPr lang="en-AU" sz="3600" b="1" dirty="0">
                <a:solidFill>
                  <a:schemeClr val="accent3">
                    <a:lumMod val="50000"/>
                  </a:schemeClr>
                </a:solidFill>
              </a:rPr>
              <a:t> </a:t>
            </a:r>
            <a:r>
              <a:rPr lang="en-AU" sz="3600" b="1" dirty="0" err="1">
                <a:solidFill>
                  <a:schemeClr val="accent3">
                    <a:lumMod val="50000"/>
                  </a:schemeClr>
                </a:solidFill>
              </a:rPr>
              <a:t>taku</a:t>
            </a:r>
            <a:r>
              <a:rPr lang="en-AU" sz="3600" b="1" dirty="0">
                <a:solidFill>
                  <a:schemeClr val="accent3">
                    <a:lumMod val="50000"/>
                  </a:schemeClr>
                </a:solidFill>
              </a:rPr>
              <a:t> </a:t>
            </a:r>
            <a:r>
              <a:rPr lang="en-AU" sz="3600" b="1" dirty="0" err="1">
                <a:solidFill>
                  <a:schemeClr val="accent3">
                    <a:lumMod val="50000"/>
                  </a:schemeClr>
                </a:solidFill>
              </a:rPr>
              <a:t>toa</a:t>
            </a:r>
            <a:r>
              <a:rPr lang="en-AU" sz="3600" b="1" dirty="0">
                <a:solidFill>
                  <a:schemeClr val="accent3">
                    <a:lumMod val="50000"/>
                  </a:schemeClr>
                </a:solidFill>
              </a:rPr>
              <a:t> I </a:t>
            </a:r>
            <a:r>
              <a:rPr lang="en-AU" sz="3600" b="1" dirty="0" err="1">
                <a:solidFill>
                  <a:schemeClr val="accent3">
                    <a:lumMod val="50000"/>
                  </a:schemeClr>
                </a:solidFill>
              </a:rPr>
              <a:t>te</a:t>
            </a:r>
            <a:r>
              <a:rPr lang="en-AU" sz="3600" b="1" dirty="0">
                <a:solidFill>
                  <a:schemeClr val="accent3">
                    <a:lumMod val="50000"/>
                  </a:schemeClr>
                </a:solidFill>
              </a:rPr>
              <a:t> </a:t>
            </a:r>
            <a:r>
              <a:rPr lang="en-AU" sz="3600" b="1" dirty="0" err="1">
                <a:solidFill>
                  <a:schemeClr val="accent3">
                    <a:lumMod val="50000"/>
                  </a:schemeClr>
                </a:solidFill>
              </a:rPr>
              <a:t>toa</a:t>
            </a:r>
            <a:r>
              <a:rPr lang="en-AU" sz="3600" b="1" dirty="0">
                <a:solidFill>
                  <a:schemeClr val="accent3">
                    <a:lumMod val="50000"/>
                  </a:schemeClr>
                </a:solidFill>
              </a:rPr>
              <a:t> </a:t>
            </a:r>
            <a:r>
              <a:rPr lang="en-AU" sz="3600" b="1" dirty="0" err="1">
                <a:solidFill>
                  <a:schemeClr val="accent3">
                    <a:lumMod val="50000"/>
                  </a:schemeClr>
                </a:solidFill>
              </a:rPr>
              <a:t>takitahi</a:t>
            </a:r>
            <a:r>
              <a:rPr lang="en-AU" sz="3600" b="1" dirty="0">
                <a:solidFill>
                  <a:schemeClr val="accent3">
                    <a:lumMod val="50000"/>
                  </a:schemeClr>
                </a:solidFill>
              </a:rPr>
              <a:t>, </a:t>
            </a:r>
            <a:endParaRPr lang="en-AU" sz="3600" b="1" dirty="0" smtClean="0">
              <a:solidFill>
                <a:schemeClr val="accent3">
                  <a:lumMod val="50000"/>
                </a:schemeClr>
              </a:solidFill>
            </a:endParaRPr>
          </a:p>
          <a:p>
            <a:pPr algn="ctr"/>
            <a:r>
              <a:rPr lang="en-AU" sz="3600" b="1" dirty="0" smtClean="0">
                <a:solidFill>
                  <a:schemeClr val="accent3">
                    <a:lumMod val="50000"/>
                  </a:schemeClr>
                </a:solidFill>
              </a:rPr>
              <a:t>he </a:t>
            </a:r>
            <a:r>
              <a:rPr lang="en-AU" sz="3600" b="1" dirty="0" err="1">
                <a:solidFill>
                  <a:schemeClr val="accent3">
                    <a:lumMod val="50000"/>
                  </a:schemeClr>
                </a:solidFill>
              </a:rPr>
              <a:t>toa</a:t>
            </a:r>
            <a:r>
              <a:rPr lang="en-AU" sz="3600" b="1" dirty="0">
                <a:solidFill>
                  <a:schemeClr val="accent3">
                    <a:lumMod val="50000"/>
                  </a:schemeClr>
                </a:solidFill>
              </a:rPr>
              <a:t> </a:t>
            </a:r>
            <a:r>
              <a:rPr lang="en-AU" sz="3600" b="1" dirty="0" err="1">
                <a:solidFill>
                  <a:schemeClr val="accent3">
                    <a:lumMod val="50000"/>
                  </a:schemeClr>
                </a:solidFill>
              </a:rPr>
              <a:t>takitini</a:t>
            </a:r>
            <a:r>
              <a:rPr lang="en-AU" sz="3600" b="1" dirty="0">
                <a:solidFill>
                  <a:schemeClr val="accent3">
                    <a:lumMod val="50000"/>
                  </a:schemeClr>
                </a:solidFill>
              </a:rPr>
              <a:t>”</a:t>
            </a:r>
            <a:endParaRPr lang="en-NZ" sz="3600" dirty="0">
              <a:solidFill>
                <a:schemeClr val="accent3">
                  <a:lumMod val="50000"/>
                </a:schemeClr>
              </a:solidFill>
            </a:endParaRPr>
          </a:p>
          <a:p>
            <a:pPr algn="ctr"/>
            <a:r>
              <a:rPr lang="en-AU" sz="3600" b="1" dirty="0">
                <a:solidFill>
                  <a:schemeClr val="accent3">
                    <a:lumMod val="50000"/>
                  </a:schemeClr>
                </a:solidFill>
              </a:rPr>
              <a:t> </a:t>
            </a:r>
            <a:endParaRPr lang="en-NZ" sz="3600" dirty="0">
              <a:solidFill>
                <a:schemeClr val="accent3">
                  <a:lumMod val="50000"/>
                </a:schemeClr>
              </a:solidFill>
            </a:endParaRPr>
          </a:p>
          <a:p>
            <a:pPr algn="ctr"/>
            <a:r>
              <a:rPr lang="en-AU" sz="3600" b="1" i="1" dirty="0">
                <a:solidFill>
                  <a:schemeClr val="accent3">
                    <a:lumMod val="50000"/>
                  </a:schemeClr>
                </a:solidFill>
              </a:rPr>
              <a:t>(We cannot succeed without </a:t>
            </a:r>
            <a:endParaRPr lang="en-AU" sz="3600" b="1" i="1" dirty="0" smtClean="0">
              <a:solidFill>
                <a:schemeClr val="accent3">
                  <a:lumMod val="50000"/>
                </a:schemeClr>
              </a:solidFill>
            </a:endParaRPr>
          </a:p>
          <a:p>
            <a:pPr algn="ctr"/>
            <a:r>
              <a:rPr lang="en-AU" sz="3600" b="1" i="1" dirty="0" smtClean="0">
                <a:solidFill>
                  <a:schemeClr val="accent3">
                    <a:lumMod val="50000"/>
                  </a:schemeClr>
                </a:solidFill>
              </a:rPr>
              <a:t>the support </a:t>
            </a:r>
            <a:r>
              <a:rPr lang="en-AU" sz="3600" b="1" i="1" dirty="0">
                <a:solidFill>
                  <a:schemeClr val="accent3">
                    <a:lumMod val="50000"/>
                  </a:schemeClr>
                </a:solidFill>
              </a:rPr>
              <a:t>of those around us)</a:t>
            </a:r>
            <a:endParaRPr lang="en-NZ" sz="3600" dirty="0">
              <a:solidFill>
                <a:schemeClr val="accent3">
                  <a:lumMod val="50000"/>
                </a:schemeClr>
              </a:solidFill>
            </a:endParaRPr>
          </a:p>
        </p:txBody>
      </p:sp>
      <p:sp>
        <p:nvSpPr>
          <p:cNvPr id="2" name="TextBox 1"/>
          <p:cNvSpPr txBox="1"/>
          <p:nvPr/>
        </p:nvSpPr>
        <p:spPr>
          <a:xfrm>
            <a:off x="3769895" y="5829118"/>
            <a:ext cx="1700463" cy="646331"/>
          </a:xfrm>
          <a:prstGeom prst="rect">
            <a:avLst/>
          </a:prstGeom>
        </p:spPr>
        <p:txBody>
          <a:bodyPr vert="horz" wrap="square" rtlCol="0">
            <a:spAutoFit/>
          </a:bodyPr>
          <a:lstStyle/>
          <a:p>
            <a:r>
              <a:rPr lang="en-NZ" sz="3600" b="1" dirty="0" smtClean="0"/>
              <a:t>Kia </a:t>
            </a:r>
            <a:r>
              <a:rPr lang="en-NZ" sz="3600" b="1" dirty="0" err="1" smtClean="0"/>
              <a:t>ora</a:t>
            </a:r>
            <a:endParaRPr lang="en-NZ" sz="3600" b="1" dirty="0" smtClean="0"/>
          </a:p>
        </p:txBody>
      </p:sp>
    </p:spTree>
    <p:extLst>
      <p:ext uri="{BB962C8B-B14F-4D97-AF65-F5344CB8AC3E}">
        <p14:creationId xmlns:p14="http://schemas.microsoft.com/office/powerpoint/2010/main" val="1261579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Grp="1" noChangeAspect="1" noChangeArrowheads="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977644"/>
            <a:ext cx="9144000" cy="5746867"/>
          </a:xfrm>
          <a:extLst/>
        </p:spPr>
      </p:pic>
      <p:sp>
        <p:nvSpPr>
          <p:cNvPr id="41986" name="Title 5"/>
          <p:cNvSpPr>
            <a:spLocks noGrp="1"/>
          </p:cNvSpPr>
          <p:nvPr>
            <p:ph type="ctrTitle"/>
          </p:nvPr>
        </p:nvSpPr>
        <p:spPr>
          <a:xfrm>
            <a:off x="-1707445" y="5028161"/>
            <a:ext cx="7772400" cy="936104"/>
          </a:xfrm>
        </p:spPr>
        <p:txBody>
          <a:bodyPr/>
          <a:lstStyle/>
          <a:p>
            <a:r>
              <a:rPr lang="en-US" dirty="0" smtClean="0">
                <a:latin typeface="Arial" charset="0"/>
                <a:cs typeface="Arial" charset="0"/>
              </a:rPr>
              <a:t>Auckland </a:t>
            </a:r>
          </a:p>
        </p:txBody>
      </p:sp>
      <p:sp>
        <p:nvSpPr>
          <p:cNvPr id="41987" name="Subtitle 6"/>
          <p:cNvSpPr>
            <a:spLocks noGrp="1"/>
          </p:cNvSpPr>
          <p:nvPr>
            <p:ph type="subTitle" idx="1"/>
          </p:nvPr>
        </p:nvSpPr>
        <p:spPr>
          <a:xfrm>
            <a:off x="426155" y="5964265"/>
            <a:ext cx="7772400" cy="436240"/>
          </a:xfrm>
        </p:spPr>
        <p:txBody>
          <a:bodyPr/>
          <a:lstStyle/>
          <a:p>
            <a:r>
              <a:rPr lang="en-US" dirty="0" smtClean="0">
                <a:latin typeface="Arial" charset="0"/>
                <a:cs typeface="Arial" charset="0"/>
              </a:rPr>
              <a:t>New Zealand’s largest city</a:t>
            </a:r>
          </a:p>
        </p:txBody>
      </p:sp>
    </p:spTree>
    <p:extLst>
      <p:ext uri="{BB962C8B-B14F-4D97-AF65-F5344CB8AC3E}">
        <p14:creationId xmlns:p14="http://schemas.microsoft.com/office/powerpoint/2010/main" val="929110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395288" y="1125538"/>
            <a:ext cx="8497887" cy="712787"/>
          </a:xfrm>
        </p:spPr>
        <p:txBody>
          <a:bodyPr/>
          <a:lstStyle/>
          <a:p>
            <a:r>
              <a:rPr lang="en-GB" smtClean="0">
                <a:latin typeface="Arial" charset="0"/>
                <a:cs typeface="Arial" charset="0"/>
              </a:rPr>
              <a:t>The University of Auckland</a:t>
            </a:r>
            <a:endParaRPr lang="en-NZ" smtClean="0">
              <a:latin typeface="Arial" charset="0"/>
              <a:cs typeface="Arial" charset="0"/>
            </a:endParaRPr>
          </a:p>
        </p:txBody>
      </p:sp>
      <p:sp>
        <p:nvSpPr>
          <p:cNvPr id="56322" name="Content Placeholder 4"/>
          <p:cNvSpPr>
            <a:spLocks noGrp="1"/>
          </p:cNvSpPr>
          <p:nvPr>
            <p:ph idx="1"/>
          </p:nvPr>
        </p:nvSpPr>
        <p:spPr>
          <a:xfrm>
            <a:off x="179388" y="1989139"/>
            <a:ext cx="4897437" cy="3384078"/>
          </a:xfrm>
        </p:spPr>
        <p:txBody>
          <a:bodyPr/>
          <a:lstStyle/>
          <a:p>
            <a:pPr>
              <a:buFont typeface="Wingdings" pitchFamily="2" charset="2"/>
              <a:buChar char="§"/>
            </a:pPr>
            <a:r>
              <a:rPr lang="en-GB" dirty="0" smtClean="0">
                <a:latin typeface="Arial" charset="0"/>
                <a:cs typeface="Arial" charset="0"/>
              </a:rPr>
              <a:t>Leading research institution</a:t>
            </a:r>
          </a:p>
          <a:p>
            <a:pPr>
              <a:buFont typeface="Wingdings" pitchFamily="2" charset="2"/>
              <a:buChar char="§"/>
            </a:pPr>
            <a:r>
              <a:rPr lang="en-GB" dirty="0" smtClean="0">
                <a:latin typeface="Arial" charset="0"/>
                <a:cs typeface="Arial" charset="0"/>
              </a:rPr>
              <a:t>Ranked </a:t>
            </a:r>
            <a:r>
              <a:rPr lang="en-GB" b="1" dirty="0" smtClean="0">
                <a:latin typeface="Arial" charset="0"/>
                <a:cs typeface="Arial" charset="0"/>
              </a:rPr>
              <a:t>82</a:t>
            </a:r>
            <a:r>
              <a:rPr lang="en-GB" b="1" baseline="30000" dirty="0" smtClean="0">
                <a:latin typeface="Arial" charset="0"/>
                <a:cs typeface="Arial" charset="0"/>
              </a:rPr>
              <a:t>nd</a:t>
            </a:r>
            <a:r>
              <a:rPr lang="en-GB" dirty="0" smtClean="0">
                <a:latin typeface="Arial" charset="0"/>
                <a:cs typeface="Arial" charset="0"/>
              </a:rPr>
              <a:t> among the world’s top universities*</a:t>
            </a:r>
            <a:endParaRPr lang="en-NZ" dirty="0" smtClean="0">
              <a:latin typeface="Arial" charset="0"/>
              <a:cs typeface="Arial" charset="0"/>
            </a:endParaRPr>
          </a:p>
          <a:p>
            <a:pPr>
              <a:buFont typeface="Wingdings" pitchFamily="2" charset="2"/>
              <a:buChar char="§"/>
            </a:pPr>
            <a:r>
              <a:rPr lang="en-GB" dirty="0" smtClean="0">
                <a:latin typeface="Arial" charset="0"/>
                <a:cs typeface="Arial" charset="0"/>
              </a:rPr>
              <a:t>Outstanding research-led learning</a:t>
            </a:r>
            <a:endParaRPr lang="en-NZ" dirty="0" smtClean="0">
              <a:latin typeface="Arial" charset="0"/>
              <a:cs typeface="Arial" charset="0"/>
            </a:endParaRPr>
          </a:p>
          <a:p>
            <a:endParaRPr lang="en-US" dirty="0" smtClean="0">
              <a:latin typeface="Arial" charset="0"/>
              <a:cs typeface="Arial" charset="0"/>
            </a:endParaRPr>
          </a:p>
        </p:txBody>
      </p:sp>
      <p:sp>
        <p:nvSpPr>
          <p:cNvPr id="5" name="TextBox 4"/>
          <p:cNvSpPr txBox="1"/>
          <p:nvPr/>
        </p:nvSpPr>
        <p:spPr>
          <a:xfrm>
            <a:off x="467544" y="6237312"/>
            <a:ext cx="4752528" cy="338554"/>
          </a:xfrm>
          <a:prstGeom prst="rect">
            <a:avLst/>
          </a:prstGeom>
          <a:noFill/>
        </p:spPr>
        <p:txBody>
          <a:bodyPr wrap="square" rtlCol="0">
            <a:spAutoFit/>
          </a:bodyPr>
          <a:lstStyle/>
          <a:p>
            <a:r>
              <a:rPr lang="en-GB" sz="1600" kern="0" dirty="0" smtClean="0">
                <a:latin typeface="Arial" charset="0"/>
              </a:rPr>
              <a:t>*</a:t>
            </a:r>
            <a:r>
              <a:rPr lang="en-NZ" sz="1400" i="1" dirty="0" smtClean="0">
                <a:latin typeface="Arial" pitchFamily="34" charset="0"/>
                <a:cs typeface="Arial" pitchFamily="34" charset="0"/>
              </a:rPr>
              <a:t>QS World University Rankings 2015</a:t>
            </a:r>
            <a:endParaRPr lang="en-NZ" sz="1400" i="1" dirty="0">
              <a:latin typeface="Arial" pitchFamily="34" charset="0"/>
              <a:cs typeface="Arial" pitchFamily="34" charset="0"/>
            </a:endParaRPr>
          </a:p>
        </p:txBody>
      </p:sp>
      <p:pic>
        <p:nvPicPr>
          <p:cNvPr id="4" name="Picture Placeholder 3"/>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66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5" y="311150"/>
            <a:ext cx="2438400" cy="496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750" y="431800"/>
            <a:ext cx="3494088"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8892" y="4663059"/>
            <a:ext cx="2519529" cy="192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5"/>
          <p:cNvSpPr txBox="1">
            <a:spLocks/>
          </p:cNvSpPr>
          <p:nvPr/>
        </p:nvSpPr>
        <p:spPr>
          <a:xfrm>
            <a:off x="725983" y="3127132"/>
            <a:ext cx="5791200" cy="936104"/>
          </a:xfrm>
          <a:prstGeom prst="rect">
            <a:avLst/>
          </a:prstGeom>
        </p:spPr>
        <p:txBody>
          <a:bodyPr vert="horz"/>
          <a:lstStyle>
            <a:lvl1pPr algn="l" defTabSz="457200" rtl="0" eaLnBrk="1" latinLnBrk="0" hangingPunct="1">
              <a:spcBef>
                <a:spcPct val="0"/>
              </a:spcBef>
              <a:buNone/>
              <a:defRPr sz="4000" b="1" i="0" kern="1200">
                <a:solidFill>
                  <a:srgbClr val="FFFFFF"/>
                </a:solidFill>
                <a:latin typeface="Verdana"/>
                <a:ea typeface="+mj-ea"/>
                <a:cs typeface="Verdana"/>
              </a:defRPr>
            </a:lvl1pPr>
          </a:lstStyle>
          <a:p>
            <a:r>
              <a:rPr lang="en-US" dirty="0" smtClean="0">
                <a:latin typeface="Arial" charset="0"/>
                <a:cs typeface="Arial" charset="0"/>
              </a:rPr>
              <a:t>Faculty of Education</a:t>
            </a:r>
          </a:p>
        </p:txBody>
      </p:sp>
      <p:sp>
        <p:nvSpPr>
          <p:cNvPr id="6" name="Subtitle 6"/>
          <p:cNvSpPr txBox="1">
            <a:spLocks/>
          </p:cNvSpPr>
          <p:nvPr/>
        </p:nvSpPr>
        <p:spPr>
          <a:xfrm>
            <a:off x="966342" y="3926907"/>
            <a:ext cx="5042594" cy="4362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bg1"/>
                </a:solidFill>
                <a:latin typeface="Arial" charset="0"/>
                <a:cs typeface="Arial" charset="0"/>
              </a:rPr>
              <a:t>Ranked  </a:t>
            </a:r>
            <a:r>
              <a:rPr lang="en-US" sz="2800" dirty="0" smtClean="0">
                <a:solidFill>
                  <a:schemeClr val="bg1"/>
                </a:solidFill>
                <a:latin typeface="Arial" charset="0"/>
                <a:cs typeface="Arial" charset="0"/>
              </a:rPr>
              <a:t>23</a:t>
            </a:r>
            <a:r>
              <a:rPr lang="en-US" sz="2800" baseline="30000" dirty="0" smtClean="0">
                <a:solidFill>
                  <a:schemeClr val="bg1"/>
                </a:solidFill>
                <a:latin typeface="Arial" charset="0"/>
                <a:cs typeface="Arial" charset="0"/>
              </a:rPr>
              <a:t>rd</a:t>
            </a:r>
            <a:r>
              <a:rPr lang="en-US" dirty="0">
                <a:solidFill>
                  <a:schemeClr val="bg1"/>
                </a:solidFill>
                <a:latin typeface="Arial" charset="0"/>
                <a:cs typeface="Arial" charset="0"/>
              </a:rPr>
              <a:t> </a:t>
            </a:r>
            <a:r>
              <a:rPr lang="en-US" dirty="0" smtClean="0">
                <a:solidFill>
                  <a:schemeClr val="bg1"/>
                </a:solidFill>
                <a:latin typeface="Arial" charset="0"/>
                <a:cs typeface="Arial" charset="0"/>
              </a:rPr>
              <a:t> in the world!</a:t>
            </a:r>
          </a:p>
        </p:txBody>
      </p:sp>
    </p:spTree>
    <p:extLst>
      <p:ext uri="{BB962C8B-B14F-4D97-AF65-F5344CB8AC3E}">
        <p14:creationId xmlns:p14="http://schemas.microsoft.com/office/powerpoint/2010/main" val="2654268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046_AU_17Mar08"/>
          <p:cNvPicPr>
            <a:picLocks noChangeAspect="1" noChangeArrowheads="1"/>
          </p:cNvPicPr>
          <p:nvPr/>
        </p:nvPicPr>
        <p:blipFill>
          <a:blip r:embed="rId3" cstate="email">
            <a:extLst>
              <a:ext uri="{28A0092B-C50C-407E-A947-70E740481C1C}">
                <a14:useLocalDpi xmlns:a14="http://schemas.microsoft.com/office/drawing/2010/main"/>
              </a:ext>
            </a:extLst>
          </a:blip>
          <a:srcRect l="-3397" r="-3397"/>
          <a:stretch>
            <a:fillRect/>
          </a:stretch>
        </p:blipFill>
        <p:spPr bwMode="auto">
          <a:xfrm>
            <a:off x="5825728" y="2281486"/>
            <a:ext cx="3148411" cy="4176464"/>
          </a:xfrm>
          <a:prstGeom prst="rect">
            <a:avLst/>
          </a:prstGeom>
          <a:noFill/>
          <a:ln w="9525">
            <a:noFill/>
            <a:miter lim="800000"/>
            <a:headEnd/>
            <a:tailEnd/>
          </a:ln>
        </p:spPr>
      </p:pic>
      <p:sp>
        <p:nvSpPr>
          <p:cNvPr id="103425" name="Title 3"/>
          <p:cNvSpPr>
            <a:spLocks noGrp="1"/>
          </p:cNvSpPr>
          <p:nvPr>
            <p:ph type="title" idx="4294967295"/>
          </p:nvPr>
        </p:nvSpPr>
        <p:spPr>
          <a:xfrm>
            <a:off x="646113" y="1125538"/>
            <a:ext cx="8497887" cy="712787"/>
          </a:xfrm>
          <a:prstGeom prst="rect">
            <a:avLst/>
          </a:prstGeom>
        </p:spPr>
        <p:txBody>
          <a:bodyPr/>
          <a:lstStyle/>
          <a:p>
            <a:r>
              <a:rPr lang="en-GB" dirty="0" smtClean="0">
                <a:latin typeface="Arial" charset="0"/>
                <a:cs typeface="Arial" charset="0"/>
              </a:rPr>
              <a:t>PhD studies at Auckland</a:t>
            </a:r>
            <a:endParaRPr lang="en-NZ" dirty="0" smtClean="0">
              <a:latin typeface="Arial" charset="0"/>
              <a:cs typeface="Arial" charset="0"/>
            </a:endParaRPr>
          </a:p>
        </p:txBody>
      </p:sp>
      <p:sp>
        <p:nvSpPr>
          <p:cNvPr id="103426" name="Content Placeholder 4"/>
          <p:cNvSpPr>
            <a:spLocks noGrp="1"/>
          </p:cNvSpPr>
          <p:nvPr>
            <p:ph idx="4294967295"/>
          </p:nvPr>
        </p:nvSpPr>
        <p:spPr>
          <a:xfrm>
            <a:off x="0" y="1989138"/>
            <a:ext cx="4897438" cy="4319587"/>
          </a:xfrm>
          <a:prstGeom prst="rect">
            <a:avLst/>
          </a:prstGeom>
        </p:spPr>
        <p:txBody>
          <a:bodyPr/>
          <a:lstStyle/>
          <a:p>
            <a:pPr marL="0" indent="0"/>
            <a:endParaRPr lang="en-NZ" sz="2000" dirty="0" smtClean="0">
              <a:latin typeface="Arial" charset="0"/>
              <a:cs typeface="Arial" charset="0"/>
            </a:endParaRPr>
          </a:p>
          <a:p>
            <a:pPr marL="0" indent="0">
              <a:buFontTx/>
              <a:buNone/>
            </a:pPr>
            <a:endParaRPr lang="en-GB" sz="2000" dirty="0" smtClean="0">
              <a:latin typeface="Arial" charset="0"/>
              <a:cs typeface="Arial" charset="0"/>
            </a:endParaRPr>
          </a:p>
        </p:txBody>
      </p:sp>
      <p:sp>
        <p:nvSpPr>
          <p:cNvPr id="103427" name="Content Placeholder 4"/>
          <p:cNvSpPr txBox="1">
            <a:spLocks/>
          </p:cNvSpPr>
          <p:nvPr/>
        </p:nvSpPr>
        <p:spPr bwMode="auto">
          <a:xfrm>
            <a:off x="179388" y="1982788"/>
            <a:ext cx="6121400" cy="4319587"/>
          </a:xfrm>
          <a:prstGeom prst="rect">
            <a:avLst/>
          </a:prstGeom>
          <a:noFill/>
          <a:ln w="9525">
            <a:noFill/>
            <a:miter lim="800000"/>
            <a:headEnd/>
            <a:tailEnd/>
          </a:ln>
        </p:spPr>
        <p:txBody>
          <a:bodyPr/>
          <a:lstStyle/>
          <a:p>
            <a:pPr>
              <a:spcAft>
                <a:spcPts val="1200"/>
              </a:spcAft>
            </a:pPr>
            <a:r>
              <a:rPr lang="en-NZ" sz="2800" b="1" dirty="0" smtClean="0">
                <a:latin typeface="Arial" pitchFamily="34" charset="0"/>
                <a:cs typeface="Arial" pitchFamily="34" charset="0"/>
              </a:rPr>
              <a:t>Affordable fees</a:t>
            </a:r>
          </a:p>
          <a:p>
            <a:pPr>
              <a:spcAft>
                <a:spcPts val="1200"/>
              </a:spcAft>
            </a:pPr>
            <a:r>
              <a:rPr lang="en-NZ" sz="2800" b="1" dirty="0" smtClean="0">
                <a:latin typeface="Arial" pitchFamily="34" charset="0"/>
                <a:cs typeface="Arial" pitchFamily="34" charset="0"/>
              </a:rPr>
              <a:t>– NZ$6,699 per year  (£3,799)* </a:t>
            </a:r>
            <a:r>
              <a:rPr lang="en-NZ" sz="1400" dirty="0" smtClean="0">
                <a:latin typeface="Arial" pitchFamily="34" charset="0"/>
                <a:cs typeface="Arial" pitchFamily="34" charset="0"/>
              </a:rPr>
              <a:t>(</a:t>
            </a:r>
            <a:r>
              <a:rPr lang="en-NZ" sz="1400" dirty="0">
                <a:latin typeface="Arial" pitchFamily="34" charset="0"/>
                <a:cs typeface="Arial" pitchFamily="34" charset="0"/>
              </a:rPr>
              <a:t>2017</a:t>
            </a:r>
            <a:r>
              <a:rPr lang="en-NZ" sz="1400" dirty="0" smtClean="0">
                <a:latin typeface="Arial" pitchFamily="34" charset="0"/>
                <a:cs typeface="Arial" pitchFamily="34" charset="0"/>
              </a:rPr>
              <a:t>)</a:t>
            </a:r>
            <a:endParaRPr lang="en-GB" sz="2000" dirty="0" smtClean="0">
              <a:latin typeface="Arial" pitchFamily="34" charset="0"/>
              <a:cs typeface="Arial" pitchFamily="34" charset="0"/>
            </a:endParaRPr>
          </a:p>
          <a:p>
            <a:pPr>
              <a:spcAft>
                <a:spcPts val="1200"/>
              </a:spcAft>
            </a:pPr>
            <a:endParaRPr lang="en-GB" sz="2000" dirty="0" smtClean="0">
              <a:latin typeface="Arial" pitchFamily="34" charset="0"/>
              <a:cs typeface="Arial" pitchFamily="34" charset="0"/>
            </a:endParaRPr>
          </a:p>
          <a:p>
            <a:pPr>
              <a:spcAft>
                <a:spcPts val="1200"/>
              </a:spcAft>
            </a:pPr>
            <a:r>
              <a:rPr lang="en-GB" sz="2000" dirty="0" smtClean="0">
                <a:latin typeface="Arial" pitchFamily="34" charset="0"/>
                <a:cs typeface="Arial" pitchFamily="34" charset="0"/>
              </a:rPr>
              <a:t>3-4 years by thesis</a:t>
            </a:r>
          </a:p>
          <a:p>
            <a:pPr>
              <a:spcAft>
                <a:spcPts val="1200"/>
              </a:spcAft>
            </a:pPr>
            <a:r>
              <a:rPr lang="en-US" sz="2000" dirty="0" smtClean="0">
                <a:latin typeface="Arial" pitchFamily="34" charset="0"/>
                <a:cs typeface="Arial" pitchFamily="34" charset="0"/>
              </a:rPr>
              <a:t>Close </a:t>
            </a:r>
            <a:r>
              <a:rPr lang="en-US" sz="2000" dirty="0">
                <a:latin typeface="Arial" pitchFamily="34" charset="0"/>
                <a:cs typeface="Arial" pitchFamily="34" charset="0"/>
              </a:rPr>
              <a:t>working relationship with supervisor</a:t>
            </a:r>
          </a:p>
          <a:p>
            <a:pPr>
              <a:spcAft>
                <a:spcPts val="1200"/>
              </a:spcAft>
            </a:pPr>
            <a:r>
              <a:rPr lang="en-US" sz="2000" dirty="0" err="1" smtClean="0">
                <a:latin typeface="Arial" pitchFamily="34" charset="0"/>
                <a:cs typeface="Arial" pitchFamily="34" charset="0"/>
              </a:rPr>
              <a:t>PReSS</a:t>
            </a:r>
            <a:r>
              <a:rPr lang="en-US" sz="2000" dirty="0" smtClean="0">
                <a:latin typeface="Arial" pitchFamily="34" charset="0"/>
                <a:cs typeface="Arial" pitchFamily="34" charset="0"/>
              </a:rPr>
              <a:t> Fund – up to NZ$2,900/year</a:t>
            </a:r>
            <a:endParaRPr lang="en-US" sz="2000" dirty="0">
              <a:latin typeface="Arial" pitchFamily="34" charset="0"/>
              <a:cs typeface="Arial" pitchFamily="34" charset="0"/>
            </a:endParaRPr>
          </a:p>
          <a:p>
            <a:pPr marL="1200150" lvl="2" indent="-285750">
              <a:buFont typeface="Wingdings" pitchFamily="2" charset="2"/>
              <a:buChar char="§"/>
            </a:pPr>
            <a:r>
              <a:rPr lang="en-NZ" sz="1600" dirty="0" smtClean="0">
                <a:latin typeface="Arial" pitchFamily="34" charset="0"/>
                <a:cs typeface="Arial" pitchFamily="34" charset="0"/>
              </a:rPr>
              <a:t>for conferences</a:t>
            </a:r>
          </a:p>
          <a:p>
            <a:pPr marL="1200150" lvl="2" indent="-285750">
              <a:buFont typeface="Wingdings" pitchFamily="2" charset="2"/>
              <a:buChar char="§"/>
            </a:pPr>
            <a:r>
              <a:rPr lang="en-NZ" sz="1600" dirty="0" smtClean="0">
                <a:latin typeface="Arial" pitchFamily="34" charset="0"/>
                <a:cs typeface="Arial" pitchFamily="34" charset="0"/>
              </a:rPr>
              <a:t>research-related travel and accommodation</a:t>
            </a:r>
            <a:endParaRPr lang="en-NZ" sz="1600" dirty="0">
              <a:latin typeface="Arial" pitchFamily="34" charset="0"/>
              <a:cs typeface="Arial" pitchFamily="34" charset="0"/>
            </a:endParaRPr>
          </a:p>
          <a:p>
            <a:pPr marL="1200150" lvl="2" indent="-285750">
              <a:buFont typeface="Wingdings" pitchFamily="2" charset="2"/>
              <a:buChar char="§"/>
            </a:pPr>
            <a:r>
              <a:rPr lang="en-NZ" sz="1600" dirty="0" smtClean="0">
                <a:latin typeface="Arial" pitchFamily="34" charset="0"/>
                <a:cs typeface="Arial" pitchFamily="34" charset="0"/>
              </a:rPr>
              <a:t>laboratory consumables </a:t>
            </a:r>
            <a:endParaRPr lang="en-GB" sz="1600" dirty="0" smtClean="0">
              <a:latin typeface="Arial" pitchFamily="34" charset="0"/>
              <a:cs typeface="Arial" pitchFamily="34" charset="0"/>
            </a:endParaRPr>
          </a:p>
          <a:p>
            <a:pPr eaLnBrk="0" hangingPunct="0">
              <a:spcBef>
                <a:spcPct val="20000"/>
              </a:spcBef>
            </a:pPr>
            <a:endParaRPr lang="en-NZ" sz="1600" dirty="0">
              <a:latin typeface="Arial" charset="0"/>
            </a:endParaRPr>
          </a:p>
          <a:p>
            <a:pPr eaLnBrk="0" hangingPunct="0">
              <a:spcBef>
                <a:spcPct val="20000"/>
              </a:spcBef>
            </a:pPr>
            <a:endParaRPr lang="en-NZ" sz="2000" dirty="0">
              <a:latin typeface="Arial" charset="0"/>
            </a:endParaRPr>
          </a:p>
          <a:p>
            <a:pPr eaLnBrk="0" hangingPunct="0">
              <a:spcBef>
                <a:spcPct val="20000"/>
              </a:spcBef>
            </a:pPr>
            <a:endParaRPr lang="en-GB" sz="2000" dirty="0">
              <a:latin typeface="Arial" charset="0"/>
            </a:endParaRPr>
          </a:p>
        </p:txBody>
      </p:sp>
      <p:sp>
        <p:nvSpPr>
          <p:cNvPr id="8" name="TextBox 7"/>
          <p:cNvSpPr txBox="1"/>
          <p:nvPr/>
        </p:nvSpPr>
        <p:spPr>
          <a:xfrm>
            <a:off x="179388" y="6457950"/>
            <a:ext cx="4679950" cy="307975"/>
          </a:xfrm>
          <a:prstGeom prst="rect">
            <a:avLst/>
          </a:prstGeom>
          <a:noFill/>
        </p:spPr>
        <p:txBody>
          <a:bodyPr>
            <a:spAutoFit/>
          </a:bodyPr>
          <a:lstStyle/>
          <a:p>
            <a:pPr eaLnBrk="0" hangingPunct="0">
              <a:defRPr/>
            </a:pPr>
            <a:r>
              <a:rPr lang="en-NZ" sz="1400" i="1" kern="0" dirty="0">
                <a:latin typeface="Arial"/>
                <a:ea typeface="+mn-ea"/>
                <a:cs typeface="Arial"/>
              </a:rPr>
              <a:t>* Exchange rate </a:t>
            </a:r>
            <a:r>
              <a:rPr lang="en-NZ" sz="1400" i="1" kern="0">
                <a:latin typeface="Arial"/>
                <a:ea typeface="+mn-ea"/>
                <a:cs typeface="Arial"/>
              </a:rPr>
              <a:t>at </a:t>
            </a:r>
            <a:r>
              <a:rPr lang="en-NZ" sz="1400" i="1" kern="0" smtClean="0">
                <a:latin typeface="Arial"/>
                <a:ea typeface="+mn-ea"/>
                <a:cs typeface="Arial"/>
              </a:rPr>
              <a:t> </a:t>
            </a:r>
            <a:r>
              <a:rPr lang="en-NZ" sz="1400" i="1" kern="0" dirty="0" smtClean="0">
                <a:latin typeface="Arial"/>
                <a:ea typeface="+mn-ea"/>
                <a:cs typeface="Arial"/>
              </a:rPr>
              <a:t>2016</a:t>
            </a:r>
            <a:endParaRPr lang="en-NZ" sz="1400" i="1" kern="0" dirty="0">
              <a:latin typeface="Arial"/>
              <a:ea typeface="+mn-ea"/>
              <a:cs typeface="Arial"/>
            </a:endParaRPr>
          </a:p>
        </p:txBody>
      </p:sp>
    </p:spTree>
    <p:extLst>
      <p:ext uri="{BB962C8B-B14F-4D97-AF65-F5344CB8AC3E}">
        <p14:creationId xmlns:p14="http://schemas.microsoft.com/office/powerpoint/2010/main" val="2094061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215038" y="5580737"/>
            <a:ext cx="1892969" cy="461665"/>
          </a:xfrm>
          <a:prstGeom prst="rect">
            <a:avLst/>
          </a:prstGeom>
        </p:spPr>
        <p:txBody>
          <a:bodyPr vert="horz" wrap="square" rtlCol="0">
            <a:spAutoFit/>
          </a:bodyPr>
          <a:lstStyle/>
          <a:p>
            <a:r>
              <a:rPr lang="en-NZ" sz="2400" dirty="0"/>
              <a:t>Bruce </a:t>
            </a:r>
            <a:r>
              <a:rPr lang="en-NZ" sz="2400" dirty="0" err="1" smtClean="0"/>
              <a:t>Plested</a:t>
            </a:r>
            <a:endParaRPr lang="en-NZ" sz="2400" dirty="0" smtClean="0"/>
          </a:p>
        </p:txBody>
      </p:sp>
      <p:pic>
        <p:nvPicPr>
          <p:cNvPr id="1026" name="Picture 2" descr="bruce-plest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474" y="2963871"/>
            <a:ext cx="3304674" cy="33046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61687" y="262939"/>
            <a:ext cx="2967877" cy="1758366"/>
          </a:xfrm>
          <a:prstGeom prst="rect">
            <a:avLst/>
          </a:prstGeom>
        </p:spPr>
      </p:pic>
      <p:pic>
        <p:nvPicPr>
          <p:cNvPr id="5" name="Picture 4"/>
          <p:cNvPicPr>
            <a:picLocks noChangeAspect="1"/>
          </p:cNvPicPr>
          <p:nvPr/>
        </p:nvPicPr>
        <p:blipFill>
          <a:blip r:embed="rId5"/>
          <a:stretch>
            <a:fillRect/>
          </a:stretch>
        </p:blipFill>
        <p:spPr>
          <a:xfrm>
            <a:off x="5310560" y="242824"/>
            <a:ext cx="3496470" cy="2484333"/>
          </a:xfrm>
          <a:prstGeom prst="rect">
            <a:avLst/>
          </a:prstGeom>
        </p:spPr>
      </p:pic>
      <p:sp>
        <p:nvSpPr>
          <p:cNvPr id="4" name="TextBox 3"/>
          <p:cNvSpPr txBox="1"/>
          <p:nvPr/>
        </p:nvSpPr>
        <p:spPr>
          <a:xfrm rot="1564264">
            <a:off x="3396891" y="2778695"/>
            <a:ext cx="5422231" cy="1200329"/>
          </a:xfrm>
          <a:prstGeom prst="rect">
            <a:avLst/>
          </a:prstGeom>
          <a:solidFill>
            <a:schemeClr val="accent3">
              <a:lumMod val="40000"/>
              <a:lumOff val="60000"/>
            </a:schemeClr>
          </a:solidFill>
          <a:ln w="38100">
            <a:solidFill>
              <a:schemeClr val="accent3">
                <a:lumMod val="75000"/>
              </a:schemeClr>
            </a:solidFill>
          </a:ln>
        </p:spPr>
        <p:txBody>
          <a:bodyPr vert="horz" wrap="square" rtlCol="0">
            <a:spAutoFit/>
          </a:bodyPr>
          <a:lstStyle/>
          <a:p>
            <a:pPr algn="ctr"/>
            <a:r>
              <a:rPr lang="en-NZ" sz="3600" b="1" dirty="0" smtClean="0">
                <a:solidFill>
                  <a:schemeClr val="accent3">
                    <a:lumMod val="50000"/>
                  </a:schemeClr>
                </a:solidFill>
              </a:rPr>
              <a:t>Successful school-business partnerships</a:t>
            </a:r>
          </a:p>
        </p:txBody>
      </p:sp>
    </p:spTree>
    <p:extLst>
      <p:ext uri="{BB962C8B-B14F-4D97-AF65-F5344CB8AC3E}">
        <p14:creationId xmlns:p14="http://schemas.microsoft.com/office/powerpoint/2010/main" val="3052039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3"/>
          <p:cNvSpPr>
            <a:spLocks noGrp="1"/>
          </p:cNvSpPr>
          <p:nvPr>
            <p:ph type="title"/>
          </p:nvPr>
        </p:nvSpPr>
        <p:spPr>
          <a:xfrm>
            <a:off x="395288" y="1125538"/>
            <a:ext cx="8497887" cy="712787"/>
          </a:xfrm>
        </p:spPr>
        <p:txBody>
          <a:bodyPr/>
          <a:lstStyle/>
          <a:p>
            <a:r>
              <a:rPr lang="en-GB" dirty="0" smtClean="0">
                <a:latin typeface="Arial" charset="0"/>
                <a:cs typeface="Arial" charset="0"/>
              </a:rPr>
              <a:t>PhD studies at Auckland</a:t>
            </a:r>
            <a:endParaRPr lang="en-NZ" dirty="0" smtClean="0">
              <a:latin typeface="Arial" charset="0"/>
              <a:cs typeface="Arial" charset="0"/>
            </a:endParaRPr>
          </a:p>
        </p:txBody>
      </p:sp>
      <p:sp>
        <p:nvSpPr>
          <p:cNvPr id="105474" name="Content Placeholder 4"/>
          <p:cNvSpPr>
            <a:spLocks noGrp="1"/>
          </p:cNvSpPr>
          <p:nvPr>
            <p:ph idx="1"/>
          </p:nvPr>
        </p:nvSpPr>
        <p:spPr>
          <a:xfrm>
            <a:off x="306388" y="2017714"/>
            <a:ext cx="4537075" cy="4319587"/>
          </a:xfrm>
        </p:spPr>
        <p:txBody>
          <a:bodyPr/>
          <a:lstStyle/>
          <a:p>
            <a:pPr marL="0" indent="0">
              <a:spcAft>
                <a:spcPts val="1200"/>
              </a:spcAft>
              <a:buNone/>
            </a:pPr>
            <a:r>
              <a:rPr lang="en-NZ" sz="2400" dirty="0" smtClean="0">
                <a:latin typeface="Arial" charset="0"/>
                <a:cs typeface="Arial" charset="0"/>
              </a:rPr>
              <a:t>Your dependent children will receive the same schooling benefits as NZ children</a:t>
            </a:r>
          </a:p>
          <a:p>
            <a:pPr marL="0" indent="0">
              <a:spcAft>
                <a:spcPts val="1200"/>
              </a:spcAft>
              <a:buNone/>
            </a:pPr>
            <a:endParaRPr lang="en-NZ" sz="1800" dirty="0" smtClean="0">
              <a:latin typeface="Arial" charset="0"/>
              <a:cs typeface="Arial" charset="0"/>
            </a:endParaRPr>
          </a:p>
          <a:p>
            <a:pPr marL="0" indent="0">
              <a:spcAft>
                <a:spcPts val="1200"/>
              </a:spcAft>
              <a:buNone/>
            </a:pPr>
            <a:r>
              <a:rPr lang="en-NZ" sz="2400" dirty="0" smtClean="0">
                <a:latin typeface="Arial" charset="0"/>
                <a:cs typeface="Arial" charset="0"/>
              </a:rPr>
              <a:t>Your spouse/partner is eligible to work</a:t>
            </a:r>
          </a:p>
          <a:p>
            <a:pPr marL="0" indent="0">
              <a:spcAft>
                <a:spcPts val="1200"/>
              </a:spcAft>
              <a:buNone/>
            </a:pPr>
            <a:endParaRPr lang="en-NZ" sz="2400" dirty="0" smtClean="0">
              <a:latin typeface="Arial" charset="0"/>
              <a:cs typeface="Arial" charset="0"/>
            </a:endParaRPr>
          </a:p>
          <a:p>
            <a:pPr marL="0" indent="0">
              <a:spcAft>
                <a:spcPts val="1200"/>
              </a:spcAft>
              <a:buNone/>
            </a:pPr>
            <a:r>
              <a:rPr lang="en-NZ" sz="2400" dirty="0" smtClean="0">
                <a:latin typeface="Arial" charset="0"/>
                <a:cs typeface="Arial" charset="0"/>
              </a:rPr>
              <a:t>Upon graduation, apply for a one-year work permit.</a:t>
            </a:r>
          </a:p>
        </p:txBody>
      </p:sp>
      <p:pic>
        <p:nvPicPr>
          <p:cNvPr id="7" name="Picture Placeholder 6" descr="AklUniArtsFacultyMay2010_03_2.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45512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24934" y="6033883"/>
            <a:ext cx="2763427" cy="768068"/>
          </a:xfrm>
        </p:spPr>
        <p:txBody>
          <a:bodyPr/>
          <a:lstStyle/>
          <a:p>
            <a:r>
              <a:rPr lang="es-ES" sz="3600" b="1" dirty="0" err="1">
                <a:latin typeface="Arial" charset="0"/>
                <a:cs typeface="Arial" charset="0"/>
              </a:rPr>
              <a:t>Haere</a:t>
            </a:r>
            <a:r>
              <a:rPr lang="es-ES" sz="3600" b="1" dirty="0">
                <a:latin typeface="Arial" charset="0"/>
                <a:cs typeface="Arial" charset="0"/>
              </a:rPr>
              <a:t> </a:t>
            </a:r>
            <a:r>
              <a:rPr lang="es-ES" sz="3600" b="1" dirty="0" err="1">
                <a:latin typeface="Arial" charset="0"/>
                <a:cs typeface="Arial" charset="0"/>
              </a:rPr>
              <a:t>mai</a:t>
            </a:r>
            <a:r>
              <a:rPr lang="es-ES" sz="3600" b="1" dirty="0">
                <a:latin typeface="Arial" charset="0"/>
                <a:cs typeface="Arial" charset="0"/>
              </a:rPr>
              <a:t>!</a:t>
            </a:r>
            <a:endParaRPr lang="en-US" sz="3600" b="1" dirty="0"/>
          </a:p>
        </p:txBody>
      </p:sp>
      <p:pic>
        <p:nvPicPr>
          <p:cNvPr id="4" name="Picture Placeholder 8" descr="surfer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316" y="1337187"/>
            <a:ext cx="9390037" cy="4112828"/>
          </a:xfrm>
          <a:prstGeom prst="rect">
            <a:avLst/>
          </a:prstGeom>
          <a:noFill/>
          <a:ln w="9525">
            <a:noFill/>
            <a:miter lim="800000"/>
            <a:headEnd/>
            <a:tailEnd/>
          </a:ln>
        </p:spPr>
      </p:pic>
    </p:spTree>
    <p:extLst>
      <p:ext uri="{BB962C8B-B14F-4D97-AF65-F5344CB8AC3E}">
        <p14:creationId xmlns:p14="http://schemas.microsoft.com/office/powerpoint/2010/main" val="392903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0488538">
            <a:off x="1252728" y="2012536"/>
            <a:ext cx="6345234" cy="1718501"/>
          </a:xfrm>
          <a:prstGeom prst="rect">
            <a:avLst/>
          </a:prstGeom>
        </p:spPr>
      </p:pic>
      <p:sp>
        <p:nvSpPr>
          <p:cNvPr id="4" name="Rectangle 3"/>
          <p:cNvSpPr/>
          <p:nvPr/>
        </p:nvSpPr>
        <p:spPr>
          <a:xfrm>
            <a:off x="0" y="6642556"/>
            <a:ext cx="4572000" cy="215444"/>
          </a:xfrm>
          <a:prstGeom prst="rect">
            <a:avLst/>
          </a:prstGeom>
        </p:spPr>
        <p:txBody>
          <a:bodyPr>
            <a:spAutoFit/>
          </a:bodyPr>
          <a:lstStyle/>
          <a:p>
            <a:r>
              <a:rPr lang="en-NZ" sz="800" dirty="0"/>
              <a:t>http://www.open.ac.uk/researchprojects/enduringlove/methods</a:t>
            </a:r>
          </a:p>
        </p:txBody>
      </p:sp>
    </p:spTree>
    <p:extLst>
      <p:ext uri="{BB962C8B-B14F-4D97-AF65-F5344CB8AC3E}">
        <p14:creationId xmlns:p14="http://schemas.microsoft.com/office/powerpoint/2010/main" val="1316581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12713773"/>
              </p:ext>
            </p:extLst>
          </p:nvPr>
        </p:nvGraphicFramePr>
        <p:xfrm>
          <a:off x="0" y="310896"/>
          <a:ext cx="8887968" cy="5413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907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47666407"/>
              </p:ext>
            </p:extLst>
          </p:nvPr>
        </p:nvGraphicFramePr>
        <p:xfrm>
          <a:off x="128016" y="530352"/>
          <a:ext cx="8887968" cy="5413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9334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6726" y="1587500"/>
            <a:ext cx="7036308" cy="461665"/>
          </a:xfrm>
          <a:prstGeom prst="rect">
            <a:avLst/>
          </a:prstGeom>
        </p:spPr>
        <p:txBody>
          <a:bodyPr vert="horz" wrap="square" rtlCol="0">
            <a:spAutoFit/>
          </a:bodyPr>
          <a:lstStyle/>
          <a:p>
            <a:pPr algn="ctr"/>
            <a:r>
              <a:rPr lang="en-NZ" sz="2400" b="1" dirty="0" smtClean="0">
                <a:solidFill>
                  <a:schemeClr val="accent3">
                    <a:lumMod val="75000"/>
                  </a:schemeClr>
                </a:solidFill>
              </a:rPr>
              <a:t>Type of schools linking with each business sector</a:t>
            </a:r>
          </a:p>
        </p:txBody>
      </p:sp>
      <p:graphicFrame>
        <p:nvGraphicFramePr>
          <p:cNvPr id="2" name="Table 1"/>
          <p:cNvGraphicFramePr>
            <a:graphicFrameLocks noGrp="1"/>
          </p:cNvGraphicFramePr>
          <p:nvPr>
            <p:extLst>
              <p:ext uri="{D42A27DB-BD31-4B8C-83A1-F6EECF244321}">
                <p14:modId xmlns:p14="http://schemas.microsoft.com/office/powerpoint/2010/main" val="642874155"/>
              </p:ext>
            </p:extLst>
          </p:nvPr>
        </p:nvGraphicFramePr>
        <p:xfrm>
          <a:off x="777240" y="2727992"/>
          <a:ext cx="7955279" cy="3505200"/>
        </p:xfrm>
        <a:graphic>
          <a:graphicData uri="http://schemas.openxmlformats.org/drawingml/2006/table">
            <a:tbl>
              <a:tblPr>
                <a:tableStyleId>{5C22544A-7EE6-4342-B048-85BDC9FD1C3A}</a:tableStyleId>
              </a:tblPr>
              <a:tblGrid>
                <a:gridCol w="25400"/>
                <a:gridCol w="3871274"/>
                <a:gridCol w="1281681"/>
                <a:gridCol w="1154147"/>
                <a:gridCol w="1622777"/>
              </a:tblGrid>
              <a:tr h="500538">
                <a:tc rowSpan="2" gridSpan="2">
                  <a:txBody>
                    <a:bodyPr/>
                    <a:lstStyle/>
                    <a:p>
                      <a:pPr marL="38100" marR="38100" algn="ctr">
                        <a:lnSpc>
                          <a:spcPct val="115000"/>
                        </a:lnSpc>
                        <a:spcAft>
                          <a:spcPts val="0"/>
                        </a:spcAft>
                      </a:pPr>
                      <a:r>
                        <a:rPr lang="en-NZ" sz="1600" b="1" dirty="0">
                          <a:effectLst/>
                        </a:rPr>
                        <a:t> </a:t>
                      </a:r>
                    </a:p>
                    <a:p>
                      <a:pPr marL="38100" marR="38100" algn="ctr">
                        <a:lnSpc>
                          <a:spcPct val="115000"/>
                        </a:lnSpc>
                        <a:spcAft>
                          <a:spcPts val="0"/>
                        </a:spcAft>
                      </a:pPr>
                      <a:r>
                        <a:rPr lang="en-NZ" sz="1600" b="1" dirty="0">
                          <a:effectLst/>
                        </a:rPr>
                        <a:t> </a:t>
                      </a:r>
                    </a:p>
                    <a:p>
                      <a:pPr marL="38100" marR="38100" algn="ctr">
                        <a:lnSpc>
                          <a:spcPct val="115000"/>
                        </a:lnSpc>
                        <a:spcAft>
                          <a:spcPts val="0"/>
                        </a:spcAft>
                      </a:pPr>
                      <a:r>
                        <a:rPr lang="en-NZ" sz="2400" b="1" dirty="0">
                          <a:effectLst/>
                        </a:rPr>
                        <a:t>Industry sectors</a:t>
                      </a:r>
                      <a:endParaRPr lang="en-NZ" sz="2400" b="1" dirty="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rowSpan="2" hMerge="1">
                  <a:txBody>
                    <a:bodyPr/>
                    <a:lstStyle/>
                    <a:p>
                      <a:endParaRPr lang="en-NZ"/>
                    </a:p>
                  </a:txBody>
                  <a:tcPr/>
                </a:tc>
                <a:tc gridSpan="3">
                  <a:txBody>
                    <a:bodyPr/>
                    <a:lstStyle/>
                    <a:p>
                      <a:pPr marL="38100" marR="38100" algn="ctr">
                        <a:lnSpc>
                          <a:spcPct val="115000"/>
                        </a:lnSpc>
                        <a:spcAft>
                          <a:spcPts val="0"/>
                        </a:spcAft>
                      </a:pPr>
                      <a:r>
                        <a:rPr lang="en-NZ" sz="1800" b="1" dirty="0">
                          <a:effectLst/>
                        </a:rPr>
                        <a:t>Which school/s did your</a:t>
                      </a:r>
                    </a:p>
                    <a:p>
                      <a:pPr marL="38100" marR="38100" algn="ctr">
                        <a:lnSpc>
                          <a:spcPct val="115000"/>
                        </a:lnSpc>
                        <a:spcAft>
                          <a:spcPts val="0"/>
                        </a:spcAft>
                      </a:pPr>
                      <a:r>
                        <a:rPr lang="en-NZ" sz="1800" b="1" dirty="0">
                          <a:effectLst/>
                        </a:rPr>
                        <a:t> organisation link with?</a:t>
                      </a:r>
                      <a:endParaRPr lang="en-NZ" sz="1800" b="1" dirty="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hMerge="1">
                  <a:txBody>
                    <a:bodyPr/>
                    <a:lstStyle/>
                    <a:p>
                      <a:endParaRPr lang="en-NZ"/>
                    </a:p>
                  </a:txBody>
                  <a:tcPr/>
                </a:tc>
                <a:tc hMerge="1">
                  <a:txBody>
                    <a:bodyPr/>
                    <a:lstStyle/>
                    <a:p>
                      <a:endParaRPr lang="en-NZ"/>
                    </a:p>
                  </a:txBody>
                  <a:tcPr/>
                </a:tc>
              </a:tr>
              <a:tr h="896797">
                <a:tc gridSpan="2" vMerge="1">
                  <a:txBody>
                    <a:bodyPr/>
                    <a:lstStyle/>
                    <a:p>
                      <a:endParaRPr lang="en-NZ"/>
                    </a:p>
                  </a:txBody>
                  <a:tcPr/>
                </a:tc>
                <a:tc hMerge="1" vMerge="1">
                  <a:txBody>
                    <a:bodyPr/>
                    <a:lstStyle/>
                    <a:p>
                      <a:endParaRPr lang="en-NZ"/>
                    </a:p>
                  </a:txBody>
                  <a:tcPr/>
                </a:tc>
                <a:tc>
                  <a:txBody>
                    <a:bodyPr/>
                    <a:lstStyle/>
                    <a:p>
                      <a:pPr marL="38100" marR="38100" algn="ctr">
                        <a:lnSpc>
                          <a:spcPct val="115000"/>
                        </a:lnSpc>
                        <a:spcAft>
                          <a:spcPts val="0"/>
                        </a:spcAft>
                      </a:pPr>
                      <a:r>
                        <a:rPr lang="en-NZ" sz="1600" b="1" dirty="0">
                          <a:effectLst/>
                        </a:rPr>
                        <a:t>Primary</a:t>
                      </a:r>
                    </a:p>
                    <a:p>
                      <a:pPr marL="38100" marR="38100" algn="ctr">
                        <a:lnSpc>
                          <a:spcPct val="115000"/>
                        </a:lnSpc>
                        <a:spcAft>
                          <a:spcPts val="0"/>
                        </a:spcAft>
                      </a:pPr>
                      <a:r>
                        <a:rPr lang="en-NZ" sz="1600" b="1" dirty="0">
                          <a:effectLst/>
                        </a:rPr>
                        <a:t>(% of group)</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a:txBody>
                    <a:bodyPr/>
                    <a:lstStyle/>
                    <a:p>
                      <a:pPr marL="38100" marR="38100" algn="ctr">
                        <a:lnSpc>
                          <a:spcPct val="115000"/>
                        </a:lnSpc>
                        <a:spcAft>
                          <a:spcPts val="0"/>
                        </a:spcAft>
                      </a:pPr>
                      <a:r>
                        <a:rPr lang="en-NZ" sz="1600" b="1" dirty="0">
                          <a:effectLst/>
                        </a:rPr>
                        <a:t>Secondary</a:t>
                      </a:r>
                    </a:p>
                    <a:p>
                      <a:pPr marL="38100" marR="38100" algn="ctr">
                        <a:lnSpc>
                          <a:spcPct val="115000"/>
                        </a:lnSpc>
                        <a:spcAft>
                          <a:spcPts val="0"/>
                        </a:spcAft>
                      </a:pPr>
                      <a:r>
                        <a:rPr lang="en-NZ" sz="1600" b="1" dirty="0">
                          <a:effectLst/>
                        </a:rPr>
                        <a:t>(% of group)</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a:txBody>
                    <a:bodyPr/>
                    <a:lstStyle/>
                    <a:p>
                      <a:pPr marL="38100" marR="38100" algn="ctr">
                        <a:lnSpc>
                          <a:spcPct val="115000"/>
                        </a:lnSpc>
                        <a:spcAft>
                          <a:spcPts val="0"/>
                        </a:spcAft>
                      </a:pPr>
                      <a:r>
                        <a:rPr lang="en-NZ" sz="1600" b="1" dirty="0">
                          <a:effectLst/>
                        </a:rPr>
                        <a:t>Both</a:t>
                      </a:r>
                    </a:p>
                    <a:p>
                      <a:pPr marL="38100" marR="38100" algn="ctr">
                        <a:lnSpc>
                          <a:spcPct val="115000"/>
                        </a:lnSpc>
                        <a:spcAft>
                          <a:spcPts val="0"/>
                        </a:spcAft>
                      </a:pPr>
                      <a:r>
                        <a:rPr lang="en-NZ" sz="1600" b="1" dirty="0">
                          <a:effectLst/>
                        </a:rPr>
                        <a:t> primary &amp; secondary</a:t>
                      </a:r>
                    </a:p>
                    <a:p>
                      <a:pPr marL="38100" marR="38100" algn="ctr">
                        <a:lnSpc>
                          <a:spcPct val="115000"/>
                        </a:lnSpc>
                        <a:spcAft>
                          <a:spcPts val="0"/>
                        </a:spcAft>
                      </a:pPr>
                      <a:r>
                        <a:rPr lang="en-NZ" sz="1600" b="1" dirty="0">
                          <a:effectLst/>
                        </a:rPr>
                        <a:t>(% of group)</a:t>
                      </a:r>
                      <a:endParaRPr lang="en-NZ" sz="1600" b="1" dirty="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r>
              <a:tr h="250269">
                <a:tc rowSpan="5">
                  <a:txBody>
                    <a:bodyPr/>
                    <a:lstStyle/>
                    <a:p>
                      <a:pPr marL="38100" marR="38100" algn="just">
                        <a:lnSpc>
                          <a:spcPct val="115000"/>
                        </a:lnSpc>
                        <a:spcAft>
                          <a:spcPts val="0"/>
                        </a:spcAft>
                      </a:pPr>
                      <a:r>
                        <a:rPr lang="en-NZ" sz="1600" dirty="0">
                          <a:effectLst/>
                        </a:rPr>
                        <a:t> </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c>
                  <a:txBody>
                    <a:bodyPr/>
                    <a:lstStyle/>
                    <a:p>
                      <a:pPr marL="38100" marR="38100" algn="just">
                        <a:lnSpc>
                          <a:spcPct val="115000"/>
                        </a:lnSpc>
                        <a:spcAft>
                          <a:spcPts val="0"/>
                        </a:spcAft>
                      </a:pPr>
                      <a:r>
                        <a:rPr lang="en-NZ" sz="2000" dirty="0">
                          <a:effectLst/>
                        </a:rPr>
                        <a:t>Manufacturing/construction</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rgbClr val="E57575"/>
                    </a:solidFill>
                  </a:tcPr>
                </a:tc>
                <a:tc>
                  <a:txBody>
                    <a:bodyPr/>
                    <a:lstStyle/>
                    <a:p>
                      <a:pPr marL="38100" marR="38100" algn="ctr">
                        <a:lnSpc>
                          <a:spcPct val="115000"/>
                        </a:lnSpc>
                        <a:spcAft>
                          <a:spcPts val="0"/>
                        </a:spcAft>
                      </a:pPr>
                      <a:r>
                        <a:rPr lang="en-NZ" sz="2000">
                          <a:effectLst/>
                        </a:rPr>
                        <a:t>2 (22%)</a:t>
                      </a:r>
                      <a:endParaRPr lang="en-NZ" sz="200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c>
                  <a:txBody>
                    <a:bodyPr/>
                    <a:lstStyle/>
                    <a:p>
                      <a:pPr marL="38100" marR="38100" algn="ctr">
                        <a:lnSpc>
                          <a:spcPct val="115000"/>
                        </a:lnSpc>
                        <a:spcAft>
                          <a:spcPts val="0"/>
                        </a:spcAft>
                      </a:pPr>
                      <a:r>
                        <a:rPr lang="en-NZ" sz="2000" dirty="0">
                          <a:effectLst/>
                        </a:rPr>
                        <a:t>7 (78%)</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38100" marR="38100" algn="ctr">
                        <a:lnSpc>
                          <a:spcPct val="115000"/>
                        </a:lnSpc>
                        <a:spcAft>
                          <a:spcPts val="0"/>
                        </a:spcAft>
                      </a:pPr>
                      <a:r>
                        <a:rPr lang="en-NZ" sz="2000" dirty="0">
                          <a:effectLst/>
                        </a:rPr>
                        <a:t>0 (0%)</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r>
              <a:tr h="250269">
                <a:tc vMerge="1">
                  <a:txBody>
                    <a:bodyPr/>
                    <a:lstStyle/>
                    <a:p>
                      <a:endParaRPr lang="en-NZ"/>
                    </a:p>
                  </a:txBody>
                  <a:tcPr/>
                </a:tc>
                <a:tc>
                  <a:txBody>
                    <a:bodyPr/>
                    <a:lstStyle/>
                    <a:p>
                      <a:pPr marL="38100" marR="38100" algn="just">
                        <a:lnSpc>
                          <a:spcPct val="115000"/>
                        </a:lnSpc>
                        <a:spcAft>
                          <a:spcPts val="0"/>
                        </a:spcAft>
                      </a:pPr>
                      <a:r>
                        <a:rPr lang="en-NZ" sz="2000" dirty="0">
                          <a:effectLst/>
                        </a:rPr>
                        <a:t>Computer/IT/telecommunications</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3">
                        <a:lumMod val="60000"/>
                        <a:lumOff val="40000"/>
                      </a:schemeClr>
                    </a:solidFill>
                  </a:tcPr>
                </a:tc>
                <a:tc>
                  <a:txBody>
                    <a:bodyPr/>
                    <a:lstStyle/>
                    <a:p>
                      <a:pPr marL="38100" marR="38100" algn="ctr">
                        <a:lnSpc>
                          <a:spcPct val="115000"/>
                        </a:lnSpc>
                        <a:spcAft>
                          <a:spcPts val="0"/>
                        </a:spcAft>
                      </a:pPr>
                      <a:r>
                        <a:rPr lang="en-NZ" sz="2000">
                          <a:effectLst/>
                        </a:rPr>
                        <a:t>0 (0%)</a:t>
                      </a:r>
                      <a:endParaRPr lang="en-NZ" sz="200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c>
                  <a:txBody>
                    <a:bodyPr/>
                    <a:lstStyle/>
                    <a:p>
                      <a:pPr marL="38100" marR="38100" algn="ctr">
                        <a:lnSpc>
                          <a:spcPct val="115000"/>
                        </a:lnSpc>
                        <a:spcAft>
                          <a:spcPts val="0"/>
                        </a:spcAft>
                      </a:pPr>
                      <a:r>
                        <a:rPr lang="en-NZ" sz="2000">
                          <a:effectLst/>
                        </a:rPr>
                        <a:t>3 (38%)</a:t>
                      </a:r>
                      <a:endParaRPr lang="en-NZ" sz="200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c>
                  <a:txBody>
                    <a:bodyPr/>
                    <a:lstStyle/>
                    <a:p>
                      <a:pPr marL="38100" marR="38100" algn="ctr">
                        <a:lnSpc>
                          <a:spcPct val="115000"/>
                        </a:lnSpc>
                        <a:spcAft>
                          <a:spcPts val="0"/>
                        </a:spcAft>
                      </a:pPr>
                      <a:r>
                        <a:rPr lang="en-NZ" sz="2000" dirty="0">
                          <a:effectLst/>
                        </a:rPr>
                        <a:t>5 (62%)</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r>
              <a:tr h="250269">
                <a:tc vMerge="1">
                  <a:txBody>
                    <a:bodyPr/>
                    <a:lstStyle/>
                    <a:p>
                      <a:endParaRPr lang="en-NZ"/>
                    </a:p>
                  </a:txBody>
                  <a:tcPr/>
                </a:tc>
                <a:tc>
                  <a:txBody>
                    <a:bodyPr/>
                    <a:lstStyle/>
                    <a:p>
                      <a:pPr marL="38100" marR="38100" algn="just">
                        <a:lnSpc>
                          <a:spcPct val="115000"/>
                        </a:lnSpc>
                        <a:spcAft>
                          <a:spcPts val="0"/>
                        </a:spcAft>
                      </a:pPr>
                      <a:r>
                        <a:rPr lang="en-NZ" sz="2000" dirty="0">
                          <a:effectLst/>
                        </a:rPr>
                        <a:t>Business/banking/finance</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tx2">
                        <a:lumMod val="40000"/>
                        <a:lumOff val="60000"/>
                      </a:schemeClr>
                    </a:solidFill>
                  </a:tcPr>
                </a:tc>
                <a:tc>
                  <a:txBody>
                    <a:bodyPr/>
                    <a:lstStyle/>
                    <a:p>
                      <a:pPr marL="38100" marR="38100" algn="ctr">
                        <a:lnSpc>
                          <a:spcPct val="115000"/>
                        </a:lnSpc>
                        <a:spcAft>
                          <a:spcPts val="0"/>
                        </a:spcAft>
                      </a:pPr>
                      <a:r>
                        <a:rPr lang="en-NZ" sz="2000" dirty="0">
                          <a:effectLst/>
                        </a:rPr>
                        <a:t>0 (0%)</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c>
                  <a:txBody>
                    <a:bodyPr/>
                    <a:lstStyle/>
                    <a:p>
                      <a:pPr marL="38100" marR="38100" algn="ctr">
                        <a:lnSpc>
                          <a:spcPct val="115000"/>
                        </a:lnSpc>
                        <a:spcAft>
                          <a:spcPts val="0"/>
                        </a:spcAft>
                      </a:pPr>
                      <a:r>
                        <a:rPr lang="en-NZ" sz="2000" dirty="0">
                          <a:effectLst/>
                        </a:rPr>
                        <a:t>11 (69%)</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38100" marR="38100" algn="ctr">
                        <a:lnSpc>
                          <a:spcPct val="115000"/>
                        </a:lnSpc>
                        <a:spcAft>
                          <a:spcPts val="0"/>
                        </a:spcAft>
                      </a:pPr>
                      <a:r>
                        <a:rPr lang="en-NZ" sz="2000">
                          <a:effectLst/>
                        </a:rPr>
                        <a:t>5 (31%)</a:t>
                      </a:r>
                      <a:endParaRPr lang="en-NZ" sz="200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r>
              <a:tr h="250269">
                <a:tc vMerge="1">
                  <a:txBody>
                    <a:bodyPr/>
                    <a:lstStyle/>
                    <a:p>
                      <a:endParaRPr lang="en-NZ"/>
                    </a:p>
                  </a:txBody>
                  <a:tcPr/>
                </a:tc>
                <a:tc>
                  <a:txBody>
                    <a:bodyPr/>
                    <a:lstStyle/>
                    <a:p>
                      <a:pPr marL="38100" marR="38100" algn="just">
                        <a:lnSpc>
                          <a:spcPct val="115000"/>
                        </a:lnSpc>
                        <a:spcAft>
                          <a:spcPts val="0"/>
                        </a:spcAft>
                      </a:pPr>
                      <a:r>
                        <a:rPr lang="en-NZ" sz="2000" dirty="0">
                          <a:effectLst/>
                        </a:rPr>
                        <a:t>Education/government</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4">
                        <a:lumMod val="60000"/>
                        <a:lumOff val="40000"/>
                      </a:schemeClr>
                    </a:solidFill>
                  </a:tcPr>
                </a:tc>
                <a:tc>
                  <a:txBody>
                    <a:bodyPr/>
                    <a:lstStyle/>
                    <a:p>
                      <a:pPr marL="38100" marR="38100" algn="ctr">
                        <a:lnSpc>
                          <a:spcPct val="115000"/>
                        </a:lnSpc>
                        <a:spcAft>
                          <a:spcPts val="0"/>
                        </a:spcAft>
                      </a:pPr>
                      <a:r>
                        <a:rPr lang="en-NZ" sz="2000" dirty="0">
                          <a:effectLst/>
                        </a:rPr>
                        <a:t>2 (29%)</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c>
                  <a:txBody>
                    <a:bodyPr/>
                    <a:lstStyle/>
                    <a:p>
                      <a:pPr marL="38100" marR="38100" algn="ctr">
                        <a:lnSpc>
                          <a:spcPct val="115000"/>
                        </a:lnSpc>
                        <a:spcAft>
                          <a:spcPts val="0"/>
                        </a:spcAft>
                      </a:pPr>
                      <a:r>
                        <a:rPr lang="en-NZ" sz="2000" dirty="0">
                          <a:effectLst/>
                        </a:rPr>
                        <a:t>2 (29%)</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c>
                  <a:txBody>
                    <a:bodyPr/>
                    <a:lstStyle/>
                    <a:p>
                      <a:pPr marL="38100" marR="38100" algn="ctr">
                        <a:lnSpc>
                          <a:spcPct val="115000"/>
                        </a:lnSpc>
                        <a:spcAft>
                          <a:spcPts val="0"/>
                        </a:spcAft>
                      </a:pPr>
                      <a:r>
                        <a:rPr lang="en-NZ" sz="2000" dirty="0">
                          <a:effectLst/>
                        </a:rPr>
                        <a:t>3 (43%)</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r>
              <a:tr h="250269">
                <a:tc vMerge="1">
                  <a:txBody>
                    <a:bodyPr/>
                    <a:lstStyle/>
                    <a:p>
                      <a:endParaRPr lang="en-NZ"/>
                    </a:p>
                  </a:txBody>
                  <a:tcPr/>
                </a:tc>
                <a:tc>
                  <a:txBody>
                    <a:bodyPr/>
                    <a:lstStyle/>
                    <a:p>
                      <a:pPr marL="38100" marR="38100" algn="just">
                        <a:lnSpc>
                          <a:spcPct val="115000"/>
                        </a:lnSpc>
                        <a:spcAft>
                          <a:spcPts val="0"/>
                        </a:spcAft>
                      </a:pPr>
                      <a:r>
                        <a:rPr lang="en-NZ" sz="2000">
                          <a:effectLst/>
                        </a:rPr>
                        <a:t>Total   (% of total)</a:t>
                      </a:r>
                      <a:endParaRPr lang="en-NZ" sz="200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c>
                  <a:txBody>
                    <a:bodyPr/>
                    <a:lstStyle/>
                    <a:p>
                      <a:pPr marL="38100" marR="38100" algn="ctr">
                        <a:lnSpc>
                          <a:spcPct val="115000"/>
                        </a:lnSpc>
                        <a:spcAft>
                          <a:spcPts val="0"/>
                        </a:spcAft>
                      </a:pPr>
                      <a:r>
                        <a:rPr lang="en-NZ" sz="2000">
                          <a:effectLst/>
                        </a:rPr>
                        <a:t>4 (10%)</a:t>
                      </a:r>
                      <a:endParaRPr lang="en-NZ" sz="200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c>
                  <a:txBody>
                    <a:bodyPr/>
                    <a:lstStyle/>
                    <a:p>
                      <a:pPr marL="38100" marR="38100" algn="ctr">
                        <a:lnSpc>
                          <a:spcPct val="115000"/>
                        </a:lnSpc>
                        <a:spcAft>
                          <a:spcPts val="0"/>
                        </a:spcAft>
                      </a:pPr>
                      <a:r>
                        <a:rPr lang="en-NZ" sz="2000" dirty="0">
                          <a:effectLst/>
                        </a:rPr>
                        <a:t>23 (58%)</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38100" marR="38100" algn="ctr">
                        <a:lnSpc>
                          <a:spcPct val="115000"/>
                        </a:lnSpc>
                        <a:spcAft>
                          <a:spcPts val="0"/>
                        </a:spcAft>
                      </a:pPr>
                      <a:r>
                        <a:rPr lang="en-NZ" sz="2000" dirty="0">
                          <a:effectLst/>
                        </a:rPr>
                        <a:t>13 (32%)</a:t>
                      </a:r>
                      <a:endParaRPr lang="en-NZ" sz="20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bg2"/>
                    </a:solidFill>
                  </a:tcPr>
                </a:tc>
              </a:tr>
            </a:tbl>
          </a:graphicData>
        </a:graphic>
      </p:graphicFrame>
      <p:graphicFrame>
        <p:nvGraphicFramePr>
          <p:cNvPr id="6" name="Chart 5"/>
          <p:cNvGraphicFramePr/>
          <p:nvPr>
            <p:extLst>
              <p:ext uri="{D42A27DB-BD31-4B8C-83A1-F6EECF244321}">
                <p14:modId xmlns:p14="http://schemas.microsoft.com/office/powerpoint/2010/main" val="298719108"/>
              </p:ext>
            </p:extLst>
          </p:nvPr>
        </p:nvGraphicFramePr>
        <p:xfrm>
          <a:off x="365761" y="201168"/>
          <a:ext cx="2011680" cy="1225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0459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5900" y="1587500"/>
            <a:ext cx="6642100" cy="830997"/>
          </a:xfrm>
          <a:prstGeom prst="rect">
            <a:avLst/>
          </a:prstGeom>
        </p:spPr>
        <p:txBody>
          <a:bodyPr vert="horz" wrap="square" rtlCol="0">
            <a:spAutoFit/>
          </a:bodyPr>
          <a:lstStyle/>
          <a:p>
            <a:pPr algn="ctr"/>
            <a:r>
              <a:rPr lang="en-NZ" sz="2400" b="1" dirty="0" smtClean="0">
                <a:solidFill>
                  <a:schemeClr val="accent3">
                    <a:lumMod val="75000"/>
                  </a:schemeClr>
                </a:solidFill>
              </a:rPr>
              <a:t>Frequency of school links undertaken </a:t>
            </a:r>
            <a:r>
              <a:rPr lang="en-NZ" sz="2400" b="1" dirty="0">
                <a:solidFill>
                  <a:schemeClr val="accent3">
                    <a:lumMod val="75000"/>
                  </a:schemeClr>
                </a:solidFill>
              </a:rPr>
              <a:t>by </a:t>
            </a:r>
            <a:endParaRPr lang="en-NZ" sz="2400" b="1" dirty="0" smtClean="0">
              <a:solidFill>
                <a:schemeClr val="accent3">
                  <a:lumMod val="75000"/>
                </a:schemeClr>
              </a:solidFill>
            </a:endParaRPr>
          </a:p>
          <a:p>
            <a:pPr algn="ctr"/>
            <a:r>
              <a:rPr lang="en-NZ" sz="2400" b="1" dirty="0" smtClean="0">
                <a:solidFill>
                  <a:schemeClr val="accent3">
                    <a:lumMod val="75000"/>
                  </a:schemeClr>
                </a:solidFill>
              </a:rPr>
              <a:t> business sectors each year</a:t>
            </a:r>
          </a:p>
        </p:txBody>
      </p:sp>
      <p:graphicFrame>
        <p:nvGraphicFramePr>
          <p:cNvPr id="3" name="Table 2"/>
          <p:cNvGraphicFramePr>
            <a:graphicFrameLocks noGrp="1"/>
          </p:cNvGraphicFramePr>
          <p:nvPr>
            <p:extLst>
              <p:ext uri="{D42A27DB-BD31-4B8C-83A1-F6EECF244321}">
                <p14:modId xmlns:p14="http://schemas.microsoft.com/office/powerpoint/2010/main" val="1376193987"/>
              </p:ext>
            </p:extLst>
          </p:nvPr>
        </p:nvGraphicFramePr>
        <p:xfrm>
          <a:off x="547620" y="2972594"/>
          <a:ext cx="8340347" cy="2769108"/>
        </p:xfrm>
        <a:graphic>
          <a:graphicData uri="http://schemas.openxmlformats.org/drawingml/2006/table">
            <a:tbl>
              <a:tblPr>
                <a:tableStyleId>{5C22544A-7EE6-4342-B048-85BDC9FD1C3A}</a:tableStyleId>
              </a:tblPr>
              <a:tblGrid>
                <a:gridCol w="25400"/>
                <a:gridCol w="3501654"/>
                <a:gridCol w="1192270"/>
                <a:gridCol w="1225296"/>
                <a:gridCol w="1078992"/>
                <a:gridCol w="1291335"/>
                <a:gridCol w="25400"/>
              </a:tblGrid>
              <a:tr h="0">
                <a:tc rowSpan="2" gridSpan="2">
                  <a:txBody>
                    <a:bodyPr/>
                    <a:lstStyle/>
                    <a:p>
                      <a:pPr marL="38100" marR="38100" algn="just">
                        <a:lnSpc>
                          <a:spcPct val="115000"/>
                        </a:lnSpc>
                        <a:spcAft>
                          <a:spcPts val="0"/>
                        </a:spcAft>
                      </a:pPr>
                      <a:r>
                        <a:rPr lang="en-NZ" sz="1400" b="1" dirty="0">
                          <a:effectLst/>
                        </a:rPr>
                        <a:t> </a:t>
                      </a:r>
                    </a:p>
                    <a:p>
                      <a:pPr marL="38100" marR="38100" algn="ctr">
                        <a:lnSpc>
                          <a:spcPct val="115000"/>
                        </a:lnSpc>
                        <a:spcAft>
                          <a:spcPts val="0"/>
                        </a:spcAft>
                      </a:pPr>
                      <a:r>
                        <a:rPr lang="en-NZ" sz="1800" b="1" dirty="0">
                          <a:effectLst/>
                        </a:rPr>
                        <a:t>Industry sectors</a:t>
                      </a:r>
                      <a:endParaRPr lang="en-NZ" sz="1800" b="1" dirty="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rowSpan="2" hMerge="1">
                  <a:txBody>
                    <a:bodyPr/>
                    <a:lstStyle/>
                    <a:p>
                      <a:endParaRPr lang="en-NZ"/>
                    </a:p>
                  </a:txBody>
                  <a:tcPr/>
                </a:tc>
                <a:tc gridSpan="5">
                  <a:txBody>
                    <a:bodyPr/>
                    <a:lstStyle/>
                    <a:p>
                      <a:pPr marL="38100" marR="38100" algn="ctr">
                        <a:lnSpc>
                          <a:spcPct val="115000"/>
                        </a:lnSpc>
                        <a:spcAft>
                          <a:spcPts val="0"/>
                        </a:spcAft>
                      </a:pPr>
                      <a:r>
                        <a:rPr lang="en-NZ" sz="2000" b="1" dirty="0">
                          <a:effectLst/>
                        </a:rPr>
                        <a:t>Approximately, how </a:t>
                      </a:r>
                      <a:r>
                        <a:rPr lang="en-NZ" sz="2000" b="1" dirty="0" smtClean="0">
                          <a:effectLst/>
                        </a:rPr>
                        <a:t>often </a:t>
                      </a:r>
                      <a:r>
                        <a:rPr lang="en-NZ" sz="2000" b="1" dirty="0">
                          <a:effectLst/>
                        </a:rPr>
                        <a:t>did your organisation link </a:t>
                      </a:r>
                      <a:r>
                        <a:rPr lang="en-NZ" sz="2000" b="1" dirty="0" smtClean="0">
                          <a:effectLst/>
                        </a:rPr>
                        <a:t>with schools?</a:t>
                      </a:r>
                      <a:endParaRPr lang="en-NZ" sz="2000" b="1" dirty="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r>
              <a:tr h="0">
                <a:tc gridSpan="2" vMerge="1">
                  <a:txBody>
                    <a:bodyPr/>
                    <a:lstStyle/>
                    <a:p>
                      <a:endParaRPr lang="en-NZ"/>
                    </a:p>
                  </a:txBody>
                  <a:tcPr/>
                </a:tc>
                <a:tc hMerge="1" vMerge="1">
                  <a:txBody>
                    <a:bodyPr/>
                    <a:lstStyle/>
                    <a:p>
                      <a:endParaRPr lang="en-NZ"/>
                    </a:p>
                  </a:txBody>
                  <a:tcPr/>
                </a:tc>
                <a:tc>
                  <a:txBody>
                    <a:bodyPr/>
                    <a:lstStyle/>
                    <a:p>
                      <a:pPr marL="38100" marR="38100" algn="ctr">
                        <a:lnSpc>
                          <a:spcPct val="115000"/>
                        </a:lnSpc>
                        <a:spcAft>
                          <a:spcPts val="0"/>
                        </a:spcAft>
                      </a:pPr>
                      <a:r>
                        <a:rPr lang="en-NZ" sz="1400" b="1" dirty="0">
                          <a:solidFill>
                            <a:srgbClr val="000000"/>
                          </a:solidFill>
                          <a:effectLst/>
                          <a:latin typeface="Times New Roman" panose="02020603050405020304" pitchFamily="18" charset="0"/>
                          <a:ea typeface="PMingLiU"/>
                          <a:cs typeface="Times New Roman" panose="02020603050405020304" pitchFamily="18" charset="0"/>
                        </a:rPr>
                        <a:t>Daily</a:t>
                      </a:r>
                      <a:endParaRPr lang="en-NZ" sz="1400" dirty="0">
                        <a:effectLst/>
                        <a:latin typeface="Calibri" panose="020F0502020204030204" pitchFamily="34" charset="0"/>
                        <a:ea typeface="PMingLiU"/>
                        <a:cs typeface="Times New Roman" panose="02020603050405020304" pitchFamily="18" charset="0"/>
                      </a:endParaRPr>
                    </a:p>
                    <a:p>
                      <a:pPr marL="38100" marR="38100" algn="ctr">
                        <a:lnSpc>
                          <a:spcPct val="115000"/>
                        </a:lnSpc>
                        <a:spcAft>
                          <a:spcPts val="0"/>
                        </a:spcAft>
                      </a:pPr>
                      <a:r>
                        <a:rPr lang="en-NZ" sz="1400" b="1" dirty="0">
                          <a:solidFill>
                            <a:srgbClr val="000000"/>
                          </a:solidFill>
                          <a:effectLst/>
                          <a:latin typeface="Times New Roman" panose="02020603050405020304" pitchFamily="18" charset="0"/>
                          <a:ea typeface="PMingLiU"/>
                          <a:cs typeface="Times New Roman" panose="02020603050405020304" pitchFamily="18" charset="0"/>
                        </a:rPr>
                        <a:t>(% of group)</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Weekly</a:t>
                      </a:r>
                      <a:endParaRPr lang="en-NZ" sz="1400">
                        <a:effectLst/>
                        <a:latin typeface="Calibri" panose="020F0502020204030204" pitchFamily="34" charset="0"/>
                        <a:ea typeface="PMingLiU"/>
                        <a:cs typeface="Times New Roman" panose="02020603050405020304" pitchFamily="18" charset="0"/>
                      </a:endParaRPr>
                    </a:p>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 of group)</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a:txBody>
                    <a:bodyPr/>
                    <a:lstStyle/>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Monthly</a:t>
                      </a:r>
                      <a:endParaRPr lang="en-NZ" sz="1400">
                        <a:effectLst/>
                        <a:latin typeface="Calibri" panose="020F0502020204030204" pitchFamily="34" charset="0"/>
                        <a:ea typeface="PMingLiU"/>
                        <a:cs typeface="Times New Roman" panose="02020603050405020304" pitchFamily="18" charset="0"/>
                      </a:endParaRPr>
                    </a:p>
                    <a:p>
                      <a:pPr marL="38100" marR="38100" algn="ctr">
                        <a:lnSpc>
                          <a:spcPct val="115000"/>
                        </a:lnSpc>
                        <a:spcAft>
                          <a:spcPts val="0"/>
                        </a:spcAft>
                      </a:pPr>
                      <a:r>
                        <a:rPr lang="en-NZ" sz="1400" b="1">
                          <a:solidFill>
                            <a:srgbClr val="000000"/>
                          </a:solidFill>
                          <a:effectLst/>
                          <a:latin typeface="Times New Roman" panose="02020603050405020304" pitchFamily="18" charset="0"/>
                          <a:ea typeface="PMingLiU"/>
                          <a:cs typeface="Times New Roman" panose="02020603050405020304" pitchFamily="18" charset="0"/>
                        </a:rPr>
                        <a:t>(% of group)</a:t>
                      </a:r>
                      <a:endParaRPr lang="en-NZ" sz="140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a:txBody>
                    <a:bodyPr/>
                    <a:lstStyle/>
                    <a:p>
                      <a:pPr marL="38100" marR="38100" algn="ctr">
                        <a:lnSpc>
                          <a:spcPct val="115000"/>
                        </a:lnSpc>
                        <a:spcAft>
                          <a:spcPts val="0"/>
                        </a:spcAft>
                      </a:pPr>
                      <a:r>
                        <a:rPr lang="en-NZ" sz="1400" b="1" dirty="0">
                          <a:solidFill>
                            <a:srgbClr val="000000"/>
                          </a:solidFill>
                          <a:effectLst/>
                          <a:latin typeface="Times New Roman" panose="02020603050405020304" pitchFamily="18" charset="0"/>
                          <a:ea typeface="PMingLiU"/>
                          <a:cs typeface="Times New Roman" panose="02020603050405020304" pitchFamily="18" charset="0"/>
                        </a:rPr>
                        <a:t>Annually</a:t>
                      </a:r>
                      <a:endParaRPr lang="en-NZ" sz="1400" dirty="0">
                        <a:effectLst/>
                        <a:latin typeface="Calibri" panose="020F0502020204030204" pitchFamily="34" charset="0"/>
                        <a:ea typeface="PMingLiU"/>
                        <a:cs typeface="Times New Roman" panose="02020603050405020304" pitchFamily="18" charset="0"/>
                      </a:endParaRPr>
                    </a:p>
                    <a:p>
                      <a:pPr marL="38100" marR="38100" algn="ctr">
                        <a:lnSpc>
                          <a:spcPct val="115000"/>
                        </a:lnSpc>
                        <a:spcAft>
                          <a:spcPts val="0"/>
                        </a:spcAft>
                      </a:pPr>
                      <a:r>
                        <a:rPr lang="en-NZ" sz="1400" b="1" dirty="0">
                          <a:solidFill>
                            <a:srgbClr val="000000"/>
                          </a:solidFill>
                          <a:effectLst/>
                          <a:latin typeface="Times New Roman" panose="02020603050405020304" pitchFamily="18" charset="0"/>
                          <a:ea typeface="PMingLiU"/>
                          <a:cs typeface="Times New Roman" panose="02020603050405020304" pitchFamily="18" charset="0"/>
                        </a:rPr>
                        <a:t>(% of group)</a:t>
                      </a:r>
                      <a:endParaRPr lang="en-NZ" sz="1400" dirty="0">
                        <a:effectLst/>
                        <a:latin typeface="Calibri" panose="020F0502020204030204" pitchFamily="34" charset="0"/>
                        <a:ea typeface="PMingLiU"/>
                        <a:cs typeface="Times New Roman" panose="02020603050405020304" pitchFamily="18" charset="0"/>
                      </a:endParaRPr>
                    </a:p>
                  </a:txBody>
                  <a:tcPr marL="0" marR="0" marT="0" marB="0">
                    <a:solidFill>
                      <a:schemeClr val="bg2">
                        <a:lumMod val="90000"/>
                      </a:schemeClr>
                    </a:solidFill>
                  </a:tcPr>
                </a:tc>
                <a:tc>
                  <a:txBody>
                    <a:bodyPr/>
                    <a:lstStyle/>
                    <a:p>
                      <a:endParaRPr lang="en-NZ" dirty="0"/>
                    </a:p>
                  </a:txBody>
                  <a:tcPr marL="0" marR="0" marT="0" marB="0">
                    <a:solidFill>
                      <a:schemeClr val="bg2">
                        <a:lumMod val="90000"/>
                      </a:schemeClr>
                    </a:solidFill>
                  </a:tcPr>
                </a:tc>
              </a:tr>
              <a:tr h="0">
                <a:tc rowSpan="5">
                  <a:txBody>
                    <a:bodyPr/>
                    <a:lstStyle/>
                    <a:p>
                      <a:pPr marL="38100" marR="38100" algn="just">
                        <a:lnSpc>
                          <a:spcPct val="115000"/>
                        </a:lnSpc>
                        <a:spcAft>
                          <a:spcPts val="0"/>
                        </a:spcAft>
                      </a:pPr>
                      <a:r>
                        <a:rPr lang="en-NZ" sz="1200" dirty="0">
                          <a:effectLst/>
                        </a:rPr>
                        <a:t> </a:t>
                      </a:r>
                      <a:endParaRPr lang="en-NZ" sz="1100" dirty="0">
                        <a:effectLst/>
                        <a:latin typeface="Calibri" panose="020F0502020204030204" pitchFamily="34" charset="0"/>
                        <a:ea typeface="PMingLiU"/>
                        <a:cs typeface="Times New Roman" panose="02020603050405020304" pitchFamily="18" charset="0"/>
                      </a:endParaRPr>
                    </a:p>
                  </a:txBody>
                  <a:tcPr marL="0" marR="0" marT="0" marB="0" anchor="ctr"/>
                </a:tc>
                <a:tc>
                  <a:txBody>
                    <a:bodyPr/>
                    <a:lstStyle/>
                    <a:p>
                      <a:pPr marL="38100" marR="38100" algn="just">
                        <a:lnSpc>
                          <a:spcPct val="115000"/>
                        </a:lnSpc>
                        <a:spcAft>
                          <a:spcPts val="0"/>
                        </a:spcAft>
                      </a:pPr>
                      <a:r>
                        <a:rPr lang="en-NZ" sz="1800" dirty="0">
                          <a:effectLst/>
                        </a:rPr>
                        <a:t>Manufacturing/construction</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rgbClr val="E57575"/>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0 (0%)</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3(33%)</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38100" marR="38100" algn="ctr">
                        <a:lnSpc>
                          <a:spcPct val="115000"/>
                        </a:lnSpc>
                        <a:spcAft>
                          <a:spcPts val="0"/>
                        </a:spcAft>
                      </a:pPr>
                      <a:r>
                        <a:rPr lang="en-NZ" sz="1600">
                          <a:solidFill>
                            <a:srgbClr val="000000"/>
                          </a:solidFill>
                          <a:effectLst/>
                          <a:latin typeface="Times New Roman" panose="02020603050405020304" pitchFamily="18" charset="0"/>
                          <a:ea typeface="PMingLiU"/>
                          <a:cs typeface="Times New Roman" panose="02020603050405020304" pitchFamily="18" charset="0"/>
                        </a:rPr>
                        <a:t>2 (22%)</a:t>
                      </a:r>
                      <a:endParaRPr lang="en-NZ" sz="160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4 (44%)</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endParaRPr lang="en-NZ"/>
                    </a:p>
                  </a:txBody>
                  <a:tcPr marL="0" marR="0" marT="0" marB="0" anchor="ctr"/>
                </a:tc>
              </a:tr>
              <a:tr h="0">
                <a:tc vMerge="1">
                  <a:txBody>
                    <a:bodyPr/>
                    <a:lstStyle/>
                    <a:p>
                      <a:endParaRPr lang="en-NZ"/>
                    </a:p>
                  </a:txBody>
                  <a:tcPr/>
                </a:tc>
                <a:tc>
                  <a:txBody>
                    <a:bodyPr/>
                    <a:lstStyle/>
                    <a:p>
                      <a:pPr marL="38100" marR="38100" algn="just">
                        <a:lnSpc>
                          <a:spcPct val="115000"/>
                        </a:lnSpc>
                        <a:spcAft>
                          <a:spcPts val="0"/>
                        </a:spcAft>
                      </a:pPr>
                      <a:r>
                        <a:rPr lang="en-NZ" sz="1800" dirty="0">
                          <a:effectLst/>
                        </a:rPr>
                        <a:t>Computer/IT/telecommunications</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3">
                        <a:lumMod val="60000"/>
                        <a:lumOff val="4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2 (25%)</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2 (25%)</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38100" marR="38100" algn="ctr">
                        <a:lnSpc>
                          <a:spcPct val="115000"/>
                        </a:lnSpc>
                        <a:spcAft>
                          <a:spcPts val="0"/>
                        </a:spcAft>
                      </a:pPr>
                      <a:r>
                        <a:rPr lang="en-NZ" sz="1600">
                          <a:solidFill>
                            <a:srgbClr val="000000"/>
                          </a:solidFill>
                          <a:effectLst/>
                          <a:latin typeface="Times New Roman" panose="02020603050405020304" pitchFamily="18" charset="0"/>
                          <a:ea typeface="PMingLiU"/>
                          <a:cs typeface="Times New Roman" panose="02020603050405020304" pitchFamily="18" charset="0"/>
                        </a:rPr>
                        <a:t>2 (25%)</a:t>
                      </a:r>
                      <a:endParaRPr lang="en-NZ" sz="160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2 (25%)</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endParaRPr lang="en-NZ"/>
                    </a:p>
                  </a:txBody>
                  <a:tcPr marL="0" marR="0" marT="0" marB="0" anchor="ctr">
                    <a:solidFill>
                      <a:schemeClr val="accent6">
                        <a:lumMod val="40000"/>
                        <a:lumOff val="60000"/>
                      </a:schemeClr>
                    </a:solidFill>
                  </a:tcPr>
                </a:tc>
              </a:tr>
              <a:tr h="0">
                <a:tc vMerge="1">
                  <a:txBody>
                    <a:bodyPr/>
                    <a:lstStyle/>
                    <a:p>
                      <a:endParaRPr lang="en-NZ"/>
                    </a:p>
                  </a:txBody>
                  <a:tcPr/>
                </a:tc>
                <a:tc>
                  <a:txBody>
                    <a:bodyPr/>
                    <a:lstStyle/>
                    <a:p>
                      <a:pPr marL="38100" marR="38100" algn="just">
                        <a:lnSpc>
                          <a:spcPct val="115000"/>
                        </a:lnSpc>
                        <a:spcAft>
                          <a:spcPts val="0"/>
                        </a:spcAft>
                      </a:pPr>
                      <a:r>
                        <a:rPr lang="en-NZ" sz="1800" dirty="0">
                          <a:effectLst/>
                        </a:rPr>
                        <a:t>Business/banking/finance</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tx2">
                        <a:lumMod val="40000"/>
                        <a:lumOff val="60000"/>
                      </a:schemeClr>
                    </a:solidFill>
                  </a:tcPr>
                </a:tc>
                <a:tc>
                  <a:txBody>
                    <a:bodyPr/>
                    <a:lstStyle/>
                    <a:p>
                      <a:pPr marL="38100" marR="38100" algn="ctr">
                        <a:lnSpc>
                          <a:spcPct val="115000"/>
                        </a:lnSpc>
                        <a:spcAft>
                          <a:spcPts val="0"/>
                        </a:spcAft>
                      </a:pPr>
                      <a:r>
                        <a:rPr lang="en-NZ" sz="1600">
                          <a:solidFill>
                            <a:srgbClr val="000000"/>
                          </a:solidFill>
                          <a:effectLst/>
                          <a:latin typeface="Times New Roman" panose="02020603050405020304" pitchFamily="18" charset="0"/>
                          <a:ea typeface="PMingLiU"/>
                          <a:cs typeface="Times New Roman" panose="02020603050405020304" pitchFamily="18" charset="0"/>
                        </a:rPr>
                        <a:t>1 (6%)</a:t>
                      </a:r>
                      <a:endParaRPr lang="en-NZ" sz="160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1 (6%)</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12 (75%)</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38100" marR="38100" algn="ctr">
                        <a:lnSpc>
                          <a:spcPct val="115000"/>
                        </a:lnSpc>
                        <a:spcAft>
                          <a:spcPts val="0"/>
                        </a:spcAft>
                      </a:pPr>
                      <a:r>
                        <a:rPr lang="en-NZ" sz="1600">
                          <a:solidFill>
                            <a:srgbClr val="000000"/>
                          </a:solidFill>
                          <a:effectLst/>
                          <a:latin typeface="Times New Roman" panose="02020603050405020304" pitchFamily="18" charset="0"/>
                          <a:ea typeface="PMingLiU"/>
                          <a:cs typeface="Times New Roman" panose="02020603050405020304" pitchFamily="18" charset="0"/>
                        </a:rPr>
                        <a:t>2 (13%)</a:t>
                      </a:r>
                      <a:endParaRPr lang="en-NZ" sz="160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endParaRPr lang="en-NZ"/>
                    </a:p>
                  </a:txBody>
                  <a:tcPr marL="0" marR="0" marT="0" marB="0" anchor="ctr">
                    <a:solidFill>
                      <a:schemeClr val="accent6">
                        <a:lumMod val="40000"/>
                        <a:lumOff val="60000"/>
                      </a:schemeClr>
                    </a:solidFill>
                  </a:tcPr>
                </a:tc>
              </a:tr>
              <a:tr h="0">
                <a:tc vMerge="1">
                  <a:txBody>
                    <a:bodyPr/>
                    <a:lstStyle/>
                    <a:p>
                      <a:endParaRPr lang="en-NZ"/>
                    </a:p>
                  </a:txBody>
                  <a:tcPr/>
                </a:tc>
                <a:tc>
                  <a:txBody>
                    <a:bodyPr/>
                    <a:lstStyle/>
                    <a:p>
                      <a:pPr marL="38100" marR="38100" algn="just">
                        <a:lnSpc>
                          <a:spcPct val="115000"/>
                        </a:lnSpc>
                        <a:spcAft>
                          <a:spcPts val="0"/>
                        </a:spcAft>
                      </a:pPr>
                      <a:r>
                        <a:rPr lang="en-NZ" sz="1800" dirty="0">
                          <a:effectLst/>
                        </a:rPr>
                        <a:t>Education/government</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4">
                        <a:lumMod val="60000"/>
                        <a:lumOff val="40000"/>
                      </a:schemeClr>
                    </a:solidFill>
                  </a:tcPr>
                </a:tc>
                <a:tc>
                  <a:txBody>
                    <a:bodyPr/>
                    <a:lstStyle/>
                    <a:p>
                      <a:pPr marL="38100" marR="38100" algn="ctr">
                        <a:lnSpc>
                          <a:spcPct val="115000"/>
                        </a:lnSpc>
                        <a:spcAft>
                          <a:spcPts val="0"/>
                        </a:spcAft>
                      </a:pPr>
                      <a:r>
                        <a:rPr lang="en-NZ" sz="1600">
                          <a:solidFill>
                            <a:srgbClr val="000000"/>
                          </a:solidFill>
                          <a:effectLst/>
                          <a:latin typeface="Times New Roman" panose="02020603050405020304" pitchFamily="18" charset="0"/>
                          <a:ea typeface="PMingLiU"/>
                          <a:cs typeface="Times New Roman" panose="02020603050405020304" pitchFamily="18" charset="0"/>
                        </a:rPr>
                        <a:t>0 (0%)</a:t>
                      </a:r>
                      <a:endParaRPr lang="en-NZ" sz="160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38100" marR="38100" algn="ctr">
                        <a:lnSpc>
                          <a:spcPct val="115000"/>
                        </a:lnSpc>
                        <a:spcAft>
                          <a:spcPts val="0"/>
                        </a:spcAft>
                      </a:pPr>
                      <a:r>
                        <a:rPr lang="en-NZ" sz="1600">
                          <a:solidFill>
                            <a:srgbClr val="000000"/>
                          </a:solidFill>
                          <a:effectLst/>
                          <a:latin typeface="Times New Roman" panose="02020603050405020304" pitchFamily="18" charset="0"/>
                          <a:ea typeface="PMingLiU"/>
                          <a:cs typeface="Times New Roman" panose="02020603050405020304" pitchFamily="18" charset="0"/>
                        </a:rPr>
                        <a:t>2 (29%)</a:t>
                      </a:r>
                      <a:endParaRPr lang="en-NZ" sz="160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4 (57%)</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6">
                        <a:lumMod val="40000"/>
                        <a:lumOff val="60000"/>
                      </a:schemeClr>
                    </a:solidFill>
                  </a:tcPr>
                </a:tc>
                <a:tc>
                  <a:txBody>
                    <a:bodyPr/>
                    <a:lstStyle/>
                    <a:p>
                      <a:pPr marL="38100" marR="38100" algn="ctr">
                        <a:lnSpc>
                          <a:spcPct val="115000"/>
                        </a:lnSpc>
                        <a:spcAft>
                          <a:spcPts val="0"/>
                        </a:spcAft>
                      </a:pPr>
                      <a:r>
                        <a:rPr lang="en-NZ" sz="1600" dirty="0">
                          <a:solidFill>
                            <a:srgbClr val="000000"/>
                          </a:solidFill>
                          <a:effectLst/>
                          <a:latin typeface="Times New Roman" panose="02020603050405020304" pitchFamily="18" charset="0"/>
                          <a:ea typeface="PMingLiU"/>
                          <a:cs typeface="Times New Roman" panose="02020603050405020304" pitchFamily="18" charset="0"/>
                        </a:rPr>
                        <a:t>1 (14%)</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endParaRPr lang="en-NZ"/>
                    </a:p>
                  </a:txBody>
                  <a:tcPr marL="0" marR="0" marT="0" marB="0" anchor="ctr"/>
                </a:tc>
              </a:tr>
              <a:tr h="0">
                <a:tc vMerge="1">
                  <a:txBody>
                    <a:bodyPr/>
                    <a:lstStyle/>
                    <a:p>
                      <a:endParaRPr lang="en-NZ"/>
                    </a:p>
                  </a:txBody>
                  <a:tcPr/>
                </a:tc>
                <a:tc>
                  <a:txBody>
                    <a:bodyPr/>
                    <a:lstStyle/>
                    <a:p>
                      <a:pPr marL="38100" marR="38100" algn="just">
                        <a:lnSpc>
                          <a:spcPct val="115000"/>
                        </a:lnSpc>
                        <a:spcAft>
                          <a:spcPts val="0"/>
                        </a:spcAft>
                      </a:pPr>
                      <a:r>
                        <a:rPr lang="en-NZ" sz="1800" dirty="0">
                          <a:effectLst/>
                        </a:rPr>
                        <a:t>Total (% of total)</a:t>
                      </a:r>
                      <a:endParaRPr lang="en-NZ" sz="1800" dirty="0">
                        <a:effectLst/>
                        <a:latin typeface="Calibri" panose="020F0502020204030204" pitchFamily="34" charset="0"/>
                        <a:ea typeface="PMingLiU"/>
                        <a:cs typeface="Times New Roman" panose="02020603050405020304" pitchFamily="18" charset="0"/>
                      </a:endParaRPr>
                    </a:p>
                  </a:txBody>
                  <a:tcPr marL="0" marR="0" marT="0" marB="0" anchor="ctr"/>
                </a:tc>
                <a:tc>
                  <a:txBody>
                    <a:bodyPr/>
                    <a:lstStyle/>
                    <a:p>
                      <a:pPr marL="38100" marR="38100" algn="ctr">
                        <a:lnSpc>
                          <a:spcPct val="115000"/>
                        </a:lnSpc>
                        <a:spcAft>
                          <a:spcPts val="0"/>
                        </a:spcAft>
                      </a:pPr>
                      <a:r>
                        <a:rPr lang="en-NZ" sz="1600" b="1">
                          <a:solidFill>
                            <a:srgbClr val="000000"/>
                          </a:solidFill>
                          <a:effectLst/>
                          <a:latin typeface="Times New Roman" panose="02020603050405020304" pitchFamily="18" charset="0"/>
                          <a:ea typeface="PMingLiU"/>
                          <a:cs typeface="Times New Roman" panose="02020603050405020304" pitchFamily="18" charset="0"/>
                        </a:rPr>
                        <a:t>3 (8%)</a:t>
                      </a:r>
                      <a:endParaRPr lang="en-NZ" sz="160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38100" marR="38100" algn="ctr">
                        <a:lnSpc>
                          <a:spcPct val="115000"/>
                        </a:lnSpc>
                        <a:spcAft>
                          <a:spcPts val="0"/>
                        </a:spcAft>
                      </a:pPr>
                      <a:r>
                        <a:rPr lang="en-NZ" sz="1600" b="1">
                          <a:solidFill>
                            <a:srgbClr val="000000"/>
                          </a:solidFill>
                          <a:effectLst/>
                          <a:latin typeface="Times New Roman" panose="02020603050405020304" pitchFamily="18" charset="0"/>
                          <a:ea typeface="PMingLiU"/>
                          <a:cs typeface="Times New Roman" panose="02020603050405020304" pitchFamily="18" charset="0"/>
                        </a:rPr>
                        <a:t>8 (20%)</a:t>
                      </a:r>
                      <a:endParaRPr lang="en-NZ" sz="160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38100" marR="38100" algn="ctr">
                        <a:lnSpc>
                          <a:spcPct val="115000"/>
                        </a:lnSpc>
                        <a:spcAft>
                          <a:spcPts val="0"/>
                        </a:spcAft>
                      </a:pPr>
                      <a:r>
                        <a:rPr lang="en-NZ" sz="1600" b="1">
                          <a:solidFill>
                            <a:srgbClr val="000000"/>
                          </a:solidFill>
                          <a:effectLst/>
                          <a:latin typeface="Times New Roman" panose="02020603050405020304" pitchFamily="18" charset="0"/>
                          <a:ea typeface="PMingLiU"/>
                          <a:cs typeface="Times New Roman" panose="02020603050405020304" pitchFamily="18" charset="0"/>
                        </a:rPr>
                        <a:t>20 (50%)</a:t>
                      </a:r>
                      <a:endParaRPr lang="en-NZ" sz="160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pPr marL="38100" marR="38100" algn="ctr">
                        <a:lnSpc>
                          <a:spcPct val="115000"/>
                        </a:lnSpc>
                        <a:spcAft>
                          <a:spcPts val="0"/>
                        </a:spcAft>
                      </a:pPr>
                      <a:r>
                        <a:rPr lang="en-NZ" sz="1600" b="1" dirty="0">
                          <a:solidFill>
                            <a:srgbClr val="000000"/>
                          </a:solidFill>
                          <a:effectLst/>
                          <a:latin typeface="Times New Roman" panose="02020603050405020304" pitchFamily="18" charset="0"/>
                          <a:ea typeface="PMingLiU"/>
                          <a:cs typeface="Times New Roman" panose="02020603050405020304" pitchFamily="18" charset="0"/>
                        </a:rPr>
                        <a:t>9 (23%)</a:t>
                      </a:r>
                      <a:endParaRPr lang="en-NZ" sz="1600" dirty="0">
                        <a:effectLst/>
                        <a:latin typeface="Calibri" panose="020F0502020204030204" pitchFamily="34" charset="0"/>
                        <a:ea typeface="PMingLiU"/>
                        <a:cs typeface="Times New Roman" panose="02020603050405020304" pitchFamily="18" charset="0"/>
                      </a:endParaRPr>
                    </a:p>
                  </a:txBody>
                  <a:tcPr marL="0" marR="0" marT="0" marB="0" anchor="ctr">
                    <a:solidFill>
                      <a:schemeClr val="accent1">
                        <a:lumMod val="20000"/>
                        <a:lumOff val="80000"/>
                      </a:schemeClr>
                    </a:solidFill>
                  </a:tcPr>
                </a:tc>
                <a:tc>
                  <a:txBody>
                    <a:bodyPr/>
                    <a:lstStyle/>
                    <a:p>
                      <a:endParaRPr lang="en-NZ" dirty="0"/>
                    </a:p>
                  </a:txBody>
                  <a:tcPr marL="0" marR="0" marT="0" marB="0" anchor="ctr"/>
                </a:tc>
              </a:tr>
            </a:tbl>
          </a:graphicData>
        </a:graphic>
      </p:graphicFrame>
      <p:graphicFrame>
        <p:nvGraphicFramePr>
          <p:cNvPr id="7" name="Chart 6"/>
          <p:cNvGraphicFramePr/>
          <p:nvPr/>
        </p:nvGraphicFramePr>
        <p:xfrm>
          <a:off x="365761" y="201168"/>
          <a:ext cx="2011680" cy="1225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310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p:nvPr/>
        </p:nvGraphicFramePr>
        <p:xfrm>
          <a:off x="365761" y="201168"/>
          <a:ext cx="2011680" cy="1225296"/>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64592" y="11227"/>
            <a:ext cx="9143999" cy="6217922"/>
            <a:chOff x="0" y="-400729"/>
            <a:chExt cx="5518979" cy="4592955"/>
          </a:xfrm>
        </p:grpSpPr>
        <p:pic>
          <p:nvPicPr>
            <p:cNvPr id="8" name="Picture 7"/>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400729"/>
              <a:ext cx="5302885" cy="4592955"/>
            </a:xfrm>
            <a:prstGeom prst="rect">
              <a:avLst/>
            </a:prstGeom>
            <a:noFill/>
            <a:ln>
              <a:noFill/>
            </a:ln>
          </p:spPr>
        </p:pic>
        <p:sp>
          <p:nvSpPr>
            <p:cNvPr id="9" name="Text Box 4"/>
            <p:cNvSpPr txBox="1"/>
            <p:nvPr/>
          </p:nvSpPr>
          <p:spPr>
            <a:xfrm>
              <a:off x="0" y="-12208"/>
              <a:ext cx="5518979" cy="342900"/>
            </a:xfrm>
            <a:prstGeom prst="rect">
              <a:avLst/>
            </a:prstGeom>
            <a:solidFill>
              <a:schemeClr val="bg1"/>
            </a:solid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NZ" sz="2000" b="1" dirty="0">
                  <a:effectLst/>
                  <a:latin typeface="Times New Roman" panose="02020603050405020304" pitchFamily="18" charset="0"/>
                  <a:ea typeface="PMingLiU"/>
                  <a:cs typeface="Times New Roman" panose="02020603050405020304" pitchFamily="18" charset="0"/>
                </a:rPr>
                <a:t>Frequency of interactions in industry-school partnerships</a:t>
              </a:r>
              <a:endParaRPr lang="en-NZ" sz="2000" dirty="0">
                <a:effectLst/>
                <a:ea typeface="PMingLiU"/>
                <a:cs typeface="Times New Roman" panose="02020603050405020304" pitchFamily="18" charset="0"/>
              </a:endParaRPr>
            </a:p>
          </p:txBody>
        </p:sp>
      </p:grpSp>
    </p:spTree>
    <p:extLst>
      <p:ext uri="{BB962C8B-B14F-4D97-AF65-F5344CB8AC3E}">
        <p14:creationId xmlns:p14="http://schemas.microsoft.com/office/powerpoint/2010/main" val="2257148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3113</TotalTime>
  <Words>2517</Words>
  <Application>Microsoft Office PowerPoint</Application>
  <PresentationFormat>On-screen Show (4:3)</PresentationFormat>
  <Paragraphs>608</Paragraphs>
  <Slides>31</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MS PGothic</vt:lpstr>
      <vt:lpstr>MS PGothic</vt:lpstr>
      <vt:lpstr>PMingLiU</vt:lpstr>
      <vt:lpstr>Arial</vt:lpstr>
      <vt:lpstr>Calibri</vt:lpstr>
      <vt:lpstr>Roboto</vt:lpstr>
      <vt:lpstr>Times</vt:lpstr>
      <vt:lpstr>Times New Roman</vt:lpstr>
      <vt:lpstr>Verdana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Auckland </vt:lpstr>
      <vt:lpstr>The University of Auckland</vt:lpstr>
      <vt:lpstr>PowerPoint Presentation</vt:lpstr>
      <vt:lpstr>PhD studies at Auckland</vt:lpstr>
      <vt:lpstr>PhD studies at Auckland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Tenreiro</dc:creator>
  <cp:lastModifiedBy>Rachael Mckeown</cp:lastModifiedBy>
  <cp:revision>150</cp:revision>
  <dcterms:created xsi:type="dcterms:W3CDTF">2015-05-10T23:22:16Z</dcterms:created>
  <dcterms:modified xsi:type="dcterms:W3CDTF">2016-07-25T14:27:37Z</dcterms:modified>
</cp:coreProperties>
</file>