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261" r:id="rId3"/>
    <p:sldId id="278" r:id="rId4"/>
    <p:sldId id="285" r:id="rId5"/>
    <p:sldId id="284" r:id="rId6"/>
    <p:sldId id="265" r:id="rId7"/>
    <p:sldId id="274" r:id="rId8"/>
    <p:sldId id="267" r:id="rId9"/>
    <p:sldId id="271" r:id="rId10"/>
    <p:sldId id="283" r:id="rId11"/>
    <p:sldId id="277" r:id="rId12"/>
    <p:sldId id="279" r:id="rId13"/>
    <p:sldId id="280" r:id="rId14"/>
    <p:sldId id="281" r:id="rId15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6" autoAdjust="0"/>
    <p:restoredTop sz="66427" autoAdjust="0"/>
  </p:normalViewPr>
  <p:slideViewPr>
    <p:cSldViewPr>
      <p:cViewPr varScale="1">
        <p:scale>
          <a:sx n="49" d="100"/>
          <a:sy n="49" d="100"/>
        </p:scale>
        <p:origin x="208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AE2F0-A127-F544-9CDA-BBA1FFD5D1DA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D00B0-13D6-C244-B837-BAE28362CB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9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F1874-1435-A54D-816A-4A2F5B04656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B35B6-0E3F-6C48-B35A-C7A4364DB6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7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35B6-0E3F-6C48-B35A-C7A4364DB6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7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35B6-0E3F-6C48-B35A-C7A4364DB6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0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Culture change required</a:t>
            </a:r>
          </a:p>
          <a:p>
            <a:r>
              <a:rPr lang="en-GB" dirty="0" smtClean="0"/>
              <a:t>Benefits for increasing post-16 Level 3 participation.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35B6-0E3F-6C48-B35A-C7A4364DB6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Culture change required</a:t>
            </a:r>
          </a:p>
          <a:p>
            <a:r>
              <a:rPr lang="en-GB" dirty="0" smtClean="0"/>
              <a:t>Benefits for increasing post-16 Level 3 participation.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35B6-0E3F-6C48-B35A-C7A4364DB6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3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35B6-0E3F-6C48-B35A-C7A4364DB6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4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35B6-0E3F-6C48-B35A-C7A4364DB6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point Heading">
    <p:bg>
      <p:bgPr>
        <a:solidFill>
          <a:srgbClr val="4FB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2438400"/>
            <a:ext cx="6332400" cy="648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err="1" smtClean="0"/>
              <a:t>Powerpoint</a:t>
            </a:r>
            <a:r>
              <a:rPr lang="en-US" dirty="0" smtClean="0"/>
              <a:t> heading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4" descr="Core Maths Powerpoint Hea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0022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440000" y="3204000"/>
            <a:ext cx="6332400" cy="1143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latin typeface="Verdana"/>
                <a:cs typeface="Verdana"/>
              </a:defRPr>
            </a:lvl1pPr>
          </a:lstStyle>
          <a:p>
            <a:r>
              <a:rPr lang="en-GB" dirty="0" smtClean="0"/>
              <a:t>Presenter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rgbClr val="4FB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ore Maths Powerpoint Header Abreviat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00225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2520000"/>
            <a:ext cx="6400800" cy="2514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300"/>
              </a:lnSpc>
              <a:buFontTx/>
              <a:buNone/>
              <a:defRPr sz="26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dirty="0" smtClean="0"/>
              <a:t>Section divider – et </a:t>
            </a:r>
            <a:r>
              <a:rPr lang="en-GB" dirty="0" err="1" smtClean="0"/>
              <a:t>tamen</a:t>
            </a:r>
            <a:r>
              <a:rPr lang="en-GB" dirty="0" smtClean="0"/>
              <a:t> in </a:t>
            </a:r>
            <a:r>
              <a:rPr lang="en-GB" dirty="0" err="1" smtClean="0"/>
              <a:t>busdam</a:t>
            </a:r>
            <a:r>
              <a:rPr lang="en-GB" dirty="0" smtClean="0"/>
              <a:t> </a:t>
            </a:r>
            <a:r>
              <a:rPr lang="en-GB" dirty="0" err="1" smtClean="0"/>
              <a:t>pecun</a:t>
            </a:r>
            <a:r>
              <a:rPr lang="en-GB" dirty="0" smtClean="0"/>
              <a:t> </a:t>
            </a:r>
            <a:r>
              <a:rPr lang="en-GB" dirty="0" err="1" smtClean="0"/>
              <a:t>estis</a:t>
            </a:r>
            <a:r>
              <a:rPr lang="en-GB" dirty="0" smtClean="0"/>
              <a:t> </a:t>
            </a:r>
            <a:r>
              <a:rPr lang="en-GB" dirty="0" err="1" smtClean="0"/>
              <a:t>latitud</a:t>
            </a:r>
            <a:r>
              <a:rPr lang="en-GB" dirty="0" smtClean="0"/>
              <a:t> </a:t>
            </a:r>
            <a:r>
              <a:rPr lang="en-GB" dirty="0" err="1" smtClean="0"/>
              <a:t>inus</a:t>
            </a:r>
            <a:r>
              <a:rPr lang="en-GB" dirty="0" smtClean="0"/>
              <a:t> </a:t>
            </a:r>
            <a:r>
              <a:rPr lang="en-GB" dirty="0" err="1" smtClean="0"/>
              <a:t>extatis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440000" y="900000"/>
            <a:ext cx="7010400" cy="533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600" b="1" i="0" baseline="0">
                <a:solidFill>
                  <a:srgbClr val="4FBCB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6" name="Picture 5" descr="Core Maths Powerpoint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5057775"/>
            <a:ext cx="9144001" cy="1800225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16000" y="1620000"/>
            <a:ext cx="7342200" cy="3886200"/>
          </a:xfrm>
          <a:prstGeom prst="rect">
            <a:avLst/>
          </a:prstGeom>
        </p:spPr>
        <p:txBody>
          <a:bodyPr vert="horz" lIns="0" tIns="0" rIns="0" bIns="0"/>
          <a:lstStyle>
            <a:lvl1pPr marL="324000" indent="-324000">
              <a:buClr>
                <a:srgbClr val="4FBCBF"/>
              </a:buClr>
              <a:buSzPct val="125000"/>
              <a:buFont typeface="STIXGeneral-Regular"/>
              <a:buChar char="▪"/>
              <a:defRPr sz="2200">
                <a:latin typeface="Verdana"/>
                <a:cs typeface="Verdana"/>
              </a:defRPr>
            </a:lvl1pPr>
            <a:lvl2pPr>
              <a:defRPr sz="2200">
                <a:latin typeface="Verdana"/>
                <a:cs typeface="Verdana"/>
              </a:defRPr>
            </a:lvl2pPr>
            <a:lvl3pPr>
              <a:defRPr sz="2200">
                <a:latin typeface="Verdana"/>
                <a:cs typeface="Verdana"/>
              </a:defRPr>
            </a:lvl3pPr>
            <a:lvl4pPr>
              <a:defRPr sz="2200">
                <a:latin typeface="Verdana"/>
                <a:cs typeface="Verdana"/>
              </a:defRPr>
            </a:lvl4pPr>
            <a:lvl5pPr>
              <a:defRPr sz="2200">
                <a:latin typeface="Verdana"/>
                <a:cs typeface="Verdana"/>
              </a:defRPr>
            </a:lvl5pPr>
          </a:lstStyle>
          <a:p>
            <a:pPr lvl="0"/>
            <a:r>
              <a:rPr lang="en-GB" dirty="0" smtClean="0"/>
              <a:t>Bullet point text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Bullet point text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Bullet point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440000" y="900000"/>
            <a:ext cx="7010400" cy="533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600" b="1" i="0" baseline="0">
                <a:solidFill>
                  <a:srgbClr val="4FBCB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7" name="Picture 6" descr="Core Maths Powerpoint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5057775"/>
            <a:ext cx="9144001" cy="1800225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16000" y="1620000"/>
            <a:ext cx="7342200" cy="3886200"/>
          </a:xfrm>
          <a:prstGeom prst="rect">
            <a:avLst/>
          </a:prstGeom>
        </p:spPr>
        <p:txBody>
          <a:bodyPr vert="horz" lIns="0" tIns="0" rIns="0" bIns="0"/>
          <a:lstStyle>
            <a:lvl1pPr marL="324000" indent="-324000">
              <a:buClr>
                <a:srgbClr val="4FBCBF"/>
              </a:buClr>
              <a:buSzPct val="100000"/>
              <a:buFont typeface="Wingdings" charset="2"/>
              <a:buAutoNum type="arabicPlain"/>
              <a:defRPr sz="2200" baseline="0">
                <a:latin typeface="Verdana"/>
                <a:cs typeface="Verdana"/>
              </a:defRPr>
            </a:lvl1pPr>
            <a:lvl2pPr>
              <a:defRPr sz="2200">
                <a:latin typeface="Verdana"/>
                <a:cs typeface="Verdana"/>
              </a:defRPr>
            </a:lvl2pPr>
            <a:lvl3pPr>
              <a:defRPr sz="2200">
                <a:latin typeface="Verdana"/>
                <a:cs typeface="Verdana"/>
              </a:defRPr>
            </a:lvl3pPr>
            <a:lvl4pPr>
              <a:defRPr sz="2200">
                <a:latin typeface="Verdana"/>
                <a:cs typeface="Verdana"/>
              </a:defRPr>
            </a:lvl4pPr>
            <a:lvl5pPr>
              <a:defRPr sz="2200">
                <a:latin typeface="Verdana"/>
                <a:cs typeface="Verdana"/>
              </a:defRPr>
            </a:lvl5pPr>
          </a:lstStyle>
          <a:p>
            <a:pPr lvl="0"/>
            <a:r>
              <a:rPr lang="en-GB" dirty="0" smtClean="0"/>
              <a:t>Numbered bullet point text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Numbered bullet point text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Numbered bullet point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e Maths Powerpoint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5057775"/>
            <a:ext cx="9144001" cy="180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1326C5-77B3-499E-B0CD-48534FD4DAB2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FB8A67-D19A-42A0-8BAB-428B505B4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80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ore-maths.org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blaylock@cfbt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Core_Maths_Screensaver_1600x900px_F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0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85800" y="900000"/>
            <a:ext cx="8458200" cy="533400"/>
          </a:xfrm>
        </p:spPr>
        <p:txBody>
          <a:bodyPr/>
          <a:lstStyle/>
          <a:p>
            <a:r>
              <a:rPr lang="en-GB" dirty="0" smtClean="0"/>
              <a:t>Impact: The </a:t>
            </a:r>
            <a:r>
              <a:rPr lang="en-GB" dirty="0"/>
              <a:t>Leigh UTC- Making Maths Count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620000"/>
            <a:ext cx="7620000" cy="3794017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b="1" dirty="0"/>
              <a:t>staff</a:t>
            </a:r>
            <a:r>
              <a:rPr lang="en-GB" dirty="0"/>
              <a:t> that are delivering Core maths are rejuvenated by the fresh approach to mathematics, which has impacted on their teaching on other courses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/>
              <a:t>The course has given confidence to </a:t>
            </a:r>
            <a:r>
              <a:rPr lang="en-GB" b="1" dirty="0"/>
              <a:t>students</a:t>
            </a:r>
            <a:r>
              <a:rPr lang="en-GB" dirty="0"/>
              <a:t> and allows them to be empowered with mathematical reasoning to put forward a strong argument within topics that students feel passionate about. </a:t>
            </a:r>
          </a:p>
        </p:txBody>
      </p:sp>
    </p:spTree>
    <p:extLst>
      <p:ext uri="{BB962C8B-B14F-4D97-AF65-F5344CB8AC3E}">
        <p14:creationId xmlns:p14="http://schemas.microsoft.com/office/powerpoint/2010/main" val="35229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85800" y="900000"/>
            <a:ext cx="7764600" cy="533400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Website support</a:t>
            </a:r>
            <a:r>
              <a:rPr lang="en-GB" dirty="0"/>
              <a:t>  </a:t>
            </a:r>
            <a:r>
              <a:rPr lang="en-GB" dirty="0" smtClean="0">
                <a:hlinkClick r:id="rId2"/>
              </a:rPr>
              <a:t>www.core-maths.org/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620000"/>
            <a:ext cx="7772400" cy="3886200"/>
          </a:xfrm>
        </p:spPr>
        <p:txBody>
          <a:bodyPr/>
          <a:lstStyle/>
          <a:p>
            <a:r>
              <a:rPr lang="en-GB" dirty="0" smtClean="0"/>
              <a:t>Endorsements</a:t>
            </a:r>
          </a:p>
          <a:p>
            <a:endParaRPr lang="en-GB" dirty="0" smtClean="0"/>
          </a:p>
          <a:p>
            <a:r>
              <a:rPr lang="en-GB" dirty="0" smtClean="0"/>
              <a:t>Case Studies</a:t>
            </a:r>
          </a:p>
          <a:p>
            <a:endParaRPr lang="en-GB" dirty="0"/>
          </a:p>
          <a:p>
            <a:r>
              <a:rPr lang="en-GB" dirty="0" smtClean="0"/>
              <a:t>Awarding Organisations</a:t>
            </a:r>
          </a:p>
          <a:p>
            <a:endParaRPr lang="en-GB" dirty="0"/>
          </a:p>
          <a:p>
            <a:r>
              <a:rPr lang="en-GB" dirty="0" smtClean="0"/>
              <a:t>Resources</a:t>
            </a:r>
          </a:p>
          <a:p>
            <a:endParaRPr lang="en-GB" dirty="0"/>
          </a:p>
          <a:p>
            <a:r>
              <a:rPr lang="en-GB" dirty="0" smtClean="0"/>
              <a:t>Regional Support</a:t>
            </a:r>
          </a:p>
          <a:p>
            <a:endParaRPr lang="en-GB" dirty="0"/>
          </a:p>
          <a:p>
            <a:r>
              <a:rPr lang="en-GB" dirty="0" smtClean="0"/>
              <a:t>Top tips for teachers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057400"/>
            <a:ext cx="42957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New Website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56" b="72222"/>
          <a:stretch/>
        </p:blipFill>
        <p:spPr>
          <a:xfrm>
            <a:off x="914400" y="1676400"/>
            <a:ext cx="4242816" cy="441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9279" b="35555"/>
          <a:stretch/>
        </p:blipFill>
        <p:spPr>
          <a:xfrm>
            <a:off x="5337044" y="314699"/>
            <a:ext cx="3502155" cy="64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"/>
            <a:ext cx="914400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16000" y="900000"/>
            <a:ext cx="7334400" cy="533400"/>
          </a:xfrm>
        </p:spPr>
        <p:txBody>
          <a:bodyPr/>
          <a:lstStyle/>
          <a:p>
            <a:r>
              <a:rPr lang="en-GB" dirty="0" smtClean="0"/>
              <a:t>Support for introducing Core Maths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Website developments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4010024" cy="423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09" y="1526416"/>
            <a:ext cx="3674354" cy="42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40000" y="1905000"/>
            <a:ext cx="6332400" cy="297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 smtClean="0">
                <a:latin typeface="Verdana" panose="020B0604030504040204" pitchFamily="34" charset="0"/>
                <a:cs typeface="Verdana" panose="020B0604030504040204" pitchFamily="34" charset="0"/>
              </a:rPr>
              <a:t>Overview</a:t>
            </a:r>
            <a:endParaRPr lang="en-GB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Core Maths Support Programme</a:t>
            </a:r>
            <a:endParaRPr lang="en-GB" sz="2000" b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Uptake </a:t>
            </a:r>
            <a:endParaRPr lang="en-GB" sz="2000" b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Priorities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Challenges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Impact</a:t>
            </a:r>
            <a:endParaRPr lang="en-GB" sz="2000" b="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3780" y="5105400"/>
            <a:ext cx="6332400" cy="12954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Mick Blaylock – Head of Core Maths Support Programme    </a:t>
            </a:r>
            <a:r>
              <a:rPr lang="en-US" dirty="0" smtClean="0">
                <a:hlinkClick r:id="rId3"/>
              </a:rPr>
              <a:t>mblaylock@cfbt.com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38200" y="900000"/>
            <a:ext cx="7848600" cy="533400"/>
          </a:xfrm>
        </p:spPr>
        <p:txBody>
          <a:bodyPr/>
          <a:lstStyle/>
          <a:p>
            <a:r>
              <a:rPr lang="en-GB" dirty="0" smtClean="0"/>
              <a:t>Core Maths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620000"/>
            <a:ext cx="7848600" cy="43998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Aspiration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‘The vast majority of students continue with their maths education post-16.’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sz="2800" i="1" dirty="0">
                <a:solidFill>
                  <a:srgbClr val="F35A00"/>
                </a:solidFill>
                <a:latin typeface="TradeGothic-BoldTwo"/>
              </a:rPr>
              <a:t>“Core Maths is the single </a:t>
            </a:r>
            <a:r>
              <a:rPr lang="en-GB" sz="2800" i="1" dirty="0" smtClean="0">
                <a:solidFill>
                  <a:srgbClr val="F35A00"/>
                </a:solidFill>
                <a:latin typeface="TradeGothic-BoldTwo"/>
              </a:rPr>
              <a:t>most important </a:t>
            </a:r>
            <a:r>
              <a:rPr lang="en-GB" sz="2800" i="1" dirty="0">
                <a:solidFill>
                  <a:srgbClr val="F35A00"/>
                </a:solidFill>
                <a:latin typeface="TradeGothic-BoldTwo"/>
              </a:rPr>
              <a:t>initiative in </a:t>
            </a:r>
            <a:r>
              <a:rPr lang="en-GB" sz="2800" i="1" dirty="0" smtClean="0">
                <a:solidFill>
                  <a:srgbClr val="F35A00"/>
                </a:solidFill>
                <a:latin typeface="TradeGothic-BoldTwo"/>
              </a:rPr>
              <a:t>post-16 mathematics </a:t>
            </a:r>
            <a:r>
              <a:rPr lang="en-GB" sz="2800" i="1" dirty="0">
                <a:solidFill>
                  <a:srgbClr val="F35A00"/>
                </a:solidFill>
                <a:latin typeface="TradeGothic-BoldTwo"/>
              </a:rPr>
              <a:t>in a generation.”</a:t>
            </a:r>
          </a:p>
          <a:p>
            <a:pPr marL="0" indent="0" algn="r">
              <a:buNone/>
            </a:pPr>
            <a:endParaRPr lang="en-GB" sz="2400" dirty="0" smtClean="0">
              <a:solidFill>
                <a:srgbClr val="000000"/>
              </a:solidFill>
              <a:latin typeface="TradeGothic-BoldTwo"/>
            </a:endParaRPr>
          </a:p>
          <a:p>
            <a:pPr marL="0" indent="0" algn="r">
              <a:buNone/>
            </a:pPr>
            <a:r>
              <a:rPr lang="en-GB" sz="2400" dirty="0" smtClean="0">
                <a:solidFill>
                  <a:srgbClr val="000000"/>
                </a:solidFill>
                <a:latin typeface="TradeGothic-BoldTwo"/>
              </a:rPr>
              <a:t>Professor </a:t>
            </a:r>
            <a:r>
              <a:rPr lang="en-GB" sz="2400" dirty="0">
                <a:solidFill>
                  <a:srgbClr val="000000"/>
                </a:solidFill>
                <a:latin typeface="TradeGothic-BoldTwo"/>
              </a:rPr>
              <a:t>Paul Glaister, Reading </a:t>
            </a:r>
            <a:r>
              <a:rPr lang="en-GB" sz="2400" dirty="0" smtClean="0">
                <a:solidFill>
                  <a:srgbClr val="000000"/>
                </a:solidFill>
                <a:latin typeface="TradeGothic-BoldTwo"/>
              </a:rPr>
              <a:t>University</a:t>
            </a:r>
          </a:p>
          <a:p>
            <a:pPr marL="0" indent="0" algn="r">
              <a:buNone/>
            </a:pPr>
            <a:endParaRPr lang="en-GB" sz="2400" dirty="0">
              <a:solidFill>
                <a:srgbClr val="000000"/>
              </a:solidFill>
              <a:latin typeface="TradeGothic-BoldTwo"/>
            </a:endParaRP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000000"/>
                </a:solidFill>
                <a:latin typeface="TradeGothic-BoldTwo"/>
              </a:rPr>
              <a:t>.. for work, study and life …</a:t>
            </a:r>
            <a:endParaRPr lang="en-GB" sz="400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413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38200" y="900000"/>
            <a:ext cx="7848600" cy="533400"/>
          </a:xfrm>
        </p:spPr>
        <p:txBody>
          <a:bodyPr/>
          <a:lstStyle/>
          <a:p>
            <a:r>
              <a:rPr lang="en-GB" dirty="0" smtClean="0"/>
              <a:t>Distinctive </a:t>
            </a:r>
            <a:r>
              <a:rPr lang="en-GB" dirty="0"/>
              <a:t>characteristics of </a:t>
            </a:r>
            <a:r>
              <a:rPr lang="en-GB" dirty="0" smtClean="0"/>
              <a:t>Core Maths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620000"/>
            <a:ext cx="7848600" cy="43998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Problem solving – mathematics in a meaningful context</a:t>
            </a:r>
          </a:p>
          <a:p>
            <a:endParaRPr lang="en-GB" dirty="0"/>
          </a:p>
          <a:p>
            <a:r>
              <a:rPr lang="en-GB" dirty="0" smtClean="0"/>
              <a:t>Mathematical modelling</a:t>
            </a:r>
          </a:p>
          <a:p>
            <a:endParaRPr lang="en-GB" dirty="0"/>
          </a:p>
          <a:p>
            <a:r>
              <a:rPr lang="en-GB" dirty="0" smtClean="0"/>
              <a:t>Embracing Technology</a:t>
            </a:r>
          </a:p>
          <a:p>
            <a:endParaRPr lang="en-GB" dirty="0" smtClean="0"/>
          </a:p>
          <a:p>
            <a:r>
              <a:rPr lang="en-GB" dirty="0" smtClean="0"/>
              <a:t>Professional development – lesson study + Core Maths Masters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00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39567" y="3393897"/>
            <a:ext cx="2074830" cy="960249"/>
          </a:xfrm>
          <a:prstGeom prst="rect">
            <a:avLst/>
          </a:prstGeom>
          <a:solidFill>
            <a:srgbClr val="FFCC66"/>
          </a:solidFill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Promoting Core Maths Senior Advisory Board</a:t>
            </a:r>
          </a:p>
          <a:p>
            <a:pPr algn="ctr"/>
            <a:r>
              <a:rPr lang="en-GB" sz="1050" i="1" dirty="0">
                <a:solidFill>
                  <a:schemeClr val="bg1">
                    <a:lumMod val="50000"/>
                  </a:schemeClr>
                </a:solidFill>
              </a:rPr>
              <a:t>Chair – Dr Deirdre Hughes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09726" y="3393897"/>
            <a:ext cx="2504105" cy="750194"/>
          </a:xfrm>
          <a:prstGeom prst="rect">
            <a:avLst/>
          </a:prstGeom>
          <a:solidFill>
            <a:srgbClr val="FFCC66"/>
          </a:solidFill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Teaching Core Maths</a:t>
            </a:r>
          </a:p>
          <a:p>
            <a:pPr algn="ctr"/>
            <a:r>
              <a:rPr lang="en-GB" sz="1050" i="1" dirty="0">
                <a:solidFill>
                  <a:schemeClr val="bg1">
                    <a:lumMod val="50000"/>
                  </a:schemeClr>
                </a:solidFill>
              </a:rPr>
              <a:t>Chair – Sue Pope</a:t>
            </a:r>
          </a:p>
          <a:p>
            <a:pPr algn="ctr"/>
            <a:endParaRPr lang="en-GB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4364" y="4868240"/>
            <a:ext cx="1502463" cy="960249"/>
          </a:xfrm>
          <a:prstGeom prst="rect">
            <a:avLst/>
          </a:prstGeom>
          <a:solidFill>
            <a:srgbClr val="FFFF00"/>
          </a:solidFill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Assessment for Core Maths</a:t>
            </a:r>
          </a:p>
          <a:p>
            <a:pPr algn="ctr"/>
            <a:r>
              <a:rPr lang="en-GB" sz="1050" i="1" dirty="0">
                <a:solidFill>
                  <a:schemeClr val="bg1">
                    <a:lumMod val="50000"/>
                  </a:schemeClr>
                </a:solidFill>
              </a:rPr>
              <a:t>Chair – Tom Rainbow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983" y="3393897"/>
            <a:ext cx="1788647" cy="960249"/>
          </a:xfrm>
          <a:prstGeom prst="rect">
            <a:avLst/>
          </a:prstGeom>
          <a:solidFill>
            <a:srgbClr val="FFCC66"/>
          </a:solidFill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Managing Core Maths</a:t>
            </a:r>
          </a:p>
          <a:p>
            <a:pPr algn="ctr"/>
            <a:r>
              <a:rPr lang="en-GB" sz="1050" i="1" dirty="0">
                <a:solidFill>
                  <a:schemeClr val="bg1">
                    <a:lumMod val="50000"/>
                  </a:schemeClr>
                </a:solidFill>
              </a:rPr>
              <a:t>Chair – Bob Sawyer</a:t>
            </a:r>
          </a:p>
          <a:p>
            <a:pPr algn="ctr"/>
            <a:endParaRPr lang="en-GB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238180" y="2162449"/>
            <a:ext cx="2432559" cy="840218"/>
          </a:xfrm>
          <a:prstGeom prst="rect">
            <a:avLst/>
          </a:prstGeom>
          <a:solidFill>
            <a:srgbClr val="33CCCC"/>
          </a:solidFill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CMSP</a:t>
            </a:r>
          </a:p>
          <a:p>
            <a:pPr algn="ctr"/>
            <a:r>
              <a:rPr lang="en-GB" sz="1200" dirty="0"/>
              <a:t>Head of Programme</a:t>
            </a:r>
          </a:p>
          <a:p>
            <a:pPr algn="ctr"/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Mick Blaylock</a:t>
            </a:r>
          </a:p>
        </p:txBody>
      </p:sp>
      <p:pic>
        <p:nvPicPr>
          <p:cNvPr id="118" name="Picture 117" descr="CM But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46" y="5851133"/>
            <a:ext cx="684824" cy="665785"/>
          </a:xfrm>
          <a:prstGeom prst="rect">
            <a:avLst/>
          </a:prstGeom>
        </p:spPr>
      </p:pic>
      <p:pic>
        <p:nvPicPr>
          <p:cNvPr id="119" name="Picture 118" descr="CMSP LOGO - 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8469" y="304800"/>
            <a:ext cx="2810731" cy="772274"/>
          </a:xfrm>
          <a:prstGeom prst="rect">
            <a:avLst/>
          </a:prstGeom>
        </p:spPr>
      </p:pic>
      <p:cxnSp>
        <p:nvCxnSpPr>
          <p:cNvPr id="121" name="Straight Arrow Connector 120"/>
          <p:cNvCxnSpPr/>
          <p:nvPr/>
        </p:nvCxnSpPr>
        <p:spPr>
          <a:xfrm>
            <a:off x="590983" y="585627"/>
            <a:ext cx="5008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304800" y="304800"/>
            <a:ext cx="2217922" cy="631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63350" y="304800"/>
            <a:ext cx="1359371" cy="720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75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750" dirty="0">
                <a:solidFill>
                  <a:schemeClr val="bg1">
                    <a:lumMod val="50000"/>
                  </a:schemeClr>
                </a:solidFill>
              </a:rPr>
              <a:t>Reporting to</a:t>
            </a:r>
          </a:p>
          <a:p>
            <a:endParaRPr lang="en-GB" sz="75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07263" y="4868240"/>
            <a:ext cx="1430917" cy="960249"/>
          </a:xfrm>
          <a:prstGeom prst="rect">
            <a:avLst/>
          </a:prstGeom>
          <a:solidFill>
            <a:srgbClr val="FFFF00"/>
          </a:solidFill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Editorial Board (Resources) </a:t>
            </a:r>
          </a:p>
          <a:p>
            <a:pPr algn="ctr"/>
            <a:r>
              <a:rPr lang="en-GB" sz="1050" i="1" dirty="0">
                <a:solidFill>
                  <a:schemeClr val="bg1">
                    <a:lumMod val="50000"/>
                  </a:schemeClr>
                </a:solidFill>
              </a:rPr>
              <a:t>Chair – David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</a:rPr>
              <a:t>Burghes</a:t>
            </a:r>
            <a:endParaRPr lang="en-GB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5473" y="4868240"/>
            <a:ext cx="1502463" cy="960249"/>
          </a:xfrm>
          <a:prstGeom prst="rect">
            <a:avLst/>
          </a:prstGeom>
          <a:solidFill>
            <a:srgbClr val="FFFF00"/>
          </a:solidFill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Higher Education</a:t>
            </a:r>
          </a:p>
          <a:p>
            <a:pPr algn="ctr"/>
            <a:r>
              <a:rPr lang="en-GB" sz="1050" dirty="0"/>
              <a:t>Task Group</a:t>
            </a:r>
          </a:p>
          <a:p>
            <a:pPr algn="ctr"/>
            <a:r>
              <a:rPr lang="en-GB" sz="1050" i="1" dirty="0">
                <a:solidFill>
                  <a:schemeClr val="bg1">
                    <a:lumMod val="50000"/>
                  </a:schemeClr>
                </a:solidFill>
              </a:rPr>
              <a:t>Chair – Anthony </a:t>
            </a: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</a:rPr>
              <a:t>Tomei</a:t>
            </a:r>
            <a:endParaRPr lang="en-GB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4382914" y="4095964"/>
            <a:ext cx="0" cy="77227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555934" y="4095964"/>
            <a:ext cx="0" cy="77227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80451" y="4095964"/>
            <a:ext cx="787004" cy="77227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8037" y="606311"/>
            <a:ext cx="2217922" cy="96024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Department for Education</a:t>
            </a:r>
            <a:endParaRPr lang="en-GB" sz="2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454460" y="2972656"/>
            <a:ext cx="0" cy="421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454460" y="1568521"/>
            <a:ext cx="0" cy="561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169919" y="4868240"/>
            <a:ext cx="1502463" cy="960249"/>
          </a:xfrm>
          <a:prstGeom prst="rect">
            <a:avLst/>
          </a:prstGeom>
          <a:solidFill>
            <a:srgbClr val="FFFF00"/>
          </a:solidFill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Technology for Core Maths</a:t>
            </a:r>
          </a:p>
          <a:p>
            <a:pPr algn="ctr"/>
            <a:r>
              <a:rPr lang="en-GB" sz="1050" i="1" dirty="0">
                <a:solidFill>
                  <a:schemeClr val="bg1">
                    <a:lumMod val="50000"/>
                  </a:schemeClr>
                </a:solidFill>
              </a:rPr>
              <a:t>Chair –Nicola Letts</a:t>
            </a:r>
            <a:endParaRPr lang="en-GB" sz="1050" dirty="0"/>
          </a:p>
        </p:txBody>
      </p:sp>
      <p:cxnSp>
        <p:nvCxnSpPr>
          <p:cNvPr id="73" name="Straight Connector 72"/>
          <p:cNvCxnSpPr>
            <a:stCxn id="68" idx="0"/>
          </p:cNvCxnSpPr>
          <p:nvPr/>
        </p:nvCxnSpPr>
        <p:spPr>
          <a:xfrm flipH="1" flipV="1">
            <a:off x="5098374" y="4095965"/>
            <a:ext cx="822776" cy="772274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878810" y="6068476"/>
            <a:ext cx="53275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 Internal Advisory Board	         		</a:t>
            </a:r>
            <a:r>
              <a:rPr lang="en-GB" sz="1350" dirty="0" smtClean="0"/>
              <a:t>		Working </a:t>
            </a:r>
            <a:r>
              <a:rPr lang="en-GB" sz="1350" dirty="0"/>
              <a:t>/Task group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883735" y="6131960"/>
            <a:ext cx="429275" cy="4212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0" name="Rectangle 79"/>
          <p:cNvSpPr/>
          <p:nvPr/>
        </p:nvSpPr>
        <p:spPr>
          <a:xfrm>
            <a:off x="1377988" y="6061753"/>
            <a:ext cx="429275" cy="42124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extBox 1"/>
          <p:cNvSpPr txBox="1"/>
          <p:nvPr/>
        </p:nvSpPr>
        <p:spPr>
          <a:xfrm>
            <a:off x="376346" y="1313669"/>
            <a:ext cx="2332597" cy="66017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 err="1"/>
              <a:t>CfBT</a:t>
            </a:r>
            <a:r>
              <a:rPr lang="en-GB" sz="1350" dirty="0"/>
              <a:t> Education Trust</a:t>
            </a:r>
          </a:p>
          <a:p>
            <a:pPr algn="ctr"/>
            <a:r>
              <a:rPr lang="en-GB" sz="1350" i="1" dirty="0"/>
              <a:t>Lesley </a:t>
            </a:r>
            <a:r>
              <a:rPr lang="en-GB" sz="1350" i="1" dirty="0" err="1"/>
              <a:t>Traves</a:t>
            </a:r>
            <a:endParaRPr lang="en-GB" sz="1350" i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234187" y="2154118"/>
            <a:ext cx="3993" cy="8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2" idx="3"/>
          </p:cNvCxnSpPr>
          <p:nvPr/>
        </p:nvCxnSpPr>
        <p:spPr>
          <a:xfrm flipH="1" flipV="1">
            <a:off x="2708943" y="1643755"/>
            <a:ext cx="890647" cy="522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28431" y="1283447"/>
            <a:ext cx="2667639" cy="930241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Partner Schools and Colleges with Core Maths Lead Teachers and Tutors</a:t>
            </a:r>
          </a:p>
        </p:txBody>
      </p:sp>
      <p:cxnSp>
        <p:nvCxnSpPr>
          <p:cNvPr id="16" name="Elbow Connector 15"/>
          <p:cNvCxnSpPr>
            <a:stCxn id="21" idx="0"/>
            <a:endCxn id="114" idx="1"/>
          </p:cNvCxnSpPr>
          <p:nvPr/>
        </p:nvCxnSpPr>
        <p:spPr>
          <a:xfrm rot="5400000" flipH="1" flipV="1">
            <a:off x="1956074" y="2111791"/>
            <a:ext cx="811339" cy="17528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9" idx="0"/>
          </p:cNvCxnSpPr>
          <p:nvPr/>
        </p:nvCxnSpPr>
        <p:spPr>
          <a:xfrm rot="16200000" flipV="1">
            <a:off x="6267978" y="2084891"/>
            <a:ext cx="711773" cy="19062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0" idx="1"/>
          </p:cNvCxnSpPr>
          <p:nvPr/>
        </p:nvCxnSpPr>
        <p:spPr>
          <a:xfrm flipV="1">
            <a:off x="5026827" y="1748569"/>
            <a:ext cx="1101604" cy="3816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228600"/>
            <a:ext cx="7902712" cy="533400"/>
          </a:xfrm>
        </p:spPr>
        <p:txBody>
          <a:bodyPr/>
          <a:lstStyle/>
          <a:p>
            <a:pPr lvl="0"/>
            <a:r>
              <a:rPr lang="en-GB" dirty="0" smtClean="0"/>
              <a:t>Core Maths Support Programme: </a:t>
            </a:r>
          </a:p>
          <a:p>
            <a:pPr lvl="0"/>
            <a:r>
              <a:rPr lang="en-GB" dirty="0" smtClean="0"/>
              <a:t>A sector led </a:t>
            </a:r>
            <a:r>
              <a:rPr lang="en-GB" dirty="0"/>
              <a:t>expanding programme</a:t>
            </a:r>
            <a:endParaRPr lang="en-US" sz="2800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295400"/>
            <a:ext cx="3810000" cy="3886200"/>
          </a:xfrm>
        </p:spPr>
        <p:txBody>
          <a:bodyPr/>
          <a:lstStyle/>
          <a:p>
            <a:pPr algn="l">
              <a:buNone/>
            </a:pPr>
            <a:r>
              <a:rPr lang="en-GB" b="1" dirty="0">
                <a:solidFill>
                  <a:schemeClr val="accent6"/>
                </a:solidFill>
              </a:rPr>
              <a:t>September </a:t>
            </a:r>
            <a:r>
              <a:rPr lang="en-GB" b="1" dirty="0" smtClean="0">
                <a:solidFill>
                  <a:schemeClr val="accent6"/>
                </a:solidFill>
              </a:rPr>
              <a:t>2014</a:t>
            </a:r>
            <a:endParaRPr lang="en-GB" dirty="0">
              <a:solidFill>
                <a:schemeClr val="accent6"/>
              </a:solidFill>
            </a:endParaRPr>
          </a:p>
          <a:p>
            <a:pPr marL="361950" indent="-361950" algn="l"/>
            <a:r>
              <a:rPr lang="en-GB" sz="2000" dirty="0">
                <a:solidFill>
                  <a:schemeClr val="tx1"/>
                </a:solidFill>
              </a:rPr>
              <a:t>Sector led initiative: 26  Partner Schools &amp; Colleges</a:t>
            </a:r>
          </a:p>
          <a:p>
            <a:pPr marL="361950" indent="-361950" algn="l"/>
            <a:endParaRPr lang="en-GB" sz="2000" dirty="0">
              <a:solidFill>
                <a:schemeClr val="tx1"/>
              </a:solidFill>
            </a:endParaRPr>
          </a:p>
          <a:p>
            <a:pPr marL="361950" indent="-361950" algn="l"/>
            <a:r>
              <a:rPr lang="en-GB" sz="2000" dirty="0">
                <a:solidFill>
                  <a:schemeClr val="tx1"/>
                </a:solidFill>
              </a:rPr>
              <a:t>30 Core Maths Lead Teachers and Tutors</a:t>
            </a:r>
          </a:p>
          <a:p>
            <a:pPr marL="361950" indent="-361950" algn="l"/>
            <a:endParaRPr lang="en-GB" sz="2000" dirty="0">
              <a:solidFill>
                <a:schemeClr val="tx1"/>
              </a:solidFill>
            </a:endParaRPr>
          </a:p>
          <a:p>
            <a:pPr marL="361950" indent="-361950" algn="l"/>
            <a:r>
              <a:rPr lang="en-GB" sz="2000" dirty="0">
                <a:solidFill>
                  <a:schemeClr val="tx1"/>
                </a:solidFill>
              </a:rPr>
              <a:t>153  Early Adopter Teaching Projects </a:t>
            </a:r>
          </a:p>
          <a:p>
            <a:pPr marL="495150" lvl="1" indent="-361950" algn="l"/>
            <a:r>
              <a:rPr lang="en-GB" sz="2000" dirty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3500 students</a:t>
            </a:r>
          </a:p>
          <a:p>
            <a:endParaRPr lang="en-GB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495800" y="1219200"/>
            <a:ext cx="3954600" cy="3886200"/>
          </a:xfrm>
          <a:prstGeom prst="rect">
            <a:avLst/>
          </a:prstGeom>
        </p:spPr>
        <p:txBody>
          <a:bodyPr vert="horz" lIns="0" tIns="0" rIns="0" bIns="0"/>
          <a:lstStyle>
            <a:lvl1pPr marL="324000" indent="-324000">
              <a:buClr>
                <a:srgbClr val="4FBCBF"/>
              </a:buClr>
              <a:buSzPct val="125000"/>
              <a:buFont typeface="STIXGeneral-Regular"/>
              <a:buChar char="▪"/>
              <a:defRPr sz="2200">
                <a:latin typeface="Verdana"/>
                <a:ea typeface="+mn-ea"/>
                <a:cs typeface="Verdana"/>
              </a:defRPr>
            </a:lvl1pPr>
            <a:lvl2pPr marL="457200">
              <a:defRPr sz="2200">
                <a:latin typeface="Verdana"/>
                <a:ea typeface="+mn-ea"/>
                <a:cs typeface="Verdana"/>
              </a:defRPr>
            </a:lvl2pPr>
            <a:lvl3pPr marL="914400">
              <a:defRPr sz="2200">
                <a:latin typeface="Verdana"/>
                <a:ea typeface="+mn-ea"/>
                <a:cs typeface="Verdana"/>
              </a:defRPr>
            </a:lvl3pPr>
            <a:lvl4pPr marL="1371600">
              <a:defRPr sz="2200">
                <a:latin typeface="Verdana"/>
                <a:ea typeface="+mn-ea"/>
                <a:cs typeface="Verdana"/>
              </a:defRPr>
            </a:lvl4pPr>
            <a:lvl5pPr marL="1828800">
              <a:defRPr sz="2200">
                <a:latin typeface="Verdana"/>
                <a:ea typeface="+mn-ea"/>
                <a:cs typeface="Verdana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buNone/>
              <a:defRPr/>
            </a:pPr>
            <a:r>
              <a:rPr lang="en-GB" b="1" kern="0" dirty="0" smtClean="0">
                <a:solidFill>
                  <a:schemeClr val="accent6"/>
                </a:solidFill>
              </a:rPr>
              <a:t>October 2015</a:t>
            </a:r>
            <a:endParaRPr lang="en-GB" kern="0" dirty="0">
              <a:solidFill>
                <a:schemeClr val="accent6"/>
              </a:solidFill>
            </a:endParaRPr>
          </a:p>
          <a:p>
            <a:pPr marL="361950" lvl="0" indent="-361950" defTabSz="914400">
              <a:defRPr/>
            </a:pPr>
            <a:r>
              <a:rPr lang="en-GB" sz="2000" kern="0" dirty="0"/>
              <a:t>Sector led initiative: 30  Partner Schools &amp; Colleges</a:t>
            </a:r>
          </a:p>
          <a:p>
            <a:pPr marL="361950" lvl="0" indent="-361950" defTabSz="914400">
              <a:defRPr/>
            </a:pPr>
            <a:endParaRPr lang="en-GB" sz="2000" kern="0" dirty="0"/>
          </a:p>
          <a:p>
            <a:pPr marL="361950" lvl="0" indent="-361950" defTabSz="914400">
              <a:defRPr/>
            </a:pPr>
            <a:r>
              <a:rPr lang="en-GB" sz="2000" kern="0" dirty="0"/>
              <a:t>34  Core Maths Lead Teachers and Tutors</a:t>
            </a:r>
          </a:p>
          <a:p>
            <a:pPr marL="361950" lvl="0" indent="-361950" defTabSz="914400">
              <a:defRPr/>
            </a:pPr>
            <a:endParaRPr lang="en-GB" sz="2000" kern="0" dirty="0"/>
          </a:p>
          <a:p>
            <a:pPr marL="361950" lvl="0" indent="-361950" defTabSz="914400">
              <a:defRPr/>
            </a:pPr>
            <a:r>
              <a:rPr lang="en-GB" sz="2000" kern="0" dirty="0" smtClean="0"/>
              <a:t>over 350 </a:t>
            </a:r>
            <a:r>
              <a:rPr lang="en-GB" sz="2000" kern="0" dirty="0"/>
              <a:t>centres teaching Core Maths</a:t>
            </a:r>
          </a:p>
          <a:p>
            <a:pPr marL="495150" lvl="1" indent="-361950" defTabSz="914400">
              <a:defRPr/>
            </a:pPr>
            <a:r>
              <a:rPr lang="en-GB" sz="2000" kern="0" dirty="0"/>
              <a:t>	</a:t>
            </a:r>
          </a:p>
          <a:p>
            <a:pPr lvl="0" defTabSz="914400">
              <a:defRPr/>
            </a:pPr>
            <a:r>
              <a:rPr lang="en-GB" sz="2000" kern="0" dirty="0"/>
              <a:t>Potentially </a:t>
            </a:r>
            <a:r>
              <a:rPr lang="en-GB" sz="2000" kern="0" dirty="0" smtClean="0"/>
              <a:t>10,000  </a:t>
            </a:r>
            <a:r>
              <a:rPr lang="en-GB" sz="2000" kern="0" dirty="0"/>
              <a:t>students with 3</a:t>
            </a:r>
            <a:r>
              <a:rPr lang="en-GB" sz="2000" kern="0" dirty="0" smtClean="0"/>
              <a:t>,000 sitting </a:t>
            </a:r>
            <a:r>
              <a:rPr lang="en-GB" sz="2000" kern="0" dirty="0"/>
              <a:t>the first examinations in 2016 </a:t>
            </a:r>
          </a:p>
          <a:p>
            <a:pPr defTabSz="914400"/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562600"/>
            <a:ext cx="64770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Five additional partners: Cambridge Regional College, Harris Federation; Trinity Academy, Halifax; </a:t>
            </a:r>
            <a:r>
              <a:rPr lang="en-GB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Malmesbury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School; and West </a:t>
            </a:r>
            <a:r>
              <a:rPr lang="en-GB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Lancs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College.</a:t>
            </a:r>
          </a:p>
        </p:txBody>
      </p:sp>
    </p:spTree>
    <p:extLst>
      <p:ext uri="{BB962C8B-B14F-4D97-AF65-F5344CB8AC3E}">
        <p14:creationId xmlns:p14="http://schemas.microsoft.com/office/powerpoint/2010/main" val="173939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0999" y="457200"/>
            <a:ext cx="8534401" cy="533400"/>
          </a:xfrm>
        </p:spPr>
        <p:txBody>
          <a:bodyPr/>
          <a:lstStyle/>
          <a:p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Centres offering Core Maths in 2014/15 and 2015/16</a:t>
            </a:r>
            <a:endParaRPr lang="en-GB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81881"/>
              </p:ext>
            </p:extLst>
          </p:nvPr>
        </p:nvGraphicFramePr>
        <p:xfrm>
          <a:off x="381000" y="1275598"/>
          <a:ext cx="8394983" cy="4439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9077"/>
                <a:gridCol w="1181916"/>
                <a:gridCol w="1162699"/>
                <a:gridCol w="1512000"/>
                <a:gridCol w="999344"/>
                <a:gridCol w="959947"/>
              </a:tblGrid>
              <a:tr h="86785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Type of institution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Number </a:t>
                      </a:r>
                      <a:r>
                        <a:rPr lang="en-GB" sz="2000" dirty="0">
                          <a:effectLst/>
                        </a:rPr>
                        <a:t>teaching Core Maths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Total number of </a:t>
                      </a:r>
                      <a:r>
                        <a:rPr lang="en-GB" sz="2000" dirty="0" smtClean="0">
                          <a:effectLst/>
                        </a:rPr>
                        <a:t>institutions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Percentage coverage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677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2014-15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2015-16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2014-15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2015-16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67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Schools with sixth forms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2104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Sixth Form Colleges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 Colleges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Studio schools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Total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2476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GB" sz="2400" dirty="0"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3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16000" y="533400"/>
            <a:ext cx="7334400" cy="533400"/>
          </a:xfrm>
        </p:spPr>
        <p:txBody>
          <a:bodyPr/>
          <a:lstStyle/>
          <a:p>
            <a:r>
              <a:rPr lang="en-GB" dirty="0"/>
              <a:t>Core Maths </a:t>
            </a:r>
            <a:r>
              <a:rPr lang="en-GB" dirty="0" smtClean="0"/>
              <a:t>Key Priorities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16000" y="1295400"/>
            <a:ext cx="7342200" cy="42108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Aspiration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GB" dirty="0" smtClean="0">
                <a:solidFill>
                  <a:schemeClr val="tx1"/>
                </a:solidFill>
              </a:rPr>
              <a:t>‘The </a:t>
            </a:r>
            <a:r>
              <a:rPr lang="en-GB" dirty="0">
                <a:solidFill>
                  <a:schemeClr val="tx1"/>
                </a:solidFill>
              </a:rPr>
              <a:t>vast majority of students continue with their maths education post-16</a:t>
            </a:r>
            <a:r>
              <a:rPr lang="en-GB" dirty="0" smtClean="0">
                <a:solidFill>
                  <a:schemeClr val="tx1"/>
                </a:solidFill>
              </a:rPr>
              <a:t>.’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Key Priorities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More </a:t>
            </a:r>
            <a:r>
              <a:rPr lang="en-GB" sz="2000" dirty="0">
                <a:solidFill>
                  <a:schemeClr val="tx1"/>
                </a:solidFill>
              </a:rPr>
              <a:t>centres offering Core </a:t>
            </a:r>
            <a:r>
              <a:rPr lang="en-GB" sz="2000" dirty="0" smtClean="0">
                <a:solidFill>
                  <a:schemeClr val="tx1"/>
                </a:solidFill>
              </a:rPr>
              <a:t>Maths</a:t>
            </a: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Centres </a:t>
            </a:r>
            <a:r>
              <a:rPr lang="en-GB" sz="2000" dirty="0">
                <a:solidFill>
                  <a:schemeClr val="tx1"/>
                </a:solidFill>
              </a:rPr>
              <a:t>offering Core Maths ‘at scale</a:t>
            </a:r>
            <a:r>
              <a:rPr lang="en-GB" sz="2000" dirty="0" smtClean="0">
                <a:solidFill>
                  <a:schemeClr val="tx1"/>
                </a:solidFill>
              </a:rPr>
              <a:t>’</a:t>
            </a: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Support </a:t>
            </a:r>
            <a:r>
              <a:rPr lang="en-GB" sz="2000" dirty="0">
                <a:solidFill>
                  <a:schemeClr val="tx1"/>
                </a:solidFill>
              </a:rPr>
              <a:t>for Early Adopters preparing students for 2016 Core Maths examinations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Raising </a:t>
            </a:r>
            <a:r>
              <a:rPr lang="en-GB" sz="2000" dirty="0">
                <a:solidFill>
                  <a:schemeClr val="tx1"/>
                </a:solidFill>
              </a:rPr>
              <a:t>the profile of Core </a:t>
            </a:r>
            <a:r>
              <a:rPr lang="en-GB" sz="2000" dirty="0" smtClean="0">
                <a:solidFill>
                  <a:schemeClr val="tx1"/>
                </a:solidFill>
              </a:rPr>
              <a:t>Maths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While retaining distinctive characteristics of Core Maths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8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16000" y="609600"/>
            <a:ext cx="7334400" cy="533400"/>
          </a:xfrm>
        </p:spPr>
        <p:txBody>
          <a:bodyPr/>
          <a:lstStyle/>
          <a:p>
            <a:r>
              <a:rPr lang="en-GB" dirty="0"/>
              <a:t>Key Priority 4:	</a:t>
            </a:r>
            <a:r>
              <a:rPr lang="en-GB" dirty="0" smtClean="0"/>
              <a:t> 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Raising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profile of Core Maths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14400" y="1620000"/>
            <a:ext cx="3042977" cy="237975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6"/>
                </a:solidFill>
              </a:rPr>
              <a:t>Audiences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Students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Parents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Teachers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Senior Leaders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Higher Education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Employers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Careers Advisers</a:t>
            </a:r>
          </a:p>
          <a:p>
            <a:endParaRPr lang="en-GB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38599" y="1752600"/>
            <a:ext cx="5105401" cy="3352800"/>
            <a:chOff x="439057" y="1181850"/>
            <a:chExt cx="8382000" cy="5024796"/>
          </a:xfrm>
        </p:grpSpPr>
        <p:pic>
          <p:nvPicPr>
            <p:cNvPr id="6" name="Picture 5" descr="employers-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4114800"/>
              <a:ext cx="3200400" cy="2091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 descr="H:\Core Maths Support Programme\18. Comms and Branding (up to Feb 2015)\Shutterstock images\shutterstock_183854621 classroom used on A6 fly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9057" y="1486650"/>
              <a:ext cx="2552700" cy="1701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teacher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5457" y="1181850"/>
              <a:ext cx="2438400" cy="16275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the-talk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2657" y="3010650"/>
              <a:ext cx="2438400" cy="182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General-Exams10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10857" y="2401050"/>
              <a:ext cx="2381250" cy="1590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Universitie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49057" y="4839450"/>
              <a:ext cx="2370667" cy="1333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AutoShape 2" descr="Image result for video image"/>
          <p:cNvSpPr>
            <a:spLocks noChangeAspect="1" noChangeArrowheads="1"/>
          </p:cNvSpPr>
          <p:nvPr/>
        </p:nvSpPr>
        <p:spPr bwMode="auto">
          <a:xfrm>
            <a:off x="63500" y="-136525"/>
            <a:ext cx="12192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515</Words>
  <Application>Microsoft Office PowerPoint</Application>
  <PresentationFormat>On-screen Show (4:3)</PresentationFormat>
  <Paragraphs>156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STIXGeneral-Regular</vt:lpstr>
      <vt:lpstr>Times New Roman</vt:lpstr>
      <vt:lpstr>TradeGothic-BoldTwo</vt:lpstr>
      <vt:lpstr>Verdana</vt:lpstr>
      <vt:lpstr>Wingdings</vt:lpstr>
      <vt:lpstr>Office Theme</vt:lpstr>
      <vt:lpstr>PowerPoint Presentation</vt:lpstr>
      <vt:lpstr> Mick Blaylock – Head of Core Maths Support Programme    mblaylock@cfbt.com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Maths Powerpoint.indd</dc:title>
  <dc:creator>Michael Blaylock</dc:creator>
  <cp:lastModifiedBy>Rachael Mckeown</cp:lastModifiedBy>
  <cp:revision>50</cp:revision>
  <cp:lastPrinted>2015-10-19T22:35:19Z</cp:lastPrinted>
  <dcterms:created xsi:type="dcterms:W3CDTF">2014-06-26T12:48:20Z</dcterms:created>
  <dcterms:modified xsi:type="dcterms:W3CDTF">2016-07-18T10:24:05Z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2014-06-25T00:00:00Z</vt:filetime>
  </property>
  <property fmtid="{D5CDD505-2E9C-101B-9397-08002B2CF9AE}" pid="3" name="LastSaved">
    <vt:filetime>2014-06-25T00:00:00Z</vt:filetime>
  </property>
</Properties>
</file>