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6" r:id="rId2"/>
    <p:sldId id="267" r:id="rId3"/>
    <p:sldId id="266" r:id="rId4"/>
    <p:sldId id="263" r:id="rId5"/>
    <p:sldId id="268" r:id="rId6"/>
    <p:sldId id="269" r:id="rId7"/>
    <p:sldId id="264" r:id="rId8"/>
    <p:sldId id="259" r:id="rId9"/>
    <p:sldId id="265" r:id="rId10"/>
    <p:sldId id="271" r:id="rId11"/>
    <p:sldId id="272" r:id="rId12"/>
    <p:sldId id="270" r:id="rId13"/>
    <p:sldId id="273" r:id="rId14"/>
    <p:sldId id="260" r:id="rId15"/>
    <p:sldId id="261" r:id="rId16"/>
    <p:sldId id="274" r:id="rId17"/>
    <p:sldId id="258" r:id="rId18"/>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ida Simonsson" initials="FS" lastIdx="3" clrIdx="0">
    <p:extLst>
      <p:ext uri="{19B8F6BF-5375-455C-9EA6-DF929625EA0E}">
        <p15:presenceInfo xmlns:p15="http://schemas.microsoft.com/office/powerpoint/2012/main" userId="f9cbbe758380100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890"/>
    <a:srgbClr val="009CA6"/>
    <a:srgbClr val="0099C6"/>
    <a:srgbClr val="2D89B1"/>
    <a:srgbClr val="009BA8"/>
    <a:srgbClr val="17C7D2"/>
    <a:srgbClr val="0CC7D3"/>
    <a:srgbClr val="08CFB5"/>
    <a:srgbClr val="16C7D2"/>
    <a:srgbClr val="FDEF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just forma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60"/>
    <p:restoredTop sz="74352" autoAdjust="0"/>
  </p:normalViewPr>
  <p:slideViewPr>
    <p:cSldViewPr snapToGrid="0" snapToObjects="1">
      <p:cViewPr varScale="1">
        <p:scale>
          <a:sx n="55" d="100"/>
          <a:sy n="55" d="100"/>
        </p:scale>
        <p:origin x="148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490402-8E07-BB4F-A189-6AD7200B2129}" type="datetime1">
              <a:rPr lang="en-US" smtClean="0"/>
              <a:pPr/>
              <a:t>7/15/2016</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891D49-AD30-AD49-8FCC-B045B8D02F0F}" type="slidenum">
              <a:rPr lang="sv-SE" smtClean="0"/>
              <a:pPr/>
              <a:t>‹#›</a:t>
            </a:fld>
            <a:endParaRPr lang="sv-SE"/>
          </a:p>
        </p:txBody>
      </p:sp>
    </p:spTree>
    <p:extLst>
      <p:ext uri="{BB962C8B-B14F-4D97-AF65-F5344CB8AC3E}">
        <p14:creationId xmlns:p14="http://schemas.microsoft.com/office/powerpoint/2010/main" val="15529339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A8E3D5-343E-3741-80FE-788E6CEB802F}" type="datetime1">
              <a:rPr lang="en-US" smtClean="0"/>
              <a:pPr/>
              <a:t>7/15/2016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FC25B8-6A37-0E42-AD12-4E95E5CB5205}" type="slidenum">
              <a:rPr lang="sv-SE" smtClean="0"/>
              <a:pPr/>
              <a:t>‹#›</a:t>
            </a:fld>
            <a:endParaRPr lang="sv-SE"/>
          </a:p>
        </p:txBody>
      </p:sp>
    </p:spTree>
    <p:extLst>
      <p:ext uri="{BB962C8B-B14F-4D97-AF65-F5344CB8AC3E}">
        <p14:creationId xmlns:p14="http://schemas.microsoft.com/office/powerpoint/2010/main" val="27241519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a:t>
            </a:fld>
            <a:endParaRPr lang="sv-SE"/>
          </a:p>
        </p:txBody>
      </p:sp>
    </p:spTree>
    <p:extLst>
      <p:ext uri="{BB962C8B-B14F-4D97-AF65-F5344CB8AC3E}">
        <p14:creationId xmlns:p14="http://schemas.microsoft.com/office/powerpoint/2010/main" val="720671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10</a:t>
            </a:fld>
            <a:endParaRPr lang="sv-SE"/>
          </a:p>
        </p:txBody>
      </p:sp>
    </p:spTree>
    <p:extLst>
      <p:ext uri="{BB962C8B-B14F-4D97-AF65-F5344CB8AC3E}">
        <p14:creationId xmlns:p14="http://schemas.microsoft.com/office/powerpoint/2010/main" val="1123316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11</a:t>
            </a:fld>
            <a:endParaRPr lang="sv-SE"/>
          </a:p>
        </p:txBody>
      </p:sp>
    </p:spTree>
    <p:extLst>
      <p:ext uri="{BB962C8B-B14F-4D97-AF65-F5344CB8AC3E}">
        <p14:creationId xmlns:p14="http://schemas.microsoft.com/office/powerpoint/2010/main" val="251607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12</a:t>
            </a:fld>
            <a:endParaRPr lang="sv-SE"/>
          </a:p>
        </p:txBody>
      </p:sp>
    </p:spTree>
    <p:extLst>
      <p:ext uri="{BB962C8B-B14F-4D97-AF65-F5344CB8AC3E}">
        <p14:creationId xmlns:p14="http://schemas.microsoft.com/office/powerpoint/2010/main" val="584008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13</a:t>
            </a:fld>
            <a:endParaRPr lang="sv-SE"/>
          </a:p>
        </p:txBody>
      </p:sp>
    </p:spTree>
    <p:extLst>
      <p:ext uri="{BB962C8B-B14F-4D97-AF65-F5344CB8AC3E}">
        <p14:creationId xmlns:p14="http://schemas.microsoft.com/office/powerpoint/2010/main" val="53609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14</a:t>
            </a:fld>
            <a:endParaRPr lang="sv-SE"/>
          </a:p>
        </p:txBody>
      </p:sp>
    </p:spTree>
    <p:extLst>
      <p:ext uri="{BB962C8B-B14F-4D97-AF65-F5344CB8AC3E}">
        <p14:creationId xmlns:p14="http://schemas.microsoft.com/office/powerpoint/2010/main" val="3595927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15</a:t>
            </a:fld>
            <a:endParaRPr lang="sv-SE"/>
          </a:p>
        </p:txBody>
      </p:sp>
    </p:spTree>
    <p:extLst>
      <p:ext uri="{BB962C8B-B14F-4D97-AF65-F5344CB8AC3E}">
        <p14:creationId xmlns:p14="http://schemas.microsoft.com/office/powerpoint/2010/main" val="550995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16</a:t>
            </a:fld>
            <a:endParaRPr lang="sv-SE"/>
          </a:p>
        </p:txBody>
      </p:sp>
    </p:spTree>
    <p:extLst>
      <p:ext uri="{BB962C8B-B14F-4D97-AF65-F5344CB8AC3E}">
        <p14:creationId xmlns:p14="http://schemas.microsoft.com/office/powerpoint/2010/main" val="2808927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2</a:t>
            </a:fld>
            <a:endParaRPr lang="sv-SE"/>
          </a:p>
        </p:txBody>
      </p:sp>
    </p:spTree>
    <p:extLst>
      <p:ext uri="{BB962C8B-B14F-4D97-AF65-F5344CB8AC3E}">
        <p14:creationId xmlns:p14="http://schemas.microsoft.com/office/powerpoint/2010/main" val="2440738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3</a:t>
            </a:fld>
            <a:endParaRPr lang="sv-SE"/>
          </a:p>
        </p:txBody>
      </p:sp>
    </p:spTree>
    <p:extLst>
      <p:ext uri="{BB962C8B-B14F-4D97-AF65-F5344CB8AC3E}">
        <p14:creationId xmlns:p14="http://schemas.microsoft.com/office/powerpoint/2010/main" val="278648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4</a:t>
            </a:fld>
            <a:endParaRPr lang="sv-SE"/>
          </a:p>
        </p:txBody>
      </p:sp>
    </p:spTree>
    <p:extLst>
      <p:ext uri="{BB962C8B-B14F-4D97-AF65-F5344CB8AC3E}">
        <p14:creationId xmlns:p14="http://schemas.microsoft.com/office/powerpoint/2010/main" val="636839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5</a:t>
            </a:fld>
            <a:endParaRPr lang="sv-SE"/>
          </a:p>
        </p:txBody>
      </p:sp>
    </p:spTree>
    <p:extLst>
      <p:ext uri="{BB962C8B-B14F-4D97-AF65-F5344CB8AC3E}">
        <p14:creationId xmlns:p14="http://schemas.microsoft.com/office/powerpoint/2010/main" val="2785634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i="1"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Underlying assumptions and purposes made in the process of socially constructing an identified part of the populous is important. </a:t>
            </a:r>
            <a:endParaRPr lang="en-GB"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endParaRPr>
          </a:p>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6</a:t>
            </a:fld>
            <a:endParaRPr lang="sv-SE"/>
          </a:p>
        </p:txBody>
      </p:sp>
    </p:spTree>
    <p:extLst>
      <p:ext uri="{BB962C8B-B14F-4D97-AF65-F5344CB8AC3E}">
        <p14:creationId xmlns:p14="http://schemas.microsoft.com/office/powerpoint/2010/main" val="2188377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7</a:t>
            </a:fld>
            <a:endParaRPr lang="sv-SE"/>
          </a:p>
        </p:txBody>
      </p:sp>
    </p:spTree>
    <p:extLst>
      <p:ext uri="{BB962C8B-B14F-4D97-AF65-F5344CB8AC3E}">
        <p14:creationId xmlns:p14="http://schemas.microsoft.com/office/powerpoint/2010/main" val="249362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8</a:t>
            </a:fld>
            <a:endParaRPr lang="sv-SE"/>
          </a:p>
        </p:txBody>
      </p:sp>
    </p:spTree>
    <p:extLst>
      <p:ext uri="{BB962C8B-B14F-4D97-AF65-F5344CB8AC3E}">
        <p14:creationId xmlns:p14="http://schemas.microsoft.com/office/powerpoint/2010/main" val="1951266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1FC25B8-6A37-0E42-AD12-4E95E5CB5205}" type="slidenum">
              <a:rPr lang="sv-SE" smtClean="0"/>
              <a:pPr/>
              <a:t>9</a:t>
            </a:fld>
            <a:endParaRPr lang="sv-SE"/>
          </a:p>
        </p:txBody>
      </p:sp>
    </p:spTree>
    <p:extLst>
      <p:ext uri="{BB962C8B-B14F-4D97-AF65-F5344CB8AC3E}">
        <p14:creationId xmlns:p14="http://schemas.microsoft.com/office/powerpoint/2010/main" val="4175780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ida Blå">
    <p:bg>
      <p:bgPr>
        <a:solidFill>
          <a:srgbClr val="00B9E7"/>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3"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Tree>
    <p:extLst>
      <p:ext uri="{BB962C8B-B14F-4D97-AF65-F5344CB8AC3E}">
        <p14:creationId xmlns:p14="http://schemas.microsoft.com/office/powerpoint/2010/main" val="429060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Turkos">
    <p:bg>
      <p:bgPr>
        <a:solidFill>
          <a:srgbClr val="17C7D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312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m turkos layout (mörk)">
    <p:bg>
      <p:bgPr>
        <a:solidFill>
          <a:srgbClr val="009CA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7467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m Grön">
    <p:bg>
      <p:bgPr>
        <a:solidFill>
          <a:srgbClr val="00CFB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312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grön layout (mörk)">
    <p:bg>
      <p:bgPr>
        <a:solidFill>
          <a:srgbClr val="3BA89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64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Avsnittssida Blå">
    <p:bg>
      <p:bgPr>
        <a:solidFill>
          <a:srgbClr val="00B9E7"/>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3"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6" name="Rak 5"/>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352406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nittssida Blå (mörk)">
    <p:bg>
      <p:bgPr>
        <a:solidFill>
          <a:srgbClr val="0099C6"/>
        </a:solidFill>
        <a:effectLst/>
      </p:bgPr>
    </p:bg>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6"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8" name="Rak 7"/>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1501252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Avsnittssida Turkos">
    <p:bg>
      <p:bgPr>
        <a:solidFill>
          <a:srgbClr val="16C7D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3"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6" name="Rak 5"/>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1295166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sida Turkos (mörk)">
    <p:bg>
      <p:bgPr>
        <a:solidFill>
          <a:srgbClr val="009CA6"/>
        </a:solidFill>
        <a:effectLst/>
      </p:bgPr>
    </p:bg>
    <p:spTree>
      <p:nvGrpSpPr>
        <p:cNvPr id="1" name=""/>
        <p:cNvGrpSpPr/>
        <p:nvPr/>
      </p:nvGrpSpPr>
      <p:grpSpPr>
        <a:xfrm>
          <a:off x="0" y="0"/>
          <a:ext cx="0" cy="0"/>
          <a:chOff x="0" y="0"/>
          <a:chExt cx="0" cy="0"/>
        </a:xfrm>
      </p:grpSpPr>
      <p:sp>
        <p:nvSpPr>
          <p:cNvPr id="8"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9"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10" name="Rak 9"/>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1662739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Avsnittssida Grön">
    <p:bg>
      <p:bgPr>
        <a:solidFill>
          <a:srgbClr val="08CFB5"/>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3"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6" name="Rak 5"/>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15553193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vsnittssida Grön (mörk)">
    <p:bg>
      <p:bgPr>
        <a:solidFill>
          <a:srgbClr val="3BA890"/>
        </a:solidFill>
        <a:effectLst/>
      </p:bgPr>
    </p:bg>
    <p:spTree>
      <p:nvGrpSpPr>
        <p:cNvPr id="1" name=""/>
        <p:cNvGrpSpPr/>
        <p:nvPr/>
      </p:nvGrpSpPr>
      <p:grpSpPr>
        <a:xfrm>
          <a:off x="0" y="0"/>
          <a:ext cx="0" cy="0"/>
          <a:chOff x="0" y="0"/>
          <a:chExt cx="0" cy="0"/>
        </a:xfrm>
      </p:grpSpPr>
      <p:sp>
        <p:nvSpPr>
          <p:cNvPr id="8"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9"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10" name="Rak 9"/>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437116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sida Blå (mörk)">
    <p:bg>
      <p:bgPr>
        <a:solidFill>
          <a:srgbClr val="0099C6"/>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3"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Tree>
    <p:extLst>
      <p:ext uri="{BB962C8B-B14F-4D97-AF65-F5344CB8AC3E}">
        <p14:creationId xmlns:p14="http://schemas.microsoft.com/office/powerpoint/2010/main" val="1433925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vsnittssida svart">
    <p:bg>
      <p:bgPr>
        <a:solidFill>
          <a:schemeClr val="bg1"/>
        </a:solidFill>
        <a:effectLst/>
      </p:bgPr>
    </p:bg>
    <p:spTree>
      <p:nvGrpSpPr>
        <p:cNvPr id="1" name=""/>
        <p:cNvGrpSpPr/>
        <p:nvPr/>
      </p:nvGrpSpPr>
      <p:grpSpPr>
        <a:xfrm>
          <a:off x="0" y="0"/>
          <a:ext cx="0" cy="0"/>
          <a:chOff x="0" y="0"/>
          <a:chExt cx="0" cy="0"/>
        </a:xfrm>
      </p:grpSpPr>
      <p:sp>
        <p:nvSpPr>
          <p:cNvPr id="5" name="Rektangel 4"/>
          <p:cNvSpPr/>
          <p:nvPr userDrawn="1"/>
        </p:nvSpPr>
        <p:spPr>
          <a:xfrm>
            <a:off x="0" y="-138544"/>
            <a:ext cx="9217891" cy="7070435"/>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defRPr>
            </a:lvl1pPr>
          </a:lstStyle>
          <a:p>
            <a:r>
              <a:rPr lang="sv-SE" dirty="0"/>
              <a:t>Namn på nästa avsnitt</a:t>
            </a:r>
          </a:p>
        </p:txBody>
      </p:sp>
      <p:sp>
        <p:nvSpPr>
          <p:cNvPr id="8"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9" name="Rak 8"/>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6142849"/>
            <a:ext cx="1701427" cy="586311"/>
          </a:xfrm>
          <a:prstGeom prst="rect">
            <a:avLst/>
          </a:prstGeom>
        </p:spPr>
      </p:pic>
    </p:spTree>
    <p:extLst>
      <p:ext uri="{BB962C8B-B14F-4D97-AF65-F5344CB8AC3E}">
        <p14:creationId xmlns:p14="http://schemas.microsoft.com/office/powerpoint/2010/main" val="11769113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Avsnittssida Vit">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0" baseline="0">
                <a:solidFill>
                  <a:schemeClr val="tx1"/>
                </a:solidFill>
              </a:defRPr>
            </a:lvl1pPr>
          </a:lstStyle>
          <a:p>
            <a:r>
              <a:rPr lang="sv-SE" dirty="0"/>
              <a:t>Namn på nästa avsnitt</a:t>
            </a:r>
          </a:p>
        </p:txBody>
      </p:sp>
      <p:sp>
        <p:nvSpPr>
          <p:cNvPr id="3" name="Underrubrik 2"/>
          <p:cNvSpPr>
            <a:spLocks noGrp="1"/>
          </p:cNvSpPr>
          <p:nvPr>
            <p:ph type="subTitle" idx="1" hasCustomPrompt="1"/>
          </p:nvPr>
        </p:nvSpPr>
        <p:spPr>
          <a:xfrm>
            <a:off x="1256096" y="3493962"/>
            <a:ext cx="6400800" cy="1175296"/>
          </a:xfrm>
          <a:prstGeom prst="rect">
            <a:avLst/>
          </a:prstGeom>
        </p:spPr>
        <p:txBody>
          <a:bodyPr>
            <a:normAutofit/>
          </a:bodyPr>
          <a:lstStyle>
            <a:lvl1pPr marL="0" indent="0" algn="l">
              <a:buNone/>
              <a:defRPr sz="2400" baseline="0">
                <a:solidFill>
                  <a:schemeClr val="tx1"/>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Innehåll/underrubriker </a:t>
            </a:r>
            <a:r>
              <a:rPr lang="sv-SE" dirty="0" err="1"/>
              <a:t>etc</a:t>
            </a:r>
            <a:endParaRPr lang="sv-SE" dirty="0"/>
          </a:p>
        </p:txBody>
      </p:sp>
      <p:cxnSp>
        <p:nvCxnSpPr>
          <p:cNvPr id="7" name="Rak 6"/>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3" y="6142849"/>
            <a:ext cx="1701429" cy="586311"/>
          </a:xfrm>
          <a:prstGeom prst="rect">
            <a:avLst/>
          </a:prstGeom>
        </p:spPr>
      </p:pic>
    </p:spTree>
    <p:extLst>
      <p:ext uri="{BB962C8B-B14F-4D97-AF65-F5344CB8AC3E}">
        <p14:creationId xmlns:p14="http://schemas.microsoft.com/office/powerpoint/2010/main" val="296864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cxnSp>
        <p:nvCxnSpPr>
          <p:cNvPr id="9" name="Rak 8"/>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vl1pPr>
          </a:lstStyle>
          <a:p>
            <a:r>
              <a:rPr lang="sv-SE"/>
              <a:t>Klicka här för att ändra format</a:t>
            </a:r>
            <a:endParaRPr lang="sv-SE" dirty="0"/>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17876632-DB33-B848-98C2-C9C2768220DC}" type="datetime1">
              <a:rPr lang="sv-SE" smtClean="0"/>
              <a:t>2016-07-15</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Titel/föreläsare</a:t>
            </a:r>
            <a:endParaRPr lang="sv-SE" dirty="0"/>
          </a:p>
        </p:txBody>
      </p:sp>
      <p:pic>
        <p:nvPicPr>
          <p:cNvPr id="2" name="Bildobjekt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3" y="6142849"/>
            <a:ext cx="1701429" cy="586311"/>
          </a:xfrm>
          <a:prstGeom prst="rect">
            <a:avLst/>
          </a:prstGeom>
        </p:spPr>
      </p:pic>
    </p:spTree>
    <p:extLst>
      <p:ext uri="{BB962C8B-B14F-4D97-AF65-F5344CB8AC3E}">
        <p14:creationId xmlns:p14="http://schemas.microsoft.com/office/powerpoint/2010/main" val="1818505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cxnSp>
        <p:nvCxnSpPr>
          <p:cNvPr id="9" name="Rak 8"/>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vl1pPr>
          </a:lstStyle>
          <a:p>
            <a:r>
              <a:rPr lang="sv-SE"/>
              <a:t>Klicka här för att ändra format</a:t>
            </a:r>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510129F2-47C3-1E43-B8DA-477191A4726D}" type="datetime1">
              <a:rPr lang="sv-SE" smtClean="0"/>
              <a:t>2016-07-15</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Titel/föreläsare</a:t>
            </a:r>
            <a:endParaRPr lang="sv-SE" dirty="0"/>
          </a:p>
        </p:txBody>
      </p:sp>
      <p:sp>
        <p:nvSpPr>
          <p:cNvPr id="20" name="Platshållare för text 2"/>
          <p:cNvSpPr>
            <a:spLocks noGrp="1"/>
          </p:cNvSpPr>
          <p:nvPr>
            <p:ph type="body" sz="quarter" idx="13"/>
          </p:nvPr>
        </p:nvSpPr>
        <p:spPr>
          <a:xfrm>
            <a:off x="685076" y="1830357"/>
            <a:ext cx="7737587" cy="4066288"/>
          </a:xfrm>
          <a:prstGeom prst="rect">
            <a:avLst/>
          </a:prstGeom>
        </p:spPr>
        <p:txBody>
          <a:bodyPr vert="horz"/>
          <a:lstStyle>
            <a:lvl1pPr>
              <a:spcBef>
                <a:spcPts val="900"/>
              </a:spcBef>
              <a:defRPr sz="2400" b="0" i="0">
                <a:latin typeface="Georgia"/>
                <a:cs typeface="Georgia"/>
              </a:defRPr>
            </a:lvl1pPr>
            <a:lvl2pPr>
              <a:spcBef>
                <a:spcPts val="900"/>
              </a:spcBef>
              <a:defRPr sz="2400" b="0" i="0">
                <a:latin typeface="Georgia"/>
                <a:cs typeface="Georgia"/>
              </a:defRPr>
            </a:lvl2pPr>
            <a:lvl3pPr>
              <a:spcBef>
                <a:spcPts val="900"/>
              </a:spcBef>
              <a:defRPr sz="2400" b="0" i="0">
                <a:latin typeface="Georgia"/>
                <a:cs typeface="Georgia"/>
              </a:defRPr>
            </a:lvl3pPr>
            <a:lvl4pPr>
              <a:spcBef>
                <a:spcPts val="900"/>
              </a:spcBef>
              <a:defRPr sz="2400" b="0" i="0">
                <a:latin typeface="Georgia"/>
                <a:cs typeface="Georgia"/>
              </a:defRPr>
            </a:lvl4pPr>
            <a:lvl5pPr>
              <a:spcBef>
                <a:spcPts val="900"/>
              </a:spcBef>
              <a:defRPr sz="2400" b="0" i="0">
                <a:latin typeface="Georgia"/>
                <a:cs typeface="Georgia"/>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3" y="6142849"/>
            <a:ext cx="1701429" cy="586311"/>
          </a:xfrm>
          <a:prstGeom prst="rect">
            <a:avLst/>
          </a:prstGeom>
        </p:spPr>
      </p:pic>
    </p:spTree>
    <p:extLst>
      <p:ext uri="{BB962C8B-B14F-4D97-AF65-F5344CB8AC3E}">
        <p14:creationId xmlns:p14="http://schemas.microsoft.com/office/powerpoint/2010/main" val="3567591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cxnSp>
        <p:nvCxnSpPr>
          <p:cNvPr id="9" name="Rak 8"/>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vl1pPr>
          </a:lstStyle>
          <a:p>
            <a:r>
              <a:rPr lang="sv-SE"/>
              <a:t>Klicka här för att ändra format</a:t>
            </a:r>
          </a:p>
        </p:txBody>
      </p:sp>
      <p:sp>
        <p:nvSpPr>
          <p:cNvPr id="5" name="Platshållare för bild 4"/>
          <p:cNvSpPr>
            <a:spLocks noGrp="1"/>
          </p:cNvSpPr>
          <p:nvPr>
            <p:ph type="pic" sz="quarter" idx="14"/>
          </p:nvPr>
        </p:nvSpPr>
        <p:spPr>
          <a:xfrm>
            <a:off x="4137025" y="1844506"/>
            <a:ext cx="4286250" cy="3945398"/>
          </a:xfrm>
          <a:prstGeom prst="rect">
            <a:avLst/>
          </a:prstGeom>
        </p:spPr>
        <p:txBody>
          <a:bodyPr vert="horz"/>
          <a:lstStyle/>
          <a:p>
            <a:r>
              <a:rPr lang="sv-SE"/>
              <a:t>Klicka på ikonen för att lägga till en bild</a:t>
            </a:r>
            <a:endParaRPr lang="sv-SE" dirty="0"/>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E0B52B37-1945-A54F-A7BC-2475ECFF8577}" type="datetime1">
              <a:rPr lang="sv-SE" smtClean="0"/>
              <a:t>2016-07-15</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Titel/föreläsare</a:t>
            </a:r>
            <a:endParaRPr lang="sv-SE" dirty="0"/>
          </a:p>
        </p:txBody>
      </p:sp>
      <p:sp>
        <p:nvSpPr>
          <p:cNvPr id="20" name="Platshållare för text 2"/>
          <p:cNvSpPr>
            <a:spLocks noGrp="1"/>
          </p:cNvSpPr>
          <p:nvPr>
            <p:ph type="body" sz="quarter" idx="13"/>
          </p:nvPr>
        </p:nvSpPr>
        <p:spPr>
          <a:xfrm>
            <a:off x="685076" y="1830357"/>
            <a:ext cx="3316211" cy="4066288"/>
          </a:xfrm>
          <a:prstGeom prst="rect">
            <a:avLst/>
          </a:prstGeom>
        </p:spPr>
        <p:txBody>
          <a:bodyPr vert="horz"/>
          <a:lstStyle>
            <a:lvl1pPr>
              <a:spcBef>
                <a:spcPts val="900"/>
              </a:spcBef>
              <a:defRPr sz="2400" b="0" i="0">
                <a:latin typeface="Georgia"/>
                <a:cs typeface="Georgia"/>
              </a:defRPr>
            </a:lvl1pPr>
            <a:lvl2pPr>
              <a:spcBef>
                <a:spcPts val="900"/>
              </a:spcBef>
              <a:defRPr sz="2400" b="0" i="0">
                <a:latin typeface="Georgia"/>
                <a:cs typeface="Georgia"/>
              </a:defRPr>
            </a:lvl2pPr>
            <a:lvl3pPr>
              <a:spcBef>
                <a:spcPts val="900"/>
              </a:spcBef>
              <a:defRPr sz="2400" b="0" i="0">
                <a:latin typeface="Georgia"/>
                <a:cs typeface="Georgia"/>
              </a:defRPr>
            </a:lvl3pPr>
            <a:lvl4pPr>
              <a:spcBef>
                <a:spcPts val="900"/>
              </a:spcBef>
              <a:defRPr sz="2400" b="0" i="0">
                <a:latin typeface="Georgia"/>
                <a:cs typeface="Georgia"/>
              </a:defRPr>
            </a:lvl4pPr>
            <a:lvl5pPr>
              <a:spcBef>
                <a:spcPts val="900"/>
              </a:spcBef>
              <a:defRPr sz="2400" b="0" i="0">
                <a:latin typeface="Georgia"/>
                <a:cs typeface="Georgia"/>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3" y="6142849"/>
            <a:ext cx="1701429" cy="586311"/>
          </a:xfrm>
          <a:prstGeom prst="rect">
            <a:avLst/>
          </a:prstGeom>
        </p:spPr>
      </p:pic>
    </p:spTree>
    <p:extLst>
      <p:ext uri="{BB962C8B-B14F-4D97-AF65-F5344CB8AC3E}">
        <p14:creationId xmlns:p14="http://schemas.microsoft.com/office/powerpoint/2010/main" val="1532732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cxnSp>
        <p:nvCxnSpPr>
          <p:cNvPr id="9" name="Rak 8"/>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Rubrik 3"/>
          <p:cNvSpPr>
            <a:spLocks noGrp="1"/>
          </p:cNvSpPr>
          <p:nvPr>
            <p:ph type="title"/>
          </p:nvPr>
        </p:nvSpPr>
        <p:spPr>
          <a:xfrm>
            <a:off x="685076" y="999225"/>
            <a:ext cx="7737588" cy="831131"/>
          </a:xfrm>
          <a:prstGeom prst="rect">
            <a:avLst/>
          </a:prstGeom>
        </p:spPr>
        <p:txBody>
          <a:bodyPr vert="horz">
            <a:normAutofit/>
          </a:bodyPr>
          <a:lstStyle>
            <a:lvl1pPr algn="l">
              <a:defRPr sz="3600"/>
            </a:lvl1pPr>
          </a:lstStyle>
          <a:p>
            <a:r>
              <a:rPr lang="sv-SE"/>
              <a:t>Klicka här för att ändra format</a:t>
            </a:r>
            <a:endParaRPr lang="sv-SE" dirty="0"/>
          </a:p>
        </p:txBody>
      </p:sp>
      <p:sp>
        <p:nvSpPr>
          <p:cNvPr id="3" name="Platshållare för diagram 2"/>
          <p:cNvSpPr>
            <a:spLocks noGrp="1"/>
          </p:cNvSpPr>
          <p:nvPr>
            <p:ph type="chart" sz="quarter" idx="13"/>
          </p:nvPr>
        </p:nvSpPr>
        <p:spPr>
          <a:xfrm>
            <a:off x="685800" y="1905000"/>
            <a:ext cx="7737475" cy="3922713"/>
          </a:xfrm>
          <a:prstGeom prst="rect">
            <a:avLst/>
          </a:prstGeom>
        </p:spPr>
        <p:txBody>
          <a:bodyPr vert="horz"/>
          <a:lstStyle>
            <a:lvl1pPr>
              <a:spcBef>
                <a:spcPts val="900"/>
              </a:spcBef>
              <a:defRPr/>
            </a:lvl1pPr>
          </a:lstStyle>
          <a:p>
            <a:r>
              <a:rPr lang="sv-SE"/>
              <a:t>Klicka på ikonen för att lägga till ett diagram</a:t>
            </a:r>
            <a:endParaRPr lang="sv-SE" dirty="0"/>
          </a:p>
        </p:txBody>
      </p:sp>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5C9C3AF3-829B-B94F-A21E-4C89A26B3E95}" type="datetime1">
              <a:rPr lang="sv-SE" smtClean="0"/>
              <a:t>2016-07-15</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Titel/föreläsare</a:t>
            </a:r>
            <a:endParaRPr lang="sv-SE"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3" y="6142849"/>
            <a:ext cx="1701429" cy="586311"/>
          </a:xfrm>
          <a:prstGeom prst="rect">
            <a:avLst/>
          </a:prstGeom>
        </p:spPr>
      </p:pic>
    </p:spTree>
    <p:extLst>
      <p:ext uri="{BB962C8B-B14F-4D97-AF65-F5344CB8AC3E}">
        <p14:creationId xmlns:p14="http://schemas.microsoft.com/office/powerpoint/2010/main" val="2294348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Avslut Blå">
    <p:bg>
      <p:bgPr>
        <a:solidFill>
          <a:srgbClr val="00B9E7"/>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3"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1898496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vslut Blå (mörk)">
    <p:bg>
      <p:bgPr>
        <a:solidFill>
          <a:srgbClr val="0099C6"/>
        </a:solidFill>
        <a:effectLst/>
      </p:bgPr>
    </p:bg>
    <p:spTree>
      <p:nvGrpSpPr>
        <p:cNvPr id="1" name=""/>
        <p:cNvGrpSpPr/>
        <p:nvPr/>
      </p:nvGrpSpPr>
      <p:grpSpPr>
        <a:xfrm>
          <a:off x="0" y="0"/>
          <a:ext cx="0" cy="0"/>
          <a:chOff x="0" y="0"/>
          <a:chExt cx="0" cy="0"/>
        </a:xfrm>
      </p:grpSpPr>
      <p:sp>
        <p:nvSpPr>
          <p:cNvPr id="7" name="textruta 6"/>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11"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195740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Avslut Turkos">
    <p:bg>
      <p:bgPr>
        <a:solidFill>
          <a:srgbClr val="17C7D2"/>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7"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18177550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vslut Turkos (mörk)">
    <p:bg>
      <p:bgPr>
        <a:solidFill>
          <a:srgbClr val="009CA6"/>
        </a:solidFill>
        <a:effectLst/>
      </p:bgPr>
    </p:bg>
    <p:spTree>
      <p:nvGrpSpPr>
        <p:cNvPr id="1" name=""/>
        <p:cNvGrpSpPr/>
        <p:nvPr/>
      </p:nvGrpSpPr>
      <p:grpSpPr>
        <a:xfrm>
          <a:off x="0" y="0"/>
          <a:ext cx="0" cy="0"/>
          <a:chOff x="0" y="0"/>
          <a:chExt cx="0" cy="0"/>
        </a:xfrm>
      </p:grpSpPr>
      <p:sp>
        <p:nvSpPr>
          <p:cNvPr id="6" name="textruta 5"/>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12"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200681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sida Turkos">
    <p:bg>
      <p:bgPr>
        <a:solidFill>
          <a:srgbClr val="17C7D2"/>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5"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6"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spTree>
    <p:extLst>
      <p:ext uri="{BB962C8B-B14F-4D97-AF65-F5344CB8AC3E}">
        <p14:creationId xmlns:p14="http://schemas.microsoft.com/office/powerpoint/2010/main" val="39124406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lut Grön">
    <p:bg>
      <p:bgPr>
        <a:solidFill>
          <a:srgbClr val="00CFB5"/>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7"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1817755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lut Grön (mörk)">
    <p:bg>
      <p:bgPr>
        <a:solidFill>
          <a:srgbClr val="3BA890"/>
        </a:solidFill>
        <a:effectLst/>
      </p:bgPr>
    </p:bg>
    <p:spTree>
      <p:nvGrpSpPr>
        <p:cNvPr id="1" name=""/>
        <p:cNvGrpSpPr/>
        <p:nvPr/>
      </p:nvGrpSpPr>
      <p:grpSpPr>
        <a:xfrm>
          <a:off x="0" y="0"/>
          <a:ext cx="0" cy="0"/>
          <a:chOff x="0" y="0"/>
          <a:chExt cx="0" cy="0"/>
        </a:xfrm>
      </p:grpSpPr>
      <p:sp>
        <p:nvSpPr>
          <p:cNvPr id="6" name="textruta 5"/>
          <p:cNvSpPr txBox="1"/>
          <p:nvPr userDrawn="1"/>
        </p:nvSpPr>
        <p:spPr>
          <a:xfrm>
            <a:off x="1818137" y="3670051"/>
            <a:ext cx="5527211" cy="523220"/>
          </a:xfrm>
          <a:prstGeom prst="rect">
            <a:avLst/>
          </a:prstGeom>
          <a:noFill/>
        </p:spPr>
        <p:txBody>
          <a:bodyPr wrap="square" rtlCol="0">
            <a:spAutoFit/>
          </a:bodyPr>
          <a:lstStyle/>
          <a:p>
            <a:pPr algn="ctr"/>
            <a:r>
              <a:rPr lang="sv-SE" sz="2800" dirty="0" err="1">
                <a:solidFill>
                  <a:schemeClr val="bg1"/>
                </a:solidFill>
              </a:rPr>
              <a:t>www.liu.se</a:t>
            </a:r>
            <a:endParaRPr lang="sv-SE" sz="2800" dirty="0">
              <a:solidFill>
                <a:schemeClr val="bg1"/>
              </a:solidFill>
            </a:endParaRPr>
          </a:p>
        </p:txBody>
      </p:sp>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12" name="Platshållare för text 2"/>
          <p:cNvSpPr>
            <a:spLocks noGrp="1"/>
          </p:cNvSpPr>
          <p:nvPr>
            <p:ph type="body" sz="quarter" idx="10" hasCustomPrompt="1"/>
          </p:nvPr>
        </p:nvSpPr>
        <p:spPr>
          <a:xfrm>
            <a:off x="1320800" y="1814513"/>
            <a:ext cx="6651538" cy="1230312"/>
          </a:xfrm>
          <a:prstGeom prst="rect">
            <a:avLst/>
          </a:prstGeom>
        </p:spPr>
        <p:txBody>
          <a:bodyPr vert="horz">
            <a:normAutofit/>
          </a:bodyPr>
          <a:lstStyle>
            <a:lvl1pPr marL="0" indent="0" algn="ctr">
              <a:buNone/>
              <a:defRPr>
                <a:solidFill>
                  <a:schemeClr val="bg1"/>
                </a:solidFill>
              </a:defRPr>
            </a:lvl1pPr>
          </a:lstStyle>
          <a:p>
            <a:r>
              <a:rPr lang="sv-SE" dirty="0"/>
              <a:t>Text/namn på talare </a:t>
            </a:r>
          </a:p>
          <a:p>
            <a:r>
              <a:rPr lang="sv-SE" dirty="0"/>
              <a:t>kontaktinformation e.d.</a:t>
            </a:r>
          </a:p>
        </p:txBody>
      </p:sp>
    </p:spTree>
    <p:extLst>
      <p:ext uri="{BB962C8B-B14F-4D97-AF65-F5344CB8AC3E}">
        <p14:creationId xmlns:p14="http://schemas.microsoft.com/office/powerpoint/2010/main" val="57007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sida Turkos (mörk)">
    <p:bg>
      <p:bgPr>
        <a:solidFill>
          <a:srgbClr val="009CA6"/>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5"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6"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spTree>
    <p:extLst>
      <p:ext uri="{BB962C8B-B14F-4D97-AF65-F5344CB8AC3E}">
        <p14:creationId xmlns:p14="http://schemas.microsoft.com/office/powerpoint/2010/main" val="2137100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sida Grön">
    <p:bg>
      <p:bgPr>
        <a:solidFill>
          <a:srgbClr val="00CFB5"/>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5"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6"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spTree>
    <p:extLst>
      <p:ext uri="{BB962C8B-B14F-4D97-AF65-F5344CB8AC3E}">
        <p14:creationId xmlns:p14="http://schemas.microsoft.com/office/powerpoint/2010/main" val="28166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sida Grön (mörk)">
    <p:bg>
      <p:bgPr>
        <a:solidFill>
          <a:srgbClr val="3BA890"/>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799" y="5929764"/>
            <a:ext cx="2369737" cy="595580"/>
          </a:xfrm>
          <a:prstGeom prst="rect">
            <a:avLst/>
          </a:prstGeom>
        </p:spPr>
      </p:pic>
      <p:sp>
        <p:nvSpPr>
          <p:cNvPr id="5" name="Rubrik 1"/>
          <p:cNvSpPr>
            <a:spLocks noGrp="1"/>
          </p:cNvSpPr>
          <p:nvPr>
            <p:ph type="ctrTitle" hasCustomPrompt="1"/>
          </p:nvPr>
        </p:nvSpPr>
        <p:spPr>
          <a:xfrm>
            <a:off x="1371600" y="1812899"/>
            <a:ext cx="64008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6" name="Underrubrik 2"/>
          <p:cNvSpPr>
            <a:spLocks noGrp="1"/>
          </p:cNvSpPr>
          <p:nvPr>
            <p:ph type="subTitle" idx="1" hasCustomPrompt="1"/>
          </p:nvPr>
        </p:nvSpPr>
        <p:spPr>
          <a:xfrm>
            <a:off x="1371600" y="3493962"/>
            <a:ext cx="64008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spTree>
    <p:extLst>
      <p:ext uri="{BB962C8B-B14F-4D97-AF65-F5344CB8AC3E}">
        <p14:creationId xmlns:p14="http://schemas.microsoft.com/office/powerpoint/2010/main" val="15482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234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m Blå">
    <p:bg>
      <p:bgPr>
        <a:solidFill>
          <a:srgbClr val="00B9E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4089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blå layout (mörk)">
    <p:bg>
      <p:bgPr>
        <a:solidFill>
          <a:srgbClr val="0099C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240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8094259"/>
      </p:ext>
    </p:extLst>
  </p:cSld>
  <p:clrMap bg1="lt1" tx1="dk1" bg2="lt2" tx2="dk2" accent1="accent1" accent2="accent2" accent3="accent3" accent4="accent4" accent5="accent5" accent6="accent6" hlink="hlink" folHlink="folHlink"/>
  <p:sldLayoutIdLst>
    <p:sldLayoutId id="2147483649" r:id="rId1"/>
    <p:sldLayoutId id="2147483680" r:id="rId2"/>
    <p:sldLayoutId id="2147483664" r:id="rId3"/>
    <p:sldLayoutId id="2147483678" r:id="rId4"/>
    <p:sldLayoutId id="2147483665" r:id="rId5"/>
    <p:sldLayoutId id="2147483681" r:id="rId6"/>
    <p:sldLayoutId id="2147483668" r:id="rId7"/>
    <p:sldLayoutId id="2147483669" r:id="rId8"/>
    <p:sldLayoutId id="2147483688" r:id="rId9"/>
    <p:sldLayoutId id="2147483670" r:id="rId10"/>
    <p:sldLayoutId id="2147483689" r:id="rId11"/>
    <p:sldLayoutId id="2147483671" r:id="rId12"/>
    <p:sldLayoutId id="2147483690" r:id="rId13"/>
    <p:sldLayoutId id="2147483674" r:id="rId14"/>
    <p:sldLayoutId id="2147483682" r:id="rId15"/>
    <p:sldLayoutId id="2147483675" r:id="rId16"/>
    <p:sldLayoutId id="2147483684" r:id="rId17"/>
    <p:sldLayoutId id="2147483676" r:id="rId18"/>
    <p:sldLayoutId id="2147483686" r:id="rId19"/>
    <p:sldLayoutId id="2147483687" r:id="rId20"/>
    <p:sldLayoutId id="2147483677" r:id="rId21"/>
    <p:sldLayoutId id="2147483673" r:id="rId22"/>
    <p:sldLayoutId id="2147483660" r:id="rId23"/>
    <p:sldLayoutId id="2147483661" r:id="rId24"/>
    <p:sldLayoutId id="2147483663" r:id="rId25"/>
    <p:sldLayoutId id="2147483662" r:id="rId26"/>
    <p:sldLayoutId id="2147483691" r:id="rId27"/>
    <p:sldLayoutId id="2147483666" r:id="rId28"/>
    <p:sldLayoutId id="2147483692" r:id="rId29"/>
    <p:sldLayoutId id="2147483667" r:id="rId30"/>
    <p:sldLayoutId id="2147483693" r:id="rId3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371599" y="1092745"/>
            <a:ext cx="6642847" cy="2666136"/>
          </a:xfrm>
        </p:spPr>
        <p:txBody>
          <a:bodyPr>
            <a:noAutofit/>
          </a:bodyPr>
          <a:lstStyle/>
          <a:p>
            <a:r>
              <a:rPr lang="sv-SE" sz="5400" dirty="0" err="1">
                <a:latin typeface="Georgia" panose="02040502050405020303" pitchFamily="18" charset="0"/>
              </a:rPr>
              <a:t>What</a:t>
            </a:r>
            <a:r>
              <a:rPr lang="sv-SE" sz="5400" dirty="0">
                <a:latin typeface="Georgia" panose="02040502050405020303" pitchFamily="18" charset="0"/>
              </a:rPr>
              <a:t> </a:t>
            </a:r>
            <a:r>
              <a:rPr lang="sv-SE" sz="5400" dirty="0" err="1">
                <a:latin typeface="Georgia" panose="02040502050405020303" pitchFamily="18" charset="0"/>
              </a:rPr>
              <a:t>does</a:t>
            </a:r>
            <a:r>
              <a:rPr lang="sv-SE" sz="5400" dirty="0">
                <a:latin typeface="Georgia" panose="02040502050405020303" pitchFamily="18" charset="0"/>
              </a:rPr>
              <a:t> </a:t>
            </a:r>
            <a:r>
              <a:rPr lang="sv-SE" sz="5400" dirty="0" err="1">
                <a:latin typeface="Georgia" panose="02040502050405020303" pitchFamily="18" charset="0"/>
              </a:rPr>
              <a:t>Academia</a:t>
            </a:r>
            <a:r>
              <a:rPr lang="sv-SE" sz="5400" dirty="0">
                <a:latin typeface="Georgia" panose="02040502050405020303" pitchFamily="18" charset="0"/>
              </a:rPr>
              <a:t> </a:t>
            </a:r>
            <a:r>
              <a:rPr lang="sv-SE" sz="5400" dirty="0" err="1">
                <a:latin typeface="Georgia" panose="02040502050405020303" pitchFamily="18" charset="0"/>
              </a:rPr>
              <a:t>have</a:t>
            </a:r>
            <a:r>
              <a:rPr lang="sv-SE" sz="5400" dirty="0">
                <a:latin typeface="Georgia" panose="02040502050405020303" pitchFamily="18" charset="0"/>
              </a:rPr>
              <a:t> to </a:t>
            </a:r>
            <a:r>
              <a:rPr lang="sv-SE" sz="5400" dirty="0" err="1">
                <a:latin typeface="Georgia" panose="02040502050405020303" pitchFamily="18" charset="0"/>
              </a:rPr>
              <a:t>say</a:t>
            </a:r>
            <a:r>
              <a:rPr lang="sv-SE" sz="5400" dirty="0">
                <a:latin typeface="Georgia" panose="02040502050405020303" pitchFamily="18" charset="0"/>
              </a:rPr>
              <a:t> </a:t>
            </a:r>
            <a:r>
              <a:rPr lang="sv-SE" sz="5400" dirty="0" err="1">
                <a:latin typeface="Georgia" panose="02040502050405020303" pitchFamily="18" charset="0"/>
              </a:rPr>
              <a:t>about</a:t>
            </a:r>
            <a:r>
              <a:rPr lang="sv-SE" sz="5400" dirty="0">
                <a:latin typeface="Georgia" panose="02040502050405020303" pitchFamily="18" charset="0"/>
              </a:rPr>
              <a:t> </a:t>
            </a:r>
            <a:r>
              <a:rPr lang="sv-SE" sz="5400" dirty="0" err="1">
                <a:latin typeface="Georgia" panose="02040502050405020303" pitchFamily="18" charset="0"/>
              </a:rPr>
              <a:t>NEETs</a:t>
            </a:r>
            <a:r>
              <a:rPr lang="sv-SE" sz="5400" dirty="0">
                <a:latin typeface="Georgia" panose="02040502050405020303" pitchFamily="18" charset="0"/>
              </a:rPr>
              <a:t>?</a:t>
            </a:r>
            <a:endParaRPr lang="sv-SE" sz="2000" dirty="0">
              <a:latin typeface="Georgia" panose="02040502050405020303" pitchFamily="18" charset="0"/>
            </a:endParaRPr>
          </a:p>
        </p:txBody>
      </p:sp>
      <p:sp>
        <p:nvSpPr>
          <p:cNvPr id="3" name="Underrubrik 2"/>
          <p:cNvSpPr>
            <a:spLocks noGrp="1"/>
          </p:cNvSpPr>
          <p:nvPr>
            <p:ph type="subTitle" idx="1"/>
          </p:nvPr>
        </p:nvSpPr>
        <p:spPr>
          <a:xfrm>
            <a:off x="1492622" y="3794738"/>
            <a:ext cx="6400800" cy="1638907"/>
          </a:xfrm>
        </p:spPr>
        <p:txBody>
          <a:bodyPr>
            <a:normAutofit/>
          </a:bodyPr>
          <a:lstStyle/>
          <a:p>
            <a:pPr algn="ctr"/>
            <a:endParaRPr lang="sv-SE" dirty="0" smtClean="0">
              <a:latin typeface="Cambria" panose="02040503050406030204" pitchFamily="18" charset="0"/>
            </a:endParaRPr>
          </a:p>
          <a:p>
            <a:pPr algn="r"/>
            <a:r>
              <a:rPr lang="sv-SE" sz="2400" dirty="0" smtClean="0">
                <a:latin typeface="Cambria" panose="02040503050406030204" pitchFamily="18" charset="0"/>
              </a:rPr>
              <a:t>Miriam </a:t>
            </a:r>
            <a:r>
              <a:rPr lang="sv-SE" sz="2400" dirty="0" err="1">
                <a:latin typeface="Cambria" panose="02040503050406030204" pitchFamily="18" charset="0"/>
              </a:rPr>
              <a:t>Avorin</a:t>
            </a:r>
            <a:r>
              <a:rPr lang="sv-SE" sz="2400" dirty="0">
                <a:latin typeface="Cambria" panose="02040503050406030204" pitchFamily="18" charset="0"/>
              </a:rPr>
              <a:t>, M.A.</a:t>
            </a:r>
          </a:p>
          <a:p>
            <a:pPr algn="r"/>
            <a:r>
              <a:rPr lang="sv-SE" sz="2400" dirty="0">
                <a:latin typeface="Cambria" panose="02040503050406030204" pitchFamily="18" charset="0"/>
              </a:rPr>
              <a:t>PhD-student</a:t>
            </a:r>
          </a:p>
        </p:txBody>
      </p:sp>
    </p:spTree>
    <p:extLst>
      <p:ext uri="{BB962C8B-B14F-4D97-AF65-F5344CB8AC3E}">
        <p14:creationId xmlns:p14="http://schemas.microsoft.com/office/powerpoint/2010/main" val="387622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86320" y="674338"/>
            <a:ext cx="7737588" cy="831131"/>
          </a:xfrm>
        </p:spPr>
        <p:txBody>
          <a:bodyPr>
            <a:normAutofit fontScale="90000"/>
          </a:bodyPr>
          <a:lstStyle/>
          <a:p>
            <a:r>
              <a:rPr lang="en-US" dirty="0">
                <a:latin typeface="Georgia" panose="02040502050405020303" pitchFamily="18" charset="0"/>
              </a:rPr>
              <a:t>Examples of category-labelled keywords</a:t>
            </a:r>
          </a:p>
        </p:txBody>
      </p:sp>
      <p:graphicFrame>
        <p:nvGraphicFramePr>
          <p:cNvPr id="3" name="Tabell 2"/>
          <p:cNvGraphicFramePr>
            <a:graphicFrameLocks noGrp="1"/>
          </p:cNvGraphicFramePr>
          <p:nvPr>
            <p:extLst>
              <p:ext uri="{D42A27DB-BD31-4B8C-83A1-F6EECF244321}">
                <p14:modId xmlns:p14="http://schemas.microsoft.com/office/powerpoint/2010/main" val="1874992190"/>
              </p:ext>
            </p:extLst>
          </p:nvPr>
        </p:nvGraphicFramePr>
        <p:xfrm>
          <a:off x="1476746" y="1505469"/>
          <a:ext cx="5556737" cy="3897630"/>
        </p:xfrm>
        <a:graphic>
          <a:graphicData uri="http://schemas.openxmlformats.org/drawingml/2006/table">
            <a:tbl>
              <a:tblPr>
                <a:tableStyleId>{5C22544A-7EE6-4342-B048-85BDC9FD1C3A}</a:tableStyleId>
              </a:tblPr>
              <a:tblGrid>
                <a:gridCol w="2583877">
                  <a:extLst>
                    <a:ext uri="{9D8B030D-6E8A-4147-A177-3AD203B41FA5}">
                      <a16:colId xmlns:a16="http://schemas.microsoft.com/office/drawing/2014/main" xmlns="" val="20000"/>
                    </a:ext>
                  </a:extLst>
                </a:gridCol>
                <a:gridCol w="2972860">
                  <a:extLst>
                    <a:ext uri="{9D8B030D-6E8A-4147-A177-3AD203B41FA5}">
                      <a16:colId xmlns:a16="http://schemas.microsoft.com/office/drawing/2014/main" xmlns="" val="20001"/>
                    </a:ext>
                  </a:extLst>
                </a:gridCol>
              </a:tblGrid>
              <a:tr h="175111">
                <a:tc>
                  <a:txBody>
                    <a:bodyPr/>
                    <a:lstStyle/>
                    <a:p>
                      <a:pPr algn="l" fontAlgn="b"/>
                      <a:r>
                        <a:rPr lang="en-US" sz="1100" u="none" strike="noStrike" dirty="0">
                          <a:effectLst/>
                        </a:rPr>
                        <a:t>CRIME/DRUGS/ADDICTION</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*INCLUDE/EXCLUDE/PARTICIPATE*</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0"/>
                  </a:ext>
                </a:extLst>
              </a:tr>
              <a:tr h="175111">
                <a:tc>
                  <a:txBody>
                    <a:bodyPr/>
                    <a:lstStyle/>
                    <a:p>
                      <a:pPr algn="l" fontAlgn="b"/>
                      <a:r>
                        <a:rPr lang="en-US" sz="1100" u="none" strike="noStrike">
                          <a:effectLst/>
                        </a:rPr>
                        <a:t>addiction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Social exclusion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1"/>
                  </a:ext>
                </a:extLst>
              </a:tr>
              <a:tr h="175111">
                <a:tc>
                  <a:txBody>
                    <a:bodyPr/>
                    <a:lstStyle/>
                    <a:p>
                      <a:pPr algn="l" fontAlgn="b"/>
                      <a:r>
                        <a:rPr lang="en-US" sz="1100" u="none" strike="noStrike">
                          <a:effectLst/>
                        </a:rPr>
                        <a:t>drugs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Exclusion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2"/>
                  </a:ext>
                </a:extLst>
              </a:tr>
              <a:tr h="175111">
                <a:tc>
                  <a:txBody>
                    <a:bodyPr/>
                    <a:lstStyle/>
                    <a:p>
                      <a:pPr algn="l" fontAlgn="b"/>
                      <a:r>
                        <a:rPr lang="en-US" sz="1100" u="none" strike="noStrike">
                          <a:effectLst/>
                        </a:rPr>
                        <a:t>alcohol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polarisation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3"/>
                  </a:ext>
                </a:extLst>
              </a:tr>
              <a:tr h="175111">
                <a:tc>
                  <a:txBody>
                    <a:bodyPr/>
                    <a:lstStyle/>
                    <a:p>
                      <a:pPr algn="l" fontAlgn="b"/>
                      <a:r>
                        <a:rPr lang="en-US" sz="1100" u="none" strike="noStrike">
                          <a:effectLst/>
                        </a:rPr>
                        <a:t>Cannabis use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Marginalisation/marginalization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4"/>
                  </a:ext>
                </a:extLst>
              </a:tr>
              <a:tr h="176953">
                <a:tc>
                  <a:txBody>
                    <a:bodyPr/>
                    <a:lstStyle/>
                    <a:p>
                      <a:pPr algn="l" fontAlgn="b"/>
                      <a:r>
                        <a:rPr lang="en-US" sz="1100" u="none" strike="noStrike">
                          <a:effectLst/>
                        </a:rPr>
                        <a:t>Cigarette smoking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err="1">
                          <a:effectLst/>
                        </a:rPr>
                        <a:t>Stigmatisation</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5"/>
                  </a:ext>
                </a:extLst>
              </a:tr>
              <a:tr h="175111">
                <a:tc>
                  <a:txBody>
                    <a:bodyPr/>
                    <a:lstStyle/>
                    <a:p>
                      <a:pPr algn="l" fontAlgn="b"/>
                      <a:r>
                        <a:rPr lang="en-US" sz="1100" u="none" strike="noStrike">
                          <a:effectLst/>
                        </a:rPr>
                        <a:t>Crime trends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Disengagement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6"/>
                  </a:ext>
                </a:extLst>
              </a:tr>
              <a:tr h="175111">
                <a:tc>
                  <a:txBody>
                    <a:bodyPr/>
                    <a:lstStyle/>
                    <a:p>
                      <a:pPr algn="l" fontAlgn="b"/>
                      <a:r>
                        <a:rPr lang="en-US" sz="1100" u="none" strike="noStrike">
                          <a:effectLst/>
                        </a:rPr>
                        <a:t>anti-social behaviour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7"/>
                  </a:ext>
                </a:extLst>
              </a:tr>
              <a:tr h="175111">
                <a:tc>
                  <a:txBody>
                    <a:bodyPr/>
                    <a:lstStyle/>
                    <a:p>
                      <a:pPr algn="l" fontAlgn="b"/>
                      <a:r>
                        <a:rPr lang="en-US" sz="1100" u="none" strike="noStrike">
                          <a:effectLst/>
                        </a:rPr>
                        <a:t>registered crime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social inclusion</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8"/>
                  </a:ext>
                </a:extLst>
              </a:tr>
              <a:tr h="0">
                <a:tc>
                  <a:txBody>
                    <a:bodyPr/>
                    <a:lstStyle/>
                    <a:p>
                      <a:pPr algn="l" fontAlgn="b"/>
                      <a:r>
                        <a:rPr lang="en-US" sz="1100" u="none" strike="noStrike">
                          <a:effectLst/>
                        </a:rPr>
                        <a:t>substance-related disorders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non-participation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9"/>
                  </a:ext>
                </a:extLst>
              </a:tr>
              <a:tr h="175111">
                <a:tc>
                  <a:txBody>
                    <a:bodyPr/>
                    <a:lstStyle/>
                    <a:p>
                      <a:pPr algn="l" fontAlgn="b"/>
                      <a:r>
                        <a:rPr lang="en-US" sz="1100" u="none" strike="noStrike" dirty="0">
                          <a:effectLst/>
                        </a:rPr>
                        <a:t>unlawful </a:t>
                      </a:r>
                      <a:r>
                        <a:rPr lang="en-US" sz="1100" u="none" strike="noStrike" dirty="0" err="1">
                          <a:effectLst/>
                        </a:rPr>
                        <a:t>behaviours</a:t>
                      </a:r>
                      <a:r>
                        <a:rPr lang="en-US" sz="1100" u="none" strike="noStrike" dirty="0">
                          <a:effectLst/>
                        </a:rPr>
                        <a:t>/Juvenile crimes</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0"/>
                  </a:ext>
                </a:extLst>
              </a:tr>
              <a:tr h="175111">
                <a:tc>
                  <a:txBody>
                    <a:bodyPr/>
                    <a:lstStyle/>
                    <a:p>
                      <a:pPr algn="l" fontAlgn="b"/>
                      <a:r>
                        <a:rPr lang="en-US" sz="1100" u="none" strike="noStrike">
                          <a:effectLst/>
                        </a:rPr>
                        <a:t>juvenile delinquents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*INDIVIDUAL/SELF/IDENTITY*</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1"/>
                  </a:ext>
                </a:extLst>
              </a:tr>
              <a:tr h="175111">
                <a:tc>
                  <a:txBody>
                    <a:bodyPr/>
                    <a:lstStyle/>
                    <a:p>
                      <a:pPr algn="l" fontAlgn="b"/>
                      <a:r>
                        <a:rPr lang="en-US" sz="1100" u="none" strike="noStrike">
                          <a:effectLst/>
                        </a:rPr>
                        <a:t>Crime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identity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2"/>
                  </a:ext>
                </a:extLst>
              </a:tr>
              <a:tr h="175111">
                <a:tc>
                  <a:txBody>
                    <a:bodyPr/>
                    <a:lstStyle/>
                    <a:p>
                      <a:pPr algn="l" fontAlgn="b"/>
                      <a:r>
                        <a:rPr lang="en-US" sz="1100" u="none" strike="noStrike">
                          <a:effectLst/>
                        </a:rPr>
                        <a:t>deviant behaviours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individualisation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3"/>
                  </a:ext>
                </a:extLst>
              </a:tr>
              <a:tr h="175111">
                <a:tc>
                  <a:txBody>
                    <a:bodyPr/>
                    <a:lstStyle/>
                    <a:p>
                      <a:pPr algn="l" fontAlgn="b"/>
                      <a:r>
                        <a:rPr lang="en-US" sz="1100" u="none" strike="noStrike" dirty="0">
                          <a:effectLst/>
                        </a:rPr>
                        <a:t>gravity scores</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self-confidence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4"/>
                  </a:ext>
                </a:extLst>
              </a:tr>
              <a:tr h="175111">
                <a:tc>
                  <a:txBody>
                    <a:bodyPr/>
                    <a:lstStyle/>
                    <a:p>
                      <a:pPr algn="l" fontAlgn="b"/>
                      <a:r>
                        <a:rPr lang="en-US" sz="1100" u="none" strike="noStrike">
                          <a:effectLst/>
                        </a:rPr>
                        <a:t>young offenders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self-esteem</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5"/>
                  </a:ext>
                </a:extLst>
              </a:tr>
              <a:tr h="175111">
                <a:tc>
                  <a:txBody>
                    <a:bodyPr/>
                    <a:lstStyle/>
                    <a:p>
                      <a:pPr algn="l" fontAlgn="b"/>
                      <a:r>
                        <a:rPr lang="en-US" sz="1100" u="none" strike="noStrike">
                          <a:effectLst/>
                        </a:rPr>
                        <a:t>peer aggression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self-perceptions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6"/>
                  </a:ext>
                </a:extLst>
              </a:tr>
              <a:tr h="175111">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individual strategies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7"/>
                  </a:ext>
                </a:extLst>
              </a:tr>
              <a:tr h="175111">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general self-efficacy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8"/>
                  </a:ext>
                </a:extLst>
              </a:tr>
              <a:tr h="175111">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Self-confidance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9"/>
                  </a:ext>
                </a:extLst>
              </a:tr>
              <a:tr h="175111">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self-efficacy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20"/>
                  </a:ext>
                </a:extLst>
              </a:tr>
              <a:tr h="175111">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self-esteem</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21"/>
                  </a:ext>
                </a:extLst>
              </a:tr>
            </a:tbl>
          </a:graphicData>
        </a:graphic>
      </p:graphicFrame>
    </p:spTree>
    <p:extLst>
      <p:ext uri="{BB962C8B-B14F-4D97-AF65-F5344CB8AC3E}">
        <p14:creationId xmlns:p14="http://schemas.microsoft.com/office/powerpoint/2010/main" val="4152270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236841" y="780976"/>
            <a:ext cx="7737588" cy="831131"/>
          </a:xfrm>
        </p:spPr>
        <p:txBody>
          <a:bodyPr>
            <a:normAutofit fontScale="90000"/>
          </a:bodyPr>
          <a:lstStyle/>
          <a:p>
            <a:r>
              <a:rPr lang="en-US" dirty="0">
                <a:latin typeface="Georgia" panose="02040502050405020303" pitchFamily="18" charset="0"/>
              </a:rPr>
              <a:t>Chain-of-equivalence analysis - Keywords</a:t>
            </a:r>
          </a:p>
        </p:txBody>
      </p:sp>
      <p:sp>
        <p:nvSpPr>
          <p:cNvPr id="2" name="Rektangel 1"/>
          <p:cNvSpPr/>
          <p:nvPr/>
        </p:nvSpPr>
        <p:spPr>
          <a:xfrm>
            <a:off x="685076" y="1997839"/>
            <a:ext cx="7140078" cy="3970318"/>
          </a:xfrm>
          <a:prstGeom prst="rect">
            <a:avLst/>
          </a:prstGeom>
        </p:spPr>
        <p:txBody>
          <a:bodyPr wrap="square">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ell 4"/>
          <p:cNvGraphicFramePr>
            <a:graphicFrameLocks noGrp="1"/>
          </p:cNvGraphicFramePr>
          <p:nvPr>
            <p:extLst>
              <p:ext uri="{D42A27DB-BD31-4B8C-83A1-F6EECF244321}">
                <p14:modId xmlns:p14="http://schemas.microsoft.com/office/powerpoint/2010/main" val="3023959995"/>
              </p:ext>
            </p:extLst>
          </p:nvPr>
        </p:nvGraphicFramePr>
        <p:xfrm>
          <a:off x="685076" y="2340420"/>
          <a:ext cx="7490735" cy="2410874"/>
        </p:xfrm>
        <a:graphic>
          <a:graphicData uri="http://schemas.openxmlformats.org/drawingml/2006/table">
            <a:tbl>
              <a:tblPr firstRow="1" firstCol="1" bandRow="1">
                <a:tableStyleId>{5C22544A-7EE6-4342-B048-85BDC9FD1C3A}</a:tableStyleId>
              </a:tblPr>
              <a:tblGrid>
                <a:gridCol w="5953434">
                  <a:extLst>
                    <a:ext uri="{9D8B030D-6E8A-4147-A177-3AD203B41FA5}">
                      <a16:colId xmlns:a16="http://schemas.microsoft.com/office/drawing/2014/main" xmlns="" val="20000"/>
                    </a:ext>
                  </a:extLst>
                </a:gridCol>
                <a:gridCol w="1537301">
                  <a:extLst>
                    <a:ext uri="{9D8B030D-6E8A-4147-A177-3AD203B41FA5}">
                      <a16:colId xmlns:a16="http://schemas.microsoft.com/office/drawing/2014/main" xmlns="" val="20001"/>
                    </a:ext>
                  </a:extLst>
                </a:gridCol>
              </a:tblGrid>
              <a:tr h="917510">
                <a:tc>
                  <a:txBody>
                    <a:bodyPr/>
                    <a:lstStyle/>
                    <a:p>
                      <a:pPr>
                        <a:lnSpc>
                          <a:spcPct val="107000"/>
                        </a:lnSpc>
                        <a:spcAft>
                          <a:spcPts val="0"/>
                        </a:spcAft>
                      </a:pPr>
                      <a:r>
                        <a:rPr lang="en-GB" sz="1100" dirty="0">
                          <a:effectLst/>
                        </a:rPr>
                        <a:t>EXAMPLE OF KEYWORDS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1100">
                          <a:effectLst/>
                        </a:rPr>
                        <a:t>CODE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568044">
                <a:tc>
                  <a:txBody>
                    <a:bodyPr/>
                    <a:lstStyle/>
                    <a:p>
                      <a:pPr>
                        <a:lnSpc>
                          <a:spcPct val="107000"/>
                        </a:lnSpc>
                        <a:spcAft>
                          <a:spcPts val="0"/>
                        </a:spcAft>
                      </a:pPr>
                      <a:r>
                        <a:rPr lang="en-GB" sz="1100">
                          <a:effectLst/>
                        </a:rPr>
                        <a:t>Crime, Deviant behaviours, Anti-social behaviour, Drugs, Alcohol, Substance abuse, etc.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effectLst/>
                        </a:rPr>
                        <a:t>“CRIMINAL/</a:t>
                      </a:r>
                    </a:p>
                    <a:p>
                      <a:pPr>
                        <a:lnSpc>
                          <a:spcPct val="107000"/>
                        </a:lnSpc>
                        <a:spcAft>
                          <a:spcPts val="0"/>
                        </a:spcAft>
                      </a:pPr>
                      <a:r>
                        <a:rPr lang="en-US" sz="1100">
                          <a:effectLst/>
                        </a:rPr>
                        <a:t>/ADDICT”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1"/>
                  </a:ext>
                </a:extLst>
              </a:tr>
              <a:tr h="308440">
                <a:tc>
                  <a:txBody>
                    <a:bodyPr/>
                    <a:lstStyle/>
                    <a:p>
                      <a:pPr>
                        <a:lnSpc>
                          <a:spcPct val="107000"/>
                        </a:lnSpc>
                        <a:spcAft>
                          <a:spcPts val="0"/>
                        </a:spcAft>
                      </a:pPr>
                      <a:r>
                        <a:rPr lang="en-GB" sz="1100">
                          <a:effectLst/>
                        </a:rPr>
                        <a:t>Disadvantaged youth, Marginalisation, Vulnerability, etc.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effectLst/>
                        </a:rPr>
                        <a:t>“VICTIM/MARGIN”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2"/>
                  </a:ext>
                </a:extLst>
              </a:tr>
              <a:tr h="308440">
                <a:tc>
                  <a:txBody>
                    <a:bodyPr/>
                    <a:lstStyle/>
                    <a:p>
                      <a:pPr>
                        <a:lnSpc>
                          <a:spcPct val="107000"/>
                        </a:lnSpc>
                        <a:spcAft>
                          <a:spcPts val="0"/>
                        </a:spcAft>
                      </a:pPr>
                      <a:r>
                        <a:rPr lang="en-GB" sz="1100">
                          <a:effectLst/>
                        </a:rPr>
                        <a:t>Health, Isolation, Depression, Anxiety, Obesity, Food choices, etc.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a:effectLst/>
                        </a:rPr>
                        <a:t> “SICK/HEALTH”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3"/>
                  </a:ext>
                </a:extLst>
              </a:tr>
              <a:tr h="308440">
                <a:tc>
                  <a:txBody>
                    <a:bodyPr/>
                    <a:lstStyle/>
                    <a:p>
                      <a:pPr>
                        <a:lnSpc>
                          <a:spcPct val="107000"/>
                        </a:lnSpc>
                        <a:spcAft>
                          <a:spcPts val="0"/>
                        </a:spcAft>
                      </a:pPr>
                      <a:r>
                        <a:rPr lang="en-GB" sz="1100">
                          <a:effectLst/>
                        </a:rPr>
                        <a:t>Disengaged, Youth inactiveness, Underachievers, Participation, etc.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100" dirty="0">
                          <a:effectLst/>
                        </a:rPr>
                        <a:t>“PASSIVE/ACTIVE”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4"/>
                  </a:ext>
                </a:extLst>
              </a:tr>
            </a:tbl>
          </a:graphicData>
        </a:graphic>
      </p:graphicFrame>
      <p:sp>
        <p:nvSpPr>
          <p:cNvPr id="7" name="Rectangle 1"/>
          <p:cNvSpPr>
            <a:spLocks noChangeArrowheads="1"/>
          </p:cNvSpPr>
          <p:nvPr/>
        </p:nvSpPr>
        <p:spPr bwMode="auto">
          <a:xfrm>
            <a:off x="1079919" y="1957135"/>
            <a:ext cx="6324928"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Figure 2. CHAIN OF EQUIVALENCE</a:t>
            </a:r>
            <a:r>
              <a:rPr kumimoji="0" lang="en-GB" altLang="en-US" sz="1100" b="1" i="0" u="none" strike="noStrike" cap="none" normalizeH="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ANALYSIS – CATEGORISING DESCRIPTIVE KEYWORDS ON NEET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4019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86321" y="588180"/>
            <a:ext cx="7737588" cy="831131"/>
          </a:xfrm>
        </p:spPr>
        <p:txBody>
          <a:bodyPr>
            <a:normAutofit/>
          </a:bodyPr>
          <a:lstStyle/>
          <a:p>
            <a:r>
              <a:rPr lang="sv-SE" dirty="0" smtClean="0">
                <a:latin typeface="Georgia" panose="02040502050405020303" pitchFamily="18" charset="0"/>
              </a:rPr>
              <a:t>Discourse </a:t>
            </a:r>
            <a:r>
              <a:rPr lang="sv-SE" dirty="0" err="1" smtClean="0">
                <a:latin typeface="Georgia" panose="02040502050405020303" pitchFamily="18" charset="0"/>
              </a:rPr>
              <a:t>analysis</a:t>
            </a:r>
            <a:r>
              <a:rPr lang="sv-SE" dirty="0" smtClean="0">
                <a:latin typeface="Georgia" panose="02040502050405020303" pitchFamily="18" charset="0"/>
              </a:rPr>
              <a:t> on focus </a:t>
            </a:r>
            <a:r>
              <a:rPr lang="sv-SE" dirty="0">
                <a:latin typeface="Georgia" panose="02040502050405020303" pitchFamily="18" charset="0"/>
              </a:rPr>
              <a:t>material</a:t>
            </a:r>
          </a:p>
        </p:txBody>
      </p:sp>
      <p:sp>
        <p:nvSpPr>
          <p:cNvPr id="2" name="Rektangel 1"/>
          <p:cNvSpPr/>
          <p:nvPr/>
        </p:nvSpPr>
        <p:spPr>
          <a:xfrm>
            <a:off x="4255115" y="5730117"/>
            <a:ext cx="7140078" cy="369332"/>
          </a:xfrm>
          <a:prstGeom prst="rect">
            <a:avLst/>
          </a:prstGeom>
        </p:spPr>
        <p:txBody>
          <a:bodyPr wrap="square">
            <a:spAutoFit/>
          </a:bodyPr>
          <a:lstStyle/>
          <a:p>
            <a:endParaRPr lang="en-US" dirty="0"/>
          </a:p>
        </p:txBody>
      </p:sp>
      <p:sp>
        <p:nvSpPr>
          <p:cNvPr id="5" name="Rektangel 4"/>
          <p:cNvSpPr/>
          <p:nvPr/>
        </p:nvSpPr>
        <p:spPr>
          <a:xfrm>
            <a:off x="685076" y="1866258"/>
            <a:ext cx="8001724" cy="2463238"/>
          </a:xfrm>
          <a:prstGeom prst="rect">
            <a:avLst/>
          </a:prstGeom>
        </p:spPr>
        <p:txBody>
          <a:bodyPr wrap="square">
            <a:spAutoFit/>
          </a:bodyPr>
          <a:lstStyle/>
          <a:p>
            <a:pPr marL="285750" lvl="0" indent="-285750">
              <a:lnSpc>
                <a:spcPct val="107000"/>
              </a:lnSpc>
              <a:spcAft>
                <a:spcPts val="0"/>
              </a:spcAft>
              <a:buFont typeface="Wingdings" panose="05000000000000000000" pitchFamily="2" charset="2"/>
              <a:buChar char="v"/>
            </a:pPr>
            <a:r>
              <a:rPr lang="en-US" dirty="0">
                <a:latin typeface="Cambria" panose="02040503050406030204" pitchFamily="18" charset="0"/>
                <a:ea typeface="Calibri" panose="020F0502020204030204" pitchFamily="34" charset="0"/>
                <a:cs typeface="Times New Roman" panose="02020603050405020304" pitchFamily="18" charset="0"/>
              </a:rPr>
              <a:t>R</a:t>
            </a:r>
            <a:r>
              <a:rPr lang="en-US" dirty="0" smtClean="0">
                <a:latin typeface="Cambria" panose="02040503050406030204" pitchFamily="18" charset="0"/>
                <a:ea typeface="Calibri" panose="020F0502020204030204" pitchFamily="34" charset="0"/>
                <a:cs typeface="Times New Roman" panose="02020603050405020304" pitchFamily="18" charset="0"/>
              </a:rPr>
              <a:t>andomized </a:t>
            </a:r>
            <a:r>
              <a:rPr lang="en-US" dirty="0">
                <a:latin typeface="Cambria" panose="02040503050406030204" pitchFamily="18" charset="0"/>
                <a:ea typeface="Calibri" panose="020F0502020204030204" pitchFamily="34" charset="0"/>
                <a:cs typeface="Times New Roman" panose="02020603050405020304" pitchFamily="18" charset="0"/>
              </a:rPr>
              <a:t>sampling </a:t>
            </a:r>
            <a:r>
              <a:rPr lang="en-US" dirty="0" smtClean="0">
                <a:latin typeface="Cambria" panose="02040503050406030204" pitchFamily="18" charset="0"/>
                <a:ea typeface="Calibri" panose="020F0502020204030204" pitchFamily="34" charset="0"/>
                <a:cs typeface="Times New Roman" panose="02020603050405020304" pitchFamily="18" charset="0"/>
              </a:rPr>
              <a:t>to </a:t>
            </a:r>
            <a:r>
              <a:rPr lang="en-US" dirty="0">
                <a:latin typeface="Cambria" panose="02040503050406030204" pitchFamily="18" charset="0"/>
                <a:ea typeface="Calibri" panose="020F0502020204030204" pitchFamily="34" charset="0"/>
                <a:cs typeface="Times New Roman" panose="02020603050405020304" pitchFamily="18" charset="0"/>
              </a:rPr>
              <a:t>narrow down into a smaller focus material. </a:t>
            </a:r>
          </a:p>
          <a:p>
            <a:pPr marL="285750" lvl="0" indent="-285750">
              <a:lnSpc>
                <a:spcPct val="107000"/>
              </a:lnSpc>
              <a:spcAft>
                <a:spcPts val="0"/>
              </a:spcAft>
              <a:buFont typeface="Wingdings" panose="05000000000000000000" pitchFamily="2" charset="2"/>
              <a:buChar char="v"/>
            </a:pPr>
            <a:endParaRPr lang="en-US" dirty="0">
              <a:effectLst/>
              <a:latin typeface="Cambria" panose="02040503050406030204" pitchFamily="18"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Wingdings" panose="05000000000000000000" pitchFamily="2" charset="2"/>
              <a:buChar char="v"/>
            </a:pPr>
            <a:r>
              <a:rPr lang="en-US" dirty="0">
                <a:latin typeface="Cambria" panose="02040503050406030204" pitchFamily="18" charset="0"/>
                <a:ea typeface="Calibri" panose="020F0502020204030204" pitchFamily="34" charset="0"/>
                <a:cs typeface="Times New Roman" panose="02020603050405020304" pitchFamily="18" charset="0"/>
              </a:rPr>
              <a:t>The 151 articles are all </a:t>
            </a:r>
            <a:r>
              <a:rPr lang="en-US" dirty="0" smtClean="0">
                <a:latin typeface="Cambria" panose="02040503050406030204" pitchFamily="18" charset="0"/>
                <a:ea typeface="Calibri" panose="020F0502020204030204" pitchFamily="34" charset="0"/>
                <a:cs typeface="Times New Roman" panose="02020603050405020304" pitchFamily="18" charset="0"/>
              </a:rPr>
              <a:t>relevant (narrowed </a:t>
            </a:r>
            <a:r>
              <a:rPr lang="en-US" dirty="0">
                <a:latin typeface="Cambria" panose="02040503050406030204" pitchFamily="18" charset="0"/>
                <a:ea typeface="Calibri" panose="020F0502020204030204" pitchFamily="34" charset="0"/>
                <a:cs typeface="Times New Roman" panose="02020603050405020304" pitchFamily="18" charset="0"/>
              </a:rPr>
              <a:t>down from a </a:t>
            </a:r>
            <a:r>
              <a:rPr lang="en-US" dirty="0" smtClean="0">
                <a:latin typeface="Cambria" panose="02040503050406030204" pitchFamily="18" charset="0"/>
                <a:ea typeface="Calibri" panose="020F0502020204030204" pitchFamily="34" charset="0"/>
                <a:cs typeface="Times New Roman" panose="02020603050405020304" pitchFamily="18" charset="0"/>
              </a:rPr>
              <a:t>entry </a:t>
            </a:r>
            <a:r>
              <a:rPr lang="en-US" dirty="0">
                <a:latin typeface="Cambria" panose="02040503050406030204" pitchFamily="18" charset="0"/>
                <a:ea typeface="Calibri" panose="020F0502020204030204" pitchFamily="34" charset="0"/>
                <a:cs typeface="Times New Roman" panose="02020603050405020304" pitchFamily="18" charset="0"/>
              </a:rPr>
              <a:t>list of 16 000+ </a:t>
            </a:r>
            <a:r>
              <a:rPr lang="en-US" dirty="0" smtClean="0">
                <a:latin typeface="Cambria" panose="02040503050406030204" pitchFamily="18" charset="0"/>
                <a:ea typeface="Calibri" panose="020F0502020204030204" pitchFamily="34" charset="0"/>
                <a:cs typeface="Times New Roman" panose="02020603050405020304" pitchFamily="18" charset="0"/>
              </a:rPr>
              <a:t>articles). </a:t>
            </a:r>
            <a:r>
              <a:rPr lang="en-US" dirty="0">
                <a:latin typeface="Cambria" panose="02040503050406030204" pitchFamily="18" charset="0"/>
                <a:ea typeface="Calibri" panose="020F0502020204030204" pitchFamily="34" charset="0"/>
                <a:cs typeface="Times New Roman" panose="02020603050405020304" pitchFamily="18" charset="0"/>
              </a:rPr>
              <a:t>Therefore, I am using a simple randomized selection using the </a:t>
            </a:r>
            <a:r>
              <a:rPr lang="en-US" i="1" dirty="0">
                <a:latin typeface="Cambria" panose="02040503050406030204" pitchFamily="18" charset="0"/>
                <a:ea typeface="Calibri" panose="020F0502020204030204" pitchFamily="34" charset="0"/>
                <a:cs typeface="Times New Roman" panose="02020603050405020304" pitchFamily="18" charset="0"/>
              </a:rPr>
              <a:t>lottery method.</a:t>
            </a:r>
          </a:p>
          <a:p>
            <a:pPr marL="285750" lvl="0" indent="-285750">
              <a:lnSpc>
                <a:spcPct val="107000"/>
              </a:lnSpc>
              <a:spcAft>
                <a:spcPts val="0"/>
              </a:spcAft>
              <a:buFont typeface="Wingdings" panose="05000000000000000000" pitchFamily="2" charset="2"/>
              <a:buChar char="v"/>
            </a:pPr>
            <a:endParaRPr lang="en-US" dirty="0">
              <a:latin typeface="Cambria" panose="02040503050406030204" pitchFamily="18"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Wingdings" panose="05000000000000000000" pitchFamily="2" charset="2"/>
              <a:buChar char="v"/>
            </a:pPr>
            <a:r>
              <a:rPr lang="en-US" dirty="0">
                <a:latin typeface="Cambria" panose="02040503050406030204" pitchFamily="18" charset="0"/>
                <a:ea typeface="Calibri" panose="020F0502020204030204" pitchFamily="34" charset="0"/>
                <a:cs typeface="Times New Roman" panose="02020603050405020304" pitchFamily="18" charset="0"/>
              </a:rPr>
              <a:t>The in-depth reading of the focus material will follow a guide consisting of themes and sub-questions connected to my research question. </a:t>
            </a:r>
          </a:p>
        </p:txBody>
      </p:sp>
    </p:spTree>
    <p:extLst>
      <p:ext uri="{BB962C8B-B14F-4D97-AF65-F5344CB8AC3E}">
        <p14:creationId xmlns:p14="http://schemas.microsoft.com/office/powerpoint/2010/main" val="3295204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254770" y="396186"/>
            <a:ext cx="7737588" cy="831131"/>
          </a:xfrm>
        </p:spPr>
        <p:txBody>
          <a:bodyPr/>
          <a:lstStyle/>
          <a:p>
            <a:r>
              <a:rPr lang="sv-SE" dirty="0" err="1">
                <a:latin typeface="Georgia" panose="02040502050405020303" pitchFamily="18" charset="0"/>
              </a:rPr>
              <a:t>T</a:t>
            </a:r>
            <a:r>
              <a:rPr lang="sv-SE" dirty="0" err="1" smtClean="0">
                <a:latin typeface="Georgia" panose="02040502050405020303" pitchFamily="18" charset="0"/>
              </a:rPr>
              <a:t>hemes</a:t>
            </a:r>
            <a:r>
              <a:rPr lang="sv-SE" dirty="0" smtClean="0">
                <a:latin typeface="Georgia" panose="02040502050405020303" pitchFamily="18" charset="0"/>
              </a:rPr>
              <a:t> </a:t>
            </a:r>
            <a:r>
              <a:rPr lang="sv-SE" dirty="0">
                <a:latin typeface="Georgia" panose="02040502050405020303" pitchFamily="18" charset="0"/>
              </a:rPr>
              <a:t>and </a:t>
            </a:r>
            <a:r>
              <a:rPr lang="sv-SE" dirty="0" err="1">
                <a:latin typeface="Georgia" panose="02040502050405020303" pitchFamily="18" charset="0"/>
              </a:rPr>
              <a:t>sub-questions</a:t>
            </a:r>
            <a:endParaRPr lang="sv-SE" dirty="0">
              <a:latin typeface="Georgia" panose="02040502050405020303" pitchFamily="18" charset="0"/>
            </a:endParaRPr>
          </a:p>
        </p:txBody>
      </p:sp>
      <p:sp>
        <p:nvSpPr>
          <p:cNvPr id="2" name="Rektangel 1"/>
          <p:cNvSpPr/>
          <p:nvPr/>
        </p:nvSpPr>
        <p:spPr>
          <a:xfrm>
            <a:off x="685076" y="1997839"/>
            <a:ext cx="7140078" cy="369332"/>
          </a:xfrm>
          <a:prstGeom prst="rect">
            <a:avLst/>
          </a:prstGeom>
        </p:spPr>
        <p:txBody>
          <a:bodyPr wrap="square">
            <a:spAutoFit/>
          </a:bodyPr>
          <a:lstStyle/>
          <a:p>
            <a:endParaRPr lang="en-US" dirty="0"/>
          </a:p>
        </p:txBody>
      </p:sp>
      <p:sp>
        <p:nvSpPr>
          <p:cNvPr id="5" name="Rektangel 4"/>
          <p:cNvSpPr/>
          <p:nvPr/>
        </p:nvSpPr>
        <p:spPr>
          <a:xfrm>
            <a:off x="685076" y="1227317"/>
            <a:ext cx="8001724" cy="4673908"/>
          </a:xfrm>
          <a:prstGeom prst="rect">
            <a:avLst/>
          </a:prstGeom>
        </p:spPr>
        <p:txBody>
          <a:bodyPr wrap="square">
            <a:spAutoFit/>
          </a:bodyPr>
          <a:lstStyle/>
          <a:p>
            <a:pPr marL="342900" lvl="0" indent="-342900">
              <a:lnSpc>
                <a:spcPct val="107000"/>
              </a:lnSpc>
              <a:spcAft>
                <a:spcPts val="0"/>
              </a:spcAft>
              <a:buAutoNum type="arabicParenR"/>
            </a:pPr>
            <a:r>
              <a:rPr lang="en-US" sz="1600" u="sng" dirty="0">
                <a:latin typeface="Cambria" panose="02040503050406030204" pitchFamily="18" charset="0"/>
                <a:ea typeface="Calibri" panose="020F0502020204030204" pitchFamily="34" charset="0"/>
                <a:cs typeface="Times New Roman" panose="02020603050405020304" pitchFamily="18" charset="0"/>
              </a:rPr>
              <a:t>C</a:t>
            </a:r>
            <a:r>
              <a:rPr lang="en-GB" sz="1600" u="sng" dirty="0" err="1">
                <a:latin typeface="Cambria" panose="02040503050406030204" pitchFamily="18" charset="0"/>
                <a:ea typeface="Calibri" panose="020F0502020204030204" pitchFamily="34" charset="0"/>
                <a:cs typeface="Times New Roman" panose="02020603050405020304" pitchFamily="18" charset="0"/>
              </a:rPr>
              <a:t>laims</a:t>
            </a:r>
            <a:r>
              <a:rPr lang="en-GB" sz="1600" u="sng" dirty="0">
                <a:latin typeface="Cambria" panose="02040503050406030204" pitchFamily="18" charset="0"/>
                <a:ea typeface="Calibri" panose="020F0502020204030204" pitchFamily="34" charset="0"/>
                <a:cs typeface="Times New Roman" panose="02020603050405020304" pitchFamily="18" charset="0"/>
              </a:rPr>
              <a:t> made of specified problems linked to NEETs </a:t>
            </a:r>
            <a:r>
              <a:rPr lang="en-GB" sz="1600" u="sng" dirty="0" smtClean="0">
                <a:latin typeface="Cambria" panose="02040503050406030204" pitchFamily="18" charset="0"/>
                <a:ea typeface="Calibri" panose="020F0502020204030204" pitchFamily="34" charset="0"/>
                <a:cs typeface="Times New Roman" panose="02020603050405020304" pitchFamily="18" charset="0"/>
              </a:rPr>
              <a:t> = </a:t>
            </a:r>
            <a:r>
              <a:rPr lang="en-GB" sz="1600" u="sng" dirty="0">
                <a:latin typeface="Cambria" panose="02040503050406030204" pitchFamily="18" charset="0"/>
                <a:ea typeface="Calibri" panose="020F0502020204030204" pitchFamily="34" charset="0"/>
                <a:cs typeface="Times New Roman" panose="02020603050405020304" pitchFamily="18" charset="0"/>
              </a:rPr>
              <a:t>“</a:t>
            </a:r>
            <a:r>
              <a:rPr lang="en-GB" sz="1600" i="1" u="sng" dirty="0">
                <a:latin typeface="Cambria" panose="02040503050406030204" pitchFamily="18" charset="0"/>
                <a:ea typeface="Calibri" panose="020F0502020204030204" pitchFamily="34" charset="0"/>
                <a:cs typeface="Times New Roman" panose="02020603050405020304" pitchFamily="18" charset="0"/>
              </a:rPr>
              <a:t>PROBLEM </a:t>
            </a:r>
            <a:r>
              <a:rPr lang="en-GB" sz="1600" i="1" u="sng" dirty="0" smtClean="0">
                <a:latin typeface="Cambria" panose="02040503050406030204" pitchFamily="18" charset="0"/>
                <a:ea typeface="Calibri" panose="020F0502020204030204" pitchFamily="34" charset="0"/>
                <a:cs typeface="Times New Roman" panose="02020603050405020304" pitchFamily="18" charset="0"/>
              </a:rPr>
              <a:t>CLAIMS”</a:t>
            </a:r>
            <a:r>
              <a:rPr lang="en-GB" sz="1600" dirty="0">
                <a:latin typeface="Cambria" panose="02040503050406030204" pitchFamily="18" charset="0"/>
                <a:ea typeface="Calibri" panose="020F0502020204030204" pitchFamily="34" charset="0"/>
                <a:cs typeface="Times New Roman" panose="02020603050405020304" pitchFamily="18" charset="0"/>
              </a:rPr>
              <a:t> </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Which problems are specified?</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Problem for whom exactly? Is it a problem for society or a problem for the individual NEET, or both?</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How the problem is described, how are NEETs (or society) claimed to be experiencing these problems?</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Where in the article are problems referred to? Does the description or mention of problems come in the introductory part of the article or is it presented in the end as a form of finding/empirical result? Or throughout the entire article? This question is important as it may also show whether or not problems are accounted for as a given parameter or as a result from the inquiry in question.</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lvl="0">
              <a:lnSpc>
                <a:spcPct val="107000"/>
              </a:lnSpc>
              <a:spcAft>
                <a:spcPts val="0"/>
              </a:spcAft>
            </a:pPr>
            <a:r>
              <a:rPr lang="en-GB" sz="1600" u="sng" dirty="0">
                <a:latin typeface="Cambria" panose="02040503050406030204" pitchFamily="18" charset="0"/>
                <a:ea typeface="Calibri" panose="020F0502020204030204" pitchFamily="34" charset="0"/>
                <a:cs typeface="Times New Roman" panose="02020603050405020304" pitchFamily="18" charset="0"/>
              </a:rPr>
              <a:t>2)   Descriptions of NEET = </a:t>
            </a:r>
            <a:r>
              <a:rPr lang="en-GB" sz="1600" i="1" u="sng" dirty="0">
                <a:latin typeface="Cambria" panose="02040503050406030204" pitchFamily="18" charset="0"/>
                <a:ea typeface="Calibri" panose="020F0502020204030204" pitchFamily="34" charset="0"/>
                <a:cs typeface="Times New Roman" panose="02020603050405020304" pitchFamily="18" charset="0"/>
              </a:rPr>
              <a:t>“DESCRIPTION”</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How are NEET described? With what words? </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457200">
              <a:lnSpc>
                <a:spcPct val="107000"/>
              </a:lnSpc>
              <a:spcAft>
                <a:spcPts val="0"/>
              </a:spcAft>
            </a:pPr>
            <a:r>
              <a:rPr lang="en-GB" sz="1600" dirty="0">
                <a:latin typeface="Cambria" panose="02040503050406030204" pitchFamily="18" charset="0"/>
                <a:ea typeface="Calibri" panose="020F0502020204030204" pitchFamily="34" charset="0"/>
                <a:cs typeface="Times New Roman" panose="02020603050405020304" pitchFamily="18" charset="0"/>
              </a:rPr>
              <a:t> </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lvl="0">
              <a:lnSpc>
                <a:spcPct val="107000"/>
              </a:lnSpc>
              <a:spcAft>
                <a:spcPts val="0"/>
              </a:spcAft>
            </a:pPr>
            <a:r>
              <a:rPr lang="en-GB" sz="1600" u="sng" dirty="0">
                <a:latin typeface="Cambria" panose="02040503050406030204" pitchFamily="18" charset="0"/>
                <a:ea typeface="Calibri" panose="020F0502020204030204" pitchFamily="34" charset="0"/>
                <a:cs typeface="Times New Roman" panose="02020603050405020304" pitchFamily="18" charset="0"/>
              </a:rPr>
              <a:t>3)   Stated purpose of the articles = </a:t>
            </a:r>
            <a:r>
              <a:rPr lang="en-GB" sz="1600" i="1" u="sng" dirty="0">
                <a:latin typeface="Cambria" panose="02040503050406030204" pitchFamily="18" charset="0"/>
                <a:ea typeface="Calibri" panose="020F0502020204030204" pitchFamily="34" charset="0"/>
                <a:cs typeface="Times New Roman" panose="02020603050405020304" pitchFamily="18" charset="0"/>
              </a:rPr>
              <a:t>”PURPOSE”</a:t>
            </a:r>
            <a:endParaRPr lang="en-US" sz="1600" dirty="0">
              <a:latin typeface="Cambria" panose="02040503050406030204" pitchFamily="18" charset="0"/>
              <a:ea typeface="Calibri" panose="020F0502020204030204" pitchFamily="34" charset="0"/>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v"/>
            </a:pPr>
            <a:r>
              <a:rPr lang="en-GB" sz="1600" dirty="0">
                <a:latin typeface="Cambria" panose="02040503050406030204" pitchFamily="18" charset="0"/>
                <a:ea typeface="Calibri" panose="020F0502020204030204" pitchFamily="34" charset="0"/>
                <a:cs typeface="Times New Roman" panose="02020603050405020304" pitchFamily="18" charset="0"/>
              </a:rPr>
              <a:t>Why is it important to conduct this specific type of research? What motivates the study? And why care about NEETs?</a:t>
            </a:r>
            <a:endParaRPr lang="en-US" sz="16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7981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488520" y="513321"/>
            <a:ext cx="7737588" cy="849314"/>
          </a:xfrm>
        </p:spPr>
        <p:txBody>
          <a:bodyPr>
            <a:normAutofit/>
          </a:bodyPr>
          <a:lstStyle/>
          <a:p>
            <a:r>
              <a:rPr lang="sv-SE" dirty="0" err="1">
                <a:latin typeface="Georgia" panose="02040502050405020303" pitchFamily="18" charset="0"/>
              </a:rPr>
              <a:t>Findings</a:t>
            </a:r>
            <a:r>
              <a:rPr lang="sv-SE" dirty="0">
                <a:latin typeface="Georgia" panose="02040502050405020303" pitchFamily="18" charset="0"/>
              </a:rPr>
              <a:t> </a:t>
            </a:r>
            <a:r>
              <a:rPr lang="sv-SE" dirty="0" err="1">
                <a:latin typeface="Georgia" panose="02040502050405020303" pitchFamily="18" charset="0"/>
              </a:rPr>
              <a:t>thus</a:t>
            </a:r>
            <a:r>
              <a:rPr lang="sv-SE" dirty="0">
                <a:latin typeface="Georgia" panose="02040502050405020303" pitchFamily="18" charset="0"/>
              </a:rPr>
              <a:t> far… </a:t>
            </a:r>
            <a:r>
              <a:rPr lang="sv-SE" sz="3100" dirty="0">
                <a:latin typeface="Georgia" panose="02040502050405020303" pitchFamily="18" charset="0"/>
              </a:rPr>
              <a:t>(</a:t>
            </a:r>
            <a:r>
              <a:rPr lang="sv-SE" sz="3100" dirty="0" err="1">
                <a:latin typeface="Georgia" panose="02040502050405020303" pitchFamily="18" charset="0"/>
              </a:rPr>
              <a:t>very</a:t>
            </a:r>
            <a:r>
              <a:rPr lang="sv-SE" sz="3100" dirty="0">
                <a:latin typeface="Georgia" panose="02040502050405020303" pitchFamily="18" charset="0"/>
              </a:rPr>
              <a:t> </a:t>
            </a:r>
            <a:r>
              <a:rPr lang="sv-SE" sz="3100" dirty="0" err="1">
                <a:latin typeface="Georgia" panose="02040502050405020303" pitchFamily="18" charset="0"/>
              </a:rPr>
              <a:t>preliminary</a:t>
            </a:r>
            <a:r>
              <a:rPr lang="sv-SE" sz="3100" dirty="0">
                <a:latin typeface="Georgia" panose="02040502050405020303" pitchFamily="18" charset="0"/>
              </a:rPr>
              <a:t>)</a:t>
            </a:r>
          </a:p>
        </p:txBody>
      </p:sp>
      <p:sp>
        <p:nvSpPr>
          <p:cNvPr id="2" name="Rektangel 1"/>
          <p:cNvSpPr/>
          <p:nvPr/>
        </p:nvSpPr>
        <p:spPr>
          <a:xfrm>
            <a:off x="488520" y="1784666"/>
            <a:ext cx="7544524" cy="4044184"/>
          </a:xfrm>
          <a:prstGeom prst="rect">
            <a:avLst/>
          </a:prstGeom>
        </p:spPr>
        <p:txBody>
          <a:bodyPr wrap="square">
            <a:spAutoFit/>
          </a:bodyPr>
          <a:lstStyle/>
          <a:p>
            <a:pPr marL="742950" lvl="1" indent="-285750">
              <a:lnSpc>
                <a:spcPct val="107000"/>
              </a:lnSpc>
              <a:buFont typeface="Wingdings" panose="05000000000000000000" pitchFamily="2" charset="2"/>
              <a:buChar char="v"/>
            </a:pPr>
            <a:r>
              <a:rPr lang="en-GB" sz="2000" b="1" i="1" dirty="0">
                <a:latin typeface="Cambria" panose="02040503050406030204" pitchFamily="18" charset="0"/>
                <a:ea typeface="Calibri" panose="020F0502020204030204" pitchFamily="34" charset="0"/>
                <a:cs typeface="Times New Roman" panose="02020603050405020304" pitchFamily="18" charset="0"/>
              </a:rPr>
              <a:t>NEETs are </a:t>
            </a:r>
            <a:r>
              <a:rPr lang="en-GB" sz="2000" b="1" i="1" dirty="0" smtClean="0">
                <a:latin typeface="Cambria" panose="02040503050406030204" pitchFamily="18" charset="0"/>
                <a:ea typeface="Calibri" panose="020F0502020204030204" pitchFamily="34" charset="0"/>
                <a:cs typeface="Times New Roman" panose="02020603050405020304" pitchFamily="18" charset="0"/>
              </a:rPr>
              <a:t>strongly associated </a:t>
            </a:r>
            <a:r>
              <a:rPr lang="en-GB" sz="2000" b="1" i="1" dirty="0">
                <a:latin typeface="Cambria" panose="02040503050406030204" pitchFamily="18" charset="0"/>
                <a:ea typeface="Calibri" panose="020F0502020204030204" pitchFamily="34" charset="0"/>
                <a:cs typeface="Times New Roman" panose="02020603050405020304" pitchFamily="18" charset="0"/>
              </a:rPr>
              <a:t>to various social problems and health issues</a:t>
            </a:r>
            <a:r>
              <a:rPr lang="en-GB" sz="2000" dirty="0">
                <a:latin typeface="Cambria" panose="02040503050406030204" pitchFamily="18" charset="0"/>
                <a:ea typeface="Calibri" panose="020F0502020204030204" pitchFamily="34" charset="0"/>
                <a:cs typeface="Times New Roman" panose="02020603050405020304" pitchFamily="18" charset="0"/>
              </a:rPr>
              <a:t>, as both the keyword analysis as well as the </a:t>
            </a:r>
            <a:r>
              <a:rPr lang="en-GB" sz="2000" dirty="0" smtClean="0">
                <a:latin typeface="Cambria" panose="02040503050406030204" pitchFamily="18" charset="0"/>
                <a:ea typeface="Calibri" panose="020F0502020204030204" pitchFamily="34" charset="0"/>
                <a:cs typeface="Times New Roman" panose="02020603050405020304" pitchFamily="18" charset="0"/>
              </a:rPr>
              <a:t>discourse </a:t>
            </a:r>
            <a:r>
              <a:rPr lang="en-GB" sz="2000" dirty="0">
                <a:latin typeface="Cambria" panose="02040503050406030204" pitchFamily="18" charset="0"/>
                <a:ea typeface="Calibri" panose="020F0502020204030204" pitchFamily="34" charset="0"/>
                <a:cs typeface="Times New Roman" panose="02020603050405020304" pitchFamily="18" charset="0"/>
              </a:rPr>
              <a:t>analysis </a:t>
            </a:r>
            <a:r>
              <a:rPr lang="en-GB" sz="2000" dirty="0" smtClean="0">
                <a:latin typeface="Cambria" panose="02040503050406030204" pitchFamily="18" charset="0"/>
                <a:ea typeface="Calibri" panose="020F0502020204030204" pitchFamily="34" charset="0"/>
                <a:cs typeface="Times New Roman" panose="02020603050405020304" pitchFamily="18" charset="0"/>
              </a:rPr>
              <a:t>serve </a:t>
            </a:r>
            <a:r>
              <a:rPr lang="en-GB" sz="2000" dirty="0">
                <a:latin typeface="Cambria" panose="02040503050406030204" pitchFamily="18" charset="0"/>
                <a:ea typeface="Calibri" panose="020F0502020204030204" pitchFamily="34" charset="0"/>
                <a:cs typeface="Times New Roman" panose="02020603050405020304" pitchFamily="18" charset="0"/>
              </a:rPr>
              <a:t>to show. </a:t>
            </a:r>
            <a:endParaRPr lang="en-GB" sz="2000" dirty="0" smtClean="0">
              <a:latin typeface="Cambria" panose="02040503050406030204" pitchFamily="18" charset="0"/>
              <a:ea typeface="Calibri" panose="020F0502020204030204" pitchFamily="34" charset="0"/>
              <a:cs typeface="Times New Roman" panose="02020603050405020304" pitchFamily="18" charset="0"/>
            </a:endParaRPr>
          </a:p>
          <a:p>
            <a:pPr lvl="1">
              <a:lnSpc>
                <a:spcPct val="107000"/>
              </a:lnSpc>
            </a:pP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v"/>
            </a:pPr>
            <a:r>
              <a:rPr lang="en-GB" sz="2000" b="1" i="1" dirty="0" smtClean="0">
                <a:latin typeface="Cambria" panose="02040503050406030204" pitchFamily="18" charset="0"/>
                <a:ea typeface="Calibri" panose="020F0502020204030204" pitchFamily="34" charset="0"/>
                <a:cs typeface="Times New Roman" panose="02020603050405020304" pitchFamily="18" charset="0"/>
              </a:rPr>
              <a:t>Many </a:t>
            </a:r>
            <a:r>
              <a:rPr lang="en-GB" sz="2000" b="1" i="1" dirty="0">
                <a:latin typeface="Cambria" panose="02040503050406030204" pitchFamily="18" charset="0"/>
                <a:ea typeface="Calibri" panose="020F0502020204030204" pitchFamily="34" charset="0"/>
                <a:cs typeface="Times New Roman" panose="02020603050405020304" pitchFamily="18" charset="0"/>
              </a:rPr>
              <a:t>of these associations are evident already in the introduction </a:t>
            </a:r>
            <a:r>
              <a:rPr lang="en-GB" sz="2000" dirty="0">
                <a:latin typeface="Cambria" panose="02040503050406030204" pitchFamily="18" charset="0"/>
                <a:ea typeface="Calibri" panose="020F0502020204030204" pitchFamily="34" charset="0"/>
                <a:cs typeface="Times New Roman" panose="02020603050405020304" pitchFamily="18" charset="0"/>
              </a:rPr>
              <a:t>of the articles, and presented in a “taken-for-granted” factual way</a:t>
            </a:r>
            <a:r>
              <a:rPr lang="en-GB" sz="2000" dirty="0" smtClean="0">
                <a:latin typeface="Cambria" panose="02040503050406030204" pitchFamily="18" charset="0"/>
                <a:ea typeface="Calibri" panose="020F0502020204030204" pitchFamily="34" charset="0"/>
                <a:cs typeface="Times New Roman" panose="02020603050405020304" pitchFamily="18" charset="0"/>
              </a:rPr>
              <a:t>.</a:t>
            </a:r>
          </a:p>
          <a:p>
            <a:pPr lvl="1">
              <a:lnSpc>
                <a:spcPct val="107000"/>
              </a:lnSpc>
            </a:pPr>
            <a:endParaRPr lang="en-GB" sz="2000" dirty="0" smtClean="0">
              <a:latin typeface="Cambria" panose="02040503050406030204" pitchFamily="18"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v"/>
            </a:pPr>
            <a:r>
              <a:rPr lang="en-GB" sz="2000" dirty="0" smtClean="0">
                <a:latin typeface="Cambria" panose="02040503050406030204" pitchFamily="18" charset="0"/>
                <a:ea typeface="Calibri" panose="020F0502020204030204" pitchFamily="34" charset="0"/>
                <a:cs typeface="Times New Roman" panose="02020603050405020304" pitchFamily="18" charset="0"/>
              </a:rPr>
              <a:t>Critical, reflexive standpoints on the acronym NEET is relatively rare. </a:t>
            </a: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lvl="0">
              <a:lnSpc>
                <a:spcPct val="107000"/>
              </a:lnSpc>
              <a:spcAft>
                <a:spcPts val="0"/>
              </a:spcAft>
            </a:pP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457200">
              <a:lnSpc>
                <a:spcPct val="107000"/>
              </a:lnSpc>
              <a:spcAft>
                <a:spcPts val="0"/>
              </a:spcAft>
            </a:pPr>
            <a:r>
              <a:rPr lang="en-GB" sz="2000" dirty="0">
                <a:latin typeface="Cambria" panose="02040503050406030204" pitchFamily="18" charset="0"/>
                <a:ea typeface="Calibri" panose="020F0502020204030204" pitchFamily="34" charset="0"/>
                <a:cs typeface="Times New Roman" panose="02020603050405020304" pitchFamily="18" charset="0"/>
              </a:rPr>
              <a:t> </a:t>
            </a:r>
            <a:endParaRPr lang="en-US" sz="2000"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1986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62347" y="707132"/>
            <a:ext cx="5787442" cy="831131"/>
          </a:xfrm>
        </p:spPr>
        <p:txBody>
          <a:bodyPr>
            <a:normAutofit/>
          </a:bodyPr>
          <a:lstStyle/>
          <a:p>
            <a:r>
              <a:rPr lang="sv-SE" dirty="0">
                <a:latin typeface="Georgia" panose="02040502050405020303" pitchFamily="18" charset="0"/>
              </a:rPr>
              <a:t>Conference bonus </a:t>
            </a:r>
          </a:p>
        </p:txBody>
      </p:sp>
      <p:sp>
        <p:nvSpPr>
          <p:cNvPr id="2" name="Rektangel 1"/>
          <p:cNvSpPr/>
          <p:nvPr/>
        </p:nvSpPr>
        <p:spPr>
          <a:xfrm>
            <a:off x="949858" y="1546275"/>
            <a:ext cx="7509355" cy="3865289"/>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v"/>
            </a:pPr>
            <a:r>
              <a:rPr lang="en-GB" b="1" i="1" dirty="0">
                <a:latin typeface="Cambria" panose="02040503050406030204" pitchFamily="18" charset="0"/>
                <a:ea typeface="Calibri" panose="020F0502020204030204" pitchFamily="34" charset="0"/>
                <a:cs typeface="Times New Roman" panose="02020603050405020304" pitchFamily="18" charset="0"/>
              </a:rPr>
              <a:t>NEET is of global concern</a:t>
            </a:r>
            <a:r>
              <a:rPr lang="en-GB" dirty="0">
                <a:latin typeface="Cambria" panose="02040503050406030204" pitchFamily="18" charset="0"/>
                <a:ea typeface="Calibri" panose="020F0502020204030204" pitchFamily="34" charset="0"/>
                <a:cs typeface="Times New Roman" panose="02020603050405020304" pitchFamily="18" charset="0"/>
              </a:rPr>
              <a:t>, Europe is dominating the research (with the UK at top), </a:t>
            </a:r>
            <a:r>
              <a:rPr lang="en-GB" dirty="0" smtClean="0">
                <a:latin typeface="Cambria" panose="02040503050406030204" pitchFamily="18" charset="0"/>
                <a:ea typeface="Calibri" panose="020F0502020204030204" pitchFamily="34" charset="0"/>
                <a:cs typeface="Times New Roman" panose="02020603050405020304" pitchFamily="18" charset="0"/>
              </a:rPr>
              <a:t>accompanied </a:t>
            </a:r>
            <a:r>
              <a:rPr lang="en-GB" dirty="0">
                <a:latin typeface="Cambria" panose="02040503050406030204" pitchFamily="18" charset="0"/>
                <a:ea typeface="Calibri" panose="020F0502020204030204" pitchFamily="34" charset="0"/>
                <a:cs typeface="Times New Roman" panose="02020603050405020304" pitchFamily="18" charset="0"/>
              </a:rPr>
              <a:t>by many countries in Asia (predominantly Japan), Australia and New Zealand, USA and </a:t>
            </a:r>
            <a:r>
              <a:rPr lang="en-GB" dirty="0" smtClean="0">
                <a:latin typeface="Cambria" panose="02040503050406030204" pitchFamily="18" charset="0"/>
                <a:ea typeface="Calibri" panose="020F0502020204030204" pitchFamily="34" charset="0"/>
                <a:cs typeface="Times New Roman" panose="02020603050405020304" pitchFamily="18" charset="0"/>
              </a:rPr>
              <a:t>Mexico. </a:t>
            </a:r>
          </a:p>
          <a:p>
            <a:pPr lvl="0">
              <a:lnSpc>
                <a:spcPct val="107000"/>
              </a:lnSpc>
              <a:spcAft>
                <a:spcPts val="800"/>
              </a:spcAft>
            </a:pPr>
            <a:endParaRPr lang="en-GB" dirty="0">
              <a:latin typeface="Cambria" panose="020405030504060302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v"/>
            </a:pPr>
            <a:r>
              <a:rPr lang="en-GB" dirty="0">
                <a:latin typeface="Cambria" panose="02040503050406030204" pitchFamily="18" charset="0"/>
                <a:ea typeface="Calibri" panose="020F0502020204030204" pitchFamily="34" charset="0"/>
                <a:cs typeface="Times New Roman" panose="02020603050405020304" pitchFamily="18" charset="0"/>
              </a:rPr>
              <a:t>Also, </a:t>
            </a:r>
            <a:r>
              <a:rPr lang="en-GB" b="1" i="1" dirty="0">
                <a:latin typeface="Cambria" panose="02040503050406030204" pitchFamily="18" charset="0"/>
                <a:ea typeface="Calibri" panose="020F0502020204030204" pitchFamily="34" charset="0"/>
                <a:cs typeface="Times New Roman" panose="02020603050405020304" pitchFamily="18" charset="0"/>
              </a:rPr>
              <a:t>academia is showing a growing interest in NEET</a:t>
            </a:r>
            <a:r>
              <a:rPr lang="en-GB" dirty="0">
                <a:latin typeface="Cambria" panose="02040503050406030204" pitchFamily="18" charset="0"/>
                <a:ea typeface="Calibri" panose="020F0502020204030204" pitchFamily="34" charset="0"/>
                <a:cs typeface="Times New Roman" panose="02020603050405020304" pitchFamily="18" charset="0"/>
              </a:rPr>
              <a:t>, as publications increase steadily over time</a:t>
            </a:r>
            <a:r>
              <a:rPr lang="en-GB" dirty="0" smtClean="0">
                <a:latin typeface="Cambria" panose="02040503050406030204" pitchFamily="18" charset="0"/>
                <a:ea typeface="Calibri" panose="020F0502020204030204" pitchFamily="34" charset="0"/>
                <a:cs typeface="Times New Roman" panose="02020603050405020304" pitchFamily="18" charset="0"/>
              </a:rPr>
              <a:t>.</a:t>
            </a:r>
          </a:p>
          <a:p>
            <a:pPr marL="285750" lvl="0" indent="-285750">
              <a:lnSpc>
                <a:spcPct val="107000"/>
              </a:lnSpc>
              <a:spcAft>
                <a:spcPts val="800"/>
              </a:spcAft>
              <a:buFont typeface="Wingdings" panose="05000000000000000000" pitchFamily="2" charset="2"/>
              <a:buChar char="v"/>
            </a:pPr>
            <a:endParaRPr lang="en-GB" dirty="0">
              <a:latin typeface="Cambria" panose="020405030504060302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v"/>
            </a:pPr>
            <a:r>
              <a:rPr lang="en-GB" dirty="0">
                <a:latin typeface="Cambria" panose="02040503050406030204" pitchFamily="18" charset="0"/>
                <a:ea typeface="Calibri" panose="020F0502020204030204" pitchFamily="34" charset="0"/>
                <a:cs typeface="Times New Roman" panose="02020603050405020304" pitchFamily="18" charset="0"/>
              </a:rPr>
              <a:t>The most popular disciplines are </a:t>
            </a:r>
            <a:r>
              <a:rPr lang="en-GB" b="1" dirty="0">
                <a:latin typeface="Cambria" panose="02040503050406030204" pitchFamily="18" charset="0"/>
                <a:ea typeface="Calibri" panose="020F0502020204030204" pitchFamily="34" charset="0"/>
                <a:cs typeface="Times New Roman" panose="02020603050405020304" pitchFamily="18" charset="0"/>
              </a:rPr>
              <a:t>Social Sciences, </a:t>
            </a:r>
            <a:r>
              <a:rPr lang="en-GB" b="1" i="1" dirty="0">
                <a:latin typeface="Cambria" panose="02040503050406030204" pitchFamily="18" charset="0"/>
                <a:ea typeface="Calibri" panose="020F0502020204030204" pitchFamily="34" charset="0"/>
                <a:cs typeface="Times New Roman" panose="02020603050405020304" pitchFamily="18" charset="0"/>
              </a:rPr>
              <a:t>with Education and Youth Studies as primary subjects</a:t>
            </a:r>
            <a:r>
              <a:rPr lang="en-GB" b="1" dirty="0">
                <a:latin typeface="Cambria" panose="02040503050406030204" pitchFamily="18" charset="0"/>
                <a:ea typeface="Calibri" panose="020F0502020204030204" pitchFamily="34" charset="0"/>
                <a:cs typeface="Times New Roman" panose="02020603050405020304" pitchFamily="18" charset="0"/>
              </a:rPr>
              <a:t>. </a:t>
            </a:r>
            <a:endParaRPr lang="en-GB" b="1" dirty="0" smtClean="0">
              <a:latin typeface="Cambria" panose="02040503050406030204" pitchFamily="18" charset="0"/>
              <a:ea typeface="Calibri" panose="020F0502020204030204" pitchFamily="34" charset="0"/>
              <a:cs typeface="Times New Roman" panose="02020603050405020304" pitchFamily="18" charset="0"/>
            </a:endParaRPr>
          </a:p>
          <a:p>
            <a:pPr lvl="0">
              <a:lnSpc>
                <a:spcPct val="107000"/>
              </a:lnSpc>
              <a:spcAft>
                <a:spcPts val="800"/>
              </a:spcAft>
            </a:pPr>
            <a:r>
              <a:rPr lang="en-GB" dirty="0">
                <a:latin typeface="Cambria" panose="02040503050406030204" pitchFamily="18" charset="0"/>
                <a:ea typeface="Calibri" panose="020F0502020204030204" pitchFamily="34" charset="0"/>
                <a:cs typeface="Times New Roman" panose="02020603050405020304" pitchFamily="18" charset="0"/>
              </a:rPr>
              <a:t>(</a:t>
            </a:r>
            <a:r>
              <a:rPr lang="en-GB" dirty="0" smtClean="0">
                <a:latin typeface="Cambria" panose="02040503050406030204" pitchFamily="18" charset="0"/>
                <a:ea typeface="Calibri" panose="020F0502020204030204" pitchFamily="34" charset="0"/>
                <a:cs typeface="Times New Roman" panose="02020603050405020304" pitchFamily="18" charset="0"/>
              </a:rPr>
              <a:t>NEET </a:t>
            </a:r>
            <a:r>
              <a:rPr lang="en-GB" dirty="0">
                <a:latin typeface="Cambria" panose="02040503050406030204" pitchFamily="18" charset="0"/>
                <a:ea typeface="Calibri" panose="020F0502020204030204" pitchFamily="34" charset="0"/>
                <a:cs typeface="Times New Roman" panose="02020603050405020304" pitchFamily="18" charset="0"/>
              </a:rPr>
              <a:t>is </a:t>
            </a:r>
            <a:r>
              <a:rPr lang="en-GB" dirty="0" smtClean="0">
                <a:latin typeface="Cambria" panose="02040503050406030204" pitchFamily="18" charset="0"/>
                <a:ea typeface="Calibri" panose="020F0502020204030204" pitchFamily="34" charset="0"/>
                <a:cs typeface="Times New Roman" panose="02020603050405020304" pitchFamily="18" charset="0"/>
              </a:rPr>
              <a:t>also </a:t>
            </a:r>
            <a:r>
              <a:rPr lang="en-GB" dirty="0">
                <a:latin typeface="Cambria" panose="02040503050406030204" pitchFamily="18" charset="0"/>
                <a:ea typeface="Calibri" panose="020F0502020204030204" pitchFamily="34" charset="0"/>
                <a:cs typeface="Times New Roman" panose="02020603050405020304" pitchFamily="18" charset="0"/>
              </a:rPr>
              <a:t>of substantial interest in </a:t>
            </a:r>
            <a:r>
              <a:rPr lang="en-GB" dirty="0" smtClean="0">
                <a:latin typeface="Cambria" panose="02040503050406030204" pitchFamily="18" charset="0"/>
                <a:ea typeface="Calibri" panose="020F0502020204030204" pitchFamily="34" charset="0"/>
                <a:cs typeface="Times New Roman" panose="02020603050405020304" pitchFamily="18" charset="0"/>
              </a:rPr>
              <a:t>disciplines </a:t>
            </a:r>
            <a:r>
              <a:rPr lang="en-GB" dirty="0">
                <a:latin typeface="Cambria" panose="02040503050406030204" pitchFamily="18" charset="0"/>
                <a:ea typeface="Calibri" panose="020F0502020204030204" pitchFamily="34" charset="0"/>
                <a:cs typeface="Times New Roman" panose="02020603050405020304" pitchFamily="18" charset="0"/>
              </a:rPr>
              <a:t>such as Medicine and Health, Psychology, Sociology, Economics </a:t>
            </a:r>
            <a:r>
              <a:rPr lang="en-GB" dirty="0" smtClean="0">
                <a:latin typeface="Cambria" panose="02040503050406030204" pitchFamily="18" charset="0"/>
                <a:ea typeface="Calibri" panose="020F0502020204030204" pitchFamily="34" charset="0"/>
                <a:cs typeface="Times New Roman" panose="02020603050405020304" pitchFamily="18" charset="0"/>
              </a:rPr>
              <a:t>as well as </a:t>
            </a:r>
            <a:r>
              <a:rPr lang="en-GB" dirty="0">
                <a:latin typeface="Cambria" panose="02040503050406030204" pitchFamily="18" charset="0"/>
                <a:ea typeface="Calibri" panose="020F0502020204030204" pitchFamily="34" charset="0"/>
                <a:cs typeface="Times New Roman" panose="02020603050405020304" pitchFamily="18" charset="0"/>
              </a:rPr>
              <a:t>Arts and </a:t>
            </a:r>
            <a:r>
              <a:rPr lang="en-GB" dirty="0" smtClean="0">
                <a:latin typeface="Cambria" panose="02040503050406030204" pitchFamily="18" charset="0"/>
                <a:ea typeface="Calibri" panose="020F0502020204030204" pitchFamily="34" charset="0"/>
                <a:cs typeface="Times New Roman" panose="02020603050405020304" pitchFamily="18" charset="0"/>
              </a:rPr>
              <a:t>Humanities) </a:t>
            </a:r>
            <a:endParaRPr lang="en-US"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9563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62347" y="707132"/>
            <a:ext cx="5787442" cy="831131"/>
          </a:xfrm>
        </p:spPr>
        <p:txBody>
          <a:bodyPr>
            <a:normAutofit/>
          </a:bodyPr>
          <a:lstStyle/>
          <a:p>
            <a:r>
              <a:rPr lang="sv-SE" dirty="0">
                <a:latin typeface="Georgia" panose="02040502050405020303" pitchFamily="18" charset="0"/>
              </a:rPr>
              <a:t>Conference bonus </a:t>
            </a:r>
          </a:p>
        </p:txBody>
      </p:sp>
      <p:sp>
        <p:nvSpPr>
          <p:cNvPr id="2" name="Rektangel 1"/>
          <p:cNvSpPr/>
          <p:nvPr/>
        </p:nvSpPr>
        <p:spPr>
          <a:xfrm>
            <a:off x="949858" y="1774875"/>
            <a:ext cx="7509355" cy="3580339"/>
          </a:xfrm>
          <a:prstGeom prst="rect">
            <a:avLst/>
          </a:prstGeom>
        </p:spPr>
        <p:txBody>
          <a:bodyPr wrap="square">
            <a:spAutoFit/>
          </a:bodyPr>
          <a:lstStyle/>
          <a:p>
            <a:pPr lvl="0">
              <a:lnSpc>
                <a:spcPct val="107000"/>
              </a:lnSpc>
              <a:spcAft>
                <a:spcPts val="800"/>
              </a:spcAft>
            </a:pPr>
            <a:r>
              <a:rPr lang="en-US" dirty="0" smtClean="0">
                <a:latin typeface="Cambria" panose="02040503050406030204" pitchFamily="18" charset="0"/>
                <a:ea typeface="Calibri" panose="020F0502020204030204" pitchFamily="34" charset="0"/>
                <a:cs typeface="Times New Roman" panose="02020603050405020304" pitchFamily="18" charset="0"/>
              </a:rPr>
              <a:t>The articles can be sorted roughly into the following types:</a:t>
            </a:r>
          </a:p>
          <a:p>
            <a:pPr lvl="0">
              <a:lnSpc>
                <a:spcPct val="107000"/>
              </a:lnSpc>
              <a:spcAft>
                <a:spcPts val="800"/>
              </a:spcAft>
            </a:pPr>
            <a:endParaRPr lang="en-US" dirty="0">
              <a:latin typeface="Cambria" panose="020405030504060302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Evaluating (on programs, methods, policies)</a:t>
            </a: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Ethnographic </a:t>
            </a: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Macro-analytical (social policy, social politics)</a:t>
            </a: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Statistical – demographic- longitudinal</a:t>
            </a: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Medical/health oriented</a:t>
            </a:r>
          </a:p>
          <a:p>
            <a:pPr marL="285750" lvl="0" indent="-285750">
              <a:lnSpc>
                <a:spcPct val="107000"/>
              </a:lnSpc>
              <a:spcAft>
                <a:spcPts val="800"/>
              </a:spcAft>
              <a:buFont typeface="Wingdings" panose="05000000000000000000" pitchFamily="2" charset="2"/>
              <a:buChar char="v"/>
            </a:pPr>
            <a:r>
              <a:rPr lang="en-US" dirty="0" smtClean="0">
                <a:latin typeface="Cambria" panose="02040503050406030204" pitchFamily="18" charset="0"/>
                <a:ea typeface="Calibri" panose="020F0502020204030204" pitchFamily="34" charset="0"/>
                <a:cs typeface="Times New Roman" panose="02020603050405020304" pitchFamily="18" charset="0"/>
              </a:rPr>
              <a:t>Education, profession, career-oriented</a:t>
            </a:r>
          </a:p>
          <a:p>
            <a:pPr lvl="0">
              <a:lnSpc>
                <a:spcPct val="107000"/>
              </a:lnSpc>
              <a:spcAft>
                <a:spcPts val="800"/>
              </a:spcAft>
            </a:pPr>
            <a:endParaRPr lang="en-US"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925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1"/>
          <p:cNvSpPr>
            <a:spLocks noGrp="1"/>
          </p:cNvSpPr>
          <p:nvPr>
            <p:ph type="body" sz="quarter" idx="10"/>
          </p:nvPr>
        </p:nvSpPr>
        <p:spPr>
          <a:xfrm>
            <a:off x="1215292" y="919861"/>
            <a:ext cx="6803292" cy="3740061"/>
          </a:xfrm>
        </p:spPr>
        <p:txBody>
          <a:bodyPr>
            <a:normAutofit/>
          </a:bodyPr>
          <a:lstStyle/>
          <a:p>
            <a:r>
              <a:rPr lang="sv-SE" sz="6600" dirty="0" err="1">
                <a:latin typeface="Georgia" panose="02040502050405020303" pitchFamily="18" charset="0"/>
              </a:rPr>
              <a:t>Thank</a:t>
            </a:r>
            <a:r>
              <a:rPr lang="sv-SE" sz="6600" dirty="0">
                <a:latin typeface="Georgia" panose="02040502050405020303" pitchFamily="18" charset="0"/>
              </a:rPr>
              <a:t> </a:t>
            </a:r>
            <a:r>
              <a:rPr lang="sv-SE" sz="6600" dirty="0" err="1">
                <a:latin typeface="Georgia" panose="02040502050405020303" pitchFamily="18" charset="0"/>
              </a:rPr>
              <a:t>you</a:t>
            </a:r>
            <a:r>
              <a:rPr lang="sv-SE" sz="6600" dirty="0" smtClean="0">
                <a:latin typeface="Georgia" panose="02040502050405020303" pitchFamily="18" charset="0"/>
              </a:rPr>
              <a:t>!</a:t>
            </a:r>
          </a:p>
          <a:p>
            <a:endParaRPr lang="sv-SE" dirty="0" smtClean="0">
              <a:latin typeface="Georgia" panose="02040502050405020303" pitchFamily="18" charset="0"/>
            </a:endParaRPr>
          </a:p>
          <a:p>
            <a:r>
              <a:rPr lang="sv-SE" sz="2800" dirty="0" smtClean="0">
                <a:latin typeface="Georgia" panose="02040502050405020303" pitchFamily="18" charset="0"/>
              </a:rPr>
              <a:t>miriam.avorin@liu.se</a:t>
            </a:r>
            <a:endParaRPr lang="sv-SE" sz="2800" dirty="0">
              <a:latin typeface="Georgia" panose="02040502050405020303" pitchFamily="18" charset="0"/>
            </a:endParaRPr>
          </a:p>
        </p:txBody>
      </p:sp>
      <p:sp>
        <p:nvSpPr>
          <p:cNvPr id="2" name="textruta 1"/>
          <p:cNvSpPr txBox="1"/>
          <p:nvPr/>
        </p:nvSpPr>
        <p:spPr>
          <a:xfrm>
            <a:off x="2356337" y="3149823"/>
            <a:ext cx="7033848" cy="276999"/>
          </a:xfrm>
          <a:prstGeom prst="rect">
            <a:avLst/>
          </a:prstGeom>
          <a:noFill/>
        </p:spPr>
        <p:txBody>
          <a:bodyPr wrap="square" rtlCol="0">
            <a:spAutoFit/>
          </a:bodyPr>
          <a:lstStyle/>
          <a:p>
            <a:r>
              <a:rPr lang="en-GB" sz="1200" dirty="0" smtClean="0">
                <a:solidFill>
                  <a:schemeClr val="bg1"/>
                </a:solidFill>
                <a:latin typeface="Georgia"/>
                <a:cs typeface="Georgia"/>
              </a:rPr>
              <a:t>www.isv.liu.se/medarbetare-vid-isv/avorin-miriam/presentation</a:t>
            </a:r>
            <a:endParaRPr lang="en-GB" sz="1200" dirty="0">
              <a:solidFill>
                <a:schemeClr val="bg1"/>
              </a:solidFill>
              <a:latin typeface="Georgia"/>
              <a:cs typeface="Georgia"/>
            </a:endParaRPr>
          </a:p>
        </p:txBody>
      </p:sp>
    </p:spTree>
    <p:extLst>
      <p:ext uri="{BB962C8B-B14F-4D97-AF65-F5344CB8AC3E}">
        <p14:creationId xmlns:p14="http://schemas.microsoft.com/office/powerpoint/2010/main" val="1427217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4"/>
          <p:cNvSpPr>
            <a:spLocks noGrp="1"/>
          </p:cNvSpPr>
          <p:nvPr>
            <p:ph type="title"/>
          </p:nvPr>
        </p:nvSpPr>
        <p:spPr>
          <a:xfrm>
            <a:off x="509775" y="767326"/>
            <a:ext cx="7737588" cy="831131"/>
          </a:xfrm>
        </p:spPr>
        <p:txBody>
          <a:bodyPr/>
          <a:lstStyle/>
          <a:p>
            <a:r>
              <a:rPr lang="sv-SE" dirty="0">
                <a:latin typeface="Georgia" panose="02040502050405020303" pitchFamily="18" charset="0"/>
              </a:rPr>
              <a:t>A </a:t>
            </a:r>
            <a:r>
              <a:rPr lang="sv-SE" dirty="0" err="1">
                <a:latin typeface="Georgia" panose="02040502050405020303" pitchFamily="18" charset="0"/>
              </a:rPr>
              <a:t>doctoral</a:t>
            </a:r>
            <a:r>
              <a:rPr lang="sv-SE" dirty="0">
                <a:latin typeface="Georgia" panose="02040502050405020303" pitchFamily="18" charset="0"/>
              </a:rPr>
              <a:t> </a:t>
            </a:r>
            <a:r>
              <a:rPr lang="sv-SE" dirty="0" err="1">
                <a:latin typeface="Georgia" panose="02040502050405020303" pitchFamily="18" charset="0"/>
              </a:rPr>
              <a:t>compilation</a:t>
            </a:r>
            <a:r>
              <a:rPr lang="sv-SE" dirty="0">
                <a:latin typeface="Georgia" panose="02040502050405020303" pitchFamily="18" charset="0"/>
              </a:rPr>
              <a:t> </a:t>
            </a:r>
            <a:r>
              <a:rPr lang="sv-SE" dirty="0" err="1">
                <a:latin typeface="Georgia" panose="02040502050405020303" pitchFamily="18" charset="0"/>
              </a:rPr>
              <a:t>thesis</a:t>
            </a:r>
            <a:endParaRPr lang="sv-SE" dirty="0">
              <a:latin typeface="Georgia" panose="02040502050405020303" pitchFamily="18" charset="0"/>
            </a:endParaRPr>
          </a:p>
        </p:txBody>
      </p:sp>
      <p:sp>
        <p:nvSpPr>
          <p:cNvPr id="2" name="Rektangel 1"/>
          <p:cNvSpPr/>
          <p:nvPr/>
        </p:nvSpPr>
        <p:spPr>
          <a:xfrm>
            <a:off x="808892" y="1786267"/>
            <a:ext cx="7139354" cy="3477875"/>
          </a:xfrm>
          <a:prstGeom prst="rect">
            <a:avLst/>
          </a:prstGeom>
        </p:spPr>
        <p:txBody>
          <a:bodyPr wrap="square">
            <a:spAutoFit/>
          </a:bodyPr>
          <a:lstStyle/>
          <a:p>
            <a:pPr marL="342900" indent="-342900">
              <a:buFont typeface="Wingdings" panose="05000000000000000000" pitchFamily="2" charset="2"/>
              <a:buChar char="v"/>
            </a:pPr>
            <a:r>
              <a:rPr lang="en-GB" sz="2000" dirty="0">
                <a:latin typeface="Cambria" panose="02040503050406030204" pitchFamily="18" charset="0"/>
              </a:rPr>
              <a:t>W</a:t>
            </a:r>
            <a:r>
              <a:rPr lang="en-GB" sz="2000" dirty="0" smtClean="0">
                <a:latin typeface="Cambria" panose="02040503050406030204" pitchFamily="18" charset="0"/>
              </a:rPr>
              <a:t>orking title: </a:t>
            </a:r>
            <a:r>
              <a:rPr lang="en-GB" sz="2000" i="1" dirty="0" smtClean="0">
                <a:latin typeface="Cambria" panose="02040503050406030204" pitchFamily="18" charset="0"/>
              </a:rPr>
              <a:t>Constructing </a:t>
            </a:r>
            <a:r>
              <a:rPr lang="en-GB" sz="2000" i="1" dirty="0">
                <a:latin typeface="Cambria" panose="02040503050406030204" pitchFamily="18" charset="0"/>
              </a:rPr>
              <a:t>a group politically and socially – the case of ‘Young people not in employment, education or training’ (NEETs)</a:t>
            </a:r>
            <a:r>
              <a:rPr lang="en-GB" sz="2000" dirty="0">
                <a:latin typeface="Cambria" panose="02040503050406030204" pitchFamily="18" charset="0"/>
              </a:rPr>
              <a:t>. </a:t>
            </a:r>
            <a:endParaRPr lang="en-GB" sz="2000" dirty="0" smtClean="0">
              <a:latin typeface="Cambria" panose="02040503050406030204" pitchFamily="18" charset="0"/>
            </a:endParaRPr>
          </a:p>
          <a:p>
            <a:pPr marL="342900" indent="-342900">
              <a:buFont typeface="Wingdings" panose="05000000000000000000" pitchFamily="2" charset="2"/>
              <a:buChar char="v"/>
            </a:pPr>
            <a:endParaRPr lang="en-GB" sz="2000" dirty="0">
              <a:latin typeface="Cambria" panose="02040503050406030204" pitchFamily="18" charset="0"/>
            </a:endParaRPr>
          </a:p>
          <a:p>
            <a:pPr marL="342900" indent="-342900">
              <a:buFont typeface="Wingdings" panose="05000000000000000000" pitchFamily="2" charset="2"/>
              <a:buChar char="v"/>
            </a:pPr>
            <a:r>
              <a:rPr lang="en-GB" sz="2000" dirty="0" smtClean="0">
                <a:latin typeface="Cambria" panose="02040503050406030204" pitchFamily="18" charset="0"/>
              </a:rPr>
              <a:t>Focus: political </a:t>
            </a:r>
            <a:r>
              <a:rPr lang="en-GB" sz="2000" dirty="0">
                <a:latin typeface="Cambria" panose="02040503050406030204" pitchFamily="18" charset="0"/>
              </a:rPr>
              <a:t>and s</a:t>
            </a:r>
            <a:r>
              <a:rPr lang="en-GB" sz="2000" dirty="0" smtClean="0">
                <a:latin typeface="Cambria" panose="02040503050406030204" pitchFamily="18" charset="0"/>
              </a:rPr>
              <a:t>ocial construction (of NEETs)</a:t>
            </a:r>
          </a:p>
          <a:p>
            <a:pPr marL="342900" indent="-342900">
              <a:buFont typeface="Wingdings" panose="05000000000000000000" pitchFamily="2" charset="2"/>
              <a:buChar char="v"/>
            </a:pP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v"/>
            </a:pPr>
            <a:r>
              <a:rPr lang="en-GB" sz="2000" dirty="0">
                <a:latin typeface="Cambria" panose="02040503050406030204" pitchFamily="18" charset="0"/>
                <a:ea typeface="Calibri" panose="020F0502020204030204" pitchFamily="34" charset="0"/>
                <a:cs typeface="Times New Roman" panose="02020603050405020304" pitchFamily="18" charset="0"/>
              </a:rPr>
              <a:t>C</a:t>
            </a:r>
            <a:r>
              <a:rPr lang="en-GB" sz="2000" dirty="0" smtClean="0">
                <a:latin typeface="Cambria" panose="02040503050406030204" pitchFamily="18" charset="0"/>
                <a:ea typeface="Calibri" panose="020F0502020204030204" pitchFamily="34" charset="0"/>
                <a:cs typeface="Times New Roman" panose="02020603050405020304" pitchFamily="18" charset="0"/>
              </a:rPr>
              <a:t>ompilation </a:t>
            </a:r>
            <a:r>
              <a:rPr lang="en-GB" sz="2000" dirty="0">
                <a:latin typeface="Cambria" panose="02040503050406030204" pitchFamily="18" charset="0"/>
                <a:ea typeface="Calibri" panose="020F0502020204030204" pitchFamily="34" charset="0"/>
                <a:cs typeface="Times New Roman" panose="02020603050405020304" pitchFamily="18" charset="0"/>
              </a:rPr>
              <a:t>thesis </a:t>
            </a:r>
            <a:r>
              <a:rPr lang="en-GB" sz="2000"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r>
              <a:rPr lang="en-GB" sz="2000" dirty="0" smtClean="0">
                <a:latin typeface="Cambria" panose="02040503050406030204" pitchFamily="18" charset="0"/>
                <a:ea typeface="Calibri" panose="020F0502020204030204" pitchFamily="34" charset="0"/>
                <a:cs typeface="Times New Roman" panose="02020603050405020304" pitchFamily="18" charset="0"/>
              </a:rPr>
              <a:t> </a:t>
            </a:r>
            <a:r>
              <a:rPr lang="en-GB" sz="2000" dirty="0">
                <a:latin typeface="Cambria" panose="02040503050406030204" pitchFamily="18" charset="0"/>
                <a:ea typeface="Calibri" panose="020F0502020204030204" pitchFamily="34" charset="0"/>
                <a:cs typeface="Times New Roman" panose="02020603050405020304" pitchFamily="18" charset="0"/>
              </a:rPr>
              <a:t>four different articles/studies +</a:t>
            </a:r>
            <a:r>
              <a:rPr lang="en-GB" sz="2000" dirty="0" smtClean="0">
                <a:latin typeface="Cambria" panose="02040503050406030204" pitchFamily="18" charset="0"/>
                <a:ea typeface="Calibri" panose="020F0502020204030204" pitchFamily="34" charset="0"/>
                <a:cs typeface="Times New Roman" panose="02020603050405020304" pitchFamily="18" charset="0"/>
              </a:rPr>
              <a:t> </a:t>
            </a:r>
            <a:r>
              <a:rPr lang="en-GB" sz="2000" dirty="0">
                <a:latin typeface="Cambria" panose="02040503050406030204" pitchFamily="18" charset="0"/>
                <a:ea typeface="Calibri" panose="020F0502020204030204" pitchFamily="34" charset="0"/>
                <a:cs typeface="Times New Roman" panose="02020603050405020304" pitchFamily="18" charset="0"/>
              </a:rPr>
              <a:t>several summarising </a:t>
            </a:r>
            <a:r>
              <a:rPr lang="en-GB" sz="2000" dirty="0" smtClean="0">
                <a:latin typeface="Cambria" panose="02040503050406030204" pitchFamily="18" charset="0"/>
                <a:ea typeface="Calibri" panose="020F0502020204030204" pitchFamily="34" charset="0"/>
                <a:cs typeface="Times New Roman" panose="02020603050405020304" pitchFamily="18" charset="0"/>
              </a:rPr>
              <a:t>chapters.</a:t>
            </a: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v"/>
            </a:pPr>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v"/>
            </a:pPr>
            <a:r>
              <a:rPr lang="en-GB" sz="2000" dirty="0">
                <a:latin typeface="Cambria" panose="02040503050406030204" pitchFamily="18" charset="0"/>
                <a:ea typeface="Calibri" panose="020F0502020204030204" pitchFamily="34" charset="0"/>
                <a:cs typeface="Times New Roman" panose="02020603050405020304" pitchFamily="18" charset="0"/>
              </a:rPr>
              <a:t>O</a:t>
            </a:r>
            <a:r>
              <a:rPr lang="en-GB" sz="2000" dirty="0" smtClean="0">
                <a:latin typeface="Cambria" panose="02040503050406030204" pitchFamily="18" charset="0"/>
                <a:ea typeface="Calibri" panose="020F0502020204030204" pitchFamily="34" charset="0"/>
                <a:cs typeface="Times New Roman" panose="02020603050405020304" pitchFamily="18" charset="0"/>
              </a:rPr>
              <a:t>ngoing study (first article): how </a:t>
            </a:r>
            <a:r>
              <a:rPr lang="en-GB" sz="2000" dirty="0">
                <a:latin typeface="Cambria" panose="02040503050406030204" pitchFamily="18" charset="0"/>
                <a:ea typeface="Calibri" panose="020F0502020204030204" pitchFamily="34" charset="0"/>
                <a:cs typeface="Times New Roman" panose="02020603050405020304" pitchFamily="18" charset="0"/>
              </a:rPr>
              <a:t>academics socially construct the NEET group in different </a:t>
            </a:r>
            <a:r>
              <a:rPr lang="en-GB" sz="2000" dirty="0" smtClean="0">
                <a:latin typeface="Cambria" panose="02040503050406030204" pitchFamily="18" charset="0"/>
                <a:ea typeface="Calibri" panose="020F0502020204030204" pitchFamily="34" charset="0"/>
                <a:cs typeface="Times New Roman" panose="02020603050405020304" pitchFamily="18" charset="0"/>
              </a:rPr>
              <a:t>peer review </a:t>
            </a:r>
            <a:r>
              <a:rPr lang="en-GB" sz="2000" dirty="0">
                <a:latin typeface="Cambria" panose="02040503050406030204" pitchFamily="18" charset="0"/>
                <a:ea typeface="Calibri" panose="020F0502020204030204" pitchFamily="34" charset="0"/>
                <a:cs typeface="Times New Roman" panose="02020603050405020304" pitchFamily="18" charset="0"/>
              </a:rPr>
              <a:t>articles.</a:t>
            </a:r>
          </a:p>
        </p:txBody>
      </p:sp>
    </p:spTree>
    <p:extLst>
      <p:ext uri="{BB962C8B-B14F-4D97-AF65-F5344CB8AC3E}">
        <p14:creationId xmlns:p14="http://schemas.microsoft.com/office/powerpoint/2010/main" val="1241561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4"/>
          <p:cNvSpPr>
            <a:spLocks noGrp="1"/>
          </p:cNvSpPr>
          <p:nvPr>
            <p:ph type="title"/>
          </p:nvPr>
        </p:nvSpPr>
        <p:spPr>
          <a:xfrm>
            <a:off x="541641" y="583659"/>
            <a:ext cx="5841230" cy="831131"/>
          </a:xfrm>
        </p:spPr>
        <p:txBody>
          <a:bodyPr/>
          <a:lstStyle/>
          <a:p>
            <a:r>
              <a:rPr lang="sv-SE" dirty="0" smtClean="0">
                <a:latin typeface="Georgia" panose="02040502050405020303" pitchFamily="18" charset="0"/>
              </a:rPr>
              <a:t>Material &amp; </a:t>
            </a:r>
            <a:r>
              <a:rPr lang="sv-SE" dirty="0">
                <a:latin typeface="Georgia" panose="02040502050405020303" pitchFamily="18" charset="0"/>
              </a:rPr>
              <a:t>B</a:t>
            </a:r>
            <a:r>
              <a:rPr lang="sv-SE" dirty="0" smtClean="0">
                <a:latin typeface="Georgia" panose="02040502050405020303" pitchFamily="18" charset="0"/>
              </a:rPr>
              <a:t>asic info</a:t>
            </a:r>
            <a:endParaRPr lang="sv-SE" dirty="0">
              <a:latin typeface="Georgia" panose="02040502050405020303" pitchFamily="18" charset="0"/>
            </a:endParaRPr>
          </a:p>
        </p:txBody>
      </p:sp>
      <p:sp>
        <p:nvSpPr>
          <p:cNvPr id="10" name="Platshållare för text 8"/>
          <p:cNvSpPr txBox="1">
            <a:spLocks/>
          </p:cNvSpPr>
          <p:nvPr/>
        </p:nvSpPr>
        <p:spPr>
          <a:xfrm>
            <a:off x="685076" y="1830357"/>
            <a:ext cx="3316211" cy="406628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sv-SE" sz="2400" dirty="0">
              <a:latin typeface="Georgia" panose="02040502050405020303" pitchFamily="18" charset="0"/>
            </a:endParaRPr>
          </a:p>
        </p:txBody>
      </p:sp>
      <p:sp>
        <p:nvSpPr>
          <p:cNvPr id="2" name="Rektangel 1"/>
          <p:cNvSpPr/>
          <p:nvPr/>
        </p:nvSpPr>
        <p:spPr>
          <a:xfrm>
            <a:off x="808892" y="1414790"/>
            <a:ext cx="7139354" cy="4370427"/>
          </a:xfrm>
          <a:prstGeom prst="rect">
            <a:avLst/>
          </a:prstGeom>
        </p:spPr>
        <p:txBody>
          <a:bodyPr wrap="square">
            <a:spAutoFit/>
          </a:bodyPr>
          <a:lstStyle/>
          <a:p>
            <a:pPr marL="342900" indent="-342900">
              <a:buFont typeface="Wingdings" panose="05000000000000000000" pitchFamily="2" charset="2"/>
              <a:buChar char="v"/>
            </a:pPr>
            <a:r>
              <a:rPr lang="en-GB" sz="2000" dirty="0">
                <a:latin typeface="Cambria" panose="02040503050406030204" pitchFamily="18" charset="0"/>
              </a:rPr>
              <a:t>Over 150 peer reviewed articles written on or about the acronym NEET(s), published between 2008 – </a:t>
            </a:r>
            <a:r>
              <a:rPr lang="en-GB" sz="2000" dirty="0" smtClean="0">
                <a:latin typeface="Cambria" panose="02040503050406030204" pitchFamily="18" charset="0"/>
              </a:rPr>
              <a:t>2015. </a:t>
            </a:r>
            <a:endParaRPr lang="en-GB" sz="2000" dirty="0">
              <a:latin typeface="Cambria" panose="02040503050406030204" pitchFamily="18" charset="0"/>
            </a:endParaRPr>
          </a:p>
          <a:p>
            <a:pPr marL="342900" indent="-342900">
              <a:buFont typeface="Wingdings" panose="05000000000000000000" pitchFamily="2" charset="2"/>
              <a:buChar char="v"/>
            </a:pPr>
            <a:endParaRPr lang="en-GB" sz="2000" dirty="0" smtClean="0">
              <a:latin typeface="Cambria" panose="02040503050406030204" pitchFamily="18" charset="0"/>
            </a:endParaRPr>
          </a:p>
          <a:p>
            <a:pPr marL="342900" indent="-342900">
              <a:buFont typeface="Wingdings" panose="05000000000000000000" pitchFamily="2" charset="2"/>
              <a:buChar char="v"/>
            </a:pPr>
            <a:r>
              <a:rPr lang="en-GB" sz="2000" dirty="0" smtClean="0">
                <a:latin typeface="Cambria" panose="02040503050406030204" pitchFamily="18" charset="0"/>
              </a:rPr>
              <a:t>NEET </a:t>
            </a:r>
            <a:r>
              <a:rPr lang="en-GB" sz="2000" dirty="0">
                <a:latin typeface="Cambria" panose="02040503050406030204" pitchFamily="18" charset="0"/>
              </a:rPr>
              <a:t>stands for </a:t>
            </a:r>
            <a:r>
              <a:rPr lang="en-GB" sz="2000" b="1" i="1" dirty="0">
                <a:latin typeface="Cambria" panose="02040503050406030204" pitchFamily="18" charset="0"/>
              </a:rPr>
              <a:t>Not in Education, Employment or Training </a:t>
            </a:r>
            <a:r>
              <a:rPr lang="en-GB" sz="2000" dirty="0">
                <a:latin typeface="Cambria" panose="02040503050406030204" pitchFamily="18" charset="0"/>
              </a:rPr>
              <a:t>(referring to a young age group). </a:t>
            </a:r>
            <a:endParaRPr lang="en-GB" sz="2000" dirty="0" smtClean="0">
              <a:latin typeface="Cambria" panose="02040503050406030204" pitchFamily="18" charset="0"/>
            </a:endParaRPr>
          </a:p>
          <a:p>
            <a:pPr marL="342900" indent="-342900">
              <a:buFont typeface="Wingdings" panose="05000000000000000000" pitchFamily="2" charset="2"/>
              <a:buChar char="v"/>
            </a:pPr>
            <a:endParaRPr lang="en-GB" sz="2000" dirty="0">
              <a:latin typeface="Cambria" panose="02040503050406030204" pitchFamily="18" charset="0"/>
            </a:endParaRPr>
          </a:p>
          <a:p>
            <a:pPr marL="342900" indent="-342900">
              <a:buFont typeface="Wingdings" panose="05000000000000000000" pitchFamily="2" charset="2"/>
              <a:buChar char="v"/>
            </a:pPr>
            <a:r>
              <a:rPr lang="en-GB" sz="2000" dirty="0" smtClean="0">
                <a:latin typeface="Cambria" panose="02040503050406030204" pitchFamily="18" charset="0"/>
              </a:rPr>
              <a:t>NEET </a:t>
            </a:r>
            <a:r>
              <a:rPr lang="en-GB" sz="2000" dirty="0">
                <a:latin typeface="Cambria" panose="02040503050406030204" pitchFamily="18" charset="0"/>
              </a:rPr>
              <a:t>was first coined in the </a:t>
            </a:r>
            <a:r>
              <a:rPr lang="en-GB" sz="2000" dirty="0" smtClean="0">
                <a:latin typeface="Cambria" panose="02040503050406030204" pitchFamily="18" charset="0"/>
              </a:rPr>
              <a:t>UK, developed during the late 1980’s and </a:t>
            </a:r>
            <a:r>
              <a:rPr lang="en-GB" sz="2000" dirty="0">
                <a:latin typeface="Cambria" panose="02040503050406030204" pitchFamily="18" charset="0"/>
              </a:rPr>
              <a:t>firmly established as the only acceptable acronym to be used in the UK in 1999. </a:t>
            </a:r>
          </a:p>
          <a:p>
            <a:pPr marL="342900" indent="-342900">
              <a:buFont typeface="Wingdings" panose="05000000000000000000" pitchFamily="2" charset="2"/>
              <a:buChar char="v"/>
            </a:pPr>
            <a:endParaRPr lang="en-US" sz="2000" dirty="0">
              <a:latin typeface="Cambria" panose="02040503050406030204" pitchFamily="18" charset="0"/>
            </a:endParaRPr>
          </a:p>
          <a:p>
            <a:pPr marL="342900" indent="-342900">
              <a:buFont typeface="Wingdings" panose="05000000000000000000" pitchFamily="2" charset="2"/>
              <a:buChar char="v"/>
            </a:pPr>
            <a:r>
              <a:rPr lang="en-GB" sz="2000" dirty="0">
                <a:latin typeface="Cambria" panose="02040503050406030204" pitchFamily="18" charset="0"/>
              </a:rPr>
              <a:t>By ‘academia’, I am specifically referring to the body of scientific community expressed through the medium of articles published in peer reviewed journals. </a:t>
            </a:r>
            <a:endParaRPr lang="en-US" sz="2000" dirty="0">
              <a:latin typeface="Cambria" panose="020405030504060302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1631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4"/>
          <p:cNvSpPr>
            <a:spLocks noGrp="1"/>
          </p:cNvSpPr>
          <p:nvPr>
            <p:ph type="title"/>
          </p:nvPr>
        </p:nvSpPr>
        <p:spPr>
          <a:xfrm>
            <a:off x="272383" y="692782"/>
            <a:ext cx="7737588" cy="831131"/>
          </a:xfrm>
        </p:spPr>
        <p:txBody>
          <a:bodyPr/>
          <a:lstStyle/>
          <a:p>
            <a:r>
              <a:rPr lang="sv-SE" dirty="0">
                <a:latin typeface="Georgia" panose="02040502050405020303" pitchFamily="18" charset="0"/>
              </a:rPr>
              <a:t>Main research </a:t>
            </a:r>
            <a:r>
              <a:rPr lang="sv-SE" dirty="0" err="1">
                <a:latin typeface="Georgia" panose="02040502050405020303" pitchFamily="18" charset="0"/>
              </a:rPr>
              <a:t>question</a:t>
            </a:r>
            <a:endParaRPr lang="sv-SE" dirty="0">
              <a:latin typeface="Georgia" panose="02040502050405020303" pitchFamily="18" charset="0"/>
            </a:endParaRPr>
          </a:p>
        </p:txBody>
      </p:sp>
      <p:sp>
        <p:nvSpPr>
          <p:cNvPr id="10" name="Platshållare för text 8"/>
          <p:cNvSpPr txBox="1">
            <a:spLocks/>
          </p:cNvSpPr>
          <p:nvPr/>
        </p:nvSpPr>
        <p:spPr>
          <a:xfrm>
            <a:off x="641901" y="1830357"/>
            <a:ext cx="3316211" cy="406628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sv-SE" sz="2400" dirty="0">
              <a:latin typeface="Georgia" panose="02040502050405020303" pitchFamily="18" charset="0"/>
            </a:endParaRPr>
          </a:p>
        </p:txBody>
      </p:sp>
      <p:sp>
        <p:nvSpPr>
          <p:cNvPr id="2" name="Rektangel 1"/>
          <p:cNvSpPr/>
          <p:nvPr/>
        </p:nvSpPr>
        <p:spPr>
          <a:xfrm>
            <a:off x="1345401" y="1984394"/>
            <a:ext cx="6664570" cy="2554545"/>
          </a:xfrm>
          <a:prstGeom prst="rect">
            <a:avLst/>
          </a:prstGeom>
        </p:spPr>
        <p:txBody>
          <a:bodyPr wrap="square">
            <a:spAutoFit/>
          </a:bodyPr>
          <a:lstStyle/>
          <a:p>
            <a:r>
              <a:rPr lang="en-GB" sz="2800" b="1" i="1" dirty="0" smtClean="0">
                <a:latin typeface="Cambria" panose="02040503050406030204" pitchFamily="18" charset="0"/>
                <a:ea typeface="Calibri" panose="020F0502020204030204" pitchFamily="34" charset="0"/>
                <a:cs typeface="Times New Roman" panose="02020603050405020304" pitchFamily="18" charset="0"/>
              </a:rPr>
              <a:t>‘How is </a:t>
            </a:r>
            <a:r>
              <a:rPr lang="en-GB" sz="2800" b="1" i="1" dirty="0">
                <a:latin typeface="Cambria" panose="02040503050406030204" pitchFamily="18" charset="0"/>
                <a:ea typeface="Calibri" panose="020F0502020204030204" pitchFamily="34" charset="0"/>
                <a:cs typeface="Times New Roman" panose="02020603050405020304" pitchFamily="18" charset="0"/>
              </a:rPr>
              <a:t>NEET </a:t>
            </a:r>
            <a:r>
              <a:rPr lang="en-GB" sz="2800" b="1" i="1" dirty="0" smtClean="0">
                <a:latin typeface="Cambria" panose="02040503050406030204" pitchFamily="18" charset="0"/>
                <a:ea typeface="Calibri" panose="020F0502020204030204" pitchFamily="34" charset="0"/>
                <a:cs typeface="Times New Roman" panose="02020603050405020304" pitchFamily="18" charset="0"/>
              </a:rPr>
              <a:t>socially constructed </a:t>
            </a:r>
            <a:r>
              <a:rPr lang="en-GB" sz="2800" b="1" i="1" dirty="0">
                <a:latin typeface="Cambria" panose="02040503050406030204" pitchFamily="18" charset="0"/>
                <a:ea typeface="Calibri" panose="020F0502020204030204" pitchFamily="34" charset="0"/>
                <a:cs typeface="Times New Roman" panose="02020603050405020304" pitchFamily="18" charset="0"/>
              </a:rPr>
              <a:t>as a group </a:t>
            </a:r>
            <a:r>
              <a:rPr lang="en-GB" sz="2800" b="1" i="1" dirty="0" smtClean="0">
                <a:latin typeface="Cambria" panose="02040503050406030204" pitchFamily="18" charset="0"/>
                <a:ea typeface="Calibri" panose="020F0502020204030204" pitchFamily="34" charset="0"/>
                <a:cs typeface="Times New Roman" panose="02020603050405020304" pitchFamily="18" charset="0"/>
              </a:rPr>
              <a:t>and associated </a:t>
            </a:r>
            <a:r>
              <a:rPr lang="en-GB" sz="2800" b="1" i="1" dirty="0">
                <a:latin typeface="Cambria" panose="02040503050406030204" pitchFamily="18" charset="0"/>
                <a:ea typeface="Calibri" panose="020F0502020204030204" pitchFamily="34" charset="0"/>
                <a:cs typeface="Times New Roman" panose="02020603050405020304" pitchFamily="18" charset="0"/>
              </a:rPr>
              <a:t>to social problems?’</a:t>
            </a:r>
            <a:r>
              <a:rPr lang="en-GB" sz="2800" dirty="0">
                <a:latin typeface="Cambria" panose="02040503050406030204" pitchFamily="18" charset="0"/>
                <a:ea typeface="Calibri" panose="020F0502020204030204" pitchFamily="34" charset="0"/>
                <a:cs typeface="Times New Roman" panose="02020603050405020304" pitchFamily="18" charset="0"/>
              </a:rPr>
              <a:t> </a:t>
            </a:r>
          </a:p>
          <a:p>
            <a:endParaRPr lang="en-GB" dirty="0">
              <a:latin typeface="Cambria" panose="02040503050406030204" pitchFamily="18" charset="0"/>
              <a:ea typeface="Calibri" panose="020F0502020204030204" pitchFamily="34" charset="0"/>
              <a:cs typeface="Times New Roman" panose="02020603050405020304" pitchFamily="18" charset="0"/>
            </a:endParaRPr>
          </a:p>
          <a:p>
            <a:r>
              <a:rPr lang="en-GB" sz="2000" dirty="0">
                <a:latin typeface="Cambria" panose="02040503050406030204" pitchFamily="18" charset="0"/>
                <a:ea typeface="Calibri" panose="020F0502020204030204" pitchFamily="34" charset="0"/>
                <a:cs typeface="Times New Roman" panose="02020603050405020304" pitchFamily="18" charset="0"/>
              </a:rPr>
              <a:t>	Focus lies on how NEETs are defined, described and referenced to </a:t>
            </a:r>
            <a:r>
              <a:rPr lang="en-GB" sz="2000" dirty="0" smtClean="0">
                <a:latin typeface="Cambria" panose="02040503050406030204" pitchFamily="18" charset="0"/>
                <a:ea typeface="Calibri" panose="020F0502020204030204" pitchFamily="34" charset="0"/>
                <a:cs typeface="Times New Roman" panose="02020603050405020304" pitchFamily="18" charset="0"/>
              </a:rPr>
              <a:t>social problems </a:t>
            </a:r>
            <a:r>
              <a:rPr lang="en-GB" sz="2000" dirty="0">
                <a:latin typeface="Cambria" panose="02040503050406030204" pitchFamily="18" charset="0"/>
                <a:ea typeface="Calibri" panose="020F0502020204030204" pitchFamily="34" charset="0"/>
                <a:cs typeface="Times New Roman" panose="02020603050405020304" pitchFamily="18" charset="0"/>
              </a:rPr>
              <a:t>in the selected material. </a:t>
            </a:r>
          </a:p>
          <a:p>
            <a:endParaRPr lang="en-GB"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9644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4"/>
          <p:cNvSpPr>
            <a:spLocks noGrp="1"/>
          </p:cNvSpPr>
          <p:nvPr>
            <p:ph type="title"/>
          </p:nvPr>
        </p:nvSpPr>
        <p:spPr>
          <a:xfrm>
            <a:off x="380276" y="846235"/>
            <a:ext cx="5572289" cy="831131"/>
          </a:xfrm>
        </p:spPr>
        <p:txBody>
          <a:bodyPr/>
          <a:lstStyle/>
          <a:p>
            <a:r>
              <a:rPr lang="sv-SE" dirty="0" err="1">
                <a:latin typeface="Georgia" panose="02040502050405020303" pitchFamily="18" charset="0"/>
              </a:rPr>
              <a:t>Theoretical</a:t>
            </a:r>
            <a:r>
              <a:rPr lang="sv-SE" dirty="0">
                <a:latin typeface="Georgia" panose="02040502050405020303" pitchFamily="18" charset="0"/>
              </a:rPr>
              <a:t> </a:t>
            </a:r>
            <a:r>
              <a:rPr lang="sv-SE" dirty="0" err="1">
                <a:latin typeface="Georgia" panose="02040502050405020303" pitchFamily="18" charset="0"/>
              </a:rPr>
              <a:t>framework</a:t>
            </a:r>
            <a:endParaRPr lang="sv-SE" dirty="0">
              <a:latin typeface="Georgia" panose="02040502050405020303" pitchFamily="18" charset="0"/>
            </a:endParaRPr>
          </a:p>
        </p:txBody>
      </p:sp>
      <p:sp>
        <p:nvSpPr>
          <p:cNvPr id="10" name="Platshållare för text 8"/>
          <p:cNvSpPr txBox="1">
            <a:spLocks/>
          </p:cNvSpPr>
          <p:nvPr/>
        </p:nvSpPr>
        <p:spPr>
          <a:xfrm>
            <a:off x="685076" y="1830357"/>
            <a:ext cx="3316211" cy="406628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sv-SE" sz="2400" dirty="0">
              <a:latin typeface="Georgia" panose="02040502050405020303" pitchFamily="18" charset="0"/>
            </a:endParaRPr>
          </a:p>
        </p:txBody>
      </p:sp>
      <p:sp>
        <p:nvSpPr>
          <p:cNvPr id="2" name="Rektangel 1"/>
          <p:cNvSpPr/>
          <p:nvPr/>
        </p:nvSpPr>
        <p:spPr>
          <a:xfrm>
            <a:off x="808892" y="2136339"/>
            <a:ext cx="6664570" cy="2800767"/>
          </a:xfrm>
          <a:prstGeom prst="rect">
            <a:avLst/>
          </a:prstGeom>
        </p:spPr>
        <p:txBody>
          <a:bodyPr wrap="square">
            <a:spAutoFit/>
          </a:bodyPr>
          <a:lstStyle/>
          <a:p>
            <a:pPr marL="342900" indent="-342900">
              <a:buFont typeface="Wingdings" panose="05000000000000000000" pitchFamily="2" charset="2"/>
              <a:buChar char="v"/>
            </a:pPr>
            <a:r>
              <a:rPr lang="en-GB" sz="2000" dirty="0">
                <a:latin typeface="Cambria" panose="02040503050406030204" pitchFamily="18" charset="0"/>
                <a:ea typeface="Calibri" panose="020F0502020204030204" pitchFamily="34" charset="0"/>
                <a:cs typeface="Times New Roman" panose="02020603050405020304" pitchFamily="18" charset="0"/>
              </a:rPr>
              <a:t>Theoretical </a:t>
            </a:r>
            <a:r>
              <a:rPr lang="en-GB" sz="2000" dirty="0" smtClean="0">
                <a:latin typeface="Cambria" panose="02040503050406030204" pitchFamily="18" charset="0"/>
                <a:ea typeface="Calibri" panose="020F0502020204030204" pitchFamily="34" charset="0"/>
                <a:cs typeface="Times New Roman" panose="02020603050405020304" pitchFamily="18" charset="0"/>
              </a:rPr>
              <a:t>discussions on </a:t>
            </a:r>
            <a:r>
              <a:rPr lang="en-GB" sz="2000" dirty="0">
                <a:latin typeface="Cambria" panose="02040503050406030204" pitchFamily="18" charset="0"/>
                <a:ea typeface="Calibri" panose="020F0502020204030204" pitchFamily="34" charset="0"/>
                <a:cs typeface="Times New Roman" panose="02020603050405020304" pitchFamily="18" charset="0"/>
              </a:rPr>
              <a:t>discourse and </a:t>
            </a:r>
            <a:r>
              <a:rPr lang="en-GB" sz="2000" dirty="0" smtClean="0">
                <a:latin typeface="Cambria" panose="02040503050406030204" pitchFamily="18" charset="0"/>
                <a:ea typeface="Calibri" panose="020F0502020204030204" pitchFamily="34" charset="0"/>
                <a:cs typeface="Times New Roman" panose="02020603050405020304" pitchFamily="18" charset="0"/>
              </a:rPr>
              <a:t>social </a:t>
            </a:r>
            <a:r>
              <a:rPr lang="en-GB" sz="2000" dirty="0">
                <a:latin typeface="Cambria" panose="02040503050406030204" pitchFamily="18" charset="0"/>
                <a:ea typeface="Calibri" panose="020F0502020204030204" pitchFamily="34" charset="0"/>
                <a:cs typeface="Times New Roman" panose="02020603050405020304" pitchFamily="18" charset="0"/>
              </a:rPr>
              <a:t>c</a:t>
            </a:r>
            <a:r>
              <a:rPr lang="en-GB" sz="2000" dirty="0" smtClean="0">
                <a:latin typeface="Cambria" panose="02040503050406030204" pitchFamily="18" charset="0"/>
                <a:ea typeface="Calibri" panose="020F0502020204030204" pitchFamily="34" charset="0"/>
                <a:cs typeface="Times New Roman" panose="02020603050405020304" pitchFamily="18" charset="0"/>
              </a:rPr>
              <a:t>onstructionist perspectives.</a:t>
            </a:r>
          </a:p>
          <a:p>
            <a:endParaRPr lang="en-GB" sz="2000" dirty="0" smtClean="0">
              <a:latin typeface="Cambria" panose="02040503050406030204" pitchFamily="18" charset="0"/>
              <a:ea typeface="Calibri" panose="020F0502020204030204" pitchFamily="34" charset="0"/>
              <a:cs typeface="Times New Roman" panose="02020603050405020304" pitchFamily="18" charset="0"/>
            </a:endParaRPr>
          </a:p>
          <a:p>
            <a:endParaRPr lang="en-GB" sz="2000" dirty="0">
              <a:latin typeface="Cambria" panose="02040503050406030204" pitchFamily="18"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v"/>
            </a:pPr>
            <a:r>
              <a:rPr lang="en-GB" sz="2000" dirty="0">
                <a:latin typeface="Cambria" panose="02040503050406030204" pitchFamily="18" charset="0"/>
                <a:ea typeface="Calibri" panose="020F0502020204030204" pitchFamily="34" charset="0"/>
                <a:cs typeface="Times New Roman" panose="02020603050405020304" pitchFamily="18" charset="0"/>
              </a:rPr>
              <a:t>Theories focusing specifically on ‘ social problems’ in a social constructionist </a:t>
            </a:r>
            <a:r>
              <a:rPr lang="en-GB" sz="2000" dirty="0" smtClean="0">
                <a:latin typeface="Cambria" panose="02040503050406030204" pitchFamily="18" charset="0"/>
                <a:ea typeface="Calibri" panose="020F0502020204030204" pitchFamily="34" charset="0"/>
                <a:cs typeface="Times New Roman" panose="02020603050405020304" pitchFamily="18" charset="0"/>
              </a:rPr>
              <a:t>view</a:t>
            </a:r>
          </a:p>
          <a:p>
            <a:endParaRPr lang="en-GB" sz="2000" dirty="0" smtClean="0">
              <a:latin typeface="Cambria" panose="02040503050406030204" pitchFamily="18" charset="0"/>
              <a:ea typeface="Calibri" panose="020F0502020204030204" pitchFamily="34" charset="0"/>
              <a:cs typeface="Times New Roman" panose="02020603050405020304" pitchFamily="18" charset="0"/>
            </a:endParaRPr>
          </a:p>
          <a:p>
            <a:endParaRPr lang="en-US" dirty="0"/>
          </a:p>
          <a:p>
            <a:endParaRPr lang="en-GB"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3338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4"/>
          <p:cNvSpPr>
            <a:spLocks noGrp="1"/>
          </p:cNvSpPr>
          <p:nvPr>
            <p:ph type="title"/>
          </p:nvPr>
        </p:nvSpPr>
        <p:spPr>
          <a:xfrm>
            <a:off x="465452" y="508245"/>
            <a:ext cx="7737588" cy="970252"/>
          </a:xfrm>
        </p:spPr>
        <p:txBody>
          <a:bodyPr>
            <a:normAutofit fontScale="90000"/>
          </a:bodyPr>
          <a:lstStyle/>
          <a:p>
            <a:r>
              <a:rPr lang="sv-SE" dirty="0">
                <a:latin typeface="Georgia" panose="02040502050405020303" pitchFamily="18" charset="0"/>
              </a:rPr>
              <a:t>NEET – a </a:t>
            </a:r>
            <a:r>
              <a:rPr lang="sv-SE" dirty="0" err="1">
                <a:latin typeface="Georgia" panose="02040502050405020303" pitchFamily="18" charset="0"/>
              </a:rPr>
              <a:t>discussion</a:t>
            </a:r>
            <a:r>
              <a:rPr lang="sv-SE" dirty="0">
                <a:latin typeface="Georgia" panose="02040502050405020303" pitchFamily="18" charset="0"/>
              </a:rPr>
              <a:t> on </a:t>
            </a:r>
            <a:r>
              <a:rPr lang="sv-SE" dirty="0" err="1">
                <a:latin typeface="Georgia" panose="02040502050405020303" pitchFamily="18" charset="0"/>
              </a:rPr>
              <a:t>assumptions</a:t>
            </a:r>
            <a:r>
              <a:rPr lang="sv-SE" dirty="0">
                <a:latin typeface="Georgia" panose="02040502050405020303" pitchFamily="18" charset="0"/>
              </a:rPr>
              <a:t> and </a:t>
            </a:r>
            <a:r>
              <a:rPr lang="sv-SE" dirty="0" err="1">
                <a:latin typeface="Georgia" panose="02040502050405020303" pitchFamily="18" charset="0"/>
              </a:rPr>
              <a:t>use</a:t>
            </a:r>
            <a:r>
              <a:rPr lang="sv-SE" dirty="0">
                <a:latin typeface="Georgia" panose="02040502050405020303" pitchFamily="18" charset="0"/>
              </a:rPr>
              <a:t> </a:t>
            </a:r>
            <a:r>
              <a:rPr lang="sv-SE" dirty="0" err="1">
                <a:latin typeface="Georgia" panose="02040502050405020303" pitchFamily="18" charset="0"/>
              </a:rPr>
              <a:t>of</a:t>
            </a:r>
            <a:r>
              <a:rPr lang="sv-SE" dirty="0">
                <a:latin typeface="Georgia" panose="02040502050405020303" pitchFamily="18" charset="0"/>
              </a:rPr>
              <a:t> the </a:t>
            </a:r>
            <a:r>
              <a:rPr lang="sv-SE" dirty="0" err="1">
                <a:latin typeface="Georgia" panose="02040502050405020303" pitchFamily="18" charset="0"/>
              </a:rPr>
              <a:t>acronym</a:t>
            </a:r>
            <a:endParaRPr lang="sv-SE" dirty="0">
              <a:latin typeface="Georgia" panose="02040502050405020303" pitchFamily="18" charset="0"/>
            </a:endParaRPr>
          </a:p>
        </p:txBody>
      </p:sp>
      <p:sp>
        <p:nvSpPr>
          <p:cNvPr id="10" name="Platshållare för text 8"/>
          <p:cNvSpPr txBox="1">
            <a:spLocks/>
          </p:cNvSpPr>
          <p:nvPr/>
        </p:nvSpPr>
        <p:spPr>
          <a:xfrm>
            <a:off x="685076" y="1830357"/>
            <a:ext cx="3316211" cy="406628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sv-SE" sz="2400" dirty="0">
              <a:latin typeface="Georgia" panose="02040502050405020303" pitchFamily="18" charset="0"/>
            </a:endParaRPr>
          </a:p>
        </p:txBody>
      </p:sp>
      <p:sp>
        <p:nvSpPr>
          <p:cNvPr id="2" name="Rektangel 1"/>
          <p:cNvSpPr/>
          <p:nvPr/>
        </p:nvSpPr>
        <p:spPr>
          <a:xfrm>
            <a:off x="904700" y="1693676"/>
            <a:ext cx="7298340" cy="3785652"/>
          </a:xfrm>
          <a:prstGeom prst="rect">
            <a:avLst/>
          </a:prstGeom>
        </p:spPr>
        <p:txBody>
          <a:bodyPr wrap="square">
            <a:spAutoFit/>
          </a:bodyPr>
          <a:lstStyle/>
          <a:p>
            <a:r>
              <a:rPr lang="en-GB" dirty="0">
                <a:latin typeface="Cambria" panose="02040503050406030204" pitchFamily="18" charset="0"/>
                <a:ea typeface="Calibri" panose="020F0502020204030204" pitchFamily="34" charset="0"/>
                <a:cs typeface="Times New Roman" panose="02020603050405020304" pitchFamily="18" charset="0"/>
              </a:rPr>
              <a:t>According to Andy Furlong*, NEET is both too wide and too narrow to be used as an accurate tool for identifying marginalised young people in need of different benefit/social provisions. </a:t>
            </a:r>
          </a:p>
          <a:p>
            <a:endParaRPr lang="en-GB" dirty="0">
              <a:latin typeface="Cambria" panose="02040503050406030204" pitchFamily="18" charset="0"/>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à"/>
            </a:pPr>
            <a:r>
              <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Assumption: we want to use ‘NEET’ as a category to identify “troubled youth</a:t>
            </a:r>
            <a:r>
              <a:rPr lang="en-GB"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p>
          <a:p>
            <a:pPr lvl="1"/>
            <a:endPar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endParaRPr>
          </a:p>
          <a:p>
            <a:pPr marL="742950" lvl="1" indent="-285750">
              <a:buFont typeface="Wingdings" panose="05000000000000000000" pitchFamily="2" charset="2"/>
              <a:buChar char="à"/>
            </a:pPr>
            <a:r>
              <a:rPr lang="en-GB"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With that purpose, </a:t>
            </a:r>
            <a:r>
              <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the NEET acronym is not entirely adequate</a:t>
            </a:r>
          </a:p>
          <a:p>
            <a:endPar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endParaRPr>
          </a:p>
          <a:p>
            <a:r>
              <a:rPr lang="en-GB"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Main </a:t>
            </a:r>
            <a:r>
              <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focus is thus: </a:t>
            </a:r>
            <a:r>
              <a:rPr lang="en-GB" b="1"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purpose</a:t>
            </a:r>
            <a:r>
              <a:rPr lang="en-GB" dirty="0" smtClean="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  </a:t>
            </a:r>
            <a:r>
              <a:rPr lang="en-GB" b="1"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assumptions</a:t>
            </a:r>
            <a:r>
              <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 and </a:t>
            </a:r>
            <a:r>
              <a:rPr lang="en-GB" b="1"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associating a group</a:t>
            </a:r>
            <a:r>
              <a:rPr lang="en-GB"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 </a:t>
            </a:r>
            <a:r>
              <a:rPr lang="en-GB" b="1" dirty="0">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to certain ideas/notions/preconceptions</a:t>
            </a:r>
          </a:p>
          <a:p>
            <a:endParaRPr lang="en-GB"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r>
              <a:rPr lang="en-GB" sz="1200"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GB" sz="1200" dirty="0"/>
              <a:t>Furlong, A. 2006. “Not a Very NEET Solution: Representing Problematic Labour Market Transitions among Early School-Leavers.” </a:t>
            </a:r>
            <a:r>
              <a:rPr lang="en-GB" sz="1200" i="1" dirty="0"/>
              <a:t>Work, Employment &amp; Society</a:t>
            </a:r>
            <a:r>
              <a:rPr lang="en-GB" sz="1200" dirty="0"/>
              <a:t> 20(3): 553–569.</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573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86321" y="766838"/>
            <a:ext cx="7737588" cy="831131"/>
          </a:xfrm>
        </p:spPr>
        <p:txBody>
          <a:bodyPr/>
          <a:lstStyle/>
          <a:p>
            <a:r>
              <a:rPr lang="sv-SE" dirty="0">
                <a:latin typeface="Georgia" panose="02040502050405020303" pitchFamily="18" charset="0"/>
              </a:rPr>
              <a:t>Data </a:t>
            </a:r>
            <a:r>
              <a:rPr lang="sv-SE" dirty="0" err="1">
                <a:latin typeface="Georgia" panose="02040502050405020303" pitchFamily="18" charset="0"/>
              </a:rPr>
              <a:t>selection</a:t>
            </a:r>
            <a:r>
              <a:rPr lang="sv-SE" dirty="0">
                <a:latin typeface="Georgia" panose="02040502050405020303" pitchFamily="18" charset="0"/>
              </a:rPr>
              <a:t> process</a:t>
            </a:r>
          </a:p>
        </p:txBody>
      </p:sp>
      <p:sp>
        <p:nvSpPr>
          <p:cNvPr id="2" name="Rektangel 1"/>
          <p:cNvSpPr/>
          <p:nvPr/>
        </p:nvSpPr>
        <p:spPr>
          <a:xfrm>
            <a:off x="764724" y="2015167"/>
            <a:ext cx="7140078" cy="3785652"/>
          </a:xfrm>
          <a:prstGeom prst="rect">
            <a:avLst/>
          </a:prstGeom>
        </p:spPr>
        <p:txBody>
          <a:bodyPr wrap="square">
            <a:spAutoFit/>
          </a:bodyPr>
          <a:lstStyle/>
          <a:p>
            <a:pPr marL="742950" lvl="1" indent="-285750">
              <a:buFont typeface="Wingdings" panose="05000000000000000000" pitchFamily="2" charset="2"/>
              <a:buChar char="v"/>
            </a:pPr>
            <a:r>
              <a:rPr lang="sv-SE" sz="2000" dirty="0" err="1">
                <a:latin typeface="Cambria" panose="02040503050406030204" pitchFamily="18" charset="0"/>
              </a:rPr>
              <a:t>Using</a:t>
            </a:r>
            <a:r>
              <a:rPr lang="sv-SE" sz="2000" dirty="0">
                <a:latin typeface="Cambria" panose="02040503050406030204" pitchFamily="18" charset="0"/>
              </a:rPr>
              <a:t> </a:t>
            </a:r>
            <a:r>
              <a:rPr lang="sv-SE" sz="2000" dirty="0" err="1">
                <a:latin typeface="Cambria" panose="02040503050406030204" pitchFamily="18" charset="0"/>
              </a:rPr>
              <a:t>two</a:t>
            </a:r>
            <a:r>
              <a:rPr lang="sv-SE" sz="2000" dirty="0">
                <a:latin typeface="Cambria" panose="02040503050406030204" pitchFamily="18" charset="0"/>
              </a:rPr>
              <a:t> different </a:t>
            </a:r>
            <a:r>
              <a:rPr lang="sv-SE" sz="2000" dirty="0" err="1">
                <a:latin typeface="Cambria" panose="02040503050406030204" pitchFamily="18" charset="0"/>
              </a:rPr>
              <a:t>databases</a:t>
            </a:r>
            <a:r>
              <a:rPr lang="sv-SE" sz="2000" dirty="0">
                <a:latin typeface="Cambria" panose="02040503050406030204" pitchFamily="18" charset="0"/>
              </a:rPr>
              <a:t>: </a:t>
            </a:r>
            <a:r>
              <a:rPr lang="sv-SE" sz="2000" i="1" dirty="0" err="1">
                <a:latin typeface="Cambria" panose="02040503050406030204" pitchFamily="18" charset="0"/>
              </a:rPr>
              <a:t>Scopus</a:t>
            </a:r>
            <a:r>
              <a:rPr lang="sv-SE" sz="2000" i="1" dirty="0">
                <a:latin typeface="Cambria" panose="02040503050406030204" pitchFamily="18" charset="0"/>
              </a:rPr>
              <a:t> </a:t>
            </a:r>
            <a:r>
              <a:rPr lang="sv-SE" sz="2000" dirty="0">
                <a:latin typeface="Cambria" panose="02040503050406030204" pitchFamily="18" charset="0"/>
              </a:rPr>
              <a:t>and </a:t>
            </a:r>
            <a:r>
              <a:rPr lang="sv-SE" sz="2000" i="1" dirty="0">
                <a:latin typeface="Cambria" panose="02040503050406030204" pitchFamily="18" charset="0"/>
              </a:rPr>
              <a:t>Web </a:t>
            </a:r>
            <a:r>
              <a:rPr lang="sv-SE" sz="2000" i="1" dirty="0" err="1">
                <a:latin typeface="Cambria" panose="02040503050406030204" pitchFamily="18" charset="0"/>
              </a:rPr>
              <a:t>of</a:t>
            </a:r>
            <a:r>
              <a:rPr lang="sv-SE" sz="2000" i="1" dirty="0">
                <a:latin typeface="Cambria" panose="02040503050406030204" pitchFamily="18" charset="0"/>
              </a:rPr>
              <a:t> Science</a:t>
            </a:r>
            <a:r>
              <a:rPr lang="sv-SE" sz="2000" dirty="0" smtClean="0">
                <a:latin typeface="Cambria" panose="02040503050406030204" pitchFamily="18" charset="0"/>
              </a:rPr>
              <a:t>.</a:t>
            </a:r>
          </a:p>
          <a:p>
            <a:pPr marL="742950" lvl="1" indent="-285750">
              <a:buFont typeface="Wingdings" panose="05000000000000000000" pitchFamily="2" charset="2"/>
              <a:buChar char="v"/>
            </a:pPr>
            <a:endParaRPr lang="sv-SE" sz="2000" dirty="0">
              <a:latin typeface="Cambria" panose="02040503050406030204" pitchFamily="18" charset="0"/>
            </a:endParaRPr>
          </a:p>
          <a:p>
            <a:pPr marL="742950" lvl="1" indent="-285750">
              <a:buFont typeface="Wingdings" panose="05000000000000000000" pitchFamily="2" charset="2"/>
              <a:buChar char="v"/>
            </a:pPr>
            <a:r>
              <a:rPr lang="sv-SE" sz="2000" dirty="0">
                <a:latin typeface="Cambria" panose="02040503050406030204" pitchFamily="18" charset="0"/>
              </a:rPr>
              <a:t>Delimitations in </a:t>
            </a:r>
            <a:r>
              <a:rPr lang="sv-SE" sz="2000" dirty="0" err="1">
                <a:latin typeface="Cambria" panose="02040503050406030204" pitchFamily="18" charset="0"/>
              </a:rPr>
              <a:t>time</a:t>
            </a:r>
            <a:r>
              <a:rPr lang="sv-SE" sz="2000" dirty="0">
                <a:latin typeface="Cambria" panose="02040503050406030204" pitchFamily="18" charset="0"/>
              </a:rPr>
              <a:t> </a:t>
            </a:r>
            <a:r>
              <a:rPr lang="sv-SE" sz="2000" dirty="0" err="1">
                <a:latin typeface="Cambria" panose="02040503050406030204" pitchFamily="18" charset="0"/>
              </a:rPr>
              <a:t>frame</a:t>
            </a:r>
            <a:r>
              <a:rPr lang="sv-SE" sz="2000" dirty="0">
                <a:latin typeface="Cambria" panose="02040503050406030204" pitchFamily="18" charset="0"/>
              </a:rPr>
              <a:t>: </a:t>
            </a:r>
            <a:r>
              <a:rPr lang="sv-SE" sz="2000" dirty="0" err="1">
                <a:latin typeface="Cambria" panose="02040503050406030204" pitchFamily="18" charset="0"/>
              </a:rPr>
              <a:t>January</a:t>
            </a:r>
            <a:r>
              <a:rPr lang="sv-SE" sz="2000" dirty="0">
                <a:latin typeface="Cambria" panose="02040503050406030204" pitchFamily="18" charset="0"/>
              </a:rPr>
              <a:t> 2008- April </a:t>
            </a:r>
            <a:r>
              <a:rPr lang="sv-SE" sz="2000" dirty="0" smtClean="0">
                <a:latin typeface="Cambria" panose="02040503050406030204" pitchFamily="18" charset="0"/>
              </a:rPr>
              <a:t>2016</a:t>
            </a:r>
          </a:p>
          <a:p>
            <a:pPr marL="742950" lvl="1" indent="-285750">
              <a:buFont typeface="Wingdings" panose="05000000000000000000" pitchFamily="2" charset="2"/>
              <a:buChar char="v"/>
            </a:pPr>
            <a:endParaRPr lang="sv-SE" sz="2000" dirty="0">
              <a:latin typeface="Cambria" panose="02040503050406030204" pitchFamily="18" charset="0"/>
            </a:endParaRPr>
          </a:p>
          <a:p>
            <a:pPr marL="742950" lvl="1" indent="-285750">
              <a:buFont typeface="Wingdings" panose="05000000000000000000" pitchFamily="2" charset="2"/>
              <a:buChar char="v"/>
            </a:pPr>
            <a:r>
              <a:rPr lang="sv-SE" sz="2000" dirty="0" smtClean="0">
                <a:latin typeface="Cambria" panose="02040503050406030204" pitchFamily="18" charset="0"/>
              </a:rPr>
              <a:t>Delimitations: Main focus in the </a:t>
            </a:r>
            <a:r>
              <a:rPr lang="sv-SE" sz="2000" dirty="0" err="1" smtClean="0">
                <a:latin typeface="Cambria" panose="02040503050406030204" pitchFamily="18" charset="0"/>
              </a:rPr>
              <a:t>article</a:t>
            </a:r>
            <a:r>
              <a:rPr lang="sv-SE" sz="2000" dirty="0" smtClean="0">
                <a:latin typeface="Cambria" panose="02040503050406030204" pitchFamily="18" charset="0"/>
              </a:rPr>
              <a:t> must be NEET</a:t>
            </a:r>
          </a:p>
          <a:p>
            <a:pPr marL="742950" lvl="1" indent="-285750">
              <a:buFont typeface="Wingdings" panose="05000000000000000000" pitchFamily="2" charset="2"/>
              <a:buChar char="v"/>
            </a:pPr>
            <a:endParaRPr lang="sv-SE" sz="2000" dirty="0">
              <a:latin typeface="Cambria" panose="02040503050406030204" pitchFamily="18" charset="0"/>
            </a:endParaRPr>
          </a:p>
          <a:p>
            <a:pPr marL="742950" lvl="1" indent="-285750">
              <a:buFont typeface="Wingdings" panose="05000000000000000000" pitchFamily="2" charset="2"/>
              <a:buChar char="v"/>
            </a:pPr>
            <a:r>
              <a:rPr lang="sv-SE" sz="2000" dirty="0" err="1">
                <a:latin typeface="Cambria" panose="02040503050406030204" pitchFamily="18" charset="0"/>
              </a:rPr>
              <a:t>Additional</a:t>
            </a:r>
            <a:r>
              <a:rPr lang="sv-SE" sz="2000" dirty="0">
                <a:latin typeface="Cambria" panose="02040503050406030204" pitchFamily="18" charset="0"/>
              </a:rPr>
              <a:t> </a:t>
            </a:r>
            <a:r>
              <a:rPr lang="sv-SE" sz="2000" dirty="0" err="1">
                <a:latin typeface="Cambria" panose="02040503050406030204" pitchFamily="18" charset="0"/>
              </a:rPr>
              <a:t>searches</a:t>
            </a:r>
            <a:r>
              <a:rPr lang="sv-SE" sz="2000" dirty="0">
                <a:latin typeface="Cambria" panose="02040503050406030204" pitchFamily="18" charset="0"/>
              </a:rPr>
              <a:t> </a:t>
            </a:r>
            <a:r>
              <a:rPr lang="sv-SE" sz="2000" dirty="0" err="1">
                <a:latin typeface="Cambria" panose="02040503050406030204" pitchFamily="18" charset="0"/>
              </a:rPr>
              <a:t>completes</a:t>
            </a:r>
            <a:r>
              <a:rPr lang="sv-SE" sz="2000" dirty="0">
                <a:latin typeface="Cambria" panose="02040503050406030204" pitchFamily="18" charset="0"/>
              </a:rPr>
              <a:t> the material from a </a:t>
            </a:r>
            <a:r>
              <a:rPr lang="sv-SE" sz="2000" dirty="0" err="1">
                <a:latin typeface="Cambria" panose="02040503050406030204" pitchFamily="18" charset="0"/>
              </a:rPr>
              <a:t>multidatabase</a:t>
            </a:r>
            <a:r>
              <a:rPr lang="sv-SE" sz="2000" dirty="0">
                <a:latin typeface="Cambria" panose="02040503050406030204" pitchFamily="18" charset="0"/>
              </a:rPr>
              <a:t> </a:t>
            </a:r>
            <a:r>
              <a:rPr lang="sv-SE" sz="2000" dirty="0" err="1">
                <a:latin typeface="Cambria" panose="02040503050406030204" pitchFamily="18" charset="0"/>
              </a:rPr>
              <a:t>platform</a:t>
            </a:r>
            <a:r>
              <a:rPr lang="sv-SE" sz="2000" dirty="0">
                <a:latin typeface="Cambria" panose="02040503050406030204" pitchFamily="18" charset="0"/>
              </a:rPr>
              <a:t> and </a:t>
            </a:r>
            <a:r>
              <a:rPr lang="sv-SE" sz="2000" dirty="0" err="1">
                <a:latin typeface="Cambria" panose="02040503050406030204" pitchFamily="18" charset="0"/>
              </a:rPr>
              <a:t>reference</a:t>
            </a:r>
            <a:r>
              <a:rPr lang="sv-SE" sz="2000" dirty="0">
                <a:latin typeface="Cambria" panose="02040503050406030204" pitchFamily="18" charset="0"/>
              </a:rPr>
              <a:t> </a:t>
            </a:r>
            <a:r>
              <a:rPr lang="sv-SE" sz="2000" dirty="0" err="1" smtClean="0">
                <a:latin typeface="Cambria" panose="02040503050406030204" pitchFamily="18" charset="0"/>
              </a:rPr>
              <a:t>searches</a:t>
            </a:r>
            <a:endParaRPr lang="sv-SE" sz="2000" dirty="0" smtClean="0">
              <a:latin typeface="Cambria" panose="02040503050406030204" pitchFamily="18" charset="0"/>
            </a:endParaRPr>
          </a:p>
          <a:p>
            <a:endParaRPr lang="sv-SE" sz="2000" dirty="0">
              <a:latin typeface="Cambria" panose="02040503050406030204" pitchFamily="18" charset="0"/>
            </a:endParaRPr>
          </a:p>
          <a:p>
            <a:endParaRPr lang="sv-SE" sz="2000" dirty="0">
              <a:latin typeface="Cambria" panose="02040503050406030204" pitchFamily="18" charset="0"/>
            </a:endParaRPr>
          </a:p>
          <a:p>
            <a:r>
              <a:rPr lang="sv-SE" sz="2000" dirty="0">
                <a:latin typeface="Cambria" panose="02040503050406030204" pitchFamily="18" charset="0"/>
              </a:rPr>
              <a:t>(</a:t>
            </a:r>
            <a:r>
              <a:rPr lang="sv-SE" sz="2000" dirty="0" err="1">
                <a:latin typeface="Cambria" panose="02040503050406030204" pitchFamily="18" charset="0"/>
              </a:rPr>
              <a:t>First</a:t>
            </a:r>
            <a:r>
              <a:rPr lang="sv-SE" sz="2000" dirty="0">
                <a:latin typeface="Cambria" panose="02040503050406030204" pitchFamily="18" charset="0"/>
              </a:rPr>
              <a:t> </a:t>
            </a:r>
            <a:r>
              <a:rPr lang="sv-SE" sz="2000" dirty="0" err="1">
                <a:latin typeface="Cambria" panose="02040503050406030204" pitchFamily="18" charset="0"/>
              </a:rPr>
              <a:t>search</a:t>
            </a:r>
            <a:r>
              <a:rPr lang="sv-SE" sz="2000" dirty="0">
                <a:latin typeface="Cambria" panose="02040503050406030204" pitchFamily="18" charset="0"/>
              </a:rPr>
              <a:t> </a:t>
            </a:r>
            <a:r>
              <a:rPr lang="sv-SE" sz="2000" dirty="0" err="1">
                <a:latin typeface="Cambria" panose="02040503050406030204" pitchFamily="18" charset="0"/>
              </a:rPr>
              <a:t>resulted</a:t>
            </a:r>
            <a:r>
              <a:rPr lang="sv-SE" sz="2000" dirty="0">
                <a:latin typeface="Cambria" panose="02040503050406030204" pitchFamily="18" charset="0"/>
              </a:rPr>
              <a:t> in 16 000+ </a:t>
            </a:r>
            <a:r>
              <a:rPr lang="sv-SE" sz="2000" dirty="0" err="1">
                <a:latin typeface="Cambria" panose="02040503050406030204" pitchFamily="18" charset="0"/>
              </a:rPr>
              <a:t>entries</a:t>
            </a:r>
            <a:r>
              <a:rPr lang="sv-SE" sz="2000" dirty="0">
                <a:latin typeface="Cambria" panose="02040503050406030204" pitchFamily="18" charset="0"/>
              </a:rPr>
              <a:t>. </a:t>
            </a:r>
            <a:r>
              <a:rPr lang="sv-SE" sz="2000" dirty="0" err="1">
                <a:latin typeface="Cambria" panose="02040503050406030204" pitchFamily="18" charset="0"/>
              </a:rPr>
              <a:t>This</a:t>
            </a:r>
            <a:r>
              <a:rPr lang="sv-SE" sz="2000" dirty="0">
                <a:latin typeface="Cambria" panose="02040503050406030204" pitchFamily="18" charset="0"/>
              </a:rPr>
              <a:t> </a:t>
            </a:r>
            <a:r>
              <a:rPr lang="sv-SE" sz="2000" dirty="0" err="1">
                <a:latin typeface="Cambria" panose="02040503050406030204" pitchFamily="18" charset="0"/>
              </a:rPr>
              <a:t>was</a:t>
            </a:r>
            <a:r>
              <a:rPr lang="sv-SE" sz="2000" dirty="0">
                <a:latin typeface="Cambria" panose="02040503050406030204" pitchFamily="18" charset="0"/>
              </a:rPr>
              <a:t> </a:t>
            </a:r>
            <a:r>
              <a:rPr lang="sv-SE" sz="2000" dirty="0" err="1">
                <a:latin typeface="Cambria" panose="02040503050406030204" pitchFamily="18" charset="0"/>
              </a:rPr>
              <a:t>narrowed</a:t>
            </a:r>
            <a:r>
              <a:rPr lang="sv-SE" sz="2000" dirty="0">
                <a:latin typeface="Cambria" panose="02040503050406030204" pitchFamily="18" charset="0"/>
              </a:rPr>
              <a:t> down </a:t>
            </a:r>
            <a:r>
              <a:rPr lang="sv-SE" sz="2000" dirty="0" err="1">
                <a:latin typeface="Cambria" panose="02040503050406030204" pitchFamily="18" charset="0"/>
              </a:rPr>
              <a:t>considerably</a:t>
            </a:r>
            <a:r>
              <a:rPr lang="sv-SE" sz="2000" dirty="0">
                <a:latin typeface="Cambria" panose="02040503050406030204" pitchFamily="18" charset="0"/>
              </a:rPr>
              <a:t> </a:t>
            </a:r>
            <a:r>
              <a:rPr lang="sv-SE" sz="2000" dirty="0" err="1">
                <a:latin typeface="Cambria" panose="02040503050406030204" pitchFamily="18" charset="0"/>
              </a:rPr>
              <a:t>with</a:t>
            </a:r>
            <a:r>
              <a:rPr lang="sv-SE" sz="2000" dirty="0">
                <a:latin typeface="Cambria" panose="02040503050406030204" pitchFamily="18" charset="0"/>
              </a:rPr>
              <a:t> proper delimitations)</a:t>
            </a:r>
          </a:p>
        </p:txBody>
      </p:sp>
    </p:spTree>
    <p:extLst>
      <p:ext uri="{BB962C8B-B14F-4D97-AF65-F5344CB8AC3E}">
        <p14:creationId xmlns:p14="http://schemas.microsoft.com/office/powerpoint/2010/main" val="1415276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82161" y="723043"/>
            <a:ext cx="7737588" cy="831131"/>
          </a:xfrm>
        </p:spPr>
        <p:txBody>
          <a:bodyPr/>
          <a:lstStyle/>
          <a:p>
            <a:r>
              <a:rPr lang="sv-SE" dirty="0" err="1">
                <a:latin typeface="Georgia" panose="02040502050405020303" pitchFamily="18" charset="0"/>
              </a:rPr>
              <a:t>Methods</a:t>
            </a:r>
            <a:endParaRPr lang="sv-SE" dirty="0">
              <a:latin typeface="Georgia" panose="02040502050405020303" pitchFamily="18" charset="0"/>
            </a:endParaRPr>
          </a:p>
        </p:txBody>
      </p:sp>
      <p:sp>
        <p:nvSpPr>
          <p:cNvPr id="2" name="Rektangel 1"/>
          <p:cNvSpPr/>
          <p:nvPr/>
        </p:nvSpPr>
        <p:spPr>
          <a:xfrm>
            <a:off x="979671" y="1958620"/>
            <a:ext cx="7140078" cy="2862322"/>
          </a:xfrm>
          <a:prstGeom prst="rect">
            <a:avLst/>
          </a:prstGeom>
        </p:spPr>
        <p:txBody>
          <a:bodyPr wrap="square">
            <a:spAutoFit/>
          </a:bodyPr>
          <a:lstStyle/>
          <a:p>
            <a:pPr marL="285750" indent="-285750">
              <a:buFont typeface="Wingdings" panose="05000000000000000000" pitchFamily="2" charset="2"/>
              <a:buChar char="v"/>
            </a:pPr>
            <a:r>
              <a:rPr lang="en-GB" dirty="0">
                <a:latin typeface="Cambria" panose="02040503050406030204" pitchFamily="18" charset="0"/>
              </a:rPr>
              <a:t>This study opts for both doing </a:t>
            </a:r>
            <a:r>
              <a:rPr lang="en-GB" i="1" dirty="0" smtClean="0">
                <a:latin typeface="Cambria" panose="02040503050406030204" pitchFamily="18" charset="0"/>
              </a:rPr>
              <a:t>discourse analysis </a:t>
            </a:r>
            <a:r>
              <a:rPr lang="en-GB" dirty="0">
                <a:latin typeface="Cambria" panose="02040503050406030204" pitchFamily="18" charset="0"/>
              </a:rPr>
              <a:t>and </a:t>
            </a:r>
            <a:r>
              <a:rPr lang="en-GB" dirty="0" smtClean="0">
                <a:latin typeface="Cambria" panose="02040503050406030204" pitchFamily="18" charset="0"/>
              </a:rPr>
              <a:t>hybrid </a:t>
            </a:r>
            <a:r>
              <a:rPr lang="en-GB" dirty="0">
                <a:latin typeface="Cambria" panose="02040503050406030204" pitchFamily="18" charset="0"/>
              </a:rPr>
              <a:t>qualitative content analysis with focus on </a:t>
            </a:r>
            <a:r>
              <a:rPr lang="en-GB" i="1" dirty="0">
                <a:latin typeface="Cambria" panose="02040503050406030204" pitchFamily="18" charset="0"/>
              </a:rPr>
              <a:t>Keyword-in-context-analysis (KWIC)</a:t>
            </a:r>
            <a:r>
              <a:rPr lang="en-GB" dirty="0">
                <a:latin typeface="Cambria" panose="02040503050406030204" pitchFamily="18" charset="0"/>
              </a:rPr>
              <a:t> as well a </a:t>
            </a:r>
            <a:r>
              <a:rPr lang="en-GB" i="1" dirty="0">
                <a:latin typeface="Cambria" panose="02040503050406030204" pitchFamily="18" charset="0"/>
              </a:rPr>
              <a:t>category-labelling</a:t>
            </a:r>
            <a:r>
              <a:rPr lang="en-GB" dirty="0">
                <a:latin typeface="Cambria" panose="02040503050406030204" pitchFamily="18" charset="0"/>
              </a:rPr>
              <a:t>. </a:t>
            </a:r>
          </a:p>
          <a:p>
            <a:pPr marL="285750" indent="-285750">
              <a:buFont typeface="Wingdings" panose="05000000000000000000" pitchFamily="2" charset="2"/>
              <a:buChar char="v"/>
            </a:pPr>
            <a:endParaRPr lang="en-GB" dirty="0">
              <a:latin typeface="Cambria" panose="020405030504060302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v"/>
            </a:pPr>
            <a:r>
              <a:rPr lang="en-GB" dirty="0">
                <a:latin typeface="Cambria" panose="02040503050406030204" pitchFamily="18" charset="0"/>
                <a:ea typeface="Calibri" panose="020F0502020204030204" pitchFamily="34" charset="0"/>
                <a:cs typeface="Times New Roman" panose="02020603050405020304" pitchFamily="18" charset="0"/>
              </a:rPr>
              <a:t>The </a:t>
            </a:r>
            <a:r>
              <a:rPr lang="en-GB" dirty="0" smtClean="0">
                <a:latin typeface="Cambria" panose="02040503050406030204" pitchFamily="18" charset="0"/>
                <a:ea typeface="Calibri" panose="020F0502020204030204" pitchFamily="34" charset="0"/>
                <a:cs typeface="Times New Roman" panose="02020603050405020304" pitchFamily="18" charset="0"/>
              </a:rPr>
              <a:t>discourse analysis rests </a:t>
            </a:r>
            <a:r>
              <a:rPr lang="en-GB" dirty="0">
                <a:latin typeface="Cambria" panose="02040503050406030204" pitchFamily="18" charset="0"/>
                <a:ea typeface="Calibri" panose="020F0502020204030204" pitchFamily="34" charset="0"/>
                <a:cs typeface="Times New Roman" panose="02020603050405020304" pitchFamily="18" charset="0"/>
              </a:rPr>
              <a:t>on </a:t>
            </a:r>
            <a:r>
              <a:rPr lang="en-GB" i="1" dirty="0">
                <a:latin typeface="Cambria" panose="02040503050406030204" pitchFamily="18" charset="0"/>
                <a:ea typeface="Calibri" panose="020F0502020204030204" pitchFamily="34" charset="0"/>
                <a:cs typeface="Times New Roman" panose="02020603050405020304" pitchFamily="18" charset="0"/>
              </a:rPr>
              <a:t>three different themes with sub-questions </a:t>
            </a:r>
            <a:r>
              <a:rPr lang="en-GB" dirty="0">
                <a:latin typeface="Cambria" panose="02040503050406030204" pitchFamily="18" charset="0"/>
                <a:ea typeface="Calibri" panose="020F0502020204030204" pitchFamily="34" charset="0"/>
                <a:cs typeface="Times New Roman" panose="02020603050405020304" pitchFamily="18" charset="0"/>
              </a:rPr>
              <a:t>in order to analyse </a:t>
            </a:r>
            <a:r>
              <a:rPr lang="en-GB" b="1" i="1" dirty="0">
                <a:latin typeface="Cambria" panose="02040503050406030204" pitchFamily="18" charset="0"/>
                <a:ea typeface="Calibri" panose="020F0502020204030204" pitchFamily="34" charset="0"/>
                <a:cs typeface="Times New Roman" panose="02020603050405020304" pitchFamily="18" charset="0"/>
              </a:rPr>
              <a:t>patterns of association</a:t>
            </a:r>
            <a:r>
              <a:rPr lang="en-GB" dirty="0">
                <a:latin typeface="Cambria" panose="02040503050406030204" pitchFamily="18" charset="0"/>
                <a:ea typeface="Calibri" panose="020F0502020204030204" pitchFamily="34" charset="0"/>
                <a:cs typeface="Times New Roman" panose="02020603050405020304" pitchFamily="18" charset="0"/>
              </a:rPr>
              <a:t>.</a:t>
            </a:r>
          </a:p>
          <a:p>
            <a:pPr marL="285750" indent="-285750">
              <a:buFont typeface="Wingdings" panose="05000000000000000000" pitchFamily="2" charset="2"/>
              <a:buChar char="v"/>
            </a:pPr>
            <a:endParaRPr lang="en-GB" dirty="0">
              <a:latin typeface="Cambria" panose="020405030504060302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v"/>
            </a:pPr>
            <a:r>
              <a:rPr lang="en-GB" dirty="0">
                <a:latin typeface="Cambria" panose="02040503050406030204" pitchFamily="18" charset="0"/>
                <a:ea typeface="Calibri" panose="020F0502020204030204" pitchFamily="34" charset="0"/>
                <a:cs typeface="Times New Roman" panose="02020603050405020304" pitchFamily="18" charset="0"/>
              </a:rPr>
              <a:t>The KWIC consists of keywords from abstracts and provide a list with category labelled words, as well as a chain-of-</a:t>
            </a:r>
            <a:r>
              <a:rPr lang="en-GB" dirty="0">
                <a:latin typeface="Cambria" panose="02040503050406030204" pitchFamily="18" charset="0"/>
              </a:rPr>
              <a:t>equivalence</a:t>
            </a:r>
            <a:r>
              <a:rPr lang="en-GB" dirty="0">
                <a:latin typeface="Cambria" panose="02040503050406030204" pitchFamily="18" charset="0"/>
                <a:ea typeface="Calibri" panose="020F0502020204030204" pitchFamily="34" charset="0"/>
                <a:cs typeface="Times New Roman" panose="02020603050405020304" pitchFamily="18" charset="0"/>
              </a:rPr>
              <a:t> analysis.</a:t>
            </a:r>
            <a:endParaRPr lang="en-US" dirty="0">
              <a:latin typeface="Cambria" panose="02040503050406030204" pitchFamily="18" charset="0"/>
            </a:endParaRPr>
          </a:p>
        </p:txBody>
      </p:sp>
    </p:spTree>
    <p:extLst>
      <p:ext uri="{BB962C8B-B14F-4D97-AF65-F5344CB8AC3E}">
        <p14:creationId xmlns:p14="http://schemas.microsoft.com/office/powerpoint/2010/main" val="2430482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348382" y="504727"/>
            <a:ext cx="7813465" cy="831131"/>
          </a:xfrm>
        </p:spPr>
        <p:txBody>
          <a:bodyPr/>
          <a:lstStyle/>
          <a:p>
            <a:r>
              <a:rPr lang="sv-SE" dirty="0" err="1">
                <a:latin typeface="Georgia" panose="02040502050405020303" pitchFamily="18" charset="0"/>
              </a:rPr>
              <a:t>Keywords</a:t>
            </a:r>
            <a:r>
              <a:rPr lang="sv-SE" dirty="0">
                <a:latin typeface="Georgia" panose="02040502050405020303" pitchFamily="18" charset="0"/>
              </a:rPr>
              <a:t> – </a:t>
            </a:r>
            <a:r>
              <a:rPr lang="sv-SE" i="1" dirty="0">
                <a:latin typeface="Georgia" panose="02040502050405020303" pitchFamily="18" charset="0"/>
              </a:rPr>
              <a:t>from abstracts</a:t>
            </a:r>
          </a:p>
        </p:txBody>
      </p:sp>
      <p:sp>
        <p:nvSpPr>
          <p:cNvPr id="2" name="Rektangel 1"/>
          <p:cNvSpPr/>
          <p:nvPr/>
        </p:nvSpPr>
        <p:spPr>
          <a:xfrm>
            <a:off x="685076" y="1997839"/>
            <a:ext cx="7140078" cy="369332"/>
          </a:xfrm>
          <a:prstGeom prst="rect">
            <a:avLst/>
          </a:prstGeom>
        </p:spPr>
        <p:txBody>
          <a:bodyPr wrap="square">
            <a:spAutoFit/>
          </a:bodyPr>
          <a:lstStyle/>
          <a:p>
            <a:endParaRPr lang="en-US" dirty="0"/>
          </a:p>
        </p:txBody>
      </p:sp>
      <p:pic>
        <p:nvPicPr>
          <p:cNvPr id="5" name="Bildobjekt 4"/>
          <p:cNvPicPr/>
          <p:nvPr/>
        </p:nvPicPr>
        <p:blipFill rotWithShape="1">
          <a:blip r:embed="rId3"/>
          <a:srcRect l="10229" t="17467" r="33588" b="9389"/>
          <a:stretch/>
        </p:blipFill>
        <p:spPr bwMode="auto">
          <a:xfrm>
            <a:off x="1511553" y="1335858"/>
            <a:ext cx="6313601" cy="4308804"/>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803897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LIU Färger 3">
      <a:dk1>
        <a:sysClr val="windowText" lastClr="000000"/>
      </a:dk1>
      <a:lt1>
        <a:sysClr val="window" lastClr="FFFFFF"/>
      </a:lt1>
      <a:dk2>
        <a:srgbClr val="646464"/>
      </a:dk2>
      <a:lt2>
        <a:srgbClr val="C8C8C8"/>
      </a:lt2>
      <a:accent1>
        <a:srgbClr val="1BC8A6"/>
      </a:accent1>
      <a:accent2>
        <a:srgbClr val="43D9C0"/>
      </a:accent2>
      <a:accent3>
        <a:srgbClr val="70E4D2"/>
      </a:accent3>
      <a:accent4>
        <a:srgbClr val="A5F0E4"/>
      </a:accent4>
      <a:accent5>
        <a:srgbClr val="C3F3EC"/>
      </a:accent5>
      <a:accent6>
        <a:srgbClr val="1EBCC8"/>
      </a:accent6>
      <a:hlink>
        <a:srgbClr val="14A3E1"/>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9E7"/>
        </a:solidFill>
        <a:ln>
          <a:noFill/>
        </a:ln>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a:latin typeface="Georgia"/>
            <a:cs typeface="Georgia"/>
          </a:defRPr>
        </a:defPPr>
      </a:lstStyle>
    </a:txDef>
  </a:objectDefaults>
  <a:extraClrSchemeLst/>
  <a:extLst>
    <a:ext uri="{05A4C25C-085E-4340-85A3-A5531E510DB2}">
      <thm15:themeFamily xmlns:thm15="http://schemas.microsoft.com/office/thememl/2012/main" name="Presentation1" id="{BD5EF274-284F-6642-94BF-A463E1FADE45}" vid="{ED572EDA-A856-F441-9FBD-D0C0B731F8D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ppt_presentation</Template>
  <TotalTime>2140</TotalTime>
  <Words>974</Words>
  <Application>Microsoft Office PowerPoint</Application>
  <PresentationFormat>On-screen Show (4:3)</PresentationFormat>
  <Paragraphs>189</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Georgia</vt:lpstr>
      <vt:lpstr>Times New Roman</vt:lpstr>
      <vt:lpstr>Wingdings</vt:lpstr>
      <vt:lpstr>Office-tema</vt:lpstr>
      <vt:lpstr>What does Academia have to say about NEETs?</vt:lpstr>
      <vt:lpstr>A doctoral compilation thesis</vt:lpstr>
      <vt:lpstr>Material &amp; Basic info</vt:lpstr>
      <vt:lpstr>Main research question</vt:lpstr>
      <vt:lpstr>Theoretical framework</vt:lpstr>
      <vt:lpstr>NEET – a discussion on assumptions and use of the acronym</vt:lpstr>
      <vt:lpstr>Data selection process</vt:lpstr>
      <vt:lpstr>Methods</vt:lpstr>
      <vt:lpstr>Keywords – from abstracts</vt:lpstr>
      <vt:lpstr>Examples of category-labelled keywords</vt:lpstr>
      <vt:lpstr>Chain-of-equivalence analysis - Keywords</vt:lpstr>
      <vt:lpstr>Discourse analysis on focus material</vt:lpstr>
      <vt:lpstr>Themes and sub-questions</vt:lpstr>
      <vt:lpstr>Findings thus far… (very preliminary)</vt:lpstr>
      <vt:lpstr>Conference bonus </vt:lpstr>
      <vt:lpstr>Conference bonus </vt:lpstr>
      <vt:lpstr>PowerPoint Presentation</vt:lpstr>
    </vt:vector>
  </TitlesOfParts>
  <Company>Linköpings universitet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Miriam Avorin</dc:creator>
  <cp:lastModifiedBy>Rachael Mckeown</cp:lastModifiedBy>
  <cp:revision>75</cp:revision>
  <dcterms:created xsi:type="dcterms:W3CDTF">2015-09-24T09:07:53Z</dcterms:created>
  <dcterms:modified xsi:type="dcterms:W3CDTF">2016-07-15T15:41:37Z</dcterms:modified>
</cp:coreProperties>
</file>