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5"/>
  </p:notesMasterIdLst>
  <p:sldIdLst>
    <p:sldId id="257" r:id="rId2"/>
    <p:sldId id="256" r:id="rId3"/>
    <p:sldId id="284" r:id="rId4"/>
    <p:sldId id="258" r:id="rId5"/>
    <p:sldId id="259" r:id="rId6"/>
    <p:sldId id="260" r:id="rId7"/>
    <p:sldId id="263" r:id="rId8"/>
    <p:sldId id="283" r:id="rId9"/>
    <p:sldId id="264" r:id="rId10"/>
    <p:sldId id="265" r:id="rId11"/>
    <p:sldId id="272" r:id="rId12"/>
    <p:sldId id="271" r:id="rId13"/>
    <p:sldId id="270" r:id="rId14"/>
    <p:sldId id="285" r:id="rId15"/>
    <p:sldId id="286" r:id="rId16"/>
    <p:sldId id="273" r:id="rId17"/>
    <p:sldId id="269" r:id="rId18"/>
    <p:sldId id="278" r:id="rId19"/>
    <p:sldId id="279" r:id="rId20"/>
    <p:sldId id="277" r:id="rId21"/>
    <p:sldId id="274" r:id="rId22"/>
    <p:sldId id="282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673C-FED4-1948-B346-0DEF8D5B2B00}" type="datetimeFigureOut">
              <a:rPr lang="de-DE" smtClean="0"/>
              <a:t>11.07.2016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7FC3-F148-E143-8C07-36A791A6DC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12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77C4C-7525-3F4C-A827-166CBF5F0573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6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7CB62-1B17-4E4B-93C7-1DDF11FB848C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smtClean="0">
                <a:cs typeface="+mn-cs"/>
              </a:rPr>
              <a:t>Prozessorientierte Ausbildung</a:t>
            </a:r>
          </a:p>
          <a:p>
            <a:pPr eaLnBrk="1" hangingPunct="1">
              <a:defRPr/>
            </a:pPr>
            <a:endParaRPr lang="de-DE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Die Neuordnung der Metall- und Elektroberufe 2003/2004 berücksichtigt die Qualifikationsanforderungen wie sie arbeitsorganisatorisch in den Betrieben nach Vorgabe der Geschäftsprozesse längst Realität wurden. 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Die Rahmenlehrpläne und Ausbildungsordnungen sind deshalb nicht mehr wie 1987 nach fachsystematischen Lehrgängen aufgebaut, sondern darauf ausgerichtet, dass die Auszubildenden einen Überblick über den gesamten Arbeits- und Geschäftsprozess erhalten und lernen, wie man einen kompletten Kundenauftrag von A bis Z bearbeitet.</a:t>
            </a:r>
          </a:p>
        </p:txBody>
      </p:sp>
    </p:spTree>
    <p:extLst>
      <p:ext uri="{BB962C8B-B14F-4D97-AF65-F5344CB8AC3E}">
        <p14:creationId xmlns:p14="http://schemas.microsoft.com/office/powerpoint/2010/main" val="205515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3B46-CB1F-5945-9E34-C3E5D3F7A2B6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342656"/>
            <a:ext cx="5029836" cy="4114800"/>
          </a:xfrm>
        </p:spPr>
        <p:txBody>
          <a:bodyPr/>
          <a:lstStyle/>
          <a:p>
            <a:pPr>
              <a:defRPr/>
            </a:pPr>
            <a:endParaRPr lang="de-DE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60C5F-6873-F34E-902C-FC3C14D01238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342656"/>
            <a:ext cx="5029836" cy="4114800"/>
          </a:xfrm>
        </p:spPr>
        <p:txBody>
          <a:bodyPr/>
          <a:lstStyle/>
          <a:p>
            <a:pPr>
              <a:defRPr/>
            </a:pPr>
            <a:r>
              <a:rPr lang="de-DE" sz="1600" smtClean="0">
                <a:cs typeface="+mn-cs"/>
              </a:rPr>
              <a:t>Schichten werden abgebaut, welche Arbeiten werden noch selbst gemacht?</a:t>
            </a:r>
          </a:p>
          <a:p>
            <a:pPr>
              <a:defRPr/>
            </a:pPr>
            <a:endParaRPr lang="de-DE" sz="1600" smtClean="0">
              <a:cs typeface="+mn-cs"/>
            </a:endParaRPr>
          </a:p>
          <a:p>
            <a:pPr>
              <a:defRPr/>
            </a:pPr>
            <a:r>
              <a:rPr lang="de-DE" sz="1600" smtClean="0">
                <a:cs typeface="+mn-cs"/>
              </a:rPr>
              <a:t>Welchen Zugang braucht ein MA zu der neuen Technik:</a:t>
            </a:r>
          </a:p>
          <a:p>
            <a:pPr>
              <a:buFontTx/>
              <a:buChar char="-"/>
              <a:defRPr/>
            </a:pPr>
            <a:r>
              <a:rPr lang="de-DE" sz="1600" smtClean="0">
                <a:cs typeface="+mn-cs"/>
              </a:rPr>
              <a:t>Was muß er darüber wissen</a:t>
            </a:r>
          </a:p>
          <a:p>
            <a:pPr>
              <a:buFontTx/>
              <a:buChar char="-"/>
              <a:defRPr/>
            </a:pPr>
            <a:r>
              <a:rPr lang="de-DE" sz="1600" smtClean="0">
                <a:cs typeface="+mn-cs"/>
              </a:rPr>
              <a:t>Welche Aufgaben sind damit zu lösen</a:t>
            </a:r>
          </a:p>
          <a:p>
            <a:pPr>
              <a:buFontTx/>
              <a:buChar char="-"/>
              <a:defRPr/>
            </a:pPr>
            <a:r>
              <a:rPr lang="de-DE" sz="1600" smtClean="0">
                <a:cs typeface="+mn-cs"/>
              </a:rPr>
              <a:t>Es ist nicht damit getan neue Technik im Labor zum laufen zu kriegen</a:t>
            </a:r>
          </a:p>
        </p:txBody>
      </p:sp>
    </p:spTree>
    <p:extLst>
      <p:ext uri="{BB962C8B-B14F-4D97-AF65-F5344CB8AC3E}">
        <p14:creationId xmlns:p14="http://schemas.microsoft.com/office/powerpoint/2010/main" val="411994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14FFD3D-8BA2-6F45-ADC4-9003A3781120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0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690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8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4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898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05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757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377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3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103632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420939"/>
            <a:ext cx="10363200" cy="19399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4513264"/>
            <a:ext cx="10363200" cy="19399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www.itb.uni-bremen.de</a:t>
            </a:r>
          </a:p>
        </p:txBody>
      </p:sp>
    </p:spTree>
    <p:extLst>
      <p:ext uri="{BB962C8B-B14F-4D97-AF65-F5344CB8AC3E}">
        <p14:creationId xmlns:p14="http://schemas.microsoft.com/office/powerpoint/2010/main" val="283165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103632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420938"/>
            <a:ext cx="5080000" cy="40322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2420938"/>
            <a:ext cx="5080000" cy="40322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www.itb.uni-bremen.de</a:t>
            </a:r>
          </a:p>
        </p:txBody>
      </p:sp>
    </p:spTree>
    <p:extLst>
      <p:ext uri="{BB962C8B-B14F-4D97-AF65-F5344CB8AC3E}">
        <p14:creationId xmlns:p14="http://schemas.microsoft.com/office/powerpoint/2010/main" val="28642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28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8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40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6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44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96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1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031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DE7A-DD6E-44AA-8D8D-4358FDABFCB6}" type="datetimeFigureOut">
              <a:rPr lang="en-MY" smtClean="0"/>
              <a:t>11/7/2016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AB5EDC-B991-4644-BDEC-971408E2027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3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47" y="481035"/>
            <a:ext cx="10515600" cy="222082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Investigating the Impact Quality of a </a:t>
            </a:r>
            <a:r>
              <a:rPr lang="en-MY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MY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 </a:t>
            </a:r>
            <a:r>
              <a:rPr lang="en-MY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MY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pprenticeship </a:t>
            </a:r>
            <a:r>
              <a:rPr lang="en-MY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MY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pproach (NDTS) in Malaysia</a:t>
            </a:r>
            <a:br>
              <a:rPr lang="en-MY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en-M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London Conference On Employer Engagement in Education and Training 2016 Programme</a:t>
            </a:r>
            <a:br>
              <a:rPr lang="en-MY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MY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47" y="3061113"/>
            <a:ext cx="10515600" cy="2797890"/>
          </a:xfrm>
        </p:spPr>
        <p:txBody>
          <a:bodyPr/>
          <a:lstStyle/>
          <a:p>
            <a:pPr marL="0" indent="0" algn="ctr">
              <a:buNone/>
            </a:pPr>
            <a:endParaRPr lang="en-MY" dirty="0" smtClean="0"/>
          </a:p>
          <a:p>
            <a:pPr marL="0" indent="0" algn="ctr">
              <a:buNone/>
            </a:pPr>
            <a:r>
              <a:rPr lang="en-MY" b="1" dirty="0" smtClean="0"/>
              <a:t>Ramli Rashidi</a:t>
            </a:r>
          </a:p>
          <a:p>
            <a:pPr marL="0" indent="0" algn="ctr">
              <a:buNone/>
            </a:pPr>
            <a:r>
              <a:rPr lang="en-MY" dirty="0" smtClean="0"/>
              <a:t>University College of Technology Sarawak (</a:t>
            </a:r>
            <a:r>
              <a:rPr lang="en-MY" dirty="0"/>
              <a:t>UCTS)</a:t>
            </a:r>
            <a:r>
              <a:rPr lang="en-MY" dirty="0" smtClean="0"/>
              <a:t>, Malaysia</a:t>
            </a:r>
          </a:p>
          <a:p>
            <a:pPr marL="0" indent="0" algn="ctr">
              <a:buNone/>
            </a:pPr>
            <a:r>
              <a:rPr lang="en-MY" dirty="0" smtClean="0"/>
              <a:t>&amp;</a:t>
            </a:r>
          </a:p>
          <a:p>
            <a:pPr marL="0" indent="0" algn="ctr">
              <a:buNone/>
            </a:pPr>
            <a:r>
              <a:rPr lang="en-MY" dirty="0" smtClean="0"/>
              <a:t> </a:t>
            </a:r>
            <a:r>
              <a:rPr lang="en-MY" b="1" dirty="0" err="1"/>
              <a:t>Ludger</a:t>
            </a:r>
            <a:r>
              <a:rPr lang="en-MY" b="1" dirty="0"/>
              <a:t> </a:t>
            </a:r>
            <a:r>
              <a:rPr lang="en-MY" b="1" dirty="0" err="1" smtClean="0"/>
              <a:t>Deitmer</a:t>
            </a:r>
            <a:r>
              <a:rPr lang="en-MY" b="1" dirty="0" smtClean="0"/>
              <a:t> </a:t>
            </a:r>
          </a:p>
          <a:p>
            <a:pPr marL="0" indent="0" algn="ctr">
              <a:buNone/>
            </a:pPr>
            <a:r>
              <a:rPr lang="en-MY" dirty="0" smtClean="0"/>
              <a:t>Insitute Technology and Education, ITB, University of Bremen, Germany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669" y="5887537"/>
            <a:ext cx="879067" cy="805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026" y="5859003"/>
            <a:ext cx="647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3082"/>
            <a:ext cx="8596668" cy="762602"/>
          </a:xfrm>
          <a:solidFill>
            <a:srgbClr val="17B0E4"/>
          </a:solidFill>
        </p:spPr>
        <p:txBody>
          <a:bodyPr/>
          <a:lstStyle/>
          <a:p>
            <a:pPr algn="ctr"/>
            <a:r>
              <a:rPr lang="en-MY" b="1" dirty="0" smtClean="0">
                <a:solidFill>
                  <a:schemeClr val="tx1"/>
                </a:solidFill>
              </a:rPr>
              <a:t>Two Implications: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3883"/>
            <a:ext cx="8596668" cy="458748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First implication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eedback from the industrial and TVET players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group </a:t>
            </a:r>
            <a:r>
              <a:rPr lang="en-US" sz="2400" dirty="0" smtClean="0"/>
              <a:t>workshops - convergence </a:t>
            </a:r>
            <a:r>
              <a:rPr lang="en-US" sz="2400" dirty="0"/>
              <a:t>and divergent </a:t>
            </a:r>
            <a:r>
              <a:rPr lang="en-US" sz="2400" dirty="0" smtClean="0"/>
              <a:t>opinions and experiences with the Learning cooperation</a:t>
            </a:r>
            <a:endParaRPr lang="en-US" sz="2400" dirty="0"/>
          </a:p>
          <a:p>
            <a:r>
              <a:rPr lang="en-MY" sz="2400" dirty="0"/>
              <a:t>A</a:t>
            </a:r>
            <a:r>
              <a:rPr lang="en-MY" sz="2400" dirty="0" smtClean="0"/>
              <a:t>ctual </a:t>
            </a:r>
            <a:r>
              <a:rPr lang="en-MY" sz="2400" dirty="0"/>
              <a:t>performance of the </a:t>
            </a:r>
            <a:r>
              <a:rPr lang="en-MY" sz="2400" dirty="0" smtClean="0"/>
              <a:t>Learning cooperation</a:t>
            </a:r>
          </a:p>
          <a:p>
            <a:r>
              <a:rPr lang="en-MY" sz="2400" dirty="0"/>
              <a:t>R</a:t>
            </a:r>
            <a:r>
              <a:rPr lang="en-MY" sz="2400" dirty="0" smtClean="0"/>
              <a:t>esults of the </a:t>
            </a:r>
            <a:r>
              <a:rPr lang="en-MY" sz="2400" dirty="0"/>
              <a:t>working </a:t>
            </a:r>
            <a:r>
              <a:rPr lang="en-MY" sz="2400" dirty="0" smtClean="0"/>
              <a:t>group to use for improvement </a:t>
            </a:r>
          </a:p>
          <a:p>
            <a:r>
              <a:rPr lang="en-US" sz="2400" b="1" u="sng" dirty="0" smtClean="0"/>
              <a:t>Second Implication</a:t>
            </a:r>
          </a:p>
          <a:p>
            <a:r>
              <a:rPr lang="en-MY" sz="2400" dirty="0" smtClean="0"/>
              <a:t>To </a:t>
            </a:r>
            <a:r>
              <a:rPr lang="en-MY" sz="2400" dirty="0"/>
              <a:t>look at </a:t>
            </a:r>
            <a:r>
              <a:rPr lang="en-MY" sz="2400" dirty="0" smtClean="0"/>
              <a:t>the best working collaboration frameworks</a:t>
            </a:r>
          </a:p>
          <a:p>
            <a:r>
              <a:rPr lang="en-MY" sz="2400" dirty="0"/>
              <a:t>I</a:t>
            </a:r>
            <a:r>
              <a:rPr lang="en-MY" sz="2400" dirty="0" smtClean="0"/>
              <a:t>dentify </a:t>
            </a:r>
            <a:r>
              <a:rPr lang="en-MY" sz="2400" dirty="0"/>
              <a:t>the key components/elements, process factors </a:t>
            </a:r>
            <a:r>
              <a:rPr lang="en-MY" sz="2400" dirty="0" smtClean="0"/>
              <a:t>influencting a good outcome for apprentices, companies and VET institutes</a:t>
            </a:r>
            <a:endParaRPr lang="en-US" sz="2400" u="sng" dirty="0" smtClean="0"/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652" y="5660330"/>
            <a:ext cx="664522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271" y="5617654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22" y="94445"/>
            <a:ext cx="8596668" cy="742682"/>
          </a:xfrm>
          <a:solidFill>
            <a:srgbClr val="17B0E4"/>
          </a:solidFill>
        </p:spPr>
        <p:txBody>
          <a:bodyPr>
            <a:noAutofit/>
          </a:bodyPr>
          <a:lstStyle/>
          <a:p>
            <a:pPr algn="ctr"/>
            <a:r>
              <a:rPr lang="en-MY" sz="2800" dirty="0">
                <a:solidFill>
                  <a:srgbClr val="000000"/>
                </a:solidFill>
              </a:rPr>
              <a:t>K</a:t>
            </a:r>
            <a:r>
              <a:rPr lang="en-MY" sz="2800" dirty="0" smtClean="0">
                <a:solidFill>
                  <a:srgbClr val="000000"/>
                </a:solidFill>
              </a:rPr>
              <a:t>ey </a:t>
            </a:r>
            <a:r>
              <a:rPr lang="en-MY" sz="2800" dirty="0">
                <a:solidFill>
                  <a:srgbClr val="000000"/>
                </a:solidFill>
              </a:rPr>
              <a:t>components/elements: </a:t>
            </a:r>
            <a:r>
              <a:rPr lang="en-MY" sz="2800" dirty="0" smtClean="0">
                <a:solidFill>
                  <a:srgbClr val="000000"/>
                </a:solidFill>
              </a:rPr>
              <a:t>Criteria </a:t>
            </a:r>
            <a:r>
              <a:rPr lang="en-MY" sz="2800" dirty="0">
                <a:solidFill>
                  <a:srgbClr val="000000"/>
                </a:solidFill>
              </a:rPr>
              <a:t/>
            </a:r>
            <a:br>
              <a:rPr lang="en-MY" sz="2800" dirty="0">
                <a:solidFill>
                  <a:srgbClr val="000000"/>
                </a:solidFill>
              </a:rPr>
            </a:br>
            <a:endParaRPr lang="en-MY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73" y="1405869"/>
            <a:ext cx="8725456" cy="54521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MY" dirty="0" smtClean="0"/>
              <a:t>i.     </a:t>
            </a:r>
            <a:r>
              <a:rPr lang="en-MY" sz="2000" b="1" dirty="0" smtClean="0"/>
              <a:t>Goals </a:t>
            </a:r>
            <a:r>
              <a:rPr lang="en-MY" sz="2000" b="1" dirty="0"/>
              <a:t>of cooperation </a:t>
            </a:r>
            <a:r>
              <a:rPr lang="en-MY" sz="2000" dirty="0"/>
              <a:t>are clear, well defined </a:t>
            </a:r>
            <a:r>
              <a:rPr lang="en-MY" sz="2000" dirty="0" smtClean="0"/>
              <a:t>and achievable</a:t>
            </a:r>
            <a:r>
              <a:rPr lang="en-MY" sz="2000" dirty="0"/>
              <a:t>. </a:t>
            </a:r>
          </a:p>
          <a:p>
            <a:pPr marL="0" indent="0">
              <a:buNone/>
            </a:pPr>
            <a:r>
              <a:rPr lang="en-MY" sz="2000" dirty="0"/>
              <a:t>ii</a:t>
            </a:r>
            <a:r>
              <a:rPr lang="en-MY" sz="2000" dirty="0" smtClean="0"/>
              <a:t>.    </a:t>
            </a:r>
            <a:r>
              <a:rPr lang="en-MY" sz="2000" b="1" dirty="0" smtClean="0"/>
              <a:t>Partnership </a:t>
            </a:r>
            <a:r>
              <a:rPr lang="en-MY" sz="2000" b="1" dirty="0"/>
              <a:t>development </a:t>
            </a:r>
            <a:r>
              <a:rPr lang="en-MY" sz="2000" dirty="0"/>
              <a:t>addresses communication</a:t>
            </a:r>
            <a:r>
              <a:rPr lang="en-MY" sz="2000" dirty="0" smtClean="0"/>
              <a:t>, collaboration </a:t>
            </a:r>
          </a:p>
          <a:p>
            <a:pPr marL="0" indent="0">
              <a:buNone/>
            </a:pPr>
            <a:r>
              <a:rPr lang="en-MY" sz="2000" dirty="0"/>
              <a:t> </a:t>
            </a:r>
            <a:r>
              <a:rPr lang="en-MY" sz="2000" dirty="0" smtClean="0"/>
              <a:t>      and </a:t>
            </a:r>
            <a:r>
              <a:rPr lang="en-MY" sz="2000" dirty="0"/>
              <a:t>trust. </a:t>
            </a:r>
          </a:p>
          <a:p>
            <a:pPr marL="0" indent="0">
              <a:buNone/>
            </a:pPr>
            <a:r>
              <a:rPr lang="en-MY" sz="2000" dirty="0"/>
              <a:t>iii</a:t>
            </a:r>
            <a:r>
              <a:rPr lang="en-MY" sz="2000" dirty="0" smtClean="0"/>
              <a:t>.  </a:t>
            </a:r>
            <a:r>
              <a:rPr lang="en-MY" sz="2000" b="1" dirty="0" smtClean="0"/>
              <a:t>Management </a:t>
            </a:r>
            <a:r>
              <a:rPr lang="en-MY" sz="2000" b="1" dirty="0"/>
              <a:t>of partnership </a:t>
            </a:r>
            <a:r>
              <a:rPr lang="en-MY" sz="2000" dirty="0"/>
              <a:t>addresses rules and </a:t>
            </a:r>
            <a:r>
              <a:rPr lang="en-MY" sz="2000" dirty="0" smtClean="0"/>
              <a:t>procedures</a:t>
            </a:r>
            <a:r>
              <a:rPr lang="en-MY" sz="2000" dirty="0"/>
              <a:t>, clear </a:t>
            </a:r>
            <a:endParaRPr lang="en-MY" sz="2000" dirty="0" smtClean="0"/>
          </a:p>
          <a:p>
            <a:pPr marL="0" indent="0">
              <a:buNone/>
            </a:pPr>
            <a:r>
              <a:rPr lang="en-MY" sz="2000" dirty="0" smtClean="0"/>
              <a:t>           allocation </a:t>
            </a:r>
            <a:r>
              <a:rPr lang="en-MY" sz="2000" dirty="0"/>
              <a:t>of responsibility and fair </a:t>
            </a:r>
            <a:r>
              <a:rPr lang="en-MY" sz="2000" dirty="0" smtClean="0"/>
              <a:t>distribution </a:t>
            </a:r>
            <a:r>
              <a:rPr lang="en-MY" sz="2000" dirty="0"/>
              <a:t>of modules to be </a:t>
            </a:r>
            <a:endParaRPr lang="en-MY" sz="2000" dirty="0" smtClean="0"/>
          </a:p>
          <a:p>
            <a:pPr marL="0" indent="0">
              <a:buNone/>
            </a:pPr>
            <a:r>
              <a:rPr lang="en-MY" sz="2000" dirty="0"/>
              <a:t> </a:t>
            </a:r>
            <a:r>
              <a:rPr lang="en-MY" sz="2000" dirty="0" smtClean="0"/>
              <a:t>          implemented according to agreements</a:t>
            </a:r>
            <a:r>
              <a:rPr lang="en-MY" sz="2000" dirty="0"/>
              <a:t>. </a:t>
            </a:r>
          </a:p>
          <a:p>
            <a:pPr marL="0" indent="0">
              <a:buNone/>
            </a:pPr>
            <a:r>
              <a:rPr lang="en-MY" sz="2000" dirty="0"/>
              <a:t>iv</a:t>
            </a:r>
            <a:r>
              <a:rPr lang="en-MY" sz="2000" dirty="0" smtClean="0"/>
              <a:t>.   </a:t>
            </a:r>
            <a:r>
              <a:rPr lang="en-MY" sz="2000" b="1" dirty="0" smtClean="0"/>
              <a:t>The Impact </a:t>
            </a:r>
            <a:r>
              <a:rPr lang="en-MY" sz="2000" b="1" dirty="0"/>
              <a:t>of learning competencies </a:t>
            </a:r>
            <a:r>
              <a:rPr lang="en-MY" sz="2000" dirty="0"/>
              <a:t>responds to the needs of </a:t>
            </a:r>
            <a:endParaRPr lang="en-MY" sz="2000" dirty="0" smtClean="0"/>
          </a:p>
          <a:p>
            <a:pPr marL="0" indent="0">
              <a:buNone/>
            </a:pPr>
            <a:r>
              <a:rPr lang="en-MY" sz="2000" dirty="0"/>
              <a:t> </a:t>
            </a:r>
            <a:r>
              <a:rPr lang="en-MY" sz="2000" dirty="0" smtClean="0"/>
              <a:t>          students, instructors </a:t>
            </a:r>
            <a:r>
              <a:rPr lang="en-MY" sz="2000" dirty="0"/>
              <a:t>and coaches as well as organizational </a:t>
            </a:r>
            <a:r>
              <a:rPr lang="en-MY" sz="2000" dirty="0" smtClean="0"/>
              <a:t>learning</a:t>
            </a:r>
            <a:r>
              <a:rPr lang="en-MY" sz="2000" dirty="0"/>
              <a:t>. </a:t>
            </a:r>
          </a:p>
          <a:p>
            <a:pPr marL="0" indent="0">
              <a:buNone/>
            </a:pPr>
            <a:r>
              <a:rPr lang="en-MY" sz="2000" dirty="0"/>
              <a:t>v</a:t>
            </a:r>
            <a:r>
              <a:rPr lang="en-MY" sz="2000" dirty="0" smtClean="0"/>
              <a:t>.    </a:t>
            </a:r>
            <a:r>
              <a:rPr lang="en-MY" sz="2000" b="1" dirty="0" smtClean="0"/>
              <a:t>Evaluation </a:t>
            </a:r>
            <a:r>
              <a:rPr lang="en-MY" sz="2000" b="1" dirty="0"/>
              <a:t>of the collaborative performance in the </a:t>
            </a:r>
            <a:r>
              <a:rPr lang="en-MY" sz="2000" b="1" dirty="0" smtClean="0"/>
              <a:t>dual system </a:t>
            </a:r>
            <a:r>
              <a:rPr lang="en-MY" sz="2300" dirty="0" smtClean="0"/>
              <a:t>are</a:t>
            </a:r>
          </a:p>
          <a:p>
            <a:pPr marL="0" indent="0">
              <a:buNone/>
            </a:pPr>
            <a:r>
              <a:rPr lang="en-MY" sz="2300" dirty="0"/>
              <a:t> </a:t>
            </a:r>
            <a:r>
              <a:rPr lang="en-MY" sz="2300" dirty="0" smtClean="0"/>
              <a:t>         </a:t>
            </a:r>
            <a:r>
              <a:rPr lang="en-MY" sz="2300" dirty="0"/>
              <a:t>clearly defined. collaboration between Institute </a:t>
            </a:r>
            <a:r>
              <a:rPr lang="en-MY" sz="2300" dirty="0" smtClean="0"/>
              <a:t>and </a:t>
            </a:r>
            <a:r>
              <a:rPr lang="en-MY" sz="2300" dirty="0"/>
              <a:t>company </a:t>
            </a:r>
            <a:r>
              <a:rPr lang="en-MY" sz="2300" dirty="0" smtClean="0"/>
              <a:t>is</a:t>
            </a:r>
          </a:p>
          <a:p>
            <a:pPr marL="0" indent="0">
              <a:buNone/>
            </a:pPr>
            <a:r>
              <a:rPr lang="en-MY" sz="2300" dirty="0" smtClean="0"/>
              <a:t>          </a:t>
            </a:r>
            <a:r>
              <a:rPr lang="en-MY" sz="2300" dirty="0"/>
              <a:t>working well, growing apparent interest for the dual </a:t>
            </a:r>
            <a:r>
              <a:rPr lang="en-MY" sz="2300" dirty="0" smtClean="0"/>
              <a:t>system and</a:t>
            </a:r>
          </a:p>
          <a:p>
            <a:pPr marL="0" indent="0">
              <a:buNone/>
            </a:pPr>
            <a:r>
              <a:rPr lang="en-MY" sz="2300" dirty="0"/>
              <a:t> </a:t>
            </a:r>
            <a:r>
              <a:rPr lang="en-MY" sz="2300" dirty="0" smtClean="0"/>
              <a:t>         </a:t>
            </a:r>
            <a:r>
              <a:rPr lang="en-MY" sz="2300" dirty="0"/>
              <a:t>whether the dual system has improved</a:t>
            </a:r>
          </a:p>
          <a:p>
            <a:endParaRPr lang="en-MY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168" y="1"/>
            <a:ext cx="3210832" cy="4190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85" y="5937254"/>
            <a:ext cx="883997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316" y="5937254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r>
              <a:rPr lang="en-MY" dirty="0"/>
              <a:t>4	Findings and their significance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580" y="1506827"/>
            <a:ext cx="9430944" cy="530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524" y="5819199"/>
            <a:ext cx="883997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521" y="5861875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4	Findings and their significance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532" y="1558342"/>
            <a:ext cx="8979385" cy="516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22" y="1674252"/>
            <a:ext cx="7652062" cy="4740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917" y="5796726"/>
            <a:ext cx="890093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115" y="5845498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www.itb.uni-bremen.de</a:t>
            </a: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4434" y="1052514"/>
          <a:ext cx="11857567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iagramm" r:id="rId3" imgW="8519184" imgH="4998785" progId="Excel.Chart.8">
                  <p:embed/>
                </p:oleObj>
              </mc:Choice>
              <mc:Fallback>
                <p:oleObj name="Diagramm" r:id="rId3" imgW="8519184" imgH="49987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4" y="1052514"/>
                        <a:ext cx="11857567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524" y="6001068"/>
            <a:ext cx="890093" cy="810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048" y="6001068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www.itb.uni-bremen.de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08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de-DE" sz="2000" dirty="0" smtClean="0">
                <a:solidFill>
                  <a:srgbClr val="000000"/>
                </a:solidFill>
                <a:cs typeface="+mj-cs"/>
              </a:rPr>
              <a:t>EXAMPLE: Interim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Results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stakeholder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interviews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one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evaluation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workshop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: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company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cs typeface="+mj-cs"/>
              </a:rPr>
              <a:t>perception</a:t>
            </a:r>
            <a:r>
              <a:rPr lang="de-DE" sz="2000" dirty="0" smtClean="0">
                <a:solidFill>
                  <a:srgbClr val="000000"/>
                </a:solidFill>
                <a:cs typeface="+mj-cs"/>
              </a:rPr>
              <a:t> on NDTS</a:t>
            </a:r>
            <a:endParaRPr lang="de-DE" sz="4000" dirty="0" smtClean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43134"/>
            <a:ext cx="11857567" cy="5442002"/>
          </a:xfrm>
        </p:spPr>
        <p:txBody>
          <a:bodyPr>
            <a:normAutofit/>
          </a:bodyPr>
          <a:lstStyle/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Industrial </a:t>
            </a:r>
            <a:r>
              <a:rPr lang="de-DE" sz="1800" dirty="0" err="1" smtClean="0">
                <a:cs typeface="+mn-cs"/>
              </a:rPr>
              <a:t>partners</a:t>
            </a:r>
            <a:r>
              <a:rPr lang="de-DE" sz="1800" dirty="0" smtClean="0">
                <a:cs typeface="+mn-cs"/>
              </a:rPr>
              <a:t>, </a:t>
            </a:r>
            <a:r>
              <a:rPr lang="de-DE" sz="1800" dirty="0" err="1" smtClean="0">
                <a:cs typeface="+mn-cs"/>
              </a:rPr>
              <a:t>especially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the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small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ones</a:t>
            </a:r>
            <a:r>
              <a:rPr lang="de-DE" sz="1800" dirty="0" smtClean="0">
                <a:cs typeface="+mn-cs"/>
              </a:rPr>
              <a:t>, </a:t>
            </a:r>
            <a:r>
              <a:rPr lang="de-DE" sz="1800" dirty="0" err="1" smtClean="0">
                <a:cs typeface="+mn-cs"/>
              </a:rPr>
              <a:t>feel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that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they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benefit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too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little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from</a:t>
            </a:r>
            <a:r>
              <a:rPr lang="de-DE" sz="1800" dirty="0" smtClean="0">
                <a:cs typeface="+mn-cs"/>
              </a:rPr>
              <a:t> NDTS;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en-GB" sz="1800" dirty="0" smtClean="0">
                <a:cs typeface="+mn-cs"/>
              </a:rPr>
              <a:t>Lack of good information for all companies in Malaysia.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err="1" smtClean="0">
                <a:cs typeface="+mn-cs"/>
              </a:rPr>
              <a:t>Lacking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skill</a:t>
            </a:r>
            <a:r>
              <a:rPr lang="de-DE" sz="1800" dirty="0" smtClean="0">
                <a:cs typeface="+mn-cs"/>
              </a:rPr>
              <a:t> on </a:t>
            </a:r>
            <a:r>
              <a:rPr lang="de-DE" sz="1800" dirty="0" err="1" smtClean="0">
                <a:cs typeface="+mn-cs"/>
              </a:rPr>
              <a:t>training</a:t>
            </a:r>
            <a:r>
              <a:rPr lang="de-DE" sz="1800" dirty="0" smtClean="0">
                <a:cs typeface="+mn-cs"/>
              </a:rPr>
              <a:t> in SMEs; </a:t>
            </a:r>
            <a:r>
              <a:rPr lang="de-DE" sz="1800" dirty="0" err="1" smtClean="0">
                <a:cs typeface="+mn-cs"/>
              </a:rPr>
              <a:t>missing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skilled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trainers</a:t>
            </a:r>
            <a:endParaRPr lang="de-DE" sz="1800" dirty="0" smtClean="0">
              <a:cs typeface="+mn-cs"/>
            </a:endParaRP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err="1" smtClean="0">
                <a:cs typeface="+mn-cs"/>
              </a:rPr>
              <a:t>companies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fear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misconception</a:t>
            </a:r>
            <a:r>
              <a:rPr lang="de-DE" sz="1800" dirty="0" smtClean="0">
                <a:cs typeface="+mn-cs"/>
              </a:rPr>
              <a:t> („</a:t>
            </a:r>
            <a:r>
              <a:rPr lang="de-DE" sz="1800" dirty="0" err="1" smtClean="0">
                <a:cs typeface="+mn-cs"/>
              </a:rPr>
              <a:t>bad</a:t>
            </a:r>
            <a:r>
              <a:rPr lang="de-DE" sz="1800" dirty="0" smtClean="0">
                <a:cs typeface="+mn-cs"/>
              </a:rPr>
              <a:t> swing</a:t>
            </a:r>
            <a:r>
              <a:rPr lang="ja-JP" altLang="de-DE" sz="1800" dirty="0" smtClean="0">
                <a:latin typeface="Arial"/>
                <a:cs typeface="+mn-cs"/>
              </a:rPr>
              <a:t>“</a:t>
            </a:r>
            <a:r>
              <a:rPr lang="de-DE" sz="1800" dirty="0" smtClean="0">
                <a:cs typeface="+mn-cs"/>
              </a:rPr>
              <a:t>) </a:t>
            </a:r>
            <a:r>
              <a:rPr lang="de-DE" sz="1800" dirty="0" err="1" smtClean="0">
                <a:cs typeface="+mn-cs"/>
              </a:rPr>
              <a:t>between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what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is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learned</a:t>
            </a:r>
            <a:r>
              <a:rPr lang="de-DE" sz="1800" dirty="0" smtClean="0">
                <a:cs typeface="+mn-cs"/>
              </a:rPr>
              <a:t> in </a:t>
            </a:r>
            <a:r>
              <a:rPr lang="de-DE" sz="1800" dirty="0" err="1" smtClean="0">
                <a:cs typeface="+mn-cs"/>
              </a:rPr>
              <a:t>the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college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and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what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can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be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learned</a:t>
            </a:r>
            <a:r>
              <a:rPr lang="de-DE" sz="1800" dirty="0" smtClean="0">
                <a:cs typeface="+mn-cs"/>
              </a:rPr>
              <a:t> in </a:t>
            </a:r>
            <a:r>
              <a:rPr lang="de-DE" sz="1800" dirty="0" err="1" smtClean="0">
                <a:cs typeface="+mn-cs"/>
              </a:rPr>
              <a:t>the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enterprise</a:t>
            </a:r>
            <a:r>
              <a:rPr lang="de-DE" sz="1800" dirty="0" smtClean="0">
                <a:cs typeface="+mn-cs"/>
              </a:rPr>
              <a:t>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err="1" smtClean="0">
                <a:cs typeface="+mn-cs"/>
              </a:rPr>
              <a:t>participation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of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bigger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companies</a:t>
            </a:r>
            <a:r>
              <a:rPr lang="de-DE" sz="1800" dirty="0" smtClean="0">
                <a:cs typeface="+mn-cs"/>
              </a:rPr>
              <a:t> in NDTS </a:t>
            </a:r>
            <a:r>
              <a:rPr lang="de-DE" sz="1800" dirty="0" err="1" smtClean="0">
                <a:cs typeface="+mn-cs"/>
              </a:rPr>
              <a:t>has</a:t>
            </a:r>
            <a:r>
              <a:rPr lang="de-DE" sz="1800" dirty="0" smtClean="0">
                <a:cs typeface="+mn-cs"/>
              </a:rPr>
              <a:t> a </a:t>
            </a:r>
            <a:r>
              <a:rPr lang="de-DE" sz="1800" dirty="0" err="1" smtClean="0">
                <a:cs typeface="+mn-cs"/>
              </a:rPr>
              <a:t>lead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function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for</a:t>
            </a:r>
            <a:r>
              <a:rPr lang="de-DE" sz="1800" dirty="0" smtClean="0">
                <a:cs typeface="+mn-cs"/>
              </a:rPr>
              <a:t> SMEs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err="1" smtClean="0">
                <a:cs typeface="+mn-cs"/>
              </a:rPr>
              <a:t>Local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work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and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learning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partnerships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require</a:t>
            </a:r>
            <a:r>
              <a:rPr lang="de-DE" sz="1800" dirty="0" smtClean="0">
                <a:cs typeface="+mn-cs"/>
              </a:rPr>
              <a:t> a </a:t>
            </a:r>
            <a:r>
              <a:rPr lang="de-DE" sz="1800" dirty="0" err="1" smtClean="0">
                <a:cs typeface="+mn-cs"/>
              </a:rPr>
              <a:t>set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of</a:t>
            </a:r>
            <a:r>
              <a:rPr lang="de-DE" sz="1800" dirty="0" smtClean="0">
                <a:cs typeface="+mn-cs"/>
              </a:rPr>
              <a:t> different </a:t>
            </a:r>
            <a:r>
              <a:rPr lang="de-DE" sz="1800" dirty="0" err="1" smtClean="0">
                <a:cs typeface="+mn-cs"/>
              </a:rPr>
              <a:t>tools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for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planning</a:t>
            </a:r>
            <a:r>
              <a:rPr lang="de-DE" sz="1800" dirty="0" smtClean="0">
                <a:cs typeface="+mn-cs"/>
              </a:rPr>
              <a:t>, </a:t>
            </a:r>
            <a:r>
              <a:rPr lang="de-DE" sz="1800" dirty="0" err="1" smtClean="0">
                <a:cs typeface="+mn-cs"/>
              </a:rPr>
              <a:t>experience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and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evaluate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cooperation</a:t>
            </a:r>
            <a:r>
              <a:rPr lang="de-DE" sz="1800" dirty="0" smtClean="0">
                <a:cs typeface="+mn-cs"/>
              </a:rPr>
              <a:t>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Industrial </a:t>
            </a:r>
            <a:r>
              <a:rPr lang="de-DE" sz="1800" dirty="0" err="1" smtClean="0">
                <a:cs typeface="+mn-cs"/>
              </a:rPr>
              <a:t>and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school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participants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of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the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evaluation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tool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workshop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gave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full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support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and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recommendation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for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the</a:t>
            </a:r>
            <a:r>
              <a:rPr lang="de-DE" sz="1800" dirty="0" smtClean="0">
                <a:cs typeface="+mn-cs"/>
              </a:rPr>
              <a:t> ERC Tool: Monitoring </a:t>
            </a:r>
            <a:r>
              <a:rPr lang="de-DE" sz="1800" dirty="0" err="1" smtClean="0">
                <a:cs typeface="+mn-cs"/>
              </a:rPr>
              <a:t>or</a:t>
            </a:r>
            <a:r>
              <a:rPr lang="de-DE" sz="1800" dirty="0" smtClean="0">
                <a:cs typeface="+mn-cs"/>
              </a:rPr>
              <a:t> formative </a:t>
            </a:r>
            <a:r>
              <a:rPr lang="de-DE" sz="1800" dirty="0" err="1" smtClean="0">
                <a:cs typeface="+mn-cs"/>
              </a:rPr>
              <a:t>self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evalaution</a:t>
            </a:r>
            <a:endParaRPr lang="de-DE" sz="1800" dirty="0" smtClean="0">
              <a:cs typeface="+mn-cs"/>
            </a:endParaRPr>
          </a:p>
          <a:p>
            <a:pPr marL="620713" indent="-257175" eaLnBrk="1" hangingPunct="1">
              <a:lnSpc>
                <a:spcPct val="80000"/>
              </a:lnSpc>
              <a:defRPr/>
            </a:pPr>
            <a:r>
              <a:rPr lang="de-DE" sz="1800" dirty="0" err="1" smtClean="0">
                <a:cs typeface="+mn-cs"/>
              </a:rPr>
              <a:t>They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regard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as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most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important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 err="1" smtClean="0">
                <a:cs typeface="+mn-cs"/>
              </a:rPr>
              <a:t>criteria</a:t>
            </a:r>
            <a:r>
              <a:rPr lang="de-DE" sz="1800" dirty="0" smtClean="0">
                <a:cs typeface="+mn-cs"/>
              </a:rPr>
              <a:t>: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endParaRPr lang="de-DE" sz="1800" dirty="0" smtClean="0">
              <a:cs typeface="+mn-cs"/>
            </a:endParaRPr>
          </a:p>
          <a:p>
            <a:pPr marL="620713" indent="-257175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>
                <a:cs typeface="+mn-cs"/>
              </a:rPr>
              <a:t>(</a:t>
            </a:r>
            <a:r>
              <a:rPr lang="de-DE" sz="2000" dirty="0" err="1" smtClean="0">
                <a:cs typeface="+mn-cs"/>
              </a:rPr>
              <a:t>first</a:t>
            </a:r>
            <a:r>
              <a:rPr lang="de-DE" sz="2000" dirty="0" smtClean="0">
                <a:cs typeface="+mn-cs"/>
              </a:rPr>
              <a:t>): </a:t>
            </a:r>
            <a:r>
              <a:rPr lang="de-DE" sz="2000" i="1" dirty="0" err="1" smtClean="0">
                <a:cs typeface="+mn-cs"/>
              </a:rPr>
              <a:t>development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of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trust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under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industrial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and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school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partners</a:t>
            </a:r>
            <a:r>
              <a:rPr lang="de-DE" sz="2000" i="1" dirty="0" smtClean="0">
                <a:cs typeface="+mn-cs"/>
              </a:rPr>
              <a:t>, </a:t>
            </a:r>
          </a:p>
          <a:p>
            <a:pPr marL="620713" indent="-257175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i="1" dirty="0" smtClean="0">
                <a:cs typeface="+mn-cs"/>
              </a:rPr>
              <a:t>(</a:t>
            </a:r>
            <a:r>
              <a:rPr lang="de-DE" sz="2000" i="1" dirty="0" err="1" smtClean="0">
                <a:cs typeface="+mn-cs"/>
              </a:rPr>
              <a:t>second</a:t>
            </a:r>
            <a:r>
              <a:rPr lang="de-DE" sz="2000" i="1" dirty="0" smtClean="0">
                <a:cs typeface="+mn-cs"/>
              </a:rPr>
              <a:t>): Monitoring </a:t>
            </a:r>
            <a:r>
              <a:rPr lang="de-DE" sz="2000" i="1" dirty="0" err="1" smtClean="0">
                <a:cs typeface="+mn-cs"/>
              </a:rPr>
              <a:t>of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apprentice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competence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achievement</a:t>
            </a:r>
            <a:r>
              <a:rPr lang="de-DE" sz="2000" i="1" dirty="0" smtClean="0">
                <a:cs typeface="+mn-cs"/>
              </a:rPr>
              <a:t> </a:t>
            </a:r>
          </a:p>
          <a:p>
            <a:pPr marL="620713" indent="-257175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i="1" dirty="0" smtClean="0">
                <a:cs typeface="+mn-cs"/>
              </a:rPr>
              <a:t>(</a:t>
            </a:r>
            <a:r>
              <a:rPr lang="de-DE" sz="2000" i="1" dirty="0" err="1" smtClean="0">
                <a:cs typeface="+mn-cs"/>
              </a:rPr>
              <a:t>third</a:t>
            </a:r>
            <a:r>
              <a:rPr lang="de-DE" sz="2000" i="1" dirty="0" smtClean="0">
                <a:cs typeface="+mn-cs"/>
              </a:rPr>
              <a:t> ): </a:t>
            </a:r>
            <a:r>
              <a:rPr lang="de-DE" sz="2000" i="1" dirty="0" err="1" smtClean="0">
                <a:cs typeface="+mn-cs"/>
              </a:rPr>
              <a:t>achievement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of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defined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cooperation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goal</a:t>
            </a:r>
            <a:r>
              <a:rPr lang="de-DE" sz="2000" i="1" dirty="0" smtClean="0">
                <a:cs typeface="+mn-cs"/>
              </a:rPr>
              <a:t> </a:t>
            </a:r>
          </a:p>
          <a:p>
            <a:pPr marL="620713" indent="-257175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i="1" dirty="0" smtClean="0">
                <a:cs typeface="+mn-cs"/>
              </a:rPr>
              <a:t>(</a:t>
            </a:r>
            <a:r>
              <a:rPr lang="de-DE" sz="2000" i="1" dirty="0" err="1" smtClean="0">
                <a:cs typeface="+mn-cs"/>
              </a:rPr>
              <a:t>fourth</a:t>
            </a:r>
            <a:r>
              <a:rPr lang="de-DE" sz="2000" i="1" dirty="0" smtClean="0">
                <a:cs typeface="+mn-cs"/>
              </a:rPr>
              <a:t>) </a:t>
            </a:r>
            <a:r>
              <a:rPr lang="de-DE" sz="2000" i="1" dirty="0" err="1" smtClean="0">
                <a:cs typeface="+mn-cs"/>
              </a:rPr>
              <a:t>Continous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evaluation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of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the</a:t>
            </a:r>
            <a:r>
              <a:rPr lang="de-DE" sz="2000" i="1" dirty="0" smtClean="0">
                <a:cs typeface="+mn-cs"/>
              </a:rPr>
              <a:t> </a:t>
            </a:r>
            <a:r>
              <a:rPr lang="de-DE" sz="2000" i="1" dirty="0" err="1" smtClean="0">
                <a:cs typeface="+mn-cs"/>
              </a:rPr>
              <a:t>cooperation</a:t>
            </a:r>
            <a:r>
              <a:rPr lang="de-DE" sz="2000" dirty="0" smtClean="0">
                <a:cs typeface="+mn-cs"/>
              </a:rPr>
              <a:t>. </a:t>
            </a:r>
          </a:p>
          <a:p>
            <a:pPr marL="620713" indent="-257175" eaLnBrk="1" hangingPunct="1">
              <a:lnSpc>
                <a:spcPct val="80000"/>
              </a:lnSpc>
              <a:defRPr/>
            </a:pPr>
            <a:endParaRPr lang="de-DE" sz="2000" dirty="0" smtClean="0">
              <a:cs typeface="+mn-cs"/>
            </a:endParaRPr>
          </a:p>
          <a:p>
            <a:pPr marL="620713" indent="-257175" eaLnBrk="1" hangingPunct="1">
              <a:lnSpc>
                <a:spcPct val="80000"/>
              </a:lnSpc>
              <a:defRPr/>
            </a:pPr>
            <a:endParaRPr lang="de-DE" sz="1000" dirty="0" smtClean="0">
              <a:cs typeface="+mn-cs"/>
            </a:endParaRPr>
          </a:p>
          <a:p>
            <a:pPr marL="620713" indent="-257175" eaLnBrk="1" hangingPunct="1">
              <a:lnSpc>
                <a:spcPct val="80000"/>
              </a:lnSpc>
              <a:defRPr/>
            </a:pPr>
            <a:endParaRPr lang="de-DE" sz="1000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620" y="5818505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381" y="5815884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225233"/>
            <a:ext cx="9080819" cy="1850265"/>
          </a:xfrm>
        </p:spPr>
        <p:txBody>
          <a:bodyPr>
            <a:normAutofit fontScale="90000"/>
          </a:bodyPr>
          <a:lstStyle/>
          <a:p>
            <a:r>
              <a:rPr lang="en-MY" dirty="0"/>
              <a:t>Learning effects of the Focus Group through the participative evaluation of collaborative performance and the dual system in use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429" y="2222635"/>
            <a:ext cx="10925049" cy="4044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953" y="5861410"/>
            <a:ext cx="890093" cy="81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896" y="5861410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41" y="113377"/>
            <a:ext cx="8596668" cy="1058600"/>
          </a:xfrm>
        </p:spPr>
        <p:txBody>
          <a:bodyPr>
            <a:normAutofit fontScale="90000"/>
          </a:bodyPr>
          <a:lstStyle/>
          <a:p>
            <a:r>
              <a:rPr lang="en-MY" dirty="0"/>
              <a:t>The holistic view of the Framework for Effective Collaboration in NDTS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010" y="3994151"/>
            <a:ext cx="8596668" cy="3880773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71977"/>
            <a:ext cx="10990925" cy="53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557" y="212872"/>
            <a:ext cx="890093" cy="81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108" y="237258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DDF6-3FB1-D346-A6C2-83E29BB4F39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19667" y="692150"/>
            <a:ext cx="10369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b="1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4351" y="333376"/>
            <a:ext cx="11648016" cy="11604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182563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b="1">
                <a:latin typeface="Arial" charset="0"/>
                <a:ea typeface="MS PGothic" charset="0"/>
                <a:cs typeface="MS PGothic" charset="0"/>
              </a:rPr>
              <a:t>Example of a Work and learning task (wlt)</a:t>
            </a:r>
          </a:p>
          <a:p>
            <a:pPr>
              <a:spcBef>
                <a:spcPct val="50000"/>
              </a:spcBef>
            </a:pPr>
            <a:r>
              <a:rPr lang="de-DE" sz="2800" b="1">
                <a:latin typeface="Arial" charset="0"/>
                <a:ea typeface="MS PGothic" charset="0"/>
                <a:cs typeface="MS PGothic" charset="0"/>
              </a:rPr>
              <a:t>Ensuring and Enhancing safety on a metal cutter</a:t>
            </a:r>
          </a:p>
        </p:txBody>
      </p:sp>
      <p:pic>
        <p:nvPicPr>
          <p:cNvPr id="247812" name="Picture 4" descr="tafelschere_vorne_vor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5" y="2389188"/>
            <a:ext cx="5471583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1" name="Picture 5" descr="P517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1" y="2359025"/>
            <a:ext cx="450638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043" y="5855681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5557" y="5880067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FA373-8721-434E-8D16-FD615A130AE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678518" y="333375"/>
            <a:ext cx="10369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b="1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871134" y="1125539"/>
            <a:ext cx="95059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1pPr>
            <a:lvl2pPr marL="542925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  <a:defRPr/>
            </a:pPr>
            <a:endParaRPr lang="de-DE" sz="2000" smtClean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46084" name="Picture 4" descr="ia1303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7" y="4137025"/>
            <a:ext cx="4775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7" name="Picture 5" descr="unbenan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773238"/>
            <a:ext cx="102023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39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1414464"/>
            <a:ext cx="96012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814918" y="333375"/>
            <a:ext cx="1036954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182563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1pPr>
            <a:lvl2pPr marL="987425" indent="-363538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2pPr>
            <a:lvl3pPr marL="1433513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3pPr>
            <a:lvl4pPr marL="1612900"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4pPr>
            <a:lvl5pPr defTabSz="449263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3329F7"/>
                </a:solidFill>
                <a:latin typeface="Arial" charset="0"/>
                <a:ea typeface="MS PGothic" charset="0"/>
                <a:cs typeface="MS PGothic" charset="0"/>
              </a:rPr>
              <a:t>Variants on problem solving to ensure safety while working with the machine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527" y="5809037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8850" y="5809037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982" y="0"/>
            <a:ext cx="2820018" cy="681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-121008"/>
            <a:ext cx="9144000" cy="1324623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254240" y="344231"/>
            <a:ext cx="1029735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Background</a:t>
            </a:r>
            <a:endParaRPr lang="en-MY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introduction of National Dual 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Training System (NDTS) in the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Malaysia in 2005.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Malaysian government wants  to 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ensure that industry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(employers) and training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institutions (PUTRI) collaborate more actively.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MY" sz="3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dual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dimension of the German VET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system injected into the country’s </a:t>
            </a:r>
          </a:p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reform of the national VET system. </a:t>
            </a:r>
            <a:endParaRPr lang="en-MY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345" y="5718559"/>
            <a:ext cx="660545" cy="762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849" y="5676005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28EC2-42AF-D149-B670-1A15DF124A7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200290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39185" y="1090613"/>
          <a:ext cx="13009033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kument" r:id="rId3" imgW="7162800" imgH="2489200" progId="Word.Document.8">
                  <p:embed/>
                </p:oleObj>
              </mc:Choice>
              <mc:Fallback>
                <p:oleObj name="Dokument" r:id="rId3" imgW="7162800" imgH="2489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85" y="1090613"/>
                        <a:ext cx="13009033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0805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de-DE" sz="3200" dirty="0" smtClean="0">
                <a:solidFill>
                  <a:srgbClr val="000000"/>
                </a:solidFill>
                <a:cs typeface="+mj-cs"/>
              </a:rPr>
              <a:t>Learning Task </a:t>
            </a:r>
            <a:r>
              <a:rPr lang="de-DE" sz="3200" dirty="0">
                <a:solidFill>
                  <a:srgbClr val="000000"/>
                </a:solidFill>
              </a:rPr>
              <a:t>E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valuation: SEVALAG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801" y="5818505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7171" y="5818505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74" y="194945"/>
            <a:ext cx="8596668" cy="608448"/>
          </a:xfrm>
          <a:solidFill>
            <a:srgbClr val="17B0E4"/>
          </a:solidFill>
        </p:spPr>
        <p:txBody>
          <a:bodyPr>
            <a:normAutofit fontScale="90000"/>
          </a:bodyPr>
          <a:lstStyle/>
          <a:p>
            <a:pPr algn="ctr"/>
            <a:r>
              <a:rPr lang="en-MY" dirty="0">
                <a:solidFill>
                  <a:srgbClr val="000000"/>
                </a:solidFill>
              </a:rPr>
              <a:t>T</a:t>
            </a:r>
            <a:r>
              <a:rPr lang="en-MY" dirty="0" smtClean="0">
                <a:solidFill>
                  <a:srgbClr val="000000"/>
                </a:solidFill>
              </a:rPr>
              <a:t>he studies </a:t>
            </a:r>
            <a:r>
              <a:rPr lang="en-MY" dirty="0">
                <a:solidFill>
                  <a:srgbClr val="000000"/>
                </a:solidFill>
              </a:rPr>
              <a:t>found that: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>
            <a:normAutofit fontScale="62500" lnSpcReduction="20000"/>
          </a:bodyPr>
          <a:lstStyle/>
          <a:p>
            <a:r>
              <a:rPr lang="en-MY" sz="3800" dirty="0" smtClean="0"/>
              <a:t>The </a:t>
            </a:r>
            <a:r>
              <a:rPr lang="en-MY" sz="3800" dirty="0"/>
              <a:t>goal needs to be explained and discussed and be transparent to all individual partners</a:t>
            </a:r>
            <a:r>
              <a:rPr lang="en-MY" sz="3800" dirty="0" smtClean="0"/>
              <a:t>.</a:t>
            </a:r>
          </a:p>
          <a:p>
            <a:r>
              <a:rPr lang="en-MY" sz="3800" dirty="0" smtClean="0"/>
              <a:t>Trust and communication </a:t>
            </a:r>
            <a:r>
              <a:rPr lang="en-MY" sz="3800" dirty="0"/>
              <a:t>between partners is extremely crucial in maintaining the current close relationship and understanding of each other’s roles. </a:t>
            </a:r>
            <a:endParaRPr lang="en-MY" sz="3800" dirty="0" smtClean="0"/>
          </a:p>
          <a:p>
            <a:r>
              <a:rPr lang="en-MY" sz="3800" dirty="0" smtClean="0"/>
              <a:t>Explicit </a:t>
            </a:r>
            <a:r>
              <a:rPr lang="en-MY" sz="3800" dirty="0"/>
              <a:t>allocation of tasks and work distributions satisfies partners</a:t>
            </a:r>
            <a:r>
              <a:rPr lang="en-MY" sz="3800" dirty="0" smtClean="0"/>
              <a:t>.</a:t>
            </a:r>
          </a:p>
          <a:p>
            <a:r>
              <a:rPr lang="en-MY" sz="3800" dirty="0" smtClean="0"/>
              <a:t>Sharing </a:t>
            </a:r>
            <a:r>
              <a:rPr lang="en-MY" sz="3800" dirty="0"/>
              <a:t>roles in increasing the learning organisation through a dual system with minimum expenditure has motivated the partners</a:t>
            </a:r>
            <a:r>
              <a:rPr lang="en-MY" sz="3800" dirty="0" smtClean="0"/>
              <a:t>.</a:t>
            </a:r>
          </a:p>
          <a:p>
            <a:r>
              <a:rPr lang="en-MY" sz="3800" dirty="0" smtClean="0"/>
              <a:t>The </a:t>
            </a:r>
            <a:r>
              <a:rPr lang="en-MY" sz="3800" dirty="0"/>
              <a:t>dual system still has a deficiency to a certain extend (module argument) but more time is needed to see improvements. </a:t>
            </a:r>
          </a:p>
          <a:p>
            <a:endParaRPr lang="en-MY" sz="3800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984" y="5844054"/>
            <a:ext cx="890093" cy="81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170" y="5844054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E5CD0E-61F3-8C4F-B303-1017CF27DF9C}" type="slidenum">
              <a:rPr lang="en-GB" sz="1100">
                <a:solidFill>
                  <a:srgbClr val="000000"/>
                </a:solidFill>
              </a:rPr>
              <a:pPr/>
              <a:t>22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318" y="839788"/>
            <a:ext cx="10375900" cy="423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2800" b="1" dirty="0" err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Use</a:t>
            </a:r>
            <a:r>
              <a:rPr lang="de-DE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of</a:t>
            </a:r>
            <a:r>
              <a:rPr lang="de-DE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self</a:t>
            </a:r>
            <a:r>
              <a:rPr lang="de-DE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evaluation</a:t>
            </a:r>
            <a:r>
              <a:rPr lang="de-DE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instruments</a:t>
            </a:r>
            <a:r>
              <a:rPr lang="de-DE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in </a:t>
            </a:r>
            <a:r>
              <a:rPr lang="de-DE" sz="2800" b="1" dirty="0" err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cooperation</a:t>
            </a:r>
            <a:r>
              <a:rPr lang="de-DE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terms</a:t>
            </a:r>
            <a:r>
              <a:rPr lang="de-DE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:</a:t>
            </a:r>
            <a:endParaRPr lang="de-DE" sz="2800" b="1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31951"/>
            <a:ext cx="11533717" cy="4367213"/>
          </a:xfrm>
        </p:spPr>
        <p:txBody>
          <a:bodyPr>
            <a:normAutofit/>
          </a:bodyPr>
          <a:lstStyle/>
          <a:p>
            <a:pPr marL="177800" indent="-177800" eaLnBrk="1" hangingPunct="1"/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Instrument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for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improving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learning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partnerships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</a:p>
          <a:p>
            <a:pPr marL="177800" indent="-177800" eaLnBrk="1" hangingPunct="1"/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Supports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reflecive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re-orientation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on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own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task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and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responsibilties</a:t>
            </a:r>
            <a:endParaRPr lang="de-DE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177800" indent="-177800" eaLnBrk="1" hangingPunct="1"/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High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identification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of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actors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with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the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evaluation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results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</a:p>
          <a:p>
            <a:pPr marL="177800" indent="-177800" eaLnBrk="1" hangingPunct="1"/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Q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uality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of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different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work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and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learning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task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to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be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improved</a:t>
            </a:r>
            <a:endParaRPr lang="de-DE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177800" indent="-177800" eaLnBrk="1" hangingPunct="1"/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Rather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 quick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v</a:t>
            </a:r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isualisation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of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strenght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and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weaknesses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 </a:t>
            </a:r>
          </a:p>
          <a:p>
            <a:pPr marL="177800" indent="-177800" eaLnBrk="1" hangingPunct="1"/>
            <a:r>
              <a:rPr lang="de-DE" sz="2800" b="1" dirty="0" err="1" smtClean="0">
                <a:latin typeface="Arial" charset="0"/>
                <a:ea typeface="MS PGothic" charset="0"/>
                <a:cs typeface="MS PGothic" charset="0"/>
              </a:rPr>
              <a:t>Develops</a:t>
            </a:r>
            <a:r>
              <a:rPr lang="de-DE" sz="2800" b="1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insights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for</a:t>
            </a:r>
            <a:r>
              <a:rPr lang="de-DE" sz="28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DE" sz="2800" b="1" dirty="0" err="1">
                <a:latin typeface="Arial" charset="0"/>
                <a:ea typeface="MS PGothic" charset="0"/>
                <a:cs typeface="MS PGothic" charset="0"/>
              </a:rPr>
              <a:t>improvements</a:t>
            </a:r>
            <a:endParaRPr lang="de-DE" sz="2800" b="1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89" y="5818505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095" y="5842891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www.itb.uni-bremen.de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2784" y="765175"/>
            <a:ext cx="10363200" cy="719138"/>
          </a:xfrm>
          <a:solidFill>
            <a:srgbClr val="17B0E4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de-DE" sz="4000" dirty="0" smtClean="0">
                <a:solidFill>
                  <a:srgbClr val="000000"/>
                </a:solidFill>
              </a:rPr>
              <a:t>Follow </a:t>
            </a:r>
            <a:r>
              <a:rPr lang="de-DE" sz="4000" dirty="0" err="1" smtClean="0">
                <a:solidFill>
                  <a:srgbClr val="000000"/>
                </a:solidFill>
              </a:rPr>
              <a:t>up</a:t>
            </a:r>
            <a:r>
              <a:rPr lang="de-DE" sz="4000" dirty="0" smtClean="0">
                <a:solidFill>
                  <a:srgbClr val="000000"/>
                </a:solidFill>
              </a:rPr>
              <a:t> </a:t>
            </a:r>
            <a:r>
              <a:rPr lang="de-DE" sz="4000" dirty="0" err="1" smtClean="0">
                <a:solidFill>
                  <a:srgbClr val="000000"/>
                </a:solidFill>
              </a:rPr>
              <a:t>discussion</a:t>
            </a:r>
            <a:r>
              <a:rPr lang="de-DE" sz="4000" dirty="0" smtClean="0">
                <a:solidFill>
                  <a:srgbClr val="000000"/>
                </a:solidFill>
              </a:rPr>
              <a:t> </a:t>
            </a:r>
            <a:r>
              <a:rPr lang="de-DE" sz="4000" dirty="0" err="1" smtClean="0">
                <a:solidFill>
                  <a:srgbClr val="000000"/>
                </a:solidFill>
              </a:rPr>
              <a:t>points</a:t>
            </a:r>
            <a:r>
              <a:rPr lang="de-DE" sz="40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84" y="1844676"/>
            <a:ext cx="103632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err="1" smtClean="0"/>
              <a:t>Brought</a:t>
            </a:r>
            <a:r>
              <a:rPr lang="de-DE" sz="2800" dirty="0" smtClean="0"/>
              <a:t> NDTS an </a:t>
            </a:r>
            <a:r>
              <a:rPr lang="de-DE" sz="2800" b="1" dirty="0" err="1" smtClean="0"/>
              <a:t>image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increase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VET?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/>
              <a:t>Do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/</a:t>
            </a:r>
            <a:r>
              <a:rPr lang="de-DE" sz="2800" dirty="0" err="1" smtClean="0"/>
              <a:t>parents</a:t>
            </a:r>
            <a:r>
              <a:rPr lang="de-DE" sz="2800" dirty="0" smtClean="0"/>
              <a:t> </a:t>
            </a:r>
            <a:r>
              <a:rPr lang="de-DE" sz="2800" dirty="0" err="1" smtClean="0"/>
              <a:t>decide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a professional VET </a:t>
            </a:r>
            <a:r>
              <a:rPr lang="de-DE" sz="2800" dirty="0" err="1" smtClean="0"/>
              <a:t>track</a:t>
            </a:r>
            <a:r>
              <a:rPr lang="de-DE" sz="2800" dirty="0" smtClean="0"/>
              <a:t> </a:t>
            </a:r>
            <a:r>
              <a:rPr lang="de-DE" sz="2800" dirty="0" err="1" smtClean="0"/>
              <a:t>instead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academic</a:t>
            </a:r>
            <a:r>
              <a:rPr lang="de-DE" sz="2800" dirty="0" smtClean="0"/>
              <a:t> </a:t>
            </a:r>
            <a:r>
              <a:rPr lang="de-DE" sz="2800" dirty="0" err="1" smtClean="0"/>
              <a:t>education</a:t>
            </a:r>
            <a:r>
              <a:rPr lang="de-DE" sz="2800" dirty="0" smtClean="0"/>
              <a:t> </a:t>
            </a:r>
            <a:r>
              <a:rPr lang="de-DE" sz="2800" dirty="0" err="1" smtClean="0"/>
              <a:t>track</a:t>
            </a:r>
            <a:r>
              <a:rPr lang="de-DE" sz="28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/>
              <a:t>Do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outcomes</a:t>
            </a:r>
            <a:r>
              <a:rPr lang="de-DE" sz="2800" dirty="0" smtClean="0"/>
              <a:t> </a:t>
            </a:r>
            <a:r>
              <a:rPr lang="de-DE" sz="2800" dirty="0" err="1" smtClean="0"/>
              <a:t>influence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developments</a:t>
            </a:r>
            <a:r>
              <a:rPr lang="de-DE" sz="2800" dirty="0" smtClean="0"/>
              <a:t> in </a:t>
            </a:r>
            <a:r>
              <a:rPr lang="de-DE" sz="2800" dirty="0" err="1" smtClean="0"/>
              <a:t>these</a:t>
            </a:r>
            <a:r>
              <a:rPr lang="de-DE" sz="2800" dirty="0" smtClean="0"/>
              <a:t> countries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help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formulate</a:t>
            </a:r>
            <a:r>
              <a:rPr lang="de-DE" sz="2800" dirty="0" smtClean="0"/>
              <a:t> </a:t>
            </a:r>
            <a:r>
              <a:rPr lang="de-DE" sz="2800" dirty="0" err="1" smtClean="0"/>
              <a:t>policy</a:t>
            </a:r>
            <a:r>
              <a:rPr lang="de-DE" sz="2800" dirty="0" smtClean="0"/>
              <a:t> </a:t>
            </a:r>
            <a:r>
              <a:rPr lang="de-DE" sz="2800" dirty="0" err="1" smtClean="0"/>
              <a:t>better</a:t>
            </a:r>
            <a:r>
              <a:rPr lang="de-DE" sz="28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Countries </a:t>
            </a:r>
            <a:r>
              <a:rPr lang="de-DE" sz="2800" dirty="0" err="1" smtClean="0"/>
              <a:t>learn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developments</a:t>
            </a:r>
            <a:r>
              <a:rPr lang="de-DE" sz="28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2400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391" y="5760432"/>
            <a:ext cx="890093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60" y="5760432"/>
            <a:ext cx="664522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www.itb.uni-bremen.de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8868"/>
            <a:ext cx="12192000" cy="116948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3200" dirty="0" smtClean="0">
                <a:solidFill>
                  <a:srgbClr val="000000"/>
                </a:solidFill>
                <a:cs typeface="+mj-cs"/>
              </a:rPr>
              <a:t>Problem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statement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in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many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dual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related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systems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: Connection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between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work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b="1" i="1" dirty="0" err="1" smtClean="0">
                <a:solidFill>
                  <a:srgbClr val="000000"/>
                </a:solidFill>
                <a:cs typeface="+mj-cs"/>
              </a:rPr>
              <a:t>and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learning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too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cs typeface="+mj-cs"/>
              </a:rPr>
              <a:t>weak</a:t>
            </a:r>
            <a:r>
              <a:rPr lang="de-DE" sz="3200" dirty="0" smtClean="0">
                <a:solidFill>
                  <a:srgbClr val="000000"/>
                </a:solidFill>
                <a:cs typeface="+mj-cs"/>
              </a:rPr>
              <a:t>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1" y="1773238"/>
            <a:ext cx="5634567" cy="44640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VET School </a:t>
            </a:r>
            <a:r>
              <a:rPr lang="de-DE" sz="2400" dirty="0" err="1" smtClean="0">
                <a:cs typeface="+mn-cs"/>
              </a:rPr>
              <a:t>learning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is</a:t>
            </a:r>
            <a:r>
              <a:rPr lang="de-DE" sz="2400" dirty="0" smtClean="0">
                <a:cs typeface="+mn-cs"/>
              </a:rPr>
              <a:t> not </a:t>
            </a:r>
            <a:r>
              <a:rPr lang="de-DE" sz="2400" dirty="0" err="1" smtClean="0">
                <a:cs typeface="+mn-cs"/>
              </a:rPr>
              <a:t>related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to</a:t>
            </a:r>
            <a:r>
              <a:rPr lang="de-DE" sz="2400" dirty="0" smtClean="0">
                <a:cs typeface="+mn-cs"/>
              </a:rPr>
              <a:t> real </a:t>
            </a:r>
            <a:r>
              <a:rPr lang="de-DE" sz="2400" dirty="0" err="1" smtClean="0">
                <a:cs typeface="+mn-cs"/>
              </a:rPr>
              <a:t>company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work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task</a:t>
            </a: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School </a:t>
            </a:r>
            <a:r>
              <a:rPr lang="de-DE" sz="2400" dirty="0" err="1" smtClean="0">
                <a:cs typeface="+mn-cs"/>
              </a:rPr>
              <a:t>learning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is</a:t>
            </a:r>
            <a:r>
              <a:rPr lang="de-DE" sz="2400" dirty="0"/>
              <a:t> </a:t>
            </a:r>
            <a:r>
              <a:rPr lang="de-DE" sz="2400" dirty="0" smtClean="0"/>
              <a:t>not </a:t>
            </a:r>
            <a:r>
              <a:rPr lang="de-DE" sz="2400" dirty="0" err="1" smtClean="0"/>
              <a:t>focusing</a:t>
            </a:r>
            <a:r>
              <a:rPr lang="de-DE" sz="2400" dirty="0" smtClean="0"/>
              <a:t> on </a:t>
            </a:r>
            <a:r>
              <a:rPr lang="de-DE" sz="2400" dirty="0" err="1" smtClean="0"/>
              <a:t>vocational</a:t>
            </a:r>
            <a:r>
              <a:rPr lang="de-DE" sz="2400" dirty="0" smtClean="0"/>
              <a:t> </a:t>
            </a:r>
            <a:r>
              <a:rPr lang="de-DE" sz="2400" dirty="0" err="1" smtClean="0"/>
              <a:t>theory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practical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dimension</a:t>
            </a: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Learning </a:t>
            </a:r>
            <a:r>
              <a:rPr lang="de-DE" sz="2400" dirty="0" err="1" smtClean="0">
                <a:cs typeface="+mn-cs"/>
              </a:rPr>
              <a:t>dimension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at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work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underdeveloped</a:t>
            </a: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Schools </a:t>
            </a:r>
            <a:r>
              <a:rPr lang="de-DE" sz="2400" dirty="0" err="1" smtClean="0">
                <a:cs typeface="+mn-cs"/>
              </a:rPr>
              <a:t>lacking</a:t>
            </a:r>
            <a:r>
              <a:rPr lang="de-DE" sz="2400" dirty="0" smtClean="0">
                <a:cs typeface="+mn-cs"/>
              </a:rPr>
              <a:t> professional </a:t>
            </a:r>
            <a:r>
              <a:rPr lang="de-DE" sz="2400" dirty="0" err="1" smtClean="0">
                <a:cs typeface="+mn-cs"/>
              </a:rPr>
              <a:t>resources</a:t>
            </a: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Teaching </a:t>
            </a:r>
            <a:r>
              <a:rPr lang="de-DE" sz="2400" dirty="0" smtClean="0"/>
              <a:t>Styles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behind</a:t>
            </a:r>
            <a:r>
              <a:rPr lang="de-DE" sz="2400" dirty="0" smtClean="0">
                <a:cs typeface="+mn-cs"/>
              </a:rPr>
              <a:t> in </a:t>
            </a:r>
            <a:r>
              <a:rPr lang="de-DE" sz="2400" dirty="0" err="1" smtClean="0">
                <a:cs typeface="+mn-cs"/>
              </a:rPr>
              <a:t>terms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of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action</a:t>
            </a:r>
            <a:r>
              <a:rPr lang="de-DE" sz="2400" dirty="0" smtClean="0">
                <a:cs typeface="+mn-cs"/>
              </a:rPr>
              <a:t> </a:t>
            </a:r>
            <a:r>
              <a:rPr lang="de-DE" sz="2400" dirty="0" err="1" smtClean="0">
                <a:cs typeface="+mn-cs"/>
              </a:rPr>
              <a:t>orientation</a:t>
            </a:r>
            <a:endParaRPr lang="de-DE" sz="20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de-DE" sz="2000" dirty="0" smtClean="0">
              <a:cs typeface="+mn-cs"/>
            </a:endParaRPr>
          </a:p>
          <a:p>
            <a:pPr eaLnBrk="1" hangingPunct="1">
              <a:defRPr/>
            </a:pPr>
            <a:endParaRPr lang="de-DE" sz="2000" dirty="0" smtClean="0">
              <a:cs typeface="+mn-cs"/>
            </a:endParaRPr>
          </a:p>
          <a:p>
            <a:pPr eaLnBrk="1" hangingPunct="1">
              <a:spcAft>
                <a:spcPct val="45000"/>
              </a:spcAft>
              <a:buClr>
                <a:srgbClr val="CC0000"/>
              </a:buClr>
              <a:defRPr/>
            </a:pPr>
            <a:endParaRPr lang="de-DE" sz="2000" b="1" dirty="0" smtClean="0">
              <a:cs typeface="+mn-cs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007534" y="2133600"/>
            <a:ext cx="4417484" cy="863600"/>
          </a:xfrm>
          <a:prstGeom prst="flowChartAlternateProcess">
            <a:avLst/>
          </a:prstGeom>
          <a:solidFill>
            <a:srgbClr val="3366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</a:t>
            </a: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n-cs"/>
              </a:rPr>
              <a:t>ompany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+mn-cs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102784" y="5013325"/>
            <a:ext cx="4417483" cy="863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n-cs"/>
              </a:rPr>
              <a:t>school</a:t>
            </a: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n-cs"/>
              </a:rPr>
              <a:t>/</a:t>
            </a:r>
            <a:r>
              <a:rPr lang="de-DE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n-cs"/>
              </a:rPr>
              <a:t>Insitute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+mn-cs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flipV="1">
            <a:off x="3407834" y="2998789"/>
            <a:ext cx="1246717" cy="1927225"/>
          </a:xfrm>
          <a:prstGeom prst="downArrow">
            <a:avLst>
              <a:gd name="adj1" fmla="val 50000"/>
              <a:gd name="adj2" fmla="val 51528"/>
            </a:avLst>
          </a:prstGeom>
          <a:gradFill rotWithShape="1">
            <a:gsLst>
              <a:gs pos="0">
                <a:srgbClr val="336699"/>
              </a:gs>
              <a:gs pos="100000">
                <a:srgbClr val="99CC00"/>
              </a:gs>
            </a:gsLst>
            <a:lin ang="54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871134" y="3043239"/>
            <a:ext cx="1246717" cy="1927225"/>
          </a:xfrm>
          <a:prstGeom prst="downArrow">
            <a:avLst>
              <a:gd name="adj1" fmla="val 50000"/>
              <a:gd name="adj2" fmla="val 51528"/>
            </a:avLst>
          </a:prstGeom>
          <a:gradFill rotWithShape="1">
            <a:gsLst>
              <a:gs pos="0">
                <a:srgbClr val="336699"/>
              </a:gs>
              <a:gs pos="100000">
                <a:srgbClr val="99CC00"/>
              </a:gs>
            </a:gsLst>
            <a:lin ang="54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871134" y="3695700"/>
            <a:ext cx="2976033" cy="433388"/>
          </a:xfrm>
          <a:prstGeom prst="doubleWave">
            <a:avLst>
              <a:gd name="adj1" fmla="val 10319"/>
              <a:gd name="adj2" fmla="val -2639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775" y="5940855"/>
            <a:ext cx="664522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485" y="5916469"/>
            <a:ext cx="890093" cy="810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10"/>
            <a:ext cx="3075883" cy="69566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776" y="144459"/>
            <a:ext cx="8616175" cy="5734761"/>
          </a:xfrm>
        </p:spPr>
        <p:txBody>
          <a:bodyPr>
            <a:noAutofit/>
          </a:bodyPr>
          <a:lstStyle/>
          <a:p>
            <a:r>
              <a:rPr lang="en-MY" sz="2800" dirty="0"/>
              <a:t>The ultimate goal of the collaboration is to produce a highly competent, skilled and </a:t>
            </a:r>
            <a:r>
              <a:rPr lang="en-MY" sz="2800" dirty="0" smtClean="0"/>
              <a:t>well educated </a:t>
            </a:r>
            <a:r>
              <a:rPr lang="en-MY" sz="2800" dirty="0"/>
              <a:t>workforce </a:t>
            </a:r>
            <a:endParaRPr lang="en-MY" sz="2800" dirty="0" smtClean="0"/>
          </a:p>
          <a:p>
            <a:r>
              <a:rPr lang="en-MY" sz="2800" dirty="0"/>
              <a:t>the notion that such an apprentice system would produce graduates that are </a:t>
            </a:r>
            <a:r>
              <a:rPr lang="en-MY" sz="2800" dirty="0" smtClean="0"/>
              <a:t>skilled </a:t>
            </a:r>
            <a:r>
              <a:rPr lang="en-MY" sz="2800" dirty="0"/>
              <a:t>and </a:t>
            </a:r>
            <a:r>
              <a:rPr lang="en-MY" sz="2800" dirty="0" smtClean="0"/>
              <a:t>knowledgeable of industrial </a:t>
            </a:r>
            <a:r>
              <a:rPr lang="en-MY" sz="2800" dirty="0"/>
              <a:t>standards. </a:t>
            </a:r>
            <a:endParaRPr lang="en-MY" sz="2800" dirty="0" smtClean="0"/>
          </a:p>
          <a:p>
            <a:r>
              <a:rPr lang="en-MY" sz="2800" dirty="0" smtClean="0"/>
              <a:t>More and intense collaboration under vocational institutions (VET School) and the </a:t>
            </a:r>
            <a:r>
              <a:rPr lang="en-MY" sz="2800" dirty="0"/>
              <a:t>workplace (employers) </a:t>
            </a:r>
            <a:endParaRPr lang="en-MY" sz="2800" dirty="0" smtClean="0"/>
          </a:p>
          <a:p>
            <a:r>
              <a:rPr lang="en-MY" sz="2800" dirty="0" smtClean="0"/>
              <a:t>Developing rich occupational competencies in practical and theoretical terms (Learning based on a series of work process task). </a:t>
            </a:r>
            <a:endParaRPr lang="en-MY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279" y="6041362"/>
            <a:ext cx="660545" cy="76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789" y="5998808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42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 smtClean="0"/>
              <a:t> </a:t>
            </a: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of Apprentices from 2005 till 31st March 2016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 </a:t>
            </a:r>
            <a:br>
              <a:rPr lang="en-MY" dirty="0"/>
            </a:b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2468"/>
            <a:ext cx="9760894" cy="4799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674" y="5997168"/>
            <a:ext cx="660545" cy="76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452" y="5997168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 </a:t>
            </a: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in Apprenticeship Training  from 2005 till 31st March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994272" cy="437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795" y="5927312"/>
            <a:ext cx="660545" cy="76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306" y="5884758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982" y="1"/>
            <a:ext cx="28200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21" y="151308"/>
            <a:ext cx="8596668" cy="948744"/>
          </a:xfrm>
          <a:solidFill>
            <a:srgbClr val="17B0E4"/>
          </a:solidFill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R</a:t>
            </a:r>
            <a:r>
              <a:rPr lang="en-MY" dirty="0" smtClean="0">
                <a:solidFill>
                  <a:schemeClr val="tx1"/>
                </a:solidFill>
              </a:rPr>
              <a:t>eform </a:t>
            </a:r>
            <a:r>
              <a:rPr lang="en-MY" dirty="0">
                <a:solidFill>
                  <a:schemeClr val="tx1"/>
                </a:solidFill>
              </a:rPr>
              <a:t>of the VET </a:t>
            </a:r>
            <a:r>
              <a:rPr lang="en-MY" dirty="0" smtClean="0">
                <a:solidFill>
                  <a:schemeClr val="tx1"/>
                </a:solidFill>
              </a:rPr>
              <a:t>system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5769"/>
            <a:ext cx="7706812" cy="4315593"/>
          </a:xfrm>
        </p:spPr>
        <p:txBody>
          <a:bodyPr>
            <a:normAutofit/>
          </a:bodyPr>
          <a:lstStyle/>
          <a:p>
            <a:r>
              <a:rPr lang="en-MY" sz="2000" dirty="0" smtClean="0"/>
              <a:t>On </a:t>
            </a:r>
            <a:r>
              <a:rPr lang="en-MY" sz="2000" dirty="0"/>
              <a:t>May 19, 2004, the Malaysian House of Parliament approved the National Dual Training System (NDTS</a:t>
            </a:r>
            <a:r>
              <a:rPr lang="en-MY" sz="2000" dirty="0" smtClean="0"/>
              <a:t>)</a:t>
            </a:r>
          </a:p>
          <a:p>
            <a:r>
              <a:rPr lang="en-MY" sz="2000" dirty="0"/>
              <a:t>P</a:t>
            </a:r>
            <a:r>
              <a:rPr lang="en-MY" sz="2000" dirty="0" smtClean="0"/>
              <a:t>rivate </a:t>
            </a:r>
            <a:r>
              <a:rPr lang="en-MY" sz="2000" dirty="0"/>
              <a:t>sector </a:t>
            </a:r>
            <a:r>
              <a:rPr lang="en-MY" sz="2000" dirty="0" smtClean="0"/>
              <a:t>collaborate </a:t>
            </a:r>
            <a:r>
              <a:rPr lang="en-MY" sz="2000" dirty="0"/>
              <a:t>with the public sector </a:t>
            </a:r>
            <a:r>
              <a:rPr lang="en-MY" sz="2000" dirty="0" smtClean="0"/>
              <a:t>by sharing </a:t>
            </a:r>
            <a:r>
              <a:rPr lang="en-MY" sz="2000" dirty="0"/>
              <a:t>resources. </a:t>
            </a:r>
          </a:p>
          <a:p>
            <a:r>
              <a:rPr lang="en-MY" sz="2000" dirty="0" smtClean="0"/>
              <a:t>Better coordination </a:t>
            </a:r>
            <a:r>
              <a:rPr lang="en-MY" sz="2000" dirty="0"/>
              <a:t>between state education institutions and private </a:t>
            </a:r>
            <a:r>
              <a:rPr lang="en-MY" sz="2000" dirty="0" smtClean="0"/>
              <a:t>industry </a:t>
            </a:r>
            <a:endParaRPr lang="en-MY" sz="2000" dirty="0"/>
          </a:p>
          <a:p>
            <a:r>
              <a:rPr lang="en-MY" sz="2000" dirty="0" smtClean="0"/>
              <a:t>The government’s delivers tax </a:t>
            </a:r>
            <a:r>
              <a:rPr lang="en-MY" sz="2000" dirty="0"/>
              <a:t>incentives and payments for training places</a:t>
            </a:r>
            <a:r>
              <a:rPr lang="en-MY" sz="2000" dirty="0" smtClean="0"/>
              <a:t>.</a:t>
            </a:r>
          </a:p>
          <a:p>
            <a:r>
              <a:rPr lang="en-MY" sz="2000" dirty="0" smtClean="0"/>
              <a:t>Quality of </a:t>
            </a:r>
            <a:r>
              <a:rPr lang="en-MY" sz="2000" dirty="0"/>
              <a:t>cooperation must be </a:t>
            </a:r>
            <a:r>
              <a:rPr lang="en-MY" sz="2000" dirty="0" smtClean="0"/>
              <a:t>monitored </a:t>
            </a:r>
            <a:r>
              <a:rPr lang="en-MY" sz="2000" dirty="0"/>
              <a:t>and </a:t>
            </a:r>
            <a:r>
              <a:rPr lang="en-MY" sz="2000" dirty="0" smtClean="0"/>
              <a:t>evaluated </a:t>
            </a:r>
          </a:p>
          <a:p>
            <a:endParaRPr lang="en-MY" dirty="0" smtClean="0"/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432" y="6041362"/>
            <a:ext cx="660545" cy="76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821" y="5998808"/>
            <a:ext cx="88399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www.itb.uni-bremen.de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19667" y="3711575"/>
            <a:ext cx="11233151" cy="369888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19667" y="2271713"/>
            <a:ext cx="11233151" cy="1439862"/>
          </a:xfrm>
          <a:prstGeom prst="rect">
            <a:avLst/>
          </a:prstGeom>
          <a:solidFill>
            <a:srgbClr val="336699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2080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9691"/>
            <a:ext cx="11808884" cy="1008063"/>
          </a:xfrm>
          <a:solidFill>
            <a:srgbClr val="17B0E4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de-DE" sz="4000" b="1" dirty="0" err="1" smtClean="0">
                <a:solidFill>
                  <a:srgbClr val="000000"/>
                </a:solidFill>
                <a:cs typeface="+mj-cs"/>
              </a:rPr>
              <a:t>Process</a:t>
            </a:r>
            <a:r>
              <a:rPr lang="de-DE" sz="4000" b="1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4000" b="1" dirty="0" err="1" smtClean="0">
                <a:solidFill>
                  <a:srgbClr val="000000"/>
                </a:solidFill>
                <a:cs typeface="+mj-cs"/>
              </a:rPr>
              <a:t>oriented</a:t>
            </a:r>
            <a:r>
              <a:rPr lang="de-DE" sz="4000" b="1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4000" b="1" dirty="0" err="1" smtClean="0">
                <a:solidFill>
                  <a:srgbClr val="000000"/>
                </a:solidFill>
                <a:cs typeface="+mj-cs"/>
              </a:rPr>
              <a:t>vocational</a:t>
            </a:r>
            <a:r>
              <a:rPr lang="de-DE" sz="4000" b="1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de-DE" sz="4000" b="1" dirty="0" err="1" smtClean="0">
                <a:solidFill>
                  <a:srgbClr val="000000"/>
                </a:solidFill>
                <a:cs typeface="+mj-cs"/>
              </a:rPr>
              <a:t>learning</a:t>
            </a:r>
            <a:endParaRPr lang="de-DE" sz="4000" b="1" dirty="0" smtClean="0">
              <a:solidFill>
                <a:srgbClr val="000000"/>
              </a:solidFill>
              <a:cs typeface="+mj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19667" y="4481514"/>
            <a:ext cx="10877551" cy="1900237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Clr>
                <a:srgbClr val="CC0000"/>
              </a:buClr>
              <a:defRPr/>
            </a:pPr>
            <a:r>
              <a:rPr lang="de-DE" sz="2400" dirty="0" smtClean="0">
                <a:cs typeface="+mn-cs"/>
              </a:rPr>
              <a:t>Content of the vocational learning is derived from the work and business process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de-DE" sz="2400" b="1" dirty="0" smtClean="0">
                <a:cs typeface="+mn-cs"/>
              </a:rPr>
              <a:t>Target: action orientation for training and professional education and training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43518" y="2487614"/>
            <a:ext cx="2705100" cy="1006475"/>
          </a:xfrm>
          <a:prstGeom prst="chevron">
            <a:avLst>
              <a:gd name="adj" fmla="val 50394"/>
            </a:avLst>
          </a:prstGeom>
          <a:solidFill>
            <a:srgbClr val="99CC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108509" dir="4166637" algn="ctr" rotWithShape="0">
              <a:srgbClr val="336699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order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354918" y="2487614"/>
            <a:ext cx="2705100" cy="1006475"/>
          </a:xfrm>
          <a:prstGeom prst="chevron">
            <a:avLst>
              <a:gd name="adj" fmla="val 50394"/>
            </a:avLst>
          </a:prstGeom>
          <a:solidFill>
            <a:srgbClr val="99CC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108509" dir="4166637" algn="ctr" rotWithShape="0">
              <a:srgbClr val="336699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planning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737351" y="2487614"/>
            <a:ext cx="2705100" cy="1006475"/>
          </a:xfrm>
          <a:prstGeom prst="chevron">
            <a:avLst>
              <a:gd name="adj" fmla="val 50394"/>
            </a:avLst>
          </a:prstGeom>
          <a:solidFill>
            <a:srgbClr val="99CC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108509" dir="4166637" algn="ctr" rotWithShape="0">
              <a:srgbClr val="336699">
                <a:alpha val="50000"/>
              </a:srgbClr>
            </a:outerShdw>
          </a:effectLst>
        </p:spPr>
        <p:txBody>
          <a:bodyPr wrap="none" rIns="270000" anchor="ctr"/>
          <a:lstStyle/>
          <a:p>
            <a:pPr algn="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Technical </a:t>
            </a:r>
          </a:p>
          <a:p>
            <a:pPr algn="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realisation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9061451" y="2487614"/>
            <a:ext cx="2705100" cy="1006475"/>
          </a:xfrm>
          <a:prstGeom prst="chevron">
            <a:avLst>
              <a:gd name="adj" fmla="val 50394"/>
            </a:avLst>
          </a:prstGeom>
          <a:solidFill>
            <a:srgbClr val="99CC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108509" dir="4166637" algn="ctr" rotWithShape="0">
              <a:srgbClr val="33669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Technical </a:t>
            </a:r>
          </a:p>
          <a:p>
            <a:pPr algn="ct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approval </a:t>
            </a:r>
          </a:p>
          <a:p>
            <a:pPr algn="ctr">
              <a:defRPr/>
            </a:pPr>
            <a:r>
              <a:rPr lang="de-DE" sz="1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by customer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939367" y="2481264"/>
            <a:ext cx="1153584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4800">
                <a:solidFill>
                  <a:schemeClr val="tx2"/>
                </a:solidFill>
                <a:latin typeface="Verdana" charset="0"/>
                <a:cs typeface="+mn-cs"/>
              </a:rPr>
              <a:t>…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769534" y="3689351"/>
            <a:ext cx="91207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 b="1">
                <a:solidFill>
                  <a:schemeClr val="bg1"/>
                </a:solidFill>
                <a:cs typeface="+mn-cs"/>
              </a:rPr>
              <a:t>Order flow of the industrial work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290" y="6000718"/>
            <a:ext cx="664522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347" y="5988700"/>
            <a:ext cx="890093" cy="810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19" y="229874"/>
            <a:ext cx="8596668" cy="712896"/>
          </a:xfrm>
          <a:solidFill>
            <a:srgbClr val="17B0E4"/>
          </a:solidFill>
        </p:spPr>
        <p:txBody>
          <a:bodyPr/>
          <a:lstStyle/>
          <a:p>
            <a:pPr algn="ctr"/>
            <a:r>
              <a:rPr lang="en-MY" dirty="0" smtClean="0">
                <a:solidFill>
                  <a:srgbClr val="000000"/>
                </a:solidFill>
              </a:rPr>
              <a:t>Our research questions: </a:t>
            </a:r>
            <a:endParaRPr lang="en-MY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861" y="1401135"/>
            <a:ext cx="8596668" cy="4294770"/>
          </a:xfrm>
        </p:spPr>
        <p:txBody>
          <a:bodyPr>
            <a:normAutofit fontScale="85000" lnSpcReduction="10000"/>
          </a:bodyPr>
          <a:lstStyle/>
          <a:p>
            <a:r>
              <a:rPr lang="en-MY" sz="4000" dirty="0" smtClean="0"/>
              <a:t>Issues</a:t>
            </a:r>
            <a:r>
              <a:rPr lang="en-MY" sz="4000" dirty="0"/>
              <a:t>: </a:t>
            </a:r>
          </a:p>
          <a:p>
            <a:r>
              <a:rPr lang="en-MY" sz="3200" dirty="0"/>
              <a:t>i.	 How does one evaluate the collaborative performance of the public training institutes and private industry in the implementation of the Malaysian National Dual Training System</a:t>
            </a:r>
            <a:r>
              <a:rPr lang="en-MY" sz="3200" dirty="0" smtClean="0"/>
              <a:t>?</a:t>
            </a:r>
          </a:p>
          <a:p>
            <a:r>
              <a:rPr lang="en-MY" sz="3200" dirty="0" smtClean="0"/>
              <a:t>ii. Can such an evaluation lead to an improvement of the dual cooperation element in the system: here employers and here training institutes?</a:t>
            </a:r>
            <a:endParaRPr lang="en-MY" sz="3200" dirty="0"/>
          </a:p>
          <a:p>
            <a:r>
              <a:rPr lang="en-MY" sz="3200" dirty="0" smtClean="0"/>
              <a:t>iii.</a:t>
            </a:r>
            <a:r>
              <a:rPr lang="en-MY" sz="3200" dirty="0"/>
              <a:t>	What is the appropriate framework to be used to infuse an active collaboration? </a:t>
            </a:r>
          </a:p>
          <a:p>
            <a:endParaRPr lang="en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516" y="0"/>
            <a:ext cx="3188484" cy="2164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759" y="6041362"/>
            <a:ext cx="88399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987" y="6041362"/>
            <a:ext cx="6645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1141</Words>
  <Application>Microsoft Office PowerPoint</Application>
  <PresentationFormat>Widescreen</PresentationFormat>
  <Paragraphs>147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メイリオ</vt:lpstr>
      <vt:lpstr>MS PGothic</vt:lpstr>
      <vt:lpstr>Aharoni</vt:lpstr>
      <vt:lpstr>Arial</vt:lpstr>
      <vt:lpstr>Calibri</vt:lpstr>
      <vt:lpstr>Trebuchet MS</vt:lpstr>
      <vt:lpstr>Verdana</vt:lpstr>
      <vt:lpstr>Wingdings 3</vt:lpstr>
      <vt:lpstr>Facet</vt:lpstr>
      <vt:lpstr>Diagramm</vt:lpstr>
      <vt:lpstr>Dokument</vt:lpstr>
      <vt:lpstr>Investigating the Impact Quality of a New Apprenticeship Approach (NDTS) in Malaysia at London Conference On Employer Engagement in Education and Training 2016 Programme  </vt:lpstr>
      <vt:lpstr>`</vt:lpstr>
      <vt:lpstr>Problem statement in many dual related systems: Connection between work and learning too weak!</vt:lpstr>
      <vt:lpstr>PowerPoint Presentation</vt:lpstr>
      <vt:lpstr> Participation of Apprentices from 2005 till 31st March 2016   </vt:lpstr>
      <vt:lpstr>Employer Engagement in Apprenticeship Training  from 2005 till 31st March 2016</vt:lpstr>
      <vt:lpstr>Reform of the VET system</vt:lpstr>
      <vt:lpstr>Process oriented vocational learning</vt:lpstr>
      <vt:lpstr>Our research questions: </vt:lpstr>
      <vt:lpstr>Two Implications:</vt:lpstr>
      <vt:lpstr>Key components/elements: Criteria  </vt:lpstr>
      <vt:lpstr>4 Findings and their significance </vt:lpstr>
      <vt:lpstr>4 Findings and their significance </vt:lpstr>
      <vt:lpstr>PowerPoint Presentation</vt:lpstr>
      <vt:lpstr>EXAMPLE: Interim Results of stakeholder interviews, one evaluation workshop: company perception on NDTS</vt:lpstr>
      <vt:lpstr>Learning effects of the Focus Group through the participative evaluation of collaborative performance and the dual system in use </vt:lpstr>
      <vt:lpstr>The holistic view of the Framework for Effective Collaboration in NDTS </vt:lpstr>
      <vt:lpstr>PowerPoint Presentation</vt:lpstr>
      <vt:lpstr>PowerPoint Presentation</vt:lpstr>
      <vt:lpstr>Learning Task Evaluation: SEVALAG</vt:lpstr>
      <vt:lpstr>The studies found that: </vt:lpstr>
      <vt:lpstr>Use of self evaluation instruments in cooperation terms:</vt:lpstr>
      <vt:lpstr>Follow up discussion points: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impact quality of a new apprenticeship approach (NDTS) in Malaysia</dc:title>
  <dc:creator>UCTS</dc:creator>
  <cp:lastModifiedBy>Rachael Mckeown</cp:lastModifiedBy>
  <cp:revision>47</cp:revision>
  <dcterms:created xsi:type="dcterms:W3CDTF">2016-06-21T04:20:35Z</dcterms:created>
  <dcterms:modified xsi:type="dcterms:W3CDTF">2016-07-11T09:17:32Z</dcterms:modified>
</cp:coreProperties>
</file>