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401" r:id="rId3"/>
    <p:sldId id="402" r:id="rId4"/>
    <p:sldId id="404" r:id="rId5"/>
    <p:sldId id="405" r:id="rId6"/>
    <p:sldId id="406" r:id="rId7"/>
    <p:sldId id="396" r:id="rId8"/>
    <p:sldId id="410" r:id="rId9"/>
    <p:sldId id="414" r:id="rId10"/>
    <p:sldId id="415" r:id="rId11"/>
    <p:sldId id="407" r:id="rId12"/>
    <p:sldId id="433" r:id="rId13"/>
    <p:sldId id="408" r:id="rId14"/>
    <p:sldId id="409" r:id="rId15"/>
    <p:sldId id="416" r:id="rId16"/>
    <p:sldId id="374" r:id="rId17"/>
    <p:sldId id="376" r:id="rId18"/>
    <p:sldId id="377" r:id="rId19"/>
    <p:sldId id="417" r:id="rId20"/>
    <p:sldId id="411" r:id="rId21"/>
    <p:sldId id="412" r:id="rId22"/>
    <p:sldId id="419" r:id="rId23"/>
    <p:sldId id="418" r:id="rId24"/>
    <p:sldId id="420" r:id="rId25"/>
    <p:sldId id="431" r:id="rId26"/>
    <p:sldId id="426" r:id="rId27"/>
    <p:sldId id="427" r:id="rId28"/>
    <p:sldId id="428" r:id="rId29"/>
    <p:sldId id="421" r:id="rId30"/>
    <p:sldId id="422" r:id="rId31"/>
    <p:sldId id="423" r:id="rId32"/>
    <p:sldId id="424" r:id="rId33"/>
    <p:sldId id="425" r:id="rId34"/>
    <p:sldId id="429" r:id="rId35"/>
    <p:sldId id="430" r:id="rId36"/>
    <p:sldId id="399" r:id="rId37"/>
  </p:sldIdLst>
  <p:sldSz cx="9144000" cy="6858000" type="screen4x3"/>
  <p:notesSz cx="6797675" cy="9926638"/>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D54"/>
    <a:srgbClr val="FF6600"/>
    <a:srgbClr val="35759D"/>
    <a:srgbClr val="FDFEC2"/>
    <a:srgbClr val="FEE6F7"/>
    <a:srgbClr val="FFFF00"/>
    <a:srgbClr val="99CC00"/>
    <a:srgbClr val="FF9900"/>
    <a:srgbClr val="35B1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4885" autoAdjust="0"/>
  </p:normalViewPr>
  <p:slideViewPr>
    <p:cSldViewPr>
      <p:cViewPr varScale="1">
        <p:scale>
          <a:sx n="70" d="100"/>
          <a:sy n="70" d="100"/>
        </p:scale>
        <p:origin x="15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Sheet1!$B$28:$F$28</c:f>
              <c:strCache>
                <c:ptCount val="5"/>
                <c:pt idx="0">
                  <c:v>work experience</c:v>
                </c:pt>
                <c:pt idx="1">
                  <c:v>employability skills</c:v>
                </c:pt>
                <c:pt idx="2">
                  <c:v>useful for higher edu</c:v>
                </c:pt>
                <c:pt idx="3">
                  <c:v>learnt IT</c:v>
                </c:pt>
                <c:pt idx="4">
                  <c:v>self learning</c:v>
                </c:pt>
              </c:strCache>
            </c:strRef>
          </c:cat>
          <c:val>
            <c:numRef>
              <c:f>Sheet1!$B$29:$F$29</c:f>
              <c:numCache>
                <c:formatCode>General</c:formatCode>
                <c:ptCount val="5"/>
                <c:pt idx="0">
                  <c:v>61</c:v>
                </c:pt>
                <c:pt idx="1">
                  <c:v>19.600000000000001</c:v>
                </c:pt>
                <c:pt idx="2">
                  <c:v>4</c:v>
                </c:pt>
                <c:pt idx="3">
                  <c:v>3.1</c:v>
                </c:pt>
                <c:pt idx="4">
                  <c:v>5.6</c:v>
                </c:pt>
              </c:numCache>
            </c:numRef>
          </c:val>
        </c:ser>
        <c:dLbls>
          <c:showLegendKey val="0"/>
          <c:showVal val="0"/>
          <c:showCatName val="0"/>
          <c:showSerName val="0"/>
          <c:showPercent val="0"/>
          <c:showBubbleSize val="0"/>
        </c:dLbls>
        <c:gapWidth val="150"/>
        <c:axId val="151177664"/>
        <c:axId val="98066936"/>
      </c:barChart>
      <c:catAx>
        <c:axId val="151177664"/>
        <c:scaling>
          <c:orientation val="minMax"/>
        </c:scaling>
        <c:delete val="0"/>
        <c:axPos val="b"/>
        <c:numFmt formatCode="General" sourceLinked="0"/>
        <c:majorTickMark val="out"/>
        <c:minorTickMark val="none"/>
        <c:tickLblPos val="nextTo"/>
        <c:crossAx val="98066936"/>
        <c:crosses val="autoZero"/>
        <c:auto val="1"/>
        <c:lblAlgn val="ctr"/>
        <c:lblOffset val="100"/>
        <c:noMultiLvlLbl val="0"/>
      </c:catAx>
      <c:valAx>
        <c:axId val="98066936"/>
        <c:scaling>
          <c:orientation val="minMax"/>
        </c:scaling>
        <c:delete val="0"/>
        <c:axPos val="l"/>
        <c:majorGridlines/>
        <c:numFmt formatCode="General" sourceLinked="1"/>
        <c:majorTickMark val="out"/>
        <c:minorTickMark val="none"/>
        <c:tickLblPos val="nextTo"/>
        <c:crossAx val="1511776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col"/>
        <c:grouping val="clustered"/>
        <c:varyColors val="0"/>
        <c:ser>
          <c:idx val="0"/>
          <c:order val="0"/>
          <c:invertIfNegative val="0"/>
          <c:cat>
            <c:strRef>
              <c:f>Sheet1!$A$1:$F$1</c:f>
              <c:strCache>
                <c:ptCount val="6"/>
                <c:pt idx="0">
                  <c:v>Professional</c:v>
                </c:pt>
                <c:pt idx="1">
                  <c:v>Semi professional</c:v>
                </c:pt>
                <c:pt idx="2">
                  <c:v>Skilled</c:v>
                </c:pt>
                <c:pt idx="3">
                  <c:v>Semi skilled</c:v>
                </c:pt>
                <c:pt idx="4">
                  <c:v>Manual worker</c:v>
                </c:pt>
                <c:pt idx="5">
                  <c:v>not indicated</c:v>
                </c:pt>
              </c:strCache>
            </c:strRef>
          </c:cat>
          <c:val>
            <c:numRef>
              <c:f>Sheet1!$A$2:$F$2</c:f>
              <c:numCache>
                <c:formatCode>General</c:formatCode>
                <c:ptCount val="6"/>
                <c:pt idx="0">
                  <c:v>8.6999999999999993</c:v>
                </c:pt>
                <c:pt idx="1">
                  <c:v>5.5</c:v>
                </c:pt>
                <c:pt idx="2">
                  <c:v>26</c:v>
                </c:pt>
                <c:pt idx="3">
                  <c:v>39</c:v>
                </c:pt>
                <c:pt idx="4">
                  <c:v>10.199999999999999</c:v>
                </c:pt>
                <c:pt idx="5">
                  <c:v>11</c:v>
                </c:pt>
              </c:numCache>
            </c:numRef>
          </c:val>
        </c:ser>
        <c:dLbls>
          <c:showLegendKey val="0"/>
          <c:showVal val="0"/>
          <c:showCatName val="0"/>
          <c:showSerName val="0"/>
          <c:showPercent val="0"/>
          <c:showBubbleSize val="0"/>
        </c:dLbls>
        <c:gapWidth val="150"/>
        <c:axId val="97195480"/>
        <c:axId val="179176576"/>
      </c:barChart>
      <c:catAx>
        <c:axId val="97195480"/>
        <c:scaling>
          <c:orientation val="minMax"/>
        </c:scaling>
        <c:delete val="0"/>
        <c:axPos val="b"/>
        <c:numFmt formatCode="General" sourceLinked="0"/>
        <c:majorTickMark val="out"/>
        <c:minorTickMark val="none"/>
        <c:tickLblPos val="nextTo"/>
        <c:crossAx val="179176576"/>
        <c:crosses val="autoZero"/>
        <c:auto val="1"/>
        <c:lblAlgn val="ctr"/>
        <c:lblOffset val="100"/>
        <c:noMultiLvlLbl val="0"/>
      </c:catAx>
      <c:valAx>
        <c:axId val="179176576"/>
        <c:scaling>
          <c:orientation val="minMax"/>
        </c:scaling>
        <c:delete val="0"/>
        <c:axPos val="l"/>
        <c:majorGridlines/>
        <c:numFmt formatCode="General" sourceLinked="1"/>
        <c:majorTickMark val="out"/>
        <c:minorTickMark val="none"/>
        <c:tickLblPos val="nextTo"/>
        <c:crossAx val="97195480"/>
        <c:crosses val="autoZero"/>
        <c:crossBetween val="between"/>
      </c:valAx>
    </c:plotArea>
    <c:plotVisOnly val="1"/>
    <c:dispBlanksAs val="gap"/>
    <c:showDLblsOverMax val="0"/>
  </c:chart>
  <c:spPr>
    <a:solidFill>
      <a:schemeClr val="bg1"/>
    </a:solidFill>
    <a:ln>
      <a:solidFill>
        <a:srgbClr val="C0000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Sheet1!$B$23:$L$23</c:f>
              <c:strCache>
                <c:ptCount val="9"/>
                <c:pt idx="0">
                  <c:v>very interesting</c:v>
                </c:pt>
                <c:pt idx="1">
                  <c:v>interesting</c:v>
                </c:pt>
                <c:pt idx="2">
                  <c:v>very interesting but difficult</c:v>
                </c:pt>
                <c:pt idx="3">
                  <c:v>interesting but difficult</c:v>
                </c:pt>
                <c:pt idx="4">
                  <c:v>satisfactory</c:v>
                </c:pt>
                <c:pt idx="5">
                  <c:v>bulky but interesting</c:v>
                </c:pt>
                <c:pt idx="6">
                  <c:v>bulky</c:v>
                </c:pt>
                <c:pt idx="7">
                  <c:v>difficult</c:v>
                </c:pt>
                <c:pt idx="8">
                  <c:v>boring/bad/ unsatisfied</c:v>
                </c:pt>
              </c:strCache>
            </c:strRef>
          </c:cat>
          <c:val>
            <c:numRef>
              <c:f>Sheet1!$B$23:$L$23</c:f>
              <c:numCache>
                <c:formatCode>General</c:formatCode>
                <c:ptCount val="11"/>
                <c:pt idx="0">
                  <c:v>0</c:v>
                </c:pt>
                <c:pt idx="1">
                  <c:v>0</c:v>
                </c:pt>
                <c:pt idx="2">
                  <c:v>0</c:v>
                </c:pt>
                <c:pt idx="3">
                  <c:v>0</c:v>
                </c:pt>
                <c:pt idx="4">
                  <c:v>0</c:v>
                </c:pt>
                <c:pt idx="5">
                  <c:v>0</c:v>
                </c:pt>
                <c:pt idx="6">
                  <c:v>0</c:v>
                </c:pt>
                <c:pt idx="7">
                  <c:v>0</c:v>
                </c:pt>
                <c:pt idx="8">
                  <c:v>0</c:v>
                </c:pt>
              </c:numCache>
            </c:numRef>
          </c:val>
        </c:ser>
        <c:ser>
          <c:idx val="1"/>
          <c:order val="1"/>
          <c:invertIfNegative val="0"/>
          <c:cat>
            <c:strRef>
              <c:f>Sheet1!$B$23:$L$23</c:f>
              <c:strCache>
                <c:ptCount val="9"/>
                <c:pt idx="0">
                  <c:v>very interesting</c:v>
                </c:pt>
                <c:pt idx="1">
                  <c:v>interesting</c:v>
                </c:pt>
                <c:pt idx="2">
                  <c:v>very interesting but difficult</c:v>
                </c:pt>
                <c:pt idx="3">
                  <c:v>interesting but difficult</c:v>
                </c:pt>
                <c:pt idx="4">
                  <c:v>satisfactory</c:v>
                </c:pt>
                <c:pt idx="5">
                  <c:v>bulky but interesting</c:v>
                </c:pt>
                <c:pt idx="6">
                  <c:v>bulky</c:v>
                </c:pt>
                <c:pt idx="7">
                  <c:v>difficult</c:v>
                </c:pt>
                <c:pt idx="8">
                  <c:v>boring/bad/ unsatisfied</c:v>
                </c:pt>
              </c:strCache>
            </c:strRef>
          </c:cat>
          <c:val>
            <c:numRef>
              <c:f>Sheet1!$B$24:$L$24</c:f>
              <c:numCache>
                <c:formatCode>General</c:formatCode>
                <c:ptCount val="11"/>
                <c:pt idx="0">
                  <c:v>26</c:v>
                </c:pt>
                <c:pt idx="1">
                  <c:v>33</c:v>
                </c:pt>
                <c:pt idx="2">
                  <c:v>1.6</c:v>
                </c:pt>
                <c:pt idx="3">
                  <c:v>7</c:v>
                </c:pt>
                <c:pt idx="5">
                  <c:v>16.5</c:v>
                </c:pt>
                <c:pt idx="6">
                  <c:v>3</c:v>
                </c:pt>
                <c:pt idx="7">
                  <c:v>5.5</c:v>
                </c:pt>
                <c:pt idx="8">
                  <c:v>1.6</c:v>
                </c:pt>
              </c:numCache>
            </c:numRef>
          </c:val>
        </c:ser>
        <c:dLbls>
          <c:showLegendKey val="0"/>
          <c:showVal val="0"/>
          <c:showCatName val="0"/>
          <c:showSerName val="0"/>
          <c:showPercent val="0"/>
          <c:showBubbleSize val="0"/>
        </c:dLbls>
        <c:gapWidth val="150"/>
        <c:axId val="179256944"/>
        <c:axId val="179293824"/>
      </c:barChart>
      <c:catAx>
        <c:axId val="179256944"/>
        <c:scaling>
          <c:orientation val="minMax"/>
        </c:scaling>
        <c:delete val="0"/>
        <c:axPos val="b"/>
        <c:numFmt formatCode="General" sourceLinked="0"/>
        <c:majorTickMark val="out"/>
        <c:minorTickMark val="none"/>
        <c:tickLblPos val="nextTo"/>
        <c:crossAx val="179293824"/>
        <c:crosses val="autoZero"/>
        <c:auto val="1"/>
        <c:lblAlgn val="ctr"/>
        <c:lblOffset val="100"/>
        <c:noMultiLvlLbl val="0"/>
      </c:catAx>
      <c:valAx>
        <c:axId val="179293824"/>
        <c:scaling>
          <c:orientation val="minMax"/>
        </c:scaling>
        <c:delete val="0"/>
        <c:axPos val="l"/>
        <c:majorGridlines/>
        <c:numFmt formatCode="General" sourceLinked="1"/>
        <c:majorTickMark val="out"/>
        <c:minorTickMark val="none"/>
        <c:tickLblPos val="nextTo"/>
        <c:crossAx val="179256944"/>
        <c:crosses val="autoZero"/>
        <c:crossBetween val="between"/>
      </c:valAx>
    </c:plotArea>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201020-2B15-4AA3-8ACC-432483A782EC}" type="datetimeFigureOut">
              <a:rPr lang="en-US" smtClean="0"/>
              <a:pPr/>
              <a:t>7/19/2016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0DF6733-49E9-47B2-8D08-9F668AA5FC92}" type="slidenum">
              <a:rPr lang="en-US" smtClean="0"/>
              <a:pPr/>
              <a:t>‹#›</a:t>
            </a:fld>
            <a:endParaRPr lang="en-US"/>
          </a:p>
        </p:txBody>
      </p:sp>
    </p:spTree>
    <p:extLst>
      <p:ext uri="{BB962C8B-B14F-4D97-AF65-F5344CB8AC3E}">
        <p14:creationId xmlns:p14="http://schemas.microsoft.com/office/powerpoint/2010/main" val="47691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93C657-ED99-452B-B080-4375B0B3FFEB}" type="slidenum">
              <a:rPr lang="en-US"/>
              <a:pPr/>
              <a:t>‹#›</a:t>
            </a:fld>
            <a:endParaRPr lang="en-US"/>
          </a:p>
        </p:txBody>
      </p:sp>
    </p:spTree>
    <p:extLst>
      <p:ext uri="{BB962C8B-B14F-4D97-AF65-F5344CB8AC3E}">
        <p14:creationId xmlns:p14="http://schemas.microsoft.com/office/powerpoint/2010/main" val="1985623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FEDF7-C14A-405E-AC86-81B0B6F90EB0}"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7253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3C657-ED99-452B-B080-4375B0B3FFEB}" type="slidenum">
              <a:rPr lang="en-US" smtClean="0"/>
              <a:pPr/>
              <a:t>6</a:t>
            </a:fld>
            <a:endParaRPr lang="en-US"/>
          </a:p>
        </p:txBody>
      </p:sp>
    </p:spTree>
    <p:extLst>
      <p:ext uri="{BB962C8B-B14F-4D97-AF65-F5344CB8AC3E}">
        <p14:creationId xmlns:p14="http://schemas.microsoft.com/office/powerpoint/2010/main" val="253031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93C657-ED99-452B-B080-4375B0B3FFEB}" type="slidenum">
              <a:rPr lang="en-US" smtClean="0"/>
              <a:pPr/>
              <a:t>11</a:t>
            </a:fld>
            <a:endParaRPr lang="en-US"/>
          </a:p>
        </p:txBody>
      </p:sp>
    </p:spTree>
    <p:extLst>
      <p:ext uri="{BB962C8B-B14F-4D97-AF65-F5344CB8AC3E}">
        <p14:creationId xmlns:p14="http://schemas.microsoft.com/office/powerpoint/2010/main" val="275056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3C657-ED99-452B-B080-4375B0B3FFEB}" type="slidenum">
              <a:rPr lang="en-US" smtClean="0"/>
              <a:pPr/>
              <a:t>13</a:t>
            </a:fld>
            <a:endParaRPr lang="en-US"/>
          </a:p>
        </p:txBody>
      </p:sp>
    </p:spTree>
    <p:extLst>
      <p:ext uri="{BB962C8B-B14F-4D97-AF65-F5344CB8AC3E}">
        <p14:creationId xmlns:p14="http://schemas.microsoft.com/office/powerpoint/2010/main" val="350526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93C657-ED99-452B-B080-4375B0B3FFEB}" type="slidenum">
              <a:rPr lang="en-US" smtClean="0"/>
              <a:pPr/>
              <a:t>15</a:t>
            </a:fld>
            <a:endParaRPr lang="en-US"/>
          </a:p>
        </p:txBody>
      </p:sp>
    </p:spTree>
    <p:extLst>
      <p:ext uri="{BB962C8B-B14F-4D97-AF65-F5344CB8AC3E}">
        <p14:creationId xmlns:p14="http://schemas.microsoft.com/office/powerpoint/2010/main" val="221506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93C657-ED99-452B-B080-4375B0B3FFEB}" type="slidenum">
              <a:rPr lang="en-US" smtClean="0"/>
              <a:pPr/>
              <a:t>16</a:t>
            </a:fld>
            <a:endParaRPr lang="en-US"/>
          </a:p>
        </p:txBody>
      </p:sp>
    </p:spTree>
    <p:extLst>
      <p:ext uri="{BB962C8B-B14F-4D97-AF65-F5344CB8AC3E}">
        <p14:creationId xmlns:p14="http://schemas.microsoft.com/office/powerpoint/2010/main" val="411429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93C657-ED99-452B-B080-4375B0B3FFEB}" type="slidenum">
              <a:rPr lang="en-US" smtClean="0"/>
              <a:pPr/>
              <a:t>17</a:t>
            </a:fld>
            <a:endParaRPr lang="en-US"/>
          </a:p>
        </p:txBody>
      </p:sp>
    </p:spTree>
    <p:extLst>
      <p:ext uri="{BB962C8B-B14F-4D97-AF65-F5344CB8AC3E}">
        <p14:creationId xmlns:p14="http://schemas.microsoft.com/office/powerpoint/2010/main" val="196237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93C657-ED99-452B-B080-4375B0B3FFEB}" type="slidenum">
              <a:rPr lang="en-US" smtClean="0"/>
              <a:pPr/>
              <a:t>18</a:t>
            </a:fld>
            <a:endParaRPr lang="en-US"/>
          </a:p>
        </p:txBody>
      </p:sp>
    </p:spTree>
    <p:extLst>
      <p:ext uri="{BB962C8B-B14F-4D97-AF65-F5344CB8AC3E}">
        <p14:creationId xmlns:p14="http://schemas.microsoft.com/office/powerpoint/2010/main" val="682636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705350" y="2943225"/>
            <a:ext cx="3657600" cy="704850"/>
          </a:xfrm>
        </p:spPr>
        <p:txBody>
          <a:bodyPr/>
          <a:lstStyle>
            <a:lvl1pPr algn="ct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705350" y="3905250"/>
            <a:ext cx="3657600" cy="51435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38100"/>
            <a:ext cx="2171700" cy="5629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675" y="38100"/>
            <a:ext cx="6362700" cy="5629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1552575"/>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552575"/>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675" y="38100"/>
            <a:ext cx="8686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28700" y="1552575"/>
            <a:ext cx="7315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3276600" y="3429000"/>
            <a:ext cx="6096000" cy="704850"/>
          </a:xfrm>
        </p:spPr>
        <p:txBody>
          <a:bodyPr/>
          <a:lstStyle/>
          <a:p>
            <a:r>
              <a:rPr lang="en-US" sz="1400" dirty="0" smtClean="0">
                <a:solidFill>
                  <a:srgbClr val="C00000"/>
                </a:solidFill>
              </a:rPr>
              <a:t/>
            </a:r>
            <a:br>
              <a:rPr lang="en-US" sz="1400" dirty="0" smtClean="0">
                <a:solidFill>
                  <a:srgbClr val="C00000"/>
                </a:solidFill>
              </a:rPr>
            </a:br>
            <a:r>
              <a:rPr lang="en-US" sz="1400" dirty="0" smtClean="0">
                <a:solidFill>
                  <a:srgbClr val="C00000"/>
                </a:solidFill>
              </a:rPr>
              <a:t/>
            </a:r>
            <a:br>
              <a:rPr lang="en-US" sz="1400" dirty="0" smtClean="0">
                <a:solidFill>
                  <a:srgbClr val="C00000"/>
                </a:solidFill>
              </a:rPr>
            </a:br>
            <a:endParaRPr lang="en-US" sz="2800" dirty="0">
              <a:solidFill>
                <a:srgbClr val="C00000"/>
              </a:solidFill>
            </a:endParaRPr>
          </a:p>
        </p:txBody>
      </p:sp>
      <p:sp>
        <p:nvSpPr>
          <p:cNvPr id="2056" name="Rectangle 8"/>
          <p:cNvSpPr>
            <a:spLocks noGrp="1" noChangeArrowheads="1"/>
          </p:cNvSpPr>
          <p:nvPr>
            <p:ph type="subTitle" idx="1"/>
          </p:nvPr>
        </p:nvSpPr>
        <p:spPr>
          <a:xfrm>
            <a:off x="3766782" y="3886200"/>
            <a:ext cx="5257800" cy="819150"/>
          </a:xfrm>
        </p:spPr>
        <p:txBody>
          <a:bodyPr/>
          <a:lstStyle/>
          <a:p>
            <a:pPr algn="r"/>
            <a:r>
              <a:rPr lang="en-US" dirty="0" smtClean="0"/>
              <a:t>London </a:t>
            </a:r>
            <a:r>
              <a:rPr lang="en-US" dirty="0"/>
              <a:t>Conference on Employer Engagement in Education and Training </a:t>
            </a:r>
            <a:r>
              <a:rPr lang="en-US" dirty="0" smtClean="0"/>
              <a:t>2016</a:t>
            </a:r>
          </a:p>
          <a:p>
            <a:pPr algn="r"/>
            <a:endParaRPr lang="en-US" sz="1800" dirty="0" smtClean="0"/>
          </a:p>
          <a:p>
            <a:pPr algn="r"/>
            <a:r>
              <a:rPr lang="en-US" sz="1800" dirty="0"/>
              <a:t>Dr Shalena </a:t>
            </a:r>
            <a:r>
              <a:rPr lang="en-US" sz="1800" dirty="0" smtClean="0"/>
              <a:t>Fokeera-Wahedally</a:t>
            </a:r>
          </a:p>
          <a:p>
            <a:pPr algn="r"/>
            <a:r>
              <a:rPr lang="en-US" sz="1800" dirty="0" smtClean="0"/>
              <a:t>21 July 2016</a:t>
            </a:r>
            <a:endParaRPr lang="en-US" sz="1800" dirty="0"/>
          </a:p>
          <a:p>
            <a:endParaRPr lang="ru-RU" dirty="0"/>
          </a:p>
          <a:p>
            <a:endParaRPr lang="en-US" dirty="0"/>
          </a:p>
        </p:txBody>
      </p:sp>
      <p:sp>
        <p:nvSpPr>
          <p:cNvPr id="4" name="Title 1"/>
          <p:cNvSpPr txBox="1">
            <a:spLocks/>
          </p:cNvSpPr>
          <p:nvPr/>
        </p:nvSpPr>
        <p:spPr bwMode="auto">
          <a:xfrm>
            <a:off x="2320119" y="2190750"/>
            <a:ext cx="6694227"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r"/>
            <a:r>
              <a:rPr lang="en-US" sz="3600" b="1" kern="0" dirty="0" smtClean="0">
                <a:solidFill>
                  <a:srgbClr val="C00000"/>
                </a:solidFill>
              </a:rPr>
              <a:t>Building bridges between schools and industry:  </a:t>
            </a:r>
            <a:br>
              <a:rPr lang="en-US" sz="3600" b="1" kern="0" dirty="0" smtClean="0">
                <a:solidFill>
                  <a:srgbClr val="C00000"/>
                </a:solidFill>
              </a:rPr>
            </a:br>
            <a:endParaRPr lang="en-US" sz="3600" b="1" kern="0" dirty="0" smtClean="0">
              <a:solidFill>
                <a:srgbClr val="C00000"/>
              </a:solidFill>
            </a:endParaRPr>
          </a:p>
          <a:p>
            <a:pPr algn="r"/>
            <a:r>
              <a:rPr lang="en-US" sz="3600" b="1" kern="0" dirty="0" smtClean="0">
                <a:solidFill>
                  <a:srgbClr val="C00000"/>
                </a:solidFill>
              </a:rPr>
              <a:t>The Mauritian Experience</a:t>
            </a:r>
            <a:r>
              <a:rPr lang="en-US" sz="3600" kern="0" dirty="0" smtClean="0">
                <a:solidFill>
                  <a:srgbClr val="C00000"/>
                </a:solidFill>
              </a:rPr>
              <a:t/>
            </a:r>
            <a:br>
              <a:rPr lang="en-US" sz="3600" kern="0" dirty="0" smtClean="0">
                <a:solidFill>
                  <a:srgbClr val="C00000"/>
                </a:solidFill>
              </a:rPr>
            </a:br>
            <a:endParaRPr lang="en-US" sz="3600" kern="0"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 y="304800"/>
            <a:ext cx="8686800" cy="533400"/>
          </a:xfrm>
        </p:spPr>
        <p:txBody>
          <a:bodyPr/>
          <a:lstStyle/>
          <a:p>
            <a:r>
              <a:rPr lang="en-US" dirty="0" smtClean="0">
                <a:solidFill>
                  <a:srgbClr val="C00000"/>
                </a:solidFill>
              </a:rPr>
              <a:t>Roland Dubois, ex-president of YEP </a:t>
            </a:r>
            <a:endParaRPr lang="en-US" dirty="0">
              <a:solidFill>
                <a:srgbClr val="C00000"/>
              </a:solidFill>
            </a:endParaRPr>
          </a:p>
        </p:txBody>
      </p:sp>
      <p:sp>
        <p:nvSpPr>
          <p:cNvPr id="3" name="Content Placeholder 2"/>
          <p:cNvSpPr>
            <a:spLocks noGrp="1"/>
          </p:cNvSpPr>
          <p:nvPr>
            <p:ph idx="1"/>
          </p:nvPr>
        </p:nvSpPr>
        <p:spPr>
          <a:xfrm>
            <a:off x="1066800" y="1066800"/>
            <a:ext cx="7315200" cy="4114800"/>
          </a:xfrm>
        </p:spPr>
        <p:txBody>
          <a:bodyPr/>
          <a:lstStyle/>
          <a:p>
            <a:pPr marL="0" indent="0" algn="just">
              <a:buNone/>
            </a:pPr>
            <a:r>
              <a:rPr lang="en-US" sz="2400" i="1" dirty="0" smtClean="0"/>
              <a:t>“…Another </a:t>
            </a:r>
            <a:r>
              <a:rPr lang="en-US" sz="2400" i="1" dirty="0"/>
              <a:t>issue is the problem of mismatch of </a:t>
            </a:r>
            <a:r>
              <a:rPr lang="en-US" sz="2400" i="1" dirty="0" smtClean="0"/>
              <a:t>qualifications……”.</a:t>
            </a:r>
          </a:p>
          <a:p>
            <a:pPr marL="0" indent="0" algn="just">
              <a:buNone/>
            </a:pPr>
            <a:endParaRPr lang="en-US" sz="2400" i="1" dirty="0" smtClean="0"/>
          </a:p>
          <a:p>
            <a:pPr marL="0" indent="0" algn="just">
              <a:buNone/>
            </a:pPr>
            <a:r>
              <a:rPr lang="en-US" sz="2400" i="1" dirty="0" smtClean="0"/>
              <a:t>“The </a:t>
            </a:r>
            <a:r>
              <a:rPr lang="en-US" sz="2400" i="1" dirty="0"/>
              <a:t>other problem that we have is not just a qualification mismatch but also lack of skills. </a:t>
            </a:r>
            <a:r>
              <a:rPr lang="en-US" sz="2400" i="1" dirty="0" smtClean="0"/>
              <a:t>…..Also</a:t>
            </a:r>
            <a:r>
              <a:rPr lang="en-US" sz="2400" i="1" dirty="0"/>
              <a:t>, companies look for people who have experience and a youth who has just graduated from university does not have the necessary working experience. Another issue is lack of employability skills. Youth have just been taught to concentrate on their field of studies, however they are not aware of the labour market, they lack communication and CV writing skills, and they do not even know how to convince and negotiate with people. </a:t>
            </a:r>
            <a:r>
              <a:rPr lang="en-US" sz="2400" i="1" dirty="0" smtClean="0"/>
              <a:t>…”</a:t>
            </a:r>
            <a:endParaRPr lang="en-US" sz="2400" i="1" dirty="0"/>
          </a:p>
        </p:txBody>
      </p:sp>
    </p:spTree>
    <p:extLst>
      <p:ext uri="{BB962C8B-B14F-4D97-AF65-F5344CB8AC3E}">
        <p14:creationId xmlns:p14="http://schemas.microsoft.com/office/powerpoint/2010/main" val="28711600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HSC Pro - Development</a:t>
            </a:r>
            <a:endParaRPr lang="en-GB" dirty="0">
              <a:solidFill>
                <a:srgbClr val="C00000"/>
              </a:solidFill>
            </a:endParaRPr>
          </a:p>
        </p:txBody>
      </p:sp>
      <p:sp>
        <p:nvSpPr>
          <p:cNvPr id="5" name="TextBox 4"/>
          <p:cNvSpPr txBox="1"/>
          <p:nvPr/>
        </p:nvSpPr>
        <p:spPr>
          <a:xfrm>
            <a:off x="381000" y="609600"/>
            <a:ext cx="9220200" cy="7294305"/>
          </a:xfrm>
          <a:prstGeom prst="rect">
            <a:avLst/>
          </a:prstGeom>
          <a:noFill/>
        </p:spPr>
        <p:txBody>
          <a:bodyPr wrap="square" rtlCol="0">
            <a:spAutoFit/>
          </a:bodyPr>
          <a:lstStyle/>
          <a:p>
            <a:pPr marL="342900" indent="-342900" algn="l">
              <a:buFont typeface="Wingdings" panose="05000000000000000000" pitchFamily="2" charset="2"/>
              <a:buChar char="Ø"/>
            </a:pPr>
            <a:r>
              <a:rPr lang="en-GB" sz="2400" dirty="0" smtClean="0"/>
              <a:t> </a:t>
            </a:r>
            <a:r>
              <a:rPr lang="en-GB" sz="2800" dirty="0" smtClean="0"/>
              <a:t>Introduced in </a:t>
            </a:r>
            <a:r>
              <a:rPr lang="en-GB" sz="2800" dirty="0" smtClean="0">
                <a:solidFill>
                  <a:srgbClr val="C00000"/>
                </a:solidFill>
              </a:rPr>
              <a:t>2007</a:t>
            </a:r>
          </a:p>
          <a:p>
            <a:pPr marL="457200" indent="-457200" algn="l">
              <a:buFont typeface="Wingdings" panose="05000000000000000000" pitchFamily="2" charset="2"/>
              <a:buChar char="Ø"/>
            </a:pPr>
            <a:r>
              <a:rPr lang="en-GB" sz="2800" dirty="0" smtClean="0"/>
              <a:t>Consultations with </a:t>
            </a:r>
            <a:r>
              <a:rPr lang="en-GB" sz="2800" dirty="0" err="1" smtClean="0"/>
              <a:t>Université</a:t>
            </a:r>
            <a:r>
              <a:rPr lang="en-GB" sz="2800" dirty="0" smtClean="0"/>
              <a:t> Laval &amp; </a:t>
            </a:r>
            <a:r>
              <a:rPr lang="en-GB" sz="2800" dirty="0" err="1" smtClean="0"/>
              <a:t>Sherbrooke</a:t>
            </a:r>
            <a:r>
              <a:rPr lang="en-GB" sz="2800" dirty="0" smtClean="0"/>
              <a:t> University in Quebec &amp; with Cambridge in the UK</a:t>
            </a:r>
          </a:p>
          <a:p>
            <a:pPr marL="457200" indent="-457200" algn="l">
              <a:buFont typeface="Wingdings" panose="05000000000000000000" pitchFamily="2" charset="2"/>
              <a:buChar char="Ø"/>
            </a:pPr>
            <a:r>
              <a:rPr lang="en-GB" sz="2800" dirty="0" smtClean="0"/>
              <a:t>Focus group with stakeholders</a:t>
            </a:r>
            <a:r>
              <a:rPr lang="en-GB" sz="2400" dirty="0" smtClean="0"/>
              <a:t>:</a:t>
            </a:r>
          </a:p>
          <a:p>
            <a:pPr marL="1257300" lvl="2" indent="-342900" algn="l">
              <a:buFont typeface="Wingdings" panose="05000000000000000000" pitchFamily="2" charset="2"/>
              <a:buChar char="Ø"/>
            </a:pPr>
            <a:r>
              <a:rPr lang="en-GB" dirty="0" smtClean="0"/>
              <a:t>Employers</a:t>
            </a:r>
          </a:p>
          <a:p>
            <a:pPr marL="1257300" lvl="2" indent="-342900" algn="l">
              <a:buFont typeface="Wingdings" panose="05000000000000000000" pitchFamily="2" charset="2"/>
              <a:buChar char="Ø"/>
            </a:pPr>
            <a:r>
              <a:rPr lang="en-GB" sz="2400" dirty="0" smtClean="0"/>
              <a:t>Educators</a:t>
            </a:r>
            <a:endParaRPr lang="en-GB" dirty="0"/>
          </a:p>
          <a:p>
            <a:pPr marL="1257300" lvl="2" indent="-342900" algn="l">
              <a:buFont typeface="Wingdings" panose="05000000000000000000" pitchFamily="2" charset="2"/>
              <a:buChar char="Ø"/>
            </a:pPr>
            <a:r>
              <a:rPr lang="en-GB" sz="2400" dirty="0" smtClean="0"/>
              <a:t>Policy makers</a:t>
            </a:r>
          </a:p>
          <a:p>
            <a:pPr marL="1257300" lvl="2" indent="-342900" algn="l">
              <a:buFont typeface="Wingdings" panose="05000000000000000000" pitchFamily="2" charset="2"/>
              <a:buChar char="Ø"/>
            </a:pPr>
            <a:r>
              <a:rPr lang="en-GB" sz="2400" dirty="0" smtClean="0"/>
              <a:t>Students</a:t>
            </a:r>
          </a:p>
          <a:p>
            <a:pPr marL="457200" indent="-457200" algn="l">
              <a:buFont typeface="Wingdings" panose="05000000000000000000" pitchFamily="2" charset="2"/>
              <a:buChar char="Ø"/>
            </a:pPr>
            <a:r>
              <a:rPr lang="en-GB" sz="2800" dirty="0" smtClean="0"/>
              <a:t>Cambridge involved in developing the curriculum content of the HSC Pro</a:t>
            </a:r>
          </a:p>
          <a:p>
            <a:pPr marL="457200" indent="-457200" algn="l">
              <a:buFont typeface="Wingdings" panose="05000000000000000000" pitchFamily="2" charset="2"/>
              <a:buChar char="Ø"/>
            </a:pPr>
            <a:r>
              <a:rPr lang="en-GB" sz="2800" dirty="0" smtClean="0"/>
              <a:t>Acceptance of HSC Pro as an suitable model by the Mauritian Education System</a:t>
            </a:r>
          </a:p>
          <a:p>
            <a:pPr marL="457200" indent="-457200" algn="l">
              <a:buFont typeface="Wingdings" panose="05000000000000000000" pitchFamily="2" charset="2"/>
              <a:buChar char="Ø"/>
            </a:pPr>
            <a:r>
              <a:rPr lang="en-GB" sz="2800" dirty="0" smtClean="0"/>
              <a:t>Introduced on a pilot basis in </a:t>
            </a:r>
            <a:r>
              <a:rPr lang="en-GB" sz="2800" dirty="0" smtClean="0">
                <a:solidFill>
                  <a:srgbClr val="C00000"/>
                </a:solidFill>
              </a:rPr>
              <a:t>2015</a:t>
            </a:r>
          </a:p>
          <a:p>
            <a:pPr algn="l"/>
            <a:endParaRPr lang="en-GB" sz="2400" dirty="0" smtClean="0"/>
          </a:p>
          <a:p>
            <a:pPr marL="361950" indent="-361950" algn="l">
              <a:buFont typeface="Wingdings" pitchFamily="2" charset="2"/>
              <a:buChar char="q"/>
            </a:pPr>
            <a:endParaRPr lang="en-GB" sz="2400" dirty="0" smtClean="0"/>
          </a:p>
          <a:p>
            <a:pPr marL="361950" indent="-361950" algn="l">
              <a:buFont typeface="Wingdings" pitchFamily="2" charset="2"/>
              <a:buChar char="q"/>
            </a:pPr>
            <a:endParaRPr lang="en-GB" sz="2400" dirty="0" smtClean="0"/>
          </a:p>
          <a:p>
            <a:pPr marL="361950" indent="-361950" algn="l">
              <a:buFont typeface="Wingdings" pitchFamily="2" charset="2"/>
              <a:buChar char="q"/>
            </a:pPr>
            <a:endParaRPr lang="en-GB" sz="2400" dirty="0" smtClean="0"/>
          </a:p>
          <a:p>
            <a:pPr marL="361950" indent="-361950" algn="l">
              <a:buFont typeface="Wingdings" pitchFamily="2" charset="2"/>
              <a:buChar char="q"/>
            </a:pPr>
            <a:endParaRPr lang="en-GB" sz="2400" dirty="0"/>
          </a:p>
        </p:txBody>
      </p:sp>
    </p:spTree>
    <p:extLst>
      <p:ext uri="{BB962C8B-B14F-4D97-AF65-F5344CB8AC3E}">
        <p14:creationId xmlns:p14="http://schemas.microsoft.com/office/powerpoint/2010/main" val="9720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ICT Sector in Mauritius</a:t>
            </a:r>
            <a:endParaRPr lang="en-US" dirty="0">
              <a:solidFill>
                <a:srgbClr val="C00000"/>
              </a:solidFill>
            </a:endParaRPr>
          </a:p>
        </p:txBody>
      </p:sp>
      <p:sp>
        <p:nvSpPr>
          <p:cNvPr id="3" name="Content Placeholder 2"/>
          <p:cNvSpPr>
            <a:spLocks noGrp="1"/>
          </p:cNvSpPr>
          <p:nvPr>
            <p:ph idx="1"/>
          </p:nvPr>
        </p:nvSpPr>
        <p:spPr>
          <a:xfrm>
            <a:off x="762000" y="838200"/>
            <a:ext cx="7772400" cy="5029200"/>
          </a:xfrm>
        </p:spPr>
        <p:txBody>
          <a:bodyPr/>
          <a:lstStyle/>
          <a:p>
            <a:r>
              <a:rPr lang="en-US" dirty="0" smtClean="0"/>
              <a:t>ICT sector - Mauritius</a:t>
            </a:r>
            <a:r>
              <a:rPr lang="en-US" dirty="0"/>
              <a:t>’ </a:t>
            </a:r>
            <a:r>
              <a:rPr lang="en-US" dirty="0" smtClean="0"/>
              <a:t>GDP </a:t>
            </a:r>
            <a:r>
              <a:rPr lang="en-US" dirty="0"/>
              <a:t>at 6.8%, </a:t>
            </a:r>
            <a:r>
              <a:rPr lang="en-US" dirty="0" smtClean="0"/>
              <a:t>3rd </a:t>
            </a:r>
            <a:r>
              <a:rPr lang="en-US" dirty="0"/>
              <a:t>economic pillar of the island</a:t>
            </a:r>
            <a:r>
              <a:rPr lang="en-US" dirty="0" smtClean="0"/>
              <a:t>.</a:t>
            </a:r>
          </a:p>
          <a:p>
            <a:pPr marL="0" indent="0">
              <a:buNone/>
            </a:pPr>
            <a:endParaRPr lang="en-US" dirty="0" smtClean="0"/>
          </a:p>
          <a:p>
            <a:r>
              <a:rPr lang="en-US" dirty="0" smtClean="0"/>
              <a:t>Value added – </a:t>
            </a:r>
            <a:r>
              <a:rPr lang="en-US" dirty="0" err="1" smtClean="0"/>
              <a:t>Rs</a:t>
            </a:r>
            <a:r>
              <a:rPr lang="en-US" dirty="0" smtClean="0"/>
              <a:t> </a:t>
            </a:r>
            <a:r>
              <a:rPr lang="en-US" dirty="0" err="1" smtClean="0"/>
              <a:t>bn</a:t>
            </a:r>
            <a:r>
              <a:rPr lang="en-US" dirty="0" smtClean="0"/>
              <a:t> 19.4 in 2012 (compared to </a:t>
            </a:r>
            <a:r>
              <a:rPr lang="en-US" dirty="0" err="1" smtClean="0"/>
              <a:t>Rs</a:t>
            </a:r>
            <a:r>
              <a:rPr lang="en-US" dirty="0" smtClean="0"/>
              <a:t> </a:t>
            </a:r>
            <a:r>
              <a:rPr lang="en-US" dirty="0" err="1" smtClean="0"/>
              <a:t>bn</a:t>
            </a:r>
            <a:r>
              <a:rPr lang="en-US" dirty="0" smtClean="0"/>
              <a:t> 6 in 2002) </a:t>
            </a:r>
          </a:p>
          <a:p>
            <a:endParaRPr lang="en-US" dirty="0" smtClean="0"/>
          </a:p>
          <a:p>
            <a:r>
              <a:rPr lang="en-US" dirty="0" smtClean="0"/>
              <a:t>Growth Rate– 9.5 per cent in 2012 </a:t>
            </a:r>
          </a:p>
          <a:p>
            <a:endParaRPr lang="en-US" dirty="0"/>
          </a:p>
        </p:txBody>
      </p:sp>
    </p:spTree>
    <p:extLst>
      <p:ext uri="{BB962C8B-B14F-4D97-AF65-F5344CB8AC3E}">
        <p14:creationId xmlns:p14="http://schemas.microsoft.com/office/powerpoint/2010/main" val="1773463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smtClean="0">
                <a:solidFill>
                  <a:srgbClr val="C00000"/>
                </a:solidFill>
              </a:rPr>
              <a:t>Aims</a:t>
            </a:r>
            <a:r>
              <a:rPr lang="en-GB" dirty="0" smtClean="0"/>
              <a:t> &amp; </a:t>
            </a:r>
            <a:r>
              <a:rPr lang="en-GB" dirty="0" smtClean="0">
                <a:solidFill>
                  <a:srgbClr val="C00000"/>
                </a:solidFill>
              </a:rPr>
              <a:t>Objectives</a:t>
            </a:r>
            <a:r>
              <a:rPr lang="en-GB" dirty="0" smtClean="0"/>
              <a:t> of the HSC Pro</a:t>
            </a:r>
            <a:endParaRPr lang="en-GB" dirty="0"/>
          </a:p>
        </p:txBody>
      </p:sp>
      <p:sp>
        <p:nvSpPr>
          <p:cNvPr id="6" name="Rounded Rectangle 5"/>
          <p:cNvSpPr/>
          <p:nvPr/>
        </p:nvSpPr>
        <p:spPr bwMode="auto">
          <a:xfrm>
            <a:off x="304800" y="762000"/>
            <a:ext cx="4114800" cy="57600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charset="0"/>
              </a:rPr>
              <a:t>Aims: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800"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3074" name="Picture 2" descr="http://www.inyouroffice.net/wp-content/uploads/2010/10/Crossroads-picture.jpg"/>
          <p:cNvPicPr>
            <a:picLocks noChangeAspect="1" noChangeArrowheads="1"/>
          </p:cNvPicPr>
          <p:nvPr/>
        </p:nvPicPr>
        <p:blipFill>
          <a:blip r:embed="rId3" cstate="print"/>
          <a:srcRect/>
          <a:stretch>
            <a:fillRect/>
          </a:stretch>
        </p:blipFill>
        <p:spPr bwMode="auto">
          <a:xfrm>
            <a:off x="832512" y="1477368"/>
            <a:ext cx="1681315" cy="1676400"/>
          </a:xfrm>
          <a:prstGeom prst="rect">
            <a:avLst/>
          </a:prstGeom>
          <a:noFill/>
        </p:spPr>
      </p:pic>
      <p:sp>
        <p:nvSpPr>
          <p:cNvPr id="8" name="TextBox 7"/>
          <p:cNvSpPr txBox="1"/>
          <p:nvPr/>
        </p:nvSpPr>
        <p:spPr>
          <a:xfrm>
            <a:off x="2590800" y="1905000"/>
            <a:ext cx="1676400" cy="830997"/>
          </a:xfrm>
          <a:prstGeom prst="rect">
            <a:avLst/>
          </a:prstGeom>
          <a:noFill/>
        </p:spPr>
        <p:txBody>
          <a:bodyPr wrap="square" rtlCol="0">
            <a:spAutoFit/>
          </a:bodyPr>
          <a:lstStyle/>
          <a:p>
            <a:r>
              <a:rPr lang="en-US" dirty="0" smtClean="0"/>
              <a:t>Alternative Pathway </a:t>
            </a:r>
            <a:endParaRPr lang="en-US" dirty="0"/>
          </a:p>
        </p:txBody>
      </p:sp>
      <p:sp>
        <p:nvSpPr>
          <p:cNvPr id="9" name="TextBox 8"/>
          <p:cNvSpPr txBox="1"/>
          <p:nvPr/>
        </p:nvSpPr>
        <p:spPr>
          <a:xfrm>
            <a:off x="307072" y="2117680"/>
            <a:ext cx="381000" cy="461665"/>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304800" y="3972092"/>
            <a:ext cx="381000" cy="461665"/>
          </a:xfrm>
          <a:prstGeom prst="rect">
            <a:avLst/>
          </a:prstGeom>
          <a:noFill/>
        </p:spPr>
        <p:txBody>
          <a:bodyPr wrap="square" rtlCol="0">
            <a:spAutoFit/>
          </a:bodyPr>
          <a:lstStyle/>
          <a:p>
            <a:r>
              <a:rPr lang="en-US" dirty="0" smtClean="0"/>
              <a:t>2</a:t>
            </a:r>
            <a:endParaRPr lang="en-US" dirty="0"/>
          </a:p>
        </p:txBody>
      </p:sp>
      <p:sp>
        <p:nvSpPr>
          <p:cNvPr id="11" name="TextBox 10"/>
          <p:cNvSpPr txBox="1"/>
          <p:nvPr/>
        </p:nvSpPr>
        <p:spPr>
          <a:xfrm>
            <a:off x="2209800" y="3505200"/>
            <a:ext cx="2362200" cy="1200329"/>
          </a:xfrm>
          <a:prstGeom prst="rect">
            <a:avLst/>
          </a:prstGeom>
          <a:noFill/>
        </p:spPr>
        <p:txBody>
          <a:bodyPr wrap="square" rtlCol="0">
            <a:spAutoFit/>
          </a:bodyPr>
          <a:lstStyle/>
          <a:p>
            <a:r>
              <a:rPr lang="en-US" dirty="0" smtClean="0"/>
              <a:t>Mismatch bet. Academic &amp;</a:t>
            </a:r>
          </a:p>
          <a:p>
            <a:r>
              <a:rPr lang="en-US" dirty="0" smtClean="0"/>
              <a:t>Work skills</a:t>
            </a:r>
            <a:endParaRPr lang="en-US" dirty="0"/>
          </a:p>
        </p:txBody>
      </p:sp>
      <p:pic>
        <p:nvPicPr>
          <p:cNvPr id="3077" name="Picture 5"/>
          <p:cNvPicPr>
            <a:picLocks noChangeAspect="1" noChangeArrowheads="1"/>
          </p:cNvPicPr>
          <p:nvPr/>
        </p:nvPicPr>
        <p:blipFill>
          <a:blip r:embed="rId4" cstate="print"/>
          <a:srcRect/>
          <a:stretch>
            <a:fillRect/>
          </a:stretch>
        </p:blipFill>
        <p:spPr bwMode="auto">
          <a:xfrm>
            <a:off x="838200" y="5265760"/>
            <a:ext cx="1752600" cy="1115822"/>
          </a:xfrm>
          <a:prstGeom prst="rect">
            <a:avLst/>
          </a:prstGeom>
          <a:noFill/>
          <a:ln w="9525">
            <a:noFill/>
            <a:miter lim="800000"/>
            <a:headEnd/>
            <a:tailEnd/>
          </a:ln>
        </p:spPr>
      </p:pic>
      <p:sp>
        <p:nvSpPr>
          <p:cNvPr id="14" name="TextBox 13"/>
          <p:cNvSpPr txBox="1"/>
          <p:nvPr/>
        </p:nvSpPr>
        <p:spPr>
          <a:xfrm>
            <a:off x="304800" y="5463664"/>
            <a:ext cx="381000" cy="461665"/>
          </a:xfrm>
          <a:prstGeom prst="rect">
            <a:avLst/>
          </a:prstGeom>
          <a:noFill/>
        </p:spPr>
        <p:txBody>
          <a:bodyPr wrap="square" rtlCol="0">
            <a:spAutoFit/>
          </a:bodyPr>
          <a:lstStyle/>
          <a:p>
            <a:r>
              <a:rPr lang="en-US" dirty="0" smtClean="0"/>
              <a:t>3</a:t>
            </a:r>
            <a:endParaRPr lang="en-US" dirty="0"/>
          </a:p>
        </p:txBody>
      </p:sp>
      <p:sp>
        <p:nvSpPr>
          <p:cNvPr id="15" name="Rounded Rectangle 14"/>
          <p:cNvSpPr/>
          <p:nvPr/>
        </p:nvSpPr>
        <p:spPr bwMode="auto">
          <a:xfrm>
            <a:off x="4683456" y="772232"/>
            <a:ext cx="4114800" cy="57600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C00000"/>
                </a:solidFill>
                <a:latin typeface="Arial" charset="0"/>
              </a:rPr>
              <a:t>Objectives</a:t>
            </a:r>
            <a:r>
              <a:rPr kumimoji="0" lang="en-US" sz="2800" b="0" i="0" u="none" strike="noStrike" cap="none" normalizeH="0" baseline="0" dirty="0" smtClean="0">
                <a:ln>
                  <a:noFill/>
                </a:ln>
                <a:solidFill>
                  <a:srgbClr val="C00000"/>
                </a:solidFill>
                <a:effectLst/>
                <a:latin typeface="Arial" charset="0"/>
              </a:rPr>
              <a:t>:</a:t>
            </a:r>
          </a:p>
          <a:p>
            <a:pPr marL="0" marR="0" indent="0" algn="ctr" defTabSz="914400" rtl="0" eaLnBrk="1" fontAlgn="base" latinLnBrk="0" hangingPunct="1">
              <a:lnSpc>
                <a:spcPct val="100000"/>
              </a:lnSpc>
              <a:spcBef>
                <a:spcPct val="0"/>
              </a:spcBef>
              <a:spcAft>
                <a:spcPct val="0"/>
              </a:spcAft>
              <a:buClrTx/>
              <a:buSzTx/>
              <a:buFontTx/>
              <a:buNone/>
              <a:tabLst/>
            </a:pPr>
            <a:endParaRPr lang="en-US" sz="2800"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smtClean="0">
              <a:solidFill>
                <a:srgbClr val="C0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3079" name="Picture 7" descr="http://t2.gstatic.com/images?q=tbn:ANd9GcSVCJQkPvSOMrdBhLJ7t_oT2mxgghg-9ZXchhFXQ5gQDe7OXYkq"/>
          <p:cNvPicPr>
            <a:picLocks noChangeAspect="1" noChangeArrowheads="1"/>
          </p:cNvPicPr>
          <p:nvPr/>
        </p:nvPicPr>
        <p:blipFill>
          <a:blip r:embed="rId5" cstate="print"/>
          <a:srcRect/>
          <a:stretch>
            <a:fillRect/>
          </a:stretch>
        </p:blipFill>
        <p:spPr bwMode="auto">
          <a:xfrm>
            <a:off x="5144072" y="1295400"/>
            <a:ext cx="2028046" cy="1524000"/>
          </a:xfrm>
          <a:prstGeom prst="rect">
            <a:avLst/>
          </a:prstGeom>
          <a:noFill/>
        </p:spPr>
      </p:pic>
      <p:sp>
        <p:nvSpPr>
          <p:cNvPr id="17" name="TextBox 16"/>
          <p:cNvSpPr txBox="1"/>
          <p:nvPr/>
        </p:nvSpPr>
        <p:spPr>
          <a:xfrm>
            <a:off x="4689144" y="1850408"/>
            <a:ext cx="381000" cy="461665"/>
          </a:xfrm>
          <a:prstGeom prst="rect">
            <a:avLst/>
          </a:prstGeom>
          <a:noFill/>
        </p:spPr>
        <p:txBody>
          <a:bodyPr wrap="square" rtlCol="0">
            <a:spAutoFit/>
          </a:bodyPr>
          <a:lstStyle/>
          <a:p>
            <a:r>
              <a:rPr lang="en-US" dirty="0" smtClean="0"/>
              <a:t>1</a:t>
            </a:r>
            <a:endParaRPr lang="en-US" dirty="0"/>
          </a:p>
        </p:txBody>
      </p:sp>
      <p:sp>
        <p:nvSpPr>
          <p:cNvPr id="19" name="TextBox 18"/>
          <p:cNvSpPr txBox="1"/>
          <p:nvPr/>
        </p:nvSpPr>
        <p:spPr>
          <a:xfrm>
            <a:off x="4689144" y="3429000"/>
            <a:ext cx="381000" cy="461665"/>
          </a:xfrm>
          <a:prstGeom prst="rect">
            <a:avLst/>
          </a:prstGeom>
          <a:noFill/>
        </p:spPr>
        <p:txBody>
          <a:bodyPr wrap="square" rtlCol="0">
            <a:spAutoFit/>
          </a:bodyPr>
          <a:lstStyle/>
          <a:p>
            <a:r>
              <a:rPr lang="en-US" dirty="0" smtClean="0"/>
              <a:t>2</a:t>
            </a:r>
            <a:endParaRPr lang="en-US" dirty="0"/>
          </a:p>
        </p:txBody>
      </p:sp>
      <p:sp>
        <p:nvSpPr>
          <p:cNvPr id="20" name="TextBox 19"/>
          <p:cNvSpPr txBox="1"/>
          <p:nvPr/>
        </p:nvSpPr>
        <p:spPr>
          <a:xfrm>
            <a:off x="4689144" y="5080376"/>
            <a:ext cx="381000" cy="461665"/>
          </a:xfrm>
          <a:prstGeom prst="rect">
            <a:avLst/>
          </a:prstGeom>
          <a:noFill/>
        </p:spPr>
        <p:txBody>
          <a:bodyPr wrap="square" rtlCol="0">
            <a:spAutoFit/>
          </a:bodyPr>
          <a:lstStyle/>
          <a:p>
            <a:r>
              <a:rPr lang="en-US" dirty="0" smtClean="0"/>
              <a:t>3</a:t>
            </a:r>
            <a:endParaRPr lang="en-US" dirty="0"/>
          </a:p>
        </p:txBody>
      </p:sp>
      <p:pic>
        <p:nvPicPr>
          <p:cNvPr id="3083" name="Picture 11" descr="http://www.micksay.com/wp-content/uploads/2011/02/websiteredesign.jpg"/>
          <p:cNvPicPr>
            <a:picLocks noChangeAspect="1" noChangeArrowheads="1"/>
          </p:cNvPicPr>
          <p:nvPr/>
        </p:nvPicPr>
        <p:blipFill>
          <a:blip r:embed="rId6" cstate="print"/>
          <a:srcRect/>
          <a:stretch>
            <a:fillRect/>
          </a:stretch>
        </p:blipFill>
        <p:spPr bwMode="auto">
          <a:xfrm>
            <a:off x="5105400" y="4568584"/>
            <a:ext cx="1828800" cy="1828800"/>
          </a:xfrm>
          <a:prstGeom prst="rect">
            <a:avLst/>
          </a:prstGeom>
          <a:noFill/>
        </p:spPr>
      </p:pic>
      <p:pic>
        <p:nvPicPr>
          <p:cNvPr id="23" name="Picture 4" descr="http://blogs.msdn.com/blogfiles/willy-peter_schaub/WindowsLiveWriter/TFSintegrationPlatformInnovationcontinue_DD2E/CLIPART_OF_13165_SM_2.jpg"/>
          <p:cNvPicPr>
            <a:picLocks noChangeAspect="1" noChangeArrowheads="1"/>
          </p:cNvPicPr>
          <p:nvPr/>
        </p:nvPicPr>
        <p:blipFill>
          <a:blip r:embed="rId7" cstate="print"/>
          <a:srcRect/>
          <a:stretch>
            <a:fillRect/>
          </a:stretch>
        </p:blipFill>
        <p:spPr bwMode="auto">
          <a:xfrm>
            <a:off x="914400" y="3352800"/>
            <a:ext cx="1447800" cy="1773768"/>
          </a:xfrm>
          <a:prstGeom prst="rect">
            <a:avLst/>
          </a:prstGeom>
          <a:noFill/>
        </p:spPr>
      </p:pic>
      <p:sp>
        <p:nvSpPr>
          <p:cNvPr id="24" name="TextBox 23"/>
          <p:cNvSpPr txBox="1"/>
          <p:nvPr/>
        </p:nvSpPr>
        <p:spPr>
          <a:xfrm>
            <a:off x="2286000" y="5562600"/>
            <a:ext cx="2362200" cy="461665"/>
          </a:xfrm>
          <a:prstGeom prst="rect">
            <a:avLst/>
          </a:prstGeom>
          <a:noFill/>
        </p:spPr>
        <p:txBody>
          <a:bodyPr wrap="square" rtlCol="0">
            <a:spAutoFit/>
          </a:bodyPr>
          <a:lstStyle/>
          <a:p>
            <a:r>
              <a:rPr lang="en-US" dirty="0" smtClean="0"/>
              <a:t>Economy</a:t>
            </a:r>
            <a:endParaRPr lang="en-US" dirty="0"/>
          </a:p>
        </p:txBody>
      </p:sp>
      <p:sp>
        <p:nvSpPr>
          <p:cNvPr id="25" name="TextBox 24"/>
          <p:cNvSpPr txBox="1"/>
          <p:nvPr/>
        </p:nvSpPr>
        <p:spPr>
          <a:xfrm>
            <a:off x="7127544" y="1469408"/>
            <a:ext cx="1752600" cy="1219200"/>
          </a:xfrm>
          <a:prstGeom prst="rect">
            <a:avLst/>
          </a:prstGeom>
          <a:noFill/>
        </p:spPr>
        <p:txBody>
          <a:bodyPr wrap="square" rtlCol="0">
            <a:spAutoFit/>
          </a:bodyPr>
          <a:lstStyle/>
          <a:p>
            <a:r>
              <a:rPr lang="en-US" dirty="0" smtClean="0"/>
              <a:t>Completion</a:t>
            </a:r>
          </a:p>
          <a:p>
            <a:r>
              <a:rPr lang="en-US" dirty="0" smtClean="0"/>
              <a:t> &amp; Pass rates</a:t>
            </a:r>
            <a:endParaRPr lang="en-US" dirty="0"/>
          </a:p>
        </p:txBody>
      </p:sp>
      <p:pic>
        <p:nvPicPr>
          <p:cNvPr id="26" name="Picture 10" descr="http://icafrica.com/wp-content/uploads/2013/01/share.jpg"/>
          <p:cNvPicPr>
            <a:picLocks noChangeAspect="1" noChangeArrowheads="1"/>
          </p:cNvPicPr>
          <p:nvPr/>
        </p:nvPicPr>
        <p:blipFill>
          <a:blip r:embed="rId8" cstate="print"/>
          <a:srcRect/>
          <a:stretch>
            <a:fillRect/>
          </a:stretch>
        </p:blipFill>
        <p:spPr bwMode="auto">
          <a:xfrm>
            <a:off x="5105401" y="2936544"/>
            <a:ext cx="1876927" cy="1406856"/>
          </a:xfrm>
          <a:prstGeom prst="rect">
            <a:avLst/>
          </a:prstGeom>
          <a:noFill/>
        </p:spPr>
      </p:pic>
      <p:sp>
        <p:nvSpPr>
          <p:cNvPr id="27" name="TextBox 26"/>
          <p:cNvSpPr txBox="1"/>
          <p:nvPr/>
        </p:nvSpPr>
        <p:spPr>
          <a:xfrm>
            <a:off x="6807952" y="2877456"/>
            <a:ext cx="2133600" cy="1600200"/>
          </a:xfrm>
          <a:prstGeom prst="rect">
            <a:avLst/>
          </a:prstGeom>
          <a:noFill/>
        </p:spPr>
        <p:txBody>
          <a:bodyPr wrap="square" rtlCol="0">
            <a:spAutoFit/>
          </a:bodyPr>
          <a:lstStyle/>
          <a:p>
            <a:r>
              <a:rPr lang="en-US" dirty="0" smtClean="0"/>
              <a:t>Lifelong learning &amp; Employability skills</a:t>
            </a:r>
            <a:endParaRPr lang="en-US" dirty="0"/>
          </a:p>
        </p:txBody>
      </p:sp>
      <p:sp>
        <p:nvSpPr>
          <p:cNvPr id="28" name="TextBox 27"/>
          <p:cNvSpPr txBox="1"/>
          <p:nvPr/>
        </p:nvSpPr>
        <p:spPr>
          <a:xfrm>
            <a:off x="6942160" y="4879072"/>
            <a:ext cx="1752600" cy="830997"/>
          </a:xfrm>
          <a:prstGeom prst="rect">
            <a:avLst/>
          </a:prstGeom>
          <a:noFill/>
        </p:spPr>
        <p:txBody>
          <a:bodyPr wrap="square" rtlCol="0">
            <a:spAutoFit/>
          </a:bodyPr>
          <a:lstStyle/>
          <a:p>
            <a:r>
              <a:rPr lang="en-US" dirty="0" smtClean="0"/>
              <a:t>Fit for purpose</a:t>
            </a:r>
            <a:endParaRPr lang="en-US" dirty="0"/>
          </a:p>
        </p:txBody>
      </p:sp>
    </p:spTree>
    <p:extLst>
      <p:ext uri="{BB962C8B-B14F-4D97-AF65-F5344CB8AC3E}">
        <p14:creationId xmlns:p14="http://schemas.microsoft.com/office/powerpoint/2010/main" val="197642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dissolve">
                                      <p:cBhvr>
                                        <p:cTn id="15" dur="500"/>
                                        <p:tgtEl>
                                          <p:spTgt spid="307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dissolve">
                                      <p:cBhvr>
                                        <p:cTn id="37" dur="500"/>
                                        <p:tgtEl>
                                          <p:spTgt spid="307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amond(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par>
                                <p:cTn id="51" presetID="9" presetClass="entr" presetSubtype="0" fill="hold" nodeType="with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dissolve">
                                      <p:cBhvr>
                                        <p:cTn id="53" dur="500"/>
                                        <p:tgtEl>
                                          <p:spTgt spid="307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par>
                                <p:cTn id="65" presetID="9"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dissolve">
                                      <p:cBhvr>
                                        <p:cTn id="72" dur="500"/>
                                        <p:tgtEl>
                                          <p:spTgt spid="20"/>
                                        </p:tgtEl>
                                      </p:cBhvr>
                                    </p:animEffect>
                                  </p:childTnLst>
                                </p:cTn>
                              </p:par>
                              <p:par>
                                <p:cTn id="73" presetID="9" presetClass="entr" presetSubtype="0" fill="hold" nodeType="withEffect">
                                  <p:stCondLst>
                                    <p:cond delay="0"/>
                                  </p:stCondLst>
                                  <p:childTnLst>
                                    <p:set>
                                      <p:cBhvr>
                                        <p:cTn id="74" dur="1" fill="hold">
                                          <p:stCondLst>
                                            <p:cond delay="0"/>
                                          </p:stCondLst>
                                        </p:cTn>
                                        <p:tgtEl>
                                          <p:spTgt spid="3083"/>
                                        </p:tgtEl>
                                        <p:attrNameLst>
                                          <p:attrName>style.visibility</p:attrName>
                                        </p:attrNameLst>
                                      </p:cBhvr>
                                      <p:to>
                                        <p:strVal val="visible"/>
                                      </p:to>
                                    </p:set>
                                    <p:animEffect transition="in" filter="dissolve">
                                      <p:cBhvr>
                                        <p:cTn id="75" dur="500"/>
                                        <p:tgtEl>
                                          <p:spTgt spid="308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dissolv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14" grpId="0"/>
      <p:bldP spid="15" grpId="0" animBg="1"/>
      <p:bldP spid="17" grpId="0"/>
      <p:bldP spid="19" grpId="0"/>
      <p:bldP spid="20" grpId="0"/>
      <p:bldP spid="24"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C00000"/>
                </a:solidFill>
              </a:rPr>
              <a:t>Guiding Principles</a:t>
            </a:r>
            <a:endParaRPr lang="en-US" dirty="0">
              <a:solidFill>
                <a:srgbClr val="C00000"/>
              </a:solidFill>
            </a:endParaRPr>
          </a:p>
        </p:txBody>
      </p:sp>
      <p:sp>
        <p:nvSpPr>
          <p:cNvPr id="3" name="Content Placeholder 2"/>
          <p:cNvSpPr>
            <a:spLocks noGrp="1"/>
          </p:cNvSpPr>
          <p:nvPr>
            <p:ph idx="1"/>
          </p:nvPr>
        </p:nvSpPr>
        <p:spPr>
          <a:xfrm>
            <a:off x="685800" y="1295400"/>
            <a:ext cx="7734300" cy="4600575"/>
          </a:xfrm>
        </p:spPr>
        <p:txBody>
          <a:bodyPr>
            <a:normAutofit fontScale="92500" lnSpcReduction="10000"/>
          </a:bodyPr>
          <a:lstStyle/>
          <a:p>
            <a:r>
              <a:rPr lang="en-US" dirty="0" smtClean="0"/>
              <a:t>HSC Pro at par with the traditional HSC</a:t>
            </a:r>
          </a:p>
          <a:p>
            <a:r>
              <a:rPr lang="en-US" dirty="0" smtClean="0"/>
              <a:t>Recognition of the qualification by universities and employers</a:t>
            </a:r>
          </a:p>
          <a:p>
            <a:r>
              <a:rPr lang="en-US" dirty="0" smtClean="0"/>
              <a:t>Provide the opportunity for Higher Studies</a:t>
            </a:r>
          </a:p>
          <a:p>
            <a:r>
              <a:rPr lang="en-US" dirty="0" smtClean="0"/>
              <a:t>Provide opportunities to experience relevant work placement</a:t>
            </a:r>
          </a:p>
          <a:p>
            <a:r>
              <a:rPr lang="en-US" dirty="0" smtClean="0"/>
              <a:t>Be directly employable </a:t>
            </a:r>
          </a:p>
          <a:p>
            <a:r>
              <a:rPr lang="en-US" dirty="0" smtClean="0"/>
              <a:t>Develop critical and analytical skills through the syllabuses offered</a:t>
            </a:r>
          </a:p>
          <a:p>
            <a:endParaRPr lang="en-US" dirty="0"/>
          </a:p>
        </p:txBody>
      </p:sp>
    </p:spTree>
    <p:extLst>
      <p:ext uri="{BB962C8B-B14F-4D97-AF65-F5344CB8AC3E}">
        <p14:creationId xmlns:p14="http://schemas.microsoft.com/office/powerpoint/2010/main" val="49051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Structure</a:t>
            </a:r>
            <a:r>
              <a:rPr lang="en-GB" dirty="0" smtClean="0"/>
              <a:t> of the HSC Pro</a:t>
            </a:r>
            <a:endParaRPr lang="en-GB" dirty="0"/>
          </a:p>
        </p:txBody>
      </p:sp>
      <p:sp>
        <p:nvSpPr>
          <p:cNvPr id="22" name="Rounded Rectangle 21"/>
          <p:cNvSpPr/>
          <p:nvPr/>
        </p:nvSpPr>
        <p:spPr bwMode="auto">
          <a:xfrm>
            <a:off x="1447800" y="838200"/>
            <a:ext cx="6781800" cy="99060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GB" dirty="0" smtClean="0"/>
              <a:t>The HSC Pro Curriculum comprises</a:t>
            </a:r>
          </a:p>
          <a:p>
            <a:r>
              <a:rPr lang="en-GB" dirty="0" smtClean="0">
                <a:solidFill>
                  <a:srgbClr val="C00000"/>
                </a:solidFill>
              </a:rPr>
              <a:t>three main</a:t>
            </a:r>
            <a:r>
              <a:rPr lang="en-GB" dirty="0" smtClean="0"/>
              <a:t> components</a:t>
            </a:r>
          </a:p>
        </p:txBody>
      </p:sp>
      <p:grpSp>
        <p:nvGrpSpPr>
          <p:cNvPr id="3" name="Group 13"/>
          <p:cNvGrpSpPr/>
          <p:nvPr/>
        </p:nvGrpSpPr>
        <p:grpSpPr>
          <a:xfrm>
            <a:off x="990600" y="2209800"/>
            <a:ext cx="2565402" cy="3581400"/>
            <a:chOff x="99577" y="2133600"/>
            <a:chExt cx="2186423" cy="2636520"/>
          </a:xfrm>
        </p:grpSpPr>
        <p:sp>
          <p:nvSpPr>
            <p:cNvPr id="18" name="Rectangle 17"/>
            <p:cNvSpPr/>
            <p:nvPr/>
          </p:nvSpPr>
          <p:spPr bwMode="auto">
            <a:xfrm>
              <a:off x="152400" y="2133600"/>
              <a:ext cx="2133600" cy="5334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Main Subjects</a:t>
              </a:r>
            </a:p>
          </p:txBody>
        </p:sp>
        <p:sp>
          <p:nvSpPr>
            <p:cNvPr id="20" name="Rectangle 19"/>
            <p:cNvSpPr/>
            <p:nvPr/>
          </p:nvSpPr>
          <p:spPr bwMode="auto">
            <a:xfrm>
              <a:off x="99577" y="2667000"/>
              <a:ext cx="2178097" cy="210312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dirty="0" smtClean="0">
                  <a:solidFill>
                    <a:schemeClr val="tx1"/>
                  </a:solidFill>
                  <a:latin typeface="Arial" charset="0"/>
                </a:rPr>
                <a:t>2</a:t>
              </a:r>
              <a:r>
                <a:rPr kumimoji="0" lang="en-GB" sz="2000" b="0" i="0" u="none" strike="noStrike" cap="none" normalizeH="0" baseline="0" dirty="0" smtClean="0">
                  <a:ln>
                    <a:noFill/>
                  </a:ln>
                  <a:solidFill>
                    <a:schemeClr val="tx1"/>
                  </a:solidFill>
                  <a:effectLst/>
                  <a:latin typeface="Arial" charset="0"/>
                </a:rPr>
                <a:t> or 3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A-level courses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2000" dirty="0" smtClean="0">
                  <a:solidFill>
                    <a:srgbClr val="C00000"/>
                  </a:solidFill>
                  <a:latin typeface="Arial" charset="0"/>
                </a:rPr>
                <a:t>including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Arial" charset="0"/>
              </a:endParaRPr>
            </a:p>
          </p:txBody>
        </p:sp>
      </p:grpSp>
      <p:grpSp>
        <p:nvGrpSpPr>
          <p:cNvPr id="5" name="Group 15"/>
          <p:cNvGrpSpPr/>
          <p:nvPr/>
        </p:nvGrpSpPr>
        <p:grpSpPr>
          <a:xfrm>
            <a:off x="6400800" y="2209800"/>
            <a:ext cx="2362200" cy="3581400"/>
            <a:chOff x="4638675" y="2133600"/>
            <a:chExt cx="2147925" cy="2636520"/>
          </a:xfrm>
        </p:grpSpPr>
        <p:sp>
          <p:nvSpPr>
            <p:cNvPr id="24" name="Rectangle 23"/>
            <p:cNvSpPr/>
            <p:nvPr/>
          </p:nvSpPr>
          <p:spPr bwMode="auto">
            <a:xfrm>
              <a:off x="4648200" y="2133600"/>
              <a:ext cx="2138400" cy="5334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dirty="0" smtClean="0">
                  <a:solidFill>
                    <a:schemeClr val="bg1"/>
                  </a:solidFill>
                  <a:latin typeface="Arial" charset="0"/>
                </a:rPr>
                <a:t>Subsidiary</a:t>
              </a:r>
              <a:r>
                <a:rPr kumimoji="0" lang="en-GB" sz="2000" b="0" i="0" u="none" strike="noStrike" cap="none" normalizeH="0" baseline="0" dirty="0" smtClean="0">
                  <a:ln>
                    <a:noFill/>
                  </a:ln>
                  <a:solidFill>
                    <a:schemeClr val="bg1"/>
                  </a:solidFill>
                  <a:effectLst/>
                  <a:latin typeface="Arial" charset="0"/>
                </a:rPr>
                <a:t> Subjects</a:t>
              </a:r>
            </a:p>
          </p:txBody>
        </p:sp>
        <p:sp>
          <p:nvSpPr>
            <p:cNvPr id="27" name="Rectangle 26"/>
            <p:cNvSpPr/>
            <p:nvPr/>
          </p:nvSpPr>
          <p:spPr bwMode="auto">
            <a:xfrm>
              <a:off x="4638675" y="2667000"/>
              <a:ext cx="2138400" cy="210312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2000" dirty="0" smtClean="0">
                  <a:solidFill>
                    <a:schemeClr val="tx1"/>
                  </a:solidFill>
                  <a:latin typeface="Arial" charset="0"/>
                </a:rPr>
                <a:t>&amp;</a:t>
              </a:r>
            </a:p>
            <a:p>
              <a:pPr marL="0" marR="0" indent="0" algn="ctr" defTabSz="914400" rtl="0" eaLnBrk="1" fontAlgn="base" latinLnBrk="0" hangingPunct="1">
                <a:lnSpc>
                  <a:spcPct val="100000"/>
                </a:lnSpc>
                <a:spcBef>
                  <a:spcPct val="0"/>
                </a:spcBef>
                <a:spcAft>
                  <a:spcPct val="0"/>
                </a:spcAft>
                <a:buClrTx/>
                <a:buSzTx/>
                <a:buFontTx/>
                <a:buNone/>
                <a:tabLst/>
              </a:pPr>
              <a:endParaRPr lang="en-GB" sz="10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2000" dirty="0" smtClean="0">
                  <a:solidFill>
                    <a:schemeClr val="tx1"/>
                  </a:solidFill>
                  <a:latin typeface="Arial" charset="0"/>
                </a:rPr>
                <a:t>1 or 2</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AS-Level subjects</a:t>
              </a:r>
              <a:endParaRPr kumimoji="0" lang="en-GB" sz="2000" b="0" i="0" u="none" strike="noStrike" cap="none" normalizeH="0" baseline="0" dirty="0" smtClean="0">
                <a:ln>
                  <a:noFill/>
                </a:ln>
                <a:solidFill>
                  <a:srgbClr val="C00000"/>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grpSp>
      <p:grpSp>
        <p:nvGrpSpPr>
          <p:cNvPr id="30" name="Group 29"/>
          <p:cNvGrpSpPr/>
          <p:nvPr/>
        </p:nvGrpSpPr>
        <p:grpSpPr>
          <a:xfrm>
            <a:off x="3733800" y="2209800"/>
            <a:ext cx="2514600" cy="3581400"/>
            <a:chOff x="2375848" y="2133600"/>
            <a:chExt cx="2144325" cy="2636520"/>
          </a:xfrm>
        </p:grpSpPr>
        <p:sp>
          <p:nvSpPr>
            <p:cNvPr id="25" name="Rectangle 24"/>
            <p:cNvSpPr/>
            <p:nvPr/>
          </p:nvSpPr>
          <p:spPr bwMode="auto">
            <a:xfrm>
              <a:off x="2386573" y="2133600"/>
              <a:ext cx="2133600" cy="5334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000" dirty="0" smtClean="0">
                  <a:solidFill>
                    <a:schemeClr val="bg1"/>
                  </a:solidFill>
                  <a:latin typeface="Arial" charset="0"/>
                </a:rPr>
                <a:t>Work Placement</a:t>
              </a:r>
              <a:endParaRPr kumimoji="0" lang="en-GB" sz="2000" b="0" i="0" u="none" strike="noStrike" cap="none" normalizeH="0" baseline="0" dirty="0" smtClean="0">
                <a:ln>
                  <a:noFill/>
                </a:ln>
                <a:solidFill>
                  <a:schemeClr val="bg1"/>
                </a:solidFill>
                <a:effectLst/>
                <a:latin typeface="Arial" charset="0"/>
              </a:endParaRPr>
            </a:p>
          </p:txBody>
        </p:sp>
        <p:sp>
          <p:nvSpPr>
            <p:cNvPr id="28" name="Rectangle 27"/>
            <p:cNvSpPr/>
            <p:nvPr/>
          </p:nvSpPr>
          <p:spPr bwMode="auto">
            <a:xfrm>
              <a:off x="2375848" y="2667000"/>
              <a:ext cx="2134800" cy="210312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endParaRPr lang="en-GB" sz="1800" dirty="0" smtClean="0">
                <a:solidFill>
                  <a:schemeClr val="tx1"/>
                </a:solidFill>
                <a:latin typeface="Arial" charset="0"/>
              </a:endParaRPr>
            </a:p>
            <a:p>
              <a:r>
                <a:rPr lang="en-GB" sz="1800" dirty="0" smtClean="0">
                  <a:solidFill>
                    <a:schemeClr val="tx1"/>
                  </a:solidFill>
                  <a:latin typeface="Arial" charset="0"/>
                </a:rPr>
                <a:t>Mandatory</a:t>
              </a:r>
            </a:p>
            <a:p>
              <a:r>
                <a:rPr lang="en-GB" sz="1800" dirty="0" smtClean="0">
                  <a:solidFill>
                    <a:schemeClr val="tx1"/>
                  </a:solidFill>
                  <a:latin typeface="Arial" charset="0"/>
                </a:rPr>
                <a:t> </a:t>
              </a:r>
            </a:p>
            <a:p>
              <a:r>
                <a:rPr lang="en-GB" sz="1800" dirty="0" smtClean="0">
                  <a:solidFill>
                    <a:schemeClr val="tx1"/>
                  </a:solidFill>
                  <a:latin typeface="Arial" charset="0"/>
                </a:rPr>
                <a:t> </a:t>
              </a:r>
            </a:p>
            <a:p>
              <a:endParaRPr lang="en-GB" sz="1800" dirty="0" smtClean="0">
                <a:solidFill>
                  <a:schemeClr val="tx1"/>
                </a:solidFill>
                <a:latin typeface="Arial" charset="0"/>
              </a:endParaRPr>
            </a:p>
            <a:p>
              <a:endParaRPr lang="en-GB" sz="1600" dirty="0" smtClean="0">
                <a:solidFill>
                  <a:schemeClr val="tx1"/>
                </a:solidFill>
                <a:latin typeface="Arial" charset="0"/>
              </a:endParaRPr>
            </a:p>
          </p:txBody>
        </p:sp>
      </p:grpSp>
      <p:sp>
        <p:nvSpPr>
          <p:cNvPr id="19" name="TextBox 18"/>
          <p:cNvSpPr txBox="1"/>
          <p:nvPr/>
        </p:nvSpPr>
        <p:spPr>
          <a:xfrm>
            <a:off x="1070430" y="4876800"/>
            <a:ext cx="2514600" cy="707886"/>
          </a:xfrm>
          <a:prstGeom prst="rect">
            <a:avLst/>
          </a:prstGeom>
          <a:noFill/>
        </p:spPr>
        <p:txBody>
          <a:bodyPr wrap="square" rtlCol="0">
            <a:spAutoFit/>
          </a:bodyPr>
          <a:lstStyle/>
          <a:p>
            <a:r>
              <a:rPr lang="en-GB" sz="2000" dirty="0" smtClean="0"/>
              <a:t>Cambridge Technical  IT</a:t>
            </a:r>
          </a:p>
        </p:txBody>
      </p:sp>
      <p:sp>
        <p:nvSpPr>
          <p:cNvPr id="21" name="TextBox 20"/>
          <p:cNvSpPr txBox="1"/>
          <p:nvPr/>
        </p:nvSpPr>
        <p:spPr>
          <a:xfrm>
            <a:off x="6553200" y="3200400"/>
            <a:ext cx="1981200" cy="1384995"/>
          </a:xfrm>
          <a:prstGeom prst="rect">
            <a:avLst/>
          </a:prstGeom>
          <a:noFill/>
        </p:spPr>
        <p:txBody>
          <a:bodyPr wrap="square" rtlCol="0">
            <a:spAutoFit/>
          </a:bodyPr>
          <a:lstStyle/>
          <a:p>
            <a:r>
              <a:rPr lang="en-GB" sz="2000" dirty="0" smtClean="0"/>
              <a:t>Global Perspectives</a:t>
            </a:r>
          </a:p>
          <a:p>
            <a:r>
              <a:rPr lang="en-GB" sz="2000" dirty="0" smtClean="0">
                <a:solidFill>
                  <a:srgbClr val="C00000"/>
                </a:solidFill>
              </a:rPr>
              <a:t>(mandatory) </a:t>
            </a:r>
          </a:p>
          <a:p>
            <a:endParaRPr lang="en-US" dirty="0"/>
          </a:p>
        </p:txBody>
      </p:sp>
      <p:sp>
        <p:nvSpPr>
          <p:cNvPr id="15" name="Oval 14"/>
          <p:cNvSpPr/>
          <p:nvPr/>
        </p:nvSpPr>
        <p:spPr bwMode="auto">
          <a:xfrm rot="20685846">
            <a:off x="1136375" y="3704330"/>
            <a:ext cx="7520041" cy="1535289"/>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22647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grpId="0" nodeType="withEffect">
                                  <p:stCondLst>
                                    <p:cond delay="0"/>
                                  </p:stCondLst>
                                  <p:iterate type="lt">
                                    <p:tmPct val="0"/>
                                  </p:iterate>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4)">
                                      <p:cBhvr>
                                        <p:cTn id="3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p:bldP spid="21"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Benefits to the student </a:t>
            </a:r>
            <a:endParaRPr lang="en-US" dirty="0">
              <a:solidFill>
                <a:srgbClr val="C00000"/>
              </a:solidFill>
            </a:endParaRPr>
          </a:p>
        </p:txBody>
      </p:sp>
      <p:pic>
        <p:nvPicPr>
          <p:cNvPr id="9"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81314" y="2042886"/>
            <a:ext cx="498474" cy="533400"/>
          </a:xfrm>
          <a:prstGeom prst="rect">
            <a:avLst/>
          </a:prstGeom>
          <a:noFill/>
        </p:spPr>
      </p:pic>
      <p:sp>
        <p:nvSpPr>
          <p:cNvPr id="11" name="TextBox 10"/>
          <p:cNvSpPr txBox="1"/>
          <p:nvPr/>
        </p:nvSpPr>
        <p:spPr>
          <a:xfrm flipH="1">
            <a:off x="1603830" y="1451430"/>
            <a:ext cx="7086600" cy="3170099"/>
          </a:xfrm>
          <a:prstGeom prst="rect">
            <a:avLst/>
          </a:prstGeom>
          <a:noFill/>
        </p:spPr>
        <p:txBody>
          <a:bodyPr wrap="square" rtlCol="0">
            <a:spAutoFit/>
          </a:bodyPr>
          <a:lstStyle/>
          <a:p>
            <a:pPr algn="l">
              <a:spcBef>
                <a:spcPts val="600"/>
              </a:spcBef>
              <a:spcAft>
                <a:spcPts val="600"/>
              </a:spcAft>
            </a:pPr>
            <a:r>
              <a:rPr lang="en-GB" sz="3200" dirty="0" smtClean="0"/>
              <a:t>Acquisition of employability skills</a:t>
            </a:r>
          </a:p>
          <a:p>
            <a:pPr algn="l">
              <a:spcBef>
                <a:spcPts val="600"/>
              </a:spcBef>
              <a:spcAft>
                <a:spcPts val="600"/>
              </a:spcAft>
            </a:pPr>
            <a:r>
              <a:rPr lang="en-GB" sz="3200" dirty="0" smtClean="0"/>
              <a:t>Chance of immediate employment</a:t>
            </a:r>
          </a:p>
          <a:p>
            <a:pPr algn="l">
              <a:spcBef>
                <a:spcPts val="600"/>
              </a:spcBef>
              <a:spcAft>
                <a:spcPts val="600"/>
              </a:spcAft>
            </a:pPr>
            <a:r>
              <a:rPr lang="en-GB" sz="3200" dirty="0" smtClean="0"/>
              <a:t>Flexibility in assessment</a:t>
            </a:r>
          </a:p>
          <a:p>
            <a:pPr algn="l">
              <a:spcBef>
                <a:spcPts val="600"/>
              </a:spcBef>
              <a:spcAft>
                <a:spcPts val="600"/>
              </a:spcAft>
            </a:pPr>
            <a:r>
              <a:rPr lang="en-GB" sz="3200" dirty="0" smtClean="0"/>
              <a:t>Potential for upgrading qualification</a:t>
            </a:r>
          </a:p>
          <a:p>
            <a:pPr algn="l">
              <a:spcBef>
                <a:spcPts val="600"/>
              </a:spcBef>
              <a:spcAft>
                <a:spcPts val="600"/>
              </a:spcAft>
            </a:pPr>
            <a:r>
              <a:rPr lang="en-GB" sz="3200" dirty="0" smtClean="0"/>
              <a:t>Possibility for sponsorship for HE</a:t>
            </a:r>
          </a:p>
        </p:txBody>
      </p:sp>
      <p:pic>
        <p:nvPicPr>
          <p:cNvPr id="12"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70430" y="2681514"/>
            <a:ext cx="498474" cy="533400"/>
          </a:xfrm>
          <a:prstGeom prst="rect">
            <a:avLst/>
          </a:prstGeom>
          <a:noFill/>
        </p:spPr>
      </p:pic>
      <p:pic>
        <p:nvPicPr>
          <p:cNvPr id="13"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59546" y="3338286"/>
            <a:ext cx="498474" cy="533400"/>
          </a:xfrm>
          <a:prstGeom prst="rect">
            <a:avLst/>
          </a:prstGeom>
          <a:noFill/>
        </p:spPr>
      </p:pic>
      <p:pic>
        <p:nvPicPr>
          <p:cNvPr id="14"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55916" y="4038600"/>
            <a:ext cx="498474" cy="533400"/>
          </a:xfrm>
          <a:prstGeom prst="rect">
            <a:avLst/>
          </a:prstGeom>
          <a:noFill/>
        </p:spPr>
      </p:pic>
      <p:pic>
        <p:nvPicPr>
          <p:cNvPr id="15"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117602" y="1447800"/>
            <a:ext cx="498474" cy="533400"/>
          </a:xfrm>
          <a:prstGeom prst="rect">
            <a:avLst/>
          </a:prstGeom>
          <a:noFill/>
        </p:spPr>
      </p:pic>
      <p:sp>
        <p:nvSpPr>
          <p:cNvPr id="4" name="Cloud 3"/>
          <p:cNvSpPr/>
          <p:nvPr/>
        </p:nvSpPr>
        <p:spPr bwMode="auto">
          <a:xfrm>
            <a:off x="29570" y="662214"/>
            <a:ext cx="8763000" cy="5105400"/>
          </a:xfrm>
          <a:prstGeom prst="cloud">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dirty="0" smtClean="0">
              <a:solidFill>
                <a:schemeClr val="tx1"/>
              </a:solidFill>
              <a:latin typeface="Arial" charset="0"/>
            </a:endParaRPr>
          </a:p>
          <a:p>
            <a:pPr marL="0" marR="0" indent="0" algn="ctr" defTabSz="914400" rtl="0" eaLnBrk="1" fontAlgn="base" latinLnBrk="0" hangingPunct="1">
              <a:lnSpc>
                <a:spcPct val="100000"/>
              </a:lnSpc>
              <a:spcBef>
                <a:spcPts val="600"/>
              </a:spcBef>
              <a:spcAft>
                <a:spcPts val="60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9734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blinds(horizontal)">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blinds(horizontal)">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blinds(horizontal)">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nodeType="with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linds(horizontal)">
                                      <p:cBhvr>
                                        <p:cTn id="4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Benefits to employers</a:t>
            </a:r>
            <a:endParaRPr lang="en-US" dirty="0">
              <a:solidFill>
                <a:srgbClr val="C00000"/>
              </a:solidFill>
            </a:endParaRPr>
          </a:p>
        </p:txBody>
      </p:sp>
      <p:sp>
        <p:nvSpPr>
          <p:cNvPr id="11" name="TextBox 10"/>
          <p:cNvSpPr txBox="1"/>
          <p:nvPr/>
        </p:nvSpPr>
        <p:spPr>
          <a:xfrm flipH="1">
            <a:off x="1525363" y="1844653"/>
            <a:ext cx="7086600" cy="3200876"/>
          </a:xfrm>
          <a:prstGeom prst="rect">
            <a:avLst/>
          </a:prstGeom>
          <a:noFill/>
        </p:spPr>
        <p:txBody>
          <a:bodyPr wrap="square" rtlCol="0">
            <a:spAutoFit/>
          </a:bodyPr>
          <a:lstStyle/>
          <a:p>
            <a:pPr algn="l">
              <a:spcBef>
                <a:spcPts val="600"/>
              </a:spcBef>
              <a:spcAft>
                <a:spcPts val="600"/>
              </a:spcAft>
            </a:pPr>
            <a:r>
              <a:rPr lang="en-GB" sz="3200" dirty="0" smtClean="0"/>
              <a:t>Provide opportunities for involvement in the education and development of their future workforce</a:t>
            </a:r>
          </a:p>
          <a:p>
            <a:pPr algn="l">
              <a:spcBef>
                <a:spcPts val="600"/>
              </a:spcBef>
              <a:spcAft>
                <a:spcPts val="600"/>
              </a:spcAft>
            </a:pPr>
            <a:r>
              <a:rPr lang="en-GB" sz="3200" dirty="0" smtClean="0"/>
              <a:t>Enable potential recruitment of new employers who can be immediately productive</a:t>
            </a:r>
          </a:p>
        </p:txBody>
      </p:sp>
      <p:pic>
        <p:nvPicPr>
          <p:cNvPr id="13"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26889" y="3728120"/>
            <a:ext cx="498474" cy="533400"/>
          </a:xfrm>
          <a:prstGeom prst="rect">
            <a:avLst/>
          </a:prstGeom>
          <a:noFill/>
        </p:spPr>
      </p:pic>
      <p:pic>
        <p:nvPicPr>
          <p:cNvPr id="15"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80184" y="2057400"/>
            <a:ext cx="498474" cy="533400"/>
          </a:xfrm>
          <a:prstGeom prst="rect">
            <a:avLst/>
          </a:prstGeom>
          <a:noFill/>
        </p:spPr>
      </p:pic>
      <p:sp>
        <p:nvSpPr>
          <p:cNvPr id="4" name="Cloud 3"/>
          <p:cNvSpPr/>
          <p:nvPr/>
        </p:nvSpPr>
        <p:spPr bwMode="auto">
          <a:xfrm>
            <a:off x="228600" y="1175420"/>
            <a:ext cx="8763000" cy="5105400"/>
          </a:xfrm>
          <a:prstGeom prst="cloud">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dirty="0" smtClean="0">
              <a:solidFill>
                <a:schemeClr val="tx1"/>
              </a:solidFill>
              <a:latin typeface="Arial" charset="0"/>
            </a:endParaRPr>
          </a:p>
          <a:p>
            <a:pPr marL="0" marR="0" indent="0" algn="ctr" defTabSz="914400" rtl="0" eaLnBrk="1" fontAlgn="base" latinLnBrk="0" hangingPunct="1">
              <a:lnSpc>
                <a:spcPct val="100000"/>
              </a:lnSpc>
              <a:spcBef>
                <a:spcPts val="600"/>
              </a:spcBef>
              <a:spcAft>
                <a:spcPts val="60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282434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Benefits to schools</a:t>
            </a:r>
            <a:endParaRPr lang="en-US" dirty="0">
              <a:solidFill>
                <a:srgbClr val="C00000"/>
              </a:solidFill>
            </a:endParaRPr>
          </a:p>
        </p:txBody>
      </p:sp>
      <p:sp>
        <p:nvSpPr>
          <p:cNvPr id="11" name="TextBox 10"/>
          <p:cNvSpPr txBox="1"/>
          <p:nvPr/>
        </p:nvSpPr>
        <p:spPr>
          <a:xfrm flipH="1">
            <a:off x="1543504" y="990600"/>
            <a:ext cx="7311570" cy="5509200"/>
          </a:xfrm>
          <a:prstGeom prst="rect">
            <a:avLst/>
          </a:prstGeom>
          <a:noFill/>
        </p:spPr>
        <p:txBody>
          <a:bodyPr wrap="square" rtlCol="0">
            <a:spAutoFit/>
          </a:bodyPr>
          <a:lstStyle/>
          <a:p>
            <a:pPr lvl="0" algn="l"/>
            <a:r>
              <a:rPr lang="en-US" sz="3200" dirty="0"/>
              <a:t>C</a:t>
            </a:r>
            <a:r>
              <a:rPr lang="en-US" sz="3200" dirty="0" smtClean="0"/>
              <a:t>atering </a:t>
            </a:r>
            <a:r>
              <a:rPr lang="en-US" sz="3200" dirty="0"/>
              <a:t>for a diverse range of </a:t>
            </a:r>
            <a:r>
              <a:rPr lang="en-US" sz="3200" dirty="0" smtClean="0"/>
              <a:t>learning needs;</a:t>
            </a:r>
          </a:p>
          <a:p>
            <a:pPr lvl="0" algn="l"/>
            <a:endParaRPr lang="en-US" sz="3200" dirty="0" smtClean="0"/>
          </a:p>
          <a:p>
            <a:pPr lvl="0" algn="l"/>
            <a:r>
              <a:rPr lang="en-US" sz="3200" dirty="0" smtClean="0"/>
              <a:t>Providing </a:t>
            </a:r>
            <a:r>
              <a:rPr lang="en-US" sz="3200" dirty="0"/>
              <a:t>a relevant curriculum which develops </a:t>
            </a:r>
            <a:r>
              <a:rPr lang="en-US" sz="3200" dirty="0" smtClean="0"/>
              <a:t>skills </a:t>
            </a:r>
            <a:r>
              <a:rPr lang="en-US" sz="3200" dirty="0"/>
              <a:t>appropriate for lifelong </a:t>
            </a:r>
            <a:r>
              <a:rPr lang="en-US" sz="3200" dirty="0" smtClean="0"/>
              <a:t>learning;</a:t>
            </a:r>
          </a:p>
          <a:p>
            <a:pPr lvl="0" algn="l"/>
            <a:endParaRPr lang="en-US" sz="3200" dirty="0"/>
          </a:p>
          <a:p>
            <a:pPr lvl="0" algn="l"/>
            <a:r>
              <a:rPr lang="en-US" sz="3200" dirty="0" smtClean="0"/>
              <a:t>Provide opportunity for ongoing professional development of teachers who have a direct link with the reality of the industry</a:t>
            </a:r>
          </a:p>
        </p:txBody>
      </p:sp>
      <p:pic>
        <p:nvPicPr>
          <p:cNvPr id="12"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70430" y="2681514"/>
            <a:ext cx="498474" cy="533400"/>
          </a:xfrm>
          <a:prstGeom prst="rect">
            <a:avLst/>
          </a:prstGeom>
          <a:noFill/>
        </p:spPr>
      </p:pic>
      <p:pic>
        <p:nvPicPr>
          <p:cNvPr id="14"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045030" y="4572000"/>
            <a:ext cx="498474" cy="533400"/>
          </a:xfrm>
          <a:prstGeom prst="rect">
            <a:avLst/>
          </a:prstGeom>
          <a:noFill/>
        </p:spPr>
      </p:pic>
      <p:pic>
        <p:nvPicPr>
          <p:cNvPr id="15" name="Picture 2" descr="http://us.cdn4.123rf.com/168nwm/virinka/virinka1212/virinka121200099/16873066-cartoon-carrot.jpg"/>
          <p:cNvPicPr>
            <a:picLocks noChangeAspect="1" noChangeArrowheads="1"/>
          </p:cNvPicPr>
          <p:nvPr/>
        </p:nvPicPr>
        <p:blipFill>
          <a:blip r:embed="rId3" cstate="print"/>
          <a:srcRect/>
          <a:stretch>
            <a:fillRect/>
          </a:stretch>
        </p:blipFill>
        <p:spPr bwMode="auto">
          <a:xfrm>
            <a:off x="1117602" y="1159329"/>
            <a:ext cx="498474" cy="533400"/>
          </a:xfrm>
          <a:prstGeom prst="rect">
            <a:avLst/>
          </a:prstGeom>
          <a:noFill/>
        </p:spPr>
      </p:pic>
      <p:sp>
        <p:nvSpPr>
          <p:cNvPr id="4" name="Cloud 3"/>
          <p:cNvSpPr/>
          <p:nvPr/>
        </p:nvSpPr>
        <p:spPr bwMode="auto">
          <a:xfrm>
            <a:off x="93689" y="202457"/>
            <a:ext cx="9067800" cy="6705600"/>
          </a:xfrm>
          <a:prstGeom prst="cloud">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GB" dirty="0" smtClean="0">
              <a:solidFill>
                <a:schemeClr val="tx1"/>
              </a:solidFill>
              <a:latin typeface="Arial" charset="0"/>
            </a:endParaRPr>
          </a:p>
          <a:p>
            <a:pPr marL="0" marR="0" indent="0" algn="ctr" defTabSz="914400" rtl="0" eaLnBrk="1" fontAlgn="base" latinLnBrk="0" hangingPunct="1">
              <a:lnSpc>
                <a:spcPct val="100000"/>
              </a:lnSpc>
              <a:spcBef>
                <a:spcPts val="600"/>
              </a:spcBef>
              <a:spcAft>
                <a:spcPts val="60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514738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685800"/>
            <a:ext cx="5620441" cy="6117132"/>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015" y="992743"/>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358" y="1504950"/>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317" y="4982189"/>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761" y="4038598"/>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571" y="2113188"/>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461655"/>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280" y="3461655"/>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71" y="4485202"/>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959" y="2897349"/>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56818" y="1070014"/>
            <a:ext cx="2660197" cy="369332"/>
          </a:xfrm>
          <a:prstGeom prst="rect">
            <a:avLst/>
          </a:prstGeom>
          <a:noFill/>
        </p:spPr>
        <p:txBody>
          <a:bodyPr wrap="square" rtlCol="0">
            <a:spAutoFit/>
          </a:bodyPr>
          <a:lstStyle/>
          <a:p>
            <a:pPr algn="r"/>
            <a:r>
              <a:rPr lang="en-US" sz="1800" dirty="0" err="1" smtClean="0"/>
              <a:t>Goodlands</a:t>
            </a:r>
            <a:r>
              <a:rPr lang="en-US" sz="1800" dirty="0" smtClean="0"/>
              <a:t> SSS (B)</a:t>
            </a:r>
            <a:endParaRPr lang="en-US" sz="1800" dirty="0"/>
          </a:p>
        </p:txBody>
      </p:sp>
      <p:sp>
        <p:nvSpPr>
          <p:cNvPr id="16" name="TextBox 15"/>
          <p:cNvSpPr txBox="1"/>
          <p:nvPr/>
        </p:nvSpPr>
        <p:spPr>
          <a:xfrm>
            <a:off x="6264047" y="1659493"/>
            <a:ext cx="2660197" cy="369332"/>
          </a:xfrm>
          <a:prstGeom prst="rect">
            <a:avLst/>
          </a:prstGeom>
          <a:noFill/>
        </p:spPr>
        <p:txBody>
          <a:bodyPr wrap="square" rtlCol="0">
            <a:spAutoFit/>
          </a:bodyPr>
          <a:lstStyle/>
          <a:p>
            <a:pPr algn="l"/>
            <a:r>
              <a:rPr lang="en-US" sz="1800" dirty="0" smtClean="0"/>
              <a:t>Universal College (B&amp;G)</a:t>
            </a:r>
            <a:endParaRPr lang="en-US" sz="1800" dirty="0"/>
          </a:p>
        </p:txBody>
      </p:sp>
      <p:sp>
        <p:nvSpPr>
          <p:cNvPr id="17" name="TextBox 16"/>
          <p:cNvSpPr txBox="1"/>
          <p:nvPr/>
        </p:nvSpPr>
        <p:spPr>
          <a:xfrm>
            <a:off x="6037489" y="2291253"/>
            <a:ext cx="2660197" cy="369332"/>
          </a:xfrm>
          <a:prstGeom prst="rect">
            <a:avLst/>
          </a:prstGeom>
          <a:noFill/>
        </p:spPr>
        <p:txBody>
          <a:bodyPr wrap="square" rtlCol="0">
            <a:spAutoFit/>
          </a:bodyPr>
          <a:lstStyle/>
          <a:p>
            <a:pPr algn="l"/>
            <a:r>
              <a:rPr lang="en-US" sz="1800" dirty="0" err="1" smtClean="0"/>
              <a:t>Manilall</a:t>
            </a:r>
            <a:r>
              <a:rPr lang="en-US" sz="1800" dirty="0" smtClean="0"/>
              <a:t> Doctor SSS (G)</a:t>
            </a:r>
            <a:endParaRPr lang="en-US" sz="1800" dirty="0"/>
          </a:p>
        </p:txBody>
      </p:sp>
      <p:sp>
        <p:nvSpPr>
          <p:cNvPr id="18" name="TextBox 17"/>
          <p:cNvSpPr txBox="1"/>
          <p:nvPr/>
        </p:nvSpPr>
        <p:spPr>
          <a:xfrm>
            <a:off x="74835" y="2974620"/>
            <a:ext cx="3020781" cy="369332"/>
          </a:xfrm>
          <a:prstGeom prst="rect">
            <a:avLst/>
          </a:prstGeom>
          <a:noFill/>
        </p:spPr>
        <p:txBody>
          <a:bodyPr wrap="square" rtlCol="0">
            <a:spAutoFit/>
          </a:bodyPr>
          <a:lstStyle/>
          <a:p>
            <a:pPr algn="r"/>
            <a:r>
              <a:rPr lang="en-US" sz="1800" dirty="0" smtClean="0"/>
              <a:t>St Mary’s West College (</a:t>
            </a:r>
            <a:r>
              <a:rPr lang="en-US" dirty="0" smtClean="0"/>
              <a:t>B &amp;G)</a:t>
            </a:r>
            <a:endParaRPr lang="en-US" sz="1800" dirty="0"/>
          </a:p>
        </p:txBody>
      </p:sp>
      <p:sp>
        <p:nvSpPr>
          <p:cNvPr id="19" name="TextBox 18"/>
          <p:cNvSpPr txBox="1"/>
          <p:nvPr/>
        </p:nvSpPr>
        <p:spPr>
          <a:xfrm>
            <a:off x="1462083" y="3616198"/>
            <a:ext cx="2660197" cy="369332"/>
          </a:xfrm>
          <a:prstGeom prst="rect">
            <a:avLst/>
          </a:prstGeom>
          <a:noFill/>
        </p:spPr>
        <p:txBody>
          <a:bodyPr wrap="square" rtlCol="0">
            <a:spAutoFit/>
          </a:bodyPr>
          <a:lstStyle/>
          <a:p>
            <a:pPr algn="r"/>
            <a:r>
              <a:rPr lang="en-US" sz="1800" dirty="0" smtClean="0"/>
              <a:t>Belle Rose SSS (G)</a:t>
            </a:r>
            <a:endParaRPr lang="en-US" sz="1800" dirty="0"/>
          </a:p>
        </p:txBody>
      </p:sp>
      <p:sp>
        <p:nvSpPr>
          <p:cNvPr id="20" name="TextBox 19"/>
          <p:cNvSpPr txBox="1"/>
          <p:nvPr/>
        </p:nvSpPr>
        <p:spPr>
          <a:xfrm>
            <a:off x="1143000" y="4193142"/>
            <a:ext cx="2660197" cy="369332"/>
          </a:xfrm>
          <a:prstGeom prst="rect">
            <a:avLst/>
          </a:prstGeom>
          <a:noFill/>
        </p:spPr>
        <p:txBody>
          <a:bodyPr wrap="square" rtlCol="0">
            <a:spAutoFit/>
          </a:bodyPr>
          <a:lstStyle/>
          <a:p>
            <a:pPr algn="r"/>
            <a:r>
              <a:rPr lang="en-US" sz="1800" dirty="0" smtClean="0"/>
              <a:t>MGSS </a:t>
            </a:r>
            <a:r>
              <a:rPr lang="en-US" sz="1800" dirty="0" err="1" smtClean="0"/>
              <a:t>Solferino</a:t>
            </a:r>
            <a:r>
              <a:rPr lang="en-US" sz="1800" dirty="0" smtClean="0"/>
              <a:t> (B &amp; G)</a:t>
            </a:r>
            <a:endParaRPr lang="en-US" sz="1800" dirty="0"/>
          </a:p>
        </p:txBody>
      </p:sp>
      <p:sp>
        <p:nvSpPr>
          <p:cNvPr id="21" name="TextBox 20"/>
          <p:cNvSpPr txBox="1"/>
          <p:nvPr/>
        </p:nvSpPr>
        <p:spPr>
          <a:xfrm>
            <a:off x="6377892" y="5145451"/>
            <a:ext cx="2660197" cy="646331"/>
          </a:xfrm>
          <a:prstGeom prst="rect">
            <a:avLst/>
          </a:prstGeom>
          <a:noFill/>
        </p:spPr>
        <p:txBody>
          <a:bodyPr wrap="square" rtlCol="0">
            <a:spAutoFit/>
          </a:bodyPr>
          <a:lstStyle/>
          <a:p>
            <a:pPr algn="l"/>
            <a:r>
              <a:rPr lang="en-US" sz="1800" dirty="0" smtClean="0"/>
              <a:t>Loreto College </a:t>
            </a:r>
            <a:r>
              <a:rPr lang="en-US" sz="1800" dirty="0" err="1" smtClean="0"/>
              <a:t>Mahebourg</a:t>
            </a:r>
            <a:r>
              <a:rPr lang="en-US" sz="1800" dirty="0" smtClean="0"/>
              <a:t> (G)</a:t>
            </a:r>
            <a:endParaRPr lang="en-US" sz="1800" dirty="0"/>
          </a:p>
        </p:txBody>
      </p:sp>
      <p:sp>
        <p:nvSpPr>
          <p:cNvPr id="22" name="TextBox 21"/>
          <p:cNvSpPr txBox="1"/>
          <p:nvPr/>
        </p:nvSpPr>
        <p:spPr>
          <a:xfrm>
            <a:off x="7010400" y="3560622"/>
            <a:ext cx="2660197" cy="646331"/>
          </a:xfrm>
          <a:prstGeom prst="rect">
            <a:avLst/>
          </a:prstGeom>
          <a:noFill/>
        </p:spPr>
        <p:txBody>
          <a:bodyPr wrap="square" rtlCol="0">
            <a:spAutoFit/>
          </a:bodyPr>
          <a:lstStyle/>
          <a:p>
            <a:pPr algn="l"/>
            <a:r>
              <a:rPr lang="en-US" sz="1800" dirty="0" smtClean="0"/>
              <a:t>New Educational </a:t>
            </a:r>
          </a:p>
          <a:p>
            <a:pPr algn="l"/>
            <a:r>
              <a:rPr lang="en-US" sz="1800" dirty="0" smtClean="0"/>
              <a:t>College (B&amp;G)</a:t>
            </a:r>
            <a:endParaRPr lang="en-US" sz="1800" dirty="0"/>
          </a:p>
        </p:txBody>
      </p:sp>
      <p:sp>
        <p:nvSpPr>
          <p:cNvPr id="23" name="TextBox 22"/>
          <p:cNvSpPr txBox="1"/>
          <p:nvPr/>
        </p:nvSpPr>
        <p:spPr>
          <a:xfrm>
            <a:off x="5917746" y="4651310"/>
            <a:ext cx="2660197" cy="369332"/>
          </a:xfrm>
          <a:prstGeom prst="rect">
            <a:avLst/>
          </a:prstGeom>
          <a:noFill/>
        </p:spPr>
        <p:txBody>
          <a:bodyPr wrap="square" rtlCol="0">
            <a:spAutoFit/>
          </a:bodyPr>
          <a:lstStyle/>
          <a:p>
            <a:pPr algn="l"/>
            <a:r>
              <a:rPr lang="en-US" sz="1800" dirty="0" smtClean="0"/>
              <a:t>S </a:t>
            </a:r>
            <a:r>
              <a:rPr lang="en-US" sz="1800" dirty="0" err="1" smtClean="0"/>
              <a:t>Bissoondoyal</a:t>
            </a:r>
            <a:r>
              <a:rPr lang="en-US" sz="1800" dirty="0" smtClean="0"/>
              <a:t> SS (B)</a:t>
            </a:r>
            <a:endParaRPr lang="en-US" sz="1800" dirty="0"/>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272" y="2113187"/>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352548" y="2291253"/>
            <a:ext cx="3282725" cy="369332"/>
          </a:xfrm>
          <a:prstGeom prst="rect">
            <a:avLst/>
          </a:prstGeom>
          <a:noFill/>
        </p:spPr>
        <p:txBody>
          <a:bodyPr wrap="square" rtlCol="0">
            <a:spAutoFit/>
          </a:bodyPr>
          <a:lstStyle/>
          <a:p>
            <a:pPr algn="r"/>
            <a:r>
              <a:rPr lang="en-US" sz="1800" dirty="0" smtClean="0"/>
              <a:t>Rabindranath Tagore SS (B &amp; G)</a:t>
            </a:r>
            <a:endParaRPr lang="en-US" sz="1800" dirty="0"/>
          </a:p>
        </p:txBody>
      </p:sp>
      <p:sp>
        <p:nvSpPr>
          <p:cNvPr id="14" name="TextBox 13"/>
          <p:cNvSpPr txBox="1"/>
          <p:nvPr/>
        </p:nvSpPr>
        <p:spPr>
          <a:xfrm>
            <a:off x="0" y="-84148"/>
            <a:ext cx="1828800" cy="2554545"/>
          </a:xfrm>
          <a:prstGeom prst="rect">
            <a:avLst/>
          </a:prstGeom>
          <a:noFill/>
        </p:spPr>
        <p:txBody>
          <a:bodyPr wrap="square" rtlCol="0">
            <a:spAutoFit/>
          </a:bodyPr>
          <a:lstStyle/>
          <a:p>
            <a:pPr algn="l"/>
            <a:r>
              <a:rPr lang="en-US" sz="2000" dirty="0" smtClean="0"/>
              <a:t>Boys – 2</a:t>
            </a:r>
          </a:p>
          <a:p>
            <a:pPr algn="l"/>
            <a:r>
              <a:rPr lang="en-US" sz="2000" dirty="0" smtClean="0"/>
              <a:t>Girls – 3</a:t>
            </a:r>
          </a:p>
          <a:p>
            <a:pPr algn="l"/>
            <a:r>
              <a:rPr lang="en-US" sz="2000" dirty="0" smtClean="0"/>
              <a:t>Mixed - 6</a:t>
            </a:r>
          </a:p>
          <a:p>
            <a:pPr algn="l"/>
            <a:r>
              <a:rPr lang="en-US" sz="2000" dirty="0" smtClean="0"/>
              <a:t>SSS – </a:t>
            </a:r>
            <a:r>
              <a:rPr lang="en-US" sz="2000" dirty="0"/>
              <a:t>3</a:t>
            </a:r>
            <a:endParaRPr lang="en-US" sz="2000" dirty="0" smtClean="0"/>
          </a:p>
          <a:p>
            <a:pPr algn="l"/>
            <a:r>
              <a:rPr lang="en-US" sz="2000" dirty="0" smtClean="0"/>
              <a:t>National - 1</a:t>
            </a:r>
          </a:p>
          <a:p>
            <a:pPr algn="l"/>
            <a:r>
              <a:rPr lang="en-US" sz="2000" dirty="0" smtClean="0"/>
              <a:t>BEC - 2</a:t>
            </a:r>
          </a:p>
          <a:p>
            <a:pPr algn="l"/>
            <a:r>
              <a:rPr lang="en-US" sz="2000" dirty="0" smtClean="0"/>
              <a:t>MGI - 2</a:t>
            </a:r>
          </a:p>
          <a:p>
            <a:pPr algn="l"/>
            <a:r>
              <a:rPr lang="en-US" sz="2000" dirty="0" smtClean="0"/>
              <a:t>Private - 3</a:t>
            </a:r>
            <a:endParaRPr lang="en-US" sz="2000" dirty="0"/>
          </a:p>
        </p:txBody>
      </p:sp>
      <p:sp>
        <p:nvSpPr>
          <p:cNvPr id="3" name="Title 2"/>
          <p:cNvSpPr>
            <a:spLocks noGrp="1"/>
          </p:cNvSpPr>
          <p:nvPr>
            <p:ph type="title"/>
          </p:nvPr>
        </p:nvSpPr>
        <p:spPr>
          <a:xfrm>
            <a:off x="1677425" y="-150257"/>
            <a:ext cx="8229600" cy="1143000"/>
          </a:xfrm>
        </p:spPr>
        <p:txBody>
          <a:bodyPr/>
          <a:lstStyle/>
          <a:p>
            <a:r>
              <a:rPr lang="en-US" sz="3600" b="1" dirty="0" smtClean="0">
                <a:solidFill>
                  <a:srgbClr val="C00000"/>
                </a:solidFill>
              </a:rPr>
              <a:t>HSC Pro Pilot Schools</a:t>
            </a:r>
            <a:endParaRPr lang="en-US" sz="3600" b="1" dirty="0">
              <a:solidFill>
                <a:srgbClr val="C00000"/>
              </a:solidFill>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5186" y="5943600"/>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733800" y="6096000"/>
            <a:ext cx="2743200" cy="369332"/>
          </a:xfrm>
          <a:prstGeom prst="rect">
            <a:avLst/>
          </a:prstGeom>
          <a:noFill/>
        </p:spPr>
        <p:txBody>
          <a:bodyPr wrap="square" rtlCol="0">
            <a:spAutoFit/>
          </a:bodyPr>
          <a:lstStyle/>
          <a:p>
            <a:pPr algn="l"/>
            <a:r>
              <a:rPr lang="en-US" sz="1800" dirty="0" err="1" smtClean="0"/>
              <a:t>KeatsCollege</a:t>
            </a:r>
            <a:r>
              <a:rPr lang="en-US" sz="1800" dirty="0" smtClean="0"/>
              <a:t> (B&amp;G)</a:t>
            </a:r>
            <a:endParaRPr lang="en-US" sz="1800" dirty="0"/>
          </a:p>
        </p:txBody>
      </p:sp>
      <p:pic>
        <p:nvPicPr>
          <p:cNvPr id="28" name="Picture 27" descr="File:Rodrigues Island location map.svg"/>
          <p:cNvPicPr/>
          <p:nvPr/>
        </p:nvPicPr>
        <p:blipFill>
          <a:blip r:embed="rId4"/>
          <a:srcRect l="21884" t="17923" b="28789"/>
          <a:stretch>
            <a:fillRect/>
          </a:stretch>
        </p:blipFill>
        <p:spPr bwMode="auto">
          <a:xfrm>
            <a:off x="6979784" y="-38327"/>
            <a:ext cx="2254885" cy="1447800"/>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145" y="423635"/>
            <a:ext cx="4095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6886575" y="762844"/>
            <a:ext cx="2660197" cy="369332"/>
          </a:xfrm>
          <a:prstGeom prst="rect">
            <a:avLst/>
          </a:prstGeom>
          <a:noFill/>
        </p:spPr>
        <p:txBody>
          <a:bodyPr wrap="square" rtlCol="0">
            <a:spAutoFit/>
          </a:bodyPr>
          <a:lstStyle/>
          <a:p>
            <a:r>
              <a:rPr lang="en-US" sz="1800" dirty="0" smtClean="0"/>
              <a:t>Le Chou College</a:t>
            </a:r>
            <a:endParaRPr lang="en-US" sz="1800" dirty="0"/>
          </a:p>
        </p:txBody>
      </p:sp>
    </p:spTree>
    <p:extLst>
      <p:ext uri="{BB962C8B-B14F-4D97-AF65-F5344CB8AC3E}">
        <p14:creationId xmlns:p14="http://schemas.microsoft.com/office/powerpoint/2010/main" val="58806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psofworld.com/mauritius/maps/mauritius-location-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lidaysgenius.com/media/uploads/2015/08/Stunning-Maurit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618134"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1371600"/>
            <a:ext cx="6324600" cy="2677656"/>
          </a:xfrm>
          <a:prstGeom prst="rect">
            <a:avLst/>
          </a:prstGeom>
          <a:solidFill>
            <a:schemeClr val="bg1"/>
          </a:solidFill>
        </p:spPr>
        <p:txBody>
          <a:bodyPr wrap="square" rtlCol="0">
            <a:spAutoFit/>
          </a:bodyPr>
          <a:lstStyle/>
          <a:p>
            <a:pPr marL="342900" indent="-342900" algn="l">
              <a:buFont typeface="Arial" panose="020B0604020202020204" pitchFamily="34" charset="0"/>
              <a:buChar char="•"/>
            </a:pPr>
            <a:r>
              <a:rPr lang="en-US" dirty="0" smtClean="0"/>
              <a:t>Former French and British Colony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Independent since 1968</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Republic since 1992</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Member of the Commonwealth</a:t>
            </a:r>
            <a:endParaRPr lang="en-US" dirty="0"/>
          </a:p>
        </p:txBody>
      </p:sp>
      <p:pic>
        <p:nvPicPr>
          <p:cNvPr id="1030" name="Picture 6" descr="Mauritius Dem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9482667"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 y="685800"/>
            <a:ext cx="8534400" cy="6555641"/>
          </a:xfrm>
          <a:prstGeom prst="rect">
            <a:avLst/>
          </a:prstGeom>
          <a:solidFill>
            <a:schemeClr val="bg1"/>
          </a:solidFill>
        </p:spPr>
        <p:txBody>
          <a:bodyPr wrap="square" rtlCol="0">
            <a:spAutoFit/>
          </a:bodyPr>
          <a:lstStyle/>
          <a:p>
            <a:pPr marL="457200" indent="-457200" algn="l">
              <a:buFont typeface="Arial" panose="020B0604020202020204" pitchFamily="34" charset="0"/>
              <a:buChar char="•"/>
            </a:pPr>
            <a:r>
              <a:rPr lang="en-US" sz="2800" dirty="0" smtClean="0"/>
              <a:t>Population – ~ 1, 332 000</a:t>
            </a:r>
          </a:p>
          <a:p>
            <a:pPr marL="457200" indent="-457200" algn="l">
              <a:buFont typeface="Arial" panose="020B0604020202020204" pitchFamily="34" charset="0"/>
              <a:buChar char="•"/>
            </a:pPr>
            <a:endParaRPr lang="en-US" sz="2800" dirty="0" smtClean="0"/>
          </a:p>
          <a:p>
            <a:pPr marL="457200" indent="-457200" algn="l">
              <a:buFont typeface="Arial" panose="020B0604020202020204" pitchFamily="34" charset="0"/>
              <a:buChar char="•"/>
            </a:pPr>
            <a:r>
              <a:rPr lang="en-US" sz="2800" dirty="0" smtClean="0"/>
              <a:t>Students’ population at secondary level – 115 000</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smtClean="0"/>
              <a:t>Students’ population at 16+ level - ~ 22500</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smtClean="0"/>
              <a:t>The </a:t>
            </a:r>
            <a:r>
              <a:rPr lang="en-US" sz="2800" dirty="0" err="1"/>
              <a:t>labour</a:t>
            </a:r>
            <a:r>
              <a:rPr lang="en-US" sz="2800" dirty="0"/>
              <a:t> force for year 2015 was estimated at 584,600 </a:t>
            </a:r>
            <a:r>
              <a:rPr lang="en-US" sz="2800" dirty="0" smtClean="0"/>
              <a:t>and </a:t>
            </a:r>
            <a:r>
              <a:rPr lang="en-US" sz="2800" dirty="0"/>
              <a:t>employment at 538,300 </a:t>
            </a:r>
            <a:endParaRPr lang="en-US" sz="2800" dirty="0" smtClean="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smtClean="0"/>
              <a:t>The </a:t>
            </a:r>
            <a:r>
              <a:rPr lang="en-US" sz="2800" dirty="0"/>
              <a:t>estimated number of unemployed for 2015 was </a:t>
            </a:r>
            <a:r>
              <a:rPr lang="en-US" sz="2800" dirty="0" smtClean="0"/>
              <a:t>46,300. The </a:t>
            </a:r>
            <a:r>
              <a:rPr lang="en-US" sz="2800" dirty="0"/>
              <a:t>unemployment rate worked out to 7.9</a:t>
            </a:r>
            <a:r>
              <a:rPr lang="en-US" sz="2800" dirty="0" smtClean="0"/>
              <a:t>%.</a:t>
            </a: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2030222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C00000"/>
                </a:solidFill>
              </a:rPr>
              <a:t>What has been done for the piloting?</a:t>
            </a:r>
            <a:endParaRPr lang="en-US" sz="3600" dirty="0">
              <a:solidFill>
                <a:srgbClr val="C00000"/>
              </a:solidFill>
            </a:endParaRPr>
          </a:p>
        </p:txBody>
      </p:sp>
      <p:sp>
        <p:nvSpPr>
          <p:cNvPr id="3" name="Content Placeholder 2"/>
          <p:cNvSpPr>
            <a:spLocks noGrp="1"/>
          </p:cNvSpPr>
          <p:nvPr>
            <p:ph idx="1"/>
          </p:nvPr>
        </p:nvSpPr>
        <p:spPr/>
        <p:txBody>
          <a:bodyPr/>
          <a:lstStyle/>
          <a:p>
            <a:r>
              <a:rPr lang="en-US" dirty="0" smtClean="0"/>
              <a:t>Expression of interest from schools, educators and students</a:t>
            </a:r>
          </a:p>
          <a:p>
            <a:r>
              <a:rPr lang="en-US" dirty="0"/>
              <a:t>Consultation with employers in:</a:t>
            </a:r>
          </a:p>
          <a:p>
            <a:pPr lvl="1"/>
            <a:r>
              <a:rPr lang="en-US" dirty="0"/>
              <a:t>The development of the </a:t>
            </a:r>
            <a:r>
              <a:rPr lang="en-US" dirty="0" smtClean="0"/>
              <a:t>syllabuses</a:t>
            </a:r>
            <a:endParaRPr lang="en-US" dirty="0"/>
          </a:p>
          <a:p>
            <a:pPr lvl="1"/>
            <a:r>
              <a:rPr lang="en-US" dirty="0"/>
              <a:t>The work placement component</a:t>
            </a:r>
          </a:p>
          <a:p>
            <a:r>
              <a:rPr lang="en-US" dirty="0" smtClean="0"/>
              <a:t>12 pilot schools</a:t>
            </a:r>
          </a:p>
          <a:p>
            <a:endParaRPr lang="en-US" dirty="0"/>
          </a:p>
        </p:txBody>
      </p:sp>
    </p:spTree>
    <p:extLst>
      <p:ext uri="{BB962C8B-B14F-4D97-AF65-F5344CB8AC3E}">
        <p14:creationId xmlns:p14="http://schemas.microsoft.com/office/powerpoint/2010/main" val="2792169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What has been done for the piloting?</a:t>
            </a:r>
            <a:endParaRPr lang="en-US" sz="4000" dirty="0">
              <a:solidFill>
                <a:srgbClr val="C00000"/>
              </a:solidFill>
            </a:endParaRPr>
          </a:p>
        </p:txBody>
      </p:sp>
      <p:sp>
        <p:nvSpPr>
          <p:cNvPr id="3" name="Content Placeholder 2"/>
          <p:cNvSpPr>
            <a:spLocks noGrp="1"/>
          </p:cNvSpPr>
          <p:nvPr>
            <p:ph idx="1"/>
          </p:nvPr>
        </p:nvSpPr>
        <p:spPr>
          <a:xfrm>
            <a:off x="990600" y="1066800"/>
            <a:ext cx="7315200" cy="4114800"/>
          </a:xfrm>
        </p:spPr>
        <p:txBody>
          <a:bodyPr/>
          <a:lstStyle/>
          <a:p>
            <a:r>
              <a:rPr lang="en-US" dirty="0" smtClean="0"/>
              <a:t>Training of educators</a:t>
            </a:r>
          </a:p>
          <a:p>
            <a:r>
              <a:rPr lang="en-US" dirty="0" smtClean="0"/>
              <a:t>Briefing of Heads of schools</a:t>
            </a:r>
          </a:p>
          <a:p>
            <a:r>
              <a:rPr lang="en-US" dirty="0" smtClean="0"/>
              <a:t>Recruitment of companies</a:t>
            </a:r>
          </a:p>
          <a:p>
            <a:r>
              <a:rPr lang="en-US" dirty="0" smtClean="0"/>
              <a:t>Training of workplace supervisors</a:t>
            </a:r>
          </a:p>
          <a:p>
            <a:r>
              <a:rPr lang="en-US" dirty="0" smtClean="0"/>
              <a:t>MoU with employers</a:t>
            </a:r>
          </a:p>
          <a:p>
            <a:r>
              <a:rPr lang="en-US" dirty="0" smtClean="0"/>
              <a:t>Insurance cover to students</a:t>
            </a:r>
          </a:p>
          <a:p>
            <a:r>
              <a:rPr lang="en-US" dirty="0" smtClean="0"/>
              <a:t>Transport cover</a:t>
            </a:r>
          </a:p>
          <a:p>
            <a:r>
              <a:rPr lang="en-US" dirty="0" smtClean="0"/>
              <a:t>Upgrade of schools’ infrastructure</a:t>
            </a:r>
            <a:endParaRPr lang="en-US" dirty="0"/>
          </a:p>
        </p:txBody>
      </p:sp>
    </p:spTree>
    <p:extLst>
      <p:ext uri="{BB962C8B-B14F-4D97-AF65-F5344CB8AC3E}">
        <p14:creationId xmlns:p14="http://schemas.microsoft.com/office/powerpoint/2010/main" val="1369700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rPr>
              <a:t>Period for the Work Placement</a:t>
            </a:r>
            <a:endParaRPr lang="en-US" sz="36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0498778"/>
              </p:ext>
            </p:extLst>
          </p:nvPr>
        </p:nvGraphicFramePr>
        <p:xfrm>
          <a:off x="1028700" y="990601"/>
          <a:ext cx="7734301" cy="5590878"/>
        </p:xfrm>
        <a:graphic>
          <a:graphicData uri="http://schemas.openxmlformats.org/drawingml/2006/table">
            <a:tbl>
              <a:tblPr firstRow="1" firstCol="1" bandRow="1">
                <a:tableStyleId>{5C22544A-7EE6-4342-B048-85BDC9FD1C3A}</a:tableStyleId>
              </a:tblPr>
              <a:tblGrid>
                <a:gridCol w="1733595"/>
                <a:gridCol w="3000353"/>
                <a:gridCol w="3000353"/>
              </a:tblGrid>
              <a:tr h="517059">
                <a:tc gridSpan="2">
                  <a:txBody>
                    <a:bodyPr/>
                    <a:lstStyle/>
                    <a:p>
                      <a:pPr marL="0" marR="0" algn="ctr">
                        <a:lnSpc>
                          <a:spcPct val="115000"/>
                        </a:lnSpc>
                        <a:spcBef>
                          <a:spcPts val="0"/>
                        </a:spcBef>
                        <a:spcAft>
                          <a:spcPts val="0"/>
                        </a:spcAft>
                      </a:pPr>
                      <a:r>
                        <a:rPr lang="en-US" sz="2000" dirty="0">
                          <a:solidFill>
                            <a:srgbClr val="C00000"/>
                          </a:solidFill>
                          <a:effectLst/>
                        </a:rPr>
                        <a:t>        PERIOD</a:t>
                      </a:r>
                      <a:endParaRPr lang="en-US" sz="2000" dirty="0">
                        <a:solidFill>
                          <a:srgbClr val="C00000"/>
                        </a:solidFill>
                        <a:effectLst/>
                        <a:latin typeface="Calibri"/>
                        <a:ea typeface="Times New Roman"/>
                        <a:cs typeface="Times New Roman"/>
                      </a:endParaRPr>
                    </a:p>
                  </a:txBody>
                  <a:tcPr marL="66323" marR="66323"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2000" dirty="0">
                          <a:solidFill>
                            <a:srgbClr val="C00000"/>
                          </a:solidFill>
                          <a:effectLst/>
                        </a:rPr>
                        <a:t>DURATION OF PLACEMENT</a:t>
                      </a:r>
                      <a:endParaRPr lang="en-US" sz="2000" dirty="0">
                        <a:solidFill>
                          <a:srgbClr val="C00000"/>
                        </a:solidFill>
                        <a:effectLst/>
                        <a:latin typeface="Calibri"/>
                        <a:ea typeface="Times New Roman"/>
                        <a:cs typeface="Times New Roman"/>
                      </a:endParaRPr>
                    </a:p>
                  </a:txBody>
                  <a:tcPr marL="66323" marR="66323" marT="0" marB="0" anchor="ctr"/>
                </a:tc>
              </a:tr>
              <a:tr h="671882">
                <a:tc rowSpan="3">
                  <a:txBody>
                    <a:bodyPr/>
                    <a:lstStyle/>
                    <a:p>
                      <a:pPr marL="0" marR="0" algn="ctr">
                        <a:lnSpc>
                          <a:spcPct val="115000"/>
                        </a:lnSpc>
                        <a:spcBef>
                          <a:spcPts val="0"/>
                        </a:spcBef>
                        <a:spcAft>
                          <a:spcPts val="0"/>
                        </a:spcAft>
                      </a:pPr>
                      <a:r>
                        <a:rPr lang="en-US" sz="2000" dirty="0">
                          <a:solidFill>
                            <a:srgbClr val="C00000"/>
                          </a:solidFill>
                          <a:effectLst/>
                        </a:rPr>
                        <a:t>YEAR 1</a:t>
                      </a:r>
                      <a:endParaRPr lang="en-US" sz="2000" dirty="0">
                        <a:solidFill>
                          <a:srgbClr val="C00000"/>
                        </a:solidFill>
                        <a:effectLst/>
                        <a:latin typeface="Calibri"/>
                        <a:ea typeface="Times New Roman"/>
                        <a:cs typeface="Times New Roman"/>
                      </a:endParaRPr>
                    </a:p>
                  </a:txBody>
                  <a:tcPr marL="66323" marR="66323" marT="0" marB="0" anchor="ctr"/>
                </a:tc>
                <a:tc>
                  <a:txBody>
                    <a:bodyPr/>
                    <a:lstStyle/>
                    <a:p>
                      <a:pPr marL="0" marR="0">
                        <a:lnSpc>
                          <a:spcPct val="115000"/>
                        </a:lnSpc>
                        <a:spcBef>
                          <a:spcPts val="0"/>
                        </a:spcBef>
                        <a:spcAft>
                          <a:spcPts val="0"/>
                        </a:spcAft>
                      </a:pPr>
                      <a:r>
                        <a:rPr lang="en-US" sz="2000" dirty="0">
                          <a:effectLst/>
                        </a:rPr>
                        <a:t>April </a:t>
                      </a:r>
                      <a:r>
                        <a:rPr lang="en-US" sz="2000" dirty="0" smtClean="0">
                          <a:effectLst/>
                        </a:rPr>
                        <a:t>Holidays</a:t>
                      </a:r>
                      <a:endParaRPr lang="en-US" sz="2000" dirty="0">
                        <a:effectLst/>
                        <a:latin typeface="Calibri"/>
                        <a:ea typeface="Times New Roman"/>
                        <a:cs typeface="Times New Roman"/>
                      </a:endParaRPr>
                    </a:p>
                  </a:txBody>
                  <a:tcPr marL="66323" marR="66323" marT="0" marB="0" anchor="ctr"/>
                </a:tc>
                <a:tc>
                  <a:txBody>
                    <a:bodyPr/>
                    <a:lstStyle/>
                    <a:p>
                      <a:pPr marL="0" marR="0" algn="ctr">
                        <a:lnSpc>
                          <a:spcPct val="115000"/>
                        </a:lnSpc>
                        <a:spcBef>
                          <a:spcPts val="0"/>
                        </a:spcBef>
                        <a:spcAft>
                          <a:spcPts val="0"/>
                        </a:spcAft>
                      </a:pPr>
                      <a:r>
                        <a:rPr lang="en-US" sz="2000" dirty="0" smtClean="0">
                          <a:effectLst/>
                        </a:rPr>
                        <a:t>1-2 </a:t>
                      </a:r>
                      <a:r>
                        <a:rPr lang="en-US" sz="2000" dirty="0">
                          <a:effectLst/>
                        </a:rPr>
                        <a:t>weeks</a:t>
                      </a:r>
                    </a:p>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Times New Roman"/>
                      </a:endParaRPr>
                    </a:p>
                  </a:txBody>
                  <a:tcPr marL="66323" marR="66323" marT="0" marB="0" anchor="ctr"/>
                </a:tc>
              </a:tr>
              <a:tr h="671882">
                <a:tc vMerge="1">
                  <a:txBody>
                    <a:bodyPr/>
                    <a:lstStyle/>
                    <a:p>
                      <a:endParaRPr lang="en-US"/>
                    </a:p>
                  </a:txBody>
                  <a:tcPr/>
                </a:tc>
                <a:tc>
                  <a:txBody>
                    <a:bodyPr/>
                    <a:lstStyle/>
                    <a:p>
                      <a:pPr marL="0" marR="0">
                        <a:lnSpc>
                          <a:spcPct val="115000"/>
                        </a:lnSpc>
                        <a:spcBef>
                          <a:spcPts val="0"/>
                        </a:spcBef>
                        <a:spcAft>
                          <a:spcPts val="0"/>
                        </a:spcAft>
                      </a:pPr>
                      <a:r>
                        <a:rPr lang="en-US" sz="2000" dirty="0" smtClean="0">
                          <a:effectLst/>
                        </a:rPr>
                        <a:t>August </a:t>
                      </a:r>
                      <a:r>
                        <a:rPr lang="en-US" sz="2000" dirty="0">
                          <a:effectLst/>
                        </a:rPr>
                        <a:t>Holidays</a:t>
                      </a:r>
                      <a:endParaRPr lang="en-US" sz="2000" dirty="0">
                        <a:effectLst/>
                        <a:latin typeface="Calibri"/>
                        <a:ea typeface="Times New Roman"/>
                        <a:cs typeface="Times New Roman"/>
                      </a:endParaRPr>
                    </a:p>
                  </a:txBody>
                  <a:tcPr marL="66323" marR="66323" marT="0" marB="0" anchor="ctr"/>
                </a:tc>
                <a:tc>
                  <a:txBody>
                    <a:bodyPr/>
                    <a:lstStyle/>
                    <a:p>
                      <a:pPr marL="0" marR="0" algn="ctr">
                        <a:lnSpc>
                          <a:spcPct val="115000"/>
                        </a:lnSpc>
                        <a:spcBef>
                          <a:spcPts val="0"/>
                        </a:spcBef>
                        <a:spcAft>
                          <a:spcPts val="0"/>
                        </a:spcAft>
                      </a:pPr>
                      <a:r>
                        <a:rPr lang="en-US" sz="2000" dirty="0" smtClean="0">
                          <a:effectLst/>
                        </a:rPr>
                        <a:t>2-3 </a:t>
                      </a:r>
                      <a:r>
                        <a:rPr lang="en-US" sz="2000" dirty="0">
                          <a:effectLst/>
                        </a:rPr>
                        <a:t>weeks</a:t>
                      </a:r>
                    </a:p>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Times New Roman"/>
                      </a:endParaRPr>
                    </a:p>
                  </a:txBody>
                  <a:tcPr marL="66323" marR="66323" marT="0" marB="0" anchor="ctr"/>
                </a:tc>
              </a:tr>
              <a:tr h="1019093">
                <a:tc vMerge="1">
                  <a:txBody>
                    <a:bodyPr/>
                    <a:lstStyle/>
                    <a:p>
                      <a:endParaRPr lang="en-US"/>
                    </a:p>
                  </a:txBody>
                  <a:tcPr/>
                </a:tc>
                <a:tc>
                  <a:txBody>
                    <a:bodyPr/>
                    <a:lstStyle/>
                    <a:p>
                      <a:pPr marL="0" marR="0">
                        <a:lnSpc>
                          <a:spcPct val="115000"/>
                        </a:lnSpc>
                        <a:spcBef>
                          <a:spcPts val="0"/>
                        </a:spcBef>
                        <a:spcAft>
                          <a:spcPts val="0"/>
                        </a:spcAft>
                      </a:pPr>
                      <a:r>
                        <a:rPr lang="en-US" sz="2000" dirty="0" smtClean="0">
                          <a:effectLst/>
                        </a:rPr>
                        <a:t>Oct- Dec </a:t>
                      </a:r>
                      <a:r>
                        <a:rPr lang="en-US" sz="2000" dirty="0">
                          <a:effectLst/>
                        </a:rPr>
                        <a:t>Holidays</a:t>
                      </a:r>
                      <a:endParaRPr lang="en-US" sz="2000" dirty="0">
                        <a:effectLst/>
                        <a:latin typeface="Calibri"/>
                        <a:ea typeface="Times New Roman"/>
                        <a:cs typeface="Times New Roman"/>
                      </a:endParaRPr>
                    </a:p>
                  </a:txBody>
                  <a:tcPr marL="66323" marR="66323" marT="0" marB="0" anchor="ctr"/>
                </a:tc>
                <a:tc>
                  <a:txBody>
                    <a:bodyPr/>
                    <a:lstStyle/>
                    <a:p>
                      <a:pPr marL="0" marR="0" algn="ctr">
                        <a:lnSpc>
                          <a:spcPct val="115000"/>
                        </a:lnSpc>
                        <a:spcBef>
                          <a:spcPts val="0"/>
                        </a:spcBef>
                        <a:spcAft>
                          <a:spcPts val="0"/>
                        </a:spcAft>
                      </a:pPr>
                      <a:r>
                        <a:rPr lang="en-US" sz="2000">
                          <a:effectLst/>
                        </a:rPr>
                        <a:t>5 weeks</a:t>
                      </a:r>
                    </a:p>
                    <a:p>
                      <a:pPr marL="0" marR="0" algn="ctr">
                        <a:lnSpc>
                          <a:spcPct val="115000"/>
                        </a:lnSpc>
                        <a:spcBef>
                          <a:spcPts val="0"/>
                        </a:spcBef>
                        <a:spcAft>
                          <a:spcPts val="0"/>
                        </a:spcAft>
                      </a:pPr>
                      <a:r>
                        <a:rPr lang="en-US" sz="2000">
                          <a:effectLst/>
                        </a:rPr>
                        <a:t>Last week of October to first week of December</a:t>
                      </a:r>
                      <a:endParaRPr lang="en-US" sz="2000">
                        <a:effectLst/>
                        <a:latin typeface="Calibri"/>
                        <a:ea typeface="Times New Roman"/>
                        <a:cs typeface="Times New Roman"/>
                      </a:endParaRPr>
                    </a:p>
                  </a:txBody>
                  <a:tcPr marL="66323" marR="66323" marT="0" marB="0" anchor="ctr"/>
                </a:tc>
              </a:tr>
              <a:tr h="671882">
                <a:tc rowSpan="3">
                  <a:txBody>
                    <a:bodyPr/>
                    <a:lstStyle/>
                    <a:p>
                      <a:pPr marL="0" marR="0" algn="ctr">
                        <a:lnSpc>
                          <a:spcPct val="115000"/>
                        </a:lnSpc>
                        <a:spcBef>
                          <a:spcPts val="0"/>
                        </a:spcBef>
                        <a:spcAft>
                          <a:spcPts val="0"/>
                        </a:spcAft>
                      </a:pPr>
                      <a:r>
                        <a:rPr lang="en-US" sz="2000" dirty="0">
                          <a:solidFill>
                            <a:srgbClr val="C00000"/>
                          </a:solidFill>
                          <a:effectLst/>
                        </a:rPr>
                        <a:t>YEAR 2</a:t>
                      </a:r>
                      <a:endParaRPr lang="en-US" sz="2000" dirty="0">
                        <a:solidFill>
                          <a:srgbClr val="C00000"/>
                        </a:solidFill>
                        <a:effectLst/>
                        <a:latin typeface="Calibri"/>
                        <a:ea typeface="Times New Roman"/>
                        <a:cs typeface="Times New Roman"/>
                      </a:endParaRPr>
                    </a:p>
                  </a:txBody>
                  <a:tcPr marL="66323" marR="66323" marT="0" marB="0" anchor="ctr"/>
                </a:tc>
                <a:tc>
                  <a:txBody>
                    <a:bodyPr/>
                    <a:lstStyle/>
                    <a:p>
                      <a:pPr marL="0" marR="0">
                        <a:lnSpc>
                          <a:spcPct val="115000"/>
                        </a:lnSpc>
                        <a:spcBef>
                          <a:spcPts val="0"/>
                        </a:spcBef>
                        <a:spcAft>
                          <a:spcPts val="0"/>
                        </a:spcAft>
                      </a:pPr>
                      <a:r>
                        <a:rPr lang="en-US" sz="2000" dirty="0">
                          <a:effectLst/>
                        </a:rPr>
                        <a:t>April </a:t>
                      </a:r>
                      <a:r>
                        <a:rPr lang="en-US" sz="2000" dirty="0" smtClean="0">
                          <a:effectLst/>
                        </a:rPr>
                        <a:t>Holidays</a:t>
                      </a:r>
                      <a:endParaRPr lang="en-US" sz="2000" dirty="0">
                        <a:effectLst/>
                        <a:latin typeface="Calibri"/>
                        <a:ea typeface="Times New Roman"/>
                        <a:cs typeface="Times New Roman"/>
                      </a:endParaRPr>
                    </a:p>
                  </a:txBody>
                  <a:tcPr marL="66323" marR="66323" marT="0" marB="0" anchor="ctr"/>
                </a:tc>
                <a:tc>
                  <a:txBody>
                    <a:bodyPr/>
                    <a:lstStyle/>
                    <a:p>
                      <a:pPr marL="0" marR="0" algn="ctr">
                        <a:lnSpc>
                          <a:spcPct val="115000"/>
                        </a:lnSpc>
                        <a:spcBef>
                          <a:spcPts val="0"/>
                        </a:spcBef>
                        <a:spcAft>
                          <a:spcPts val="0"/>
                        </a:spcAft>
                      </a:pPr>
                      <a:r>
                        <a:rPr lang="en-US" sz="2000">
                          <a:effectLst/>
                        </a:rPr>
                        <a:t>2 weeks</a:t>
                      </a:r>
                    </a:p>
                    <a:p>
                      <a:pPr marL="0" marR="0" algn="ctr">
                        <a:lnSpc>
                          <a:spcPct val="115000"/>
                        </a:lnSpc>
                        <a:spcBef>
                          <a:spcPts val="0"/>
                        </a:spcBef>
                        <a:spcAft>
                          <a:spcPts val="0"/>
                        </a:spcAft>
                      </a:pPr>
                      <a:r>
                        <a:rPr lang="en-US" sz="2000">
                          <a:effectLst/>
                        </a:rPr>
                        <a:t> </a:t>
                      </a:r>
                      <a:endParaRPr lang="en-US" sz="2000">
                        <a:effectLst/>
                        <a:latin typeface="Calibri"/>
                        <a:ea typeface="Times New Roman"/>
                        <a:cs typeface="Times New Roman"/>
                      </a:endParaRPr>
                    </a:p>
                  </a:txBody>
                  <a:tcPr marL="66323" marR="66323" marT="0" marB="0" anchor="ctr"/>
                </a:tc>
              </a:tr>
              <a:tr h="671882">
                <a:tc vMerge="1">
                  <a:txBody>
                    <a:bodyPr/>
                    <a:lstStyle/>
                    <a:p>
                      <a:endParaRPr lang="en-US"/>
                    </a:p>
                  </a:txBody>
                  <a:tcPr/>
                </a:tc>
                <a:tc>
                  <a:txBody>
                    <a:bodyPr/>
                    <a:lstStyle/>
                    <a:p>
                      <a:pPr marL="0" marR="0">
                        <a:lnSpc>
                          <a:spcPct val="115000"/>
                        </a:lnSpc>
                        <a:spcBef>
                          <a:spcPts val="0"/>
                        </a:spcBef>
                        <a:spcAft>
                          <a:spcPts val="0"/>
                        </a:spcAft>
                      </a:pPr>
                      <a:r>
                        <a:rPr lang="en-US" sz="2000" dirty="0" smtClean="0">
                          <a:effectLst/>
                        </a:rPr>
                        <a:t>August </a:t>
                      </a:r>
                      <a:r>
                        <a:rPr lang="en-US" sz="2000" dirty="0">
                          <a:effectLst/>
                        </a:rPr>
                        <a:t>Holidays</a:t>
                      </a:r>
                      <a:endParaRPr lang="en-US" sz="2000" dirty="0">
                        <a:effectLst/>
                        <a:latin typeface="Calibri"/>
                        <a:ea typeface="Times New Roman"/>
                        <a:cs typeface="Times New Roman"/>
                      </a:endParaRPr>
                    </a:p>
                  </a:txBody>
                  <a:tcPr marL="66323" marR="66323" marT="0" marB="0" anchor="ctr"/>
                </a:tc>
                <a:tc>
                  <a:txBody>
                    <a:bodyPr/>
                    <a:lstStyle/>
                    <a:p>
                      <a:pPr marL="0" marR="0" algn="ctr">
                        <a:lnSpc>
                          <a:spcPct val="115000"/>
                        </a:lnSpc>
                        <a:spcBef>
                          <a:spcPts val="0"/>
                        </a:spcBef>
                        <a:spcAft>
                          <a:spcPts val="0"/>
                        </a:spcAft>
                      </a:pPr>
                      <a:r>
                        <a:rPr lang="en-US" sz="2000" dirty="0" smtClean="0">
                          <a:effectLst/>
                        </a:rPr>
                        <a:t>2-3 </a:t>
                      </a:r>
                      <a:r>
                        <a:rPr lang="en-US" sz="2000" dirty="0">
                          <a:effectLst/>
                        </a:rPr>
                        <a:t>weeks</a:t>
                      </a:r>
                    </a:p>
                    <a:p>
                      <a:pPr marL="0" marR="0" algn="ctr">
                        <a:lnSpc>
                          <a:spcPct val="115000"/>
                        </a:lnSpc>
                        <a:spcBef>
                          <a:spcPts val="0"/>
                        </a:spcBef>
                        <a:spcAft>
                          <a:spcPts val="0"/>
                        </a:spcAft>
                      </a:pPr>
                      <a:r>
                        <a:rPr lang="en-US" sz="2000" dirty="0">
                          <a:effectLst/>
                        </a:rPr>
                        <a:t> </a:t>
                      </a:r>
                      <a:endParaRPr lang="en-US" sz="2000" dirty="0">
                        <a:effectLst/>
                        <a:latin typeface="Calibri"/>
                        <a:ea typeface="Times New Roman"/>
                        <a:cs typeface="Times New Roman"/>
                      </a:endParaRPr>
                    </a:p>
                  </a:txBody>
                  <a:tcPr marL="66323" marR="66323" marT="0" marB="0" anchor="ctr"/>
                </a:tc>
              </a:tr>
              <a:tr h="1034118">
                <a:tc vMerge="1">
                  <a:txBody>
                    <a:bodyPr/>
                    <a:lstStyle/>
                    <a:p>
                      <a:endParaRPr 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Oct- Dec Holidays</a:t>
                      </a:r>
                      <a:endParaRPr lang="en-US" sz="2000" dirty="0" smtClean="0">
                        <a:effectLst/>
                        <a:latin typeface="Calibri"/>
                        <a:ea typeface="Times New Roman"/>
                        <a:cs typeface="Times New Roman"/>
                      </a:endParaRPr>
                    </a:p>
                    <a:p>
                      <a:pPr marL="0" marR="0">
                        <a:lnSpc>
                          <a:spcPct val="115000"/>
                        </a:lnSpc>
                        <a:spcBef>
                          <a:spcPts val="0"/>
                        </a:spcBef>
                        <a:spcAft>
                          <a:spcPts val="0"/>
                        </a:spcAft>
                      </a:pPr>
                      <a:endParaRPr lang="en-US" sz="2000" dirty="0">
                        <a:effectLst/>
                        <a:latin typeface="Calibri"/>
                        <a:ea typeface="Times New Roman"/>
                        <a:cs typeface="Times New Roman"/>
                      </a:endParaRPr>
                    </a:p>
                  </a:txBody>
                  <a:tcPr marL="66323" marR="66323" marT="0" marB="0" anchor="ctr"/>
                </a:tc>
                <a:tc>
                  <a:txBody>
                    <a:bodyPr/>
                    <a:lstStyle/>
                    <a:p>
                      <a:pPr marL="0" marR="0" algn="ctr">
                        <a:lnSpc>
                          <a:spcPct val="115000"/>
                        </a:lnSpc>
                        <a:spcBef>
                          <a:spcPts val="0"/>
                        </a:spcBef>
                        <a:spcAft>
                          <a:spcPts val="0"/>
                        </a:spcAft>
                      </a:pPr>
                      <a:r>
                        <a:rPr lang="en-US" sz="2000" dirty="0">
                          <a:effectLst/>
                        </a:rPr>
                        <a:t>No Placement</a:t>
                      </a:r>
                      <a:endParaRPr lang="en-US" sz="2000" dirty="0">
                        <a:effectLst/>
                        <a:latin typeface="Calibri"/>
                        <a:ea typeface="Times New Roman"/>
                        <a:cs typeface="Times New Roman"/>
                      </a:endParaRPr>
                    </a:p>
                  </a:txBody>
                  <a:tcPr marL="66323" marR="66323" marT="0" marB="0" anchor="ctr"/>
                </a:tc>
              </a:tr>
            </a:tbl>
          </a:graphicData>
        </a:graphic>
      </p:graphicFrame>
    </p:spTree>
    <p:extLst>
      <p:ext uri="{BB962C8B-B14F-4D97-AF65-F5344CB8AC3E}">
        <p14:creationId xmlns:p14="http://schemas.microsoft.com/office/powerpoint/2010/main" val="36141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Work placement component</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During school holidays</a:t>
            </a:r>
          </a:p>
          <a:p>
            <a:r>
              <a:rPr lang="en-US" dirty="0" smtClean="0"/>
              <a:t>Meeting and link established between the educators and the workplace supervisors</a:t>
            </a:r>
          </a:p>
          <a:p>
            <a:r>
              <a:rPr lang="en-US" dirty="0" smtClean="0"/>
              <a:t>Link to their syllabuses</a:t>
            </a:r>
          </a:p>
          <a:p>
            <a:endParaRPr lang="en-US" dirty="0" smtClean="0"/>
          </a:p>
          <a:p>
            <a:endParaRPr lang="en-US" dirty="0"/>
          </a:p>
        </p:txBody>
      </p:sp>
    </p:spTree>
    <p:extLst>
      <p:ext uri="{BB962C8B-B14F-4D97-AF65-F5344CB8AC3E}">
        <p14:creationId xmlns:p14="http://schemas.microsoft.com/office/powerpoint/2010/main" val="2719106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we have observed?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Students have opted for the HSC:</a:t>
            </a:r>
          </a:p>
          <a:p>
            <a:pPr lvl="1"/>
            <a:r>
              <a:rPr lang="en-US" dirty="0" smtClean="0"/>
              <a:t>Potential to get real work experience</a:t>
            </a:r>
          </a:p>
          <a:p>
            <a:pPr lvl="1"/>
            <a:r>
              <a:rPr lang="en-US" dirty="0" smtClean="0"/>
              <a:t>Greater possibility to secure a job</a:t>
            </a:r>
          </a:p>
          <a:p>
            <a:pPr lvl="1"/>
            <a:r>
              <a:rPr lang="en-US" dirty="0" smtClean="0"/>
              <a:t>Less final exam pressure</a:t>
            </a:r>
          </a:p>
          <a:p>
            <a:pPr lvl="1"/>
            <a:r>
              <a:rPr lang="en-US" dirty="0" smtClean="0"/>
              <a:t>No other option – otherwise would drop out from school or repeat the class</a:t>
            </a:r>
            <a:endParaRPr lang="en-US" dirty="0"/>
          </a:p>
        </p:txBody>
      </p:sp>
    </p:spTree>
    <p:extLst>
      <p:ext uri="{BB962C8B-B14F-4D97-AF65-F5344CB8AC3E}">
        <p14:creationId xmlns:p14="http://schemas.microsoft.com/office/powerpoint/2010/main" val="2556357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 y="38100"/>
            <a:ext cx="8772525" cy="533400"/>
          </a:xfrm>
        </p:spPr>
        <p:txBody>
          <a:bodyPr/>
          <a:lstStyle/>
          <a:p>
            <a:r>
              <a:rPr lang="en-US" sz="3600" dirty="0" smtClean="0">
                <a:solidFill>
                  <a:srgbClr val="C00000"/>
                </a:solidFill>
              </a:rPr>
              <a:t>Why do students opt for the HSC Pro?</a:t>
            </a:r>
            <a:endParaRPr lang="en-US" sz="36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531674"/>
              </p:ext>
            </p:extLst>
          </p:nvPr>
        </p:nvGraphicFramePr>
        <p:xfrm>
          <a:off x="533400" y="762000"/>
          <a:ext cx="81534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6332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Students who have opted for the HSC Pro:</a:t>
            </a:r>
          </a:p>
          <a:p>
            <a:pPr lvl="1"/>
            <a:r>
              <a:rPr lang="en-US" dirty="0" smtClean="0"/>
              <a:t>Come from economically deprived households:</a:t>
            </a:r>
          </a:p>
          <a:p>
            <a:pPr lvl="2"/>
            <a:r>
              <a:rPr lang="en-US" dirty="0" smtClean="0"/>
              <a:t>Manual worker</a:t>
            </a:r>
          </a:p>
          <a:p>
            <a:pPr lvl="2"/>
            <a:r>
              <a:rPr lang="en-US" dirty="0" smtClean="0"/>
              <a:t>Skilled worker</a:t>
            </a:r>
          </a:p>
          <a:p>
            <a:pPr lvl="2"/>
            <a:r>
              <a:rPr lang="en-US" dirty="0" smtClean="0"/>
              <a:t>Semi – professional</a:t>
            </a:r>
          </a:p>
          <a:p>
            <a:pPr lvl="2"/>
            <a:r>
              <a:rPr lang="en-US" dirty="0" smtClean="0"/>
              <a:t>Professional</a:t>
            </a:r>
            <a:endParaRPr lang="en-US" dirty="0"/>
          </a:p>
        </p:txBody>
      </p:sp>
      <p:sp>
        <p:nvSpPr>
          <p:cNvPr id="4" name="Title 1"/>
          <p:cNvSpPr>
            <a:spLocks noGrp="1"/>
          </p:cNvSpPr>
          <p:nvPr>
            <p:ph type="title"/>
          </p:nvPr>
        </p:nvSpPr>
        <p:spPr/>
        <p:txBody>
          <a:bodyPr/>
          <a:lstStyle/>
          <a:p>
            <a:r>
              <a:rPr lang="en-US" dirty="0" smtClean="0">
                <a:solidFill>
                  <a:srgbClr val="C00000"/>
                </a:solidFill>
              </a:rPr>
              <a:t>What we have observed?</a:t>
            </a:r>
            <a:endParaRPr lang="en-US" dirty="0">
              <a:solidFill>
                <a:srgbClr val="C00000"/>
              </a:solidFill>
            </a:endParaRPr>
          </a:p>
        </p:txBody>
      </p:sp>
      <p:graphicFrame>
        <p:nvGraphicFramePr>
          <p:cNvPr id="6" name="Chart 5"/>
          <p:cNvGraphicFramePr>
            <a:graphicFrameLocks/>
          </p:cNvGraphicFramePr>
          <p:nvPr>
            <p:extLst>
              <p:ext uri="{D42A27DB-BD31-4B8C-83A1-F6EECF244321}">
                <p14:modId xmlns:p14="http://schemas.microsoft.com/office/powerpoint/2010/main" val="216896908"/>
              </p:ext>
            </p:extLst>
          </p:nvPr>
        </p:nvGraphicFramePr>
        <p:xfrm>
          <a:off x="685800" y="838200"/>
          <a:ext cx="7848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539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Schools with a ‘5 star’ reputation have been less diligent and committed</a:t>
            </a:r>
          </a:p>
          <a:p>
            <a:r>
              <a:rPr lang="en-US" dirty="0" smtClean="0"/>
              <a:t>Schools with strong leadership and management and committed and dedicated educators are coming out of the lot</a:t>
            </a:r>
            <a:endParaRPr lang="en-US" dirty="0"/>
          </a:p>
        </p:txBody>
      </p:sp>
      <p:sp>
        <p:nvSpPr>
          <p:cNvPr id="4" name="Title 1"/>
          <p:cNvSpPr>
            <a:spLocks noGrp="1"/>
          </p:cNvSpPr>
          <p:nvPr>
            <p:ph type="title"/>
          </p:nvPr>
        </p:nvSpPr>
        <p:spPr/>
        <p:txBody>
          <a:bodyPr/>
          <a:lstStyle/>
          <a:p>
            <a:r>
              <a:rPr lang="en-US" dirty="0" smtClean="0">
                <a:solidFill>
                  <a:srgbClr val="C00000"/>
                </a:solidFill>
              </a:rPr>
              <a:t>What we have observed?</a:t>
            </a:r>
            <a:endParaRPr lang="en-US" dirty="0">
              <a:solidFill>
                <a:srgbClr val="C00000"/>
              </a:solidFill>
            </a:endParaRPr>
          </a:p>
        </p:txBody>
      </p:sp>
    </p:spTree>
    <p:extLst>
      <p:ext uri="{BB962C8B-B14F-4D97-AF65-F5344CB8AC3E}">
        <p14:creationId xmlns:p14="http://schemas.microsoft.com/office/powerpoint/2010/main" val="184737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Students’ feedback on the course</a:t>
            </a:r>
            <a:endParaRPr lang="en-US" dirty="0">
              <a:solidFill>
                <a:srgbClr val="C00000"/>
              </a:solidFill>
            </a:endParaRPr>
          </a:p>
        </p:txBody>
      </p:sp>
      <p:sp>
        <p:nvSpPr>
          <p:cNvPr id="3" name="Content Placeholder 2"/>
          <p:cNvSpPr>
            <a:spLocks noGrp="1"/>
          </p:cNvSpPr>
          <p:nvPr>
            <p:ph idx="1"/>
          </p:nvPr>
        </p:nvSpPr>
        <p:spPr>
          <a:xfrm>
            <a:off x="838200" y="838200"/>
            <a:ext cx="7505700" cy="4829175"/>
          </a:xfrm>
        </p:spPr>
        <p:txBody>
          <a:bodyPr/>
          <a:lstStyle/>
          <a:p>
            <a:r>
              <a:rPr lang="en-US" dirty="0" smtClean="0"/>
              <a:t>Students are acquiring important skills such as:</a:t>
            </a:r>
          </a:p>
          <a:p>
            <a:pPr lvl="1"/>
            <a:r>
              <a:rPr lang="en-US" dirty="0"/>
              <a:t>Self- learning</a:t>
            </a:r>
          </a:p>
          <a:p>
            <a:pPr lvl="1"/>
            <a:r>
              <a:rPr lang="en-US" dirty="0"/>
              <a:t>Responsibility</a:t>
            </a:r>
          </a:p>
          <a:p>
            <a:pPr lvl="1"/>
            <a:r>
              <a:rPr lang="en-US" dirty="0"/>
              <a:t>Employability </a:t>
            </a:r>
            <a:r>
              <a:rPr lang="en-US" dirty="0" smtClean="0"/>
              <a:t>skills</a:t>
            </a:r>
            <a:endParaRPr lang="en-US" dirty="0"/>
          </a:p>
          <a:p>
            <a:r>
              <a:rPr lang="en-US" dirty="0" smtClean="0"/>
              <a:t>Committed teachers learning a whole new approach to teaching and assessment</a:t>
            </a:r>
          </a:p>
          <a:p>
            <a:endParaRPr lang="en-US" dirty="0" smtClean="0"/>
          </a:p>
          <a:p>
            <a:pPr lvl="1"/>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37464555"/>
              </p:ext>
            </p:extLst>
          </p:nvPr>
        </p:nvGraphicFramePr>
        <p:xfrm>
          <a:off x="304800" y="762000"/>
          <a:ext cx="86868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4963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Linkbynet</a:t>
            </a:r>
            <a:r>
              <a:rPr lang="en-US" dirty="0" smtClean="0"/>
              <a:t> </a:t>
            </a:r>
            <a:endParaRPr lang="en-US" dirty="0"/>
          </a:p>
        </p:txBody>
      </p:sp>
      <p:sp>
        <p:nvSpPr>
          <p:cNvPr id="3" name="Content Placeholder 2"/>
          <p:cNvSpPr>
            <a:spLocks noGrp="1"/>
          </p:cNvSpPr>
          <p:nvPr>
            <p:ph idx="1"/>
          </p:nvPr>
        </p:nvSpPr>
        <p:spPr>
          <a:xfrm>
            <a:off x="1066800" y="1371600"/>
            <a:ext cx="7315200" cy="4114800"/>
          </a:xfrm>
        </p:spPr>
        <p:txBody>
          <a:bodyPr/>
          <a:lstStyle/>
          <a:p>
            <a:pPr marL="0" indent="0">
              <a:buNone/>
            </a:pPr>
            <a:r>
              <a:rPr lang="en-US" dirty="0" smtClean="0"/>
              <a:t>“Joe a </a:t>
            </a:r>
            <a:r>
              <a:rPr lang="en-US" dirty="0" err="1" smtClean="0"/>
              <a:t>été</a:t>
            </a:r>
            <a:r>
              <a:rPr lang="en-US" dirty="0" smtClean="0"/>
              <a:t> pendant </a:t>
            </a:r>
            <a:r>
              <a:rPr lang="en-US" dirty="0" err="1" smtClean="0"/>
              <a:t>toute</a:t>
            </a:r>
            <a:r>
              <a:rPr lang="en-US" dirty="0" smtClean="0"/>
              <a:t> la </a:t>
            </a:r>
            <a:r>
              <a:rPr lang="en-US" dirty="0" err="1" smtClean="0"/>
              <a:t>durée</a:t>
            </a:r>
            <a:r>
              <a:rPr lang="en-US" dirty="0" smtClean="0"/>
              <a:t> de son stage, un </a:t>
            </a:r>
            <a:r>
              <a:rPr lang="en-US" dirty="0" err="1" smtClean="0"/>
              <a:t>collaborateur</a:t>
            </a:r>
            <a:r>
              <a:rPr lang="en-US" dirty="0" smtClean="0"/>
              <a:t> </a:t>
            </a:r>
            <a:r>
              <a:rPr lang="en-US" dirty="0" err="1" smtClean="0"/>
              <a:t>très</a:t>
            </a:r>
            <a:r>
              <a:rPr lang="en-US" dirty="0" smtClean="0"/>
              <a:t> </a:t>
            </a:r>
            <a:r>
              <a:rPr lang="en-US" dirty="0" err="1" smtClean="0"/>
              <a:t>sérieux</a:t>
            </a:r>
            <a:r>
              <a:rPr lang="en-US" dirty="0" smtClean="0"/>
              <a:t> et appliqué avec un </a:t>
            </a:r>
            <a:r>
              <a:rPr lang="en-US" dirty="0" err="1" smtClean="0"/>
              <a:t>comportement</a:t>
            </a:r>
            <a:r>
              <a:rPr lang="en-US" dirty="0" smtClean="0"/>
              <a:t> </a:t>
            </a:r>
            <a:r>
              <a:rPr lang="en-US" dirty="0" err="1" smtClean="0"/>
              <a:t>exemplaire</a:t>
            </a:r>
            <a:r>
              <a:rPr lang="en-US" dirty="0" smtClean="0"/>
              <a:t>. Il a </a:t>
            </a:r>
            <a:r>
              <a:rPr lang="en-US" dirty="0" err="1" smtClean="0"/>
              <a:t>su</a:t>
            </a:r>
            <a:r>
              <a:rPr lang="en-US" dirty="0" smtClean="0"/>
              <a:t> </a:t>
            </a:r>
            <a:r>
              <a:rPr lang="en-US" dirty="0" err="1" smtClean="0"/>
              <a:t>accomplir</a:t>
            </a:r>
            <a:r>
              <a:rPr lang="en-US" dirty="0" smtClean="0"/>
              <a:t> </a:t>
            </a:r>
            <a:r>
              <a:rPr lang="en-US" dirty="0" err="1" smtClean="0"/>
              <a:t>toutes</a:t>
            </a:r>
            <a:r>
              <a:rPr lang="en-US" dirty="0" smtClean="0"/>
              <a:t> les missions </a:t>
            </a:r>
            <a:r>
              <a:rPr lang="en-US" dirty="0" err="1" smtClean="0"/>
              <a:t>qu’on</a:t>
            </a:r>
            <a:r>
              <a:rPr lang="en-US" dirty="0" smtClean="0"/>
              <a:t> </a:t>
            </a:r>
            <a:r>
              <a:rPr lang="en-US" dirty="0" err="1" smtClean="0"/>
              <a:t>lui</a:t>
            </a:r>
            <a:r>
              <a:rPr lang="en-US" dirty="0" smtClean="0"/>
              <a:t> a </a:t>
            </a:r>
            <a:r>
              <a:rPr lang="en-US" dirty="0" err="1" smtClean="0"/>
              <a:t>attribuées</a:t>
            </a:r>
            <a:r>
              <a:rPr lang="en-US" dirty="0" smtClean="0"/>
              <a:t> avec brio et </a:t>
            </a:r>
            <a:r>
              <a:rPr lang="en-US" dirty="0" err="1" smtClean="0"/>
              <a:t>ce</a:t>
            </a:r>
            <a:r>
              <a:rPr lang="en-US" dirty="0" smtClean="0"/>
              <a:t> stage, </a:t>
            </a:r>
            <a:r>
              <a:rPr lang="en-US" dirty="0" err="1" smtClean="0"/>
              <a:t>j’éspère</a:t>
            </a:r>
            <a:r>
              <a:rPr lang="en-US" dirty="0" smtClean="0"/>
              <a:t> que ca </a:t>
            </a:r>
            <a:r>
              <a:rPr lang="en-US" dirty="0" err="1" smtClean="0"/>
              <a:t>va</a:t>
            </a:r>
            <a:r>
              <a:rPr lang="en-US" dirty="0" smtClean="0"/>
              <a:t> </a:t>
            </a:r>
            <a:r>
              <a:rPr lang="en-US" dirty="0" err="1" smtClean="0"/>
              <a:t>l’aider</a:t>
            </a:r>
            <a:r>
              <a:rPr lang="en-US" dirty="0" smtClean="0"/>
              <a:t> et le </a:t>
            </a:r>
            <a:r>
              <a:rPr lang="en-US" dirty="0" err="1" smtClean="0"/>
              <a:t>motiver</a:t>
            </a:r>
            <a:r>
              <a:rPr lang="en-US" dirty="0" smtClean="0"/>
              <a:t> a </a:t>
            </a:r>
            <a:r>
              <a:rPr lang="en-US" dirty="0" err="1" smtClean="0"/>
              <a:t>avancer</a:t>
            </a:r>
            <a:r>
              <a:rPr lang="en-US" dirty="0" smtClean="0"/>
              <a:t> </a:t>
            </a:r>
            <a:r>
              <a:rPr lang="en-US" dirty="0" err="1" smtClean="0"/>
              <a:t>dans</a:t>
            </a:r>
            <a:r>
              <a:rPr lang="en-US" dirty="0" smtClean="0"/>
              <a:t> </a:t>
            </a:r>
            <a:r>
              <a:rPr lang="en-US" dirty="0" err="1" smtClean="0"/>
              <a:t>ses</a:t>
            </a:r>
            <a:r>
              <a:rPr lang="en-US" dirty="0" smtClean="0"/>
              <a:t> </a:t>
            </a:r>
            <a:r>
              <a:rPr lang="en-US" dirty="0" err="1" smtClean="0"/>
              <a:t>études</a:t>
            </a:r>
            <a:r>
              <a:rPr lang="en-US" dirty="0" smtClean="0"/>
              <a:t> et </a:t>
            </a:r>
            <a:r>
              <a:rPr lang="en-US" dirty="0" err="1" smtClean="0"/>
              <a:t>sa</a:t>
            </a:r>
            <a:r>
              <a:rPr lang="en-US" dirty="0" smtClean="0"/>
              <a:t> </a:t>
            </a:r>
            <a:r>
              <a:rPr lang="en-US" dirty="0" err="1" smtClean="0"/>
              <a:t>carrière</a:t>
            </a:r>
            <a:r>
              <a:rPr lang="en-US" dirty="0" smtClean="0"/>
              <a:t> </a:t>
            </a:r>
            <a:r>
              <a:rPr lang="en-US" dirty="0" err="1" smtClean="0"/>
              <a:t>professionelle</a:t>
            </a:r>
            <a:r>
              <a:rPr lang="en-US" dirty="0" smtClean="0"/>
              <a:t>. Il a beaucoup de </a:t>
            </a:r>
            <a:r>
              <a:rPr lang="en-US" dirty="0" err="1" smtClean="0"/>
              <a:t>potentiel</a:t>
            </a:r>
            <a:r>
              <a:rPr lang="en-US" dirty="0" smtClean="0"/>
              <a:t> pour y arriver.”</a:t>
            </a:r>
            <a:endParaRPr lang="en-US" dirty="0"/>
          </a:p>
        </p:txBody>
      </p:sp>
    </p:spTree>
    <p:extLst>
      <p:ext uri="{BB962C8B-B14F-4D97-AF65-F5344CB8AC3E}">
        <p14:creationId xmlns:p14="http://schemas.microsoft.com/office/powerpoint/2010/main" val="9103927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cdn.tradingeconomics.com/charts/mauritius-employment-rate.png?s=mauritiusemprat&amp;v=201607041802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37" y="988326"/>
            <a:ext cx="8398126" cy="39114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radingeconomics.com/charts/og.png?url=/mauritius/unemployment-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12" y="1007660"/>
            <a:ext cx="8671109"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799" y="457200"/>
            <a:ext cx="8009063" cy="5262979"/>
          </a:xfrm>
          <a:prstGeom prst="rect">
            <a:avLst/>
          </a:prstGeom>
          <a:solidFill>
            <a:schemeClr val="bg1"/>
          </a:solidFill>
        </p:spPr>
        <p:txBody>
          <a:bodyPr wrap="square" rtlCol="0">
            <a:spAutoFit/>
          </a:bodyPr>
          <a:lstStyle/>
          <a:p>
            <a:pPr algn="l"/>
            <a:endParaRPr lang="en-US" dirty="0"/>
          </a:p>
          <a:p>
            <a:pPr marL="342900" indent="-342900" algn="l">
              <a:buFont typeface="Arial" panose="020B0604020202020204" pitchFamily="34" charset="0"/>
              <a:buChar char="•"/>
            </a:pPr>
            <a:r>
              <a:rPr lang="en-US" dirty="0"/>
              <a:t>Most of the workers (79%) were employees</a:t>
            </a:r>
            <a:r>
              <a:rPr lang="en-US" dirty="0" smtClean="0"/>
              <a: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Among the unemployed, women outnumbered men (26,800 compared to 19,500) though they were generally more qualified</a:t>
            </a:r>
            <a:r>
              <a:rPr lang="en-US" dirty="0" smtClean="0"/>
              <a: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Unemployment rate was highest at the lowest age groups and decreased progressively with increasing age</a:t>
            </a:r>
            <a:r>
              <a:rPr lang="en-US" dirty="0" smtClean="0"/>
              <a: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 </a:t>
            </a:r>
            <a:r>
              <a:rPr lang="en-US" dirty="0"/>
              <a:t>Youth (aged 16 to 24 years) unemployment rate stood at 26.3% (21.6% for male and 32.7% for female).</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298780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Mauritius Telecom</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i="1" dirty="0" smtClean="0"/>
              <a:t>“Has been very participative in discussion with staff and shown good enthusiasm to learn more. Was very proactive on customer interaction.”</a:t>
            </a:r>
            <a:endParaRPr lang="en-US" i="1" dirty="0"/>
          </a:p>
        </p:txBody>
      </p:sp>
    </p:spTree>
    <p:extLst>
      <p:ext uri="{BB962C8B-B14F-4D97-AF65-F5344CB8AC3E}">
        <p14:creationId xmlns:p14="http://schemas.microsoft.com/office/powerpoint/2010/main" val="22866337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Nesco</a:t>
            </a:r>
            <a:r>
              <a:rPr lang="en-US" dirty="0" smtClean="0">
                <a:solidFill>
                  <a:srgbClr val="C00000"/>
                </a:solidFill>
              </a:rPr>
              <a:t> Ltd</a:t>
            </a:r>
            <a:endParaRPr lang="en-US" dirty="0">
              <a:solidFill>
                <a:srgbClr val="C00000"/>
              </a:solidFill>
            </a:endParaRPr>
          </a:p>
        </p:txBody>
      </p:sp>
      <p:sp>
        <p:nvSpPr>
          <p:cNvPr id="3" name="Content Placeholder 2"/>
          <p:cNvSpPr>
            <a:spLocks noGrp="1"/>
          </p:cNvSpPr>
          <p:nvPr>
            <p:ph idx="1"/>
          </p:nvPr>
        </p:nvSpPr>
        <p:spPr/>
        <p:txBody>
          <a:bodyPr/>
          <a:lstStyle/>
          <a:p>
            <a:r>
              <a:rPr lang="en-US" i="1" dirty="0" smtClean="0"/>
              <a:t>“She is a very attentive girl, obedient, shows interest in learning new skills., well groomed, good team player, improving her adaptability to work under pressure.”</a:t>
            </a:r>
            <a:endParaRPr lang="en-US" i="1" dirty="0"/>
          </a:p>
        </p:txBody>
      </p:sp>
    </p:spTree>
    <p:extLst>
      <p:ext uri="{BB962C8B-B14F-4D97-AF65-F5344CB8AC3E}">
        <p14:creationId xmlns:p14="http://schemas.microsoft.com/office/powerpoint/2010/main" val="27098273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Data Communications Ltd</a:t>
            </a:r>
            <a:endParaRPr lang="en-US" dirty="0">
              <a:solidFill>
                <a:srgbClr val="C00000"/>
              </a:solidFill>
            </a:endParaRPr>
          </a:p>
        </p:txBody>
      </p:sp>
      <p:sp>
        <p:nvSpPr>
          <p:cNvPr id="3" name="Content Placeholder 2"/>
          <p:cNvSpPr>
            <a:spLocks noGrp="1"/>
          </p:cNvSpPr>
          <p:nvPr>
            <p:ph idx="1"/>
          </p:nvPr>
        </p:nvSpPr>
        <p:spPr/>
        <p:txBody>
          <a:bodyPr/>
          <a:lstStyle/>
          <a:p>
            <a:r>
              <a:rPr lang="en-US" i="1" dirty="0" smtClean="0"/>
              <a:t>“ Good team player with lots of potential;</a:t>
            </a:r>
          </a:p>
          <a:p>
            <a:r>
              <a:rPr lang="en-US" i="1" dirty="0" smtClean="0"/>
              <a:t>Could gain from being a bit more strict with himself;</a:t>
            </a:r>
          </a:p>
          <a:p>
            <a:r>
              <a:rPr lang="en-US" i="1" dirty="0" smtClean="0"/>
              <a:t>Did his best but stops were he could do more;</a:t>
            </a:r>
          </a:p>
          <a:p>
            <a:r>
              <a:rPr lang="en-US" i="1" dirty="0" smtClean="0"/>
              <a:t>Very good at handling tasks given with no effort.”</a:t>
            </a:r>
          </a:p>
          <a:p>
            <a:endParaRPr lang="en-US" dirty="0"/>
          </a:p>
        </p:txBody>
      </p:sp>
    </p:spTree>
    <p:extLst>
      <p:ext uri="{BB962C8B-B14F-4D97-AF65-F5344CB8AC3E}">
        <p14:creationId xmlns:p14="http://schemas.microsoft.com/office/powerpoint/2010/main" val="13587417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BPML</a:t>
            </a:r>
            <a:endParaRPr lang="en-US" dirty="0">
              <a:solidFill>
                <a:srgbClr val="C00000"/>
              </a:solidFill>
            </a:endParaRPr>
          </a:p>
        </p:txBody>
      </p:sp>
      <p:sp>
        <p:nvSpPr>
          <p:cNvPr id="3" name="Content Placeholder 2"/>
          <p:cNvSpPr>
            <a:spLocks noGrp="1"/>
          </p:cNvSpPr>
          <p:nvPr>
            <p:ph idx="1"/>
          </p:nvPr>
        </p:nvSpPr>
        <p:spPr/>
        <p:txBody>
          <a:bodyPr/>
          <a:lstStyle/>
          <a:p>
            <a:r>
              <a:rPr lang="en-US" i="1" dirty="0" smtClean="0"/>
              <a:t>“</a:t>
            </a:r>
            <a:r>
              <a:rPr lang="en-US" i="1" dirty="0" err="1" smtClean="0"/>
              <a:t>Lakshana</a:t>
            </a:r>
            <a:r>
              <a:rPr lang="en-US" i="1" dirty="0" smtClean="0"/>
              <a:t> has been clever and confident during the placement. She has good analytical skills and was persistent in completing her tasks. She also raised several points that can add value to the information systems at BPML. </a:t>
            </a:r>
            <a:r>
              <a:rPr lang="en-US" i="1" dirty="0" err="1" smtClean="0"/>
              <a:t>Lakshana</a:t>
            </a:r>
            <a:r>
              <a:rPr lang="en-US" i="1" dirty="0" smtClean="0"/>
              <a:t> is well mannered and has been appreciated by the staff.”</a:t>
            </a:r>
            <a:endParaRPr lang="en-US" i="1" dirty="0"/>
          </a:p>
        </p:txBody>
      </p:sp>
    </p:spTree>
    <p:extLst>
      <p:ext uri="{BB962C8B-B14F-4D97-AF65-F5344CB8AC3E}">
        <p14:creationId xmlns:p14="http://schemas.microsoft.com/office/powerpoint/2010/main" val="33329400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Main challenges</a:t>
            </a:r>
            <a:endParaRPr lang="en-US" dirty="0">
              <a:solidFill>
                <a:srgbClr val="C00000"/>
              </a:solidFill>
            </a:endParaRPr>
          </a:p>
        </p:txBody>
      </p:sp>
      <p:sp>
        <p:nvSpPr>
          <p:cNvPr id="3" name="Content Placeholder 2"/>
          <p:cNvSpPr>
            <a:spLocks noGrp="1"/>
          </p:cNvSpPr>
          <p:nvPr>
            <p:ph idx="1"/>
          </p:nvPr>
        </p:nvSpPr>
        <p:spPr>
          <a:xfrm>
            <a:off x="533400" y="914400"/>
            <a:ext cx="8077200" cy="5181600"/>
          </a:xfrm>
        </p:spPr>
        <p:txBody>
          <a:bodyPr/>
          <a:lstStyle/>
          <a:p>
            <a:r>
              <a:rPr lang="en-US" dirty="0" smtClean="0"/>
              <a:t>Not respecting deadlines for the submission of work</a:t>
            </a:r>
          </a:p>
          <a:p>
            <a:r>
              <a:rPr lang="en-US" dirty="0" smtClean="0"/>
              <a:t>Lack of commitment and support from certain heads of schools and teachers</a:t>
            </a:r>
          </a:p>
          <a:p>
            <a:r>
              <a:rPr lang="en-US" dirty="0" smtClean="0"/>
              <a:t>Qualification perceived as being for less academically able students</a:t>
            </a:r>
          </a:p>
          <a:p>
            <a:r>
              <a:rPr lang="en-US" dirty="0" smtClean="0"/>
              <a:t>Absenteeism</a:t>
            </a:r>
          </a:p>
          <a:p>
            <a:r>
              <a:rPr lang="en-US" dirty="0" smtClean="0"/>
              <a:t>Lack of commitment of certain employers</a:t>
            </a:r>
          </a:p>
          <a:p>
            <a:r>
              <a:rPr lang="en-US" dirty="0" smtClean="0"/>
              <a:t>Maintaining link between schools and employers</a:t>
            </a:r>
            <a:endParaRPr lang="en-US" dirty="0"/>
          </a:p>
        </p:txBody>
      </p:sp>
    </p:spTree>
    <p:extLst>
      <p:ext uri="{BB962C8B-B14F-4D97-AF65-F5344CB8AC3E}">
        <p14:creationId xmlns:p14="http://schemas.microsoft.com/office/powerpoint/2010/main" val="1715286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Way forward</a:t>
            </a:r>
            <a:endParaRPr lang="en-US" dirty="0">
              <a:solidFill>
                <a:srgbClr val="C00000"/>
              </a:solidFill>
            </a:endParaRPr>
          </a:p>
        </p:txBody>
      </p:sp>
      <p:sp>
        <p:nvSpPr>
          <p:cNvPr id="3" name="Content Placeholder 2"/>
          <p:cNvSpPr>
            <a:spLocks noGrp="1"/>
          </p:cNvSpPr>
          <p:nvPr>
            <p:ph idx="1"/>
          </p:nvPr>
        </p:nvSpPr>
        <p:spPr>
          <a:xfrm>
            <a:off x="838200" y="1066800"/>
            <a:ext cx="7505700" cy="4600575"/>
          </a:xfrm>
        </p:spPr>
        <p:txBody>
          <a:bodyPr/>
          <a:lstStyle/>
          <a:p>
            <a:r>
              <a:rPr lang="en-US" dirty="0" smtClean="0"/>
              <a:t>Review of pilot schools</a:t>
            </a:r>
          </a:p>
          <a:p>
            <a:r>
              <a:rPr lang="en-US" dirty="0" smtClean="0"/>
              <a:t>Bringing in a scholarship scheme</a:t>
            </a:r>
          </a:p>
          <a:p>
            <a:r>
              <a:rPr lang="en-US" dirty="0" smtClean="0"/>
              <a:t>Review of the work placement periods</a:t>
            </a:r>
          </a:p>
          <a:p>
            <a:r>
              <a:rPr lang="en-US" dirty="0" smtClean="0"/>
              <a:t>Consolidating the team at the MES</a:t>
            </a:r>
          </a:p>
          <a:p>
            <a:r>
              <a:rPr lang="en-US" dirty="0" smtClean="0"/>
              <a:t>Introduction of new strand in the HSC Pro</a:t>
            </a:r>
          </a:p>
          <a:p>
            <a:r>
              <a:rPr lang="en-US" dirty="0" smtClean="0"/>
              <a:t>More training and support</a:t>
            </a:r>
            <a:endParaRPr lang="en-US" dirty="0"/>
          </a:p>
        </p:txBody>
      </p:sp>
    </p:spTree>
    <p:extLst>
      <p:ext uri="{BB962C8B-B14F-4D97-AF65-F5344CB8AC3E}">
        <p14:creationId xmlns:p14="http://schemas.microsoft.com/office/powerpoint/2010/main" val="4072789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solidFill>
                <a:srgbClr val="C00000"/>
              </a:solidFill>
            </a:endParaRPr>
          </a:p>
          <a:p>
            <a:pPr marL="0" indent="0" algn="ctr">
              <a:buNone/>
            </a:pPr>
            <a:endParaRPr lang="en-US" dirty="0">
              <a:solidFill>
                <a:srgbClr val="C00000"/>
              </a:solidFill>
            </a:endParaRPr>
          </a:p>
          <a:p>
            <a:pPr marL="0" indent="0" algn="ctr">
              <a:buNone/>
            </a:pPr>
            <a:r>
              <a:rPr lang="en-US" sz="6000" b="1" dirty="0" smtClean="0">
                <a:solidFill>
                  <a:srgbClr val="C00000"/>
                </a:solidFill>
              </a:rPr>
              <a:t>Thank you</a:t>
            </a:r>
            <a:endParaRPr lang="en-US" sz="6000" b="1" dirty="0">
              <a:solidFill>
                <a:srgbClr val="C00000"/>
              </a:solidFill>
            </a:endParaRPr>
          </a:p>
        </p:txBody>
      </p:sp>
    </p:spTree>
    <p:extLst>
      <p:ext uri="{BB962C8B-B14F-4D97-AF65-F5344CB8AC3E}">
        <p14:creationId xmlns:p14="http://schemas.microsoft.com/office/powerpoint/2010/main" val="5097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Mauritian Education </a:t>
            </a:r>
            <a:r>
              <a:rPr lang="en-US" dirty="0">
                <a:solidFill>
                  <a:srgbClr val="C00000"/>
                </a:solidFill>
              </a:rPr>
              <a:t>S</a:t>
            </a:r>
            <a:r>
              <a:rPr lang="en-US" dirty="0" smtClean="0">
                <a:solidFill>
                  <a:srgbClr val="C00000"/>
                </a:solidFill>
              </a:rPr>
              <a:t>ystem</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Modelled after the British education system</a:t>
            </a:r>
          </a:p>
          <a:p>
            <a:pPr lvl="1"/>
            <a:r>
              <a:rPr lang="en-US" dirty="0" smtClean="0"/>
              <a:t>2 years preprimary</a:t>
            </a:r>
          </a:p>
          <a:p>
            <a:pPr lvl="1"/>
            <a:r>
              <a:rPr lang="en-US" dirty="0" smtClean="0"/>
              <a:t>6 years primary</a:t>
            </a:r>
          </a:p>
          <a:p>
            <a:pPr lvl="1"/>
            <a:r>
              <a:rPr lang="en-US" dirty="0" smtClean="0"/>
              <a:t>7 years secondary</a:t>
            </a:r>
          </a:p>
          <a:p>
            <a:pPr lvl="1"/>
            <a:r>
              <a:rPr lang="en-US" dirty="0" smtClean="0"/>
              <a:t>Post secondary </a:t>
            </a:r>
          </a:p>
          <a:p>
            <a:pPr marL="457200" lvl="1" indent="0">
              <a:buNone/>
            </a:pPr>
            <a:r>
              <a:rPr lang="en-US" dirty="0"/>
              <a:t>	</a:t>
            </a:r>
            <a:r>
              <a:rPr lang="en-US" dirty="0" smtClean="0"/>
              <a:t>education</a:t>
            </a:r>
            <a:endParaRPr lang="en-US" dirty="0"/>
          </a:p>
        </p:txBody>
      </p:sp>
      <p:sp>
        <p:nvSpPr>
          <p:cNvPr id="4" name="Right Brace 3"/>
          <p:cNvSpPr/>
          <p:nvPr/>
        </p:nvSpPr>
        <p:spPr>
          <a:xfrm>
            <a:off x="4765964" y="2653352"/>
            <a:ext cx="381000" cy="2802081"/>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5" name="Oval Callout 4"/>
          <p:cNvSpPr/>
          <p:nvPr/>
        </p:nvSpPr>
        <p:spPr>
          <a:xfrm>
            <a:off x="4765964" y="1693719"/>
            <a:ext cx="4343400" cy="2667000"/>
          </a:xfrm>
          <a:prstGeom prst="wedgeEllipseCallout">
            <a:avLst>
              <a:gd name="adj1" fmla="val -54007"/>
              <a:gd name="adj2" fmla="val 199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Free schooling</a:t>
            </a:r>
          </a:p>
          <a:p>
            <a:pPr algn="ctr"/>
            <a:r>
              <a:rPr lang="en-US" sz="3200" dirty="0" smtClean="0">
                <a:solidFill>
                  <a:schemeClr val="tx1"/>
                </a:solidFill>
              </a:rPr>
              <a:t>Free transport</a:t>
            </a:r>
          </a:p>
          <a:p>
            <a:pPr algn="ctr"/>
            <a:r>
              <a:rPr lang="en-US" sz="3200" dirty="0" smtClean="0">
                <a:solidFill>
                  <a:schemeClr val="tx1"/>
                </a:solidFill>
              </a:rPr>
              <a:t>Free textbooks at primary</a:t>
            </a:r>
            <a:endParaRPr lang="en-US" sz="3200" dirty="0">
              <a:solidFill>
                <a:schemeClr val="tx1"/>
              </a:solidFill>
            </a:endParaRPr>
          </a:p>
        </p:txBody>
      </p:sp>
      <p:sp>
        <p:nvSpPr>
          <p:cNvPr id="7" name="Oval Callout 6"/>
          <p:cNvSpPr/>
          <p:nvPr/>
        </p:nvSpPr>
        <p:spPr>
          <a:xfrm>
            <a:off x="4143662" y="914400"/>
            <a:ext cx="5375564" cy="2895600"/>
          </a:xfrm>
          <a:prstGeom prst="wedgeEllipseCallout">
            <a:avLst>
              <a:gd name="adj1" fmla="val -51868"/>
              <a:gd name="adj2"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Primary exams- CPE</a:t>
            </a:r>
          </a:p>
          <a:p>
            <a:pPr algn="just"/>
            <a:r>
              <a:rPr lang="en-US" sz="3200" dirty="0" smtClean="0">
                <a:solidFill>
                  <a:schemeClr val="tx1"/>
                </a:solidFill>
              </a:rPr>
              <a:t>Pass = secondary Failure = vocational</a:t>
            </a:r>
          </a:p>
          <a:p>
            <a:pPr algn="ctr"/>
            <a:endParaRPr lang="en-US" sz="3200" dirty="0">
              <a:solidFill>
                <a:schemeClr val="tx1"/>
              </a:solidFill>
            </a:endParaRPr>
          </a:p>
        </p:txBody>
      </p:sp>
      <p:sp>
        <p:nvSpPr>
          <p:cNvPr id="6" name="Oval Callout 5"/>
          <p:cNvSpPr/>
          <p:nvPr/>
        </p:nvSpPr>
        <p:spPr>
          <a:xfrm>
            <a:off x="4156362" y="3200400"/>
            <a:ext cx="4953002" cy="3408218"/>
          </a:xfrm>
          <a:prstGeom prst="wedgeEllipseCallout">
            <a:avLst>
              <a:gd name="adj1" fmla="val -59914"/>
              <a:gd name="adj2" fmla="val -295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3 years lower secondary</a:t>
            </a:r>
          </a:p>
          <a:p>
            <a:pPr algn="ctr"/>
            <a:r>
              <a:rPr lang="en-US" sz="2400" dirty="0" smtClean="0">
                <a:solidFill>
                  <a:schemeClr val="tx1"/>
                </a:solidFill>
              </a:rPr>
              <a:t>2 years leading to the School Certificate-  O level - University of Cambridge</a:t>
            </a:r>
          </a:p>
          <a:p>
            <a:pPr algn="ctr"/>
            <a:r>
              <a:rPr lang="en-US" sz="2400" dirty="0" smtClean="0">
                <a:solidFill>
                  <a:schemeClr val="tx1"/>
                </a:solidFill>
              </a:rPr>
              <a:t>2 years leading to </a:t>
            </a:r>
            <a:r>
              <a:rPr lang="en-US" sz="2400" b="1" dirty="0" smtClean="0">
                <a:solidFill>
                  <a:srgbClr val="FF0000"/>
                </a:solidFill>
              </a:rPr>
              <a:t>HSC</a:t>
            </a:r>
          </a:p>
          <a:p>
            <a:pPr algn="ctr"/>
            <a:r>
              <a:rPr lang="en-US" sz="2400" dirty="0" smtClean="0">
                <a:solidFill>
                  <a:schemeClr val="tx1"/>
                </a:solidFill>
              </a:rPr>
              <a:t>A levels - Cambridge</a:t>
            </a:r>
            <a:endParaRPr lang="en-US" sz="24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1126348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Higher School Certificate - HSC</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Exists for more than 50 years</a:t>
            </a:r>
          </a:p>
          <a:p>
            <a:r>
              <a:rPr lang="en-US" dirty="0" smtClean="0"/>
              <a:t>Highly competitive</a:t>
            </a:r>
          </a:p>
          <a:p>
            <a:r>
              <a:rPr lang="en-US" dirty="0" smtClean="0"/>
              <a:t>National laureate/ scholarship scheme</a:t>
            </a:r>
          </a:p>
          <a:p>
            <a:r>
              <a:rPr lang="en-US" dirty="0" smtClean="0"/>
              <a:t>Highly academic</a:t>
            </a:r>
          </a:p>
          <a:p>
            <a:r>
              <a:rPr lang="en-US" dirty="0" err="1" smtClean="0"/>
              <a:t>Recognised</a:t>
            </a:r>
            <a:r>
              <a:rPr lang="en-US" dirty="0" smtClean="0"/>
              <a:t> worldwide</a:t>
            </a:r>
          </a:p>
          <a:p>
            <a:r>
              <a:rPr lang="en-US" dirty="0" smtClean="0"/>
              <a:t>Prepares students for the University </a:t>
            </a:r>
          </a:p>
        </p:txBody>
      </p:sp>
    </p:spTree>
    <p:extLst>
      <p:ext uri="{BB962C8B-B14F-4D97-AF65-F5344CB8AC3E}">
        <p14:creationId xmlns:p14="http://schemas.microsoft.com/office/powerpoint/2010/main" val="3406430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950032" y="2735863"/>
            <a:ext cx="3222168" cy="461665"/>
          </a:xfrm>
          <a:prstGeom prst="rect">
            <a:avLst/>
          </a:prstGeom>
          <a:noFill/>
        </p:spPr>
        <p:txBody>
          <a:bodyPr wrap="square" rtlCol="0">
            <a:spAutoFit/>
          </a:bodyPr>
          <a:lstStyle/>
          <a:p>
            <a:r>
              <a:rPr lang="en-GB" dirty="0" smtClean="0">
                <a:solidFill>
                  <a:srgbClr val="C00000"/>
                </a:solidFill>
              </a:rPr>
              <a:t>Out of 8500 </a:t>
            </a:r>
            <a:r>
              <a:rPr lang="en-GB" smtClean="0">
                <a:solidFill>
                  <a:srgbClr val="C00000"/>
                </a:solidFill>
              </a:rPr>
              <a:t>+ (1500</a:t>
            </a:r>
            <a:r>
              <a:rPr lang="en-GB" dirty="0" smtClean="0">
                <a:solidFill>
                  <a:srgbClr val="C00000"/>
                </a:solidFill>
              </a:rPr>
              <a:t>) </a:t>
            </a:r>
            <a:endParaRPr lang="en-GB" dirty="0">
              <a:solidFill>
                <a:srgbClr val="C00000"/>
              </a:solidFill>
            </a:endParaRPr>
          </a:p>
        </p:txBody>
      </p:sp>
      <p:sp>
        <p:nvSpPr>
          <p:cNvPr id="2" name="Title 1"/>
          <p:cNvSpPr>
            <a:spLocks noGrp="1"/>
          </p:cNvSpPr>
          <p:nvPr>
            <p:ph type="title"/>
          </p:nvPr>
        </p:nvSpPr>
        <p:spPr/>
        <p:txBody>
          <a:bodyPr/>
          <a:lstStyle/>
          <a:p>
            <a:r>
              <a:rPr lang="en-US" sz="4000" dirty="0" smtClean="0">
                <a:solidFill>
                  <a:srgbClr val="C00000"/>
                </a:solidFill>
              </a:rPr>
              <a:t>End of Secondary Cycle Education</a:t>
            </a:r>
            <a:endParaRPr lang="en-US" sz="4000" dirty="0">
              <a:solidFill>
                <a:srgbClr val="C00000"/>
              </a:solidFill>
            </a:endParaRPr>
          </a:p>
        </p:txBody>
      </p:sp>
      <p:grpSp>
        <p:nvGrpSpPr>
          <p:cNvPr id="3" name="Group 6"/>
          <p:cNvGrpSpPr/>
          <p:nvPr/>
        </p:nvGrpSpPr>
        <p:grpSpPr>
          <a:xfrm>
            <a:off x="228600" y="1600200"/>
            <a:ext cx="2743200" cy="2667016"/>
            <a:chOff x="4800599" y="1828800"/>
            <a:chExt cx="1925052" cy="1726406"/>
          </a:xfrm>
        </p:grpSpPr>
        <p:sp>
          <p:nvSpPr>
            <p:cNvPr id="5" name="Oval 4"/>
            <p:cNvSpPr/>
            <p:nvPr/>
          </p:nvSpPr>
          <p:spPr bwMode="auto">
            <a:xfrm>
              <a:off x="4800599" y="1828800"/>
              <a:ext cx="1925052" cy="172640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30722" name="Picture 2" descr="http://cdn2-b.examiner.com/sites/default/files/styles/image_content_width/hash/7b/f5/12_30_Young-Adults-clipart_opt.jpg"/>
            <p:cNvPicPr>
              <a:picLocks noChangeAspect="1" noChangeArrowheads="1"/>
            </p:cNvPicPr>
            <p:nvPr/>
          </p:nvPicPr>
          <p:blipFill>
            <a:blip r:embed="rId3" cstate="print"/>
            <a:srcRect/>
            <a:stretch>
              <a:fillRect/>
            </a:stretch>
          </p:blipFill>
          <p:spPr bwMode="auto">
            <a:xfrm>
              <a:off x="5081335" y="2118254"/>
              <a:ext cx="1363579" cy="1120232"/>
            </a:xfrm>
            <a:prstGeom prst="rect">
              <a:avLst/>
            </a:prstGeom>
          </p:spPr>
          <p:style>
            <a:lnRef idx="1">
              <a:schemeClr val="dk1"/>
            </a:lnRef>
            <a:fillRef idx="2">
              <a:schemeClr val="dk1"/>
            </a:fillRef>
            <a:effectRef idx="1">
              <a:schemeClr val="dk1"/>
            </a:effectRef>
            <a:fontRef idx="minor">
              <a:schemeClr val="dk1"/>
            </a:fontRef>
          </p:style>
        </p:pic>
      </p:grpSp>
      <p:sp>
        <p:nvSpPr>
          <p:cNvPr id="8" name="Striped Right Arrow 7"/>
          <p:cNvSpPr/>
          <p:nvPr/>
        </p:nvSpPr>
        <p:spPr bwMode="auto">
          <a:xfrm rot="20433598">
            <a:off x="2720565" y="1599599"/>
            <a:ext cx="752374" cy="499229"/>
          </a:xfrm>
          <a:prstGeom prst="stripedRightArrow">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Striped Right Arrow 10"/>
          <p:cNvSpPr/>
          <p:nvPr/>
        </p:nvSpPr>
        <p:spPr bwMode="auto">
          <a:xfrm>
            <a:off x="5976584" y="1447800"/>
            <a:ext cx="685800" cy="457200"/>
          </a:xfrm>
          <a:prstGeom prst="stripedRightArrow">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Striped Right Arrow 12"/>
          <p:cNvSpPr/>
          <p:nvPr/>
        </p:nvSpPr>
        <p:spPr bwMode="auto">
          <a:xfrm rot="1330846">
            <a:off x="2878057" y="3553119"/>
            <a:ext cx="747152" cy="457200"/>
          </a:xfrm>
          <a:prstGeom prst="stripedRightArrow">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3620072" y="1219200"/>
            <a:ext cx="21336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Higher</a:t>
            </a:r>
            <a:r>
              <a:rPr kumimoji="0" lang="en-US" sz="2000" b="0" i="0" u="none" strike="noStrike" cap="none" normalizeH="0" dirty="0" smtClean="0">
                <a:ln>
                  <a:noFill/>
                </a:ln>
                <a:solidFill>
                  <a:schemeClr val="tx1"/>
                </a:solidFill>
                <a:effectLst/>
                <a:latin typeface="Arial" charset="0"/>
              </a:rPr>
              <a:t> School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1"/>
                </a:solidFill>
                <a:effectLst/>
                <a:latin typeface="Arial" charset="0"/>
              </a:rPr>
              <a:t>Certificate </a:t>
            </a:r>
            <a:r>
              <a:rPr lang="en-US" sz="2000" baseline="0" dirty="0" smtClean="0">
                <a:solidFill>
                  <a:schemeClr val="tx1"/>
                </a:solidFill>
                <a:latin typeface="Arial" charset="0"/>
              </a:rPr>
              <a:t>(HSC)</a:t>
            </a:r>
            <a:endParaRPr kumimoji="0" lang="en-US" sz="2000" b="0" i="0" u="none" strike="noStrike" cap="none" normalizeH="0" baseline="0" dirty="0" smtClean="0">
              <a:ln>
                <a:noFill/>
              </a:ln>
              <a:solidFill>
                <a:schemeClr val="tx1"/>
              </a:solidFill>
              <a:effectLst/>
              <a:latin typeface="Arial" charset="0"/>
            </a:endParaRPr>
          </a:p>
        </p:txBody>
      </p:sp>
      <p:sp>
        <p:nvSpPr>
          <p:cNvPr id="15" name="Rounded Rectangle 14"/>
          <p:cNvSpPr/>
          <p:nvPr/>
        </p:nvSpPr>
        <p:spPr bwMode="auto">
          <a:xfrm>
            <a:off x="3733800" y="3505200"/>
            <a:ext cx="2057400" cy="838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t>
            </a:r>
            <a:r>
              <a:rPr kumimoji="0" lang="en-US" sz="2000" b="0" i="0" u="none" strike="noStrike" cap="none" normalizeH="0" dirty="0" smtClean="0">
                <a:ln>
                  <a:noFill/>
                </a:ln>
                <a:solidFill>
                  <a:schemeClr val="tx1"/>
                </a:solidFill>
                <a:effectLst/>
                <a:latin typeface="Arial" charset="0"/>
              </a:rPr>
              <a:t>SC Professional</a:t>
            </a:r>
          </a:p>
          <a:p>
            <a:pPr marL="0" marR="0" indent="0" algn="ctr" defTabSz="914400" rtl="0" eaLnBrk="1" fontAlgn="base" latinLnBrk="0" hangingPunct="1">
              <a:lnSpc>
                <a:spcPct val="100000"/>
              </a:lnSpc>
              <a:spcBef>
                <a:spcPct val="0"/>
              </a:spcBef>
              <a:spcAft>
                <a:spcPct val="0"/>
              </a:spcAft>
              <a:buClrTx/>
              <a:buSzTx/>
              <a:buFontTx/>
              <a:buNone/>
              <a:tabLst/>
            </a:pPr>
            <a:r>
              <a:rPr lang="en-US" sz="2000" baseline="0" dirty="0" smtClean="0">
                <a:solidFill>
                  <a:schemeClr val="tx1"/>
                </a:solidFill>
                <a:latin typeface="Arial" charset="0"/>
              </a:rPr>
              <a:t>(HSC Pro)</a:t>
            </a:r>
            <a:endParaRPr kumimoji="0" lang="en-US" sz="2000" b="0" i="0" u="none" strike="noStrike" cap="none" normalizeH="0" baseline="0" dirty="0" smtClean="0">
              <a:ln>
                <a:noFill/>
              </a:ln>
              <a:solidFill>
                <a:schemeClr val="tx1"/>
              </a:solidFill>
              <a:effectLst/>
              <a:latin typeface="Arial" charset="0"/>
            </a:endParaRPr>
          </a:p>
        </p:txBody>
      </p:sp>
      <p:pic>
        <p:nvPicPr>
          <p:cNvPr id="30724" name="Picture 4" descr="http://t3.gstatic.com/images?q=tbn:ANd9GcR8DyRQJvVo3yip9NTm1k2hTpSJGmS6eAmQsAyAkF11_xZjvz82BQ"/>
          <p:cNvPicPr>
            <a:picLocks noChangeAspect="1" noChangeArrowheads="1"/>
          </p:cNvPicPr>
          <p:nvPr/>
        </p:nvPicPr>
        <p:blipFill>
          <a:blip r:embed="rId4" cstate="print"/>
          <a:srcRect/>
          <a:stretch>
            <a:fillRect/>
          </a:stretch>
        </p:blipFill>
        <p:spPr bwMode="auto">
          <a:xfrm>
            <a:off x="6730998" y="1066800"/>
            <a:ext cx="2116016" cy="1447800"/>
          </a:xfrm>
          <a:prstGeom prst="rect">
            <a:avLst/>
          </a:prstGeom>
          <a:noFill/>
        </p:spPr>
      </p:pic>
      <p:pic>
        <p:nvPicPr>
          <p:cNvPr id="30726" name="Picture 6" descr="http://applicationdevelopmentproducts.files.wordpress.com/2009/06/clipart_of_25024_smjpg_2.jpg?w=455"/>
          <p:cNvPicPr>
            <a:picLocks noChangeAspect="1" noChangeArrowheads="1"/>
          </p:cNvPicPr>
          <p:nvPr/>
        </p:nvPicPr>
        <p:blipFill>
          <a:blip r:embed="rId5" cstate="print"/>
          <a:srcRect/>
          <a:stretch>
            <a:fillRect/>
          </a:stretch>
        </p:blipFill>
        <p:spPr bwMode="auto">
          <a:xfrm>
            <a:off x="6705600" y="2914936"/>
            <a:ext cx="1752600" cy="1752600"/>
          </a:xfrm>
          <a:prstGeom prst="rect">
            <a:avLst/>
          </a:prstGeom>
          <a:noFill/>
        </p:spPr>
      </p:pic>
      <p:cxnSp>
        <p:nvCxnSpPr>
          <p:cNvPr id="20" name="Straight Arrow Connector 19"/>
          <p:cNvCxnSpPr/>
          <p:nvPr/>
        </p:nvCxnSpPr>
        <p:spPr bwMode="auto">
          <a:xfrm>
            <a:off x="5486400" y="4343400"/>
            <a:ext cx="693295" cy="457200"/>
          </a:xfrm>
          <a:prstGeom prst="straightConnector1">
            <a:avLst/>
          </a:prstGeom>
          <a:ln>
            <a:solidFill>
              <a:srgbClr val="C00000"/>
            </a:solidFill>
            <a:prstDash val="sys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6" name="Oval 25"/>
          <p:cNvSpPr/>
          <p:nvPr/>
        </p:nvSpPr>
        <p:spPr bwMode="auto">
          <a:xfrm>
            <a:off x="3096204" y="4830580"/>
            <a:ext cx="2362200" cy="9144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School-based</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component</a:t>
            </a:r>
            <a:endParaRPr kumimoji="0" lang="en-US" sz="2000" b="0" i="0" u="none" strike="noStrike" cap="none" normalizeH="0" baseline="0" dirty="0" smtClean="0">
              <a:ln>
                <a:noFill/>
              </a:ln>
              <a:solidFill>
                <a:schemeClr val="tx1"/>
              </a:solidFill>
              <a:effectLst/>
              <a:latin typeface="Arial" charset="0"/>
            </a:endParaRPr>
          </a:p>
        </p:txBody>
      </p:sp>
      <p:sp>
        <p:nvSpPr>
          <p:cNvPr id="27" name="Oval 26"/>
          <p:cNvSpPr/>
          <p:nvPr/>
        </p:nvSpPr>
        <p:spPr bwMode="auto">
          <a:xfrm>
            <a:off x="6023216" y="4730513"/>
            <a:ext cx="2438400" cy="9144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latin typeface="Arial" charset="0"/>
              </a:rPr>
              <a:t>Workplace</a:t>
            </a:r>
            <a:r>
              <a:rPr kumimoji="0" lang="en-US" sz="2000" b="0" i="0" u="none" strike="noStrike" cap="none" normalizeH="0" baseline="0" dirty="0" smtClean="0">
                <a:ln>
                  <a:noFill/>
                </a:ln>
                <a:solidFill>
                  <a:schemeClr val="tx1"/>
                </a:solidFill>
                <a:effectLst/>
                <a:latin typeface="Arial" charset="0"/>
              </a:rPr>
              <a:t>-based</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component</a:t>
            </a:r>
            <a:endParaRPr kumimoji="0" lang="en-US" sz="2000" b="0" i="0" u="none" strike="noStrike" cap="none" normalizeH="0" baseline="0" dirty="0" smtClean="0">
              <a:ln>
                <a:noFill/>
              </a:ln>
              <a:solidFill>
                <a:schemeClr val="tx1"/>
              </a:solidFill>
              <a:effectLst/>
              <a:latin typeface="Arial" charset="0"/>
            </a:endParaRPr>
          </a:p>
        </p:txBody>
      </p:sp>
      <p:cxnSp>
        <p:nvCxnSpPr>
          <p:cNvPr id="23" name="Straight Arrow Connector 22"/>
          <p:cNvCxnSpPr/>
          <p:nvPr/>
        </p:nvCxnSpPr>
        <p:spPr bwMode="auto">
          <a:xfrm flipV="1">
            <a:off x="5744266" y="2209800"/>
            <a:ext cx="1447800" cy="1295400"/>
          </a:xfrm>
          <a:prstGeom prst="straightConnector1">
            <a:avLst/>
          </a:prstGeom>
          <a:gradFill rotWithShape="1">
            <a:gsLst>
              <a:gs pos="0">
                <a:schemeClr val="bg2">
                  <a:gamma/>
                  <a:tint val="26667"/>
                  <a:invGamma/>
                </a:schemeClr>
              </a:gs>
              <a:gs pos="100000">
                <a:schemeClr val="bg2">
                  <a:alpha val="14999"/>
                </a:schemeClr>
              </a:gs>
            </a:gsLst>
            <a:lin ang="5400000" scaled="1"/>
          </a:gradFill>
          <a:ln w="50800" cap="flat" cmpd="sng" algn="ctr">
            <a:solidFill>
              <a:srgbClr val="C00000"/>
            </a:solidFill>
            <a:prstDash val="sysDash"/>
            <a:round/>
            <a:headEnd type="none" w="med" len="med"/>
            <a:tailEnd type="arrow"/>
          </a:ln>
          <a:effectLst/>
        </p:spPr>
      </p:cxnSp>
      <p:sp>
        <p:nvSpPr>
          <p:cNvPr id="36" name="Striped Right Arrow 35"/>
          <p:cNvSpPr/>
          <p:nvPr/>
        </p:nvSpPr>
        <p:spPr bwMode="auto">
          <a:xfrm>
            <a:off x="6023216" y="3664432"/>
            <a:ext cx="606184" cy="457200"/>
          </a:xfrm>
          <a:prstGeom prst="stripedRightArrow">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21" name="Straight Arrow Connector 20"/>
          <p:cNvCxnSpPr/>
          <p:nvPr/>
        </p:nvCxnSpPr>
        <p:spPr bwMode="auto">
          <a:xfrm flipH="1">
            <a:off x="4277304" y="4373380"/>
            <a:ext cx="272818" cy="457200"/>
          </a:xfrm>
          <a:prstGeom prst="straightConnector1">
            <a:avLst/>
          </a:prstGeom>
          <a:ln>
            <a:solidFill>
              <a:srgbClr val="C00000"/>
            </a:solidFill>
            <a:prstDash val="sys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8" name="TextBox 27"/>
          <p:cNvSpPr txBox="1"/>
          <p:nvPr/>
        </p:nvSpPr>
        <p:spPr>
          <a:xfrm>
            <a:off x="838200" y="1066800"/>
            <a:ext cx="1676400" cy="461665"/>
          </a:xfrm>
          <a:prstGeom prst="rect">
            <a:avLst/>
          </a:prstGeom>
          <a:noFill/>
        </p:spPr>
        <p:txBody>
          <a:bodyPr wrap="square" rtlCol="0">
            <a:spAutoFit/>
          </a:bodyPr>
          <a:lstStyle/>
          <a:p>
            <a:r>
              <a:rPr lang="en-GB" dirty="0" smtClean="0">
                <a:solidFill>
                  <a:srgbClr val="C00000"/>
                </a:solidFill>
              </a:rPr>
              <a:t>16 000 </a:t>
            </a:r>
            <a:endParaRPr lang="en-GB" dirty="0">
              <a:solidFill>
                <a:srgbClr val="C00000"/>
              </a:solidFill>
            </a:endParaRPr>
          </a:p>
        </p:txBody>
      </p:sp>
      <p:sp>
        <p:nvSpPr>
          <p:cNvPr id="29" name="TextBox 28"/>
          <p:cNvSpPr txBox="1"/>
          <p:nvPr/>
        </p:nvSpPr>
        <p:spPr>
          <a:xfrm>
            <a:off x="3124200" y="762000"/>
            <a:ext cx="3222168" cy="461665"/>
          </a:xfrm>
          <a:prstGeom prst="rect">
            <a:avLst/>
          </a:prstGeom>
          <a:noFill/>
        </p:spPr>
        <p:txBody>
          <a:bodyPr wrap="square" rtlCol="0">
            <a:spAutoFit/>
          </a:bodyPr>
          <a:lstStyle/>
          <a:p>
            <a:r>
              <a:rPr lang="en-GB" dirty="0" smtClean="0">
                <a:solidFill>
                  <a:srgbClr val="C00000"/>
                </a:solidFill>
              </a:rPr>
              <a:t>11 000</a:t>
            </a:r>
            <a:endParaRPr lang="en-GB" dirty="0">
              <a:solidFill>
                <a:srgbClr val="C00000"/>
              </a:solidFill>
            </a:endParaRPr>
          </a:p>
        </p:txBody>
      </p:sp>
      <p:sp>
        <p:nvSpPr>
          <p:cNvPr id="31" name="TextBox 30"/>
          <p:cNvSpPr txBox="1"/>
          <p:nvPr/>
        </p:nvSpPr>
        <p:spPr>
          <a:xfrm>
            <a:off x="3320154" y="2188027"/>
            <a:ext cx="2819400" cy="461665"/>
          </a:xfrm>
          <a:prstGeom prst="rect">
            <a:avLst/>
          </a:prstGeom>
          <a:noFill/>
        </p:spPr>
        <p:txBody>
          <a:bodyPr wrap="square" rtlCol="0">
            <a:spAutoFit/>
          </a:bodyPr>
          <a:lstStyle/>
          <a:p>
            <a:r>
              <a:rPr lang="en-GB" dirty="0" smtClean="0">
                <a:solidFill>
                  <a:srgbClr val="C00000"/>
                </a:solidFill>
              </a:rPr>
              <a:t>2 500 compete </a:t>
            </a:r>
            <a:endParaRPr lang="en-GB" dirty="0">
              <a:solidFill>
                <a:srgbClr val="C00000"/>
              </a:solidFill>
            </a:endParaRPr>
          </a:p>
        </p:txBody>
      </p:sp>
      <p:sp>
        <p:nvSpPr>
          <p:cNvPr id="4" name="Down Arrow 3"/>
          <p:cNvSpPr/>
          <p:nvPr/>
        </p:nvSpPr>
        <p:spPr bwMode="auto">
          <a:xfrm>
            <a:off x="1066800" y="6248400"/>
            <a:ext cx="484632" cy="978408"/>
          </a:xfrm>
          <a:prstGeom prst="down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Striped Right Arrow 23"/>
          <p:cNvSpPr/>
          <p:nvPr/>
        </p:nvSpPr>
        <p:spPr bwMode="auto">
          <a:xfrm rot="5400000">
            <a:off x="1192895" y="4180232"/>
            <a:ext cx="747152" cy="457200"/>
          </a:xfrm>
          <a:prstGeom prst="stripedRightArrow">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5" name="Rounded Rectangle 24"/>
          <p:cNvSpPr/>
          <p:nvPr/>
        </p:nvSpPr>
        <p:spPr bwMode="auto">
          <a:xfrm>
            <a:off x="326835" y="4782408"/>
            <a:ext cx="2548033"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C00000"/>
                </a:solidFill>
                <a:latin typeface="Arial" charset="0"/>
              </a:rPr>
              <a:t>1500</a:t>
            </a:r>
            <a:r>
              <a:rPr lang="en-US" sz="2000" dirty="0" smtClean="0">
                <a:solidFill>
                  <a:schemeClr val="tx1"/>
                </a:solidFill>
                <a:latin typeface="Arial" charset="0"/>
              </a:rPr>
              <a:t> successful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latin typeface="Arial" charset="0"/>
              </a:rPr>
              <a:t>candidates drop out </a:t>
            </a:r>
            <a:endParaRPr kumimoji="0" lang="en-US" sz="20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1187296" y="1488626"/>
            <a:ext cx="728271" cy="461665"/>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Tree>
    <p:extLst>
      <p:ext uri="{BB962C8B-B14F-4D97-AF65-F5344CB8AC3E}">
        <p14:creationId xmlns:p14="http://schemas.microsoft.com/office/powerpoint/2010/main" val="87811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30724"/>
                                        </p:tgtEl>
                                        <p:attrNameLst>
                                          <p:attrName>style.visibility</p:attrName>
                                        </p:attrNameLst>
                                      </p:cBhvr>
                                      <p:to>
                                        <p:strVal val="visible"/>
                                      </p:to>
                                    </p:set>
                                    <p:animEffect transition="in" filter="dissolve">
                                      <p:cBhvr>
                                        <p:cTn id="36" dur="500"/>
                                        <p:tgtEl>
                                          <p:spTgt spid="30724"/>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ox(in)">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ox(i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nodeType="withEffect">
                                  <p:stCondLst>
                                    <p:cond delay="0"/>
                                  </p:stCondLst>
                                  <p:childTnLst>
                                    <p:set>
                                      <p:cBhvr>
                                        <p:cTn id="62" dur="1" fill="hold">
                                          <p:stCondLst>
                                            <p:cond delay="0"/>
                                          </p:stCondLst>
                                        </p:cTn>
                                        <p:tgtEl>
                                          <p:spTgt spid="30726"/>
                                        </p:tgtEl>
                                        <p:attrNameLst>
                                          <p:attrName>style.visibility</p:attrName>
                                        </p:attrNameLst>
                                      </p:cBhvr>
                                      <p:to>
                                        <p:strVal val="visible"/>
                                      </p:to>
                                    </p:set>
                                    <p:animEffect transition="in" filter="dissolve">
                                      <p:cBhvr>
                                        <p:cTn id="63" dur="500"/>
                                        <p:tgtEl>
                                          <p:spTgt spid="3072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xit" presetSubtype="0" fill="hold" nodeType="clickEffect">
                                  <p:stCondLst>
                                    <p:cond delay="0"/>
                                  </p:stCondLst>
                                  <p:childTnLst>
                                    <p:anim calcmode="lin" valueType="num">
                                      <p:cBhvr>
                                        <p:cTn id="72" dur="500"/>
                                        <p:tgtEl>
                                          <p:spTgt spid="23"/>
                                        </p:tgtEl>
                                        <p:attrNameLst>
                                          <p:attrName>ppt_w</p:attrName>
                                        </p:attrNameLst>
                                      </p:cBhvr>
                                      <p:tavLst>
                                        <p:tav tm="0">
                                          <p:val>
                                            <p:strVal val="ppt_w"/>
                                          </p:val>
                                        </p:tav>
                                        <p:tav tm="100000">
                                          <p:val>
                                            <p:fltVal val="0"/>
                                          </p:val>
                                        </p:tav>
                                      </p:tavLst>
                                    </p:anim>
                                    <p:anim calcmode="lin" valueType="num">
                                      <p:cBhvr>
                                        <p:cTn id="73" dur="500"/>
                                        <p:tgtEl>
                                          <p:spTgt spid="23"/>
                                        </p:tgtEl>
                                        <p:attrNameLst>
                                          <p:attrName>ppt_h</p:attrName>
                                        </p:attrNameLst>
                                      </p:cBhvr>
                                      <p:tavLst>
                                        <p:tav tm="0">
                                          <p:val>
                                            <p:strVal val="ppt_h"/>
                                          </p:val>
                                        </p:tav>
                                        <p:tav tm="100000">
                                          <p:val>
                                            <p:fltVal val="0"/>
                                          </p:val>
                                        </p:tav>
                                      </p:tavLst>
                                    </p:anim>
                                    <p:animEffect transition="out" filter="fade">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dissolve">
                                      <p:cBhvr>
                                        <p:cTn id="80" dur="500"/>
                                        <p:tgtEl>
                                          <p:spTgt spid="21"/>
                                        </p:tgtEl>
                                      </p:cBhvr>
                                    </p:animEffect>
                                  </p:childTnLst>
                                </p:cTn>
                              </p:par>
                              <p:par>
                                <p:cTn id="81" presetID="9"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dissolve">
                                      <p:cBhvr>
                                        <p:cTn id="83" dur="500"/>
                                        <p:tgtEl>
                                          <p:spTgt spid="20"/>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dissolve">
                                      <p:cBhvr>
                                        <p:cTn id="86" dur="500"/>
                                        <p:tgtEl>
                                          <p:spTgt spid="2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dissolve">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animBg="1"/>
      <p:bldP spid="11" grpId="0" animBg="1"/>
      <p:bldP spid="13" grpId="0" animBg="1"/>
      <p:bldP spid="14" grpId="0" animBg="1"/>
      <p:bldP spid="15" grpId="0" animBg="1"/>
      <p:bldP spid="26" grpId="0" animBg="1"/>
      <p:bldP spid="27" grpId="0" animBg="1"/>
      <p:bldP spid="36" grpId="0" animBg="1"/>
      <p:bldP spid="28" grpId="0"/>
      <p:bldP spid="29" grpId="0"/>
      <p:bldP spid="31" grpId="0"/>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0" y="87085"/>
            <a:ext cx="8686800" cy="533400"/>
          </a:xfrm>
        </p:spPr>
        <p:txBody>
          <a:bodyPr/>
          <a:lstStyle/>
          <a:p>
            <a:r>
              <a:rPr lang="en-US" sz="3200" dirty="0" smtClean="0">
                <a:solidFill>
                  <a:srgbClr val="C00000"/>
                </a:solidFill>
              </a:rPr>
              <a:t>What do our students do after their HSC?</a:t>
            </a:r>
            <a:endParaRPr lang="en-US" sz="3200" dirty="0">
              <a:solidFill>
                <a:srgbClr val="C00000"/>
              </a:solidFill>
            </a:endParaRPr>
          </a:p>
        </p:txBody>
      </p:sp>
      <p:sp>
        <p:nvSpPr>
          <p:cNvPr id="5" name="Content Placeholder 5"/>
          <p:cNvSpPr>
            <a:spLocks noGrp="1"/>
          </p:cNvSpPr>
          <p:nvPr>
            <p:ph idx="1"/>
          </p:nvPr>
        </p:nvSpPr>
        <p:spPr>
          <a:xfrm>
            <a:off x="609600" y="1371600"/>
            <a:ext cx="8115300" cy="4114800"/>
          </a:xfrm>
        </p:spPr>
        <p:txBody>
          <a:bodyPr/>
          <a:lstStyle/>
          <a:p>
            <a:pPr marL="0" indent="0" algn="ctr">
              <a:buNone/>
            </a:pPr>
            <a:r>
              <a:rPr lang="en-US" dirty="0" smtClean="0"/>
              <a:t>After HSC (an initial population of 11000)</a:t>
            </a:r>
          </a:p>
          <a:p>
            <a:pPr marL="0" indent="0">
              <a:buNone/>
            </a:pPr>
            <a:r>
              <a:rPr lang="en-US" dirty="0" smtClean="0"/>
              <a:t>			</a:t>
            </a:r>
          </a:p>
        </p:txBody>
      </p:sp>
      <p:sp>
        <p:nvSpPr>
          <p:cNvPr id="6" name="Down Arrow 5"/>
          <p:cNvSpPr/>
          <p:nvPr/>
        </p:nvSpPr>
        <p:spPr bwMode="auto">
          <a:xfrm>
            <a:off x="6172200" y="1905000"/>
            <a:ext cx="381000" cy="838200"/>
          </a:xfrm>
          <a:prstGeom prst="downArrow">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876800" y="2743200"/>
            <a:ext cx="3352800" cy="830997"/>
          </a:xfrm>
          <a:prstGeom prst="rect">
            <a:avLst/>
          </a:prstGeom>
          <a:noFill/>
        </p:spPr>
        <p:txBody>
          <a:bodyPr wrap="square" rtlCol="0">
            <a:spAutoFit/>
          </a:bodyPr>
          <a:lstStyle/>
          <a:p>
            <a:r>
              <a:rPr lang="en-US" dirty="0" smtClean="0"/>
              <a:t>8 800 students are successful </a:t>
            </a:r>
            <a:endParaRPr lang="en-US" dirty="0"/>
          </a:p>
        </p:txBody>
      </p:sp>
      <p:sp>
        <p:nvSpPr>
          <p:cNvPr id="8" name="Down Arrow 7"/>
          <p:cNvSpPr/>
          <p:nvPr/>
        </p:nvSpPr>
        <p:spPr bwMode="auto">
          <a:xfrm rot="20524908">
            <a:off x="7011524" y="3573234"/>
            <a:ext cx="381000" cy="968751"/>
          </a:xfrm>
          <a:prstGeom prst="downArrow">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rot="2321553">
            <a:off x="5406749" y="3390939"/>
            <a:ext cx="381000" cy="1269084"/>
          </a:xfrm>
          <a:prstGeom prst="downArrow">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752537" y="4472870"/>
            <a:ext cx="2452142" cy="1200329"/>
          </a:xfrm>
          <a:prstGeom prst="rect">
            <a:avLst/>
          </a:prstGeom>
          <a:noFill/>
        </p:spPr>
        <p:txBody>
          <a:bodyPr wrap="square" rtlCol="0">
            <a:spAutoFit/>
          </a:bodyPr>
          <a:lstStyle/>
          <a:p>
            <a:r>
              <a:rPr lang="en-US" dirty="0" smtClean="0"/>
              <a:t>4000 students go for higher studies</a:t>
            </a:r>
            <a:endParaRPr lang="en-US" dirty="0"/>
          </a:p>
        </p:txBody>
      </p:sp>
      <p:sp>
        <p:nvSpPr>
          <p:cNvPr id="11" name="TextBox 10"/>
          <p:cNvSpPr txBox="1"/>
          <p:nvPr/>
        </p:nvSpPr>
        <p:spPr>
          <a:xfrm>
            <a:off x="6412853" y="4579203"/>
            <a:ext cx="2590800" cy="830997"/>
          </a:xfrm>
          <a:prstGeom prst="rect">
            <a:avLst/>
          </a:prstGeom>
          <a:noFill/>
        </p:spPr>
        <p:txBody>
          <a:bodyPr wrap="square" rtlCol="0">
            <a:spAutoFit/>
          </a:bodyPr>
          <a:lstStyle/>
          <a:p>
            <a:r>
              <a:rPr lang="en-US" dirty="0" smtClean="0"/>
              <a:t>4800 students go for employment</a:t>
            </a:r>
            <a:endParaRPr lang="en-US" dirty="0"/>
          </a:p>
        </p:txBody>
      </p:sp>
      <p:sp>
        <p:nvSpPr>
          <p:cNvPr id="12" name="Down Arrow 11"/>
          <p:cNvSpPr/>
          <p:nvPr/>
        </p:nvSpPr>
        <p:spPr bwMode="auto">
          <a:xfrm>
            <a:off x="2019300" y="2078636"/>
            <a:ext cx="381000" cy="1978973"/>
          </a:xfrm>
          <a:prstGeom prst="downArrow">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914400" y="4161602"/>
            <a:ext cx="2590800" cy="1569660"/>
          </a:xfrm>
          <a:prstGeom prst="rect">
            <a:avLst/>
          </a:prstGeom>
          <a:noFill/>
        </p:spPr>
        <p:txBody>
          <a:bodyPr wrap="square" rtlCol="0">
            <a:spAutoFit/>
          </a:bodyPr>
          <a:lstStyle/>
          <a:p>
            <a:r>
              <a:rPr lang="en-US" dirty="0" smtClean="0"/>
              <a:t>2200 unsuccessful students might go for employment</a:t>
            </a:r>
            <a:endParaRPr lang="en-US" dirty="0"/>
          </a:p>
        </p:txBody>
      </p:sp>
    </p:spTree>
    <p:extLst>
      <p:ext uri="{BB962C8B-B14F-4D97-AF65-F5344CB8AC3E}">
        <p14:creationId xmlns:p14="http://schemas.microsoft.com/office/powerpoint/2010/main" val="81546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Employers 			Students</a:t>
            </a:r>
            <a:endParaRPr lang="en-US"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4191000" cy="303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s-media-cache-ak0.pinimg.com/564x/bf/37/50/bf375068fccc053a803077eb27fcecb8.jpg"/>
          <p:cNvPicPr>
            <a:picLocks noChangeAspect="1" noChangeArrowheads="1"/>
          </p:cNvPicPr>
          <p:nvPr/>
        </p:nvPicPr>
        <p:blipFill rotWithShape="1">
          <a:blip r:embed="rId3">
            <a:extLst>
              <a:ext uri="{28A0092B-C50C-407E-A947-70E740481C1C}">
                <a14:useLocalDpi xmlns:a14="http://schemas.microsoft.com/office/drawing/2010/main" val="0"/>
              </a:ext>
            </a:extLst>
          </a:blip>
          <a:srcRect b="10862"/>
          <a:stretch/>
        </p:blipFill>
        <p:spPr bwMode="auto">
          <a:xfrm>
            <a:off x="4343400" y="1371600"/>
            <a:ext cx="4572000" cy="40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85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990600"/>
            <a:ext cx="7315200" cy="4676775"/>
          </a:xfrm>
        </p:spPr>
        <p:txBody>
          <a:bodyPr/>
          <a:lstStyle/>
          <a:p>
            <a:pPr marL="0" indent="0">
              <a:buNone/>
            </a:pPr>
            <a:r>
              <a:rPr lang="en-US" dirty="0"/>
              <a:t>Mahmood </a:t>
            </a:r>
            <a:r>
              <a:rPr lang="en-US" dirty="0" err="1"/>
              <a:t>Cheeroo</a:t>
            </a:r>
            <a:r>
              <a:rPr lang="en-US" dirty="0"/>
              <a:t>, former secretary of the Chamber of Commerce and </a:t>
            </a:r>
            <a:r>
              <a:rPr lang="en-US" dirty="0" smtClean="0"/>
              <a:t>Industry: </a:t>
            </a:r>
          </a:p>
          <a:p>
            <a:pPr marL="0" indent="0">
              <a:buNone/>
            </a:pPr>
            <a:endParaRPr lang="en-US" i="1" dirty="0"/>
          </a:p>
          <a:p>
            <a:pPr marL="0" indent="0">
              <a:buNone/>
            </a:pPr>
            <a:r>
              <a:rPr lang="en-US" i="1" dirty="0" smtClean="0"/>
              <a:t>“We need </a:t>
            </a:r>
            <a:r>
              <a:rPr lang="en-US" i="1" dirty="0"/>
              <a:t>young people who can adapt to the system. There must be a wider choice of subjects and more 'soft skills'. We need to review our entire educational system</a:t>
            </a:r>
            <a:r>
              <a:rPr lang="en-US" i="1" dirty="0" smtClean="0"/>
              <a:t>.”</a:t>
            </a:r>
            <a:endParaRPr lang="en-US" i="1" dirty="0"/>
          </a:p>
        </p:txBody>
      </p:sp>
    </p:spTree>
    <p:extLst>
      <p:ext uri="{BB962C8B-B14F-4D97-AF65-F5344CB8AC3E}">
        <p14:creationId xmlns:p14="http://schemas.microsoft.com/office/powerpoint/2010/main" val="17903135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6586</TotalTime>
  <Words>1536</Words>
  <Application>Microsoft Office PowerPoint</Application>
  <PresentationFormat>On-screen Show (4:3)</PresentationFormat>
  <Paragraphs>326</Paragraphs>
  <Slides>36</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Microsoft Sans Serif</vt:lpstr>
      <vt:lpstr>Times New Roman</vt:lpstr>
      <vt:lpstr>Wingdings</vt:lpstr>
      <vt:lpstr>powerpoint-template</vt:lpstr>
      <vt:lpstr>  </vt:lpstr>
      <vt:lpstr>PowerPoint Presentation</vt:lpstr>
      <vt:lpstr>PowerPoint Presentation</vt:lpstr>
      <vt:lpstr>Mauritian Education System</vt:lpstr>
      <vt:lpstr>Higher School Certificate - HSC</vt:lpstr>
      <vt:lpstr>End of Secondary Cycle Education</vt:lpstr>
      <vt:lpstr>What do our students do after their HSC?</vt:lpstr>
      <vt:lpstr>Employers    Students</vt:lpstr>
      <vt:lpstr>PowerPoint Presentation</vt:lpstr>
      <vt:lpstr>Roland Dubois, ex-president of YEP </vt:lpstr>
      <vt:lpstr>HSC Pro - Development</vt:lpstr>
      <vt:lpstr>ICT Sector in Mauritius</vt:lpstr>
      <vt:lpstr>Aims &amp; Objectives of the HSC Pro</vt:lpstr>
      <vt:lpstr>Guiding Principles</vt:lpstr>
      <vt:lpstr>Structure of the HSC Pro</vt:lpstr>
      <vt:lpstr>Benefits to the student </vt:lpstr>
      <vt:lpstr>Benefits to employers</vt:lpstr>
      <vt:lpstr>Benefits to schools</vt:lpstr>
      <vt:lpstr>HSC Pro Pilot Schools</vt:lpstr>
      <vt:lpstr>What has been done for the piloting?</vt:lpstr>
      <vt:lpstr>What has been done for the piloting?</vt:lpstr>
      <vt:lpstr>Period for the Work Placement</vt:lpstr>
      <vt:lpstr>Work placement component</vt:lpstr>
      <vt:lpstr>What we have observed?</vt:lpstr>
      <vt:lpstr>Why do students opt for the HSC Pro?</vt:lpstr>
      <vt:lpstr>What we have observed?</vt:lpstr>
      <vt:lpstr>What we have observed?</vt:lpstr>
      <vt:lpstr>Students’ feedback on the course</vt:lpstr>
      <vt:lpstr>Linkbynet </vt:lpstr>
      <vt:lpstr>Mauritius Telecom</vt:lpstr>
      <vt:lpstr>Nesco Ltd</vt:lpstr>
      <vt:lpstr>Data Communications Ltd</vt:lpstr>
      <vt:lpstr>BPML</vt:lpstr>
      <vt:lpstr>Main challenges</vt:lpstr>
      <vt:lpstr>Way forward</vt:lpstr>
      <vt:lpstr>PowerPoint Presentation</vt:lpstr>
    </vt:vector>
  </TitlesOfParts>
  <Company>MES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PC1</dc:creator>
  <cp:lastModifiedBy>Rachael Mckeown</cp:lastModifiedBy>
  <cp:revision>444</cp:revision>
  <dcterms:created xsi:type="dcterms:W3CDTF">2012-03-14T10:12:52Z</dcterms:created>
  <dcterms:modified xsi:type="dcterms:W3CDTF">2016-07-19T18:10:20Z</dcterms:modified>
</cp:coreProperties>
</file>