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303" r:id="rId3"/>
    <p:sldId id="292" r:id="rId4"/>
    <p:sldId id="337" r:id="rId5"/>
    <p:sldId id="315" r:id="rId6"/>
    <p:sldId id="314" r:id="rId7"/>
    <p:sldId id="290" r:id="rId8"/>
    <p:sldId id="332" r:id="rId9"/>
    <p:sldId id="331" r:id="rId10"/>
    <p:sldId id="330" r:id="rId11"/>
    <p:sldId id="339" r:id="rId12"/>
    <p:sldId id="329" r:id="rId13"/>
    <p:sldId id="335" r:id="rId14"/>
    <p:sldId id="328" r:id="rId15"/>
    <p:sldId id="316" r:id="rId16"/>
    <p:sldId id="322" r:id="rId17"/>
    <p:sldId id="338" r:id="rId18"/>
    <p:sldId id="336" r:id="rId19"/>
    <p:sldId id="340" r:id="rId20"/>
    <p:sldId id="333" r:id="rId21"/>
    <p:sldId id="323" r:id="rId22"/>
    <p:sldId id="341" r:id="rId23"/>
    <p:sldId id="311" r:id="rId24"/>
    <p:sldId id="324" r:id="rId25"/>
    <p:sldId id="325" r:id="rId26"/>
    <p:sldId id="29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tree\Career%20WorkOut\CWO%20Evaluation\sess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tree\Career%20WorkOut\CWO%20Evaluation\sess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tree\Career%20WorkOut\CWO%20Evaluation\sess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tree\Finance%20Pla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Worktree\Finance%20Pl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Student</a:t>
            </a:r>
            <a:r>
              <a:rPr lang="en-US" baseline="0" dirty="0"/>
              <a:t> Attitudinal Survey </a:t>
            </a:r>
            <a:r>
              <a:rPr lang="en-US" baseline="0" dirty="0" smtClean="0"/>
              <a:t>2015-16 – 3,262 students from  86 sessions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023466291150785"/>
          <c:y val="0.20045975235505969"/>
          <c:w val="0.60585705229764386"/>
          <c:h val="0.77657728589955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'Data summary'!$A$3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summary'!$B$2:$F$2</c:f>
              <c:strCache>
                <c:ptCount val="5"/>
                <c:pt idx="0">
                  <c:v>I am confident making choices about my future work options</c:v>
                </c:pt>
                <c:pt idx="1">
                  <c:v>I have the employability skills I need to do well in work</c:v>
                </c:pt>
                <c:pt idx="2">
                  <c:v>I am confident talking to adults I don’t know</c:v>
                </c:pt>
                <c:pt idx="3">
                  <c:v>I respect others in my community</c:v>
                </c:pt>
                <c:pt idx="4">
                  <c:v>I am committed to learning and want to achieve</c:v>
                </c:pt>
              </c:strCache>
            </c:strRef>
          </c:cat>
          <c:val>
            <c:numRef>
              <c:f>'Data summary'!$B$3:$F$3</c:f>
              <c:numCache>
                <c:formatCode>0%</c:formatCode>
                <c:ptCount val="5"/>
                <c:pt idx="0">
                  <c:v>0.64935622317596564</c:v>
                </c:pt>
                <c:pt idx="1">
                  <c:v>0.6543838136112814</c:v>
                </c:pt>
                <c:pt idx="2">
                  <c:v>0.65469037400367869</c:v>
                </c:pt>
                <c:pt idx="3">
                  <c:v>0.82621091354996934</c:v>
                </c:pt>
                <c:pt idx="4">
                  <c:v>0.82240956468424276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3-49BC-BA30-FCE7128C01C7}"/>
            </c:ext>
          </c:extLst>
        </c:ser>
        <c:ser>
          <c:idx val="1"/>
          <c:order val="1"/>
          <c:tx>
            <c:strRef>
              <c:f>'Data summary'!$A$4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summary'!$B$2:$F$2</c:f>
              <c:strCache>
                <c:ptCount val="5"/>
                <c:pt idx="0">
                  <c:v>I am confident making choices about my future work options</c:v>
                </c:pt>
                <c:pt idx="1">
                  <c:v>I have the employability skills I need to do well in work</c:v>
                </c:pt>
                <c:pt idx="2">
                  <c:v>I am confident talking to adults I don’t know</c:v>
                </c:pt>
                <c:pt idx="3">
                  <c:v>I respect others in my community</c:v>
                </c:pt>
                <c:pt idx="4">
                  <c:v>I am committed to learning and want to achieve</c:v>
                </c:pt>
              </c:strCache>
            </c:strRef>
          </c:cat>
          <c:val>
            <c:numRef>
              <c:f>'Data summary'!$B$4:$F$4</c:f>
              <c:numCache>
                <c:formatCode>0%</c:formatCode>
                <c:ptCount val="5"/>
                <c:pt idx="0">
                  <c:v>0.76799509503372165</c:v>
                </c:pt>
                <c:pt idx="1">
                  <c:v>0.74978540772532187</c:v>
                </c:pt>
                <c:pt idx="2">
                  <c:v>0.80055180870631515</c:v>
                </c:pt>
                <c:pt idx="3">
                  <c:v>0.88378295524218276</c:v>
                </c:pt>
                <c:pt idx="4">
                  <c:v>0.88369098712446348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33-49BC-BA30-FCE7128C0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43744"/>
        <c:axId val="174144136"/>
      </c:barChart>
      <c:catAx>
        <c:axId val="174143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4144136"/>
        <c:crosses val="autoZero"/>
        <c:auto val="1"/>
        <c:lblAlgn val="ctr"/>
        <c:lblOffset val="100"/>
        <c:noMultiLvlLbl val="0"/>
      </c:catAx>
      <c:valAx>
        <c:axId val="174144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41437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Increase in % points </a:t>
            </a:r>
            <a:r>
              <a:rPr lang="en-US" baseline="0"/>
              <a:t>before/after Career WorkOut </a:t>
            </a:r>
            <a:r>
              <a:rPr lang="en-US"/>
              <a:t>by Year Group, June 2016 (3,262 students)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by year group'!$B$1</c:f>
              <c:strCache>
                <c:ptCount val="1"/>
                <c:pt idx="0">
                  <c:v>increase in "I am confident making choices about my future work options"</c:v>
                </c:pt>
              </c:strCache>
            </c:strRef>
          </c:tx>
          <c:invertIfNegative val="0"/>
          <c:cat>
            <c:strRef>
              <c:f>'data by year group'!$A$5:$A$10</c:f>
              <c:strCache>
                <c:ptCount val="6"/>
                <c:pt idx="0">
                  <c:v>Year 12-13</c:v>
                </c:pt>
                <c:pt idx="1">
                  <c:v>Year 11</c:v>
                </c:pt>
                <c:pt idx="2">
                  <c:v>Year 10</c:v>
                </c:pt>
                <c:pt idx="3">
                  <c:v>Year 9</c:v>
                </c:pt>
                <c:pt idx="4">
                  <c:v>Year 8</c:v>
                </c:pt>
                <c:pt idx="5">
                  <c:v>Year 7</c:v>
                </c:pt>
              </c:strCache>
            </c:strRef>
          </c:cat>
          <c:val>
            <c:numRef>
              <c:f>'data by year group'!$B$5:$B$10</c:f>
              <c:numCache>
                <c:formatCode>0%</c:formatCode>
                <c:ptCount val="6"/>
                <c:pt idx="0">
                  <c:v>9.7500000000000031E-2</c:v>
                </c:pt>
                <c:pt idx="1">
                  <c:v>0.13521400778210113</c:v>
                </c:pt>
                <c:pt idx="2">
                  <c:v>0.1126605504587157</c:v>
                </c:pt>
                <c:pt idx="3">
                  <c:v>0.13832807570977912</c:v>
                </c:pt>
                <c:pt idx="4">
                  <c:v>0.117877094972067</c:v>
                </c:pt>
                <c:pt idx="5">
                  <c:v>0.1056159420289855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2E-4E23-9806-8897575B66AB}"/>
            </c:ext>
          </c:extLst>
        </c:ser>
        <c:ser>
          <c:idx val="1"/>
          <c:order val="1"/>
          <c:tx>
            <c:strRef>
              <c:f>'data by year group'!$C$1</c:f>
              <c:strCache>
                <c:ptCount val="1"/>
                <c:pt idx="0">
                  <c:v>increase in "I have the employability skills I need to do well in work"</c:v>
                </c:pt>
              </c:strCache>
            </c:strRef>
          </c:tx>
          <c:invertIfNegative val="0"/>
          <c:cat>
            <c:strRef>
              <c:f>'data by year group'!$A$5:$A$10</c:f>
              <c:strCache>
                <c:ptCount val="6"/>
                <c:pt idx="0">
                  <c:v>Year 12-13</c:v>
                </c:pt>
                <c:pt idx="1">
                  <c:v>Year 11</c:v>
                </c:pt>
                <c:pt idx="2">
                  <c:v>Year 10</c:v>
                </c:pt>
                <c:pt idx="3">
                  <c:v>Year 9</c:v>
                </c:pt>
                <c:pt idx="4">
                  <c:v>Year 8</c:v>
                </c:pt>
                <c:pt idx="5">
                  <c:v>Year 7</c:v>
                </c:pt>
              </c:strCache>
            </c:strRef>
          </c:cat>
          <c:val>
            <c:numRef>
              <c:f>'data by year group'!$C$5:$C$10</c:f>
              <c:numCache>
                <c:formatCode>0%</c:formatCode>
                <c:ptCount val="6"/>
                <c:pt idx="0">
                  <c:v>6.5624999999999933E-2</c:v>
                </c:pt>
                <c:pt idx="1">
                  <c:v>0.11186770428015558</c:v>
                </c:pt>
                <c:pt idx="2">
                  <c:v>7.9266055045871586E-2</c:v>
                </c:pt>
                <c:pt idx="3">
                  <c:v>0.11419558359621451</c:v>
                </c:pt>
                <c:pt idx="4">
                  <c:v>0.11303538175046557</c:v>
                </c:pt>
                <c:pt idx="5">
                  <c:v>8.3152173913043526E-2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2E-4E23-9806-8897575B66AB}"/>
            </c:ext>
          </c:extLst>
        </c:ser>
        <c:ser>
          <c:idx val="2"/>
          <c:order val="2"/>
          <c:tx>
            <c:strRef>
              <c:f>'data by year group'!$D$1</c:f>
              <c:strCache>
                <c:ptCount val="1"/>
                <c:pt idx="0">
                  <c:v>increase in "I am confident talking to adults I don’t know"</c:v>
                </c:pt>
              </c:strCache>
            </c:strRef>
          </c:tx>
          <c:invertIfNegative val="0"/>
          <c:cat>
            <c:strRef>
              <c:f>'data by year group'!$A$5:$A$10</c:f>
              <c:strCache>
                <c:ptCount val="6"/>
                <c:pt idx="0">
                  <c:v>Year 12-13</c:v>
                </c:pt>
                <c:pt idx="1">
                  <c:v>Year 11</c:v>
                </c:pt>
                <c:pt idx="2">
                  <c:v>Year 10</c:v>
                </c:pt>
                <c:pt idx="3">
                  <c:v>Year 9</c:v>
                </c:pt>
                <c:pt idx="4">
                  <c:v>Year 8</c:v>
                </c:pt>
                <c:pt idx="5">
                  <c:v>Year 7</c:v>
                </c:pt>
              </c:strCache>
            </c:strRef>
          </c:cat>
          <c:val>
            <c:numRef>
              <c:f>'data by year group'!$D$5:$D$10</c:f>
              <c:numCache>
                <c:formatCode>0%</c:formatCode>
                <c:ptCount val="6"/>
                <c:pt idx="0">
                  <c:v>9.5416666666666594E-2</c:v>
                </c:pt>
                <c:pt idx="1">
                  <c:v>0.15175097276264593</c:v>
                </c:pt>
                <c:pt idx="2">
                  <c:v>0.16715596330275229</c:v>
                </c:pt>
                <c:pt idx="3">
                  <c:v>0.14905362776025233</c:v>
                </c:pt>
                <c:pt idx="4">
                  <c:v>0.18249534450651772</c:v>
                </c:pt>
                <c:pt idx="5">
                  <c:v>0.12391304347826082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2E-4E23-9806-8897575B66AB}"/>
            </c:ext>
          </c:extLst>
        </c:ser>
        <c:ser>
          <c:idx val="3"/>
          <c:order val="3"/>
          <c:tx>
            <c:strRef>
              <c:f>'data by year group'!$E$1</c:f>
              <c:strCache>
                <c:ptCount val="1"/>
                <c:pt idx="0">
                  <c:v>increase in "I respect others in my community"</c:v>
                </c:pt>
              </c:strCache>
            </c:strRef>
          </c:tx>
          <c:invertIfNegative val="0"/>
          <c:cat>
            <c:strRef>
              <c:f>'data by year group'!$A$5:$A$10</c:f>
              <c:strCache>
                <c:ptCount val="6"/>
                <c:pt idx="0">
                  <c:v>Year 12-13</c:v>
                </c:pt>
                <c:pt idx="1">
                  <c:v>Year 11</c:v>
                </c:pt>
                <c:pt idx="2">
                  <c:v>Year 10</c:v>
                </c:pt>
                <c:pt idx="3">
                  <c:v>Year 9</c:v>
                </c:pt>
                <c:pt idx="4">
                  <c:v>Year 8</c:v>
                </c:pt>
                <c:pt idx="5">
                  <c:v>Year 7</c:v>
                </c:pt>
              </c:strCache>
            </c:strRef>
          </c:cat>
          <c:val>
            <c:numRef>
              <c:f>'data by year group'!$E$5:$E$10</c:f>
              <c:numCache>
                <c:formatCode>0%</c:formatCode>
                <c:ptCount val="6"/>
                <c:pt idx="0">
                  <c:v>4.1874999999999996E-2</c:v>
                </c:pt>
                <c:pt idx="1">
                  <c:v>6.1478599221789887E-2</c:v>
                </c:pt>
                <c:pt idx="2">
                  <c:v>5.9816513761467904E-2</c:v>
                </c:pt>
                <c:pt idx="3">
                  <c:v>5.9463722397476326E-2</c:v>
                </c:pt>
                <c:pt idx="4">
                  <c:v>6.9273743016759703E-2</c:v>
                </c:pt>
                <c:pt idx="5">
                  <c:v>5.1811594202898492E-2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2E-4E23-9806-8897575B66AB}"/>
            </c:ext>
          </c:extLst>
        </c:ser>
        <c:ser>
          <c:idx val="4"/>
          <c:order val="4"/>
          <c:tx>
            <c:strRef>
              <c:f>'data by year group'!$F$1</c:f>
              <c:strCache>
                <c:ptCount val="1"/>
                <c:pt idx="0">
                  <c:v>increase in "I am committed to learning and want to achieve"</c:v>
                </c:pt>
              </c:strCache>
            </c:strRef>
          </c:tx>
          <c:invertIfNegative val="0"/>
          <c:cat>
            <c:strRef>
              <c:f>'data by year group'!$A$5:$A$10</c:f>
              <c:strCache>
                <c:ptCount val="6"/>
                <c:pt idx="0">
                  <c:v>Year 12-13</c:v>
                </c:pt>
                <c:pt idx="1">
                  <c:v>Year 11</c:v>
                </c:pt>
                <c:pt idx="2">
                  <c:v>Year 10</c:v>
                </c:pt>
                <c:pt idx="3">
                  <c:v>Year 9</c:v>
                </c:pt>
                <c:pt idx="4">
                  <c:v>Year 8</c:v>
                </c:pt>
                <c:pt idx="5">
                  <c:v>Year 7</c:v>
                </c:pt>
              </c:strCache>
            </c:strRef>
          </c:cat>
          <c:val>
            <c:numRef>
              <c:f>'data by year group'!$F$5:$F$10</c:f>
              <c:numCache>
                <c:formatCode>0%</c:formatCode>
                <c:ptCount val="6"/>
                <c:pt idx="0">
                  <c:v>5.3124999999999978E-2</c:v>
                </c:pt>
                <c:pt idx="1">
                  <c:v>5.9338521400778221E-2</c:v>
                </c:pt>
                <c:pt idx="2">
                  <c:v>6.4770642201834927E-2</c:v>
                </c:pt>
                <c:pt idx="3">
                  <c:v>6.3722397476340786E-2</c:v>
                </c:pt>
                <c:pt idx="4">
                  <c:v>6.1824953445065223E-2</c:v>
                </c:pt>
                <c:pt idx="5">
                  <c:v>6.3405797101449224E-2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2E-4E23-9806-8897575B6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44920"/>
        <c:axId val="174145312"/>
      </c:barChart>
      <c:catAx>
        <c:axId val="17414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145312"/>
        <c:crosses val="autoZero"/>
        <c:auto val="1"/>
        <c:lblAlgn val="ctr"/>
        <c:lblOffset val="100"/>
        <c:noMultiLvlLbl val="0"/>
      </c:catAx>
      <c:valAx>
        <c:axId val="174145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4144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77510191012434"/>
          <c:y val="0.15115628456977742"/>
          <c:w val="0.33504007929607177"/>
          <c:h val="0.7853119231521554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800"/>
              <a:t>Guests</a:t>
            </a:r>
            <a:r>
              <a:rPr lang="en-GB" sz="1800" baseline="0"/>
              <a:t> Survey 2015-16 - 652 responses from 74 sessions (at June 2016)</a:t>
            </a:r>
            <a:endParaRPr lang="en-GB" sz="18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224453510283031"/>
          <c:y val="0.22325357388830172"/>
          <c:w val="0.73096038751787262"/>
          <c:h val="0.753783464366315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summary'!$A$9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summary'!$B$8:$F$8</c:f>
              <c:strCache>
                <c:ptCount val="5"/>
                <c:pt idx="0">
                  <c:v>I enjoyed the session</c:v>
                </c:pt>
                <c:pt idx="1">
                  <c:v>The students made me feel welcome</c:v>
                </c:pt>
                <c:pt idx="2">
                  <c:v>I felt valued</c:v>
                </c:pt>
                <c:pt idx="3">
                  <c:v>I now feel more positive about my work</c:v>
                </c:pt>
                <c:pt idx="4">
                  <c:v>I would be happy to do this again</c:v>
                </c:pt>
              </c:strCache>
            </c:strRef>
          </c:cat>
          <c:val>
            <c:numRef>
              <c:f>'Data summary'!$B$9:$F$9</c:f>
              <c:numCache>
                <c:formatCode>0%</c:formatCode>
                <c:ptCount val="5"/>
                <c:pt idx="0">
                  <c:v>0.79447852760736193</c:v>
                </c:pt>
                <c:pt idx="1">
                  <c:v>0.73926380368098155</c:v>
                </c:pt>
                <c:pt idx="2">
                  <c:v>0.62730061349693256</c:v>
                </c:pt>
                <c:pt idx="3">
                  <c:v>0.45245398773006135</c:v>
                </c:pt>
                <c:pt idx="4">
                  <c:v>0.83698296836982966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A-4492-9ADA-32C3F671805B}"/>
            </c:ext>
          </c:extLst>
        </c:ser>
        <c:ser>
          <c:idx val="1"/>
          <c:order val="1"/>
          <c:tx>
            <c:strRef>
              <c:f>'Data summary'!$A$10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summary'!$B$8:$F$8</c:f>
              <c:strCache>
                <c:ptCount val="5"/>
                <c:pt idx="0">
                  <c:v>I enjoyed the session</c:v>
                </c:pt>
                <c:pt idx="1">
                  <c:v>The students made me feel welcome</c:v>
                </c:pt>
                <c:pt idx="2">
                  <c:v>I felt valued</c:v>
                </c:pt>
                <c:pt idx="3">
                  <c:v>I now feel more positive about my work</c:v>
                </c:pt>
                <c:pt idx="4">
                  <c:v>I would be happy to do this again</c:v>
                </c:pt>
              </c:strCache>
            </c:strRef>
          </c:cat>
          <c:val>
            <c:numRef>
              <c:f>'Data summary'!$B$10:$F$10</c:f>
              <c:numCache>
                <c:formatCode>0%</c:formatCode>
                <c:ptCount val="5"/>
                <c:pt idx="0">
                  <c:v>0.20245398773006135</c:v>
                </c:pt>
                <c:pt idx="1">
                  <c:v>0.25766871165644173</c:v>
                </c:pt>
                <c:pt idx="2">
                  <c:v>0.3665644171779141</c:v>
                </c:pt>
                <c:pt idx="3">
                  <c:v>0.52453987730061347</c:v>
                </c:pt>
                <c:pt idx="4">
                  <c:v>0.16301703163017031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A-4492-9ADA-32C3F671805B}"/>
            </c:ext>
          </c:extLst>
        </c:ser>
        <c:ser>
          <c:idx val="2"/>
          <c:order val="2"/>
          <c:tx>
            <c:strRef>
              <c:f>'Data summary'!$A$11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'Data summary'!$B$8:$F$8</c:f>
              <c:strCache>
                <c:ptCount val="5"/>
                <c:pt idx="0">
                  <c:v>I enjoyed the session</c:v>
                </c:pt>
                <c:pt idx="1">
                  <c:v>The students made me feel welcome</c:v>
                </c:pt>
                <c:pt idx="2">
                  <c:v>I felt valued</c:v>
                </c:pt>
                <c:pt idx="3">
                  <c:v>I now feel more positive about my work</c:v>
                </c:pt>
                <c:pt idx="4">
                  <c:v>I would be happy to do this again</c:v>
                </c:pt>
              </c:strCache>
            </c:strRef>
          </c:cat>
          <c:val>
            <c:numRef>
              <c:f>'Data summary'!$B$11:$F$11</c:f>
              <c:numCache>
                <c:formatCode>0%</c:formatCode>
                <c:ptCount val="5"/>
                <c:pt idx="0">
                  <c:v>3.0674846625766872E-3</c:v>
                </c:pt>
                <c:pt idx="1">
                  <c:v>3.0674846625766872E-3</c:v>
                </c:pt>
                <c:pt idx="2">
                  <c:v>1.9938650306748466E-2</c:v>
                </c:pt>
                <c:pt idx="3">
                  <c:v>2.3006134969325152E-2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7A-4492-9ADA-32C3F671805B}"/>
            </c:ext>
          </c:extLst>
        </c:ser>
        <c:ser>
          <c:idx val="3"/>
          <c:order val="3"/>
          <c:tx>
            <c:strRef>
              <c:f>'Data summary'!$A$12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'Data summary'!$B$8:$F$8</c:f>
              <c:strCache>
                <c:ptCount val="5"/>
                <c:pt idx="0">
                  <c:v>I enjoyed the session</c:v>
                </c:pt>
                <c:pt idx="1">
                  <c:v>The students made me feel welcome</c:v>
                </c:pt>
                <c:pt idx="2">
                  <c:v>I felt valued</c:v>
                </c:pt>
                <c:pt idx="3">
                  <c:v>I now feel more positive about my work</c:v>
                </c:pt>
                <c:pt idx="4">
                  <c:v>I would be happy to do this again</c:v>
                </c:pt>
              </c:strCache>
            </c:strRef>
          </c:cat>
          <c:val>
            <c:numRef>
              <c:f>'Data summary'!$B$12:$F$12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1.5337423312883436E-3</c:v>
                </c:pt>
                <c:pt idx="4">
                  <c:v>2.4330900243309003E-3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7A-4492-9ADA-32C3F671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100"/>
        <c:axId val="174146096"/>
        <c:axId val="174746032"/>
      </c:barChart>
      <c:catAx>
        <c:axId val="174146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746032"/>
        <c:crosses val="autoZero"/>
        <c:auto val="1"/>
        <c:lblAlgn val="ctr"/>
        <c:lblOffset val="100"/>
        <c:noMultiLvlLbl val="0"/>
      </c:catAx>
      <c:valAx>
        <c:axId val="174746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4146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885009041945856"/>
          <c:y val="0.11927142502042301"/>
          <c:w val="0.66311539614179194"/>
          <c:h val="5.303549281882119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Projected No. Students and Guest hours in CWO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'CWO £ Budget 2016-19'!$A$16</c:f>
              <c:strCache>
                <c:ptCount val="1"/>
                <c:pt idx="0">
                  <c:v>Total students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'CWO £ Budget 2016-19'!$C$2:$F$2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'CWO £ Budget 2016-19'!$C$16:$F$16</c:f>
              <c:numCache>
                <c:formatCode>_-* #,##0_-;\-* #,##0_-;_-* "-"??_-;_-@_-</c:formatCode>
                <c:ptCount val="4"/>
                <c:pt idx="0">
                  <c:v>4174</c:v>
                </c:pt>
                <c:pt idx="1">
                  <c:v>5611</c:v>
                </c:pt>
                <c:pt idx="2">
                  <c:v>15588</c:v>
                </c:pt>
                <c:pt idx="3">
                  <c:v>16587</c:v>
                </c:pt>
              </c:numCache>
            </c:numRef>
          </c:val>
        </c:ser>
        <c:ser>
          <c:idx val="1"/>
          <c:order val="1"/>
          <c:tx>
            <c:strRef>
              <c:f>'CWO £ Budget 2016-19'!$A$42</c:f>
              <c:strCache>
                <c:ptCount val="1"/>
                <c:pt idx="0">
                  <c:v>Total Guest hours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'CWO £ Budget 2016-19'!$C$2:$F$2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'CWO £ Budget 2016-19'!$C$42:$F$42</c:f>
              <c:numCache>
                <c:formatCode>_-* #,##0_-;\-* #,##0_-;_-* "-"??_-;_-@_-</c:formatCode>
                <c:ptCount val="4"/>
                <c:pt idx="0">
                  <c:v>1192.5714285714287</c:v>
                </c:pt>
                <c:pt idx="1">
                  <c:v>1603.1428571428571</c:v>
                </c:pt>
                <c:pt idx="2">
                  <c:v>4453.7142857142853</c:v>
                </c:pt>
                <c:pt idx="3">
                  <c:v>4739.1428571428569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46424"/>
        <c:axId val="174746816"/>
      </c:barChart>
      <c:catAx>
        <c:axId val="17474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746816"/>
        <c:crosses val="autoZero"/>
        <c:auto val="1"/>
        <c:lblAlgn val="ctr"/>
        <c:lblOffset val="100"/>
        <c:noMultiLvlLbl val="0"/>
      </c:catAx>
      <c:valAx>
        <c:axId val="17474681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1747464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Projected  CWO Income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'CWO £ Budget 2016-19'!$H$16</c:f>
              <c:strCache>
                <c:ptCount val="1"/>
                <c:pt idx="0">
                  <c:v>Total School 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'CWO £ Budget 2016-19'!$I$2:$L$2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'CWO £ Budget 2016-19'!$I$16:$L$16</c:f>
              <c:numCache>
                <c:formatCode>_-"£"* #,##0_-;\-"£"* #,##0_-;_-"£"* "-"??_-;_-@_-</c:formatCode>
                <c:ptCount val="4"/>
                <c:pt idx="0">
                  <c:v>4174</c:v>
                </c:pt>
                <c:pt idx="1">
                  <c:v>12212</c:v>
                </c:pt>
                <c:pt idx="2">
                  <c:v>46764</c:v>
                </c:pt>
                <c:pt idx="3">
                  <c:v>49761</c:v>
                </c:pt>
              </c:numCache>
            </c:numRef>
          </c:val>
        </c:ser>
        <c:ser>
          <c:idx val="1"/>
          <c:order val="1"/>
          <c:tx>
            <c:strRef>
              <c:f>'CWO £ Budget 2016-19'!$H$39</c:f>
              <c:strCache>
                <c:ptCount val="1"/>
                <c:pt idx="0">
                  <c:v>Sponsors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'CWO £ Budget 2016-19'!$I$2:$L$2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'CWO £ Budget 2016-19'!$I$39:$L$39</c:f>
              <c:numCache>
                <c:formatCode>_-"£"* #,##0_-;\-"£"* #,##0_-;_-"£"* "-"??_-;_-@_-</c:formatCode>
                <c:ptCount val="4"/>
                <c:pt idx="0">
                  <c:v>26807</c:v>
                </c:pt>
                <c:pt idx="1">
                  <c:v>36750</c:v>
                </c:pt>
                <c:pt idx="2">
                  <c:v>33500</c:v>
                </c:pt>
                <c:pt idx="3">
                  <c:v>30000</c:v>
                </c:pt>
              </c:numCache>
            </c:numRef>
          </c:val>
        </c:ser>
        <c:ser>
          <c:idx val="2"/>
          <c:order val="2"/>
          <c:tx>
            <c:strRef>
              <c:f>'CWO £ Budget 2016-19'!$H$40</c:f>
              <c:strCache>
                <c:ptCount val="1"/>
                <c:pt idx="0">
                  <c:v>Grants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'CWO £ Budget 2016-19'!$I$2:$L$2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'CWO £ Budget 2016-19'!$I$40:$L$40</c:f>
              <c:numCache>
                <c:formatCode>_-"£"* #,##0_-;\-"£"* #,##0_-;_-"£"* "-"??_-;_-@_-</c:formatCode>
                <c:ptCount val="4"/>
                <c:pt idx="0">
                  <c:v>5000</c:v>
                </c:pt>
                <c:pt idx="1">
                  <c:v>15000</c:v>
                </c:pt>
                <c:pt idx="2">
                  <c:v>20000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47600"/>
        <c:axId val="174747992"/>
      </c:barChart>
      <c:catAx>
        <c:axId val="17474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747992"/>
        <c:crosses val="autoZero"/>
        <c:auto val="1"/>
        <c:lblAlgn val="ctr"/>
        <c:lblOffset val="100"/>
        <c:noMultiLvlLbl val="0"/>
      </c:catAx>
      <c:valAx>
        <c:axId val="174747992"/>
        <c:scaling>
          <c:orientation val="minMax"/>
        </c:scaling>
        <c:delete val="1"/>
        <c:axPos val="l"/>
        <c:numFmt formatCode="_-&quot;£&quot;* #,##0_-;\-&quot;£&quot;* #,##0_-;_-&quot;£&quot;* &quot;-&quot;??_-;_-@_-" sourceLinked="1"/>
        <c:majorTickMark val="out"/>
        <c:minorTickMark val="none"/>
        <c:tickLblPos val="none"/>
        <c:crossAx val="174747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9932-109E-4267-B40A-7A2B2FDB346D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6A28-2BFA-4B56-BE34-BFA0B21F61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baseline="0" dirty="0" smtClean="0"/>
              <a:t>Worktree </a:t>
            </a:r>
          </a:p>
          <a:p>
            <a:endParaRPr lang="en-GB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MK-based,</a:t>
            </a:r>
            <a:r>
              <a:rPr lang="en-GB" baseline="0" dirty="0" smtClean="0"/>
              <a:t> a</a:t>
            </a:r>
            <a:r>
              <a:rPr lang="en-GB" dirty="0" smtClean="0"/>
              <a:t> company since 1992,</a:t>
            </a:r>
            <a:r>
              <a:rPr lang="en-GB" baseline="0" dirty="0" smtClean="0"/>
              <a:t> charity since 2001,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Now focused on scaling up ‘Career </a:t>
            </a:r>
            <a:r>
              <a:rPr lang="en-GB" baseline="0" dirty="0" err="1" smtClean="0"/>
              <a:t>WorkOut</a:t>
            </a:r>
            <a:r>
              <a:rPr lang="en-GB" baseline="0" dirty="0" smtClean="0"/>
              <a:t>’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8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</a:t>
            </a:r>
            <a:r>
              <a:rPr lang="en-GB" sz="12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first term of operation, Sep-Dec 2015:</a:t>
            </a:r>
          </a:p>
          <a:p>
            <a:endParaRPr lang="en-GB" sz="1200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February 2016, 2000 students and 400 work guests participated in 60 sessions.  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experienced 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20% increase in 'confidence making choices about my future work options’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20% increase in 'confidence talking to adults I don't know‘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8% increase in 'commitment to learning and achieving'.  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99% of guests 'enjoyed the session’ and 98% ‘felt valued’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100% teachers agreed 'the session helped students develop their employability skills'.</a:t>
            </a:r>
          </a:p>
          <a:p>
            <a:pPr>
              <a:buFont typeface="Arial" pitchFamily="34" charset="0"/>
              <a:buNone/>
            </a:pPr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0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Career WorkOut 2015-16 is sponsored by MK employers</a:t>
            </a:r>
            <a:r>
              <a:rPr lang="en-GB" baseline="0" dirty="0" smtClean="0"/>
              <a:t> and funded by grants from </a:t>
            </a:r>
            <a:r>
              <a:rPr lang="en-GB" baseline="0" dirty="0" err="1" smtClean="0"/>
              <a:t>Natwest</a:t>
            </a:r>
            <a:r>
              <a:rPr lang="en-GB" baseline="0" dirty="0" smtClean="0"/>
              <a:t> and MK Community Foundation.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0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5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arranged 50,000 work placements; ran a full-time </a:t>
            </a:r>
            <a:r>
              <a:rPr lang="en-GB" baseline="0" dirty="0" err="1" smtClean="0"/>
              <a:t>Citischool</a:t>
            </a:r>
            <a:r>
              <a:rPr lang="en-GB" baseline="0" dirty="0" smtClean="0"/>
              <a:t> ‘school without walls’, later became </a:t>
            </a:r>
            <a:r>
              <a:rPr lang="en-GB" baseline="0" dirty="0" err="1" smtClean="0"/>
              <a:t>iPEC</a:t>
            </a:r>
            <a:r>
              <a:rPr lang="en-GB" baseline="0" dirty="0" smtClean="0"/>
              <a:t> with annual roll of 50 excluded teenagers; in 2012, produced ‘World of Work’ career trump card,  now used in 500+ UK schools; in 2013-15, visited Uganda, China and India to train teachers and trainers to deliver employability training.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9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7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Kate Webster, </a:t>
            </a:r>
            <a:r>
              <a:rPr lang="en-GB" dirty="0" err="1" smtClean="0"/>
              <a:t>Hewitsons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2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Alan Cusdin, Santander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2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Alan Almond, NHBC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5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Becky</a:t>
            </a:r>
            <a:r>
              <a:rPr lang="en-GB" baseline="0" dirty="0" smtClean="0"/>
              <a:t> Taylor Willis, Keen Shay Keens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Andrew Hall</a:t>
            </a:r>
            <a:r>
              <a:rPr lang="en-GB" smtClean="0"/>
              <a:t>, Haywood Mann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1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Trisha</a:t>
            </a:r>
            <a:r>
              <a:rPr lang="en-GB" baseline="0" dirty="0" smtClean="0"/>
              <a:t> Merry, Barclays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6A28-2BFA-4B56-BE34-BFA0B21F61C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7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848872" cy="9361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200800" cy="3649960"/>
          </a:xfrm>
        </p:spPr>
        <p:txBody>
          <a:bodyPr/>
          <a:lstStyle>
            <a:lvl1pPr marL="531813" indent="-531813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976" y="6237312"/>
            <a:ext cx="370384" cy="365125"/>
          </a:xfrm>
        </p:spPr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15816" y="14127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 descr="official logo - 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344" y="6127131"/>
            <a:ext cx="989644" cy="484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CFDF-BF6C-4C57-8973-F85EAA3B4FC3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C92C-299D-4683-A803-70FDB4B9E9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ropbox\Tom%20Edit%2020160701%20subtitles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0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ktree.org/volunteers/ev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560840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Engaging Employers Sustainably Through One-Hour ‘Career </a:t>
            </a:r>
            <a:r>
              <a:rPr lang="en-GB" sz="3200" b="1" dirty="0" err="1" smtClean="0"/>
              <a:t>WorkOut</a:t>
            </a:r>
            <a:r>
              <a:rPr lang="en-GB" sz="3200" b="1" dirty="0" smtClean="0"/>
              <a:t>’</a:t>
            </a:r>
            <a:endParaRPr lang="en-GB" sz="3200" dirty="0"/>
          </a:p>
        </p:txBody>
      </p:sp>
      <p:pic>
        <p:nvPicPr>
          <p:cNvPr id="4" name="Picture 3" descr="worktree - official logo (on white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0812" y="4761494"/>
            <a:ext cx="1937292" cy="97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80" y="5877272"/>
            <a:ext cx="2051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16916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3861048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 Bulman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User\AppData\Local\Microsoft\Windows\Temporary Internet Files\Content.Outlook\NBNKW5WQ\Zee Razaq - Santander - 23 9 15.JPG"/>
          <p:cNvPicPr>
            <a:picLocks noChangeAspect="1"/>
          </p:cNvPicPr>
          <p:nvPr/>
        </p:nvPicPr>
        <p:blipFill>
          <a:blip r:embed="rId3" cstate="print"/>
          <a:srcRect l="12666" t="3022" r="12766" b="22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848872" cy="936104"/>
          </a:xfrm>
        </p:spPr>
        <p:txBody>
          <a:bodyPr/>
          <a:lstStyle/>
          <a:p>
            <a:r>
              <a:rPr lang="en-GB" dirty="0" smtClean="0"/>
              <a:t>Typical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What’s your job?</a:t>
            </a:r>
          </a:p>
          <a:p>
            <a:r>
              <a:rPr lang="en-GB" dirty="0" smtClean="0"/>
              <a:t>How did you get it?</a:t>
            </a:r>
          </a:p>
          <a:p>
            <a:r>
              <a:rPr lang="en-GB" dirty="0" smtClean="0"/>
              <a:t>Why do you do it?</a:t>
            </a:r>
          </a:p>
          <a:p>
            <a:r>
              <a:rPr lang="en-GB" dirty="0" smtClean="0"/>
              <a:t>What would you change about it?</a:t>
            </a:r>
          </a:p>
          <a:p>
            <a:r>
              <a:rPr lang="en-GB" dirty="0" smtClean="0"/>
              <a:t>What advice would you give...?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User\AppData\Local\Microsoft\Windows\Temporary Internet Files\Content.Outlook\NBNKW5WQ\Becky Taylor Willis at Lord Grey 22 10 15.JPG"/>
          <p:cNvPicPr>
            <a:picLocks noChangeAspect="1"/>
          </p:cNvPicPr>
          <p:nvPr/>
        </p:nvPicPr>
        <p:blipFill>
          <a:blip r:embed="rId3" cstate="print"/>
          <a:srcRect l="6397" t="-1275" r="11661" b="19162"/>
          <a:stretch>
            <a:fillRect/>
          </a:stretch>
        </p:blipFill>
        <p:spPr bwMode="auto">
          <a:xfrm>
            <a:off x="0" y="0"/>
            <a:ext cx="91582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drew Hall - Haywood Mann 4.11.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17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C:\Users\User\AppData\Local\Microsoft\Windows\Temporary Internet Files\Content.Outlook\NBNKW5WQ\IMG_1097 Trisha Merry LG 13 10 15 - 2 15pm.jpg"/>
          <p:cNvPicPr>
            <a:picLocks noChangeAspect="1"/>
          </p:cNvPicPr>
          <p:nvPr/>
        </p:nvPicPr>
        <p:blipFill>
          <a:blip r:embed="rId3" cstate="print"/>
          <a:srcRect l="5082" r="2319" b="735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2420888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  E   </a:t>
            </a:r>
            <a:r>
              <a:rPr kumimoji="0" lang="en-GB" sz="6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  </a:t>
            </a:r>
            <a:r>
              <a:rPr kumimoji="0" lang="en-GB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23528" y="392906"/>
          <a:ext cx="8568952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8872" cy="936104"/>
          </a:xfrm>
        </p:spPr>
        <p:txBody>
          <a:bodyPr>
            <a:noAutofit/>
          </a:bodyPr>
          <a:lstStyle/>
          <a:p>
            <a:r>
              <a:rPr lang="en-GB" sz="2400" dirty="0" smtClean="0"/>
              <a:t>Tony Nelson, </a:t>
            </a:r>
            <a:r>
              <a:rPr lang="en-GB" sz="2400" dirty="0" err="1" smtClean="0"/>
              <a:t>Headteacher</a:t>
            </a:r>
            <a:r>
              <a:rPr lang="en-GB" sz="2400" dirty="0" smtClean="0"/>
              <a:t> of The </a:t>
            </a:r>
            <a:r>
              <a:rPr lang="en-GB" sz="2400" dirty="0" err="1" smtClean="0"/>
              <a:t>Hazeley</a:t>
            </a:r>
            <a:r>
              <a:rPr lang="en-GB" sz="2400" dirty="0" smtClean="0"/>
              <a:t> School: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272808" cy="2160240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 smtClean="0"/>
              <a:t>“Feedback from our students and staff strongly suggest that Work tree’s Career </a:t>
            </a:r>
            <a:r>
              <a:rPr lang="en-GB" sz="2000" dirty="0" err="1" smtClean="0"/>
              <a:t>WorkOut</a:t>
            </a:r>
            <a:r>
              <a:rPr lang="en-GB" sz="2000" dirty="0" smtClean="0"/>
              <a:t> has had a dramatic positive impact on student aspirations, personal vision and drive. In over two decades in education I have not come across a more effective programme for achieving these goals across such a wide range of students for so minimal investment in terms of time and money.”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7170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Robyn Green,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Deputy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Headteacher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Oakgrove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School: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600" y="4293096"/>
            <a:ext cx="7200800" cy="16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“Parents have picked up on the value of the Career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WorkOut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sessions we’ve run for all students this year.  Our recent parental survey results have just come in and there has been a significant increase in parents’ rating of careers advice – up 7% on last year’s survey.”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" y="332656"/>
          <a:ext cx="8964488" cy="60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Ofsted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200800" cy="393799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‘Personal Development’ (</a:t>
            </a:r>
            <a:r>
              <a:rPr lang="en-GB" dirty="0" err="1" smtClean="0"/>
              <a:t>Ofsted</a:t>
            </a:r>
            <a:r>
              <a:rPr lang="en-GB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lively and cost effective way of raising </a:t>
            </a:r>
            <a:r>
              <a:rPr lang="en-GB" dirty="0" smtClean="0"/>
              <a:t>career </a:t>
            </a:r>
            <a:r>
              <a:rPr lang="en-GB" dirty="0"/>
              <a:t>awareness and </a:t>
            </a:r>
            <a:r>
              <a:rPr lang="en-GB" dirty="0" smtClean="0"/>
              <a:t>aspirations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develops employability </a:t>
            </a:r>
            <a:r>
              <a:rPr lang="en-GB" dirty="0"/>
              <a:t>skills, especially Speaking &amp; Listening </a:t>
            </a:r>
            <a:r>
              <a:rPr lang="en-GB" dirty="0" smtClean="0"/>
              <a:t>to </a:t>
            </a:r>
            <a:r>
              <a:rPr lang="en-GB" dirty="0"/>
              <a:t>unfamiliar </a:t>
            </a:r>
            <a:r>
              <a:rPr lang="en-GB" dirty="0" smtClean="0"/>
              <a:t>adults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develops students’ respect for others and </a:t>
            </a:r>
            <a:r>
              <a:rPr lang="en-GB" dirty="0"/>
              <a:t>for life and work in modern Britain.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43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0928"/>
          <a:stretch>
            <a:fillRect/>
          </a:stretch>
        </p:blipFill>
        <p:spPr>
          <a:xfrm>
            <a:off x="0" y="-1"/>
            <a:ext cx="4496207" cy="3356993"/>
          </a:xfrm>
        </p:spPr>
      </p:pic>
      <p:pic>
        <p:nvPicPr>
          <p:cNvPr id="5" name="Content Placeholder 3" descr="IPEC Narrow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060848"/>
            <a:ext cx="2908107" cy="760146"/>
          </a:xfrm>
          <a:prstGeom prst="rect">
            <a:avLst/>
          </a:prstGeom>
        </p:spPr>
      </p:pic>
      <p:pic>
        <p:nvPicPr>
          <p:cNvPr id="6" name="Picture 3" descr="C:\Users\User\Dropbox\Worktree\Images\International\Uganda, Sep 2013\brazil + vidvid 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pic>
        <p:nvPicPr>
          <p:cNvPr id="7" name="Picture 4" descr="C:\Users\tbulman\Dropbox\Worktree\Images - please keep all photos in here\WOW images\Images of WOW products\Photos Use 2013\Cards tighter fr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4457058" cy="2924944"/>
          </a:xfrm>
          <a:prstGeom prst="rect">
            <a:avLst/>
          </a:prstGeom>
          <a:noFill/>
        </p:spPr>
      </p:pic>
      <p:pic>
        <p:nvPicPr>
          <p:cNvPr id="8" name="Picture 7" descr="citischool.gif"/>
          <p:cNvPicPr>
            <a:picLocks noChangeAspect="1"/>
          </p:cNvPicPr>
          <p:nvPr/>
        </p:nvPicPr>
        <p:blipFill>
          <a:blip r:embed="rId7" cstate="print"/>
          <a:srcRect l="20884" t="23741" r="20511" b="22618"/>
          <a:stretch>
            <a:fillRect/>
          </a:stretch>
        </p:blipFill>
        <p:spPr>
          <a:xfrm>
            <a:off x="5508104" y="260648"/>
            <a:ext cx="2215631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Employer Benefits</a:t>
            </a: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1600" y="1628799"/>
            <a:ext cx="7715200" cy="446449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GB" sz="4200" dirty="0" smtClean="0"/>
              <a:t>  </a:t>
            </a:r>
            <a:r>
              <a:rPr lang="en-GB" sz="5100" dirty="0" smtClean="0"/>
              <a:t>Social responsibility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2600" dirty="0" smtClean="0"/>
              <a:t>MK’s future prosperity depends on young workers having good awareness of different career opportunities and strong employability skills.</a:t>
            </a:r>
            <a:endParaRPr lang="en-GB" sz="1700" dirty="0" smtClean="0"/>
          </a:p>
          <a:p>
            <a:pPr>
              <a:buNone/>
            </a:pPr>
            <a:endParaRPr lang="en-GB" sz="1400" dirty="0" smtClean="0"/>
          </a:p>
          <a:p>
            <a:pPr>
              <a:buFont typeface="Wingdings" pitchFamily="2" charset="2"/>
              <a:buChar char="ü"/>
            </a:pPr>
            <a:r>
              <a:rPr lang="en-GB" sz="4200" dirty="0" smtClean="0"/>
              <a:t>  </a:t>
            </a:r>
            <a:r>
              <a:rPr lang="en-GB" sz="5100" dirty="0" smtClean="0"/>
              <a:t>Staff recruitment</a:t>
            </a:r>
          </a:p>
          <a:p>
            <a:pPr>
              <a:buNone/>
            </a:pPr>
            <a:r>
              <a:rPr lang="en-GB" sz="2600" dirty="0" smtClean="0"/>
              <a:t>	By asking questions about your work, students are introduced to your company and the benefits of working there.</a:t>
            </a:r>
          </a:p>
          <a:p>
            <a:pPr>
              <a:buNone/>
            </a:pPr>
            <a:endParaRPr lang="en-GB" sz="1400" dirty="0" smtClean="0"/>
          </a:p>
          <a:p>
            <a:pPr>
              <a:buFont typeface="Wingdings" pitchFamily="2" charset="2"/>
              <a:buChar char="ü"/>
            </a:pPr>
            <a:r>
              <a:rPr lang="en-GB" sz="4200" dirty="0" smtClean="0"/>
              <a:t>  </a:t>
            </a:r>
            <a:r>
              <a:rPr lang="en-GB" sz="5100" dirty="0" smtClean="0"/>
              <a:t>Staff productivity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2600" dirty="0" smtClean="0"/>
              <a:t>After participating in a session, 98% work guests agree and 41% strongly agree “I now feel more positive about my work”.</a:t>
            </a:r>
            <a:endParaRPr lang="en-GB" sz="1700" dirty="0" smtClean="0"/>
          </a:p>
          <a:p>
            <a:pPr>
              <a:buNone/>
            </a:pPr>
            <a:endParaRPr lang="en-GB" sz="1400" dirty="0" smtClean="0"/>
          </a:p>
          <a:p>
            <a:pPr>
              <a:buFont typeface="Wingdings" pitchFamily="2" charset="2"/>
              <a:buChar char="ü"/>
            </a:pPr>
            <a:r>
              <a:rPr lang="en-GB" sz="4200" dirty="0" smtClean="0"/>
              <a:t>  </a:t>
            </a:r>
            <a:r>
              <a:rPr lang="en-GB" sz="5100" dirty="0" smtClean="0"/>
              <a:t>Networking 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2600" dirty="0" smtClean="0"/>
              <a:t>Chance to meet fellow professionals who share your business ethos.</a:t>
            </a:r>
            <a:endParaRPr lang="en-GB" sz="17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1520" y="260648"/>
          <a:ext cx="8568952" cy="60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m Edit 20160701 subtitle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93688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1700808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MK 50 Vision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984776" cy="338437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GB" dirty="0" smtClean="0"/>
              <a:t>Every young person  in MK meets and interviews 50 guest workers before leaving school...</a:t>
            </a:r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indent="0" algn="r">
              <a:spcBef>
                <a:spcPts val="0"/>
              </a:spcBef>
            </a:pPr>
            <a:r>
              <a:rPr lang="en-GB" dirty="0" smtClean="0"/>
              <a:t>...one in 30 MK workers </a:t>
            </a:r>
          </a:p>
          <a:p>
            <a:pPr marL="0" indent="0" algn="r">
              <a:spcBef>
                <a:spcPts val="0"/>
              </a:spcBef>
            </a:pPr>
            <a:r>
              <a:rPr lang="en-GB" dirty="0" smtClean="0"/>
              <a:t>volunteers one hour each year </a:t>
            </a:r>
            <a:endParaRPr lang="en-GB" dirty="0"/>
          </a:p>
        </p:txBody>
      </p:sp>
      <p:pic>
        <p:nvPicPr>
          <p:cNvPr id="4" name="Content Placeholder 3" descr="Career WorkOu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45542"/>
            <a:ext cx="1584176" cy="118813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" y="404664"/>
          <a:ext cx="9144000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" y="404664"/>
          <a:ext cx="9144000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Sponsors 2015-16</a:t>
            </a:r>
            <a:endParaRPr lang="en-GB" dirty="0"/>
          </a:p>
        </p:txBody>
      </p:sp>
      <p:pic>
        <p:nvPicPr>
          <p:cNvPr id="4" name="Picture 3" descr="Natwest.jpg"/>
          <p:cNvPicPr>
            <a:picLocks noChangeAspect="1"/>
          </p:cNvPicPr>
          <p:nvPr/>
        </p:nvPicPr>
        <p:blipFill>
          <a:blip r:embed="rId3" cstate="print"/>
          <a:srcRect l="8979" r="7851"/>
          <a:stretch>
            <a:fillRect/>
          </a:stretch>
        </p:blipFill>
        <p:spPr>
          <a:xfrm>
            <a:off x="827584" y="2420888"/>
            <a:ext cx="2232248" cy="682614"/>
          </a:xfrm>
          <a:prstGeom prst="rect">
            <a:avLst/>
          </a:prstGeom>
        </p:spPr>
      </p:pic>
      <p:pic>
        <p:nvPicPr>
          <p:cNvPr id="5" name="Picture 4" descr="http://www.theconstructionindex.co.uk/assets/news_articles/2012/11/1354176051_nhbc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92896"/>
            <a:ext cx="1368152" cy="6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ntons.jpg"/>
          <p:cNvPicPr>
            <a:picLocks noChangeAspect="1"/>
          </p:cNvPicPr>
          <p:nvPr/>
        </p:nvPicPr>
        <p:blipFill>
          <a:blip r:embed="rId5" cstate="print"/>
          <a:srcRect l="5166" r="4498"/>
          <a:stretch>
            <a:fillRect/>
          </a:stretch>
        </p:blipFill>
        <p:spPr>
          <a:xfrm>
            <a:off x="6372200" y="2348880"/>
            <a:ext cx="1940057" cy="780281"/>
          </a:xfrm>
          <a:prstGeom prst="rect">
            <a:avLst/>
          </a:prstGeom>
        </p:spPr>
      </p:pic>
      <p:pic>
        <p:nvPicPr>
          <p:cNvPr id="7" name="Picture 6" descr="MKCF Master Medium 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429000"/>
            <a:ext cx="1297459" cy="1080120"/>
          </a:xfrm>
          <a:prstGeom prst="rect">
            <a:avLst/>
          </a:prstGeom>
        </p:spPr>
      </p:pic>
      <p:pic>
        <p:nvPicPr>
          <p:cNvPr id="8" name="Picture 7" descr="Costa_Logotype_Sp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077072"/>
            <a:ext cx="1656184" cy="407706"/>
          </a:xfrm>
          <a:prstGeom prst="rect">
            <a:avLst/>
          </a:prstGeom>
        </p:spPr>
      </p:pic>
      <p:pic>
        <p:nvPicPr>
          <p:cNvPr id="12" name="Picture 11" descr="Murray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717032"/>
            <a:ext cx="1428750" cy="952500"/>
          </a:xfrm>
          <a:prstGeom prst="rect">
            <a:avLst/>
          </a:prstGeom>
        </p:spPr>
      </p:pic>
      <p:pic>
        <p:nvPicPr>
          <p:cNvPr id="9" name="Picture 8" descr="PJ_Care_logo_4_col_fla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4941168"/>
            <a:ext cx="792088" cy="1066401"/>
          </a:xfrm>
          <a:prstGeom prst="rect">
            <a:avLst/>
          </a:prstGeom>
        </p:spPr>
      </p:pic>
      <p:pic>
        <p:nvPicPr>
          <p:cNvPr id="10" name="Picture 9" descr="txm recrui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5157192"/>
            <a:ext cx="1929011" cy="484086"/>
          </a:xfrm>
          <a:prstGeom prst="rect">
            <a:avLst/>
          </a:prstGeom>
        </p:spPr>
      </p:pic>
      <p:pic>
        <p:nvPicPr>
          <p:cNvPr id="11" name="Content Placeholder 3" descr="Career WorkOut 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692696"/>
            <a:ext cx="1276324" cy="9572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eer WorkOut 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71557"/>
            <a:ext cx="6408712" cy="4806534"/>
          </a:xfr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www.worktree.org/events</a:t>
            </a:r>
            <a:endParaRPr lang="en-GB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7" y="1880828"/>
            <a:ext cx="4392487" cy="329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2060848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1813" marR="0" lvl="0" indent="-531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Pupils achieve more in school if they have work aspirations (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2012)  </a:t>
            </a:r>
          </a:p>
          <a:p>
            <a:pPr marL="531813" marR="0" lvl="0" indent="-531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people prefer careers information directly from employees (City &amp; Guilds, 2012)</a:t>
            </a:r>
          </a:p>
          <a:p>
            <a:pPr marL="531813" marR="0" lvl="0" indent="-531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more employee contacts they have, the more they learn about work (E &amp; E Taskforce, 2011)</a:t>
            </a:r>
          </a:p>
          <a:p>
            <a:pPr marL="531813" marR="0" lvl="0" indent="-531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48872" cy="936104"/>
          </a:xfrm>
        </p:spPr>
        <p:txBody>
          <a:bodyPr/>
          <a:lstStyle/>
          <a:p>
            <a:r>
              <a:rPr lang="en-GB" b="1" dirty="0" smtClean="0"/>
              <a:t>Research evidence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2420888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</a:t>
            </a:r>
            <a:r>
              <a:rPr kumimoji="0" lang="en-GB" sz="6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≈</a:t>
            </a:r>
            <a:r>
              <a:rPr kumimoji="0" lang="en-GB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(Q + S + WE) x C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163751" cy="6122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eer WorkOut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6956590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User\AppData\Local\Microsoft\Windows\Temporary Internet Files\Content.Outlook\NBNKW5WQ\Kate Webster - Hewitsons - LG 10 11 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User\AppData\Local\Microsoft\Windows\Temporary Internet Files\Content.Outlook\NBNKW5WQ\Alan Cusdin - Santander 15 10 15.jpg"/>
          <p:cNvPicPr>
            <a:picLocks noChangeAspect="1"/>
          </p:cNvPicPr>
          <p:nvPr/>
        </p:nvPicPr>
        <p:blipFill>
          <a:blip r:embed="rId3" cstate="print"/>
          <a:srcRect l="2335" t="4669" r="12321" b="99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514</Words>
  <Application>Microsoft Office PowerPoint</Application>
  <PresentationFormat>On-screen Show (4:3)</PresentationFormat>
  <Paragraphs>82</Paragraphs>
  <Slides>27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Engaging Employers Sustainably Through One-Hour ‘Career WorkOut’</vt:lpstr>
      <vt:lpstr>PowerPoint Presentation</vt:lpstr>
      <vt:lpstr>PowerPoint Presentation</vt:lpstr>
      <vt:lpstr>Research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Tony Nelson, Headteacher of The Hazeley School:</vt:lpstr>
      <vt:lpstr>PowerPoint Presentation</vt:lpstr>
      <vt:lpstr>Ofsted</vt:lpstr>
      <vt:lpstr>Employer Benefits</vt:lpstr>
      <vt:lpstr>PowerPoint Presentation</vt:lpstr>
      <vt:lpstr>PowerPoint Presentation</vt:lpstr>
      <vt:lpstr>MK 50 Vision</vt:lpstr>
      <vt:lpstr>PowerPoint Presentation</vt:lpstr>
      <vt:lpstr>PowerPoint Presentation</vt:lpstr>
      <vt:lpstr>Sponsors 2015-16</vt:lpstr>
      <vt:lpstr>www.worktree.org/events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Bulman</dc:creator>
  <cp:lastModifiedBy>Rachael Mckeown</cp:lastModifiedBy>
  <cp:revision>61</cp:revision>
  <dcterms:created xsi:type="dcterms:W3CDTF">2015-09-01T08:06:10Z</dcterms:created>
  <dcterms:modified xsi:type="dcterms:W3CDTF">2016-07-15T15:35:23Z</dcterms:modified>
</cp:coreProperties>
</file>