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drawings/drawing5.xml" ContentType="application/vnd.openxmlformats-officedocument.drawingml.chartshapes+xml"/>
  <Override PartName="/ppt/charts/chart9.xml" ContentType="application/vnd.openxmlformats-officedocument.drawingml.chart+xml"/>
  <Override PartName="/ppt/theme/themeOverride9.xml" ContentType="application/vnd.openxmlformats-officedocument.themeOverride+xml"/>
  <Override PartName="/ppt/drawings/drawing6.xml" ContentType="application/vnd.openxmlformats-officedocument.drawingml.chartshapes+xml"/>
  <Override PartName="/ppt/notesSlides/notesSlide18.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19.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1.xml" ContentType="application/vnd.openxmlformats-officedocument.themeOverride+xml"/>
  <Override PartName="/ppt/notesSlides/notesSlide20.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3.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 id="2147483749" r:id="rId2"/>
  </p:sldMasterIdLst>
  <p:notesMasterIdLst>
    <p:notesMasterId r:id="rId30"/>
  </p:notesMasterIdLst>
  <p:handoutMasterIdLst>
    <p:handoutMasterId r:id="rId31"/>
  </p:handoutMasterIdLst>
  <p:sldIdLst>
    <p:sldId id="661" r:id="rId3"/>
    <p:sldId id="698" r:id="rId4"/>
    <p:sldId id="699" r:id="rId5"/>
    <p:sldId id="700" r:id="rId6"/>
    <p:sldId id="701" r:id="rId7"/>
    <p:sldId id="702" r:id="rId8"/>
    <p:sldId id="703" r:id="rId9"/>
    <p:sldId id="704" r:id="rId10"/>
    <p:sldId id="667" r:id="rId11"/>
    <p:sldId id="690" r:id="rId12"/>
    <p:sldId id="691" r:id="rId13"/>
    <p:sldId id="692" r:id="rId14"/>
    <p:sldId id="693" r:id="rId15"/>
    <p:sldId id="694" r:id="rId16"/>
    <p:sldId id="695" r:id="rId17"/>
    <p:sldId id="696" r:id="rId18"/>
    <p:sldId id="677" r:id="rId19"/>
    <p:sldId id="678" r:id="rId20"/>
    <p:sldId id="679" r:id="rId21"/>
    <p:sldId id="680" r:id="rId22"/>
    <p:sldId id="669" r:id="rId23"/>
    <p:sldId id="670" r:id="rId24"/>
    <p:sldId id="685" r:id="rId25"/>
    <p:sldId id="697" r:id="rId26"/>
    <p:sldId id="658" r:id="rId27"/>
    <p:sldId id="659" r:id="rId28"/>
    <p:sldId id="683" r:id="rId29"/>
  </p:sldIdLst>
  <p:sldSz cx="9144000" cy="6858000" type="screen4x3"/>
  <p:notesSz cx="6858000" cy="9296400"/>
  <p:defaultTextStyle>
    <a:defPPr>
      <a:defRPr lang="en-US"/>
    </a:defPPr>
    <a:lvl1pPr algn="l" rtl="0" eaLnBrk="0" fontAlgn="base" hangingPunct="0">
      <a:spcBef>
        <a:spcPct val="0"/>
      </a:spcBef>
      <a:spcAft>
        <a:spcPct val="0"/>
      </a:spcAft>
      <a:defRPr sz="20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0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0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0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os="3657" userDrawn="1">
          <p15:clr>
            <a:srgbClr val="A4A3A4"/>
          </p15:clr>
        </p15:guide>
        <p15:guide id="2" orient="horz" pos="288">
          <p15:clr>
            <a:srgbClr val="A4A3A4"/>
          </p15:clr>
        </p15:guide>
        <p15:guide id="3" orient="horz" pos="1680">
          <p15:clr>
            <a:srgbClr val="A4A3A4"/>
          </p15:clr>
        </p15:guide>
        <p15:guide id="4" orient="horz" pos="2976">
          <p15:clr>
            <a:srgbClr val="A4A3A4"/>
          </p15:clr>
        </p15:guide>
        <p15:guide id="5" orient="horz" pos="2328">
          <p15:clr>
            <a:srgbClr val="A4A3A4"/>
          </p15:clr>
        </p15:guide>
        <p15:guide id="6" pos="2880">
          <p15:clr>
            <a:srgbClr val="A4A3A4"/>
          </p15:clr>
        </p15:guide>
        <p15:guide id="7" pos="336">
          <p15:clr>
            <a:srgbClr val="A4A3A4"/>
          </p15:clr>
        </p15:guide>
        <p15:guide id="8" pos="1728">
          <p15:clr>
            <a:srgbClr val="A4A3A4"/>
          </p15:clr>
        </p15:guide>
        <p15:guide id="9" pos="864">
          <p15:clr>
            <a:srgbClr val="A4A3A4"/>
          </p15:clr>
        </p15:guide>
        <p15:guide id="10" pos="2592">
          <p15:clr>
            <a:srgbClr val="A4A3A4"/>
          </p15:clr>
        </p15:guide>
        <p15:guide id="11" pos="3470" userDrawn="1">
          <p15:clr>
            <a:srgbClr val="A4A3A4"/>
          </p15:clr>
        </p15:guide>
        <p15:guide id="12" pos="4320">
          <p15:clr>
            <a:srgbClr val="A4A3A4"/>
          </p15:clr>
        </p15:guide>
        <p15:guide id="13" pos="528">
          <p15:clr>
            <a:srgbClr val="A4A3A4"/>
          </p15:clr>
        </p15:guide>
        <p15:guide id="14" orient="horz" pos="4064">
          <p15:clr>
            <a:srgbClr val="A4A3A4"/>
          </p15:clr>
        </p15:guide>
        <p15:guide id="15" orient="horz" pos="2524">
          <p15:clr>
            <a:srgbClr val="A4A3A4"/>
          </p15:clr>
        </p15:guide>
        <p15:guide id="16" orient="horz" pos="2154">
          <p15:clr>
            <a:srgbClr val="A4A3A4"/>
          </p15:clr>
        </p15:guide>
        <p15:guide id="17" orient="horz" pos="346" userDrawn="1">
          <p15:clr>
            <a:srgbClr val="A4A3A4"/>
          </p15:clr>
        </p15:guide>
        <p15:guide id="18" orient="horz" pos="873">
          <p15:clr>
            <a:srgbClr val="A4A3A4"/>
          </p15:clr>
        </p15:guide>
        <p15:guide id="19" pos="656">
          <p15:clr>
            <a:srgbClr val="A4A3A4"/>
          </p15:clr>
        </p15:guide>
        <p15:guide id="20" pos="3200">
          <p15:clr>
            <a:srgbClr val="A4A3A4"/>
          </p15:clr>
        </p15:guide>
        <p15:guide id="21" pos="5317">
          <p15:clr>
            <a:srgbClr val="A4A3A4"/>
          </p15:clr>
        </p15:guide>
        <p15:guide id="22" pos="5010">
          <p15:clr>
            <a:srgbClr val="A4A3A4"/>
          </p15:clr>
        </p15:guide>
        <p15:guide id="23" pos="925">
          <p15:clr>
            <a:srgbClr val="A4A3A4"/>
          </p15:clr>
        </p15:guide>
        <p15:guide id="24" pos="302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64" userDrawn="1">
          <p15:clr>
            <a:srgbClr val="A4A3A4"/>
          </p15:clr>
        </p15:guide>
        <p15:guide id="3" orient="horz" pos="2928"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2" clrIdx="0"/>
  <p:cmAuthor id="1" name="Kathryn McColl" initials="KM" lastIdx="1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815"/>
    <a:srgbClr val="272727"/>
    <a:srgbClr val="FAA819"/>
    <a:srgbClr val="B38AB6"/>
    <a:srgbClr val="F15B67"/>
    <a:srgbClr val="859B1C"/>
    <a:srgbClr val="98B8E2"/>
    <a:srgbClr val="6FA1D7"/>
    <a:srgbClr val="358CCB"/>
    <a:srgbClr val="EFE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68" autoAdjust="0"/>
    <p:restoredTop sz="89855" autoAdjust="0"/>
  </p:normalViewPr>
  <p:slideViewPr>
    <p:cSldViewPr snapToGrid="0" snapToObjects="1">
      <p:cViewPr varScale="1">
        <p:scale>
          <a:sx n="74" d="100"/>
          <a:sy n="74" d="100"/>
        </p:scale>
        <p:origin x="984" y="72"/>
      </p:cViewPr>
      <p:guideLst>
        <p:guide orient="horz" pos="3657"/>
        <p:guide orient="horz" pos="288"/>
        <p:guide orient="horz" pos="1680"/>
        <p:guide orient="horz" pos="2976"/>
        <p:guide orient="horz" pos="2328"/>
        <p:guide pos="2880"/>
        <p:guide pos="336"/>
        <p:guide pos="1728"/>
        <p:guide pos="864"/>
        <p:guide pos="2592"/>
        <p:guide pos="3470"/>
        <p:guide pos="4320"/>
        <p:guide pos="528"/>
        <p:guide orient="horz" pos="4064"/>
        <p:guide orient="horz" pos="2524"/>
        <p:guide orient="horz" pos="2154"/>
        <p:guide orient="horz" pos="346"/>
        <p:guide orient="horz" pos="873"/>
        <p:guide pos="656"/>
        <p:guide pos="3200"/>
        <p:guide pos="5317"/>
        <p:guide pos="5010"/>
        <p:guide pos="925"/>
        <p:guide pos="3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3936"/>
    </p:cViewPr>
  </p:sorterViewPr>
  <p:notesViewPr>
    <p:cSldViewPr snapToGrid="0" snapToObjects="1">
      <p:cViewPr varScale="1">
        <p:scale>
          <a:sx n="56" d="100"/>
          <a:sy n="56" d="100"/>
        </p:scale>
        <p:origin x="2832" y="42"/>
      </p:cViewPr>
      <p:guideLst>
        <p:guide orient="horz" pos="2932"/>
        <p:guide pos="2164"/>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Pre</c:v>
                </c:pt>
              </c:strCache>
            </c:strRef>
          </c:tx>
          <c:spPr>
            <a:solidFill>
              <a:srgbClr val="FAA819"/>
            </a:solidFill>
            <a:ln w="19050">
              <a:solidFill>
                <a:schemeClr val="lt1"/>
              </a:solidFill>
            </a:ln>
            <a:effectLst/>
          </c:spPr>
          <c:invertIfNegative val="0"/>
          <c:dPt>
            <c:idx val="0"/>
            <c:invertIfNegative val="0"/>
            <c:bubble3D val="0"/>
            <c:spPr>
              <a:solidFill>
                <a:srgbClr val="FAA819"/>
              </a:solidFill>
              <a:ln w="19050">
                <a:solidFill>
                  <a:schemeClr val="lt1"/>
                </a:solidFill>
              </a:ln>
              <a:effectLst/>
            </c:spPr>
          </c:dPt>
          <c:dPt>
            <c:idx val="1"/>
            <c:invertIfNegative val="0"/>
            <c:bubble3D val="0"/>
            <c:spPr>
              <a:solidFill>
                <a:srgbClr val="FAA819"/>
              </a:solidFill>
              <a:ln w="19050">
                <a:solidFill>
                  <a:schemeClr val="lt1"/>
                </a:solidFill>
              </a:ln>
              <a:effectLst/>
            </c:spPr>
          </c:dPt>
          <c:dPt>
            <c:idx val="2"/>
            <c:invertIfNegative val="0"/>
            <c:bubble3D val="0"/>
            <c:spPr>
              <a:solidFill>
                <a:srgbClr val="FAA819"/>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0.84</c:v>
                </c:pt>
                <c:pt idx="1">
                  <c:v>0.09</c:v>
                </c:pt>
                <c:pt idx="2">
                  <c:v>7.0000000000000007E-2</c:v>
                </c:pt>
              </c:numCache>
            </c:numRef>
          </c:val>
        </c:ser>
        <c:ser>
          <c:idx val="1"/>
          <c:order val="1"/>
          <c:tx>
            <c:strRef>
              <c:f>Sheet1!$C$1</c:f>
              <c:strCache>
                <c:ptCount val="1"/>
                <c:pt idx="0">
                  <c:v>Post</c:v>
                </c:pt>
              </c:strCache>
            </c:strRef>
          </c:tx>
          <c:spPr>
            <a:solidFill>
              <a:srgbClr val="358CCB"/>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Sheet1!$C$2:$C$4</c:f>
              <c:numCache>
                <c:formatCode>0%</c:formatCode>
                <c:ptCount val="3"/>
                <c:pt idx="0">
                  <c:v>0.9</c:v>
                </c:pt>
                <c:pt idx="1">
                  <c:v>0.08</c:v>
                </c:pt>
                <c:pt idx="2">
                  <c:v>0.03</c:v>
                </c:pt>
              </c:numCache>
            </c:numRef>
          </c:val>
        </c:ser>
        <c:dLbls>
          <c:showLegendKey val="0"/>
          <c:showVal val="0"/>
          <c:showCatName val="0"/>
          <c:showSerName val="0"/>
          <c:showPercent val="0"/>
          <c:showBubbleSize val="0"/>
        </c:dLbls>
        <c:gapWidth val="100"/>
        <c:axId val="357169360"/>
        <c:axId val="357173672"/>
      </c:barChart>
      <c:valAx>
        <c:axId val="357173672"/>
        <c:scaling>
          <c:orientation val="minMax"/>
        </c:scaling>
        <c:delete val="1"/>
        <c:axPos val="t"/>
        <c:numFmt formatCode="0%" sourceLinked="1"/>
        <c:majorTickMark val="out"/>
        <c:minorTickMark val="none"/>
        <c:tickLblPos val="nextTo"/>
        <c:crossAx val="357169360"/>
        <c:crosses val="autoZero"/>
        <c:crossBetween val="between"/>
      </c:valAx>
      <c:catAx>
        <c:axId val="3571693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1736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0162002945507E-3"/>
          <c:y val="3.8461538461538464E-2"/>
          <c:w val="0.9779086892488954"/>
          <c:h val="0.6901748251748252"/>
        </c:manualLayout>
      </c:layout>
      <c:barChart>
        <c:barDir val="col"/>
        <c:grouping val="clustered"/>
        <c:varyColors val="0"/>
        <c:ser>
          <c:idx val="0"/>
          <c:order val="0"/>
          <c:tx>
            <c:strRef>
              <c:f>Sheet1!$B$1</c:f>
              <c:strCache>
                <c:ptCount val="1"/>
                <c:pt idx="0">
                  <c:v>Pre</c:v>
                </c:pt>
              </c:strCache>
            </c:strRef>
          </c:tx>
          <c:spPr>
            <a:solidFill>
              <a:srgbClr val="FAA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Searching the internet</c:v>
                </c:pt>
                <c:pt idx="1">
                  <c:v>Using apps to learn new things</c:v>
                </c:pt>
                <c:pt idx="2">
                  <c:v>Writing</c:v>
                </c:pt>
                <c:pt idx="3">
                  <c:v>Keeping safe on the internet</c:v>
                </c:pt>
                <c:pt idx="4">
                  <c:v>Saving documents in a folder</c:v>
                </c:pt>
                <c:pt idx="5">
                  <c:v>Drawing pictures</c:v>
                </c:pt>
                <c:pt idx="6">
                  <c:v>Taking part in online chat or discussion forum</c:v>
                </c:pt>
                <c:pt idx="7">
                  <c:v>Sending emails</c:v>
                </c:pt>
                <c:pt idx="8">
                  <c:v>Writing code</c:v>
                </c:pt>
              </c:strCache>
            </c:strRef>
          </c:cat>
          <c:val>
            <c:numRef>
              <c:f>Sheet1!$B$2:$B$10</c:f>
              <c:numCache>
                <c:formatCode>0%</c:formatCode>
                <c:ptCount val="9"/>
                <c:pt idx="0">
                  <c:v>0.83</c:v>
                </c:pt>
                <c:pt idx="1">
                  <c:v>0.8</c:v>
                </c:pt>
                <c:pt idx="2">
                  <c:v>0.84</c:v>
                </c:pt>
                <c:pt idx="3">
                  <c:v>0.79</c:v>
                </c:pt>
                <c:pt idx="4">
                  <c:v>0.7</c:v>
                </c:pt>
                <c:pt idx="5">
                  <c:v>0.76</c:v>
                </c:pt>
                <c:pt idx="6">
                  <c:v>0.4</c:v>
                </c:pt>
                <c:pt idx="7">
                  <c:v>0.44</c:v>
                </c:pt>
                <c:pt idx="8">
                  <c:v>0.4</c:v>
                </c:pt>
              </c:numCache>
            </c:numRef>
          </c:val>
        </c:ser>
        <c:ser>
          <c:idx val="1"/>
          <c:order val="1"/>
          <c:tx>
            <c:strRef>
              <c:f>Sheet1!$C$1</c:f>
              <c:strCache>
                <c:ptCount val="1"/>
                <c:pt idx="0">
                  <c:v>Post</c:v>
                </c:pt>
              </c:strCache>
            </c:strRef>
          </c:tx>
          <c:spPr>
            <a:solidFill>
              <a:srgbClr val="358CCB"/>
            </a:solidFill>
            <a:ln>
              <a:noFill/>
            </a:ln>
            <a:effectLst/>
          </c:spPr>
          <c:invertIfNegative val="0"/>
          <c:dLbls>
            <c:spPr>
              <a:noFill/>
              <a:ln>
                <a:noFill/>
              </a:ln>
              <a:effectLst/>
            </c:spPr>
            <c:txPr>
              <a:bodyPr rot="0" spcFirstLastPara="1" vertOverflow="ellipsis" vert="horz" wrap="square" lIns="720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Searching the internet</c:v>
                </c:pt>
                <c:pt idx="1">
                  <c:v>Using apps to learn new things</c:v>
                </c:pt>
                <c:pt idx="2">
                  <c:v>Writing</c:v>
                </c:pt>
                <c:pt idx="3">
                  <c:v>Keeping safe on the internet</c:v>
                </c:pt>
                <c:pt idx="4">
                  <c:v>Saving documents in a folder</c:v>
                </c:pt>
                <c:pt idx="5">
                  <c:v>Drawing pictures</c:v>
                </c:pt>
                <c:pt idx="6">
                  <c:v>Taking part in online chat or discussion forum</c:v>
                </c:pt>
                <c:pt idx="7">
                  <c:v>Sending emails</c:v>
                </c:pt>
                <c:pt idx="8">
                  <c:v>Writing code</c:v>
                </c:pt>
              </c:strCache>
            </c:strRef>
          </c:cat>
          <c:val>
            <c:numRef>
              <c:f>Sheet1!$C$2:$C$10</c:f>
              <c:numCache>
                <c:formatCode>0%</c:formatCode>
                <c:ptCount val="9"/>
                <c:pt idx="0">
                  <c:v>0.93</c:v>
                </c:pt>
                <c:pt idx="1">
                  <c:v>0.9</c:v>
                </c:pt>
                <c:pt idx="2">
                  <c:v>0.9</c:v>
                </c:pt>
                <c:pt idx="3">
                  <c:v>0.86</c:v>
                </c:pt>
                <c:pt idx="4">
                  <c:v>0.81</c:v>
                </c:pt>
                <c:pt idx="5">
                  <c:v>0.71</c:v>
                </c:pt>
                <c:pt idx="6">
                  <c:v>0.62</c:v>
                </c:pt>
                <c:pt idx="7">
                  <c:v>0.61</c:v>
                </c:pt>
                <c:pt idx="8">
                  <c:v>0.51</c:v>
                </c:pt>
              </c:numCache>
            </c:numRef>
          </c:val>
        </c:ser>
        <c:dLbls>
          <c:dLblPos val="outEnd"/>
          <c:showLegendKey val="0"/>
          <c:showVal val="1"/>
          <c:showCatName val="0"/>
          <c:showSerName val="0"/>
          <c:showPercent val="0"/>
          <c:showBubbleSize val="0"/>
        </c:dLbls>
        <c:gapWidth val="219"/>
        <c:axId val="357794136"/>
        <c:axId val="357021800"/>
      </c:barChart>
      <c:catAx>
        <c:axId val="35779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021800"/>
        <c:crosses val="autoZero"/>
        <c:auto val="1"/>
        <c:lblAlgn val="ctr"/>
        <c:lblOffset val="100"/>
        <c:noMultiLvlLbl val="0"/>
      </c:catAx>
      <c:valAx>
        <c:axId val="357021800"/>
        <c:scaling>
          <c:orientation val="minMax"/>
        </c:scaling>
        <c:delete val="1"/>
        <c:axPos val="l"/>
        <c:numFmt formatCode="0%" sourceLinked="1"/>
        <c:majorTickMark val="none"/>
        <c:minorTickMark val="none"/>
        <c:tickLblPos val="nextTo"/>
        <c:crossAx val="357794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0162002945507E-3"/>
          <c:y val="3.8461538461538464E-2"/>
          <c:w val="0.9779086892488954"/>
          <c:h val="0.63423076923076926"/>
        </c:manualLayout>
      </c:layout>
      <c:barChart>
        <c:barDir val="col"/>
        <c:grouping val="clustered"/>
        <c:varyColors val="0"/>
        <c:ser>
          <c:idx val="0"/>
          <c:order val="0"/>
          <c:tx>
            <c:strRef>
              <c:f>Sheet1!$B$1</c:f>
              <c:strCache>
                <c:ptCount val="1"/>
                <c:pt idx="0">
                  <c:v>Pre</c:v>
                </c:pt>
              </c:strCache>
            </c:strRef>
          </c:tx>
          <c:spPr>
            <a:solidFill>
              <a:srgbClr val="FAA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Use the information you have found to answer tasks set by your teacher</c:v>
                </c:pt>
                <c:pt idx="1">
                  <c:v>Talk about what you have found with your classmates and teacher</c:v>
                </c:pt>
                <c:pt idx="2">
                  <c:v>Work with other students in a team</c:v>
                </c:pt>
                <c:pt idx="3">
                  <c:v>Understand the information you have found</c:v>
                </c:pt>
                <c:pt idx="4">
                  <c:v>Present and explain ideas</c:v>
                </c:pt>
                <c:pt idx="5">
                  <c:v>Compare facts</c:v>
                </c:pt>
                <c:pt idx="6">
                  <c:v>Work creatively</c:v>
                </c:pt>
                <c:pt idx="7">
                  <c:v>Decide which bits of information are most useful</c:v>
                </c:pt>
                <c:pt idx="8">
                  <c:v>Work in a different style to what you are used to</c:v>
                </c:pt>
              </c:strCache>
            </c:strRef>
          </c:cat>
          <c:val>
            <c:numRef>
              <c:f>Sheet1!$B$2:$B$10</c:f>
              <c:numCache>
                <c:formatCode>0%</c:formatCode>
                <c:ptCount val="9"/>
                <c:pt idx="0">
                  <c:v>0.72</c:v>
                </c:pt>
                <c:pt idx="1">
                  <c:v>0.74</c:v>
                </c:pt>
                <c:pt idx="2">
                  <c:v>0.72</c:v>
                </c:pt>
                <c:pt idx="3">
                  <c:v>0.76</c:v>
                </c:pt>
                <c:pt idx="4">
                  <c:v>0.7</c:v>
                </c:pt>
                <c:pt idx="5">
                  <c:v>0.68</c:v>
                </c:pt>
                <c:pt idx="6">
                  <c:v>0.73</c:v>
                </c:pt>
                <c:pt idx="7">
                  <c:v>0.66</c:v>
                </c:pt>
                <c:pt idx="8">
                  <c:v>0.54</c:v>
                </c:pt>
              </c:numCache>
            </c:numRef>
          </c:val>
        </c:ser>
        <c:ser>
          <c:idx val="1"/>
          <c:order val="1"/>
          <c:tx>
            <c:strRef>
              <c:f>Sheet1!$C$1</c:f>
              <c:strCache>
                <c:ptCount val="1"/>
                <c:pt idx="0">
                  <c:v>Post</c:v>
                </c:pt>
              </c:strCache>
            </c:strRef>
          </c:tx>
          <c:spPr>
            <a:solidFill>
              <a:srgbClr val="358C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Use the information you have found to answer tasks set by your teacher</c:v>
                </c:pt>
                <c:pt idx="1">
                  <c:v>Talk about what you have found with your classmates and teacher</c:v>
                </c:pt>
                <c:pt idx="2">
                  <c:v>Work with other students in a team</c:v>
                </c:pt>
                <c:pt idx="3">
                  <c:v>Understand the information you have found</c:v>
                </c:pt>
                <c:pt idx="4">
                  <c:v>Present and explain ideas</c:v>
                </c:pt>
                <c:pt idx="5">
                  <c:v>Compare facts</c:v>
                </c:pt>
                <c:pt idx="6">
                  <c:v>Work creatively</c:v>
                </c:pt>
                <c:pt idx="7">
                  <c:v>Decide which bits of information are most useful</c:v>
                </c:pt>
                <c:pt idx="8">
                  <c:v>Work in a different style to what you are used to</c:v>
                </c:pt>
              </c:strCache>
            </c:strRef>
          </c:cat>
          <c:val>
            <c:numRef>
              <c:f>Sheet1!$C$2:$C$10</c:f>
              <c:numCache>
                <c:formatCode>0%</c:formatCode>
                <c:ptCount val="9"/>
                <c:pt idx="0">
                  <c:v>0.87</c:v>
                </c:pt>
                <c:pt idx="1">
                  <c:v>0.86</c:v>
                </c:pt>
                <c:pt idx="2">
                  <c:v>0.85</c:v>
                </c:pt>
                <c:pt idx="3">
                  <c:v>0.85</c:v>
                </c:pt>
                <c:pt idx="4">
                  <c:v>0.8</c:v>
                </c:pt>
                <c:pt idx="5">
                  <c:v>0.79</c:v>
                </c:pt>
                <c:pt idx="6">
                  <c:v>0.76</c:v>
                </c:pt>
                <c:pt idx="7">
                  <c:v>0.71</c:v>
                </c:pt>
                <c:pt idx="8">
                  <c:v>0.69</c:v>
                </c:pt>
              </c:numCache>
            </c:numRef>
          </c:val>
        </c:ser>
        <c:dLbls>
          <c:dLblPos val="outEnd"/>
          <c:showLegendKey val="0"/>
          <c:showVal val="1"/>
          <c:showCatName val="0"/>
          <c:showSerName val="0"/>
          <c:showPercent val="0"/>
          <c:showBubbleSize val="0"/>
        </c:dLbls>
        <c:gapWidth val="219"/>
        <c:axId val="357022584"/>
        <c:axId val="357022192"/>
      </c:barChart>
      <c:catAx>
        <c:axId val="35702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7022192"/>
        <c:crosses val="autoZero"/>
        <c:auto val="1"/>
        <c:lblAlgn val="ctr"/>
        <c:lblOffset val="100"/>
        <c:noMultiLvlLbl val="0"/>
      </c:catAx>
      <c:valAx>
        <c:axId val="357022192"/>
        <c:scaling>
          <c:orientation val="minMax"/>
        </c:scaling>
        <c:delete val="1"/>
        <c:axPos val="l"/>
        <c:numFmt formatCode="0%" sourceLinked="1"/>
        <c:majorTickMark val="none"/>
        <c:minorTickMark val="none"/>
        <c:tickLblPos val="nextTo"/>
        <c:crossAx val="357022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10162002945507E-3"/>
          <c:y val="3.8461538461538464E-2"/>
          <c:w val="0.9779086892488954"/>
          <c:h val="0.58127888977518405"/>
        </c:manualLayout>
      </c:layout>
      <c:barChart>
        <c:barDir val="col"/>
        <c:grouping val="clustered"/>
        <c:varyColors val="0"/>
        <c:ser>
          <c:idx val="0"/>
          <c:order val="0"/>
          <c:tx>
            <c:strRef>
              <c:f>Sheet1!$B$1</c:f>
              <c:strCache>
                <c:ptCount val="1"/>
                <c:pt idx="0">
                  <c:v>Agree</c:v>
                </c:pt>
              </c:strCache>
            </c:strRef>
          </c:tx>
          <c:spPr>
            <a:solidFill>
              <a:srgbClr val="358C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enjoyed using the Samsung equipment</c:v>
                </c:pt>
                <c:pt idx="1">
                  <c:v>I learned new skills in the Samsung Digtal Classroom</c:v>
                </c:pt>
                <c:pt idx="2">
                  <c:v>I can use computers better because of the Samsung Digital Classroom</c:v>
                </c:pt>
                <c:pt idx="3">
                  <c:v>I worked better with my classmates in the Samsung Digital Classroom</c:v>
                </c:pt>
                <c:pt idx="4">
                  <c:v>I learned to use equipment I had never used before in the Samsung Digital Classroom</c:v>
                </c:pt>
                <c:pt idx="5">
                  <c:v>I did not learn anything new in the Samsung Digital classroom</c:v>
                </c:pt>
              </c:strCache>
            </c:strRef>
          </c:cat>
          <c:val>
            <c:numRef>
              <c:f>Sheet1!$B$2:$B$7</c:f>
              <c:numCache>
                <c:formatCode>0%</c:formatCode>
                <c:ptCount val="6"/>
                <c:pt idx="0">
                  <c:v>0.93</c:v>
                </c:pt>
                <c:pt idx="1">
                  <c:v>0.86</c:v>
                </c:pt>
                <c:pt idx="2">
                  <c:v>0.77</c:v>
                </c:pt>
                <c:pt idx="3">
                  <c:v>0.74</c:v>
                </c:pt>
                <c:pt idx="4">
                  <c:v>0.69</c:v>
                </c:pt>
                <c:pt idx="5">
                  <c:v>0.17</c:v>
                </c:pt>
              </c:numCache>
            </c:numRef>
          </c:val>
        </c:ser>
        <c:dLbls>
          <c:dLblPos val="outEnd"/>
          <c:showLegendKey val="0"/>
          <c:showVal val="1"/>
          <c:showCatName val="0"/>
          <c:showSerName val="0"/>
          <c:showPercent val="0"/>
          <c:showBubbleSize val="0"/>
        </c:dLbls>
        <c:gapWidth val="219"/>
        <c:axId val="357024544"/>
        <c:axId val="357024152"/>
      </c:barChart>
      <c:catAx>
        <c:axId val="35702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57024152"/>
        <c:crosses val="autoZero"/>
        <c:auto val="1"/>
        <c:lblAlgn val="ctr"/>
        <c:lblOffset val="100"/>
        <c:noMultiLvlLbl val="0"/>
      </c:catAx>
      <c:valAx>
        <c:axId val="357024152"/>
        <c:scaling>
          <c:orientation val="minMax"/>
        </c:scaling>
        <c:delete val="1"/>
        <c:axPos val="l"/>
        <c:numFmt formatCode="0%" sourceLinked="1"/>
        <c:majorTickMark val="none"/>
        <c:minorTickMark val="none"/>
        <c:tickLblPos val="nextTo"/>
        <c:crossAx val="357024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Pre</c:v>
                </c:pt>
              </c:strCache>
            </c:strRef>
          </c:tx>
          <c:spPr>
            <a:solidFill>
              <a:srgbClr val="FAA819"/>
            </a:solidFill>
            <a:ln w="19050">
              <a:solidFill>
                <a:schemeClr val="lt1"/>
              </a:solidFill>
            </a:ln>
            <a:effectLst/>
          </c:spPr>
          <c:invertIfNegative val="0"/>
          <c:dPt>
            <c:idx val="0"/>
            <c:invertIfNegative val="0"/>
            <c:bubble3D val="0"/>
            <c:spPr>
              <a:solidFill>
                <a:srgbClr val="FAA819"/>
              </a:solidFill>
              <a:ln w="19050">
                <a:solidFill>
                  <a:schemeClr val="lt1"/>
                </a:solidFill>
              </a:ln>
              <a:effectLst/>
            </c:spPr>
          </c:dPt>
          <c:dPt>
            <c:idx val="1"/>
            <c:invertIfNegative val="0"/>
            <c:bubble3D val="0"/>
            <c:spPr>
              <a:solidFill>
                <a:srgbClr val="FAA819"/>
              </a:solidFill>
              <a:ln w="19050">
                <a:solidFill>
                  <a:schemeClr val="lt1"/>
                </a:solidFill>
              </a:ln>
              <a:effectLst/>
            </c:spPr>
          </c:dPt>
          <c:dPt>
            <c:idx val="2"/>
            <c:invertIfNegative val="0"/>
            <c:bubble3D val="0"/>
            <c:spPr>
              <a:solidFill>
                <a:srgbClr val="FAA819"/>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Sheet1!$B$2:$B$4</c:f>
              <c:numCache>
                <c:formatCode>0%</c:formatCode>
                <c:ptCount val="3"/>
                <c:pt idx="0">
                  <c:v>0.63</c:v>
                </c:pt>
                <c:pt idx="1">
                  <c:v>0.32</c:v>
                </c:pt>
                <c:pt idx="2">
                  <c:v>0.05</c:v>
                </c:pt>
              </c:numCache>
            </c:numRef>
          </c:val>
        </c:ser>
        <c:ser>
          <c:idx val="1"/>
          <c:order val="1"/>
          <c:tx>
            <c:strRef>
              <c:f>Sheet1!$C$1</c:f>
              <c:strCache>
                <c:ptCount val="1"/>
                <c:pt idx="0">
                  <c:v>Post</c:v>
                </c:pt>
              </c:strCache>
            </c:strRef>
          </c:tx>
          <c:spPr>
            <a:solidFill>
              <a:srgbClr val="358CCB"/>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Don't know</c:v>
                </c:pt>
              </c:strCache>
            </c:strRef>
          </c:cat>
          <c:val>
            <c:numRef>
              <c:f>Sheet1!$C$2:$C$4</c:f>
              <c:numCache>
                <c:formatCode>0%</c:formatCode>
                <c:ptCount val="3"/>
                <c:pt idx="0">
                  <c:v>0.7</c:v>
                </c:pt>
                <c:pt idx="1">
                  <c:v>0.26</c:v>
                </c:pt>
                <c:pt idx="2">
                  <c:v>0.04</c:v>
                </c:pt>
              </c:numCache>
            </c:numRef>
          </c:val>
        </c:ser>
        <c:dLbls>
          <c:showLegendKey val="0"/>
          <c:showVal val="0"/>
          <c:showCatName val="0"/>
          <c:showSerName val="0"/>
          <c:showPercent val="0"/>
          <c:showBubbleSize val="0"/>
        </c:dLbls>
        <c:gapWidth val="100"/>
        <c:axId val="357170928"/>
        <c:axId val="357172104"/>
      </c:barChart>
      <c:valAx>
        <c:axId val="357172104"/>
        <c:scaling>
          <c:orientation val="minMax"/>
        </c:scaling>
        <c:delete val="1"/>
        <c:axPos val="t"/>
        <c:numFmt formatCode="0%" sourceLinked="1"/>
        <c:majorTickMark val="out"/>
        <c:minorTickMark val="none"/>
        <c:tickLblPos val="nextTo"/>
        <c:crossAx val="357170928"/>
        <c:crosses val="autoZero"/>
        <c:crossBetween val="between"/>
      </c:valAx>
      <c:catAx>
        <c:axId val="3571709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1721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813289258653987"/>
          <c:y val="5.5350553505535055E-2"/>
          <c:w val="0.74186710741346007"/>
          <c:h val="0.91881918819188191"/>
        </c:manualLayout>
      </c:layout>
      <c:barChart>
        <c:barDir val="bar"/>
        <c:grouping val="clustered"/>
        <c:varyColors val="0"/>
        <c:ser>
          <c:idx val="0"/>
          <c:order val="0"/>
          <c:tx>
            <c:strRef>
              <c:f>Sheet1!$B$1</c:f>
              <c:strCache>
                <c:ptCount val="1"/>
                <c:pt idx="0">
                  <c:v>Pre</c:v>
                </c:pt>
              </c:strCache>
            </c:strRef>
          </c:tx>
          <c:spPr>
            <a:solidFill>
              <a:srgbClr val="FAA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Tablet</c:v>
                </c:pt>
                <c:pt idx="1">
                  <c:v>Mobile phone</c:v>
                </c:pt>
                <c:pt idx="2">
                  <c:v>Laptop</c:v>
                </c:pt>
                <c:pt idx="3">
                  <c:v>Games console</c:v>
                </c:pt>
                <c:pt idx="4">
                  <c:v>Desktop computer</c:v>
                </c:pt>
                <c:pt idx="5">
                  <c:v>Digital camera</c:v>
                </c:pt>
                <c:pt idx="6">
                  <c:v>Netbook or mini notebook</c:v>
                </c:pt>
                <c:pt idx="7">
                  <c:v>Chromebook</c:v>
                </c:pt>
                <c:pt idx="8">
                  <c:v>None of these</c:v>
                </c:pt>
              </c:strCache>
            </c:strRef>
          </c:cat>
          <c:val>
            <c:numRef>
              <c:f>Sheet1!$B$2:$B$10</c:f>
              <c:numCache>
                <c:formatCode>0%</c:formatCode>
                <c:ptCount val="9"/>
                <c:pt idx="0">
                  <c:v>0.69</c:v>
                </c:pt>
                <c:pt idx="1">
                  <c:v>0.54</c:v>
                </c:pt>
                <c:pt idx="2">
                  <c:v>0.55000000000000004</c:v>
                </c:pt>
                <c:pt idx="3">
                  <c:v>0.52</c:v>
                </c:pt>
                <c:pt idx="4">
                  <c:v>0.31</c:v>
                </c:pt>
                <c:pt idx="5">
                  <c:v>0.28000000000000003</c:v>
                </c:pt>
                <c:pt idx="6">
                  <c:v>0.11</c:v>
                </c:pt>
                <c:pt idx="7">
                  <c:v>7.0000000000000007E-2</c:v>
                </c:pt>
                <c:pt idx="8">
                  <c:v>0.02</c:v>
                </c:pt>
              </c:numCache>
            </c:numRef>
          </c:val>
        </c:ser>
        <c:ser>
          <c:idx val="1"/>
          <c:order val="1"/>
          <c:tx>
            <c:strRef>
              <c:f>Sheet1!$C$1</c:f>
              <c:strCache>
                <c:ptCount val="1"/>
                <c:pt idx="0">
                  <c:v>Post</c:v>
                </c:pt>
              </c:strCache>
            </c:strRef>
          </c:tx>
          <c:spPr>
            <a:solidFill>
              <a:srgbClr val="358CC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Tablet</c:v>
                </c:pt>
                <c:pt idx="1">
                  <c:v>Mobile phone</c:v>
                </c:pt>
                <c:pt idx="2">
                  <c:v>Laptop</c:v>
                </c:pt>
                <c:pt idx="3">
                  <c:v>Games console</c:v>
                </c:pt>
                <c:pt idx="4">
                  <c:v>Desktop computer</c:v>
                </c:pt>
                <c:pt idx="5">
                  <c:v>Digital camera</c:v>
                </c:pt>
                <c:pt idx="6">
                  <c:v>Netbook or mini notebook</c:v>
                </c:pt>
                <c:pt idx="7">
                  <c:v>Chromebook</c:v>
                </c:pt>
                <c:pt idx="8">
                  <c:v>None of these</c:v>
                </c:pt>
              </c:strCache>
            </c:strRef>
          </c:cat>
          <c:val>
            <c:numRef>
              <c:f>Sheet1!$C$2:$C$10</c:f>
              <c:numCache>
                <c:formatCode>0%</c:formatCode>
                <c:ptCount val="9"/>
                <c:pt idx="0">
                  <c:v>0.79</c:v>
                </c:pt>
                <c:pt idx="1">
                  <c:v>0.73</c:v>
                </c:pt>
                <c:pt idx="2">
                  <c:v>0.66</c:v>
                </c:pt>
                <c:pt idx="3">
                  <c:v>0.62</c:v>
                </c:pt>
                <c:pt idx="4">
                  <c:v>0.44</c:v>
                </c:pt>
                <c:pt idx="5">
                  <c:v>0.36</c:v>
                </c:pt>
                <c:pt idx="6">
                  <c:v>0.18</c:v>
                </c:pt>
                <c:pt idx="7">
                  <c:v>0.12</c:v>
                </c:pt>
                <c:pt idx="8">
                  <c:v>0.01</c:v>
                </c:pt>
              </c:numCache>
            </c:numRef>
          </c:val>
        </c:ser>
        <c:dLbls>
          <c:dLblPos val="outEnd"/>
          <c:showLegendKey val="0"/>
          <c:showVal val="1"/>
          <c:showCatName val="0"/>
          <c:showSerName val="0"/>
          <c:showPercent val="0"/>
          <c:showBubbleSize val="0"/>
        </c:dLbls>
        <c:gapWidth val="182"/>
        <c:axId val="357168968"/>
        <c:axId val="357170144"/>
      </c:barChart>
      <c:catAx>
        <c:axId val="3571689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7170144"/>
        <c:crosses val="autoZero"/>
        <c:auto val="1"/>
        <c:lblAlgn val="ctr"/>
        <c:lblOffset val="100"/>
        <c:noMultiLvlLbl val="0"/>
      </c:catAx>
      <c:valAx>
        <c:axId val="357170144"/>
        <c:scaling>
          <c:orientation val="minMax"/>
        </c:scaling>
        <c:delete val="1"/>
        <c:axPos val="t"/>
        <c:numFmt formatCode="0%" sourceLinked="1"/>
        <c:majorTickMark val="none"/>
        <c:minorTickMark val="none"/>
        <c:tickLblPos val="nextTo"/>
        <c:crossAx val="3571689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8415667786756"/>
          <c:y val="3.2544302883327395E-2"/>
          <c:w val="0.64689991975525352"/>
          <c:h val="0.86024772807219851"/>
        </c:manualLayout>
      </c:layout>
      <c:barChart>
        <c:barDir val="bar"/>
        <c:grouping val="percentStacked"/>
        <c:varyColors val="0"/>
        <c:ser>
          <c:idx val="0"/>
          <c:order val="0"/>
          <c:tx>
            <c:strRef>
              <c:f>Sheet1!$B$1</c:f>
              <c:strCache>
                <c:ptCount val="1"/>
                <c:pt idx="0">
                  <c:v>Every week</c:v>
                </c:pt>
              </c:strCache>
            </c:strRef>
          </c:tx>
          <c:spPr>
            <a:solidFill>
              <a:schemeClr val="accent6"/>
            </a:solidFill>
            <a:ln>
              <a:noFill/>
            </a:ln>
            <a:effectLst/>
          </c:spPr>
          <c:invertIfNegative val="0"/>
          <c:dPt>
            <c:idx val="0"/>
            <c:invertIfNegative val="0"/>
            <c:bubble3D val="0"/>
            <c:spPr>
              <a:solidFill>
                <a:srgbClr val="FAA819"/>
              </a:solidFill>
              <a:ln>
                <a:noFill/>
              </a:ln>
              <a:effectLst/>
            </c:spPr>
          </c:dPt>
          <c:dPt>
            <c:idx val="1"/>
            <c:invertIfNegative val="0"/>
            <c:bubble3D val="0"/>
            <c:spPr>
              <a:solidFill>
                <a:srgbClr val="358CCB"/>
              </a:solidFill>
              <a:ln>
                <a:noFill/>
              </a:ln>
              <a:effectLst/>
            </c:spPr>
          </c:dPt>
          <c:dPt>
            <c:idx val="2"/>
            <c:invertIfNegative val="0"/>
            <c:bubble3D val="0"/>
            <c:spPr>
              <a:solidFill>
                <a:srgbClr val="FAA819"/>
              </a:solidFill>
              <a:ln>
                <a:noFill/>
              </a:ln>
              <a:effectLst/>
            </c:spPr>
          </c:dPt>
          <c:dPt>
            <c:idx val="3"/>
            <c:invertIfNegative val="0"/>
            <c:bubble3D val="0"/>
            <c:spPr>
              <a:solidFill>
                <a:srgbClr val="358CCB"/>
              </a:solidFill>
              <a:ln>
                <a:noFill/>
              </a:ln>
              <a:effectLst/>
            </c:spPr>
          </c:dPt>
          <c:dPt>
            <c:idx val="4"/>
            <c:invertIfNegative val="0"/>
            <c:bubble3D val="0"/>
            <c:spPr>
              <a:solidFill>
                <a:srgbClr val="FAA819"/>
              </a:solidFill>
              <a:ln>
                <a:noFill/>
              </a:ln>
              <a:effectLst/>
            </c:spPr>
          </c:dPt>
          <c:dPt>
            <c:idx val="5"/>
            <c:invertIfNegative val="0"/>
            <c:bubble3D val="0"/>
            <c:spPr>
              <a:solidFill>
                <a:srgbClr val="358CCB"/>
              </a:solidFill>
              <a:ln>
                <a:noFill/>
              </a:ln>
              <a:effectLst/>
            </c:spPr>
          </c:dPt>
          <c:dPt>
            <c:idx val="6"/>
            <c:invertIfNegative val="0"/>
            <c:bubble3D val="0"/>
            <c:spPr>
              <a:solidFill>
                <a:srgbClr val="FAA819"/>
              </a:solidFill>
              <a:ln>
                <a:noFill/>
              </a:ln>
              <a:effectLst/>
            </c:spPr>
          </c:dPt>
          <c:dPt>
            <c:idx val="7"/>
            <c:invertIfNegative val="0"/>
            <c:bubble3D val="0"/>
            <c:spPr>
              <a:solidFill>
                <a:srgbClr val="358CCB"/>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Sheet1!$B$2:$B$9</c:f>
              <c:numCache>
                <c:formatCode>0%</c:formatCode>
                <c:ptCount val="8"/>
                <c:pt idx="0">
                  <c:v>0.6</c:v>
                </c:pt>
                <c:pt idx="1">
                  <c:v>0.78</c:v>
                </c:pt>
                <c:pt idx="2">
                  <c:v>0.5</c:v>
                </c:pt>
                <c:pt idx="3">
                  <c:v>0.56000000000000005</c:v>
                </c:pt>
                <c:pt idx="4">
                  <c:v>0.42</c:v>
                </c:pt>
                <c:pt idx="5">
                  <c:v>0.52</c:v>
                </c:pt>
                <c:pt idx="6">
                  <c:v>0.26</c:v>
                </c:pt>
                <c:pt idx="7">
                  <c:v>0.4</c:v>
                </c:pt>
              </c:numCache>
            </c:numRef>
          </c:val>
        </c:ser>
        <c:ser>
          <c:idx val="1"/>
          <c:order val="1"/>
          <c:tx>
            <c:strRef>
              <c:f>Sheet1!$C$1</c:f>
              <c:strCache>
                <c:ptCount val="1"/>
                <c:pt idx="0">
                  <c:v>Every month</c:v>
                </c:pt>
              </c:strCache>
            </c:strRef>
          </c:tx>
          <c:spPr>
            <a:solidFill>
              <a:schemeClr val="accent5">
                <a:lumMod val="40000"/>
                <a:lumOff val="60000"/>
              </a:schemeClr>
            </a:solidFill>
            <a:ln>
              <a:noFill/>
            </a:ln>
            <a:effectLst/>
          </c:spPr>
          <c:invertIfNegative val="0"/>
          <c:dPt>
            <c:idx val="0"/>
            <c:invertIfNegative val="0"/>
            <c:bubble3D val="0"/>
            <c:spPr>
              <a:solidFill>
                <a:srgbClr val="FAA819">
                  <a:lumMod val="60000"/>
                  <a:lumOff val="40000"/>
                </a:srgbClr>
              </a:solidFill>
              <a:ln>
                <a:noFill/>
              </a:ln>
              <a:effectLst/>
            </c:spPr>
          </c:dPt>
          <c:dPt>
            <c:idx val="1"/>
            <c:invertIfNegative val="0"/>
            <c:bubble3D val="0"/>
            <c:spPr>
              <a:solidFill>
                <a:srgbClr val="6FA1D7">
                  <a:lumMod val="60000"/>
                  <a:lumOff val="40000"/>
                </a:srgbClr>
              </a:solidFill>
              <a:ln>
                <a:noFill/>
              </a:ln>
              <a:effectLst/>
            </c:spPr>
          </c:dPt>
          <c:dPt>
            <c:idx val="2"/>
            <c:invertIfNegative val="0"/>
            <c:bubble3D val="0"/>
            <c:spPr>
              <a:solidFill>
                <a:srgbClr val="FAA819">
                  <a:lumMod val="60000"/>
                  <a:lumOff val="40000"/>
                </a:srgbClr>
              </a:solidFill>
              <a:ln>
                <a:noFill/>
              </a:ln>
              <a:effectLst/>
            </c:spPr>
          </c:dPt>
          <c:dPt>
            <c:idx val="3"/>
            <c:invertIfNegative val="0"/>
            <c:bubble3D val="0"/>
            <c:spPr>
              <a:solidFill>
                <a:srgbClr val="6FA1D7">
                  <a:lumMod val="60000"/>
                  <a:lumOff val="40000"/>
                </a:srgbClr>
              </a:solidFill>
              <a:ln>
                <a:noFill/>
              </a:ln>
              <a:effectLst/>
            </c:spPr>
          </c:dPt>
          <c:dPt>
            <c:idx val="4"/>
            <c:invertIfNegative val="0"/>
            <c:bubble3D val="0"/>
            <c:spPr>
              <a:solidFill>
                <a:srgbClr val="FAA819">
                  <a:lumMod val="60000"/>
                  <a:lumOff val="40000"/>
                </a:srgbClr>
              </a:solidFill>
              <a:ln>
                <a:noFill/>
              </a:ln>
              <a:effectLst/>
            </c:spPr>
          </c:dPt>
          <c:dPt>
            <c:idx val="5"/>
            <c:invertIfNegative val="0"/>
            <c:bubble3D val="0"/>
            <c:spPr>
              <a:solidFill>
                <a:srgbClr val="6FA1D7">
                  <a:lumMod val="60000"/>
                  <a:lumOff val="40000"/>
                </a:srgbClr>
              </a:solidFill>
              <a:ln>
                <a:noFill/>
              </a:ln>
              <a:effectLst/>
            </c:spPr>
          </c:dPt>
          <c:dPt>
            <c:idx val="6"/>
            <c:invertIfNegative val="0"/>
            <c:bubble3D val="0"/>
            <c:spPr>
              <a:solidFill>
                <a:srgbClr val="FAA819">
                  <a:lumMod val="60000"/>
                  <a:lumOff val="40000"/>
                </a:srgbClr>
              </a:solidFill>
              <a:ln>
                <a:noFill/>
              </a:ln>
              <a:effectLst/>
            </c:spPr>
          </c:dPt>
          <c:dPt>
            <c:idx val="7"/>
            <c:invertIfNegative val="0"/>
            <c:bubble3D val="0"/>
            <c:spPr>
              <a:solidFill>
                <a:srgbClr val="6FA1D7">
                  <a:lumMod val="60000"/>
                  <a:lumOff val="40000"/>
                </a:srgbClr>
              </a:solidFill>
              <a:ln>
                <a:noFill/>
              </a:ln>
              <a:effectLst/>
            </c:spPr>
          </c:dPt>
          <c:dLbls>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Sheet1!$C$2:$C$9</c:f>
              <c:numCache>
                <c:formatCode>0%</c:formatCode>
                <c:ptCount val="8"/>
                <c:pt idx="0">
                  <c:v>0.14000000000000001</c:v>
                </c:pt>
                <c:pt idx="1">
                  <c:v>0.12</c:v>
                </c:pt>
                <c:pt idx="2">
                  <c:v>0.19</c:v>
                </c:pt>
                <c:pt idx="3">
                  <c:v>0.24</c:v>
                </c:pt>
                <c:pt idx="4">
                  <c:v>0.2</c:v>
                </c:pt>
                <c:pt idx="5">
                  <c:v>0.21</c:v>
                </c:pt>
                <c:pt idx="6">
                  <c:v>0.22</c:v>
                </c:pt>
                <c:pt idx="7">
                  <c:v>0.28999999999999998</c:v>
                </c:pt>
              </c:numCache>
            </c:numRef>
          </c:val>
        </c:ser>
        <c:ser>
          <c:idx val="2"/>
          <c:order val="2"/>
          <c:tx>
            <c:strRef>
              <c:f>Sheet1!$D$1</c:f>
              <c:strCache>
                <c:ptCount val="1"/>
                <c:pt idx="0">
                  <c:v>Never</c:v>
                </c:pt>
              </c:strCache>
            </c:strRef>
          </c:tx>
          <c:spPr>
            <a:solidFill>
              <a:srgbClr val="FAA819">
                <a:lumMod val="20000"/>
                <a:lumOff val="80000"/>
              </a:srgbClr>
            </a:solidFill>
            <a:ln>
              <a:noFill/>
            </a:ln>
            <a:effectLst/>
          </c:spPr>
          <c:invertIfNegative val="0"/>
          <c:dPt>
            <c:idx val="1"/>
            <c:invertIfNegative val="0"/>
            <c:bubble3D val="0"/>
            <c:spPr>
              <a:solidFill>
                <a:srgbClr val="6FA1D7">
                  <a:lumMod val="20000"/>
                  <a:lumOff val="80000"/>
                </a:srgbClr>
              </a:solidFill>
              <a:ln>
                <a:noFill/>
              </a:ln>
              <a:effectLst/>
            </c:spPr>
          </c:dPt>
          <c:dPt>
            <c:idx val="3"/>
            <c:invertIfNegative val="0"/>
            <c:bubble3D val="0"/>
            <c:spPr>
              <a:solidFill>
                <a:srgbClr val="6FA1D7">
                  <a:lumMod val="20000"/>
                  <a:lumOff val="80000"/>
                </a:srgbClr>
              </a:solidFill>
              <a:ln>
                <a:noFill/>
              </a:ln>
              <a:effectLst/>
            </c:spPr>
          </c:dPt>
          <c:dPt>
            <c:idx val="5"/>
            <c:invertIfNegative val="0"/>
            <c:bubble3D val="0"/>
            <c:spPr>
              <a:solidFill>
                <a:srgbClr val="6FA1D7">
                  <a:lumMod val="20000"/>
                  <a:lumOff val="80000"/>
                </a:srgbClr>
              </a:solidFill>
              <a:ln>
                <a:noFill/>
              </a:ln>
              <a:effectLst/>
            </c:spPr>
          </c:dPt>
          <c:dPt>
            <c:idx val="7"/>
            <c:invertIfNegative val="0"/>
            <c:bubble3D val="0"/>
            <c:spPr>
              <a:solidFill>
                <a:srgbClr val="6FA1D7">
                  <a:lumMod val="20000"/>
                  <a:lumOff val="80000"/>
                </a:srgbClr>
              </a:solidFill>
              <a:ln>
                <a:noFill/>
              </a:ln>
              <a:effectLst/>
            </c:spPr>
          </c:dPt>
          <c:dLbls>
            <c:dLbl>
              <c:idx val="2"/>
              <c:layout>
                <c:manualLayout>
                  <c:x val="5.891016200294550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Sheet1!$D$2:$D$9</c:f>
              <c:numCache>
                <c:formatCode>0%</c:formatCode>
                <c:ptCount val="8"/>
                <c:pt idx="0">
                  <c:v>0.08</c:v>
                </c:pt>
                <c:pt idx="1">
                  <c:v>0.03</c:v>
                </c:pt>
                <c:pt idx="2">
                  <c:v>0.1</c:v>
                </c:pt>
                <c:pt idx="3">
                  <c:v>0.08</c:v>
                </c:pt>
                <c:pt idx="4">
                  <c:v>0.19</c:v>
                </c:pt>
                <c:pt idx="5">
                  <c:v>0.12</c:v>
                </c:pt>
                <c:pt idx="6">
                  <c:v>0.19</c:v>
                </c:pt>
                <c:pt idx="7">
                  <c:v>0.12</c:v>
                </c:pt>
              </c:numCache>
            </c:numRef>
          </c:val>
        </c:ser>
        <c:ser>
          <c:idx val="3"/>
          <c:order val="3"/>
          <c:tx>
            <c:strRef>
              <c:f>Sheet1!$E$1</c:f>
              <c:strCache>
                <c:ptCount val="1"/>
                <c:pt idx="0">
                  <c:v>Don't know</c:v>
                </c:pt>
              </c:strCache>
            </c:strRef>
          </c:tx>
          <c:spPr>
            <a:solidFill>
              <a:srgbClr val="FFFFFF">
                <a:lumMod val="75000"/>
              </a:srgbClr>
            </a:solidFill>
            <a:ln>
              <a:noFill/>
            </a:ln>
            <a:effectLst/>
          </c:spPr>
          <c:invertIfNegative val="0"/>
          <c:dLbls>
            <c:dLbl>
              <c:idx val="2"/>
              <c:layout>
                <c:manualLayout>
                  <c:x val="4.4182621502208592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Sheet1!$E$2:$E$9</c:f>
              <c:numCache>
                <c:formatCode>0%</c:formatCode>
                <c:ptCount val="8"/>
                <c:pt idx="0">
                  <c:v>0.16</c:v>
                </c:pt>
                <c:pt idx="1">
                  <c:v>0.08</c:v>
                </c:pt>
                <c:pt idx="2">
                  <c:v>0.19</c:v>
                </c:pt>
                <c:pt idx="3">
                  <c:v>0.12</c:v>
                </c:pt>
                <c:pt idx="4">
                  <c:v>0.18</c:v>
                </c:pt>
                <c:pt idx="5">
                  <c:v>0.15</c:v>
                </c:pt>
                <c:pt idx="6">
                  <c:v>0.31</c:v>
                </c:pt>
                <c:pt idx="7">
                  <c:v>0.19</c:v>
                </c:pt>
              </c:numCache>
            </c:numRef>
          </c:val>
        </c:ser>
        <c:dLbls>
          <c:showLegendKey val="0"/>
          <c:showVal val="0"/>
          <c:showCatName val="0"/>
          <c:showSerName val="0"/>
          <c:showPercent val="0"/>
          <c:showBubbleSize val="0"/>
        </c:dLbls>
        <c:gapWidth val="120"/>
        <c:overlap val="100"/>
        <c:axId val="357168576"/>
        <c:axId val="357171712"/>
      </c:barChart>
      <c:catAx>
        <c:axId val="357168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57171712"/>
        <c:crosses val="autoZero"/>
        <c:auto val="1"/>
        <c:lblAlgn val="ctr"/>
        <c:lblOffset val="100"/>
        <c:noMultiLvlLbl val="0"/>
      </c:catAx>
      <c:valAx>
        <c:axId val="357171712"/>
        <c:scaling>
          <c:orientation val="minMax"/>
        </c:scaling>
        <c:delete val="1"/>
        <c:axPos val="t"/>
        <c:numFmt formatCode="0%" sourceLinked="1"/>
        <c:majorTickMark val="none"/>
        <c:minorTickMark val="none"/>
        <c:tickLblPos val="nextTo"/>
        <c:crossAx val="35716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8415667786756"/>
          <c:y val="3.2544302883327395E-2"/>
          <c:w val="0.64689991975525352"/>
          <c:h val="0.86024772807219851"/>
        </c:manualLayout>
      </c:layout>
      <c:barChart>
        <c:barDir val="bar"/>
        <c:grouping val="percentStacked"/>
        <c:varyColors val="0"/>
        <c:ser>
          <c:idx val="0"/>
          <c:order val="0"/>
          <c:tx>
            <c:strRef>
              <c:f>Sheet1!$B$1</c:f>
              <c:strCache>
                <c:ptCount val="1"/>
                <c:pt idx="0">
                  <c:v>Every week</c:v>
                </c:pt>
              </c:strCache>
            </c:strRef>
          </c:tx>
          <c:spPr>
            <a:solidFill>
              <a:srgbClr val="FAA819"/>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Sheet1!$B$2:$B$9</c:f>
              <c:numCache>
                <c:formatCode>General</c:formatCode>
                <c:ptCount val="8"/>
              </c:numCache>
            </c:numRef>
          </c:val>
        </c:ser>
        <c:ser>
          <c:idx val="1"/>
          <c:order val="1"/>
          <c:tx>
            <c:strRef>
              <c:f>Sheet1!$C$1</c:f>
              <c:strCache>
                <c:ptCount val="1"/>
                <c:pt idx="0">
                  <c:v>Every month</c:v>
                </c:pt>
              </c:strCache>
            </c:strRef>
          </c:tx>
          <c:spPr>
            <a:solidFill>
              <a:srgbClr val="FAA819">
                <a:lumMod val="60000"/>
                <a:lumOff val="40000"/>
              </a:srgbClr>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Sheet1!$C$2:$C$9</c:f>
              <c:numCache>
                <c:formatCode>General</c:formatCode>
                <c:ptCount val="8"/>
              </c:numCache>
            </c:numRef>
          </c:val>
        </c:ser>
        <c:ser>
          <c:idx val="2"/>
          <c:order val="2"/>
          <c:tx>
            <c:strRef>
              <c:f>Sheet1!$D$1</c:f>
              <c:strCache>
                <c:ptCount val="1"/>
                <c:pt idx="0">
                  <c:v>Never</c:v>
                </c:pt>
              </c:strCache>
            </c:strRef>
          </c:tx>
          <c:spPr>
            <a:solidFill>
              <a:srgbClr val="FAA819">
                <a:lumMod val="20000"/>
                <a:lumOff val="80000"/>
              </a:srgbClr>
            </a:solidFill>
            <a:ln>
              <a:noFill/>
            </a:ln>
            <a:effectLst/>
          </c:spPr>
          <c:invertIfNegative val="0"/>
          <c:dPt>
            <c:idx val="1"/>
            <c:invertIfNegative val="0"/>
            <c:bubble3D val="0"/>
          </c:dPt>
          <c:dPt>
            <c:idx val="3"/>
            <c:invertIfNegative val="0"/>
            <c:bubble3D val="0"/>
          </c:dPt>
          <c:dPt>
            <c:idx val="5"/>
            <c:invertIfNegative val="0"/>
            <c:bubble3D val="0"/>
          </c:dPt>
          <c:dPt>
            <c:idx val="7"/>
            <c:invertIfNegative val="0"/>
            <c:bubble3D val="0"/>
          </c:dPt>
          <c:dLbls>
            <c:dLbl>
              <c:idx val="2"/>
              <c:layout>
                <c:manualLayout>
                  <c:x val="5.891016200294550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Sheet1!$D$2:$D$9</c:f>
              <c:numCache>
                <c:formatCode>General</c:formatCode>
                <c:ptCount val="8"/>
              </c:numCache>
            </c:numRef>
          </c:val>
        </c:ser>
        <c:ser>
          <c:idx val="3"/>
          <c:order val="3"/>
          <c:tx>
            <c:strRef>
              <c:f>Sheet1!$E$1</c:f>
              <c:strCache>
                <c:ptCount val="1"/>
                <c:pt idx="0">
                  <c:v>Don't know</c:v>
                </c:pt>
              </c:strCache>
            </c:strRef>
          </c:tx>
          <c:spPr>
            <a:solidFill>
              <a:srgbClr val="FFFFFF">
                <a:lumMod val="75000"/>
              </a:srgbClr>
            </a:solidFill>
            <a:ln>
              <a:noFill/>
            </a:ln>
            <a:effectLst/>
          </c:spPr>
          <c:invertIfNegative val="0"/>
          <c:dLbls>
            <c:dLbl>
              <c:idx val="2"/>
              <c:layout>
                <c:manualLayout>
                  <c:x val="4.4182621502208592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Sheet1!$E$2:$E$9</c:f>
              <c:numCache>
                <c:formatCode>General</c:formatCode>
                <c:ptCount val="8"/>
              </c:numCache>
            </c:numRef>
          </c:val>
        </c:ser>
        <c:dLbls>
          <c:showLegendKey val="0"/>
          <c:showVal val="0"/>
          <c:showCatName val="0"/>
          <c:showSerName val="0"/>
          <c:showPercent val="0"/>
          <c:showBubbleSize val="0"/>
        </c:dLbls>
        <c:gapWidth val="120"/>
        <c:overlap val="100"/>
        <c:axId val="357167792"/>
        <c:axId val="357787472"/>
      </c:barChart>
      <c:catAx>
        <c:axId val="357167792"/>
        <c:scaling>
          <c:orientation val="maxMin"/>
        </c:scaling>
        <c:delete val="1"/>
        <c:axPos val="l"/>
        <c:numFmt formatCode="General" sourceLinked="1"/>
        <c:majorTickMark val="none"/>
        <c:minorTickMark val="none"/>
        <c:tickLblPos val="nextTo"/>
        <c:crossAx val="357787472"/>
        <c:crosses val="autoZero"/>
        <c:auto val="1"/>
        <c:lblAlgn val="ctr"/>
        <c:lblOffset val="100"/>
        <c:noMultiLvlLbl val="0"/>
      </c:catAx>
      <c:valAx>
        <c:axId val="357787472"/>
        <c:scaling>
          <c:orientation val="minMax"/>
        </c:scaling>
        <c:delete val="1"/>
        <c:axPos val="t"/>
        <c:numFmt formatCode="0%" sourceLinked="1"/>
        <c:majorTickMark val="none"/>
        <c:minorTickMark val="none"/>
        <c:tickLblPos val="nextTo"/>
        <c:crossAx val="357167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8415667786756"/>
          <c:y val="3.2544302883327395E-2"/>
          <c:w val="0.64689991975525352"/>
          <c:h val="0.86024772807219851"/>
        </c:manualLayout>
      </c:layout>
      <c:barChart>
        <c:barDir val="bar"/>
        <c:grouping val="percentStacked"/>
        <c:varyColors val="0"/>
        <c:ser>
          <c:idx val="0"/>
          <c:order val="0"/>
          <c:tx>
            <c:strRef>
              <c:f>Sheet1!$B$1</c:f>
              <c:strCache>
                <c:ptCount val="1"/>
                <c:pt idx="0">
                  <c:v>Every week</c:v>
                </c:pt>
              </c:strCache>
            </c:strRef>
          </c:tx>
          <c:spPr>
            <a:solidFill>
              <a:srgbClr val="358CCB"/>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Sheet1!$B$2:$B$9</c:f>
              <c:numCache>
                <c:formatCode>General</c:formatCode>
                <c:ptCount val="8"/>
              </c:numCache>
            </c:numRef>
          </c:val>
        </c:ser>
        <c:ser>
          <c:idx val="1"/>
          <c:order val="1"/>
          <c:tx>
            <c:strRef>
              <c:f>Sheet1!$C$1</c:f>
              <c:strCache>
                <c:ptCount val="1"/>
                <c:pt idx="0">
                  <c:v>Every month</c:v>
                </c:pt>
              </c:strCache>
            </c:strRef>
          </c:tx>
          <c:spPr>
            <a:solidFill>
              <a:srgbClr val="358CCB">
                <a:lumMod val="60000"/>
                <a:lumOff val="40000"/>
              </a:srgbClr>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Sheet1!$C$2:$C$9</c:f>
              <c:numCache>
                <c:formatCode>General</c:formatCode>
                <c:ptCount val="8"/>
              </c:numCache>
            </c:numRef>
          </c:val>
        </c:ser>
        <c:ser>
          <c:idx val="2"/>
          <c:order val="2"/>
          <c:tx>
            <c:strRef>
              <c:f>Sheet1!$D$1</c:f>
              <c:strCache>
                <c:ptCount val="1"/>
                <c:pt idx="0">
                  <c:v>Never</c:v>
                </c:pt>
              </c:strCache>
            </c:strRef>
          </c:tx>
          <c:spPr>
            <a:solidFill>
              <a:srgbClr val="358CCB">
                <a:lumMod val="20000"/>
                <a:lumOff val="80000"/>
              </a:srgbClr>
            </a:solidFill>
            <a:ln>
              <a:noFill/>
            </a:ln>
            <a:effectLst/>
          </c:spPr>
          <c:invertIfNegative val="0"/>
          <c:dPt>
            <c:idx val="1"/>
            <c:invertIfNegative val="0"/>
            <c:bubble3D val="0"/>
          </c:dPt>
          <c:dPt>
            <c:idx val="3"/>
            <c:invertIfNegative val="0"/>
            <c:bubble3D val="0"/>
          </c:dPt>
          <c:dPt>
            <c:idx val="5"/>
            <c:invertIfNegative val="0"/>
            <c:bubble3D val="0"/>
          </c:dPt>
          <c:dPt>
            <c:idx val="7"/>
            <c:invertIfNegative val="0"/>
            <c:bubble3D val="0"/>
          </c:dPt>
          <c:dLbls>
            <c:dLbl>
              <c:idx val="2"/>
              <c:layout>
                <c:manualLayout>
                  <c:x val="5.891016200294550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Sheet1!$D$2:$D$9</c:f>
              <c:numCache>
                <c:formatCode>General</c:formatCode>
                <c:ptCount val="8"/>
              </c:numCache>
            </c:numRef>
          </c:val>
        </c:ser>
        <c:ser>
          <c:idx val="3"/>
          <c:order val="3"/>
          <c:tx>
            <c:strRef>
              <c:f>Sheet1!$E$1</c:f>
              <c:strCache>
                <c:ptCount val="1"/>
                <c:pt idx="0">
                  <c:v>Don't know</c:v>
                </c:pt>
              </c:strCache>
            </c:strRef>
          </c:tx>
          <c:spPr>
            <a:solidFill>
              <a:srgbClr val="FFFFFF">
                <a:lumMod val="75000"/>
              </a:srgbClr>
            </a:solidFill>
            <a:ln>
              <a:noFill/>
            </a:ln>
            <a:effectLst/>
          </c:spPr>
          <c:invertIfNegative val="0"/>
          <c:dLbls>
            <c:dLbl>
              <c:idx val="2"/>
              <c:layout>
                <c:manualLayout>
                  <c:x val="4.4182621502208592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Sheet1!$E$2:$E$9</c:f>
              <c:numCache>
                <c:formatCode>General</c:formatCode>
                <c:ptCount val="8"/>
              </c:numCache>
            </c:numRef>
          </c:val>
        </c:ser>
        <c:dLbls>
          <c:showLegendKey val="0"/>
          <c:showVal val="0"/>
          <c:showCatName val="0"/>
          <c:showSerName val="0"/>
          <c:showPercent val="0"/>
          <c:showBubbleSize val="0"/>
        </c:dLbls>
        <c:gapWidth val="120"/>
        <c:overlap val="100"/>
        <c:axId val="357789040"/>
        <c:axId val="357787080"/>
      </c:barChart>
      <c:catAx>
        <c:axId val="357789040"/>
        <c:scaling>
          <c:orientation val="maxMin"/>
        </c:scaling>
        <c:delete val="1"/>
        <c:axPos val="l"/>
        <c:numFmt formatCode="General" sourceLinked="1"/>
        <c:majorTickMark val="none"/>
        <c:minorTickMark val="none"/>
        <c:tickLblPos val="nextTo"/>
        <c:crossAx val="357787080"/>
        <c:crosses val="autoZero"/>
        <c:auto val="1"/>
        <c:lblAlgn val="ctr"/>
        <c:lblOffset val="100"/>
        <c:noMultiLvlLbl val="0"/>
      </c:catAx>
      <c:valAx>
        <c:axId val="357787080"/>
        <c:scaling>
          <c:orientation val="minMax"/>
        </c:scaling>
        <c:delete val="1"/>
        <c:axPos val="t"/>
        <c:numFmt formatCode="0%" sourceLinked="1"/>
        <c:majorTickMark val="none"/>
        <c:minorTickMark val="none"/>
        <c:tickLblPos val="nextTo"/>
        <c:crossAx val="35778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8415667786756"/>
          <c:y val="3.2544302883327395E-2"/>
          <c:w val="0.64689991975525352"/>
          <c:h val="0.86024772807219851"/>
        </c:manualLayout>
      </c:layout>
      <c:barChart>
        <c:barDir val="bar"/>
        <c:grouping val="percentStacked"/>
        <c:varyColors val="0"/>
        <c:ser>
          <c:idx val="0"/>
          <c:order val="0"/>
          <c:tx>
            <c:strRef>
              <c:f>Sheet1!$B$1</c:f>
              <c:strCache>
                <c:ptCount val="1"/>
                <c:pt idx="0">
                  <c:v>Every week</c:v>
                </c:pt>
              </c:strCache>
            </c:strRef>
          </c:tx>
          <c:spPr>
            <a:solidFill>
              <a:srgbClr val="FAA819"/>
            </a:solidFill>
            <a:ln>
              <a:noFill/>
            </a:ln>
            <a:effectLst/>
          </c:spPr>
          <c:invertIfNegative val="0"/>
          <c:dPt>
            <c:idx val="1"/>
            <c:invertIfNegative val="0"/>
            <c:bubble3D val="0"/>
            <c:spPr>
              <a:solidFill>
                <a:srgbClr val="358CCB"/>
              </a:solidFill>
              <a:ln>
                <a:noFill/>
              </a:ln>
              <a:effectLst/>
            </c:spPr>
          </c:dPt>
          <c:dPt>
            <c:idx val="3"/>
            <c:invertIfNegative val="0"/>
            <c:bubble3D val="0"/>
            <c:spPr>
              <a:solidFill>
                <a:srgbClr val="358CCB"/>
              </a:solidFill>
              <a:ln>
                <a:noFill/>
              </a:ln>
              <a:effectLst/>
            </c:spPr>
          </c:dPt>
          <c:dPt>
            <c:idx val="5"/>
            <c:invertIfNegative val="0"/>
            <c:bubble3D val="0"/>
            <c:spPr>
              <a:solidFill>
                <a:srgbClr val="358CCB"/>
              </a:solidFill>
              <a:ln>
                <a:noFill/>
              </a:ln>
              <a:effectLst/>
            </c:spPr>
          </c:dPt>
          <c:dPt>
            <c:idx val="7"/>
            <c:invertIfNegative val="0"/>
            <c:bubble3D val="0"/>
            <c:spPr>
              <a:solidFill>
                <a:srgbClr val="358CCB"/>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Sheet1!$B$2:$B$9</c:f>
              <c:numCache>
                <c:formatCode>0%</c:formatCode>
                <c:ptCount val="8"/>
                <c:pt idx="0">
                  <c:v>0.28999999999999998</c:v>
                </c:pt>
                <c:pt idx="1">
                  <c:v>0.34</c:v>
                </c:pt>
                <c:pt idx="2">
                  <c:v>0.28999999999999998</c:v>
                </c:pt>
                <c:pt idx="3">
                  <c:v>0.24</c:v>
                </c:pt>
                <c:pt idx="4">
                  <c:v>0.28999999999999998</c:v>
                </c:pt>
                <c:pt idx="5">
                  <c:v>0.18</c:v>
                </c:pt>
                <c:pt idx="6">
                  <c:v>0.19</c:v>
                </c:pt>
                <c:pt idx="7">
                  <c:v>0.16</c:v>
                </c:pt>
              </c:numCache>
            </c:numRef>
          </c:val>
        </c:ser>
        <c:ser>
          <c:idx val="1"/>
          <c:order val="1"/>
          <c:tx>
            <c:strRef>
              <c:f>Sheet1!$C$1</c:f>
              <c:strCache>
                <c:ptCount val="1"/>
                <c:pt idx="0">
                  <c:v>Every month</c:v>
                </c:pt>
              </c:strCache>
            </c:strRef>
          </c:tx>
          <c:spPr>
            <a:solidFill>
              <a:schemeClr val="accent5">
                <a:lumMod val="40000"/>
                <a:lumOff val="60000"/>
              </a:schemeClr>
            </a:solidFill>
            <a:ln>
              <a:noFill/>
            </a:ln>
            <a:effectLst/>
          </c:spPr>
          <c:invertIfNegative val="0"/>
          <c:dPt>
            <c:idx val="0"/>
            <c:invertIfNegative val="0"/>
            <c:bubble3D val="0"/>
            <c:spPr>
              <a:solidFill>
                <a:srgbClr val="FAA819">
                  <a:lumMod val="60000"/>
                  <a:lumOff val="40000"/>
                </a:srgbClr>
              </a:solidFill>
              <a:ln>
                <a:noFill/>
              </a:ln>
              <a:effectLst/>
            </c:spPr>
          </c:dPt>
          <c:dPt>
            <c:idx val="2"/>
            <c:invertIfNegative val="0"/>
            <c:bubble3D val="0"/>
            <c:spPr>
              <a:solidFill>
                <a:srgbClr val="FAA819">
                  <a:lumMod val="60000"/>
                  <a:lumOff val="40000"/>
                </a:srgbClr>
              </a:solidFill>
              <a:ln>
                <a:noFill/>
              </a:ln>
              <a:effectLst/>
            </c:spPr>
          </c:dPt>
          <c:dPt>
            <c:idx val="4"/>
            <c:invertIfNegative val="0"/>
            <c:bubble3D val="0"/>
            <c:spPr>
              <a:solidFill>
                <a:srgbClr val="FAA819">
                  <a:lumMod val="60000"/>
                  <a:lumOff val="40000"/>
                </a:srgbClr>
              </a:solidFill>
              <a:ln>
                <a:noFill/>
              </a:ln>
              <a:effectLst/>
            </c:spPr>
          </c:dPt>
          <c:dPt>
            <c:idx val="6"/>
            <c:invertIfNegative val="0"/>
            <c:bubble3D val="0"/>
            <c:spPr>
              <a:solidFill>
                <a:srgbClr val="FAA819">
                  <a:lumMod val="60000"/>
                  <a:lumOff val="40000"/>
                </a:srgbClr>
              </a:solidFill>
              <a:ln>
                <a:noFill/>
              </a:ln>
              <a:effectLst/>
            </c:spPr>
          </c:dPt>
          <c:dLbls>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Sheet1!$C$2:$C$9</c:f>
              <c:numCache>
                <c:formatCode>0%</c:formatCode>
                <c:ptCount val="8"/>
                <c:pt idx="0">
                  <c:v>0.17</c:v>
                </c:pt>
                <c:pt idx="1">
                  <c:v>0.28000000000000003</c:v>
                </c:pt>
                <c:pt idx="2">
                  <c:v>0.13</c:v>
                </c:pt>
                <c:pt idx="3">
                  <c:v>0.19</c:v>
                </c:pt>
                <c:pt idx="4">
                  <c:v>0.21</c:v>
                </c:pt>
                <c:pt idx="5">
                  <c:v>0.25</c:v>
                </c:pt>
                <c:pt idx="6">
                  <c:v>0.14000000000000001</c:v>
                </c:pt>
                <c:pt idx="7">
                  <c:v>0.33</c:v>
                </c:pt>
              </c:numCache>
            </c:numRef>
          </c:val>
        </c:ser>
        <c:ser>
          <c:idx val="2"/>
          <c:order val="2"/>
          <c:tx>
            <c:strRef>
              <c:f>Sheet1!$D$1</c:f>
              <c:strCache>
                <c:ptCount val="1"/>
                <c:pt idx="0">
                  <c:v>Never</c:v>
                </c:pt>
              </c:strCache>
            </c:strRef>
          </c:tx>
          <c:spPr>
            <a:solidFill>
              <a:schemeClr val="accent3"/>
            </a:solidFill>
            <a:ln>
              <a:noFill/>
            </a:ln>
            <a:effectLst/>
          </c:spPr>
          <c:invertIfNegative val="0"/>
          <c:dPt>
            <c:idx val="0"/>
            <c:invertIfNegative val="0"/>
            <c:bubble3D val="0"/>
            <c:spPr>
              <a:solidFill>
                <a:srgbClr val="FAA819">
                  <a:lumMod val="20000"/>
                  <a:lumOff val="80000"/>
                </a:srgbClr>
              </a:solidFill>
              <a:ln>
                <a:noFill/>
              </a:ln>
              <a:effectLst/>
            </c:spPr>
          </c:dPt>
          <c:dPt>
            <c:idx val="1"/>
            <c:invertIfNegative val="0"/>
            <c:bubble3D val="0"/>
            <c:spPr>
              <a:solidFill>
                <a:srgbClr val="358CCB">
                  <a:lumMod val="20000"/>
                  <a:lumOff val="80000"/>
                </a:srgbClr>
              </a:solidFill>
              <a:ln>
                <a:noFill/>
              </a:ln>
              <a:effectLst/>
            </c:spPr>
          </c:dPt>
          <c:dPt>
            <c:idx val="2"/>
            <c:invertIfNegative val="0"/>
            <c:bubble3D val="0"/>
            <c:spPr>
              <a:solidFill>
                <a:srgbClr val="FAA819">
                  <a:lumMod val="20000"/>
                  <a:lumOff val="80000"/>
                </a:srgbClr>
              </a:solidFill>
              <a:ln>
                <a:noFill/>
              </a:ln>
              <a:effectLst/>
            </c:spPr>
          </c:dPt>
          <c:dPt>
            <c:idx val="3"/>
            <c:invertIfNegative val="0"/>
            <c:bubble3D val="0"/>
            <c:spPr>
              <a:solidFill>
                <a:srgbClr val="358CCB">
                  <a:lumMod val="20000"/>
                  <a:lumOff val="80000"/>
                </a:srgbClr>
              </a:solidFill>
              <a:ln>
                <a:noFill/>
              </a:ln>
              <a:effectLst/>
            </c:spPr>
          </c:dPt>
          <c:dPt>
            <c:idx val="4"/>
            <c:invertIfNegative val="0"/>
            <c:bubble3D val="0"/>
            <c:spPr>
              <a:solidFill>
                <a:srgbClr val="FAA819">
                  <a:lumMod val="20000"/>
                  <a:lumOff val="80000"/>
                </a:srgbClr>
              </a:solidFill>
              <a:ln>
                <a:noFill/>
              </a:ln>
              <a:effectLst/>
            </c:spPr>
          </c:dPt>
          <c:dPt>
            <c:idx val="5"/>
            <c:invertIfNegative val="0"/>
            <c:bubble3D val="0"/>
            <c:spPr>
              <a:solidFill>
                <a:srgbClr val="358CCB">
                  <a:lumMod val="20000"/>
                  <a:lumOff val="80000"/>
                </a:srgbClr>
              </a:solidFill>
              <a:ln>
                <a:noFill/>
              </a:ln>
              <a:effectLst/>
            </c:spPr>
          </c:dPt>
          <c:dPt>
            <c:idx val="6"/>
            <c:invertIfNegative val="0"/>
            <c:bubble3D val="0"/>
            <c:spPr>
              <a:solidFill>
                <a:srgbClr val="FAA819">
                  <a:lumMod val="20000"/>
                  <a:lumOff val="80000"/>
                </a:srgbClr>
              </a:solidFill>
              <a:ln>
                <a:noFill/>
              </a:ln>
              <a:effectLst/>
            </c:spPr>
          </c:dPt>
          <c:dPt>
            <c:idx val="7"/>
            <c:invertIfNegative val="0"/>
            <c:bubble3D val="0"/>
            <c:spPr>
              <a:solidFill>
                <a:srgbClr val="358CCB">
                  <a:lumMod val="20000"/>
                  <a:lumOff val="80000"/>
                </a:srgbClr>
              </a:solidFill>
              <a:ln>
                <a:noFill/>
              </a:ln>
              <a:effectLst/>
            </c:spPr>
          </c:dPt>
          <c:dLbls>
            <c:dLbl>
              <c:idx val="2"/>
              <c:layout>
                <c:manualLayout>
                  <c:x val="5.891016200294550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Sheet1!$D$2:$D$9</c:f>
              <c:numCache>
                <c:formatCode>0%</c:formatCode>
                <c:ptCount val="8"/>
                <c:pt idx="0">
                  <c:v>0.18</c:v>
                </c:pt>
                <c:pt idx="1">
                  <c:v>0.1</c:v>
                </c:pt>
                <c:pt idx="2">
                  <c:v>0.34</c:v>
                </c:pt>
                <c:pt idx="3">
                  <c:v>0.38</c:v>
                </c:pt>
                <c:pt idx="4">
                  <c:v>0.27</c:v>
                </c:pt>
                <c:pt idx="5">
                  <c:v>0.35</c:v>
                </c:pt>
                <c:pt idx="6">
                  <c:v>0.28999999999999998</c:v>
                </c:pt>
                <c:pt idx="7">
                  <c:v>0.22</c:v>
                </c:pt>
              </c:numCache>
            </c:numRef>
          </c:val>
        </c:ser>
        <c:ser>
          <c:idx val="3"/>
          <c:order val="3"/>
          <c:tx>
            <c:strRef>
              <c:f>Sheet1!$E$1</c:f>
              <c:strCache>
                <c:ptCount val="1"/>
                <c:pt idx="0">
                  <c:v>Don't know</c:v>
                </c:pt>
              </c:strCache>
            </c:strRef>
          </c:tx>
          <c:spPr>
            <a:solidFill>
              <a:schemeClr val="bg1">
                <a:lumMod val="50000"/>
              </a:schemeClr>
            </a:solidFill>
            <a:ln>
              <a:noFill/>
            </a:ln>
            <a:effectLst/>
          </c:spPr>
          <c:invertIfNegative val="0"/>
          <c:dPt>
            <c:idx val="0"/>
            <c:invertIfNegative val="0"/>
            <c:bubble3D val="0"/>
            <c:spPr>
              <a:solidFill>
                <a:srgbClr val="FFFFFF">
                  <a:lumMod val="75000"/>
                </a:srgbClr>
              </a:solidFill>
              <a:ln>
                <a:noFill/>
              </a:ln>
              <a:effectLst/>
            </c:spPr>
          </c:dPt>
          <c:dPt>
            <c:idx val="1"/>
            <c:invertIfNegative val="0"/>
            <c:bubble3D val="0"/>
            <c:spPr>
              <a:solidFill>
                <a:srgbClr val="FFFFFF">
                  <a:lumMod val="75000"/>
                </a:srgbClr>
              </a:solidFill>
              <a:ln>
                <a:noFill/>
              </a:ln>
              <a:effectLst/>
            </c:spPr>
          </c:dPt>
          <c:dPt>
            <c:idx val="2"/>
            <c:invertIfNegative val="0"/>
            <c:bubble3D val="0"/>
            <c:spPr>
              <a:solidFill>
                <a:srgbClr val="FFFFFF">
                  <a:lumMod val="75000"/>
                </a:srgbClr>
              </a:solidFill>
              <a:ln>
                <a:noFill/>
              </a:ln>
              <a:effectLst/>
            </c:spPr>
          </c:dPt>
          <c:dPt>
            <c:idx val="3"/>
            <c:invertIfNegative val="0"/>
            <c:bubble3D val="0"/>
            <c:spPr>
              <a:solidFill>
                <a:srgbClr val="FFFFFF">
                  <a:lumMod val="75000"/>
                </a:srgbClr>
              </a:solidFill>
              <a:ln>
                <a:noFill/>
              </a:ln>
              <a:effectLst/>
            </c:spPr>
          </c:dPt>
          <c:dPt>
            <c:idx val="4"/>
            <c:invertIfNegative val="0"/>
            <c:bubble3D val="0"/>
            <c:spPr>
              <a:solidFill>
                <a:srgbClr val="FFFFFF">
                  <a:lumMod val="75000"/>
                </a:srgbClr>
              </a:solidFill>
              <a:ln>
                <a:noFill/>
              </a:ln>
              <a:effectLst/>
            </c:spPr>
          </c:dPt>
          <c:dPt>
            <c:idx val="5"/>
            <c:invertIfNegative val="0"/>
            <c:bubble3D val="0"/>
            <c:spPr>
              <a:solidFill>
                <a:srgbClr val="FFFFFF">
                  <a:lumMod val="75000"/>
                </a:srgbClr>
              </a:solidFill>
              <a:ln>
                <a:noFill/>
              </a:ln>
              <a:effectLst/>
            </c:spPr>
          </c:dPt>
          <c:dPt>
            <c:idx val="6"/>
            <c:invertIfNegative val="0"/>
            <c:bubble3D val="0"/>
            <c:spPr>
              <a:solidFill>
                <a:srgbClr val="FFFFFF">
                  <a:lumMod val="75000"/>
                </a:srgbClr>
              </a:solidFill>
              <a:ln>
                <a:noFill/>
              </a:ln>
              <a:effectLst/>
            </c:spPr>
          </c:dPt>
          <c:dPt>
            <c:idx val="7"/>
            <c:invertIfNegative val="0"/>
            <c:bubble3D val="0"/>
            <c:spPr>
              <a:solidFill>
                <a:srgbClr val="FFFFFF">
                  <a:lumMod val="75000"/>
                </a:srgbClr>
              </a:solidFill>
              <a:ln>
                <a:noFill/>
              </a:ln>
              <a:effectLst/>
            </c:spPr>
          </c:dPt>
          <c:dLbls>
            <c:dLbl>
              <c:idx val="2"/>
              <c:layout>
                <c:manualLayout>
                  <c:x val="4.4182621502208592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Sheet1!$E$2:$E$9</c:f>
              <c:numCache>
                <c:formatCode>0%</c:formatCode>
                <c:ptCount val="8"/>
                <c:pt idx="0">
                  <c:v>0.33</c:v>
                </c:pt>
                <c:pt idx="1">
                  <c:v>0.28000000000000003</c:v>
                </c:pt>
                <c:pt idx="2">
                  <c:v>0.22</c:v>
                </c:pt>
                <c:pt idx="3">
                  <c:v>0.19</c:v>
                </c:pt>
                <c:pt idx="4">
                  <c:v>0.21</c:v>
                </c:pt>
                <c:pt idx="5">
                  <c:v>0.23</c:v>
                </c:pt>
                <c:pt idx="6">
                  <c:v>0.36</c:v>
                </c:pt>
                <c:pt idx="7">
                  <c:v>0.28999999999999998</c:v>
                </c:pt>
              </c:numCache>
            </c:numRef>
          </c:val>
        </c:ser>
        <c:dLbls>
          <c:showLegendKey val="0"/>
          <c:showVal val="0"/>
          <c:showCatName val="0"/>
          <c:showSerName val="0"/>
          <c:showPercent val="0"/>
          <c:showBubbleSize val="0"/>
        </c:dLbls>
        <c:gapWidth val="120"/>
        <c:overlap val="100"/>
        <c:axId val="357789824"/>
        <c:axId val="357791000"/>
      </c:barChart>
      <c:catAx>
        <c:axId val="3577898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357791000"/>
        <c:crosses val="autoZero"/>
        <c:auto val="1"/>
        <c:lblAlgn val="ctr"/>
        <c:lblOffset val="100"/>
        <c:noMultiLvlLbl val="0"/>
      </c:catAx>
      <c:valAx>
        <c:axId val="357791000"/>
        <c:scaling>
          <c:orientation val="minMax"/>
        </c:scaling>
        <c:delete val="1"/>
        <c:axPos val="t"/>
        <c:numFmt formatCode="0%" sourceLinked="1"/>
        <c:majorTickMark val="none"/>
        <c:minorTickMark val="none"/>
        <c:tickLblPos val="nextTo"/>
        <c:crossAx val="357789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8415667786756"/>
          <c:y val="3.2544302883327395E-2"/>
          <c:w val="0.64689991975525352"/>
          <c:h val="0.86024772807219851"/>
        </c:manualLayout>
      </c:layout>
      <c:barChart>
        <c:barDir val="bar"/>
        <c:grouping val="percentStacked"/>
        <c:varyColors val="0"/>
        <c:ser>
          <c:idx val="0"/>
          <c:order val="0"/>
          <c:tx>
            <c:strRef>
              <c:f>Sheet1!$B$1</c:f>
              <c:strCache>
                <c:ptCount val="1"/>
                <c:pt idx="0">
                  <c:v>Every week</c:v>
                </c:pt>
              </c:strCache>
            </c:strRef>
          </c:tx>
          <c:spPr>
            <a:solidFill>
              <a:srgbClr val="FAA819"/>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Sheet1!$B$2:$B$9</c:f>
              <c:numCache>
                <c:formatCode>General</c:formatCode>
                <c:ptCount val="8"/>
              </c:numCache>
            </c:numRef>
          </c:val>
        </c:ser>
        <c:ser>
          <c:idx val="1"/>
          <c:order val="1"/>
          <c:tx>
            <c:strRef>
              <c:f>Sheet1!$C$1</c:f>
              <c:strCache>
                <c:ptCount val="1"/>
                <c:pt idx="0">
                  <c:v>Every month</c:v>
                </c:pt>
              </c:strCache>
            </c:strRef>
          </c:tx>
          <c:spPr>
            <a:solidFill>
              <a:srgbClr val="FAA819">
                <a:lumMod val="60000"/>
                <a:lumOff val="40000"/>
              </a:srgbClr>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Sheet1!$C$2:$C$9</c:f>
              <c:numCache>
                <c:formatCode>General</c:formatCode>
                <c:ptCount val="8"/>
              </c:numCache>
            </c:numRef>
          </c:val>
        </c:ser>
        <c:ser>
          <c:idx val="2"/>
          <c:order val="2"/>
          <c:tx>
            <c:strRef>
              <c:f>Sheet1!$D$1</c:f>
              <c:strCache>
                <c:ptCount val="1"/>
                <c:pt idx="0">
                  <c:v>Never</c:v>
                </c:pt>
              </c:strCache>
            </c:strRef>
          </c:tx>
          <c:spPr>
            <a:solidFill>
              <a:srgbClr val="FAA819">
                <a:lumMod val="20000"/>
                <a:lumOff val="80000"/>
              </a:srgbClr>
            </a:solidFill>
            <a:ln>
              <a:noFill/>
            </a:ln>
            <a:effectLst/>
          </c:spPr>
          <c:invertIfNegative val="0"/>
          <c:dPt>
            <c:idx val="1"/>
            <c:invertIfNegative val="0"/>
            <c:bubble3D val="0"/>
          </c:dPt>
          <c:dPt>
            <c:idx val="3"/>
            <c:invertIfNegative val="0"/>
            <c:bubble3D val="0"/>
          </c:dPt>
          <c:dPt>
            <c:idx val="5"/>
            <c:invertIfNegative val="0"/>
            <c:bubble3D val="0"/>
          </c:dPt>
          <c:dPt>
            <c:idx val="7"/>
            <c:invertIfNegative val="0"/>
            <c:bubble3D val="0"/>
          </c:dPt>
          <c:dLbls>
            <c:dLbl>
              <c:idx val="2"/>
              <c:layout>
                <c:manualLayout>
                  <c:x val="5.891016200294550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Sheet1!$D$2:$D$9</c:f>
              <c:numCache>
                <c:formatCode>General</c:formatCode>
                <c:ptCount val="8"/>
              </c:numCache>
            </c:numRef>
          </c:val>
        </c:ser>
        <c:ser>
          <c:idx val="3"/>
          <c:order val="3"/>
          <c:tx>
            <c:strRef>
              <c:f>Sheet1!$E$1</c:f>
              <c:strCache>
                <c:ptCount val="1"/>
                <c:pt idx="0">
                  <c:v>Don't know</c:v>
                </c:pt>
              </c:strCache>
            </c:strRef>
          </c:tx>
          <c:spPr>
            <a:solidFill>
              <a:srgbClr val="FFFFFF">
                <a:lumMod val="75000"/>
              </a:srgbClr>
            </a:solidFill>
            <a:ln>
              <a:noFill/>
            </a:ln>
            <a:effectLst/>
          </c:spPr>
          <c:invertIfNegative val="0"/>
          <c:dLbls>
            <c:dLbl>
              <c:idx val="2"/>
              <c:layout>
                <c:manualLayout>
                  <c:x val="4.4182621502208592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Sheet1!$E$2:$E$9</c:f>
              <c:numCache>
                <c:formatCode>General</c:formatCode>
                <c:ptCount val="8"/>
              </c:numCache>
            </c:numRef>
          </c:val>
        </c:ser>
        <c:dLbls>
          <c:showLegendKey val="0"/>
          <c:showVal val="0"/>
          <c:showCatName val="0"/>
          <c:showSerName val="0"/>
          <c:showPercent val="0"/>
          <c:showBubbleSize val="0"/>
        </c:dLbls>
        <c:gapWidth val="120"/>
        <c:overlap val="100"/>
        <c:axId val="357791392"/>
        <c:axId val="357793352"/>
      </c:barChart>
      <c:catAx>
        <c:axId val="357791392"/>
        <c:scaling>
          <c:orientation val="maxMin"/>
        </c:scaling>
        <c:delete val="1"/>
        <c:axPos val="l"/>
        <c:numFmt formatCode="General" sourceLinked="1"/>
        <c:majorTickMark val="none"/>
        <c:minorTickMark val="none"/>
        <c:tickLblPos val="nextTo"/>
        <c:crossAx val="357793352"/>
        <c:crosses val="autoZero"/>
        <c:auto val="1"/>
        <c:lblAlgn val="ctr"/>
        <c:lblOffset val="100"/>
        <c:noMultiLvlLbl val="0"/>
      </c:catAx>
      <c:valAx>
        <c:axId val="357793352"/>
        <c:scaling>
          <c:orientation val="minMax"/>
        </c:scaling>
        <c:delete val="1"/>
        <c:axPos val="t"/>
        <c:numFmt formatCode="0%" sourceLinked="1"/>
        <c:majorTickMark val="none"/>
        <c:minorTickMark val="none"/>
        <c:tickLblPos val="nextTo"/>
        <c:crossAx val="35779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558415667786756"/>
          <c:y val="3.2544302883327395E-2"/>
          <c:w val="0.64689991975525352"/>
          <c:h val="0.86024772807219851"/>
        </c:manualLayout>
      </c:layout>
      <c:barChart>
        <c:barDir val="bar"/>
        <c:grouping val="percentStacked"/>
        <c:varyColors val="0"/>
        <c:ser>
          <c:idx val="0"/>
          <c:order val="0"/>
          <c:tx>
            <c:strRef>
              <c:f>Sheet1!$B$1</c:f>
              <c:strCache>
                <c:ptCount val="1"/>
                <c:pt idx="0">
                  <c:v>Every week</c:v>
                </c:pt>
              </c:strCache>
            </c:strRef>
          </c:tx>
          <c:spPr>
            <a:solidFill>
              <a:srgbClr val="358CCB"/>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Sheet1!$B$2:$B$9</c:f>
              <c:numCache>
                <c:formatCode>General</c:formatCode>
                <c:ptCount val="8"/>
              </c:numCache>
            </c:numRef>
          </c:val>
        </c:ser>
        <c:ser>
          <c:idx val="1"/>
          <c:order val="1"/>
          <c:tx>
            <c:strRef>
              <c:f>Sheet1!$C$1</c:f>
              <c:strCache>
                <c:ptCount val="1"/>
                <c:pt idx="0">
                  <c:v>Every month</c:v>
                </c:pt>
              </c:strCache>
            </c:strRef>
          </c:tx>
          <c:spPr>
            <a:solidFill>
              <a:srgbClr val="358CCB">
                <a:lumMod val="60000"/>
                <a:lumOff val="40000"/>
              </a:srgbClr>
            </a:solidFill>
            <a:ln>
              <a:noFill/>
            </a:ln>
            <a:effectLst/>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Lbls>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Sheet1!$C$2:$C$9</c:f>
              <c:numCache>
                <c:formatCode>General</c:formatCode>
                <c:ptCount val="8"/>
              </c:numCache>
            </c:numRef>
          </c:val>
        </c:ser>
        <c:ser>
          <c:idx val="2"/>
          <c:order val="2"/>
          <c:tx>
            <c:strRef>
              <c:f>Sheet1!$D$1</c:f>
              <c:strCache>
                <c:ptCount val="1"/>
                <c:pt idx="0">
                  <c:v>Never</c:v>
                </c:pt>
              </c:strCache>
            </c:strRef>
          </c:tx>
          <c:spPr>
            <a:solidFill>
              <a:srgbClr val="358CCB">
                <a:lumMod val="20000"/>
                <a:lumOff val="80000"/>
              </a:srgbClr>
            </a:solidFill>
            <a:ln>
              <a:noFill/>
            </a:ln>
            <a:effectLst/>
          </c:spPr>
          <c:invertIfNegative val="0"/>
          <c:dPt>
            <c:idx val="1"/>
            <c:invertIfNegative val="0"/>
            <c:bubble3D val="0"/>
          </c:dPt>
          <c:dPt>
            <c:idx val="3"/>
            <c:invertIfNegative val="0"/>
            <c:bubble3D val="0"/>
          </c:dPt>
          <c:dPt>
            <c:idx val="5"/>
            <c:invertIfNegative val="0"/>
            <c:bubble3D val="0"/>
          </c:dPt>
          <c:dPt>
            <c:idx val="7"/>
            <c:invertIfNegative val="0"/>
            <c:bubble3D val="0"/>
          </c:dPt>
          <c:dLbls>
            <c:dLbl>
              <c:idx val="2"/>
              <c:layout>
                <c:manualLayout>
                  <c:x val="5.891016200294550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Sheet1!$D$2:$D$9</c:f>
              <c:numCache>
                <c:formatCode>General</c:formatCode>
                <c:ptCount val="8"/>
              </c:numCache>
            </c:numRef>
          </c:val>
        </c:ser>
        <c:ser>
          <c:idx val="3"/>
          <c:order val="3"/>
          <c:tx>
            <c:strRef>
              <c:f>Sheet1!$E$1</c:f>
              <c:strCache>
                <c:ptCount val="1"/>
                <c:pt idx="0">
                  <c:v>Don't know</c:v>
                </c:pt>
              </c:strCache>
            </c:strRef>
          </c:tx>
          <c:spPr>
            <a:solidFill>
              <a:srgbClr val="FFFFFF">
                <a:lumMod val="75000"/>
              </a:srgbClr>
            </a:solidFill>
            <a:ln>
              <a:noFill/>
            </a:ln>
            <a:effectLst/>
          </c:spPr>
          <c:invertIfNegative val="0"/>
          <c:dLbls>
            <c:dLbl>
              <c:idx val="2"/>
              <c:layout>
                <c:manualLayout>
                  <c:x val="4.4182621502208592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1080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Pre</c:v>
                </c:pt>
                <c:pt idx="1">
                  <c:v>Post</c:v>
                </c:pt>
                <c:pt idx="2">
                  <c:v>Pre</c:v>
                </c:pt>
                <c:pt idx="3">
                  <c:v>Post</c:v>
                </c:pt>
                <c:pt idx="4">
                  <c:v>Pre</c:v>
                </c:pt>
                <c:pt idx="5">
                  <c:v>Post</c:v>
                </c:pt>
                <c:pt idx="6">
                  <c:v>Pre</c:v>
                </c:pt>
                <c:pt idx="7">
                  <c:v>Post</c:v>
                </c:pt>
              </c:strCache>
            </c:strRef>
          </c:cat>
          <c:val>
            <c:numRef>
              <c:f>Sheet1!$E$2:$E$9</c:f>
              <c:numCache>
                <c:formatCode>General</c:formatCode>
                <c:ptCount val="8"/>
              </c:numCache>
            </c:numRef>
          </c:val>
        </c:ser>
        <c:dLbls>
          <c:showLegendKey val="0"/>
          <c:showVal val="0"/>
          <c:showCatName val="0"/>
          <c:showSerName val="0"/>
          <c:showPercent val="0"/>
          <c:showBubbleSize val="0"/>
        </c:dLbls>
        <c:gapWidth val="120"/>
        <c:overlap val="100"/>
        <c:axId val="357791784"/>
        <c:axId val="357793744"/>
      </c:barChart>
      <c:catAx>
        <c:axId val="357791784"/>
        <c:scaling>
          <c:orientation val="maxMin"/>
        </c:scaling>
        <c:delete val="1"/>
        <c:axPos val="l"/>
        <c:numFmt formatCode="General" sourceLinked="1"/>
        <c:majorTickMark val="none"/>
        <c:minorTickMark val="none"/>
        <c:tickLblPos val="nextTo"/>
        <c:crossAx val="357793744"/>
        <c:crosses val="autoZero"/>
        <c:auto val="1"/>
        <c:lblAlgn val="ctr"/>
        <c:lblOffset val="100"/>
        <c:noMultiLvlLbl val="0"/>
      </c:catAx>
      <c:valAx>
        <c:axId val="357793744"/>
        <c:scaling>
          <c:orientation val="minMax"/>
        </c:scaling>
        <c:delete val="1"/>
        <c:axPos val="t"/>
        <c:numFmt formatCode="0%" sourceLinked="1"/>
        <c:majorTickMark val="none"/>
        <c:minorTickMark val="none"/>
        <c:tickLblPos val="nextTo"/>
        <c:crossAx val="357791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0.01433</cdr:x>
      <cdr:y>0.82544</cdr:y>
    </cdr:from>
    <cdr:to>
      <cdr:x>0.3328</cdr:x>
      <cdr:y>0.87278</cdr:y>
    </cdr:to>
    <cdr:sp macro="" textlink="">
      <cdr:nvSpPr>
        <cdr:cNvPr id="2" name="TextBox 1"/>
        <cdr:cNvSpPr txBox="1"/>
      </cdr:nvSpPr>
      <cdr:spPr>
        <a:xfrm xmlns:a="http://schemas.openxmlformats.org/drawingml/2006/main">
          <a:off x="114300" y="3543310"/>
          <a:ext cx="254000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0.01433</cdr:x>
      <cdr:y>0.82544</cdr:y>
    </cdr:from>
    <cdr:to>
      <cdr:x>0.3328</cdr:x>
      <cdr:y>0.87278</cdr:y>
    </cdr:to>
    <cdr:sp macro="" textlink="">
      <cdr:nvSpPr>
        <cdr:cNvPr id="2" name="TextBox 1"/>
        <cdr:cNvSpPr txBox="1"/>
      </cdr:nvSpPr>
      <cdr:spPr>
        <a:xfrm xmlns:a="http://schemas.openxmlformats.org/drawingml/2006/main">
          <a:off x="114300" y="3543310"/>
          <a:ext cx="254000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0.01433</cdr:x>
      <cdr:y>0.82544</cdr:y>
    </cdr:from>
    <cdr:to>
      <cdr:x>0.3328</cdr:x>
      <cdr:y>0.87278</cdr:y>
    </cdr:to>
    <cdr:sp macro="" textlink="">
      <cdr:nvSpPr>
        <cdr:cNvPr id="2" name="TextBox 1"/>
        <cdr:cNvSpPr txBox="1"/>
      </cdr:nvSpPr>
      <cdr:spPr>
        <a:xfrm xmlns:a="http://schemas.openxmlformats.org/drawingml/2006/main">
          <a:off x="114300" y="3543310"/>
          <a:ext cx="254000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0.01433</cdr:x>
      <cdr:y>0.82544</cdr:y>
    </cdr:from>
    <cdr:to>
      <cdr:x>0.3328</cdr:x>
      <cdr:y>0.87278</cdr:y>
    </cdr:to>
    <cdr:sp macro="" textlink="">
      <cdr:nvSpPr>
        <cdr:cNvPr id="2" name="TextBox 1"/>
        <cdr:cNvSpPr txBox="1"/>
      </cdr:nvSpPr>
      <cdr:spPr>
        <a:xfrm xmlns:a="http://schemas.openxmlformats.org/drawingml/2006/main">
          <a:off x="114300" y="3543310"/>
          <a:ext cx="254000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0.01433</cdr:x>
      <cdr:y>0.82544</cdr:y>
    </cdr:from>
    <cdr:to>
      <cdr:x>0.3328</cdr:x>
      <cdr:y>0.87278</cdr:y>
    </cdr:to>
    <cdr:sp macro="" textlink="">
      <cdr:nvSpPr>
        <cdr:cNvPr id="2" name="TextBox 1"/>
        <cdr:cNvSpPr txBox="1"/>
      </cdr:nvSpPr>
      <cdr:spPr>
        <a:xfrm xmlns:a="http://schemas.openxmlformats.org/drawingml/2006/main">
          <a:off x="114300" y="3543310"/>
          <a:ext cx="254000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0.01433</cdr:x>
      <cdr:y>0.82544</cdr:y>
    </cdr:from>
    <cdr:to>
      <cdr:x>0.3328</cdr:x>
      <cdr:y>0.87278</cdr:y>
    </cdr:to>
    <cdr:sp macro="" textlink="">
      <cdr:nvSpPr>
        <cdr:cNvPr id="2" name="TextBox 1"/>
        <cdr:cNvSpPr txBox="1"/>
      </cdr:nvSpPr>
      <cdr:spPr>
        <a:xfrm xmlns:a="http://schemas.openxmlformats.org/drawingml/2006/main">
          <a:off x="114300" y="3543310"/>
          <a:ext cx="2540000" cy="203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1" cy="466434"/>
          </a:xfrm>
          <a:prstGeom prst="rect">
            <a:avLst/>
          </a:prstGeom>
        </p:spPr>
        <p:txBody>
          <a:bodyPr vert="horz" lIns="91275" tIns="45638" rIns="91275" bIns="45638" rtlCol="0"/>
          <a:lstStyle>
            <a:lvl1pPr algn="l">
              <a:defRPr sz="1200"/>
            </a:lvl1pPr>
          </a:lstStyle>
          <a:p>
            <a:endParaRPr lang="en-GB" dirty="0"/>
          </a:p>
        </p:txBody>
      </p:sp>
      <p:sp>
        <p:nvSpPr>
          <p:cNvPr id="3" name="Date Placeholder 2"/>
          <p:cNvSpPr>
            <a:spLocks noGrp="1"/>
          </p:cNvSpPr>
          <p:nvPr>
            <p:ph type="dt" sz="quarter" idx="1"/>
          </p:nvPr>
        </p:nvSpPr>
        <p:spPr>
          <a:xfrm>
            <a:off x="3884614" y="1"/>
            <a:ext cx="2971801" cy="466434"/>
          </a:xfrm>
          <a:prstGeom prst="rect">
            <a:avLst/>
          </a:prstGeom>
        </p:spPr>
        <p:txBody>
          <a:bodyPr vert="horz" lIns="91275" tIns="45638" rIns="91275" bIns="45638" rtlCol="0"/>
          <a:lstStyle>
            <a:lvl1pPr algn="r">
              <a:defRPr sz="1200"/>
            </a:lvl1pPr>
          </a:lstStyle>
          <a:p>
            <a:fld id="{5897DAA4-E0DD-4667-805C-63AB1391C98E}" type="datetimeFigureOut">
              <a:rPr lang="en-GB" smtClean="0"/>
              <a:pPr/>
              <a:t>25/07/2016</a:t>
            </a:fld>
            <a:endParaRPr lang="en-GB" dirty="0"/>
          </a:p>
        </p:txBody>
      </p:sp>
      <p:sp>
        <p:nvSpPr>
          <p:cNvPr id="4" name="Footer Placeholder 3"/>
          <p:cNvSpPr>
            <a:spLocks noGrp="1"/>
          </p:cNvSpPr>
          <p:nvPr>
            <p:ph type="ftr" sz="quarter" idx="2"/>
          </p:nvPr>
        </p:nvSpPr>
        <p:spPr>
          <a:xfrm>
            <a:off x="1" y="8829967"/>
            <a:ext cx="2971801" cy="466433"/>
          </a:xfrm>
          <a:prstGeom prst="rect">
            <a:avLst/>
          </a:prstGeom>
        </p:spPr>
        <p:txBody>
          <a:bodyPr vert="horz" lIns="91275" tIns="45638" rIns="91275" bIns="4563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4" y="8829967"/>
            <a:ext cx="2971801" cy="466433"/>
          </a:xfrm>
          <a:prstGeom prst="rect">
            <a:avLst/>
          </a:prstGeom>
        </p:spPr>
        <p:txBody>
          <a:bodyPr vert="horz" lIns="91275" tIns="45638" rIns="91275" bIns="45638" rtlCol="0" anchor="b"/>
          <a:lstStyle>
            <a:lvl1pPr algn="r">
              <a:defRPr sz="1200"/>
            </a:lvl1pPr>
          </a:lstStyle>
          <a:p>
            <a:fld id="{05C23F52-EA5A-4D9A-8E67-E4A292AE027D}" type="slidenum">
              <a:rPr lang="en-GB" smtClean="0"/>
              <a:pPr/>
              <a:t>‹#›</a:t>
            </a:fld>
            <a:endParaRPr lang="en-GB" dirty="0"/>
          </a:p>
        </p:txBody>
      </p:sp>
    </p:spTree>
    <p:extLst>
      <p:ext uri="{BB962C8B-B14F-4D97-AF65-F5344CB8AC3E}">
        <p14:creationId xmlns:p14="http://schemas.microsoft.com/office/powerpoint/2010/main" val="4496411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71801"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75" tIns="45638" rIns="91275" bIns="45638" numCol="1" anchor="t" anchorCtr="0" compatLnSpc="1">
            <a:prstTxWarp prst="textNoShape">
              <a:avLst/>
            </a:prstTxWarp>
          </a:bodyPr>
          <a:lstStyle>
            <a:lvl1pPr>
              <a:defRPr sz="1200" smtClean="0">
                <a:latin typeface="Arial" pitchFamily="34" charset="0"/>
                <a:ea typeface="MS PGothic" pitchFamily="34"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886201" y="0"/>
            <a:ext cx="2971801"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75" tIns="45638" rIns="91275" bIns="45638" numCol="1" anchor="t" anchorCtr="0" compatLnSpc="1">
            <a:prstTxWarp prst="textNoShape">
              <a:avLst/>
            </a:prstTxWarp>
          </a:bodyPr>
          <a:lstStyle>
            <a:lvl1pPr algn="r">
              <a:defRPr sz="1200" smtClean="0">
                <a:latin typeface="Arial" pitchFamily="34" charset="0"/>
                <a:ea typeface="MS PGothic" pitchFamily="34" charset="-128"/>
                <a:cs typeface="+mn-cs"/>
              </a:defRPr>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14402" y="4415791"/>
            <a:ext cx="5029200" cy="4183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75" tIns="45638" rIns="91275" bIns="456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831582"/>
            <a:ext cx="2971801"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75" tIns="45638" rIns="91275" bIns="45638" numCol="1" anchor="b" anchorCtr="0" compatLnSpc="1">
            <a:prstTxWarp prst="textNoShape">
              <a:avLst/>
            </a:prstTxWarp>
          </a:bodyPr>
          <a:lstStyle>
            <a:lvl1pPr>
              <a:defRPr sz="1200" smtClean="0">
                <a:latin typeface="Arial" pitchFamily="34" charset="0"/>
                <a:ea typeface="MS PGothic" pitchFamily="34"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886201" y="8831582"/>
            <a:ext cx="2971801" cy="464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275" tIns="45638" rIns="91275" bIns="45638" numCol="1" anchor="b" anchorCtr="0" compatLnSpc="1">
            <a:prstTxWarp prst="textNoShape">
              <a:avLst/>
            </a:prstTxWarp>
          </a:bodyPr>
          <a:lstStyle>
            <a:lvl1pPr algn="r">
              <a:defRPr sz="1200"/>
            </a:lvl1pPr>
          </a:lstStyle>
          <a:p>
            <a:fld id="{57430A87-2D5B-DE4C-9737-D9157B3A588F}" type="slidenum">
              <a:rPr lang="en-US"/>
              <a:pPr/>
              <a:t>‹#›</a:t>
            </a:fld>
            <a:endParaRPr lang="en-US" dirty="0"/>
          </a:p>
        </p:txBody>
      </p:sp>
    </p:spTree>
    <p:extLst>
      <p:ext uri="{BB962C8B-B14F-4D97-AF65-F5344CB8AC3E}">
        <p14:creationId xmlns:p14="http://schemas.microsoft.com/office/powerpoint/2010/main" val="8277665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9213" y="642938"/>
            <a:ext cx="4279900" cy="32099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919087" y="8132492"/>
            <a:ext cx="2998173" cy="428104"/>
          </a:xfrm>
          <a:prstGeom prst="rect">
            <a:avLst/>
          </a:prstGeom>
        </p:spPr>
        <p:txBody>
          <a:bodyPr/>
          <a:lstStyle/>
          <a:p>
            <a:fld id="{CDDC61CC-10B3-4807-A7C3-35AE01C660D0}" type="slidenum">
              <a:rPr lang="en-GB" smtClean="0"/>
              <a:t>1</a:t>
            </a:fld>
            <a:endParaRPr lang="en-GB"/>
          </a:p>
        </p:txBody>
      </p:sp>
    </p:spTree>
    <p:extLst>
      <p:ext uri="{BB962C8B-B14F-4D97-AF65-F5344CB8AC3E}">
        <p14:creationId xmlns:p14="http://schemas.microsoft.com/office/powerpoint/2010/main" val="316404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DC61CC-10B3-4807-A7C3-35AE01C660D0}" type="slidenum">
              <a:rPr lang="en-GB" smtClean="0"/>
              <a:t>10</a:t>
            </a:fld>
            <a:endParaRPr lang="en-GB"/>
          </a:p>
        </p:txBody>
      </p:sp>
    </p:spTree>
    <p:extLst>
      <p:ext uri="{BB962C8B-B14F-4D97-AF65-F5344CB8AC3E}">
        <p14:creationId xmlns:p14="http://schemas.microsoft.com/office/powerpoint/2010/main" val="880878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DC61CC-10B3-4807-A7C3-35AE01C660D0}" type="slidenum">
              <a:rPr lang="en-GB" smtClean="0"/>
              <a:t>11</a:t>
            </a:fld>
            <a:endParaRPr lang="en-GB"/>
          </a:p>
        </p:txBody>
      </p:sp>
    </p:spTree>
    <p:extLst>
      <p:ext uri="{BB962C8B-B14F-4D97-AF65-F5344CB8AC3E}">
        <p14:creationId xmlns:p14="http://schemas.microsoft.com/office/powerpoint/2010/main" val="3707240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430A87-2D5B-DE4C-9737-D9157B3A588F}" type="slidenum">
              <a:rPr lang="en-US" smtClean="0"/>
              <a:pPr/>
              <a:t>12</a:t>
            </a:fld>
            <a:endParaRPr lang="en-US" dirty="0"/>
          </a:p>
        </p:txBody>
      </p:sp>
    </p:spTree>
    <p:extLst>
      <p:ext uri="{BB962C8B-B14F-4D97-AF65-F5344CB8AC3E}">
        <p14:creationId xmlns:p14="http://schemas.microsoft.com/office/powerpoint/2010/main" val="2326982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430A87-2D5B-DE4C-9737-D9157B3A588F}" type="slidenum">
              <a:rPr lang="en-US" smtClean="0"/>
              <a:pPr/>
              <a:t>13</a:t>
            </a:fld>
            <a:endParaRPr lang="en-US" dirty="0"/>
          </a:p>
        </p:txBody>
      </p:sp>
    </p:spTree>
    <p:extLst>
      <p:ext uri="{BB962C8B-B14F-4D97-AF65-F5344CB8AC3E}">
        <p14:creationId xmlns:p14="http://schemas.microsoft.com/office/powerpoint/2010/main" val="2391547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430A87-2D5B-DE4C-9737-D9157B3A588F}" type="slidenum">
              <a:rPr lang="en-US" smtClean="0"/>
              <a:pPr/>
              <a:t>14</a:t>
            </a:fld>
            <a:endParaRPr lang="en-US" dirty="0"/>
          </a:p>
        </p:txBody>
      </p:sp>
    </p:spTree>
    <p:extLst>
      <p:ext uri="{BB962C8B-B14F-4D97-AF65-F5344CB8AC3E}">
        <p14:creationId xmlns:p14="http://schemas.microsoft.com/office/powerpoint/2010/main" val="2573962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430A87-2D5B-DE4C-9737-D9157B3A588F}" type="slidenum">
              <a:rPr lang="en-US" smtClean="0"/>
              <a:pPr/>
              <a:t>15</a:t>
            </a:fld>
            <a:endParaRPr lang="en-US" dirty="0"/>
          </a:p>
        </p:txBody>
      </p:sp>
    </p:spTree>
    <p:extLst>
      <p:ext uri="{BB962C8B-B14F-4D97-AF65-F5344CB8AC3E}">
        <p14:creationId xmlns:p14="http://schemas.microsoft.com/office/powerpoint/2010/main" val="3777888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430A87-2D5B-DE4C-9737-D9157B3A588F}" type="slidenum">
              <a:rPr lang="en-US" smtClean="0"/>
              <a:pPr/>
              <a:t>16</a:t>
            </a:fld>
            <a:endParaRPr lang="en-US" dirty="0"/>
          </a:p>
        </p:txBody>
      </p:sp>
    </p:spTree>
    <p:extLst>
      <p:ext uri="{BB962C8B-B14F-4D97-AF65-F5344CB8AC3E}">
        <p14:creationId xmlns:p14="http://schemas.microsoft.com/office/powerpoint/2010/main" val="399284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430A87-2D5B-DE4C-9737-D9157B3A588F}" type="slidenum">
              <a:rPr lang="en-US" smtClean="0"/>
              <a:pPr/>
              <a:t>17</a:t>
            </a:fld>
            <a:endParaRPr lang="en-US" dirty="0"/>
          </a:p>
        </p:txBody>
      </p:sp>
    </p:spTree>
    <p:extLst>
      <p:ext uri="{BB962C8B-B14F-4D97-AF65-F5344CB8AC3E}">
        <p14:creationId xmlns:p14="http://schemas.microsoft.com/office/powerpoint/2010/main" val="2134331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430A87-2D5B-DE4C-9737-D9157B3A588F}" type="slidenum">
              <a:rPr lang="en-US" smtClean="0"/>
              <a:pPr/>
              <a:t>18</a:t>
            </a:fld>
            <a:endParaRPr lang="en-US" dirty="0"/>
          </a:p>
        </p:txBody>
      </p:sp>
    </p:spTree>
    <p:extLst>
      <p:ext uri="{BB962C8B-B14F-4D97-AF65-F5344CB8AC3E}">
        <p14:creationId xmlns:p14="http://schemas.microsoft.com/office/powerpoint/2010/main" val="4039194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430A87-2D5B-DE4C-9737-D9157B3A588F}" type="slidenum">
              <a:rPr lang="en-US" smtClean="0"/>
              <a:pPr/>
              <a:t>19</a:t>
            </a:fld>
            <a:endParaRPr lang="en-US" dirty="0"/>
          </a:p>
        </p:txBody>
      </p:sp>
    </p:spTree>
    <p:extLst>
      <p:ext uri="{BB962C8B-B14F-4D97-AF65-F5344CB8AC3E}">
        <p14:creationId xmlns:p14="http://schemas.microsoft.com/office/powerpoint/2010/main" val="177835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This</a:t>
            </a:r>
            <a:r>
              <a:rPr lang="en-GB" baseline="0" dirty="0" smtClean="0"/>
              <a:t> project started when we began to consider the skills gap and how we might help.</a:t>
            </a:r>
          </a:p>
          <a:p>
            <a:pPr marL="171450" indent="-171450">
              <a:buFont typeface="Arial" panose="020B0604020202020204" pitchFamily="34" charset="0"/>
              <a:buChar char="•"/>
            </a:pPr>
            <a:r>
              <a:rPr lang="en-GB" baseline="0" dirty="0" smtClean="0"/>
              <a:t>We realised that its n</a:t>
            </a:r>
            <a:r>
              <a:rPr lang="en-GB" dirty="0" smtClean="0"/>
              <a:t>ot just about techy jobs of</a:t>
            </a:r>
            <a:r>
              <a:rPr lang="en-GB" baseline="0" dirty="0" smtClean="0"/>
              <a:t> the future, although there is a shortage of tech skills</a:t>
            </a:r>
          </a:p>
          <a:p>
            <a:pPr marL="171450" indent="-171450">
              <a:buFont typeface="Arial" panose="020B0604020202020204" pitchFamily="34" charset="0"/>
              <a:buChar char="•"/>
            </a:pPr>
            <a:r>
              <a:rPr lang="en-GB" baseline="0" dirty="0" smtClean="0"/>
              <a:t>This is about the wider issues of the </a:t>
            </a:r>
            <a:r>
              <a:rPr lang="en-GB" dirty="0" smtClean="0"/>
              <a:t>digital literacy that we all need</a:t>
            </a:r>
          </a:p>
          <a:p>
            <a:pPr marL="171450" indent="-171450">
              <a:buFont typeface="Arial" panose="020B0604020202020204" pitchFamily="34" charset="0"/>
              <a:buChar char="•"/>
            </a:pPr>
            <a:r>
              <a:rPr lang="en-GB" dirty="0" smtClean="0"/>
              <a:t>95%</a:t>
            </a:r>
            <a:r>
              <a:rPr lang="en-GB" baseline="0" dirty="0" smtClean="0"/>
              <a:t> of all jobs require basic digital skills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We need to prepare young people in the UK for this future, for their benefit and for our overall economic success.</a:t>
            </a:r>
          </a:p>
        </p:txBody>
      </p:sp>
      <p:sp>
        <p:nvSpPr>
          <p:cNvPr id="4" name="Slide Number Placeholder 3"/>
          <p:cNvSpPr>
            <a:spLocks noGrp="1"/>
          </p:cNvSpPr>
          <p:nvPr>
            <p:ph type="sldNum" sz="quarter" idx="10"/>
          </p:nvPr>
        </p:nvSpPr>
        <p:spPr/>
        <p:txBody>
          <a:bodyPr/>
          <a:lstStyle/>
          <a:p>
            <a:fld id="{CDDC61CC-10B3-4807-A7C3-35AE01C660D0}" type="slidenum">
              <a:rPr lang="en-GB" smtClean="0"/>
              <a:t>2</a:t>
            </a:fld>
            <a:endParaRPr lang="en-GB"/>
          </a:p>
        </p:txBody>
      </p:sp>
    </p:spTree>
    <p:extLst>
      <p:ext uri="{BB962C8B-B14F-4D97-AF65-F5344CB8AC3E}">
        <p14:creationId xmlns:p14="http://schemas.microsoft.com/office/powerpoint/2010/main" val="4215666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430A87-2D5B-DE4C-9737-D9157B3A588F}" type="slidenum">
              <a:rPr lang="en-US" smtClean="0"/>
              <a:pPr/>
              <a:t>20</a:t>
            </a:fld>
            <a:endParaRPr lang="en-US"/>
          </a:p>
        </p:txBody>
      </p:sp>
    </p:spTree>
    <p:extLst>
      <p:ext uri="{BB962C8B-B14F-4D97-AF65-F5344CB8AC3E}">
        <p14:creationId xmlns:p14="http://schemas.microsoft.com/office/powerpoint/2010/main" val="2381870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975" indent="-180975">
              <a:buFont typeface="Arial" pitchFamily="34" charset="0"/>
              <a:buChar char="•"/>
            </a:pPr>
            <a:endParaRPr lang="en-GB" sz="1100" dirty="0"/>
          </a:p>
        </p:txBody>
      </p:sp>
      <p:sp>
        <p:nvSpPr>
          <p:cNvPr id="4" name="Slide Number Placeholder 3"/>
          <p:cNvSpPr>
            <a:spLocks noGrp="1"/>
          </p:cNvSpPr>
          <p:nvPr>
            <p:ph type="sldNum" sz="quarter" idx="10"/>
          </p:nvPr>
        </p:nvSpPr>
        <p:spPr/>
        <p:txBody>
          <a:bodyPr/>
          <a:lstStyle/>
          <a:p>
            <a:fld id="{57430A87-2D5B-DE4C-9737-D9157B3A588F}" type="slidenum">
              <a:rPr lang="en-US" smtClean="0"/>
              <a:pPr/>
              <a:t>21</a:t>
            </a:fld>
            <a:endParaRPr lang="en-US" dirty="0"/>
          </a:p>
        </p:txBody>
      </p:sp>
    </p:spTree>
    <p:extLst>
      <p:ext uri="{BB962C8B-B14F-4D97-AF65-F5344CB8AC3E}">
        <p14:creationId xmlns:p14="http://schemas.microsoft.com/office/powerpoint/2010/main" val="2227606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975" indent="-180975">
              <a:buFont typeface="Arial" pitchFamily="34" charset="0"/>
              <a:buChar char="•"/>
            </a:pPr>
            <a:endParaRPr lang="en-GB" sz="1100" dirty="0"/>
          </a:p>
        </p:txBody>
      </p:sp>
      <p:sp>
        <p:nvSpPr>
          <p:cNvPr id="4" name="Slide Number Placeholder 3"/>
          <p:cNvSpPr>
            <a:spLocks noGrp="1"/>
          </p:cNvSpPr>
          <p:nvPr>
            <p:ph type="sldNum" sz="quarter" idx="10"/>
          </p:nvPr>
        </p:nvSpPr>
        <p:spPr/>
        <p:txBody>
          <a:bodyPr/>
          <a:lstStyle/>
          <a:p>
            <a:fld id="{57430A87-2D5B-DE4C-9737-D9157B3A588F}" type="slidenum">
              <a:rPr lang="en-US" smtClean="0"/>
              <a:pPr/>
              <a:t>22</a:t>
            </a:fld>
            <a:endParaRPr lang="en-US" dirty="0"/>
          </a:p>
        </p:txBody>
      </p:sp>
    </p:spTree>
    <p:extLst>
      <p:ext uri="{BB962C8B-B14F-4D97-AF65-F5344CB8AC3E}">
        <p14:creationId xmlns:p14="http://schemas.microsoft.com/office/powerpoint/2010/main" val="1294871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975" indent="-180975">
              <a:buFont typeface="Arial" pitchFamily="34" charset="0"/>
              <a:buChar char="•"/>
            </a:pPr>
            <a:endParaRPr lang="en-GB" sz="1100" dirty="0"/>
          </a:p>
        </p:txBody>
      </p:sp>
      <p:sp>
        <p:nvSpPr>
          <p:cNvPr id="4" name="Slide Number Placeholder 3"/>
          <p:cNvSpPr>
            <a:spLocks noGrp="1"/>
          </p:cNvSpPr>
          <p:nvPr>
            <p:ph type="sldNum" sz="quarter" idx="10"/>
          </p:nvPr>
        </p:nvSpPr>
        <p:spPr/>
        <p:txBody>
          <a:bodyPr/>
          <a:lstStyle/>
          <a:p>
            <a:fld id="{57430A87-2D5B-DE4C-9737-D9157B3A588F}" type="slidenum">
              <a:rPr lang="en-US" smtClean="0"/>
              <a:pPr/>
              <a:t>23</a:t>
            </a:fld>
            <a:endParaRPr lang="en-US" dirty="0"/>
          </a:p>
        </p:txBody>
      </p:sp>
    </p:spTree>
    <p:extLst>
      <p:ext uri="{BB962C8B-B14F-4D97-AF65-F5344CB8AC3E}">
        <p14:creationId xmlns:p14="http://schemas.microsoft.com/office/powerpoint/2010/main" val="2539233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975" indent="-180975">
              <a:buFont typeface="Arial" pitchFamily="34" charset="0"/>
              <a:buChar char="•"/>
            </a:pPr>
            <a:endParaRPr lang="en-GB" sz="1100" dirty="0"/>
          </a:p>
        </p:txBody>
      </p:sp>
      <p:sp>
        <p:nvSpPr>
          <p:cNvPr id="4" name="Slide Number Placeholder 3"/>
          <p:cNvSpPr>
            <a:spLocks noGrp="1"/>
          </p:cNvSpPr>
          <p:nvPr>
            <p:ph type="sldNum" sz="quarter" idx="10"/>
          </p:nvPr>
        </p:nvSpPr>
        <p:spPr/>
        <p:txBody>
          <a:bodyPr/>
          <a:lstStyle/>
          <a:p>
            <a:fld id="{57430A87-2D5B-DE4C-9737-D9157B3A588F}" type="slidenum">
              <a:rPr lang="en-US" smtClean="0"/>
              <a:pPr/>
              <a:t>24</a:t>
            </a:fld>
            <a:endParaRPr lang="en-US" dirty="0"/>
          </a:p>
        </p:txBody>
      </p:sp>
    </p:spTree>
    <p:extLst>
      <p:ext uri="{BB962C8B-B14F-4D97-AF65-F5344CB8AC3E}">
        <p14:creationId xmlns:p14="http://schemas.microsoft.com/office/powerpoint/2010/main" val="1757248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975" indent="-180975">
              <a:buFont typeface="Arial" pitchFamily="34" charset="0"/>
              <a:buChar char="•"/>
            </a:pPr>
            <a:endParaRPr lang="en-GB" sz="1100" dirty="0"/>
          </a:p>
        </p:txBody>
      </p:sp>
      <p:sp>
        <p:nvSpPr>
          <p:cNvPr id="4" name="Slide Number Placeholder 3"/>
          <p:cNvSpPr>
            <a:spLocks noGrp="1"/>
          </p:cNvSpPr>
          <p:nvPr>
            <p:ph type="sldNum" sz="quarter" idx="10"/>
          </p:nvPr>
        </p:nvSpPr>
        <p:spPr/>
        <p:txBody>
          <a:bodyPr/>
          <a:lstStyle/>
          <a:p>
            <a:fld id="{57430A87-2D5B-DE4C-9737-D9157B3A588F}" type="slidenum">
              <a:rPr lang="en-US" smtClean="0"/>
              <a:pPr/>
              <a:t>25</a:t>
            </a:fld>
            <a:endParaRPr lang="en-US" dirty="0"/>
          </a:p>
        </p:txBody>
      </p:sp>
    </p:spTree>
    <p:extLst>
      <p:ext uri="{BB962C8B-B14F-4D97-AF65-F5344CB8AC3E}">
        <p14:creationId xmlns:p14="http://schemas.microsoft.com/office/powerpoint/2010/main" val="194119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0975" indent="-180975">
              <a:buFont typeface="Arial" pitchFamily="34" charset="0"/>
              <a:buChar char="•"/>
            </a:pPr>
            <a:endParaRPr lang="en-GB" sz="1100" dirty="0"/>
          </a:p>
        </p:txBody>
      </p:sp>
      <p:sp>
        <p:nvSpPr>
          <p:cNvPr id="4" name="Slide Number Placeholder 3"/>
          <p:cNvSpPr>
            <a:spLocks noGrp="1"/>
          </p:cNvSpPr>
          <p:nvPr>
            <p:ph type="sldNum" sz="quarter" idx="10"/>
          </p:nvPr>
        </p:nvSpPr>
        <p:spPr/>
        <p:txBody>
          <a:bodyPr/>
          <a:lstStyle/>
          <a:p>
            <a:fld id="{57430A87-2D5B-DE4C-9737-D9157B3A588F}" type="slidenum">
              <a:rPr lang="en-US" smtClean="0"/>
              <a:pPr/>
              <a:t>26</a:t>
            </a:fld>
            <a:endParaRPr lang="en-US" dirty="0"/>
          </a:p>
        </p:txBody>
      </p:sp>
    </p:spTree>
    <p:extLst>
      <p:ext uri="{BB962C8B-B14F-4D97-AF65-F5344CB8AC3E}">
        <p14:creationId xmlns:p14="http://schemas.microsoft.com/office/powerpoint/2010/main" val="31032041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DC61CC-10B3-4807-A7C3-35AE01C660D0}" type="slidenum">
              <a:rPr lang="en-GB" smtClean="0"/>
              <a:t>27</a:t>
            </a:fld>
            <a:endParaRPr lang="en-GB"/>
          </a:p>
        </p:txBody>
      </p:sp>
    </p:spTree>
    <p:extLst>
      <p:ext uri="{BB962C8B-B14F-4D97-AF65-F5344CB8AC3E}">
        <p14:creationId xmlns:p14="http://schemas.microsoft.com/office/powerpoint/2010/main" val="280013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It’s about more than knowing how to use a tablet or code.</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It’s about making sure our children can use technology to innovate</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While we recognise that the delivery of STEM subjects is hugely important for the UK’s future, we want to encourage young people to</a:t>
            </a:r>
            <a:r>
              <a:rPr lang="en-GB" sz="1200" b="0" i="0" u="none" strike="noStrike" kern="1200" dirty="0" smtClean="0">
                <a:solidFill>
                  <a:schemeClr val="tx1"/>
                </a:solidFill>
                <a:latin typeface="+mn-lt"/>
                <a:ea typeface="+mn-ea"/>
                <a:cs typeface="+mn-cs"/>
              </a:rPr>
              <a:t> </a:t>
            </a:r>
            <a:r>
              <a:rPr lang="en-GB" sz="1200" b="0" i="0" u="none" strike="noStrike" kern="1200" baseline="0" dirty="0" smtClean="0">
                <a:solidFill>
                  <a:schemeClr val="tx1"/>
                </a:solidFill>
                <a:latin typeface="+mn-lt"/>
                <a:ea typeface="+mn-ea"/>
                <a:cs typeface="+mn-cs"/>
              </a:rPr>
              <a:t>combine technical knowledge and skills with the creativity and confidence that leads to the most innovative and successful ideas.</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At Samsung, we want to inspire learning and innovation. </a:t>
            </a:r>
          </a:p>
        </p:txBody>
      </p:sp>
      <p:sp>
        <p:nvSpPr>
          <p:cNvPr id="4" name="Slide Number Placeholder 3"/>
          <p:cNvSpPr>
            <a:spLocks noGrp="1"/>
          </p:cNvSpPr>
          <p:nvPr>
            <p:ph type="sldNum" sz="quarter" idx="10"/>
          </p:nvPr>
        </p:nvSpPr>
        <p:spPr/>
        <p:txBody>
          <a:bodyPr/>
          <a:lstStyle/>
          <a:p>
            <a:fld id="{CDDC61CC-10B3-4807-A7C3-35AE01C660D0}" type="slidenum">
              <a:rPr lang="en-GB" smtClean="0"/>
              <a:t>3</a:t>
            </a:fld>
            <a:endParaRPr lang="en-GB"/>
          </a:p>
        </p:txBody>
      </p:sp>
    </p:spTree>
    <p:extLst>
      <p:ext uri="{BB962C8B-B14F-4D97-AF65-F5344CB8AC3E}">
        <p14:creationId xmlns:p14="http://schemas.microsoft.com/office/powerpoint/2010/main" val="2263775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At the heart of what we are trying to achieve is creativity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 want to inspire the next generation to use technology to imagine, work together and create</a:t>
            </a:r>
          </a:p>
        </p:txBody>
      </p:sp>
      <p:sp>
        <p:nvSpPr>
          <p:cNvPr id="4" name="Slide Number Placeholder 3"/>
          <p:cNvSpPr>
            <a:spLocks noGrp="1"/>
          </p:cNvSpPr>
          <p:nvPr>
            <p:ph type="sldNum" sz="quarter" idx="10"/>
          </p:nvPr>
        </p:nvSpPr>
        <p:spPr/>
        <p:txBody>
          <a:bodyPr/>
          <a:lstStyle/>
          <a:p>
            <a:fld id="{CDDC61CC-10B3-4807-A7C3-35AE01C660D0}" type="slidenum">
              <a:rPr lang="en-GB" smtClean="0"/>
              <a:t>4</a:t>
            </a:fld>
            <a:endParaRPr lang="en-GB"/>
          </a:p>
        </p:txBody>
      </p:sp>
    </p:spTree>
    <p:extLst>
      <p:ext uri="{BB962C8B-B14F-4D97-AF65-F5344CB8AC3E}">
        <p14:creationId xmlns:p14="http://schemas.microsoft.com/office/powerpoint/2010/main" val="246428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We have been working with teachers in schools across the UK to explore how technology can help education and young people</a:t>
            </a:r>
          </a:p>
          <a:p>
            <a:pPr marL="171450" indent="-171450">
              <a:buFont typeface="Arial" panose="020B0604020202020204" pitchFamily="34" charset="0"/>
              <a:buChar char="•"/>
            </a:pPr>
            <a:r>
              <a:rPr lang="en-GB" baseline="0" dirty="0" smtClean="0"/>
              <a:t>How it can inspire them</a:t>
            </a:r>
          </a:p>
          <a:p>
            <a:pPr marL="171450" indent="-171450">
              <a:buFont typeface="Arial" panose="020B0604020202020204" pitchFamily="34" charset="0"/>
              <a:buChar char="•"/>
            </a:pPr>
            <a:r>
              <a:rPr lang="en-GB" baseline="0" dirty="0" smtClean="0"/>
              <a:t>Help them work together </a:t>
            </a:r>
          </a:p>
          <a:p>
            <a:pPr marL="171450" indent="-171450">
              <a:buFont typeface="Arial" panose="020B0604020202020204" pitchFamily="34" charset="0"/>
              <a:buChar char="•"/>
            </a:pPr>
            <a:r>
              <a:rPr lang="en-GB" baseline="0" dirty="0" smtClean="0"/>
              <a:t>And ensure that no one gets left behind</a:t>
            </a:r>
          </a:p>
          <a:p>
            <a:pPr marL="171450" indent="-171450">
              <a:buFont typeface="Arial" panose="020B0604020202020204" pitchFamily="34" charset="0"/>
              <a:buChar char="•"/>
            </a:pPr>
            <a:r>
              <a:rPr lang="en-GB" baseline="0" dirty="0" smtClean="0"/>
              <a:t>The role of the teacher is crucial in ensuring that we deliver practical solutions for the classroom</a:t>
            </a:r>
          </a:p>
        </p:txBody>
      </p:sp>
      <p:sp>
        <p:nvSpPr>
          <p:cNvPr id="4" name="Slide Number Placeholder 3"/>
          <p:cNvSpPr>
            <a:spLocks noGrp="1"/>
          </p:cNvSpPr>
          <p:nvPr>
            <p:ph type="sldNum" sz="quarter" idx="10"/>
          </p:nvPr>
        </p:nvSpPr>
        <p:spPr/>
        <p:txBody>
          <a:bodyPr/>
          <a:lstStyle/>
          <a:p>
            <a:fld id="{CDDC61CC-10B3-4807-A7C3-35AE01C660D0}" type="slidenum">
              <a:rPr lang="en-GB" smtClean="0"/>
              <a:t>5</a:t>
            </a:fld>
            <a:endParaRPr lang="en-GB"/>
          </a:p>
        </p:txBody>
      </p:sp>
    </p:spTree>
    <p:extLst>
      <p:ext uri="{BB962C8B-B14F-4D97-AF65-F5344CB8AC3E}">
        <p14:creationId xmlns:p14="http://schemas.microsoft.com/office/powerpoint/2010/main" val="235591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The schools and partners</a:t>
            </a:r>
            <a:r>
              <a:rPr lang="en-GB" baseline="0" dirty="0" smtClean="0"/>
              <a:t> </a:t>
            </a:r>
            <a:r>
              <a:rPr lang="en-GB" dirty="0" smtClean="0"/>
              <a:t>we have chosen to work with are all</a:t>
            </a:r>
            <a:r>
              <a:rPr lang="en-GB" baseline="0" dirty="0" smtClean="0"/>
              <a:t> facing challenges</a:t>
            </a:r>
          </a:p>
          <a:p>
            <a:r>
              <a:rPr lang="en-GB" baseline="0" dirty="0" smtClean="0"/>
              <a:t>We want to explore how technology can help overcome these challenges</a:t>
            </a:r>
          </a:p>
          <a:p>
            <a:r>
              <a:rPr lang="en-GB" baseline="0" dirty="0" smtClean="0"/>
              <a:t>We’ve supported with kit, with technical support and training.</a:t>
            </a:r>
          </a:p>
          <a:p>
            <a:r>
              <a:rPr lang="en-GB" baseline="0" dirty="0" smtClean="0"/>
              <a:t>We’ve encouraged our teachers to share.</a:t>
            </a:r>
          </a:p>
          <a:p>
            <a:r>
              <a:rPr lang="en-GB" baseline="0" dirty="0" smtClean="0"/>
              <a:t>And with our partner, </a:t>
            </a:r>
            <a:r>
              <a:rPr lang="en-GB" baseline="0" dirty="0" err="1" smtClean="0"/>
              <a:t>EdComs</a:t>
            </a:r>
            <a:r>
              <a:rPr lang="en-GB" baseline="0" dirty="0" smtClean="0"/>
              <a:t>, we’ve sought to measure the impact of our work</a:t>
            </a:r>
          </a:p>
          <a:p>
            <a:endParaRPr lang="en-GB" dirty="0"/>
          </a:p>
        </p:txBody>
      </p:sp>
      <p:sp>
        <p:nvSpPr>
          <p:cNvPr id="4" name="Slide Number Placeholder 3"/>
          <p:cNvSpPr>
            <a:spLocks noGrp="1"/>
          </p:cNvSpPr>
          <p:nvPr>
            <p:ph type="sldNum" sz="quarter" idx="10"/>
          </p:nvPr>
        </p:nvSpPr>
        <p:spPr/>
        <p:txBody>
          <a:bodyPr/>
          <a:lstStyle/>
          <a:p>
            <a:fld id="{CDDC61CC-10B3-4807-A7C3-35AE01C660D0}" type="slidenum">
              <a:rPr lang="en-GB" smtClean="0"/>
              <a:t>6</a:t>
            </a:fld>
            <a:endParaRPr lang="en-GB"/>
          </a:p>
        </p:txBody>
      </p:sp>
    </p:spTree>
    <p:extLst>
      <p:ext uri="{BB962C8B-B14F-4D97-AF65-F5344CB8AC3E}">
        <p14:creationId xmlns:p14="http://schemas.microsoft.com/office/powerpoint/2010/main" val="239851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smtClean="0"/>
              <a:t>We have been working with teachers in schools across the UK to explore how technology can help education and young people</a:t>
            </a:r>
          </a:p>
          <a:p>
            <a:pPr marL="171450" indent="-171450">
              <a:buFont typeface="Arial" panose="020B0604020202020204" pitchFamily="34" charset="0"/>
              <a:buChar char="•"/>
            </a:pPr>
            <a:r>
              <a:rPr lang="en-GB" baseline="0" dirty="0" smtClean="0"/>
              <a:t>How it can inspire them</a:t>
            </a:r>
          </a:p>
          <a:p>
            <a:pPr marL="171450" indent="-171450">
              <a:buFont typeface="Arial" panose="020B0604020202020204" pitchFamily="34" charset="0"/>
              <a:buChar char="•"/>
            </a:pPr>
            <a:r>
              <a:rPr lang="en-GB" baseline="0" dirty="0" smtClean="0"/>
              <a:t>Help them work together </a:t>
            </a:r>
          </a:p>
          <a:p>
            <a:pPr marL="171450" indent="-171450">
              <a:buFont typeface="Arial" panose="020B0604020202020204" pitchFamily="34" charset="0"/>
              <a:buChar char="•"/>
            </a:pPr>
            <a:r>
              <a:rPr lang="en-GB" baseline="0" dirty="0" smtClean="0"/>
              <a:t>And ensure that no one gets left behind</a:t>
            </a:r>
          </a:p>
          <a:p>
            <a:pPr marL="171450" indent="-171450">
              <a:buFont typeface="Arial" panose="020B0604020202020204" pitchFamily="34" charset="0"/>
              <a:buChar char="•"/>
            </a:pPr>
            <a:r>
              <a:rPr lang="en-GB" baseline="0" dirty="0" smtClean="0"/>
              <a:t>The role of the teacher is crucial in ensuring that we deliver practical solutions for the classroom</a:t>
            </a:r>
          </a:p>
        </p:txBody>
      </p:sp>
      <p:sp>
        <p:nvSpPr>
          <p:cNvPr id="4" name="Slide Number Placeholder 3"/>
          <p:cNvSpPr>
            <a:spLocks noGrp="1"/>
          </p:cNvSpPr>
          <p:nvPr>
            <p:ph type="sldNum" sz="quarter" idx="10"/>
          </p:nvPr>
        </p:nvSpPr>
        <p:spPr/>
        <p:txBody>
          <a:bodyPr/>
          <a:lstStyle/>
          <a:p>
            <a:fld id="{CDDC61CC-10B3-4807-A7C3-35AE01C660D0}" type="slidenum">
              <a:rPr lang="en-GB" smtClean="0"/>
              <a:t>7</a:t>
            </a:fld>
            <a:endParaRPr lang="en-GB"/>
          </a:p>
        </p:txBody>
      </p:sp>
    </p:spTree>
    <p:extLst>
      <p:ext uri="{BB962C8B-B14F-4D97-AF65-F5344CB8AC3E}">
        <p14:creationId xmlns:p14="http://schemas.microsoft.com/office/powerpoint/2010/main" val="416111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GB" dirty="0" smtClean="0"/>
              <a:t>The schools and partners</a:t>
            </a:r>
            <a:r>
              <a:rPr lang="en-GB" baseline="0" dirty="0" smtClean="0"/>
              <a:t> </a:t>
            </a:r>
            <a:r>
              <a:rPr lang="en-GB" dirty="0" smtClean="0"/>
              <a:t>we have chosen to work with are all</a:t>
            </a:r>
            <a:r>
              <a:rPr lang="en-GB" baseline="0" dirty="0" smtClean="0"/>
              <a:t> facing challenges</a:t>
            </a:r>
          </a:p>
          <a:p>
            <a:r>
              <a:rPr lang="en-GB" baseline="0" dirty="0" smtClean="0"/>
              <a:t>We want to explore how technology can help overcome these challenges</a:t>
            </a:r>
          </a:p>
          <a:p>
            <a:r>
              <a:rPr lang="en-GB" baseline="0" dirty="0" smtClean="0"/>
              <a:t>We’ve supported with kit, with technical support and training.</a:t>
            </a:r>
          </a:p>
          <a:p>
            <a:r>
              <a:rPr lang="en-GB" baseline="0" dirty="0" smtClean="0"/>
              <a:t>We’ve encouraged our teachers to share.</a:t>
            </a:r>
          </a:p>
          <a:p>
            <a:r>
              <a:rPr lang="en-GB" baseline="0" dirty="0" smtClean="0"/>
              <a:t>And with our partner, </a:t>
            </a:r>
            <a:r>
              <a:rPr lang="en-GB" baseline="0" dirty="0" err="1" smtClean="0"/>
              <a:t>EdComs</a:t>
            </a:r>
            <a:r>
              <a:rPr lang="en-GB" baseline="0" dirty="0" smtClean="0"/>
              <a:t>, we’ve sought to measure the impact of our work</a:t>
            </a:r>
          </a:p>
          <a:p>
            <a:endParaRPr lang="en-GB" dirty="0"/>
          </a:p>
        </p:txBody>
      </p:sp>
      <p:sp>
        <p:nvSpPr>
          <p:cNvPr id="4" name="Slide Number Placeholder 3"/>
          <p:cNvSpPr>
            <a:spLocks noGrp="1"/>
          </p:cNvSpPr>
          <p:nvPr>
            <p:ph type="sldNum" sz="quarter" idx="10"/>
          </p:nvPr>
        </p:nvSpPr>
        <p:spPr/>
        <p:txBody>
          <a:bodyPr/>
          <a:lstStyle/>
          <a:p>
            <a:fld id="{CDDC61CC-10B3-4807-A7C3-35AE01C660D0}" type="slidenum">
              <a:rPr lang="en-GB" smtClean="0"/>
              <a:t>8</a:t>
            </a:fld>
            <a:endParaRPr lang="en-GB"/>
          </a:p>
        </p:txBody>
      </p:sp>
    </p:spTree>
    <p:extLst>
      <p:ext uri="{BB962C8B-B14F-4D97-AF65-F5344CB8AC3E}">
        <p14:creationId xmlns:p14="http://schemas.microsoft.com/office/powerpoint/2010/main" val="126459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approach has been multifaceted</a:t>
            </a:r>
          </a:p>
          <a:p>
            <a:pPr lvl="1"/>
            <a:r>
              <a:rPr lang="en-GB" sz="1200" kern="1200" dirty="0" smtClean="0">
                <a:solidFill>
                  <a:schemeClr val="tx1"/>
                </a:solidFill>
                <a:effectLst/>
                <a:latin typeface="+mn-lt"/>
                <a:ea typeface="+mn-ea"/>
                <a:cs typeface="+mn-cs"/>
              </a:rPr>
              <a:t>Schools received equipment: Galaxy Tablets,  75”Interactive Whiteboard, Wireless Printer, </a:t>
            </a:r>
            <a:r>
              <a:rPr lang="en-GB" sz="1200" kern="1200" dirty="0" err="1" smtClean="0">
                <a:solidFill>
                  <a:schemeClr val="tx1"/>
                </a:solidFill>
                <a:effectLst/>
                <a:latin typeface="+mn-lt"/>
                <a:ea typeface="+mn-ea"/>
                <a:cs typeface="+mn-cs"/>
              </a:rPr>
              <a:t>Wifi</a:t>
            </a:r>
            <a:r>
              <a:rPr lang="en-GB" sz="1200" kern="1200" dirty="0" smtClean="0">
                <a:solidFill>
                  <a:schemeClr val="tx1"/>
                </a:solidFill>
                <a:effectLst/>
                <a:latin typeface="+mn-lt"/>
                <a:ea typeface="+mn-ea"/>
                <a:cs typeface="+mn-cs"/>
              </a:rPr>
              <a:t>-enabled Galaxy Cameras) </a:t>
            </a:r>
          </a:p>
          <a:p>
            <a:pPr lvl="1"/>
            <a:r>
              <a:rPr lang="en-GB" sz="1200" kern="1200" dirty="0" smtClean="0">
                <a:solidFill>
                  <a:schemeClr val="tx1"/>
                </a:solidFill>
                <a:effectLst/>
                <a:latin typeface="+mn-lt"/>
                <a:ea typeface="+mn-ea"/>
                <a:cs typeface="+mn-cs"/>
              </a:rPr>
              <a:t>And Tech support – installation training, midyear training days. </a:t>
            </a:r>
          </a:p>
          <a:p>
            <a:pPr lvl="1"/>
            <a:r>
              <a:rPr lang="en-GB" sz="1200" kern="1200" dirty="0" smtClean="0">
                <a:solidFill>
                  <a:schemeClr val="tx1"/>
                </a:solidFill>
                <a:effectLst/>
                <a:latin typeface="+mn-lt"/>
                <a:ea typeface="+mn-ea"/>
                <a:cs typeface="+mn-cs"/>
              </a:rPr>
              <a:t>Catch-up status phone calls – to ensure issues are resolved </a:t>
            </a:r>
          </a:p>
          <a:p>
            <a:pPr lvl="1"/>
            <a:r>
              <a:rPr lang="en-GB" sz="1200" kern="1200" dirty="0" smtClean="0">
                <a:solidFill>
                  <a:schemeClr val="tx1"/>
                </a:solidFill>
                <a:effectLst/>
                <a:latin typeface="+mn-lt"/>
                <a:ea typeface="+mn-ea"/>
                <a:cs typeface="+mn-cs"/>
              </a:rPr>
              <a:t>Online community – with teachers, Samsung, EdComs, and tech support – to encourage sharing of ideas</a:t>
            </a:r>
          </a:p>
          <a:p>
            <a:pPr lvl="1"/>
            <a:r>
              <a:rPr lang="en-GB" sz="1200" kern="1200" dirty="0" smtClean="0">
                <a:solidFill>
                  <a:schemeClr val="tx1"/>
                </a:solidFill>
                <a:effectLst/>
                <a:latin typeface="+mn-lt"/>
                <a:ea typeface="+mn-ea"/>
                <a:cs typeface="+mn-cs"/>
              </a:rPr>
              <a:t>Events for teachers to meet other teachers</a:t>
            </a:r>
          </a:p>
          <a:p>
            <a:pPr lvl="1"/>
            <a:r>
              <a:rPr lang="en-GB" sz="1200" kern="1200" dirty="0" smtClean="0">
                <a:solidFill>
                  <a:schemeClr val="tx1"/>
                </a:solidFill>
                <a:effectLst/>
                <a:latin typeface="+mn-lt"/>
                <a:ea typeface="+mn-ea"/>
                <a:cs typeface="+mn-cs"/>
              </a:rPr>
              <a:t>Evaluation research – to measure the impact of the programme</a:t>
            </a:r>
          </a:p>
          <a:p>
            <a:r>
              <a:rPr lang="en-GB" sz="1200" kern="1200" dirty="0" smtClean="0">
                <a:solidFill>
                  <a:schemeClr val="tx1"/>
                </a:solidFill>
                <a:effectLst/>
                <a:latin typeface="+mn-lt"/>
                <a:ea typeface="+mn-ea"/>
                <a:cs typeface="+mn-cs"/>
              </a:rPr>
              <a:t>Since the start of the pilot there has been frequent dialogue with teachers to support them in teaching. We were keen to not be prescriptive, but give teachers the flexibility to utilise the tech in any way that they choose. The community has facilitated the sharing of ideas, lessons learned and best practice. It’s been an iterative process and interesting to see the schools respond differently. </a:t>
            </a:r>
          </a:p>
          <a:p>
            <a:endParaRPr lang="en-GB" dirty="0"/>
          </a:p>
        </p:txBody>
      </p:sp>
      <p:sp>
        <p:nvSpPr>
          <p:cNvPr id="4" name="Slide Number Placeholder 3"/>
          <p:cNvSpPr>
            <a:spLocks noGrp="1"/>
          </p:cNvSpPr>
          <p:nvPr>
            <p:ph type="sldNum" sz="quarter" idx="10"/>
          </p:nvPr>
        </p:nvSpPr>
        <p:spPr/>
        <p:txBody>
          <a:bodyPr/>
          <a:lstStyle/>
          <a:p>
            <a:fld id="{CDDC61CC-10B3-4807-A7C3-35AE01C660D0}" type="slidenum">
              <a:rPr lang="en-GB" smtClean="0"/>
              <a:t>9</a:t>
            </a:fld>
            <a:endParaRPr lang="en-GB"/>
          </a:p>
        </p:txBody>
      </p:sp>
    </p:spTree>
    <p:extLst>
      <p:ext uri="{BB962C8B-B14F-4D97-AF65-F5344CB8AC3E}">
        <p14:creationId xmlns:p14="http://schemas.microsoft.com/office/powerpoint/2010/main" val="2451729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ic Break Page">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itle 11"/>
          <p:cNvSpPr>
            <a:spLocks noGrp="1"/>
          </p:cNvSpPr>
          <p:nvPr>
            <p:ph type="title"/>
          </p:nvPr>
        </p:nvSpPr>
        <p:spPr>
          <a:xfrm>
            <a:off x="1468438" y="2852936"/>
            <a:ext cx="6483350" cy="780034"/>
          </a:xfrm>
          <a:prstGeom prst="rect">
            <a:avLst/>
          </a:prstGeom>
          <a:solidFill>
            <a:schemeClr val="accent1"/>
          </a:solidFill>
        </p:spPr>
        <p:txBody>
          <a:bodyPr vert="horz"/>
          <a:lstStyle>
            <a:lvl1pPr>
              <a:defRPr sz="4000" b="1" spc="-50">
                <a:solidFill>
                  <a:schemeClr val="tx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1468438" y="3509817"/>
            <a:ext cx="3321050" cy="382925"/>
          </a:xfrm>
          <a:prstGeom prst="rect">
            <a:avLst/>
          </a:prstGeom>
          <a:solidFill>
            <a:schemeClr val="accent1"/>
          </a:solidFill>
        </p:spPr>
        <p:txBody>
          <a:bodyPr/>
          <a:lstStyle>
            <a:lvl1pPr marL="0" indent="0" algn="l">
              <a:buNone/>
              <a:defRPr sz="1400" spc="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20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21" name="Rectangle 20"/>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latin typeface="Arial" pitchFamily="34" charset="0"/>
              <a:ea typeface="MS PGothic" pitchFamily="34" charset="-128"/>
            </a:endParaRPr>
          </a:p>
        </p:txBody>
      </p:sp>
      <p:pic>
        <p:nvPicPr>
          <p:cNvPr id="22" name="Picture 21"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12" name="Title 11"/>
          <p:cNvSpPr>
            <a:spLocks noGrp="1"/>
          </p:cNvSpPr>
          <p:nvPr>
            <p:ph type="title" hasCustomPrompt="1"/>
          </p:nvPr>
        </p:nvSpPr>
        <p:spPr>
          <a:xfrm>
            <a:off x="1367898" y="404664"/>
            <a:ext cx="3420002" cy="576064"/>
          </a:xfrm>
          <a:prstGeom prst="rect">
            <a:avLst/>
          </a:prstGeom>
        </p:spPr>
        <p:txBody>
          <a:bodyPr vert="horz"/>
          <a:lstStyle>
            <a:lvl1pPr>
              <a:defRPr sz="2800" b="1" spc="-50"/>
            </a:lvl1pPr>
          </a:lstStyle>
          <a:p>
            <a:r>
              <a:rPr lang="en-GB" dirty="0" smtClean="0"/>
              <a:t>Master title style</a:t>
            </a:r>
            <a:endParaRPr lang="en-US" dirty="0"/>
          </a:p>
        </p:txBody>
      </p:sp>
      <p:sp>
        <p:nvSpPr>
          <p:cNvPr id="11" name="Content Placeholder 2"/>
          <p:cNvSpPr>
            <a:spLocks noGrp="1"/>
          </p:cNvSpPr>
          <p:nvPr>
            <p:ph idx="13"/>
          </p:nvPr>
        </p:nvSpPr>
        <p:spPr>
          <a:xfrm>
            <a:off x="1367898" y="980728"/>
            <a:ext cx="7072840" cy="5302626"/>
          </a:xfrm>
          <a:prstGeom prst="rect">
            <a:avLst/>
          </a:prstGeom>
        </p:spPr>
        <p:txBody>
          <a:bodyPr numCol="2" spcCol="180000"/>
          <a:lstStyle>
            <a:lvl1pPr marL="0"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200" spc="0"/>
            </a:lvl1pPr>
            <a:lvl2pPr marL="385763"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400" spc="-50"/>
            </a:lvl2pPr>
            <a:lvl3pPr marL="766763"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400" spc="-50"/>
            </a:lvl3pPr>
            <a:lvl4pPr marL="1147763"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400" spc="-50"/>
            </a:lvl4pPr>
            <a:lvl5pPr marL="1528763"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400" spc="-50"/>
            </a:lvl5pPr>
          </a:lstStyle>
          <a:p>
            <a:pPr lvl="0"/>
            <a:r>
              <a:rPr lang="en-US" smtClean="0"/>
              <a:t>Click to edit Master text styles</a:t>
            </a:r>
          </a:p>
        </p:txBody>
      </p:sp>
    </p:spTree>
    <p:extLst>
      <p:ext uri="{BB962C8B-B14F-4D97-AF65-F5344CB8AC3E}">
        <p14:creationId xmlns:p14="http://schemas.microsoft.com/office/powerpoint/2010/main" val="28132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and Image Edcoms">
    <p:spTree>
      <p:nvGrpSpPr>
        <p:cNvPr id="1" name=""/>
        <p:cNvGrpSpPr/>
        <p:nvPr/>
      </p:nvGrpSpPr>
      <p:grpSpPr>
        <a:xfrm>
          <a:off x="0" y="0"/>
          <a:ext cx="0" cy="0"/>
          <a:chOff x="0" y="0"/>
          <a:chExt cx="0" cy="0"/>
        </a:xfrm>
      </p:grpSpPr>
      <p:sp>
        <p:nvSpPr>
          <p:cNvPr id="21" name="Rectangle 20"/>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latin typeface="Arial" pitchFamily="34" charset="0"/>
              <a:ea typeface="MS PGothic" pitchFamily="34" charset="-128"/>
            </a:endParaRPr>
          </a:p>
        </p:txBody>
      </p:sp>
      <p:pic>
        <p:nvPicPr>
          <p:cNvPr id="22" name="Picture 21"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12" name="Title 11"/>
          <p:cNvSpPr>
            <a:spLocks noGrp="1"/>
          </p:cNvSpPr>
          <p:nvPr>
            <p:ph type="title" hasCustomPrompt="1"/>
          </p:nvPr>
        </p:nvSpPr>
        <p:spPr>
          <a:xfrm>
            <a:off x="1367898" y="404664"/>
            <a:ext cx="3420002" cy="576064"/>
          </a:xfrm>
          <a:prstGeom prst="rect">
            <a:avLst/>
          </a:prstGeom>
        </p:spPr>
        <p:txBody>
          <a:bodyPr vert="horz"/>
          <a:lstStyle>
            <a:lvl1pPr>
              <a:defRPr sz="2800" b="1" spc="-50"/>
            </a:lvl1pPr>
          </a:lstStyle>
          <a:p>
            <a:r>
              <a:rPr lang="en-GB" dirty="0" smtClean="0"/>
              <a:t>Master title style</a:t>
            </a:r>
            <a:endParaRPr lang="en-US" dirty="0"/>
          </a:p>
        </p:txBody>
      </p:sp>
      <p:sp>
        <p:nvSpPr>
          <p:cNvPr id="11" name="Content Placeholder 2"/>
          <p:cNvSpPr>
            <a:spLocks noGrp="1"/>
          </p:cNvSpPr>
          <p:nvPr>
            <p:ph idx="13"/>
          </p:nvPr>
        </p:nvSpPr>
        <p:spPr>
          <a:xfrm>
            <a:off x="1367898" y="980728"/>
            <a:ext cx="3420002" cy="5470872"/>
          </a:xfrm>
          <a:prstGeom prst="rect">
            <a:avLst/>
          </a:prstGeom>
        </p:spPr>
        <p:txBody>
          <a:bodyPr/>
          <a:lstStyle>
            <a:lvl1pPr marL="342900" marR="0" indent="-34290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600" spc="0"/>
            </a:lvl1pPr>
            <a:lvl2pPr marL="728663" marR="0" indent="-34290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400" spc="0"/>
            </a:lvl2pPr>
            <a:lvl3pPr marL="1052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3pPr>
            <a:lvl4pPr marL="1433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4pPr>
            <a:lvl5pPr marL="1814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Content Placeholder 2"/>
          <p:cNvSpPr>
            <a:spLocks noGrp="1"/>
          </p:cNvSpPr>
          <p:nvPr>
            <p:ph idx="14"/>
          </p:nvPr>
        </p:nvSpPr>
        <p:spPr>
          <a:xfrm>
            <a:off x="5080000" y="980728"/>
            <a:ext cx="3360738" cy="5470872"/>
          </a:xfrm>
          <a:prstGeom prst="rect">
            <a:avLst/>
          </a:prstGeom>
        </p:spPr>
        <p:txBody>
          <a:bodyPr/>
          <a:lstStyle>
            <a:lvl1pPr marL="342900" marR="0" indent="-34290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600" spc="0"/>
            </a:lvl1pPr>
            <a:lvl2pPr marL="728663" marR="0" indent="-34290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400" spc="0"/>
            </a:lvl2pPr>
            <a:lvl3pPr marL="1052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3pPr>
            <a:lvl4pPr marL="1433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4pPr>
            <a:lvl5pPr marL="1814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0948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s Generic">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ext Placeholder 27"/>
          <p:cNvSpPr>
            <a:spLocks noGrp="1"/>
          </p:cNvSpPr>
          <p:nvPr>
            <p:ph type="body" sz="quarter" idx="14"/>
          </p:nvPr>
        </p:nvSpPr>
        <p:spPr>
          <a:xfrm>
            <a:off x="1384185" y="6381328"/>
            <a:ext cx="1232785" cy="216024"/>
          </a:xfrm>
          <a:prstGeom prst="rect">
            <a:avLst/>
          </a:prstGeom>
          <a:solidFill>
            <a:schemeClr val="accent1"/>
          </a:solidFill>
          <a:ln>
            <a:noFill/>
          </a:ln>
        </p:spPr>
        <p:txBody>
          <a:bodyPr vert="horz"/>
          <a:lstStyle>
            <a:lvl1pPr>
              <a:defRPr sz="600" spc="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12905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s Research">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ext Placeholder 27"/>
          <p:cNvSpPr>
            <a:spLocks noGrp="1"/>
          </p:cNvSpPr>
          <p:nvPr>
            <p:ph type="body" sz="quarter" idx="14"/>
          </p:nvPr>
        </p:nvSpPr>
        <p:spPr>
          <a:xfrm>
            <a:off x="1384185" y="6381328"/>
            <a:ext cx="1232785" cy="216024"/>
          </a:xfrm>
          <a:prstGeom prst="rect">
            <a:avLst/>
          </a:prstGeom>
          <a:solidFill>
            <a:schemeClr val="accent2"/>
          </a:solidFill>
          <a:ln>
            <a:noFill/>
          </a:ln>
        </p:spPr>
        <p:txBody>
          <a:bodyPr vert="horz"/>
          <a:lstStyle>
            <a:lvl1pPr>
              <a:defRPr sz="600" spc="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784811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Marketing">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ext Placeholder 27"/>
          <p:cNvSpPr>
            <a:spLocks noGrp="1"/>
          </p:cNvSpPr>
          <p:nvPr>
            <p:ph type="body" sz="quarter" idx="14"/>
          </p:nvPr>
        </p:nvSpPr>
        <p:spPr>
          <a:xfrm>
            <a:off x="1384185" y="6381328"/>
            <a:ext cx="1232785" cy="216024"/>
          </a:xfrm>
          <a:prstGeom prst="rect">
            <a:avLst/>
          </a:prstGeom>
          <a:solidFill>
            <a:schemeClr val="accent3"/>
          </a:solidFill>
          <a:ln>
            <a:noFill/>
          </a:ln>
        </p:spPr>
        <p:txBody>
          <a:bodyPr vert="horz"/>
          <a:lstStyle>
            <a:lvl1pPr>
              <a:defRPr sz="600" spc="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323604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Live">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ext Placeholder 27"/>
          <p:cNvSpPr>
            <a:spLocks noGrp="1"/>
          </p:cNvSpPr>
          <p:nvPr>
            <p:ph type="body" sz="quarter" idx="14"/>
          </p:nvPr>
        </p:nvSpPr>
        <p:spPr>
          <a:xfrm>
            <a:off x="1384185" y="6381328"/>
            <a:ext cx="1232785" cy="216024"/>
          </a:xfrm>
          <a:prstGeom prst="rect">
            <a:avLst/>
          </a:prstGeom>
          <a:solidFill>
            <a:schemeClr val="accent4"/>
          </a:solidFill>
          <a:ln>
            <a:noFill/>
          </a:ln>
        </p:spPr>
        <p:txBody>
          <a:bodyPr vert="horz"/>
          <a:lstStyle>
            <a:lvl1pPr>
              <a:defRPr sz="600" spc="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973211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Projects">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ext Placeholder 27"/>
          <p:cNvSpPr>
            <a:spLocks noGrp="1"/>
          </p:cNvSpPr>
          <p:nvPr>
            <p:ph type="body" sz="quarter" idx="14"/>
          </p:nvPr>
        </p:nvSpPr>
        <p:spPr>
          <a:xfrm>
            <a:off x="1384185" y="6381328"/>
            <a:ext cx="1232785" cy="216024"/>
          </a:xfrm>
          <a:prstGeom prst="rect">
            <a:avLst/>
          </a:prstGeom>
          <a:solidFill>
            <a:schemeClr val="accent5"/>
          </a:solidFill>
          <a:ln>
            <a:noFill/>
          </a:ln>
        </p:spPr>
        <p:txBody>
          <a:bodyPr vert="horz"/>
          <a:lstStyle>
            <a:lvl1pPr>
              <a:defRPr sz="600" spc="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578741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Digital">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ext Placeholder 27"/>
          <p:cNvSpPr>
            <a:spLocks noGrp="1"/>
          </p:cNvSpPr>
          <p:nvPr>
            <p:ph type="body" sz="quarter" idx="14"/>
          </p:nvPr>
        </p:nvSpPr>
        <p:spPr>
          <a:xfrm>
            <a:off x="1384185" y="6381328"/>
            <a:ext cx="1232785" cy="216024"/>
          </a:xfrm>
          <a:prstGeom prst="rect">
            <a:avLst/>
          </a:prstGeom>
          <a:solidFill>
            <a:srgbClr val="272727"/>
          </a:solidFill>
          <a:ln>
            <a:noFill/>
          </a:ln>
        </p:spPr>
        <p:txBody>
          <a:bodyPr vert="horz"/>
          <a:lstStyle>
            <a:lvl1pPr>
              <a:defRPr sz="600" spc="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0194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Film">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ext Placeholder 27"/>
          <p:cNvSpPr>
            <a:spLocks noGrp="1"/>
          </p:cNvSpPr>
          <p:nvPr>
            <p:ph type="body" sz="quarter" idx="14"/>
          </p:nvPr>
        </p:nvSpPr>
        <p:spPr>
          <a:xfrm>
            <a:off x="1384185" y="6381328"/>
            <a:ext cx="1232785" cy="216024"/>
          </a:xfrm>
          <a:prstGeom prst="rect">
            <a:avLst/>
          </a:prstGeom>
          <a:solidFill>
            <a:srgbClr val="859B1C"/>
          </a:solidFill>
          <a:ln>
            <a:noFill/>
          </a:ln>
        </p:spPr>
        <p:txBody>
          <a:bodyPr vert="horz"/>
          <a:lstStyle>
            <a:lvl1pPr>
              <a:defRPr sz="600" spc="0">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290360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cxnSp>
        <p:nvCxnSpPr>
          <p:cNvPr id="4" name="Straight Connector 3"/>
          <p:cNvCxnSpPr/>
          <p:nvPr userDrawn="1"/>
        </p:nvCxnSpPr>
        <p:spPr bwMode="auto">
          <a:xfrm>
            <a:off x="8449840" y="0"/>
            <a:ext cx="0"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 7"/>
          <p:cNvGrpSpPr/>
          <p:nvPr userDrawn="1"/>
        </p:nvGrpSpPr>
        <p:grpSpPr>
          <a:xfrm>
            <a:off x="0" y="-27384"/>
            <a:ext cx="9144000" cy="6912768"/>
            <a:chOff x="0" y="-27384"/>
            <a:chExt cx="9144000" cy="6912768"/>
          </a:xfrm>
        </p:grpSpPr>
        <p:grpSp>
          <p:nvGrpSpPr>
            <p:cNvPr id="46" name="Group 45"/>
            <p:cNvGrpSpPr/>
            <p:nvPr userDrawn="1"/>
          </p:nvGrpSpPr>
          <p:grpSpPr>
            <a:xfrm>
              <a:off x="0" y="-27384"/>
              <a:ext cx="9144000" cy="6912768"/>
              <a:chOff x="0" y="-27384"/>
              <a:chExt cx="9144000" cy="6912768"/>
            </a:xfrm>
          </p:grpSpPr>
          <p:grpSp>
            <p:nvGrpSpPr>
              <p:cNvPr id="47" name="Group 46"/>
              <p:cNvGrpSpPr/>
              <p:nvPr userDrawn="1"/>
            </p:nvGrpSpPr>
            <p:grpSpPr>
              <a:xfrm>
                <a:off x="0" y="-27384"/>
                <a:ext cx="9144000" cy="6912768"/>
                <a:chOff x="0" y="-27384"/>
                <a:chExt cx="9144000" cy="6912768"/>
              </a:xfrm>
            </p:grpSpPr>
            <p:grpSp>
              <p:nvGrpSpPr>
                <p:cNvPr id="49" name="Group 48"/>
                <p:cNvGrpSpPr/>
                <p:nvPr userDrawn="1"/>
              </p:nvGrpSpPr>
              <p:grpSpPr>
                <a:xfrm>
                  <a:off x="0" y="-27384"/>
                  <a:ext cx="9144000" cy="6912768"/>
                  <a:chOff x="0" y="-27384"/>
                  <a:chExt cx="9144000" cy="6912768"/>
                </a:xfrm>
              </p:grpSpPr>
              <p:cxnSp>
                <p:nvCxnSpPr>
                  <p:cNvPr id="51" name="Straight Connector 50"/>
                  <p:cNvCxnSpPr/>
                  <p:nvPr userDrawn="1"/>
                </p:nvCxnSpPr>
                <p:spPr bwMode="auto">
                  <a:xfrm>
                    <a:off x="0" y="0"/>
                    <a:ext cx="5076056"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userDrawn="1"/>
                </p:nvCxnSpPr>
                <p:spPr bwMode="auto">
                  <a:xfrm flipV="1">
                    <a:off x="5076056" y="0"/>
                    <a:ext cx="0"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userDrawn="1"/>
                </p:nvCxnSpPr>
                <p:spPr bwMode="auto">
                  <a:xfrm flipV="1">
                    <a:off x="1043608" y="-27384"/>
                    <a:ext cx="0" cy="6912768"/>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userDrawn="1"/>
                </p:nvCxnSpPr>
                <p:spPr bwMode="auto">
                  <a:xfrm>
                    <a:off x="0" y="548680"/>
                    <a:ext cx="9144000" cy="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userDrawn="1"/>
                </p:nvCxnSpPr>
                <p:spPr bwMode="auto">
                  <a:xfrm>
                    <a:off x="7956376" y="0"/>
                    <a:ext cx="0"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userDrawn="1"/>
                </p:nvCxnSpPr>
                <p:spPr bwMode="auto">
                  <a:xfrm>
                    <a:off x="5076056" y="0"/>
                    <a:ext cx="4067944"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userDrawn="1"/>
                </p:nvCxnSpPr>
                <p:spPr bwMode="auto">
                  <a:xfrm flipH="1">
                    <a:off x="5076056" y="0"/>
                    <a:ext cx="4067944"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userDrawn="1"/>
                </p:nvCxnSpPr>
                <p:spPr bwMode="auto">
                  <a:xfrm flipH="1">
                    <a:off x="0" y="3429000"/>
                    <a:ext cx="9144000" cy="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userDrawn="1"/>
                </p:nvCxnSpPr>
                <p:spPr bwMode="auto">
                  <a:xfrm flipV="1">
                    <a:off x="1475656" y="0"/>
                    <a:ext cx="0"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userDrawn="1"/>
                </p:nvCxnSpPr>
                <p:spPr bwMode="auto">
                  <a:xfrm flipV="1">
                    <a:off x="1475656" y="0"/>
                    <a:ext cx="3600400"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userDrawn="1"/>
                </p:nvCxnSpPr>
                <p:spPr bwMode="auto">
                  <a:xfrm>
                    <a:off x="1475656" y="0"/>
                    <a:ext cx="3600400"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userDrawn="1"/>
                </p:nvCxnSpPr>
                <p:spPr bwMode="auto">
                  <a:xfrm>
                    <a:off x="547936" y="0"/>
                    <a:ext cx="0"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userDrawn="1"/>
                </p:nvCxnSpPr>
                <p:spPr bwMode="auto">
                  <a:xfrm>
                    <a:off x="5076056" y="0"/>
                    <a:ext cx="2880320" cy="685800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p:nvPr userDrawn="1"/>
                </p:nvCxnSpPr>
                <p:spPr bwMode="auto">
                  <a:xfrm>
                    <a:off x="0" y="4005064"/>
                    <a:ext cx="9144000" cy="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50" name="Straight Connector 49"/>
                <p:cNvCxnSpPr/>
                <p:nvPr userDrawn="1"/>
              </p:nvCxnSpPr>
              <p:spPr bwMode="auto">
                <a:xfrm flipV="1">
                  <a:off x="4788024" y="0"/>
                  <a:ext cx="0" cy="6852116"/>
                </a:xfrm>
                <a:prstGeom prst="line">
                  <a:avLst/>
                </a:prstGeom>
                <a:solidFill>
                  <a:schemeClr val="accent1"/>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48" name="Straight Connector 47"/>
              <p:cNvCxnSpPr/>
              <p:nvPr userDrawn="1"/>
            </p:nvCxnSpPr>
            <p:spPr bwMode="auto">
              <a:xfrm>
                <a:off x="0" y="6453336"/>
                <a:ext cx="9144000" cy="0"/>
              </a:xfrm>
              <a:prstGeom prst="line">
                <a:avLst/>
              </a:prstGeom>
              <a:solidFill>
                <a:schemeClr val="accent1"/>
              </a:solidFill>
              <a:ln w="9525" cap="flat" cmpd="sng" algn="ctr">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7" name="Straight Connector 26"/>
            <p:cNvCxnSpPr/>
            <p:nvPr userDrawn="1"/>
          </p:nvCxnSpPr>
          <p:spPr bwMode="auto">
            <a:xfrm>
              <a:off x="0" y="1408113"/>
              <a:ext cx="9144000" cy="0"/>
            </a:xfrm>
            <a:prstGeom prst="line">
              <a:avLst/>
            </a:prstGeom>
            <a:solidFill>
              <a:schemeClr val="accent1"/>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56659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search Break page">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sp>
        <p:nvSpPr>
          <p:cNvPr id="35" name="Title 11"/>
          <p:cNvSpPr>
            <a:spLocks noGrp="1"/>
          </p:cNvSpPr>
          <p:nvPr>
            <p:ph type="title"/>
          </p:nvPr>
        </p:nvSpPr>
        <p:spPr>
          <a:xfrm>
            <a:off x="1468438" y="2852936"/>
            <a:ext cx="6483350" cy="780034"/>
          </a:xfrm>
          <a:prstGeom prst="rect">
            <a:avLst/>
          </a:prstGeom>
          <a:solidFill>
            <a:schemeClr val="accent2"/>
          </a:solidFill>
        </p:spPr>
        <p:txBody>
          <a:bodyPr vert="horz"/>
          <a:lstStyle>
            <a:lvl1pPr>
              <a:defRPr sz="4000" b="1" spc="-50">
                <a:solidFill>
                  <a:schemeClr val="bg1"/>
                </a:solidFill>
              </a:defRPr>
            </a:lvl1pPr>
          </a:lstStyle>
          <a:p>
            <a:r>
              <a:rPr lang="en-US" smtClean="0"/>
              <a:t>Click to edit Master title style</a:t>
            </a:r>
            <a:endParaRPr lang="en-US" dirty="0"/>
          </a:p>
        </p:txBody>
      </p:sp>
      <p:sp>
        <p:nvSpPr>
          <p:cNvPr id="34" name="Subtitle 2"/>
          <p:cNvSpPr>
            <a:spLocks noGrp="1"/>
          </p:cNvSpPr>
          <p:nvPr>
            <p:ph type="subTitle" idx="1"/>
          </p:nvPr>
        </p:nvSpPr>
        <p:spPr>
          <a:xfrm>
            <a:off x="1468438" y="3509817"/>
            <a:ext cx="3321050" cy="382925"/>
          </a:xfrm>
          <a:prstGeom prst="rect">
            <a:avLst/>
          </a:prstGeom>
          <a:solidFill>
            <a:schemeClr val="accent2"/>
          </a:solidFill>
        </p:spPr>
        <p:txBody>
          <a:bodyPr/>
          <a:lstStyle>
            <a:lvl1pPr marL="0" indent="0" algn="l">
              <a:buNone/>
              <a:defRPr sz="1400" spc="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7574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6"/>
        <p:cNvGrpSpPr/>
        <p:nvPr/>
      </p:nvGrpSpPr>
      <p:grpSpPr>
        <a:xfrm>
          <a:off x="0" y="0"/>
          <a:ext cx="0" cy="0"/>
          <a:chOff x="0" y="0"/>
          <a:chExt cx="0" cy="0"/>
        </a:xfrm>
      </p:grpSpPr>
      <p:pic>
        <p:nvPicPr>
          <p:cNvPr id="57" name="Shape 5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635375" y="0"/>
            <a:ext cx="5508600" cy="6858000"/>
          </a:xfrm>
          <a:prstGeom prst="rect">
            <a:avLst/>
          </a:prstGeom>
          <a:noFill/>
          <a:ln>
            <a:noFill/>
          </a:ln>
        </p:spPr>
      </p:pic>
      <p:sp>
        <p:nvSpPr>
          <p:cNvPr id="58" name="Shape 58"/>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9" name="Shape 59"/>
          <p:cNvSpPr txBox="1">
            <a:spLocks noGrp="1"/>
          </p:cNvSpPr>
          <p:nvPr>
            <p:ph type="subTitle" idx="1"/>
          </p:nvPr>
        </p:nvSpPr>
        <p:spPr>
          <a:xfrm>
            <a:off x="1371600" y="3886200"/>
            <a:ext cx="6400800" cy="17524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49"/>
            <a:ext cx="2133600" cy="3652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49"/>
            <a:ext cx="2895600" cy="3652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49"/>
            <a:ext cx="2133600" cy="365200"/>
          </a:xfrm>
          <a:prstGeom prst="rect">
            <a:avLst/>
          </a:prstGeom>
          <a:noFill/>
          <a:ln>
            <a:noFill/>
          </a:ln>
        </p:spPr>
        <p:txBody>
          <a:bodyPr lIns="91425" tIns="45700" rIns="91425" bIns="45700" anchor="ctr" anchorCtr="0">
            <a:noAutofit/>
          </a:bodyPr>
          <a:lstStyle/>
          <a:p>
            <a:pPr algn="r">
              <a:spcBef>
                <a:spcPts val="0"/>
              </a:spcBef>
              <a:buSzPct val="25000"/>
            </a:pPr>
            <a:fld id="{00000000-1234-1234-1234-123412341234}" type="slidenum">
              <a:rPr lang="en-GB" sz="1200" smtClean="0">
                <a:solidFill>
                  <a:srgbClr val="888888"/>
                </a:solidFill>
                <a:latin typeface="Calibri"/>
                <a:ea typeface="Calibri"/>
                <a:cs typeface="Calibri"/>
                <a:sym typeface="Calibri"/>
              </a:rPr>
              <a:pPr algn="r">
                <a:spcBef>
                  <a:spcPts val="0"/>
                </a:spcBef>
                <a:buSzPct val="25000"/>
              </a:p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979511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2118"/>
          <a:ext cx="1587" cy="2116"/>
        </p:xfrm>
        <a:graphic>
          <a:graphicData uri="http://schemas.openxmlformats.org/presentationml/2006/ole">
            <mc:AlternateContent xmlns:mc="http://schemas.openxmlformats.org/markup-compatibility/2006">
              <mc:Choice xmlns:v="urn:schemas-microsoft-com:vml" Requires="v">
                <p:oleObj spid="_x0000_s1061"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118"/>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635376" y="0"/>
            <a:ext cx="5508625" cy="6858000"/>
          </a:xfrm>
          <a:prstGeom prst="rect">
            <a:avLst/>
          </a:prstGeom>
        </p:spPr>
      </p:pic>
      <p:sp>
        <p:nvSpPr>
          <p:cNvPr id="2" name="Title 1"/>
          <p:cNvSpPr>
            <a:spLocks noGrp="1"/>
          </p:cNvSpPr>
          <p:nvPr>
            <p:ph type="title"/>
          </p:nvPr>
        </p:nvSpPr>
        <p:spPr>
          <a:xfrm>
            <a:off x="457200" y="274639"/>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DDCC316-0750-C049-A789-C7680E04FD3D}" type="slidenum">
              <a:rPr lang="en-US" smtClean="0"/>
              <a:pPr/>
              <a:t>‹#›</a:t>
            </a:fld>
            <a:endParaRPr lang="en-US" dirty="0"/>
          </a:p>
        </p:txBody>
      </p:sp>
      <p:pic>
        <p:nvPicPr>
          <p:cNvPr id="11" name="Picture 10"/>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108824" y="6298365"/>
            <a:ext cx="704144" cy="423111"/>
          </a:xfrm>
          <a:prstGeom prst="rect">
            <a:avLst/>
          </a:prstGeom>
        </p:spPr>
      </p:pic>
    </p:spTree>
    <p:extLst>
      <p:ext uri="{BB962C8B-B14F-4D97-AF65-F5344CB8AC3E}">
        <p14:creationId xmlns:p14="http://schemas.microsoft.com/office/powerpoint/2010/main" val="88264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180BE19-C35F-41B0-9811-72D37E51704B}"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780323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80BE19-C35F-41B0-9811-72D37E51704B}"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1374779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0BE19-C35F-41B0-9811-72D37E51704B}"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2302058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180BE19-C35F-41B0-9811-72D37E51704B}"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4168477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180BE19-C35F-41B0-9811-72D37E51704B}" type="datetimeFigureOut">
              <a:rPr lang="en-GB" smtClean="0"/>
              <a:t>25/07/2016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2748380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180BE19-C35F-41B0-9811-72D37E51704B}" type="datetimeFigureOut">
              <a:rPr lang="en-GB" smtClean="0"/>
              <a:t>25/07/2016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2069061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0BE19-C35F-41B0-9811-72D37E51704B}" type="datetimeFigureOut">
              <a:rPr lang="en-GB" smtClean="0"/>
              <a:t>25/07/2016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1774171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0BE19-C35F-41B0-9811-72D37E51704B}"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264019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rketing Break Page">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itle 11"/>
          <p:cNvSpPr>
            <a:spLocks noGrp="1"/>
          </p:cNvSpPr>
          <p:nvPr>
            <p:ph type="title"/>
          </p:nvPr>
        </p:nvSpPr>
        <p:spPr>
          <a:xfrm>
            <a:off x="1468438" y="2852936"/>
            <a:ext cx="6483350" cy="780034"/>
          </a:xfrm>
          <a:prstGeom prst="rect">
            <a:avLst/>
          </a:prstGeom>
          <a:solidFill>
            <a:schemeClr val="accent3"/>
          </a:solidFill>
        </p:spPr>
        <p:txBody>
          <a:bodyPr vert="horz"/>
          <a:lstStyle>
            <a:lvl1pPr>
              <a:defRPr sz="4000" b="1" spc="-5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1468438" y="3509817"/>
            <a:ext cx="3321050" cy="382925"/>
          </a:xfrm>
          <a:prstGeom prst="rect">
            <a:avLst/>
          </a:prstGeom>
          <a:solidFill>
            <a:schemeClr val="accent3"/>
          </a:solidFill>
        </p:spPr>
        <p:txBody>
          <a:bodyPr/>
          <a:lstStyle>
            <a:lvl1pPr marL="0" indent="0" algn="l">
              <a:buNone/>
              <a:defRPr sz="1400" spc="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8124153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0BE19-C35F-41B0-9811-72D37E51704B}" type="datetimeFigureOut">
              <a:rPr lang="en-GB" smtClean="0"/>
              <a:t>25/07/2016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3187428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80BE19-C35F-41B0-9811-72D37E51704B}"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37939194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180BE19-C35F-41B0-9811-72D37E51704B}" type="datetimeFigureOut">
              <a:rPr lang="en-GB" smtClean="0"/>
              <a:t>25/07/2016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096842-A466-4236-B699-84A78B79A611}" type="slidenum">
              <a:rPr lang="en-GB" smtClean="0"/>
              <a:t>‹#›</a:t>
            </a:fld>
            <a:endParaRPr lang="en-GB"/>
          </a:p>
        </p:txBody>
      </p:sp>
    </p:spTree>
    <p:extLst>
      <p:ext uri="{BB962C8B-B14F-4D97-AF65-F5344CB8AC3E}">
        <p14:creationId xmlns:p14="http://schemas.microsoft.com/office/powerpoint/2010/main" val="76932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ve Break Page">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itle 11"/>
          <p:cNvSpPr>
            <a:spLocks noGrp="1"/>
          </p:cNvSpPr>
          <p:nvPr>
            <p:ph type="title"/>
          </p:nvPr>
        </p:nvSpPr>
        <p:spPr>
          <a:xfrm>
            <a:off x="1468438" y="2852936"/>
            <a:ext cx="6483350" cy="780034"/>
          </a:xfrm>
          <a:prstGeom prst="rect">
            <a:avLst/>
          </a:prstGeom>
          <a:solidFill>
            <a:schemeClr val="accent4"/>
          </a:solidFill>
        </p:spPr>
        <p:txBody>
          <a:bodyPr vert="horz"/>
          <a:lstStyle>
            <a:lvl1pPr>
              <a:defRPr sz="4000" b="1" spc="-5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1468438" y="3509817"/>
            <a:ext cx="3321050" cy="382925"/>
          </a:xfrm>
          <a:prstGeom prst="rect">
            <a:avLst/>
          </a:prstGeom>
          <a:solidFill>
            <a:schemeClr val="accent4"/>
          </a:solidFill>
        </p:spPr>
        <p:txBody>
          <a:bodyPr/>
          <a:lstStyle>
            <a:lvl1pPr marL="0" indent="0" algn="l">
              <a:buNone/>
              <a:defRPr sz="1400" spc="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9033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s Break Page">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itle 11"/>
          <p:cNvSpPr>
            <a:spLocks noGrp="1"/>
          </p:cNvSpPr>
          <p:nvPr>
            <p:ph type="title"/>
          </p:nvPr>
        </p:nvSpPr>
        <p:spPr>
          <a:xfrm>
            <a:off x="1468438" y="2852936"/>
            <a:ext cx="6483350" cy="780034"/>
          </a:xfrm>
          <a:prstGeom prst="rect">
            <a:avLst/>
          </a:prstGeom>
          <a:solidFill>
            <a:schemeClr val="accent5"/>
          </a:solidFill>
        </p:spPr>
        <p:txBody>
          <a:bodyPr vert="horz"/>
          <a:lstStyle>
            <a:lvl1pPr>
              <a:defRPr sz="4000" b="1" spc="-5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1468438" y="3509817"/>
            <a:ext cx="3321050" cy="382925"/>
          </a:xfrm>
          <a:prstGeom prst="rect">
            <a:avLst/>
          </a:prstGeom>
          <a:solidFill>
            <a:schemeClr val="accent5"/>
          </a:solidFill>
        </p:spPr>
        <p:txBody>
          <a:bodyPr/>
          <a:lstStyle>
            <a:lvl1pPr marL="0" indent="0" algn="l">
              <a:buNone/>
              <a:defRPr sz="1400" spc="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5453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Break Page">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itle 11"/>
          <p:cNvSpPr>
            <a:spLocks noGrp="1"/>
          </p:cNvSpPr>
          <p:nvPr>
            <p:ph type="title"/>
          </p:nvPr>
        </p:nvSpPr>
        <p:spPr>
          <a:xfrm>
            <a:off x="1468438" y="2852936"/>
            <a:ext cx="6483350" cy="780034"/>
          </a:xfrm>
          <a:prstGeom prst="rect">
            <a:avLst/>
          </a:prstGeom>
          <a:solidFill>
            <a:srgbClr val="272727"/>
          </a:solidFill>
        </p:spPr>
        <p:txBody>
          <a:bodyPr vert="horz"/>
          <a:lstStyle>
            <a:lvl1pPr>
              <a:defRPr sz="4000" b="1" spc="-5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1468438" y="3509817"/>
            <a:ext cx="3321050" cy="382925"/>
          </a:xfrm>
          <a:prstGeom prst="rect">
            <a:avLst/>
          </a:prstGeom>
          <a:solidFill>
            <a:srgbClr val="272727"/>
          </a:solidFill>
        </p:spPr>
        <p:txBody>
          <a:bodyPr/>
          <a:lstStyle>
            <a:lvl1pPr marL="0" indent="0" algn="l">
              <a:buNone/>
              <a:defRPr sz="1400" spc="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6221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m Break Page">
    <p:spTree>
      <p:nvGrpSpPr>
        <p:cNvPr id="1" name=""/>
        <p:cNvGrpSpPr/>
        <p:nvPr/>
      </p:nvGrpSpPr>
      <p:grpSpPr>
        <a:xfrm>
          <a:off x="0" y="0"/>
          <a:ext cx="0" cy="0"/>
          <a:chOff x="0" y="0"/>
          <a:chExt cx="0" cy="0"/>
        </a:xfrm>
      </p:grpSpPr>
      <p:sp>
        <p:nvSpPr>
          <p:cNvPr id="8" name="Rectangle 7"/>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a typeface="MS PGothic" pitchFamily="34" charset="-128"/>
            </a:endParaRPr>
          </a:p>
        </p:txBody>
      </p:sp>
      <p:pic>
        <p:nvPicPr>
          <p:cNvPr id="9" name="Picture 8" descr="edcoms-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669" y="157574"/>
            <a:ext cx="980372" cy="607130"/>
          </a:xfrm>
          <a:prstGeom prst="rect">
            <a:avLst/>
          </a:prstGeom>
        </p:spPr>
      </p:pic>
      <p:sp>
        <p:nvSpPr>
          <p:cNvPr id="7" name="Title 11"/>
          <p:cNvSpPr>
            <a:spLocks noGrp="1"/>
          </p:cNvSpPr>
          <p:nvPr>
            <p:ph type="title"/>
          </p:nvPr>
        </p:nvSpPr>
        <p:spPr>
          <a:xfrm>
            <a:off x="1468438" y="2852936"/>
            <a:ext cx="6483350" cy="780034"/>
          </a:xfrm>
          <a:prstGeom prst="rect">
            <a:avLst/>
          </a:prstGeom>
          <a:solidFill>
            <a:srgbClr val="859B1C"/>
          </a:solidFill>
        </p:spPr>
        <p:txBody>
          <a:bodyPr vert="horz"/>
          <a:lstStyle>
            <a:lvl1pPr>
              <a:defRPr sz="4000" b="1" spc="-5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1468438" y="3509817"/>
            <a:ext cx="3321050" cy="382925"/>
          </a:xfrm>
          <a:prstGeom prst="rect">
            <a:avLst/>
          </a:prstGeom>
          <a:solidFill>
            <a:srgbClr val="859B1C"/>
          </a:solidFill>
        </p:spPr>
        <p:txBody>
          <a:bodyPr/>
          <a:lstStyle>
            <a:lvl1pPr marL="0" indent="0" algn="l">
              <a:buNone/>
              <a:defRPr sz="1400" spc="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10500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py Edcoms">
    <p:spTree>
      <p:nvGrpSpPr>
        <p:cNvPr id="1" name=""/>
        <p:cNvGrpSpPr/>
        <p:nvPr/>
      </p:nvGrpSpPr>
      <p:grpSpPr>
        <a:xfrm>
          <a:off x="0" y="0"/>
          <a:ext cx="0" cy="0"/>
          <a:chOff x="0" y="0"/>
          <a:chExt cx="0" cy="0"/>
        </a:xfrm>
      </p:grpSpPr>
      <p:sp>
        <p:nvSpPr>
          <p:cNvPr id="21" name="Rectangle 20"/>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latin typeface="Arial" pitchFamily="34" charset="0"/>
              <a:ea typeface="MS PGothic" pitchFamily="34" charset="-128"/>
            </a:endParaRPr>
          </a:p>
        </p:txBody>
      </p:sp>
      <p:sp>
        <p:nvSpPr>
          <p:cNvPr id="12" name="Title 11"/>
          <p:cNvSpPr>
            <a:spLocks noGrp="1"/>
          </p:cNvSpPr>
          <p:nvPr>
            <p:ph type="title"/>
          </p:nvPr>
        </p:nvSpPr>
        <p:spPr>
          <a:xfrm>
            <a:off x="1367898" y="404664"/>
            <a:ext cx="7072840" cy="576064"/>
          </a:xfrm>
          <a:prstGeom prst="rect">
            <a:avLst/>
          </a:prstGeom>
        </p:spPr>
        <p:txBody>
          <a:bodyPr vert="horz"/>
          <a:lstStyle>
            <a:lvl1pPr>
              <a:defRPr sz="2800" b="1" spc="-50"/>
            </a:lvl1pPr>
          </a:lstStyle>
          <a:p>
            <a:r>
              <a:rPr lang="en-US" smtClean="0"/>
              <a:t>Click to edit Master title style</a:t>
            </a:r>
            <a:endParaRPr lang="en-US" dirty="0"/>
          </a:p>
        </p:txBody>
      </p:sp>
      <p:sp>
        <p:nvSpPr>
          <p:cNvPr id="11" name="Content Placeholder 2"/>
          <p:cNvSpPr>
            <a:spLocks noGrp="1"/>
          </p:cNvSpPr>
          <p:nvPr>
            <p:ph idx="13"/>
          </p:nvPr>
        </p:nvSpPr>
        <p:spPr>
          <a:xfrm>
            <a:off x="1367898" y="980728"/>
            <a:ext cx="7072840" cy="5470872"/>
          </a:xfrm>
          <a:prstGeom prst="rect">
            <a:avLst/>
          </a:prstGeom>
        </p:spPr>
        <p:txBody>
          <a:bodyPr/>
          <a:lstStyle>
            <a:lvl1pPr marL="0"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200" spc="0"/>
            </a:lvl1pPr>
            <a:lvl2pPr marL="385763"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400" spc="-50"/>
            </a:lvl2pPr>
            <a:lvl3pPr marL="766763"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400" spc="-50"/>
            </a:lvl3pPr>
            <a:lvl4pPr marL="1147763"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400" spc="-50"/>
            </a:lvl4pPr>
            <a:lvl5pPr marL="1528763" marR="0" indent="0" algn="l" defTabSz="914400" rtl="0" eaLnBrk="0" fontAlgn="base" latinLnBrk="0" hangingPunct="0">
              <a:lnSpc>
                <a:spcPct val="150000"/>
              </a:lnSpc>
              <a:spcBef>
                <a:spcPts val="200"/>
              </a:spcBef>
              <a:spcAft>
                <a:spcPts val="200"/>
              </a:spcAft>
              <a:buClr>
                <a:schemeClr val="accent1"/>
              </a:buClr>
              <a:buSzPct val="80000"/>
              <a:buFont typeface="Arial"/>
              <a:buNone/>
              <a:tabLst>
                <a:tab pos="576263" algn="l"/>
              </a:tabLst>
              <a:defRPr sz="1400" spc="-50"/>
            </a:lvl5pPr>
          </a:lstStyle>
          <a:p>
            <a:pPr lvl="0"/>
            <a:r>
              <a:rPr lang="en-US" smtClean="0"/>
              <a:t>Click to edit Master text styles</a:t>
            </a:r>
          </a:p>
        </p:txBody>
      </p:sp>
    </p:spTree>
    <p:extLst>
      <p:ext uri="{BB962C8B-B14F-4D97-AF65-F5344CB8AC3E}">
        <p14:creationId xmlns:p14="http://schemas.microsoft.com/office/powerpoint/2010/main" val="11647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Edcoms">
    <p:spTree>
      <p:nvGrpSpPr>
        <p:cNvPr id="1" name=""/>
        <p:cNvGrpSpPr/>
        <p:nvPr/>
      </p:nvGrpSpPr>
      <p:grpSpPr>
        <a:xfrm>
          <a:off x="0" y="0"/>
          <a:ext cx="0" cy="0"/>
          <a:chOff x="0" y="0"/>
          <a:chExt cx="0" cy="0"/>
        </a:xfrm>
      </p:grpSpPr>
      <p:sp>
        <p:nvSpPr>
          <p:cNvPr id="21" name="Rectangle 20"/>
          <p:cNvSpPr/>
          <p:nvPr userDrawn="1"/>
        </p:nvSpPr>
        <p:spPr bwMode="auto">
          <a:xfrm>
            <a:off x="0" y="0"/>
            <a:ext cx="1043608" cy="6858000"/>
          </a:xfrm>
          <a:prstGeom prst="rect">
            <a:avLst/>
          </a:prstGeom>
          <a:solidFill>
            <a:srgbClr val="EFEFF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dirty="0" smtClean="0">
              <a:solidFill>
                <a:srgbClr val="000000"/>
              </a:solidFill>
              <a:latin typeface="Arial" pitchFamily="34" charset="0"/>
              <a:ea typeface="MS PGothic" pitchFamily="34" charset="-128"/>
            </a:endParaRPr>
          </a:p>
        </p:txBody>
      </p:sp>
      <p:sp>
        <p:nvSpPr>
          <p:cNvPr id="12" name="Title 11"/>
          <p:cNvSpPr>
            <a:spLocks noGrp="1"/>
          </p:cNvSpPr>
          <p:nvPr>
            <p:ph type="title"/>
          </p:nvPr>
        </p:nvSpPr>
        <p:spPr>
          <a:xfrm>
            <a:off x="1367898" y="404664"/>
            <a:ext cx="7072840" cy="576064"/>
          </a:xfrm>
          <a:prstGeom prst="rect">
            <a:avLst/>
          </a:prstGeom>
        </p:spPr>
        <p:txBody>
          <a:bodyPr vert="horz"/>
          <a:lstStyle>
            <a:lvl1pPr>
              <a:defRPr sz="2800" b="1" spc="-50"/>
            </a:lvl1pPr>
          </a:lstStyle>
          <a:p>
            <a:r>
              <a:rPr lang="en-US" smtClean="0"/>
              <a:t>Click to edit Master title style</a:t>
            </a:r>
            <a:endParaRPr lang="en-US" dirty="0"/>
          </a:p>
        </p:txBody>
      </p:sp>
      <p:sp>
        <p:nvSpPr>
          <p:cNvPr id="11" name="Content Placeholder 2"/>
          <p:cNvSpPr>
            <a:spLocks noGrp="1"/>
          </p:cNvSpPr>
          <p:nvPr>
            <p:ph idx="13"/>
          </p:nvPr>
        </p:nvSpPr>
        <p:spPr>
          <a:xfrm>
            <a:off x="1367898" y="980728"/>
            <a:ext cx="7072840" cy="5470872"/>
          </a:xfrm>
          <a:prstGeom prst="rect">
            <a:avLst/>
          </a:prstGeom>
        </p:spPr>
        <p:txBody>
          <a:bodyPr/>
          <a:lstStyle>
            <a:lvl1pPr marL="342900" marR="0" indent="-34290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600" spc="0"/>
            </a:lvl1pPr>
            <a:lvl2pPr marL="728663" marR="0" indent="-34290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400" spc="0"/>
            </a:lvl2pPr>
            <a:lvl3pPr marL="1052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3pPr>
            <a:lvl4pPr marL="1433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4pPr>
            <a:lvl5pPr marL="1814513" marR="0" indent="-285750" algn="l" defTabSz="914400" rtl="0" eaLnBrk="0" fontAlgn="base" latinLnBrk="0" hangingPunct="0">
              <a:lnSpc>
                <a:spcPct val="150000"/>
              </a:lnSpc>
              <a:spcBef>
                <a:spcPts val="200"/>
              </a:spcBef>
              <a:spcAft>
                <a:spcPts val="400"/>
              </a:spcAft>
              <a:buClr>
                <a:schemeClr val="accent1"/>
              </a:buClr>
              <a:buSzPct val="100000"/>
              <a:buFont typeface="Arial"/>
              <a:buChar char="•"/>
              <a:tabLst>
                <a:tab pos="576263" algn="l"/>
              </a:tabLst>
              <a:defRPr sz="1200"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14354"/>
            <a:ext cx="1043607" cy="627090"/>
          </a:xfrm>
          <a:prstGeom prst="rect">
            <a:avLst/>
          </a:prstGeom>
        </p:spPr>
      </p:pic>
    </p:spTree>
    <p:extLst>
      <p:ext uri="{BB962C8B-B14F-4D97-AF65-F5344CB8AC3E}">
        <p14:creationId xmlns:p14="http://schemas.microsoft.com/office/powerpoint/2010/main" val="28613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30149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4000">
          <a:solidFill>
            <a:schemeClr val="tx2"/>
          </a:solidFill>
          <a:latin typeface="+mj-lt"/>
          <a:ea typeface="+mj-ea"/>
          <a:cs typeface="MS PGothic" charset="0"/>
        </a:defRPr>
      </a:lvl1pPr>
      <a:lvl2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2pPr>
      <a:lvl3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3pPr>
      <a:lvl4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4pPr>
      <a:lvl5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5pPr>
      <a:lvl6pPr marL="457200" algn="l" rtl="0" eaLnBrk="1" fontAlgn="base" hangingPunct="1">
        <a:spcBef>
          <a:spcPct val="0"/>
        </a:spcBef>
        <a:spcAft>
          <a:spcPct val="0"/>
        </a:spcAft>
        <a:defRPr sz="4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4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4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4000">
          <a:solidFill>
            <a:schemeClr val="tx2"/>
          </a:solidFill>
          <a:latin typeface="Arial" pitchFamily="34" charset="0"/>
          <a:ea typeface="MS PGothic" pitchFamily="34" charset="-128"/>
        </a:defRPr>
      </a:lvl9pPr>
    </p:titleStyle>
    <p:bodyStyle>
      <a:lvl1pPr marL="195263" indent="-195263" algn="l" rtl="0" eaLnBrk="1" fontAlgn="base" hangingPunct="1">
        <a:lnSpc>
          <a:spcPct val="115000"/>
        </a:lnSpc>
        <a:spcBef>
          <a:spcPct val="0"/>
        </a:spcBef>
        <a:spcAft>
          <a:spcPct val="50000"/>
        </a:spcAft>
        <a:tabLst>
          <a:tab pos="576263" algn="l"/>
        </a:tabLst>
        <a:defRPr sz="1600">
          <a:solidFill>
            <a:schemeClr val="tx1"/>
          </a:solidFill>
          <a:latin typeface="+mn-lt"/>
          <a:ea typeface="+mn-ea"/>
          <a:cs typeface="MS PGothic" charset="0"/>
        </a:defRPr>
      </a:lvl1pPr>
      <a:lvl2pPr marL="576263" indent="-190500" algn="l" rtl="0" eaLnBrk="1" fontAlgn="base" hangingPunct="1">
        <a:lnSpc>
          <a:spcPct val="115000"/>
        </a:lnSpc>
        <a:spcBef>
          <a:spcPct val="0"/>
        </a:spcBef>
        <a:spcAft>
          <a:spcPct val="50000"/>
        </a:spcAft>
        <a:tabLst>
          <a:tab pos="576263" algn="l"/>
        </a:tabLst>
        <a:defRPr sz="1600">
          <a:solidFill>
            <a:schemeClr val="tx1"/>
          </a:solidFill>
          <a:latin typeface="+mn-lt"/>
          <a:ea typeface="+mn-ea"/>
          <a:cs typeface="MS PGothic" charset="0"/>
        </a:defRPr>
      </a:lvl2pPr>
      <a:lvl3pPr marL="957263" indent="-190500" algn="l" rtl="0" eaLnBrk="1" fontAlgn="base" hangingPunct="1">
        <a:lnSpc>
          <a:spcPct val="115000"/>
        </a:lnSpc>
        <a:spcBef>
          <a:spcPct val="0"/>
        </a:spcBef>
        <a:spcAft>
          <a:spcPct val="50000"/>
        </a:spcAft>
        <a:tabLst>
          <a:tab pos="576263" algn="l"/>
        </a:tabLst>
        <a:defRPr sz="1600">
          <a:solidFill>
            <a:schemeClr val="tx1"/>
          </a:solidFill>
          <a:latin typeface="+mn-lt"/>
          <a:ea typeface="+mn-ea"/>
          <a:cs typeface="MS PGothic" charset="0"/>
        </a:defRPr>
      </a:lvl3pPr>
      <a:lvl4pPr marL="1338263" indent="-190500" algn="l" rtl="0" eaLnBrk="1" fontAlgn="base" hangingPunct="1">
        <a:lnSpc>
          <a:spcPct val="115000"/>
        </a:lnSpc>
        <a:spcBef>
          <a:spcPct val="0"/>
        </a:spcBef>
        <a:spcAft>
          <a:spcPct val="50000"/>
        </a:spcAft>
        <a:tabLst>
          <a:tab pos="576263" algn="l"/>
        </a:tabLst>
        <a:defRPr sz="1600">
          <a:solidFill>
            <a:schemeClr val="tx1"/>
          </a:solidFill>
          <a:latin typeface="+mn-lt"/>
          <a:ea typeface="+mn-ea"/>
          <a:cs typeface="MS PGothic" charset="0"/>
        </a:defRPr>
      </a:lvl4pPr>
      <a:lvl5pPr marL="1719263" indent="-190500" algn="l" rtl="0" eaLnBrk="1" fontAlgn="base" hangingPunct="1">
        <a:lnSpc>
          <a:spcPct val="115000"/>
        </a:lnSpc>
        <a:spcBef>
          <a:spcPct val="0"/>
        </a:spcBef>
        <a:spcAft>
          <a:spcPct val="50000"/>
        </a:spcAft>
        <a:tabLst>
          <a:tab pos="576263" algn="l"/>
        </a:tabLst>
        <a:defRPr sz="1600">
          <a:solidFill>
            <a:schemeClr val="tx1"/>
          </a:solidFill>
          <a:latin typeface="+mn-lt"/>
          <a:ea typeface="+mn-ea"/>
          <a:cs typeface="MS PGothic" charset="0"/>
        </a:defRPr>
      </a:lvl5pPr>
      <a:lvl6pPr marL="2176463" indent="-190500" algn="l" rtl="0" eaLnBrk="1" fontAlgn="base" hangingPunct="1">
        <a:lnSpc>
          <a:spcPct val="115000"/>
        </a:lnSpc>
        <a:spcBef>
          <a:spcPct val="0"/>
        </a:spcBef>
        <a:spcAft>
          <a:spcPct val="50000"/>
        </a:spcAft>
        <a:tabLst>
          <a:tab pos="576263" algn="l"/>
        </a:tabLst>
        <a:defRPr sz="1600">
          <a:solidFill>
            <a:schemeClr val="tx1"/>
          </a:solidFill>
          <a:latin typeface="+mn-lt"/>
          <a:ea typeface="+mn-ea"/>
        </a:defRPr>
      </a:lvl6pPr>
      <a:lvl7pPr marL="2633663" indent="-190500" algn="l" rtl="0" eaLnBrk="1" fontAlgn="base" hangingPunct="1">
        <a:lnSpc>
          <a:spcPct val="115000"/>
        </a:lnSpc>
        <a:spcBef>
          <a:spcPct val="0"/>
        </a:spcBef>
        <a:spcAft>
          <a:spcPct val="50000"/>
        </a:spcAft>
        <a:tabLst>
          <a:tab pos="576263" algn="l"/>
        </a:tabLst>
        <a:defRPr sz="1600">
          <a:solidFill>
            <a:schemeClr val="tx1"/>
          </a:solidFill>
          <a:latin typeface="+mn-lt"/>
          <a:ea typeface="+mn-ea"/>
        </a:defRPr>
      </a:lvl7pPr>
      <a:lvl8pPr marL="3090863" indent="-190500" algn="l" rtl="0" eaLnBrk="1" fontAlgn="base" hangingPunct="1">
        <a:lnSpc>
          <a:spcPct val="115000"/>
        </a:lnSpc>
        <a:spcBef>
          <a:spcPct val="0"/>
        </a:spcBef>
        <a:spcAft>
          <a:spcPct val="50000"/>
        </a:spcAft>
        <a:tabLst>
          <a:tab pos="576263" algn="l"/>
        </a:tabLst>
        <a:defRPr sz="1600">
          <a:solidFill>
            <a:schemeClr val="tx1"/>
          </a:solidFill>
          <a:latin typeface="+mn-lt"/>
          <a:ea typeface="+mn-ea"/>
        </a:defRPr>
      </a:lvl8pPr>
      <a:lvl9pPr marL="3548063" indent="-190500" algn="l" rtl="0" eaLnBrk="1" fontAlgn="base" hangingPunct="1">
        <a:lnSpc>
          <a:spcPct val="115000"/>
        </a:lnSpc>
        <a:spcBef>
          <a:spcPct val="0"/>
        </a:spcBef>
        <a:spcAft>
          <a:spcPct val="50000"/>
        </a:spcAft>
        <a:tabLst>
          <a:tab pos="576263" algn="l"/>
        </a:tabLst>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0BE19-C35F-41B0-9811-72D37E51704B}" type="datetimeFigureOut">
              <a:rPr lang="en-GB" smtClean="0"/>
              <a:t>25/07/2016</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96842-A466-4236-B699-84A78B79A611}" type="slidenum">
              <a:rPr lang="en-GB" smtClean="0"/>
              <a:t>‹#›</a:t>
            </a:fld>
            <a:endParaRPr lang="en-GB"/>
          </a:p>
        </p:txBody>
      </p:sp>
    </p:spTree>
    <p:extLst>
      <p:ext uri="{BB962C8B-B14F-4D97-AF65-F5344CB8AC3E}">
        <p14:creationId xmlns:p14="http://schemas.microsoft.com/office/powerpoint/2010/main" val="98818176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41.pn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chart" Target="../charts/chart9.xml"/><Relationship Id="rId4" Type="http://schemas.openxmlformats.org/officeDocument/2006/relationships/chart" Target="../charts/char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hemeOverride" Target="../theme/themeOverride13.xml"/><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39756"/>
            <a:ext cx="9219199" cy="6897756"/>
          </a:xfrm>
          <a:prstGeom prst="rect">
            <a:avLst/>
          </a:prstGeom>
        </p:spPr>
      </p:pic>
      <p:sp>
        <p:nvSpPr>
          <p:cNvPr id="3" name="Rectangle 2"/>
          <p:cNvSpPr txBox="1">
            <a:spLocks noChangeArrowheads="1"/>
          </p:cNvSpPr>
          <p:nvPr/>
        </p:nvSpPr>
        <p:spPr>
          <a:xfrm>
            <a:off x="5181601" y="1364974"/>
            <a:ext cx="3916350" cy="52242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kern="0" spc="-50" dirty="0">
                <a:solidFill>
                  <a:schemeClr val="bg1"/>
                </a:solidFill>
              </a:rPr>
              <a:t>21st century thinking: </a:t>
            </a:r>
            <a:endParaRPr lang="en-US" sz="3200" b="1" kern="0" spc="-50" dirty="0" smtClean="0">
              <a:solidFill>
                <a:schemeClr val="bg1"/>
              </a:solidFill>
            </a:endParaRPr>
          </a:p>
          <a:p>
            <a:pPr algn="l"/>
            <a:r>
              <a:rPr lang="en-US" sz="2400" b="1" kern="0" spc="-50" dirty="0" smtClean="0">
                <a:solidFill>
                  <a:schemeClr val="bg1"/>
                </a:solidFill>
              </a:rPr>
              <a:t>How </a:t>
            </a:r>
            <a:r>
              <a:rPr lang="en-US" sz="2400" b="1" kern="0" spc="-50" dirty="0">
                <a:solidFill>
                  <a:schemeClr val="bg1"/>
                </a:solidFill>
              </a:rPr>
              <a:t>we can use technology to inspire a generation of creative and collaborative </a:t>
            </a:r>
            <a:r>
              <a:rPr lang="en-US" sz="2400" b="1" kern="0" spc="-50" dirty="0" smtClean="0">
                <a:solidFill>
                  <a:schemeClr val="bg1"/>
                </a:solidFill>
              </a:rPr>
              <a:t>thinkers</a:t>
            </a:r>
            <a:endParaRPr lang="en-GB" sz="2400" dirty="0">
              <a:solidFill>
                <a:schemeClr val="bg1"/>
              </a:solidFill>
              <a:latin typeface="Samsung InterFace"/>
              <a:cs typeface="Samsung InterFace"/>
            </a:endParaRPr>
          </a:p>
        </p:txBody>
      </p:sp>
      <p:pic>
        <p:nvPicPr>
          <p:cNvPr id="5" name="Picture 4" descr="D:\Documents\Works 2013\_Smart Classroom\Web page\illustrator\Digital Classroom_illustration_final\Digital Classroom_illustration_final_1-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757" y="596347"/>
            <a:ext cx="7088191" cy="5356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4608" y="282376"/>
            <a:ext cx="1042506" cy="627942"/>
          </a:xfrm>
          <a:prstGeom prst="rect">
            <a:avLst/>
          </a:prstGeom>
        </p:spPr>
      </p:pic>
    </p:spTree>
    <p:extLst>
      <p:ext uri="{BB962C8B-B14F-4D97-AF65-F5344CB8AC3E}">
        <p14:creationId xmlns:p14="http://schemas.microsoft.com/office/powerpoint/2010/main" val="86734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6051" y="1162189"/>
            <a:ext cx="8566150" cy="443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smtClean="0">
                <a:solidFill>
                  <a:srgbClr val="0689D8"/>
                </a:solidFill>
                <a:latin typeface="Samsung InterFace"/>
                <a:cs typeface="Samsung InterFace"/>
              </a:rPr>
              <a:t>The evaluation</a:t>
            </a:r>
            <a:endParaRPr lang="en-GB" sz="3000" b="1" dirty="0">
              <a:solidFill>
                <a:srgbClr val="0689D8"/>
              </a:solidFill>
              <a:latin typeface="Samsung InterFace"/>
              <a:cs typeface="Samsung InterFace"/>
            </a:endParaRPr>
          </a:p>
        </p:txBody>
      </p:sp>
      <p:sp>
        <p:nvSpPr>
          <p:cNvPr id="18" name="Rectangle 17"/>
          <p:cNvSpPr/>
          <p:nvPr/>
        </p:nvSpPr>
        <p:spPr>
          <a:xfrm>
            <a:off x="828356" y="4392976"/>
            <a:ext cx="1736437" cy="584775"/>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Online community</a:t>
            </a:r>
          </a:p>
        </p:txBody>
      </p:sp>
      <p:sp>
        <p:nvSpPr>
          <p:cNvPr id="19" name="Rectangle 18"/>
          <p:cNvSpPr/>
          <p:nvPr/>
        </p:nvSpPr>
        <p:spPr>
          <a:xfrm>
            <a:off x="828355" y="2588102"/>
            <a:ext cx="1736437" cy="338554"/>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Equipment</a:t>
            </a:r>
          </a:p>
        </p:txBody>
      </p:sp>
      <p:sp>
        <p:nvSpPr>
          <p:cNvPr id="20" name="Content Placeholder 2"/>
          <p:cNvSpPr>
            <a:spLocks noGrp="1"/>
          </p:cNvSpPr>
          <p:nvPr>
            <p:ph idx="4294967295"/>
          </p:nvPr>
        </p:nvSpPr>
        <p:spPr>
          <a:xfrm>
            <a:off x="371120" y="1829225"/>
            <a:ext cx="5231712" cy="5470872"/>
          </a:xfrm>
          <a:prstGeom prst="rect">
            <a:avLst/>
          </a:prstGeom>
        </p:spPr>
        <p:txBody>
          <a:bodyPr/>
          <a:lstStyle/>
          <a:p>
            <a:pPr>
              <a:lnSpc>
                <a:spcPct val="100000"/>
              </a:lnSpc>
              <a:buNone/>
            </a:pPr>
            <a:r>
              <a:rPr lang="en-GB" b="1" dirty="0" smtClean="0"/>
              <a:t>Objectives</a:t>
            </a:r>
          </a:p>
          <a:p>
            <a:pPr marL="285750" indent="-285750">
              <a:lnSpc>
                <a:spcPct val="100000"/>
              </a:lnSpc>
              <a:buFont typeface="Arial" panose="020B0604020202020204" pitchFamily="34" charset="0"/>
              <a:buChar char="•"/>
            </a:pPr>
            <a:r>
              <a:rPr lang="en-GB" dirty="0" smtClean="0"/>
              <a:t>Measure the impact of SDC on performance and attainment</a:t>
            </a:r>
          </a:p>
          <a:p>
            <a:pPr marL="285750" indent="-285750">
              <a:lnSpc>
                <a:spcPct val="100000"/>
              </a:lnSpc>
              <a:buFont typeface="Arial" panose="020B0604020202020204" pitchFamily="34" charset="0"/>
              <a:buChar char="•"/>
            </a:pPr>
            <a:r>
              <a:rPr lang="en-GB" dirty="0" smtClean="0"/>
              <a:t>Capture changes to teaching and learning practice</a:t>
            </a:r>
          </a:p>
          <a:p>
            <a:pPr marL="285750" indent="-285750">
              <a:lnSpc>
                <a:spcPct val="100000"/>
              </a:lnSpc>
              <a:buFont typeface="Arial" panose="020B0604020202020204" pitchFamily="34" charset="0"/>
              <a:buChar char="•"/>
            </a:pPr>
            <a:r>
              <a:rPr lang="en-GB" dirty="0" smtClean="0"/>
              <a:t>Promote and share learning across the participant community and beyond</a:t>
            </a:r>
          </a:p>
          <a:p>
            <a:pPr>
              <a:lnSpc>
                <a:spcPct val="100000"/>
              </a:lnSpc>
            </a:pPr>
            <a:endParaRPr lang="en-GB" b="1" dirty="0" smtClean="0"/>
          </a:p>
          <a:p>
            <a:pPr>
              <a:lnSpc>
                <a:spcPct val="100000"/>
              </a:lnSpc>
              <a:spcBef>
                <a:spcPts val="600"/>
              </a:spcBef>
              <a:buNone/>
            </a:pPr>
            <a:r>
              <a:rPr lang="en-GB" b="1" dirty="0" smtClean="0"/>
              <a:t>Our approach</a:t>
            </a:r>
          </a:p>
          <a:p>
            <a:pPr marL="57150" indent="-285750">
              <a:lnSpc>
                <a:spcPct val="100000"/>
              </a:lnSpc>
              <a:buFont typeface="Arial" panose="020B0604020202020204" pitchFamily="34" charset="0"/>
              <a:buChar char="•"/>
            </a:pPr>
            <a:r>
              <a:rPr lang="en-GB" dirty="0"/>
              <a:t>Genuine action research</a:t>
            </a:r>
          </a:p>
          <a:p>
            <a:pPr marL="285750" indent="-285750">
              <a:lnSpc>
                <a:spcPct val="100000"/>
              </a:lnSpc>
              <a:buFont typeface="Arial" panose="020B0604020202020204" pitchFamily="34" charset="0"/>
              <a:buChar char="•"/>
            </a:pPr>
            <a:r>
              <a:rPr lang="en-GB" dirty="0" smtClean="0"/>
              <a:t>Grounded in pedagogy, practice and the everyday teaching context</a:t>
            </a:r>
          </a:p>
          <a:p>
            <a:pPr marL="285750" indent="-285750">
              <a:lnSpc>
                <a:spcPct val="100000"/>
              </a:lnSpc>
              <a:buFont typeface="Arial" panose="020B0604020202020204" pitchFamily="34" charset="0"/>
              <a:buChar char="•"/>
            </a:pPr>
            <a:r>
              <a:rPr lang="en-GB" dirty="0" smtClean="0"/>
              <a:t>Formative and longitudinal</a:t>
            </a:r>
          </a:p>
          <a:p>
            <a:pPr marL="285750" indent="-285750">
              <a:lnSpc>
                <a:spcPct val="100000"/>
              </a:lnSpc>
              <a:buFont typeface="Arial" panose="020B0604020202020204" pitchFamily="34" charset="0"/>
              <a:buChar char="•"/>
            </a:pPr>
            <a:r>
              <a:rPr lang="en-GB" dirty="0" smtClean="0"/>
              <a:t>Qualitative and quantitative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3894" y="1829225"/>
            <a:ext cx="3051377" cy="3550344"/>
          </a:xfrm>
          <a:prstGeom prst="rect">
            <a:avLst/>
          </a:prstGeom>
        </p:spPr>
      </p:pic>
    </p:spTree>
    <p:extLst>
      <p:ext uri="{BB962C8B-B14F-4D97-AF65-F5344CB8AC3E}">
        <p14:creationId xmlns:p14="http://schemas.microsoft.com/office/powerpoint/2010/main" val="1807794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6051" y="1162189"/>
            <a:ext cx="8566150" cy="443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smtClean="0">
                <a:solidFill>
                  <a:srgbClr val="0689D8"/>
                </a:solidFill>
                <a:latin typeface="Samsung InterFace"/>
                <a:cs typeface="Samsung InterFace"/>
              </a:rPr>
              <a:t>The evaluation Framework</a:t>
            </a:r>
            <a:endParaRPr lang="en-GB" sz="3000" b="1" dirty="0">
              <a:solidFill>
                <a:srgbClr val="0689D8"/>
              </a:solidFill>
              <a:latin typeface="Samsung InterFace"/>
              <a:cs typeface="Samsung InterFace"/>
            </a:endParaRPr>
          </a:p>
        </p:txBody>
      </p:sp>
      <p:sp>
        <p:nvSpPr>
          <p:cNvPr id="18" name="Rectangle 17"/>
          <p:cNvSpPr/>
          <p:nvPr/>
        </p:nvSpPr>
        <p:spPr>
          <a:xfrm>
            <a:off x="828356" y="4392976"/>
            <a:ext cx="1736437" cy="584775"/>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Online community</a:t>
            </a:r>
          </a:p>
        </p:txBody>
      </p:sp>
      <p:sp>
        <p:nvSpPr>
          <p:cNvPr id="19" name="Rectangle 18"/>
          <p:cNvSpPr/>
          <p:nvPr/>
        </p:nvSpPr>
        <p:spPr>
          <a:xfrm>
            <a:off x="828355" y="2588102"/>
            <a:ext cx="1736437" cy="338554"/>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Equipment</a:t>
            </a:r>
          </a:p>
        </p:txBody>
      </p:sp>
      <p:pic>
        <p:nvPicPr>
          <p:cNvPr id="8" name="Picture 7" descr="http://medicine.ukzn.ac.za/Libraries/Division_of_Clinical_Medicine/blooms_Taxonomy.sflb.ashx"/>
          <p:cNvPicPr/>
          <p:nvPr/>
        </p:nvPicPr>
        <p:blipFill>
          <a:blip r:embed="rId3" cstate="print"/>
          <a:srcRect/>
          <a:stretch>
            <a:fillRect/>
          </a:stretch>
        </p:blipFill>
        <p:spPr bwMode="auto">
          <a:xfrm>
            <a:off x="538071" y="1704702"/>
            <a:ext cx="3880996" cy="2359598"/>
          </a:xfrm>
          <a:prstGeom prst="rect">
            <a:avLst/>
          </a:prstGeom>
          <a:noFill/>
          <a:ln w="9525">
            <a:noFill/>
            <a:miter lim="800000"/>
            <a:headEnd/>
            <a:tailEnd/>
          </a:ln>
        </p:spPr>
      </p:pic>
      <p:pic>
        <p:nvPicPr>
          <p:cNvPr id="9" name="Picture 2" descr="http://socialmediamastery.com.au/wordpress/wp-content/uploads/2015/06/digital-literacy.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08060" y="2012272"/>
            <a:ext cx="2520394" cy="2401115"/>
          </a:xfrm>
          <a:prstGeom prst="rect">
            <a:avLst/>
          </a:prstGeom>
          <a:noFill/>
        </p:spPr>
      </p:pic>
      <p:sp>
        <p:nvSpPr>
          <p:cNvPr id="10" name="TextBox 9"/>
          <p:cNvSpPr txBox="1"/>
          <p:nvPr/>
        </p:nvSpPr>
        <p:spPr>
          <a:xfrm>
            <a:off x="511272" y="4074833"/>
            <a:ext cx="2752840" cy="338554"/>
          </a:xfrm>
          <a:prstGeom prst="rect">
            <a:avLst/>
          </a:prstGeom>
          <a:noFill/>
        </p:spPr>
        <p:txBody>
          <a:bodyPr wrap="square" rtlCol="0">
            <a:spAutoFit/>
          </a:bodyPr>
          <a:lstStyle/>
          <a:p>
            <a:pPr algn="ctr"/>
            <a:r>
              <a:rPr lang="en-GB" sz="1600" b="1" dirty="0" smtClean="0"/>
              <a:t>Bloom’s Taxonomy</a:t>
            </a:r>
            <a:endParaRPr lang="en-GB" sz="1600" b="1" dirty="0"/>
          </a:p>
        </p:txBody>
      </p:sp>
      <p:pic>
        <p:nvPicPr>
          <p:cNvPr id="11" name="Picture 4" descr="http://www.tottenhamutc.co.uk/wp-content/uploads/2015/12/OFSTED-Logo.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91108" y="4434453"/>
            <a:ext cx="1242741" cy="737419"/>
          </a:xfrm>
          <a:prstGeom prst="rect">
            <a:avLst/>
          </a:prstGeom>
          <a:noFill/>
        </p:spPr>
      </p:pic>
      <p:sp>
        <p:nvSpPr>
          <p:cNvPr id="12" name="TextBox 11"/>
          <p:cNvSpPr txBox="1"/>
          <p:nvPr/>
        </p:nvSpPr>
        <p:spPr>
          <a:xfrm>
            <a:off x="2391108" y="5171872"/>
            <a:ext cx="4055919" cy="1169551"/>
          </a:xfrm>
          <a:prstGeom prst="rect">
            <a:avLst/>
          </a:prstGeom>
          <a:noFill/>
        </p:spPr>
        <p:txBody>
          <a:bodyPr wrap="none" rtlCol="0">
            <a:spAutoFit/>
          </a:bodyPr>
          <a:lstStyle/>
          <a:p>
            <a:pPr marL="177800" indent="-177800">
              <a:buFont typeface="Arial" pitchFamily="34" charset="0"/>
              <a:buChar char="•"/>
            </a:pPr>
            <a:r>
              <a:rPr lang="en-GB" sz="1400" dirty="0" smtClean="0"/>
              <a:t>spiritual, moral, social &amp; cultural development </a:t>
            </a:r>
          </a:p>
          <a:p>
            <a:pPr marL="177800" indent="-177800">
              <a:buFont typeface="Arial" pitchFamily="34" charset="0"/>
              <a:buChar char="•"/>
            </a:pPr>
            <a:r>
              <a:rPr lang="en-GB" sz="1400" dirty="0" smtClean="0"/>
              <a:t>achievement</a:t>
            </a:r>
          </a:p>
          <a:p>
            <a:pPr marL="177800" indent="-177800">
              <a:buFont typeface="Arial" pitchFamily="34" charset="0"/>
              <a:buChar char="•"/>
            </a:pPr>
            <a:r>
              <a:rPr lang="en-GB" sz="1400" dirty="0" smtClean="0"/>
              <a:t>quality of teaching </a:t>
            </a:r>
          </a:p>
          <a:p>
            <a:pPr marL="177800" indent="-177800">
              <a:buFont typeface="Arial" pitchFamily="34" charset="0"/>
              <a:buChar char="•"/>
            </a:pPr>
            <a:r>
              <a:rPr lang="en-GB" sz="1400" dirty="0" smtClean="0"/>
              <a:t>behaviour &amp; safety</a:t>
            </a:r>
          </a:p>
          <a:p>
            <a:pPr marL="177800" indent="-177800">
              <a:buFont typeface="Arial" pitchFamily="34" charset="0"/>
              <a:buChar char="•"/>
            </a:pPr>
            <a:r>
              <a:rPr lang="en-GB" sz="1400" dirty="0" smtClean="0"/>
              <a:t>needs of pupils at all levels, inc SEN</a:t>
            </a:r>
            <a:endParaRPr lang="en-GB" sz="1400" dirty="0"/>
          </a:p>
        </p:txBody>
      </p:sp>
    </p:spTree>
    <p:extLst>
      <p:ext uri="{BB962C8B-B14F-4D97-AF65-F5344CB8AC3E}">
        <p14:creationId xmlns:p14="http://schemas.microsoft.com/office/powerpoint/2010/main" val="466901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Grp="1" noChangeArrowheads="1"/>
          </p:cNvSpPr>
          <p:nvPr>
            <p:ph type="title"/>
          </p:nvPr>
        </p:nvSpPr>
        <p:spPr>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smtClean="0">
                <a:solidFill>
                  <a:srgbClr val="0689D8"/>
                </a:solidFill>
                <a:latin typeface="Samsung InterFace"/>
                <a:cs typeface="Samsung InterFace"/>
              </a:rPr>
              <a:t/>
            </a:r>
            <a:br>
              <a:rPr lang="en-GB" sz="3000" b="1" dirty="0" smtClean="0">
                <a:solidFill>
                  <a:srgbClr val="0689D8"/>
                </a:solidFill>
                <a:latin typeface="Samsung InterFace"/>
                <a:cs typeface="Samsung InterFace"/>
              </a:rPr>
            </a:br>
            <a:r>
              <a:rPr lang="en-GB" sz="3000" b="1" dirty="0" smtClean="0">
                <a:solidFill>
                  <a:srgbClr val="0689D8"/>
                </a:solidFill>
                <a:latin typeface="Samsung InterFace"/>
                <a:cs typeface="Samsung InterFace"/>
              </a:rPr>
              <a:t>KPIs</a:t>
            </a:r>
            <a:endParaRPr lang="en-GB" sz="3000" b="1" dirty="0">
              <a:solidFill>
                <a:srgbClr val="0689D8"/>
              </a:solidFill>
              <a:latin typeface="Samsung InterFace"/>
              <a:cs typeface="Samsung InterFace"/>
            </a:endParaRPr>
          </a:p>
        </p:txBody>
      </p:sp>
      <p:graphicFrame>
        <p:nvGraphicFramePr>
          <p:cNvPr id="6" name="Table 5"/>
          <p:cNvGraphicFramePr>
            <a:graphicFrameLocks noGrp="1"/>
          </p:cNvGraphicFramePr>
          <p:nvPr>
            <p:extLst>
              <p:ext uri="{D42A27DB-BD31-4B8C-83A1-F6EECF244321}">
                <p14:modId xmlns:p14="http://schemas.microsoft.com/office/powerpoint/2010/main" val="2240941854"/>
              </p:ext>
            </p:extLst>
          </p:nvPr>
        </p:nvGraphicFramePr>
        <p:xfrm>
          <a:off x="457200" y="1346480"/>
          <a:ext cx="7955066" cy="4644236"/>
        </p:xfrm>
        <a:graphic>
          <a:graphicData uri="http://schemas.openxmlformats.org/drawingml/2006/table">
            <a:tbl>
              <a:tblPr firstRow="1" firstCol="1" bandRow="1">
                <a:tableStyleId>{7DF18680-E054-41AD-8BC1-D1AEF772440D}</a:tableStyleId>
              </a:tblPr>
              <a:tblGrid>
                <a:gridCol w="2507170"/>
                <a:gridCol w="4026055"/>
                <a:gridCol w="1421841"/>
              </a:tblGrid>
              <a:tr h="481755">
                <a:tc>
                  <a:txBody>
                    <a:bodyPr/>
                    <a:lstStyle/>
                    <a:p>
                      <a:pPr algn="ctr">
                        <a:spcAft>
                          <a:spcPts val="0"/>
                        </a:spcAft>
                      </a:pPr>
                      <a:r>
                        <a:rPr lang="en-GB" sz="1200" dirty="0" smtClean="0">
                          <a:effectLst/>
                          <a:latin typeface="+mn-lt"/>
                          <a:ea typeface="+mn-ea"/>
                          <a:cs typeface="+mn-cs"/>
                        </a:rPr>
                        <a:t>KPI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smtClean="0">
                          <a:effectLst/>
                        </a:rPr>
                        <a:t>Measurement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GB" sz="1200" dirty="0">
                          <a:effectLst/>
                        </a:rPr>
                        <a:t>Activity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48760">
                <a:tc>
                  <a:txBody>
                    <a:bodyPr/>
                    <a:lstStyle/>
                    <a:p>
                      <a:pPr>
                        <a:spcAft>
                          <a:spcPts val="0"/>
                        </a:spcAft>
                      </a:pPr>
                      <a:r>
                        <a:rPr lang="en-GB" sz="1400" dirty="0" smtClean="0">
                          <a:effectLst/>
                        </a:rPr>
                        <a:t>Impact on pupils’ higher order thinking</a:t>
                      </a:r>
                      <a:r>
                        <a:rPr lang="en-GB" sz="1400" baseline="0" dirty="0" smtClean="0">
                          <a:effectLst/>
                        </a:rPr>
                        <a:t> skills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pupils indicating improvement on skills such as creating, analysing, evaluating, applying</a:t>
                      </a:r>
                    </a:p>
                    <a:p>
                      <a:pPr>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e.g. work creatively, work in team, share knowledge, use information learnt to make decisions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Pupil surveys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Teacher surveys</a:t>
                      </a: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Teacher interviews</a:t>
                      </a:r>
                    </a:p>
                  </a:txBody>
                  <a:tcPr marL="68580" marR="68580" marT="0" marB="0" anchor="ctr"/>
                </a:tc>
              </a:tr>
              <a:tr h="473333">
                <a:tc>
                  <a:txBody>
                    <a:bodyPr/>
                    <a:lstStyle/>
                    <a:p>
                      <a:pPr>
                        <a:spcAft>
                          <a:spcPts val="0"/>
                        </a:spcAft>
                      </a:pPr>
                      <a:r>
                        <a:rPr lang="en-GB" sz="1400" dirty="0" smtClean="0">
                          <a:effectLst/>
                        </a:rPr>
                        <a:t>Impact</a:t>
                      </a:r>
                      <a:r>
                        <a:rPr lang="en-GB" sz="1400" baseline="0" dirty="0" smtClean="0">
                          <a:effectLst/>
                        </a:rPr>
                        <a:t> on pupils engagement / enjoyment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pupils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who enjoyed lessons using SDC</a:t>
                      </a:r>
                    </a:p>
                    <a:p>
                      <a:pPr>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Reported pupil behaviour in lesson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Pupil</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surveys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Lesson</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observation</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631110">
                <a:tc>
                  <a:txBody>
                    <a:bodyPr/>
                    <a:lstStyle/>
                    <a:p>
                      <a:pPr>
                        <a:spcAft>
                          <a:spcPts val="0"/>
                        </a:spcAft>
                      </a:pPr>
                      <a:r>
                        <a:rPr lang="en-GB" sz="1400" dirty="0" smtClean="0">
                          <a:effectLst/>
                        </a:rPr>
                        <a:t>Impact</a:t>
                      </a:r>
                      <a:r>
                        <a:rPr lang="en-GB" sz="1400" baseline="0" dirty="0" smtClean="0">
                          <a:effectLst/>
                        </a:rPr>
                        <a:t> on pupils’ digital literacy skills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Change</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pupils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able to perform ICT related tasks</a:t>
                      </a:r>
                    </a:p>
                    <a:p>
                      <a:pPr>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Reported pupil behaviour in lesson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Teacher surveys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Pupil</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surveys </a:t>
                      </a: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Lesson</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observation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55785">
                <a:tc>
                  <a:txBody>
                    <a:bodyPr/>
                    <a:lstStyle/>
                    <a:p>
                      <a:pPr>
                        <a:spcAft>
                          <a:spcPts val="0"/>
                        </a:spcAft>
                      </a:pPr>
                      <a:r>
                        <a:rPr lang="en-GB" sz="1400" dirty="0" smtClean="0">
                          <a:effectLst/>
                        </a:rPr>
                        <a:t>Impact on Ofsted criteria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 of pupils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who learnt about E-Safety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Teacher surveys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473333">
                <a:tc>
                  <a:txBody>
                    <a:bodyPr/>
                    <a:lstStyle/>
                    <a:p>
                      <a:pPr>
                        <a:spcAft>
                          <a:spcPts val="0"/>
                        </a:spcAft>
                      </a:pPr>
                      <a:r>
                        <a:rPr lang="en-GB" sz="1400" dirty="0" smtClean="0">
                          <a:effectLst/>
                        </a:rPr>
                        <a:t>Impact on teaching style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No. of teachers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who have increased confidence</a:t>
                      </a:r>
                    </a:p>
                    <a:p>
                      <a:pPr>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No. of teachers changed their teaching style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Teacher surveys</a:t>
                      </a: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Teacher</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interviews</a:t>
                      </a:r>
                    </a:p>
                    <a:p>
                      <a:pPr>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Head teacher interviews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946666">
                <a:tc>
                  <a:txBody>
                    <a:bodyPr/>
                    <a:lstStyle/>
                    <a:p>
                      <a:pPr>
                        <a:spcAft>
                          <a:spcPts val="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Impact on whole school / community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No. of head teachers</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reporting a change to teacher and pupil attitudes across the school</a:t>
                      </a:r>
                    </a:p>
                    <a:p>
                      <a:pPr>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No. of head teachers who have changed their ICT strategy</a:t>
                      </a:r>
                    </a:p>
                    <a:p>
                      <a:pPr>
                        <a:spcAft>
                          <a:spcPts val="0"/>
                        </a:spcAft>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No. of schools conducting community based activities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Head teacher interviews</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smtClean="0">
                          <a:effectLst/>
                          <a:latin typeface="Calibri" panose="020F0502020204030204" pitchFamily="34" charset="0"/>
                          <a:ea typeface="Calibri" panose="020F0502020204030204" pitchFamily="34" charset="0"/>
                          <a:cs typeface="Times New Roman" panose="02020603050405020304" pitchFamily="18" charset="0"/>
                        </a:rPr>
                        <a:t>Teacher</a:t>
                      </a:r>
                      <a:r>
                        <a:rPr lang="en-GB" sz="1200" baseline="0" dirty="0" smtClean="0">
                          <a:effectLst/>
                          <a:latin typeface="Calibri" panose="020F0502020204030204" pitchFamily="34" charset="0"/>
                          <a:ea typeface="Calibri" panose="020F0502020204030204" pitchFamily="34" charset="0"/>
                          <a:cs typeface="Times New Roman" panose="02020603050405020304" pitchFamily="18" charset="0"/>
                        </a:rPr>
                        <a:t> interviews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942462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13" y="201703"/>
            <a:ext cx="8229600" cy="1143000"/>
          </a:xfrm>
        </p:spPr>
        <p:txBody>
          <a:bodyPr/>
          <a:lstStyle/>
          <a:p>
            <a:r>
              <a:rPr lang="en-GB" sz="3000" b="1" kern="1200" dirty="0" smtClean="0">
                <a:solidFill>
                  <a:srgbClr val="0689D8"/>
                </a:solidFill>
                <a:latin typeface="Samsung InterFace"/>
                <a:cs typeface="Samsung InterFace"/>
              </a:rPr>
              <a:t/>
            </a:r>
            <a:br>
              <a:rPr lang="en-GB" sz="3000" b="1" kern="1200" dirty="0" smtClean="0">
                <a:solidFill>
                  <a:srgbClr val="0689D8"/>
                </a:solidFill>
                <a:latin typeface="Samsung InterFace"/>
                <a:cs typeface="Samsung InterFace"/>
              </a:rPr>
            </a:br>
            <a:r>
              <a:rPr lang="en-GB" sz="3000" b="1" kern="1200" dirty="0" smtClean="0">
                <a:solidFill>
                  <a:srgbClr val="0689D8"/>
                </a:solidFill>
                <a:latin typeface="Samsung InterFace"/>
                <a:cs typeface="Samsung InterFace"/>
              </a:rPr>
              <a:t>Digital </a:t>
            </a:r>
            <a:r>
              <a:rPr lang="en-GB" sz="3000" b="1" kern="1200" dirty="0">
                <a:solidFill>
                  <a:srgbClr val="0689D8"/>
                </a:solidFill>
                <a:latin typeface="Samsung InterFace"/>
                <a:cs typeface="Samsung InterFace"/>
              </a:rPr>
              <a:t>classroom mixed method research</a:t>
            </a:r>
          </a:p>
        </p:txBody>
      </p:sp>
      <p:sp>
        <p:nvSpPr>
          <p:cNvPr id="4" name="TextBox 3"/>
          <p:cNvSpPr txBox="1"/>
          <p:nvPr/>
        </p:nvSpPr>
        <p:spPr>
          <a:xfrm>
            <a:off x="1953379" y="2088211"/>
            <a:ext cx="1465587" cy="954107"/>
          </a:xfrm>
          <a:prstGeom prst="rect">
            <a:avLst/>
          </a:prstGeom>
          <a:noFill/>
        </p:spPr>
        <p:txBody>
          <a:bodyPr wrap="square" rtlCol="0">
            <a:spAutoFit/>
          </a:bodyPr>
          <a:lstStyle/>
          <a:p>
            <a:pPr algn="ctr"/>
            <a:r>
              <a:rPr lang="en-GB" sz="1400" b="1" dirty="0" smtClean="0">
                <a:solidFill>
                  <a:srgbClr val="000000"/>
                </a:solidFill>
                <a:latin typeface="Arial"/>
                <a:ea typeface="MS PGothic"/>
                <a:cs typeface="+mn-cs"/>
              </a:rPr>
              <a:t>Samsung Digital Classroom  installation</a:t>
            </a:r>
            <a:endParaRPr lang="en-GB" sz="1400" b="1" dirty="0">
              <a:solidFill>
                <a:srgbClr val="000000"/>
              </a:solidFill>
              <a:latin typeface="Arial"/>
              <a:ea typeface="MS PGothic"/>
              <a:cs typeface="+mn-cs"/>
            </a:endParaRPr>
          </a:p>
        </p:txBody>
      </p:sp>
      <p:sp>
        <p:nvSpPr>
          <p:cNvPr id="5" name="Freeform 4"/>
          <p:cNvSpPr/>
          <p:nvPr/>
        </p:nvSpPr>
        <p:spPr>
          <a:xfrm>
            <a:off x="433540" y="1912220"/>
            <a:ext cx="1590420" cy="1306088"/>
          </a:xfrm>
          <a:custGeom>
            <a:avLst/>
            <a:gdLst>
              <a:gd name="connsiteX0" fmla="*/ 0 w 1590420"/>
              <a:gd name="connsiteY0" fmla="*/ 131624 h 1316240"/>
              <a:gd name="connsiteX1" fmla="*/ 131624 w 1590420"/>
              <a:gd name="connsiteY1" fmla="*/ 0 h 1316240"/>
              <a:gd name="connsiteX2" fmla="*/ 1458796 w 1590420"/>
              <a:gd name="connsiteY2" fmla="*/ 0 h 1316240"/>
              <a:gd name="connsiteX3" fmla="*/ 1590420 w 1590420"/>
              <a:gd name="connsiteY3" fmla="*/ 131624 h 1316240"/>
              <a:gd name="connsiteX4" fmla="*/ 1590420 w 1590420"/>
              <a:gd name="connsiteY4" fmla="*/ 1184616 h 1316240"/>
              <a:gd name="connsiteX5" fmla="*/ 1458796 w 1590420"/>
              <a:gd name="connsiteY5" fmla="*/ 1316240 h 1316240"/>
              <a:gd name="connsiteX6" fmla="*/ 131624 w 1590420"/>
              <a:gd name="connsiteY6" fmla="*/ 1316240 h 1316240"/>
              <a:gd name="connsiteX7" fmla="*/ 0 w 1590420"/>
              <a:gd name="connsiteY7" fmla="*/ 1184616 h 1316240"/>
              <a:gd name="connsiteX8" fmla="*/ 0 w 1590420"/>
              <a:gd name="connsiteY8" fmla="*/ 131624 h 131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420" h="1316240">
                <a:moveTo>
                  <a:pt x="0" y="131624"/>
                </a:moveTo>
                <a:cubicBezTo>
                  <a:pt x="0" y="58930"/>
                  <a:pt x="58930" y="0"/>
                  <a:pt x="131624" y="0"/>
                </a:cubicBezTo>
                <a:lnTo>
                  <a:pt x="1458796" y="0"/>
                </a:lnTo>
                <a:cubicBezTo>
                  <a:pt x="1531490" y="0"/>
                  <a:pt x="1590420" y="58930"/>
                  <a:pt x="1590420" y="131624"/>
                </a:cubicBezTo>
                <a:lnTo>
                  <a:pt x="1590420" y="1184616"/>
                </a:lnTo>
                <a:cubicBezTo>
                  <a:pt x="1590420" y="1257310"/>
                  <a:pt x="1531490" y="1316240"/>
                  <a:pt x="1458796" y="1316240"/>
                </a:cubicBezTo>
                <a:lnTo>
                  <a:pt x="131624" y="1316240"/>
                </a:lnTo>
                <a:cubicBezTo>
                  <a:pt x="58930" y="1316240"/>
                  <a:pt x="0" y="1257310"/>
                  <a:pt x="0" y="1184616"/>
                </a:cubicBezTo>
                <a:lnTo>
                  <a:pt x="0" y="131624"/>
                </a:lnTo>
                <a:close/>
              </a:path>
            </a:pathLst>
          </a:custGeom>
          <a:solidFill>
            <a:srgbClr val="A2BA2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114751" tIns="114751" rIns="114751" bIns="114751"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Arial"/>
                <a:ea typeface="MS PGothic"/>
                <a:cs typeface="+mn-cs"/>
              </a:rPr>
              <a:t>Benchmark head teacher / teacher telephone interviews</a:t>
            </a:r>
          </a:p>
        </p:txBody>
      </p:sp>
      <p:sp>
        <p:nvSpPr>
          <p:cNvPr id="6" name="Freeform 5"/>
          <p:cNvSpPr/>
          <p:nvPr/>
        </p:nvSpPr>
        <p:spPr>
          <a:xfrm>
            <a:off x="6122679" y="4766071"/>
            <a:ext cx="1590420" cy="1316240"/>
          </a:xfrm>
          <a:custGeom>
            <a:avLst/>
            <a:gdLst>
              <a:gd name="connsiteX0" fmla="*/ 0 w 1590420"/>
              <a:gd name="connsiteY0" fmla="*/ 131624 h 1316240"/>
              <a:gd name="connsiteX1" fmla="*/ 131624 w 1590420"/>
              <a:gd name="connsiteY1" fmla="*/ 0 h 1316240"/>
              <a:gd name="connsiteX2" fmla="*/ 1458796 w 1590420"/>
              <a:gd name="connsiteY2" fmla="*/ 0 h 1316240"/>
              <a:gd name="connsiteX3" fmla="*/ 1590420 w 1590420"/>
              <a:gd name="connsiteY3" fmla="*/ 131624 h 1316240"/>
              <a:gd name="connsiteX4" fmla="*/ 1590420 w 1590420"/>
              <a:gd name="connsiteY4" fmla="*/ 1184616 h 1316240"/>
              <a:gd name="connsiteX5" fmla="*/ 1458796 w 1590420"/>
              <a:gd name="connsiteY5" fmla="*/ 1316240 h 1316240"/>
              <a:gd name="connsiteX6" fmla="*/ 131624 w 1590420"/>
              <a:gd name="connsiteY6" fmla="*/ 1316240 h 1316240"/>
              <a:gd name="connsiteX7" fmla="*/ 0 w 1590420"/>
              <a:gd name="connsiteY7" fmla="*/ 1184616 h 1316240"/>
              <a:gd name="connsiteX8" fmla="*/ 0 w 1590420"/>
              <a:gd name="connsiteY8" fmla="*/ 131624 h 131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0420" h="1316240">
                <a:moveTo>
                  <a:pt x="0" y="131624"/>
                </a:moveTo>
                <a:cubicBezTo>
                  <a:pt x="0" y="58930"/>
                  <a:pt x="58930" y="0"/>
                  <a:pt x="131624" y="0"/>
                </a:cubicBezTo>
                <a:lnTo>
                  <a:pt x="1458796" y="0"/>
                </a:lnTo>
                <a:cubicBezTo>
                  <a:pt x="1531490" y="0"/>
                  <a:pt x="1590420" y="58930"/>
                  <a:pt x="1590420" y="131624"/>
                </a:cubicBezTo>
                <a:lnTo>
                  <a:pt x="1590420" y="1184616"/>
                </a:lnTo>
                <a:cubicBezTo>
                  <a:pt x="1590420" y="1257310"/>
                  <a:pt x="1531490" y="1316240"/>
                  <a:pt x="1458796" y="1316240"/>
                </a:cubicBezTo>
                <a:lnTo>
                  <a:pt x="131624" y="1316240"/>
                </a:lnTo>
                <a:cubicBezTo>
                  <a:pt x="58930" y="1316240"/>
                  <a:pt x="0" y="1257310"/>
                  <a:pt x="0" y="1184616"/>
                </a:cubicBezTo>
                <a:lnTo>
                  <a:pt x="0" y="131624"/>
                </a:lnTo>
                <a:close/>
              </a:path>
            </a:pathLst>
          </a:custGeom>
          <a:solidFill>
            <a:srgbClr val="A2BA24">
              <a:hueOff val="0"/>
              <a:satOff val="0"/>
              <a:lumOff val="0"/>
              <a:alphaOff val="0"/>
            </a:srgbClr>
          </a:solidFill>
          <a:ln w="25400" cap="flat" cmpd="sng" algn="ctr">
            <a:solidFill>
              <a:srgbClr val="FFFFFF">
                <a:hueOff val="0"/>
                <a:satOff val="0"/>
                <a:lumOff val="0"/>
                <a:alphaOff val="0"/>
              </a:srgbClr>
            </a:solidFill>
            <a:prstDash val="solid"/>
          </a:ln>
          <a:effectLst/>
        </p:spPr>
        <p:txBody>
          <a:bodyPr spcFirstLastPara="0" vert="horz" wrap="square" lIns="114751" tIns="114751" rIns="114751" bIns="114751"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r>
              <a:rPr lang="en-GB" sz="1800" kern="0" dirty="0" smtClean="0">
                <a:solidFill>
                  <a:srgbClr val="FFFFFF"/>
                </a:solidFill>
                <a:latin typeface="Arial"/>
                <a:ea typeface="MS PGothic"/>
                <a:cs typeface="+mn-cs"/>
              </a:rPr>
              <a:t>School case study </a:t>
            </a:r>
            <a:r>
              <a:rPr kumimoji="0" lang="en-GB" sz="1800" b="0" i="0" u="none" strike="noStrike" kern="0" cap="none" spc="0" normalizeH="0" noProof="0" dirty="0" smtClean="0">
                <a:ln>
                  <a:noFill/>
                </a:ln>
                <a:solidFill>
                  <a:srgbClr val="FFFFFF"/>
                </a:solidFill>
                <a:effectLst/>
                <a:uLnTx/>
                <a:uFillTx/>
                <a:latin typeface="Arial"/>
                <a:ea typeface="MS PGothic"/>
                <a:cs typeface="+mn-cs"/>
              </a:rPr>
              <a:t>visits: 360 feedback</a:t>
            </a:r>
            <a:endParaRPr kumimoji="0" lang="en-GB" sz="1800" b="0" i="0" u="none" strike="noStrike" kern="0" cap="none" spc="0" normalizeH="0" baseline="0" noProof="0" dirty="0" smtClean="0">
              <a:ln>
                <a:noFill/>
              </a:ln>
              <a:solidFill>
                <a:srgbClr val="FFFFFF"/>
              </a:solidFill>
              <a:effectLst/>
              <a:uLnTx/>
              <a:uFillTx/>
              <a:latin typeface="Arial"/>
              <a:ea typeface="MS PGothic"/>
              <a:cs typeface="+mn-cs"/>
            </a:endParaRPr>
          </a:p>
        </p:txBody>
      </p:sp>
      <p:sp>
        <p:nvSpPr>
          <p:cNvPr id="7" name="TextBox 6"/>
          <p:cNvSpPr txBox="1"/>
          <p:nvPr/>
        </p:nvSpPr>
        <p:spPr>
          <a:xfrm>
            <a:off x="2737654" y="1527317"/>
            <a:ext cx="3243000" cy="461665"/>
          </a:xfrm>
          <a:prstGeom prst="rect">
            <a:avLst/>
          </a:prstGeom>
          <a:noFill/>
        </p:spPr>
        <p:txBody>
          <a:bodyPr wrap="square" rtlCol="0">
            <a:spAutoFit/>
          </a:bodyPr>
          <a:lstStyle>
            <a:defPPr>
              <a:defRPr lang="en-US"/>
            </a:defPPr>
            <a:lvl1pPr algn="ctr">
              <a:defRPr sz="2400" b="1">
                <a:solidFill>
                  <a:srgbClr val="000000"/>
                </a:solidFill>
                <a:latin typeface="Arial"/>
                <a:ea typeface="MS PGothic"/>
                <a:cs typeface="+mn-cs"/>
              </a:defRPr>
            </a:lvl1pPr>
          </a:lstStyle>
          <a:p>
            <a:r>
              <a:rPr lang="en-GB" dirty="0" smtClean="0"/>
              <a:t>Sept</a:t>
            </a:r>
            <a:endParaRPr lang="en-GB" dirty="0"/>
          </a:p>
        </p:txBody>
      </p:sp>
      <p:sp>
        <p:nvSpPr>
          <p:cNvPr id="8" name="TextBox 7"/>
          <p:cNvSpPr txBox="1"/>
          <p:nvPr/>
        </p:nvSpPr>
        <p:spPr>
          <a:xfrm>
            <a:off x="5927289" y="1527317"/>
            <a:ext cx="1981200" cy="461665"/>
          </a:xfrm>
          <a:prstGeom prst="rect">
            <a:avLst/>
          </a:prstGeom>
          <a:noFill/>
        </p:spPr>
        <p:txBody>
          <a:bodyPr wrap="square" rtlCol="0">
            <a:spAutoFit/>
          </a:bodyPr>
          <a:lstStyle/>
          <a:p>
            <a:pPr algn="ctr"/>
            <a:r>
              <a:rPr lang="en-GB" sz="2400" b="1" dirty="0" smtClean="0">
                <a:solidFill>
                  <a:srgbClr val="000000"/>
                </a:solidFill>
                <a:latin typeface="Arial"/>
                <a:ea typeface="MS PGothic"/>
                <a:cs typeface="+mn-cs"/>
              </a:rPr>
              <a:t>July</a:t>
            </a:r>
            <a:endParaRPr lang="en-GB" sz="2400" b="1" dirty="0">
              <a:solidFill>
                <a:srgbClr val="000000"/>
              </a:solidFill>
              <a:latin typeface="Arial"/>
              <a:ea typeface="MS PGothic"/>
              <a:cs typeface="+mn-cs"/>
            </a:endParaRPr>
          </a:p>
        </p:txBody>
      </p:sp>
      <p:sp>
        <p:nvSpPr>
          <p:cNvPr id="9" name="Rounded Rectangle 8"/>
          <p:cNvSpPr/>
          <p:nvPr/>
        </p:nvSpPr>
        <p:spPr bwMode="auto">
          <a:xfrm>
            <a:off x="6122289" y="1955065"/>
            <a:ext cx="1591200" cy="1220400"/>
          </a:xfrm>
          <a:prstGeom prst="roundRect">
            <a:avLst/>
          </a:prstGeom>
          <a:solidFill>
            <a:srgbClr val="A2BA24">
              <a:hueOff val="0"/>
              <a:satOff val="0"/>
              <a:lumOff val="0"/>
              <a:alphaOff val="0"/>
            </a:srgbClr>
          </a:solidFill>
          <a:ln w="25400" cap="flat" cmpd="sng" algn="ctr">
            <a:solidFill>
              <a:srgbClr val="FFFFFF">
                <a:hueOff val="0"/>
                <a:satOff val="0"/>
                <a:lumOff val="0"/>
                <a:alphaOff val="0"/>
              </a:srgbClr>
            </a:solidFill>
            <a:prstDash val="solid"/>
          </a:ln>
          <a:effectLst/>
          <a:extLst/>
        </p:spPr>
        <p:txBody>
          <a:bodyPr spcFirstLastPara="0" vert="horz" wrap="square" lIns="114751" tIns="114751" rIns="114751" bIns="114751" numCol="1" spcCol="1270" anchor="ctr" anchorCtr="0">
            <a:noAutofit/>
          </a:bodyPr>
          <a:lstStyle/>
          <a:p>
            <a:pPr algn="ctr" defTabSz="889000" eaLnBrk="1" fontAlgn="auto" hangingPunct="1">
              <a:lnSpc>
                <a:spcPct val="90000"/>
              </a:lnSpc>
              <a:spcBef>
                <a:spcPts val="0"/>
              </a:spcBef>
              <a:spcAft>
                <a:spcPct val="35000"/>
              </a:spcAft>
            </a:pPr>
            <a:r>
              <a:rPr lang="en-GB" sz="1800" kern="0" dirty="0">
                <a:solidFill>
                  <a:srgbClr val="FFFFFF"/>
                </a:solidFill>
                <a:latin typeface="Arial"/>
                <a:ea typeface="MS PGothic"/>
                <a:cs typeface="+mn-cs"/>
              </a:rPr>
              <a:t>Teacher </a:t>
            </a:r>
          </a:p>
          <a:p>
            <a:pPr algn="ctr" defTabSz="889000" eaLnBrk="1" fontAlgn="auto" hangingPunct="1">
              <a:lnSpc>
                <a:spcPct val="90000"/>
              </a:lnSpc>
              <a:spcBef>
                <a:spcPts val="0"/>
              </a:spcBef>
              <a:spcAft>
                <a:spcPct val="35000"/>
              </a:spcAft>
            </a:pPr>
            <a:r>
              <a:rPr lang="en-GB" sz="1800" kern="0" dirty="0">
                <a:solidFill>
                  <a:srgbClr val="FFFFFF"/>
                </a:solidFill>
                <a:latin typeface="Arial"/>
                <a:ea typeface="MS PGothic"/>
                <a:cs typeface="+mn-cs"/>
              </a:rPr>
              <a:t>end of year surveys</a:t>
            </a:r>
          </a:p>
        </p:txBody>
      </p:sp>
      <p:sp>
        <p:nvSpPr>
          <p:cNvPr id="10" name="Rounded Rectangle 9"/>
          <p:cNvSpPr/>
          <p:nvPr/>
        </p:nvSpPr>
        <p:spPr bwMode="auto">
          <a:xfrm>
            <a:off x="3521439" y="1955065"/>
            <a:ext cx="1591200" cy="1220400"/>
          </a:xfrm>
          <a:prstGeom prst="roundRect">
            <a:avLst/>
          </a:prstGeom>
          <a:solidFill>
            <a:srgbClr val="A2BA24">
              <a:hueOff val="0"/>
              <a:satOff val="0"/>
              <a:lumOff val="0"/>
              <a:alphaOff val="0"/>
            </a:srgbClr>
          </a:solidFill>
          <a:ln w="25400" cap="flat" cmpd="sng" algn="ctr">
            <a:solidFill>
              <a:srgbClr val="FFFFFF">
                <a:hueOff val="0"/>
                <a:satOff val="0"/>
                <a:lumOff val="0"/>
                <a:alphaOff val="0"/>
              </a:srgbClr>
            </a:solidFill>
            <a:prstDash val="solid"/>
          </a:ln>
          <a:effectLst/>
          <a:extLst/>
        </p:spPr>
        <p:txBody>
          <a:bodyPr spcFirstLastPara="0" vert="horz" wrap="square" lIns="114751" tIns="114751" rIns="114751" bIns="114751" numCol="1" spcCol="1270" anchor="ctr" anchorCtr="0">
            <a:noAutofit/>
          </a:bodyPr>
          <a:lstStyle/>
          <a:p>
            <a:pPr algn="ctr" defTabSz="889000" eaLnBrk="1" fontAlgn="auto" hangingPunct="1">
              <a:lnSpc>
                <a:spcPct val="90000"/>
              </a:lnSpc>
              <a:spcBef>
                <a:spcPts val="0"/>
              </a:spcBef>
              <a:spcAft>
                <a:spcPct val="35000"/>
              </a:spcAft>
            </a:pPr>
            <a:r>
              <a:rPr lang="en-GB" sz="1800" kern="0" dirty="0">
                <a:solidFill>
                  <a:srgbClr val="FFFFFF"/>
                </a:solidFill>
                <a:latin typeface="Arial"/>
                <a:ea typeface="MS PGothic"/>
                <a:cs typeface="+mn-cs"/>
              </a:rPr>
              <a:t>Teacher </a:t>
            </a:r>
          </a:p>
          <a:p>
            <a:pPr algn="ctr" defTabSz="889000" eaLnBrk="1" fontAlgn="auto" hangingPunct="1">
              <a:lnSpc>
                <a:spcPct val="90000"/>
              </a:lnSpc>
              <a:spcBef>
                <a:spcPts val="0"/>
              </a:spcBef>
              <a:spcAft>
                <a:spcPct val="35000"/>
              </a:spcAft>
            </a:pPr>
            <a:r>
              <a:rPr lang="en-GB" sz="1800" kern="0" dirty="0">
                <a:solidFill>
                  <a:srgbClr val="FFFFFF"/>
                </a:solidFill>
                <a:latin typeface="Arial"/>
                <a:ea typeface="MS PGothic"/>
                <a:cs typeface="+mn-cs"/>
              </a:rPr>
              <a:t>start of year surveys</a:t>
            </a:r>
          </a:p>
        </p:txBody>
      </p:sp>
      <p:sp>
        <p:nvSpPr>
          <p:cNvPr id="11" name="Freeform 10"/>
          <p:cNvSpPr/>
          <p:nvPr/>
        </p:nvSpPr>
        <p:spPr>
          <a:xfrm>
            <a:off x="5276452" y="2286184"/>
            <a:ext cx="682024" cy="597734"/>
          </a:xfrm>
          <a:custGeom>
            <a:avLst/>
            <a:gdLst>
              <a:gd name="connsiteX0" fmla="*/ 0 w 794910"/>
              <a:gd name="connsiteY0" fmla="*/ 185979 h 929894"/>
              <a:gd name="connsiteX1" fmla="*/ 397455 w 794910"/>
              <a:gd name="connsiteY1" fmla="*/ 185979 h 929894"/>
              <a:gd name="connsiteX2" fmla="*/ 397455 w 794910"/>
              <a:gd name="connsiteY2" fmla="*/ 0 h 929894"/>
              <a:gd name="connsiteX3" fmla="*/ 794910 w 794910"/>
              <a:gd name="connsiteY3" fmla="*/ 464947 h 929894"/>
              <a:gd name="connsiteX4" fmla="*/ 397455 w 794910"/>
              <a:gd name="connsiteY4" fmla="*/ 929894 h 929894"/>
              <a:gd name="connsiteX5" fmla="*/ 397455 w 794910"/>
              <a:gd name="connsiteY5" fmla="*/ 743915 h 929894"/>
              <a:gd name="connsiteX6" fmla="*/ 0 w 794910"/>
              <a:gd name="connsiteY6" fmla="*/ 743915 h 929894"/>
              <a:gd name="connsiteX7" fmla="*/ 0 w 794910"/>
              <a:gd name="connsiteY7" fmla="*/ 185979 h 929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4910" h="929894">
                <a:moveTo>
                  <a:pt x="0" y="185979"/>
                </a:moveTo>
                <a:lnTo>
                  <a:pt x="397455" y="185979"/>
                </a:lnTo>
                <a:lnTo>
                  <a:pt x="397455" y="0"/>
                </a:lnTo>
                <a:lnTo>
                  <a:pt x="794910" y="464947"/>
                </a:lnTo>
                <a:lnTo>
                  <a:pt x="397455" y="929894"/>
                </a:lnTo>
                <a:lnTo>
                  <a:pt x="397455" y="743915"/>
                </a:lnTo>
                <a:lnTo>
                  <a:pt x="0" y="743915"/>
                </a:lnTo>
                <a:lnTo>
                  <a:pt x="0" y="185979"/>
                </a:lnTo>
                <a:close/>
              </a:path>
            </a:pathLst>
          </a:custGeom>
          <a:solidFill>
            <a:srgbClr val="A2BA24"/>
          </a:solidFill>
          <a:ln>
            <a:noFill/>
          </a:ln>
          <a:effectLst/>
        </p:spPr>
        <p:txBody>
          <a:bodyPr spcFirstLastPara="0" vert="horz" wrap="square" lIns="0" tIns="185979" rIns="238473" bIns="185979" numCol="1" spcCol="1270" anchor="ctr" anchorCtr="0">
            <a:noAutofit/>
          </a:bodyPr>
          <a:lstStyle/>
          <a:p>
            <a:pPr marL="0" marR="0" lvl="0" indent="0" algn="ctr" defTabSz="889000" eaLnBrk="1" fontAlgn="auto" latinLnBrk="0" hangingPunct="1">
              <a:lnSpc>
                <a:spcPct val="90000"/>
              </a:lnSpc>
              <a:spcBef>
                <a:spcPts val="0"/>
              </a:spcBef>
              <a:spcAft>
                <a:spcPct val="3500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Arial"/>
              <a:ea typeface="MS PGothic"/>
              <a:cs typeface="+mn-cs"/>
            </a:endParaRPr>
          </a:p>
        </p:txBody>
      </p:sp>
      <p:sp>
        <p:nvSpPr>
          <p:cNvPr id="12" name="Rounded Rectangle 11"/>
          <p:cNvSpPr/>
          <p:nvPr/>
        </p:nvSpPr>
        <p:spPr bwMode="auto">
          <a:xfrm>
            <a:off x="6122289" y="3360568"/>
            <a:ext cx="1591200" cy="1220400"/>
          </a:xfrm>
          <a:prstGeom prst="roundRect">
            <a:avLst/>
          </a:prstGeom>
          <a:solidFill>
            <a:srgbClr val="62A2DA"/>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Arial"/>
                <a:ea typeface="MS PGothic"/>
                <a:cs typeface="+mn-cs"/>
              </a:rPr>
              <a:t>Pupil / teacher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Arial"/>
                <a:ea typeface="MS PGothic"/>
                <a:cs typeface="+mn-cs"/>
              </a:rPr>
              <a:t>end of year surveys</a:t>
            </a:r>
          </a:p>
        </p:txBody>
      </p:sp>
      <p:sp>
        <p:nvSpPr>
          <p:cNvPr id="13" name="Rounded Rectangle 12"/>
          <p:cNvSpPr/>
          <p:nvPr/>
        </p:nvSpPr>
        <p:spPr bwMode="auto">
          <a:xfrm>
            <a:off x="3521439" y="3360568"/>
            <a:ext cx="1591200" cy="1220400"/>
          </a:xfrm>
          <a:prstGeom prst="roundRect">
            <a:avLst/>
          </a:prstGeom>
          <a:solidFill>
            <a:srgbClr val="62A2DA"/>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Arial"/>
                <a:ea typeface="MS PGothic"/>
                <a:cs typeface="+mn-cs"/>
              </a:rPr>
              <a:t>Pupil / teacher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FFFFFF"/>
                </a:solidFill>
                <a:effectLst/>
                <a:uLnTx/>
                <a:uFillTx/>
                <a:latin typeface="Arial"/>
                <a:ea typeface="MS PGothic"/>
                <a:cs typeface="+mn-cs"/>
              </a:rPr>
              <a:t>start of</a:t>
            </a:r>
            <a:r>
              <a:rPr kumimoji="0" lang="en-GB" sz="1800" b="0" i="0" u="none" strike="noStrike" kern="0" cap="none" spc="0" normalizeH="0" noProof="0" dirty="0" smtClean="0">
                <a:ln>
                  <a:noFill/>
                </a:ln>
                <a:solidFill>
                  <a:srgbClr val="FFFFFF"/>
                </a:solidFill>
                <a:effectLst/>
                <a:uLnTx/>
                <a:uFillTx/>
                <a:latin typeface="Arial"/>
                <a:ea typeface="MS PGothic"/>
                <a:cs typeface="+mn-cs"/>
              </a:rPr>
              <a:t> year </a:t>
            </a:r>
            <a:r>
              <a:rPr kumimoji="0" lang="en-GB" sz="1800" b="0" i="0" u="none" strike="noStrike" kern="0" cap="none" spc="0" normalizeH="0" baseline="0" noProof="0" dirty="0" smtClean="0">
                <a:ln>
                  <a:noFill/>
                </a:ln>
                <a:solidFill>
                  <a:srgbClr val="FFFFFF"/>
                </a:solidFill>
                <a:effectLst/>
                <a:uLnTx/>
                <a:uFillTx/>
                <a:latin typeface="Arial"/>
                <a:ea typeface="MS PGothic"/>
                <a:cs typeface="+mn-cs"/>
              </a:rPr>
              <a:t>surveys</a:t>
            </a:r>
          </a:p>
        </p:txBody>
      </p:sp>
      <p:sp>
        <p:nvSpPr>
          <p:cNvPr id="14" name="TextBox 13"/>
          <p:cNvSpPr txBox="1"/>
          <p:nvPr/>
        </p:nvSpPr>
        <p:spPr>
          <a:xfrm>
            <a:off x="433540" y="4758872"/>
            <a:ext cx="3736526" cy="1323439"/>
          </a:xfrm>
          <a:prstGeom prst="rect">
            <a:avLst/>
          </a:prstGeom>
          <a:noFill/>
        </p:spPr>
        <p:txBody>
          <a:bodyPr wrap="square" rtlCol="0">
            <a:spAutoFit/>
          </a:bodyPr>
          <a:lstStyle/>
          <a:p>
            <a:r>
              <a:rPr lang="en-GB" b="1" dirty="0" smtClean="0">
                <a:solidFill>
                  <a:srgbClr val="000000"/>
                </a:solidFill>
                <a:latin typeface="Arial"/>
                <a:ea typeface="MS PGothic"/>
                <a:cs typeface="+mn-cs"/>
              </a:rPr>
              <a:t>Three year engagement:</a:t>
            </a:r>
          </a:p>
          <a:p>
            <a:r>
              <a:rPr lang="en-GB" dirty="0" smtClean="0">
                <a:solidFill>
                  <a:srgbClr val="000000"/>
                </a:solidFill>
                <a:latin typeface="Arial"/>
                <a:ea typeface="MS PGothic"/>
                <a:cs typeface="+mn-cs"/>
              </a:rPr>
              <a:t>Sept 2013 – 5 schools</a:t>
            </a:r>
          </a:p>
          <a:p>
            <a:r>
              <a:rPr lang="en-GB" dirty="0" smtClean="0">
                <a:solidFill>
                  <a:srgbClr val="000000"/>
                </a:solidFill>
                <a:latin typeface="Arial"/>
                <a:ea typeface="MS PGothic"/>
                <a:cs typeface="+mn-cs"/>
              </a:rPr>
              <a:t>Sept 2014 – 10 schools</a:t>
            </a:r>
          </a:p>
          <a:p>
            <a:r>
              <a:rPr lang="en-GB" dirty="0" smtClean="0">
                <a:solidFill>
                  <a:srgbClr val="000000"/>
                </a:solidFill>
                <a:latin typeface="Arial"/>
                <a:ea typeface="MS PGothic"/>
                <a:cs typeface="+mn-cs"/>
              </a:rPr>
              <a:t>Sept 2015 – 13 schools</a:t>
            </a:r>
            <a:endParaRPr lang="en-GB" dirty="0">
              <a:solidFill>
                <a:srgbClr val="000000"/>
              </a:solidFill>
              <a:latin typeface="Arial"/>
              <a:ea typeface="MS PGothic"/>
              <a:cs typeface="+mn-cs"/>
            </a:endParaRPr>
          </a:p>
        </p:txBody>
      </p:sp>
    </p:spTree>
    <p:extLst>
      <p:ext uri="{BB962C8B-B14F-4D97-AF65-F5344CB8AC3E}">
        <p14:creationId xmlns:p14="http://schemas.microsoft.com/office/powerpoint/2010/main" val="299159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000" b="1" kern="1200" dirty="0">
                <a:solidFill>
                  <a:srgbClr val="0689D8"/>
                </a:solidFill>
                <a:latin typeface="Samsung InterFace"/>
                <a:cs typeface="Samsung InterFace"/>
              </a:rPr>
              <a:t>Pupils’ technology access at </a:t>
            </a:r>
            <a:r>
              <a:rPr lang="en-CA" sz="3000" b="1" kern="1200" dirty="0" smtClean="0">
                <a:solidFill>
                  <a:srgbClr val="0689D8"/>
                </a:solidFill>
                <a:latin typeface="Samsung InterFace"/>
                <a:cs typeface="Samsung InterFace"/>
              </a:rPr>
              <a:t>home increased</a:t>
            </a:r>
            <a:r>
              <a:rPr lang="en-GB" sz="3000" b="1" kern="1200" dirty="0">
                <a:solidFill>
                  <a:srgbClr val="0689D8"/>
                </a:solidFill>
                <a:latin typeface="Samsung InterFace"/>
                <a:cs typeface="Samsung InterFace"/>
              </a:rPr>
              <a:t/>
            </a:r>
            <a:br>
              <a:rPr lang="en-GB" sz="3000" b="1" kern="1200" dirty="0">
                <a:solidFill>
                  <a:srgbClr val="0689D8"/>
                </a:solidFill>
                <a:latin typeface="Samsung InterFace"/>
                <a:cs typeface="Samsung InterFace"/>
              </a:rPr>
            </a:br>
            <a:endParaRPr lang="en-GB" sz="3000" b="1" kern="1200" dirty="0">
              <a:solidFill>
                <a:srgbClr val="0689D8"/>
              </a:solidFill>
              <a:latin typeface="Samsung InterFace"/>
              <a:cs typeface="Samsung InterFace"/>
            </a:endParaRPr>
          </a:p>
        </p:txBody>
      </p:sp>
      <p:sp>
        <p:nvSpPr>
          <p:cNvPr id="4" name="TextBox 3"/>
          <p:cNvSpPr txBox="1"/>
          <p:nvPr/>
        </p:nvSpPr>
        <p:spPr>
          <a:xfrm>
            <a:off x="1555655" y="1685285"/>
            <a:ext cx="2171700" cy="646331"/>
          </a:xfrm>
          <a:prstGeom prst="rect">
            <a:avLst/>
          </a:prstGeom>
          <a:noFill/>
        </p:spPr>
        <p:txBody>
          <a:bodyPr wrap="square" rtlCol="0">
            <a:spAutoFit/>
          </a:bodyPr>
          <a:lstStyle/>
          <a:p>
            <a:pPr algn="ctr" eaLnBrk="1" fontAlgn="auto" hangingPunct="1">
              <a:spcBef>
                <a:spcPts val="0"/>
              </a:spcBef>
              <a:spcAft>
                <a:spcPts val="0"/>
              </a:spcAft>
            </a:pPr>
            <a:r>
              <a:rPr lang="en-CA" sz="1800" dirty="0" smtClean="0">
                <a:solidFill>
                  <a:srgbClr val="000000"/>
                </a:solidFill>
                <a:latin typeface="Arial"/>
                <a:ea typeface="MS PGothic"/>
                <a:cs typeface="+mn-cs"/>
              </a:rPr>
              <a:t>Access to internet at home</a:t>
            </a:r>
            <a:endParaRPr lang="en-GB" sz="1800" dirty="0">
              <a:solidFill>
                <a:srgbClr val="000000"/>
              </a:solidFill>
              <a:latin typeface="Arial"/>
              <a:ea typeface="MS PGothic"/>
              <a:cs typeface="+mn-cs"/>
            </a:endParaRPr>
          </a:p>
        </p:txBody>
      </p:sp>
      <p:sp>
        <p:nvSpPr>
          <p:cNvPr id="5" name="TextBox 4"/>
          <p:cNvSpPr txBox="1"/>
          <p:nvPr/>
        </p:nvSpPr>
        <p:spPr>
          <a:xfrm>
            <a:off x="5060987" y="1685285"/>
            <a:ext cx="2590800" cy="646331"/>
          </a:xfrm>
          <a:prstGeom prst="rect">
            <a:avLst/>
          </a:prstGeom>
          <a:noFill/>
        </p:spPr>
        <p:txBody>
          <a:bodyPr wrap="square" rtlCol="0">
            <a:spAutoFit/>
          </a:bodyPr>
          <a:lstStyle/>
          <a:p>
            <a:pPr algn="ctr" eaLnBrk="1" fontAlgn="auto" hangingPunct="1">
              <a:spcBef>
                <a:spcPts val="0"/>
              </a:spcBef>
              <a:spcAft>
                <a:spcPts val="0"/>
              </a:spcAft>
            </a:pPr>
            <a:r>
              <a:rPr lang="en-CA" sz="1800" dirty="0" smtClean="0">
                <a:solidFill>
                  <a:srgbClr val="000000"/>
                </a:solidFill>
                <a:latin typeface="Arial"/>
                <a:ea typeface="MS PGothic"/>
                <a:cs typeface="+mn-cs"/>
              </a:rPr>
              <a:t>Use a digital device for schoolwork at home</a:t>
            </a:r>
            <a:endParaRPr lang="en-GB" sz="1800" dirty="0">
              <a:solidFill>
                <a:srgbClr val="000000"/>
              </a:solidFill>
              <a:latin typeface="Arial"/>
              <a:ea typeface="MS PGothic"/>
              <a:cs typeface="+mn-cs"/>
            </a:endParaRPr>
          </a:p>
        </p:txBody>
      </p:sp>
      <p:graphicFrame>
        <p:nvGraphicFramePr>
          <p:cNvPr id="6" name="Chart 5"/>
          <p:cNvGraphicFramePr/>
          <p:nvPr>
            <p:extLst>
              <p:ext uri="{D42A27DB-BD31-4B8C-83A1-F6EECF244321}">
                <p14:modId xmlns:p14="http://schemas.microsoft.com/office/powerpoint/2010/main" val="4102593526"/>
              </p:ext>
            </p:extLst>
          </p:nvPr>
        </p:nvGraphicFramePr>
        <p:xfrm>
          <a:off x="428027" y="2422684"/>
          <a:ext cx="4229100" cy="2349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457426805"/>
              </p:ext>
            </p:extLst>
          </p:nvPr>
        </p:nvGraphicFramePr>
        <p:xfrm>
          <a:off x="4288827" y="2422684"/>
          <a:ext cx="4229100" cy="23495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464776" y="2755900"/>
            <a:ext cx="308502" cy="400110"/>
          </a:xfrm>
          <a:prstGeom prst="rect">
            <a:avLst/>
          </a:prstGeom>
          <a:noFill/>
        </p:spPr>
        <p:txBody>
          <a:bodyPr wrap="square" rtlCol="0">
            <a:spAutoFit/>
          </a:bodyPr>
          <a:lstStyle/>
          <a:p>
            <a:r>
              <a:rPr lang="en-CA" dirty="0" smtClean="0"/>
              <a:t>*</a:t>
            </a:r>
            <a:endParaRPr lang="en-GB" dirty="0"/>
          </a:p>
        </p:txBody>
      </p:sp>
      <p:sp>
        <p:nvSpPr>
          <p:cNvPr id="9" name="Footer Placeholder 4"/>
          <p:cNvSpPr txBox="1">
            <a:spLocks/>
          </p:cNvSpPr>
          <p:nvPr/>
        </p:nvSpPr>
        <p:spPr>
          <a:xfrm>
            <a:off x="344821" y="6264357"/>
            <a:ext cx="4505876" cy="52880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0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0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0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a:lstStyle>
          <a:p>
            <a:pPr lvl="0"/>
            <a:r>
              <a:rPr lang="en-GB" sz="800" dirty="0"/>
              <a:t>Q. </a:t>
            </a:r>
            <a:r>
              <a:rPr lang="en-GB" sz="800" dirty="0" smtClean="0"/>
              <a:t>8 Do you have access to the internet at home? </a:t>
            </a:r>
          </a:p>
          <a:p>
            <a:pPr lvl="0"/>
            <a:r>
              <a:rPr lang="en-US" sz="800" dirty="0" smtClean="0"/>
              <a:t>Q</a:t>
            </a:r>
            <a:r>
              <a:rPr lang="en-US" sz="800" dirty="0"/>
              <a:t>. </a:t>
            </a:r>
            <a:r>
              <a:rPr lang="en-US" sz="800" dirty="0" smtClean="0"/>
              <a:t>10 </a:t>
            </a:r>
            <a:r>
              <a:rPr lang="en-CA" sz="800" dirty="0" smtClean="0"/>
              <a:t>do you use a computer, laptop or tablet for doing school work at home? </a:t>
            </a:r>
            <a:endParaRPr lang="en-GB" sz="800" dirty="0"/>
          </a:p>
          <a:p>
            <a:r>
              <a:rPr lang="en-US" sz="800" dirty="0">
                <a:solidFill>
                  <a:prstClr val="black"/>
                </a:solidFill>
              </a:rPr>
              <a:t>Base (Total Sample): Pupils (379 start of year) (248 end of </a:t>
            </a:r>
            <a:r>
              <a:rPr lang="en-US" sz="800" dirty="0" smtClean="0">
                <a:solidFill>
                  <a:prstClr val="black"/>
                </a:solidFill>
              </a:rPr>
              <a:t>year)</a:t>
            </a:r>
            <a:endParaRPr lang="en-US" sz="800" dirty="0">
              <a:solidFill>
                <a:prstClr val="black"/>
              </a:solidFill>
            </a:endParaRPr>
          </a:p>
        </p:txBody>
      </p:sp>
    </p:spTree>
    <p:extLst>
      <p:ext uri="{BB962C8B-B14F-4D97-AF65-F5344CB8AC3E}">
        <p14:creationId xmlns:p14="http://schemas.microsoft.com/office/powerpoint/2010/main" val="3871715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p:cNvGraphicFramePr>
          <p:nvPr>
            <p:extLst>
              <p:ext uri="{D42A27DB-BD31-4B8C-83A1-F6EECF244321}">
                <p14:modId xmlns:p14="http://schemas.microsoft.com/office/powerpoint/2010/main" val="110607769"/>
              </p:ext>
            </p:extLst>
          </p:nvPr>
        </p:nvGraphicFramePr>
        <p:xfrm>
          <a:off x="428436" y="1749425"/>
          <a:ext cx="8077200" cy="34417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913073" y="1429089"/>
            <a:ext cx="5245100" cy="369332"/>
          </a:xfrm>
          <a:prstGeom prst="rect">
            <a:avLst/>
          </a:prstGeom>
          <a:noFill/>
        </p:spPr>
        <p:txBody>
          <a:bodyPr wrap="square" rtlCol="0">
            <a:spAutoFit/>
          </a:bodyPr>
          <a:lstStyle/>
          <a:p>
            <a:pPr algn="ctr" eaLnBrk="1" fontAlgn="auto" hangingPunct="1">
              <a:spcBef>
                <a:spcPts val="0"/>
              </a:spcBef>
              <a:spcAft>
                <a:spcPts val="0"/>
              </a:spcAft>
            </a:pPr>
            <a:r>
              <a:rPr lang="en-CA" sz="1800" dirty="0" smtClean="0">
                <a:solidFill>
                  <a:srgbClr val="000000"/>
                </a:solidFill>
                <a:latin typeface="Arial"/>
                <a:ea typeface="MS PGothic"/>
                <a:cs typeface="+mn-cs"/>
              </a:rPr>
              <a:t>Pupils’ access to devices at home</a:t>
            </a:r>
            <a:endParaRPr lang="en-GB" sz="1800" dirty="0">
              <a:solidFill>
                <a:srgbClr val="000000"/>
              </a:solidFill>
              <a:latin typeface="Arial"/>
              <a:ea typeface="MS PGothic"/>
              <a:cs typeface="+mn-cs"/>
            </a:endParaRPr>
          </a:p>
        </p:txBody>
      </p:sp>
      <p:sp>
        <p:nvSpPr>
          <p:cNvPr id="6" name="TextBox 5"/>
          <p:cNvSpPr txBox="1"/>
          <p:nvPr/>
        </p:nvSpPr>
        <p:spPr>
          <a:xfrm>
            <a:off x="8075650" y="1943100"/>
            <a:ext cx="308502" cy="400110"/>
          </a:xfrm>
          <a:prstGeom prst="rect">
            <a:avLst/>
          </a:prstGeom>
          <a:noFill/>
        </p:spPr>
        <p:txBody>
          <a:bodyPr wrap="square" rtlCol="0">
            <a:spAutoFit/>
          </a:bodyPr>
          <a:lstStyle/>
          <a:p>
            <a:r>
              <a:rPr lang="en-CA" dirty="0" smtClean="0"/>
              <a:t>*</a:t>
            </a:r>
            <a:endParaRPr lang="en-GB" dirty="0"/>
          </a:p>
        </p:txBody>
      </p:sp>
      <p:sp>
        <p:nvSpPr>
          <p:cNvPr id="7" name="TextBox 6"/>
          <p:cNvSpPr txBox="1"/>
          <p:nvPr/>
        </p:nvSpPr>
        <p:spPr>
          <a:xfrm>
            <a:off x="7665548" y="2317690"/>
            <a:ext cx="308502" cy="400110"/>
          </a:xfrm>
          <a:prstGeom prst="rect">
            <a:avLst/>
          </a:prstGeom>
          <a:noFill/>
        </p:spPr>
        <p:txBody>
          <a:bodyPr wrap="square" rtlCol="0">
            <a:spAutoFit/>
          </a:bodyPr>
          <a:lstStyle/>
          <a:p>
            <a:r>
              <a:rPr lang="en-CA" dirty="0" smtClean="0"/>
              <a:t>*</a:t>
            </a:r>
            <a:endParaRPr lang="en-GB" dirty="0"/>
          </a:p>
        </p:txBody>
      </p:sp>
      <p:sp>
        <p:nvSpPr>
          <p:cNvPr id="8" name="TextBox 7"/>
          <p:cNvSpPr txBox="1"/>
          <p:nvPr/>
        </p:nvSpPr>
        <p:spPr>
          <a:xfrm>
            <a:off x="7204646" y="2660710"/>
            <a:ext cx="308502" cy="400110"/>
          </a:xfrm>
          <a:prstGeom prst="rect">
            <a:avLst/>
          </a:prstGeom>
          <a:noFill/>
        </p:spPr>
        <p:txBody>
          <a:bodyPr wrap="square" rtlCol="0">
            <a:spAutoFit/>
          </a:bodyPr>
          <a:lstStyle/>
          <a:p>
            <a:r>
              <a:rPr lang="en-CA" dirty="0" smtClean="0"/>
              <a:t>*</a:t>
            </a:r>
            <a:endParaRPr lang="en-GB" dirty="0"/>
          </a:p>
        </p:txBody>
      </p:sp>
      <p:sp>
        <p:nvSpPr>
          <p:cNvPr id="9" name="TextBox 8"/>
          <p:cNvSpPr txBox="1"/>
          <p:nvPr/>
        </p:nvSpPr>
        <p:spPr>
          <a:xfrm>
            <a:off x="6936095" y="3003730"/>
            <a:ext cx="308502" cy="400110"/>
          </a:xfrm>
          <a:prstGeom prst="rect">
            <a:avLst/>
          </a:prstGeom>
          <a:noFill/>
        </p:spPr>
        <p:txBody>
          <a:bodyPr wrap="square" rtlCol="0">
            <a:spAutoFit/>
          </a:bodyPr>
          <a:lstStyle/>
          <a:p>
            <a:r>
              <a:rPr lang="en-CA" dirty="0" smtClean="0"/>
              <a:t>*</a:t>
            </a:r>
            <a:endParaRPr lang="en-GB" dirty="0"/>
          </a:p>
        </p:txBody>
      </p:sp>
      <p:sp>
        <p:nvSpPr>
          <p:cNvPr id="10" name="TextBox 9"/>
          <p:cNvSpPr txBox="1"/>
          <p:nvPr/>
        </p:nvSpPr>
        <p:spPr>
          <a:xfrm>
            <a:off x="5752965" y="3354154"/>
            <a:ext cx="308502" cy="400110"/>
          </a:xfrm>
          <a:prstGeom prst="rect">
            <a:avLst/>
          </a:prstGeom>
          <a:noFill/>
        </p:spPr>
        <p:txBody>
          <a:bodyPr wrap="square" rtlCol="0">
            <a:spAutoFit/>
          </a:bodyPr>
          <a:lstStyle/>
          <a:p>
            <a:r>
              <a:rPr lang="en-CA" dirty="0" smtClean="0"/>
              <a:t>*</a:t>
            </a:r>
            <a:endParaRPr lang="en-GB" dirty="0"/>
          </a:p>
        </p:txBody>
      </p:sp>
      <p:sp>
        <p:nvSpPr>
          <p:cNvPr id="11" name="TextBox 10"/>
          <p:cNvSpPr txBox="1"/>
          <p:nvPr/>
        </p:nvSpPr>
        <p:spPr>
          <a:xfrm>
            <a:off x="5219565" y="3728864"/>
            <a:ext cx="308502" cy="400110"/>
          </a:xfrm>
          <a:prstGeom prst="rect">
            <a:avLst/>
          </a:prstGeom>
          <a:noFill/>
        </p:spPr>
        <p:txBody>
          <a:bodyPr wrap="square" rtlCol="0">
            <a:spAutoFit/>
          </a:bodyPr>
          <a:lstStyle/>
          <a:p>
            <a:r>
              <a:rPr lang="en-CA" dirty="0" smtClean="0"/>
              <a:t>*</a:t>
            </a:r>
            <a:endParaRPr lang="en-GB" dirty="0"/>
          </a:p>
        </p:txBody>
      </p:sp>
      <p:sp>
        <p:nvSpPr>
          <p:cNvPr id="12" name="TextBox 11"/>
          <p:cNvSpPr txBox="1"/>
          <p:nvPr/>
        </p:nvSpPr>
        <p:spPr>
          <a:xfrm>
            <a:off x="4012229" y="4065474"/>
            <a:ext cx="308502" cy="400110"/>
          </a:xfrm>
          <a:prstGeom prst="rect">
            <a:avLst/>
          </a:prstGeom>
          <a:noFill/>
        </p:spPr>
        <p:txBody>
          <a:bodyPr wrap="square" rtlCol="0">
            <a:spAutoFit/>
          </a:bodyPr>
          <a:lstStyle/>
          <a:p>
            <a:r>
              <a:rPr lang="en-CA" dirty="0" smtClean="0"/>
              <a:t>*</a:t>
            </a:r>
            <a:endParaRPr lang="en-GB" dirty="0"/>
          </a:p>
        </p:txBody>
      </p:sp>
      <p:sp>
        <p:nvSpPr>
          <p:cNvPr id="13" name="TextBox 12"/>
          <p:cNvSpPr txBox="1"/>
          <p:nvPr/>
        </p:nvSpPr>
        <p:spPr>
          <a:xfrm>
            <a:off x="3625676" y="4427484"/>
            <a:ext cx="308502" cy="400110"/>
          </a:xfrm>
          <a:prstGeom prst="rect">
            <a:avLst/>
          </a:prstGeom>
          <a:noFill/>
        </p:spPr>
        <p:txBody>
          <a:bodyPr wrap="square" rtlCol="0">
            <a:spAutoFit/>
          </a:bodyPr>
          <a:lstStyle/>
          <a:p>
            <a:r>
              <a:rPr lang="en-CA" dirty="0" smtClean="0"/>
              <a:t>*</a:t>
            </a:r>
            <a:endParaRPr lang="en-GB" dirty="0"/>
          </a:p>
        </p:txBody>
      </p:sp>
      <p:sp>
        <p:nvSpPr>
          <p:cNvPr id="14" name="Footer Placeholder 4"/>
          <p:cNvSpPr txBox="1">
            <a:spLocks/>
          </p:cNvSpPr>
          <p:nvPr/>
        </p:nvSpPr>
        <p:spPr>
          <a:xfrm>
            <a:off x="529632" y="6322022"/>
            <a:ext cx="3832775" cy="36370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0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0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0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a:lstStyle>
          <a:p>
            <a:pPr lvl="0"/>
            <a:r>
              <a:rPr lang="en-GB" sz="800" dirty="0" smtClean="0"/>
              <a:t>Q</a:t>
            </a:r>
            <a:r>
              <a:rPr lang="en-GB" sz="800" dirty="0"/>
              <a:t>. 9 </a:t>
            </a:r>
            <a:r>
              <a:rPr lang="en-US" sz="800" dirty="0"/>
              <a:t>Which of these devices are available for you to use easily at home?</a:t>
            </a:r>
          </a:p>
          <a:p>
            <a:r>
              <a:rPr lang="en-US" sz="800" dirty="0">
                <a:solidFill>
                  <a:prstClr val="black"/>
                </a:solidFill>
              </a:rPr>
              <a:t>Base (Total Sample): Pupils (379 start of year) (248 end of year)</a:t>
            </a:r>
          </a:p>
        </p:txBody>
      </p:sp>
      <p:sp>
        <p:nvSpPr>
          <p:cNvPr id="15" name="Title 3"/>
          <p:cNvSpPr txBox="1">
            <a:spLocks noGrp="1"/>
          </p:cNvSpPr>
          <p:nvPr>
            <p:ph type="title"/>
          </p:nvPr>
        </p:nvSpPr>
        <p:spPr>
          <a:prstGeom prst="rect">
            <a:avLst/>
          </a:prstGeom>
        </p:spPr>
        <p:txBody>
          <a:bodyPr vert="horz"/>
          <a:lstStyle>
            <a:lvl1pPr algn="l" rtl="0" eaLnBrk="1" fontAlgn="base" hangingPunct="1">
              <a:spcBef>
                <a:spcPct val="0"/>
              </a:spcBef>
              <a:spcAft>
                <a:spcPct val="0"/>
              </a:spcAft>
              <a:defRPr sz="2800" b="1" spc="-50">
                <a:solidFill>
                  <a:schemeClr val="tx2"/>
                </a:solidFill>
                <a:latin typeface="+mj-lt"/>
                <a:ea typeface="+mj-ea"/>
                <a:cs typeface="MS PGothic" charset="0"/>
              </a:defRPr>
            </a:lvl1pPr>
            <a:lvl2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2pPr>
            <a:lvl3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3pPr>
            <a:lvl4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4pPr>
            <a:lvl5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5pPr>
            <a:lvl6pPr marL="457200" algn="l" rtl="0" eaLnBrk="1" fontAlgn="base" hangingPunct="1">
              <a:spcBef>
                <a:spcPct val="0"/>
              </a:spcBef>
              <a:spcAft>
                <a:spcPct val="0"/>
              </a:spcAft>
              <a:defRPr sz="4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4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4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4000">
                <a:solidFill>
                  <a:schemeClr val="tx2"/>
                </a:solidFill>
                <a:latin typeface="Arial" pitchFamily="34" charset="0"/>
                <a:ea typeface="MS PGothic" pitchFamily="34" charset="-128"/>
              </a:defRPr>
            </a:lvl9pPr>
          </a:lstStyle>
          <a:p>
            <a:r>
              <a:rPr lang="en-CA" sz="3000" kern="1200" dirty="0">
                <a:solidFill>
                  <a:srgbClr val="0689D8"/>
                </a:solidFill>
                <a:latin typeface="Samsung InterFace"/>
                <a:cs typeface="Samsung InterFace"/>
              </a:rPr>
              <a:t>Pupils’ </a:t>
            </a:r>
            <a:r>
              <a:rPr lang="en-CA" sz="3000" kern="1200" dirty="0" smtClean="0">
                <a:solidFill>
                  <a:srgbClr val="0689D8"/>
                </a:solidFill>
                <a:latin typeface="Samsung InterFace"/>
                <a:cs typeface="Samsung InterFace"/>
              </a:rPr>
              <a:t>access to devices at home increased</a:t>
            </a:r>
            <a:endParaRPr lang="en-GB" sz="3000" kern="1200" dirty="0">
              <a:solidFill>
                <a:srgbClr val="0689D8"/>
              </a:solidFill>
              <a:latin typeface="Samsung InterFace"/>
              <a:cs typeface="Samsung InterFace"/>
            </a:endParaRPr>
          </a:p>
        </p:txBody>
      </p:sp>
    </p:spTree>
    <p:extLst>
      <p:ext uri="{BB962C8B-B14F-4D97-AF65-F5344CB8AC3E}">
        <p14:creationId xmlns:p14="http://schemas.microsoft.com/office/powerpoint/2010/main" val="233762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0961" y="1423642"/>
            <a:ext cx="6637601" cy="369332"/>
          </a:xfrm>
          <a:prstGeom prst="rect">
            <a:avLst/>
          </a:prstGeom>
          <a:noFill/>
        </p:spPr>
        <p:txBody>
          <a:bodyPr wrap="square" rtlCol="0">
            <a:spAutoFit/>
          </a:bodyPr>
          <a:lstStyle/>
          <a:p>
            <a:pPr algn="ctr" eaLnBrk="1" fontAlgn="auto" hangingPunct="1">
              <a:spcBef>
                <a:spcPts val="0"/>
              </a:spcBef>
              <a:spcAft>
                <a:spcPts val="0"/>
              </a:spcAft>
            </a:pPr>
            <a:r>
              <a:rPr lang="en-CA" sz="1800" dirty="0" smtClean="0">
                <a:solidFill>
                  <a:srgbClr val="000000"/>
                </a:solidFill>
                <a:latin typeface="Arial"/>
                <a:ea typeface="MS PGothic"/>
                <a:cs typeface="+mn-cs"/>
              </a:rPr>
              <a:t>Frequency of computer or tablet usage at school</a:t>
            </a:r>
            <a:endParaRPr lang="en-GB" sz="1800" dirty="0">
              <a:solidFill>
                <a:srgbClr val="000000"/>
              </a:solidFill>
              <a:latin typeface="Arial"/>
              <a:ea typeface="MS PGothic"/>
              <a:cs typeface="+mn-cs"/>
            </a:endParaRPr>
          </a:p>
        </p:txBody>
      </p:sp>
      <p:graphicFrame>
        <p:nvGraphicFramePr>
          <p:cNvPr id="5" name="Chart 4"/>
          <p:cNvGraphicFramePr/>
          <p:nvPr>
            <p:extLst>
              <p:ext uri="{D42A27DB-BD31-4B8C-83A1-F6EECF244321}">
                <p14:modId xmlns:p14="http://schemas.microsoft.com/office/powerpoint/2010/main" val="63308846"/>
              </p:ext>
            </p:extLst>
          </p:nvPr>
        </p:nvGraphicFramePr>
        <p:xfrm>
          <a:off x="576304" y="1803390"/>
          <a:ext cx="7975600" cy="429261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34544" y="2166639"/>
            <a:ext cx="2425700" cy="276999"/>
          </a:xfrm>
          <a:prstGeom prst="rect">
            <a:avLst/>
          </a:prstGeom>
          <a:noFill/>
        </p:spPr>
        <p:txBody>
          <a:bodyPr wrap="square" rtlCol="0">
            <a:spAutoFit/>
          </a:bodyPr>
          <a:lstStyle/>
          <a:p>
            <a:r>
              <a:rPr lang="en-CA" sz="1200" b="1" dirty="0" smtClean="0"/>
              <a:t>Searching the internet</a:t>
            </a:r>
            <a:endParaRPr lang="en-GB" sz="1200" b="1" dirty="0"/>
          </a:p>
        </p:txBody>
      </p:sp>
      <p:sp>
        <p:nvSpPr>
          <p:cNvPr id="7" name="TextBox 6"/>
          <p:cNvSpPr txBox="1"/>
          <p:nvPr/>
        </p:nvSpPr>
        <p:spPr>
          <a:xfrm>
            <a:off x="434544" y="4055966"/>
            <a:ext cx="2425700" cy="276999"/>
          </a:xfrm>
          <a:prstGeom prst="rect">
            <a:avLst/>
          </a:prstGeom>
          <a:noFill/>
        </p:spPr>
        <p:txBody>
          <a:bodyPr wrap="square" rtlCol="0">
            <a:spAutoFit/>
          </a:bodyPr>
          <a:lstStyle/>
          <a:p>
            <a:r>
              <a:rPr lang="en-CA" sz="1200" b="1" dirty="0" smtClean="0"/>
              <a:t>Writing</a:t>
            </a:r>
            <a:endParaRPr lang="en-GB" sz="1200" b="1" dirty="0"/>
          </a:p>
        </p:txBody>
      </p:sp>
      <p:sp>
        <p:nvSpPr>
          <p:cNvPr id="8" name="TextBox 7"/>
          <p:cNvSpPr txBox="1"/>
          <p:nvPr/>
        </p:nvSpPr>
        <p:spPr>
          <a:xfrm>
            <a:off x="434544" y="3175726"/>
            <a:ext cx="2425700" cy="276999"/>
          </a:xfrm>
          <a:prstGeom prst="rect">
            <a:avLst/>
          </a:prstGeom>
          <a:noFill/>
        </p:spPr>
        <p:txBody>
          <a:bodyPr wrap="square" rtlCol="0">
            <a:spAutoFit/>
          </a:bodyPr>
          <a:lstStyle/>
          <a:p>
            <a:r>
              <a:rPr lang="en-CA" sz="1200" b="1" dirty="0" smtClean="0"/>
              <a:t>Playing educational games</a:t>
            </a:r>
            <a:endParaRPr lang="en-GB" sz="1200" b="1" dirty="0"/>
          </a:p>
        </p:txBody>
      </p:sp>
      <p:sp>
        <p:nvSpPr>
          <p:cNvPr id="9" name="TextBox 8"/>
          <p:cNvSpPr txBox="1"/>
          <p:nvPr/>
        </p:nvSpPr>
        <p:spPr>
          <a:xfrm>
            <a:off x="434544" y="4846757"/>
            <a:ext cx="2120900" cy="461665"/>
          </a:xfrm>
          <a:prstGeom prst="rect">
            <a:avLst/>
          </a:prstGeom>
          <a:noFill/>
        </p:spPr>
        <p:txBody>
          <a:bodyPr wrap="square" rtlCol="0">
            <a:spAutoFit/>
          </a:bodyPr>
          <a:lstStyle/>
          <a:p>
            <a:r>
              <a:rPr lang="en-CA" sz="1200" b="1" dirty="0" smtClean="0"/>
              <a:t>Working on a project with other children</a:t>
            </a:r>
            <a:endParaRPr lang="en-GB" sz="1200" b="1" dirty="0"/>
          </a:p>
        </p:txBody>
      </p:sp>
      <p:sp>
        <p:nvSpPr>
          <p:cNvPr id="10" name="TextBox 9"/>
          <p:cNvSpPr txBox="1"/>
          <p:nvPr/>
        </p:nvSpPr>
        <p:spPr>
          <a:xfrm>
            <a:off x="5290615" y="2454157"/>
            <a:ext cx="308502" cy="400110"/>
          </a:xfrm>
          <a:prstGeom prst="rect">
            <a:avLst/>
          </a:prstGeom>
          <a:noFill/>
        </p:spPr>
        <p:txBody>
          <a:bodyPr wrap="square" rtlCol="0">
            <a:spAutoFit/>
          </a:bodyPr>
          <a:lstStyle/>
          <a:p>
            <a:r>
              <a:rPr lang="en-CA" dirty="0" smtClean="0"/>
              <a:t>*</a:t>
            </a:r>
            <a:endParaRPr lang="en-GB" dirty="0"/>
          </a:p>
        </p:txBody>
      </p:sp>
      <p:sp>
        <p:nvSpPr>
          <p:cNvPr id="11" name="TextBox 10"/>
          <p:cNvSpPr txBox="1"/>
          <p:nvPr/>
        </p:nvSpPr>
        <p:spPr>
          <a:xfrm>
            <a:off x="8223555" y="2443638"/>
            <a:ext cx="308502" cy="400110"/>
          </a:xfrm>
          <a:prstGeom prst="rect">
            <a:avLst/>
          </a:prstGeom>
          <a:noFill/>
        </p:spPr>
        <p:txBody>
          <a:bodyPr wrap="square" rtlCol="0">
            <a:spAutoFit/>
          </a:bodyPr>
          <a:lstStyle/>
          <a:p>
            <a:r>
              <a:rPr lang="en-CA" dirty="0" smtClean="0"/>
              <a:t>*</a:t>
            </a:r>
            <a:endParaRPr lang="en-GB" dirty="0"/>
          </a:p>
        </p:txBody>
      </p:sp>
      <p:sp>
        <p:nvSpPr>
          <p:cNvPr id="12" name="TextBox 11"/>
          <p:cNvSpPr txBox="1"/>
          <p:nvPr/>
        </p:nvSpPr>
        <p:spPr>
          <a:xfrm>
            <a:off x="7892264" y="2454157"/>
            <a:ext cx="308502" cy="400110"/>
          </a:xfrm>
          <a:prstGeom prst="rect">
            <a:avLst/>
          </a:prstGeom>
          <a:noFill/>
        </p:spPr>
        <p:txBody>
          <a:bodyPr wrap="square" rtlCol="0">
            <a:spAutoFit/>
          </a:bodyPr>
          <a:lstStyle/>
          <a:p>
            <a:r>
              <a:rPr lang="en-CA" dirty="0" smtClean="0"/>
              <a:t>*</a:t>
            </a:r>
            <a:endParaRPr lang="en-GB" dirty="0"/>
          </a:p>
        </p:txBody>
      </p:sp>
      <p:sp>
        <p:nvSpPr>
          <p:cNvPr id="13" name="TextBox 12"/>
          <p:cNvSpPr txBox="1"/>
          <p:nvPr/>
        </p:nvSpPr>
        <p:spPr>
          <a:xfrm>
            <a:off x="8175366" y="3368090"/>
            <a:ext cx="308502" cy="400110"/>
          </a:xfrm>
          <a:prstGeom prst="rect">
            <a:avLst/>
          </a:prstGeom>
          <a:noFill/>
        </p:spPr>
        <p:txBody>
          <a:bodyPr wrap="square" rtlCol="0">
            <a:spAutoFit/>
          </a:bodyPr>
          <a:lstStyle/>
          <a:p>
            <a:r>
              <a:rPr lang="en-CA" dirty="0" smtClean="0"/>
              <a:t>*</a:t>
            </a:r>
            <a:endParaRPr lang="en-GB" dirty="0"/>
          </a:p>
        </p:txBody>
      </p:sp>
      <p:sp>
        <p:nvSpPr>
          <p:cNvPr id="14" name="TextBox 13"/>
          <p:cNvSpPr txBox="1"/>
          <p:nvPr/>
        </p:nvSpPr>
        <p:spPr>
          <a:xfrm>
            <a:off x="4632066" y="4286442"/>
            <a:ext cx="308502" cy="400110"/>
          </a:xfrm>
          <a:prstGeom prst="rect">
            <a:avLst/>
          </a:prstGeom>
          <a:noFill/>
        </p:spPr>
        <p:txBody>
          <a:bodyPr wrap="square" rtlCol="0">
            <a:spAutoFit/>
          </a:bodyPr>
          <a:lstStyle/>
          <a:p>
            <a:r>
              <a:rPr lang="en-CA" dirty="0" smtClean="0"/>
              <a:t>*</a:t>
            </a:r>
            <a:endParaRPr lang="en-GB" dirty="0"/>
          </a:p>
        </p:txBody>
      </p:sp>
      <p:sp>
        <p:nvSpPr>
          <p:cNvPr id="15" name="TextBox 14"/>
          <p:cNvSpPr txBox="1"/>
          <p:nvPr/>
        </p:nvSpPr>
        <p:spPr>
          <a:xfrm>
            <a:off x="7360715" y="4294865"/>
            <a:ext cx="308502" cy="400110"/>
          </a:xfrm>
          <a:prstGeom prst="rect">
            <a:avLst/>
          </a:prstGeom>
          <a:noFill/>
        </p:spPr>
        <p:txBody>
          <a:bodyPr wrap="square" rtlCol="0">
            <a:spAutoFit/>
          </a:bodyPr>
          <a:lstStyle/>
          <a:p>
            <a:r>
              <a:rPr lang="en-CA" dirty="0" smtClean="0"/>
              <a:t>*</a:t>
            </a:r>
            <a:endParaRPr lang="en-GB" dirty="0"/>
          </a:p>
        </p:txBody>
      </p:sp>
      <p:sp>
        <p:nvSpPr>
          <p:cNvPr id="16" name="TextBox 15"/>
          <p:cNvSpPr txBox="1"/>
          <p:nvPr/>
        </p:nvSpPr>
        <p:spPr>
          <a:xfrm>
            <a:off x="4323564" y="5206822"/>
            <a:ext cx="308502" cy="400110"/>
          </a:xfrm>
          <a:prstGeom prst="rect">
            <a:avLst/>
          </a:prstGeom>
          <a:noFill/>
        </p:spPr>
        <p:txBody>
          <a:bodyPr wrap="square" rtlCol="0">
            <a:spAutoFit/>
          </a:bodyPr>
          <a:lstStyle/>
          <a:p>
            <a:r>
              <a:rPr lang="en-CA" dirty="0" smtClean="0"/>
              <a:t>*</a:t>
            </a:r>
            <a:endParaRPr lang="en-GB" dirty="0"/>
          </a:p>
        </p:txBody>
      </p:sp>
      <p:sp>
        <p:nvSpPr>
          <p:cNvPr id="17" name="TextBox 16"/>
          <p:cNvSpPr txBox="1"/>
          <p:nvPr/>
        </p:nvSpPr>
        <p:spPr>
          <a:xfrm>
            <a:off x="6152364" y="5219522"/>
            <a:ext cx="308502" cy="400110"/>
          </a:xfrm>
          <a:prstGeom prst="rect">
            <a:avLst/>
          </a:prstGeom>
          <a:noFill/>
        </p:spPr>
        <p:txBody>
          <a:bodyPr wrap="square" rtlCol="0">
            <a:spAutoFit/>
          </a:bodyPr>
          <a:lstStyle/>
          <a:p>
            <a:r>
              <a:rPr lang="en-CA" dirty="0" smtClean="0"/>
              <a:t>*</a:t>
            </a:r>
            <a:endParaRPr lang="en-GB" dirty="0"/>
          </a:p>
        </p:txBody>
      </p:sp>
      <p:sp>
        <p:nvSpPr>
          <p:cNvPr id="18" name="TextBox 17"/>
          <p:cNvSpPr txBox="1"/>
          <p:nvPr/>
        </p:nvSpPr>
        <p:spPr>
          <a:xfrm>
            <a:off x="7184766" y="5206822"/>
            <a:ext cx="308502" cy="400110"/>
          </a:xfrm>
          <a:prstGeom prst="rect">
            <a:avLst/>
          </a:prstGeom>
          <a:noFill/>
        </p:spPr>
        <p:txBody>
          <a:bodyPr wrap="square" rtlCol="0">
            <a:spAutoFit/>
          </a:bodyPr>
          <a:lstStyle/>
          <a:p>
            <a:r>
              <a:rPr lang="en-CA" dirty="0" smtClean="0"/>
              <a:t>*</a:t>
            </a:r>
            <a:endParaRPr lang="en-GB" dirty="0"/>
          </a:p>
        </p:txBody>
      </p:sp>
      <p:sp>
        <p:nvSpPr>
          <p:cNvPr id="19" name="TextBox 18"/>
          <p:cNvSpPr txBox="1"/>
          <p:nvPr/>
        </p:nvSpPr>
        <p:spPr>
          <a:xfrm>
            <a:off x="8006564" y="5219522"/>
            <a:ext cx="308502" cy="400110"/>
          </a:xfrm>
          <a:prstGeom prst="rect">
            <a:avLst/>
          </a:prstGeom>
          <a:noFill/>
        </p:spPr>
        <p:txBody>
          <a:bodyPr wrap="square" rtlCol="0">
            <a:spAutoFit/>
          </a:bodyPr>
          <a:lstStyle/>
          <a:p>
            <a:r>
              <a:rPr lang="en-CA" dirty="0" smtClean="0"/>
              <a:t>*</a:t>
            </a:r>
            <a:endParaRPr lang="en-GB" dirty="0"/>
          </a:p>
        </p:txBody>
      </p:sp>
      <p:sp>
        <p:nvSpPr>
          <p:cNvPr id="20" name="Footer Placeholder 4"/>
          <p:cNvSpPr txBox="1">
            <a:spLocks/>
          </p:cNvSpPr>
          <p:nvPr/>
        </p:nvSpPr>
        <p:spPr>
          <a:xfrm>
            <a:off x="1036800" y="6404400"/>
            <a:ext cx="4162976" cy="32560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0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0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0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a:lstStyle>
          <a:p>
            <a:r>
              <a:rPr lang="en-GB" sz="800" dirty="0" smtClean="0"/>
              <a:t>Q</a:t>
            </a:r>
            <a:r>
              <a:rPr lang="en-GB" sz="800" dirty="0"/>
              <a:t>. </a:t>
            </a:r>
            <a:r>
              <a:rPr lang="en-GB" sz="800" dirty="0" smtClean="0"/>
              <a:t>11 </a:t>
            </a:r>
            <a:r>
              <a:rPr lang="en-US" sz="800" dirty="0"/>
              <a:t>How often do you use a computer or tablet for each of these activities at school?</a:t>
            </a:r>
          </a:p>
          <a:p>
            <a:r>
              <a:rPr lang="en-US" sz="800" dirty="0">
                <a:solidFill>
                  <a:prstClr val="black"/>
                </a:solidFill>
              </a:rPr>
              <a:t>Base (Total Sample): Pupils (379 start of year) (248 end of year)</a:t>
            </a:r>
          </a:p>
        </p:txBody>
      </p:sp>
      <p:graphicFrame>
        <p:nvGraphicFramePr>
          <p:cNvPr id="21" name="Chart 20"/>
          <p:cNvGraphicFramePr/>
          <p:nvPr>
            <p:extLst>
              <p:ext uri="{D42A27DB-BD31-4B8C-83A1-F6EECF244321}">
                <p14:modId xmlns:p14="http://schemas.microsoft.com/office/powerpoint/2010/main" val="3083637391"/>
              </p:ext>
            </p:extLst>
          </p:nvPr>
        </p:nvGraphicFramePr>
        <p:xfrm>
          <a:off x="1097004" y="5589218"/>
          <a:ext cx="7975600" cy="4940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p:nvPr>
            <p:extLst>
              <p:ext uri="{D42A27DB-BD31-4B8C-83A1-F6EECF244321}">
                <p14:modId xmlns:p14="http://schemas.microsoft.com/office/powerpoint/2010/main" val="3298680369"/>
              </p:ext>
            </p:extLst>
          </p:nvPr>
        </p:nvGraphicFramePr>
        <p:xfrm>
          <a:off x="1097004" y="5848959"/>
          <a:ext cx="7975600" cy="494081"/>
        </p:xfrm>
        <a:graphic>
          <a:graphicData uri="http://schemas.openxmlformats.org/drawingml/2006/chart">
            <c:chart xmlns:c="http://schemas.openxmlformats.org/drawingml/2006/chart" xmlns:r="http://schemas.openxmlformats.org/officeDocument/2006/relationships" r:id="rId5"/>
          </a:graphicData>
        </a:graphic>
      </p:graphicFrame>
      <p:sp>
        <p:nvSpPr>
          <p:cNvPr id="23" name="Title 3"/>
          <p:cNvSpPr txBox="1">
            <a:spLocks noGrp="1"/>
          </p:cNvSpPr>
          <p:nvPr>
            <p:ph type="title"/>
          </p:nvPr>
        </p:nvSpPr>
        <p:spPr>
          <a:prstGeom prst="rect">
            <a:avLst/>
          </a:prstGeom>
        </p:spPr>
        <p:txBody>
          <a:bodyPr vert="horz"/>
          <a:lstStyle>
            <a:lvl1pPr algn="l" rtl="0" eaLnBrk="1" fontAlgn="base" hangingPunct="1">
              <a:spcBef>
                <a:spcPct val="0"/>
              </a:spcBef>
              <a:spcAft>
                <a:spcPct val="0"/>
              </a:spcAft>
              <a:defRPr sz="2800" b="1" spc="-50">
                <a:solidFill>
                  <a:schemeClr val="tx2"/>
                </a:solidFill>
                <a:latin typeface="+mj-lt"/>
                <a:ea typeface="+mj-ea"/>
                <a:cs typeface="MS PGothic" charset="0"/>
              </a:defRPr>
            </a:lvl1pPr>
            <a:lvl2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2pPr>
            <a:lvl3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3pPr>
            <a:lvl4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4pPr>
            <a:lvl5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5pPr>
            <a:lvl6pPr marL="457200" algn="l" rtl="0" eaLnBrk="1" fontAlgn="base" hangingPunct="1">
              <a:spcBef>
                <a:spcPct val="0"/>
              </a:spcBef>
              <a:spcAft>
                <a:spcPct val="0"/>
              </a:spcAft>
              <a:defRPr sz="4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4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4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4000">
                <a:solidFill>
                  <a:schemeClr val="tx2"/>
                </a:solidFill>
                <a:latin typeface="Arial" pitchFamily="34" charset="0"/>
                <a:ea typeface="MS PGothic" pitchFamily="34" charset="-128"/>
              </a:defRPr>
            </a:lvl9pPr>
          </a:lstStyle>
          <a:p>
            <a:r>
              <a:rPr lang="en-CA" sz="3000" dirty="0" smtClean="0">
                <a:solidFill>
                  <a:srgbClr val="0689D8"/>
                </a:solidFill>
                <a:latin typeface="Samsung InterFace"/>
                <a:cs typeface="Samsung InterFace"/>
              </a:rPr>
              <a:t>Increase in lesson </a:t>
            </a:r>
            <a:r>
              <a:rPr lang="en-CA" sz="3000" dirty="0">
                <a:solidFill>
                  <a:srgbClr val="0689D8"/>
                </a:solidFill>
                <a:latin typeface="Samsung InterFace"/>
                <a:cs typeface="Samsung InterFace"/>
              </a:rPr>
              <a:t>activities</a:t>
            </a:r>
            <a:endParaRPr lang="en-GB" sz="3000" dirty="0">
              <a:solidFill>
                <a:srgbClr val="0689D8"/>
              </a:solidFill>
              <a:latin typeface="Samsung InterFace"/>
              <a:cs typeface="Samsung InterFace"/>
            </a:endParaRPr>
          </a:p>
        </p:txBody>
      </p:sp>
    </p:spTree>
    <p:extLst>
      <p:ext uri="{BB962C8B-B14F-4D97-AF65-F5344CB8AC3E}">
        <p14:creationId xmlns:p14="http://schemas.microsoft.com/office/powerpoint/2010/main" val="3499858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4"/>
          <p:cNvSpPr txBox="1">
            <a:spLocks/>
          </p:cNvSpPr>
          <p:nvPr/>
        </p:nvSpPr>
        <p:spPr>
          <a:xfrm>
            <a:off x="1036800" y="6404400"/>
            <a:ext cx="4162976" cy="32560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0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0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0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a:lstStyle>
          <a:p>
            <a:r>
              <a:rPr lang="en-GB" sz="800" dirty="0" smtClean="0"/>
              <a:t>Q</a:t>
            </a:r>
            <a:r>
              <a:rPr lang="en-GB" sz="800" dirty="0"/>
              <a:t>. </a:t>
            </a:r>
            <a:r>
              <a:rPr lang="en-GB" sz="800" dirty="0" smtClean="0"/>
              <a:t>11 </a:t>
            </a:r>
            <a:r>
              <a:rPr lang="en-US" sz="800" dirty="0"/>
              <a:t>How often do you use a computer or tablet for each of these activities at school?</a:t>
            </a:r>
          </a:p>
          <a:p>
            <a:r>
              <a:rPr lang="en-US" sz="800" dirty="0">
                <a:solidFill>
                  <a:prstClr val="black"/>
                </a:solidFill>
              </a:rPr>
              <a:t>Base (Total Sample): Pupils (379 start of year) (248 end of year)</a:t>
            </a:r>
          </a:p>
        </p:txBody>
      </p:sp>
      <p:sp>
        <p:nvSpPr>
          <p:cNvPr id="11" name="TextBox 10"/>
          <p:cNvSpPr txBox="1"/>
          <p:nvPr/>
        </p:nvSpPr>
        <p:spPr>
          <a:xfrm>
            <a:off x="2074321" y="1376964"/>
            <a:ext cx="6250910" cy="369332"/>
          </a:xfrm>
          <a:prstGeom prst="rect">
            <a:avLst/>
          </a:prstGeom>
          <a:noFill/>
        </p:spPr>
        <p:txBody>
          <a:bodyPr wrap="square" rtlCol="0">
            <a:spAutoFit/>
          </a:bodyPr>
          <a:lstStyle/>
          <a:p>
            <a:pPr algn="ctr" eaLnBrk="1" fontAlgn="auto" hangingPunct="1">
              <a:spcBef>
                <a:spcPts val="0"/>
              </a:spcBef>
              <a:spcAft>
                <a:spcPts val="0"/>
              </a:spcAft>
            </a:pPr>
            <a:r>
              <a:rPr lang="en-CA" sz="1800" dirty="0" smtClean="0">
                <a:solidFill>
                  <a:srgbClr val="000000"/>
                </a:solidFill>
                <a:latin typeface="Arial"/>
                <a:ea typeface="MS PGothic"/>
                <a:cs typeface="+mn-cs"/>
              </a:rPr>
              <a:t>Frequency of computer or tablet usage at school</a:t>
            </a:r>
            <a:endParaRPr lang="en-GB" sz="1800" dirty="0">
              <a:solidFill>
                <a:srgbClr val="000000"/>
              </a:solidFill>
              <a:latin typeface="Arial"/>
              <a:ea typeface="MS PGothic"/>
              <a:cs typeface="+mn-cs"/>
            </a:endParaRPr>
          </a:p>
        </p:txBody>
      </p:sp>
      <p:graphicFrame>
        <p:nvGraphicFramePr>
          <p:cNvPr id="12" name="Chart 11"/>
          <p:cNvGraphicFramePr/>
          <p:nvPr>
            <p:extLst>
              <p:ext uri="{D42A27DB-BD31-4B8C-83A1-F6EECF244321}">
                <p14:modId xmlns:p14="http://schemas.microsoft.com/office/powerpoint/2010/main" val="2630051096"/>
              </p:ext>
            </p:extLst>
          </p:nvPr>
        </p:nvGraphicFramePr>
        <p:xfrm>
          <a:off x="222076" y="1803390"/>
          <a:ext cx="7974570" cy="430084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991266" y="2108285"/>
            <a:ext cx="1854200" cy="461665"/>
          </a:xfrm>
          <a:prstGeom prst="rect">
            <a:avLst/>
          </a:prstGeom>
          <a:noFill/>
        </p:spPr>
        <p:txBody>
          <a:bodyPr wrap="square" rtlCol="0">
            <a:spAutoFit/>
          </a:bodyPr>
          <a:lstStyle/>
          <a:p>
            <a:r>
              <a:rPr lang="en-CA" sz="1200" b="1" dirty="0" smtClean="0"/>
              <a:t>Presenting and explaining ideas</a:t>
            </a:r>
            <a:endParaRPr lang="en-GB" sz="1200" b="1" dirty="0"/>
          </a:p>
        </p:txBody>
      </p:sp>
      <p:sp>
        <p:nvSpPr>
          <p:cNvPr id="18" name="TextBox 17"/>
          <p:cNvSpPr txBox="1"/>
          <p:nvPr/>
        </p:nvSpPr>
        <p:spPr>
          <a:xfrm>
            <a:off x="991266" y="3173802"/>
            <a:ext cx="2120900" cy="276999"/>
          </a:xfrm>
          <a:prstGeom prst="rect">
            <a:avLst/>
          </a:prstGeom>
          <a:noFill/>
        </p:spPr>
        <p:txBody>
          <a:bodyPr wrap="square" rtlCol="0">
            <a:spAutoFit/>
          </a:bodyPr>
          <a:lstStyle/>
          <a:p>
            <a:r>
              <a:rPr lang="en-CA" sz="1200" b="1" dirty="0" smtClean="0"/>
              <a:t>Reading stories</a:t>
            </a:r>
            <a:endParaRPr lang="en-GB" sz="1200" b="1" dirty="0"/>
          </a:p>
        </p:txBody>
      </p:sp>
      <p:sp>
        <p:nvSpPr>
          <p:cNvPr id="19" name="TextBox 18"/>
          <p:cNvSpPr txBox="1"/>
          <p:nvPr/>
        </p:nvSpPr>
        <p:spPr>
          <a:xfrm>
            <a:off x="991266" y="4939031"/>
            <a:ext cx="2120900" cy="276999"/>
          </a:xfrm>
          <a:prstGeom prst="rect">
            <a:avLst/>
          </a:prstGeom>
          <a:noFill/>
        </p:spPr>
        <p:txBody>
          <a:bodyPr wrap="square" rtlCol="0">
            <a:spAutoFit/>
          </a:bodyPr>
          <a:lstStyle/>
          <a:p>
            <a:r>
              <a:rPr lang="en-CA" sz="1200" b="1" dirty="0" smtClean="0"/>
              <a:t>Writing code</a:t>
            </a:r>
            <a:endParaRPr lang="en-GB" sz="1200" b="1" dirty="0"/>
          </a:p>
        </p:txBody>
      </p:sp>
      <p:sp>
        <p:nvSpPr>
          <p:cNvPr id="20" name="TextBox 19"/>
          <p:cNvSpPr txBox="1"/>
          <p:nvPr/>
        </p:nvSpPr>
        <p:spPr>
          <a:xfrm>
            <a:off x="991266" y="4070427"/>
            <a:ext cx="2120900" cy="276999"/>
          </a:xfrm>
          <a:prstGeom prst="rect">
            <a:avLst/>
          </a:prstGeom>
          <a:noFill/>
        </p:spPr>
        <p:txBody>
          <a:bodyPr wrap="square" rtlCol="0">
            <a:spAutoFit/>
          </a:bodyPr>
          <a:lstStyle/>
          <a:p>
            <a:r>
              <a:rPr lang="en-CA" sz="1200" b="1" dirty="0" smtClean="0"/>
              <a:t>Drawing pictures</a:t>
            </a:r>
            <a:endParaRPr lang="en-GB" sz="1200" b="1" dirty="0"/>
          </a:p>
        </p:txBody>
      </p:sp>
      <p:sp>
        <p:nvSpPr>
          <p:cNvPr id="13" name="Title 3"/>
          <p:cNvSpPr txBox="1">
            <a:spLocks/>
          </p:cNvSpPr>
          <p:nvPr/>
        </p:nvSpPr>
        <p:spPr>
          <a:xfrm>
            <a:off x="222076" y="300156"/>
            <a:ext cx="8806594" cy="576064"/>
          </a:xfrm>
          <a:prstGeom prst="rect">
            <a:avLst/>
          </a:prstGeom>
        </p:spPr>
        <p:txBody>
          <a:bodyPr vert="horz"/>
          <a:lstStyle>
            <a:lvl1pPr algn="l" rtl="0" eaLnBrk="1" fontAlgn="base" hangingPunct="1">
              <a:spcBef>
                <a:spcPct val="0"/>
              </a:spcBef>
              <a:spcAft>
                <a:spcPct val="0"/>
              </a:spcAft>
              <a:defRPr sz="2800" b="1" spc="-50">
                <a:solidFill>
                  <a:schemeClr val="tx2"/>
                </a:solidFill>
                <a:latin typeface="+mj-lt"/>
                <a:ea typeface="+mj-ea"/>
                <a:cs typeface="MS PGothic" charset="0"/>
              </a:defRPr>
            </a:lvl1pPr>
            <a:lvl2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2pPr>
            <a:lvl3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3pPr>
            <a:lvl4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4pPr>
            <a:lvl5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5pPr>
            <a:lvl6pPr marL="457200" algn="l" rtl="0" eaLnBrk="1" fontAlgn="base" hangingPunct="1">
              <a:spcBef>
                <a:spcPct val="0"/>
              </a:spcBef>
              <a:spcAft>
                <a:spcPct val="0"/>
              </a:spcAft>
              <a:defRPr sz="4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4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4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4000">
                <a:solidFill>
                  <a:schemeClr val="tx2"/>
                </a:solidFill>
                <a:latin typeface="Arial" pitchFamily="34" charset="0"/>
                <a:ea typeface="MS PGothic" pitchFamily="34" charset="-128"/>
              </a:defRPr>
            </a:lvl9pPr>
          </a:lstStyle>
          <a:p>
            <a:r>
              <a:rPr lang="en-CA" dirty="0">
                <a:solidFill>
                  <a:srgbClr val="0689D8"/>
                </a:solidFill>
                <a:latin typeface="Samsung InterFace"/>
                <a:cs typeface="Samsung InterFace"/>
              </a:rPr>
              <a:t>Increase in lesson </a:t>
            </a:r>
            <a:r>
              <a:rPr lang="en-CA" dirty="0" smtClean="0">
                <a:solidFill>
                  <a:srgbClr val="0689D8"/>
                </a:solidFill>
                <a:latin typeface="Samsung InterFace"/>
                <a:cs typeface="Samsung InterFace"/>
              </a:rPr>
              <a:t>activities, including higher order thinking skills</a:t>
            </a:r>
            <a:endParaRPr lang="en-GB" dirty="0"/>
          </a:p>
        </p:txBody>
      </p:sp>
      <p:sp>
        <p:nvSpPr>
          <p:cNvPr id="14" name="TextBox 13"/>
          <p:cNvSpPr txBox="1"/>
          <p:nvPr/>
        </p:nvSpPr>
        <p:spPr>
          <a:xfrm>
            <a:off x="6100800" y="2446631"/>
            <a:ext cx="308502" cy="400110"/>
          </a:xfrm>
          <a:prstGeom prst="rect">
            <a:avLst/>
          </a:prstGeom>
          <a:noFill/>
        </p:spPr>
        <p:txBody>
          <a:bodyPr wrap="square" rtlCol="0">
            <a:spAutoFit/>
          </a:bodyPr>
          <a:lstStyle/>
          <a:p>
            <a:r>
              <a:rPr lang="en-CA" dirty="0" smtClean="0"/>
              <a:t>*</a:t>
            </a:r>
            <a:endParaRPr lang="en-GB" dirty="0"/>
          </a:p>
        </p:txBody>
      </p:sp>
      <p:sp>
        <p:nvSpPr>
          <p:cNvPr id="15" name="TextBox 14"/>
          <p:cNvSpPr txBox="1"/>
          <p:nvPr/>
        </p:nvSpPr>
        <p:spPr>
          <a:xfrm>
            <a:off x="7053300" y="2446631"/>
            <a:ext cx="308502" cy="400110"/>
          </a:xfrm>
          <a:prstGeom prst="rect">
            <a:avLst/>
          </a:prstGeom>
          <a:noFill/>
        </p:spPr>
        <p:txBody>
          <a:bodyPr wrap="square" rtlCol="0">
            <a:spAutoFit/>
          </a:bodyPr>
          <a:lstStyle/>
          <a:p>
            <a:r>
              <a:rPr lang="en-CA" dirty="0" smtClean="0"/>
              <a:t>*</a:t>
            </a:r>
            <a:endParaRPr lang="en-GB" dirty="0"/>
          </a:p>
        </p:txBody>
      </p:sp>
      <p:sp>
        <p:nvSpPr>
          <p:cNvPr id="17" name="TextBox 16"/>
          <p:cNvSpPr txBox="1"/>
          <p:nvPr/>
        </p:nvSpPr>
        <p:spPr>
          <a:xfrm>
            <a:off x="5364200" y="3361901"/>
            <a:ext cx="308502" cy="400110"/>
          </a:xfrm>
          <a:prstGeom prst="rect">
            <a:avLst/>
          </a:prstGeom>
          <a:noFill/>
        </p:spPr>
        <p:txBody>
          <a:bodyPr wrap="square" rtlCol="0">
            <a:spAutoFit/>
          </a:bodyPr>
          <a:lstStyle/>
          <a:p>
            <a:r>
              <a:rPr lang="en-CA" dirty="0" smtClean="0"/>
              <a:t>*</a:t>
            </a:r>
            <a:endParaRPr lang="en-GB" dirty="0"/>
          </a:p>
        </p:txBody>
      </p:sp>
      <p:sp>
        <p:nvSpPr>
          <p:cNvPr id="25" name="TextBox 24"/>
          <p:cNvSpPr txBox="1"/>
          <p:nvPr/>
        </p:nvSpPr>
        <p:spPr>
          <a:xfrm>
            <a:off x="4074623" y="4296626"/>
            <a:ext cx="308502" cy="400110"/>
          </a:xfrm>
          <a:prstGeom prst="rect">
            <a:avLst/>
          </a:prstGeom>
          <a:noFill/>
        </p:spPr>
        <p:txBody>
          <a:bodyPr wrap="square" rtlCol="0">
            <a:spAutoFit/>
          </a:bodyPr>
          <a:lstStyle/>
          <a:p>
            <a:r>
              <a:rPr lang="en-CA" dirty="0" smtClean="0"/>
              <a:t>*</a:t>
            </a:r>
            <a:endParaRPr lang="en-GB" dirty="0"/>
          </a:p>
        </p:txBody>
      </p:sp>
      <p:sp>
        <p:nvSpPr>
          <p:cNvPr id="26" name="TextBox 25"/>
          <p:cNvSpPr txBox="1"/>
          <p:nvPr/>
        </p:nvSpPr>
        <p:spPr>
          <a:xfrm>
            <a:off x="6706698" y="4300652"/>
            <a:ext cx="308502" cy="400110"/>
          </a:xfrm>
          <a:prstGeom prst="rect">
            <a:avLst/>
          </a:prstGeom>
          <a:noFill/>
        </p:spPr>
        <p:txBody>
          <a:bodyPr wrap="square" rtlCol="0">
            <a:spAutoFit/>
          </a:bodyPr>
          <a:lstStyle/>
          <a:p>
            <a:r>
              <a:rPr lang="en-CA" dirty="0" smtClean="0"/>
              <a:t>*</a:t>
            </a:r>
            <a:endParaRPr lang="en-GB" dirty="0"/>
          </a:p>
        </p:txBody>
      </p:sp>
      <p:sp>
        <p:nvSpPr>
          <p:cNvPr id="27" name="TextBox 26"/>
          <p:cNvSpPr txBox="1"/>
          <p:nvPr/>
        </p:nvSpPr>
        <p:spPr>
          <a:xfrm>
            <a:off x="5326100" y="5228730"/>
            <a:ext cx="308502" cy="400110"/>
          </a:xfrm>
          <a:prstGeom prst="rect">
            <a:avLst/>
          </a:prstGeom>
          <a:noFill/>
        </p:spPr>
        <p:txBody>
          <a:bodyPr wrap="square" rtlCol="0">
            <a:spAutoFit/>
          </a:bodyPr>
          <a:lstStyle/>
          <a:p>
            <a:r>
              <a:rPr lang="en-CA" dirty="0" smtClean="0"/>
              <a:t>*</a:t>
            </a:r>
            <a:endParaRPr lang="en-GB" dirty="0"/>
          </a:p>
        </p:txBody>
      </p:sp>
      <p:graphicFrame>
        <p:nvGraphicFramePr>
          <p:cNvPr id="28" name="Chart 27"/>
          <p:cNvGraphicFramePr/>
          <p:nvPr>
            <p:extLst>
              <p:ext uri="{D42A27DB-BD31-4B8C-83A1-F6EECF244321}">
                <p14:modId xmlns:p14="http://schemas.microsoft.com/office/powerpoint/2010/main" val="3199148065"/>
              </p:ext>
            </p:extLst>
          </p:nvPr>
        </p:nvGraphicFramePr>
        <p:xfrm>
          <a:off x="1401800" y="5589218"/>
          <a:ext cx="7975600" cy="4940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p:cNvGraphicFramePr/>
          <p:nvPr>
            <p:extLst>
              <p:ext uri="{D42A27DB-BD31-4B8C-83A1-F6EECF244321}">
                <p14:modId xmlns:p14="http://schemas.microsoft.com/office/powerpoint/2010/main" val="2244273142"/>
              </p:ext>
            </p:extLst>
          </p:nvPr>
        </p:nvGraphicFramePr>
        <p:xfrm>
          <a:off x="1401800" y="5848959"/>
          <a:ext cx="7975600" cy="4940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7744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442782" y="404664"/>
            <a:ext cx="8244018" cy="576064"/>
          </a:xfrm>
          <a:prstGeom prst="rect">
            <a:avLst/>
          </a:prstGeom>
        </p:spPr>
        <p:txBody>
          <a:bodyPr vert="horz"/>
          <a:lstStyle>
            <a:lvl1pPr algn="l" rtl="0" eaLnBrk="1" fontAlgn="base" hangingPunct="1">
              <a:spcBef>
                <a:spcPct val="0"/>
              </a:spcBef>
              <a:spcAft>
                <a:spcPct val="0"/>
              </a:spcAft>
              <a:defRPr sz="2800" b="1" spc="-50">
                <a:solidFill>
                  <a:schemeClr val="tx2"/>
                </a:solidFill>
                <a:latin typeface="+mj-lt"/>
                <a:ea typeface="+mj-ea"/>
                <a:cs typeface="MS PGothic" charset="0"/>
              </a:defRPr>
            </a:lvl1pPr>
            <a:lvl2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2pPr>
            <a:lvl3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3pPr>
            <a:lvl4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4pPr>
            <a:lvl5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5pPr>
            <a:lvl6pPr marL="457200" algn="l" rtl="0" eaLnBrk="1" fontAlgn="base" hangingPunct="1">
              <a:spcBef>
                <a:spcPct val="0"/>
              </a:spcBef>
              <a:spcAft>
                <a:spcPct val="0"/>
              </a:spcAft>
              <a:defRPr sz="4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4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4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4000">
                <a:solidFill>
                  <a:schemeClr val="tx2"/>
                </a:solidFill>
                <a:latin typeface="Arial" pitchFamily="34" charset="0"/>
                <a:ea typeface="MS PGothic" pitchFamily="34" charset="-128"/>
              </a:defRPr>
            </a:lvl9pPr>
          </a:lstStyle>
          <a:p>
            <a:r>
              <a:rPr lang="en-CA" dirty="0">
                <a:solidFill>
                  <a:srgbClr val="0689D8"/>
                </a:solidFill>
                <a:latin typeface="Samsung InterFace"/>
                <a:cs typeface="Samsung InterFace"/>
              </a:rPr>
              <a:t>Digital literacy improved</a:t>
            </a:r>
            <a:endParaRPr lang="en-GB" dirty="0">
              <a:solidFill>
                <a:srgbClr val="0689D8"/>
              </a:solidFill>
              <a:latin typeface="Samsung InterFace"/>
              <a:cs typeface="Samsung InterFace"/>
            </a:endParaRPr>
          </a:p>
        </p:txBody>
      </p:sp>
      <p:sp>
        <p:nvSpPr>
          <p:cNvPr id="21" name="Footer Placeholder 4"/>
          <p:cNvSpPr txBox="1">
            <a:spLocks/>
          </p:cNvSpPr>
          <p:nvPr/>
        </p:nvSpPr>
        <p:spPr>
          <a:xfrm>
            <a:off x="1036800" y="6404400"/>
            <a:ext cx="4505876" cy="38910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0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0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0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a:lstStyle>
          <a:p>
            <a:r>
              <a:rPr lang="en-GB" sz="800" dirty="0" smtClean="0"/>
              <a:t>Q</a:t>
            </a:r>
            <a:r>
              <a:rPr lang="en-GB" sz="800" dirty="0"/>
              <a:t>. </a:t>
            </a:r>
            <a:r>
              <a:rPr lang="en-GB" sz="800" dirty="0" smtClean="0"/>
              <a:t>12 </a:t>
            </a:r>
            <a:r>
              <a:rPr lang="en-US" sz="800" dirty="0"/>
              <a:t>Do you find it easy or difficult to do the following tasks on a computer?</a:t>
            </a:r>
            <a:endParaRPr lang="en-GB" sz="800" dirty="0"/>
          </a:p>
          <a:p>
            <a:r>
              <a:rPr lang="en-US" sz="800" dirty="0">
                <a:solidFill>
                  <a:prstClr val="black"/>
                </a:solidFill>
              </a:rPr>
              <a:t>Base (Total Sample): Pupils (379 start of year) (248 end of year)</a:t>
            </a:r>
          </a:p>
        </p:txBody>
      </p:sp>
      <p:graphicFrame>
        <p:nvGraphicFramePr>
          <p:cNvPr id="11" name="Chart 10"/>
          <p:cNvGraphicFramePr/>
          <p:nvPr>
            <p:extLst>
              <p:ext uri="{D42A27DB-BD31-4B8C-83A1-F6EECF244321}">
                <p14:modId xmlns:p14="http://schemas.microsoft.com/office/powerpoint/2010/main" val="3614834261"/>
              </p:ext>
            </p:extLst>
          </p:nvPr>
        </p:nvGraphicFramePr>
        <p:xfrm>
          <a:off x="442782" y="1811883"/>
          <a:ext cx="7874000" cy="379401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449206" y="1442551"/>
            <a:ext cx="5245100" cy="338554"/>
          </a:xfrm>
          <a:prstGeom prst="rect">
            <a:avLst/>
          </a:prstGeom>
          <a:noFill/>
        </p:spPr>
        <p:txBody>
          <a:bodyPr wrap="square" rtlCol="0">
            <a:spAutoFit/>
          </a:bodyPr>
          <a:lstStyle/>
          <a:p>
            <a:pPr algn="ctr" eaLnBrk="1" fontAlgn="auto" hangingPunct="1">
              <a:spcBef>
                <a:spcPts val="0"/>
              </a:spcBef>
              <a:spcAft>
                <a:spcPts val="0"/>
              </a:spcAft>
            </a:pPr>
            <a:r>
              <a:rPr lang="en-CA" sz="1600" dirty="0" smtClean="0">
                <a:solidFill>
                  <a:srgbClr val="000000"/>
                </a:solidFill>
                <a:latin typeface="Arial"/>
                <a:ea typeface="MS PGothic"/>
                <a:cs typeface="+mn-cs"/>
              </a:rPr>
              <a:t>Ease of doing tasks on a computer</a:t>
            </a:r>
            <a:endParaRPr lang="en-GB" sz="1600" dirty="0">
              <a:solidFill>
                <a:srgbClr val="000000"/>
              </a:solidFill>
              <a:latin typeface="Arial"/>
              <a:ea typeface="MS PGothic"/>
              <a:cs typeface="+mn-cs"/>
            </a:endParaRPr>
          </a:p>
        </p:txBody>
      </p:sp>
      <p:sp>
        <p:nvSpPr>
          <p:cNvPr id="10" name="TextBox 9"/>
          <p:cNvSpPr txBox="1"/>
          <p:nvPr/>
        </p:nvSpPr>
        <p:spPr>
          <a:xfrm>
            <a:off x="1065082" y="1811883"/>
            <a:ext cx="308502" cy="400110"/>
          </a:xfrm>
          <a:prstGeom prst="rect">
            <a:avLst/>
          </a:prstGeom>
          <a:noFill/>
        </p:spPr>
        <p:txBody>
          <a:bodyPr wrap="square" rtlCol="0">
            <a:spAutoFit/>
          </a:bodyPr>
          <a:lstStyle/>
          <a:p>
            <a:r>
              <a:rPr lang="en-CA" dirty="0" smtClean="0"/>
              <a:t>*</a:t>
            </a:r>
            <a:endParaRPr lang="en-GB" dirty="0"/>
          </a:p>
        </p:txBody>
      </p:sp>
      <p:sp>
        <p:nvSpPr>
          <p:cNvPr id="13" name="TextBox 12"/>
          <p:cNvSpPr txBox="1"/>
          <p:nvPr/>
        </p:nvSpPr>
        <p:spPr>
          <a:xfrm>
            <a:off x="1935613" y="1873596"/>
            <a:ext cx="308502" cy="400110"/>
          </a:xfrm>
          <a:prstGeom prst="rect">
            <a:avLst/>
          </a:prstGeom>
          <a:noFill/>
        </p:spPr>
        <p:txBody>
          <a:bodyPr wrap="square" rtlCol="0">
            <a:spAutoFit/>
          </a:bodyPr>
          <a:lstStyle/>
          <a:p>
            <a:r>
              <a:rPr lang="en-CA" dirty="0" smtClean="0"/>
              <a:t>*</a:t>
            </a:r>
            <a:endParaRPr lang="en-GB" dirty="0"/>
          </a:p>
        </p:txBody>
      </p:sp>
      <p:sp>
        <p:nvSpPr>
          <p:cNvPr id="14" name="TextBox 13"/>
          <p:cNvSpPr txBox="1"/>
          <p:nvPr/>
        </p:nvSpPr>
        <p:spPr>
          <a:xfrm>
            <a:off x="4495933" y="2111751"/>
            <a:ext cx="308502" cy="400110"/>
          </a:xfrm>
          <a:prstGeom prst="rect">
            <a:avLst/>
          </a:prstGeom>
          <a:noFill/>
        </p:spPr>
        <p:txBody>
          <a:bodyPr wrap="square" rtlCol="0">
            <a:spAutoFit/>
          </a:bodyPr>
          <a:lstStyle/>
          <a:p>
            <a:r>
              <a:rPr lang="en-CA" dirty="0" smtClean="0"/>
              <a:t>*</a:t>
            </a:r>
            <a:endParaRPr lang="en-GB" dirty="0"/>
          </a:p>
        </p:txBody>
      </p:sp>
      <p:sp>
        <p:nvSpPr>
          <p:cNvPr id="15" name="TextBox 14"/>
          <p:cNvSpPr txBox="1"/>
          <p:nvPr/>
        </p:nvSpPr>
        <p:spPr>
          <a:xfrm>
            <a:off x="6183182" y="2588313"/>
            <a:ext cx="308502" cy="400110"/>
          </a:xfrm>
          <a:prstGeom prst="rect">
            <a:avLst/>
          </a:prstGeom>
          <a:noFill/>
        </p:spPr>
        <p:txBody>
          <a:bodyPr wrap="square" rtlCol="0">
            <a:spAutoFit/>
          </a:bodyPr>
          <a:lstStyle/>
          <a:p>
            <a:r>
              <a:rPr lang="en-CA" dirty="0" smtClean="0"/>
              <a:t>*</a:t>
            </a:r>
            <a:endParaRPr lang="en-GB" dirty="0"/>
          </a:p>
        </p:txBody>
      </p:sp>
      <p:sp>
        <p:nvSpPr>
          <p:cNvPr id="16" name="TextBox 15"/>
          <p:cNvSpPr txBox="1"/>
          <p:nvPr/>
        </p:nvSpPr>
        <p:spPr>
          <a:xfrm>
            <a:off x="7046782" y="2588313"/>
            <a:ext cx="308502" cy="400110"/>
          </a:xfrm>
          <a:prstGeom prst="rect">
            <a:avLst/>
          </a:prstGeom>
          <a:noFill/>
        </p:spPr>
        <p:txBody>
          <a:bodyPr wrap="square" rtlCol="0">
            <a:spAutoFit/>
          </a:bodyPr>
          <a:lstStyle/>
          <a:p>
            <a:r>
              <a:rPr lang="en-CA" dirty="0" smtClean="0"/>
              <a:t>*</a:t>
            </a:r>
            <a:endParaRPr lang="en-GB" dirty="0"/>
          </a:p>
        </p:txBody>
      </p:sp>
    </p:spTree>
    <p:extLst>
      <p:ext uri="{BB962C8B-B14F-4D97-AF65-F5344CB8AC3E}">
        <p14:creationId xmlns:p14="http://schemas.microsoft.com/office/powerpoint/2010/main" val="1868759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365551" y="404664"/>
            <a:ext cx="8321249" cy="576064"/>
          </a:xfrm>
          <a:prstGeom prst="rect">
            <a:avLst/>
          </a:prstGeom>
        </p:spPr>
        <p:txBody>
          <a:bodyPr vert="horz"/>
          <a:lstStyle>
            <a:lvl1pPr algn="l" rtl="0" eaLnBrk="1" fontAlgn="base" hangingPunct="1">
              <a:spcBef>
                <a:spcPct val="0"/>
              </a:spcBef>
              <a:spcAft>
                <a:spcPct val="0"/>
              </a:spcAft>
              <a:defRPr sz="2800" b="1" spc="-50">
                <a:solidFill>
                  <a:schemeClr val="tx2"/>
                </a:solidFill>
                <a:latin typeface="+mj-lt"/>
                <a:ea typeface="+mj-ea"/>
                <a:cs typeface="MS PGothic" charset="0"/>
              </a:defRPr>
            </a:lvl1pPr>
            <a:lvl2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2pPr>
            <a:lvl3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3pPr>
            <a:lvl4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4pPr>
            <a:lvl5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5pPr>
            <a:lvl6pPr marL="457200" algn="l" rtl="0" eaLnBrk="1" fontAlgn="base" hangingPunct="1">
              <a:spcBef>
                <a:spcPct val="0"/>
              </a:spcBef>
              <a:spcAft>
                <a:spcPct val="0"/>
              </a:spcAft>
              <a:defRPr sz="4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4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4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4000">
                <a:solidFill>
                  <a:schemeClr val="tx2"/>
                </a:solidFill>
                <a:latin typeface="Arial" pitchFamily="34" charset="0"/>
                <a:ea typeface="MS PGothic" pitchFamily="34" charset="-128"/>
              </a:defRPr>
            </a:lvl9pPr>
          </a:lstStyle>
          <a:p>
            <a:r>
              <a:rPr lang="en-CA" dirty="0" smtClean="0">
                <a:solidFill>
                  <a:srgbClr val="0689D8"/>
                </a:solidFill>
                <a:latin typeface="Samsung InterFace"/>
                <a:cs typeface="Samsung InterFace"/>
              </a:rPr>
              <a:t>Samsung </a:t>
            </a:r>
            <a:r>
              <a:rPr lang="en-CA" dirty="0">
                <a:solidFill>
                  <a:srgbClr val="0689D8"/>
                </a:solidFill>
                <a:latin typeface="Samsung InterFace"/>
                <a:cs typeface="Samsung InterFace"/>
              </a:rPr>
              <a:t>Digital Classroom supported pupils’ learning</a:t>
            </a:r>
            <a:endParaRPr lang="en-GB" dirty="0">
              <a:solidFill>
                <a:srgbClr val="0689D8"/>
              </a:solidFill>
              <a:latin typeface="Samsung InterFace"/>
              <a:cs typeface="Samsung InterFace"/>
            </a:endParaRPr>
          </a:p>
        </p:txBody>
      </p:sp>
      <p:sp>
        <p:nvSpPr>
          <p:cNvPr id="21" name="Footer Placeholder 4"/>
          <p:cNvSpPr txBox="1">
            <a:spLocks/>
          </p:cNvSpPr>
          <p:nvPr/>
        </p:nvSpPr>
        <p:spPr>
          <a:xfrm>
            <a:off x="1036800" y="6235700"/>
            <a:ext cx="4505876" cy="63040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0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0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0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a:lstStyle>
          <a:p>
            <a:r>
              <a:rPr lang="en-CA" sz="800" dirty="0" smtClean="0"/>
              <a:t>*Note: This question used the term ‘computer’ at start of year survey and ‘Samsung equipment’ was used for the end of year survey </a:t>
            </a:r>
            <a:endParaRPr lang="en-GB" sz="800" dirty="0" smtClean="0"/>
          </a:p>
          <a:p>
            <a:r>
              <a:rPr lang="en-GB" sz="800" dirty="0" smtClean="0"/>
              <a:t>Q</a:t>
            </a:r>
            <a:r>
              <a:rPr lang="en-GB" sz="800" dirty="0"/>
              <a:t>. </a:t>
            </a:r>
            <a:r>
              <a:rPr lang="en-GB" sz="800" dirty="0" smtClean="0"/>
              <a:t>21 </a:t>
            </a:r>
            <a:r>
              <a:rPr lang="en-US" sz="800" dirty="0"/>
              <a:t>How helpful do you find the Samsung equipment when doing the following activities</a:t>
            </a:r>
            <a:r>
              <a:rPr lang="en-US" sz="800" dirty="0" smtClean="0"/>
              <a:t>?</a:t>
            </a:r>
            <a:endParaRPr lang="en-US" sz="800" dirty="0"/>
          </a:p>
          <a:p>
            <a:r>
              <a:rPr lang="en-US" sz="800" dirty="0">
                <a:solidFill>
                  <a:prstClr val="black"/>
                </a:solidFill>
              </a:rPr>
              <a:t>Base (Total Sample): Pupils (379 start of year) (248 end of year)</a:t>
            </a:r>
          </a:p>
        </p:txBody>
      </p:sp>
      <p:graphicFrame>
        <p:nvGraphicFramePr>
          <p:cNvPr id="13" name="Chart 12"/>
          <p:cNvGraphicFramePr/>
          <p:nvPr>
            <p:extLst>
              <p:ext uri="{D42A27DB-BD31-4B8C-83A1-F6EECF244321}">
                <p14:modId xmlns:p14="http://schemas.microsoft.com/office/powerpoint/2010/main" val="2375971929"/>
              </p:ext>
            </p:extLst>
          </p:nvPr>
        </p:nvGraphicFramePr>
        <p:xfrm>
          <a:off x="365551" y="1816100"/>
          <a:ext cx="7962900"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1175592" y="1483561"/>
            <a:ext cx="6434401" cy="338554"/>
          </a:xfrm>
          <a:prstGeom prst="rect">
            <a:avLst/>
          </a:prstGeom>
          <a:noFill/>
        </p:spPr>
        <p:txBody>
          <a:bodyPr wrap="square" rtlCol="0">
            <a:spAutoFit/>
          </a:bodyPr>
          <a:lstStyle/>
          <a:p>
            <a:pPr algn="ctr" eaLnBrk="1" fontAlgn="auto" hangingPunct="1">
              <a:spcBef>
                <a:spcPts val="0"/>
              </a:spcBef>
              <a:spcAft>
                <a:spcPts val="0"/>
              </a:spcAft>
            </a:pPr>
            <a:r>
              <a:rPr lang="en-CA" sz="1600" dirty="0" smtClean="0">
                <a:solidFill>
                  <a:srgbClr val="000000"/>
                </a:solidFill>
                <a:latin typeface="Arial"/>
                <a:ea typeface="MS PGothic"/>
                <a:cs typeface="+mn-cs"/>
              </a:rPr>
              <a:t>Helpfulness of equipment in doing tasks*</a:t>
            </a:r>
            <a:endParaRPr lang="en-GB" sz="1600" dirty="0">
              <a:solidFill>
                <a:srgbClr val="000000"/>
              </a:solidFill>
              <a:latin typeface="Arial"/>
              <a:ea typeface="MS PGothic"/>
              <a:cs typeface="+mn-cs"/>
            </a:endParaRPr>
          </a:p>
        </p:txBody>
      </p:sp>
      <p:sp>
        <p:nvSpPr>
          <p:cNvPr id="9" name="TextBox 8"/>
          <p:cNvSpPr txBox="1"/>
          <p:nvPr/>
        </p:nvSpPr>
        <p:spPr>
          <a:xfrm>
            <a:off x="1020913" y="1949642"/>
            <a:ext cx="308502" cy="400110"/>
          </a:xfrm>
          <a:prstGeom prst="rect">
            <a:avLst/>
          </a:prstGeom>
          <a:noFill/>
        </p:spPr>
        <p:txBody>
          <a:bodyPr wrap="square" rtlCol="0">
            <a:spAutoFit/>
          </a:bodyPr>
          <a:lstStyle/>
          <a:p>
            <a:r>
              <a:rPr lang="en-CA" dirty="0" smtClean="0"/>
              <a:t>*</a:t>
            </a:r>
            <a:endParaRPr lang="en-GB" dirty="0"/>
          </a:p>
        </p:txBody>
      </p:sp>
      <p:sp>
        <p:nvSpPr>
          <p:cNvPr id="10" name="TextBox 9"/>
          <p:cNvSpPr txBox="1"/>
          <p:nvPr/>
        </p:nvSpPr>
        <p:spPr>
          <a:xfrm>
            <a:off x="1851451" y="1962342"/>
            <a:ext cx="308502" cy="400110"/>
          </a:xfrm>
          <a:prstGeom prst="rect">
            <a:avLst/>
          </a:prstGeom>
          <a:noFill/>
        </p:spPr>
        <p:txBody>
          <a:bodyPr wrap="square" rtlCol="0">
            <a:spAutoFit/>
          </a:bodyPr>
          <a:lstStyle/>
          <a:p>
            <a:r>
              <a:rPr lang="en-CA" dirty="0" smtClean="0"/>
              <a:t>*</a:t>
            </a:r>
            <a:endParaRPr lang="en-GB" dirty="0"/>
          </a:p>
        </p:txBody>
      </p:sp>
      <p:sp>
        <p:nvSpPr>
          <p:cNvPr id="11" name="TextBox 10"/>
          <p:cNvSpPr txBox="1"/>
          <p:nvPr/>
        </p:nvSpPr>
        <p:spPr>
          <a:xfrm>
            <a:off x="2694689" y="1975042"/>
            <a:ext cx="308502" cy="400110"/>
          </a:xfrm>
          <a:prstGeom prst="rect">
            <a:avLst/>
          </a:prstGeom>
          <a:noFill/>
        </p:spPr>
        <p:txBody>
          <a:bodyPr wrap="square" rtlCol="0">
            <a:spAutoFit/>
          </a:bodyPr>
          <a:lstStyle/>
          <a:p>
            <a:r>
              <a:rPr lang="en-CA" dirty="0" smtClean="0"/>
              <a:t>*</a:t>
            </a:r>
            <a:endParaRPr lang="en-GB" dirty="0"/>
          </a:p>
        </p:txBody>
      </p:sp>
      <p:sp>
        <p:nvSpPr>
          <p:cNvPr id="12" name="TextBox 11"/>
          <p:cNvSpPr txBox="1"/>
          <p:nvPr/>
        </p:nvSpPr>
        <p:spPr>
          <a:xfrm>
            <a:off x="5305851" y="2162397"/>
            <a:ext cx="308502" cy="400110"/>
          </a:xfrm>
          <a:prstGeom prst="rect">
            <a:avLst/>
          </a:prstGeom>
          <a:noFill/>
        </p:spPr>
        <p:txBody>
          <a:bodyPr wrap="square" rtlCol="0">
            <a:spAutoFit/>
          </a:bodyPr>
          <a:lstStyle/>
          <a:p>
            <a:r>
              <a:rPr lang="en-CA" dirty="0" smtClean="0"/>
              <a:t>*</a:t>
            </a:r>
            <a:endParaRPr lang="en-GB" dirty="0"/>
          </a:p>
        </p:txBody>
      </p:sp>
      <p:sp>
        <p:nvSpPr>
          <p:cNvPr id="15" name="TextBox 14"/>
          <p:cNvSpPr txBox="1"/>
          <p:nvPr/>
        </p:nvSpPr>
        <p:spPr>
          <a:xfrm>
            <a:off x="7895315" y="2387852"/>
            <a:ext cx="308502" cy="400110"/>
          </a:xfrm>
          <a:prstGeom prst="rect">
            <a:avLst/>
          </a:prstGeom>
          <a:noFill/>
        </p:spPr>
        <p:txBody>
          <a:bodyPr wrap="square" rtlCol="0">
            <a:spAutoFit/>
          </a:bodyPr>
          <a:lstStyle/>
          <a:p>
            <a:r>
              <a:rPr lang="en-CA" dirty="0" smtClean="0"/>
              <a:t>*</a:t>
            </a:r>
            <a:endParaRPr lang="en-GB" dirty="0"/>
          </a:p>
        </p:txBody>
      </p:sp>
      <p:sp>
        <p:nvSpPr>
          <p:cNvPr id="16" name="TextBox 15"/>
          <p:cNvSpPr txBox="1"/>
          <p:nvPr/>
        </p:nvSpPr>
        <p:spPr>
          <a:xfrm>
            <a:off x="4453615" y="2149697"/>
            <a:ext cx="308502" cy="400110"/>
          </a:xfrm>
          <a:prstGeom prst="rect">
            <a:avLst/>
          </a:prstGeom>
          <a:noFill/>
        </p:spPr>
        <p:txBody>
          <a:bodyPr wrap="square" rtlCol="0">
            <a:spAutoFit/>
          </a:bodyPr>
          <a:lstStyle/>
          <a:p>
            <a:r>
              <a:rPr lang="en-CA" dirty="0" smtClean="0"/>
              <a:t>*</a:t>
            </a:r>
            <a:endParaRPr lang="en-GB" dirty="0"/>
          </a:p>
        </p:txBody>
      </p:sp>
      <p:sp>
        <p:nvSpPr>
          <p:cNvPr id="17" name="TextBox 16"/>
          <p:cNvSpPr txBox="1"/>
          <p:nvPr/>
        </p:nvSpPr>
        <p:spPr>
          <a:xfrm>
            <a:off x="3574152" y="1988293"/>
            <a:ext cx="308502" cy="400110"/>
          </a:xfrm>
          <a:prstGeom prst="rect">
            <a:avLst/>
          </a:prstGeom>
          <a:noFill/>
        </p:spPr>
        <p:txBody>
          <a:bodyPr wrap="square" rtlCol="0">
            <a:spAutoFit/>
          </a:bodyPr>
          <a:lstStyle/>
          <a:p>
            <a:r>
              <a:rPr lang="en-CA" dirty="0" smtClean="0"/>
              <a:t>*</a:t>
            </a:r>
            <a:endParaRPr lang="en-GB" dirty="0"/>
          </a:p>
        </p:txBody>
      </p:sp>
    </p:spTree>
    <p:extLst>
      <p:ext uri="{BB962C8B-B14F-4D97-AF65-F5344CB8AC3E}">
        <p14:creationId xmlns:p14="http://schemas.microsoft.com/office/powerpoint/2010/main" val="2970603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6051" y="1728892"/>
            <a:ext cx="8566150" cy="332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689D8"/>
                </a:solidFill>
                <a:cs typeface="Samsung InterFace"/>
              </a:rPr>
              <a:t>Where it started</a:t>
            </a:r>
          </a:p>
        </p:txBody>
      </p:sp>
      <p:sp>
        <p:nvSpPr>
          <p:cNvPr id="20" name="Right Arrow 19"/>
          <p:cNvSpPr/>
          <p:nvPr/>
        </p:nvSpPr>
        <p:spPr bwMode="auto">
          <a:xfrm rot="5400000">
            <a:off x="4331984" y="2486677"/>
            <a:ext cx="348044" cy="536491"/>
          </a:xfrm>
          <a:prstGeom prst="rightArrow">
            <a:avLst/>
          </a:prstGeom>
          <a:solidFill>
            <a:schemeClr val="accent3"/>
          </a:solidFill>
          <a:ln w="19050" algn="ctr">
            <a:noFill/>
            <a:miter lim="800000"/>
            <a:headEnd/>
            <a:tailEnd/>
          </a:ln>
        </p:spPr>
        <p:txBody>
          <a:bodyPr wrap="none" rtlCol="0" anchor="ctr"/>
          <a:lstStyle/>
          <a:p>
            <a:pPr algn="ctr">
              <a:lnSpc>
                <a:spcPct val="90000"/>
              </a:lnSpc>
            </a:pPr>
            <a:endParaRPr lang="en-GB" sz="1600" dirty="0" err="1">
              <a:solidFill>
                <a:schemeClr val="bg1"/>
              </a:solidFill>
              <a:latin typeface="+mj-lt"/>
            </a:endParaRPr>
          </a:p>
        </p:txBody>
      </p:sp>
      <p:sp>
        <p:nvSpPr>
          <p:cNvPr id="21" name="Right Arrow 20"/>
          <p:cNvSpPr/>
          <p:nvPr/>
        </p:nvSpPr>
        <p:spPr bwMode="auto">
          <a:xfrm>
            <a:off x="381240" y="2090110"/>
            <a:ext cx="3574171" cy="836049"/>
          </a:xfrm>
          <a:prstGeom prst="rightArrow">
            <a:avLst/>
          </a:prstGeom>
          <a:solidFill>
            <a:schemeClr val="accent1">
              <a:lumMod val="50000"/>
            </a:schemeClr>
          </a:solidFill>
          <a:ln w="19050" algn="ctr">
            <a:noFill/>
            <a:miter lim="800000"/>
            <a:headEnd/>
            <a:tailEnd/>
          </a:ln>
          <a:effectLst/>
        </p:spPr>
        <p:txBody>
          <a:bodyPr wrap="none" rtlCol="0" anchor="ctr"/>
          <a:lstStyle/>
          <a:p>
            <a:pPr lvl="0"/>
            <a:r>
              <a:rPr lang="en-GB" sz="1100" dirty="0">
                <a:solidFill>
                  <a:schemeClr val="bg1"/>
                </a:solidFill>
                <a:latin typeface="+mj-lt"/>
              </a:rPr>
              <a:t>5m young people in Europe  (22% of total)</a:t>
            </a:r>
          </a:p>
          <a:p>
            <a:pPr lvl="0"/>
            <a:r>
              <a:rPr lang="en-GB" sz="1100" dirty="0">
                <a:solidFill>
                  <a:schemeClr val="bg1"/>
                </a:solidFill>
                <a:latin typeface="+mj-lt"/>
              </a:rPr>
              <a:t>Over 750,000 in UK are unemployed</a:t>
            </a:r>
            <a:endParaRPr lang="en-GB" sz="500" dirty="0">
              <a:solidFill>
                <a:schemeClr val="bg1"/>
              </a:solidFill>
              <a:latin typeface="+mj-lt"/>
            </a:endParaRPr>
          </a:p>
        </p:txBody>
      </p:sp>
      <p:sp>
        <p:nvSpPr>
          <p:cNvPr id="22" name="Left Arrow 21"/>
          <p:cNvSpPr/>
          <p:nvPr/>
        </p:nvSpPr>
        <p:spPr bwMode="auto">
          <a:xfrm>
            <a:off x="4888995" y="2115264"/>
            <a:ext cx="3931519" cy="810894"/>
          </a:xfrm>
          <a:prstGeom prst="leftArrow">
            <a:avLst/>
          </a:prstGeom>
          <a:solidFill>
            <a:schemeClr val="tx2">
              <a:lumMod val="40000"/>
              <a:lumOff val="60000"/>
            </a:schemeClr>
          </a:solidFill>
          <a:ln w="19050" algn="ctr">
            <a:noFill/>
            <a:miter lim="800000"/>
            <a:headEnd/>
            <a:tailEnd/>
          </a:ln>
          <a:effectLst/>
        </p:spPr>
        <p:txBody>
          <a:bodyPr wrap="none" rtlCol="0" anchor="ctr"/>
          <a:lstStyle/>
          <a:p>
            <a:pPr lvl="0"/>
            <a:r>
              <a:rPr lang="en-GB" sz="1100" dirty="0">
                <a:solidFill>
                  <a:schemeClr val="tx2">
                    <a:lumMod val="75000"/>
                  </a:schemeClr>
                </a:solidFill>
                <a:latin typeface="+mj-lt"/>
              </a:rPr>
              <a:t>900,000 ICT jobs unfilled in Europe by 2020</a:t>
            </a:r>
          </a:p>
          <a:p>
            <a:pPr lvl="0"/>
            <a:r>
              <a:rPr lang="en-GB" sz="1100" dirty="0">
                <a:solidFill>
                  <a:schemeClr val="tx2">
                    <a:lumMod val="75000"/>
                  </a:schemeClr>
                </a:solidFill>
                <a:latin typeface="+mj-lt"/>
              </a:rPr>
              <a:t>750,000 UK digitally skilled employees needed by 2017</a:t>
            </a:r>
          </a:p>
        </p:txBody>
      </p:sp>
      <p:sp>
        <p:nvSpPr>
          <p:cNvPr id="23" name="Rectangle 22"/>
          <p:cNvSpPr/>
          <p:nvPr/>
        </p:nvSpPr>
        <p:spPr>
          <a:xfrm>
            <a:off x="4055986" y="1893677"/>
            <a:ext cx="923651" cy="671979"/>
          </a:xfrm>
          <a:prstGeom prst="rect">
            <a:avLst/>
          </a:prstGeom>
        </p:spPr>
        <p:txBody>
          <a:bodyPr wrap="none">
            <a:spAutoFit/>
          </a:bodyPr>
          <a:lstStyle/>
          <a:p>
            <a:pPr algn="ctr">
              <a:lnSpc>
                <a:spcPct val="90000"/>
              </a:lnSpc>
              <a:spcBef>
                <a:spcPts val="200"/>
              </a:spcBef>
            </a:pPr>
            <a:r>
              <a:rPr lang="en-GB" b="1" dirty="0">
                <a:solidFill>
                  <a:schemeClr val="accent5">
                    <a:lumMod val="10000"/>
                  </a:schemeClr>
                </a:solidFill>
                <a:latin typeface="+mj-lt"/>
              </a:rPr>
              <a:t>Skills </a:t>
            </a:r>
          </a:p>
          <a:p>
            <a:pPr algn="ctr">
              <a:lnSpc>
                <a:spcPct val="90000"/>
              </a:lnSpc>
              <a:spcBef>
                <a:spcPts val="200"/>
              </a:spcBef>
            </a:pPr>
            <a:r>
              <a:rPr lang="en-GB" b="1" dirty="0">
                <a:solidFill>
                  <a:schemeClr val="accent5">
                    <a:lumMod val="10000"/>
                  </a:schemeClr>
                </a:solidFill>
                <a:latin typeface="+mj-lt"/>
              </a:rPr>
              <a:t>gap</a:t>
            </a:r>
          </a:p>
        </p:txBody>
      </p:sp>
      <p:grpSp>
        <p:nvGrpSpPr>
          <p:cNvPr id="24" name="Group 23"/>
          <p:cNvGrpSpPr/>
          <p:nvPr/>
        </p:nvGrpSpPr>
        <p:grpSpPr>
          <a:xfrm>
            <a:off x="846989" y="4257848"/>
            <a:ext cx="7392924" cy="1210566"/>
            <a:chOff x="501049" y="3908052"/>
            <a:chExt cx="7474475" cy="2180036"/>
          </a:xfrm>
        </p:grpSpPr>
        <p:sp>
          <p:nvSpPr>
            <p:cNvPr id="25" name="TextBox 24"/>
            <p:cNvSpPr txBox="1"/>
            <p:nvPr/>
          </p:nvSpPr>
          <p:spPr bwMode="auto">
            <a:xfrm>
              <a:off x="4707744" y="4570112"/>
              <a:ext cx="3204376" cy="1517976"/>
            </a:xfrm>
            <a:prstGeom prst="rect">
              <a:avLst/>
            </a:prstGeom>
            <a:noFill/>
            <a:ln w="19050" algn="ctr">
              <a:noFill/>
              <a:miter lim="800000"/>
              <a:headEnd/>
              <a:tailEnd/>
            </a:ln>
          </p:spPr>
          <p:txBody>
            <a:bodyPr wrap="square" lIns="0" tIns="0" rIns="0" bIns="0" rtlCol="0" anchor="ctr" anchorCtr="0">
              <a:noAutofit/>
            </a:bodyPr>
            <a:lstStyle/>
            <a:p>
              <a:pPr algn="ctr">
                <a:lnSpc>
                  <a:spcPct val="90000"/>
                </a:lnSpc>
                <a:spcBef>
                  <a:spcPts val="200"/>
                </a:spcBef>
              </a:pPr>
              <a:endParaRPr lang="en-GB" sz="1200" dirty="0">
                <a:solidFill>
                  <a:schemeClr val="accent5">
                    <a:lumMod val="10000"/>
                  </a:schemeClr>
                </a:solidFill>
                <a:latin typeface="+mj-lt"/>
              </a:endParaRPr>
            </a:p>
            <a:p>
              <a:pPr algn="ctr">
                <a:lnSpc>
                  <a:spcPct val="90000"/>
                </a:lnSpc>
                <a:spcBef>
                  <a:spcPts val="200"/>
                </a:spcBef>
              </a:pPr>
              <a:r>
                <a:rPr lang="en-GB" sz="1100" dirty="0">
                  <a:solidFill>
                    <a:schemeClr val="accent5">
                      <a:lumMod val="10000"/>
                    </a:schemeClr>
                  </a:solidFill>
                  <a:latin typeface="+mj-lt"/>
                </a:rPr>
                <a:t>400,000 young people directly benefited by end 2019</a:t>
              </a:r>
            </a:p>
          </p:txBody>
        </p:sp>
        <p:pic>
          <p:nvPicPr>
            <p:cNvPr id="26" name="Picture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1661" y="4466523"/>
              <a:ext cx="1433718" cy="677071"/>
            </a:xfrm>
            <a:prstGeom prst="rect">
              <a:avLst/>
            </a:prstGeom>
          </p:spPr>
        </p:pic>
        <p:sp>
          <p:nvSpPr>
            <p:cNvPr id="27" name="Rectangle 26"/>
            <p:cNvSpPr/>
            <p:nvPr/>
          </p:nvSpPr>
          <p:spPr bwMode="auto">
            <a:xfrm>
              <a:off x="509675" y="4178174"/>
              <a:ext cx="3313043" cy="1773140"/>
            </a:xfrm>
            <a:prstGeom prst="rect">
              <a:avLst/>
            </a:prstGeom>
            <a:noFill/>
            <a:ln w="19050" algn="ctr">
              <a:solidFill>
                <a:schemeClr val="bg1">
                  <a:lumMod val="95000"/>
                </a:schemeClr>
              </a:solidFill>
              <a:miter lim="800000"/>
              <a:headEnd/>
              <a:tailEnd/>
            </a:ln>
          </p:spPr>
          <p:txBody>
            <a:bodyPr wrap="none" rtlCol="0" anchor="ctr"/>
            <a:lstStyle/>
            <a:p>
              <a:pPr algn="ctr">
                <a:lnSpc>
                  <a:spcPct val="90000"/>
                </a:lnSpc>
              </a:pPr>
              <a:endParaRPr lang="en-GB" sz="1400" dirty="0" err="1">
                <a:solidFill>
                  <a:schemeClr val="accent5">
                    <a:lumMod val="10000"/>
                  </a:schemeClr>
                </a:solidFill>
                <a:latin typeface="+mj-lt"/>
              </a:endParaRPr>
            </a:p>
          </p:txBody>
        </p:sp>
        <p:sp>
          <p:nvSpPr>
            <p:cNvPr id="28" name="Rectangle 27"/>
            <p:cNvSpPr/>
            <p:nvPr/>
          </p:nvSpPr>
          <p:spPr bwMode="auto">
            <a:xfrm>
              <a:off x="4653855" y="4178174"/>
              <a:ext cx="3313043" cy="1773140"/>
            </a:xfrm>
            <a:prstGeom prst="rect">
              <a:avLst/>
            </a:prstGeom>
            <a:noFill/>
            <a:ln w="19050" algn="ctr">
              <a:solidFill>
                <a:schemeClr val="bg1">
                  <a:lumMod val="95000"/>
                </a:schemeClr>
              </a:solidFill>
              <a:miter lim="800000"/>
              <a:headEnd/>
              <a:tailEnd/>
            </a:ln>
          </p:spPr>
          <p:txBody>
            <a:bodyPr wrap="none" rtlCol="0" anchor="ctr"/>
            <a:lstStyle/>
            <a:p>
              <a:pPr algn="ctr">
                <a:lnSpc>
                  <a:spcPct val="90000"/>
                </a:lnSpc>
              </a:pPr>
              <a:endParaRPr lang="en-GB" sz="1400" dirty="0" err="1">
                <a:solidFill>
                  <a:schemeClr val="accent5">
                    <a:lumMod val="10000"/>
                  </a:schemeClr>
                </a:solidFill>
                <a:latin typeface="+mj-lt"/>
              </a:endParaRPr>
            </a:p>
          </p:txBody>
        </p:sp>
        <p:grpSp>
          <p:nvGrpSpPr>
            <p:cNvPr id="29" name="Group 22"/>
            <p:cNvGrpSpPr/>
            <p:nvPr/>
          </p:nvGrpSpPr>
          <p:grpSpPr>
            <a:xfrm>
              <a:off x="1219942" y="4918574"/>
              <a:ext cx="2128401" cy="751899"/>
              <a:chOff x="2726668" y="5461342"/>
              <a:chExt cx="3498064" cy="1188280"/>
            </a:xfrm>
          </p:grpSpPr>
          <p:pic>
            <p:nvPicPr>
              <p:cNvPr id="3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6540" y="5461342"/>
                <a:ext cx="1728192" cy="1188280"/>
              </a:xfrm>
              <a:prstGeom prst="rect">
                <a:avLst/>
              </a:prstGeom>
              <a:noFill/>
              <a:ln w="9525">
                <a:noFill/>
                <a:miter lim="800000"/>
                <a:headEnd/>
                <a:tailEnd/>
              </a:ln>
              <a:effectLst/>
            </p:spPr>
          </p:pic>
          <p:pic>
            <p:nvPicPr>
              <p:cNvPr id="37"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26668" y="5461342"/>
                <a:ext cx="1782949" cy="1187853"/>
              </a:xfrm>
              <a:prstGeom prst="rect">
                <a:avLst/>
              </a:prstGeom>
              <a:noFill/>
              <a:ln w="9525">
                <a:noFill/>
                <a:miter lim="800000"/>
                <a:headEnd/>
                <a:tailEnd/>
              </a:ln>
              <a:effectLst/>
            </p:spPr>
          </p:pic>
        </p:grpSp>
        <p:sp>
          <p:nvSpPr>
            <p:cNvPr id="30" name="TextBox 29"/>
            <p:cNvSpPr txBox="1"/>
            <p:nvPr/>
          </p:nvSpPr>
          <p:spPr bwMode="auto">
            <a:xfrm rot="16200000">
              <a:off x="2841427" y="4850340"/>
              <a:ext cx="1341642" cy="411898"/>
            </a:xfrm>
            <a:prstGeom prst="rect">
              <a:avLst/>
            </a:prstGeom>
            <a:noFill/>
            <a:ln w="19050" algn="ctr">
              <a:noFill/>
              <a:miter lim="800000"/>
              <a:headEnd/>
              <a:tailEnd/>
            </a:ln>
          </p:spPr>
          <p:txBody>
            <a:bodyPr wrap="square" lIns="0" tIns="0" rIns="0" bIns="0" rtlCol="0" anchor="ctr" anchorCtr="0">
              <a:noAutofit/>
            </a:bodyPr>
            <a:lstStyle/>
            <a:p>
              <a:pPr algn="ctr">
                <a:lnSpc>
                  <a:spcPct val="90000"/>
                </a:lnSpc>
                <a:spcBef>
                  <a:spcPts val="200"/>
                </a:spcBef>
              </a:pPr>
              <a:r>
                <a:rPr lang="en-GB" sz="1000" dirty="0">
                  <a:solidFill>
                    <a:schemeClr val="accent5">
                      <a:lumMod val="10000"/>
                    </a:schemeClr>
                  </a:solidFill>
                  <a:latin typeface="+mj-lt"/>
                </a:rPr>
                <a:t>Youth employment</a:t>
              </a:r>
            </a:p>
          </p:txBody>
        </p:sp>
        <p:sp>
          <p:nvSpPr>
            <p:cNvPr id="31" name="TextBox 30"/>
            <p:cNvSpPr txBox="1"/>
            <p:nvPr/>
          </p:nvSpPr>
          <p:spPr bwMode="auto">
            <a:xfrm rot="16200000">
              <a:off x="338092" y="4850339"/>
              <a:ext cx="1341642" cy="411898"/>
            </a:xfrm>
            <a:prstGeom prst="rect">
              <a:avLst/>
            </a:prstGeom>
            <a:noFill/>
            <a:ln w="19050" algn="ctr">
              <a:noFill/>
              <a:miter lim="800000"/>
              <a:headEnd/>
              <a:tailEnd/>
            </a:ln>
          </p:spPr>
          <p:txBody>
            <a:bodyPr wrap="square" lIns="0" tIns="0" rIns="0" bIns="0" rtlCol="0" anchor="ctr" anchorCtr="0">
              <a:noAutofit/>
            </a:bodyPr>
            <a:lstStyle/>
            <a:p>
              <a:pPr algn="ctr">
                <a:lnSpc>
                  <a:spcPct val="90000"/>
                </a:lnSpc>
                <a:spcBef>
                  <a:spcPts val="200"/>
                </a:spcBef>
              </a:pPr>
              <a:r>
                <a:rPr lang="en-GB" sz="1000" dirty="0">
                  <a:solidFill>
                    <a:schemeClr val="accent5">
                      <a:lumMod val="10000"/>
                    </a:schemeClr>
                  </a:solidFill>
                  <a:latin typeface="+mj-lt"/>
                </a:rPr>
                <a:t>Access to technology</a:t>
              </a:r>
            </a:p>
          </p:txBody>
        </p:sp>
        <p:sp>
          <p:nvSpPr>
            <p:cNvPr id="32" name="TextBox 31"/>
            <p:cNvSpPr txBox="1"/>
            <p:nvPr/>
          </p:nvSpPr>
          <p:spPr bwMode="auto">
            <a:xfrm>
              <a:off x="1652185" y="5634583"/>
              <a:ext cx="1341642" cy="411898"/>
            </a:xfrm>
            <a:prstGeom prst="rect">
              <a:avLst/>
            </a:prstGeom>
            <a:noFill/>
            <a:ln w="19050" algn="ctr">
              <a:noFill/>
              <a:miter lim="800000"/>
              <a:headEnd/>
              <a:tailEnd/>
            </a:ln>
          </p:spPr>
          <p:txBody>
            <a:bodyPr wrap="square" lIns="0" tIns="0" rIns="0" bIns="0" rtlCol="0" anchor="ctr" anchorCtr="0">
              <a:noAutofit/>
            </a:bodyPr>
            <a:lstStyle/>
            <a:p>
              <a:pPr algn="ctr">
                <a:lnSpc>
                  <a:spcPct val="90000"/>
                </a:lnSpc>
                <a:spcBef>
                  <a:spcPts val="200"/>
                </a:spcBef>
              </a:pPr>
              <a:r>
                <a:rPr lang="en-GB" sz="1000" dirty="0">
                  <a:solidFill>
                    <a:schemeClr val="accent5">
                      <a:lumMod val="10000"/>
                    </a:schemeClr>
                  </a:solidFill>
                  <a:latin typeface="+mj-lt"/>
                </a:rPr>
                <a:t>Digital Skills</a:t>
              </a:r>
            </a:p>
          </p:txBody>
        </p:sp>
        <p:sp>
          <p:nvSpPr>
            <p:cNvPr id="33" name="Rectangle 32"/>
            <p:cNvSpPr/>
            <p:nvPr/>
          </p:nvSpPr>
          <p:spPr bwMode="auto">
            <a:xfrm>
              <a:off x="501049" y="3908052"/>
              <a:ext cx="7474475" cy="270122"/>
            </a:xfrm>
            <a:prstGeom prst="rect">
              <a:avLst/>
            </a:prstGeom>
            <a:solidFill>
              <a:schemeClr val="bg1">
                <a:lumMod val="95000"/>
              </a:schemeClr>
            </a:solidFill>
            <a:ln w="19050" algn="ctr">
              <a:noFill/>
              <a:miter lim="800000"/>
              <a:headEnd/>
              <a:tailEnd/>
            </a:ln>
          </p:spPr>
          <p:txBody>
            <a:bodyPr wrap="none" rtlCol="0" anchor="ctr"/>
            <a:lstStyle/>
            <a:p>
              <a:pPr algn="ctr">
                <a:lnSpc>
                  <a:spcPct val="90000"/>
                </a:lnSpc>
              </a:pPr>
              <a:r>
                <a:rPr lang="en-GB" sz="1100" dirty="0">
                  <a:latin typeface="+mj-lt"/>
                </a:rPr>
                <a:t>Samsung’s Citizenship Commitment in Europe  (since 2013)</a:t>
              </a:r>
            </a:p>
          </p:txBody>
        </p:sp>
        <p:pic>
          <p:nvPicPr>
            <p:cNvPr id="34" name="Picture 1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95672" y="4466523"/>
              <a:ext cx="1017452" cy="677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Rectangle 1"/>
          <p:cNvSpPr/>
          <p:nvPr/>
        </p:nvSpPr>
        <p:spPr>
          <a:xfrm>
            <a:off x="1553732" y="4552378"/>
            <a:ext cx="1070155" cy="262647"/>
          </a:xfrm>
          <a:prstGeom prst="rect">
            <a:avLst/>
          </a:prstGeom>
          <a:solidFill>
            <a:srgbClr val="0689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latin typeface="+mj-lt"/>
              </a:rPr>
              <a:t>Digital Classroom</a:t>
            </a:r>
          </a:p>
        </p:txBody>
      </p:sp>
      <p:sp>
        <p:nvSpPr>
          <p:cNvPr id="40" name="Rectangle 39"/>
          <p:cNvSpPr/>
          <p:nvPr/>
        </p:nvSpPr>
        <p:spPr>
          <a:xfrm>
            <a:off x="2617916" y="4552378"/>
            <a:ext cx="1070155" cy="262647"/>
          </a:xfrm>
          <a:prstGeom prst="rect">
            <a:avLst/>
          </a:prstGeom>
          <a:solidFill>
            <a:srgbClr val="0689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b="1" dirty="0">
                <a:latin typeface="+mj-lt"/>
              </a:rPr>
              <a:t>Digital </a:t>
            </a:r>
          </a:p>
          <a:p>
            <a:pPr algn="ctr"/>
            <a:r>
              <a:rPr lang="en-GB" sz="900" b="1" dirty="0">
                <a:latin typeface="+mj-lt"/>
              </a:rPr>
              <a:t>Academy</a:t>
            </a:r>
          </a:p>
        </p:txBody>
      </p:sp>
      <p:sp>
        <p:nvSpPr>
          <p:cNvPr id="3" name="TextBox 2"/>
          <p:cNvSpPr txBox="1"/>
          <p:nvPr/>
        </p:nvSpPr>
        <p:spPr>
          <a:xfrm>
            <a:off x="381240" y="3043860"/>
            <a:ext cx="8148761" cy="1015663"/>
          </a:xfrm>
          <a:prstGeom prst="rect">
            <a:avLst/>
          </a:prstGeom>
          <a:noFill/>
        </p:spPr>
        <p:txBody>
          <a:bodyPr wrap="square" rtlCol="0">
            <a:spAutoFit/>
          </a:bodyPr>
          <a:lstStyle/>
          <a:p>
            <a:pPr marL="360000">
              <a:spcAft>
                <a:spcPts val="1200"/>
              </a:spcAft>
            </a:pPr>
            <a:r>
              <a:rPr lang="en-GB" i="1" dirty="0">
                <a:latin typeface="+mj-lt"/>
              </a:rPr>
              <a:t>“The evidence is clear...only urgent action...can prevent this skills crisis from damaging our productivity and economic competitiveness.” </a:t>
            </a:r>
            <a:r>
              <a:rPr lang="en-GB" dirty="0">
                <a:latin typeface="+mj-lt"/>
              </a:rPr>
              <a:t>Science &amp; Technology Committee (June 2016)</a:t>
            </a:r>
          </a:p>
        </p:txBody>
      </p:sp>
    </p:spTree>
    <p:extLst>
      <p:ext uri="{BB962C8B-B14F-4D97-AF65-F5344CB8AC3E}">
        <p14:creationId xmlns:p14="http://schemas.microsoft.com/office/powerpoint/2010/main" val="42243408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492211" y="404664"/>
            <a:ext cx="8194589" cy="576064"/>
          </a:xfrm>
          <a:prstGeom prst="rect">
            <a:avLst/>
          </a:prstGeom>
        </p:spPr>
        <p:txBody>
          <a:bodyPr vert="horz"/>
          <a:lstStyle>
            <a:lvl1pPr algn="l" rtl="0" eaLnBrk="1" fontAlgn="base" hangingPunct="1">
              <a:spcBef>
                <a:spcPct val="0"/>
              </a:spcBef>
              <a:spcAft>
                <a:spcPct val="0"/>
              </a:spcAft>
              <a:defRPr sz="2800" b="1" spc="-50">
                <a:solidFill>
                  <a:schemeClr val="tx2"/>
                </a:solidFill>
                <a:latin typeface="+mj-lt"/>
                <a:ea typeface="+mj-ea"/>
                <a:cs typeface="MS PGothic" charset="0"/>
              </a:defRPr>
            </a:lvl1pPr>
            <a:lvl2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2pPr>
            <a:lvl3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3pPr>
            <a:lvl4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4pPr>
            <a:lvl5pPr algn="l" rtl="0" eaLnBrk="1" fontAlgn="base" hangingPunct="1">
              <a:spcBef>
                <a:spcPct val="0"/>
              </a:spcBef>
              <a:spcAft>
                <a:spcPct val="0"/>
              </a:spcAft>
              <a:defRPr sz="4000">
                <a:solidFill>
                  <a:schemeClr val="tx2"/>
                </a:solidFill>
                <a:latin typeface="Arial" pitchFamily="34" charset="0"/>
                <a:ea typeface="MS PGothic" pitchFamily="34" charset="-128"/>
                <a:cs typeface="MS PGothic" charset="0"/>
              </a:defRPr>
            </a:lvl5pPr>
            <a:lvl6pPr marL="457200" algn="l" rtl="0" eaLnBrk="1" fontAlgn="base" hangingPunct="1">
              <a:spcBef>
                <a:spcPct val="0"/>
              </a:spcBef>
              <a:spcAft>
                <a:spcPct val="0"/>
              </a:spcAft>
              <a:defRPr sz="4000">
                <a:solidFill>
                  <a:schemeClr val="tx2"/>
                </a:solidFill>
                <a:latin typeface="Arial" pitchFamily="34" charset="0"/>
                <a:ea typeface="MS PGothic" pitchFamily="34" charset="-128"/>
              </a:defRPr>
            </a:lvl6pPr>
            <a:lvl7pPr marL="914400" algn="l" rtl="0" eaLnBrk="1" fontAlgn="base" hangingPunct="1">
              <a:spcBef>
                <a:spcPct val="0"/>
              </a:spcBef>
              <a:spcAft>
                <a:spcPct val="0"/>
              </a:spcAft>
              <a:defRPr sz="4000">
                <a:solidFill>
                  <a:schemeClr val="tx2"/>
                </a:solidFill>
                <a:latin typeface="Arial" pitchFamily="34" charset="0"/>
                <a:ea typeface="MS PGothic" pitchFamily="34" charset="-128"/>
              </a:defRPr>
            </a:lvl7pPr>
            <a:lvl8pPr marL="1371600" algn="l" rtl="0" eaLnBrk="1" fontAlgn="base" hangingPunct="1">
              <a:spcBef>
                <a:spcPct val="0"/>
              </a:spcBef>
              <a:spcAft>
                <a:spcPct val="0"/>
              </a:spcAft>
              <a:defRPr sz="4000">
                <a:solidFill>
                  <a:schemeClr val="tx2"/>
                </a:solidFill>
                <a:latin typeface="Arial" pitchFamily="34" charset="0"/>
                <a:ea typeface="MS PGothic" pitchFamily="34" charset="-128"/>
              </a:defRPr>
            </a:lvl8pPr>
            <a:lvl9pPr marL="1828800" algn="l" rtl="0" eaLnBrk="1" fontAlgn="base" hangingPunct="1">
              <a:spcBef>
                <a:spcPct val="0"/>
              </a:spcBef>
              <a:spcAft>
                <a:spcPct val="0"/>
              </a:spcAft>
              <a:defRPr sz="4000">
                <a:solidFill>
                  <a:schemeClr val="tx2"/>
                </a:solidFill>
                <a:latin typeface="Arial" pitchFamily="34" charset="0"/>
                <a:ea typeface="MS PGothic" pitchFamily="34" charset="-128"/>
              </a:defRPr>
            </a:lvl9pPr>
          </a:lstStyle>
          <a:p>
            <a:r>
              <a:rPr lang="en-CA" dirty="0">
                <a:solidFill>
                  <a:srgbClr val="0689D8"/>
                </a:solidFill>
                <a:latin typeface="Samsung InterFace"/>
                <a:cs typeface="Samsung InterFace"/>
              </a:rPr>
              <a:t>Pupils were positive about the Digital Classroom</a:t>
            </a:r>
            <a:endParaRPr lang="en-GB" dirty="0">
              <a:solidFill>
                <a:srgbClr val="0689D8"/>
              </a:solidFill>
              <a:latin typeface="Samsung InterFace"/>
              <a:cs typeface="Samsung InterFace"/>
            </a:endParaRPr>
          </a:p>
        </p:txBody>
      </p:sp>
      <p:sp>
        <p:nvSpPr>
          <p:cNvPr id="21" name="Footer Placeholder 4"/>
          <p:cNvSpPr txBox="1">
            <a:spLocks/>
          </p:cNvSpPr>
          <p:nvPr/>
        </p:nvSpPr>
        <p:spPr>
          <a:xfrm>
            <a:off x="1036800" y="6404400"/>
            <a:ext cx="4823376" cy="389105"/>
          </a:xfrm>
          <a:prstGeom prst="rect">
            <a:avLst/>
          </a:prstGeom>
        </p:spPr>
        <p:txBody>
          <a:bodyPr/>
          <a:lstStyle>
            <a:defPPr>
              <a:defRPr lang="en-US"/>
            </a:defPPr>
            <a:lvl1pPr algn="l" rtl="0" eaLnBrk="0" fontAlgn="base" hangingPunct="0">
              <a:spcBef>
                <a:spcPct val="0"/>
              </a:spcBef>
              <a:spcAft>
                <a:spcPct val="0"/>
              </a:spcAft>
              <a:defRPr sz="20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0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0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0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000" kern="1200">
                <a:solidFill>
                  <a:schemeClr val="tx1"/>
                </a:solidFill>
                <a:latin typeface="Arial" charset="0"/>
                <a:ea typeface="MS PGothic" charset="0"/>
                <a:cs typeface="MS PGothic" charset="0"/>
              </a:defRPr>
            </a:lvl5pPr>
            <a:lvl6pPr marL="2286000" algn="l" defTabSz="457200" rtl="0" eaLnBrk="1" latinLnBrk="0" hangingPunct="1">
              <a:defRPr sz="2000" kern="1200">
                <a:solidFill>
                  <a:schemeClr val="tx1"/>
                </a:solidFill>
                <a:latin typeface="Arial" charset="0"/>
                <a:ea typeface="MS PGothic" charset="0"/>
                <a:cs typeface="MS PGothic" charset="0"/>
              </a:defRPr>
            </a:lvl6pPr>
            <a:lvl7pPr marL="2743200" algn="l" defTabSz="457200" rtl="0" eaLnBrk="1" latinLnBrk="0" hangingPunct="1">
              <a:defRPr sz="2000" kern="1200">
                <a:solidFill>
                  <a:schemeClr val="tx1"/>
                </a:solidFill>
                <a:latin typeface="Arial" charset="0"/>
                <a:ea typeface="MS PGothic" charset="0"/>
                <a:cs typeface="MS PGothic" charset="0"/>
              </a:defRPr>
            </a:lvl7pPr>
            <a:lvl8pPr marL="3200400" algn="l" defTabSz="457200" rtl="0" eaLnBrk="1" latinLnBrk="0" hangingPunct="1">
              <a:defRPr sz="2000" kern="1200">
                <a:solidFill>
                  <a:schemeClr val="tx1"/>
                </a:solidFill>
                <a:latin typeface="Arial" charset="0"/>
                <a:ea typeface="MS PGothic" charset="0"/>
                <a:cs typeface="MS PGothic" charset="0"/>
              </a:defRPr>
            </a:lvl8pPr>
            <a:lvl9pPr marL="3657600" algn="l" defTabSz="457200" rtl="0" eaLnBrk="1" latinLnBrk="0" hangingPunct="1">
              <a:defRPr sz="2000" kern="1200">
                <a:solidFill>
                  <a:schemeClr val="tx1"/>
                </a:solidFill>
                <a:latin typeface="Arial" charset="0"/>
                <a:ea typeface="MS PGothic" charset="0"/>
                <a:cs typeface="MS PGothic" charset="0"/>
              </a:defRPr>
            </a:lvl9pPr>
          </a:lstStyle>
          <a:p>
            <a:r>
              <a:rPr lang="en-GB" sz="800" dirty="0" smtClean="0"/>
              <a:t>Q</a:t>
            </a:r>
            <a:r>
              <a:rPr lang="en-GB" sz="800" dirty="0"/>
              <a:t>. </a:t>
            </a:r>
            <a:r>
              <a:rPr lang="en-CA" sz="800" dirty="0" smtClean="0"/>
              <a:t>15  Do you agree or disagree with the following statements? </a:t>
            </a:r>
            <a:endParaRPr lang="en-GB" sz="800" dirty="0"/>
          </a:p>
          <a:p>
            <a:r>
              <a:rPr lang="en-US" sz="800" dirty="0" smtClean="0">
                <a:solidFill>
                  <a:prstClr val="black"/>
                </a:solidFill>
              </a:rPr>
              <a:t>Base </a:t>
            </a:r>
            <a:r>
              <a:rPr lang="en-US" sz="800" dirty="0">
                <a:solidFill>
                  <a:prstClr val="black"/>
                </a:solidFill>
              </a:rPr>
              <a:t>(Total Sample): Pupils </a:t>
            </a:r>
            <a:r>
              <a:rPr lang="en-US" sz="800" dirty="0" smtClean="0">
                <a:solidFill>
                  <a:prstClr val="black"/>
                </a:solidFill>
              </a:rPr>
              <a:t>(248)</a:t>
            </a:r>
            <a:endParaRPr lang="en-US" sz="800" dirty="0">
              <a:solidFill>
                <a:prstClr val="black"/>
              </a:solidFill>
            </a:endParaRPr>
          </a:p>
        </p:txBody>
      </p:sp>
      <p:sp>
        <p:nvSpPr>
          <p:cNvPr id="12" name="TextBox 11"/>
          <p:cNvSpPr txBox="1"/>
          <p:nvPr/>
        </p:nvSpPr>
        <p:spPr>
          <a:xfrm>
            <a:off x="1367898" y="1535532"/>
            <a:ext cx="5245100" cy="369332"/>
          </a:xfrm>
          <a:prstGeom prst="rect">
            <a:avLst/>
          </a:prstGeom>
          <a:noFill/>
        </p:spPr>
        <p:txBody>
          <a:bodyPr wrap="square" rtlCol="0">
            <a:spAutoFit/>
          </a:bodyPr>
          <a:lstStyle/>
          <a:p>
            <a:pPr algn="ctr" eaLnBrk="1" fontAlgn="auto" hangingPunct="1">
              <a:spcBef>
                <a:spcPts val="0"/>
              </a:spcBef>
              <a:spcAft>
                <a:spcPts val="0"/>
              </a:spcAft>
            </a:pPr>
            <a:r>
              <a:rPr lang="en-CA" sz="1800" dirty="0" smtClean="0">
                <a:solidFill>
                  <a:srgbClr val="000000"/>
                </a:solidFill>
                <a:latin typeface="Arial"/>
                <a:ea typeface="MS PGothic"/>
                <a:cs typeface="+mn-cs"/>
              </a:rPr>
              <a:t>Views on the Digital Classroom</a:t>
            </a:r>
            <a:endParaRPr lang="en-GB" sz="1800" dirty="0">
              <a:solidFill>
                <a:srgbClr val="000000"/>
              </a:solidFill>
              <a:latin typeface="Arial"/>
              <a:ea typeface="MS PGothic"/>
              <a:cs typeface="+mn-cs"/>
            </a:endParaRPr>
          </a:p>
        </p:txBody>
      </p:sp>
      <p:graphicFrame>
        <p:nvGraphicFramePr>
          <p:cNvPr id="9" name="Chart 8"/>
          <p:cNvGraphicFramePr/>
          <p:nvPr>
            <p:extLst>
              <p:ext uri="{D42A27DB-BD31-4B8C-83A1-F6EECF244321}">
                <p14:modId xmlns:p14="http://schemas.microsoft.com/office/powerpoint/2010/main" val="2882393022"/>
              </p:ext>
            </p:extLst>
          </p:nvPr>
        </p:nvGraphicFramePr>
        <p:xfrm>
          <a:off x="492211" y="2122572"/>
          <a:ext cx="7874000" cy="4198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2070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kern="1200" spc="-50" dirty="0">
                <a:solidFill>
                  <a:srgbClr val="0689D8"/>
                </a:solidFill>
                <a:latin typeface="Samsung InterFace"/>
                <a:cs typeface="Samsung InterFace"/>
              </a:rPr>
              <a:t>Our research identified increased creativity in the classroom</a:t>
            </a:r>
          </a:p>
        </p:txBody>
      </p:sp>
      <p:sp>
        <p:nvSpPr>
          <p:cNvPr id="76801" name="Rectangle 1"/>
          <p:cNvSpPr>
            <a:spLocks noChangeArrowheads="1"/>
          </p:cNvSpPr>
          <p:nvPr/>
        </p:nvSpPr>
        <p:spPr bwMode="auto">
          <a:xfrm>
            <a:off x="877441" y="1417639"/>
            <a:ext cx="5595610" cy="32624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lvl="0" indent="-177800">
              <a:spcBef>
                <a:spcPts val="600"/>
              </a:spcBef>
              <a:buFontTx/>
              <a:buChar char="•"/>
              <a:tabLst>
                <a:tab pos="457200" algn="l"/>
                <a:tab pos="638175" algn="l"/>
              </a:tabLst>
            </a:pPr>
            <a:r>
              <a:rPr lang="en-US" sz="1600" dirty="0"/>
              <a:t>Teachers felt the Digital Classroom experience had changed the way they manage their students’ learning in and out of the classroom</a:t>
            </a:r>
          </a:p>
          <a:p>
            <a:pPr marL="177800" lvl="0" indent="-177800">
              <a:spcBef>
                <a:spcPts val="600"/>
              </a:spcBef>
              <a:buFontTx/>
              <a:buChar char="•"/>
              <a:tabLst>
                <a:tab pos="457200" algn="l"/>
                <a:tab pos="638175" algn="l"/>
              </a:tabLst>
            </a:pPr>
            <a:r>
              <a:rPr lang="en-US" sz="1600" dirty="0"/>
              <a:t>Greater creativity and collaborative learning have been at the heart of the change</a:t>
            </a:r>
            <a:endParaRPr lang="en-GB" sz="1600" dirty="0"/>
          </a:p>
          <a:p>
            <a:pPr marL="635000" lvl="1" indent="-177800" eaLnBrk="1" hangingPunct="1">
              <a:spcBef>
                <a:spcPts val="600"/>
              </a:spcBef>
              <a:buFontTx/>
              <a:buChar char="•"/>
              <a:tabLst>
                <a:tab pos="457200" algn="l"/>
                <a:tab pos="638175"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85% of pupils reported it is easy to work creatively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35000" lvl="1" indent="-177800">
              <a:spcBef>
                <a:spcPts val="600"/>
              </a:spcBef>
              <a:buFontTx/>
              <a:buChar char="•"/>
              <a:tabLst>
                <a:tab pos="457200" algn="l"/>
                <a:tab pos="638175" algn="l"/>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83% of pupils </a:t>
            </a:r>
            <a:r>
              <a:rPr lang="en-US" sz="1600" dirty="0" smtClean="0">
                <a:latin typeface="Arial" pitchFamily="34" charset="0"/>
                <a:ea typeface="Times New Roman" pitchFamily="18" charset="0"/>
                <a:cs typeface="Arial" pitchFamily="34" charset="0"/>
              </a:rPr>
              <a:t>reported it is easy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present and explain ideas</a:t>
            </a:r>
            <a:endParaRPr lang="en-GB" sz="1600" dirty="0">
              <a:latin typeface="Arial" pitchFamily="34" charset="0"/>
              <a:cs typeface="Arial" pitchFamily="34" charset="0"/>
            </a:endParaRPr>
          </a:p>
          <a:p>
            <a:pPr marL="177800" lvl="0" indent="-177800">
              <a:spcBef>
                <a:spcPts val="600"/>
              </a:spcBef>
              <a:buFontTx/>
              <a:buChar char="•"/>
              <a:tabLst>
                <a:tab pos="457200" algn="l"/>
                <a:tab pos="638175" algn="l"/>
              </a:tabLst>
            </a:pPr>
            <a:r>
              <a:rPr lang="en-US" sz="1600" dirty="0" smtClean="0">
                <a:latin typeface="Arial" pitchFamily="34" charset="0"/>
                <a:cs typeface="Arial" pitchFamily="34" charset="0"/>
              </a:rPr>
              <a:t>Teachers </a:t>
            </a:r>
            <a:r>
              <a:rPr lang="en-US" sz="1600" dirty="0">
                <a:latin typeface="Arial" pitchFamily="34" charset="0"/>
                <a:cs typeface="Arial" pitchFamily="34" charset="0"/>
              </a:rPr>
              <a:t>are learning with their pupils</a:t>
            </a:r>
          </a:p>
          <a:p>
            <a:pPr marL="635000" lvl="1" indent="-177800">
              <a:spcBef>
                <a:spcPts val="600"/>
              </a:spcBef>
              <a:buFontTx/>
              <a:buChar char="•"/>
              <a:tabLst>
                <a:tab pos="457200" algn="l"/>
                <a:tab pos="638175" algn="l"/>
              </a:tabLst>
            </a:pPr>
            <a:r>
              <a:rPr lang="en-US" sz="1600" dirty="0">
                <a:latin typeface="Arial" pitchFamily="34" charset="0"/>
                <a:cs typeface="Arial" pitchFamily="34" charset="0"/>
              </a:rPr>
              <a:t>Empowering pupils and increasing their confidence</a:t>
            </a:r>
          </a:p>
          <a:p>
            <a:pPr marL="177800" marR="0" lvl="0" indent="-177800" algn="l" defTabSz="914400" rtl="0" eaLnBrk="0" fontAlgn="base" latinLnBrk="0" hangingPunct="0">
              <a:lnSpc>
                <a:spcPct val="100000"/>
              </a:lnSpc>
              <a:spcBef>
                <a:spcPts val="600"/>
              </a:spcBef>
              <a:spcAft>
                <a:spcPct val="0"/>
              </a:spcAft>
              <a:buClrTx/>
              <a:buSzTx/>
              <a:buFontTx/>
              <a:buChar char="•"/>
              <a:tabLst>
                <a:tab pos="457200" algn="l"/>
                <a:tab pos="638175" algn="l"/>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6563630" y="970680"/>
            <a:ext cx="2153363" cy="1532334"/>
          </a:xfrm>
          <a:prstGeom prst="wedgeRoundRectCallout">
            <a:avLst>
              <a:gd name="adj1" fmla="val 29097"/>
              <a:gd name="adj2" fmla="val 62500"/>
              <a:gd name="adj3" fmla="val 16667"/>
            </a:avLst>
          </a:prstGeom>
          <a:noFill/>
          <a:ln>
            <a:solidFill>
              <a:schemeClr val="accent2"/>
            </a:solidFill>
          </a:ln>
        </p:spPr>
        <p:txBody>
          <a:bodyPr wrap="square" rtlCol="0">
            <a:spAutoFit/>
          </a:bodyPr>
          <a:lstStyle/>
          <a:p>
            <a:r>
              <a:rPr lang="en-GB" sz="1400" i="1" dirty="0" smtClean="0"/>
              <a:t>“The children enjoy blogging and have become </a:t>
            </a:r>
            <a:r>
              <a:rPr lang="en-GB" sz="1400" i="1" dirty="0"/>
              <a:t>critical app reviewers </a:t>
            </a:r>
            <a:r>
              <a:rPr lang="en-GB" sz="1400" i="1" dirty="0" smtClean="0"/>
              <a:t>receiving feedback on their writing.” </a:t>
            </a:r>
            <a:r>
              <a:rPr lang="en-GB" sz="1400" dirty="0" smtClean="0"/>
              <a:t>Teacher</a:t>
            </a:r>
            <a:endParaRPr lang="en-GB" sz="9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668" y="4490299"/>
            <a:ext cx="4737003" cy="2200847"/>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0706" y="4397082"/>
            <a:ext cx="3202465" cy="1791113"/>
          </a:xfrm>
          <a:prstGeom prst="rect">
            <a:avLst/>
          </a:prstGeom>
        </p:spPr>
      </p:pic>
      <p:sp>
        <p:nvSpPr>
          <p:cNvPr id="7" name="Rounded Rectangular Callout 6"/>
          <p:cNvSpPr/>
          <p:nvPr/>
        </p:nvSpPr>
        <p:spPr bwMode="auto">
          <a:xfrm>
            <a:off x="6533437" y="2763298"/>
            <a:ext cx="2153363" cy="1727001"/>
          </a:xfrm>
          <a:prstGeom prst="wedgeRoundRectCallout">
            <a:avLst/>
          </a:prstGeom>
          <a:no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1400" i="1" dirty="0" smtClean="0"/>
              <a:t>“I </a:t>
            </a:r>
            <a:r>
              <a:rPr lang="en-US" sz="1400" i="1" dirty="0"/>
              <a:t>have found myself being more creative as a practitioner and trying new ways of teaching more readily through the use of the </a:t>
            </a:r>
            <a:r>
              <a:rPr lang="en-US" sz="1400" i="1" dirty="0" smtClean="0"/>
              <a:t>equipment.” </a:t>
            </a:r>
            <a:r>
              <a:rPr lang="en-US" sz="1400" dirty="0"/>
              <a:t>Teacher</a:t>
            </a:r>
          </a:p>
        </p:txBody>
      </p:sp>
    </p:spTree>
    <p:extLst>
      <p:ext uri="{BB962C8B-B14F-4D97-AF65-F5344CB8AC3E}">
        <p14:creationId xmlns:p14="http://schemas.microsoft.com/office/powerpoint/2010/main" val="866386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623" y="274639"/>
            <a:ext cx="8229600" cy="1143000"/>
          </a:xfrm>
        </p:spPr>
        <p:txBody>
          <a:bodyPr/>
          <a:lstStyle/>
          <a:p>
            <a:r>
              <a:rPr lang="en-GB" sz="2800" b="1" kern="1200" spc="-50" dirty="0">
                <a:solidFill>
                  <a:srgbClr val="0689D8"/>
                </a:solidFill>
                <a:latin typeface="Samsung InterFace"/>
                <a:cs typeface="Samsung InterFace"/>
              </a:rPr>
              <a:t>And increased collaboration</a:t>
            </a:r>
          </a:p>
        </p:txBody>
      </p:sp>
      <p:sp>
        <p:nvSpPr>
          <p:cNvPr id="15" name="Rectangle 1"/>
          <p:cNvSpPr>
            <a:spLocks noChangeArrowheads="1"/>
          </p:cNvSpPr>
          <p:nvPr/>
        </p:nvSpPr>
        <p:spPr bwMode="auto">
          <a:xfrm>
            <a:off x="297231" y="930716"/>
            <a:ext cx="4785515"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buFont typeface="Arial" panose="020B0604020202020204" pitchFamily="34" charset="0"/>
              <a:buChar char="•"/>
            </a:pPr>
            <a:r>
              <a:rPr lang="en-US" dirty="0"/>
              <a:t>Teachers believe pupils have improved their ability to work collaboratively and share work</a:t>
            </a:r>
          </a:p>
          <a:p>
            <a:pPr marL="800100" lvl="1" indent="-342900">
              <a:buFont typeface="Arial" panose="020B0604020202020204" pitchFamily="34" charset="0"/>
              <a:buChar char="•"/>
            </a:pPr>
            <a:r>
              <a:rPr lang="en-US" dirty="0"/>
              <a:t>Removing the fear of failure</a:t>
            </a:r>
            <a:endParaRPr lang="en-GB" sz="1600" dirty="0"/>
          </a:p>
          <a:p>
            <a:pPr marL="800100" lvl="1" indent="-342900">
              <a:buFont typeface="Arial" panose="020B0604020202020204" pitchFamily="34" charset="0"/>
              <a:buChar char="•"/>
            </a:pPr>
            <a:r>
              <a:rPr lang="en-US" dirty="0"/>
              <a:t>Developing better relationships with their teachers </a:t>
            </a:r>
            <a:endParaRPr lang="en-US" dirty="0" smtClean="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85</a:t>
            </a:r>
            <a:r>
              <a:rPr lang="en-US" dirty="0"/>
              <a:t>% of pupils say the equipment has helped them to work with </a:t>
            </a:r>
            <a:r>
              <a:rPr lang="en-US" dirty="0" smtClean="0"/>
              <a:t>other pupils </a:t>
            </a:r>
            <a:r>
              <a:rPr lang="en-US" dirty="0"/>
              <a:t>in a </a:t>
            </a:r>
            <a:r>
              <a:rPr lang="en-US" dirty="0" smtClean="0"/>
              <a:t>team</a:t>
            </a:r>
          </a:p>
          <a:p>
            <a:pPr marL="342900" indent="-342900">
              <a:buFont typeface="Arial" panose="020B0604020202020204" pitchFamily="34" charset="0"/>
              <a:buChar char="•"/>
            </a:pPr>
            <a:r>
              <a:rPr lang="en-US" dirty="0" smtClean="0"/>
              <a:t>Pupils are experiencing a different way of learning </a:t>
            </a:r>
          </a:p>
          <a:p>
            <a:pPr lvl="1"/>
            <a:endParaRPr lang="en-US" dirty="0" smtClean="0"/>
          </a:p>
          <a:p>
            <a:pPr marL="342900" lvl="0" indent="-342900">
              <a:buFont typeface="Arial" panose="020B0604020202020204" pitchFamily="34" charset="0"/>
              <a:buChar char="•"/>
            </a:pPr>
            <a:r>
              <a:rPr lang="en-US" dirty="0" smtClean="0"/>
              <a:t>Teachers and pupils are working together</a:t>
            </a:r>
          </a:p>
          <a:p>
            <a:pPr marL="800100" lvl="1" indent="-342900">
              <a:buFont typeface="Arial" panose="020B0604020202020204" pitchFamily="34" charset="0"/>
              <a:buChar char="•"/>
            </a:pPr>
            <a:r>
              <a:rPr lang="en-US" dirty="0" smtClean="0"/>
              <a:t>Teachers using technology </a:t>
            </a:r>
            <a:r>
              <a:rPr lang="en-US" dirty="0"/>
              <a:t>t</a:t>
            </a:r>
            <a:r>
              <a:rPr lang="en-US" dirty="0" smtClean="0"/>
              <a:t>o give instant individual feedback</a:t>
            </a:r>
          </a:p>
          <a:p>
            <a:pPr marL="342900" lvl="0" indent="-342900">
              <a:buFont typeface="Arial" panose="020B0604020202020204" pitchFamily="34" charset="0"/>
              <a:buChar char="•"/>
            </a:pPr>
            <a:endParaRPr lang="en-GB" sz="1600" dirty="0"/>
          </a:p>
        </p:txBody>
      </p:sp>
      <p:sp>
        <p:nvSpPr>
          <p:cNvPr id="19" name="TextBox 18"/>
          <p:cNvSpPr txBox="1"/>
          <p:nvPr/>
        </p:nvSpPr>
        <p:spPr>
          <a:xfrm>
            <a:off x="5661704" y="3847900"/>
            <a:ext cx="2496714" cy="1293971"/>
          </a:xfrm>
          <a:prstGeom prst="wedgeRoundRectCallout">
            <a:avLst/>
          </a:prstGeom>
          <a:noFill/>
          <a:ln>
            <a:solidFill>
              <a:schemeClr val="accent2"/>
            </a:solidFill>
          </a:ln>
        </p:spPr>
        <p:txBody>
          <a:bodyPr wrap="square" rtlCol="0">
            <a:spAutoFit/>
          </a:bodyPr>
          <a:lstStyle/>
          <a:p>
            <a:r>
              <a:rPr lang="en-GB" sz="1400" i="1" dirty="0"/>
              <a:t>“Sometimes the best moments are when you accidentally discover a new way of working together.” </a:t>
            </a:r>
            <a:r>
              <a:rPr lang="en-GB" sz="1400" dirty="0" smtClean="0"/>
              <a:t>Teacher</a:t>
            </a:r>
            <a:endParaRPr lang="en-GB" sz="9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7374" y="764106"/>
            <a:ext cx="4107712" cy="2488326"/>
          </a:xfrm>
          <a:prstGeom prst="rect">
            <a:avLst/>
          </a:prstGeom>
        </p:spPr>
      </p:pic>
    </p:spTree>
    <p:extLst>
      <p:ext uri="{BB962C8B-B14F-4D97-AF65-F5344CB8AC3E}">
        <p14:creationId xmlns:p14="http://schemas.microsoft.com/office/powerpoint/2010/main" val="33682027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kern="1200" spc="-50" dirty="0" smtClean="0">
                <a:solidFill>
                  <a:srgbClr val="0689D8"/>
                </a:solidFill>
                <a:latin typeface="Samsung InterFace"/>
                <a:cs typeface="Samsung InterFace"/>
              </a:rPr>
              <a:t>For everyone</a:t>
            </a:r>
            <a:endParaRPr lang="en-GB" sz="2800" b="1" kern="1200" spc="-50" dirty="0">
              <a:solidFill>
                <a:srgbClr val="0689D8"/>
              </a:solidFill>
              <a:latin typeface="Samsung InterFace"/>
              <a:cs typeface="Samsung InterFace"/>
            </a:endParaRPr>
          </a:p>
        </p:txBody>
      </p:sp>
      <p:sp>
        <p:nvSpPr>
          <p:cNvPr id="3" name="Content Placeholder 2"/>
          <p:cNvSpPr>
            <a:spLocks noGrp="1"/>
          </p:cNvSpPr>
          <p:nvPr>
            <p:ph idx="1"/>
          </p:nvPr>
        </p:nvSpPr>
        <p:spPr>
          <a:xfrm>
            <a:off x="374822" y="1097693"/>
            <a:ext cx="5235146" cy="4525963"/>
          </a:xfrm>
        </p:spPr>
        <p:txBody>
          <a:bodyPr/>
          <a:lstStyle/>
          <a:p>
            <a:pPr marL="285750" indent="-285750">
              <a:buFont typeface="Arial" panose="020B0604020202020204" pitchFamily="34" charset="0"/>
              <a:buChar char="•"/>
            </a:pPr>
            <a:r>
              <a:rPr lang="en-US" dirty="0"/>
              <a:t>Teachers felt it gave flexibility and the capacity to differentiate learning and make lessons far more </a:t>
            </a:r>
            <a:r>
              <a:rPr lang="en-US" dirty="0" smtClean="0"/>
              <a:t>inclusive</a:t>
            </a:r>
          </a:p>
          <a:p>
            <a:pPr marL="671513" lvl="1" indent="-285750">
              <a:buFont typeface="Arial" panose="020B0604020202020204" pitchFamily="34" charset="0"/>
              <a:buChar char="•"/>
            </a:pPr>
            <a:r>
              <a:rPr lang="en-US" dirty="0"/>
              <a:t>Improving the quality of work</a:t>
            </a:r>
            <a:endParaRPr lang="en-GB" dirty="0"/>
          </a:p>
          <a:p>
            <a:pPr marL="285750" indent="-285750">
              <a:buFont typeface="Arial" panose="020B0604020202020204" pitchFamily="34" charset="0"/>
              <a:buChar char="•"/>
            </a:pPr>
            <a:r>
              <a:rPr lang="en-US" dirty="0" smtClean="0"/>
              <a:t>Pupils </a:t>
            </a:r>
            <a:r>
              <a:rPr lang="en-US" dirty="0"/>
              <a:t>welcomed access to a more engaging learning  environment and  lessons adapted to meet their individual needs</a:t>
            </a:r>
            <a:endParaRPr lang="en-GB" sz="1200" dirty="0"/>
          </a:p>
          <a:p>
            <a:pPr marL="671513" lvl="1" indent="-285750">
              <a:buFont typeface="Arial" panose="020B0604020202020204" pitchFamily="34" charset="0"/>
              <a:buChar char="•"/>
            </a:pPr>
            <a:r>
              <a:rPr lang="en-US" dirty="0" smtClean="0"/>
              <a:t>Pupils </a:t>
            </a:r>
            <a:r>
              <a:rPr lang="en-US" dirty="0"/>
              <a:t>who struggled were able to make work more attractive</a:t>
            </a:r>
            <a:r>
              <a:rPr lang="en-GB" dirty="0"/>
              <a:t>, g</a:t>
            </a:r>
            <a:r>
              <a:rPr lang="en-US" dirty="0" err="1" smtClean="0"/>
              <a:t>aining</a:t>
            </a:r>
            <a:r>
              <a:rPr lang="en-US" dirty="0"/>
              <a:t> </a:t>
            </a:r>
            <a:r>
              <a:rPr lang="en-US" dirty="0" smtClean="0"/>
              <a:t>independence</a:t>
            </a:r>
            <a:r>
              <a:rPr lang="en-US" dirty="0"/>
              <a:t>, confidence &amp; pride</a:t>
            </a:r>
          </a:p>
          <a:p>
            <a:pPr marL="671513" lvl="1" indent="-285750">
              <a:buFont typeface="Arial" panose="020B0604020202020204" pitchFamily="34" charset="0"/>
              <a:buChar char="•"/>
            </a:pPr>
            <a:r>
              <a:rPr lang="en-US" dirty="0" smtClean="0"/>
              <a:t>High </a:t>
            </a:r>
            <a:r>
              <a:rPr lang="en-US" dirty="0"/>
              <a:t>achievers </a:t>
            </a:r>
            <a:r>
              <a:rPr lang="en-US" dirty="0" smtClean="0"/>
              <a:t>were </a:t>
            </a:r>
            <a:r>
              <a:rPr lang="en-US" dirty="0"/>
              <a:t>able to extend their learning</a:t>
            </a:r>
            <a:endParaRPr lang="en-GB" dirty="0"/>
          </a:p>
          <a:p>
            <a:pPr marL="285750" lvl="0" indent="-285750">
              <a:buFont typeface="Arial" panose="020B0604020202020204" pitchFamily="34" charset="0"/>
              <a:buChar char="•"/>
            </a:pPr>
            <a:r>
              <a:rPr lang="en-US" dirty="0" smtClean="0"/>
              <a:t>Disproportionately </a:t>
            </a:r>
            <a:r>
              <a:rPr lang="en-US" dirty="0"/>
              <a:t>positive effect of the technology on children who need extra support and motivation </a:t>
            </a:r>
            <a:endParaRPr lang="en-US" dirty="0" smtClean="0"/>
          </a:p>
          <a:p>
            <a:pPr marL="671513" lvl="1" indent="-285750">
              <a:buFont typeface="Arial" panose="020B0604020202020204" pitchFamily="34" charset="0"/>
              <a:buChar char="•"/>
            </a:pPr>
            <a:r>
              <a:rPr lang="en-US" dirty="0" smtClean="0"/>
              <a:t>Specialist apps for SEN pupils</a:t>
            </a:r>
          </a:p>
          <a:p>
            <a:pPr>
              <a:lnSpc>
                <a:spcPct val="100000"/>
              </a:lnSpc>
              <a:spcBef>
                <a:spcPts val="600"/>
              </a:spcBef>
              <a:buNone/>
            </a:pPr>
            <a:endParaRPr lang="en-GB" b="1" dirty="0" smtClean="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05504" y="1718255"/>
            <a:ext cx="3000744" cy="3284838"/>
          </a:xfrm>
          <a:prstGeom prst="rect">
            <a:avLst/>
          </a:prstGeom>
        </p:spPr>
      </p:pic>
    </p:spTree>
    <p:extLst>
      <p:ext uri="{BB962C8B-B14F-4D97-AF65-F5344CB8AC3E}">
        <p14:creationId xmlns:p14="http://schemas.microsoft.com/office/powerpoint/2010/main" val="32334088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kern="1200" spc="-50" dirty="0">
                <a:solidFill>
                  <a:srgbClr val="0689D8"/>
                </a:solidFill>
                <a:latin typeface="Samsung InterFace"/>
                <a:cs typeface="Samsung InterFace"/>
              </a:rPr>
              <a:t>For everyone</a:t>
            </a:r>
          </a:p>
        </p:txBody>
      </p:sp>
      <p:sp>
        <p:nvSpPr>
          <p:cNvPr id="4" name="TextBox 3"/>
          <p:cNvSpPr txBox="1"/>
          <p:nvPr/>
        </p:nvSpPr>
        <p:spPr>
          <a:xfrm flipH="1">
            <a:off x="1455773" y="1429183"/>
            <a:ext cx="2380137" cy="1770698"/>
          </a:xfrm>
          <a:prstGeom prst="wedgeRoundRectCallout">
            <a:avLst>
              <a:gd name="adj1" fmla="val -63473"/>
              <a:gd name="adj2" fmla="val 22209"/>
              <a:gd name="adj3" fmla="val 16667"/>
            </a:avLst>
          </a:prstGeom>
          <a:noFill/>
          <a:ln>
            <a:solidFill>
              <a:schemeClr val="accent2"/>
            </a:solidFill>
          </a:ln>
        </p:spPr>
        <p:txBody>
          <a:bodyPr wrap="square" rtlCol="0">
            <a:spAutoFit/>
          </a:bodyPr>
          <a:lstStyle/>
          <a:p>
            <a:r>
              <a:rPr lang="en-GB" sz="1400" i="1" dirty="0" smtClean="0"/>
              <a:t>“It’s changed my life…it’s helped me learn. I don’t have to sit there with a big massive dictionary now. You can just type in the word and see the meaning.” </a:t>
            </a:r>
            <a:r>
              <a:rPr lang="en-GB" sz="1400" dirty="0" smtClean="0"/>
              <a:t>Pupil</a:t>
            </a:r>
            <a:endParaRPr lang="en-GB" sz="1400" dirty="0"/>
          </a:p>
        </p:txBody>
      </p:sp>
      <p:sp>
        <p:nvSpPr>
          <p:cNvPr id="6" name="TextBox 5"/>
          <p:cNvSpPr txBox="1"/>
          <p:nvPr/>
        </p:nvSpPr>
        <p:spPr>
          <a:xfrm flipH="1">
            <a:off x="5005380" y="1651528"/>
            <a:ext cx="3696615" cy="1532334"/>
          </a:xfrm>
          <a:prstGeom prst="wedgeRoundRectCallout">
            <a:avLst>
              <a:gd name="adj1" fmla="val 60761"/>
              <a:gd name="adj2" fmla="val 33350"/>
              <a:gd name="adj3" fmla="val 16667"/>
            </a:avLst>
          </a:prstGeom>
          <a:noFill/>
          <a:ln>
            <a:solidFill>
              <a:schemeClr val="accent2"/>
            </a:solidFill>
          </a:ln>
        </p:spPr>
        <p:txBody>
          <a:bodyPr wrap="square" rtlCol="0">
            <a:spAutoFit/>
          </a:bodyPr>
          <a:lstStyle/>
          <a:p>
            <a:r>
              <a:rPr lang="en-GB" sz="1400" i="1" dirty="0" smtClean="0"/>
              <a:t>“You can see the skills of the pupils have improved. I have the low ability boys – there is one child who struggles to put a sentence together in class but he’s just a whiz on the tablet.” </a:t>
            </a:r>
          </a:p>
          <a:p>
            <a:r>
              <a:rPr lang="en-GB" sz="1400" dirty="0" smtClean="0"/>
              <a:t>Teacher</a:t>
            </a:r>
            <a:endParaRPr lang="en-GB" sz="900" dirty="0"/>
          </a:p>
        </p:txBody>
      </p:sp>
      <p:sp>
        <p:nvSpPr>
          <p:cNvPr id="7" name="TextBox 6"/>
          <p:cNvSpPr txBox="1"/>
          <p:nvPr/>
        </p:nvSpPr>
        <p:spPr>
          <a:xfrm>
            <a:off x="6201268" y="3712773"/>
            <a:ext cx="2611136" cy="1532334"/>
          </a:xfrm>
          <a:prstGeom prst="wedgeRoundRectCallout">
            <a:avLst>
              <a:gd name="adj1" fmla="val -35947"/>
              <a:gd name="adj2" fmla="val 69489"/>
              <a:gd name="adj3" fmla="val 16667"/>
            </a:avLst>
          </a:prstGeom>
          <a:noFill/>
          <a:ln>
            <a:solidFill>
              <a:schemeClr val="accent2"/>
            </a:solidFill>
          </a:ln>
        </p:spPr>
        <p:txBody>
          <a:bodyPr wrap="square" rtlCol="0">
            <a:spAutoFit/>
          </a:bodyPr>
          <a:lstStyle/>
          <a:p>
            <a:r>
              <a:rPr lang="en-GB" sz="1400" i="1" dirty="0" smtClean="0"/>
              <a:t>“They’ve taken charge of their learning and are pushing themselves – that’s what they’ll need in secondary school.” </a:t>
            </a:r>
          </a:p>
          <a:p>
            <a:r>
              <a:rPr lang="en-GB" sz="1400" dirty="0" smtClean="0"/>
              <a:t>Head Teacher</a:t>
            </a:r>
            <a:r>
              <a:rPr lang="en-GB" sz="1400" i="1" dirty="0" smtClean="0"/>
              <a:t> </a:t>
            </a:r>
            <a:endParaRPr lang="en-GB" sz="9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5773" y="3592193"/>
            <a:ext cx="4663673" cy="2623317"/>
          </a:xfrm>
          <a:prstGeom prst="rect">
            <a:avLst/>
          </a:prstGeom>
        </p:spPr>
      </p:pic>
    </p:spTree>
    <p:extLst>
      <p:ext uri="{BB962C8B-B14F-4D97-AF65-F5344CB8AC3E}">
        <p14:creationId xmlns:p14="http://schemas.microsoft.com/office/powerpoint/2010/main" val="2912447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kern="1200" spc="-50" dirty="0">
                <a:solidFill>
                  <a:srgbClr val="0689D8"/>
                </a:solidFill>
                <a:latin typeface="Samsung InterFace"/>
                <a:cs typeface="Samsung InterFace"/>
              </a:rPr>
              <a:t>Skills and attainment</a:t>
            </a:r>
          </a:p>
        </p:txBody>
      </p:sp>
      <p:sp>
        <p:nvSpPr>
          <p:cNvPr id="3" name="Content Placeholder 2"/>
          <p:cNvSpPr>
            <a:spLocks noGrp="1"/>
          </p:cNvSpPr>
          <p:nvPr>
            <p:ph idx="1"/>
          </p:nvPr>
        </p:nvSpPr>
        <p:spPr>
          <a:xfrm>
            <a:off x="391297" y="937081"/>
            <a:ext cx="5175129" cy="4525963"/>
          </a:xfrm>
        </p:spPr>
        <p:txBody>
          <a:bodyPr/>
          <a:lstStyle/>
          <a:p>
            <a:pPr marL="285750" lvl="0" indent="-285750">
              <a:lnSpc>
                <a:spcPct val="100000"/>
              </a:lnSpc>
              <a:spcBef>
                <a:spcPts val="1200"/>
              </a:spcBef>
              <a:buFont typeface="Arial" panose="020B0604020202020204" pitchFamily="34" charset="0"/>
              <a:buChar char="•"/>
            </a:pPr>
            <a:r>
              <a:rPr lang="en-US" dirty="0" smtClean="0"/>
              <a:t>Teachers </a:t>
            </a:r>
            <a:r>
              <a:rPr lang="en-US" dirty="0"/>
              <a:t>felt the Digital Classroom had a positive impact on pupils’ skills</a:t>
            </a:r>
          </a:p>
          <a:p>
            <a:pPr marL="671513" lvl="1" indent="-285750">
              <a:lnSpc>
                <a:spcPct val="100000"/>
              </a:lnSpc>
              <a:spcBef>
                <a:spcPts val="1200"/>
              </a:spcBef>
              <a:buFont typeface="Arial" panose="020B0604020202020204" pitchFamily="34" charset="0"/>
              <a:buChar char="•"/>
            </a:pPr>
            <a:r>
              <a:rPr lang="en-US" dirty="0"/>
              <a:t>Including ICT performance and wider learning</a:t>
            </a:r>
          </a:p>
          <a:p>
            <a:pPr marL="285750" indent="-285750">
              <a:lnSpc>
                <a:spcPct val="100000"/>
              </a:lnSpc>
              <a:spcBef>
                <a:spcPts val="1200"/>
              </a:spcBef>
              <a:buFont typeface="Arial" panose="020B0604020202020204" pitchFamily="34" charset="0"/>
              <a:buChar char="•"/>
            </a:pPr>
            <a:r>
              <a:rPr lang="en-US" dirty="0" smtClean="0"/>
              <a:t>Teachers also saw an </a:t>
            </a:r>
            <a:r>
              <a:rPr lang="en-US" dirty="0"/>
              <a:t>impact on attendance, with pupils more motivated to come to school</a:t>
            </a:r>
          </a:p>
          <a:p>
            <a:pPr marL="285750" lvl="0" indent="-285750">
              <a:lnSpc>
                <a:spcPct val="100000"/>
              </a:lnSpc>
              <a:spcBef>
                <a:spcPts val="1200"/>
              </a:spcBef>
              <a:buFont typeface="Arial" panose="020B0604020202020204" pitchFamily="34" charset="0"/>
              <a:buChar char="•"/>
            </a:pPr>
            <a:r>
              <a:rPr lang="en-US" dirty="0"/>
              <a:t>86% of pupils felt they had learned new skills because of the Samsung Digital </a:t>
            </a:r>
            <a:r>
              <a:rPr lang="en-US" dirty="0" smtClean="0"/>
              <a:t>Classroom</a:t>
            </a:r>
          </a:p>
          <a:p>
            <a:pPr marL="285750" lvl="0" indent="-285750">
              <a:lnSpc>
                <a:spcPct val="100000"/>
              </a:lnSpc>
              <a:spcBef>
                <a:spcPts val="1200"/>
              </a:spcBef>
              <a:buFont typeface="Arial" panose="020B0604020202020204" pitchFamily="34" charset="0"/>
              <a:buChar char="•"/>
            </a:pPr>
            <a:r>
              <a:rPr lang="en-US" dirty="0" smtClean="0"/>
              <a:t>Academic results have improved</a:t>
            </a:r>
          </a:p>
          <a:p>
            <a:pPr marL="671513" lvl="1" indent="-285750">
              <a:lnSpc>
                <a:spcPct val="100000"/>
              </a:lnSpc>
              <a:spcBef>
                <a:spcPts val="1200"/>
              </a:spcBef>
              <a:buFont typeface="Arial" panose="020B0604020202020204" pitchFamily="34" charset="0"/>
              <a:buChar char="•"/>
            </a:pPr>
            <a:r>
              <a:rPr lang="en-US" sz="1600" dirty="0" smtClean="0"/>
              <a:t>One school had highest ever results for that year group</a:t>
            </a:r>
          </a:p>
          <a:p>
            <a:pPr marL="671513" lvl="1" indent="-285750">
              <a:lnSpc>
                <a:spcPct val="100000"/>
              </a:lnSpc>
              <a:spcBef>
                <a:spcPts val="1200"/>
              </a:spcBef>
              <a:buFont typeface="Arial" panose="020B0604020202020204" pitchFamily="34" charset="0"/>
              <a:buChar char="•"/>
            </a:pPr>
            <a:r>
              <a:rPr lang="en-US" sz="1600" dirty="0" smtClean="0"/>
              <a:t>A class with access to the Digital Classroom outperformed their peers in both numeracy and literacy</a:t>
            </a:r>
          </a:p>
          <a:p>
            <a:pPr marL="285750" indent="-285750">
              <a:lnSpc>
                <a:spcPct val="100000"/>
              </a:lnSpc>
              <a:spcBef>
                <a:spcPts val="600"/>
              </a:spcBef>
              <a:buFont typeface="Arial" panose="020B0604020202020204" pitchFamily="34" charset="0"/>
              <a:buChar char="•"/>
            </a:pPr>
            <a:endParaRPr lang="en-GB" sz="1400" i="1" kern="1200" dirty="0">
              <a:latin typeface="Arial" charset="0"/>
              <a:ea typeface="MS PGothic" charset="0"/>
            </a:endParaRPr>
          </a:p>
        </p:txBody>
      </p:sp>
      <p:sp>
        <p:nvSpPr>
          <p:cNvPr id="4" name="Rounded Rectangular Callout 3"/>
          <p:cNvSpPr/>
          <p:nvPr/>
        </p:nvSpPr>
        <p:spPr bwMode="auto">
          <a:xfrm>
            <a:off x="5566426" y="1231949"/>
            <a:ext cx="3135570" cy="1696263"/>
          </a:xfrm>
          <a:prstGeom prst="wedgeRoundRectCallout">
            <a:avLst>
              <a:gd name="adj1" fmla="val -56084"/>
              <a:gd name="adj2" fmla="val 25772"/>
              <a:gd name="adj3" fmla="val 16667"/>
            </a:avLst>
          </a:prstGeom>
          <a:no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sz="1400" i="1" dirty="0" smtClean="0"/>
              <a:t>“The </a:t>
            </a:r>
            <a:r>
              <a:rPr lang="en-US" sz="1400" i="1" dirty="0"/>
              <a:t>children have thoroughly enjoyed being part of a Samsung classroom, they are more confident in using ICT and have shown an increase in motivation when doing homework, in addition to classroom </a:t>
            </a:r>
            <a:r>
              <a:rPr lang="en-US" sz="1400" i="1" dirty="0" smtClean="0"/>
              <a:t>lessons.” </a:t>
            </a:r>
            <a:r>
              <a:rPr lang="en-US" sz="1400" i="1" dirty="0"/>
              <a:t>Teacher</a:t>
            </a:r>
          </a:p>
        </p:txBody>
      </p:sp>
      <p:sp>
        <p:nvSpPr>
          <p:cNvPr id="6" name="Rounded Rectangular Callout 5"/>
          <p:cNvSpPr/>
          <p:nvPr/>
        </p:nvSpPr>
        <p:spPr bwMode="auto">
          <a:xfrm>
            <a:off x="5696350" y="3609800"/>
            <a:ext cx="2875722" cy="1484243"/>
          </a:xfrm>
          <a:prstGeom prst="wedgeRoundRectCallout">
            <a:avLst>
              <a:gd name="adj1" fmla="val 59184"/>
              <a:gd name="adj2" fmla="val 35420"/>
              <a:gd name="adj3" fmla="val 16667"/>
            </a:avLst>
          </a:prstGeom>
          <a:no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GB" sz="1400" i="1" dirty="0"/>
              <a:t>“So far this year, attendance monitoring suggests the Digital Classroom improved attendance. It’s going to be one of the big impacts which is great.” </a:t>
            </a:r>
            <a:r>
              <a:rPr lang="en-GB" sz="1400" dirty="0" smtClean="0"/>
              <a:t>Head </a:t>
            </a:r>
            <a:r>
              <a:rPr lang="en-GB" sz="1400" dirty="0"/>
              <a:t>Teacher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kern="1200" spc="-50" dirty="0">
                <a:solidFill>
                  <a:srgbClr val="0689D8"/>
                </a:solidFill>
                <a:latin typeface="Samsung InterFace"/>
                <a:cs typeface="Samsung InterFace"/>
              </a:rPr>
              <a:t>Conclusions</a:t>
            </a:r>
          </a:p>
        </p:txBody>
      </p:sp>
      <p:sp>
        <p:nvSpPr>
          <p:cNvPr id="3" name="Content Placeholder 2"/>
          <p:cNvSpPr>
            <a:spLocks noGrp="1"/>
          </p:cNvSpPr>
          <p:nvPr>
            <p:ph idx="1"/>
          </p:nvPr>
        </p:nvSpPr>
        <p:spPr>
          <a:xfrm>
            <a:off x="179173" y="895268"/>
            <a:ext cx="8785654" cy="4525963"/>
          </a:xfrm>
        </p:spPr>
        <p:txBody>
          <a:bodyPr/>
          <a:lstStyle/>
          <a:p>
            <a:pPr marL="285750" lvl="0" indent="-285750">
              <a:lnSpc>
                <a:spcPct val="100000"/>
              </a:lnSpc>
              <a:spcBef>
                <a:spcPts val="1200"/>
              </a:spcBef>
              <a:buFont typeface="Arial" panose="020B0604020202020204" pitchFamily="34" charset="0"/>
              <a:buChar char="•"/>
            </a:pPr>
            <a:r>
              <a:rPr lang="en-GB" dirty="0"/>
              <a:t>Over the course of our programme, we have seen dramatic changes in the way teachers </a:t>
            </a:r>
            <a:r>
              <a:rPr lang="en-GB" dirty="0" smtClean="0"/>
              <a:t/>
            </a:r>
            <a:br>
              <a:rPr lang="en-GB" dirty="0" smtClean="0"/>
            </a:br>
            <a:r>
              <a:rPr lang="en-GB" dirty="0" smtClean="0"/>
              <a:t>are </a:t>
            </a:r>
            <a:r>
              <a:rPr lang="en-GB" dirty="0"/>
              <a:t>using the </a:t>
            </a:r>
            <a:r>
              <a:rPr lang="en-GB" dirty="0" smtClean="0"/>
              <a:t>technology</a:t>
            </a:r>
          </a:p>
          <a:p>
            <a:pPr marL="285750" indent="-285750">
              <a:lnSpc>
                <a:spcPct val="100000"/>
              </a:lnSpc>
              <a:spcBef>
                <a:spcPts val="1200"/>
              </a:spcBef>
              <a:buFont typeface="Arial" panose="020B0604020202020204" pitchFamily="34" charset="0"/>
              <a:buChar char="•"/>
            </a:pPr>
            <a:r>
              <a:rPr lang="en-GB" dirty="0" smtClean="0"/>
              <a:t>As a result of this, we have seen real improvements in the </a:t>
            </a:r>
            <a:r>
              <a:rPr lang="en-GB" dirty="0"/>
              <a:t>skills of pupils, particularly </a:t>
            </a:r>
            <a:r>
              <a:rPr lang="en-GB" dirty="0" smtClean="0"/>
              <a:t/>
            </a:r>
            <a:br>
              <a:rPr lang="en-GB" dirty="0" smtClean="0"/>
            </a:br>
            <a:r>
              <a:rPr lang="en-GB" dirty="0" smtClean="0"/>
              <a:t>around </a:t>
            </a:r>
            <a:r>
              <a:rPr lang="en-GB" dirty="0"/>
              <a:t>creativity and </a:t>
            </a:r>
            <a:r>
              <a:rPr lang="en-GB" dirty="0" smtClean="0"/>
              <a:t>collaboration</a:t>
            </a:r>
          </a:p>
          <a:p>
            <a:pPr marL="671513" lvl="1" indent="-285750">
              <a:lnSpc>
                <a:spcPct val="100000"/>
              </a:lnSpc>
              <a:spcBef>
                <a:spcPts val="1200"/>
              </a:spcBef>
              <a:buFont typeface="Arial" panose="020B0604020202020204" pitchFamily="34" charset="0"/>
              <a:buChar char="•"/>
            </a:pPr>
            <a:r>
              <a:rPr lang="en-GB" dirty="0" smtClean="0"/>
              <a:t>These skills of creativity and collaboration are key to the success of the next generation</a:t>
            </a:r>
          </a:p>
          <a:p>
            <a:pPr marL="285750" indent="-285750">
              <a:lnSpc>
                <a:spcPct val="100000"/>
              </a:lnSpc>
              <a:spcBef>
                <a:spcPts val="1200"/>
              </a:spcBef>
              <a:buFont typeface="Arial" panose="020B0604020202020204" pitchFamily="34" charset="0"/>
              <a:buChar char="•"/>
            </a:pPr>
            <a:r>
              <a:rPr lang="en-GB" dirty="0" smtClean="0"/>
              <a:t>We have seen pupils’ attitudes </a:t>
            </a:r>
            <a:r>
              <a:rPr lang="en-GB" dirty="0"/>
              <a:t>to </a:t>
            </a:r>
            <a:r>
              <a:rPr lang="en-GB" dirty="0" smtClean="0"/>
              <a:t>learning changing </a:t>
            </a:r>
            <a:endParaRPr lang="en-GB" dirty="0"/>
          </a:p>
          <a:p>
            <a:pPr marL="671513" lvl="1" indent="-285750">
              <a:lnSpc>
                <a:spcPct val="100000"/>
              </a:lnSpc>
              <a:spcBef>
                <a:spcPts val="1200"/>
              </a:spcBef>
              <a:buFont typeface="Arial" panose="020B0604020202020204" pitchFamily="34" charset="0"/>
              <a:buChar char="•"/>
            </a:pPr>
            <a:r>
              <a:rPr lang="en-GB" dirty="0" smtClean="0"/>
              <a:t>Resulting in increased engagement, inclusivity and attainment</a:t>
            </a:r>
          </a:p>
          <a:p>
            <a:pPr marL="285750" lvl="0" indent="-285750">
              <a:lnSpc>
                <a:spcPct val="100000"/>
              </a:lnSpc>
              <a:spcBef>
                <a:spcPts val="1200"/>
              </a:spcBef>
              <a:buFont typeface="Arial" panose="020B0604020202020204" pitchFamily="34" charset="0"/>
              <a:buChar char="•"/>
            </a:pPr>
            <a:r>
              <a:rPr lang="en-GB" dirty="0" smtClean="0"/>
              <a:t>And the novelty doesn’t wear off, teachers and pupils continue to find new ways to use technology to learn and share</a:t>
            </a:r>
          </a:p>
          <a:p>
            <a:pPr marL="285750" lvl="0" indent="-285750">
              <a:lnSpc>
                <a:spcPct val="100000"/>
              </a:lnSpc>
              <a:spcBef>
                <a:spcPts val="1200"/>
              </a:spcBef>
              <a:buFont typeface="Arial" panose="020B0604020202020204" pitchFamily="34" charset="0"/>
              <a:buChar char="•"/>
            </a:pPr>
            <a:r>
              <a:rPr lang="en-GB" dirty="0" smtClean="0"/>
              <a:t>We </a:t>
            </a:r>
            <a:r>
              <a:rPr lang="en-GB" dirty="0"/>
              <a:t>have seen teachers sharing their learning and best practice within their school and further </a:t>
            </a:r>
            <a:r>
              <a:rPr lang="en-GB" dirty="0" smtClean="0"/>
              <a:t>afield</a:t>
            </a:r>
          </a:p>
          <a:p>
            <a:pPr marL="666750" lvl="1" indent="-285750">
              <a:lnSpc>
                <a:spcPct val="100000"/>
              </a:lnSpc>
              <a:spcBef>
                <a:spcPts val="1200"/>
              </a:spcBef>
              <a:buFont typeface="Arial" panose="020B0604020202020204" pitchFamily="34" charset="0"/>
              <a:buChar char="•"/>
            </a:pPr>
            <a:r>
              <a:rPr lang="en-GB" dirty="0" smtClean="0"/>
              <a:t>Increasing </a:t>
            </a:r>
            <a:r>
              <a:rPr lang="en-GB" dirty="0"/>
              <a:t>teacher confidence across whole schools</a:t>
            </a:r>
          </a:p>
          <a:p>
            <a:pPr marL="285750" indent="-285750">
              <a:lnSpc>
                <a:spcPct val="100000"/>
              </a:lnSpc>
              <a:spcBef>
                <a:spcPts val="1200"/>
              </a:spcBef>
              <a:buFont typeface="Arial" panose="020B0604020202020204" pitchFamily="34" charset="0"/>
              <a:buChar char="•"/>
            </a:pPr>
            <a:r>
              <a:rPr lang="en-GB" dirty="0" smtClean="0"/>
              <a:t>We are keen to share what we have learnt and see others build on it</a:t>
            </a:r>
          </a:p>
          <a:p>
            <a:pPr lvl="0">
              <a:lnSpc>
                <a:spcPct val="100000"/>
              </a:lnSpc>
              <a:spcBef>
                <a:spcPts val="1200"/>
              </a:spcBef>
            </a:pPr>
            <a:endParaRPr lang="en-GB" dirty="0" smtClean="0"/>
          </a:p>
          <a:p>
            <a:pPr lvl="0">
              <a:lnSpc>
                <a:spcPct val="100000"/>
              </a:lnSpc>
              <a:spcBef>
                <a:spcPts val="1200"/>
              </a:spcBef>
            </a:pPr>
            <a:endParaRPr lang="en-GB" dirty="0"/>
          </a:p>
          <a:p>
            <a:pPr lvl="0">
              <a:lnSpc>
                <a:spcPct val="100000"/>
              </a:lnSpc>
              <a:spcBef>
                <a:spcPts val="1200"/>
              </a:spcBef>
            </a:pPr>
            <a:endParaRPr lang="en-GB" dirty="0" smtClean="0"/>
          </a:p>
          <a:p>
            <a:pPr>
              <a:lnSpc>
                <a:spcPct val="100000"/>
              </a:lnSpc>
              <a:spcBef>
                <a:spcPts val="600"/>
              </a:spcBef>
              <a:buNone/>
            </a:pPr>
            <a:endParaRPr lang="en-GB" b="1"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77850" y="529582"/>
            <a:ext cx="8566150" cy="443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smtClean="0">
                <a:solidFill>
                  <a:srgbClr val="0689D8"/>
                </a:solidFill>
                <a:latin typeface="Samsung InterFace"/>
                <a:cs typeface="Samsung InterFace"/>
              </a:rPr>
              <a:t>Questions?</a:t>
            </a:r>
            <a:endParaRPr lang="en-GB" sz="3000" b="1" dirty="0">
              <a:solidFill>
                <a:srgbClr val="0689D8"/>
              </a:solidFill>
              <a:latin typeface="Samsung InterFace"/>
              <a:cs typeface="Samsung InterFace"/>
            </a:endParaRPr>
          </a:p>
        </p:txBody>
      </p:sp>
      <p:sp>
        <p:nvSpPr>
          <p:cNvPr id="6" name="Shape 133"/>
          <p:cNvSpPr txBox="1">
            <a:spLocks/>
          </p:cNvSpPr>
          <p:nvPr/>
        </p:nvSpPr>
        <p:spPr>
          <a:xfrm>
            <a:off x="915734" y="5568028"/>
            <a:ext cx="4829399" cy="2879400"/>
          </a:xfrm>
          <a:prstGeom prst="rect">
            <a:avLst/>
          </a:prstGeom>
          <a:noFill/>
          <a:ln>
            <a:noFill/>
          </a:ln>
        </p:spPr>
        <p:txBody>
          <a:bodyPr vert="horz" lIns="91425" tIns="45700" rIns="91425" bIns="45700" rtlCol="0" anchor="t" anchorCtr="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5000"/>
              </a:lnSpc>
              <a:spcBef>
                <a:spcPts val="0"/>
              </a:spcBef>
              <a:buClr>
                <a:schemeClr val="dk1"/>
              </a:buClr>
              <a:buSzPct val="45833"/>
              <a:buNone/>
            </a:pPr>
            <a:r>
              <a:rPr lang="en-GB" sz="1600" dirty="0">
                <a:sym typeface="Calibri"/>
              </a:rPr>
              <a:t>Jessie Park, Samsung UK</a:t>
            </a:r>
          </a:p>
          <a:p>
            <a:pPr marL="0" indent="0">
              <a:lnSpc>
                <a:spcPct val="115000"/>
              </a:lnSpc>
              <a:spcBef>
                <a:spcPts val="0"/>
              </a:spcBef>
              <a:buClr>
                <a:schemeClr val="dk1"/>
              </a:buClr>
              <a:buSzPct val="45833"/>
              <a:buNone/>
            </a:pPr>
            <a:r>
              <a:rPr lang="en-GB" sz="1600" dirty="0" smtClean="0">
                <a:sym typeface="Calibri"/>
              </a:rPr>
              <a:t>Liz Watts, </a:t>
            </a:r>
            <a:r>
              <a:rPr lang="en-GB" sz="1600" dirty="0">
                <a:sym typeface="Calibri"/>
              </a:rPr>
              <a:t>EdComs</a:t>
            </a:r>
          </a:p>
          <a:p>
            <a:pPr marL="0" indent="0">
              <a:lnSpc>
                <a:spcPct val="115000"/>
              </a:lnSpc>
              <a:spcBef>
                <a:spcPts val="0"/>
              </a:spcBef>
              <a:buClr>
                <a:schemeClr val="dk1"/>
              </a:buClr>
              <a:buSzPct val="45833"/>
              <a:buNone/>
            </a:pPr>
            <a:endParaRPr lang="en-GB" sz="1400" dirty="0">
              <a:solidFill>
                <a:schemeClr val="bg1">
                  <a:lumMod val="65000"/>
                </a:schemeClr>
              </a:solidFill>
              <a:latin typeface="Samsung InterFace"/>
              <a:sym typeface="Calibri"/>
            </a:endParaRPr>
          </a:p>
          <a:p>
            <a:pPr marL="0" indent="0" algn="ctr">
              <a:spcBef>
                <a:spcPts val="0"/>
              </a:spcBef>
              <a:buClr>
                <a:schemeClr val="dk1"/>
              </a:buClr>
              <a:buNone/>
            </a:pPr>
            <a:endParaRPr lang="en-GB" sz="2800" dirty="0">
              <a:solidFill>
                <a:schemeClr val="bg1">
                  <a:lumMod val="65000"/>
                </a:schemeClr>
              </a:solidFill>
              <a:latin typeface="Calibri"/>
              <a:ea typeface="Calibri"/>
              <a:cs typeface="Calibri"/>
              <a:sym typeface="Calibri"/>
            </a:endParaRPr>
          </a:p>
          <a:p>
            <a:pPr marL="0" indent="0" algn="ctr">
              <a:spcBef>
                <a:spcPts val="560"/>
              </a:spcBef>
              <a:buClr>
                <a:schemeClr val="dk1"/>
              </a:buClr>
              <a:buNone/>
            </a:pPr>
            <a:endParaRPr lang="en-GB" sz="2800" dirty="0">
              <a:solidFill>
                <a:schemeClr val="bg1">
                  <a:lumMod val="65000"/>
                </a:schemeClr>
              </a:solidFill>
              <a:latin typeface="Calibri"/>
              <a:ea typeface="Calibri"/>
              <a:cs typeface="Calibri"/>
              <a:sym typeface="Calibri"/>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734" y="1226913"/>
            <a:ext cx="7265773" cy="4086997"/>
          </a:xfrm>
          <a:prstGeom prst="rect">
            <a:avLst/>
          </a:prstGeom>
        </p:spPr>
      </p:pic>
    </p:spTree>
    <p:extLst>
      <p:ext uri="{BB962C8B-B14F-4D97-AF65-F5344CB8AC3E}">
        <p14:creationId xmlns:p14="http://schemas.microsoft.com/office/powerpoint/2010/main" val="2447149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https://31.media.tumblr.com/e3aae4e51229879e3aa10abab4573708/tumblr_inline_nc72o09NWw1t18e2d.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7652" y="3339711"/>
            <a:ext cx="4037580" cy="253358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56145" y="2174684"/>
            <a:ext cx="6294784" cy="1369606"/>
          </a:xfrm>
          <a:prstGeom prst="rect">
            <a:avLst/>
          </a:prstGeom>
        </p:spPr>
        <p:txBody>
          <a:bodyPr wrap="square">
            <a:spAutoFit/>
          </a:bodyPr>
          <a:lstStyle/>
          <a:p>
            <a:r>
              <a:rPr lang="en-GB" sz="1400" i="1" dirty="0">
                <a:latin typeface="+mj-lt"/>
              </a:rPr>
              <a:t>if you know how to use a tablet, or </a:t>
            </a:r>
          </a:p>
          <a:p>
            <a:r>
              <a:rPr lang="en-GB" sz="1400" i="1" dirty="0">
                <a:latin typeface="+mj-lt"/>
              </a:rPr>
              <a:t>if you know how to code but…. </a:t>
            </a:r>
          </a:p>
          <a:p>
            <a:endParaRPr lang="en-GB" sz="700" i="1" dirty="0">
              <a:latin typeface="+mj-lt"/>
            </a:endParaRPr>
          </a:p>
          <a:p>
            <a:r>
              <a:rPr lang="en-GB" sz="2400" dirty="0">
                <a:latin typeface="+mj-lt"/>
              </a:rPr>
              <a:t>it’s about future-proofing </a:t>
            </a:r>
          </a:p>
          <a:p>
            <a:r>
              <a:rPr lang="en-GB" sz="2400" dirty="0">
                <a:latin typeface="+mj-lt"/>
              </a:rPr>
              <a:t>our children with skills for the future </a:t>
            </a:r>
          </a:p>
        </p:txBody>
      </p:sp>
      <p:sp>
        <p:nvSpPr>
          <p:cNvPr id="40" name="Rectangle 39"/>
          <p:cNvSpPr/>
          <p:nvPr/>
        </p:nvSpPr>
        <p:spPr>
          <a:xfrm>
            <a:off x="1367322" y="4497820"/>
            <a:ext cx="1268402"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INCLUSION</a:t>
            </a:r>
          </a:p>
        </p:txBody>
      </p:sp>
      <p:sp>
        <p:nvSpPr>
          <p:cNvPr id="41" name="Rectangle 40"/>
          <p:cNvSpPr/>
          <p:nvPr/>
        </p:nvSpPr>
        <p:spPr>
          <a:xfrm>
            <a:off x="2711982" y="4497820"/>
            <a:ext cx="1552371"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ASPIRATION</a:t>
            </a:r>
          </a:p>
        </p:txBody>
      </p:sp>
      <p:sp>
        <p:nvSpPr>
          <p:cNvPr id="42" name="Rectangle 41"/>
          <p:cNvSpPr/>
          <p:nvPr/>
        </p:nvSpPr>
        <p:spPr>
          <a:xfrm>
            <a:off x="4339858" y="4497820"/>
            <a:ext cx="1413675"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INNOVATION</a:t>
            </a:r>
          </a:p>
        </p:txBody>
      </p:sp>
      <p:sp>
        <p:nvSpPr>
          <p:cNvPr id="44" name="Rectangle 2"/>
          <p:cNvSpPr txBox="1">
            <a:spLocks noChangeArrowheads="1"/>
          </p:cNvSpPr>
          <p:nvPr/>
        </p:nvSpPr>
        <p:spPr>
          <a:xfrm>
            <a:off x="256051" y="1728892"/>
            <a:ext cx="8566150" cy="332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689D8"/>
                </a:solidFill>
                <a:cs typeface="Samsung InterFace"/>
              </a:rPr>
              <a:t>It’s not… </a:t>
            </a:r>
          </a:p>
        </p:txBody>
      </p:sp>
      <p:sp>
        <p:nvSpPr>
          <p:cNvPr id="45" name="Rectangle 44"/>
          <p:cNvSpPr/>
          <p:nvPr/>
        </p:nvSpPr>
        <p:spPr>
          <a:xfrm>
            <a:off x="2703922" y="4158387"/>
            <a:ext cx="1775335"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Problem-solving</a:t>
            </a:r>
          </a:p>
        </p:txBody>
      </p:sp>
      <p:sp>
        <p:nvSpPr>
          <p:cNvPr id="46" name="Rectangle 45"/>
          <p:cNvSpPr/>
          <p:nvPr/>
        </p:nvSpPr>
        <p:spPr>
          <a:xfrm>
            <a:off x="1208210" y="4158387"/>
            <a:ext cx="1427514"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experimenting</a:t>
            </a:r>
          </a:p>
        </p:txBody>
      </p:sp>
      <p:sp>
        <p:nvSpPr>
          <p:cNvPr id="47" name="Rectangle 46"/>
          <p:cNvSpPr/>
          <p:nvPr/>
        </p:nvSpPr>
        <p:spPr>
          <a:xfrm>
            <a:off x="6298240" y="4160080"/>
            <a:ext cx="1854448"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Life-long learning</a:t>
            </a:r>
          </a:p>
        </p:txBody>
      </p:sp>
      <p:sp>
        <p:nvSpPr>
          <p:cNvPr id="48" name="Rectangle 47"/>
          <p:cNvSpPr/>
          <p:nvPr/>
        </p:nvSpPr>
        <p:spPr>
          <a:xfrm>
            <a:off x="3053205" y="3812282"/>
            <a:ext cx="1741151"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creativity</a:t>
            </a:r>
          </a:p>
        </p:txBody>
      </p:sp>
      <p:sp>
        <p:nvSpPr>
          <p:cNvPr id="49" name="Rectangle 48"/>
          <p:cNvSpPr/>
          <p:nvPr/>
        </p:nvSpPr>
        <p:spPr>
          <a:xfrm>
            <a:off x="4553359" y="4158387"/>
            <a:ext cx="1659423"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Self-learning</a:t>
            </a:r>
          </a:p>
        </p:txBody>
      </p:sp>
      <p:sp>
        <p:nvSpPr>
          <p:cNvPr id="50" name="Rectangle 49"/>
          <p:cNvSpPr/>
          <p:nvPr/>
        </p:nvSpPr>
        <p:spPr>
          <a:xfrm>
            <a:off x="3429535" y="4840924"/>
            <a:ext cx="2124000"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communicating</a:t>
            </a:r>
          </a:p>
        </p:txBody>
      </p:sp>
      <p:sp>
        <p:nvSpPr>
          <p:cNvPr id="51" name="Rectangle 50"/>
          <p:cNvSpPr/>
          <p:nvPr/>
        </p:nvSpPr>
        <p:spPr>
          <a:xfrm>
            <a:off x="5834217" y="4497820"/>
            <a:ext cx="1492421"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sharing</a:t>
            </a:r>
          </a:p>
        </p:txBody>
      </p:sp>
      <p:sp>
        <p:nvSpPr>
          <p:cNvPr id="52" name="Rectangle 51"/>
          <p:cNvSpPr/>
          <p:nvPr/>
        </p:nvSpPr>
        <p:spPr>
          <a:xfrm>
            <a:off x="4868567" y="3812282"/>
            <a:ext cx="1210382" cy="28091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solidFill>
                <a:latin typeface="+mj-lt"/>
              </a:rPr>
              <a:t>creating</a:t>
            </a:r>
          </a:p>
        </p:txBody>
      </p:sp>
      <p:sp>
        <p:nvSpPr>
          <p:cNvPr id="4" name="Rounded Rectangular Callout 3"/>
          <p:cNvSpPr/>
          <p:nvPr/>
        </p:nvSpPr>
        <p:spPr bwMode="auto">
          <a:xfrm>
            <a:off x="5568516" y="2262968"/>
            <a:ext cx="2584173" cy="1215649"/>
          </a:xfrm>
          <a:prstGeom prst="wedgeRoundRectCallout">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nSpc>
                <a:spcPct val="100000"/>
              </a:lnSpc>
              <a:buNone/>
            </a:pPr>
            <a:r>
              <a:rPr lang="en-US" sz="1200" dirty="0">
                <a:solidFill>
                  <a:schemeClr val="bg1"/>
                </a:solidFill>
                <a:latin typeface="+mj-lt"/>
              </a:rPr>
              <a:t>“In the end, technology can amplify great teaching, but great technology cannot replace poor teaching” </a:t>
            </a:r>
            <a:r>
              <a:rPr lang="en-US" sz="1100" i="1" dirty="0">
                <a:solidFill>
                  <a:schemeClr val="bg1"/>
                </a:solidFill>
                <a:latin typeface="+mj-lt"/>
              </a:rPr>
              <a:t>Andreas Schleicher, OECD, 2015</a:t>
            </a:r>
            <a:endParaRPr lang="en-GB" sz="1100" i="1" dirty="0">
              <a:solidFill>
                <a:schemeClr val="bg1"/>
              </a:solidFill>
              <a:latin typeface="+mj-lt"/>
            </a:endParaRPr>
          </a:p>
        </p:txBody>
      </p:sp>
    </p:spTree>
    <p:extLst>
      <p:ext uri="{BB962C8B-B14F-4D97-AF65-F5344CB8AC3E}">
        <p14:creationId xmlns:p14="http://schemas.microsoft.com/office/powerpoint/2010/main" val="243959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6051" y="1728892"/>
            <a:ext cx="8566150" cy="332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689D8"/>
                </a:solidFill>
                <a:cs typeface="Samsung InterFace"/>
              </a:rPr>
              <a:t>Creativity and collaboration is key</a:t>
            </a:r>
          </a:p>
        </p:txBody>
      </p:sp>
      <p:sp>
        <p:nvSpPr>
          <p:cNvPr id="2" name="Rectangle 1"/>
          <p:cNvSpPr/>
          <p:nvPr/>
        </p:nvSpPr>
        <p:spPr>
          <a:xfrm>
            <a:off x="532394" y="2433960"/>
            <a:ext cx="4293606" cy="2923877"/>
          </a:xfrm>
          <a:prstGeom prst="rect">
            <a:avLst/>
          </a:prstGeom>
        </p:spPr>
        <p:txBody>
          <a:bodyPr wrap="square">
            <a:spAutoFit/>
          </a:bodyPr>
          <a:lstStyle/>
          <a:p>
            <a:pPr>
              <a:lnSpc>
                <a:spcPct val="115000"/>
              </a:lnSpc>
              <a:spcAft>
                <a:spcPts val="0"/>
              </a:spcAft>
            </a:pPr>
            <a:r>
              <a:rPr lang="en-GB" dirty="0">
                <a:solidFill>
                  <a:srgbClr val="404040"/>
                </a:solidFill>
                <a:latin typeface="+mj-lt"/>
                <a:ea typeface="Meiryo" panose="020B0604030504040204" pitchFamily="34" charset="-128"/>
                <a:cs typeface="Times New Roman" panose="02020603050405020304" pitchFamily="18" charset="0"/>
              </a:rPr>
              <a:t>Creative thinking and collaborative problem-solving allows us to achieve breakthrough innovations. </a:t>
            </a:r>
          </a:p>
          <a:p>
            <a:pPr>
              <a:lnSpc>
                <a:spcPct val="115000"/>
              </a:lnSpc>
              <a:spcAft>
                <a:spcPts val="0"/>
              </a:spcAft>
            </a:pPr>
            <a:r>
              <a:rPr lang="en-GB" dirty="0">
                <a:solidFill>
                  <a:srgbClr val="404040"/>
                </a:solidFill>
                <a:latin typeface="+mj-lt"/>
                <a:ea typeface="Meiryo" panose="020B0604030504040204" pitchFamily="34" charset="-128"/>
                <a:cs typeface="Times New Roman" panose="02020603050405020304" pitchFamily="18" charset="0"/>
              </a:rPr>
              <a:t>Technology has advanced this way, but can help accelerate this process for the next generation. Crucially though, there needs to be a desire – a life-long passion for discovery. </a:t>
            </a:r>
          </a:p>
        </p:txBody>
      </p:sp>
      <p:pic>
        <p:nvPicPr>
          <p:cNvPr id="5" name="Picture 4"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t="1072"/>
          <a:stretch/>
        </p:blipFill>
        <p:spPr>
          <a:xfrm>
            <a:off x="5105852" y="3024036"/>
            <a:ext cx="3453948" cy="1617130"/>
          </a:xfrm>
          <a:prstGeom prst="rect">
            <a:avLst/>
          </a:prstGeom>
        </p:spPr>
      </p:pic>
    </p:spTree>
    <p:extLst>
      <p:ext uri="{BB962C8B-B14F-4D97-AF65-F5344CB8AC3E}">
        <p14:creationId xmlns:p14="http://schemas.microsoft.com/office/powerpoint/2010/main" val="4257798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6051" y="1728892"/>
            <a:ext cx="8566150" cy="332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689D8"/>
                </a:solidFill>
                <a:cs typeface="Samsung InterFace"/>
              </a:rPr>
              <a:t>Our Digital Classroom programme</a:t>
            </a:r>
          </a:p>
        </p:txBody>
      </p:sp>
      <p:sp>
        <p:nvSpPr>
          <p:cNvPr id="2" name="Rectangle 1"/>
          <p:cNvSpPr/>
          <p:nvPr/>
        </p:nvSpPr>
        <p:spPr>
          <a:xfrm>
            <a:off x="466167" y="2910063"/>
            <a:ext cx="3047999" cy="2246769"/>
          </a:xfrm>
          <a:prstGeom prst="rect">
            <a:avLst/>
          </a:prstGeom>
        </p:spPr>
        <p:txBody>
          <a:bodyPr wrap="square">
            <a:spAutoFit/>
          </a:bodyPr>
          <a:lstStyle/>
          <a:p>
            <a:pPr lvl="0"/>
            <a:r>
              <a:rPr lang="en-GB" dirty="0">
                <a:latin typeface="+mj-lt"/>
              </a:rPr>
              <a:t>We are working with partners to explore how we can think about the role of technology in education in new ways. </a:t>
            </a:r>
          </a:p>
          <a:p>
            <a:pPr lvl="0"/>
            <a:endParaRPr lang="en-GB" dirty="0">
              <a:latin typeface="+mj-lt"/>
            </a:endParaRPr>
          </a:p>
          <a:p>
            <a:pPr lvl="0"/>
            <a:endParaRPr lang="en-GB" dirty="0">
              <a:latin typeface="+mj-lt"/>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70297" y="2617170"/>
            <a:ext cx="4501639" cy="2050081"/>
          </a:xfrm>
          <a:prstGeom prst="rect">
            <a:avLst/>
          </a:prstGeom>
        </p:spPr>
      </p:pic>
    </p:spTree>
    <p:extLst>
      <p:ext uri="{BB962C8B-B14F-4D97-AF65-F5344CB8AC3E}">
        <p14:creationId xmlns:p14="http://schemas.microsoft.com/office/powerpoint/2010/main" val="124052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6051" y="1728892"/>
            <a:ext cx="8566150" cy="332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689D8"/>
                </a:solidFill>
                <a:cs typeface="Samsung InterFace"/>
              </a:rPr>
              <a:t>2013-2016, 3 years of Digital Classrooms</a:t>
            </a:r>
          </a:p>
        </p:txBody>
      </p:sp>
      <p:sp>
        <p:nvSpPr>
          <p:cNvPr id="12" name="Rectangle 11"/>
          <p:cNvSpPr/>
          <p:nvPr/>
        </p:nvSpPr>
        <p:spPr>
          <a:xfrm>
            <a:off x="316491" y="2640046"/>
            <a:ext cx="5735853" cy="267270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0776" tIns="50388" rIns="100776" bIns="50388" rtlCol="0" anchor="ctr" anchorCtr="0"/>
          <a:lstStyle/>
          <a:p>
            <a:pPr marL="171450" indent="-171450">
              <a:spcAft>
                <a:spcPts val="331"/>
              </a:spcAft>
              <a:buFont typeface="Arial" panose="020B0604020202020204" pitchFamily="34" charset="0"/>
              <a:buChar char="•"/>
            </a:pPr>
            <a:r>
              <a:rPr lang="en-GB" sz="1800" dirty="0">
                <a:solidFill>
                  <a:schemeClr val="tx1"/>
                </a:solidFill>
                <a:latin typeface="+mj-lt"/>
              </a:rPr>
              <a:t>13 schools across the UK, part of global network </a:t>
            </a:r>
          </a:p>
          <a:p>
            <a:pPr>
              <a:spcAft>
                <a:spcPts val="331"/>
              </a:spcAft>
            </a:pPr>
            <a:r>
              <a:rPr lang="en-GB" sz="1800" dirty="0">
                <a:solidFill>
                  <a:schemeClr val="tx1"/>
                </a:solidFill>
                <a:latin typeface="+mj-lt"/>
              </a:rPr>
              <a:t>   of over 2,400 Samsung partner schools </a:t>
            </a:r>
          </a:p>
          <a:p>
            <a:pPr>
              <a:spcAft>
                <a:spcPts val="331"/>
              </a:spcAft>
            </a:pPr>
            <a:endParaRPr lang="en-GB" sz="700" dirty="0">
              <a:solidFill>
                <a:schemeClr val="tx1"/>
              </a:solidFill>
              <a:latin typeface="+mj-lt"/>
            </a:endParaRPr>
          </a:p>
          <a:p>
            <a:pPr marL="171450" indent="-171450">
              <a:spcAft>
                <a:spcPts val="331"/>
              </a:spcAft>
              <a:buFont typeface="Arial" panose="020B0604020202020204" pitchFamily="34" charset="0"/>
              <a:buChar char="•"/>
            </a:pPr>
            <a:r>
              <a:rPr lang="en-GB" sz="1800" dirty="0">
                <a:solidFill>
                  <a:schemeClr val="tx1"/>
                </a:solidFill>
                <a:latin typeface="+mj-lt"/>
              </a:rPr>
              <a:t>In areas facing economic and social challenge</a:t>
            </a:r>
          </a:p>
          <a:p>
            <a:pPr>
              <a:spcAft>
                <a:spcPts val="331"/>
              </a:spcAft>
            </a:pPr>
            <a:r>
              <a:rPr lang="en-GB" sz="1400" dirty="0">
                <a:solidFill>
                  <a:schemeClr val="tx1"/>
                </a:solidFill>
                <a:latin typeface="+mj-lt"/>
              </a:rPr>
              <a:t>   - High % Free School Meal/Pupil Premium, </a:t>
            </a:r>
          </a:p>
          <a:p>
            <a:pPr>
              <a:spcAft>
                <a:spcPts val="331"/>
              </a:spcAft>
            </a:pPr>
            <a:r>
              <a:rPr lang="en-GB" sz="1400" dirty="0">
                <a:solidFill>
                  <a:schemeClr val="tx1"/>
                </a:solidFill>
                <a:latin typeface="+mj-lt"/>
              </a:rPr>
              <a:t>   - Special Educational Needs</a:t>
            </a:r>
          </a:p>
          <a:p>
            <a:pPr>
              <a:spcAft>
                <a:spcPts val="331"/>
              </a:spcAft>
            </a:pPr>
            <a:r>
              <a:rPr lang="en-GB" sz="1400" dirty="0">
                <a:solidFill>
                  <a:schemeClr val="tx1"/>
                </a:solidFill>
                <a:latin typeface="+mj-lt"/>
              </a:rPr>
              <a:t>   - English as an Additional Language </a:t>
            </a:r>
          </a:p>
          <a:p>
            <a:pPr>
              <a:spcAft>
                <a:spcPts val="331"/>
              </a:spcAft>
            </a:pPr>
            <a:endParaRPr lang="en-GB" sz="700" dirty="0">
              <a:solidFill>
                <a:schemeClr val="tx1"/>
              </a:solidFill>
              <a:latin typeface="+mj-lt"/>
            </a:endParaRPr>
          </a:p>
          <a:p>
            <a:pPr marL="171450" indent="-171450">
              <a:spcAft>
                <a:spcPts val="331"/>
              </a:spcAft>
              <a:buFont typeface="Arial" panose="020B0604020202020204" pitchFamily="34" charset="0"/>
              <a:buChar char="•"/>
            </a:pPr>
            <a:r>
              <a:rPr lang="en-GB" sz="1800" dirty="0">
                <a:solidFill>
                  <a:schemeClr val="tx1"/>
                </a:solidFill>
                <a:latin typeface="+mj-lt"/>
              </a:rPr>
              <a:t>Visionary head teacher and passionate champion teachers! Reaching 20,000+ children and young people every year</a:t>
            </a:r>
          </a:p>
        </p:txBody>
      </p:sp>
      <p:grpSp>
        <p:nvGrpSpPr>
          <p:cNvPr id="3" name="Group 2"/>
          <p:cNvGrpSpPr/>
          <p:nvPr/>
        </p:nvGrpSpPr>
        <p:grpSpPr>
          <a:xfrm>
            <a:off x="5837818" y="2532046"/>
            <a:ext cx="2777214" cy="2595163"/>
            <a:chOff x="5491998" y="1510751"/>
            <a:chExt cx="3123034" cy="2759208"/>
          </a:xfrm>
        </p:grpSpPr>
        <p:grpSp>
          <p:nvGrpSpPr>
            <p:cNvPr id="2" name="Group 1"/>
            <p:cNvGrpSpPr/>
            <p:nvPr/>
          </p:nvGrpSpPr>
          <p:grpSpPr>
            <a:xfrm>
              <a:off x="5493612" y="2130223"/>
              <a:ext cx="3121420" cy="2139736"/>
              <a:chOff x="5400941" y="1212218"/>
              <a:chExt cx="3332385" cy="3118482"/>
            </a:xfrm>
          </p:grpSpPr>
          <p:pic>
            <p:nvPicPr>
              <p:cNvPr id="1843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00941" y="1212218"/>
                <a:ext cx="3332385" cy="311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6259034" y="721598"/>
                <a:ext cx="317476" cy="129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437"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12690" y="1510751"/>
              <a:ext cx="1168705" cy="6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91998" y="1522928"/>
              <a:ext cx="1120690" cy="59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9" name="Picture 7"/>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81393" y="1531763"/>
              <a:ext cx="808482" cy="59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90287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08991" y="4030900"/>
            <a:ext cx="2589350" cy="1224956"/>
          </a:xfrm>
          <a:prstGeom prst="rect">
            <a:avLst/>
          </a:prstGeom>
        </p:spPr>
      </p:pic>
      <p:pic>
        <p:nvPicPr>
          <p:cNvPr id="4" name="Picture 3" descr="Screen Clipp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7335" y="2531904"/>
            <a:ext cx="2472665" cy="1189404"/>
          </a:xfrm>
          <a:prstGeom prst="rect">
            <a:avLst/>
          </a:prstGeom>
        </p:spPr>
      </p:pic>
      <p:pic>
        <p:nvPicPr>
          <p:cNvPr id="8" name="Picture 4"/>
          <p:cNvPicPr>
            <a:picLocks noChangeAspect="1" noChangeArrowheads="1"/>
          </p:cNvPicPr>
          <p:nvPr/>
        </p:nvPicPr>
        <p:blipFill>
          <a:blip r:embed="rId5" cstate="email">
            <a:duotone>
              <a:prstClr val="black"/>
              <a:srgbClr val="0099FF">
                <a:tint val="45000"/>
                <a:satMod val="400000"/>
              </a:srgbClr>
            </a:duotone>
            <a:extLst>
              <a:ext uri="{28A0092B-C50C-407E-A947-70E740481C1C}">
                <a14:useLocalDpi xmlns:a14="http://schemas.microsoft.com/office/drawing/2010/main"/>
              </a:ext>
            </a:extLst>
          </a:blip>
          <a:srcRect/>
          <a:stretch>
            <a:fillRect/>
          </a:stretch>
        </p:blipFill>
        <p:spPr bwMode="auto">
          <a:xfrm>
            <a:off x="4688946" y="1834520"/>
            <a:ext cx="3850585" cy="42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cstate="email">
            <a:duotone>
              <a:prstClr val="black"/>
              <a:srgbClr val="0099FF">
                <a:tint val="45000"/>
                <a:satMod val="400000"/>
              </a:srgbClr>
            </a:duotone>
            <a:extLst>
              <a:ext uri="{28A0092B-C50C-407E-A947-70E740481C1C}">
                <a14:useLocalDpi xmlns:a14="http://schemas.microsoft.com/office/drawing/2010/main"/>
              </a:ext>
            </a:extLst>
          </a:blip>
          <a:srcRect/>
          <a:stretch>
            <a:fillRect/>
          </a:stretch>
        </p:blipFill>
        <p:spPr bwMode="auto">
          <a:xfrm>
            <a:off x="5021116" y="2807554"/>
            <a:ext cx="3518415" cy="683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7" cstate="email">
            <a:duotone>
              <a:prstClr val="black"/>
              <a:srgbClr val="0099FF">
                <a:tint val="45000"/>
                <a:satMod val="400000"/>
              </a:srgbClr>
            </a:duotone>
            <a:extLst>
              <a:ext uri="{28A0092B-C50C-407E-A947-70E740481C1C}">
                <a14:useLocalDpi xmlns:a14="http://schemas.microsoft.com/office/drawing/2010/main"/>
              </a:ext>
            </a:extLst>
          </a:blip>
          <a:srcRect/>
          <a:stretch>
            <a:fillRect/>
          </a:stretch>
        </p:blipFill>
        <p:spPr bwMode="auto">
          <a:xfrm>
            <a:off x="5895844" y="2330336"/>
            <a:ext cx="2643686" cy="40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8" cstate="email">
            <a:duotone>
              <a:prstClr val="black"/>
              <a:srgbClr val="0099FF">
                <a:tint val="45000"/>
                <a:satMod val="400000"/>
              </a:srgbClr>
            </a:duotone>
            <a:extLst>
              <a:ext uri="{28A0092B-C50C-407E-A947-70E740481C1C}">
                <a14:useLocalDpi xmlns:a14="http://schemas.microsoft.com/office/drawing/2010/main"/>
              </a:ext>
            </a:extLst>
          </a:blip>
          <a:srcRect/>
          <a:stretch>
            <a:fillRect/>
          </a:stretch>
        </p:blipFill>
        <p:spPr bwMode="auto">
          <a:xfrm>
            <a:off x="5061574" y="4392848"/>
            <a:ext cx="3477956" cy="51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9" cstate="email">
            <a:duotone>
              <a:prstClr val="black"/>
              <a:srgbClr val="0099FF">
                <a:tint val="45000"/>
                <a:satMod val="400000"/>
              </a:srgbClr>
            </a:duotone>
            <a:extLst>
              <a:ext uri="{28A0092B-C50C-407E-A947-70E740481C1C}">
                <a14:useLocalDpi xmlns:a14="http://schemas.microsoft.com/office/drawing/2010/main"/>
              </a:ext>
            </a:extLst>
          </a:blip>
          <a:srcRect/>
          <a:stretch>
            <a:fillRect/>
          </a:stretch>
        </p:blipFill>
        <p:spPr bwMode="auto">
          <a:xfrm>
            <a:off x="4737480" y="4979822"/>
            <a:ext cx="3802051" cy="210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6"/>
          <p:cNvPicPr>
            <a:picLocks noChangeAspect="1" noChangeArrowheads="1"/>
          </p:cNvPicPr>
          <p:nvPr/>
        </p:nvPicPr>
        <p:blipFill>
          <a:blip r:embed="rId10" cstate="email">
            <a:duotone>
              <a:prstClr val="black"/>
              <a:srgbClr val="0099FF">
                <a:tint val="45000"/>
                <a:satMod val="400000"/>
              </a:srgbClr>
            </a:duotone>
            <a:extLst>
              <a:ext uri="{28A0092B-C50C-407E-A947-70E740481C1C}">
                <a14:useLocalDpi xmlns:a14="http://schemas.microsoft.com/office/drawing/2010/main"/>
              </a:ext>
            </a:extLst>
          </a:blip>
          <a:srcRect/>
          <a:stretch>
            <a:fillRect/>
          </a:stretch>
        </p:blipFill>
        <p:spPr bwMode="auto">
          <a:xfrm>
            <a:off x="5229440" y="3552355"/>
            <a:ext cx="3310091" cy="30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p:cNvPicPr>
            <a:picLocks noChangeAspect="1" noChangeArrowheads="1"/>
          </p:cNvPicPr>
          <p:nvPr/>
        </p:nvPicPr>
        <p:blipFill>
          <a:blip r:embed="rId11" cstate="email">
            <a:duotone>
              <a:prstClr val="black"/>
              <a:srgbClr val="0099FF">
                <a:tint val="45000"/>
                <a:satMod val="400000"/>
              </a:srgbClr>
            </a:duotone>
            <a:extLst>
              <a:ext uri="{28A0092B-C50C-407E-A947-70E740481C1C}">
                <a14:useLocalDpi xmlns:a14="http://schemas.microsoft.com/office/drawing/2010/main"/>
              </a:ext>
            </a:extLst>
          </a:blip>
          <a:srcRect/>
          <a:stretch>
            <a:fillRect/>
          </a:stretch>
        </p:blipFill>
        <p:spPr bwMode="auto">
          <a:xfrm>
            <a:off x="7100186" y="1571820"/>
            <a:ext cx="1439345" cy="18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12" cstate="email">
            <a:duotone>
              <a:prstClr val="black"/>
              <a:srgbClr val="0099FF">
                <a:tint val="45000"/>
                <a:satMod val="400000"/>
              </a:srgbClr>
            </a:duotone>
            <a:extLst>
              <a:ext uri="{28A0092B-C50C-407E-A947-70E740481C1C}">
                <a14:useLocalDpi xmlns:a14="http://schemas.microsoft.com/office/drawing/2010/main"/>
              </a:ext>
            </a:extLst>
          </a:blip>
          <a:srcRect/>
          <a:stretch>
            <a:fillRect/>
          </a:stretch>
        </p:blipFill>
        <p:spPr bwMode="auto">
          <a:xfrm>
            <a:off x="5957176" y="3928357"/>
            <a:ext cx="2582354" cy="390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2"/>
          <p:cNvSpPr txBox="1">
            <a:spLocks noChangeArrowheads="1"/>
          </p:cNvSpPr>
          <p:nvPr/>
        </p:nvSpPr>
        <p:spPr>
          <a:xfrm>
            <a:off x="256051" y="1728892"/>
            <a:ext cx="8566150" cy="332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689D8"/>
                </a:solidFill>
                <a:cs typeface="Samsung InterFace"/>
              </a:rPr>
              <a:t>At a time when ….</a:t>
            </a:r>
          </a:p>
        </p:txBody>
      </p:sp>
    </p:spTree>
    <p:extLst>
      <p:ext uri="{BB962C8B-B14F-4D97-AF65-F5344CB8AC3E}">
        <p14:creationId xmlns:p14="http://schemas.microsoft.com/office/powerpoint/2010/main" val="2093725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6051" y="1728892"/>
            <a:ext cx="8566150" cy="3324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689D8"/>
                </a:solidFill>
                <a:cs typeface="Samsung InterFace"/>
              </a:rPr>
              <a:t>We’ve taken the learnings and…</a:t>
            </a:r>
          </a:p>
        </p:txBody>
      </p:sp>
      <p:sp>
        <p:nvSpPr>
          <p:cNvPr id="12" name="Rectangle 11"/>
          <p:cNvSpPr/>
          <p:nvPr/>
        </p:nvSpPr>
        <p:spPr>
          <a:xfrm>
            <a:off x="316490" y="2312796"/>
            <a:ext cx="8505711" cy="321271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0776" tIns="50388" rIns="100776" bIns="50388" rtlCol="0" anchor="ctr" anchorCtr="0"/>
          <a:lstStyle/>
          <a:p>
            <a:pPr marL="171450" indent="-171450">
              <a:spcAft>
                <a:spcPts val="0"/>
              </a:spcAft>
              <a:buFont typeface="Arial" panose="020B0604020202020204" pitchFamily="34" charset="0"/>
              <a:buChar char="•"/>
            </a:pPr>
            <a:r>
              <a:rPr lang="en-GB" sz="1800" dirty="0">
                <a:solidFill>
                  <a:schemeClr val="tx1"/>
                </a:solidFill>
                <a:latin typeface="+mj-lt"/>
              </a:rPr>
              <a:t> Informing other Samsung initiatives </a:t>
            </a:r>
          </a:p>
          <a:p>
            <a:pPr>
              <a:spcAft>
                <a:spcPts val="0"/>
              </a:spcAft>
            </a:pPr>
            <a:r>
              <a:rPr lang="en-GB" sz="1400" dirty="0">
                <a:solidFill>
                  <a:schemeClr val="tx1"/>
                </a:solidFill>
                <a:latin typeface="+mj-lt"/>
              </a:rPr>
              <a:t>   - Samsung Digital Academy for Teachers at </a:t>
            </a:r>
            <a:r>
              <a:rPr lang="en-GB" sz="1400" dirty="0" err="1">
                <a:solidFill>
                  <a:schemeClr val="tx1"/>
                </a:solidFill>
                <a:latin typeface="+mj-lt"/>
              </a:rPr>
              <a:t>Harborne</a:t>
            </a:r>
            <a:r>
              <a:rPr lang="en-GB" sz="1400" dirty="0">
                <a:solidFill>
                  <a:schemeClr val="tx1"/>
                </a:solidFill>
                <a:latin typeface="+mj-lt"/>
              </a:rPr>
              <a:t> Academy</a:t>
            </a:r>
          </a:p>
          <a:p>
            <a:pPr>
              <a:spcAft>
                <a:spcPts val="0"/>
              </a:spcAft>
            </a:pPr>
            <a:r>
              <a:rPr lang="en-GB" sz="1400" dirty="0">
                <a:solidFill>
                  <a:schemeClr val="tx1"/>
                </a:solidFill>
                <a:latin typeface="+mj-lt"/>
              </a:rPr>
              <a:t>   - British Museum Samsung Digital Discovery Centre </a:t>
            </a:r>
          </a:p>
          <a:p>
            <a:pPr>
              <a:spcAft>
                <a:spcPts val="0"/>
              </a:spcAft>
            </a:pPr>
            <a:r>
              <a:rPr lang="en-GB" sz="1400" dirty="0">
                <a:solidFill>
                  <a:schemeClr val="tx1"/>
                </a:solidFill>
                <a:latin typeface="+mj-lt"/>
              </a:rPr>
              <a:t>   - Samsung Digital Classrooms at the Royal Albert Hall, V&amp;A</a:t>
            </a:r>
          </a:p>
          <a:p>
            <a:pPr>
              <a:spcAft>
                <a:spcPts val="0"/>
              </a:spcAft>
            </a:pPr>
            <a:r>
              <a:rPr lang="en-GB" sz="1400" dirty="0">
                <a:solidFill>
                  <a:schemeClr val="tx1"/>
                </a:solidFill>
                <a:latin typeface="+mj-lt"/>
              </a:rPr>
              <a:t>   - Samsung Digital Classrooms at The Prince’s Trust centres </a:t>
            </a:r>
          </a:p>
          <a:p>
            <a:pPr>
              <a:spcAft>
                <a:spcPts val="0"/>
              </a:spcAft>
            </a:pPr>
            <a:endParaRPr lang="en-GB" sz="700" dirty="0">
              <a:solidFill>
                <a:schemeClr val="tx1"/>
              </a:solidFill>
              <a:latin typeface="+mj-lt"/>
            </a:endParaRPr>
          </a:p>
          <a:p>
            <a:pPr>
              <a:spcAft>
                <a:spcPts val="0"/>
              </a:spcAft>
            </a:pPr>
            <a:endParaRPr lang="en-GB" sz="700" dirty="0">
              <a:solidFill>
                <a:schemeClr val="tx1"/>
              </a:solidFill>
              <a:latin typeface="+mj-lt"/>
            </a:endParaRPr>
          </a:p>
          <a:p>
            <a:pPr>
              <a:spcAft>
                <a:spcPts val="0"/>
              </a:spcAft>
            </a:pPr>
            <a:endParaRPr lang="en-GB" sz="700" dirty="0">
              <a:solidFill>
                <a:schemeClr val="tx1"/>
              </a:solidFill>
              <a:latin typeface="+mj-lt"/>
            </a:endParaRPr>
          </a:p>
          <a:p>
            <a:pPr marL="171450" indent="-171450">
              <a:spcAft>
                <a:spcPts val="0"/>
              </a:spcAft>
              <a:buFont typeface="Arial" panose="020B0604020202020204" pitchFamily="34" charset="0"/>
              <a:buChar char="•"/>
            </a:pPr>
            <a:r>
              <a:rPr lang="en-GB" sz="1800" dirty="0">
                <a:solidFill>
                  <a:schemeClr val="tx1"/>
                </a:solidFill>
                <a:latin typeface="+mj-lt"/>
              </a:rPr>
              <a:t> Sharing our experience with others</a:t>
            </a:r>
          </a:p>
          <a:p>
            <a:pPr>
              <a:spcAft>
                <a:spcPts val="0"/>
              </a:spcAft>
            </a:pPr>
            <a:r>
              <a:rPr lang="en-GB" sz="1800" dirty="0">
                <a:solidFill>
                  <a:schemeClr val="tx1"/>
                </a:solidFill>
                <a:latin typeface="+mj-lt"/>
              </a:rPr>
              <a:t>  </a:t>
            </a:r>
            <a:r>
              <a:rPr lang="en-GB" sz="1400" dirty="0">
                <a:solidFill>
                  <a:srgbClr val="000000"/>
                </a:solidFill>
              </a:rPr>
              <a:t>-  Conferences</a:t>
            </a:r>
            <a:r>
              <a:rPr lang="en-GB" sz="1400" dirty="0">
                <a:solidFill>
                  <a:schemeClr val="tx1"/>
                </a:solidFill>
                <a:latin typeface="+mj-lt"/>
              </a:rPr>
              <a:t>, education events</a:t>
            </a:r>
          </a:p>
          <a:p>
            <a:pPr>
              <a:spcAft>
                <a:spcPts val="0"/>
              </a:spcAft>
            </a:pPr>
            <a:r>
              <a:rPr lang="en-GB" sz="1400" dirty="0">
                <a:solidFill>
                  <a:schemeClr val="tx1"/>
                </a:solidFill>
                <a:latin typeface="+mj-lt"/>
              </a:rPr>
              <a:t>   -  </a:t>
            </a:r>
            <a:r>
              <a:rPr lang="en-GB" sz="1400" b="1" dirty="0" err="1">
                <a:solidFill>
                  <a:schemeClr val="tx1"/>
                </a:solidFill>
                <a:latin typeface="+mj-lt"/>
              </a:rPr>
              <a:t>TechUK</a:t>
            </a:r>
            <a:r>
              <a:rPr lang="en-GB" sz="1400" dirty="0" err="1">
                <a:solidFill>
                  <a:schemeClr val="tx1"/>
                </a:solidFill>
                <a:latin typeface="+mj-lt"/>
              </a:rPr>
              <a:t>’s</a:t>
            </a:r>
            <a:r>
              <a:rPr lang="en-GB" sz="1400" dirty="0">
                <a:solidFill>
                  <a:schemeClr val="tx1"/>
                </a:solidFill>
                <a:latin typeface="+mj-lt"/>
              </a:rPr>
              <a:t> white paper on Digital Skills for government</a:t>
            </a:r>
          </a:p>
          <a:p>
            <a:pPr>
              <a:spcAft>
                <a:spcPts val="0"/>
              </a:spcAft>
            </a:pPr>
            <a:r>
              <a:rPr lang="en-GB" sz="1400" dirty="0">
                <a:solidFill>
                  <a:schemeClr val="tx1"/>
                </a:solidFill>
                <a:latin typeface="+mj-lt"/>
              </a:rPr>
              <a:t>   - ‘Technology in education a system view’ research report with </a:t>
            </a:r>
            <a:r>
              <a:rPr lang="en-GB" sz="1400" b="1" dirty="0">
                <a:solidFill>
                  <a:schemeClr val="tx1"/>
                </a:solidFill>
                <a:latin typeface="+mj-lt"/>
              </a:rPr>
              <a:t>Education Technology Action Group</a:t>
            </a:r>
          </a:p>
          <a:p>
            <a:pPr>
              <a:spcAft>
                <a:spcPts val="0"/>
              </a:spcAft>
            </a:pPr>
            <a:r>
              <a:rPr lang="en-GB" sz="1400" dirty="0">
                <a:solidFill>
                  <a:schemeClr val="tx1"/>
                </a:solidFill>
                <a:latin typeface="+mj-lt"/>
              </a:rPr>
              <a:t>   - ‘Digital Families’ research report with Bournemouth University</a:t>
            </a:r>
            <a:endParaRPr lang="en-GB" sz="1400" dirty="0">
              <a:solidFill>
                <a:schemeClr val="tx1"/>
              </a:solidFill>
            </a:endParaRPr>
          </a:p>
        </p:txBody>
      </p:sp>
      <p:pic>
        <p:nvPicPr>
          <p:cNvPr id="11" name="Picture 4" descr="http://julianhall.co.uk/wp-content/uploads/2016/06/FOE-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0829" y="3680452"/>
            <a:ext cx="884634" cy="4957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98988" y="3640203"/>
            <a:ext cx="782200" cy="57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Placeholder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8569" y="2720212"/>
            <a:ext cx="553675" cy="553675"/>
          </a:xfrm>
          <a:prstGeom prst="rect">
            <a:avLst/>
          </a:prstGeom>
          <a:solidFill>
            <a:schemeClr val="bg1">
              <a:lumMod val="75000"/>
            </a:schemeClr>
          </a:solidFill>
        </p:spPr>
      </p:pic>
      <p:pic>
        <p:nvPicPr>
          <p:cNvPr id="8" name="Picture Placeholder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0089" y="2667494"/>
            <a:ext cx="553675" cy="553675"/>
          </a:xfrm>
          <a:prstGeom prst="rect">
            <a:avLst/>
          </a:prstGeom>
          <a:solidFill>
            <a:schemeClr val="bg1">
              <a:lumMod val="75000"/>
            </a:schemeClr>
          </a:solidFill>
        </p:spPr>
      </p:pic>
      <p:pic>
        <p:nvPicPr>
          <p:cNvPr id="2050"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10829" y="2702097"/>
            <a:ext cx="522826" cy="518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28352" y="2674986"/>
            <a:ext cx="508836" cy="546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63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56051" y="1162189"/>
            <a:ext cx="8566150" cy="4432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000" b="1" dirty="0">
                <a:solidFill>
                  <a:srgbClr val="0689D8"/>
                </a:solidFill>
                <a:latin typeface="Samsung InterFace"/>
                <a:cs typeface="Samsung InterFace"/>
              </a:rPr>
              <a:t>Supporting schools</a:t>
            </a:r>
          </a:p>
        </p:txBody>
      </p:sp>
      <p:sp>
        <p:nvSpPr>
          <p:cNvPr id="2" name="Rounded Rectangle 1"/>
          <p:cNvSpPr/>
          <p:nvPr/>
        </p:nvSpPr>
        <p:spPr>
          <a:xfrm>
            <a:off x="1071419" y="2131868"/>
            <a:ext cx="1697103" cy="1344672"/>
          </a:xfrm>
          <a:prstGeom prst="roundRect">
            <a:avLst/>
          </a:prstGeom>
          <a:solidFill>
            <a:srgbClr val="0689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6" name="Rounded Rectangle 5"/>
          <p:cNvSpPr/>
          <p:nvPr/>
        </p:nvSpPr>
        <p:spPr>
          <a:xfrm>
            <a:off x="1080656" y="4066727"/>
            <a:ext cx="1697103" cy="1344672"/>
          </a:xfrm>
          <a:prstGeom prst="roundRect">
            <a:avLst/>
          </a:prstGeom>
          <a:solidFill>
            <a:srgbClr val="0689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9" name="Rounded Rectangle 8"/>
          <p:cNvSpPr/>
          <p:nvPr/>
        </p:nvSpPr>
        <p:spPr>
          <a:xfrm>
            <a:off x="3366654" y="2104236"/>
            <a:ext cx="1697103" cy="1344672"/>
          </a:xfrm>
          <a:prstGeom prst="roundRect">
            <a:avLst/>
          </a:prstGeom>
          <a:solidFill>
            <a:srgbClr val="0689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0" name="Rectangle 9"/>
          <p:cNvSpPr/>
          <p:nvPr/>
        </p:nvSpPr>
        <p:spPr>
          <a:xfrm>
            <a:off x="3140240" y="2430485"/>
            <a:ext cx="1736437" cy="584775"/>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Technical support</a:t>
            </a:r>
          </a:p>
        </p:txBody>
      </p:sp>
      <p:sp>
        <p:nvSpPr>
          <p:cNvPr id="12" name="Rounded Rectangle 11"/>
          <p:cNvSpPr/>
          <p:nvPr/>
        </p:nvSpPr>
        <p:spPr>
          <a:xfrm>
            <a:off x="5735781" y="2104236"/>
            <a:ext cx="1697103" cy="1344672"/>
          </a:xfrm>
          <a:prstGeom prst="roundRect">
            <a:avLst/>
          </a:prstGeom>
          <a:solidFill>
            <a:srgbClr val="0689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3" name="Rectangle 12"/>
          <p:cNvSpPr/>
          <p:nvPr/>
        </p:nvSpPr>
        <p:spPr>
          <a:xfrm>
            <a:off x="5533431" y="2430485"/>
            <a:ext cx="1736437" cy="584775"/>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Regular phone calls</a:t>
            </a:r>
          </a:p>
        </p:txBody>
      </p:sp>
      <p:sp>
        <p:nvSpPr>
          <p:cNvPr id="14" name="Rounded Rectangle 13"/>
          <p:cNvSpPr/>
          <p:nvPr/>
        </p:nvSpPr>
        <p:spPr>
          <a:xfrm>
            <a:off x="3366654" y="4066727"/>
            <a:ext cx="1697103" cy="1344672"/>
          </a:xfrm>
          <a:prstGeom prst="roundRect">
            <a:avLst/>
          </a:prstGeom>
          <a:solidFill>
            <a:srgbClr val="0689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5" name="Rectangle 14"/>
          <p:cNvSpPr/>
          <p:nvPr/>
        </p:nvSpPr>
        <p:spPr>
          <a:xfrm>
            <a:off x="3152272" y="4392976"/>
            <a:ext cx="1736437" cy="584775"/>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Teacher events</a:t>
            </a:r>
          </a:p>
        </p:txBody>
      </p:sp>
      <p:sp>
        <p:nvSpPr>
          <p:cNvPr id="16" name="Rounded Rectangle 15"/>
          <p:cNvSpPr/>
          <p:nvPr/>
        </p:nvSpPr>
        <p:spPr>
          <a:xfrm>
            <a:off x="5735781" y="4084579"/>
            <a:ext cx="1697103" cy="1344672"/>
          </a:xfrm>
          <a:prstGeom prst="roundRect">
            <a:avLst/>
          </a:prstGeom>
          <a:solidFill>
            <a:srgbClr val="0689D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sp>
        <p:nvSpPr>
          <p:cNvPr id="17" name="Rectangle 16"/>
          <p:cNvSpPr/>
          <p:nvPr/>
        </p:nvSpPr>
        <p:spPr>
          <a:xfrm>
            <a:off x="5448479" y="4494135"/>
            <a:ext cx="1930402" cy="584775"/>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Independently evaluated</a:t>
            </a:r>
          </a:p>
        </p:txBody>
      </p:sp>
      <p:sp>
        <p:nvSpPr>
          <p:cNvPr id="18" name="Rectangle 17"/>
          <p:cNvSpPr/>
          <p:nvPr/>
        </p:nvSpPr>
        <p:spPr>
          <a:xfrm>
            <a:off x="828356" y="4392976"/>
            <a:ext cx="1736437" cy="584775"/>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Online community</a:t>
            </a:r>
          </a:p>
        </p:txBody>
      </p:sp>
      <p:sp>
        <p:nvSpPr>
          <p:cNvPr id="19" name="Rectangle 18"/>
          <p:cNvSpPr/>
          <p:nvPr/>
        </p:nvSpPr>
        <p:spPr>
          <a:xfrm>
            <a:off x="828355" y="2588102"/>
            <a:ext cx="1736437" cy="338554"/>
          </a:xfrm>
          <a:prstGeom prst="rect">
            <a:avLst/>
          </a:prstGeom>
        </p:spPr>
        <p:txBody>
          <a:bodyPr wrap="square" anchor="ctr">
            <a:spAutoFit/>
          </a:bodyPr>
          <a:lstStyle/>
          <a:p>
            <a:pPr lvl="1" algn="ctr">
              <a:spcAft>
                <a:spcPts val="331"/>
              </a:spcAft>
            </a:pPr>
            <a:r>
              <a:rPr lang="en-GB" sz="1600" dirty="0">
                <a:solidFill>
                  <a:schemeClr val="bg1"/>
                </a:solidFill>
                <a:latin typeface="Samsung InterFace"/>
              </a:rPr>
              <a:t>Equipment</a:t>
            </a:r>
          </a:p>
        </p:txBody>
      </p:sp>
    </p:spTree>
    <p:extLst>
      <p:ext uri="{BB962C8B-B14F-4D97-AF65-F5344CB8AC3E}">
        <p14:creationId xmlns:p14="http://schemas.microsoft.com/office/powerpoint/2010/main" val="16115842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dComs Creds">
  <a:themeElements>
    <a:clrScheme name="Custom 2">
      <a:dk1>
        <a:srgbClr val="000000"/>
      </a:dk1>
      <a:lt1>
        <a:srgbClr val="FFFFFF"/>
      </a:lt1>
      <a:dk2>
        <a:srgbClr val="000000"/>
      </a:dk2>
      <a:lt2>
        <a:srgbClr val="808080"/>
      </a:lt2>
      <a:accent1>
        <a:srgbClr val="FDCE1F"/>
      </a:accent1>
      <a:accent2>
        <a:srgbClr val="F79815"/>
      </a:accent2>
      <a:accent3>
        <a:srgbClr val="F15B54"/>
      </a:accent3>
      <a:accent4>
        <a:srgbClr val="B38AB6"/>
      </a:accent4>
      <a:accent5>
        <a:srgbClr val="2B77BF"/>
      </a:accent5>
      <a:accent6>
        <a:srgbClr val="5D8ECE"/>
      </a:accent6>
      <a:hlink>
        <a:srgbClr val="8B8B8A"/>
      </a:hlink>
      <a:folHlink>
        <a:srgbClr val="8B8B8A"/>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2">
    <a:dk1>
      <a:srgbClr val="000000"/>
    </a:dk1>
    <a:lt1>
      <a:srgbClr val="FFFFFF"/>
    </a:lt1>
    <a:dk2>
      <a:srgbClr val="000000"/>
    </a:dk2>
    <a:lt2>
      <a:srgbClr val="808080"/>
    </a:lt2>
    <a:accent1>
      <a:srgbClr val="FDCE1F"/>
    </a:accent1>
    <a:accent2>
      <a:srgbClr val="F79815"/>
    </a:accent2>
    <a:accent3>
      <a:srgbClr val="F15B54"/>
    </a:accent3>
    <a:accent4>
      <a:srgbClr val="B38AB6"/>
    </a:accent4>
    <a:accent5>
      <a:srgbClr val="2B77BF"/>
    </a:accent5>
    <a:accent6>
      <a:srgbClr val="5D8ECE"/>
    </a:accent6>
    <a:hlink>
      <a:srgbClr val="8B8B8A"/>
    </a:hlink>
    <a:folHlink>
      <a:srgbClr val="8B8B8A"/>
    </a:folHlink>
  </a:clrScheme>
</a:themeOverride>
</file>

<file path=ppt/theme/themeOverride2.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dComs Theme">
    <a:dk1>
      <a:srgbClr val="000000"/>
    </a:dk1>
    <a:lt1>
      <a:srgbClr val="FFFFFF"/>
    </a:lt1>
    <a:dk2>
      <a:srgbClr val="000000"/>
    </a:dk2>
    <a:lt2>
      <a:srgbClr val="808080"/>
    </a:lt2>
    <a:accent1>
      <a:srgbClr val="FED527"/>
    </a:accent1>
    <a:accent2>
      <a:srgbClr val="DD465C"/>
    </a:accent2>
    <a:accent3>
      <a:srgbClr val="B270B2"/>
    </a:accent3>
    <a:accent4>
      <a:srgbClr val="F39C36"/>
    </a:accent4>
    <a:accent5>
      <a:srgbClr val="62A2DA"/>
    </a:accent5>
    <a:accent6>
      <a:srgbClr val="A2BA24"/>
    </a:accent6>
    <a:hlink>
      <a:srgbClr val="DD465C"/>
    </a:hlink>
    <a:folHlink>
      <a:srgbClr val="F28D21"/>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EdComs Creds</Template>
  <TotalTime>10060</TotalTime>
  <Words>2337</Words>
  <Application>Microsoft Office PowerPoint</Application>
  <PresentationFormat>On-screen Show (4:3)</PresentationFormat>
  <Paragraphs>352</Paragraphs>
  <Slides>27</Slides>
  <Notes>27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7" baseType="lpstr">
      <vt:lpstr>Meiryo</vt:lpstr>
      <vt:lpstr>MS PGothic</vt:lpstr>
      <vt:lpstr>Arial</vt:lpstr>
      <vt:lpstr>Calibri</vt:lpstr>
      <vt:lpstr>Calibri Light</vt:lpstr>
      <vt:lpstr>Samsung InterFace</vt:lpstr>
      <vt:lpstr>Times New Roman</vt:lpstr>
      <vt:lpstr>EdComs Creds</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KPIs</vt:lpstr>
      <vt:lpstr> Digital classroom mixed method research</vt:lpstr>
      <vt:lpstr>Pupils’ technology access at home increased </vt:lpstr>
      <vt:lpstr>Pupils’ access to devices at home increased</vt:lpstr>
      <vt:lpstr>Increase in lesson activities</vt:lpstr>
      <vt:lpstr>PowerPoint Presentation</vt:lpstr>
      <vt:lpstr>PowerPoint Presentation</vt:lpstr>
      <vt:lpstr>PowerPoint Presentation</vt:lpstr>
      <vt:lpstr>PowerPoint Presentation</vt:lpstr>
      <vt:lpstr>Our research identified increased creativity in the classroom</vt:lpstr>
      <vt:lpstr>And increased collaboration</vt:lpstr>
      <vt:lpstr>For everyone</vt:lpstr>
      <vt:lpstr>For everyone</vt:lpstr>
      <vt:lpstr>Skills and attainment</vt:lpstr>
      <vt:lpstr>Conclusions</vt:lpstr>
      <vt:lpstr>PowerPoint Presentation</vt:lpstr>
    </vt:vector>
  </TitlesOfParts>
  <Company>EdComs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Hannah Kilshaw</dc:creator>
  <cp:lastModifiedBy>Rachael Mckeown</cp:lastModifiedBy>
  <cp:revision>423</cp:revision>
  <cp:lastPrinted>2016-07-11T10:55:16Z</cp:lastPrinted>
  <dcterms:created xsi:type="dcterms:W3CDTF">2015-02-26T17:21:48Z</dcterms:created>
  <dcterms:modified xsi:type="dcterms:W3CDTF">2016-07-25T14:25:07Z</dcterms:modified>
</cp:coreProperties>
</file>