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IMPLE\User54\i\iesfah\Documents\Lynn\PROJECT%20WORK\BITC%20Business%20Class%20evaluation%20(via%20CEI)\Intensive%20Waves%201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rence%20Hogarth\Documents\APP%20ST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'[Intensive Waves 1 2 FINAL TABLES.xlsx]figures'!$B$59</c:f>
              <c:strCache>
                <c:ptCount val="1"/>
                <c:pt idx="0">
                  <c:v>Wave 2 (n=133)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'[Intensive Waves 1 2 FINAL TABLES.xlsx]figures'!$A$60:$A$66</c:f>
              <c:strCache>
                <c:ptCount val="7"/>
                <c:pt idx="0">
                  <c:v>Work experience</c:v>
                </c:pt>
                <c:pt idx="1">
                  <c:v>Going to careers fairs</c:v>
                </c:pt>
                <c:pt idx="2">
                  <c:v>Having career interviews</c:v>
                </c:pt>
                <c:pt idx="3">
                  <c:v>Getting one-to-one advice from a business mentor</c:v>
                </c:pt>
                <c:pt idx="4">
                  <c:v>Going on visits to local businesses</c:v>
                </c:pt>
                <c:pt idx="5">
                  <c:v>Undertaking special projects</c:v>
                </c:pt>
                <c:pt idx="6">
                  <c:v>Going to presentations from employers</c:v>
                </c:pt>
              </c:strCache>
            </c:strRef>
          </c:cat>
          <c:val>
            <c:numRef>
              <c:f>'[Intensive Waves 1 2 FINAL TABLES.xlsx]figures'!$B$60:$B$66</c:f>
              <c:numCache>
                <c:formatCode>0%</c:formatCode>
                <c:ptCount val="7"/>
                <c:pt idx="0">
                  <c:v>0.22556390977443599</c:v>
                </c:pt>
                <c:pt idx="1">
                  <c:v>0.150375939849624</c:v>
                </c:pt>
                <c:pt idx="2">
                  <c:v>0.150375939849624</c:v>
                </c:pt>
                <c:pt idx="3">
                  <c:v>0.13533834586466201</c:v>
                </c:pt>
                <c:pt idx="4">
                  <c:v>9.0225563909774403E-2</c:v>
                </c:pt>
                <c:pt idx="5">
                  <c:v>8.2706766917293201E-2</c:v>
                </c:pt>
                <c:pt idx="6">
                  <c:v>4.5112781954887202E-2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6164008"/>
        <c:axId val="178556168"/>
      </c:barChart>
      <c:catAx>
        <c:axId val="146164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-60000000" vert="horz" anchor="b"/>
          <a:lstStyle/>
          <a:p>
            <a:pPr>
              <a:defRPr/>
            </a:pPr>
            <a:endParaRPr lang="en-US"/>
          </a:p>
        </c:txPr>
        <c:crossAx val="178556168"/>
        <c:crosses val="autoZero"/>
        <c:auto val="1"/>
        <c:lblAlgn val="ctr"/>
        <c:lblOffset val="100"/>
        <c:noMultiLvlLbl val="0"/>
      </c:catAx>
      <c:valAx>
        <c:axId val="178556168"/>
        <c:scaling>
          <c:orientation val="minMax"/>
        </c:scaling>
        <c:delete val="0"/>
        <c:axPos val="b"/>
        <c:majorGridlines/>
        <c:numFmt formatCode="0%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146164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36321610344728"/>
          <c:y val="6.0659813356663747E-2"/>
          <c:w val="0.79100142903353932"/>
          <c:h val="0.74928623505395164"/>
        </c:manualLayout>
      </c:layout>
      <c:lineChart>
        <c:grouping val="standard"/>
        <c:varyColors val="0"/>
        <c:ser>
          <c:idx val="0"/>
          <c:order val="0"/>
          <c:tx>
            <c:strRef>
              <c:f>Sheet1!$B$24:$C$24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Sheet1!$D$23:$M$23</c:f>
              <c:strCache>
                <c:ptCount val="10"/>
                <c:pt idx="0">
                  <c:v>2005/6</c:v>
                </c:pt>
                <c:pt idx="1">
                  <c:v>2006/7</c:v>
                </c:pt>
                <c:pt idx="2">
                  <c:v>2007/8</c:v>
                </c:pt>
                <c:pt idx="3">
                  <c:v>2008/9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</c:strCache>
            </c:strRef>
          </c:cat>
          <c:val>
            <c:numRef>
              <c:f>Sheet1!$D$24:$M$24</c:f>
              <c:numCache>
                <c:formatCode>#,##0</c:formatCode>
                <c:ptCount val="10"/>
                <c:pt idx="0">
                  <c:v>172600</c:v>
                </c:pt>
                <c:pt idx="1">
                  <c:v>181800</c:v>
                </c:pt>
                <c:pt idx="2">
                  <c:v>221500</c:v>
                </c:pt>
                <c:pt idx="3">
                  <c:v>237100</c:v>
                </c:pt>
                <c:pt idx="4">
                  <c:v>276900</c:v>
                </c:pt>
                <c:pt idx="5">
                  <c:v>453000</c:v>
                </c:pt>
                <c:pt idx="6">
                  <c:v>515000</c:v>
                </c:pt>
                <c:pt idx="7">
                  <c:v>504200</c:v>
                </c:pt>
                <c:pt idx="8">
                  <c:v>434600</c:v>
                </c:pt>
                <c:pt idx="9">
                  <c:v>494200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Sheet1!$B$25:$C$25</c:f>
              <c:strCache>
                <c:ptCount val="1"/>
                <c:pt idx="0">
                  <c:v>Under 19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Sheet1!$D$23:$M$23</c:f>
              <c:strCache>
                <c:ptCount val="10"/>
                <c:pt idx="0">
                  <c:v>2005/6</c:v>
                </c:pt>
                <c:pt idx="1">
                  <c:v>2006/7</c:v>
                </c:pt>
                <c:pt idx="2">
                  <c:v>2007/8</c:v>
                </c:pt>
                <c:pt idx="3">
                  <c:v>2008/9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</c:strCache>
            </c:strRef>
          </c:cat>
          <c:val>
            <c:numRef>
              <c:f>Sheet1!$D$25:$M$25</c:f>
              <c:numCache>
                <c:formatCode>#,##0</c:formatCode>
                <c:ptCount val="10"/>
                <c:pt idx="0">
                  <c:v>98200</c:v>
                </c:pt>
                <c:pt idx="1">
                  <c:v>104200</c:v>
                </c:pt>
                <c:pt idx="2">
                  <c:v>106100</c:v>
                </c:pt>
                <c:pt idx="3">
                  <c:v>98200</c:v>
                </c:pt>
                <c:pt idx="4">
                  <c:v>115500</c:v>
                </c:pt>
                <c:pt idx="5">
                  <c:v>130500</c:v>
                </c:pt>
                <c:pt idx="6">
                  <c:v>128600</c:v>
                </c:pt>
                <c:pt idx="7">
                  <c:v>113000</c:v>
                </c:pt>
                <c:pt idx="8">
                  <c:v>118200</c:v>
                </c:pt>
                <c:pt idx="9">
                  <c:v>124300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Sheet1!$B$26:$C$26</c:f>
              <c:strCache>
                <c:ptCount val="1"/>
                <c:pt idx="0">
                  <c:v>19-24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Sheet1!$D$23:$M$23</c:f>
              <c:strCache>
                <c:ptCount val="10"/>
                <c:pt idx="0">
                  <c:v>2005/6</c:v>
                </c:pt>
                <c:pt idx="1">
                  <c:v>2006/7</c:v>
                </c:pt>
                <c:pt idx="2">
                  <c:v>2007/8</c:v>
                </c:pt>
                <c:pt idx="3">
                  <c:v>2008/9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</c:strCache>
            </c:strRef>
          </c:cat>
          <c:val>
            <c:numRef>
              <c:f>Sheet1!$D$26:$M$26</c:f>
              <c:numCache>
                <c:formatCode>#,##0</c:formatCode>
                <c:ptCount val="10"/>
                <c:pt idx="0">
                  <c:v>74200</c:v>
                </c:pt>
                <c:pt idx="1">
                  <c:v>77300</c:v>
                </c:pt>
                <c:pt idx="2">
                  <c:v>88700</c:v>
                </c:pt>
                <c:pt idx="3">
                  <c:v>83700</c:v>
                </c:pt>
                <c:pt idx="4">
                  <c:v>112800</c:v>
                </c:pt>
                <c:pt idx="5">
                  <c:v>142100</c:v>
                </c:pt>
                <c:pt idx="6">
                  <c:v>159700</c:v>
                </c:pt>
                <c:pt idx="7">
                  <c:v>163500</c:v>
                </c:pt>
                <c:pt idx="8">
                  <c:v>157100</c:v>
                </c:pt>
                <c:pt idx="9">
                  <c:v>158500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Sheet1!$B$27:$C$27</c:f>
              <c:strCache>
                <c:ptCount val="1"/>
                <c:pt idx="0">
                  <c:v>25+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Sheet1!$D$23:$M$23</c:f>
              <c:strCache>
                <c:ptCount val="10"/>
                <c:pt idx="0">
                  <c:v>2005/6</c:v>
                </c:pt>
                <c:pt idx="1">
                  <c:v>2006/7</c:v>
                </c:pt>
                <c:pt idx="2">
                  <c:v>2007/8</c:v>
                </c:pt>
                <c:pt idx="3">
                  <c:v>2008/9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  <c:pt idx="9">
                  <c:v>2014/15</c:v>
                </c:pt>
              </c:strCache>
            </c:strRef>
          </c:cat>
          <c:val>
            <c:numRef>
              <c:f>Sheet1!$D$27:$M$27</c:f>
              <c:numCache>
                <c:formatCode>#,##0</c:formatCode>
                <c:ptCount val="10"/>
                <c:pt idx="0">
                  <c:v>300</c:v>
                </c:pt>
                <c:pt idx="1">
                  <c:v>300</c:v>
                </c:pt>
                <c:pt idx="2">
                  <c:v>26800</c:v>
                </c:pt>
                <c:pt idx="3">
                  <c:v>55200</c:v>
                </c:pt>
                <c:pt idx="4">
                  <c:v>48700</c:v>
                </c:pt>
                <c:pt idx="5">
                  <c:v>180400</c:v>
                </c:pt>
                <c:pt idx="6">
                  <c:v>226700</c:v>
                </c:pt>
                <c:pt idx="7">
                  <c:v>227700</c:v>
                </c:pt>
                <c:pt idx="8">
                  <c:v>159300</c:v>
                </c:pt>
                <c:pt idx="9">
                  <c:v>211500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62536"/>
        <c:axId val="102263320"/>
      </c:lineChart>
      <c:catAx>
        <c:axId val="102262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263320"/>
        <c:crosses val="autoZero"/>
        <c:auto val="1"/>
        <c:lblAlgn val="ctr"/>
        <c:lblOffset val="100"/>
        <c:noMultiLvlLbl val="0"/>
      </c:catAx>
      <c:valAx>
        <c:axId val="102263320"/>
        <c:scaling>
          <c:orientation val="minMax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crossAx val="102262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411700324592072"/>
          <c:y val="6.4922584216189072E-2"/>
          <c:w val="0.31884651853073337"/>
          <c:h val="0.299156167979002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5F431-2E01-4D7E-8F14-658B4E92C663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306E4E-C784-48AF-92D1-5AEC8270F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86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06E4E-C784-48AF-92D1-5AEC8270FFF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13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EBC4-A4CC-4924-83C4-0C1B7BB5ECF4}" type="datetimeFigureOut">
              <a:rPr lang="en-GB" smtClean="0"/>
              <a:t>20/07/2016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7D2A-2E3C-421E-A5D3-BFFC48B1094E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n.ca/care/" TargetMode="External"/><Relationship Id="rId2" Type="http://schemas.openxmlformats.org/officeDocument/2006/relationships/hyperlink" Target="http://www2.warwick.ac.uk/fac/soc/ier/research/apprenticeships-trainin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32306/12-814-employer-investment-in-apprenticeships-fifth-net-benefits-study.pdf" TargetMode="External"/><Relationship Id="rId2" Type="http://schemas.openxmlformats.org/officeDocument/2006/relationships/hyperlink" Target="http://www.bitc.org.uk/system/files/warwick_bitc_business_class_-_final_report_nov1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qaa.ac.uk/en/Publications/Documents/Evaluating-the-impact-of-employability-measur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36712"/>
            <a:ext cx="6817568" cy="2820887"/>
          </a:xfrm>
        </p:spPr>
        <p:txBody>
          <a:bodyPr/>
          <a:lstStyle/>
          <a:p>
            <a:r>
              <a:rPr lang="en-GB" sz="4400" dirty="0" smtClean="0"/>
              <a:t>Aligning Aspirations, Skills &amp; JOBS</a:t>
            </a:r>
            <a:endParaRPr lang="en-GB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1008"/>
            <a:ext cx="6961584" cy="194421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Lynn Gambin &amp; Terence Hogarth</a:t>
            </a:r>
          </a:p>
          <a:p>
            <a:endParaRPr lang="en-GB" dirty="0" smtClean="0"/>
          </a:p>
          <a:p>
            <a:r>
              <a:rPr lang="en-GB" sz="1800" b="1" dirty="0" smtClean="0"/>
              <a:t>21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July 2016</a:t>
            </a:r>
          </a:p>
          <a:p>
            <a:r>
              <a:rPr lang="en-GB" sz="1800" dirty="0" smtClean="0"/>
              <a:t>London Conference on Employer Engagement in Education and Training</a:t>
            </a:r>
          </a:p>
          <a:p>
            <a:endParaRPr lang="en-GB" dirty="0"/>
          </a:p>
        </p:txBody>
      </p:sp>
      <p:pic>
        <p:nvPicPr>
          <p:cNvPr id="4" name="Picture 3" descr="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994489"/>
            <a:ext cx="2016224" cy="674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WIER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5994489"/>
            <a:ext cx="2241550" cy="628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161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BUT IF AGGREGATE DEMAND WERE TO INCREASE</a:t>
            </a: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2200" b="1" dirty="0" smtClean="0"/>
              <a:t>Would employers recruit more young people?</a:t>
            </a:r>
            <a:endParaRPr lang="en-GB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35206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Again evidence points to employers being risk averse</a:t>
            </a:r>
          </a:p>
          <a:p>
            <a:r>
              <a:rPr lang="en-GB" dirty="0" smtClean="0"/>
              <a:t>They want evidence that an individual is a ‘good fit’ with the organisation…</a:t>
            </a:r>
          </a:p>
          <a:p>
            <a:r>
              <a:rPr lang="en-GB" dirty="0" smtClean="0"/>
              <a:t>…such that young people need to demonstrate an interesting hinterland if they want a job commensurate with their qualifications</a:t>
            </a:r>
          </a:p>
          <a:p>
            <a:r>
              <a:rPr lang="en-GB" sz="1400" dirty="0"/>
              <a:t>See: https://www.gov.uk/government/uploads/system/uploads/attachment_data/file/522980/BIS-16-260-research-skills-mismatches-in-the-economy-May-2016.pdf</a:t>
            </a:r>
            <a:endParaRPr lang="en-GB" sz="1400" dirty="0" smtClean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GB" sz="2200" b="1" dirty="0" smtClean="0"/>
              <a:t>And what skills would they be looking for</a:t>
            </a:r>
            <a:r>
              <a:rPr lang="en-GB" sz="2200" dirty="0" smtClean="0"/>
              <a:t>?</a:t>
            </a:r>
            <a:endParaRPr lang="en-GB" sz="2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4039814" cy="2882900"/>
          </a:xfrm>
        </p:spPr>
        <p:txBody>
          <a:bodyPr>
            <a:noAutofit/>
          </a:bodyPr>
          <a:lstStyle/>
          <a:p>
            <a:pPr lvl="0"/>
            <a:r>
              <a:rPr lang="en-US" dirty="0" smtClean="0"/>
              <a:t>Good </a:t>
            </a:r>
            <a:r>
              <a:rPr lang="en-US" dirty="0"/>
              <a:t>academic </a:t>
            </a:r>
            <a:r>
              <a:rPr lang="en-US" dirty="0" smtClean="0"/>
              <a:t>record</a:t>
            </a:r>
            <a:endParaRPr lang="en-GB" dirty="0"/>
          </a:p>
          <a:p>
            <a:pPr lvl="0"/>
            <a:r>
              <a:rPr lang="en-US" dirty="0" smtClean="0"/>
              <a:t>Good </a:t>
            </a:r>
            <a:r>
              <a:rPr lang="en-US" dirty="0"/>
              <a:t>communication skills – written and spoken - often linked to being able to be ‘customer-facing</a:t>
            </a:r>
            <a:r>
              <a:rPr lang="en-US" dirty="0" smtClean="0"/>
              <a:t>’</a:t>
            </a:r>
            <a:endParaRPr lang="en-GB" dirty="0"/>
          </a:p>
          <a:p>
            <a:pPr lvl="0"/>
            <a:r>
              <a:rPr lang="en-US" dirty="0" smtClean="0"/>
              <a:t>Demonstrate </a:t>
            </a:r>
            <a:r>
              <a:rPr lang="en-US" dirty="0"/>
              <a:t>evidence of team-work (e.g., sports, voluntary work</a:t>
            </a:r>
            <a:r>
              <a:rPr lang="en-US" dirty="0" smtClean="0"/>
              <a:t>)</a:t>
            </a:r>
            <a:endParaRPr lang="en-GB" dirty="0"/>
          </a:p>
          <a:p>
            <a:pPr lvl="0"/>
            <a:r>
              <a:rPr lang="en-US" dirty="0" smtClean="0"/>
              <a:t>Evidence </a:t>
            </a:r>
            <a:r>
              <a:rPr lang="en-US" dirty="0"/>
              <a:t>of leadership </a:t>
            </a:r>
            <a:r>
              <a:rPr lang="en-US" dirty="0" smtClean="0"/>
              <a:t>potential being </a:t>
            </a:r>
            <a:r>
              <a:rPr lang="en-US" dirty="0"/>
              <a:t>able to work one’s own </a:t>
            </a:r>
            <a:r>
              <a:rPr lang="en-US" dirty="0" smtClean="0"/>
              <a:t>initiative</a:t>
            </a:r>
          </a:p>
          <a:p>
            <a:pPr lvl="0"/>
            <a:r>
              <a:rPr lang="en-US" dirty="0" smtClean="0"/>
              <a:t>Evidence required to show these in practice – especially so amongst graduates</a:t>
            </a:r>
          </a:p>
          <a:p>
            <a:pPr lvl="0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58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CONCLUSIONS</a:t>
            </a:r>
            <a:endParaRPr lang="en-GB" sz="2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For those in secondary school – especially in more deprived areas – they have much less opportunity to acquire the skills employers want</a:t>
            </a:r>
          </a:p>
          <a:p>
            <a:r>
              <a:rPr lang="en-GB" dirty="0" smtClean="0"/>
              <a:t>Programmes such as Business Class play an essential role in helping equip teenagers with the skills employers are looking for</a:t>
            </a:r>
          </a:p>
          <a:p>
            <a:r>
              <a:rPr lang="en-GB" dirty="0" smtClean="0"/>
              <a:t>It is important to match pupils’ qualifications to their career options…</a:t>
            </a:r>
          </a:p>
          <a:p>
            <a:r>
              <a:rPr lang="en-GB" dirty="0" smtClean="0"/>
              <a:t>… but equally important is providing them with links to employers so that they can see how the world of work operates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The youth labour market is one where labour demand is weak</a:t>
            </a:r>
          </a:p>
          <a:p>
            <a:r>
              <a:rPr lang="en-GB" dirty="0"/>
              <a:t>Employers are ‘picky’ about who they will recruit (better no one than the wrong one)</a:t>
            </a:r>
          </a:p>
          <a:p>
            <a:r>
              <a:rPr lang="en-GB" dirty="0"/>
              <a:t>Places an increasing emphasis on young people to acquire the skills and attributes employers are looking for</a:t>
            </a:r>
          </a:p>
          <a:p>
            <a:r>
              <a:rPr lang="en-GB" dirty="0"/>
              <a:t>Even amongst highly educated graduates there is evidence of some failing to acquire these </a:t>
            </a:r>
            <a:r>
              <a:rPr lang="en-GB" dirty="0" smtClean="0"/>
              <a:t>skills…</a:t>
            </a:r>
          </a:p>
          <a:p>
            <a:r>
              <a:rPr lang="en-GB" dirty="0" smtClean="0"/>
              <a:t>…and they have substantial access to services in HEIs that will provide them with opportunities to acquire these skills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673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63888" y="1554480"/>
            <a:ext cx="5004000" cy="3886200"/>
          </a:xfrm>
        </p:spPr>
        <p:txBody>
          <a:bodyPr/>
          <a:lstStyle/>
          <a:p>
            <a:pPr marL="0" indent="0">
              <a:buNone/>
            </a:pPr>
            <a:r>
              <a:rPr lang="en-GB" sz="2000" b="1" i="0" dirty="0" smtClean="0"/>
              <a:t>Lynn Gambin</a:t>
            </a:r>
          </a:p>
          <a:p>
            <a:pPr marL="0" indent="0">
              <a:buNone/>
            </a:pPr>
            <a:r>
              <a:rPr lang="en-GB" dirty="0" smtClean="0"/>
              <a:t>Institute for Employment Research</a:t>
            </a:r>
          </a:p>
          <a:p>
            <a:pPr marL="0" indent="0">
              <a:buNone/>
            </a:pPr>
            <a:r>
              <a:rPr lang="en-GB" dirty="0" smtClean="0"/>
              <a:t>University of Warwick</a:t>
            </a:r>
          </a:p>
          <a:p>
            <a:pPr marL="0" indent="0">
              <a:buNone/>
            </a:pPr>
            <a:r>
              <a:rPr lang="en-GB" dirty="0" smtClean="0"/>
              <a:t>From 1</a:t>
            </a:r>
            <a:r>
              <a:rPr lang="en-GB" baseline="30000" dirty="0" smtClean="0"/>
              <a:t>st</a:t>
            </a:r>
            <a:r>
              <a:rPr lang="en-GB" dirty="0" smtClean="0"/>
              <a:t> August - Economics Department, Memorial University of Newfoundland, Canada</a:t>
            </a:r>
          </a:p>
          <a:p>
            <a:pPr marL="0" indent="0">
              <a:buNone/>
            </a:pPr>
            <a:r>
              <a:rPr lang="en-GB" dirty="0" smtClean="0"/>
              <a:t>lynn.gambin@warwick.ac.uk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2000" b="1" i="0" dirty="0" smtClean="0"/>
              <a:t>Terence Hogarth</a:t>
            </a:r>
          </a:p>
          <a:p>
            <a:pPr marL="0" indent="0">
              <a:buNone/>
            </a:pPr>
            <a:r>
              <a:rPr lang="en-GB" dirty="0" smtClean="0"/>
              <a:t>Fondazione Giacomo </a:t>
            </a:r>
            <a:r>
              <a:rPr lang="en-GB" dirty="0" err="1" smtClean="0"/>
              <a:t>Brodolini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hogarth@fondazionebrodolini.it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494040" cy="1979466"/>
          </a:xfrm>
        </p:spPr>
        <p:txBody>
          <a:bodyPr>
            <a:normAutofit/>
          </a:bodyPr>
          <a:lstStyle/>
          <a:p>
            <a:r>
              <a:rPr lang="en-GB" sz="2200" dirty="0" smtClean="0"/>
              <a:t>Further Information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2960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Context</a:t>
            </a: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Employers, vocational education, and the transition from school to work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sz="1500" dirty="0" smtClean="0"/>
              <a:t>The transition from school to work has become increasingly prolonged</a:t>
            </a:r>
          </a:p>
          <a:p>
            <a:r>
              <a:rPr lang="en-GB" sz="1500" dirty="0" smtClean="0"/>
              <a:t>Young people often need to have acquired a range of skills before entering the labour market that once upon a time employers would have equipped them with</a:t>
            </a:r>
          </a:p>
          <a:p>
            <a:r>
              <a:rPr lang="en-GB" sz="1500" dirty="0" smtClean="0"/>
              <a:t>The youth labour market is not a strong one – a small percentage of employers, for example, offer apprenticeships, some evidence of over-qualification, too many young people are NEETs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1700" b="1" dirty="0" smtClean="0"/>
              <a:t>The research programme</a:t>
            </a:r>
            <a:endParaRPr lang="en-GB" sz="17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GB" sz="1500" dirty="0" smtClean="0"/>
              <a:t>10-year programme of research - led by </a:t>
            </a:r>
            <a:r>
              <a:rPr lang="en-GB" sz="1500" dirty="0" err="1" smtClean="0"/>
              <a:t>Dr.</a:t>
            </a:r>
            <a:r>
              <a:rPr lang="en-GB" sz="1500" dirty="0" smtClean="0"/>
              <a:t> Lynn Gambin and Terence Hogarth – into VET in the UK and Europe</a:t>
            </a:r>
          </a:p>
          <a:p>
            <a:r>
              <a:rPr lang="en-GB" sz="1500" dirty="0" smtClean="0"/>
              <a:t>Addresses the transition from school-to-work, factors affecting the employer’s propensity to offer work-based training, and the returns to education and training</a:t>
            </a:r>
          </a:p>
          <a:p>
            <a:r>
              <a:rPr lang="en-GB" sz="1500" dirty="0" smtClean="0"/>
              <a:t>Further details</a:t>
            </a:r>
            <a:r>
              <a:rPr lang="en-GB" sz="1500" dirty="0"/>
              <a:t>: </a:t>
            </a:r>
            <a:r>
              <a:rPr lang="en-GB" sz="1500" dirty="0">
                <a:hlinkClick r:id="rId2"/>
              </a:rPr>
              <a:t>http://</a:t>
            </a:r>
            <a:r>
              <a:rPr lang="en-GB" sz="1500" dirty="0" smtClean="0">
                <a:hlinkClick r:id="rId2"/>
              </a:rPr>
              <a:t>www2.warwick.ac.uk/fac/soc/ier/research/apprenticeships-training</a:t>
            </a:r>
            <a:r>
              <a:rPr lang="en-GB" sz="1500" dirty="0" smtClean="0"/>
              <a:t> and (from August 2016) Memorial University Newfoundland, Canada: </a:t>
            </a:r>
            <a:r>
              <a:rPr lang="en-GB" sz="1500" dirty="0" smtClean="0">
                <a:hlinkClick r:id="rId3"/>
              </a:rPr>
              <a:t>http</a:t>
            </a:r>
            <a:r>
              <a:rPr lang="en-GB" sz="1500" dirty="0">
                <a:hlinkClick r:id="rId3"/>
              </a:rPr>
              <a:t>://www.mun.ca/care</a:t>
            </a:r>
            <a:r>
              <a:rPr lang="en-GB" sz="1500" dirty="0" smtClean="0">
                <a:hlinkClick r:id="rId3"/>
              </a:rPr>
              <a:t>/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86626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131840" y="620688"/>
            <a:ext cx="4896544" cy="597666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000" b="1" i="0" dirty="0" smtClean="0"/>
              <a:t>Drawn from Gambin and Hogarth’s research programme </a:t>
            </a:r>
            <a:r>
              <a:rPr lang="en-GB" sz="2000" i="0" dirty="0" smtClean="0"/>
              <a:t>:</a:t>
            </a:r>
            <a:endParaRPr lang="en-GB" sz="2000" i="0" dirty="0"/>
          </a:p>
          <a:p>
            <a:r>
              <a:rPr lang="en-GB" sz="2000" b="1" dirty="0" smtClean="0"/>
              <a:t>evidence from the evaluation BITC’s Business </a:t>
            </a:r>
            <a:r>
              <a:rPr lang="en-GB" sz="2000" b="1" dirty="0"/>
              <a:t>Class programme </a:t>
            </a:r>
            <a:endParaRPr lang="en-GB" sz="2000" b="1" dirty="0" smtClean="0"/>
          </a:p>
          <a:p>
            <a:pPr marL="625475" lvl="1" indent="-355600"/>
            <a:r>
              <a:rPr lang="en-GB" i="0" dirty="0" smtClean="0"/>
              <a:t>Business Class </a:t>
            </a:r>
            <a:r>
              <a:rPr lang="en-GB" i="0" dirty="0"/>
              <a:t>creates school-business partnerships that are designed to be long-term and driven by the needs of the </a:t>
            </a:r>
            <a:r>
              <a:rPr lang="en-GB" i="0" dirty="0" smtClean="0"/>
              <a:t>school</a:t>
            </a:r>
          </a:p>
          <a:p>
            <a:pPr marL="625475" lvl="1" indent="-355600"/>
            <a:r>
              <a:rPr lang="en-GB" i="0" dirty="0" smtClean="0"/>
              <a:t>evaluation undertaken by Centre for Education and Industry, Institute for Employment Research (both at University of Warwick) and Education and Employers Research between 2013 and 2015</a:t>
            </a:r>
          </a:p>
          <a:p>
            <a:pPr marL="625475" lvl="1" indent="-355600"/>
            <a:r>
              <a:rPr lang="en-GB" i="0" dirty="0"/>
              <a:t>Report available at: </a:t>
            </a:r>
            <a:r>
              <a:rPr lang="en-GB" i="0" dirty="0">
                <a:hlinkClick r:id="rId2"/>
              </a:rPr>
              <a:t>http://www.bitc.org.uk/system/files/warwick_bitc_business_class_-_</a:t>
            </a:r>
            <a:r>
              <a:rPr lang="en-GB" i="0" dirty="0" smtClean="0">
                <a:hlinkClick r:id="rId2"/>
              </a:rPr>
              <a:t>final_report_nov15.pdf</a:t>
            </a:r>
            <a:endParaRPr lang="en-GB" i="0" dirty="0" smtClean="0"/>
          </a:p>
          <a:p>
            <a:pPr marL="625475" lvl="1" indent="-355600"/>
            <a:endParaRPr lang="en-GB" i="0" dirty="0" smtClean="0"/>
          </a:p>
          <a:p>
            <a:r>
              <a:rPr lang="en-GB" sz="2000" dirty="0" smtClean="0"/>
              <a:t>…</a:t>
            </a:r>
            <a:r>
              <a:rPr lang="en-GB" sz="2000" b="1" dirty="0" smtClean="0"/>
              <a:t> insights into the apprenticeship and </a:t>
            </a:r>
            <a:r>
              <a:rPr lang="en-GB" sz="2000" b="1" dirty="0"/>
              <a:t>graduate</a:t>
            </a:r>
            <a:r>
              <a:rPr lang="en-GB" sz="2000" b="1" dirty="0" smtClean="0"/>
              <a:t> </a:t>
            </a:r>
            <a:r>
              <a:rPr lang="en-GB" sz="2000" b="1" dirty="0"/>
              <a:t>labour </a:t>
            </a:r>
            <a:r>
              <a:rPr lang="en-GB" sz="2000" b="1" dirty="0" smtClean="0"/>
              <a:t>markets provided too:</a:t>
            </a:r>
          </a:p>
          <a:p>
            <a:pPr marL="625475" lvl="1" indent="-355600"/>
            <a:r>
              <a:rPr lang="en-GB" i="0" dirty="0">
                <a:hlinkClick r:id="rId3"/>
              </a:rPr>
              <a:t>https://www.gov.uk/government/uploads/system/uploads/attachment_data/file/32306/12-814-employer-investment-in-apprenticeships-fifth-net-benefits-study.pdf</a:t>
            </a:r>
            <a:endParaRPr lang="en-GB" i="0" dirty="0"/>
          </a:p>
          <a:p>
            <a:pPr marL="625475" lvl="1" indent="-355600"/>
            <a:r>
              <a:rPr lang="en-GB" i="0" dirty="0"/>
              <a:t> </a:t>
            </a:r>
            <a:r>
              <a:rPr lang="en-GB" i="0" dirty="0">
                <a:hlinkClick r:id="rId4"/>
              </a:rPr>
              <a:t>http://www.qaa.ac.uk/en/Publications/Documents/Evaluating-the-impact-of-employability-measures.pdf</a:t>
            </a:r>
            <a:r>
              <a:rPr lang="en-GB" i="0" dirty="0"/>
              <a:t>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1556792"/>
            <a:ext cx="2073348" cy="197946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evidence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6352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lvl="0"/>
            <a:r>
              <a:rPr lang="en-GB" sz="1600" dirty="0" smtClean="0"/>
              <a:t>The </a:t>
            </a:r>
            <a:r>
              <a:rPr lang="en-GB" sz="1600" dirty="0"/>
              <a:t>starting point: the successful transition from school to work is dependent upon young people possessing the skills employers are looking for in their recruits</a:t>
            </a:r>
          </a:p>
          <a:p>
            <a:pPr lvl="0"/>
            <a:r>
              <a:rPr lang="en-GB" sz="1600" dirty="0"/>
              <a:t>Academic research has indicated that if the educational expectations of young people and their post-school career aspirations are aligned there is less chance of those young people becoming NEET (Yates et al. 2010)</a:t>
            </a:r>
          </a:p>
          <a:p>
            <a:pPr lvl="0"/>
            <a:r>
              <a:rPr lang="en-GB" sz="1600" dirty="0"/>
              <a:t>BC develops a link / bond between local and employers and schools in relatively deprived areas</a:t>
            </a:r>
          </a:p>
          <a:p>
            <a:pPr lvl="0"/>
            <a:r>
              <a:rPr lang="en-GB" sz="1600" dirty="0"/>
              <a:t>Employers engage in a range of activities with schools: mock job interviews, visits to employers, mentoring, running business projects, careers talks, etc.</a:t>
            </a:r>
          </a:p>
          <a:p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EVIDENCE FROM </a:t>
            </a:r>
            <a:r>
              <a:rPr lang="en-GB" sz="2400" i="1" dirty="0" smtClean="0"/>
              <a:t>BUSINESS CLASS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66749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PUPILS’ Views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412776"/>
            <a:ext cx="3646966" cy="4320479"/>
          </a:xfrm>
        </p:spPr>
        <p:txBody>
          <a:bodyPr>
            <a:noAutofit/>
          </a:bodyPr>
          <a:lstStyle/>
          <a:p>
            <a:r>
              <a:rPr lang="en-GB" sz="1600" i="0" dirty="0"/>
              <a:t>Most pupils felt that the activities they engaged in were worthwhile – it resulted in new skills acquired or improved information about career options </a:t>
            </a:r>
          </a:p>
          <a:p>
            <a:r>
              <a:rPr lang="en-GB" sz="1600" i="0" dirty="0"/>
              <a:t>Pupils particularly valued the more intensive activities with employers that involved a degree of one-to-one engagement </a:t>
            </a:r>
          </a:p>
          <a:p>
            <a:r>
              <a:rPr lang="en-GB" sz="1600" i="0" dirty="0"/>
              <a:t>Pupils appeared to welcomed hearing from employee volunteers about their jobs and how they arrived at their current positions. </a:t>
            </a:r>
          </a:p>
          <a:p>
            <a:r>
              <a:rPr lang="en-GB" sz="1600" i="0" dirty="0"/>
              <a:t>It had a substantial impact upon shaping pupils’ views about the skills and qualities that employers value when recruiting young people </a:t>
            </a:r>
          </a:p>
          <a:p>
            <a:r>
              <a:rPr lang="en-GB" sz="1600" i="0" dirty="0"/>
              <a:t>Work experience was particularly valued by pupils. </a:t>
            </a:r>
          </a:p>
          <a:p>
            <a:endParaRPr lang="en-GB" sz="1600" i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412776"/>
            <a:ext cx="3639311" cy="4176463"/>
          </a:xfrm>
        </p:spPr>
        <p:txBody>
          <a:bodyPr>
            <a:noAutofit/>
          </a:bodyPr>
          <a:lstStyle/>
          <a:p>
            <a:r>
              <a:rPr lang="en-GB" sz="1600" i="0" dirty="0"/>
              <a:t>BC increased pupils’ access to information about employability. The fact that the information was delivered by employers, rather than teachers, reinforced the credibility of the information provided to pupils </a:t>
            </a:r>
            <a:endParaRPr lang="en-GB" sz="1600" i="0" dirty="0" smtClean="0"/>
          </a:p>
          <a:p>
            <a:r>
              <a:rPr lang="en-GB" sz="1600" i="0" dirty="0" smtClean="0"/>
              <a:t>BC </a:t>
            </a:r>
            <a:r>
              <a:rPr lang="en-GB" sz="1600" i="0" dirty="0"/>
              <a:t>increased pupils’ access to a range of employability </a:t>
            </a:r>
            <a:r>
              <a:rPr lang="en-GB" sz="1600" i="0" dirty="0" smtClean="0"/>
              <a:t>measures:</a:t>
            </a:r>
            <a:endParaRPr lang="en-GB" sz="1600" i="0" dirty="0"/>
          </a:p>
          <a:p>
            <a:pPr lvl="1"/>
            <a:r>
              <a:rPr lang="en-GB" sz="1600" i="0" dirty="0"/>
              <a:t>evidence that where pupils participated in BC their educational expectations were likely to be better aligned with their career aspirations… </a:t>
            </a:r>
          </a:p>
          <a:p>
            <a:pPr lvl="1"/>
            <a:r>
              <a:rPr lang="en-GB" sz="1600" i="0" dirty="0"/>
              <a:t>… they were more likely to have a more informed understanding of what would be required of them to make a successful transition from school to the world of work</a:t>
            </a:r>
          </a:p>
        </p:txBody>
      </p:sp>
    </p:spTree>
    <p:extLst>
      <p:ext uri="{BB962C8B-B14F-4D97-AF65-F5344CB8AC3E}">
        <p14:creationId xmlns:p14="http://schemas.microsoft.com/office/powerpoint/2010/main" val="277080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TYPES OF ACTIVITY IN WHICH PUPILS ENGAGE</a:t>
            </a:r>
            <a:endParaRPr lang="en-GB" sz="2400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960838539"/>
              </p:ext>
            </p:extLst>
          </p:nvPr>
        </p:nvGraphicFramePr>
        <p:xfrm>
          <a:off x="2771800" y="1628800"/>
          <a:ext cx="5760640" cy="41044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1503"/>
                <a:gridCol w="1179237"/>
                <a:gridCol w="1179950"/>
                <a:gridCol w="1179950"/>
              </a:tblGrid>
              <a:tr h="108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Non-Business Class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Class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Experience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Enterprise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 Talk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Mock Interview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 to Employer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Project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Mentoring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03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number of activities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8.4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01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</a:t>
                      </a:r>
                      <a:endParaRPr lang="en-GB" sz="1600" b="1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en-GB" sz="1600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601</a:t>
                      </a:r>
                      <a:endParaRPr lang="en-GB" sz="1600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</a:t>
                      </a:r>
                      <a:endParaRPr lang="en-GB" sz="1600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8638" y="606491"/>
            <a:ext cx="5675770" cy="917510"/>
          </a:xfrm>
        </p:spPr>
        <p:txBody>
          <a:bodyPr anchor="b">
            <a:normAutofit/>
          </a:bodyPr>
          <a:lstStyle/>
          <a:p>
            <a:pPr algn="ctr"/>
            <a:r>
              <a:rPr lang="en-GB" dirty="0"/>
              <a:t>Percentage of students taking part in particular activities with employers and average number of activities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267744" y="5786334"/>
            <a:ext cx="27109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Source: Aspirations/Careers Survey 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3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MOST IMPORTANT ACTIVITIES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5352554" cy="909637"/>
          </a:xfrm>
        </p:spPr>
        <p:txBody>
          <a:bodyPr>
            <a:noAutofit/>
          </a:bodyPr>
          <a:lstStyle/>
          <a:p>
            <a:pPr algn="ctr"/>
            <a:r>
              <a:rPr lang="en-GB" sz="2200" b="1" dirty="0" smtClean="0"/>
              <a:t>Pupils’ views on the most useful activity in which they participated</a:t>
            </a:r>
            <a:endParaRPr lang="en-GB" sz="2200" b="1" dirty="0"/>
          </a:p>
        </p:txBody>
      </p:sp>
      <p:graphicFrame>
        <p:nvGraphicFramePr>
          <p:cNvPr id="5" name="Picture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773524300"/>
              </p:ext>
            </p:extLst>
          </p:nvPr>
        </p:nvGraphicFramePr>
        <p:xfrm>
          <a:off x="1835696" y="1651000"/>
          <a:ext cx="6755855" cy="4221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221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859984" cy="3886200"/>
          </a:xfrm>
        </p:spPr>
        <p:txBody>
          <a:bodyPr>
            <a:noAutofit/>
          </a:bodyPr>
          <a:lstStyle/>
          <a:p>
            <a:r>
              <a:rPr lang="en-GB" sz="2000" dirty="0" smtClean="0"/>
              <a:t>Indicative evidence shows that alignment improved (courses studied matched to career aspirations)</a:t>
            </a:r>
          </a:p>
          <a:p>
            <a:r>
              <a:rPr lang="en-GB" sz="2000" dirty="0" smtClean="0"/>
              <a:t>More definitive evidence shows that pupils gained an improved knowledge of what employers want.</a:t>
            </a:r>
          </a:p>
          <a:p>
            <a:r>
              <a:rPr lang="en-GB" sz="2000" dirty="0" smtClean="0"/>
              <a:t>But does this have an impact on subsequent careers?</a:t>
            </a:r>
          </a:p>
          <a:p>
            <a:r>
              <a:rPr lang="en-GB" sz="2000" dirty="0" smtClean="0"/>
              <a:t>Certainly, young people are better prepared – they know what employers are looking for…</a:t>
            </a:r>
          </a:p>
          <a:p>
            <a:r>
              <a:rPr lang="en-GB" sz="2000" dirty="0" smtClean="0"/>
              <a:t>… but are the opportunities available?</a:t>
            </a:r>
          </a:p>
          <a:p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DOES IT HAVE AN IMPACT?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43041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EMPLOYER DEMAND</a:t>
            </a: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916113"/>
            <a:ext cx="3788667" cy="646112"/>
          </a:xfrm>
        </p:spPr>
        <p:txBody>
          <a:bodyPr>
            <a:noAutofit/>
          </a:bodyPr>
          <a:lstStyle/>
          <a:p>
            <a:r>
              <a:rPr lang="en-GB" sz="2200" b="1" dirty="0" smtClean="0"/>
              <a:t>Trends in Apprenticeship starts (number of apprentices)</a:t>
            </a:r>
            <a:endParaRPr lang="en-GB" sz="2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GB" sz="2200" b="1" dirty="0" smtClean="0"/>
              <a:t>Employer perspectives</a:t>
            </a:r>
            <a:endParaRPr lang="en-GB" sz="22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4039814" cy="2882900"/>
          </a:xfrm>
        </p:spPr>
        <p:txBody>
          <a:bodyPr>
            <a:noAutofit/>
          </a:bodyPr>
          <a:lstStyle/>
          <a:p>
            <a:r>
              <a:rPr lang="en-GB" sz="2000" dirty="0"/>
              <a:t>Around 10 per cent of employers provide Apprenticeships</a:t>
            </a:r>
          </a:p>
          <a:p>
            <a:r>
              <a:rPr lang="en-GB" sz="2000" dirty="0" smtClean="0"/>
              <a:t>Employers often risk averse – not willing to take on apprentices unless can appropriate the returns</a:t>
            </a:r>
          </a:p>
          <a:p>
            <a:r>
              <a:rPr lang="en-GB" sz="2000" dirty="0" smtClean="0"/>
              <a:t>Unwilling in many sectors to carry a net cost of training – so investment constrained</a:t>
            </a:r>
          </a:p>
          <a:p>
            <a:endParaRPr lang="en-GB" sz="2000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860341"/>
              </p:ext>
            </p:extLst>
          </p:nvPr>
        </p:nvGraphicFramePr>
        <p:xfrm>
          <a:off x="395537" y="2860674"/>
          <a:ext cx="4097088" cy="3376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2651324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TM01859861[[fn=Tradeshow]]</Template>
  <TotalTime>198</TotalTime>
  <Words>1125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Calibri</vt:lpstr>
      <vt:lpstr>Candara</vt:lpstr>
      <vt:lpstr>Times New Roman</vt:lpstr>
      <vt:lpstr>Tradeshow</vt:lpstr>
      <vt:lpstr>Aligning Aspirations, Skills &amp; JOBS</vt:lpstr>
      <vt:lpstr>Context</vt:lpstr>
      <vt:lpstr>The evidence</vt:lpstr>
      <vt:lpstr>THE EVIDENCE FROM BUSINESS CLASS</vt:lpstr>
      <vt:lpstr>PUPILS’ Views</vt:lpstr>
      <vt:lpstr>TYPES OF ACTIVITY IN WHICH PUPILS ENGAGE</vt:lpstr>
      <vt:lpstr>MOST IMPORTANT ACTIVITIES</vt:lpstr>
      <vt:lpstr>DOES IT HAVE AN IMPACT?</vt:lpstr>
      <vt:lpstr>EMPLOYER DEMAND</vt:lpstr>
      <vt:lpstr>BUT IF AGGREGATE DEMAND WERE TO INCREASE</vt:lpstr>
      <vt:lpstr>CONCLUSIONS</vt:lpstr>
      <vt:lpstr>Further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Aligning Aspirations and Skills</dc:title>
  <dc:creator>Terence Hogarth</dc:creator>
  <cp:lastModifiedBy>Rachael Mckeown</cp:lastModifiedBy>
  <cp:revision>22</cp:revision>
  <dcterms:created xsi:type="dcterms:W3CDTF">2016-07-17T10:55:24Z</dcterms:created>
  <dcterms:modified xsi:type="dcterms:W3CDTF">2016-07-20T09:27:39Z</dcterms:modified>
</cp:coreProperties>
</file>