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  <p:sldMasterId id="2147483699" r:id="rId4"/>
    <p:sldMasterId id="2147483712" r:id="rId5"/>
  </p:sldMasterIdLst>
  <p:notesMasterIdLst>
    <p:notesMasterId r:id="rId31"/>
  </p:notesMasterIdLst>
  <p:sldIdLst>
    <p:sldId id="259" r:id="rId6"/>
    <p:sldId id="266" r:id="rId7"/>
    <p:sldId id="267" r:id="rId8"/>
    <p:sldId id="307" r:id="rId9"/>
    <p:sldId id="309" r:id="rId10"/>
    <p:sldId id="305" r:id="rId11"/>
    <p:sldId id="303" r:id="rId12"/>
    <p:sldId id="263" r:id="rId13"/>
    <p:sldId id="273" r:id="rId14"/>
    <p:sldId id="272" r:id="rId15"/>
    <p:sldId id="283" r:id="rId16"/>
    <p:sldId id="282" r:id="rId17"/>
    <p:sldId id="281" r:id="rId18"/>
    <p:sldId id="279" r:id="rId19"/>
    <p:sldId id="284" r:id="rId20"/>
    <p:sldId id="276" r:id="rId21"/>
    <p:sldId id="287" r:id="rId22"/>
    <p:sldId id="289" r:id="rId23"/>
    <p:sldId id="290" r:id="rId24"/>
    <p:sldId id="293" r:id="rId25"/>
    <p:sldId id="297" r:id="rId26"/>
    <p:sldId id="296" r:id="rId27"/>
    <p:sldId id="271" r:id="rId28"/>
    <p:sldId id="299" r:id="rId29"/>
    <p:sldId id="30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4" userDrawn="1">
          <p15:clr>
            <a:srgbClr val="A4A3A4"/>
          </p15:clr>
        </p15:guide>
        <p15:guide id="2" pos="2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3" autoAdjust="0"/>
    <p:restoredTop sz="79882" autoAdjust="0"/>
  </p:normalViewPr>
  <p:slideViewPr>
    <p:cSldViewPr snapToGrid="0">
      <p:cViewPr varScale="1">
        <p:scale>
          <a:sx n="59" d="100"/>
          <a:sy n="59" d="100"/>
        </p:scale>
        <p:origin x="1104" y="54"/>
      </p:cViewPr>
      <p:guideLst>
        <p:guide orient="horz" pos="504"/>
        <p:guide pos="2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1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Sheet1!$A$1:$A$9</c:f>
              <c:strCache>
                <c:ptCount val="9"/>
                <c:pt idx="0">
                  <c:v>None of the above</c:v>
                </c:pt>
                <c:pt idx="1">
                  <c:v>An apprenticeship</c:v>
                </c:pt>
                <c:pt idx="2">
                  <c:v>Vocational qualifications</c:v>
                </c:pt>
                <c:pt idx="3">
                  <c:v>Specific technical skills</c:v>
                </c:pt>
                <c:pt idx="4">
                  <c:v>Practical &amp; academic skills </c:v>
                </c:pt>
                <c:pt idx="5">
                  <c:v>Academic qualifications</c:v>
                </c:pt>
                <c:pt idx="6">
                  <c:v>Relevant work experience</c:v>
                </c:pt>
                <c:pt idx="7">
                  <c:v>Strong core skills</c:v>
                </c:pt>
                <c:pt idx="8">
                  <c:v>A positive attitude</c:v>
                </c:pt>
              </c:strCache>
            </c:strRef>
          </c:cat>
          <c:val>
            <c:numRef>
              <c:f>Sheet1!$B$1:$B$9</c:f>
              <c:numCache>
                <c:formatCode>0%</c:formatCode>
                <c:ptCount val="9"/>
                <c:pt idx="0">
                  <c:v>1.6900000000000033E-2</c:v>
                </c:pt>
                <c:pt idx="1">
                  <c:v>0.24080000000000001</c:v>
                </c:pt>
                <c:pt idx="2">
                  <c:v>0.24380000000000004</c:v>
                </c:pt>
                <c:pt idx="3">
                  <c:v>0.28360000000000002</c:v>
                </c:pt>
                <c:pt idx="4">
                  <c:v>0.28760000000000002</c:v>
                </c:pt>
                <c:pt idx="5">
                  <c:v>0.34430000000000055</c:v>
                </c:pt>
                <c:pt idx="6">
                  <c:v>0.36820000000000008</c:v>
                </c:pt>
                <c:pt idx="7">
                  <c:v>0.48960000000000031</c:v>
                </c:pt>
                <c:pt idx="8">
                  <c:v>0.71140000000000003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109856"/>
        <c:axId val="95015392"/>
      </c:barChart>
      <c:catAx>
        <c:axId val="177109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95015392"/>
        <c:crosses val="autoZero"/>
        <c:auto val="1"/>
        <c:lblAlgn val="ctr"/>
        <c:lblOffset val="100"/>
        <c:noMultiLvlLbl val="0"/>
      </c:catAx>
      <c:valAx>
        <c:axId val="950153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77109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62D594-4F42-D84E-A507-5C47E2889CBE}" type="doc">
      <dgm:prSet loTypeId="urn:microsoft.com/office/officeart/2005/8/layout/chevron1" loCatId="" qsTypeId="urn:microsoft.com/office/officeart/2005/8/quickstyle/simple1" qsCatId="simple" csTypeId="urn:microsoft.com/office/officeart/2005/8/colors/accent0_3" csCatId="mainScheme" phldr="1"/>
      <dgm:spPr/>
    </dgm:pt>
    <dgm:pt modelId="{DC48B622-A32A-DC46-80BF-C51FFCB7A685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700" b="1" dirty="0" smtClean="0"/>
            <a:t>Learner</a:t>
          </a:r>
          <a:r>
            <a:rPr lang="en-US" sz="1700" b="1" baseline="0" dirty="0" smtClean="0"/>
            <a:t>-related</a:t>
          </a:r>
          <a:endParaRPr lang="en-US" sz="1700" b="1" dirty="0"/>
        </a:p>
      </dgm:t>
    </dgm:pt>
    <dgm:pt modelId="{92367E8A-AED6-464C-BE8D-6831803DDDFD}" type="parTrans" cxnId="{2153E09D-843F-6240-8632-D478298BDC60}">
      <dgm:prSet/>
      <dgm:spPr/>
      <dgm:t>
        <a:bodyPr/>
        <a:lstStyle/>
        <a:p>
          <a:endParaRPr lang="en-US"/>
        </a:p>
      </dgm:t>
    </dgm:pt>
    <dgm:pt modelId="{0793AFF3-DB55-674E-AB56-8B821EA662ED}" type="sibTrans" cxnId="{2153E09D-843F-6240-8632-D478298BDC60}">
      <dgm:prSet/>
      <dgm:spPr/>
      <dgm:t>
        <a:bodyPr/>
        <a:lstStyle/>
        <a:p>
          <a:endParaRPr lang="en-US"/>
        </a:p>
      </dgm:t>
    </dgm:pt>
    <dgm:pt modelId="{BBCD4AD9-7BE7-0447-9966-CBBF024FE2EA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700" b="1" dirty="0" smtClean="0"/>
            <a:t>Employer-related</a:t>
          </a:r>
          <a:endParaRPr lang="en-US" sz="1700" b="1" dirty="0"/>
        </a:p>
      </dgm:t>
    </dgm:pt>
    <dgm:pt modelId="{BFEF008C-F4C8-E24E-8A6E-4F0F576DB068}" type="parTrans" cxnId="{6186BEC5-543A-5F43-85DB-36BC92C5C372}">
      <dgm:prSet/>
      <dgm:spPr/>
      <dgm:t>
        <a:bodyPr/>
        <a:lstStyle/>
        <a:p>
          <a:endParaRPr lang="en-US"/>
        </a:p>
      </dgm:t>
    </dgm:pt>
    <dgm:pt modelId="{44FBCC3B-5C04-884B-B13E-0C4187888CD1}" type="sibTrans" cxnId="{6186BEC5-543A-5F43-85DB-36BC92C5C372}">
      <dgm:prSet/>
      <dgm:spPr/>
      <dgm:t>
        <a:bodyPr/>
        <a:lstStyle/>
        <a:p>
          <a:endParaRPr lang="en-US"/>
        </a:p>
      </dgm:t>
    </dgm:pt>
    <dgm:pt modelId="{ED16BAFB-CC61-584A-BDA8-B363D79237DC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700" b="1" dirty="0" smtClean="0"/>
            <a:t>Education</a:t>
          </a:r>
          <a:r>
            <a:rPr lang="en-US" sz="1700" b="1" baseline="0" dirty="0" smtClean="0"/>
            <a:t> system</a:t>
          </a:r>
          <a:r>
            <a:rPr lang="en-US" sz="1700" b="1" dirty="0" smtClean="0"/>
            <a:t>-related</a:t>
          </a:r>
          <a:r>
            <a:rPr lang="en-US" sz="1700" b="1" baseline="0" dirty="0" smtClean="0"/>
            <a:t> </a:t>
          </a:r>
          <a:endParaRPr lang="en-US" sz="1700" b="1" dirty="0"/>
        </a:p>
      </dgm:t>
    </dgm:pt>
    <dgm:pt modelId="{61458A00-15E2-AD45-B9FB-C0D80BF6658D}" type="parTrans" cxnId="{7FC21E87-44AE-5841-A48E-B4D5591A282B}">
      <dgm:prSet/>
      <dgm:spPr/>
      <dgm:t>
        <a:bodyPr/>
        <a:lstStyle/>
        <a:p>
          <a:endParaRPr lang="en-US"/>
        </a:p>
      </dgm:t>
    </dgm:pt>
    <dgm:pt modelId="{DD55154B-9721-7645-AD55-B13CAA9432DA}" type="sibTrans" cxnId="{7FC21E87-44AE-5841-A48E-B4D5591A282B}">
      <dgm:prSet/>
      <dgm:spPr/>
      <dgm:t>
        <a:bodyPr/>
        <a:lstStyle/>
        <a:p>
          <a:pPr rtl="0"/>
          <a:endParaRPr lang="en-US"/>
        </a:p>
      </dgm:t>
    </dgm:pt>
    <dgm:pt modelId="{3E98D139-13D5-B849-9F56-41E50031EA8B}" type="pres">
      <dgm:prSet presAssocID="{4762D594-4F42-D84E-A507-5C47E2889CBE}" presName="Name0" presStyleCnt="0">
        <dgm:presLayoutVars>
          <dgm:dir/>
          <dgm:animLvl val="lvl"/>
          <dgm:resizeHandles val="exact"/>
        </dgm:presLayoutVars>
      </dgm:prSet>
      <dgm:spPr/>
    </dgm:pt>
    <dgm:pt modelId="{208E5396-A24D-0E4C-8DBA-07AD4D09204E}" type="pres">
      <dgm:prSet presAssocID="{DC48B622-A32A-DC46-80BF-C51FFCB7A68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9430CE-5B10-C94F-B855-3CD726F0B057}" type="pres">
      <dgm:prSet presAssocID="{0793AFF3-DB55-674E-AB56-8B821EA662ED}" presName="parTxOnlySpace" presStyleCnt="0"/>
      <dgm:spPr/>
    </dgm:pt>
    <dgm:pt modelId="{7CAF4F3B-37A4-A642-AC29-0160F9E2AE2C}" type="pres">
      <dgm:prSet presAssocID="{BBCD4AD9-7BE7-0447-9966-CBBF024FE2E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F65827-1874-5744-B261-5764F447700A}" type="pres">
      <dgm:prSet presAssocID="{44FBCC3B-5C04-884B-B13E-0C4187888CD1}" presName="parTxOnlySpace" presStyleCnt="0"/>
      <dgm:spPr/>
    </dgm:pt>
    <dgm:pt modelId="{2297051A-71D7-1944-9F9B-0407E5815BCB}" type="pres">
      <dgm:prSet presAssocID="{ED16BAFB-CC61-584A-BDA8-B363D79237DC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E732474-AED5-0049-947A-18C122975FE7}" type="presOf" srcId="{BBCD4AD9-7BE7-0447-9966-CBBF024FE2EA}" destId="{7CAF4F3B-37A4-A642-AC29-0160F9E2AE2C}" srcOrd="0" destOrd="0" presId="urn:microsoft.com/office/officeart/2005/8/layout/chevron1"/>
    <dgm:cxn modelId="{2153E09D-843F-6240-8632-D478298BDC60}" srcId="{4762D594-4F42-D84E-A507-5C47E2889CBE}" destId="{DC48B622-A32A-DC46-80BF-C51FFCB7A685}" srcOrd="0" destOrd="0" parTransId="{92367E8A-AED6-464C-BE8D-6831803DDDFD}" sibTransId="{0793AFF3-DB55-674E-AB56-8B821EA662ED}"/>
    <dgm:cxn modelId="{F9C51DFC-F2E5-9B45-BB51-74EB2E3DC7A9}" type="presOf" srcId="{DC48B622-A32A-DC46-80BF-C51FFCB7A685}" destId="{208E5396-A24D-0E4C-8DBA-07AD4D09204E}" srcOrd="0" destOrd="0" presId="urn:microsoft.com/office/officeart/2005/8/layout/chevron1"/>
    <dgm:cxn modelId="{7FC21E87-44AE-5841-A48E-B4D5591A282B}" srcId="{4762D594-4F42-D84E-A507-5C47E2889CBE}" destId="{ED16BAFB-CC61-584A-BDA8-B363D79237DC}" srcOrd="2" destOrd="0" parTransId="{61458A00-15E2-AD45-B9FB-C0D80BF6658D}" sibTransId="{DD55154B-9721-7645-AD55-B13CAA9432DA}"/>
    <dgm:cxn modelId="{6186BEC5-543A-5F43-85DB-36BC92C5C372}" srcId="{4762D594-4F42-D84E-A507-5C47E2889CBE}" destId="{BBCD4AD9-7BE7-0447-9966-CBBF024FE2EA}" srcOrd="1" destOrd="0" parTransId="{BFEF008C-F4C8-E24E-8A6E-4F0F576DB068}" sibTransId="{44FBCC3B-5C04-884B-B13E-0C4187888CD1}"/>
    <dgm:cxn modelId="{B1BC7600-D388-6E41-85CF-3C9B784083CD}" type="presOf" srcId="{ED16BAFB-CC61-584A-BDA8-B363D79237DC}" destId="{2297051A-71D7-1944-9F9B-0407E5815BCB}" srcOrd="0" destOrd="0" presId="urn:microsoft.com/office/officeart/2005/8/layout/chevron1"/>
    <dgm:cxn modelId="{2559DBD9-D497-C248-83AA-0DF466963156}" type="presOf" srcId="{4762D594-4F42-D84E-A507-5C47E2889CBE}" destId="{3E98D139-13D5-B849-9F56-41E50031EA8B}" srcOrd="0" destOrd="0" presId="urn:microsoft.com/office/officeart/2005/8/layout/chevron1"/>
    <dgm:cxn modelId="{DDD1C324-A287-8643-A384-5F095642A7B1}" type="presParOf" srcId="{3E98D139-13D5-B849-9F56-41E50031EA8B}" destId="{208E5396-A24D-0E4C-8DBA-07AD4D09204E}" srcOrd="0" destOrd="0" presId="urn:microsoft.com/office/officeart/2005/8/layout/chevron1"/>
    <dgm:cxn modelId="{43A660E7-33DD-3143-89EE-A6C6BEFC019E}" type="presParOf" srcId="{3E98D139-13D5-B849-9F56-41E50031EA8B}" destId="{299430CE-5B10-C94F-B855-3CD726F0B057}" srcOrd="1" destOrd="0" presId="urn:microsoft.com/office/officeart/2005/8/layout/chevron1"/>
    <dgm:cxn modelId="{D4EDE138-301C-AC43-AD73-4D0921C0A4D2}" type="presParOf" srcId="{3E98D139-13D5-B849-9F56-41E50031EA8B}" destId="{7CAF4F3B-37A4-A642-AC29-0160F9E2AE2C}" srcOrd="2" destOrd="0" presId="urn:microsoft.com/office/officeart/2005/8/layout/chevron1"/>
    <dgm:cxn modelId="{F74D5718-F4CA-2B42-880B-EE88D65D23C4}" type="presParOf" srcId="{3E98D139-13D5-B849-9F56-41E50031EA8B}" destId="{22F65827-1874-5744-B261-5764F447700A}" srcOrd="3" destOrd="0" presId="urn:microsoft.com/office/officeart/2005/8/layout/chevron1"/>
    <dgm:cxn modelId="{A38DBB1B-62E1-704B-AB58-F3290989C35A}" type="presParOf" srcId="{3E98D139-13D5-B849-9F56-41E50031EA8B}" destId="{2297051A-71D7-1944-9F9B-0407E5815BC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57E2CA-371F-4E59-9853-4E09034DFA8D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8A9352D-AFF4-4804-9C41-D641E516EDB1}">
      <dgm:prSet phldrT="[Text]" custT="1"/>
      <dgm:spPr/>
      <dgm:t>
        <a:bodyPr/>
        <a:lstStyle/>
        <a:p>
          <a:endParaRPr lang="en-GB" sz="1200" b="1" dirty="0"/>
        </a:p>
      </dgm:t>
    </dgm:pt>
    <dgm:pt modelId="{15A6232D-65F2-48F0-AC49-CC030E129055}" type="parTrans" cxnId="{CC60C469-9B70-4DC6-96EA-E9F0C3205C97}">
      <dgm:prSet/>
      <dgm:spPr/>
      <dgm:t>
        <a:bodyPr/>
        <a:lstStyle/>
        <a:p>
          <a:endParaRPr lang="en-GB"/>
        </a:p>
      </dgm:t>
    </dgm:pt>
    <dgm:pt modelId="{A7D737DD-78A5-4E20-B086-9AA81A5E6AEF}" type="sibTrans" cxnId="{CC60C469-9B70-4DC6-96EA-E9F0C3205C97}">
      <dgm:prSet/>
      <dgm:spPr/>
      <dgm:t>
        <a:bodyPr/>
        <a:lstStyle/>
        <a:p>
          <a:endParaRPr lang="en-GB"/>
        </a:p>
      </dgm:t>
    </dgm:pt>
    <dgm:pt modelId="{8E7AFA79-344C-4B78-A049-7B047C4DDFD2}">
      <dgm:prSet phldrT="[Text]" custT="1"/>
      <dgm:spPr/>
      <dgm:t>
        <a:bodyPr/>
        <a:lstStyle/>
        <a:p>
          <a:r>
            <a:rPr lang="en-GB" sz="1400" b="1" dirty="0" smtClean="0"/>
            <a:t>Technical Certificate/Extended Cert/Diploma</a:t>
          </a:r>
          <a:endParaRPr lang="en-GB" sz="1400" b="1" dirty="0"/>
        </a:p>
      </dgm:t>
    </dgm:pt>
    <dgm:pt modelId="{AF9840DF-BF34-4C5A-B960-69EFC251643A}" type="parTrans" cxnId="{32A68CEE-89ED-48F4-A879-D7F8B5F4E781}">
      <dgm:prSet/>
      <dgm:spPr/>
      <dgm:t>
        <a:bodyPr/>
        <a:lstStyle/>
        <a:p>
          <a:endParaRPr lang="en-GB"/>
        </a:p>
      </dgm:t>
    </dgm:pt>
    <dgm:pt modelId="{7A64E23E-1DED-4251-AEB9-81473C58329A}" type="sibTrans" cxnId="{32A68CEE-89ED-48F4-A879-D7F8B5F4E781}">
      <dgm:prSet/>
      <dgm:spPr/>
      <dgm:t>
        <a:bodyPr/>
        <a:lstStyle/>
        <a:p>
          <a:endParaRPr lang="en-GB"/>
        </a:p>
      </dgm:t>
    </dgm:pt>
    <dgm:pt modelId="{0A035F05-562F-4215-924C-F308EC1BF60B}">
      <dgm:prSet phldrT="[Text]" custT="1"/>
      <dgm:spPr/>
      <dgm:t>
        <a:bodyPr/>
        <a:lstStyle/>
        <a:p>
          <a:r>
            <a:rPr lang="en-GB" sz="1200" b="1" dirty="0" smtClean="0"/>
            <a:t>Master Skills: </a:t>
          </a:r>
          <a:r>
            <a:rPr lang="en-GB" sz="1200" b="1" dirty="0" smtClean="0">
              <a:solidFill>
                <a:schemeClr val="bg1"/>
              </a:solidFill>
            </a:rPr>
            <a:t>C</a:t>
          </a:r>
          <a:r>
            <a:rPr lang="en-GB" sz="1200" b="1" u="none" strike="noStrike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ommunication, Motivation, Commercial Skills, Organisational Skills, Working With Information, Self-Awareness/Development, Working With Others</a:t>
          </a:r>
          <a:r>
            <a:rPr lang="en-GB" sz="1200" b="1" dirty="0" smtClean="0">
              <a:solidFill>
                <a:schemeClr val="bg1"/>
              </a:solidFill>
            </a:rPr>
            <a:t>  </a:t>
          </a:r>
        </a:p>
      </dgm:t>
    </dgm:pt>
    <dgm:pt modelId="{919E8486-A272-4CF0-A8A0-C991355EB681}" type="parTrans" cxnId="{18A0EE06-9E79-4B41-9CE5-29A744F6C287}">
      <dgm:prSet/>
      <dgm:spPr/>
      <dgm:t>
        <a:bodyPr/>
        <a:lstStyle/>
        <a:p>
          <a:endParaRPr lang="en-GB"/>
        </a:p>
      </dgm:t>
    </dgm:pt>
    <dgm:pt modelId="{48484418-B83A-4DC4-93DE-88B156A9B071}" type="sibTrans" cxnId="{18A0EE06-9E79-4B41-9CE5-29A744F6C287}">
      <dgm:prSet/>
      <dgm:spPr/>
      <dgm:t>
        <a:bodyPr/>
        <a:lstStyle/>
        <a:p>
          <a:endParaRPr lang="en-GB"/>
        </a:p>
      </dgm:t>
    </dgm:pt>
    <dgm:pt modelId="{BA2AF160-8700-4DB0-8105-25B7768B7EC9}">
      <dgm:prSet phldrT="[Text]" custT="1"/>
      <dgm:spPr/>
      <dgm:t>
        <a:bodyPr/>
        <a:lstStyle/>
        <a:p>
          <a:r>
            <a:rPr lang="en-GB" sz="1200" b="1" dirty="0" smtClean="0"/>
            <a:t>Industry Mentor</a:t>
          </a:r>
          <a:endParaRPr lang="en-GB" sz="1200" b="1" dirty="0"/>
        </a:p>
      </dgm:t>
    </dgm:pt>
    <dgm:pt modelId="{054CD5F5-E4DC-4F63-A027-69DAE8130D5A}" type="parTrans" cxnId="{82BE219A-1F0E-4964-B3F4-CF63AE697073}">
      <dgm:prSet/>
      <dgm:spPr/>
      <dgm:t>
        <a:bodyPr/>
        <a:lstStyle/>
        <a:p>
          <a:endParaRPr lang="en-GB"/>
        </a:p>
      </dgm:t>
    </dgm:pt>
    <dgm:pt modelId="{DB1344EC-7191-4FAA-A864-732515827349}" type="sibTrans" cxnId="{82BE219A-1F0E-4964-B3F4-CF63AE697073}">
      <dgm:prSet/>
      <dgm:spPr/>
      <dgm:t>
        <a:bodyPr/>
        <a:lstStyle/>
        <a:p>
          <a:endParaRPr lang="en-GB"/>
        </a:p>
      </dgm:t>
    </dgm:pt>
    <dgm:pt modelId="{25923757-6770-49A1-87F5-46DF23B0F7B0}">
      <dgm:prSet phldrT="[Text]" custT="1"/>
      <dgm:spPr/>
      <dgm:t>
        <a:bodyPr/>
        <a:lstStyle/>
        <a:p>
          <a:r>
            <a:rPr lang="en-GB" sz="1200" b="1" dirty="0" smtClean="0"/>
            <a:t>Learner</a:t>
          </a:r>
          <a:r>
            <a:rPr lang="en-GB" sz="1200" b="1" baseline="0" dirty="0" smtClean="0"/>
            <a:t> challenges</a:t>
          </a:r>
          <a:endParaRPr lang="en-GB" sz="1200" b="1" dirty="0"/>
        </a:p>
      </dgm:t>
    </dgm:pt>
    <dgm:pt modelId="{345E5FA6-DF74-4C80-85B0-D9B9257B2D03}" type="parTrans" cxnId="{40A477F9-86E8-445C-BE05-C920DDDD98CD}">
      <dgm:prSet/>
      <dgm:spPr/>
      <dgm:t>
        <a:bodyPr/>
        <a:lstStyle/>
        <a:p>
          <a:endParaRPr lang="en-GB"/>
        </a:p>
      </dgm:t>
    </dgm:pt>
    <dgm:pt modelId="{8113E9ED-AF60-4864-9CEC-E16093A508FD}" type="sibTrans" cxnId="{40A477F9-86E8-445C-BE05-C920DDDD98CD}">
      <dgm:prSet/>
      <dgm:spPr/>
      <dgm:t>
        <a:bodyPr/>
        <a:lstStyle/>
        <a:p>
          <a:endParaRPr lang="en-GB"/>
        </a:p>
      </dgm:t>
    </dgm:pt>
    <dgm:pt modelId="{941F020F-EB98-4393-9FED-79B7E4DAA57F}">
      <dgm:prSet phldrT="[Text]" custT="1"/>
      <dgm:spPr/>
      <dgm:t>
        <a:bodyPr/>
        <a:lstStyle/>
        <a:p>
          <a:r>
            <a:rPr lang="en-GB" sz="1200" b="1" dirty="0" smtClean="0"/>
            <a:t>Self-serve and tutor- led digital content</a:t>
          </a:r>
          <a:endParaRPr lang="en-GB" sz="1200" b="1" dirty="0"/>
        </a:p>
      </dgm:t>
    </dgm:pt>
    <dgm:pt modelId="{566A82D7-B8F9-4396-9865-B3E4FAD3980D}" type="parTrans" cxnId="{8CEFF8CF-5651-4B8E-AFA5-7F35B2271B33}">
      <dgm:prSet/>
      <dgm:spPr/>
      <dgm:t>
        <a:bodyPr/>
        <a:lstStyle/>
        <a:p>
          <a:endParaRPr lang="en-GB"/>
        </a:p>
      </dgm:t>
    </dgm:pt>
    <dgm:pt modelId="{C23B1C98-B438-4BEE-ABCF-191FF292EB09}" type="sibTrans" cxnId="{8CEFF8CF-5651-4B8E-AFA5-7F35B2271B33}">
      <dgm:prSet/>
      <dgm:spPr/>
      <dgm:t>
        <a:bodyPr/>
        <a:lstStyle/>
        <a:p>
          <a:endParaRPr lang="en-GB"/>
        </a:p>
      </dgm:t>
    </dgm:pt>
    <dgm:pt modelId="{4F41E689-50D9-488C-97BD-AFA79B5173CD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GB" sz="1200" b="1" dirty="0" smtClean="0"/>
            <a:t>Work Placement</a:t>
          </a:r>
        </a:p>
      </dgm:t>
    </dgm:pt>
    <dgm:pt modelId="{9089B1F9-9AE2-48E0-80ED-7F20E5C7287D}" type="parTrans" cxnId="{80727756-E89F-4F48-962F-3D2C4A9D3B4D}">
      <dgm:prSet/>
      <dgm:spPr/>
      <dgm:t>
        <a:bodyPr/>
        <a:lstStyle/>
        <a:p>
          <a:endParaRPr lang="en-GB"/>
        </a:p>
      </dgm:t>
    </dgm:pt>
    <dgm:pt modelId="{637734EC-80AB-4074-96BB-A05E716F5548}" type="sibTrans" cxnId="{80727756-E89F-4F48-962F-3D2C4A9D3B4D}">
      <dgm:prSet/>
      <dgm:spPr/>
      <dgm:t>
        <a:bodyPr/>
        <a:lstStyle/>
        <a:p>
          <a:endParaRPr lang="en-GB"/>
        </a:p>
      </dgm:t>
    </dgm:pt>
    <dgm:pt modelId="{A4E2D1B0-97C2-47F2-800A-A3043190E51B}" type="pres">
      <dgm:prSet presAssocID="{C557E2CA-371F-4E59-9853-4E09034DFA8D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9257291-C1F8-4FD3-B8B9-7F19F9AB5095}" type="pres">
      <dgm:prSet presAssocID="{C557E2CA-371F-4E59-9853-4E09034DFA8D}" presName="outerBox" presStyleCnt="0"/>
      <dgm:spPr/>
    </dgm:pt>
    <dgm:pt modelId="{8147B0B3-007B-4D23-94C1-31EA5C0C54B4}" type="pres">
      <dgm:prSet presAssocID="{C557E2CA-371F-4E59-9853-4E09034DFA8D}" presName="outerBoxParent" presStyleLbl="node1" presStyleIdx="0" presStyleCnt="2" custLinFactNeighborX="-6184" custLinFactNeighborY="-107"/>
      <dgm:spPr/>
      <dgm:t>
        <a:bodyPr/>
        <a:lstStyle/>
        <a:p>
          <a:endParaRPr lang="en-GB"/>
        </a:p>
      </dgm:t>
    </dgm:pt>
    <dgm:pt modelId="{60D87DC2-B253-4333-A4D8-207083196F7F}" type="pres">
      <dgm:prSet presAssocID="{C557E2CA-371F-4E59-9853-4E09034DFA8D}" presName="outerBoxChildren" presStyleCnt="0"/>
      <dgm:spPr/>
    </dgm:pt>
    <dgm:pt modelId="{19ED1EA4-FA85-4CC1-905A-D705C39F2450}" type="pres">
      <dgm:prSet presAssocID="{8E7AFA79-344C-4B78-A049-7B047C4DDFD2}" presName="oChild" presStyleLbl="fgAcc1" presStyleIdx="0" presStyleCnt="5" custScaleX="614583" custScaleY="32326" custLinFactX="100000" custLinFactY="-120586" custLinFactNeighborX="167855" custLinFactNeighborY="-2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B73355-4E96-438D-B775-134195C94BB0}" type="pres">
      <dgm:prSet presAssocID="{7A64E23E-1DED-4251-AEB9-81473C58329A}" presName="outerSibTrans" presStyleCnt="0"/>
      <dgm:spPr/>
    </dgm:pt>
    <dgm:pt modelId="{2C12C505-91C7-439F-BFFB-D4184F6970BB}" type="pres">
      <dgm:prSet presAssocID="{4F41E689-50D9-488C-97BD-AFA79B5173CD}" presName="oChild" presStyleLbl="fgAcc1" presStyleIdx="1" presStyleCnt="5" custScaleX="143914" custScaleY="26557" custLinFactX="164720" custLinFactY="-35764" custLinFactNeighborX="200000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C72CF9-5A24-4CE4-9663-C6DB4B0FA295}" type="pres">
      <dgm:prSet presAssocID="{C557E2CA-371F-4E59-9853-4E09034DFA8D}" presName="middleBox" presStyleCnt="0"/>
      <dgm:spPr/>
    </dgm:pt>
    <dgm:pt modelId="{862DE3B4-0D1A-4E20-8342-5FAFE07EC16C}" type="pres">
      <dgm:prSet presAssocID="{C557E2CA-371F-4E59-9853-4E09034DFA8D}" presName="middleBoxParent" presStyleLbl="node1" presStyleIdx="1" presStyleCnt="2" custScaleX="122584" custScaleY="75276" custLinFactNeighborX="-10585" custLinFactNeighborY="14244"/>
      <dgm:spPr/>
      <dgm:t>
        <a:bodyPr/>
        <a:lstStyle/>
        <a:p>
          <a:endParaRPr lang="en-GB"/>
        </a:p>
      </dgm:t>
    </dgm:pt>
    <dgm:pt modelId="{C30CDAE8-5099-4EE5-9B7E-6518B1B730D4}" type="pres">
      <dgm:prSet presAssocID="{C557E2CA-371F-4E59-9853-4E09034DFA8D}" presName="middleBoxChildren" presStyleCnt="0"/>
      <dgm:spPr/>
    </dgm:pt>
    <dgm:pt modelId="{233B06B3-E09C-47EB-BB05-38FC1BD1B4DE}" type="pres">
      <dgm:prSet presAssocID="{BA2AF160-8700-4DB0-8105-25B7768B7EC9}" presName="mChild" presStyleLbl="fgAcc1" presStyleIdx="2" presStyleCnt="5" custScaleX="89503" custScaleY="75189" custLinFactX="-34211" custLinFactNeighborX="-100000" custLinFactNeighborY="3471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0815A8-7209-4E20-900D-10C3F632F7F6}" type="pres">
      <dgm:prSet presAssocID="{DB1344EC-7191-4FAA-A864-732515827349}" presName="middleSibTrans" presStyleCnt="0"/>
      <dgm:spPr/>
    </dgm:pt>
    <dgm:pt modelId="{4D8949AC-4D3D-4341-BB0E-5657F543F785}" type="pres">
      <dgm:prSet presAssocID="{25923757-6770-49A1-87F5-46DF23B0F7B0}" presName="mChild" presStyleLbl="fgAcc1" presStyleIdx="3" presStyleCnt="5" custScaleX="87753" custScaleY="79999" custLinFactX="-28339" custLinFactNeighborX="-100000" custLinFactNeighborY="337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EBBB01-C0E1-40BC-94AE-43774F75C48E}" type="pres">
      <dgm:prSet presAssocID="{8113E9ED-AF60-4864-9CEC-E16093A508FD}" presName="middleSibTrans" presStyleCnt="0"/>
      <dgm:spPr/>
    </dgm:pt>
    <dgm:pt modelId="{F57ABD2F-DE64-42B0-ACDF-8C7B36B95206}" type="pres">
      <dgm:prSet presAssocID="{941F020F-EB98-4393-9FED-79B7E4DAA57F}" presName="mChild" presStyleLbl="fgAcc1" presStyleIdx="4" presStyleCnt="5" custScaleX="90713" custScaleY="76473" custLinFactX="-19347" custLinFactNeighborX="-100000" custLinFactNeighborY="342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C3AA740-70A7-403B-AACF-DD0F6419A233}" type="presOf" srcId="{25923757-6770-49A1-87F5-46DF23B0F7B0}" destId="{4D8949AC-4D3D-4341-BB0E-5657F543F785}" srcOrd="0" destOrd="0" presId="urn:microsoft.com/office/officeart/2005/8/layout/target2"/>
    <dgm:cxn modelId="{32A68CEE-89ED-48F4-A879-D7F8B5F4E781}" srcId="{A8A9352D-AFF4-4804-9C41-D641E516EDB1}" destId="{8E7AFA79-344C-4B78-A049-7B047C4DDFD2}" srcOrd="0" destOrd="0" parTransId="{AF9840DF-BF34-4C5A-B960-69EFC251643A}" sibTransId="{7A64E23E-1DED-4251-AEB9-81473C58329A}"/>
    <dgm:cxn modelId="{80727756-E89F-4F48-962F-3D2C4A9D3B4D}" srcId="{A8A9352D-AFF4-4804-9C41-D641E516EDB1}" destId="{4F41E689-50D9-488C-97BD-AFA79B5173CD}" srcOrd="1" destOrd="0" parTransId="{9089B1F9-9AE2-48E0-80ED-7F20E5C7287D}" sibTransId="{637734EC-80AB-4074-96BB-A05E716F5548}"/>
    <dgm:cxn modelId="{3426B8D5-6AC9-4B42-9560-2179850CC4A3}" type="presOf" srcId="{A8A9352D-AFF4-4804-9C41-D641E516EDB1}" destId="{8147B0B3-007B-4D23-94C1-31EA5C0C54B4}" srcOrd="0" destOrd="0" presId="urn:microsoft.com/office/officeart/2005/8/layout/target2"/>
    <dgm:cxn modelId="{DE062C2E-B24E-487E-BDAD-EB0C9218C073}" type="presOf" srcId="{C557E2CA-371F-4E59-9853-4E09034DFA8D}" destId="{A4E2D1B0-97C2-47F2-800A-A3043190E51B}" srcOrd="0" destOrd="0" presId="urn:microsoft.com/office/officeart/2005/8/layout/target2"/>
    <dgm:cxn modelId="{CC60C469-9B70-4DC6-96EA-E9F0C3205C97}" srcId="{C557E2CA-371F-4E59-9853-4E09034DFA8D}" destId="{A8A9352D-AFF4-4804-9C41-D641E516EDB1}" srcOrd="0" destOrd="0" parTransId="{15A6232D-65F2-48F0-AC49-CC030E129055}" sibTransId="{A7D737DD-78A5-4E20-B086-9AA81A5E6AEF}"/>
    <dgm:cxn modelId="{B77FFF11-47D7-4B66-A41C-398B0FC24CFE}" type="presOf" srcId="{0A035F05-562F-4215-924C-F308EC1BF60B}" destId="{862DE3B4-0D1A-4E20-8342-5FAFE07EC16C}" srcOrd="0" destOrd="0" presId="urn:microsoft.com/office/officeart/2005/8/layout/target2"/>
    <dgm:cxn modelId="{B4ECE4C0-6722-4AB5-878B-21926885EB8D}" type="presOf" srcId="{4F41E689-50D9-488C-97BD-AFA79B5173CD}" destId="{2C12C505-91C7-439F-BFFB-D4184F6970BB}" srcOrd="0" destOrd="0" presId="urn:microsoft.com/office/officeart/2005/8/layout/target2"/>
    <dgm:cxn modelId="{450139A4-9662-426B-B6E3-251FEDCE9385}" type="presOf" srcId="{8E7AFA79-344C-4B78-A049-7B047C4DDFD2}" destId="{19ED1EA4-FA85-4CC1-905A-D705C39F2450}" srcOrd="0" destOrd="0" presId="urn:microsoft.com/office/officeart/2005/8/layout/target2"/>
    <dgm:cxn modelId="{8CEFF8CF-5651-4B8E-AFA5-7F35B2271B33}" srcId="{0A035F05-562F-4215-924C-F308EC1BF60B}" destId="{941F020F-EB98-4393-9FED-79B7E4DAA57F}" srcOrd="2" destOrd="0" parTransId="{566A82D7-B8F9-4396-9865-B3E4FAD3980D}" sibTransId="{C23B1C98-B438-4BEE-ABCF-191FF292EB09}"/>
    <dgm:cxn modelId="{18A0EE06-9E79-4B41-9CE5-29A744F6C287}" srcId="{C557E2CA-371F-4E59-9853-4E09034DFA8D}" destId="{0A035F05-562F-4215-924C-F308EC1BF60B}" srcOrd="1" destOrd="0" parTransId="{919E8486-A272-4CF0-A8A0-C991355EB681}" sibTransId="{48484418-B83A-4DC4-93DE-88B156A9B071}"/>
    <dgm:cxn modelId="{82BE219A-1F0E-4964-B3F4-CF63AE697073}" srcId="{0A035F05-562F-4215-924C-F308EC1BF60B}" destId="{BA2AF160-8700-4DB0-8105-25B7768B7EC9}" srcOrd="0" destOrd="0" parTransId="{054CD5F5-E4DC-4F63-A027-69DAE8130D5A}" sibTransId="{DB1344EC-7191-4FAA-A864-732515827349}"/>
    <dgm:cxn modelId="{40A477F9-86E8-445C-BE05-C920DDDD98CD}" srcId="{0A035F05-562F-4215-924C-F308EC1BF60B}" destId="{25923757-6770-49A1-87F5-46DF23B0F7B0}" srcOrd="1" destOrd="0" parTransId="{345E5FA6-DF74-4C80-85B0-D9B9257B2D03}" sibTransId="{8113E9ED-AF60-4864-9CEC-E16093A508FD}"/>
    <dgm:cxn modelId="{AF6E4997-BD8A-4BE3-A677-A983410FAFB9}" type="presOf" srcId="{BA2AF160-8700-4DB0-8105-25B7768B7EC9}" destId="{233B06B3-E09C-47EB-BB05-38FC1BD1B4DE}" srcOrd="0" destOrd="0" presId="urn:microsoft.com/office/officeart/2005/8/layout/target2"/>
    <dgm:cxn modelId="{A32DE36D-1E82-4795-9D84-D29CD165A1D3}" type="presOf" srcId="{941F020F-EB98-4393-9FED-79B7E4DAA57F}" destId="{F57ABD2F-DE64-42B0-ACDF-8C7B36B95206}" srcOrd="0" destOrd="0" presId="urn:microsoft.com/office/officeart/2005/8/layout/target2"/>
    <dgm:cxn modelId="{E5D629D3-F47A-4443-814C-8F55111E7564}" type="presParOf" srcId="{A4E2D1B0-97C2-47F2-800A-A3043190E51B}" destId="{E9257291-C1F8-4FD3-B8B9-7F19F9AB5095}" srcOrd="0" destOrd="0" presId="urn:microsoft.com/office/officeart/2005/8/layout/target2"/>
    <dgm:cxn modelId="{DA63DA65-AD33-4AE4-9F3D-BB4F9C06FAB7}" type="presParOf" srcId="{E9257291-C1F8-4FD3-B8B9-7F19F9AB5095}" destId="{8147B0B3-007B-4D23-94C1-31EA5C0C54B4}" srcOrd="0" destOrd="0" presId="urn:microsoft.com/office/officeart/2005/8/layout/target2"/>
    <dgm:cxn modelId="{0054EBA7-A70B-46E8-AAC3-16454E88C2ED}" type="presParOf" srcId="{E9257291-C1F8-4FD3-B8B9-7F19F9AB5095}" destId="{60D87DC2-B253-4333-A4D8-207083196F7F}" srcOrd="1" destOrd="0" presId="urn:microsoft.com/office/officeart/2005/8/layout/target2"/>
    <dgm:cxn modelId="{BC9AB09D-2DFC-41F5-8258-25E58E65213D}" type="presParOf" srcId="{60D87DC2-B253-4333-A4D8-207083196F7F}" destId="{19ED1EA4-FA85-4CC1-905A-D705C39F2450}" srcOrd="0" destOrd="0" presId="urn:microsoft.com/office/officeart/2005/8/layout/target2"/>
    <dgm:cxn modelId="{5DFDD2F7-AC21-4AE7-9EAE-370349D0E92D}" type="presParOf" srcId="{60D87DC2-B253-4333-A4D8-207083196F7F}" destId="{C4B73355-4E96-438D-B775-134195C94BB0}" srcOrd="1" destOrd="0" presId="urn:microsoft.com/office/officeart/2005/8/layout/target2"/>
    <dgm:cxn modelId="{398E5DB1-DF8B-4FF4-9A08-3CA7D5DA9B79}" type="presParOf" srcId="{60D87DC2-B253-4333-A4D8-207083196F7F}" destId="{2C12C505-91C7-439F-BFFB-D4184F6970BB}" srcOrd="2" destOrd="0" presId="urn:microsoft.com/office/officeart/2005/8/layout/target2"/>
    <dgm:cxn modelId="{3DDDB4EF-2DAA-4FC5-9E86-FDDC10F62E8E}" type="presParOf" srcId="{A4E2D1B0-97C2-47F2-800A-A3043190E51B}" destId="{CAC72CF9-5A24-4CE4-9663-C6DB4B0FA295}" srcOrd="1" destOrd="0" presId="urn:microsoft.com/office/officeart/2005/8/layout/target2"/>
    <dgm:cxn modelId="{339B88EB-1EBC-448F-9801-2BC1CEEA0E96}" type="presParOf" srcId="{CAC72CF9-5A24-4CE4-9663-C6DB4B0FA295}" destId="{862DE3B4-0D1A-4E20-8342-5FAFE07EC16C}" srcOrd="0" destOrd="0" presId="urn:microsoft.com/office/officeart/2005/8/layout/target2"/>
    <dgm:cxn modelId="{F0961CAE-CC4F-450C-B7B5-CB3BED7E0226}" type="presParOf" srcId="{CAC72CF9-5A24-4CE4-9663-C6DB4B0FA295}" destId="{C30CDAE8-5099-4EE5-9B7E-6518B1B730D4}" srcOrd="1" destOrd="0" presId="urn:microsoft.com/office/officeart/2005/8/layout/target2"/>
    <dgm:cxn modelId="{4A0FCC77-D7AC-480D-A17D-FAFA90EA366F}" type="presParOf" srcId="{C30CDAE8-5099-4EE5-9B7E-6518B1B730D4}" destId="{233B06B3-E09C-47EB-BB05-38FC1BD1B4DE}" srcOrd="0" destOrd="0" presId="urn:microsoft.com/office/officeart/2005/8/layout/target2"/>
    <dgm:cxn modelId="{C83F650A-FFFD-4E18-9C36-798DEAFC01FE}" type="presParOf" srcId="{C30CDAE8-5099-4EE5-9B7E-6518B1B730D4}" destId="{1F0815A8-7209-4E20-900D-10C3F632F7F6}" srcOrd="1" destOrd="0" presId="urn:microsoft.com/office/officeart/2005/8/layout/target2"/>
    <dgm:cxn modelId="{2F3B3B75-F9CD-4A2D-87A2-7F5CA2B3EE5C}" type="presParOf" srcId="{C30CDAE8-5099-4EE5-9B7E-6518B1B730D4}" destId="{4D8949AC-4D3D-4341-BB0E-5657F543F785}" srcOrd="2" destOrd="0" presId="urn:microsoft.com/office/officeart/2005/8/layout/target2"/>
    <dgm:cxn modelId="{AB39CDC3-75C3-4A2E-8559-E2FE23106CCD}" type="presParOf" srcId="{C30CDAE8-5099-4EE5-9B7E-6518B1B730D4}" destId="{EEEBBB01-C0E1-40BC-94AE-43774F75C48E}" srcOrd="3" destOrd="0" presId="urn:microsoft.com/office/officeart/2005/8/layout/target2"/>
    <dgm:cxn modelId="{B1212DB2-6062-484B-8025-B172AEE53D9D}" type="presParOf" srcId="{C30CDAE8-5099-4EE5-9B7E-6518B1B730D4}" destId="{F57ABD2F-DE64-42B0-ACDF-8C7B36B95206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E5396-A24D-0E4C-8DBA-07AD4D09204E}">
      <dsp:nvSpPr>
        <dsp:cNvPr id="0" name=""/>
        <dsp:cNvSpPr/>
      </dsp:nvSpPr>
      <dsp:spPr>
        <a:xfrm>
          <a:off x="3141" y="720390"/>
          <a:ext cx="3827548" cy="1531019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Learner</a:t>
          </a:r>
          <a:r>
            <a:rPr lang="en-US" sz="1700" b="1" kern="1200" baseline="0" dirty="0" smtClean="0"/>
            <a:t>-related</a:t>
          </a:r>
          <a:endParaRPr lang="en-US" sz="1700" b="1" kern="1200" dirty="0"/>
        </a:p>
      </dsp:txBody>
      <dsp:txXfrm>
        <a:off x="768651" y="720390"/>
        <a:ext cx="2296529" cy="1531019"/>
      </dsp:txXfrm>
    </dsp:sp>
    <dsp:sp modelId="{7CAF4F3B-37A4-A642-AC29-0160F9E2AE2C}">
      <dsp:nvSpPr>
        <dsp:cNvPr id="0" name=""/>
        <dsp:cNvSpPr/>
      </dsp:nvSpPr>
      <dsp:spPr>
        <a:xfrm>
          <a:off x="3447934" y="720390"/>
          <a:ext cx="3827548" cy="1531019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Employer-related</a:t>
          </a:r>
          <a:endParaRPr lang="en-US" sz="1700" b="1" kern="1200" dirty="0"/>
        </a:p>
      </dsp:txBody>
      <dsp:txXfrm>
        <a:off x="4213444" y="720390"/>
        <a:ext cx="2296529" cy="1531019"/>
      </dsp:txXfrm>
    </dsp:sp>
    <dsp:sp modelId="{2297051A-71D7-1944-9F9B-0407E5815BCB}">
      <dsp:nvSpPr>
        <dsp:cNvPr id="0" name=""/>
        <dsp:cNvSpPr/>
      </dsp:nvSpPr>
      <dsp:spPr>
        <a:xfrm>
          <a:off x="6892728" y="720390"/>
          <a:ext cx="3827548" cy="1531019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Education</a:t>
          </a:r>
          <a:r>
            <a:rPr lang="en-US" sz="1700" b="1" kern="1200" baseline="0" dirty="0" smtClean="0"/>
            <a:t> system</a:t>
          </a:r>
          <a:r>
            <a:rPr lang="en-US" sz="1700" b="1" kern="1200" dirty="0" smtClean="0"/>
            <a:t>-related</a:t>
          </a:r>
          <a:r>
            <a:rPr lang="en-US" sz="1700" b="1" kern="1200" baseline="0" dirty="0" smtClean="0"/>
            <a:t> </a:t>
          </a:r>
          <a:endParaRPr lang="en-US" sz="1700" b="1" kern="1200" dirty="0"/>
        </a:p>
      </dsp:txBody>
      <dsp:txXfrm>
        <a:off x="7658238" y="720390"/>
        <a:ext cx="2296529" cy="1531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7B0B3-007B-4D23-94C1-31EA5C0C54B4}">
      <dsp:nvSpPr>
        <dsp:cNvPr id="0" name=""/>
        <dsp:cNvSpPr/>
      </dsp:nvSpPr>
      <dsp:spPr>
        <a:xfrm>
          <a:off x="0" y="0"/>
          <a:ext cx="5942716" cy="3816911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296234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b="1" kern="1200" dirty="0"/>
        </a:p>
      </dsp:txBody>
      <dsp:txXfrm>
        <a:off x="95024" y="95024"/>
        <a:ext cx="5752668" cy="3626863"/>
      </dsp:txXfrm>
    </dsp:sp>
    <dsp:sp modelId="{19ED1EA4-FA85-4CC1-905A-D705C39F2450}">
      <dsp:nvSpPr>
        <dsp:cNvPr id="0" name=""/>
        <dsp:cNvSpPr/>
      </dsp:nvSpPr>
      <dsp:spPr>
        <a:xfrm>
          <a:off x="242731" y="0"/>
          <a:ext cx="5478438" cy="86369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Technical Certificate/Extended Cert/Diploma</a:t>
          </a:r>
          <a:endParaRPr lang="en-GB" sz="1400" b="1" kern="1200" dirty="0"/>
        </a:p>
      </dsp:txBody>
      <dsp:txXfrm>
        <a:off x="269293" y="26562"/>
        <a:ext cx="5425314" cy="810574"/>
      </dsp:txXfrm>
    </dsp:sp>
    <dsp:sp modelId="{2C12C505-91C7-439F-BFFB-D4184F6970BB}">
      <dsp:nvSpPr>
        <dsp:cNvPr id="0" name=""/>
        <dsp:cNvSpPr/>
      </dsp:nvSpPr>
      <dsp:spPr>
        <a:xfrm>
          <a:off x="3203982" y="862369"/>
          <a:ext cx="1282860" cy="70955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GB" sz="1200" b="1" kern="1200" dirty="0" smtClean="0"/>
            <a:t>Work Placement</a:t>
          </a:r>
        </a:p>
      </dsp:txBody>
      <dsp:txXfrm>
        <a:off x="3225803" y="884190"/>
        <a:ext cx="1239218" cy="665917"/>
      </dsp:txXfrm>
    </dsp:sp>
    <dsp:sp modelId="{862DE3B4-0D1A-4E20-8342-5FAFE07EC16C}">
      <dsp:nvSpPr>
        <dsp:cNvPr id="0" name=""/>
        <dsp:cNvSpPr/>
      </dsp:nvSpPr>
      <dsp:spPr>
        <a:xfrm>
          <a:off x="180975" y="1665096"/>
          <a:ext cx="5645734" cy="2011252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169661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/>
            <a:t>Master Skills: </a:t>
          </a:r>
          <a:r>
            <a:rPr lang="en-GB" sz="1200" b="1" kern="1200" dirty="0" smtClean="0">
              <a:solidFill>
                <a:schemeClr val="bg1"/>
              </a:solidFill>
            </a:rPr>
            <a:t>C</a:t>
          </a:r>
          <a:r>
            <a:rPr lang="en-GB" sz="1200" b="1" u="none" strike="noStrike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ommunication, Motivation, Commercial Skills, Organisational Skills, Working With Information, Self-Awareness/Development, Working With Others</a:t>
          </a:r>
          <a:r>
            <a:rPr lang="en-GB" sz="1200" b="1" kern="1200" dirty="0" smtClean="0">
              <a:solidFill>
                <a:schemeClr val="bg1"/>
              </a:solidFill>
            </a:rPr>
            <a:t>  </a:t>
          </a:r>
        </a:p>
      </dsp:txBody>
      <dsp:txXfrm>
        <a:off x="242828" y="1726949"/>
        <a:ext cx="5522028" cy="1887546"/>
      </dsp:txXfrm>
    </dsp:sp>
    <dsp:sp modelId="{233B06B3-E09C-47EB-BB05-38FC1BD1B4DE}">
      <dsp:nvSpPr>
        <dsp:cNvPr id="0" name=""/>
        <dsp:cNvSpPr/>
      </dsp:nvSpPr>
      <dsp:spPr>
        <a:xfrm>
          <a:off x="721330" y="2723073"/>
          <a:ext cx="1437923" cy="90401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/>
            <a:t>Industry Mentor</a:t>
          </a:r>
          <a:endParaRPr lang="en-GB" sz="1200" b="1" kern="1200" dirty="0"/>
        </a:p>
      </dsp:txBody>
      <dsp:txXfrm>
        <a:off x="749132" y="2750875"/>
        <a:ext cx="1382319" cy="848413"/>
      </dsp:txXfrm>
    </dsp:sp>
    <dsp:sp modelId="{4D8949AC-4D3D-4341-BB0E-5657F543F785}">
      <dsp:nvSpPr>
        <dsp:cNvPr id="0" name=""/>
        <dsp:cNvSpPr/>
      </dsp:nvSpPr>
      <dsp:spPr>
        <a:xfrm>
          <a:off x="2286322" y="2683107"/>
          <a:ext cx="1409808" cy="96184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/>
            <a:t>Learner</a:t>
          </a:r>
          <a:r>
            <a:rPr lang="en-GB" sz="1200" b="1" kern="1200" baseline="0" dirty="0" smtClean="0"/>
            <a:t> challenges</a:t>
          </a:r>
          <a:endParaRPr lang="en-GB" sz="1200" b="1" kern="1200" dirty="0"/>
        </a:p>
      </dsp:txBody>
      <dsp:txXfrm>
        <a:off x="2315902" y="2712687"/>
        <a:ext cx="1350648" cy="902689"/>
      </dsp:txXfrm>
    </dsp:sp>
    <dsp:sp modelId="{F57ABD2F-DE64-42B0-ACDF-8C7B36B95206}">
      <dsp:nvSpPr>
        <dsp:cNvPr id="0" name=""/>
        <dsp:cNvSpPr/>
      </dsp:nvSpPr>
      <dsp:spPr>
        <a:xfrm>
          <a:off x="3873324" y="2709763"/>
          <a:ext cx="1457362" cy="91945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/>
            <a:t>Self-serve and tutor- led digital content</a:t>
          </a:r>
          <a:endParaRPr lang="en-GB" sz="1200" b="1" kern="1200" dirty="0"/>
        </a:p>
      </dsp:txBody>
      <dsp:txXfrm>
        <a:off x="3901600" y="2738039"/>
        <a:ext cx="1400810" cy="862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E4AC-EBB9-4231-BA32-0C49BC12D462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AE93B-1FA5-41D5-84CD-BE4306B58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42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498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62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06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745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7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4536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663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8592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02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0924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064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916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799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09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988">
              <a:defRPr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1B607AB-E9C5-4E40-973A-5200E50338DF}" type="datetime1">
              <a:rPr lang="en-GB" smtClean="0">
                <a:solidFill>
                  <a:prstClr val="black"/>
                </a:solidFill>
              </a:rPr>
              <a:pPr/>
              <a:t>05/07/2016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E8D827-FC40-4CBC-BEAC-7335D1D166FB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967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5988">
              <a:defRPr/>
            </a:pPr>
            <a:endParaRPr lang="en-US" sz="1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1B607AB-E9C5-4E40-973A-5200E50338DF}" type="datetime1">
              <a:rPr lang="en-GB" smtClean="0">
                <a:solidFill>
                  <a:prstClr val="black"/>
                </a:solidFill>
              </a:rPr>
              <a:pPr/>
              <a:t>05/07/2016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E8D827-FC40-4CBC-BEAC-7335D1D166FB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377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1B607AB-E9C5-4E40-973A-5200E50338DF}" type="datetime1">
              <a:rPr lang="en-GB" smtClean="0"/>
              <a:pPr/>
              <a:t>05/07/2016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E8D827-FC40-4CBC-BEAC-7335D1D166F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37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18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021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20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AE93B-1FA5-41D5-84CD-BE4306B5820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42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17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5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35341" y="266700"/>
            <a:ext cx="377402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251" y="266700"/>
            <a:ext cx="8238067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43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6251" y="1341438"/>
            <a:ext cx="5524500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03951" y="1341438"/>
            <a:ext cx="5526616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1" y="3773488"/>
            <a:ext cx="5524500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3951" y="3773488"/>
            <a:ext cx="5526616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725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76251" y="1341438"/>
            <a:ext cx="5524500" cy="4711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3951" y="1341438"/>
            <a:ext cx="5526616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987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/>
        </p:nvSpPr>
        <p:spPr bwMode="auto">
          <a:xfrm>
            <a:off x="476251" y="1125538"/>
            <a:ext cx="11243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grpSp>
        <p:nvGrpSpPr>
          <p:cNvPr id="5" name="Group 25"/>
          <p:cNvGrpSpPr>
            <a:grpSpLocks noChangeAspect="1"/>
          </p:cNvGrpSpPr>
          <p:nvPr/>
        </p:nvGrpSpPr>
        <p:grpSpPr bwMode="auto">
          <a:xfrm>
            <a:off x="10634134" y="369889"/>
            <a:ext cx="1083733" cy="503237"/>
            <a:chOff x="1612" y="1300"/>
            <a:chExt cx="3756" cy="2324"/>
          </a:xfrm>
        </p:grpSpPr>
        <p:sp>
          <p:nvSpPr>
            <p:cNvPr id="6" name="Freeform 26"/>
            <p:cNvSpPr>
              <a:spLocks noChangeAspect="1" noEditPoints="1"/>
            </p:cNvSpPr>
            <p:nvPr/>
          </p:nvSpPr>
          <p:spPr bwMode="auto">
            <a:xfrm>
              <a:off x="3871" y="1300"/>
              <a:ext cx="1497" cy="1257"/>
            </a:xfrm>
            <a:custGeom>
              <a:avLst/>
              <a:gdLst>
                <a:gd name="T0" fmla="*/ 106209 w 634"/>
                <a:gd name="T1" fmla="*/ 64202 h 532"/>
                <a:gd name="T2" fmla="*/ 104497 w 634"/>
                <a:gd name="T3" fmla="*/ 66508 h 532"/>
                <a:gd name="T4" fmla="*/ 99815 w 634"/>
                <a:gd name="T5" fmla="*/ 69069 h 532"/>
                <a:gd name="T6" fmla="*/ 88585 w 634"/>
                <a:gd name="T7" fmla="*/ 70621 h 532"/>
                <a:gd name="T8" fmla="*/ 83367 w 634"/>
                <a:gd name="T9" fmla="*/ 68199 h 532"/>
                <a:gd name="T10" fmla="*/ 65833 w 634"/>
                <a:gd name="T11" fmla="*/ 67668 h 532"/>
                <a:gd name="T12" fmla="*/ 69507 w 634"/>
                <a:gd name="T13" fmla="*/ 87336 h 532"/>
                <a:gd name="T14" fmla="*/ 78300 w 634"/>
                <a:gd name="T15" fmla="*/ 87203 h 532"/>
                <a:gd name="T16" fmla="*/ 80446 w 634"/>
                <a:gd name="T17" fmla="*/ 91529 h 532"/>
                <a:gd name="T18" fmla="*/ 63625 w 634"/>
                <a:gd name="T19" fmla="*/ 92562 h 532"/>
                <a:gd name="T20" fmla="*/ 58936 w 634"/>
                <a:gd name="T21" fmla="*/ 84394 h 532"/>
                <a:gd name="T22" fmla="*/ 55486 w 634"/>
                <a:gd name="T23" fmla="*/ 74676 h 532"/>
                <a:gd name="T24" fmla="*/ 43821 w 634"/>
                <a:gd name="T25" fmla="*/ 82334 h 532"/>
                <a:gd name="T26" fmla="*/ 33753 w 634"/>
                <a:gd name="T27" fmla="*/ 86835 h 532"/>
                <a:gd name="T28" fmla="*/ 40214 w 634"/>
                <a:gd name="T29" fmla="*/ 86835 h 532"/>
                <a:gd name="T30" fmla="*/ 42797 w 634"/>
                <a:gd name="T31" fmla="*/ 89764 h 532"/>
                <a:gd name="T32" fmla="*/ 42110 w 634"/>
                <a:gd name="T33" fmla="*/ 92562 h 532"/>
                <a:gd name="T34" fmla="*/ 27515 w 634"/>
                <a:gd name="T35" fmla="*/ 85422 h 532"/>
                <a:gd name="T36" fmla="*/ 27012 w 634"/>
                <a:gd name="T37" fmla="*/ 79699 h 532"/>
                <a:gd name="T38" fmla="*/ 40717 w 634"/>
                <a:gd name="T39" fmla="*/ 65385 h 532"/>
                <a:gd name="T40" fmla="*/ 19090 w 634"/>
                <a:gd name="T41" fmla="*/ 31515 h 532"/>
                <a:gd name="T42" fmla="*/ 48523 w 634"/>
                <a:gd name="T43" fmla="*/ 15186 h 532"/>
                <a:gd name="T44" fmla="*/ 51972 w 634"/>
                <a:gd name="T45" fmla="*/ 43293 h 532"/>
                <a:gd name="T46" fmla="*/ 45193 w 634"/>
                <a:gd name="T47" fmla="*/ 47660 h 532"/>
                <a:gd name="T48" fmla="*/ 26198 w 634"/>
                <a:gd name="T49" fmla="*/ 35997 h 532"/>
                <a:gd name="T50" fmla="*/ 39349 w 634"/>
                <a:gd name="T51" fmla="*/ 60031 h 532"/>
                <a:gd name="T52" fmla="*/ 61859 w 634"/>
                <a:gd name="T53" fmla="*/ 50679 h 532"/>
                <a:gd name="T54" fmla="*/ 56015 w 634"/>
                <a:gd name="T55" fmla="*/ 46627 h 532"/>
                <a:gd name="T56" fmla="*/ 60123 w 634"/>
                <a:gd name="T57" fmla="*/ 32543 h 532"/>
                <a:gd name="T58" fmla="*/ 57911 w 634"/>
                <a:gd name="T59" fmla="*/ 23625 h 532"/>
                <a:gd name="T60" fmla="*/ 75221 w 634"/>
                <a:gd name="T61" fmla="*/ 19009 h 532"/>
                <a:gd name="T62" fmla="*/ 87348 w 634"/>
                <a:gd name="T63" fmla="*/ 23125 h 532"/>
                <a:gd name="T64" fmla="*/ 91662 w 634"/>
                <a:gd name="T65" fmla="*/ 31671 h 532"/>
                <a:gd name="T66" fmla="*/ 83896 w 634"/>
                <a:gd name="T67" fmla="*/ 31815 h 532"/>
                <a:gd name="T68" fmla="*/ 92911 w 634"/>
                <a:gd name="T69" fmla="*/ 33937 h 532"/>
                <a:gd name="T70" fmla="*/ 85291 w 634"/>
                <a:gd name="T71" fmla="*/ 33568 h 532"/>
                <a:gd name="T72" fmla="*/ 89768 w 634"/>
                <a:gd name="T73" fmla="*/ 35997 h 532"/>
                <a:gd name="T74" fmla="*/ 88212 w 634"/>
                <a:gd name="T75" fmla="*/ 41602 h 532"/>
                <a:gd name="T76" fmla="*/ 91820 w 634"/>
                <a:gd name="T77" fmla="*/ 47499 h 532"/>
                <a:gd name="T78" fmla="*/ 97534 w 634"/>
                <a:gd name="T79" fmla="*/ 41391 h 532"/>
                <a:gd name="T80" fmla="*/ 103260 w 634"/>
                <a:gd name="T81" fmla="*/ 36751 h 532"/>
                <a:gd name="T82" fmla="*/ 107302 w 634"/>
                <a:gd name="T83" fmla="*/ 39983 h 532"/>
                <a:gd name="T84" fmla="*/ 107458 w 634"/>
                <a:gd name="T85" fmla="*/ 46627 h 532"/>
                <a:gd name="T86" fmla="*/ 100840 w 634"/>
                <a:gd name="T87" fmla="*/ 50797 h 532"/>
                <a:gd name="T88" fmla="*/ 101208 w 634"/>
                <a:gd name="T89" fmla="*/ 55006 h 532"/>
                <a:gd name="T90" fmla="*/ 89244 w 634"/>
                <a:gd name="T91" fmla="*/ 57446 h 532"/>
                <a:gd name="T92" fmla="*/ 104285 w 634"/>
                <a:gd name="T93" fmla="*/ 58843 h 532"/>
                <a:gd name="T94" fmla="*/ 20762 w 634"/>
                <a:gd name="T95" fmla="*/ 14956 h 532"/>
                <a:gd name="T96" fmla="*/ 29661 w 634"/>
                <a:gd name="T97" fmla="*/ 5895 h 532"/>
                <a:gd name="T98" fmla="*/ 84767 w 634"/>
                <a:gd name="T99" fmla="*/ 24535 h 532"/>
                <a:gd name="T100" fmla="*/ 84543 w 634"/>
                <a:gd name="T101" fmla="*/ 26050 h 532"/>
                <a:gd name="T102" fmla="*/ 93057 w 634"/>
                <a:gd name="T103" fmla="*/ 27333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7" name="Freeform 27"/>
            <p:cNvSpPr>
              <a:spLocks noChangeAspect="1"/>
            </p:cNvSpPr>
            <p:nvPr/>
          </p:nvSpPr>
          <p:spPr bwMode="auto">
            <a:xfrm>
              <a:off x="1612" y="1305"/>
              <a:ext cx="761" cy="966"/>
            </a:xfrm>
            <a:custGeom>
              <a:avLst/>
              <a:gdLst>
                <a:gd name="T0" fmla="*/ 48576 w 322"/>
                <a:gd name="T1" fmla="*/ 19629 h 409"/>
                <a:gd name="T2" fmla="*/ 32948 w 322"/>
                <a:gd name="T3" fmla="*/ 11609 h 409"/>
                <a:gd name="T4" fmla="*/ 14667 w 322"/>
                <a:gd name="T5" fmla="*/ 35940 h 409"/>
                <a:gd name="T6" fmla="*/ 31853 w 322"/>
                <a:gd name="T7" fmla="*/ 59160 h 409"/>
                <a:gd name="T8" fmla="*/ 47761 w 322"/>
                <a:gd name="T9" fmla="*/ 51002 h 409"/>
                <a:gd name="T10" fmla="*/ 55442 w 322"/>
                <a:gd name="T11" fmla="*/ 59160 h 409"/>
                <a:gd name="T12" fmla="*/ 30161 w 322"/>
                <a:gd name="T13" fmla="*/ 71012 h 409"/>
                <a:gd name="T14" fmla="*/ 0 w 322"/>
                <a:gd name="T15" fmla="*/ 35574 h 409"/>
                <a:gd name="T16" fmla="*/ 32602 w 322"/>
                <a:gd name="T17" fmla="*/ 0 h 409"/>
                <a:gd name="T18" fmla="*/ 56127 w 322"/>
                <a:gd name="T19" fmla="*/ 10950 h 409"/>
                <a:gd name="T20" fmla="*/ 48576 w 322"/>
                <a:gd name="T21" fmla="*/ 19629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8" name="Freeform 28"/>
            <p:cNvSpPr>
              <a:spLocks noChangeAspect="1" noEditPoints="1"/>
            </p:cNvSpPr>
            <p:nvPr/>
          </p:nvSpPr>
          <p:spPr bwMode="auto">
            <a:xfrm>
              <a:off x="2470" y="1305"/>
              <a:ext cx="179" cy="947"/>
            </a:xfrm>
            <a:custGeom>
              <a:avLst/>
              <a:gdLst>
                <a:gd name="T0" fmla="*/ 0 w 179"/>
                <a:gd name="T1" fmla="*/ 163 h 947"/>
                <a:gd name="T2" fmla="*/ 0 w 179"/>
                <a:gd name="T3" fmla="*/ 0 h 947"/>
                <a:gd name="T4" fmla="*/ 179 w 179"/>
                <a:gd name="T5" fmla="*/ 0 h 947"/>
                <a:gd name="T6" fmla="*/ 179 w 179"/>
                <a:gd name="T7" fmla="*/ 163 h 947"/>
                <a:gd name="T8" fmla="*/ 0 w 179"/>
                <a:gd name="T9" fmla="*/ 163 h 947"/>
                <a:gd name="T10" fmla="*/ 2 w 179"/>
                <a:gd name="T11" fmla="*/ 947 h 947"/>
                <a:gd name="T12" fmla="*/ 2 w 179"/>
                <a:gd name="T13" fmla="*/ 227 h 947"/>
                <a:gd name="T14" fmla="*/ 175 w 179"/>
                <a:gd name="T15" fmla="*/ 227 h 947"/>
                <a:gd name="T16" fmla="*/ 175 w 179"/>
                <a:gd name="T17" fmla="*/ 947 h 947"/>
                <a:gd name="T18" fmla="*/ 2 w 179"/>
                <a:gd name="T19" fmla="*/ 947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9" name="Freeform 29"/>
            <p:cNvSpPr>
              <a:spLocks noChangeAspect="1"/>
            </p:cNvSpPr>
            <p:nvPr/>
          </p:nvSpPr>
          <p:spPr bwMode="auto">
            <a:xfrm>
              <a:off x="2720" y="1305"/>
              <a:ext cx="475" cy="961"/>
            </a:xfrm>
            <a:custGeom>
              <a:avLst/>
              <a:gdLst>
                <a:gd name="T0" fmla="*/ 20931 w 201"/>
                <a:gd name="T1" fmla="*/ 70531 h 407"/>
                <a:gd name="T2" fmla="*/ 6768 w 201"/>
                <a:gd name="T3" fmla="*/ 56661 h 407"/>
                <a:gd name="T4" fmla="*/ 6768 w 201"/>
                <a:gd name="T5" fmla="*/ 26856 h 407"/>
                <a:gd name="T6" fmla="*/ 0 w 201"/>
                <a:gd name="T7" fmla="*/ 26856 h 407"/>
                <a:gd name="T8" fmla="*/ 0 w 201"/>
                <a:gd name="T9" fmla="*/ 16665 h 407"/>
                <a:gd name="T10" fmla="*/ 7021 w 201"/>
                <a:gd name="T11" fmla="*/ 16665 h 407"/>
                <a:gd name="T12" fmla="*/ 7300 w 201"/>
                <a:gd name="T13" fmla="*/ 2581 h 407"/>
                <a:gd name="T14" fmla="*/ 19837 w 201"/>
                <a:gd name="T15" fmla="*/ 0 h 407"/>
                <a:gd name="T16" fmla="*/ 19837 w 201"/>
                <a:gd name="T17" fmla="*/ 16665 h 407"/>
                <a:gd name="T18" fmla="*/ 30497 w 201"/>
                <a:gd name="T19" fmla="*/ 16665 h 407"/>
                <a:gd name="T20" fmla="*/ 30497 w 201"/>
                <a:gd name="T21" fmla="*/ 26856 h 407"/>
                <a:gd name="T22" fmla="*/ 19837 w 201"/>
                <a:gd name="T23" fmla="*/ 26856 h 407"/>
                <a:gd name="T24" fmla="*/ 19837 w 201"/>
                <a:gd name="T25" fmla="*/ 52340 h 407"/>
                <a:gd name="T26" fmla="*/ 20061 w 201"/>
                <a:gd name="T27" fmla="*/ 56661 h 407"/>
                <a:gd name="T28" fmla="*/ 24388 w 201"/>
                <a:gd name="T29" fmla="*/ 59804 h 407"/>
                <a:gd name="T30" fmla="*/ 31844 w 201"/>
                <a:gd name="T31" fmla="*/ 56515 h 407"/>
                <a:gd name="T32" fmla="*/ 35027 w 201"/>
                <a:gd name="T33" fmla="*/ 65558 h 407"/>
                <a:gd name="T34" fmla="*/ 20931 w 201"/>
                <a:gd name="T35" fmla="*/ 70531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" name="Freeform 30"/>
            <p:cNvSpPr>
              <a:spLocks noChangeAspect="1"/>
            </p:cNvSpPr>
            <p:nvPr/>
          </p:nvSpPr>
          <p:spPr bwMode="auto">
            <a:xfrm>
              <a:off x="3179" y="1532"/>
              <a:ext cx="708" cy="1022"/>
            </a:xfrm>
            <a:custGeom>
              <a:avLst/>
              <a:gdLst>
                <a:gd name="T0" fmla="*/ 20346 w 300"/>
                <a:gd name="T1" fmla="*/ 74856 h 433"/>
                <a:gd name="T2" fmla="*/ 7257 w 300"/>
                <a:gd name="T3" fmla="*/ 74856 h 433"/>
                <a:gd name="T4" fmla="*/ 17650 w 300"/>
                <a:gd name="T5" fmla="*/ 51704 h 433"/>
                <a:gd name="T6" fmla="*/ 0 w 300"/>
                <a:gd name="T7" fmla="*/ 0 h 433"/>
                <a:gd name="T8" fmla="*/ 14207 w 300"/>
                <a:gd name="T9" fmla="*/ 0 h 433"/>
                <a:gd name="T10" fmla="*/ 22238 w 300"/>
                <a:gd name="T11" fmla="*/ 29230 h 433"/>
                <a:gd name="T12" fmla="*/ 24015 w 300"/>
                <a:gd name="T13" fmla="*/ 36344 h 433"/>
                <a:gd name="T14" fmla="*/ 26054 w 300"/>
                <a:gd name="T15" fmla="*/ 31125 h 433"/>
                <a:gd name="T16" fmla="*/ 38225 w 300"/>
                <a:gd name="T17" fmla="*/ 0 h 433"/>
                <a:gd name="T18" fmla="*/ 51842 w 300"/>
                <a:gd name="T19" fmla="*/ 0 h 433"/>
                <a:gd name="T20" fmla="*/ 20346 w 300"/>
                <a:gd name="T21" fmla="*/ 74856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1" name="Freeform 31"/>
            <p:cNvSpPr>
              <a:spLocks noChangeAspect="1" noEditPoints="1"/>
            </p:cNvSpPr>
            <p:nvPr/>
          </p:nvSpPr>
          <p:spPr bwMode="auto">
            <a:xfrm>
              <a:off x="3857" y="2647"/>
              <a:ext cx="692" cy="970"/>
            </a:xfrm>
            <a:custGeom>
              <a:avLst/>
              <a:gdLst>
                <a:gd name="T0" fmla="*/ 38360 w 293"/>
                <a:gd name="T1" fmla="*/ 69989 h 411"/>
                <a:gd name="T2" fmla="*/ 37836 w 293"/>
                <a:gd name="T3" fmla="*/ 61155 h 411"/>
                <a:gd name="T4" fmla="*/ 19969 w 293"/>
                <a:gd name="T5" fmla="*/ 71013 h 411"/>
                <a:gd name="T6" fmla="*/ 0 w 293"/>
                <a:gd name="T7" fmla="*/ 43709 h 411"/>
                <a:gd name="T8" fmla="*/ 22553 w 293"/>
                <a:gd name="T9" fmla="*/ 15395 h 411"/>
                <a:gd name="T10" fmla="*/ 37122 w 293"/>
                <a:gd name="T11" fmla="*/ 21746 h 411"/>
                <a:gd name="T12" fmla="*/ 36964 w 293"/>
                <a:gd name="T13" fmla="*/ 15395 h 411"/>
                <a:gd name="T14" fmla="*/ 36964 w 293"/>
                <a:gd name="T15" fmla="*/ 0 h 411"/>
                <a:gd name="T16" fmla="*/ 50190 w 293"/>
                <a:gd name="T17" fmla="*/ 0 h 411"/>
                <a:gd name="T18" fmla="*/ 50190 w 293"/>
                <a:gd name="T19" fmla="*/ 60128 h 411"/>
                <a:gd name="T20" fmla="*/ 50337 w 293"/>
                <a:gd name="T21" fmla="*/ 63782 h 411"/>
                <a:gd name="T22" fmla="*/ 50837 w 293"/>
                <a:gd name="T23" fmla="*/ 69989 h 411"/>
                <a:gd name="T24" fmla="*/ 38360 w 293"/>
                <a:gd name="T25" fmla="*/ 69989 h 411"/>
                <a:gd name="T26" fmla="*/ 36586 w 293"/>
                <a:gd name="T27" fmla="*/ 34929 h 411"/>
                <a:gd name="T28" fmla="*/ 25519 w 293"/>
                <a:gd name="T29" fmla="*/ 25567 h 411"/>
                <a:gd name="T30" fmla="*/ 13157 w 293"/>
                <a:gd name="T31" fmla="*/ 43067 h 411"/>
                <a:gd name="T32" fmla="*/ 23082 w 293"/>
                <a:gd name="T33" fmla="*/ 59972 h 411"/>
                <a:gd name="T34" fmla="*/ 33880 w 293"/>
                <a:gd name="T35" fmla="*/ 53886 h 411"/>
                <a:gd name="T36" fmla="*/ 37496 w 293"/>
                <a:gd name="T37" fmla="*/ 41675 h 411"/>
                <a:gd name="T38" fmla="*/ 36586 w 293"/>
                <a:gd name="T39" fmla="*/ 3492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2" name="Freeform 32"/>
            <p:cNvSpPr>
              <a:spLocks noChangeAspect="1"/>
            </p:cNvSpPr>
            <p:nvPr/>
          </p:nvSpPr>
          <p:spPr bwMode="auto">
            <a:xfrm>
              <a:off x="1612" y="2647"/>
              <a:ext cx="794" cy="977"/>
            </a:xfrm>
            <a:custGeom>
              <a:avLst/>
              <a:gdLst>
                <a:gd name="T0" fmla="*/ 50989 w 336"/>
                <a:gd name="T1" fmla="*/ 19321 h 414"/>
                <a:gd name="T2" fmla="*/ 34638 w 336"/>
                <a:gd name="T3" fmla="*/ 11405 h 414"/>
                <a:gd name="T4" fmla="*/ 14658 w 336"/>
                <a:gd name="T5" fmla="*/ 35576 h 414"/>
                <a:gd name="T6" fmla="*/ 34494 w 336"/>
                <a:gd name="T7" fmla="*/ 60442 h 414"/>
                <a:gd name="T8" fmla="*/ 45752 w 336"/>
                <a:gd name="T9" fmla="*/ 57542 h 414"/>
                <a:gd name="T10" fmla="*/ 45752 w 336"/>
                <a:gd name="T11" fmla="*/ 43701 h 414"/>
                <a:gd name="T12" fmla="*/ 45752 w 336"/>
                <a:gd name="T13" fmla="*/ 37336 h 414"/>
                <a:gd name="T14" fmla="*/ 58125 w 336"/>
                <a:gd name="T15" fmla="*/ 37336 h 414"/>
                <a:gd name="T16" fmla="*/ 58125 w 336"/>
                <a:gd name="T17" fmla="*/ 64423 h 414"/>
                <a:gd name="T18" fmla="*/ 32925 w 336"/>
                <a:gd name="T19" fmla="*/ 71524 h 414"/>
                <a:gd name="T20" fmla="*/ 0 w 336"/>
                <a:gd name="T21" fmla="*/ 35944 h 414"/>
                <a:gd name="T22" fmla="*/ 33466 w 336"/>
                <a:gd name="T23" fmla="*/ 0 h 414"/>
                <a:gd name="T24" fmla="*/ 58501 w 336"/>
                <a:gd name="T25" fmla="*/ 11037 h 414"/>
                <a:gd name="T26" fmla="*/ 50989 w 336"/>
                <a:gd name="T27" fmla="*/ 19321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3" name="Freeform 33"/>
            <p:cNvSpPr>
              <a:spLocks noChangeAspect="1"/>
            </p:cNvSpPr>
            <p:nvPr/>
          </p:nvSpPr>
          <p:spPr bwMode="auto">
            <a:xfrm>
              <a:off x="2522" y="2878"/>
              <a:ext cx="640" cy="744"/>
            </a:xfrm>
            <a:custGeom>
              <a:avLst/>
              <a:gdLst>
                <a:gd name="T0" fmla="*/ 34156 w 271"/>
                <a:gd name="T1" fmla="*/ 53287 h 315"/>
                <a:gd name="T2" fmla="*/ 33877 w 271"/>
                <a:gd name="T3" fmla="*/ 48081 h 315"/>
                <a:gd name="T4" fmla="*/ 33877 w 271"/>
                <a:gd name="T5" fmla="*/ 45656 h 315"/>
                <a:gd name="T6" fmla="*/ 15650 w 271"/>
                <a:gd name="T7" fmla="*/ 54680 h 315"/>
                <a:gd name="T8" fmla="*/ 0 w 271"/>
                <a:gd name="T9" fmla="*/ 38525 h 315"/>
                <a:gd name="T10" fmla="*/ 0 w 271"/>
                <a:gd name="T11" fmla="*/ 0 h 315"/>
                <a:gd name="T12" fmla="*/ 13157 w 271"/>
                <a:gd name="T13" fmla="*/ 0 h 315"/>
                <a:gd name="T14" fmla="*/ 13157 w 271"/>
                <a:gd name="T15" fmla="*/ 34703 h 315"/>
                <a:gd name="T16" fmla="*/ 19259 w 271"/>
                <a:gd name="T17" fmla="*/ 43072 h 315"/>
                <a:gd name="T18" fmla="*/ 33124 w 271"/>
                <a:gd name="T19" fmla="*/ 26895 h 315"/>
                <a:gd name="T20" fmla="*/ 33124 w 271"/>
                <a:gd name="T21" fmla="*/ 0 h 315"/>
                <a:gd name="T22" fmla="*/ 46352 w 271"/>
                <a:gd name="T23" fmla="*/ 0 h 315"/>
                <a:gd name="T24" fmla="*/ 46352 w 271"/>
                <a:gd name="T25" fmla="*/ 42850 h 315"/>
                <a:gd name="T26" fmla="*/ 46510 w 271"/>
                <a:gd name="T27" fmla="*/ 47396 h 315"/>
                <a:gd name="T28" fmla="*/ 46994 w 271"/>
                <a:gd name="T29" fmla="*/ 53287 h 315"/>
                <a:gd name="T30" fmla="*/ 34156 w 271"/>
                <a:gd name="T31" fmla="*/ 53287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4" name="Freeform 34"/>
            <p:cNvSpPr>
              <a:spLocks noChangeAspect="1" noEditPoints="1"/>
            </p:cNvSpPr>
            <p:nvPr/>
          </p:nvSpPr>
          <p:spPr bwMode="auto">
            <a:xfrm>
              <a:off x="3271" y="2644"/>
              <a:ext cx="182" cy="959"/>
            </a:xfrm>
            <a:custGeom>
              <a:avLst/>
              <a:gdLst>
                <a:gd name="T0" fmla="*/ 0 w 182"/>
                <a:gd name="T1" fmla="*/ 165 h 959"/>
                <a:gd name="T2" fmla="*/ 0 w 182"/>
                <a:gd name="T3" fmla="*/ 0 h 959"/>
                <a:gd name="T4" fmla="*/ 182 w 182"/>
                <a:gd name="T5" fmla="*/ 0 h 959"/>
                <a:gd name="T6" fmla="*/ 182 w 182"/>
                <a:gd name="T7" fmla="*/ 165 h 959"/>
                <a:gd name="T8" fmla="*/ 0 w 182"/>
                <a:gd name="T9" fmla="*/ 165 h 959"/>
                <a:gd name="T10" fmla="*/ 2 w 182"/>
                <a:gd name="T11" fmla="*/ 959 h 959"/>
                <a:gd name="T12" fmla="*/ 2 w 182"/>
                <a:gd name="T13" fmla="*/ 234 h 959"/>
                <a:gd name="T14" fmla="*/ 177 w 182"/>
                <a:gd name="T15" fmla="*/ 234 h 959"/>
                <a:gd name="T16" fmla="*/ 177 w 182"/>
                <a:gd name="T17" fmla="*/ 959 h 959"/>
                <a:gd name="T18" fmla="*/ 2 w 182"/>
                <a:gd name="T19" fmla="*/ 959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5" name="Rectangle 35"/>
            <p:cNvSpPr>
              <a:spLocks noChangeAspect="1" noChangeArrowheads="1"/>
            </p:cNvSpPr>
            <p:nvPr/>
          </p:nvSpPr>
          <p:spPr bwMode="auto">
            <a:xfrm>
              <a:off x="3578" y="2642"/>
              <a:ext cx="176" cy="9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smtClean="0"/>
            </a:p>
          </p:txBody>
        </p:sp>
        <p:sp>
          <p:nvSpPr>
            <p:cNvPr id="16" name="Freeform 36"/>
            <p:cNvSpPr>
              <a:spLocks noChangeAspect="1"/>
            </p:cNvSpPr>
            <p:nvPr/>
          </p:nvSpPr>
          <p:spPr bwMode="auto">
            <a:xfrm>
              <a:off x="4629" y="2859"/>
              <a:ext cx="565" cy="763"/>
            </a:xfrm>
            <a:custGeom>
              <a:avLst/>
              <a:gdLst>
                <a:gd name="T0" fmla="*/ 20449 w 239"/>
                <a:gd name="T1" fmla="*/ 56115 h 323"/>
                <a:gd name="T2" fmla="*/ 0 w 239"/>
                <a:gd name="T3" fmla="*/ 50750 h 323"/>
                <a:gd name="T4" fmla="*/ 4213 w 239"/>
                <a:gd name="T5" fmla="*/ 40824 h 323"/>
                <a:gd name="T6" fmla="*/ 19711 w 239"/>
                <a:gd name="T7" fmla="*/ 46059 h 323"/>
                <a:gd name="T8" fmla="*/ 28262 w 239"/>
                <a:gd name="T9" fmla="*/ 39796 h 323"/>
                <a:gd name="T10" fmla="*/ 19711 w 239"/>
                <a:gd name="T11" fmla="*/ 33163 h 323"/>
                <a:gd name="T12" fmla="*/ 8718 w 239"/>
                <a:gd name="T13" fmla="*/ 30395 h 323"/>
                <a:gd name="T14" fmla="*/ 2286 w 239"/>
                <a:gd name="T15" fmla="*/ 17873 h 323"/>
                <a:gd name="T16" fmla="*/ 23170 w 239"/>
                <a:gd name="T17" fmla="*/ 0 h 323"/>
                <a:gd name="T18" fmla="*/ 41725 w 239"/>
                <a:gd name="T19" fmla="*/ 4481 h 323"/>
                <a:gd name="T20" fmla="*/ 38259 w 239"/>
                <a:gd name="T21" fmla="*/ 14948 h 323"/>
                <a:gd name="T22" fmla="*/ 23768 w 239"/>
                <a:gd name="T23" fmla="*/ 10429 h 323"/>
                <a:gd name="T24" fmla="*/ 15496 w 239"/>
                <a:gd name="T25" fmla="*/ 16479 h 323"/>
                <a:gd name="T26" fmla="*/ 17794 w 239"/>
                <a:gd name="T27" fmla="*/ 20523 h 323"/>
                <a:gd name="T28" fmla="*/ 20609 w 239"/>
                <a:gd name="T29" fmla="*/ 21395 h 323"/>
                <a:gd name="T30" fmla="*/ 24087 w 239"/>
                <a:gd name="T31" fmla="*/ 21919 h 323"/>
                <a:gd name="T32" fmla="*/ 41725 w 239"/>
                <a:gd name="T33" fmla="*/ 37895 h 323"/>
                <a:gd name="T34" fmla="*/ 20449 w 239"/>
                <a:gd name="T35" fmla="*/ 56115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  <p:sp>
        <p:nvSpPr>
          <p:cNvPr id="1269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474134" y="2230208"/>
            <a:ext cx="11167087" cy="770399"/>
          </a:xfrm>
        </p:spPr>
        <p:txBody>
          <a:bodyPr/>
          <a:lstStyle>
            <a:lvl1pPr>
              <a:defRPr sz="53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269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74134" y="6232317"/>
            <a:ext cx="4472947" cy="338554"/>
          </a:xfrm>
          <a:solidFill>
            <a:srgbClr val="FF0000"/>
          </a:solidFill>
        </p:spPr>
        <p:txBody>
          <a:bodyPr wrap="none" lIns="36000" rIns="36000" anchor="ctr">
            <a:spAutoFit/>
          </a:bodyPr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7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76251" y="4076701"/>
            <a:ext cx="2258483" cy="360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defRPr sz="2400">
                <a:solidFill>
                  <a:schemeClr val="bg1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11.02.11</a:t>
            </a:r>
          </a:p>
        </p:txBody>
      </p:sp>
    </p:spTree>
    <p:extLst>
      <p:ext uri="{BB962C8B-B14F-4D97-AF65-F5344CB8AC3E}">
        <p14:creationId xmlns:p14="http://schemas.microsoft.com/office/powerpoint/2010/main" val="365005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2813435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734276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1799033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1" y="1341438"/>
            <a:ext cx="5524500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341438"/>
            <a:ext cx="5526616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2325218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613"/>
            <a:ext cx="4681337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4027912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140768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476251" y="1125538"/>
            <a:ext cx="11243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grpSp>
        <p:nvGrpSpPr>
          <p:cNvPr id="5" name="Group 23"/>
          <p:cNvGrpSpPr>
            <a:grpSpLocks noChangeAspect="1"/>
          </p:cNvGrpSpPr>
          <p:nvPr/>
        </p:nvGrpSpPr>
        <p:grpSpPr bwMode="auto">
          <a:xfrm>
            <a:off x="10617200" y="369889"/>
            <a:ext cx="1083733" cy="503237"/>
            <a:chOff x="1610" y="2840"/>
            <a:chExt cx="2130" cy="1318"/>
          </a:xfrm>
        </p:grpSpPr>
        <p:sp>
          <p:nvSpPr>
            <p:cNvPr id="6" name="Freeform 24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3"/>
            </a:xfrm>
            <a:custGeom>
              <a:avLst/>
              <a:gdLst>
                <a:gd name="T0" fmla="*/ 3534 w 634"/>
                <a:gd name="T1" fmla="*/ 2139 h 532"/>
                <a:gd name="T2" fmla="*/ 3478 w 634"/>
                <a:gd name="T3" fmla="*/ 2213 h 532"/>
                <a:gd name="T4" fmla="*/ 3320 w 634"/>
                <a:gd name="T5" fmla="*/ 2301 h 532"/>
                <a:gd name="T6" fmla="*/ 2946 w 634"/>
                <a:gd name="T7" fmla="*/ 2351 h 532"/>
                <a:gd name="T8" fmla="*/ 2771 w 634"/>
                <a:gd name="T9" fmla="*/ 2272 h 532"/>
                <a:gd name="T10" fmla="*/ 2193 w 634"/>
                <a:gd name="T11" fmla="*/ 2250 h 532"/>
                <a:gd name="T12" fmla="*/ 2313 w 634"/>
                <a:gd name="T13" fmla="*/ 2910 h 532"/>
                <a:gd name="T14" fmla="*/ 2606 w 634"/>
                <a:gd name="T15" fmla="*/ 2900 h 532"/>
                <a:gd name="T16" fmla="*/ 2676 w 634"/>
                <a:gd name="T17" fmla="*/ 3050 h 532"/>
                <a:gd name="T18" fmla="*/ 2116 w 634"/>
                <a:gd name="T19" fmla="*/ 3084 h 532"/>
                <a:gd name="T20" fmla="*/ 1960 w 634"/>
                <a:gd name="T21" fmla="*/ 2809 h 532"/>
                <a:gd name="T22" fmla="*/ 1847 w 634"/>
                <a:gd name="T23" fmla="*/ 2486 h 532"/>
                <a:gd name="T24" fmla="*/ 1460 w 634"/>
                <a:gd name="T25" fmla="*/ 2743 h 532"/>
                <a:gd name="T26" fmla="*/ 1126 w 634"/>
                <a:gd name="T27" fmla="*/ 2894 h 532"/>
                <a:gd name="T28" fmla="*/ 1338 w 634"/>
                <a:gd name="T29" fmla="*/ 2894 h 532"/>
                <a:gd name="T30" fmla="*/ 1423 w 634"/>
                <a:gd name="T31" fmla="*/ 2990 h 532"/>
                <a:gd name="T32" fmla="*/ 1401 w 634"/>
                <a:gd name="T33" fmla="*/ 3084 h 532"/>
                <a:gd name="T34" fmla="*/ 919 w 634"/>
                <a:gd name="T35" fmla="*/ 2845 h 532"/>
                <a:gd name="T36" fmla="*/ 900 w 634"/>
                <a:gd name="T37" fmla="*/ 2655 h 532"/>
                <a:gd name="T38" fmla="*/ 1358 w 634"/>
                <a:gd name="T39" fmla="*/ 2179 h 532"/>
                <a:gd name="T40" fmla="*/ 635 w 634"/>
                <a:gd name="T41" fmla="*/ 1052 h 532"/>
                <a:gd name="T42" fmla="*/ 1614 w 634"/>
                <a:gd name="T43" fmla="*/ 505 h 532"/>
                <a:gd name="T44" fmla="*/ 1729 w 634"/>
                <a:gd name="T45" fmla="*/ 1445 h 532"/>
                <a:gd name="T46" fmla="*/ 1508 w 634"/>
                <a:gd name="T47" fmla="*/ 1585 h 532"/>
                <a:gd name="T48" fmla="*/ 872 w 634"/>
                <a:gd name="T49" fmla="*/ 1197 h 532"/>
                <a:gd name="T50" fmla="*/ 1310 w 634"/>
                <a:gd name="T51" fmla="*/ 1997 h 532"/>
                <a:gd name="T52" fmla="*/ 2058 w 634"/>
                <a:gd name="T53" fmla="*/ 1686 h 532"/>
                <a:gd name="T54" fmla="*/ 1865 w 634"/>
                <a:gd name="T55" fmla="*/ 1552 h 532"/>
                <a:gd name="T56" fmla="*/ 2003 w 634"/>
                <a:gd name="T57" fmla="*/ 1083 h 532"/>
                <a:gd name="T58" fmla="*/ 1926 w 634"/>
                <a:gd name="T59" fmla="*/ 787 h 532"/>
                <a:gd name="T60" fmla="*/ 2501 w 634"/>
                <a:gd name="T61" fmla="*/ 633 h 532"/>
                <a:gd name="T62" fmla="*/ 2909 w 634"/>
                <a:gd name="T63" fmla="*/ 771 h 532"/>
                <a:gd name="T64" fmla="*/ 3046 w 634"/>
                <a:gd name="T65" fmla="*/ 1055 h 532"/>
                <a:gd name="T66" fmla="*/ 2791 w 634"/>
                <a:gd name="T67" fmla="*/ 1060 h 532"/>
                <a:gd name="T68" fmla="*/ 3089 w 634"/>
                <a:gd name="T69" fmla="*/ 1130 h 532"/>
                <a:gd name="T70" fmla="*/ 2835 w 634"/>
                <a:gd name="T71" fmla="*/ 1119 h 532"/>
                <a:gd name="T72" fmla="*/ 2988 w 634"/>
                <a:gd name="T73" fmla="*/ 1197 h 532"/>
                <a:gd name="T74" fmla="*/ 2937 w 634"/>
                <a:gd name="T75" fmla="*/ 1384 h 532"/>
                <a:gd name="T76" fmla="*/ 3060 w 634"/>
                <a:gd name="T77" fmla="*/ 1584 h 532"/>
                <a:gd name="T78" fmla="*/ 3249 w 634"/>
                <a:gd name="T79" fmla="*/ 1382 h 532"/>
                <a:gd name="T80" fmla="*/ 3439 w 634"/>
                <a:gd name="T81" fmla="*/ 1224 h 532"/>
                <a:gd name="T82" fmla="*/ 3569 w 634"/>
                <a:gd name="T83" fmla="*/ 1332 h 532"/>
                <a:gd name="T84" fmla="*/ 3574 w 634"/>
                <a:gd name="T85" fmla="*/ 1552 h 532"/>
                <a:gd name="T86" fmla="*/ 3354 w 634"/>
                <a:gd name="T87" fmla="*/ 1690 h 532"/>
                <a:gd name="T88" fmla="*/ 3367 w 634"/>
                <a:gd name="T89" fmla="*/ 1832 h 532"/>
                <a:gd name="T90" fmla="*/ 2970 w 634"/>
                <a:gd name="T91" fmla="*/ 1910 h 532"/>
                <a:gd name="T92" fmla="*/ 3470 w 634"/>
                <a:gd name="T93" fmla="*/ 1959 h 532"/>
                <a:gd name="T94" fmla="*/ 694 w 634"/>
                <a:gd name="T95" fmla="*/ 496 h 532"/>
                <a:gd name="T96" fmla="*/ 987 w 634"/>
                <a:gd name="T97" fmla="*/ 200 h 532"/>
                <a:gd name="T98" fmla="*/ 2819 w 634"/>
                <a:gd name="T99" fmla="*/ 815 h 532"/>
                <a:gd name="T100" fmla="*/ 2809 w 634"/>
                <a:gd name="T101" fmla="*/ 870 h 532"/>
                <a:gd name="T102" fmla="*/ 3097 w 634"/>
                <a:gd name="T103" fmla="*/ 907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7" name="Freeform 25"/>
            <p:cNvSpPr>
              <a:spLocks noChangeAspect="1"/>
            </p:cNvSpPr>
            <p:nvPr/>
          </p:nvSpPr>
          <p:spPr bwMode="auto">
            <a:xfrm>
              <a:off x="1610" y="2843"/>
              <a:ext cx="432" cy="548"/>
            </a:xfrm>
            <a:custGeom>
              <a:avLst/>
              <a:gdLst>
                <a:gd name="T0" fmla="*/ 1625 w 322"/>
                <a:gd name="T1" fmla="*/ 651 h 409"/>
                <a:gd name="T2" fmla="*/ 1103 w 322"/>
                <a:gd name="T3" fmla="*/ 390 h 409"/>
                <a:gd name="T4" fmla="*/ 494 w 322"/>
                <a:gd name="T5" fmla="*/ 1195 h 409"/>
                <a:gd name="T6" fmla="*/ 1069 w 322"/>
                <a:gd name="T7" fmla="*/ 1972 h 409"/>
                <a:gd name="T8" fmla="*/ 1601 w 322"/>
                <a:gd name="T9" fmla="*/ 1700 h 409"/>
                <a:gd name="T10" fmla="*/ 1858 w 322"/>
                <a:gd name="T11" fmla="*/ 1972 h 409"/>
                <a:gd name="T12" fmla="*/ 1006 w 322"/>
                <a:gd name="T13" fmla="*/ 2365 h 409"/>
                <a:gd name="T14" fmla="*/ 0 w 322"/>
                <a:gd name="T15" fmla="*/ 1187 h 409"/>
                <a:gd name="T16" fmla="*/ 1091 w 322"/>
                <a:gd name="T17" fmla="*/ 0 h 409"/>
                <a:gd name="T18" fmla="*/ 1880 w 322"/>
                <a:gd name="T19" fmla="*/ 363 h 409"/>
                <a:gd name="T20" fmla="*/ 1625 w 322"/>
                <a:gd name="T21" fmla="*/ 651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8" name="Freeform 26"/>
            <p:cNvSpPr>
              <a:spLocks noChangeAspect="1" noEditPoints="1"/>
            </p:cNvSpPr>
            <p:nvPr/>
          </p:nvSpPr>
          <p:spPr bwMode="auto">
            <a:xfrm>
              <a:off x="2097" y="2843"/>
              <a:ext cx="101" cy="537"/>
            </a:xfrm>
            <a:custGeom>
              <a:avLst/>
              <a:gdLst>
                <a:gd name="T0" fmla="*/ 0 w 179"/>
                <a:gd name="T1" fmla="*/ 5 h 947"/>
                <a:gd name="T2" fmla="*/ 0 w 179"/>
                <a:gd name="T3" fmla="*/ 0 h 947"/>
                <a:gd name="T4" fmla="*/ 6 w 179"/>
                <a:gd name="T5" fmla="*/ 0 h 947"/>
                <a:gd name="T6" fmla="*/ 6 w 179"/>
                <a:gd name="T7" fmla="*/ 5 h 947"/>
                <a:gd name="T8" fmla="*/ 0 w 179"/>
                <a:gd name="T9" fmla="*/ 5 h 947"/>
                <a:gd name="T10" fmla="*/ 1 w 179"/>
                <a:gd name="T11" fmla="*/ 32 h 947"/>
                <a:gd name="T12" fmla="*/ 1 w 179"/>
                <a:gd name="T13" fmla="*/ 7 h 947"/>
                <a:gd name="T14" fmla="*/ 6 w 179"/>
                <a:gd name="T15" fmla="*/ 7 h 947"/>
                <a:gd name="T16" fmla="*/ 6 w 179"/>
                <a:gd name="T17" fmla="*/ 32 h 947"/>
                <a:gd name="T18" fmla="*/ 1 w 179"/>
                <a:gd name="T19" fmla="*/ 32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9" name="Freeform 27"/>
            <p:cNvSpPr>
              <a:spLocks noChangeAspect="1"/>
            </p:cNvSpPr>
            <p:nvPr/>
          </p:nvSpPr>
          <p:spPr bwMode="auto">
            <a:xfrm>
              <a:off x="2238" y="2843"/>
              <a:ext cx="270" cy="545"/>
            </a:xfrm>
            <a:custGeom>
              <a:avLst/>
              <a:gdLst>
                <a:gd name="T0" fmla="*/ 704 w 201"/>
                <a:gd name="T1" fmla="*/ 2349 h 407"/>
                <a:gd name="T2" fmla="*/ 227 w 201"/>
                <a:gd name="T3" fmla="*/ 1888 h 407"/>
                <a:gd name="T4" fmla="*/ 227 w 201"/>
                <a:gd name="T5" fmla="*/ 899 h 407"/>
                <a:gd name="T6" fmla="*/ 0 w 201"/>
                <a:gd name="T7" fmla="*/ 899 h 407"/>
                <a:gd name="T8" fmla="*/ 0 w 201"/>
                <a:gd name="T9" fmla="*/ 557 h 407"/>
                <a:gd name="T10" fmla="*/ 238 w 201"/>
                <a:gd name="T11" fmla="*/ 557 h 407"/>
                <a:gd name="T12" fmla="*/ 246 w 201"/>
                <a:gd name="T13" fmla="*/ 86 h 407"/>
                <a:gd name="T14" fmla="*/ 672 w 201"/>
                <a:gd name="T15" fmla="*/ 0 h 407"/>
                <a:gd name="T16" fmla="*/ 672 w 201"/>
                <a:gd name="T17" fmla="*/ 557 h 407"/>
                <a:gd name="T18" fmla="*/ 1029 w 201"/>
                <a:gd name="T19" fmla="*/ 557 h 407"/>
                <a:gd name="T20" fmla="*/ 1029 w 201"/>
                <a:gd name="T21" fmla="*/ 899 h 407"/>
                <a:gd name="T22" fmla="*/ 672 w 201"/>
                <a:gd name="T23" fmla="*/ 899 h 407"/>
                <a:gd name="T24" fmla="*/ 672 w 201"/>
                <a:gd name="T25" fmla="*/ 1738 h 407"/>
                <a:gd name="T26" fmla="*/ 673 w 201"/>
                <a:gd name="T27" fmla="*/ 1888 h 407"/>
                <a:gd name="T28" fmla="*/ 825 w 201"/>
                <a:gd name="T29" fmla="*/ 1990 h 407"/>
                <a:gd name="T30" fmla="*/ 1073 w 201"/>
                <a:gd name="T31" fmla="*/ 1879 h 407"/>
                <a:gd name="T32" fmla="*/ 1183 w 201"/>
                <a:gd name="T33" fmla="*/ 2180 h 407"/>
                <a:gd name="T34" fmla="*/ 704 w 201"/>
                <a:gd name="T35" fmla="*/ 2349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" name="Freeform 28"/>
            <p:cNvSpPr>
              <a:spLocks noChangeAspect="1"/>
            </p:cNvSpPr>
            <p:nvPr/>
          </p:nvSpPr>
          <p:spPr bwMode="auto">
            <a:xfrm>
              <a:off x="2499" y="2972"/>
              <a:ext cx="401" cy="579"/>
            </a:xfrm>
            <a:custGeom>
              <a:avLst/>
              <a:gdLst>
                <a:gd name="T0" fmla="*/ 674 w 300"/>
                <a:gd name="T1" fmla="*/ 2475 h 433"/>
                <a:gd name="T2" fmla="*/ 239 w 300"/>
                <a:gd name="T3" fmla="*/ 2475 h 433"/>
                <a:gd name="T4" fmla="*/ 580 w 300"/>
                <a:gd name="T5" fmla="*/ 1709 h 433"/>
                <a:gd name="T6" fmla="*/ 0 w 300"/>
                <a:gd name="T7" fmla="*/ 0 h 433"/>
                <a:gd name="T8" fmla="*/ 468 w 300"/>
                <a:gd name="T9" fmla="*/ 0 h 433"/>
                <a:gd name="T10" fmla="*/ 732 w 300"/>
                <a:gd name="T11" fmla="*/ 965 h 433"/>
                <a:gd name="T12" fmla="*/ 795 w 300"/>
                <a:gd name="T13" fmla="*/ 1203 h 433"/>
                <a:gd name="T14" fmla="*/ 863 w 300"/>
                <a:gd name="T15" fmla="*/ 1030 h 433"/>
                <a:gd name="T16" fmla="*/ 1258 w 300"/>
                <a:gd name="T17" fmla="*/ 0 h 433"/>
                <a:gd name="T18" fmla="*/ 1710 w 300"/>
                <a:gd name="T19" fmla="*/ 0 h 433"/>
                <a:gd name="T20" fmla="*/ 674 w 300"/>
                <a:gd name="T21" fmla="*/ 247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1" name="Freeform 29"/>
            <p:cNvSpPr>
              <a:spLocks noChangeAspect="1" noEditPoints="1"/>
            </p:cNvSpPr>
            <p:nvPr/>
          </p:nvSpPr>
          <p:spPr bwMode="auto">
            <a:xfrm>
              <a:off x="2883" y="3604"/>
              <a:ext cx="393" cy="550"/>
            </a:xfrm>
            <a:custGeom>
              <a:avLst/>
              <a:gdLst>
                <a:gd name="T0" fmla="*/ 1285 w 293"/>
                <a:gd name="T1" fmla="*/ 2324 h 411"/>
                <a:gd name="T2" fmla="*/ 1270 w 293"/>
                <a:gd name="T3" fmla="*/ 2033 h 411"/>
                <a:gd name="T4" fmla="*/ 671 w 293"/>
                <a:gd name="T5" fmla="*/ 2361 h 411"/>
                <a:gd name="T6" fmla="*/ 0 w 293"/>
                <a:gd name="T7" fmla="*/ 1457 h 411"/>
                <a:gd name="T8" fmla="*/ 755 w 293"/>
                <a:gd name="T9" fmla="*/ 510 h 411"/>
                <a:gd name="T10" fmla="*/ 1245 w 293"/>
                <a:gd name="T11" fmla="*/ 724 h 411"/>
                <a:gd name="T12" fmla="*/ 1243 w 293"/>
                <a:gd name="T13" fmla="*/ 510 h 411"/>
                <a:gd name="T14" fmla="*/ 1243 w 293"/>
                <a:gd name="T15" fmla="*/ 0 h 411"/>
                <a:gd name="T16" fmla="*/ 1682 w 293"/>
                <a:gd name="T17" fmla="*/ 0 h 411"/>
                <a:gd name="T18" fmla="*/ 1682 w 293"/>
                <a:gd name="T19" fmla="*/ 2001 h 411"/>
                <a:gd name="T20" fmla="*/ 1689 w 293"/>
                <a:gd name="T21" fmla="*/ 2120 h 411"/>
                <a:gd name="T22" fmla="*/ 1706 w 293"/>
                <a:gd name="T23" fmla="*/ 2324 h 411"/>
                <a:gd name="T24" fmla="*/ 1285 w 293"/>
                <a:gd name="T25" fmla="*/ 2324 h 411"/>
                <a:gd name="T26" fmla="*/ 1230 w 293"/>
                <a:gd name="T27" fmla="*/ 1156 h 411"/>
                <a:gd name="T28" fmla="*/ 854 w 293"/>
                <a:gd name="T29" fmla="*/ 851 h 411"/>
                <a:gd name="T30" fmla="*/ 444 w 293"/>
                <a:gd name="T31" fmla="*/ 1431 h 411"/>
                <a:gd name="T32" fmla="*/ 775 w 293"/>
                <a:gd name="T33" fmla="*/ 1991 h 411"/>
                <a:gd name="T34" fmla="*/ 1137 w 293"/>
                <a:gd name="T35" fmla="*/ 1793 h 411"/>
                <a:gd name="T36" fmla="*/ 1259 w 293"/>
                <a:gd name="T37" fmla="*/ 1384 h 411"/>
                <a:gd name="T38" fmla="*/ 1230 w 293"/>
                <a:gd name="T39" fmla="*/ 1156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2" name="Freeform 30"/>
            <p:cNvSpPr>
              <a:spLocks noChangeAspect="1"/>
            </p:cNvSpPr>
            <p:nvPr/>
          </p:nvSpPr>
          <p:spPr bwMode="auto">
            <a:xfrm>
              <a:off x="1610" y="3604"/>
              <a:ext cx="450" cy="554"/>
            </a:xfrm>
            <a:custGeom>
              <a:avLst/>
              <a:gdLst>
                <a:gd name="T0" fmla="*/ 1690 w 336"/>
                <a:gd name="T1" fmla="*/ 645 h 414"/>
                <a:gd name="T2" fmla="*/ 1152 w 336"/>
                <a:gd name="T3" fmla="*/ 377 h 414"/>
                <a:gd name="T4" fmla="*/ 482 w 336"/>
                <a:gd name="T5" fmla="*/ 1184 h 414"/>
                <a:gd name="T6" fmla="*/ 1141 w 336"/>
                <a:gd name="T7" fmla="*/ 2007 h 414"/>
                <a:gd name="T8" fmla="*/ 1516 w 336"/>
                <a:gd name="T9" fmla="*/ 1914 h 414"/>
                <a:gd name="T10" fmla="*/ 1516 w 336"/>
                <a:gd name="T11" fmla="*/ 1457 h 414"/>
                <a:gd name="T12" fmla="*/ 1516 w 336"/>
                <a:gd name="T13" fmla="*/ 1240 h 414"/>
                <a:gd name="T14" fmla="*/ 1926 w 336"/>
                <a:gd name="T15" fmla="*/ 1240 h 414"/>
                <a:gd name="T16" fmla="*/ 1926 w 336"/>
                <a:gd name="T17" fmla="*/ 2141 h 414"/>
                <a:gd name="T18" fmla="*/ 1090 w 336"/>
                <a:gd name="T19" fmla="*/ 2377 h 414"/>
                <a:gd name="T20" fmla="*/ 0 w 336"/>
                <a:gd name="T21" fmla="*/ 1192 h 414"/>
                <a:gd name="T22" fmla="*/ 1106 w 336"/>
                <a:gd name="T23" fmla="*/ 0 h 414"/>
                <a:gd name="T24" fmla="*/ 1941 w 336"/>
                <a:gd name="T25" fmla="*/ 369 h 414"/>
                <a:gd name="T26" fmla="*/ 1690 w 336"/>
                <a:gd name="T27" fmla="*/ 645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3" name="Freeform 31"/>
            <p:cNvSpPr>
              <a:spLocks noChangeAspect="1"/>
            </p:cNvSpPr>
            <p:nvPr/>
          </p:nvSpPr>
          <p:spPr bwMode="auto">
            <a:xfrm>
              <a:off x="2126" y="3735"/>
              <a:ext cx="363" cy="422"/>
            </a:xfrm>
            <a:custGeom>
              <a:avLst/>
              <a:gdLst>
                <a:gd name="T0" fmla="*/ 1140 w 271"/>
                <a:gd name="T1" fmla="*/ 1775 h 315"/>
                <a:gd name="T2" fmla="*/ 1127 w 271"/>
                <a:gd name="T3" fmla="*/ 1601 h 315"/>
                <a:gd name="T4" fmla="*/ 1127 w 271"/>
                <a:gd name="T5" fmla="*/ 1521 h 315"/>
                <a:gd name="T6" fmla="*/ 522 w 271"/>
                <a:gd name="T7" fmla="*/ 1819 h 315"/>
                <a:gd name="T8" fmla="*/ 0 w 271"/>
                <a:gd name="T9" fmla="*/ 1282 h 315"/>
                <a:gd name="T10" fmla="*/ 0 w 271"/>
                <a:gd name="T11" fmla="*/ 0 h 315"/>
                <a:gd name="T12" fmla="*/ 442 w 271"/>
                <a:gd name="T13" fmla="*/ 0 h 315"/>
                <a:gd name="T14" fmla="*/ 442 w 271"/>
                <a:gd name="T15" fmla="*/ 1156 h 315"/>
                <a:gd name="T16" fmla="*/ 644 w 271"/>
                <a:gd name="T17" fmla="*/ 1432 h 315"/>
                <a:gd name="T18" fmla="*/ 1104 w 271"/>
                <a:gd name="T19" fmla="*/ 899 h 315"/>
                <a:gd name="T20" fmla="*/ 1104 w 271"/>
                <a:gd name="T21" fmla="*/ 0 h 315"/>
                <a:gd name="T22" fmla="*/ 1544 w 271"/>
                <a:gd name="T23" fmla="*/ 0 h 315"/>
                <a:gd name="T24" fmla="*/ 1544 w 271"/>
                <a:gd name="T25" fmla="*/ 1425 h 315"/>
                <a:gd name="T26" fmla="*/ 1548 w 271"/>
                <a:gd name="T27" fmla="*/ 1578 h 315"/>
                <a:gd name="T28" fmla="*/ 1565 w 271"/>
                <a:gd name="T29" fmla="*/ 1775 h 315"/>
                <a:gd name="T30" fmla="*/ 1140 w 271"/>
                <a:gd name="T31" fmla="*/ 1775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4" name="Freeform 32"/>
            <p:cNvSpPr>
              <a:spLocks noChangeAspect="1" noEditPoints="1"/>
            </p:cNvSpPr>
            <p:nvPr/>
          </p:nvSpPr>
          <p:spPr bwMode="auto">
            <a:xfrm>
              <a:off x="2551" y="3602"/>
              <a:ext cx="103" cy="544"/>
            </a:xfrm>
            <a:custGeom>
              <a:avLst/>
              <a:gdLst>
                <a:gd name="T0" fmla="*/ 0 w 182"/>
                <a:gd name="T1" fmla="*/ 6 h 959"/>
                <a:gd name="T2" fmla="*/ 0 w 182"/>
                <a:gd name="T3" fmla="*/ 0 h 959"/>
                <a:gd name="T4" fmla="*/ 6 w 182"/>
                <a:gd name="T5" fmla="*/ 0 h 959"/>
                <a:gd name="T6" fmla="*/ 6 w 182"/>
                <a:gd name="T7" fmla="*/ 6 h 959"/>
                <a:gd name="T8" fmla="*/ 0 w 182"/>
                <a:gd name="T9" fmla="*/ 6 h 959"/>
                <a:gd name="T10" fmla="*/ 1 w 182"/>
                <a:gd name="T11" fmla="*/ 32 h 959"/>
                <a:gd name="T12" fmla="*/ 1 w 182"/>
                <a:gd name="T13" fmla="*/ 8 h 959"/>
                <a:gd name="T14" fmla="*/ 6 w 182"/>
                <a:gd name="T15" fmla="*/ 8 h 959"/>
                <a:gd name="T16" fmla="*/ 6 w 182"/>
                <a:gd name="T17" fmla="*/ 32 h 959"/>
                <a:gd name="T18" fmla="*/ 1 w 182"/>
                <a:gd name="T19" fmla="*/ 32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5" name="Rectangle 33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smtClean="0"/>
            </a:p>
          </p:txBody>
        </p:sp>
        <p:sp>
          <p:nvSpPr>
            <p:cNvPr id="16" name="Freeform 34"/>
            <p:cNvSpPr>
              <a:spLocks noChangeAspect="1"/>
            </p:cNvSpPr>
            <p:nvPr/>
          </p:nvSpPr>
          <p:spPr bwMode="auto">
            <a:xfrm>
              <a:off x="3321" y="3724"/>
              <a:ext cx="320" cy="433"/>
            </a:xfrm>
            <a:custGeom>
              <a:avLst/>
              <a:gdLst>
                <a:gd name="T0" fmla="*/ 673 w 239"/>
                <a:gd name="T1" fmla="*/ 1874 h 323"/>
                <a:gd name="T2" fmla="*/ 0 w 239"/>
                <a:gd name="T3" fmla="*/ 1690 h 323"/>
                <a:gd name="T4" fmla="*/ 139 w 239"/>
                <a:gd name="T5" fmla="*/ 1363 h 323"/>
                <a:gd name="T6" fmla="*/ 649 w 239"/>
                <a:gd name="T7" fmla="*/ 1536 h 323"/>
                <a:gd name="T8" fmla="*/ 936 w 239"/>
                <a:gd name="T9" fmla="*/ 1330 h 323"/>
                <a:gd name="T10" fmla="*/ 649 w 239"/>
                <a:gd name="T11" fmla="*/ 1109 h 323"/>
                <a:gd name="T12" fmla="*/ 291 w 239"/>
                <a:gd name="T13" fmla="*/ 1017 h 323"/>
                <a:gd name="T14" fmla="*/ 75 w 239"/>
                <a:gd name="T15" fmla="*/ 597 h 323"/>
                <a:gd name="T16" fmla="*/ 766 w 239"/>
                <a:gd name="T17" fmla="*/ 0 h 323"/>
                <a:gd name="T18" fmla="*/ 1375 w 239"/>
                <a:gd name="T19" fmla="*/ 151 h 323"/>
                <a:gd name="T20" fmla="*/ 1260 w 239"/>
                <a:gd name="T21" fmla="*/ 496 h 323"/>
                <a:gd name="T22" fmla="*/ 785 w 239"/>
                <a:gd name="T23" fmla="*/ 345 h 323"/>
                <a:gd name="T24" fmla="*/ 511 w 239"/>
                <a:gd name="T25" fmla="*/ 550 h 323"/>
                <a:gd name="T26" fmla="*/ 588 w 239"/>
                <a:gd name="T27" fmla="*/ 685 h 323"/>
                <a:gd name="T28" fmla="*/ 682 w 239"/>
                <a:gd name="T29" fmla="*/ 713 h 323"/>
                <a:gd name="T30" fmla="*/ 798 w 239"/>
                <a:gd name="T31" fmla="*/ 733 h 323"/>
                <a:gd name="T32" fmla="*/ 1375 w 239"/>
                <a:gd name="T33" fmla="*/ 1261 h 323"/>
                <a:gd name="T34" fmla="*/ 673 w 239"/>
                <a:gd name="T35" fmla="*/ 1874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4134" y="2230208"/>
            <a:ext cx="11167087" cy="770399"/>
          </a:xfrm>
        </p:spPr>
        <p:txBody>
          <a:bodyPr/>
          <a:lstStyle>
            <a:lvl1pPr>
              <a:defRPr sz="53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251" y="6232317"/>
            <a:ext cx="4472947" cy="338554"/>
          </a:xfrm>
          <a:solidFill>
            <a:srgbClr val="FF0000"/>
          </a:solidFill>
        </p:spPr>
        <p:txBody>
          <a:bodyPr wrap="none" lIns="36000" rIns="36000" anchor="ctr">
            <a:spAutoFit/>
          </a:bodyPr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76251" y="4076701"/>
            <a:ext cx="2258483" cy="360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defRPr sz="2400">
                <a:solidFill>
                  <a:srgbClr val="BBB1A5"/>
                </a:solidFill>
                <a:latin typeface="+mj-lt"/>
                <a:cs typeface="Arial" charset="0"/>
              </a:defRPr>
            </a:lvl1pPr>
          </a:lstStyle>
          <a:p>
            <a:fld id="{73F29D49-93FD-4F50-A03F-B8623E7D3FFA}" type="datetimeFigureOut">
              <a:rPr lang="en-GB" smtClean="0"/>
              <a:t>05/07/2016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09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3352725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21750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687015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053988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3073323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2335692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35341" y="266700"/>
            <a:ext cx="377402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251" y="266700"/>
            <a:ext cx="8238067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4314268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94913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40163663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1329100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734276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2988820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2" y="1341438"/>
            <a:ext cx="2671233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5684" y="1341438"/>
            <a:ext cx="2673349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16526807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613"/>
            <a:ext cx="4681337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325773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734276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935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35867997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35421369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21750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7079050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053988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39508473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37534547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2749" y="266700"/>
            <a:ext cx="377402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251" y="266700"/>
            <a:ext cx="8244416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3479842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2" y="1341438"/>
            <a:ext cx="2671233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65684" y="1341438"/>
            <a:ext cx="2673349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</p:spTree>
    <p:extLst>
      <p:ext uri="{BB962C8B-B14F-4D97-AF65-F5344CB8AC3E}">
        <p14:creationId xmlns:p14="http://schemas.microsoft.com/office/powerpoint/2010/main" val="1719541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76251" y="1125538"/>
            <a:ext cx="11243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6"/>
          <p:cNvGrpSpPr>
            <a:grpSpLocks noChangeAspect="1"/>
          </p:cNvGrpSpPr>
          <p:nvPr/>
        </p:nvGrpSpPr>
        <p:grpSpPr bwMode="auto">
          <a:xfrm>
            <a:off x="10617200" y="369889"/>
            <a:ext cx="1083733" cy="503237"/>
            <a:chOff x="1610" y="2840"/>
            <a:chExt cx="2130" cy="1318"/>
          </a:xfrm>
        </p:grpSpPr>
        <p:sp>
          <p:nvSpPr>
            <p:cNvPr id="6" name="Freeform 7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3907599 w 634"/>
                <a:gd name="T1" fmla="*/ 2405670 h 532"/>
                <a:gd name="T2" fmla="*/ 3844998 w 634"/>
                <a:gd name="T3" fmla="*/ 2488640 h 532"/>
                <a:gd name="T4" fmla="*/ 3671459 w 634"/>
                <a:gd name="T5" fmla="*/ 2588105 h 532"/>
                <a:gd name="T6" fmla="*/ 3257602 w 634"/>
                <a:gd name="T7" fmla="*/ 2644539 h 532"/>
                <a:gd name="T8" fmla="*/ 3063662 w 634"/>
                <a:gd name="T9" fmla="*/ 2555227 h 532"/>
                <a:gd name="T10" fmla="*/ 2425308 w 634"/>
                <a:gd name="T11" fmla="*/ 2530831 h 532"/>
                <a:gd name="T12" fmla="*/ 2556983 w 634"/>
                <a:gd name="T13" fmla="*/ 3272745 h 532"/>
                <a:gd name="T14" fmla="*/ 2881945 w 634"/>
                <a:gd name="T15" fmla="*/ 3261559 h 532"/>
                <a:gd name="T16" fmla="*/ 2958393 w 634"/>
                <a:gd name="T17" fmla="*/ 3430576 h 532"/>
                <a:gd name="T18" fmla="*/ 2339892 w 634"/>
                <a:gd name="T19" fmla="*/ 3468646 h 532"/>
                <a:gd name="T20" fmla="*/ 2167216 w 634"/>
                <a:gd name="T21" fmla="*/ 3159875 h 532"/>
                <a:gd name="T22" fmla="*/ 2042114 w 634"/>
                <a:gd name="T23" fmla="*/ 2796118 h 532"/>
                <a:gd name="T24" fmla="*/ 1614313 w 634"/>
                <a:gd name="T25" fmla="*/ 3085040 h 532"/>
                <a:gd name="T26" fmla="*/ 1245095 w 634"/>
                <a:gd name="T27" fmla="*/ 3255593 h 532"/>
                <a:gd name="T28" fmla="*/ 1480131 w 634"/>
                <a:gd name="T29" fmla="*/ 3255593 h 532"/>
                <a:gd name="T30" fmla="*/ 1573563 w 634"/>
                <a:gd name="T31" fmla="*/ 3362608 h 532"/>
                <a:gd name="T32" fmla="*/ 1549153 w 634"/>
                <a:gd name="T33" fmla="*/ 3468646 h 532"/>
                <a:gd name="T34" fmla="*/ 1016032 w 634"/>
                <a:gd name="T35" fmla="*/ 3199745 h 532"/>
                <a:gd name="T36" fmla="*/ 995070 w 634"/>
                <a:gd name="T37" fmla="*/ 2986390 h 532"/>
                <a:gd name="T38" fmla="*/ 1501809 w 634"/>
                <a:gd name="T39" fmla="*/ 2450050 h 532"/>
                <a:gd name="T40" fmla="*/ 701768 w 634"/>
                <a:gd name="T41" fmla="*/ 1183596 h 532"/>
                <a:gd name="T42" fmla="*/ 1784393 w 634"/>
                <a:gd name="T43" fmla="*/ 568240 h 532"/>
                <a:gd name="T44" fmla="*/ 1911324 w 634"/>
                <a:gd name="T45" fmla="*/ 1625417 h 532"/>
                <a:gd name="T46" fmla="*/ 1667328 w 634"/>
                <a:gd name="T47" fmla="*/ 1782861 h 532"/>
                <a:gd name="T48" fmla="*/ 964068 w 634"/>
                <a:gd name="T49" fmla="*/ 1346201 h 532"/>
                <a:gd name="T50" fmla="*/ 1448655 w 634"/>
                <a:gd name="T51" fmla="*/ 2245264 h 532"/>
                <a:gd name="T52" fmla="*/ 2275978 w 634"/>
                <a:gd name="T53" fmla="*/ 1896666 h 532"/>
                <a:gd name="T54" fmla="*/ 2062177 w 634"/>
                <a:gd name="T55" fmla="*/ 1746024 h 532"/>
                <a:gd name="T56" fmla="*/ 2214738 w 634"/>
                <a:gd name="T57" fmla="*/ 1218031 h 532"/>
                <a:gd name="T58" fmla="*/ 2129376 w 634"/>
                <a:gd name="T59" fmla="*/ 885334 h 532"/>
                <a:gd name="T60" fmla="*/ 2765734 w 634"/>
                <a:gd name="T61" fmla="*/ 712370 h 532"/>
                <a:gd name="T62" fmla="*/ 3216233 w 634"/>
                <a:gd name="T63" fmla="*/ 866650 h 532"/>
                <a:gd name="T64" fmla="*/ 3367648 w 634"/>
                <a:gd name="T65" fmla="*/ 1186547 h 532"/>
                <a:gd name="T66" fmla="*/ 3085380 w 634"/>
                <a:gd name="T67" fmla="*/ 1192338 h 532"/>
                <a:gd name="T68" fmla="*/ 3416180 w 634"/>
                <a:gd name="T69" fmla="*/ 1270407 h 532"/>
                <a:gd name="T70" fmla="*/ 3134232 w 634"/>
                <a:gd name="T71" fmla="*/ 1259002 h 532"/>
                <a:gd name="T72" fmla="*/ 3303596 w 634"/>
                <a:gd name="T73" fmla="*/ 1346201 h 532"/>
                <a:gd name="T74" fmla="*/ 3247770 w 634"/>
                <a:gd name="T75" fmla="*/ 1556681 h 532"/>
                <a:gd name="T76" fmla="*/ 3383708 w 634"/>
                <a:gd name="T77" fmla="*/ 1781392 h 532"/>
                <a:gd name="T78" fmla="*/ 3592669 w 634"/>
                <a:gd name="T79" fmla="*/ 1554287 h 532"/>
                <a:gd name="T80" fmla="*/ 3802372 w 634"/>
                <a:gd name="T81" fmla="*/ 1376340 h 532"/>
                <a:gd name="T82" fmla="*/ 3946167 w 634"/>
                <a:gd name="T83" fmla="*/ 1497890 h 532"/>
                <a:gd name="T84" fmla="*/ 3951613 w 634"/>
                <a:gd name="T85" fmla="*/ 1746024 h 532"/>
                <a:gd name="T86" fmla="*/ 3708082 w 634"/>
                <a:gd name="T87" fmla="*/ 1900772 h 532"/>
                <a:gd name="T88" fmla="*/ 3723233 w 634"/>
                <a:gd name="T89" fmla="*/ 2059754 h 532"/>
                <a:gd name="T90" fmla="*/ 3284079 w 634"/>
                <a:gd name="T91" fmla="*/ 2148111 h 532"/>
                <a:gd name="T92" fmla="*/ 3836946 w 634"/>
                <a:gd name="T93" fmla="*/ 2203559 h 532"/>
                <a:gd name="T94" fmla="*/ 767176 w 634"/>
                <a:gd name="T95" fmla="*/ 557615 h 532"/>
                <a:gd name="T96" fmla="*/ 1091195 w 634"/>
                <a:gd name="T97" fmla="*/ 224804 h 532"/>
                <a:gd name="T98" fmla="*/ 3116624 w 634"/>
                <a:gd name="T99" fmla="*/ 916816 h 532"/>
                <a:gd name="T100" fmla="*/ 3106498 w 634"/>
                <a:gd name="T101" fmla="*/ 978848 h 532"/>
                <a:gd name="T102" fmla="*/ 3424099 w 634"/>
                <a:gd name="T103" fmla="*/ 1020674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Freeform 8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1882867 w 322"/>
                <a:gd name="T1" fmla="*/ 730520 h 409"/>
                <a:gd name="T2" fmla="*/ 1278598 w 322"/>
                <a:gd name="T3" fmla="*/ 438287 h 409"/>
                <a:gd name="T4" fmla="*/ 572860 w 322"/>
                <a:gd name="T5" fmla="*/ 1341368 h 409"/>
                <a:gd name="T6" fmla="*/ 1238859 w 322"/>
                <a:gd name="T7" fmla="*/ 2213461 h 409"/>
                <a:gd name="T8" fmla="*/ 1855925 w 322"/>
                <a:gd name="T9" fmla="*/ 1908311 h 409"/>
                <a:gd name="T10" fmla="*/ 2153953 w 322"/>
                <a:gd name="T11" fmla="*/ 2213461 h 409"/>
                <a:gd name="T12" fmla="*/ 1166350 w 322"/>
                <a:gd name="T13" fmla="*/ 2654649 h 409"/>
                <a:gd name="T14" fmla="*/ 0 w 322"/>
                <a:gd name="T15" fmla="*/ 1331853 h 409"/>
                <a:gd name="T16" fmla="*/ 1264657 w 322"/>
                <a:gd name="T17" fmla="*/ 0 h 409"/>
                <a:gd name="T18" fmla="*/ 2179003 w 322"/>
                <a:gd name="T19" fmla="*/ 406928 h 409"/>
                <a:gd name="T20" fmla="*/ 1882867 w 322"/>
                <a:gd name="T21" fmla="*/ 730520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Freeform 9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Freeform 10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838911 w 201"/>
                <a:gd name="T1" fmla="*/ 2594401 h 407"/>
                <a:gd name="T2" fmla="*/ 270678 w 201"/>
                <a:gd name="T3" fmla="*/ 2085536 h 407"/>
                <a:gd name="T4" fmla="*/ 270678 w 201"/>
                <a:gd name="T5" fmla="*/ 993420 h 407"/>
                <a:gd name="T6" fmla="*/ 0 w 201"/>
                <a:gd name="T7" fmla="*/ 993420 h 407"/>
                <a:gd name="T8" fmla="*/ 0 w 201"/>
                <a:gd name="T9" fmla="*/ 615887 h 407"/>
                <a:gd name="T10" fmla="*/ 283919 w 201"/>
                <a:gd name="T11" fmla="*/ 615887 h 407"/>
                <a:gd name="T12" fmla="*/ 292278 w 201"/>
                <a:gd name="T13" fmla="*/ 94882 h 407"/>
                <a:gd name="T14" fmla="*/ 800460 w 201"/>
                <a:gd name="T15" fmla="*/ 0 h 407"/>
                <a:gd name="T16" fmla="*/ 800460 w 201"/>
                <a:gd name="T17" fmla="*/ 615887 h 407"/>
                <a:gd name="T18" fmla="*/ 1225314 w 201"/>
                <a:gd name="T19" fmla="*/ 615887 h 407"/>
                <a:gd name="T20" fmla="*/ 1225314 w 201"/>
                <a:gd name="T21" fmla="*/ 993420 h 407"/>
                <a:gd name="T22" fmla="*/ 800460 w 201"/>
                <a:gd name="T23" fmla="*/ 993420 h 407"/>
                <a:gd name="T24" fmla="*/ 800460 w 201"/>
                <a:gd name="T25" fmla="*/ 1919943 h 407"/>
                <a:gd name="T26" fmla="*/ 801568 w 201"/>
                <a:gd name="T27" fmla="*/ 2085536 h 407"/>
                <a:gd name="T28" fmla="*/ 982414 w 201"/>
                <a:gd name="T29" fmla="*/ 2198547 h 407"/>
                <a:gd name="T30" fmla="*/ 1278304 w 201"/>
                <a:gd name="T31" fmla="*/ 2075668 h 407"/>
                <a:gd name="T32" fmla="*/ 1408997 w 201"/>
                <a:gd name="T33" fmla="*/ 2408221 h 407"/>
                <a:gd name="T34" fmla="*/ 838911 w 201"/>
                <a:gd name="T35" fmla="*/ 2594401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Freeform 11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709459 w 300"/>
                <a:gd name="T1" fmla="*/ 2638796 h 433"/>
                <a:gd name="T2" fmla="*/ 250998 w 300"/>
                <a:gd name="T3" fmla="*/ 2638796 h 433"/>
                <a:gd name="T4" fmla="*/ 610453 w 300"/>
                <a:gd name="T5" fmla="*/ 1821573 h 433"/>
                <a:gd name="T6" fmla="*/ 0 w 300"/>
                <a:gd name="T7" fmla="*/ 0 h 433"/>
                <a:gd name="T8" fmla="*/ 493477 w 300"/>
                <a:gd name="T9" fmla="*/ 0 h 433"/>
                <a:gd name="T10" fmla="*/ 770272 w 300"/>
                <a:gd name="T11" fmla="*/ 1028788 h 433"/>
                <a:gd name="T12" fmla="*/ 836893 w 300"/>
                <a:gd name="T13" fmla="*/ 1283171 h 433"/>
                <a:gd name="T14" fmla="*/ 909018 w 300"/>
                <a:gd name="T15" fmla="*/ 1097872 h 433"/>
                <a:gd name="T16" fmla="*/ 1324891 w 300"/>
                <a:gd name="T17" fmla="*/ 0 h 433"/>
                <a:gd name="T18" fmla="*/ 1800801 w 300"/>
                <a:gd name="T19" fmla="*/ 0 h 433"/>
                <a:gd name="T20" fmla="*/ 709459 w 300"/>
                <a:gd name="T21" fmla="*/ 2638796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Freeform 12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1469789 w 293"/>
                <a:gd name="T1" fmla="*/ 2523744 h 411"/>
                <a:gd name="T2" fmla="*/ 1452693 w 293"/>
                <a:gd name="T3" fmla="*/ 2207346 h 411"/>
                <a:gd name="T4" fmla="*/ 767373 w 293"/>
                <a:gd name="T5" fmla="*/ 2562863 h 411"/>
                <a:gd name="T6" fmla="*/ 0 w 293"/>
                <a:gd name="T7" fmla="*/ 1581573 h 411"/>
                <a:gd name="T8" fmla="*/ 863888 w 293"/>
                <a:gd name="T9" fmla="*/ 553484 h 411"/>
                <a:gd name="T10" fmla="*/ 1424631 w 293"/>
                <a:gd name="T11" fmla="*/ 786530 h 411"/>
                <a:gd name="T12" fmla="*/ 1421771 w 293"/>
                <a:gd name="T13" fmla="*/ 553484 h 411"/>
                <a:gd name="T14" fmla="*/ 1421771 w 293"/>
                <a:gd name="T15" fmla="*/ 0 h 411"/>
                <a:gd name="T16" fmla="*/ 1924102 w 293"/>
                <a:gd name="T17" fmla="*/ 0 h 411"/>
                <a:gd name="T18" fmla="*/ 1924102 w 293"/>
                <a:gd name="T19" fmla="*/ 2172973 h 411"/>
                <a:gd name="T20" fmla="*/ 1931786 w 293"/>
                <a:gd name="T21" fmla="*/ 2301582 h 411"/>
                <a:gd name="T22" fmla="*/ 1951153 w 293"/>
                <a:gd name="T23" fmla="*/ 2523744 h 411"/>
                <a:gd name="T24" fmla="*/ 1469789 w 293"/>
                <a:gd name="T25" fmla="*/ 2523744 h 411"/>
                <a:gd name="T26" fmla="*/ 1407096 w 293"/>
                <a:gd name="T27" fmla="*/ 1255189 h 411"/>
                <a:gd name="T28" fmla="*/ 976657 w 293"/>
                <a:gd name="T29" fmla="*/ 923951 h 411"/>
                <a:gd name="T30" fmla="*/ 508093 w 293"/>
                <a:gd name="T31" fmla="*/ 1553934 h 411"/>
                <a:gd name="T32" fmla="*/ 887050 w 293"/>
                <a:gd name="T33" fmla="*/ 2161664 h 411"/>
                <a:gd name="T34" fmla="*/ 1300230 w 293"/>
                <a:gd name="T35" fmla="*/ 1946327 h 411"/>
                <a:gd name="T36" fmla="*/ 1440237 w 293"/>
                <a:gd name="T37" fmla="*/ 1502160 h 411"/>
                <a:gd name="T38" fmla="*/ 1407096 w 293"/>
                <a:gd name="T39" fmla="*/ 125518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Freeform 13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1869528 w 336"/>
                <a:gd name="T1" fmla="*/ 700218 h 414"/>
                <a:gd name="T2" fmla="*/ 1275167 w 336"/>
                <a:gd name="T3" fmla="*/ 408370 h 414"/>
                <a:gd name="T4" fmla="*/ 538068 w 336"/>
                <a:gd name="T5" fmla="*/ 1284555 h 414"/>
                <a:gd name="T6" fmla="*/ 1262318 w 336"/>
                <a:gd name="T7" fmla="*/ 2177450 h 414"/>
                <a:gd name="T8" fmla="*/ 1677926 w 336"/>
                <a:gd name="T9" fmla="*/ 2076543 h 414"/>
                <a:gd name="T10" fmla="*/ 1677926 w 336"/>
                <a:gd name="T11" fmla="*/ 1580900 h 414"/>
                <a:gd name="T12" fmla="*/ 1677926 w 336"/>
                <a:gd name="T13" fmla="*/ 1345529 h 414"/>
                <a:gd name="T14" fmla="*/ 2131026 w 336"/>
                <a:gd name="T15" fmla="*/ 1345529 h 414"/>
                <a:gd name="T16" fmla="*/ 2131026 w 336"/>
                <a:gd name="T17" fmla="*/ 2323383 h 414"/>
                <a:gd name="T18" fmla="*/ 1205977 w 336"/>
                <a:gd name="T19" fmla="*/ 2579837 h 414"/>
                <a:gd name="T20" fmla="*/ 0 w 336"/>
                <a:gd name="T21" fmla="*/ 1293136 h 414"/>
                <a:gd name="T22" fmla="*/ 1223478 w 336"/>
                <a:gd name="T23" fmla="*/ 0 h 414"/>
                <a:gd name="T24" fmla="*/ 2148069 w 336"/>
                <a:gd name="T25" fmla="*/ 400603 h 414"/>
                <a:gd name="T26" fmla="*/ 1869528 w 336"/>
                <a:gd name="T27" fmla="*/ 700218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Freeform 14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1265195 w 271"/>
                <a:gd name="T1" fmla="*/ 1992116 h 315"/>
                <a:gd name="T2" fmla="*/ 1251582 w 271"/>
                <a:gd name="T3" fmla="*/ 1796915 h 315"/>
                <a:gd name="T4" fmla="*/ 1251582 w 271"/>
                <a:gd name="T5" fmla="*/ 1706784 h 315"/>
                <a:gd name="T6" fmla="*/ 579157 w 271"/>
                <a:gd name="T7" fmla="*/ 2041792 h 315"/>
                <a:gd name="T8" fmla="*/ 0 w 271"/>
                <a:gd name="T9" fmla="*/ 1438028 h 315"/>
                <a:gd name="T10" fmla="*/ 0 w 271"/>
                <a:gd name="T11" fmla="*/ 0 h 315"/>
                <a:gd name="T12" fmla="*/ 490589 w 271"/>
                <a:gd name="T13" fmla="*/ 0 h 315"/>
                <a:gd name="T14" fmla="*/ 490589 w 271"/>
                <a:gd name="T15" fmla="*/ 1297530 h 315"/>
                <a:gd name="T16" fmla="*/ 714999 w 271"/>
                <a:gd name="T17" fmla="*/ 1607087 h 315"/>
                <a:gd name="T18" fmla="*/ 1225924 w 271"/>
                <a:gd name="T19" fmla="*/ 1008512 h 315"/>
                <a:gd name="T20" fmla="*/ 1225924 w 271"/>
                <a:gd name="T21" fmla="*/ 0 h 315"/>
                <a:gd name="T22" fmla="*/ 1713338 w 271"/>
                <a:gd name="T23" fmla="*/ 0 h 315"/>
                <a:gd name="T24" fmla="*/ 1713338 w 271"/>
                <a:gd name="T25" fmla="*/ 1599162 h 315"/>
                <a:gd name="T26" fmla="*/ 1718375 w 271"/>
                <a:gd name="T27" fmla="*/ 1771064 h 315"/>
                <a:gd name="T28" fmla="*/ 1736996 w 271"/>
                <a:gd name="T29" fmla="*/ 1992116 h 315"/>
                <a:gd name="T30" fmla="*/ 1265195 w 271"/>
                <a:gd name="T31" fmla="*/ 1992116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Freeform 15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Rectangle 16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6" name="Freeform 17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741243 w 239"/>
                <a:gd name="T1" fmla="*/ 2121194 h 323"/>
                <a:gd name="T2" fmla="*/ 0 w 239"/>
                <a:gd name="T3" fmla="*/ 1913808 h 323"/>
                <a:gd name="T4" fmla="*/ 152877 w 239"/>
                <a:gd name="T5" fmla="*/ 1542597 h 323"/>
                <a:gd name="T6" fmla="*/ 715133 w 239"/>
                <a:gd name="T7" fmla="*/ 1738385 h 323"/>
                <a:gd name="T8" fmla="*/ 1031434 w 239"/>
                <a:gd name="T9" fmla="*/ 1505557 h 323"/>
                <a:gd name="T10" fmla="*/ 715133 w 239"/>
                <a:gd name="T11" fmla="*/ 1255532 h 323"/>
                <a:gd name="T12" fmla="*/ 320947 w 239"/>
                <a:gd name="T13" fmla="*/ 1150713 h 323"/>
                <a:gd name="T14" fmla="*/ 82211 w 239"/>
                <a:gd name="T15" fmla="*/ 675086 h 323"/>
                <a:gd name="T16" fmla="*/ 844611 w 239"/>
                <a:gd name="T17" fmla="*/ 0 h 323"/>
                <a:gd name="T18" fmla="*/ 1514476 w 239"/>
                <a:gd name="T19" fmla="*/ 170615 h 323"/>
                <a:gd name="T20" fmla="*/ 1388530 w 239"/>
                <a:gd name="T21" fmla="*/ 561262 h 323"/>
                <a:gd name="T22" fmla="*/ 864866 w 239"/>
                <a:gd name="T23" fmla="*/ 390079 h 323"/>
                <a:gd name="T24" fmla="*/ 562702 w 239"/>
                <a:gd name="T25" fmla="*/ 622076 h 323"/>
                <a:gd name="T26" fmla="*/ 647634 w 239"/>
                <a:gd name="T27" fmla="*/ 775354 h 323"/>
                <a:gd name="T28" fmla="*/ 750843 w 239"/>
                <a:gd name="T29" fmla="*/ 807589 h 323"/>
                <a:gd name="T30" fmla="*/ 878940 w 239"/>
                <a:gd name="T31" fmla="*/ 830486 h 323"/>
                <a:gd name="T32" fmla="*/ 1514476 w 239"/>
                <a:gd name="T33" fmla="*/ 1427621 h 323"/>
                <a:gd name="T34" fmla="*/ 741243 w 239"/>
                <a:gd name="T35" fmla="*/ 2121194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4134" y="2230208"/>
            <a:ext cx="7395221" cy="770399"/>
          </a:xfrm>
        </p:spPr>
        <p:txBody>
          <a:bodyPr/>
          <a:lstStyle>
            <a:lvl1pPr>
              <a:defRPr sz="5300"/>
            </a:lvl1pPr>
          </a:lstStyle>
          <a:p>
            <a:pPr lvl="0"/>
            <a:r>
              <a:rPr lang="en-GB" noProof="0" smtClean="0"/>
              <a:t>Click to edit Master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251" y="6232317"/>
            <a:ext cx="5229564" cy="338554"/>
          </a:xfrm>
          <a:solidFill>
            <a:srgbClr val="FF0000"/>
          </a:solidFill>
        </p:spPr>
        <p:txBody>
          <a:bodyPr wrap="none" lIns="36000" rIns="36000" anchor="ctr">
            <a:spAutoFit/>
          </a:bodyPr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76251" y="4076701"/>
            <a:ext cx="2258483" cy="360363"/>
          </a:xfrm>
          <a:prstGeom prst="rect">
            <a:avLst/>
          </a:prstGeom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defRPr sz="2400">
                <a:solidFill>
                  <a:srgbClr val="BBB1A5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5139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5259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734276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1" y="1341438"/>
            <a:ext cx="5524500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341438"/>
            <a:ext cx="5526616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5629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1" y="1341438"/>
            <a:ext cx="5524500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341438"/>
            <a:ext cx="5526616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7082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613"/>
            <a:ext cx="4681337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0282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867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588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21750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360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053988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015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354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35341" y="266700"/>
            <a:ext cx="377402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251" y="266700"/>
            <a:ext cx="8238067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6466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1" y="1341438"/>
            <a:ext cx="5524500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3951" y="1341438"/>
            <a:ext cx="5526616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7268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76251" y="1125538"/>
            <a:ext cx="11243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6"/>
          <p:cNvGrpSpPr>
            <a:grpSpLocks noChangeAspect="1"/>
          </p:cNvGrpSpPr>
          <p:nvPr/>
        </p:nvGrpSpPr>
        <p:grpSpPr bwMode="auto">
          <a:xfrm>
            <a:off x="10617200" y="369889"/>
            <a:ext cx="1083733" cy="503237"/>
            <a:chOff x="1610" y="2840"/>
            <a:chExt cx="2130" cy="1318"/>
          </a:xfrm>
        </p:grpSpPr>
        <p:sp>
          <p:nvSpPr>
            <p:cNvPr id="6" name="Freeform 7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3907599 w 634"/>
                <a:gd name="T1" fmla="*/ 2405670 h 532"/>
                <a:gd name="T2" fmla="*/ 3844998 w 634"/>
                <a:gd name="T3" fmla="*/ 2488640 h 532"/>
                <a:gd name="T4" fmla="*/ 3671459 w 634"/>
                <a:gd name="T5" fmla="*/ 2588105 h 532"/>
                <a:gd name="T6" fmla="*/ 3257602 w 634"/>
                <a:gd name="T7" fmla="*/ 2644539 h 532"/>
                <a:gd name="T8" fmla="*/ 3063662 w 634"/>
                <a:gd name="T9" fmla="*/ 2555227 h 532"/>
                <a:gd name="T10" fmla="*/ 2425308 w 634"/>
                <a:gd name="T11" fmla="*/ 2530831 h 532"/>
                <a:gd name="T12" fmla="*/ 2556983 w 634"/>
                <a:gd name="T13" fmla="*/ 3272745 h 532"/>
                <a:gd name="T14" fmla="*/ 2881945 w 634"/>
                <a:gd name="T15" fmla="*/ 3261559 h 532"/>
                <a:gd name="T16" fmla="*/ 2958393 w 634"/>
                <a:gd name="T17" fmla="*/ 3430576 h 532"/>
                <a:gd name="T18" fmla="*/ 2339892 w 634"/>
                <a:gd name="T19" fmla="*/ 3468646 h 532"/>
                <a:gd name="T20" fmla="*/ 2167216 w 634"/>
                <a:gd name="T21" fmla="*/ 3159875 h 532"/>
                <a:gd name="T22" fmla="*/ 2042114 w 634"/>
                <a:gd name="T23" fmla="*/ 2796118 h 532"/>
                <a:gd name="T24" fmla="*/ 1614313 w 634"/>
                <a:gd name="T25" fmla="*/ 3085040 h 532"/>
                <a:gd name="T26" fmla="*/ 1245095 w 634"/>
                <a:gd name="T27" fmla="*/ 3255593 h 532"/>
                <a:gd name="T28" fmla="*/ 1480131 w 634"/>
                <a:gd name="T29" fmla="*/ 3255593 h 532"/>
                <a:gd name="T30" fmla="*/ 1573563 w 634"/>
                <a:gd name="T31" fmla="*/ 3362608 h 532"/>
                <a:gd name="T32" fmla="*/ 1549153 w 634"/>
                <a:gd name="T33" fmla="*/ 3468646 h 532"/>
                <a:gd name="T34" fmla="*/ 1016032 w 634"/>
                <a:gd name="T35" fmla="*/ 3199745 h 532"/>
                <a:gd name="T36" fmla="*/ 995070 w 634"/>
                <a:gd name="T37" fmla="*/ 2986390 h 532"/>
                <a:gd name="T38" fmla="*/ 1501809 w 634"/>
                <a:gd name="T39" fmla="*/ 2450050 h 532"/>
                <a:gd name="T40" fmla="*/ 701768 w 634"/>
                <a:gd name="T41" fmla="*/ 1183596 h 532"/>
                <a:gd name="T42" fmla="*/ 1784393 w 634"/>
                <a:gd name="T43" fmla="*/ 568240 h 532"/>
                <a:gd name="T44" fmla="*/ 1911324 w 634"/>
                <a:gd name="T45" fmla="*/ 1625417 h 532"/>
                <a:gd name="T46" fmla="*/ 1667328 w 634"/>
                <a:gd name="T47" fmla="*/ 1782861 h 532"/>
                <a:gd name="T48" fmla="*/ 964068 w 634"/>
                <a:gd name="T49" fmla="*/ 1346201 h 532"/>
                <a:gd name="T50" fmla="*/ 1448655 w 634"/>
                <a:gd name="T51" fmla="*/ 2245264 h 532"/>
                <a:gd name="T52" fmla="*/ 2275978 w 634"/>
                <a:gd name="T53" fmla="*/ 1896666 h 532"/>
                <a:gd name="T54" fmla="*/ 2062177 w 634"/>
                <a:gd name="T55" fmla="*/ 1746024 h 532"/>
                <a:gd name="T56" fmla="*/ 2214738 w 634"/>
                <a:gd name="T57" fmla="*/ 1218031 h 532"/>
                <a:gd name="T58" fmla="*/ 2129376 w 634"/>
                <a:gd name="T59" fmla="*/ 885334 h 532"/>
                <a:gd name="T60" fmla="*/ 2765734 w 634"/>
                <a:gd name="T61" fmla="*/ 712370 h 532"/>
                <a:gd name="T62" fmla="*/ 3216233 w 634"/>
                <a:gd name="T63" fmla="*/ 866650 h 532"/>
                <a:gd name="T64" fmla="*/ 3367648 w 634"/>
                <a:gd name="T65" fmla="*/ 1186547 h 532"/>
                <a:gd name="T66" fmla="*/ 3085380 w 634"/>
                <a:gd name="T67" fmla="*/ 1192338 h 532"/>
                <a:gd name="T68" fmla="*/ 3416180 w 634"/>
                <a:gd name="T69" fmla="*/ 1270407 h 532"/>
                <a:gd name="T70" fmla="*/ 3134232 w 634"/>
                <a:gd name="T71" fmla="*/ 1259002 h 532"/>
                <a:gd name="T72" fmla="*/ 3303596 w 634"/>
                <a:gd name="T73" fmla="*/ 1346201 h 532"/>
                <a:gd name="T74" fmla="*/ 3247770 w 634"/>
                <a:gd name="T75" fmla="*/ 1556681 h 532"/>
                <a:gd name="T76" fmla="*/ 3383708 w 634"/>
                <a:gd name="T77" fmla="*/ 1781392 h 532"/>
                <a:gd name="T78" fmla="*/ 3592669 w 634"/>
                <a:gd name="T79" fmla="*/ 1554287 h 532"/>
                <a:gd name="T80" fmla="*/ 3802372 w 634"/>
                <a:gd name="T81" fmla="*/ 1376340 h 532"/>
                <a:gd name="T82" fmla="*/ 3946167 w 634"/>
                <a:gd name="T83" fmla="*/ 1497890 h 532"/>
                <a:gd name="T84" fmla="*/ 3951613 w 634"/>
                <a:gd name="T85" fmla="*/ 1746024 h 532"/>
                <a:gd name="T86" fmla="*/ 3708082 w 634"/>
                <a:gd name="T87" fmla="*/ 1900772 h 532"/>
                <a:gd name="T88" fmla="*/ 3723233 w 634"/>
                <a:gd name="T89" fmla="*/ 2059754 h 532"/>
                <a:gd name="T90" fmla="*/ 3284079 w 634"/>
                <a:gd name="T91" fmla="*/ 2148111 h 532"/>
                <a:gd name="T92" fmla="*/ 3836946 w 634"/>
                <a:gd name="T93" fmla="*/ 2203559 h 532"/>
                <a:gd name="T94" fmla="*/ 767176 w 634"/>
                <a:gd name="T95" fmla="*/ 557615 h 532"/>
                <a:gd name="T96" fmla="*/ 1091195 w 634"/>
                <a:gd name="T97" fmla="*/ 224804 h 532"/>
                <a:gd name="T98" fmla="*/ 3116624 w 634"/>
                <a:gd name="T99" fmla="*/ 916816 h 532"/>
                <a:gd name="T100" fmla="*/ 3106498 w 634"/>
                <a:gd name="T101" fmla="*/ 978848 h 532"/>
                <a:gd name="T102" fmla="*/ 3424099 w 634"/>
                <a:gd name="T103" fmla="*/ 1020674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Freeform 8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1882867 w 322"/>
                <a:gd name="T1" fmla="*/ 730520 h 409"/>
                <a:gd name="T2" fmla="*/ 1278598 w 322"/>
                <a:gd name="T3" fmla="*/ 438287 h 409"/>
                <a:gd name="T4" fmla="*/ 572860 w 322"/>
                <a:gd name="T5" fmla="*/ 1341368 h 409"/>
                <a:gd name="T6" fmla="*/ 1238859 w 322"/>
                <a:gd name="T7" fmla="*/ 2213461 h 409"/>
                <a:gd name="T8" fmla="*/ 1855925 w 322"/>
                <a:gd name="T9" fmla="*/ 1908311 h 409"/>
                <a:gd name="T10" fmla="*/ 2153953 w 322"/>
                <a:gd name="T11" fmla="*/ 2213461 h 409"/>
                <a:gd name="T12" fmla="*/ 1166350 w 322"/>
                <a:gd name="T13" fmla="*/ 2654649 h 409"/>
                <a:gd name="T14" fmla="*/ 0 w 322"/>
                <a:gd name="T15" fmla="*/ 1331853 h 409"/>
                <a:gd name="T16" fmla="*/ 1264657 w 322"/>
                <a:gd name="T17" fmla="*/ 0 h 409"/>
                <a:gd name="T18" fmla="*/ 2179003 w 322"/>
                <a:gd name="T19" fmla="*/ 406928 h 409"/>
                <a:gd name="T20" fmla="*/ 1882867 w 322"/>
                <a:gd name="T21" fmla="*/ 730520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Freeform 9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Freeform 10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838911 w 201"/>
                <a:gd name="T1" fmla="*/ 2594401 h 407"/>
                <a:gd name="T2" fmla="*/ 270678 w 201"/>
                <a:gd name="T3" fmla="*/ 2085536 h 407"/>
                <a:gd name="T4" fmla="*/ 270678 w 201"/>
                <a:gd name="T5" fmla="*/ 993420 h 407"/>
                <a:gd name="T6" fmla="*/ 0 w 201"/>
                <a:gd name="T7" fmla="*/ 993420 h 407"/>
                <a:gd name="T8" fmla="*/ 0 w 201"/>
                <a:gd name="T9" fmla="*/ 615887 h 407"/>
                <a:gd name="T10" fmla="*/ 283919 w 201"/>
                <a:gd name="T11" fmla="*/ 615887 h 407"/>
                <a:gd name="T12" fmla="*/ 292278 w 201"/>
                <a:gd name="T13" fmla="*/ 94882 h 407"/>
                <a:gd name="T14" fmla="*/ 800460 w 201"/>
                <a:gd name="T15" fmla="*/ 0 h 407"/>
                <a:gd name="T16" fmla="*/ 800460 w 201"/>
                <a:gd name="T17" fmla="*/ 615887 h 407"/>
                <a:gd name="T18" fmla="*/ 1225314 w 201"/>
                <a:gd name="T19" fmla="*/ 615887 h 407"/>
                <a:gd name="T20" fmla="*/ 1225314 w 201"/>
                <a:gd name="T21" fmla="*/ 993420 h 407"/>
                <a:gd name="T22" fmla="*/ 800460 w 201"/>
                <a:gd name="T23" fmla="*/ 993420 h 407"/>
                <a:gd name="T24" fmla="*/ 800460 w 201"/>
                <a:gd name="T25" fmla="*/ 1919943 h 407"/>
                <a:gd name="T26" fmla="*/ 801568 w 201"/>
                <a:gd name="T27" fmla="*/ 2085536 h 407"/>
                <a:gd name="T28" fmla="*/ 982414 w 201"/>
                <a:gd name="T29" fmla="*/ 2198547 h 407"/>
                <a:gd name="T30" fmla="*/ 1278304 w 201"/>
                <a:gd name="T31" fmla="*/ 2075668 h 407"/>
                <a:gd name="T32" fmla="*/ 1408997 w 201"/>
                <a:gd name="T33" fmla="*/ 2408221 h 407"/>
                <a:gd name="T34" fmla="*/ 838911 w 201"/>
                <a:gd name="T35" fmla="*/ 2594401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Freeform 11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709459 w 300"/>
                <a:gd name="T1" fmla="*/ 2638796 h 433"/>
                <a:gd name="T2" fmla="*/ 250998 w 300"/>
                <a:gd name="T3" fmla="*/ 2638796 h 433"/>
                <a:gd name="T4" fmla="*/ 610453 w 300"/>
                <a:gd name="T5" fmla="*/ 1821573 h 433"/>
                <a:gd name="T6" fmla="*/ 0 w 300"/>
                <a:gd name="T7" fmla="*/ 0 h 433"/>
                <a:gd name="T8" fmla="*/ 493477 w 300"/>
                <a:gd name="T9" fmla="*/ 0 h 433"/>
                <a:gd name="T10" fmla="*/ 770272 w 300"/>
                <a:gd name="T11" fmla="*/ 1028788 h 433"/>
                <a:gd name="T12" fmla="*/ 836893 w 300"/>
                <a:gd name="T13" fmla="*/ 1283171 h 433"/>
                <a:gd name="T14" fmla="*/ 909018 w 300"/>
                <a:gd name="T15" fmla="*/ 1097872 h 433"/>
                <a:gd name="T16" fmla="*/ 1324891 w 300"/>
                <a:gd name="T17" fmla="*/ 0 h 433"/>
                <a:gd name="T18" fmla="*/ 1800801 w 300"/>
                <a:gd name="T19" fmla="*/ 0 h 433"/>
                <a:gd name="T20" fmla="*/ 709459 w 300"/>
                <a:gd name="T21" fmla="*/ 2638796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Freeform 12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1469789 w 293"/>
                <a:gd name="T1" fmla="*/ 2523744 h 411"/>
                <a:gd name="T2" fmla="*/ 1452693 w 293"/>
                <a:gd name="T3" fmla="*/ 2207346 h 411"/>
                <a:gd name="T4" fmla="*/ 767373 w 293"/>
                <a:gd name="T5" fmla="*/ 2562863 h 411"/>
                <a:gd name="T6" fmla="*/ 0 w 293"/>
                <a:gd name="T7" fmla="*/ 1581573 h 411"/>
                <a:gd name="T8" fmla="*/ 863888 w 293"/>
                <a:gd name="T9" fmla="*/ 553484 h 411"/>
                <a:gd name="T10" fmla="*/ 1424631 w 293"/>
                <a:gd name="T11" fmla="*/ 786530 h 411"/>
                <a:gd name="T12" fmla="*/ 1421771 w 293"/>
                <a:gd name="T13" fmla="*/ 553484 h 411"/>
                <a:gd name="T14" fmla="*/ 1421771 w 293"/>
                <a:gd name="T15" fmla="*/ 0 h 411"/>
                <a:gd name="T16" fmla="*/ 1924102 w 293"/>
                <a:gd name="T17" fmla="*/ 0 h 411"/>
                <a:gd name="T18" fmla="*/ 1924102 w 293"/>
                <a:gd name="T19" fmla="*/ 2172973 h 411"/>
                <a:gd name="T20" fmla="*/ 1931786 w 293"/>
                <a:gd name="T21" fmla="*/ 2301582 h 411"/>
                <a:gd name="T22" fmla="*/ 1951153 w 293"/>
                <a:gd name="T23" fmla="*/ 2523744 h 411"/>
                <a:gd name="T24" fmla="*/ 1469789 w 293"/>
                <a:gd name="T25" fmla="*/ 2523744 h 411"/>
                <a:gd name="T26" fmla="*/ 1407096 w 293"/>
                <a:gd name="T27" fmla="*/ 1255189 h 411"/>
                <a:gd name="T28" fmla="*/ 976657 w 293"/>
                <a:gd name="T29" fmla="*/ 923951 h 411"/>
                <a:gd name="T30" fmla="*/ 508093 w 293"/>
                <a:gd name="T31" fmla="*/ 1553934 h 411"/>
                <a:gd name="T32" fmla="*/ 887050 w 293"/>
                <a:gd name="T33" fmla="*/ 2161664 h 411"/>
                <a:gd name="T34" fmla="*/ 1300230 w 293"/>
                <a:gd name="T35" fmla="*/ 1946327 h 411"/>
                <a:gd name="T36" fmla="*/ 1440237 w 293"/>
                <a:gd name="T37" fmla="*/ 1502160 h 411"/>
                <a:gd name="T38" fmla="*/ 1407096 w 293"/>
                <a:gd name="T39" fmla="*/ 125518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Freeform 13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1869528 w 336"/>
                <a:gd name="T1" fmla="*/ 700218 h 414"/>
                <a:gd name="T2" fmla="*/ 1275167 w 336"/>
                <a:gd name="T3" fmla="*/ 408370 h 414"/>
                <a:gd name="T4" fmla="*/ 538068 w 336"/>
                <a:gd name="T5" fmla="*/ 1284555 h 414"/>
                <a:gd name="T6" fmla="*/ 1262318 w 336"/>
                <a:gd name="T7" fmla="*/ 2177450 h 414"/>
                <a:gd name="T8" fmla="*/ 1677926 w 336"/>
                <a:gd name="T9" fmla="*/ 2076543 h 414"/>
                <a:gd name="T10" fmla="*/ 1677926 w 336"/>
                <a:gd name="T11" fmla="*/ 1580900 h 414"/>
                <a:gd name="T12" fmla="*/ 1677926 w 336"/>
                <a:gd name="T13" fmla="*/ 1345529 h 414"/>
                <a:gd name="T14" fmla="*/ 2131026 w 336"/>
                <a:gd name="T15" fmla="*/ 1345529 h 414"/>
                <a:gd name="T16" fmla="*/ 2131026 w 336"/>
                <a:gd name="T17" fmla="*/ 2323383 h 414"/>
                <a:gd name="T18" fmla="*/ 1205977 w 336"/>
                <a:gd name="T19" fmla="*/ 2579837 h 414"/>
                <a:gd name="T20" fmla="*/ 0 w 336"/>
                <a:gd name="T21" fmla="*/ 1293136 h 414"/>
                <a:gd name="T22" fmla="*/ 1223478 w 336"/>
                <a:gd name="T23" fmla="*/ 0 h 414"/>
                <a:gd name="T24" fmla="*/ 2148069 w 336"/>
                <a:gd name="T25" fmla="*/ 400603 h 414"/>
                <a:gd name="T26" fmla="*/ 1869528 w 336"/>
                <a:gd name="T27" fmla="*/ 700218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Freeform 14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1265195 w 271"/>
                <a:gd name="T1" fmla="*/ 1992116 h 315"/>
                <a:gd name="T2" fmla="*/ 1251582 w 271"/>
                <a:gd name="T3" fmla="*/ 1796915 h 315"/>
                <a:gd name="T4" fmla="*/ 1251582 w 271"/>
                <a:gd name="T5" fmla="*/ 1706784 h 315"/>
                <a:gd name="T6" fmla="*/ 579157 w 271"/>
                <a:gd name="T7" fmla="*/ 2041792 h 315"/>
                <a:gd name="T8" fmla="*/ 0 w 271"/>
                <a:gd name="T9" fmla="*/ 1438028 h 315"/>
                <a:gd name="T10" fmla="*/ 0 w 271"/>
                <a:gd name="T11" fmla="*/ 0 h 315"/>
                <a:gd name="T12" fmla="*/ 490589 w 271"/>
                <a:gd name="T13" fmla="*/ 0 h 315"/>
                <a:gd name="T14" fmla="*/ 490589 w 271"/>
                <a:gd name="T15" fmla="*/ 1297530 h 315"/>
                <a:gd name="T16" fmla="*/ 714999 w 271"/>
                <a:gd name="T17" fmla="*/ 1607087 h 315"/>
                <a:gd name="T18" fmla="*/ 1225924 w 271"/>
                <a:gd name="T19" fmla="*/ 1008512 h 315"/>
                <a:gd name="T20" fmla="*/ 1225924 w 271"/>
                <a:gd name="T21" fmla="*/ 0 h 315"/>
                <a:gd name="T22" fmla="*/ 1713338 w 271"/>
                <a:gd name="T23" fmla="*/ 0 h 315"/>
                <a:gd name="T24" fmla="*/ 1713338 w 271"/>
                <a:gd name="T25" fmla="*/ 1599162 h 315"/>
                <a:gd name="T26" fmla="*/ 1718375 w 271"/>
                <a:gd name="T27" fmla="*/ 1771064 h 315"/>
                <a:gd name="T28" fmla="*/ 1736996 w 271"/>
                <a:gd name="T29" fmla="*/ 1992116 h 315"/>
                <a:gd name="T30" fmla="*/ 1265195 w 271"/>
                <a:gd name="T31" fmla="*/ 1992116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Freeform 15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Rectangle 16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6" name="Freeform 17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741243 w 239"/>
                <a:gd name="T1" fmla="*/ 2121194 h 323"/>
                <a:gd name="T2" fmla="*/ 0 w 239"/>
                <a:gd name="T3" fmla="*/ 1913808 h 323"/>
                <a:gd name="T4" fmla="*/ 152877 w 239"/>
                <a:gd name="T5" fmla="*/ 1542597 h 323"/>
                <a:gd name="T6" fmla="*/ 715133 w 239"/>
                <a:gd name="T7" fmla="*/ 1738385 h 323"/>
                <a:gd name="T8" fmla="*/ 1031434 w 239"/>
                <a:gd name="T9" fmla="*/ 1505557 h 323"/>
                <a:gd name="T10" fmla="*/ 715133 w 239"/>
                <a:gd name="T11" fmla="*/ 1255532 h 323"/>
                <a:gd name="T12" fmla="*/ 320947 w 239"/>
                <a:gd name="T13" fmla="*/ 1150713 h 323"/>
                <a:gd name="T14" fmla="*/ 82211 w 239"/>
                <a:gd name="T15" fmla="*/ 675086 h 323"/>
                <a:gd name="T16" fmla="*/ 844611 w 239"/>
                <a:gd name="T17" fmla="*/ 0 h 323"/>
                <a:gd name="T18" fmla="*/ 1514476 w 239"/>
                <a:gd name="T19" fmla="*/ 170615 h 323"/>
                <a:gd name="T20" fmla="*/ 1388530 w 239"/>
                <a:gd name="T21" fmla="*/ 561262 h 323"/>
                <a:gd name="T22" fmla="*/ 864866 w 239"/>
                <a:gd name="T23" fmla="*/ 390079 h 323"/>
                <a:gd name="T24" fmla="*/ 562702 w 239"/>
                <a:gd name="T25" fmla="*/ 622076 h 323"/>
                <a:gd name="T26" fmla="*/ 647634 w 239"/>
                <a:gd name="T27" fmla="*/ 775354 h 323"/>
                <a:gd name="T28" fmla="*/ 750843 w 239"/>
                <a:gd name="T29" fmla="*/ 807589 h 323"/>
                <a:gd name="T30" fmla="*/ 878940 w 239"/>
                <a:gd name="T31" fmla="*/ 830486 h 323"/>
                <a:gd name="T32" fmla="*/ 1514476 w 239"/>
                <a:gd name="T33" fmla="*/ 1427621 h 323"/>
                <a:gd name="T34" fmla="*/ 741243 w 239"/>
                <a:gd name="T35" fmla="*/ 2121194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4134" y="2230208"/>
            <a:ext cx="7395221" cy="770399"/>
          </a:xfrm>
        </p:spPr>
        <p:txBody>
          <a:bodyPr/>
          <a:lstStyle>
            <a:lvl1pPr>
              <a:defRPr sz="5300"/>
            </a:lvl1pPr>
          </a:lstStyle>
          <a:p>
            <a:pPr lvl="0"/>
            <a:r>
              <a:rPr lang="en-GB" noProof="0" smtClean="0"/>
              <a:t>Click to edit Master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251" y="6232317"/>
            <a:ext cx="5229564" cy="338554"/>
          </a:xfrm>
          <a:solidFill>
            <a:srgbClr val="FF0000"/>
          </a:solidFill>
        </p:spPr>
        <p:txBody>
          <a:bodyPr wrap="none" lIns="36000" rIns="36000" anchor="ctr">
            <a:spAutoFit/>
          </a:bodyPr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76251" y="4076701"/>
            <a:ext cx="2258483" cy="360363"/>
          </a:xfrm>
          <a:prstGeom prst="rect">
            <a:avLst/>
          </a:prstGeom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defRPr sz="2400">
                <a:solidFill>
                  <a:srgbClr val="BBB1A5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8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613"/>
            <a:ext cx="4681337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631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08265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734276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56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1" y="1341438"/>
            <a:ext cx="5524500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341438"/>
            <a:ext cx="5526616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2927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613"/>
            <a:ext cx="4681337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634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93641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8013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21750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5339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053988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668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4160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35341" y="266700"/>
            <a:ext cx="377402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251" y="266700"/>
            <a:ext cx="8238067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5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17167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1" y="265244"/>
            <a:ext cx="4681337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1" y="1341438"/>
            <a:ext cx="5524500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3951" y="1341438"/>
            <a:ext cx="5526616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58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06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21750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48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053988"/>
            <a:ext cx="4259747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71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6251" y="265244"/>
            <a:ext cx="3818921" cy="3410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000" tIns="3600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1" y="1341438"/>
            <a:ext cx="11254316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1" y="6456363"/>
            <a:ext cx="3860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b="1">
                <a:solidFill>
                  <a:srgbClr val="BBB1A5"/>
                </a:solidFill>
                <a:latin typeface="Arial" charset="0"/>
                <a:cs typeface="Arial" charset="0"/>
              </a:defRPr>
            </a:lvl1pPr>
          </a:lstStyle>
          <a:p>
            <a:endParaRPr lang="en-GB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476251" y="1125538"/>
            <a:ext cx="11243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grpSp>
        <p:nvGrpSpPr>
          <p:cNvPr id="1030" name="Group 10"/>
          <p:cNvGrpSpPr>
            <a:grpSpLocks noChangeAspect="1"/>
          </p:cNvGrpSpPr>
          <p:nvPr/>
        </p:nvGrpSpPr>
        <p:grpSpPr bwMode="auto">
          <a:xfrm>
            <a:off x="10617200" y="369889"/>
            <a:ext cx="1083733" cy="503237"/>
            <a:chOff x="1610" y="2840"/>
            <a:chExt cx="2130" cy="1318"/>
          </a:xfrm>
        </p:grpSpPr>
        <p:sp>
          <p:nvSpPr>
            <p:cNvPr id="2" name="Freeform 11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3"/>
            </a:xfrm>
            <a:custGeom>
              <a:avLst/>
              <a:gdLst>
                <a:gd name="T0" fmla="*/ 3534 w 634"/>
                <a:gd name="T1" fmla="*/ 2139 h 532"/>
                <a:gd name="T2" fmla="*/ 3478 w 634"/>
                <a:gd name="T3" fmla="*/ 2213 h 532"/>
                <a:gd name="T4" fmla="*/ 3320 w 634"/>
                <a:gd name="T5" fmla="*/ 2301 h 532"/>
                <a:gd name="T6" fmla="*/ 2946 w 634"/>
                <a:gd name="T7" fmla="*/ 2351 h 532"/>
                <a:gd name="T8" fmla="*/ 2771 w 634"/>
                <a:gd name="T9" fmla="*/ 2272 h 532"/>
                <a:gd name="T10" fmla="*/ 2193 w 634"/>
                <a:gd name="T11" fmla="*/ 2250 h 532"/>
                <a:gd name="T12" fmla="*/ 2313 w 634"/>
                <a:gd name="T13" fmla="*/ 2910 h 532"/>
                <a:gd name="T14" fmla="*/ 2606 w 634"/>
                <a:gd name="T15" fmla="*/ 2900 h 532"/>
                <a:gd name="T16" fmla="*/ 2676 w 634"/>
                <a:gd name="T17" fmla="*/ 3050 h 532"/>
                <a:gd name="T18" fmla="*/ 2116 w 634"/>
                <a:gd name="T19" fmla="*/ 3084 h 532"/>
                <a:gd name="T20" fmla="*/ 1960 w 634"/>
                <a:gd name="T21" fmla="*/ 2809 h 532"/>
                <a:gd name="T22" fmla="*/ 1847 w 634"/>
                <a:gd name="T23" fmla="*/ 2486 h 532"/>
                <a:gd name="T24" fmla="*/ 1460 w 634"/>
                <a:gd name="T25" fmla="*/ 2743 h 532"/>
                <a:gd name="T26" fmla="*/ 1126 w 634"/>
                <a:gd name="T27" fmla="*/ 2894 h 532"/>
                <a:gd name="T28" fmla="*/ 1338 w 634"/>
                <a:gd name="T29" fmla="*/ 2894 h 532"/>
                <a:gd name="T30" fmla="*/ 1423 w 634"/>
                <a:gd name="T31" fmla="*/ 2990 h 532"/>
                <a:gd name="T32" fmla="*/ 1401 w 634"/>
                <a:gd name="T33" fmla="*/ 3084 h 532"/>
                <a:gd name="T34" fmla="*/ 919 w 634"/>
                <a:gd name="T35" fmla="*/ 2845 h 532"/>
                <a:gd name="T36" fmla="*/ 900 w 634"/>
                <a:gd name="T37" fmla="*/ 2655 h 532"/>
                <a:gd name="T38" fmla="*/ 1358 w 634"/>
                <a:gd name="T39" fmla="*/ 2179 h 532"/>
                <a:gd name="T40" fmla="*/ 635 w 634"/>
                <a:gd name="T41" fmla="*/ 1052 h 532"/>
                <a:gd name="T42" fmla="*/ 1614 w 634"/>
                <a:gd name="T43" fmla="*/ 505 h 532"/>
                <a:gd name="T44" fmla="*/ 1729 w 634"/>
                <a:gd name="T45" fmla="*/ 1445 h 532"/>
                <a:gd name="T46" fmla="*/ 1508 w 634"/>
                <a:gd name="T47" fmla="*/ 1585 h 532"/>
                <a:gd name="T48" fmla="*/ 872 w 634"/>
                <a:gd name="T49" fmla="*/ 1197 h 532"/>
                <a:gd name="T50" fmla="*/ 1310 w 634"/>
                <a:gd name="T51" fmla="*/ 1997 h 532"/>
                <a:gd name="T52" fmla="*/ 2058 w 634"/>
                <a:gd name="T53" fmla="*/ 1686 h 532"/>
                <a:gd name="T54" fmla="*/ 1865 w 634"/>
                <a:gd name="T55" fmla="*/ 1552 h 532"/>
                <a:gd name="T56" fmla="*/ 2003 w 634"/>
                <a:gd name="T57" fmla="*/ 1083 h 532"/>
                <a:gd name="T58" fmla="*/ 1926 w 634"/>
                <a:gd name="T59" fmla="*/ 787 h 532"/>
                <a:gd name="T60" fmla="*/ 2501 w 634"/>
                <a:gd name="T61" fmla="*/ 633 h 532"/>
                <a:gd name="T62" fmla="*/ 2909 w 634"/>
                <a:gd name="T63" fmla="*/ 771 h 532"/>
                <a:gd name="T64" fmla="*/ 3046 w 634"/>
                <a:gd name="T65" fmla="*/ 1055 h 532"/>
                <a:gd name="T66" fmla="*/ 2791 w 634"/>
                <a:gd name="T67" fmla="*/ 1060 h 532"/>
                <a:gd name="T68" fmla="*/ 3089 w 634"/>
                <a:gd name="T69" fmla="*/ 1130 h 532"/>
                <a:gd name="T70" fmla="*/ 2835 w 634"/>
                <a:gd name="T71" fmla="*/ 1119 h 532"/>
                <a:gd name="T72" fmla="*/ 2988 w 634"/>
                <a:gd name="T73" fmla="*/ 1197 h 532"/>
                <a:gd name="T74" fmla="*/ 2937 w 634"/>
                <a:gd name="T75" fmla="*/ 1384 h 532"/>
                <a:gd name="T76" fmla="*/ 3060 w 634"/>
                <a:gd name="T77" fmla="*/ 1584 h 532"/>
                <a:gd name="T78" fmla="*/ 3249 w 634"/>
                <a:gd name="T79" fmla="*/ 1382 h 532"/>
                <a:gd name="T80" fmla="*/ 3439 w 634"/>
                <a:gd name="T81" fmla="*/ 1224 h 532"/>
                <a:gd name="T82" fmla="*/ 3569 w 634"/>
                <a:gd name="T83" fmla="*/ 1332 h 532"/>
                <a:gd name="T84" fmla="*/ 3574 w 634"/>
                <a:gd name="T85" fmla="*/ 1552 h 532"/>
                <a:gd name="T86" fmla="*/ 3354 w 634"/>
                <a:gd name="T87" fmla="*/ 1690 h 532"/>
                <a:gd name="T88" fmla="*/ 3367 w 634"/>
                <a:gd name="T89" fmla="*/ 1832 h 532"/>
                <a:gd name="T90" fmla="*/ 2970 w 634"/>
                <a:gd name="T91" fmla="*/ 1910 h 532"/>
                <a:gd name="T92" fmla="*/ 3470 w 634"/>
                <a:gd name="T93" fmla="*/ 1959 h 532"/>
                <a:gd name="T94" fmla="*/ 694 w 634"/>
                <a:gd name="T95" fmla="*/ 496 h 532"/>
                <a:gd name="T96" fmla="*/ 987 w 634"/>
                <a:gd name="T97" fmla="*/ 200 h 532"/>
                <a:gd name="T98" fmla="*/ 2819 w 634"/>
                <a:gd name="T99" fmla="*/ 815 h 532"/>
                <a:gd name="T100" fmla="*/ 2809 w 634"/>
                <a:gd name="T101" fmla="*/ 870 h 532"/>
                <a:gd name="T102" fmla="*/ 3097 w 634"/>
                <a:gd name="T103" fmla="*/ 907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32" name="Freeform 12"/>
            <p:cNvSpPr>
              <a:spLocks noChangeAspect="1"/>
            </p:cNvSpPr>
            <p:nvPr/>
          </p:nvSpPr>
          <p:spPr bwMode="auto">
            <a:xfrm>
              <a:off x="1610" y="2843"/>
              <a:ext cx="432" cy="548"/>
            </a:xfrm>
            <a:custGeom>
              <a:avLst/>
              <a:gdLst>
                <a:gd name="T0" fmla="*/ 1625 w 322"/>
                <a:gd name="T1" fmla="*/ 651 h 409"/>
                <a:gd name="T2" fmla="*/ 1103 w 322"/>
                <a:gd name="T3" fmla="*/ 390 h 409"/>
                <a:gd name="T4" fmla="*/ 494 w 322"/>
                <a:gd name="T5" fmla="*/ 1195 h 409"/>
                <a:gd name="T6" fmla="*/ 1069 w 322"/>
                <a:gd name="T7" fmla="*/ 1972 h 409"/>
                <a:gd name="T8" fmla="*/ 1601 w 322"/>
                <a:gd name="T9" fmla="*/ 1700 h 409"/>
                <a:gd name="T10" fmla="*/ 1858 w 322"/>
                <a:gd name="T11" fmla="*/ 1972 h 409"/>
                <a:gd name="T12" fmla="*/ 1006 w 322"/>
                <a:gd name="T13" fmla="*/ 2365 h 409"/>
                <a:gd name="T14" fmla="*/ 0 w 322"/>
                <a:gd name="T15" fmla="*/ 1187 h 409"/>
                <a:gd name="T16" fmla="*/ 1091 w 322"/>
                <a:gd name="T17" fmla="*/ 0 h 409"/>
                <a:gd name="T18" fmla="*/ 1880 w 322"/>
                <a:gd name="T19" fmla="*/ 363 h 409"/>
                <a:gd name="T20" fmla="*/ 1625 w 322"/>
                <a:gd name="T21" fmla="*/ 651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33" name="Freeform 13"/>
            <p:cNvSpPr>
              <a:spLocks noChangeAspect="1" noEditPoints="1"/>
            </p:cNvSpPr>
            <p:nvPr/>
          </p:nvSpPr>
          <p:spPr bwMode="auto">
            <a:xfrm>
              <a:off x="2097" y="2843"/>
              <a:ext cx="101" cy="537"/>
            </a:xfrm>
            <a:custGeom>
              <a:avLst/>
              <a:gdLst>
                <a:gd name="T0" fmla="*/ 0 w 179"/>
                <a:gd name="T1" fmla="*/ 5 h 947"/>
                <a:gd name="T2" fmla="*/ 0 w 179"/>
                <a:gd name="T3" fmla="*/ 0 h 947"/>
                <a:gd name="T4" fmla="*/ 6 w 179"/>
                <a:gd name="T5" fmla="*/ 0 h 947"/>
                <a:gd name="T6" fmla="*/ 6 w 179"/>
                <a:gd name="T7" fmla="*/ 5 h 947"/>
                <a:gd name="T8" fmla="*/ 0 w 179"/>
                <a:gd name="T9" fmla="*/ 5 h 947"/>
                <a:gd name="T10" fmla="*/ 1 w 179"/>
                <a:gd name="T11" fmla="*/ 32 h 947"/>
                <a:gd name="T12" fmla="*/ 1 w 179"/>
                <a:gd name="T13" fmla="*/ 7 h 947"/>
                <a:gd name="T14" fmla="*/ 6 w 179"/>
                <a:gd name="T15" fmla="*/ 7 h 947"/>
                <a:gd name="T16" fmla="*/ 6 w 179"/>
                <a:gd name="T17" fmla="*/ 32 h 947"/>
                <a:gd name="T18" fmla="*/ 1 w 179"/>
                <a:gd name="T19" fmla="*/ 32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34" name="Freeform 14"/>
            <p:cNvSpPr>
              <a:spLocks noChangeAspect="1"/>
            </p:cNvSpPr>
            <p:nvPr/>
          </p:nvSpPr>
          <p:spPr bwMode="auto">
            <a:xfrm>
              <a:off x="2238" y="2843"/>
              <a:ext cx="270" cy="545"/>
            </a:xfrm>
            <a:custGeom>
              <a:avLst/>
              <a:gdLst>
                <a:gd name="T0" fmla="*/ 704 w 201"/>
                <a:gd name="T1" fmla="*/ 2349 h 407"/>
                <a:gd name="T2" fmla="*/ 227 w 201"/>
                <a:gd name="T3" fmla="*/ 1888 h 407"/>
                <a:gd name="T4" fmla="*/ 227 w 201"/>
                <a:gd name="T5" fmla="*/ 899 h 407"/>
                <a:gd name="T6" fmla="*/ 0 w 201"/>
                <a:gd name="T7" fmla="*/ 899 h 407"/>
                <a:gd name="T8" fmla="*/ 0 w 201"/>
                <a:gd name="T9" fmla="*/ 557 h 407"/>
                <a:gd name="T10" fmla="*/ 238 w 201"/>
                <a:gd name="T11" fmla="*/ 557 h 407"/>
                <a:gd name="T12" fmla="*/ 246 w 201"/>
                <a:gd name="T13" fmla="*/ 86 h 407"/>
                <a:gd name="T14" fmla="*/ 672 w 201"/>
                <a:gd name="T15" fmla="*/ 0 h 407"/>
                <a:gd name="T16" fmla="*/ 672 w 201"/>
                <a:gd name="T17" fmla="*/ 557 h 407"/>
                <a:gd name="T18" fmla="*/ 1029 w 201"/>
                <a:gd name="T19" fmla="*/ 557 h 407"/>
                <a:gd name="T20" fmla="*/ 1029 w 201"/>
                <a:gd name="T21" fmla="*/ 899 h 407"/>
                <a:gd name="T22" fmla="*/ 672 w 201"/>
                <a:gd name="T23" fmla="*/ 899 h 407"/>
                <a:gd name="T24" fmla="*/ 672 w 201"/>
                <a:gd name="T25" fmla="*/ 1738 h 407"/>
                <a:gd name="T26" fmla="*/ 673 w 201"/>
                <a:gd name="T27" fmla="*/ 1888 h 407"/>
                <a:gd name="T28" fmla="*/ 825 w 201"/>
                <a:gd name="T29" fmla="*/ 1990 h 407"/>
                <a:gd name="T30" fmla="*/ 1073 w 201"/>
                <a:gd name="T31" fmla="*/ 1879 h 407"/>
                <a:gd name="T32" fmla="*/ 1183 w 201"/>
                <a:gd name="T33" fmla="*/ 2180 h 407"/>
                <a:gd name="T34" fmla="*/ 704 w 201"/>
                <a:gd name="T35" fmla="*/ 2349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35" name="Freeform 15"/>
            <p:cNvSpPr>
              <a:spLocks noChangeAspect="1"/>
            </p:cNvSpPr>
            <p:nvPr/>
          </p:nvSpPr>
          <p:spPr bwMode="auto">
            <a:xfrm>
              <a:off x="2499" y="2972"/>
              <a:ext cx="401" cy="579"/>
            </a:xfrm>
            <a:custGeom>
              <a:avLst/>
              <a:gdLst>
                <a:gd name="T0" fmla="*/ 674 w 300"/>
                <a:gd name="T1" fmla="*/ 2475 h 433"/>
                <a:gd name="T2" fmla="*/ 239 w 300"/>
                <a:gd name="T3" fmla="*/ 2475 h 433"/>
                <a:gd name="T4" fmla="*/ 580 w 300"/>
                <a:gd name="T5" fmla="*/ 1709 h 433"/>
                <a:gd name="T6" fmla="*/ 0 w 300"/>
                <a:gd name="T7" fmla="*/ 0 h 433"/>
                <a:gd name="T8" fmla="*/ 468 w 300"/>
                <a:gd name="T9" fmla="*/ 0 h 433"/>
                <a:gd name="T10" fmla="*/ 732 w 300"/>
                <a:gd name="T11" fmla="*/ 965 h 433"/>
                <a:gd name="T12" fmla="*/ 795 w 300"/>
                <a:gd name="T13" fmla="*/ 1203 h 433"/>
                <a:gd name="T14" fmla="*/ 863 w 300"/>
                <a:gd name="T15" fmla="*/ 1030 h 433"/>
                <a:gd name="T16" fmla="*/ 1258 w 300"/>
                <a:gd name="T17" fmla="*/ 0 h 433"/>
                <a:gd name="T18" fmla="*/ 1710 w 300"/>
                <a:gd name="T19" fmla="*/ 0 h 433"/>
                <a:gd name="T20" fmla="*/ 674 w 300"/>
                <a:gd name="T21" fmla="*/ 247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36" name="Freeform 16"/>
            <p:cNvSpPr>
              <a:spLocks noChangeAspect="1" noEditPoints="1"/>
            </p:cNvSpPr>
            <p:nvPr/>
          </p:nvSpPr>
          <p:spPr bwMode="auto">
            <a:xfrm>
              <a:off x="2883" y="3604"/>
              <a:ext cx="393" cy="550"/>
            </a:xfrm>
            <a:custGeom>
              <a:avLst/>
              <a:gdLst>
                <a:gd name="T0" fmla="*/ 1285 w 293"/>
                <a:gd name="T1" fmla="*/ 2324 h 411"/>
                <a:gd name="T2" fmla="*/ 1270 w 293"/>
                <a:gd name="T3" fmla="*/ 2033 h 411"/>
                <a:gd name="T4" fmla="*/ 671 w 293"/>
                <a:gd name="T5" fmla="*/ 2361 h 411"/>
                <a:gd name="T6" fmla="*/ 0 w 293"/>
                <a:gd name="T7" fmla="*/ 1457 h 411"/>
                <a:gd name="T8" fmla="*/ 755 w 293"/>
                <a:gd name="T9" fmla="*/ 510 h 411"/>
                <a:gd name="T10" fmla="*/ 1245 w 293"/>
                <a:gd name="T11" fmla="*/ 724 h 411"/>
                <a:gd name="T12" fmla="*/ 1243 w 293"/>
                <a:gd name="T13" fmla="*/ 510 h 411"/>
                <a:gd name="T14" fmla="*/ 1243 w 293"/>
                <a:gd name="T15" fmla="*/ 0 h 411"/>
                <a:gd name="T16" fmla="*/ 1682 w 293"/>
                <a:gd name="T17" fmla="*/ 0 h 411"/>
                <a:gd name="T18" fmla="*/ 1682 w 293"/>
                <a:gd name="T19" fmla="*/ 2001 h 411"/>
                <a:gd name="T20" fmla="*/ 1689 w 293"/>
                <a:gd name="T21" fmla="*/ 2120 h 411"/>
                <a:gd name="T22" fmla="*/ 1706 w 293"/>
                <a:gd name="T23" fmla="*/ 2324 h 411"/>
                <a:gd name="T24" fmla="*/ 1285 w 293"/>
                <a:gd name="T25" fmla="*/ 2324 h 411"/>
                <a:gd name="T26" fmla="*/ 1230 w 293"/>
                <a:gd name="T27" fmla="*/ 1156 h 411"/>
                <a:gd name="T28" fmla="*/ 854 w 293"/>
                <a:gd name="T29" fmla="*/ 851 h 411"/>
                <a:gd name="T30" fmla="*/ 444 w 293"/>
                <a:gd name="T31" fmla="*/ 1431 h 411"/>
                <a:gd name="T32" fmla="*/ 775 w 293"/>
                <a:gd name="T33" fmla="*/ 1991 h 411"/>
                <a:gd name="T34" fmla="*/ 1137 w 293"/>
                <a:gd name="T35" fmla="*/ 1793 h 411"/>
                <a:gd name="T36" fmla="*/ 1259 w 293"/>
                <a:gd name="T37" fmla="*/ 1384 h 411"/>
                <a:gd name="T38" fmla="*/ 1230 w 293"/>
                <a:gd name="T39" fmla="*/ 1156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37" name="Freeform 17"/>
            <p:cNvSpPr>
              <a:spLocks noChangeAspect="1"/>
            </p:cNvSpPr>
            <p:nvPr/>
          </p:nvSpPr>
          <p:spPr bwMode="auto">
            <a:xfrm>
              <a:off x="1610" y="3604"/>
              <a:ext cx="450" cy="554"/>
            </a:xfrm>
            <a:custGeom>
              <a:avLst/>
              <a:gdLst>
                <a:gd name="T0" fmla="*/ 1690 w 336"/>
                <a:gd name="T1" fmla="*/ 645 h 414"/>
                <a:gd name="T2" fmla="*/ 1152 w 336"/>
                <a:gd name="T3" fmla="*/ 377 h 414"/>
                <a:gd name="T4" fmla="*/ 482 w 336"/>
                <a:gd name="T5" fmla="*/ 1184 h 414"/>
                <a:gd name="T6" fmla="*/ 1141 w 336"/>
                <a:gd name="T7" fmla="*/ 2007 h 414"/>
                <a:gd name="T8" fmla="*/ 1516 w 336"/>
                <a:gd name="T9" fmla="*/ 1914 h 414"/>
                <a:gd name="T10" fmla="*/ 1516 w 336"/>
                <a:gd name="T11" fmla="*/ 1457 h 414"/>
                <a:gd name="T12" fmla="*/ 1516 w 336"/>
                <a:gd name="T13" fmla="*/ 1240 h 414"/>
                <a:gd name="T14" fmla="*/ 1926 w 336"/>
                <a:gd name="T15" fmla="*/ 1240 h 414"/>
                <a:gd name="T16" fmla="*/ 1926 w 336"/>
                <a:gd name="T17" fmla="*/ 2141 h 414"/>
                <a:gd name="T18" fmla="*/ 1090 w 336"/>
                <a:gd name="T19" fmla="*/ 2377 h 414"/>
                <a:gd name="T20" fmla="*/ 0 w 336"/>
                <a:gd name="T21" fmla="*/ 1192 h 414"/>
                <a:gd name="T22" fmla="*/ 1106 w 336"/>
                <a:gd name="T23" fmla="*/ 0 h 414"/>
                <a:gd name="T24" fmla="*/ 1941 w 336"/>
                <a:gd name="T25" fmla="*/ 369 h 414"/>
                <a:gd name="T26" fmla="*/ 1690 w 336"/>
                <a:gd name="T27" fmla="*/ 645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38" name="Freeform 18"/>
            <p:cNvSpPr>
              <a:spLocks noChangeAspect="1"/>
            </p:cNvSpPr>
            <p:nvPr/>
          </p:nvSpPr>
          <p:spPr bwMode="auto">
            <a:xfrm>
              <a:off x="2126" y="3735"/>
              <a:ext cx="363" cy="422"/>
            </a:xfrm>
            <a:custGeom>
              <a:avLst/>
              <a:gdLst>
                <a:gd name="T0" fmla="*/ 1140 w 271"/>
                <a:gd name="T1" fmla="*/ 1775 h 315"/>
                <a:gd name="T2" fmla="*/ 1127 w 271"/>
                <a:gd name="T3" fmla="*/ 1601 h 315"/>
                <a:gd name="T4" fmla="*/ 1127 w 271"/>
                <a:gd name="T5" fmla="*/ 1521 h 315"/>
                <a:gd name="T6" fmla="*/ 522 w 271"/>
                <a:gd name="T7" fmla="*/ 1819 h 315"/>
                <a:gd name="T8" fmla="*/ 0 w 271"/>
                <a:gd name="T9" fmla="*/ 1282 h 315"/>
                <a:gd name="T10" fmla="*/ 0 w 271"/>
                <a:gd name="T11" fmla="*/ 0 h 315"/>
                <a:gd name="T12" fmla="*/ 442 w 271"/>
                <a:gd name="T13" fmla="*/ 0 h 315"/>
                <a:gd name="T14" fmla="*/ 442 w 271"/>
                <a:gd name="T15" fmla="*/ 1156 h 315"/>
                <a:gd name="T16" fmla="*/ 644 w 271"/>
                <a:gd name="T17" fmla="*/ 1432 h 315"/>
                <a:gd name="T18" fmla="*/ 1104 w 271"/>
                <a:gd name="T19" fmla="*/ 899 h 315"/>
                <a:gd name="T20" fmla="*/ 1104 w 271"/>
                <a:gd name="T21" fmla="*/ 0 h 315"/>
                <a:gd name="T22" fmla="*/ 1544 w 271"/>
                <a:gd name="T23" fmla="*/ 0 h 315"/>
                <a:gd name="T24" fmla="*/ 1544 w 271"/>
                <a:gd name="T25" fmla="*/ 1425 h 315"/>
                <a:gd name="T26" fmla="*/ 1548 w 271"/>
                <a:gd name="T27" fmla="*/ 1578 h 315"/>
                <a:gd name="T28" fmla="*/ 1565 w 271"/>
                <a:gd name="T29" fmla="*/ 1775 h 315"/>
                <a:gd name="T30" fmla="*/ 1140 w 271"/>
                <a:gd name="T31" fmla="*/ 1775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39" name="Freeform 19"/>
            <p:cNvSpPr>
              <a:spLocks noChangeAspect="1" noEditPoints="1"/>
            </p:cNvSpPr>
            <p:nvPr/>
          </p:nvSpPr>
          <p:spPr bwMode="auto">
            <a:xfrm>
              <a:off x="2551" y="3602"/>
              <a:ext cx="103" cy="544"/>
            </a:xfrm>
            <a:custGeom>
              <a:avLst/>
              <a:gdLst>
                <a:gd name="T0" fmla="*/ 0 w 182"/>
                <a:gd name="T1" fmla="*/ 6 h 959"/>
                <a:gd name="T2" fmla="*/ 0 w 182"/>
                <a:gd name="T3" fmla="*/ 0 h 959"/>
                <a:gd name="T4" fmla="*/ 6 w 182"/>
                <a:gd name="T5" fmla="*/ 0 h 959"/>
                <a:gd name="T6" fmla="*/ 6 w 182"/>
                <a:gd name="T7" fmla="*/ 6 h 959"/>
                <a:gd name="T8" fmla="*/ 0 w 182"/>
                <a:gd name="T9" fmla="*/ 6 h 959"/>
                <a:gd name="T10" fmla="*/ 1 w 182"/>
                <a:gd name="T11" fmla="*/ 32 h 959"/>
                <a:gd name="T12" fmla="*/ 1 w 182"/>
                <a:gd name="T13" fmla="*/ 8 h 959"/>
                <a:gd name="T14" fmla="*/ 6 w 182"/>
                <a:gd name="T15" fmla="*/ 8 h 959"/>
                <a:gd name="T16" fmla="*/ 6 w 182"/>
                <a:gd name="T17" fmla="*/ 32 h 959"/>
                <a:gd name="T18" fmla="*/ 1 w 182"/>
                <a:gd name="T19" fmla="*/ 32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1040" name="Rectangle 20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smtClean="0"/>
            </a:p>
          </p:txBody>
        </p:sp>
        <p:sp>
          <p:nvSpPr>
            <p:cNvPr id="1041" name="Freeform 21"/>
            <p:cNvSpPr>
              <a:spLocks noChangeAspect="1"/>
            </p:cNvSpPr>
            <p:nvPr/>
          </p:nvSpPr>
          <p:spPr bwMode="auto">
            <a:xfrm>
              <a:off x="3321" y="3724"/>
              <a:ext cx="320" cy="433"/>
            </a:xfrm>
            <a:custGeom>
              <a:avLst/>
              <a:gdLst>
                <a:gd name="T0" fmla="*/ 673 w 239"/>
                <a:gd name="T1" fmla="*/ 1874 h 323"/>
                <a:gd name="T2" fmla="*/ 0 w 239"/>
                <a:gd name="T3" fmla="*/ 1690 h 323"/>
                <a:gd name="T4" fmla="*/ 139 w 239"/>
                <a:gd name="T5" fmla="*/ 1363 h 323"/>
                <a:gd name="T6" fmla="*/ 649 w 239"/>
                <a:gd name="T7" fmla="*/ 1536 h 323"/>
                <a:gd name="T8" fmla="*/ 936 w 239"/>
                <a:gd name="T9" fmla="*/ 1330 h 323"/>
                <a:gd name="T10" fmla="*/ 649 w 239"/>
                <a:gd name="T11" fmla="*/ 1109 h 323"/>
                <a:gd name="T12" fmla="*/ 291 w 239"/>
                <a:gd name="T13" fmla="*/ 1017 h 323"/>
                <a:gd name="T14" fmla="*/ 75 w 239"/>
                <a:gd name="T15" fmla="*/ 597 h 323"/>
                <a:gd name="T16" fmla="*/ 766 w 239"/>
                <a:gd name="T17" fmla="*/ 0 h 323"/>
                <a:gd name="T18" fmla="*/ 1375 w 239"/>
                <a:gd name="T19" fmla="*/ 151 h 323"/>
                <a:gd name="T20" fmla="*/ 1260 w 239"/>
                <a:gd name="T21" fmla="*/ 496 h 323"/>
                <a:gd name="T22" fmla="*/ 785 w 239"/>
                <a:gd name="T23" fmla="*/ 345 h 323"/>
                <a:gd name="T24" fmla="*/ 511 w 239"/>
                <a:gd name="T25" fmla="*/ 550 h 323"/>
                <a:gd name="T26" fmla="*/ 588 w 239"/>
                <a:gd name="T27" fmla="*/ 685 h 323"/>
                <a:gd name="T28" fmla="*/ 682 w 239"/>
                <a:gd name="T29" fmla="*/ 713 h 323"/>
                <a:gd name="T30" fmla="*/ 798 w 239"/>
                <a:gd name="T31" fmla="*/ 733 h 323"/>
                <a:gd name="T32" fmla="*/ 1375 w 239"/>
                <a:gd name="T33" fmla="*/ 1261 h 323"/>
                <a:gd name="T34" fmla="*/ 673 w 239"/>
                <a:gd name="T35" fmla="*/ 1874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130924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6251" y="265244"/>
            <a:ext cx="3818921" cy="3410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000" tIns="3600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1" y="1341438"/>
            <a:ext cx="11254316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1" y="6456363"/>
            <a:ext cx="3860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b="1">
                <a:solidFill>
                  <a:srgbClr val="BBB1A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76251" y="1125538"/>
            <a:ext cx="11243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grpSp>
        <p:nvGrpSpPr>
          <p:cNvPr id="2054" name="Group 19"/>
          <p:cNvGrpSpPr>
            <a:grpSpLocks noChangeAspect="1"/>
          </p:cNvGrpSpPr>
          <p:nvPr/>
        </p:nvGrpSpPr>
        <p:grpSpPr bwMode="auto">
          <a:xfrm>
            <a:off x="10617200" y="369889"/>
            <a:ext cx="1083733" cy="503237"/>
            <a:chOff x="1610" y="2840"/>
            <a:chExt cx="2130" cy="1318"/>
          </a:xfrm>
        </p:grpSpPr>
        <p:sp>
          <p:nvSpPr>
            <p:cNvPr id="2055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3"/>
            </a:xfrm>
            <a:custGeom>
              <a:avLst/>
              <a:gdLst>
                <a:gd name="T0" fmla="*/ 3534 w 634"/>
                <a:gd name="T1" fmla="*/ 2139 h 532"/>
                <a:gd name="T2" fmla="*/ 3478 w 634"/>
                <a:gd name="T3" fmla="*/ 2213 h 532"/>
                <a:gd name="T4" fmla="*/ 3320 w 634"/>
                <a:gd name="T5" fmla="*/ 2301 h 532"/>
                <a:gd name="T6" fmla="*/ 2946 w 634"/>
                <a:gd name="T7" fmla="*/ 2351 h 532"/>
                <a:gd name="T8" fmla="*/ 2771 w 634"/>
                <a:gd name="T9" fmla="*/ 2272 h 532"/>
                <a:gd name="T10" fmla="*/ 2193 w 634"/>
                <a:gd name="T11" fmla="*/ 2250 h 532"/>
                <a:gd name="T12" fmla="*/ 2313 w 634"/>
                <a:gd name="T13" fmla="*/ 2910 h 532"/>
                <a:gd name="T14" fmla="*/ 2606 w 634"/>
                <a:gd name="T15" fmla="*/ 2900 h 532"/>
                <a:gd name="T16" fmla="*/ 2676 w 634"/>
                <a:gd name="T17" fmla="*/ 3050 h 532"/>
                <a:gd name="T18" fmla="*/ 2116 w 634"/>
                <a:gd name="T19" fmla="*/ 3084 h 532"/>
                <a:gd name="T20" fmla="*/ 1960 w 634"/>
                <a:gd name="T21" fmla="*/ 2809 h 532"/>
                <a:gd name="T22" fmla="*/ 1847 w 634"/>
                <a:gd name="T23" fmla="*/ 2486 h 532"/>
                <a:gd name="T24" fmla="*/ 1460 w 634"/>
                <a:gd name="T25" fmla="*/ 2743 h 532"/>
                <a:gd name="T26" fmla="*/ 1126 w 634"/>
                <a:gd name="T27" fmla="*/ 2894 h 532"/>
                <a:gd name="T28" fmla="*/ 1338 w 634"/>
                <a:gd name="T29" fmla="*/ 2894 h 532"/>
                <a:gd name="T30" fmla="*/ 1423 w 634"/>
                <a:gd name="T31" fmla="*/ 2990 h 532"/>
                <a:gd name="T32" fmla="*/ 1401 w 634"/>
                <a:gd name="T33" fmla="*/ 3084 h 532"/>
                <a:gd name="T34" fmla="*/ 919 w 634"/>
                <a:gd name="T35" fmla="*/ 2845 h 532"/>
                <a:gd name="T36" fmla="*/ 900 w 634"/>
                <a:gd name="T37" fmla="*/ 2655 h 532"/>
                <a:gd name="T38" fmla="*/ 1358 w 634"/>
                <a:gd name="T39" fmla="*/ 2179 h 532"/>
                <a:gd name="T40" fmla="*/ 635 w 634"/>
                <a:gd name="T41" fmla="*/ 1052 h 532"/>
                <a:gd name="T42" fmla="*/ 1614 w 634"/>
                <a:gd name="T43" fmla="*/ 505 h 532"/>
                <a:gd name="T44" fmla="*/ 1729 w 634"/>
                <a:gd name="T45" fmla="*/ 1445 h 532"/>
                <a:gd name="T46" fmla="*/ 1508 w 634"/>
                <a:gd name="T47" fmla="*/ 1585 h 532"/>
                <a:gd name="T48" fmla="*/ 872 w 634"/>
                <a:gd name="T49" fmla="*/ 1197 h 532"/>
                <a:gd name="T50" fmla="*/ 1310 w 634"/>
                <a:gd name="T51" fmla="*/ 1997 h 532"/>
                <a:gd name="T52" fmla="*/ 2058 w 634"/>
                <a:gd name="T53" fmla="*/ 1686 h 532"/>
                <a:gd name="T54" fmla="*/ 1865 w 634"/>
                <a:gd name="T55" fmla="*/ 1552 h 532"/>
                <a:gd name="T56" fmla="*/ 2003 w 634"/>
                <a:gd name="T57" fmla="*/ 1083 h 532"/>
                <a:gd name="T58" fmla="*/ 1926 w 634"/>
                <a:gd name="T59" fmla="*/ 787 h 532"/>
                <a:gd name="T60" fmla="*/ 2501 w 634"/>
                <a:gd name="T61" fmla="*/ 633 h 532"/>
                <a:gd name="T62" fmla="*/ 2909 w 634"/>
                <a:gd name="T63" fmla="*/ 771 h 532"/>
                <a:gd name="T64" fmla="*/ 3046 w 634"/>
                <a:gd name="T65" fmla="*/ 1055 h 532"/>
                <a:gd name="T66" fmla="*/ 2791 w 634"/>
                <a:gd name="T67" fmla="*/ 1060 h 532"/>
                <a:gd name="T68" fmla="*/ 3089 w 634"/>
                <a:gd name="T69" fmla="*/ 1130 h 532"/>
                <a:gd name="T70" fmla="*/ 2835 w 634"/>
                <a:gd name="T71" fmla="*/ 1119 h 532"/>
                <a:gd name="T72" fmla="*/ 2988 w 634"/>
                <a:gd name="T73" fmla="*/ 1197 h 532"/>
                <a:gd name="T74" fmla="*/ 2937 w 634"/>
                <a:gd name="T75" fmla="*/ 1384 h 532"/>
                <a:gd name="T76" fmla="*/ 3060 w 634"/>
                <a:gd name="T77" fmla="*/ 1584 h 532"/>
                <a:gd name="T78" fmla="*/ 3249 w 634"/>
                <a:gd name="T79" fmla="*/ 1382 h 532"/>
                <a:gd name="T80" fmla="*/ 3439 w 634"/>
                <a:gd name="T81" fmla="*/ 1224 h 532"/>
                <a:gd name="T82" fmla="*/ 3569 w 634"/>
                <a:gd name="T83" fmla="*/ 1332 h 532"/>
                <a:gd name="T84" fmla="*/ 3574 w 634"/>
                <a:gd name="T85" fmla="*/ 1552 h 532"/>
                <a:gd name="T86" fmla="*/ 3354 w 634"/>
                <a:gd name="T87" fmla="*/ 1690 h 532"/>
                <a:gd name="T88" fmla="*/ 3367 w 634"/>
                <a:gd name="T89" fmla="*/ 1832 h 532"/>
                <a:gd name="T90" fmla="*/ 2970 w 634"/>
                <a:gd name="T91" fmla="*/ 1910 h 532"/>
                <a:gd name="T92" fmla="*/ 3470 w 634"/>
                <a:gd name="T93" fmla="*/ 1959 h 532"/>
                <a:gd name="T94" fmla="*/ 694 w 634"/>
                <a:gd name="T95" fmla="*/ 496 h 532"/>
                <a:gd name="T96" fmla="*/ 987 w 634"/>
                <a:gd name="T97" fmla="*/ 200 h 532"/>
                <a:gd name="T98" fmla="*/ 2819 w 634"/>
                <a:gd name="T99" fmla="*/ 815 h 532"/>
                <a:gd name="T100" fmla="*/ 2809 w 634"/>
                <a:gd name="T101" fmla="*/ 870 h 532"/>
                <a:gd name="T102" fmla="*/ 3097 w 634"/>
                <a:gd name="T103" fmla="*/ 907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56" name="Freeform 21"/>
            <p:cNvSpPr>
              <a:spLocks noChangeAspect="1"/>
            </p:cNvSpPr>
            <p:nvPr/>
          </p:nvSpPr>
          <p:spPr bwMode="auto">
            <a:xfrm>
              <a:off x="1610" y="2843"/>
              <a:ext cx="432" cy="548"/>
            </a:xfrm>
            <a:custGeom>
              <a:avLst/>
              <a:gdLst>
                <a:gd name="T0" fmla="*/ 1625 w 322"/>
                <a:gd name="T1" fmla="*/ 651 h 409"/>
                <a:gd name="T2" fmla="*/ 1103 w 322"/>
                <a:gd name="T3" fmla="*/ 390 h 409"/>
                <a:gd name="T4" fmla="*/ 494 w 322"/>
                <a:gd name="T5" fmla="*/ 1195 h 409"/>
                <a:gd name="T6" fmla="*/ 1069 w 322"/>
                <a:gd name="T7" fmla="*/ 1972 h 409"/>
                <a:gd name="T8" fmla="*/ 1601 w 322"/>
                <a:gd name="T9" fmla="*/ 1700 h 409"/>
                <a:gd name="T10" fmla="*/ 1858 w 322"/>
                <a:gd name="T11" fmla="*/ 1972 h 409"/>
                <a:gd name="T12" fmla="*/ 1006 w 322"/>
                <a:gd name="T13" fmla="*/ 2365 h 409"/>
                <a:gd name="T14" fmla="*/ 0 w 322"/>
                <a:gd name="T15" fmla="*/ 1187 h 409"/>
                <a:gd name="T16" fmla="*/ 1091 w 322"/>
                <a:gd name="T17" fmla="*/ 0 h 409"/>
                <a:gd name="T18" fmla="*/ 1880 w 322"/>
                <a:gd name="T19" fmla="*/ 363 h 409"/>
                <a:gd name="T20" fmla="*/ 1625 w 322"/>
                <a:gd name="T21" fmla="*/ 651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57" name="Freeform 22"/>
            <p:cNvSpPr>
              <a:spLocks noChangeAspect="1" noEditPoints="1"/>
            </p:cNvSpPr>
            <p:nvPr/>
          </p:nvSpPr>
          <p:spPr bwMode="auto">
            <a:xfrm>
              <a:off x="2097" y="2843"/>
              <a:ext cx="101" cy="537"/>
            </a:xfrm>
            <a:custGeom>
              <a:avLst/>
              <a:gdLst>
                <a:gd name="T0" fmla="*/ 0 w 179"/>
                <a:gd name="T1" fmla="*/ 5 h 947"/>
                <a:gd name="T2" fmla="*/ 0 w 179"/>
                <a:gd name="T3" fmla="*/ 0 h 947"/>
                <a:gd name="T4" fmla="*/ 6 w 179"/>
                <a:gd name="T5" fmla="*/ 0 h 947"/>
                <a:gd name="T6" fmla="*/ 6 w 179"/>
                <a:gd name="T7" fmla="*/ 5 h 947"/>
                <a:gd name="T8" fmla="*/ 0 w 179"/>
                <a:gd name="T9" fmla="*/ 5 h 947"/>
                <a:gd name="T10" fmla="*/ 1 w 179"/>
                <a:gd name="T11" fmla="*/ 32 h 947"/>
                <a:gd name="T12" fmla="*/ 1 w 179"/>
                <a:gd name="T13" fmla="*/ 7 h 947"/>
                <a:gd name="T14" fmla="*/ 6 w 179"/>
                <a:gd name="T15" fmla="*/ 7 h 947"/>
                <a:gd name="T16" fmla="*/ 6 w 179"/>
                <a:gd name="T17" fmla="*/ 32 h 947"/>
                <a:gd name="T18" fmla="*/ 1 w 179"/>
                <a:gd name="T19" fmla="*/ 32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58" name="Freeform 23"/>
            <p:cNvSpPr>
              <a:spLocks noChangeAspect="1"/>
            </p:cNvSpPr>
            <p:nvPr/>
          </p:nvSpPr>
          <p:spPr bwMode="auto">
            <a:xfrm>
              <a:off x="2238" y="2843"/>
              <a:ext cx="270" cy="545"/>
            </a:xfrm>
            <a:custGeom>
              <a:avLst/>
              <a:gdLst>
                <a:gd name="T0" fmla="*/ 704 w 201"/>
                <a:gd name="T1" fmla="*/ 2349 h 407"/>
                <a:gd name="T2" fmla="*/ 227 w 201"/>
                <a:gd name="T3" fmla="*/ 1888 h 407"/>
                <a:gd name="T4" fmla="*/ 227 w 201"/>
                <a:gd name="T5" fmla="*/ 899 h 407"/>
                <a:gd name="T6" fmla="*/ 0 w 201"/>
                <a:gd name="T7" fmla="*/ 899 h 407"/>
                <a:gd name="T8" fmla="*/ 0 w 201"/>
                <a:gd name="T9" fmla="*/ 557 h 407"/>
                <a:gd name="T10" fmla="*/ 238 w 201"/>
                <a:gd name="T11" fmla="*/ 557 h 407"/>
                <a:gd name="T12" fmla="*/ 246 w 201"/>
                <a:gd name="T13" fmla="*/ 86 h 407"/>
                <a:gd name="T14" fmla="*/ 672 w 201"/>
                <a:gd name="T15" fmla="*/ 0 h 407"/>
                <a:gd name="T16" fmla="*/ 672 w 201"/>
                <a:gd name="T17" fmla="*/ 557 h 407"/>
                <a:gd name="T18" fmla="*/ 1029 w 201"/>
                <a:gd name="T19" fmla="*/ 557 h 407"/>
                <a:gd name="T20" fmla="*/ 1029 w 201"/>
                <a:gd name="T21" fmla="*/ 899 h 407"/>
                <a:gd name="T22" fmla="*/ 672 w 201"/>
                <a:gd name="T23" fmla="*/ 899 h 407"/>
                <a:gd name="T24" fmla="*/ 672 w 201"/>
                <a:gd name="T25" fmla="*/ 1738 h 407"/>
                <a:gd name="T26" fmla="*/ 673 w 201"/>
                <a:gd name="T27" fmla="*/ 1888 h 407"/>
                <a:gd name="T28" fmla="*/ 825 w 201"/>
                <a:gd name="T29" fmla="*/ 1990 h 407"/>
                <a:gd name="T30" fmla="*/ 1073 w 201"/>
                <a:gd name="T31" fmla="*/ 1879 h 407"/>
                <a:gd name="T32" fmla="*/ 1183 w 201"/>
                <a:gd name="T33" fmla="*/ 2180 h 407"/>
                <a:gd name="T34" fmla="*/ 704 w 201"/>
                <a:gd name="T35" fmla="*/ 2349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59" name="Freeform 24"/>
            <p:cNvSpPr>
              <a:spLocks noChangeAspect="1"/>
            </p:cNvSpPr>
            <p:nvPr/>
          </p:nvSpPr>
          <p:spPr bwMode="auto">
            <a:xfrm>
              <a:off x="2499" y="2972"/>
              <a:ext cx="401" cy="579"/>
            </a:xfrm>
            <a:custGeom>
              <a:avLst/>
              <a:gdLst>
                <a:gd name="T0" fmla="*/ 674 w 300"/>
                <a:gd name="T1" fmla="*/ 2475 h 433"/>
                <a:gd name="T2" fmla="*/ 239 w 300"/>
                <a:gd name="T3" fmla="*/ 2475 h 433"/>
                <a:gd name="T4" fmla="*/ 580 w 300"/>
                <a:gd name="T5" fmla="*/ 1709 h 433"/>
                <a:gd name="T6" fmla="*/ 0 w 300"/>
                <a:gd name="T7" fmla="*/ 0 h 433"/>
                <a:gd name="T8" fmla="*/ 468 w 300"/>
                <a:gd name="T9" fmla="*/ 0 h 433"/>
                <a:gd name="T10" fmla="*/ 732 w 300"/>
                <a:gd name="T11" fmla="*/ 965 h 433"/>
                <a:gd name="T12" fmla="*/ 795 w 300"/>
                <a:gd name="T13" fmla="*/ 1203 h 433"/>
                <a:gd name="T14" fmla="*/ 863 w 300"/>
                <a:gd name="T15" fmla="*/ 1030 h 433"/>
                <a:gd name="T16" fmla="*/ 1258 w 300"/>
                <a:gd name="T17" fmla="*/ 0 h 433"/>
                <a:gd name="T18" fmla="*/ 1710 w 300"/>
                <a:gd name="T19" fmla="*/ 0 h 433"/>
                <a:gd name="T20" fmla="*/ 674 w 300"/>
                <a:gd name="T21" fmla="*/ 247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60" name="Freeform 25"/>
            <p:cNvSpPr>
              <a:spLocks noChangeAspect="1" noEditPoints="1"/>
            </p:cNvSpPr>
            <p:nvPr/>
          </p:nvSpPr>
          <p:spPr bwMode="auto">
            <a:xfrm>
              <a:off x="2883" y="3604"/>
              <a:ext cx="393" cy="550"/>
            </a:xfrm>
            <a:custGeom>
              <a:avLst/>
              <a:gdLst>
                <a:gd name="T0" fmla="*/ 1285 w 293"/>
                <a:gd name="T1" fmla="*/ 2324 h 411"/>
                <a:gd name="T2" fmla="*/ 1270 w 293"/>
                <a:gd name="T3" fmla="*/ 2033 h 411"/>
                <a:gd name="T4" fmla="*/ 671 w 293"/>
                <a:gd name="T5" fmla="*/ 2361 h 411"/>
                <a:gd name="T6" fmla="*/ 0 w 293"/>
                <a:gd name="T7" fmla="*/ 1457 h 411"/>
                <a:gd name="T8" fmla="*/ 755 w 293"/>
                <a:gd name="T9" fmla="*/ 510 h 411"/>
                <a:gd name="T10" fmla="*/ 1245 w 293"/>
                <a:gd name="T11" fmla="*/ 724 h 411"/>
                <a:gd name="T12" fmla="*/ 1243 w 293"/>
                <a:gd name="T13" fmla="*/ 510 h 411"/>
                <a:gd name="T14" fmla="*/ 1243 w 293"/>
                <a:gd name="T15" fmla="*/ 0 h 411"/>
                <a:gd name="T16" fmla="*/ 1682 w 293"/>
                <a:gd name="T17" fmla="*/ 0 h 411"/>
                <a:gd name="T18" fmla="*/ 1682 w 293"/>
                <a:gd name="T19" fmla="*/ 2001 h 411"/>
                <a:gd name="T20" fmla="*/ 1689 w 293"/>
                <a:gd name="T21" fmla="*/ 2120 h 411"/>
                <a:gd name="T22" fmla="*/ 1706 w 293"/>
                <a:gd name="T23" fmla="*/ 2324 h 411"/>
                <a:gd name="T24" fmla="*/ 1285 w 293"/>
                <a:gd name="T25" fmla="*/ 2324 h 411"/>
                <a:gd name="T26" fmla="*/ 1230 w 293"/>
                <a:gd name="T27" fmla="*/ 1156 h 411"/>
                <a:gd name="T28" fmla="*/ 854 w 293"/>
                <a:gd name="T29" fmla="*/ 851 h 411"/>
                <a:gd name="T30" fmla="*/ 444 w 293"/>
                <a:gd name="T31" fmla="*/ 1431 h 411"/>
                <a:gd name="T32" fmla="*/ 775 w 293"/>
                <a:gd name="T33" fmla="*/ 1991 h 411"/>
                <a:gd name="T34" fmla="*/ 1137 w 293"/>
                <a:gd name="T35" fmla="*/ 1793 h 411"/>
                <a:gd name="T36" fmla="*/ 1259 w 293"/>
                <a:gd name="T37" fmla="*/ 1384 h 411"/>
                <a:gd name="T38" fmla="*/ 1230 w 293"/>
                <a:gd name="T39" fmla="*/ 1156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61" name="Freeform 26"/>
            <p:cNvSpPr>
              <a:spLocks noChangeAspect="1"/>
            </p:cNvSpPr>
            <p:nvPr/>
          </p:nvSpPr>
          <p:spPr bwMode="auto">
            <a:xfrm>
              <a:off x="1610" y="3604"/>
              <a:ext cx="450" cy="554"/>
            </a:xfrm>
            <a:custGeom>
              <a:avLst/>
              <a:gdLst>
                <a:gd name="T0" fmla="*/ 1690 w 336"/>
                <a:gd name="T1" fmla="*/ 645 h 414"/>
                <a:gd name="T2" fmla="*/ 1152 w 336"/>
                <a:gd name="T3" fmla="*/ 377 h 414"/>
                <a:gd name="T4" fmla="*/ 482 w 336"/>
                <a:gd name="T5" fmla="*/ 1184 h 414"/>
                <a:gd name="T6" fmla="*/ 1141 w 336"/>
                <a:gd name="T7" fmla="*/ 2007 h 414"/>
                <a:gd name="T8" fmla="*/ 1516 w 336"/>
                <a:gd name="T9" fmla="*/ 1914 h 414"/>
                <a:gd name="T10" fmla="*/ 1516 w 336"/>
                <a:gd name="T11" fmla="*/ 1457 h 414"/>
                <a:gd name="T12" fmla="*/ 1516 w 336"/>
                <a:gd name="T13" fmla="*/ 1240 h 414"/>
                <a:gd name="T14" fmla="*/ 1926 w 336"/>
                <a:gd name="T15" fmla="*/ 1240 h 414"/>
                <a:gd name="T16" fmla="*/ 1926 w 336"/>
                <a:gd name="T17" fmla="*/ 2141 h 414"/>
                <a:gd name="T18" fmla="*/ 1090 w 336"/>
                <a:gd name="T19" fmla="*/ 2377 h 414"/>
                <a:gd name="T20" fmla="*/ 0 w 336"/>
                <a:gd name="T21" fmla="*/ 1192 h 414"/>
                <a:gd name="T22" fmla="*/ 1106 w 336"/>
                <a:gd name="T23" fmla="*/ 0 h 414"/>
                <a:gd name="T24" fmla="*/ 1941 w 336"/>
                <a:gd name="T25" fmla="*/ 369 h 414"/>
                <a:gd name="T26" fmla="*/ 1690 w 336"/>
                <a:gd name="T27" fmla="*/ 645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62" name="Freeform 27"/>
            <p:cNvSpPr>
              <a:spLocks noChangeAspect="1"/>
            </p:cNvSpPr>
            <p:nvPr/>
          </p:nvSpPr>
          <p:spPr bwMode="auto">
            <a:xfrm>
              <a:off x="2126" y="3735"/>
              <a:ext cx="363" cy="422"/>
            </a:xfrm>
            <a:custGeom>
              <a:avLst/>
              <a:gdLst>
                <a:gd name="T0" fmla="*/ 1140 w 271"/>
                <a:gd name="T1" fmla="*/ 1775 h 315"/>
                <a:gd name="T2" fmla="*/ 1127 w 271"/>
                <a:gd name="T3" fmla="*/ 1601 h 315"/>
                <a:gd name="T4" fmla="*/ 1127 w 271"/>
                <a:gd name="T5" fmla="*/ 1521 h 315"/>
                <a:gd name="T6" fmla="*/ 522 w 271"/>
                <a:gd name="T7" fmla="*/ 1819 h 315"/>
                <a:gd name="T8" fmla="*/ 0 w 271"/>
                <a:gd name="T9" fmla="*/ 1282 h 315"/>
                <a:gd name="T10" fmla="*/ 0 w 271"/>
                <a:gd name="T11" fmla="*/ 0 h 315"/>
                <a:gd name="T12" fmla="*/ 442 w 271"/>
                <a:gd name="T13" fmla="*/ 0 h 315"/>
                <a:gd name="T14" fmla="*/ 442 w 271"/>
                <a:gd name="T15" fmla="*/ 1156 h 315"/>
                <a:gd name="T16" fmla="*/ 644 w 271"/>
                <a:gd name="T17" fmla="*/ 1432 h 315"/>
                <a:gd name="T18" fmla="*/ 1104 w 271"/>
                <a:gd name="T19" fmla="*/ 899 h 315"/>
                <a:gd name="T20" fmla="*/ 1104 w 271"/>
                <a:gd name="T21" fmla="*/ 0 h 315"/>
                <a:gd name="T22" fmla="*/ 1544 w 271"/>
                <a:gd name="T23" fmla="*/ 0 h 315"/>
                <a:gd name="T24" fmla="*/ 1544 w 271"/>
                <a:gd name="T25" fmla="*/ 1425 h 315"/>
                <a:gd name="T26" fmla="*/ 1548 w 271"/>
                <a:gd name="T27" fmla="*/ 1578 h 315"/>
                <a:gd name="T28" fmla="*/ 1565 w 271"/>
                <a:gd name="T29" fmla="*/ 1775 h 315"/>
                <a:gd name="T30" fmla="*/ 1140 w 271"/>
                <a:gd name="T31" fmla="*/ 1775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63" name="Freeform 28"/>
            <p:cNvSpPr>
              <a:spLocks noChangeAspect="1" noEditPoints="1"/>
            </p:cNvSpPr>
            <p:nvPr/>
          </p:nvSpPr>
          <p:spPr bwMode="auto">
            <a:xfrm>
              <a:off x="2551" y="3602"/>
              <a:ext cx="103" cy="544"/>
            </a:xfrm>
            <a:custGeom>
              <a:avLst/>
              <a:gdLst>
                <a:gd name="T0" fmla="*/ 0 w 182"/>
                <a:gd name="T1" fmla="*/ 6 h 959"/>
                <a:gd name="T2" fmla="*/ 0 w 182"/>
                <a:gd name="T3" fmla="*/ 0 h 959"/>
                <a:gd name="T4" fmla="*/ 6 w 182"/>
                <a:gd name="T5" fmla="*/ 0 h 959"/>
                <a:gd name="T6" fmla="*/ 6 w 182"/>
                <a:gd name="T7" fmla="*/ 6 h 959"/>
                <a:gd name="T8" fmla="*/ 0 w 182"/>
                <a:gd name="T9" fmla="*/ 6 h 959"/>
                <a:gd name="T10" fmla="*/ 1 w 182"/>
                <a:gd name="T11" fmla="*/ 32 h 959"/>
                <a:gd name="T12" fmla="*/ 1 w 182"/>
                <a:gd name="T13" fmla="*/ 8 h 959"/>
                <a:gd name="T14" fmla="*/ 6 w 182"/>
                <a:gd name="T15" fmla="*/ 8 h 959"/>
                <a:gd name="T16" fmla="*/ 6 w 182"/>
                <a:gd name="T17" fmla="*/ 32 h 959"/>
                <a:gd name="T18" fmla="*/ 1 w 182"/>
                <a:gd name="T19" fmla="*/ 32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064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smtClean="0"/>
            </a:p>
          </p:txBody>
        </p:sp>
        <p:sp>
          <p:nvSpPr>
            <p:cNvPr id="2065" name="Freeform 30"/>
            <p:cNvSpPr>
              <a:spLocks noChangeAspect="1"/>
            </p:cNvSpPr>
            <p:nvPr/>
          </p:nvSpPr>
          <p:spPr bwMode="auto">
            <a:xfrm>
              <a:off x="3321" y="3724"/>
              <a:ext cx="320" cy="433"/>
            </a:xfrm>
            <a:custGeom>
              <a:avLst/>
              <a:gdLst>
                <a:gd name="T0" fmla="*/ 673 w 239"/>
                <a:gd name="T1" fmla="*/ 1874 h 323"/>
                <a:gd name="T2" fmla="*/ 0 w 239"/>
                <a:gd name="T3" fmla="*/ 1690 h 323"/>
                <a:gd name="T4" fmla="*/ 139 w 239"/>
                <a:gd name="T5" fmla="*/ 1363 h 323"/>
                <a:gd name="T6" fmla="*/ 649 w 239"/>
                <a:gd name="T7" fmla="*/ 1536 h 323"/>
                <a:gd name="T8" fmla="*/ 936 w 239"/>
                <a:gd name="T9" fmla="*/ 1330 h 323"/>
                <a:gd name="T10" fmla="*/ 649 w 239"/>
                <a:gd name="T11" fmla="*/ 1109 h 323"/>
                <a:gd name="T12" fmla="*/ 291 w 239"/>
                <a:gd name="T13" fmla="*/ 1017 h 323"/>
                <a:gd name="T14" fmla="*/ 75 w 239"/>
                <a:gd name="T15" fmla="*/ 597 h 323"/>
                <a:gd name="T16" fmla="*/ 766 w 239"/>
                <a:gd name="T17" fmla="*/ 0 h 323"/>
                <a:gd name="T18" fmla="*/ 1375 w 239"/>
                <a:gd name="T19" fmla="*/ 151 h 323"/>
                <a:gd name="T20" fmla="*/ 1260 w 239"/>
                <a:gd name="T21" fmla="*/ 496 h 323"/>
                <a:gd name="T22" fmla="*/ 785 w 239"/>
                <a:gd name="T23" fmla="*/ 345 h 323"/>
                <a:gd name="T24" fmla="*/ 511 w 239"/>
                <a:gd name="T25" fmla="*/ 550 h 323"/>
                <a:gd name="T26" fmla="*/ 588 w 239"/>
                <a:gd name="T27" fmla="*/ 685 h 323"/>
                <a:gd name="T28" fmla="*/ 682 w 239"/>
                <a:gd name="T29" fmla="*/ 713 h 323"/>
                <a:gd name="T30" fmla="*/ 798 w 239"/>
                <a:gd name="T31" fmla="*/ 733 h 323"/>
                <a:gd name="T32" fmla="*/ 1375 w 239"/>
                <a:gd name="T33" fmla="*/ 1261 h 323"/>
                <a:gd name="T34" fmla="*/ 673 w 239"/>
                <a:gd name="T35" fmla="*/ 1874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7742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6251" y="265244"/>
            <a:ext cx="3818921" cy="3410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000" tIns="3600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91251" y="1341438"/>
            <a:ext cx="5547783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1" y="6456363"/>
            <a:ext cx="3860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b="1">
                <a:solidFill>
                  <a:srgbClr val="BBB1A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© CITY &amp; GUILDS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191251" y="1125538"/>
            <a:ext cx="5528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grpSp>
        <p:nvGrpSpPr>
          <p:cNvPr id="3078" name="Group 19"/>
          <p:cNvGrpSpPr>
            <a:grpSpLocks noChangeAspect="1"/>
          </p:cNvGrpSpPr>
          <p:nvPr/>
        </p:nvGrpSpPr>
        <p:grpSpPr bwMode="auto">
          <a:xfrm>
            <a:off x="10617200" y="369889"/>
            <a:ext cx="1083733" cy="503237"/>
            <a:chOff x="1610" y="2840"/>
            <a:chExt cx="2130" cy="1318"/>
          </a:xfrm>
        </p:grpSpPr>
        <p:sp>
          <p:nvSpPr>
            <p:cNvPr id="3079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3"/>
            </a:xfrm>
            <a:custGeom>
              <a:avLst/>
              <a:gdLst>
                <a:gd name="T0" fmla="*/ 3534 w 634"/>
                <a:gd name="T1" fmla="*/ 2139 h 532"/>
                <a:gd name="T2" fmla="*/ 3478 w 634"/>
                <a:gd name="T3" fmla="*/ 2213 h 532"/>
                <a:gd name="T4" fmla="*/ 3320 w 634"/>
                <a:gd name="T5" fmla="*/ 2301 h 532"/>
                <a:gd name="T6" fmla="*/ 2946 w 634"/>
                <a:gd name="T7" fmla="*/ 2351 h 532"/>
                <a:gd name="T8" fmla="*/ 2771 w 634"/>
                <a:gd name="T9" fmla="*/ 2272 h 532"/>
                <a:gd name="T10" fmla="*/ 2193 w 634"/>
                <a:gd name="T11" fmla="*/ 2250 h 532"/>
                <a:gd name="T12" fmla="*/ 2313 w 634"/>
                <a:gd name="T13" fmla="*/ 2910 h 532"/>
                <a:gd name="T14" fmla="*/ 2606 w 634"/>
                <a:gd name="T15" fmla="*/ 2900 h 532"/>
                <a:gd name="T16" fmla="*/ 2676 w 634"/>
                <a:gd name="T17" fmla="*/ 3050 h 532"/>
                <a:gd name="T18" fmla="*/ 2116 w 634"/>
                <a:gd name="T19" fmla="*/ 3084 h 532"/>
                <a:gd name="T20" fmla="*/ 1960 w 634"/>
                <a:gd name="T21" fmla="*/ 2809 h 532"/>
                <a:gd name="T22" fmla="*/ 1847 w 634"/>
                <a:gd name="T23" fmla="*/ 2486 h 532"/>
                <a:gd name="T24" fmla="*/ 1460 w 634"/>
                <a:gd name="T25" fmla="*/ 2743 h 532"/>
                <a:gd name="T26" fmla="*/ 1126 w 634"/>
                <a:gd name="T27" fmla="*/ 2894 h 532"/>
                <a:gd name="T28" fmla="*/ 1338 w 634"/>
                <a:gd name="T29" fmla="*/ 2894 h 532"/>
                <a:gd name="T30" fmla="*/ 1423 w 634"/>
                <a:gd name="T31" fmla="*/ 2990 h 532"/>
                <a:gd name="T32" fmla="*/ 1401 w 634"/>
                <a:gd name="T33" fmla="*/ 3084 h 532"/>
                <a:gd name="T34" fmla="*/ 919 w 634"/>
                <a:gd name="T35" fmla="*/ 2845 h 532"/>
                <a:gd name="T36" fmla="*/ 900 w 634"/>
                <a:gd name="T37" fmla="*/ 2655 h 532"/>
                <a:gd name="T38" fmla="*/ 1358 w 634"/>
                <a:gd name="T39" fmla="*/ 2179 h 532"/>
                <a:gd name="T40" fmla="*/ 635 w 634"/>
                <a:gd name="T41" fmla="*/ 1052 h 532"/>
                <a:gd name="T42" fmla="*/ 1614 w 634"/>
                <a:gd name="T43" fmla="*/ 505 h 532"/>
                <a:gd name="T44" fmla="*/ 1729 w 634"/>
                <a:gd name="T45" fmla="*/ 1445 h 532"/>
                <a:gd name="T46" fmla="*/ 1508 w 634"/>
                <a:gd name="T47" fmla="*/ 1585 h 532"/>
                <a:gd name="T48" fmla="*/ 872 w 634"/>
                <a:gd name="T49" fmla="*/ 1197 h 532"/>
                <a:gd name="T50" fmla="*/ 1310 w 634"/>
                <a:gd name="T51" fmla="*/ 1997 h 532"/>
                <a:gd name="T52" fmla="*/ 2058 w 634"/>
                <a:gd name="T53" fmla="*/ 1686 h 532"/>
                <a:gd name="T54" fmla="*/ 1865 w 634"/>
                <a:gd name="T55" fmla="*/ 1552 h 532"/>
                <a:gd name="T56" fmla="*/ 2003 w 634"/>
                <a:gd name="T57" fmla="*/ 1083 h 532"/>
                <a:gd name="T58" fmla="*/ 1926 w 634"/>
                <a:gd name="T59" fmla="*/ 787 h 532"/>
                <a:gd name="T60" fmla="*/ 2501 w 634"/>
                <a:gd name="T61" fmla="*/ 633 h 532"/>
                <a:gd name="T62" fmla="*/ 2909 w 634"/>
                <a:gd name="T63" fmla="*/ 771 h 532"/>
                <a:gd name="T64" fmla="*/ 3046 w 634"/>
                <a:gd name="T65" fmla="*/ 1055 h 532"/>
                <a:gd name="T66" fmla="*/ 2791 w 634"/>
                <a:gd name="T67" fmla="*/ 1060 h 532"/>
                <a:gd name="T68" fmla="*/ 3089 w 634"/>
                <a:gd name="T69" fmla="*/ 1130 h 532"/>
                <a:gd name="T70" fmla="*/ 2835 w 634"/>
                <a:gd name="T71" fmla="*/ 1119 h 532"/>
                <a:gd name="T72" fmla="*/ 2988 w 634"/>
                <a:gd name="T73" fmla="*/ 1197 h 532"/>
                <a:gd name="T74" fmla="*/ 2937 w 634"/>
                <a:gd name="T75" fmla="*/ 1384 h 532"/>
                <a:gd name="T76" fmla="*/ 3060 w 634"/>
                <a:gd name="T77" fmla="*/ 1584 h 532"/>
                <a:gd name="T78" fmla="*/ 3249 w 634"/>
                <a:gd name="T79" fmla="*/ 1382 h 532"/>
                <a:gd name="T80" fmla="*/ 3439 w 634"/>
                <a:gd name="T81" fmla="*/ 1224 h 532"/>
                <a:gd name="T82" fmla="*/ 3569 w 634"/>
                <a:gd name="T83" fmla="*/ 1332 h 532"/>
                <a:gd name="T84" fmla="*/ 3574 w 634"/>
                <a:gd name="T85" fmla="*/ 1552 h 532"/>
                <a:gd name="T86" fmla="*/ 3354 w 634"/>
                <a:gd name="T87" fmla="*/ 1690 h 532"/>
                <a:gd name="T88" fmla="*/ 3367 w 634"/>
                <a:gd name="T89" fmla="*/ 1832 h 532"/>
                <a:gd name="T90" fmla="*/ 2970 w 634"/>
                <a:gd name="T91" fmla="*/ 1910 h 532"/>
                <a:gd name="T92" fmla="*/ 3470 w 634"/>
                <a:gd name="T93" fmla="*/ 1959 h 532"/>
                <a:gd name="T94" fmla="*/ 694 w 634"/>
                <a:gd name="T95" fmla="*/ 496 h 532"/>
                <a:gd name="T96" fmla="*/ 987 w 634"/>
                <a:gd name="T97" fmla="*/ 200 h 532"/>
                <a:gd name="T98" fmla="*/ 2819 w 634"/>
                <a:gd name="T99" fmla="*/ 815 h 532"/>
                <a:gd name="T100" fmla="*/ 2809 w 634"/>
                <a:gd name="T101" fmla="*/ 870 h 532"/>
                <a:gd name="T102" fmla="*/ 3097 w 634"/>
                <a:gd name="T103" fmla="*/ 907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0" name="Freeform 21"/>
            <p:cNvSpPr>
              <a:spLocks noChangeAspect="1"/>
            </p:cNvSpPr>
            <p:nvPr/>
          </p:nvSpPr>
          <p:spPr bwMode="auto">
            <a:xfrm>
              <a:off x="1610" y="2843"/>
              <a:ext cx="432" cy="548"/>
            </a:xfrm>
            <a:custGeom>
              <a:avLst/>
              <a:gdLst>
                <a:gd name="T0" fmla="*/ 1625 w 322"/>
                <a:gd name="T1" fmla="*/ 651 h 409"/>
                <a:gd name="T2" fmla="*/ 1103 w 322"/>
                <a:gd name="T3" fmla="*/ 390 h 409"/>
                <a:gd name="T4" fmla="*/ 494 w 322"/>
                <a:gd name="T5" fmla="*/ 1195 h 409"/>
                <a:gd name="T6" fmla="*/ 1069 w 322"/>
                <a:gd name="T7" fmla="*/ 1972 h 409"/>
                <a:gd name="T8" fmla="*/ 1601 w 322"/>
                <a:gd name="T9" fmla="*/ 1700 h 409"/>
                <a:gd name="T10" fmla="*/ 1858 w 322"/>
                <a:gd name="T11" fmla="*/ 1972 h 409"/>
                <a:gd name="T12" fmla="*/ 1006 w 322"/>
                <a:gd name="T13" fmla="*/ 2365 h 409"/>
                <a:gd name="T14" fmla="*/ 0 w 322"/>
                <a:gd name="T15" fmla="*/ 1187 h 409"/>
                <a:gd name="T16" fmla="*/ 1091 w 322"/>
                <a:gd name="T17" fmla="*/ 0 h 409"/>
                <a:gd name="T18" fmla="*/ 1880 w 322"/>
                <a:gd name="T19" fmla="*/ 363 h 409"/>
                <a:gd name="T20" fmla="*/ 1625 w 322"/>
                <a:gd name="T21" fmla="*/ 651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1" name="Freeform 22"/>
            <p:cNvSpPr>
              <a:spLocks noChangeAspect="1" noEditPoints="1"/>
            </p:cNvSpPr>
            <p:nvPr/>
          </p:nvSpPr>
          <p:spPr bwMode="auto">
            <a:xfrm>
              <a:off x="2097" y="2843"/>
              <a:ext cx="101" cy="537"/>
            </a:xfrm>
            <a:custGeom>
              <a:avLst/>
              <a:gdLst>
                <a:gd name="T0" fmla="*/ 0 w 179"/>
                <a:gd name="T1" fmla="*/ 5 h 947"/>
                <a:gd name="T2" fmla="*/ 0 w 179"/>
                <a:gd name="T3" fmla="*/ 0 h 947"/>
                <a:gd name="T4" fmla="*/ 6 w 179"/>
                <a:gd name="T5" fmla="*/ 0 h 947"/>
                <a:gd name="T6" fmla="*/ 6 w 179"/>
                <a:gd name="T7" fmla="*/ 5 h 947"/>
                <a:gd name="T8" fmla="*/ 0 w 179"/>
                <a:gd name="T9" fmla="*/ 5 h 947"/>
                <a:gd name="T10" fmla="*/ 1 w 179"/>
                <a:gd name="T11" fmla="*/ 32 h 947"/>
                <a:gd name="T12" fmla="*/ 1 w 179"/>
                <a:gd name="T13" fmla="*/ 7 h 947"/>
                <a:gd name="T14" fmla="*/ 6 w 179"/>
                <a:gd name="T15" fmla="*/ 7 h 947"/>
                <a:gd name="T16" fmla="*/ 6 w 179"/>
                <a:gd name="T17" fmla="*/ 32 h 947"/>
                <a:gd name="T18" fmla="*/ 1 w 179"/>
                <a:gd name="T19" fmla="*/ 32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2" name="Freeform 23"/>
            <p:cNvSpPr>
              <a:spLocks noChangeAspect="1"/>
            </p:cNvSpPr>
            <p:nvPr/>
          </p:nvSpPr>
          <p:spPr bwMode="auto">
            <a:xfrm>
              <a:off x="2238" y="2843"/>
              <a:ext cx="270" cy="545"/>
            </a:xfrm>
            <a:custGeom>
              <a:avLst/>
              <a:gdLst>
                <a:gd name="T0" fmla="*/ 704 w 201"/>
                <a:gd name="T1" fmla="*/ 2349 h 407"/>
                <a:gd name="T2" fmla="*/ 227 w 201"/>
                <a:gd name="T3" fmla="*/ 1888 h 407"/>
                <a:gd name="T4" fmla="*/ 227 w 201"/>
                <a:gd name="T5" fmla="*/ 899 h 407"/>
                <a:gd name="T6" fmla="*/ 0 w 201"/>
                <a:gd name="T7" fmla="*/ 899 h 407"/>
                <a:gd name="T8" fmla="*/ 0 w 201"/>
                <a:gd name="T9" fmla="*/ 557 h 407"/>
                <a:gd name="T10" fmla="*/ 238 w 201"/>
                <a:gd name="T11" fmla="*/ 557 h 407"/>
                <a:gd name="T12" fmla="*/ 246 w 201"/>
                <a:gd name="T13" fmla="*/ 86 h 407"/>
                <a:gd name="T14" fmla="*/ 672 w 201"/>
                <a:gd name="T15" fmla="*/ 0 h 407"/>
                <a:gd name="T16" fmla="*/ 672 w 201"/>
                <a:gd name="T17" fmla="*/ 557 h 407"/>
                <a:gd name="T18" fmla="*/ 1029 w 201"/>
                <a:gd name="T19" fmla="*/ 557 h 407"/>
                <a:gd name="T20" fmla="*/ 1029 w 201"/>
                <a:gd name="T21" fmla="*/ 899 h 407"/>
                <a:gd name="T22" fmla="*/ 672 w 201"/>
                <a:gd name="T23" fmla="*/ 899 h 407"/>
                <a:gd name="T24" fmla="*/ 672 w 201"/>
                <a:gd name="T25" fmla="*/ 1738 h 407"/>
                <a:gd name="T26" fmla="*/ 673 w 201"/>
                <a:gd name="T27" fmla="*/ 1888 h 407"/>
                <a:gd name="T28" fmla="*/ 825 w 201"/>
                <a:gd name="T29" fmla="*/ 1990 h 407"/>
                <a:gd name="T30" fmla="*/ 1073 w 201"/>
                <a:gd name="T31" fmla="*/ 1879 h 407"/>
                <a:gd name="T32" fmla="*/ 1183 w 201"/>
                <a:gd name="T33" fmla="*/ 2180 h 407"/>
                <a:gd name="T34" fmla="*/ 704 w 201"/>
                <a:gd name="T35" fmla="*/ 2349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3" name="Freeform 24"/>
            <p:cNvSpPr>
              <a:spLocks noChangeAspect="1"/>
            </p:cNvSpPr>
            <p:nvPr/>
          </p:nvSpPr>
          <p:spPr bwMode="auto">
            <a:xfrm>
              <a:off x="2499" y="2972"/>
              <a:ext cx="401" cy="579"/>
            </a:xfrm>
            <a:custGeom>
              <a:avLst/>
              <a:gdLst>
                <a:gd name="T0" fmla="*/ 674 w 300"/>
                <a:gd name="T1" fmla="*/ 2475 h 433"/>
                <a:gd name="T2" fmla="*/ 239 w 300"/>
                <a:gd name="T3" fmla="*/ 2475 h 433"/>
                <a:gd name="T4" fmla="*/ 580 w 300"/>
                <a:gd name="T5" fmla="*/ 1709 h 433"/>
                <a:gd name="T6" fmla="*/ 0 w 300"/>
                <a:gd name="T7" fmla="*/ 0 h 433"/>
                <a:gd name="T8" fmla="*/ 468 w 300"/>
                <a:gd name="T9" fmla="*/ 0 h 433"/>
                <a:gd name="T10" fmla="*/ 732 w 300"/>
                <a:gd name="T11" fmla="*/ 965 h 433"/>
                <a:gd name="T12" fmla="*/ 795 w 300"/>
                <a:gd name="T13" fmla="*/ 1203 h 433"/>
                <a:gd name="T14" fmla="*/ 863 w 300"/>
                <a:gd name="T15" fmla="*/ 1030 h 433"/>
                <a:gd name="T16" fmla="*/ 1258 w 300"/>
                <a:gd name="T17" fmla="*/ 0 h 433"/>
                <a:gd name="T18" fmla="*/ 1710 w 300"/>
                <a:gd name="T19" fmla="*/ 0 h 433"/>
                <a:gd name="T20" fmla="*/ 674 w 300"/>
                <a:gd name="T21" fmla="*/ 247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4" name="Freeform 25"/>
            <p:cNvSpPr>
              <a:spLocks noChangeAspect="1" noEditPoints="1"/>
            </p:cNvSpPr>
            <p:nvPr/>
          </p:nvSpPr>
          <p:spPr bwMode="auto">
            <a:xfrm>
              <a:off x="2883" y="3604"/>
              <a:ext cx="393" cy="550"/>
            </a:xfrm>
            <a:custGeom>
              <a:avLst/>
              <a:gdLst>
                <a:gd name="T0" fmla="*/ 1285 w 293"/>
                <a:gd name="T1" fmla="*/ 2324 h 411"/>
                <a:gd name="T2" fmla="*/ 1270 w 293"/>
                <a:gd name="T3" fmla="*/ 2033 h 411"/>
                <a:gd name="T4" fmla="*/ 671 w 293"/>
                <a:gd name="T5" fmla="*/ 2361 h 411"/>
                <a:gd name="T6" fmla="*/ 0 w 293"/>
                <a:gd name="T7" fmla="*/ 1457 h 411"/>
                <a:gd name="T8" fmla="*/ 755 w 293"/>
                <a:gd name="T9" fmla="*/ 510 h 411"/>
                <a:gd name="T10" fmla="*/ 1245 w 293"/>
                <a:gd name="T11" fmla="*/ 724 h 411"/>
                <a:gd name="T12" fmla="*/ 1243 w 293"/>
                <a:gd name="T13" fmla="*/ 510 h 411"/>
                <a:gd name="T14" fmla="*/ 1243 w 293"/>
                <a:gd name="T15" fmla="*/ 0 h 411"/>
                <a:gd name="T16" fmla="*/ 1682 w 293"/>
                <a:gd name="T17" fmla="*/ 0 h 411"/>
                <a:gd name="T18" fmla="*/ 1682 w 293"/>
                <a:gd name="T19" fmla="*/ 2001 h 411"/>
                <a:gd name="T20" fmla="*/ 1689 w 293"/>
                <a:gd name="T21" fmla="*/ 2120 h 411"/>
                <a:gd name="T22" fmla="*/ 1706 w 293"/>
                <a:gd name="T23" fmla="*/ 2324 h 411"/>
                <a:gd name="T24" fmla="*/ 1285 w 293"/>
                <a:gd name="T25" fmla="*/ 2324 h 411"/>
                <a:gd name="T26" fmla="*/ 1230 w 293"/>
                <a:gd name="T27" fmla="*/ 1156 h 411"/>
                <a:gd name="T28" fmla="*/ 854 w 293"/>
                <a:gd name="T29" fmla="*/ 851 h 411"/>
                <a:gd name="T30" fmla="*/ 444 w 293"/>
                <a:gd name="T31" fmla="*/ 1431 h 411"/>
                <a:gd name="T32" fmla="*/ 775 w 293"/>
                <a:gd name="T33" fmla="*/ 1991 h 411"/>
                <a:gd name="T34" fmla="*/ 1137 w 293"/>
                <a:gd name="T35" fmla="*/ 1793 h 411"/>
                <a:gd name="T36" fmla="*/ 1259 w 293"/>
                <a:gd name="T37" fmla="*/ 1384 h 411"/>
                <a:gd name="T38" fmla="*/ 1230 w 293"/>
                <a:gd name="T39" fmla="*/ 1156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5" name="Freeform 26"/>
            <p:cNvSpPr>
              <a:spLocks noChangeAspect="1"/>
            </p:cNvSpPr>
            <p:nvPr/>
          </p:nvSpPr>
          <p:spPr bwMode="auto">
            <a:xfrm>
              <a:off x="1610" y="3604"/>
              <a:ext cx="450" cy="554"/>
            </a:xfrm>
            <a:custGeom>
              <a:avLst/>
              <a:gdLst>
                <a:gd name="T0" fmla="*/ 1690 w 336"/>
                <a:gd name="T1" fmla="*/ 645 h 414"/>
                <a:gd name="T2" fmla="*/ 1152 w 336"/>
                <a:gd name="T3" fmla="*/ 377 h 414"/>
                <a:gd name="T4" fmla="*/ 482 w 336"/>
                <a:gd name="T5" fmla="*/ 1184 h 414"/>
                <a:gd name="T6" fmla="*/ 1141 w 336"/>
                <a:gd name="T7" fmla="*/ 2007 h 414"/>
                <a:gd name="T8" fmla="*/ 1516 w 336"/>
                <a:gd name="T9" fmla="*/ 1914 h 414"/>
                <a:gd name="T10" fmla="*/ 1516 w 336"/>
                <a:gd name="T11" fmla="*/ 1457 h 414"/>
                <a:gd name="T12" fmla="*/ 1516 w 336"/>
                <a:gd name="T13" fmla="*/ 1240 h 414"/>
                <a:gd name="T14" fmla="*/ 1926 w 336"/>
                <a:gd name="T15" fmla="*/ 1240 h 414"/>
                <a:gd name="T16" fmla="*/ 1926 w 336"/>
                <a:gd name="T17" fmla="*/ 2141 h 414"/>
                <a:gd name="T18" fmla="*/ 1090 w 336"/>
                <a:gd name="T19" fmla="*/ 2377 h 414"/>
                <a:gd name="T20" fmla="*/ 0 w 336"/>
                <a:gd name="T21" fmla="*/ 1192 h 414"/>
                <a:gd name="T22" fmla="*/ 1106 w 336"/>
                <a:gd name="T23" fmla="*/ 0 h 414"/>
                <a:gd name="T24" fmla="*/ 1941 w 336"/>
                <a:gd name="T25" fmla="*/ 369 h 414"/>
                <a:gd name="T26" fmla="*/ 1690 w 336"/>
                <a:gd name="T27" fmla="*/ 645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6" name="Freeform 27"/>
            <p:cNvSpPr>
              <a:spLocks noChangeAspect="1"/>
            </p:cNvSpPr>
            <p:nvPr/>
          </p:nvSpPr>
          <p:spPr bwMode="auto">
            <a:xfrm>
              <a:off x="2126" y="3735"/>
              <a:ext cx="363" cy="422"/>
            </a:xfrm>
            <a:custGeom>
              <a:avLst/>
              <a:gdLst>
                <a:gd name="T0" fmla="*/ 1140 w 271"/>
                <a:gd name="T1" fmla="*/ 1775 h 315"/>
                <a:gd name="T2" fmla="*/ 1127 w 271"/>
                <a:gd name="T3" fmla="*/ 1601 h 315"/>
                <a:gd name="T4" fmla="*/ 1127 w 271"/>
                <a:gd name="T5" fmla="*/ 1521 h 315"/>
                <a:gd name="T6" fmla="*/ 522 w 271"/>
                <a:gd name="T7" fmla="*/ 1819 h 315"/>
                <a:gd name="T8" fmla="*/ 0 w 271"/>
                <a:gd name="T9" fmla="*/ 1282 h 315"/>
                <a:gd name="T10" fmla="*/ 0 w 271"/>
                <a:gd name="T11" fmla="*/ 0 h 315"/>
                <a:gd name="T12" fmla="*/ 442 w 271"/>
                <a:gd name="T13" fmla="*/ 0 h 315"/>
                <a:gd name="T14" fmla="*/ 442 w 271"/>
                <a:gd name="T15" fmla="*/ 1156 h 315"/>
                <a:gd name="T16" fmla="*/ 644 w 271"/>
                <a:gd name="T17" fmla="*/ 1432 h 315"/>
                <a:gd name="T18" fmla="*/ 1104 w 271"/>
                <a:gd name="T19" fmla="*/ 899 h 315"/>
                <a:gd name="T20" fmla="*/ 1104 w 271"/>
                <a:gd name="T21" fmla="*/ 0 h 315"/>
                <a:gd name="T22" fmla="*/ 1544 w 271"/>
                <a:gd name="T23" fmla="*/ 0 h 315"/>
                <a:gd name="T24" fmla="*/ 1544 w 271"/>
                <a:gd name="T25" fmla="*/ 1425 h 315"/>
                <a:gd name="T26" fmla="*/ 1548 w 271"/>
                <a:gd name="T27" fmla="*/ 1578 h 315"/>
                <a:gd name="T28" fmla="*/ 1565 w 271"/>
                <a:gd name="T29" fmla="*/ 1775 h 315"/>
                <a:gd name="T30" fmla="*/ 1140 w 271"/>
                <a:gd name="T31" fmla="*/ 1775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7" name="Freeform 28"/>
            <p:cNvSpPr>
              <a:spLocks noChangeAspect="1" noEditPoints="1"/>
            </p:cNvSpPr>
            <p:nvPr/>
          </p:nvSpPr>
          <p:spPr bwMode="auto">
            <a:xfrm>
              <a:off x="2551" y="3602"/>
              <a:ext cx="103" cy="544"/>
            </a:xfrm>
            <a:custGeom>
              <a:avLst/>
              <a:gdLst>
                <a:gd name="T0" fmla="*/ 0 w 182"/>
                <a:gd name="T1" fmla="*/ 6 h 959"/>
                <a:gd name="T2" fmla="*/ 0 w 182"/>
                <a:gd name="T3" fmla="*/ 0 h 959"/>
                <a:gd name="T4" fmla="*/ 6 w 182"/>
                <a:gd name="T5" fmla="*/ 0 h 959"/>
                <a:gd name="T6" fmla="*/ 6 w 182"/>
                <a:gd name="T7" fmla="*/ 6 h 959"/>
                <a:gd name="T8" fmla="*/ 0 w 182"/>
                <a:gd name="T9" fmla="*/ 6 h 959"/>
                <a:gd name="T10" fmla="*/ 1 w 182"/>
                <a:gd name="T11" fmla="*/ 32 h 959"/>
                <a:gd name="T12" fmla="*/ 1 w 182"/>
                <a:gd name="T13" fmla="*/ 8 h 959"/>
                <a:gd name="T14" fmla="*/ 6 w 182"/>
                <a:gd name="T15" fmla="*/ 8 h 959"/>
                <a:gd name="T16" fmla="*/ 6 w 182"/>
                <a:gd name="T17" fmla="*/ 32 h 959"/>
                <a:gd name="T18" fmla="*/ 1 w 182"/>
                <a:gd name="T19" fmla="*/ 32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3088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smtClean="0"/>
            </a:p>
          </p:txBody>
        </p:sp>
        <p:sp>
          <p:nvSpPr>
            <p:cNvPr id="3089" name="Freeform 30"/>
            <p:cNvSpPr>
              <a:spLocks noChangeAspect="1"/>
            </p:cNvSpPr>
            <p:nvPr/>
          </p:nvSpPr>
          <p:spPr bwMode="auto">
            <a:xfrm>
              <a:off x="3321" y="3724"/>
              <a:ext cx="320" cy="433"/>
            </a:xfrm>
            <a:custGeom>
              <a:avLst/>
              <a:gdLst>
                <a:gd name="T0" fmla="*/ 673 w 239"/>
                <a:gd name="T1" fmla="*/ 1874 h 323"/>
                <a:gd name="T2" fmla="*/ 0 w 239"/>
                <a:gd name="T3" fmla="*/ 1690 h 323"/>
                <a:gd name="T4" fmla="*/ 139 w 239"/>
                <a:gd name="T5" fmla="*/ 1363 h 323"/>
                <a:gd name="T6" fmla="*/ 649 w 239"/>
                <a:gd name="T7" fmla="*/ 1536 h 323"/>
                <a:gd name="T8" fmla="*/ 936 w 239"/>
                <a:gd name="T9" fmla="*/ 1330 h 323"/>
                <a:gd name="T10" fmla="*/ 649 w 239"/>
                <a:gd name="T11" fmla="*/ 1109 h 323"/>
                <a:gd name="T12" fmla="*/ 291 w 239"/>
                <a:gd name="T13" fmla="*/ 1017 h 323"/>
                <a:gd name="T14" fmla="*/ 75 w 239"/>
                <a:gd name="T15" fmla="*/ 597 h 323"/>
                <a:gd name="T16" fmla="*/ 766 w 239"/>
                <a:gd name="T17" fmla="*/ 0 h 323"/>
                <a:gd name="T18" fmla="*/ 1375 w 239"/>
                <a:gd name="T19" fmla="*/ 151 h 323"/>
                <a:gd name="T20" fmla="*/ 1260 w 239"/>
                <a:gd name="T21" fmla="*/ 496 h 323"/>
                <a:gd name="T22" fmla="*/ 785 w 239"/>
                <a:gd name="T23" fmla="*/ 345 h 323"/>
                <a:gd name="T24" fmla="*/ 511 w 239"/>
                <a:gd name="T25" fmla="*/ 550 h 323"/>
                <a:gd name="T26" fmla="*/ 588 w 239"/>
                <a:gd name="T27" fmla="*/ 685 h 323"/>
                <a:gd name="T28" fmla="*/ 682 w 239"/>
                <a:gd name="T29" fmla="*/ 713 h 323"/>
                <a:gd name="T30" fmla="*/ 798 w 239"/>
                <a:gd name="T31" fmla="*/ 733 h 323"/>
                <a:gd name="T32" fmla="*/ 1375 w 239"/>
                <a:gd name="T33" fmla="*/ 1261 h 323"/>
                <a:gd name="T34" fmla="*/ 673 w 239"/>
                <a:gd name="T35" fmla="*/ 1874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308891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6251" y="265244"/>
            <a:ext cx="3818921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36000" tIns="3600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1" y="1341438"/>
            <a:ext cx="11254316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1" y="6456363"/>
            <a:ext cx="38608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b="1">
                <a:solidFill>
                  <a:srgbClr val="BBB1A5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476251" y="1125538"/>
            <a:ext cx="11243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030" name="Group 6"/>
          <p:cNvGrpSpPr>
            <a:grpSpLocks noChangeAspect="1"/>
          </p:cNvGrpSpPr>
          <p:nvPr/>
        </p:nvGrpSpPr>
        <p:grpSpPr bwMode="auto">
          <a:xfrm>
            <a:off x="10617200" y="369889"/>
            <a:ext cx="1083733" cy="503237"/>
            <a:chOff x="1610" y="2840"/>
            <a:chExt cx="2130" cy="1318"/>
          </a:xfrm>
        </p:grpSpPr>
        <p:sp>
          <p:nvSpPr>
            <p:cNvPr id="1031" name="Freeform 7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3907599 w 634"/>
                <a:gd name="T1" fmla="*/ 2405670 h 532"/>
                <a:gd name="T2" fmla="*/ 3844998 w 634"/>
                <a:gd name="T3" fmla="*/ 2488640 h 532"/>
                <a:gd name="T4" fmla="*/ 3671459 w 634"/>
                <a:gd name="T5" fmla="*/ 2588105 h 532"/>
                <a:gd name="T6" fmla="*/ 3257602 w 634"/>
                <a:gd name="T7" fmla="*/ 2644539 h 532"/>
                <a:gd name="T8" fmla="*/ 3063662 w 634"/>
                <a:gd name="T9" fmla="*/ 2555227 h 532"/>
                <a:gd name="T10" fmla="*/ 2425308 w 634"/>
                <a:gd name="T11" fmla="*/ 2530831 h 532"/>
                <a:gd name="T12" fmla="*/ 2556983 w 634"/>
                <a:gd name="T13" fmla="*/ 3272745 h 532"/>
                <a:gd name="T14" fmla="*/ 2881945 w 634"/>
                <a:gd name="T15" fmla="*/ 3261559 h 532"/>
                <a:gd name="T16" fmla="*/ 2958393 w 634"/>
                <a:gd name="T17" fmla="*/ 3430576 h 532"/>
                <a:gd name="T18" fmla="*/ 2339892 w 634"/>
                <a:gd name="T19" fmla="*/ 3468646 h 532"/>
                <a:gd name="T20" fmla="*/ 2167216 w 634"/>
                <a:gd name="T21" fmla="*/ 3159875 h 532"/>
                <a:gd name="T22" fmla="*/ 2042114 w 634"/>
                <a:gd name="T23" fmla="*/ 2796118 h 532"/>
                <a:gd name="T24" fmla="*/ 1614313 w 634"/>
                <a:gd name="T25" fmla="*/ 3085040 h 532"/>
                <a:gd name="T26" fmla="*/ 1245095 w 634"/>
                <a:gd name="T27" fmla="*/ 3255593 h 532"/>
                <a:gd name="T28" fmla="*/ 1480131 w 634"/>
                <a:gd name="T29" fmla="*/ 3255593 h 532"/>
                <a:gd name="T30" fmla="*/ 1573563 w 634"/>
                <a:gd name="T31" fmla="*/ 3362608 h 532"/>
                <a:gd name="T32" fmla="*/ 1549153 w 634"/>
                <a:gd name="T33" fmla="*/ 3468646 h 532"/>
                <a:gd name="T34" fmla="*/ 1016032 w 634"/>
                <a:gd name="T35" fmla="*/ 3199745 h 532"/>
                <a:gd name="T36" fmla="*/ 995070 w 634"/>
                <a:gd name="T37" fmla="*/ 2986390 h 532"/>
                <a:gd name="T38" fmla="*/ 1501809 w 634"/>
                <a:gd name="T39" fmla="*/ 2450050 h 532"/>
                <a:gd name="T40" fmla="*/ 701768 w 634"/>
                <a:gd name="T41" fmla="*/ 1183596 h 532"/>
                <a:gd name="T42" fmla="*/ 1784393 w 634"/>
                <a:gd name="T43" fmla="*/ 568240 h 532"/>
                <a:gd name="T44" fmla="*/ 1911324 w 634"/>
                <a:gd name="T45" fmla="*/ 1625417 h 532"/>
                <a:gd name="T46" fmla="*/ 1667328 w 634"/>
                <a:gd name="T47" fmla="*/ 1782861 h 532"/>
                <a:gd name="T48" fmla="*/ 964068 w 634"/>
                <a:gd name="T49" fmla="*/ 1346201 h 532"/>
                <a:gd name="T50" fmla="*/ 1448655 w 634"/>
                <a:gd name="T51" fmla="*/ 2245264 h 532"/>
                <a:gd name="T52" fmla="*/ 2275978 w 634"/>
                <a:gd name="T53" fmla="*/ 1896666 h 532"/>
                <a:gd name="T54" fmla="*/ 2062177 w 634"/>
                <a:gd name="T55" fmla="*/ 1746024 h 532"/>
                <a:gd name="T56" fmla="*/ 2214738 w 634"/>
                <a:gd name="T57" fmla="*/ 1218031 h 532"/>
                <a:gd name="T58" fmla="*/ 2129376 w 634"/>
                <a:gd name="T59" fmla="*/ 885334 h 532"/>
                <a:gd name="T60" fmla="*/ 2765734 w 634"/>
                <a:gd name="T61" fmla="*/ 712370 h 532"/>
                <a:gd name="T62" fmla="*/ 3216233 w 634"/>
                <a:gd name="T63" fmla="*/ 866650 h 532"/>
                <a:gd name="T64" fmla="*/ 3367648 w 634"/>
                <a:gd name="T65" fmla="*/ 1186547 h 532"/>
                <a:gd name="T66" fmla="*/ 3085380 w 634"/>
                <a:gd name="T67" fmla="*/ 1192338 h 532"/>
                <a:gd name="T68" fmla="*/ 3416180 w 634"/>
                <a:gd name="T69" fmla="*/ 1270407 h 532"/>
                <a:gd name="T70" fmla="*/ 3134232 w 634"/>
                <a:gd name="T71" fmla="*/ 1259002 h 532"/>
                <a:gd name="T72" fmla="*/ 3303596 w 634"/>
                <a:gd name="T73" fmla="*/ 1346201 h 532"/>
                <a:gd name="T74" fmla="*/ 3247770 w 634"/>
                <a:gd name="T75" fmla="*/ 1556681 h 532"/>
                <a:gd name="T76" fmla="*/ 3383708 w 634"/>
                <a:gd name="T77" fmla="*/ 1781392 h 532"/>
                <a:gd name="T78" fmla="*/ 3592669 w 634"/>
                <a:gd name="T79" fmla="*/ 1554287 h 532"/>
                <a:gd name="T80" fmla="*/ 3802372 w 634"/>
                <a:gd name="T81" fmla="*/ 1376340 h 532"/>
                <a:gd name="T82" fmla="*/ 3946167 w 634"/>
                <a:gd name="T83" fmla="*/ 1497890 h 532"/>
                <a:gd name="T84" fmla="*/ 3951613 w 634"/>
                <a:gd name="T85" fmla="*/ 1746024 h 532"/>
                <a:gd name="T86" fmla="*/ 3708082 w 634"/>
                <a:gd name="T87" fmla="*/ 1900772 h 532"/>
                <a:gd name="T88" fmla="*/ 3723233 w 634"/>
                <a:gd name="T89" fmla="*/ 2059754 h 532"/>
                <a:gd name="T90" fmla="*/ 3284079 w 634"/>
                <a:gd name="T91" fmla="*/ 2148111 h 532"/>
                <a:gd name="T92" fmla="*/ 3836946 w 634"/>
                <a:gd name="T93" fmla="*/ 2203559 h 532"/>
                <a:gd name="T94" fmla="*/ 767176 w 634"/>
                <a:gd name="T95" fmla="*/ 557615 h 532"/>
                <a:gd name="T96" fmla="*/ 1091195 w 634"/>
                <a:gd name="T97" fmla="*/ 224804 h 532"/>
                <a:gd name="T98" fmla="*/ 3116624 w 634"/>
                <a:gd name="T99" fmla="*/ 916816 h 532"/>
                <a:gd name="T100" fmla="*/ 3106498 w 634"/>
                <a:gd name="T101" fmla="*/ 978848 h 532"/>
                <a:gd name="T102" fmla="*/ 3424099 w 634"/>
                <a:gd name="T103" fmla="*/ 1020674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2" name="Freeform 8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1882867 w 322"/>
                <a:gd name="T1" fmla="*/ 730520 h 409"/>
                <a:gd name="T2" fmla="*/ 1278598 w 322"/>
                <a:gd name="T3" fmla="*/ 438287 h 409"/>
                <a:gd name="T4" fmla="*/ 572860 w 322"/>
                <a:gd name="T5" fmla="*/ 1341368 h 409"/>
                <a:gd name="T6" fmla="*/ 1238859 w 322"/>
                <a:gd name="T7" fmla="*/ 2213461 h 409"/>
                <a:gd name="T8" fmla="*/ 1855925 w 322"/>
                <a:gd name="T9" fmla="*/ 1908311 h 409"/>
                <a:gd name="T10" fmla="*/ 2153953 w 322"/>
                <a:gd name="T11" fmla="*/ 2213461 h 409"/>
                <a:gd name="T12" fmla="*/ 1166350 w 322"/>
                <a:gd name="T13" fmla="*/ 2654649 h 409"/>
                <a:gd name="T14" fmla="*/ 0 w 322"/>
                <a:gd name="T15" fmla="*/ 1331853 h 409"/>
                <a:gd name="T16" fmla="*/ 1264657 w 322"/>
                <a:gd name="T17" fmla="*/ 0 h 409"/>
                <a:gd name="T18" fmla="*/ 2179003 w 322"/>
                <a:gd name="T19" fmla="*/ 406928 h 409"/>
                <a:gd name="T20" fmla="*/ 1882867 w 322"/>
                <a:gd name="T21" fmla="*/ 730520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3" name="Freeform 9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4" name="Freeform 10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838911 w 201"/>
                <a:gd name="T1" fmla="*/ 2594401 h 407"/>
                <a:gd name="T2" fmla="*/ 270678 w 201"/>
                <a:gd name="T3" fmla="*/ 2085536 h 407"/>
                <a:gd name="T4" fmla="*/ 270678 w 201"/>
                <a:gd name="T5" fmla="*/ 993420 h 407"/>
                <a:gd name="T6" fmla="*/ 0 w 201"/>
                <a:gd name="T7" fmla="*/ 993420 h 407"/>
                <a:gd name="T8" fmla="*/ 0 w 201"/>
                <a:gd name="T9" fmla="*/ 615887 h 407"/>
                <a:gd name="T10" fmla="*/ 283919 w 201"/>
                <a:gd name="T11" fmla="*/ 615887 h 407"/>
                <a:gd name="T12" fmla="*/ 292278 w 201"/>
                <a:gd name="T13" fmla="*/ 94882 h 407"/>
                <a:gd name="T14" fmla="*/ 800460 w 201"/>
                <a:gd name="T15" fmla="*/ 0 h 407"/>
                <a:gd name="T16" fmla="*/ 800460 w 201"/>
                <a:gd name="T17" fmla="*/ 615887 h 407"/>
                <a:gd name="T18" fmla="*/ 1225314 w 201"/>
                <a:gd name="T19" fmla="*/ 615887 h 407"/>
                <a:gd name="T20" fmla="*/ 1225314 w 201"/>
                <a:gd name="T21" fmla="*/ 993420 h 407"/>
                <a:gd name="T22" fmla="*/ 800460 w 201"/>
                <a:gd name="T23" fmla="*/ 993420 h 407"/>
                <a:gd name="T24" fmla="*/ 800460 w 201"/>
                <a:gd name="T25" fmla="*/ 1919943 h 407"/>
                <a:gd name="T26" fmla="*/ 801568 w 201"/>
                <a:gd name="T27" fmla="*/ 2085536 h 407"/>
                <a:gd name="T28" fmla="*/ 982414 w 201"/>
                <a:gd name="T29" fmla="*/ 2198547 h 407"/>
                <a:gd name="T30" fmla="*/ 1278304 w 201"/>
                <a:gd name="T31" fmla="*/ 2075668 h 407"/>
                <a:gd name="T32" fmla="*/ 1408997 w 201"/>
                <a:gd name="T33" fmla="*/ 2408221 h 407"/>
                <a:gd name="T34" fmla="*/ 838911 w 201"/>
                <a:gd name="T35" fmla="*/ 2594401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5" name="Freeform 11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709459 w 300"/>
                <a:gd name="T1" fmla="*/ 2638796 h 433"/>
                <a:gd name="T2" fmla="*/ 250998 w 300"/>
                <a:gd name="T3" fmla="*/ 2638796 h 433"/>
                <a:gd name="T4" fmla="*/ 610453 w 300"/>
                <a:gd name="T5" fmla="*/ 1821573 h 433"/>
                <a:gd name="T6" fmla="*/ 0 w 300"/>
                <a:gd name="T7" fmla="*/ 0 h 433"/>
                <a:gd name="T8" fmla="*/ 493477 w 300"/>
                <a:gd name="T9" fmla="*/ 0 h 433"/>
                <a:gd name="T10" fmla="*/ 770272 w 300"/>
                <a:gd name="T11" fmla="*/ 1028788 h 433"/>
                <a:gd name="T12" fmla="*/ 836893 w 300"/>
                <a:gd name="T13" fmla="*/ 1283171 h 433"/>
                <a:gd name="T14" fmla="*/ 909018 w 300"/>
                <a:gd name="T15" fmla="*/ 1097872 h 433"/>
                <a:gd name="T16" fmla="*/ 1324891 w 300"/>
                <a:gd name="T17" fmla="*/ 0 h 433"/>
                <a:gd name="T18" fmla="*/ 1800801 w 300"/>
                <a:gd name="T19" fmla="*/ 0 h 433"/>
                <a:gd name="T20" fmla="*/ 709459 w 300"/>
                <a:gd name="T21" fmla="*/ 2638796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6" name="Freeform 12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1469789 w 293"/>
                <a:gd name="T1" fmla="*/ 2523744 h 411"/>
                <a:gd name="T2" fmla="*/ 1452693 w 293"/>
                <a:gd name="T3" fmla="*/ 2207346 h 411"/>
                <a:gd name="T4" fmla="*/ 767373 w 293"/>
                <a:gd name="T5" fmla="*/ 2562863 h 411"/>
                <a:gd name="T6" fmla="*/ 0 w 293"/>
                <a:gd name="T7" fmla="*/ 1581573 h 411"/>
                <a:gd name="T8" fmla="*/ 863888 w 293"/>
                <a:gd name="T9" fmla="*/ 553484 h 411"/>
                <a:gd name="T10" fmla="*/ 1424631 w 293"/>
                <a:gd name="T11" fmla="*/ 786530 h 411"/>
                <a:gd name="T12" fmla="*/ 1421771 w 293"/>
                <a:gd name="T13" fmla="*/ 553484 h 411"/>
                <a:gd name="T14" fmla="*/ 1421771 w 293"/>
                <a:gd name="T15" fmla="*/ 0 h 411"/>
                <a:gd name="T16" fmla="*/ 1924102 w 293"/>
                <a:gd name="T17" fmla="*/ 0 h 411"/>
                <a:gd name="T18" fmla="*/ 1924102 w 293"/>
                <a:gd name="T19" fmla="*/ 2172973 h 411"/>
                <a:gd name="T20" fmla="*/ 1931786 w 293"/>
                <a:gd name="T21" fmla="*/ 2301582 h 411"/>
                <a:gd name="T22" fmla="*/ 1951153 w 293"/>
                <a:gd name="T23" fmla="*/ 2523744 h 411"/>
                <a:gd name="T24" fmla="*/ 1469789 w 293"/>
                <a:gd name="T25" fmla="*/ 2523744 h 411"/>
                <a:gd name="T26" fmla="*/ 1407096 w 293"/>
                <a:gd name="T27" fmla="*/ 1255189 h 411"/>
                <a:gd name="T28" fmla="*/ 976657 w 293"/>
                <a:gd name="T29" fmla="*/ 923951 h 411"/>
                <a:gd name="T30" fmla="*/ 508093 w 293"/>
                <a:gd name="T31" fmla="*/ 1553934 h 411"/>
                <a:gd name="T32" fmla="*/ 887050 w 293"/>
                <a:gd name="T33" fmla="*/ 2161664 h 411"/>
                <a:gd name="T34" fmla="*/ 1300230 w 293"/>
                <a:gd name="T35" fmla="*/ 1946327 h 411"/>
                <a:gd name="T36" fmla="*/ 1440237 w 293"/>
                <a:gd name="T37" fmla="*/ 1502160 h 411"/>
                <a:gd name="T38" fmla="*/ 1407096 w 293"/>
                <a:gd name="T39" fmla="*/ 125518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7" name="Freeform 13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1869528 w 336"/>
                <a:gd name="T1" fmla="*/ 700218 h 414"/>
                <a:gd name="T2" fmla="*/ 1275167 w 336"/>
                <a:gd name="T3" fmla="*/ 408370 h 414"/>
                <a:gd name="T4" fmla="*/ 538068 w 336"/>
                <a:gd name="T5" fmla="*/ 1284555 h 414"/>
                <a:gd name="T6" fmla="*/ 1262318 w 336"/>
                <a:gd name="T7" fmla="*/ 2177450 h 414"/>
                <a:gd name="T8" fmla="*/ 1677926 w 336"/>
                <a:gd name="T9" fmla="*/ 2076543 h 414"/>
                <a:gd name="T10" fmla="*/ 1677926 w 336"/>
                <a:gd name="T11" fmla="*/ 1580900 h 414"/>
                <a:gd name="T12" fmla="*/ 1677926 w 336"/>
                <a:gd name="T13" fmla="*/ 1345529 h 414"/>
                <a:gd name="T14" fmla="*/ 2131026 w 336"/>
                <a:gd name="T15" fmla="*/ 1345529 h 414"/>
                <a:gd name="T16" fmla="*/ 2131026 w 336"/>
                <a:gd name="T17" fmla="*/ 2323383 h 414"/>
                <a:gd name="T18" fmla="*/ 1205977 w 336"/>
                <a:gd name="T19" fmla="*/ 2579837 h 414"/>
                <a:gd name="T20" fmla="*/ 0 w 336"/>
                <a:gd name="T21" fmla="*/ 1293136 h 414"/>
                <a:gd name="T22" fmla="*/ 1223478 w 336"/>
                <a:gd name="T23" fmla="*/ 0 h 414"/>
                <a:gd name="T24" fmla="*/ 2148069 w 336"/>
                <a:gd name="T25" fmla="*/ 400603 h 414"/>
                <a:gd name="T26" fmla="*/ 1869528 w 336"/>
                <a:gd name="T27" fmla="*/ 700218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8" name="Freeform 14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1265195 w 271"/>
                <a:gd name="T1" fmla="*/ 1992116 h 315"/>
                <a:gd name="T2" fmla="*/ 1251582 w 271"/>
                <a:gd name="T3" fmla="*/ 1796915 h 315"/>
                <a:gd name="T4" fmla="*/ 1251582 w 271"/>
                <a:gd name="T5" fmla="*/ 1706784 h 315"/>
                <a:gd name="T6" fmla="*/ 579157 w 271"/>
                <a:gd name="T7" fmla="*/ 2041792 h 315"/>
                <a:gd name="T8" fmla="*/ 0 w 271"/>
                <a:gd name="T9" fmla="*/ 1438028 h 315"/>
                <a:gd name="T10" fmla="*/ 0 w 271"/>
                <a:gd name="T11" fmla="*/ 0 h 315"/>
                <a:gd name="T12" fmla="*/ 490589 w 271"/>
                <a:gd name="T13" fmla="*/ 0 h 315"/>
                <a:gd name="T14" fmla="*/ 490589 w 271"/>
                <a:gd name="T15" fmla="*/ 1297530 h 315"/>
                <a:gd name="T16" fmla="*/ 714999 w 271"/>
                <a:gd name="T17" fmla="*/ 1607087 h 315"/>
                <a:gd name="T18" fmla="*/ 1225924 w 271"/>
                <a:gd name="T19" fmla="*/ 1008512 h 315"/>
                <a:gd name="T20" fmla="*/ 1225924 w 271"/>
                <a:gd name="T21" fmla="*/ 0 h 315"/>
                <a:gd name="T22" fmla="*/ 1713338 w 271"/>
                <a:gd name="T23" fmla="*/ 0 h 315"/>
                <a:gd name="T24" fmla="*/ 1713338 w 271"/>
                <a:gd name="T25" fmla="*/ 1599162 h 315"/>
                <a:gd name="T26" fmla="*/ 1718375 w 271"/>
                <a:gd name="T27" fmla="*/ 1771064 h 315"/>
                <a:gd name="T28" fmla="*/ 1736996 w 271"/>
                <a:gd name="T29" fmla="*/ 1992116 h 315"/>
                <a:gd name="T30" fmla="*/ 1265195 w 271"/>
                <a:gd name="T31" fmla="*/ 1992116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9" name="Freeform 15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0" name="Rectangle 16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41" name="Freeform 17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741243 w 239"/>
                <a:gd name="T1" fmla="*/ 2121194 h 323"/>
                <a:gd name="T2" fmla="*/ 0 w 239"/>
                <a:gd name="T3" fmla="*/ 1913808 h 323"/>
                <a:gd name="T4" fmla="*/ 152877 w 239"/>
                <a:gd name="T5" fmla="*/ 1542597 h 323"/>
                <a:gd name="T6" fmla="*/ 715133 w 239"/>
                <a:gd name="T7" fmla="*/ 1738385 h 323"/>
                <a:gd name="T8" fmla="*/ 1031434 w 239"/>
                <a:gd name="T9" fmla="*/ 1505557 h 323"/>
                <a:gd name="T10" fmla="*/ 715133 w 239"/>
                <a:gd name="T11" fmla="*/ 1255532 h 323"/>
                <a:gd name="T12" fmla="*/ 320947 w 239"/>
                <a:gd name="T13" fmla="*/ 1150713 h 323"/>
                <a:gd name="T14" fmla="*/ 82211 w 239"/>
                <a:gd name="T15" fmla="*/ 675086 h 323"/>
                <a:gd name="T16" fmla="*/ 844611 w 239"/>
                <a:gd name="T17" fmla="*/ 0 h 323"/>
                <a:gd name="T18" fmla="*/ 1514476 w 239"/>
                <a:gd name="T19" fmla="*/ 170615 h 323"/>
                <a:gd name="T20" fmla="*/ 1388530 w 239"/>
                <a:gd name="T21" fmla="*/ 561262 h 323"/>
                <a:gd name="T22" fmla="*/ 864866 w 239"/>
                <a:gd name="T23" fmla="*/ 390079 h 323"/>
                <a:gd name="T24" fmla="*/ 562702 w 239"/>
                <a:gd name="T25" fmla="*/ 622076 h 323"/>
                <a:gd name="T26" fmla="*/ 647634 w 239"/>
                <a:gd name="T27" fmla="*/ 775354 h 323"/>
                <a:gd name="T28" fmla="*/ 750843 w 239"/>
                <a:gd name="T29" fmla="*/ 807589 h 323"/>
                <a:gd name="T30" fmla="*/ 878940 w 239"/>
                <a:gd name="T31" fmla="*/ 830486 h 323"/>
                <a:gd name="T32" fmla="*/ 1514476 w 239"/>
                <a:gd name="T33" fmla="*/ 1427621 h 323"/>
                <a:gd name="T34" fmla="*/ 741243 w 239"/>
                <a:gd name="T35" fmla="*/ 2121194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8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Arial" charset="0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6251" y="265244"/>
            <a:ext cx="3818921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36000" tIns="3600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1" y="1341438"/>
            <a:ext cx="11254316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1" y="6456363"/>
            <a:ext cx="38608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b="1">
                <a:solidFill>
                  <a:srgbClr val="BBB1A5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476251" y="1125538"/>
            <a:ext cx="11243733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030" name="Group 6"/>
          <p:cNvGrpSpPr>
            <a:grpSpLocks noChangeAspect="1"/>
          </p:cNvGrpSpPr>
          <p:nvPr/>
        </p:nvGrpSpPr>
        <p:grpSpPr bwMode="auto">
          <a:xfrm>
            <a:off x="10617200" y="369889"/>
            <a:ext cx="1083733" cy="503237"/>
            <a:chOff x="1610" y="2840"/>
            <a:chExt cx="2130" cy="1318"/>
          </a:xfrm>
        </p:grpSpPr>
        <p:sp>
          <p:nvSpPr>
            <p:cNvPr id="1031" name="Freeform 7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3907599 w 634"/>
                <a:gd name="T1" fmla="*/ 2405670 h 532"/>
                <a:gd name="T2" fmla="*/ 3844998 w 634"/>
                <a:gd name="T3" fmla="*/ 2488640 h 532"/>
                <a:gd name="T4" fmla="*/ 3671459 w 634"/>
                <a:gd name="T5" fmla="*/ 2588105 h 532"/>
                <a:gd name="T6" fmla="*/ 3257602 w 634"/>
                <a:gd name="T7" fmla="*/ 2644539 h 532"/>
                <a:gd name="T8" fmla="*/ 3063662 w 634"/>
                <a:gd name="T9" fmla="*/ 2555227 h 532"/>
                <a:gd name="T10" fmla="*/ 2425308 w 634"/>
                <a:gd name="T11" fmla="*/ 2530831 h 532"/>
                <a:gd name="T12" fmla="*/ 2556983 w 634"/>
                <a:gd name="T13" fmla="*/ 3272745 h 532"/>
                <a:gd name="T14" fmla="*/ 2881945 w 634"/>
                <a:gd name="T15" fmla="*/ 3261559 h 532"/>
                <a:gd name="T16" fmla="*/ 2958393 w 634"/>
                <a:gd name="T17" fmla="*/ 3430576 h 532"/>
                <a:gd name="T18" fmla="*/ 2339892 w 634"/>
                <a:gd name="T19" fmla="*/ 3468646 h 532"/>
                <a:gd name="T20" fmla="*/ 2167216 w 634"/>
                <a:gd name="T21" fmla="*/ 3159875 h 532"/>
                <a:gd name="T22" fmla="*/ 2042114 w 634"/>
                <a:gd name="T23" fmla="*/ 2796118 h 532"/>
                <a:gd name="T24" fmla="*/ 1614313 w 634"/>
                <a:gd name="T25" fmla="*/ 3085040 h 532"/>
                <a:gd name="T26" fmla="*/ 1245095 w 634"/>
                <a:gd name="T27" fmla="*/ 3255593 h 532"/>
                <a:gd name="T28" fmla="*/ 1480131 w 634"/>
                <a:gd name="T29" fmla="*/ 3255593 h 532"/>
                <a:gd name="T30" fmla="*/ 1573563 w 634"/>
                <a:gd name="T31" fmla="*/ 3362608 h 532"/>
                <a:gd name="T32" fmla="*/ 1549153 w 634"/>
                <a:gd name="T33" fmla="*/ 3468646 h 532"/>
                <a:gd name="T34" fmla="*/ 1016032 w 634"/>
                <a:gd name="T35" fmla="*/ 3199745 h 532"/>
                <a:gd name="T36" fmla="*/ 995070 w 634"/>
                <a:gd name="T37" fmla="*/ 2986390 h 532"/>
                <a:gd name="T38" fmla="*/ 1501809 w 634"/>
                <a:gd name="T39" fmla="*/ 2450050 h 532"/>
                <a:gd name="T40" fmla="*/ 701768 w 634"/>
                <a:gd name="T41" fmla="*/ 1183596 h 532"/>
                <a:gd name="T42" fmla="*/ 1784393 w 634"/>
                <a:gd name="T43" fmla="*/ 568240 h 532"/>
                <a:gd name="T44" fmla="*/ 1911324 w 634"/>
                <a:gd name="T45" fmla="*/ 1625417 h 532"/>
                <a:gd name="T46" fmla="*/ 1667328 w 634"/>
                <a:gd name="T47" fmla="*/ 1782861 h 532"/>
                <a:gd name="T48" fmla="*/ 964068 w 634"/>
                <a:gd name="T49" fmla="*/ 1346201 h 532"/>
                <a:gd name="T50" fmla="*/ 1448655 w 634"/>
                <a:gd name="T51" fmla="*/ 2245264 h 532"/>
                <a:gd name="T52" fmla="*/ 2275978 w 634"/>
                <a:gd name="T53" fmla="*/ 1896666 h 532"/>
                <a:gd name="T54" fmla="*/ 2062177 w 634"/>
                <a:gd name="T55" fmla="*/ 1746024 h 532"/>
                <a:gd name="T56" fmla="*/ 2214738 w 634"/>
                <a:gd name="T57" fmla="*/ 1218031 h 532"/>
                <a:gd name="T58" fmla="*/ 2129376 w 634"/>
                <a:gd name="T59" fmla="*/ 885334 h 532"/>
                <a:gd name="T60" fmla="*/ 2765734 w 634"/>
                <a:gd name="T61" fmla="*/ 712370 h 532"/>
                <a:gd name="T62" fmla="*/ 3216233 w 634"/>
                <a:gd name="T63" fmla="*/ 866650 h 532"/>
                <a:gd name="T64" fmla="*/ 3367648 w 634"/>
                <a:gd name="T65" fmla="*/ 1186547 h 532"/>
                <a:gd name="T66" fmla="*/ 3085380 w 634"/>
                <a:gd name="T67" fmla="*/ 1192338 h 532"/>
                <a:gd name="T68" fmla="*/ 3416180 w 634"/>
                <a:gd name="T69" fmla="*/ 1270407 h 532"/>
                <a:gd name="T70" fmla="*/ 3134232 w 634"/>
                <a:gd name="T71" fmla="*/ 1259002 h 532"/>
                <a:gd name="T72" fmla="*/ 3303596 w 634"/>
                <a:gd name="T73" fmla="*/ 1346201 h 532"/>
                <a:gd name="T74" fmla="*/ 3247770 w 634"/>
                <a:gd name="T75" fmla="*/ 1556681 h 532"/>
                <a:gd name="T76" fmla="*/ 3383708 w 634"/>
                <a:gd name="T77" fmla="*/ 1781392 h 532"/>
                <a:gd name="T78" fmla="*/ 3592669 w 634"/>
                <a:gd name="T79" fmla="*/ 1554287 h 532"/>
                <a:gd name="T80" fmla="*/ 3802372 w 634"/>
                <a:gd name="T81" fmla="*/ 1376340 h 532"/>
                <a:gd name="T82" fmla="*/ 3946167 w 634"/>
                <a:gd name="T83" fmla="*/ 1497890 h 532"/>
                <a:gd name="T84" fmla="*/ 3951613 w 634"/>
                <a:gd name="T85" fmla="*/ 1746024 h 532"/>
                <a:gd name="T86" fmla="*/ 3708082 w 634"/>
                <a:gd name="T87" fmla="*/ 1900772 h 532"/>
                <a:gd name="T88" fmla="*/ 3723233 w 634"/>
                <a:gd name="T89" fmla="*/ 2059754 h 532"/>
                <a:gd name="T90" fmla="*/ 3284079 w 634"/>
                <a:gd name="T91" fmla="*/ 2148111 h 532"/>
                <a:gd name="T92" fmla="*/ 3836946 w 634"/>
                <a:gd name="T93" fmla="*/ 2203559 h 532"/>
                <a:gd name="T94" fmla="*/ 767176 w 634"/>
                <a:gd name="T95" fmla="*/ 557615 h 532"/>
                <a:gd name="T96" fmla="*/ 1091195 w 634"/>
                <a:gd name="T97" fmla="*/ 224804 h 532"/>
                <a:gd name="T98" fmla="*/ 3116624 w 634"/>
                <a:gd name="T99" fmla="*/ 916816 h 532"/>
                <a:gd name="T100" fmla="*/ 3106498 w 634"/>
                <a:gd name="T101" fmla="*/ 978848 h 532"/>
                <a:gd name="T102" fmla="*/ 3424099 w 634"/>
                <a:gd name="T103" fmla="*/ 1020674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2" name="Freeform 8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1882867 w 322"/>
                <a:gd name="T1" fmla="*/ 730520 h 409"/>
                <a:gd name="T2" fmla="*/ 1278598 w 322"/>
                <a:gd name="T3" fmla="*/ 438287 h 409"/>
                <a:gd name="T4" fmla="*/ 572860 w 322"/>
                <a:gd name="T5" fmla="*/ 1341368 h 409"/>
                <a:gd name="T6" fmla="*/ 1238859 w 322"/>
                <a:gd name="T7" fmla="*/ 2213461 h 409"/>
                <a:gd name="T8" fmla="*/ 1855925 w 322"/>
                <a:gd name="T9" fmla="*/ 1908311 h 409"/>
                <a:gd name="T10" fmla="*/ 2153953 w 322"/>
                <a:gd name="T11" fmla="*/ 2213461 h 409"/>
                <a:gd name="T12" fmla="*/ 1166350 w 322"/>
                <a:gd name="T13" fmla="*/ 2654649 h 409"/>
                <a:gd name="T14" fmla="*/ 0 w 322"/>
                <a:gd name="T15" fmla="*/ 1331853 h 409"/>
                <a:gd name="T16" fmla="*/ 1264657 w 322"/>
                <a:gd name="T17" fmla="*/ 0 h 409"/>
                <a:gd name="T18" fmla="*/ 2179003 w 322"/>
                <a:gd name="T19" fmla="*/ 406928 h 409"/>
                <a:gd name="T20" fmla="*/ 1882867 w 322"/>
                <a:gd name="T21" fmla="*/ 730520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3" name="Freeform 9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4" name="Freeform 10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838911 w 201"/>
                <a:gd name="T1" fmla="*/ 2594401 h 407"/>
                <a:gd name="T2" fmla="*/ 270678 w 201"/>
                <a:gd name="T3" fmla="*/ 2085536 h 407"/>
                <a:gd name="T4" fmla="*/ 270678 w 201"/>
                <a:gd name="T5" fmla="*/ 993420 h 407"/>
                <a:gd name="T6" fmla="*/ 0 w 201"/>
                <a:gd name="T7" fmla="*/ 993420 h 407"/>
                <a:gd name="T8" fmla="*/ 0 w 201"/>
                <a:gd name="T9" fmla="*/ 615887 h 407"/>
                <a:gd name="T10" fmla="*/ 283919 w 201"/>
                <a:gd name="T11" fmla="*/ 615887 h 407"/>
                <a:gd name="T12" fmla="*/ 292278 w 201"/>
                <a:gd name="T13" fmla="*/ 94882 h 407"/>
                <a:gd name="T14" fmla="*/ 800460 w 201"/>
                <a:gd name="T15" fmla="*/ 0 h 407"/>
                <a:gd name="T16" fmla="*/ 800460 w 201"/>
                <a:gd name="T17" fmla="*/ 615887 h 407"/>
                <a:gd name="T18" fmla="*/ 1225314 w 201"/>
                <a:gd name="T19" fmla="*/ 615887 h 407"/>
                <a:gd name="T20" fmla="*/ 1225314 w 201"/>
                <a:gd name="T21" fmla="*/ 993420 h 407"/>
                <a:gd name="T22" fmla="*/ 800460 w 201"/>
                <a:gd name="T23" fmla="*/ 993420 h 407"/>
                <a:gd name="T24" fmla="*/ 800460 w 201"/>
                <a:gd name="T25" fmla="*/ 1919943 h 407"/>
                <a:gd name="T26" fmla="*/ 801568 w 201"/>
                <a:gd name="T27" fmla="*/ 2085536 h 407"/>
                <a:gd name="T28" fmla="*/ 982414 w 201"/>
                <a:gd name="T29" fmla="*/ 2198547 h 407"/>
                <a:gd name="T30" fmla="*/ 1278304 w 201"/>
                <a:gd name="T31" fmla="*/ 2075668 h 407"/>
                <a:gd name="T32" fmla="*/ 1408997 w 201"/>
                <a:gd name="T33" fmla="*/ 2408221 h 407"/>
                <a:gd name="T34" fmla="*/ 838911 w 201"/>
                <a:gd name="T35" fmla="*/ 2594401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5" name="Freeform 11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709459 w 300"/>
                <a:gd name="T1" fmla="*/ 2638796 h 433"/>
                <a:gd name="T2" fmla="*/ 250998 w 300"/>
                <a:gd name="T3" fmla="*/ 2638796 h 433"/>
                <a:gd name="T4" fmla="*/ 610453 w 300"/>
                <a:gd name="T5" fmla="*/ 1821573 h 433"/>
                <a:gd name="T6" fmla="*/ 0 w 300"/>
                <a:gd name="T7" fmla="*/ 0 h 433"/>
                <a:gd name="T8" fmla="*/ 493477 w 300"/>
                <a:gd name="T9" fmla="*/ 0 h 433"/>
                <a:gd name="T10" fmla="*/ 770272 w 300"/>
                <a:gd name="T11" fmla="*/ 1028788 h 433"/>
                <a:gd name="T12" fmla="*/ 836893 w 300"/>
                <a:gd name="T13" fmla="*/ 1283171 h 433"/>
                <a:gd name="T14" fmla="*/ 909018 w 300"/>
                <a:gd name="T15" fmla="*/ 1097872 h 433"/>
                <a:gd name="T16" fmla="*/ 1324891 w 300"/>
                <a:gd name="T17" fmla="*/ 0 h 433"/>
                <a:gd name="T18" fmla="*/ 1800801 w 300"/>
                <a:gd name="T19" fmla="*/ 0 h 433"/>
                <a:gd name="T20" fmla="*/ 709459 w 300"/>
                <a:gd name="T21" fmla="*/ 2638796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6" name="Freeform 12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1469789 w 293"/>
                <a:gd name="T1" fmla="*/ 2523744 h 411"/>
                <a:gd name="T2" fmla="*/ 1452693 w 293"/>
                <a:gd name="T3" fmla="*/ 2207346 h 411"/>
                <a:gd name="T4" fmla="*/ 767373 w 293"/>
                <a:gd name="T5" fmla="*/ 2562863 h 411"/>
                <a:gd name="T6" fmla="*/ 0 w 293"/>
                <a:gd name="T7" fmla="*/ 1581573 h 411"/>
                <a:gd name="T8" fmla="*/ 863888 w 293"/>
                <a:gd name="T9" fmla="*/ 553484 h 411"/>
                <a:gd name="T10" fmla="*/ 1424631 w 293"/>
                <a:gd name="T11" fmla="*/ 786530 h 411"/>
                <a:gd name="T12" fmla="*/ 1421771 w 293"/>
                <a:gd name="T13" fmla="*/ 553484 h 411"/>
                <a:gd name="T14" fmla="*/ 1421771 w 293"/>
                <a:gd name="T15" fmla="*/ 0 h 411"/>
                <a:gd name="T16" fmla="*/ 1924102 w 293"/>
                <a:gd name="T17" fmla="*/ 0 h 411"/>
                <a:gd name="T18" fmla="*/ 1924102 w 293"/>
                <a:gd name="T19" fmla="*/ 2172973 h 411"/>
                <a:gd name="T20" fmla="*/ 1931786 w 293"/>
                <a:gd name="T21" fmla="*/ 2301582 h 411"/>
                <a:gd name="T22" fmla="*/ 1951153 w 293"/>
                <a:gd name="T23" fmla="*/ 2523744 h 411"/>
                <a:gd name="T24" fmla="*/ 1469789 w 293"/>
                <a:gd name="T25" fmla="*/ 2523744 h 411"/>
                <a:gd name="T26" fmla="*/ 1407096 w 293"/>
                <a:gd name="T27" fmla="*/ 1255189 h 411"/>
                <a:gd name="T28" fmla="*/ 976657 w 293"/>
                <a:gd name="T29" fmla="*/ 923951 h 411"/>
                <a:gd name="T30" fmla="*/ 508093 w 293"/>
                <a:gd name="T31" fmla="*/ 1553934 h 411"/>
                <a:gd name="T32" fmla="*/ 887050 w 293"/>
                <a:gd name="T33" fmla="*/ 2161664 h 411"/>
                <a:gd name="T34" fmla="*/ 1300230 w 293"/>
                <a:gd name="T35" fmla="*/ 1946327 h 411"/>
                <a:gd name="T36" fmla="*/ 1440237 w 293"/>
                <a:gd name="T37" fmla="*/ 1502160 h 411"/>
                <a:gd name="T38" fmla="*/ 1407096 w 293"/>
                <a:gd name="T39" fmla="*/ 125518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7" name="Freeform 13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1869528 w 336"/>
                <a:gd name="T1" fmla="*/ 700218 h 414"/>
                <a:gd name="T2" fmla="*/ 1275167 w 336"/>
                <a:gd name="T3" fmla="*/ 408370 h 414"/>
                <a:gd name="T4" fmla="*/ 538068 w 336"/>
                <a:gd name="T5" fmla="*/ 1284555 h 414"/>
                <a:gd name="T6" fmla="*/ 1262318 w 336"/>
                <a:gd name="T7" fmla="*/ 2177450 h 414"/>
                <a:gd name="T8" fmla="*/ 1677926 w 336"/>
                <a:gd name="T9" fmla="*/ 2076543 h 414"/>
                <a:gd name="T10" fmla="*/ 1677926 w 336"/>
                <a:gd name="T11" fmla="*/ 1580900 h 414"/>
                <a:gd name="T12" fmla="*/ 1677926 w 336"/>
                <a:gd name="T13" fmla="*/ 1345529 h 414"/>
                <a:gd name="T14" fmla="*/ 2131026 w 336"/>
                <a:gd name="T15" fmla="*/ 1345529 h 414"/>
                <a:gd name="T16" fmla="*/ 2131026 w 336"/>
                <a:gd name="T17" fmla="*/ 2323383 h 414"/>
                <a:gd name="T18" fmla="*/ 1205977 w 336"/>
                <a:gd name="T19" fmla="*/ 2579837 h 414"/>
                <a:gd name="T20" fmla="*/ 0 w 336"/>
                <a:gd name="T21" fmla="*/ 1293136 h 414"/>
                <a:gd name="T22" fmla="*/ 1223478 w 336"/>
                <a:gd name="T23" fmla="*/ 0 h 414"/>
                <a:gd name="T24" fmla="*/ 2148069 w 336"/>
                <a:gd name="T25" fmla="*/ 400603 h 414"/>
                <a:gd name="T26" fmla="*/ 1869528 w 336"/>
                <a:gd name="T27" fmla="*/ 700218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8" name="Freeform 14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1265195 w 271"/>
                <a:gd name="T1" fmla="*/ 1992116 h 315"/>
                <a:gd name="T2" fmla="*/ 1251582 w 271"/>
                <a:gd name="T3" fmla="*/ 1796915 h 315"/>
                <a:gd name="T4" fmla="*/ 1251582 w 271"/>
                <a:gd name="T5" fmla="*/ 1706784 h 315"/>
                <a:gd name="T6" fmla="*/ 579157 w 271"/>
                <a:gd name="T7" fmla="*/ 2041792 h 315"/>
                <a:gd name="T8" fmla="*/ 0 w 271"/>
                <a:gd name="T9" fmla="*/ 1438028 h 315"/>
                <a:gd name="T10" fmla="*/ 0 w 271"/>
                <a:gd name="T11" fmla="*/ 0 h 315"/>
                <a:gd name="T12" fmla="*/ 490589 w 271"/>
                <a:gd name="T13" fmla="*/ 0 h 315"/>
                <a:gd name="T14" fmla="*/ 490589 w 271"/>
                <a:gd name="T15" fmla="*/ 1297530 h 315"/>
                <a:gd name="T16" fmla="*/ 714999 w 271"/>
                <a:gd name="T17" fmla="*/ 1607087 h 315"/>
                <a:gd name="T18" fmla="*/ 1225924 w 271"/>
                <a:gd name="T19" fmla="*/ 1008512 h 315"/>
                <a:gd name="T20" fmla="*/ 1225924 w 271"/>
                <a:gd name="T21" fmla="*/ 0 h 315"/>
                <a:gd name="T22" fmla="*/ 1713338 w 271"/>
                <a:gd name="T23" fmla="*/ 0 h 315"/>
                <a:gd name="T24" fmla="*/ 1713338 w 271"/>
                <a:gd name="T25" fmla="*/ 1599162 h 315"/>
                <a:gd name="T26" fmla="*/ 1718375 w 271"/>
                <a:gd name="T27" fmla="*/ 1771064 h 315"/>
                <a:gd name="T28" fmla="*/ 1736996 w 271"/>
                <a:gd name="T29" fmla="*/ 1992116 h 315"/>
                <a:gd name="T30" fmla="*/ 1265195 w 271"/>
                <a:gd name="T31" fmla="*/ 1992116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9" name="Freeform 15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0" name="Rectangle 16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41" name="Freeform 17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741243 w 239"/>
                <a:gd name="T1" fmla="*/ 2121194 h 323"/>
                <a:gd name="T2" fmla="*/ 0 w 239"/>
                <a:gd name="T3" fmla="*/ 1913808 h 323"/>
                <a:gd name="T4" fmla="*/ 152877 w 239"/>
                <a:gd name="T5" fmla="*/ 1542597 h 323"/>
                <a:gd name="T6" fmla="*/ 715133 w 239"/>
                <a:gd name="T7" fmla="*/ 1738385 h 323"/>
                <a:gd name="T8" fmla="*/ 1031434 w 239"/>
                <a:gd name="T9" fmla="*/ 1505557 h 323"/>
                <a:gd name="T10" fmla="*/ 715133 w 239"/>
                <a:gd name="T11" fmla="*/ 1255532 h 323"/>
                <a:gd name="T12" fmla="*/ 320947 w 239"/>
                <a:gd name="T13" fmla="*/ 1150713 h 323"/>
                <a:gd name="T14" fmla="*/ 82211 w 239"/>
                <a:gd name="T15" fmla="*/ 675086 h 323"/>
                <a:gd name="T16" fmla="*/ 844611 w 239"/>
                <a:gd name="T17" fmla="*/ 0 h 323"/>
                <a:gd name="T18" fmla="*/ 1514476 w 239"/>
                <a:gd name="T19" fmla="*/ 170615 h 323"/>
                <a:gd name="T20" fmla="*/ 1388530 w 239"/>
                <a:gd name="T21" fmla="*/ 561262 h 323"/>
                <a:gd name="T22" fmla="*/ 864866 w 239"/>
                <a:gd name="T23" fmla="*/ 390079 h 323"/>
                <a:gd name="T24" fmla="*/ 562702 w 239"/>
                <a:gd name="T25" fmla="*/ 622076 h 323"/>
                <a:gd name="T26" fmla="*/ 647634 w 239"/>
                <a:gd name="T27" fmla="*/ 775354 h 323"/>
                <a:gd name="T28" fmla="*/ 750843 w 239"/>
                <a:gd name="T29" fmla="*/ 807589 h 323"/>
                <a:gd name="T30" fmla="*/ 878940 w 239"/>
                <a:gd name="T31" fmla="*/ 830486 h 323"/>
                <a:gd name="T32" fmla="*/ 1514476 w 239"/>
                <a:gd name="T33" fmla="*/ 1427621 h 323"/>
                <a:gd name="T34" fmla="*/ 741243 w 239"/>
                <a:gd name="T35" fmla="*/ 2121194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996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Arial" charset="0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1Jxs9TS" TargetMode="External"/><Relationship Id="rId13" Type="http://schemas.openxmlformats.org/officeDocument/2006/relationships/hyperlink" Target="http://bit.ly/1F402ev" TargetMode="External"/><Relationship Id="rId3" Type="http://schemas.openxmlformats.org/officeDocument/2006/relationships/hyperlink" Target="http://bit.ly/1ppFv0V" TargetMode="External"/><Relationship Id="rId7" Type="http://schemas.openxmlformats.org/officeDocument/2006/relationships/hyperlink" Target="http://bit.ly/1oujzk2" TargetMode="External"/><Relationship Id="rId12" Type="http://schemas.openxmlformats.org/officeDocument/2006/relationships/hyperlink" Target="http://1.usa.gov/1N8bkR9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bit.ly/1eK0Jj7" TargetMode="External"/><Relationship Id="rId11" Type="http://schemas.openxmlformats.org/officeDocument/2006/relationships/hyperlink" Target="http://bit.ly/1EgcZ5E" TargetMode="External"/><Relationship Id="rId5" Type="http://schemas.openxmlformats.org/officeDocument/2006/relationships/hyperlink" Target="http://bit.ly/1RwVqBu" TargetMode="External"/><Relationship Id="rId10" Type="http://schemas.openxmlformats.org/officeDocument/2006/relationships/hyperlink" Target="http://bit.ly/1FZkgbl" TargetMode="External"/><Relationship Id="rId4" Type="http://schemas.openxmlformats.org/officeDocument/2006/relationships/hyperlink" Target="http://bit.ly/1WjXkaP" TargetMode="External"/><Relationship Id="rId9" Type="http://schemas.openxmlformats.org/officeDocument/2006/relationships/hyperlink" Target="http://bit.ly/1EvfAKg" TargetMode="External"/><Relationship Id="rId14" Type="http://schemas.openxmlformats.org/officeDocument/2006/relationships/hyperlink" Target="http://bit.ly/1V6Rtt2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diagramLayout" Target="../diagrams/layout2.xml"/><Relationship Id="rId5" Type="http://schemas.openxmlformats.org/officeDocument/2006/relationships/image" Target="../media/image3.png"/><Relationship Id="rId10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913" y="1125414"/>
            <a:ext cx="11445441" cy="1827335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GB" sz="2000" dirty="0" smtClean="0"/>
              <a:t>PREPARING YOUNG PEOPLE FOR EMPLOYMENT AND FURTHER STUDY: </a:t>
            </a:r>
            <a:br>
              <a:rPr lang="en-GB" sz="2000" dirty="0" smtClean="0"/>
            </a:br>
            <a:r>
              <a:rPr lang="en-GB" sz="2000" dirty="0" smtClean="0"/>
              <a:t>EMPLOYER ENGAGEMENT IN THE CITY &amp; GUILDS TECHBAC®</a:t>
            </a:r>
            <a:br>
              <a:rPr lang="en-GB" sz="2000" dirty="0" smtClean="0"/>
            </a:br>
            <a:r>
              <a:rPr lang="en-GB" sz="2000" b="1" dirty="0" smtClean="0">
                <a:solidFill>
                  <a:schemeClr val="bg1"/>
                </a:solidFill>
              </a:rPr>
              <a:t/>
            </a:r>
            <a:br>
              <a:rPr lang="en-GB" sz="2000" b="1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831" y="4017791"/>
            <a:ext cx="6414869" cy="958741"/>
          </a:xfrm>
        </p:spPr>
        <p:txBody>
          <a:bodyPr>
            <a:normAutofit fontScale="70000" lnSpcReduction="20000"/>
          </a:bodyPr>
          <a:lstStyle/>
          <a:p>
            <a:endParaRPr lang="en-US" sz="2800" dirty="0" smtClean="0"/>
          </a:p>
          <a:p>
            <a:pPr algn="ctr"/>
            <a:r>
              <a:rPr lang="en-GB" sz="2400" dirty="0" smtClean="0"/>
              <a:t>London Conference (21-22 July 2016).</a:t>
            </a:r>
            <a:endParaRPr lang="en-US" sz="2400" dirty="0" smtClean="0"/>
          </a:p>
          <a:p>
            <a:pPr algn="ctr"/>
            <a:r>
              <a:rPr lang="en-US" i="1" dirty="0" smtClean="0"/>
              <a:t>Dr. Mahmoud Emira (City &amp; Guilds of London Institute)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726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87866"/>
            <a:ext cx="5397190" cy="312234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RESEARCH METHODOLOGY (</a:t>
            </a:r>
            <a:r>
              <a:rPr lang="en-US" b="1" i="1" dirty="0">
                <a:solidFill>
                  <a:schemeClr val="bg1"/>
                </a:solidFill>
              </a:rPr>
              <a:t>cont.</a:t>
            </a:r>
            <a:r>
              <a:rPr lang="en-US" b="1" dirty="0">
                <a:solidFill>
                  <a:schemeClr val="bg1"/>
                </a:solidFill>
              </a:rPr>
              <a:t>)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4" y="1616150"/>
            <a:ext cx="11980985" cy="524185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en-GB" dirty="0" smtClean="0"/>
              <a:t>BERA </a:t>
            </a:r>
            <a:r>
              <a:rPr lang="en-GB" b="1" dirty="0">
                <a:solidFill>
                  <a:srgbClr val="FF0000"/>
                </a:solidFill>
              </a:rPr>
              <a:t>ethical</a:t>
            </a:r>
            <a:r>
              <a:rPr lang="en-GB" dirty="0"/>
              <a:t> guidelines (2011</a:t>
            </a:r>
            <a:r>
              <a:rPr lang="en-GB" dirty="0" smtClean="0"/>
              <a:t>): informed consent, right </a:t>
            </a:r>
            <a:r>
              <a:rPr lang="en-GB" dirty="0"/>
              <a:t>to remain anonymous </a:t>
            </a:r>
            <a:r>
              <a:rPr lang="en-GB" dirty="0" smtClean="0"/>
              <a:t>(</a:t>
            </a:r>
            <a:r>
              <a:rPr lang="en-GB" dirty="0"/>
              <a:t>Tuckman and Harper, 2012) and withdraw </a:t>
            </a:r>
            <a:r>
              <a:rPr lang="en-GB" dirty="0" smtClean="0"/>
              <a:t>(</a:t>
            </a:r>
            <a:r>
              <a:rPr lang="en-GB" dirty="0"/>
              <a:t>Seidman, 2013). </a:t>
            </a:r>
            <a:endParaRPr lang="en-GB" dirty="0" smtClean="0"/>
          </a:p>
          <a:p>
            <a:pPr>
              <a:buFont typeface="Wingdings" charset="2"/>
              <a:buChar char="ü"/>
            </a:pPr>
            <a:endParaRPr lang="en-GB" dirty="0" smtClean="0"/>
          </a:p>
          <a:p>
            <a:pPr>
              <a:buFont typeface="Wingdings" charset="2"/>
              <a:buChar char="ü"/>
            </a:pPr>
            <a:r>
              <a:rPr lang="en-GB" dirty="0" smtClean="0"/>
              <a:t>Elimination of any </a:t>
            </a:r>
            <a:r>
              <a:rPr lang="en-GB" b="1" dirty="0">
                <a:solidFill>
                  <a:srgbClr val="FF0000"/>
                </a:solidFill>
              </a:rPr>
              <a:t>unnecessary</a:t>
            </a:r>
            <a:r>
              <a:rPr lang="en-GB" dirty="0"/>
              <a:t> details about </a:t>
            </a:r>
            <a:r>
              <a:rPr lang="en-GB" dirty="0" smtClean="0"/>
              <a:t>centres </a:t>
            </a:r>
            <a:r>
              <a:rPr lang="en-GB" dirty="0"/>
              <a:t>and </a:t>
            </a:r>
            <a:r>
              <a:rPr lang="en-GB" dirty="0" smtClean="0"/>
              <a:t>learners. </a:t>
            </a:r>
          </a:p>
          <a:p>
            <a:pPr>
              <a:buFont typeface="Wingdings" charset="2"/>
              <a:buChar char="ü"/>
            </a:pPr>
            <a:endParaRPr lang="en-GB" dirty="0" smtClean="0"/>
          </a:p>
          <a:p>
            <a:pPr>
              <a:buFont typeface="Wingdings" charset="2"/>
              <a:buChar char="ü"/>
            </a:pPr>
            <a:r>
              <a:rPr lang="en-GB" b="1" dirty="0" smtClean="0">
                <a:solidFill>
                  <a:srgbClr val="FF0000"/>
                </a:solidFill>
              </a:rPr>
              <a:t>Permission</a:t>
            </a:r>
            <a:r>
              <a:rPr lang="en-GB" dirty="0" smtClean="0"/>
              <a:t> to audio record all interviews </a:t>
            </a:r>
            <a:r>
              <a:rPr lang="en-GB" dirty="0"/>
              <a:t>for accurate transcribing. </a:t>
            </a:r>
            <a:endParaRPr lang="en-GB" dirty="0" smtClean="0"/>
          </a:p>
          <a:p>
            <a:pPr>
              <a:buFont typeface="Wingdings" charset="2"/>
              <a:buChar char="ü"/>
            </a:pPr>
            <a:endParaRPr lang="en-GB" dirty="0" smtClean="0"/>
          </a:p>
          <a:p>
            <a:pPr>
              <a:buFont typeface="Wingdings" charset="2"/>
              <a:buChar char="ü"/>
            </a:pPr>
            <a:r>
              <a:rPr lang="en-GB" dirty="0" smtClean="0"/>
              <a:t>Multiple </a:t>
            </a:r>
            <a:r>
              <a:rPr lang="en-GB" dirty="0"/>
              <a:t>methods </a:t>
            </a:r>
            <a:r>
              <a:rPr lang="en-GB" dirty="0" smtClean="0"/>
              <a:t>(</a:t>
            </a:r>
            <a:r>
              <a:rPr lang="en-GB" dirty="0"/>
              <a:t>i.e. triangulation) </a:t>
            </a:r>
            <a:r>
              <a:rPr lang="en-GB" dirty="0" smtClean="0"/>
              <a:t>to increase </a:t>
            </a:r>
            <a:r>
              <a:rPr lang="en-GB" b="1" dirty="0" smtClean="0">
                <a:solidFill>
                  <a:srgbClr val="FF0000"/>
                </a:solidFill>
              </a:rPr>
              <a:t>credibility</a:t>
            </a:r>
            <a:r>
              <a:rPr lang="en-GB" dirty="0" smtClean="0"/>
              <a:t> </a:t>
            </a:r>
            <a:r>
              <a:rPr lang="en-GB" dirty="0"/>
              <a:t>(Hussein, 2009). </a:t>
            </a:r>
            <a:endParaRPr lang="en-GB" dirty="0" smtClean="0"/>
          </a:p>
          <a:p>
            <a:pPr>
              <a:buFont typeface="Wingdings" charset="2"/>
              <a:buChar char="ü"/>
            </a:pPr>
            <a:endParaRPr lang="en-GB" dirty="0" smtClean="0"/>
          </a:p>
          <a:p>
            <a:pPr>
              <a:buFont typeface="Wingdings" charset="2"/>
              <a:buChar char="ü"/>
            </a:pPr>
            <a:r>
              <a:rPr lang="en-GB" dirty="0" smtClean="0"/>
              <a:t>Methods designed </a:t>
            </a:r>
            <a:r>
              <a:rPr lang="en-GB" dirty="0"/>
              <a:t>specifically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FF0000"/>
                </a:solidFill>
              </a:rPr>
              <a:t>piloted</a:t>
            </a:r>
            <a:r>
              <a:rPr lang="en-GB" dirty="0" smtClean="0"/>
              <a:t>. </a:t>
            </a:r>
            <a:endParaRPr lang="en-GB" dirty="0"/>
          </a:p>
          <a:p>
            <a:pPr>
              <a:buFont typeface="Wingdings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1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519926"/>
            <a:ext cx="7987409" cy="280174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FINDINGS: RQ1-IMPACT </a:t>
            </a:r>
            <a:r>
              <a:rPr lang="en-GB" b="1" dirty="0" smtClean="0">
                <a:solidFill>
                  <a:schemeClr val="bg1"/>
                </a:solidFill>
              </a:rPr>
              <a:t>ON KNOWLEDGE &amp; SKILLS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616150"/>
            <a:ext cx="8247442" cy="52418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qualitative findings indicate that all TechBac® learners at the centres </a:t>
            </a:r>
            <a:r>
              <a:rPr lang="en-GB" dirty="0" smtClean="0">
                <a:solidFill>
                  <a:srgbClr val="FF0000"/>
                </a:solidFill>
              </a:rPr>
              <a:t>improved </a:t>
            </a:r>
            <a:r>
              <a:rPr lang="en-GB" dirty="0" smtClean="0"/>
              <a:t>their </a:t>
            </a:r>
            <a:r>
              <a:rPr lang="en-GB" dirty="0"/>
              <a:t>knowledge and skills</a:t>
            </a:r>
            <a:r>
              <a:rPr lang="en-GB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FF0000"/>
                </a:solidFill>
              </a:rPr>
              <a:t>Project </a:t>
            </a:r>
            <a:r>
              <a:rPr lang="en-GB" dirty="0" smtClean="0">
                <a:solidFill>
                  <a:srgbClr val="FF0000"/>
                </a:solidFill>
              </a:rPr>
              <a:t>qualification </a:t>
            </a:r>
            <a:r>
              <a:rPr lang="en-GB" i="1" dirty="0" smtClean="0"/>
              <a:t>‘provided </a:t>
            </a:r>
            <a:r>
              <a:rPr lang="en-GB" i="1" dirty="0"/>
              <a:t>learners with the necessary </a:t>
            </a:r>
            <a:r>
              <a:rPr lang="en-GB" i="1" dirty="0" smtClean="0"/>
              <a:t>skills’</a:t>
            </a:r>
            <a:r>
              <a:rPr lang="en-GB" dirty="0" smtClean="0"/>
              <a:t>, e.g. ‘group work’ and </a:t>
            </a:r>
            <a:r>
              <a:rPr lang="en-GB" dirty="0"/>
              <a:t>ensured at the same time their </a:t>
            </a:r>
            <a:r>
              <a:rPr lang="en-GB" i="1" dirty="0"/>
              <a:t>‘work is manageable’</a:t>
            </a:r>
            <a:r>
              <a:rPr lang="en-GB" dirty="0"/>
              <a:t>. </a:t>
            </a:r>
            <a:r>
              <a:rPr lang="en-GB" dirty="0" smtClean="0"/>
              <a:t>It allowed </a:t>
            </a:r>
            <a:r>
              <a:rPr lang="en-GB" dirty="0"/>
              <a:t>tutors to </a:t>
            </a:r>
            <a:r>
              <a:rPr lang="en-GB" i="1" dirty="0"/>
              <a:t>‘give learners a checkpoint in </a:t>
            </a:r>
            <a:r>
              <a:rPr lang="en-GB" dirty="0"/>
              <a:t>[their] </a:t>
            </a:r>
            <a:r>
              <a:rPr lang="en-GB" i="1" dirty="0"/>
              <a:t>learning</a:t>
            </a:r>
            <a:r>
              <a:rPr lang="en-GB" dirty="0"/>
              <a:t> </a:t>
            </a:r>
            <a:r>
              <a:rPr lang="en-GB" i="1" dirty="0"/>
              <a:t>development’</a:t>
            </a:r>
            <a:r>
              <a:rPr lang="en-GB" dirty="0"/>
              <a:t>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endParaRPr lang="en-GB" b="1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ü"/>
            </a:pPr>
            <a:r>
              <a:rPr lang="en-GB" b="1" dirty="0" smtClean="0">
                <a:solidFill>
                  <a:srgbClr val="FF0000"/>
                </a:solidFill>
              </a:rPr>
              <a:t>Mentoring</a:t>
            </a:r>
            <a:r>
              <a:rPr lang="en-GB" dirty="0" smtClean="0"/>
              <a:t> used </a:t>
            </a:r>
            <a:r>
              <a:rPr lang="en-GB" dirty="0"/>
              <a:t>but infrequently. Learners already had </a:t>
            </a:r>
            <a:r>
              <a:rPr lang="en-GB" i="1" dirty="0"/>
              <a:t>‘a strong support’</a:t>
            </a:r>
            <a:r>
              <a:rPr lang="en-GB" dirty="0"/>
              <a:t> network consisting of </a:t>
            </a:r>
            <a:r>
              <a:rPr lang="en-GB" i="1" dirty="0"/>
              <a:t>‘people that they </a:t>
            </a:r>
            <a:r>
              <a:rPr lang="en-GB" i="1" dirty="0" smtClean="0"/>
              <a:t>know’</a:t>
            </a:r>
            <a:r>
              <a:rPr lang="en-GB" dirty="0"/>
              <a:t> </a:t>
            </a:r>
            <a:r>
              <a:rPr lang="en-GB" dirty="0" smtClean="0"/>
              <a:t>for </a:t>
            </a:r>
            <a:r>
              <a:rPr lang="en-GB" i="1" dirty="0"/>
              <a:t>‘help and advice’ </a:t>
            </a:r>
            <a:r>
              <a:rPr lang="en-GB" dirty="0"/>
              <a:t>relating to both programme-specific content as well as more ‘</a:t>
            </a:r>
            <a:r>
              <a:rPr lang="en-GB" i="1" dirty="0"/>
              <a:t>general life advice’</a:t>
            </a:r>
            <a:r>
              <a:rPr lang="en-GB" dirty="0"/>
              <a:t>. </a:t>
            </a:r>
            <a:endParaRPr lang="en-GB" dirty="0" smtClean="0"/>
          </a:p>
          <a:p>
            <a:pPr>
              <a:buFont typeface="Wingdings" charset="2"/>
              <a:buChar char="ü"/>
            </a:pPr>
            <a:endParaRPr lang="en-GB" dirty="0" smtClean="0"/>
          </a:p>
          <a:p>
            <a:pPr>
              <a:buFont typeface="Wingdings" charset="2"/>
              <a:buChar char="ü"/>
            </a:pPr>
            <a:r>
              <a:rPr lang="en-GB" dirty="0" smtClean="0"/>
              <a:t>However</a:t>
            </a:r>
            <a:r>
              <a:rPr lang="en-GB" dirty="0"/>
              <a:t>, there was often </a:t>
            </a:r>
            <a:r>
              <a:rPr lang="en-GB" i="1" dirty="0"/>
              <a:t>‘a need for a </a:t>
            </a:r>
            <a:r>
              <a:rPr lang="en-GB" b="1" i="1" dirty="0">
                <a:solidFill>
                  <a:srgbClr val="FF0000"/>
                </a:solidFill>
              </a:rPr>
              <a:t>different</a:t>
            </a:r>
            <a:r>
              <a:rPr lang="en-GB" i="1" dirty="0"/>
              <a:t> perspective’</a:t>
            </a:r>
            <a:r>
              <a:rPr lang="en-GB" dirty="0"/>
              <a:t>. </a:t>
            </a:r>
            <a:r>
              <a:rPr lang="en-GB" dirty="0" smtClean="0"/>
              <a:t>Mentoring had </a:t>
            </a:r>
            <a:r>
              <a:rPr lang="en-GB" dirty="0"/>
              <a:t>been ‘</a:t>
            </a:r>
            <a:r>
              <a:rPr lang="en-GB" i="1" dirty="0"/>
              <a:t>effective’</a:t>
            </a:r>
            <a:r>
              <a:rPr lang="en-GB" dirty="0"/>
              <a:t> for some learners in meeting a key need that they had. </a:t>
            </a:r>
          </a:p>
          <a:p>
            <a:pPr>
              <a:buFont typeface="Wingdings" charset="2"/>
              <a:buChar char="ü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044" y="1616150"/>
            <a:ext cx="3560956" cy="474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5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58297"/>
              </p:ext>
            </p:extLst>
          </p:nvPr>
        </p:nvGraphicFramePr>
        <p:xfrm>
          <a:off x="0" y="2"/>
          <a:ext cx="12191999" cy="7011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44783"/>
                <a:gridCol w="1647216"/>
              </a:tblGrid>
              <a:tr h="769432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AS A RESULT OF DOING THE TECHBAC® PROGRAMME…?</a:t>
                      </a:r>
                    </a:p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endParaRPr lang="en-GB" sz="17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SA/AG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86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know the behaviour </a:t>
                      </a:r>
                      <a:r>
                        <a:rPr lang="en-GB" sz="1700" b="1" dirty="0" smtClean="0">
                          <a:effectLst/>
                        </a:rPr>
                        <a:t>expected </a:t>
                      </a:r>
                      <a:r>
                        <a:rPr lang="en-GB" sz="1700" b="1" dirty="0">
                          <a:effectLst/>
                        </a:rPr>
                        <a:t>of me in the work place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85%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know the </a:t>
                      </a:r>
                      <a:r>
                        <a:rPr lang="en-GB" sz="1700" b="1" dirty="0" smtClean="0">
                          <a:effectLst/>
                        </a:rPr>
                        <a:t>skills </a:t>
                      </a:r>
                      <a:r>
                        <a:rPr lang="en-GB" sz="1700" b="1" dirty="0">
                          <a:effectLst/>
                        </a:rPr>
                        <a:t>expected of me in the work place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80%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87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I’ve </a:t>
                      </a:r>
                      <a:r>
                        <a:rPr lang="en-GB" sz="1700" b="1" dirty="0">
                          <a:effectLst/>
                        </a:rPr>
                        <a:t>better knowledge to make informed decisions about my </a:t>
                      </a:r>
                      <a:r>
                        <a:rPr lang="en-GB" sz="1700" b="1" dirty="0" smtClean="0">
                          <a:effectLst/>
                        </a:rPr>
                        <a:t>future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72.5%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am more confident in my verbal communication skills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72.5</a:t>
                      </a:r>
                      <a:r>
                        <a:rPr lang="en-GB" sz="1700" b="1" dirty="0">
                          <a:effectLst/>
                        </a:rPr>
                        <a:t>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86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know what industry I want to work in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70%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88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know the </a:t>
                      </a:r>
                      <a:r>
                        <a:rPr lang="en-GB" sz="1700" b="1" dirty="0" smtClean="0">
                          <a:effectLst/>
                        </a:rPr>
                        <a:t>qual </a:t>
                      </a:r>
                      <a:r>
                        <a:rPr lang="en-GB" sz="1700" b="1" dirty="0">
                          <a:effectLst/>
                        </a:rPr>
                        <a:t>I’ll need to be successful in the career I want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70%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86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am more confident in my written communication skills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70%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feel more confident </a:t>
                      </a:r>
                      <a:r>
                        <a:rPr lang="en-GB" sz="1700" b="1" dirty="0" smtClean="0">
                          <a:effectLst/>
                        </a:rPr>
                        <a:t>applying </a:t>
                      </a:r>
                      <a:r>
                        <a:rPr lang="en-GB" sz="1700" b="1" dirty="0">
                          <a:effectLst/>
                        </a:rPr>
                        <a:t>for a </a:t>
                      </a:r>
                      <a:r>
                        <a:rPr lang="en-GB" sz="1700" b="1" dirty="0" smtClean="0">
                          <a:effectLst/>
                        </a:rPr>
                        <a:t>job/a </a:t>
                      </a:r>
                      <a:r>
                        <a:rPr lang="en-GB" sz="1700" b="1" dirty="0">
                          <a:effectLst/>
                        </a:rPr>
                        <a:t>place at College/University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67.5</a:t>
                      </a:r>
                      <a:r>
                        <a:rPr lang="en-GB" sz="1700" b="1" dirty="0">
                          <a:effectLst/>
                        </a:rPr>
                        <a:t>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88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feel more confident that I can manage my time to meet deadlines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67.5</a:t>
                      </a:r>
                      <a:r>
                        <a:rPr lang="en-GB" sz="1700" b="1" dirty="0">
                          <a:effectLst/>
                        </a:rPr>
                        <a:t>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88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have a clearer idea of what I can go on to do after the TechBac®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65</a:t>
                      </a:r>
                      <a:r>
                        <a:rPr lang="en-GB" sz="1700" b="1" dirty="0">
                          <a:effectLst/>
                        </a:rPr>
                        <a:t>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88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I use tools more effectively to help me organise my time e.g. </a:t>
                      </a:r>
                      <a:r>
                        <a:rPr lang="en-GB" sz="1700" b="1" dirty="0" smtClean="0">
                          <a:effectLst/>
                        </a:rPr>
                        <a:t>diary.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65</a:t>
                      </a:r>
                      <a:r>
                        <a:rPr lang="en-GB" sz="1700" b="1" dirty="0">
                          <a:effectLst/>
                        </a:rPr>
                        <a:t>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62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88169"/>
            <a:ext cx="8251902" cy="311931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FINDINGS: RQ1-</a:t>
            </a:r>
            <a:r>
              <a:rPr lang="en-GB" b="1" dirty="0" smtClean="0">
                <a:solidFill>
                  <a:schemeClr val="bg1"/>
                </a:solidFill>
              </a:rPr>
              <a:t>IMPACT ON ATTITUDE TO LEARNING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505415"/>
            <a:ext cx="8615432" cy="5352585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en-GB" dirty="0" smtClean="0"/>
              <a:t>Learners ‘</a:t>
            </a:r>
            <a:r>
              <a:rPr lang="en-GB" i="1" dirty="0" smtClean="0"/>
              <a:t>enjoyed </a:t>
            </a:r>
            <a:r>
              <a:rPr lang="en-GB" i="1" dirty="0"/>
              <a:t>the project-based learning nature of the programme</a:t>
            </a:r>
            <a:r>
              <a:rPr lang="en-GB" i="1" dirty="0" smtClean="0"/>
              <a:t>’</a:t>
            </a:r>
            <a:r>
              <a:rPr lang="en-GB" dirty="0"/>
              <a:t> </a:t>
            </a:r>
            <a:r>
              <a:rPr lang="en-GB" dirty="0" smtClean="0"/>
              <a:t>(NW College)</a:t>
            </a:r>
          </a:p>
          <a:p>
            <a:pPr>
              <a:buFont typeface="Wingdings" charset="2"/>
              <a:buChar char="ü"/>
            </a:pPr>
            <a:endParaRPr lang="en-GB" dirty="0"/>
          </a:p>
          <a:p>
            <a:pPr>
              <a:buFont typeface="Wingdings" charset="2"/>
              <a:buChar char="ü"/>
            </a:pPr>
            <a:r>
              <a:rPr lang="en-GB" dirty="0" smtClean="0"/>
              <a:t>Learners </a:t>
            </a:r>
            <a:r>
              <a:rPr lang="en-GB" dirty="0"/>
              <a:t>experienced a ‘</a:t>
            </a:r>
            <a:r>
              <a:rPr lang="en-GB" i="1" dirty="0"/>
              <a:t>difference between themselves and their school peers’</a:t>
            </a:r>
            <a:r>
              <a:rPr lang="en-GB" dirty="0"/>
              <a:t>; they felt ‘</a:t>
            </a:r>
            <a:r>
              <a:rPr lang="en-GB" i="1" dirty="0"/>
              <a:t>more confident, organised, and grown-up</a:t>
            </a:r>
            <a:r>
              <a:rPr lang="en-GB" dirty="0" smtClean="0"/>
              <a:t>’ (S College)</a:t>
            </a:r>
          </a:p>
          <a:p>
            <a:pPr>
              <a:buFont typeface="Wingdings" charset="2"/>
              <a:buChar char="ü"/>
            </a:pPr>
            <a:endParaRPr lang="en-GB" dirty="0" smtClean="0"/>
          </a:p>
          <a:p>
            <a:pPr>
              <a:buFont typeface="Wingdings" charset="2"/>
              <a:buChar char="ü"/>
            </a:pPr>
            <a:r>
              <a:rPr lang="en-GB" dirty="0" smtClean="0"/>
              <a:t>The </a:t>
            </a:r>
            <a:r>
              <a:rPr lang="en-GB" i="1" dirty="0"/>
              <a:t>‘less stressful nature of the programme’</a:t>
            </a:r>
            <a:r>
              <a:rPr lang="en-GB" dirty="0"/>
              <a:t> made them </a:t>
            </a:r>
            <a:r>
              <a:rPr lang="en-GB" dirty="0" smtClean="0"/>
              <a:t>‘</a:t>
            </a:r>
            <a:r>
              <a:rPr lang="en-GB" b="1" dirty="0" smtClean="0">
                <a:solidFill>
                  <a:srgbClr val="FF0000"/>
                </a:solidFill>
              </a:rPr>
              <a:t>engaged</a:t>
            </a:r>
            <a:r>
              <a:rPr lang="en-GB" dirty="0" smtClean="0"/>
              <a:t>’. </a:t>
            </a:r>
          </a:p>
          <a:p>
            <a:pPr>
              <a:buFont typeface="Wingdings" charset="2"/>
              <a:buChar char="ü"/>
            </a:pPr>
            <a:endParaRPr lang="en-GB" dirty="0" smtClean="0"/>
          </a:p>
          <a:p>
            <a:pPr>
              <a:buFont typeface="Wingdings" charset="2"/>
              <a:buChar char="ü"/>
            </a:pPr>
            <a:r>
              <a:rPr lang="en-GB" dirty="0"/>
              <a:t>More importantly, learners felt that they </a:t>
            </a:r>
            <a:r>
              <a:rPr lang="en-GB" i="1" dirty="0"/>
              <a:t>‘would be ready for the next step’</a:t>
            </a:r>
            <a:r>
              <a:rPr lang="en-GB" dirty="0"/>
              <a:t> once they programme had finished. </a:t>
            </a:r>
            <a:endParaRPr lang="en-GB" dirty="0" smtClean="0"/>
          </a:p>
          <a:p>
            <a:pPr>
              <a:buFont typeface="Wingdings" charset="2"/>
              <a:buChar char="ü"/>
            </a:pPr>
            <a:endParaRPr lang="en-GB" dirty="0" smtClean="0"/>
          </a:p>
          <a:p>
            <a:pPr>
              <a:buFont typeface="Wingdings" charset="2"/>
              <a:buChar char="ü"/>
            </a:pPr>
            <a:r>
              <a:rPr lang="en-GB" dirty="0" smtClean="0"/>
              <a:t>Some learner </a:t>
            </a:r>
            <a:r>
              <a:rPr lang="en-GB" dirty="0" smtClean="0">
                <a:solidFill>
                  <a:srgbClr val="FF0000"/>
                </a:solidFill>
              </a:rPr>
              <a:t>anxiety</a:t>
            </a:r>
            <a:r>
              <a:rPr lang="en-GB" dirty="0" smtClean="0"/>
              <a:t>; </a:t>
            </a:r>
            <a:r>
              <a:rPr lang="en-GB" dirty="0"/>
              <a:t>they might </a:t>
            </a:r>
            <a:r>
              <a:rPr lang="en-GB" i="1" dirty="0"/>
              <a:t>‘not know what to expect’</a:t>
            </a:r>
            <a:r>
              <a:rPr lang="en-GB" dirty="0"/>
              <a:t> from their work placement. </a:t>
            </a:r>
            <a:endParaRPr lang="en-GB" dirty="0" smtClean="0"/>
          </a:p>
          <a:p>
            <a:pPr>
              <a:buFont typeface="Wingdings" charset="2"/>
              <a:buChar char="ü"/>
            </a:pPr>
            <a:endParaRPr lang="en-GB" dirty="0"/>
          </a:p>
          <a:p>
            <a:pPr>
              <a:buFont typeface="Wingdings" charset="2"/>
              <a:buChar char="ü"/>
            </a:pPr>
            <a:r>
              <a:rPr lang="en-GB" dirty="0"/>
              <a:t>Many learners had part-time jobs and so the programme had </a:t>
            </a:r>
            <a:r>
              <a:rPr lang="en-GB" dirty="0">
                <a:solidFill>
                  <a:srgbClr val="FF0000"/>
                </a:solidFill>
              </a:rPr>
              <a:t>further developed </a:t>
            </a:r>
            <a:r>
              <a:rPr lang="en-GB" dirty="0"/>
              <a:t>their workplace skills such as </a:t>
            </a:r>
            <a:r>
              <a:rPr lang="en-GB" i="1" dirty="0"/>
              <a:t>‘timekeeping’, ‘teamwork’, ‘work management’</a:t>
            </a:r>
            <a:r>
              <a:rPr lang="en-GB" dirty="0"/>
              <a:t>. </a:t>
            </a:r>
          </a:p>
          <a:p>
            <a:pPr marL="0" indent="0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639" y="1616149"/>
            <a:ext cx="314836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7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509659"/>
              </p:ext>
            </p:extLst>
          </p:nvPr>
        </p:nvGraphicFramePr>
        <p:xfrm>
          <a:off x="0" y="-1"/>
          <a:ext cx="12192000" cy="3035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1299"/>
                <a:gridCol w="1258191"/>
                <a:gridCol w="1050195"/>
                <a:gridCol w="972766"/>
                <a:gridCol w="849549"/>
              </a:tblGrid>
              <a:tr h="1328864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 a result of doing the TechBac® programme…?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SA/A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charset="0"/>
                          <a:cs typeface="Arial" charset="0"/>
                        </a:rPr>
                        <a:t>N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charset="0"/>
                          <a:cs typeface="Arial" charset="0"/>
                        </a:rPr>
                        <a:t>D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charset="0"/>
                          <a:cs typeface="Arial" charset="0"/>
                        </a:rPr>
                        <a:t>SD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68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  <a:latin typeface="+mn-lt"/>
                        </a:rPr>
                        <a:t>I’m </a:t>
                      </a:r>
                      <a:r>
                        <a:rPr lang="en-GB" sz="1700" b="1" dirty="0">
                          <a:effectLst/>
                          <a:latin typeface="+mn-lt"/>
                        </a:rPr>
                        <a:t>progressing towards achieving my future plans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  <a:latin typeface="+mn-lt"/>
                        </a:rPr>
                        <a:t>67.5</a:t>
                      </a:r>
                      <a:r>
                        <a:rPr lang="en-GB" sz="1700" b="1" dirty="0">
                          <a:effectLst/>
                          <a:latin typeface="+mn-lt"/>
                        </a:rPr>
                        <a:t>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25%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7.5%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0%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8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  <a:latin typeface="+mn-lt"/>
                        </a:rPr>
                        <a:t>I am more motivated to study/learn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  <a:latin typeface="+mn-lt"/>
                        </a:rPr>
                        <a:t>67.5</a:t>
                      </a:r>
                      <a:r>
                        <a:rPr lang="en-GB" sz="1700" b="1" dirty="0">
                          <a:effectLst/>
                          <a:latin typeface="+mn-lt"/>
                        </a:rPr>
                        <a:t>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20%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10%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2.5%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68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  <a:latin typeface="+mn-lt"/>
                        </a:rPr>
                        <a:t>I enjoy learning more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  <a:latin typeface="+mn-lt"/>
                        </a:rPr>
                        <a:t>60%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25%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15%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0%</a:t>
                      </a:r>
                      <a:endParaRPr lang="en-US" sz="1700" b="1" dirty="0">
                        <a:effectLst/>
                        <a:latin typeface="+mn-lt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876035"/>
              </p:ext>
            </p:extLst>
          </p:nvPr>
        </p:nvGraphicFramePr>
        <p:xfrm>
          <a:off x="-2" y="3984396"/>
          <a:ext cx="12192001" cy="2713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3959"/>
                <a:gridCol w="1322962"/>
                <a:gridCol w="1031132"/>
                <a:gridCol w="933855"/>
                <a:gridCol w="830093"/>
              </a:tblGrid>
              <a:tr h="986150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My </a:t>
                      </a:r>
                      <a:r>
                        <a:rPr lang="en-GB" sz="1700" b="1" dirty="0">
                          <a:solidFill>
                            <a:schemeClr val="tx1"/>
                          </a:solidFill>
                          <a:effectLst/>
                        </a:rPr>
                        <a:t>TechBac® programme </a:t>
                      </a: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helped</a:t>
                      </a:r>
                      <a:r>
                        <a:rPr lang="en-GB" sz="17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me </a:t>
                      </a:r>
                      <a:r>
                        <a:rPr lang="en-GB" sz="1700" b="1" dirty="0">
                          <a:solidFill>
                            <a:schemeClr val="tx1"/>
                          </a:solidFill>
                          <a:effectLst/>
                        </a:rPr>
                        <a:t>to</a:t>
                      </a: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……?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GT/G</a:t>
                      </a:r>
                      <a:r>
                        <a:rPr lang="en-GB" sz="17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8638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Get a realistic idea of what it's like to work in my future career/industry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15%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38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Gain/improve my professional </a:t>
                      </a:r>
                      <a:r>
                        <a:rPr lang="en-GB" sz="1700" b="1" dirty="0" smtClean="0">
                          <a:effectLst/>
                        </a:rPr>
                        <a:t>skills </a:t>
                      </a:r>
                      <a:r>
                        <a:rPr lang="en-GB" sz="1700" b="1" dirty="0">
                          <a:effectLst/>
                        </a:rPr>
                        <a:t>so I’m more prepared for working life (e.g. </a:t>
                      </a:r>
                      <a:r>
                        <a:rPr lang="en-GB" sz="1700" b="1" dirty="0" smtClean="0">
                          <a:effectLst/>
                        </a:rPr>
                        <a:t>communication)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75</a:t>
                      </a:r>
                      <a:r>
                        <a:rPr lang="en-GB" sz="1700" b="1" dirty="0">
                          <a:effectLst/>
                        </a:rPr>
                        <a:t>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17.5%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2.5%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92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501805"/>
            <a:ext cx="5865541" cy="298295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FINDINGS: </a:t>
            </a:r>
            <a:r>
              <a:rPr lang="en-GB" b="1" dirty="0" smtClean="0">
                <a:solidFill>
                  <a:schemeClr val="bg1"/>
                </a:solidFill>
              </a:rPr>
              <a:t>RQ2-MEDIATING FACTORS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" y="1616150"/>
            <a:ext cx="9072633" cy="5241850"/>
          </a:xfrm>
        </p:spPr>
        <p:txBody>
          <a:bodyPr>
            <a:noAutofit/>
          </a:bodyPr>
          <a:lstStyle/>
          <a:p>
            <a:pPr marL="0" indent="0"/>
            <a:r>
              <a:rPr lang="en-GB" b="1" dirty="0" smtClean="0">
                <a:solidFill>
                  <a:srgbClr val="FF0000"/>
                </a:solidFill>
              </a:rPr>
              <a:t>1.Meeting stakeholders’ needs</a:t>
            </a:r>
            <a:r>
              <a:rPr lang="en-GB" dirty="0"/>
              <a:t>:</a:t>
            </a:r>
            <a:r>
              <a:rPr lang="en-GB" dirty="0" smtClean="0"/>
              <a:t> TechBac® ‘</a:t>
            </a:r>
            <a:r>
              <a:rPr lang="en-GB" i="1" dirty="0" smtClean="0"/>
              <a:t>fits</a:t>
            </a:r>
            <a:r>
              <a:rPr lang="en-GB" i="1" dirty="0"/>
              <a:t>’</a:t>
            </a:r>
            <a:r>
              <a:rPr lang="en-GB" dirty="0"/>
              <a:t> perfectly with their ideals of teaching approach e.g. </a:t>
            </a:r>
            <a:r>
              <a:rPr lang="en-GB" i="1" dirty="0"/>
              <a:t>‘project-based </a:t>
            </a:r>
            <a:r>
              <a:rPr lang="en-GB" i="1" dirty="0" smtClean="0"/>
              <a:t>learning…..and </a:t>
            </a:r>
            <a:r>
              <a:rPr lang="en-GB" i="1" dirty="0"/>
              <a:t>this programme seems like a more inclusive teaching style</a:t>
            </a:r>
            <a:r>
              <a:rPr lang="en-GB" i="1" dirty="0" smtClean="0"/>
              <a:t>’</a:t>
            </a:r>
            <a:r>
              <a:rPr lang="en-GB" dirty="0" smtClean="0"/>
              <a:t>. Helped </a:t>
            </a:r>
            <a:r>
              <a:rPr lang="en-GB" dirty="0"/>
              <a:t>to ‘</a:t>
            </a:r>
            <a:r>
              <a:rPr lang="en-GB" i="1" dirty="0"/>
              <a:t>position centres as being different from</a:t>
            </a:r>
            <a:r>
              <a:rPr lang="en-GB" dirty="0"/>
              <a:t> [their] </a:t>
            </a:r>
            <a:r>
              <a:rPr lang="en-GB" i="1" dirty="0"/>
              <a:t>competitors’</a:t>
            </a:r>
            <a:r>
              <a:rPr lang="en-GB" dirty="0"/>
              <a:t> and remain ‘</a:t>
            </a:r>
            <a:r>
              <a:rPr lang="en-GB" i="1" dirty="0"/>
              <a:t>fresh’</a:t>
            </a:r>
            <a:r>
              <a:rPr lang="en-GB" dirty="0"/>
              <a:t> and ‘</a:t>
            </a:r>
            <a:r>
              <a:rPr lang="en-GB" i="1" dirty="0"/>
              <a:t>interesting to learners and tutors’</a:t>
            </a:r>
            <a:r>
              <a:rPr lang="en-GB" dirty="0"/>
              <a:t> </a:t>
            </a:r>
            <a:r>
              <a:rPr lang="en-GB" dirty="0" smtClean="0"/>
              <a:t>alike</a:t>
            </a:r>
            <a:r>
              <a:rPr lang="en-GB" dirty="0"/>
              <a:t> </a:t>
            </a:r>
            <a:r>
              <a:rPr lang="en-GB" dirty="0" smtClean="0"/>
              <a:t>(NW College).</a:t>
            </a:r>
          </a:p>
          <a:p>
            <a:pPr>
              <a:buAutoNum type="arabicPeriod"/>
            </a:pPr>
            <a:endParaRPr lang="en-GB" dirty="0" smtClean="0"/>
          </a:p>
          <a:p>
            <a:pPr marL="0" indent="0"/>
            <a:r>
              <a:rPr lang="en-GB" dirty="0" smtClean="0">
                <a:solidFill>
                  <a:srgbClr val="FF0000"/>
                </a:solidFill>
              </a:rPr>
              <a:t>2. Less-stressful </a:t>
            </a:r>
            <a:r>
              <a:rPr lang="en-GB" dirty="0">
                <a:solidFill>
                  <a:srgbClr val="FF0000"/>
                </a:solidFill>
              </a:rPr>
              <a:t>assessment experience</a:t>
            </a:r>
            <a:r>
              <a:rPr lang="en-GB" dirty="0"/>
              <a:t>: </a:t>
            </a:r>
            <a:r>
              <a:rPr lang="en-GB" dirty="0" smtClean="0"/>
              <a:t>TechBac</a:t>
            </a:r>
            <a:r>
              <a:rPr lang="en-GB" dirty="0"/>
              <a:t>® learners </a:t>
            </a:r>
            <a:r>
              <a:rPr lang="en-GB" i="1" dirty="0" smtClean="0"/>
              <a:t>‘</a:t>
            </a:r>
            <a:r>
              <a:rPr lang="en-GB" i="1" dirty="0"/>
              <a:t>less stressed than </a:t>
            </a:r>
            <a:r>
              <a:rPr lang="en-GB" i="1" dirty="0">
                <a:solidFill>
                  <a:schemeClr val="accent1"/>
                </a:solidFill>
              </a:rPr>
              <a:t>XXXX</a:t>
            </a:r>
            <a:r>
              <a:rPr lang="en-GB" i="1" dirty="0">
                <a:solidFill>
                  <a:srgbClr val="00B050"/>
                </a:solidFill>
              </a:rPr>
              <a:t> </a:t>
            </a:r>
            <a:r>
              <a:rPr lang="en-GB" i="1" dirty="0"/>
              <a:t>learners’</a:t>
            </a:r>
            <a:r>
              <a:rPr lang="en-GB" dirty="0"/>
              <a:t> who are </a:t>
            </a:r>
            <a:r>
              <a:rPr lang="en-GB" i="1" dirty="0"/>
              <a:t>‘under constant pressure due to assessments every six weeks. It becomes an exercise in teaching learners how to pass the assessments, and not develop other skills’</a:t>
            </a:r>
            <a:r>
              <a:rPr lang="en-GB" dirty="0"/>
              <a:t>. This meant it could feel like school, which </a:t>
            </a:r>
            <a:r>
              <a:rPr lang="en-GB" i="1" dirty="0"/>
              <a:t>‘learners have moved to college to avoid’</a:t>
            </a:r>
            <a:r>
              <a:rPr lang="en-GB" dirty="0"/>
              <a:t>. </a:t>
            </a:r>
            <a:endParaRPr lang="en-GB" dirty="0" smtClean="0"/>
          </a:p>
          <a:p>
            <a:pPr marL="0" indent="0"/>
            <a:endParaRPr lang="en-GB" dirty="0">
              <a:solidFill>
                <a:srgbClr val="FF0000"/>
              </a:solidFill>
            </a:endParaRPr>
          </a:p>
          <a:p>
            <a:pPr marL="0" indent="0"/>
            <a:r>
              <a:rPr lang="en-GB" dirty="0" smtClean="0">
                <a:solidFill>
                  <a:srgbClr val="FF0000"/>
                </a:solidFill>
              </a:rPr>
              <a:t>3</a:t>
            </a:r>
            <a:r>
              <a:rPr lang="en-GB" dirty="0">
                <a:solidFill>
                  <a:srgbClr val="FF0000"/>
                </a:solidFill>
              </a:rPr>
              <a:t>. Manageable workload</a:t>
            </a:r>
            <a:r>
              <a:rPr lang="en-GB" dirty="0"/>
              <a:t>: </a:t>
            </a:r>
            <a:r>
              <a:rPr lang="en-GB" i="1" dirty="0"/>
              <a:t>H</a:t>
            </a:r>
            <a:r>
              <a:rPr lang="en-GB" i="1" dirty="0" smtClean="0"/>
              <a:t>elps </a:t>
            </a:r>
            <a:r>
              <a:rPr lang="en-GB" i="1" dirty="0"/>
              <a:t>learners to feel less </a:t>
            </a:r>
            <a:r>
              <a:rPr lang="en-GB" i="1" dirty="0" smtClean="0"/>
              <a:t>stressed’</a:t>
            </a:r>
            <a:r>
              <a:rPr lang="en-GB" dirty="0" smtClean="0"/>
              <a:t>.  </a:t>
            </a:r>
            <a:r>
              <a:rPr lang="en-GB" dirty="0"/>
              <a:t>The less stressful learning environment was</a:t>
            </a:r>
            <a:r>
              <a:rPr lang="en-GB" i="1" dirty="0"/>
              <a:t> ‘conducive to learners</a:t>
            </a:r>
            <a:r>
              <a:rPr lang="en-GB" dirty="0"/>
              <a:t> </a:t>
            </a:r>
            <a:r>
              <a:rPr lang="en-GB" i="1" dirty="0"/>
              <a:t>helping each other</a:t>
            </a:r>
            <a:r>
              <a:rPr lang="en-GB" dirty="0"/>
              <a:t> </a:t>
            </a:r>
            <a:r>
              <a:rPr lang="en-GB" i="1" dirty="0"/>
              <a:t>out’</a:t>
            </a:r>
            <a:r>
              <a:rPr lang="en-GB" dirty="0"/>
              <a:t> a great deal. </a:t>
            </a:r>
            <a:endParaRPr lang="en-GB" dirty="0" smtClean="0"/>
          </a:p>
          <a:p>
            <a:pPr marL="0" indent="0"/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4. Site visits </a:t>
            </a:r>
            <a:r>
              <a:rPr lang="en-GB" dirty="0"/>
              <a:t>were </a:t>
            </a:r>
            <a:r>
              <a:rPr lang="en-GB" i="1" dirty="0"/>
              <a:t>‘extremely useful’ </a:t>
            </a:r>
            <a:r>
              <a:rPr lang="en-GB" dirty="0" smtClean="0"/>
              <a:t>to </a:t>
            </a:r>
            <a:r>
              <a:rPr lang="en-GB" dirty="0"/>
              <a:t>‘</a:t>
            </a:r>
            <a:r>
              <a:rPr lang="en-GB" i="1" dirty="0"/>
              <a:t>engage learners who might not have been that engaged, adding context to teaching and aiding motivation levels’</a:t>
            </a:r>
            <a:r>
              <a:rPr lang="en-GB" dirty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>
              <a:buFont typeface="Wingdings" charset="2"/>
              <a:buChar char="ü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512" y="1790700"/>
            <a:ext cx="293648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4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68351"/>
            <a:ext cx="6200078" cy="338069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FINDINGS: </a:t>
            </a:r>
            <a:r>
              <a:rPr lang="en-GB" b="1" dirty="0" smtClean="0">
                <a:solidFill>
                  <a:schemeClr val="bg1"/>
                </a:solidFill>
              </a:rPr>
              <a:t>RQ2-MODERATING FACTORS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8" y="1360449"/>
            <a:ext cx="9092018" cy="5497551"/>
          </a:xfrm>
        </p:spPr>
        <p:txBody>
          <a:bodyPr>
            <a:noAutofit/>
          </a:bodyPr>
          <a:lstStyle/>
          <a:p>
            <a:pPr marL="0" indent="0"/>
            <a:r>
              <a:rPr lang="en-GB" b="1" dirty="0" smtClean="0">
                <a:solidFill>
                  <a:srgbClr val="FF0000"/>
                </a:solidFill>
              </a:rPr>
              <a:t>1. Lack of understanding: </a:t>
            </a:r>
            <a:r>
              <a:rPr lang="en-GB" dirty="0" smtClean="0"/>
              <a:t>Tutors </a:t>
            </a:r>
            <a:r>
              <a:rPr lang="en-GB" i="1" dirty="0" smtClean="0"/>
              <a:t>‘</a:t>
            </a:r>
            <a:r>
              <a:rPr lang="en-GB" i="1" dirty="0"/>
              <a:t>not sure if SZ had to be used or not</a:t>
            </a:r>
            <a:r>
              <a:rPr lang="en-GB" i="1" dirty="0" smtClean="0"/>
              <a:t>’</a:t>
            </a:r>
            <a:r>
              <a:rPr lang="en-GB" dirty="0" smtClean="0"/>
              <a:t>; </a:t>
            </a:r>
            <a:r>
              <a:rPr lang="en-GB" i="1" dirty="0" smtClean="0"/>
              <a:t>‘</a:t>
            </a:r>
            <a:r>
              <a:rPr lang="en-GB" i="1" dirty="0"/>
              <a:t>more work’</a:t>
            </a:r>
            <a:r>
              <a:rPr lang="en-GB" dirty="0"/>
              <a:t> if they were to use </a:t>
            </a:r>
            <a:r>
              <a:rPr lang="en-GB" dirty="0" smtClean="0"/>
              <a:t>it. Learners believed </a:t>
            </a:r>
            <a:r>
              <a:rPr lang="en-GB" i="1" dirty="0" smtClean="0"/>
              <a:t>‘not </a:t>
            </a:r>
            <a:r>
              <a:rPr lang="en-GB" i="1" dirty="0"/>
              <a:t>relevant’</a:t>
            </a:r>
            <a:r>
              <a:rPr lang="en-GB" dirty="0"/>
              <a:t> to </a:t>
            </a:r>
            <a:r>
              <a:rPr lang="en-GB" dirty="0" smtClean="0"/>
              <a:t>them and </a:t>
            </a:r>
            <a:r>
              <a:rPr lang="en-GB" dirty="0"/>
              <a:t>so some struggled to see the value of this more </a:t>
            </a:r>
            <a:r>
              <a:rPr lang="en-GB" i="1" dirty="0"/>
              <a:t>‘general skills’</a:t>
            </a:r>
            <a:r>
              <a:rPr lang="en-GB" dirty="0"/>
              <a:t> offering. When introduced halfway, </a:t>
            </a:r>
            <a:r>
              <a:rPr lang="en-GB" dirty="0" smtClean="0"/>
              <a:t>mentoring could </a:t>
            </a:r>
            <a:r>
              <a:rPr lang="en-GB" dirty="0"/>
              <a:t>feel as additional workload even if it </a:t>
            </a:r>
            <a:r>
              <a:rPr lang="en-GB" dirty="0">
                <a:solidFill>
                  <a:schemeClr val="accent1"/>
                </a:solidFill>
              </a:rPr>
              <a:t>wasn’t compulsory</a:t>
            </a:r>
            <a:r>
              <a:rPr lang="en-GB" dirty="0"/>
              <a:t>: ‘</a:t>
            </a:r>
            <a:r>
              <a:rPr lang="en-GB" i="1" dirty="0"/>
              <a:t>why are you introducing this to me now?’</a:t>
            </a:r>
            <a:r>
              <a:rPr lang="en-GB" dirty="0"/>
              <a:t> 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 smtClean="0">
                <a:solidFill>
                  <a:srgbClr val="FF0000"/>
                </a:solidFill>
              </a:rPr>
              <a:t>2. Insufficient </a:t>
            </a:r>
            <a:r>
              <a:rPr lang="en-GB" dirty="0">
                <a:solidFill>
                  <a:srgbClr val="FF0000"/>
                </a:solidFill>
              </a:rPr>
              <a:t>details about assessment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i="1" dirty="0" smtClean="0"/>
              <a:t>‘</a:t>
            </a:r>
            <a:r>
              <a:rPr lang="en-GB" i="1" dirty="0"/>
              <a:t>We have been told that x will be in the exam, but we haven’t even been taught that yet</a:t>
            </a:r>
            <a:r>
              <a:rPr lang="en-GB" dirty="0"/>
              <a:t>’, </a:t>
            </a:r>
            <a:r>
              <a:rPr lang="en-GB" i="1" dirty="0"/>
              <a:t>‘will it be multiple choice, essays...?’</a:t>
            </a:r>
            <a:r>
              <a:rPr lang="en-GB" dirty="0"/>
              <a:t>. </a:t>
            </a:r>
            <a:endParaRPr lang="en-GB" dirty="0" smtClean="0"/>
          </a:p>
          <a:p>
            <a:pPr marL="0" indent="0"/>
            <a:endParaRPr lang="en-GB" dirty="0"/>
          </a:p>
          <a:p>
            <a:pPr marL="0" indent="0"/>
            <a:r>
              <a:rPr lang="en-GB" dirty="0">
                <a:solidFill>
                  <a:srgbClr val="FF0000"/>
                </a:solidFill>
              </a:rPr>
              <a:t>3. Some elements not being fully utilised: </a:t>
            </a:r>
            <a:r>
              <a:rPr lang="en-GB" dirty="0"/>
              <a:t>L</a:t>
            </a:r>
            <a:r>
              <a:rPr lang="en-GB" dirty="0" smtClean="0"/>
              <a:t>earners </a:t>
            </a:r>
            <a:r>
              <a:rPr lang="en-GB" dirty="0"/>
              <a:t>were sent to work placements </a:t>
            </a:r>
            <a:r>
              <a:rPr lang="en-GB" i="1" dirty="0"/>
              <a:t>‘without seeing any of the workplace resources prior to attendance’, </a:t>
            </a:r>
            <a:r>
              <a:rPr lang="en-GB" dirty="0"/>
              <a:t>thus not gaining maximum </a:t>
            </a:r>
            <a:r>
              <a:rPr lang="en-GB" dirty="0" smtClean="0"/>
              <a:t>benefit.</a:t>
            </a:r>
            <a:r>
              <a:rPr lang="en-US" dirty="0" smtClean="0"/>
              <a:t> Some </a:t>
            </a:r>
            <a:r>
              <a:rPr lang="en-GB" dirty="0"/>
              <a:t>learners didn’t engage with their mentors: </a:t>
            </a:r>
            <a:r>
              <a:rPr lang="en-GB" i="1" dirty="0"/>
              <a:t>‘I don’t know who these mentors are’.</a:t>
            </a:r>
            <a:r>
              <a:rPr lang="en-GB" dirty="0"/>
              <a:t> </a:t>
            </a:r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>
                <a:solidFill>
                  <a:srgbClr val="FF0000"/>
                </a:solidFill>
              </a:rPr>
              <a:t>4. Workplace restrictions: </a:t>
            </a:r>
            <a:r>
              <a:rPr lang="en-GB" dirty="0" smtClean="0"/>
              <a:t>e.g</a:t>
            </a:r>
            <a:r>
              <a:rPr lang="en-GB" dirty="0"/>
              <a:t>. </a:t>
            </a:r>
            <a:r>
              <a:rPr lang="en-GB" dirty="0" smtClean="0"/>
              <a:t>learners not </a:t>
            </a:r>
            <a:r>
              <a:rPr lang="en-GB" dirty="0"/>
              <a:t>being allowed to </a:t>
            </a:r>
            <a:r>
              <a:rPr lang="en-GB" i="1" dirty="0"/>
              <a:t>‘manage others’, ‘need a certificate before they are allowed to perform certain tasks’ </a:t>
            </a:r>
            <a:r>
              <a:rPr lang="en-GB" dirty="0"/>
              <a:t>or might be confined to </a:t>
            </a:r>
            <a:r>
              <a:rPr lang="en-GB" i="1" dirty="0"/>
              <a:t>‘a shadowing role’</a:t>
            </a:r>
            <a:r>
              <a:rPr lang="en-GB" dirty="0"/>
              <a:t>.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GB" dirty="0"/>
          </a:p>
          <a:p>
            <a:pPr>
              <a:buAutoNum type="arabicPeriod"/>
            </a:pPr>
            <a:endParaRPr lang="en-US" dirty="0"/>
          </a:p>
          <a:p>
            <a:pPr>
              <a:buFont typeface="Wingdings" charset="2"/>
              <a:buChar char="ü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688" y="1616150"/>
            <a:ext cx="2702312" cy="519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32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68351"/>
            <a:ext cx="7898130" cy="331749"/>
          </a:xfrm>
          <a:solidFill>
            <a:srgbClr val="FF0000"/>
          </a:solidFill>
        </p:spPr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GB" b="1" dirty="0" smtClean="0">
                <a:solidFill>
                  <a:schemeClr val="bg1"/>
                </a:solidFill>
                <a:latin typeface="+mj-lt"/>
              </a:rPr>
              <a:t>FINDINGS: RQ3-SUGGESTIONS FOR IMPROVEMENT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8" y="1616150"/>
            <a:ext cx="8832752" cy="5241850"/>
          </a:xfrm>
        </p:spPr>
        <p:txBody>
          <a:bodyPr>
            <a:noAutofit/>
          </a:bodyPr>
          <a:lstStyle/>
          <a:p>
            <a:pPr marL="0" indent="0"/>
            <a:r>
              <a:rPr lang="en-GB" b="1" dirty="0" smtClean="0">
                <a:solidFill>
                  <a:srgbClr val="FF0000"/>
                </a:solidFill>
              </a:rPr>
              <a:t>1. See the bigger picture: </a:t>
            </a:r>
            <a:r>
              <a:rPr lang="en-GB" i="1" dirty="0" smtClean="0"/>
              <a:t>‘</a:t>
            </a:r>
            <a:r>
              <a:rPr lang="en-GB" i="1" dirty="0"/>
              <a:t>emphasise </a:t>
            </a:r>
            <a:r>
              <a:rPr lang="en-GB" i="1" dirty="0" smtClean="0"/>
              <a:t>[SZ] benefits</a:t>
            </a:r>
            <a:r>
              <a:rPr lang="en-GB" i="1" dirty="0"/>
              <a:t>’</a:t>
            </a:r>
            <a:r>
              <a:rPr lang="en-GB" dirty="0"/>
              <a:t> to learners and encourage </a:t>
            </a:r>
            <a:r>
              <a:rPr lang="en-GB" i="1" dirty="0"/>
              <a:t>‘integration into learning’</a:t>
            </a:r>
            <a:r>
              <a:rPr lang="en-GB" dirty="0"/>
              <a:t> plans </a:t>
            </a:r>
            <a:r>
              <a:rPr lang="en-GB" i="1" dirty="0"/>
              <a:t>‘from the start of the programme’</a:t>
            </a:r>
            <a:r>
              <a:rPr lang="en-GB" dirty="0"/>
              <a:t>. </a:t>
            </a:r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r>
              <a:rPr lang="en-GB" b="1" dirty="0" smtClean="0">
                <a:solidFill>
                  <a:srgbClr val="FF0000"/>
                </a:solidFill>
              </a:rPr>
              <a:t>2. More information: </a:t>
            </a:r>
            <a:r>
              <a:rPr lang="en-GB" i="1" dirty="0" smtClean="0"/>
              <a:t>‘clearer</a:t>
            </a:r>
            <a:r>
              <a:rPr lang="en-GB" i="1" dirty="0"/>
              <a:t>’</a:t>
            </a:r>
            <a:r>
              <a:rPr lang="en-GB" dirty="0"/>
              <a:t> and ‘</a:t>
            </a:r>
            <a:r>
              <a:rPr lang="en-GB" i="1" dirty="0"/>
              <a:t>more detailed information around </a:t>
            </a:r>
            <a:r>
              <a:rPr lang="en-GB" i="1" dirty="0" smtClean="0"/>
              <a:t>assessment</a:t>
            </a:r>
            <a:r>
              <a:rPr lang="en-GB" dirty="0" smtClean="0"/>
              <a:t>. 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b="1" dirty="0" smtClean="0">
                <a:solidFill>
                  <a:srgbClr val="FF0000"/>
                </a:solidFill>
              </a:rPr>
              <a:t>3. Late work placement: </a:t>
            </a:r>
            <a:r>
              <a:rPr lang="en-GB" dirty="0" smtClean="0"/>
              <a:t>‘</a:t>
            </a:r>
            <a:r>
              <a:rPr lang="en-GB" i="1" dirty="0"/>
              <a:t>t</a:t>
            </a:r>
            <a:r>
              <a:rPr lang="en-GB" i="1" dirty="0" smtClean="0"/>
              <a:t>owards </a:t>
            </a:r>
            <a:r>
              <a:rPr lang="en-GB" i="1" dirty="0"/>
              <a:t>the later stages of the programme’</a:t>
            </a:r>
            <a:r>
              <a:rPr lang="en-GB" dirty="0"/>
              <a:t> </a:t>
            </a:r>
            <a:endParaRPr lang="en-GB" dirty="0" smtClean="0"/>
          </a:p>
          <a:p>
            <a:pPr marL="0" indent="0"/>
            <a:endParaRPr lang="en-GB" dirty="0">
              <a:solidFill>
                <a:srgbClr val="FF0000"/>
              </a:solidFill>
            </a:endParaRPr>
          </a:p>
          <a:p>
            <a:pPr marL="0" indent="0"/>
            <a:r>
              <a:rPr lang="en-GB" dirty="0" smtClean="0">
                <a:solidFill>
                  <a:srgbClr val="FF0000"/>
                </a:solidFill>
              </a:rPr>
              <a:t>4</a:t>
            </a:r>
            <a:r>
              <a:rPr lang="en-GB" dirty="0">
                <a:solidFill>
                  <a:srgbClr val="FF0000"/>
                </a:solidFill>
              </a:rPr>
              <a:t>. Better engagement with mentors: </a:t>
            </a:r>
            <a:r>
              <a:rPr lang="en-GB" dirty="0"/>
              <a:t>‘</a:t>
            </a:r>
            <a:r>
              <a:rPr lang="en-GB" i="1" dirty="0"/>
              <a:t>visit the centre to speak with </a:t>
            </a:r>
            <a:r>
              <a:rPr lang="en-GB" dirty="0"/>
              <a:t>[learners</a:t>
            </a:r>
            <a:r>
              <a:rPr lang="en-GB" dirty="0" smtClean="0"/>
              <a:t>]’; ‘</a:t>
            </a:r>
            <a:r>
              <a:rPr lang="en-GB" i="1" dirty="0"/>
              <a:t>introduce the mentoring scheme at the start of the programme’</a:t>
            </a:r>
            <a:r>
              <a:rPr lang="en-GB" dirty="0"/>
              <a:t>; </a:t>
            </a:r>
            <a:endParaRPr lang="en-GB" dirty="0" smtClean="0"/>
          </a:p>
          <a:p>
            <a:pPr marL="0" indent="0"/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734" y="1741449"/>
            <a:ext cx="31623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77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747194"/>
              </p:ext>
            </p:extLst>
          </p:nvPr>
        </p:nvGraphicFramePr>
        <p:xfrm>
          <a:off x="29980" y="0"/>
          <a:ext cx="12192000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54847"/>
                <a:gridCol w="1229193"/>
                <a:gridCol w="1139253"/>
                <a:gridCol w="1088445"/>
                <a:gridCol w="880262"/>
              </a:tblGrid>
              <a:tr h="1300342">
                <a:tc>
                  <a:txBody>
                    <a:bodyPr/>
                    <a:lstStyle/>
                    <a:p>
                      <a:pPr algn="just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How satisfied were you with the……?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VS/S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GB" sz="1700" b="1" smtClean="0">
                          <a:solidFill>
                            <a:schemeClr val="tx1"/>
                          </a:solidFill>
                          <a:effectLst/>
                        </a:rPr>
                        <a:t>VD</a:t>
                      </a:r>
                      <a:endParaRPr lang="en-US" sz="1700" b="1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894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Relationships at </a:t>
                      </a:r>
                      <a:r>
                        <a:rPr lang="en-GB" sz="1700" b="1" dirty="0" smtClean="0">
                          <a:effectLst/>
                        </a:rPr>
                        <a:t>college/place </a:t>
                      </a:r>
                      <a:r>
                        <a:rPr lang="en-GB" sz="1700" b="1" dirty="0">
                          <a:effectLst/>
                        </a:rPr>
                        <a:t>of study (e.g. with tutor, learners)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79.4%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18%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0%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2.6%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7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Content </a:t>
                      </a:r>
                      <a:r>
                        <a:rPr lang="en-GB" sz="1700" b="1" dirty="0">
                          <a:effectLst/>
                        </a:rPr>
                        <a:t>of </a:t>
                      </a:r>
                      <a:r>
                        <a:rPr lang="en-GB" sz="1700" b="1" dirty="0" smtClean="0">
                          <a:effectLst/>
                        </a:rPr>
                        <a:t>TechBac</a:t>
                      </a:r>
                      <a:r>
                        <a:rPr lang="en-GB" sz="1700" b="1" dirty="0">
                          <a:effectLst/>
                        </a:rPr>
                        <a:t>® </a:t>
                      </a:r>
                      <a:r>
                        <a:rPr lang="en-GB" sz="1700" b="1" dirty="0" smtClean="0">
                          <a:effectLst/>
                        </a:rPr>
                        <a:t>was </a:t>
                      </a:r>
                      <a:r>
                        <a:rPr lang="en-GB" sz="1700" b="1" dirty="0">
                          <a:effectLst/>
                        </a:rPr>
                        <a:t>relevant to your interests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71.8%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23.1%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5.1%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0%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947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Workload </a:t>
                      </a:r>
                      <a:r>
                        <a:rPr lang="en-GB" sz="1700" b="1" dirty="0">
                          <a:effectLst/>
                        </a:rPr>
                        <a:t>you were expected to do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71.8%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12.8%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15.4%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0%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7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Learning on </a:t>
                      </a:r>
                      <a:r>
                        <a:rPr lang="en-GB" sz="1700" b="1" dirty="0" smtClean="0">
                          <a:effectLst/>
                        </a:rPr>
                        <a:t>TechBac</a:t>
                      </a:r>
                      <a:r>
                        <a:rPr lang="en-GB" sz="1700" b="1" dirty="0">
                          <a:effectLst/>
                        </a:rPr>
                        <a:t>® </a:t>
                      </a:r>
                      <a:r>
                        <a:rPr lang="en-GB" sz="1700" b="1" dirty="0" smtClean="0">
                          <a:effectLst/>
                        </a:rPr>
                        <a:t>was </a:t>
                      </a:r>
                      <a:r>
                        <a:rPr lang="en-GB" sz="1700" b="1" dirty="0">
                          <a:effectLst/>
                        </a:rPr>
                        <a:t>engaging </a:t>
                      </a:r>
                      <a:r>
                        <a:rPr lang="en-GB" sz="1700" b="1" dirty="0" smtClean="0">
                          <a:effectLst/>
                        </a:rPr>
                        <a:t>&amp; challenging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64.1%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25.6%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7.7%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2.6%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947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Quality </a:t>
                      </a:r>
                      <a:r>
                        <a:rPr lang="en-GB" sz="1700" b="1" dirty="0">
                          <a:effectLst/>
                        </a:rPr>
                        <a:t>of feedback to support </a:t>
                      </a:r>
                      <a:r>
                        <a:rPr lang="en-GB" sz="1700" b="1" dirty="0" smtClean="0">
                          <a:effectLst/>
                        </a:rPr>
                        <a:t>TechBac</a:t>
                      </a:r>
                      <a:r>
                        <a:rPr lang="en-GB" sz="1700" b="1" dirty="0">
                          <a:effectLst/>
                        </a:rPr>
                        <a:t>® learning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59%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>
                          <a:effectLst/>
                        </a:rPr>
                        <a:t>28.2%</a:t>
                      </a:r>
                      <a:endParaRPr lang="en-US" sz="1700" b="1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>
                          <a:effectLst/>
                        </a:rPr>
                        <a:t>10.3%</a:t>
                      </a:r>
                      <a:endParaRPr lang="en-US" sz="1700" b="1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2.5%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7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Availability of information about </a:t>
                      </a:r>
                      <a:r>
                        <a:rPr lang="en-GB" sz="1700" b="1" dirty="0" smtClean="0">
                          <a:effectLst/>
                        </a:rPr>
                        <a:t>TechBac®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53.8</a:t>
                      </a:r>
                      <a:r>
                        <a:rPr lang="en-GB" sz="1700" b="1" dirty="0">
                          <a:effectLst/>
                        </a:rPr>
                        <a:t>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18%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25.6%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2.6%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947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Way </a:t>
                      </a:r>
                      <a:r>
                        <a:rPr lang="en-GB" sz="1700" b="1" dirty="0">
                          <a:effectLst/>
                        </a:rPr>
                        <a:t>the timetable was organised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 smtClean="0">
                          <a:effectLst/>
                        </a:rPr>
                        <a:t>46.2</a:t>
                      </a:r>
                      <a:r>
                        <a:rPr lang="en-GB" sz="1700" b="1" dirty="0">
                          <a:effectLst/>
                        </a:rPr>
                        <a:t>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25.6%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23.1%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b="1" dirty="0">
                          <a:effectLst/>
                        </a:rPr>
                        <a:t>5.1%</a:t>
                      </a:r>
                      <a:endParaRPr lang="en-US" sz="1700" b="1" dirty="0">
                        <a:effectLst/>
                        <a:latin typeface="Calibri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9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68351"/>
            <a:ext cx="2032658" cy="331749"/>
          </a:xfrm>
          <a:solidFill>
            <a:srgbClr val="FF0000"/>
          </a:solidFill>
        </p:spPr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GB" b="1" dirty="0" smtClean="0">
                <a:solidFill>
                  <a:schemeClr val="bg1"/>
                </a:solidFill>
                <a:latin typeface="+mj-lt"/>
              </a:rPr>
              <a:t>DISCUSSION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8" y="1616150"/>
            <a:ext cx="11995052" cy="5241850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FF0000"/>
                </a:solidFill>
              </a:rPr>
              <a:t>Improved</a:t>
            </a:r>
            <a:r>
              <a:rPr lang="en-GB" dirty="0" smtClean="0"/>
              <a:t> knowledge </a:t>
            </a:r>
            <a:r>
              <a:rPr lang="en-GB" dirty="0"/>
              <a:t>and skills (e.g. communication, confidence, time </a:t>
            </a:r>
            <a:r>
              <a:rPr lang="en-GB" dirty="0" smtClean="0"/>
              <a:t>management) and </a:t>
            </a:r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dirty="0" smtClean="0">
                <a:solidFill>
                  <a:srgbClr val="FF0000"/>
                </a:solidFill>
              </a:rPr>
              <a:t>ositive </a:t>
            </a:r>
            <a:r>
              <a:rPr lang="en-GB" dirty="0">
                <a:solidFill>
                  <a:srgbClr val="FF0000"/>
                </a:solidFill>
              </a:rPr>
              <a:t>impact </a:t>
            </a:r>
            <a:r>
              <a:rPr lang="en-GB" dirty="0"/>
              <a:t>on learners’ </a:t>
            </a:r>
            <a:r>
              <a:rPr lang="en-GB" dirty="0" smtClean="0"/>
              <a:t>attitude.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/>
              <a:t>TechBac</a:t>
            </a:r>
            <a:r>
              <a:rPr lang="en-GB" dirty="0"/>
              <a:t>® learners had </a:t>
            </a:r>
            <a:r>
              <a:rPr lang="en-GB" dirty="0">
                <a:solidFill>
                  <a:srgbClr val="FF0000"/>
                </a:solidFill>
              </a:rPr>
              <a:t>high </a:t>
            </a:r>
            <a:r>
              <a:rPr lang="en-GB" dirty="0" smtClean="0">
                <a:solidFill>
                  <a:srgbClr val="FF0000"/>
                </a:solidFill>
              </a:rPr>
              <a:t>expectations</a:t>
            </a:r>
            <a:r>
              <a:rPr lang="en-GB" dirty="0" smtClean="0"/>
              <a:t>. </a:t>
            </a:r>
            <a:r>
              <a:rPr lang="en-GB" dirty="0"/>
              <a:t>E</a:t>
            </a:r>
            <a:r>
              <a:rPr lang="en-GB" dirty="0" smtClean="0"/>
              <a:t>xpectations </a:t>
            </a:r>
            <a:r>
              <a:rPr lang="en-GB" dirty="0"/>
              <a:t>‘control or greatly influence’ </a:t>
            </a:r>
            <a:r>
              <a:rPr lang="en-GB" dirty="0" smtClean="0"/>
              <a:t>level </a:t>
            </a:r>
            <a:r>
              <a:rPr lang="en-GB" dirty="0"/>
              <a:t>of engagement (O’Hara, 1967: 4). </a:t>
            </a: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/>
              <a:t>Employers had </a:t>
            </a:r>
            <a:r>
              <a:rPr lang="en-GB" dirty="0" smtClean="0">
                <a:solidFill>
                  <a:srgbClr val="FF0000"/>
                </a:solidFill>
              </a:rPr>
              <a:t>realistic expectations.</a:t>
            </a:r>
            <a:r>
              <a:rPr lang="en-GB" dirty="0" smtClean="0"/>
              <a:t> Contradicts </a:t>
            </a:r>
            <a:r>
              <a:rPr lang="en-GB" dirty="0"/>
              <a:t>the </a:t>
            </a:r>
            <a:r>
              <a:rPr lang="en-GB" dirty="0" smtClean="0"/>
              <a:t>literature (e.g. ICCDPP, 2015</a:t>
            </a:r>
            <a:r>
              <a:rPr lang="en-GB" dirty="0"/>
              <a:t>). </a:t>
            </a: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/>
              <a:t>Centres </a:t>
            </a:r>
            <a:r>
              <a:rPr lang="en-GB" dirty="0" smtClean="0">
                <a:solidFill>
                  <a:srgbClr val="FF0000"/>
                </a:solidFill>
              </a:rPr>
              <a:t>awareness</a:t>
            </a:r>
            <a:r>
              <a:rPr lang="en-GB" dirty="0" smtClean="0"/>
              <a:t> </a:t>
            </a:r>
            <a:r>
              <a:rPr lang="en-GB" dirty="0"/>
              <a:t>of </a:t>
            </a:r>
            <a:r>
              <a:rPr lang="en-GB" dirty="0" smtClean="0"/>
              <a:t>potential risks: </a:t>
            </a:r>
            <a:r>
              <a:rPr lang="en-GB" dirty="0"/>
              <a:t>‘</a:t>
            </a:r>
            <a:r>
              <a:rPr lang="en-GB" i="1" dirty="0"/>
              <a:t>We all knew that things would not be right first time, but the concept is so strong it was worth the risks</a:t>
            </a:r>
            <a:r>
              <a:rPr lang="en-GB" dirty="0" smtClean="0"/>
              <a:t>’.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FF0000"/>
                </a:solidFill>
              </a:rPr>
              <a:t>Majority</a:t>
            </a:r>
            <a:r>
              <a:rPr lang="en-GB" dirty="0" smtClean="0"/>
              <a:t> of learners </a:t>
            </a:r>
            <a:r>
              <a:rPr lang="en-GB" dirty="0"/>
              <a:t>were </a:t>
            </a:r>
            <a:r>
              <a:rPr lang="en-GB" dirty="0">
                <a:solidFill>
                  <a:schemeClr val="accent1"/>
                </a:solidFill>
              </a:rPr>
              <a:t>very satisfied/satisfied </a:t>
            </a:r>
            <a:r>
              <a:rPr lang="en-GB" dirty="0" smtClean="0"/>
              <a:t>with </a:t>
            </a:r>
            <a:r>
              <a:rPr lang="en-GB" dirty="0"/>
              <a:t>the TechBac</a:t>
            </a:r>
            <a:r>
              <a:rPr lang="en-GB" dirty="0" smtClean="0"/>
              <a:t>®.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/>
              <a:t>Engagement </a:t>
            </a:r>
            <a:r>
              <a:rPr lang="en-GB" dirty="0"/>
              <a:t>with stakeholders in the design of the TechBac® </a:t>
            </a:r>
            <a:r>
              <a:rPr lang="en-GB" dirty="0" smtClean="0"/>
              <a:t>had </a:t>
            </a:r>
            <a:r>
              <a:rPr lang="en-GB" dirty="0">
                <a:solidFill>
                  <a:srgbClr val="FF0000"/>
                </a:solidFill>
              </a:rPr>
              <a:t>ensured</a:t>
            </a:r>
            <a:r>
              <a:rPr lang="en-GB" dirty="0"/>
              <a:t> it would meet their </a:t>
            </a:r>
            <a:r>
              <a:rPr lang="en-GB" dirty="0" smtClean="0"/>
              <a:t>needs. 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 lvl="0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70352"/>
            <a:ext cx="1786633" cy="329748"/>
          </a:xfrm>
          <a:solidFill>
            <a:srgbClr val="FF00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OVERVIEW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71601"/>
            <a:ext cx="12009120" cy="54864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en-US" dirty="0" smtClean="0"/>
              <a:t>Introduction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Employer engagement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Research questions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Research methodology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Findings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Discussion</a:t>
            </a:r>
            <a:endParaRPr lang="en-US" dirty="0"/>
          </a:p>
          <a:p>
            <a:pPr>
              <a:buFont typeface="Wingdings" charset="2"/>
              <a:buChar char="ü"/>
            </a:pPr>
            <a:r>
              <a:rPr lang="en-US" dirty="0" smtClean="0"/>
              <a:t>Recommendations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Research limitations &amp; conclusion</a:t>
            </a:r>
            <a:endParaRPr lang="en-US" dirty="0"/>
          </a:p>
          <a:p>
            <a:pPr>
              <a:buFont typeface="Wingdings" charset="2"/>
              <a:buChar char="ü"/>
            </a:pPr>
            <a:r>
              <a:rPr lang="en-GB" dirty="0" smtClean="0"/>
              <a:t>Next steps/Future research</a:t>
            </a:r>
            <a:endParaRPr lang="en-US" dirty="0" smtClean="0"/>
          </a:p>
          <a:p>
            <a:pPr>
              <a:buFont typeface="Wingdings" charset="2"/>
              <a:buChar char="ü"/>
            </a:pPr>
            <a:endParaRPr lang="en-US" dirty="0"/>
          </a:p>
          <a:p>
            <a:pPr>
              <a:buFont typeface="Wingdings" charset="2"/>
              <a:buChar char="ü"/>
            </a:pPr>
            <a:endParaRPr lang="en-US" dirty="0" smtClean="0"/>
          </a:p>
          <a:p>
            <a:pPr>
              <a:buFont typeface="Wingdings" charset="2"/>
              <a:buChar char="ü"/>
            </a:pPr>
            <a:endParaRPr lang="en-US" dirty="0"/>
          </a:p>
          <a:p>
            <a:pPr>
              <a:buFont typeface="Wingdings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91662"/>
            <a:ext cx="3236989" cy="308438"/>
          </a:xfrm>
          <a:solidFill>
            <a:srgbClr val="FF0000"/>
          </a:solidFill>
        </p:spPr>
        <p:txBody>
          <a:bodyPr lIns="0" tIns="0" rIns="0"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RECOMMENDATIONS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8" y="1604720"/>
            <a:ext cx="11995052" cy="5241850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GB" dirty="0"/>
              <a:t>More </a:t>
            </a:r>
            <a:r>
              <a:rPr lang="en-GB" dirty="0">
                <a:solidFill>
                  <a:srgbClr val="FF0000"/>
                </a:solidFill>
              </a:rPr>
              <a:t>information</a:t>
            </a:r>
            <a:r>
              <a:rPr lang="en-GB" dirty="0"/>
              <a:t> about some of TechBac® </a:t>
            </a:r>
            <a:r>
              <a:rPr lang="en-GB" dirty="0" smtClean="0"/>
              <a:t>elements.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/>
              <a:t>Better </a:t>
            </a:r>
            <a:r>
              <a:rPr lang="en-GB" dirty="0" smtClean="0">
                <a:solidFill>
                  <a:srgbClr val="FF0000"/>
                </a:solidFill>
              </a:rPr>
              <a:t>communication</a:t>
            </a:r>
            <a:r>
              <a:rPr lang="en-GB" dirty="0" smtClean="0"/>
              <a:t> between centres and learners. 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/>
              <a:t>Better </a:t>
            </a:r>
            <a:r>
              <a:rPr lang="en-GB" dirty="0" smtClean="0">
                <a:solidFill>
                  <a:srgbClr val="FF0000"/>
                </a:solidFill>
              </a:rPr>
              <a:t>engagement</a:t>
            </a:r>
            <a:r>
              <a:rPr lang="en-GB" dirty="0" smtClean="0"/>
              <a:t> with tutors.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/>
              <a:t>More </a:t>
            </a:r>
            <a:r>
              <a:rPr lang="en-GB" dirty="0" smtClean="0">
                <a:solidFill>
                  <a:srgbClr val="FF0000"/>
                </a:solidFill>
              </a:rPr>
              <a:t>manageable</a:t>
            </a:r>
            <a:r>
              <a:rPr lang="en-GB" dirty="0" smtClean="0"/>
              <a:t> employer involvement </a:t>
            </a:r>
            <a:r>
              <a:rPr lang="en-GB" dirty="0"/>
              <a:t>in this </a:t>
            </a:r>
            <a:r>
              <a:rPr lang="en-GB" dirty="0" smtClean="0"/>
              <a:t>process.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Manage </a:t>
            </a:r>
            <a:r>
              <a:rPr lang="en-GB" dirty="0"/>
              <a:t>learner’s </a:t>
            </a:r>
            <a:r>
              <a:rPr lang="en-GB" dirty="0" smtClean="0">
                <a:solidFill>
                  <a:srgbClr val="FF0000"/>
                </a:solidFill>
              </a:rPr>
              <a:t>expectations</a:t>
            </a:r>
            <a:r>
              <a:rPr lang="en-GB" dirty="0" smtClean="0"/>
              <a:t>.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FF0000"/>
                </a:solidFill>
              </a:rPr>
              <a:t>Early</a:t>
            </a:r>
            <a:r>
              <a:rPr lang="en-GB" dirty="0" smtClean="0"/>
              <a:t> </a:t>
            </a:r>
            <a:r>
              <a:rPr lang="en-GB" dirty="0"/>
              <a:t>introduction </a:t>
            </a:r>
            <a:r>
              <a:rPr lang="en-GB" dirty="0" smtClean="0"/>
              <a:t>of the mentoring scheme into </a:t>
            </a:r>
            <a:r>
              <a:rPr lang="en-GB" dirty="0"/>
              <a:t>the </a:t>
            </a:r>
            <a:r>
              <a:rPr lang="en-GB" dirty="0" smtClean="0"/>
              <a:t>TechBac®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charset="2"/>
              <a:buChar char="ü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56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79502"/>
            <a:ext cx="6481994" cy="320598"/>
          </a:xfrm>
          <a:solidFill>
            <a:srgbClr val="FF0000"/>
          </a:solidFill>
        </p:spPr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GB" b="1" dirty="0" smtClean="0">
                <a:solidFill>
                  <a:schemeClr val="bg1"/>
                </a:solidFill>
                <a:latin typeface="+mj-lt"/>
              </a:rPr>
              <a:t>RESEARCH LIMITATIONS &amp; CONCLUSION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7" y="1616150"/>
            <a:ext cx="8478701" cy="524185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GB" dirty="0">
                <a:solidFill>
                  <a:srgbClr val="FF0000"/>
                </a:solidFill>
              </a:rPr>
              <a:t>mall </a:t>
            </a:r>
            <a:r>
              <a:rPr lang="en-GB" dirty="0"/>
              <a:t>sample </a:t>
            </a:r>
            <a:r>
              <a:rPr lang="en-GB" dirty="0" smtClean="0"/>
              <a:t>(</a:t>
            </a:r>
            <a:r>
              <a:rPr lang="en-GB" dirty="0" smtClean="0">
                <a:solidFill>
                  <a:schemeClr val="accent1"/>
                </a:solidFill>
              </a:rPr>
              <a:t>generalisability). </a:t>
            </a:r>
          </a:p>
          <a:p>
            <a:pPr marL="0" indent="0"/>
            <a:endParaRPr lang="en-GB" dirty="0">
              <a:solidFill>
                <a:schemeClr val="accent1"/>
              </a:solidFill>
            </a:endParaRPr>
          </a:p>
          <a:p>
            <a:pPr>
              <a:buFont typeface="Wingdings" charset="2"/>
              <a:buChar char="ü"/>
            </a:pP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 smtClean="0">
                <a:solidFill>
                  <a:srgbClr val="FF0000"/>
                </a:solidFill>
              </a:rPr>
              <a:t>ype</a:t>
            </a:r>
            <a:r>
              <a:rPr lang="en-GB" dirty="0" smtClean="0"/>
              <a:t> </a:t>
            </a:r>
            <a:r>
              <a:rPr lang="en-GB" dirty="0"/>
              <a:t>of data </a:t>
            </a:r>
            <a:r>
              <a:rPr lang="en-GB" dirty="0" smtClean="0"/>
              <a:t>analyses.</a:t>
            </a:r>
          </a:p>
          <a:p>
            <a:pPr marL="0" indent="0"/>
            <a:endParaRPr lang="en-GB" dirty="0" smtClean="0"/>
          </a:p>
          <a:p>
            <a:pPr lvl="0">
              <a:spcBef>
                <a:spcPts val="0"/>
              </a:spcBef>
              <a:buFont typeface="Wingdings" charset="2"/>
              <a:buChar char="ü"/>
            </a:pPr>
            <a:r>
              <a:rPr lang="en-GB" dirty="0" smtClean="0"/>
              <a:t>Difficulty to associate impact </a:t>
            </a:r>
            <a:r>
              <a:rPr lang="en-GB" dirty="0">
                <a:solidFill>
                  <a:srgbClr val="FF0000"/>
                </a:solidFill>
              </a:rPr>
              <a:t>solely</a:t>
            </a:r>
            <a:r>
              <a:rPr lang="en-GB" dirty="0"/>
              <a:t> to the </a:t>
            </a:r>
            <a:r>
              <a:rPr lang="en-GB" dirty="0" smtClean="0"/>
              <a:t>programme.</a:t>
            </a:r>
          </a:p>
          <a:p>
            <a:pPr marL="0" lvl="0" indent="0">
              <a:spcBef>
                <a:spcPts val="0"/>
              </a:spcBef>
            </a:pPr>
            <a:endParaRPr lang="en-GB" dirty="0" smtClean="0"/>
          </a:p>
          <a:p>
            <a:pPr lvl="0">
              <a:spcBef>
                <a:spcPts val="0"/>
              </a:spcBef>
              <a:buFont typeface="Wingdings" charset="2"/>
              <a:buChar char="ü"/>
            </a:pPr>
            <a:r>
              <a:rPr lang="en-GB" dirty="0" smtClean="0"/>
              <a:t>Centres’ awareness of ‘</a:t>
            </a:r>
            <a:r>
              <a:rPr lang="en-GB" b="1" dirty="0" smtClean="0">
                <a:solidFill>
                  <a:srgbClr val="FF0000"/>
                </a:solidFill>
              </a:rPr>
              <a:t>teething</a:t>
            </a:r>
            <a:r>
              <a:rPr lang="en-GB" dirty="0"/>
              <a:t>’ </a:t>
            </a:r>
            <a:r>
              <a:rPr lang="en-GB" dirty="0" smtClean="0"/>
              <a:t>issues. </a:t>
            </a:r>
          </a:p>
          <a:p>
            <a:pPr marL="0" lvl="0" indent="0"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n-GB" dirty="0" smtClean="0"/>
              <a:t>Centres seen </a:t>
            </a:r>
            <a:r>
              <a:rPr lang="en-GB" dirty="0"/>
              <a:t>to be </a:t>
            </a:r>
            <a:r>
              <a:rPr lang="en-GB" b="1" dirty="0">
                <a:solidFill>
                  <a:srgbClr val="FF0000"/>
                </a:solidFill>
              </a:rPr>
              <a:t>differentiated</a:t>
            </a:r>
            <a:r>
              <a:rPr lang="en-GB" dirty="0"/>
              <a:t> from other colleges through </a:t>
            </a:r>
            <a:r>
              <a:rPr lang="en-GB" dirty="0" smtClean="0"/>
              <a:t>the </a:t>
            </a:r>
            <a:r>
              <a:rPr lang="en-GB" dirty="0"/>
              <a:t>TechBac</a:t>
            </a:r>
            <a:r>
              <a:rPr lang="en-GB" dirty="0" smtClean="0"/>
              <a:t>®.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n-GB" b="1" dirty="0" smtClean="0">
                <a:solidFill>
                  <a:srgbClr val="FF0000"/>
                </a:solidFill>
              </a:rPr>
              <a:t>Commitment</a:t>
            </a:r>
            <a:r>
              <a:rPr lang="en-GB" dirty="0" smtClean="0"/>
              <a:t> </a:t>
            </a:r>
            <a:r>
              <a:rPr lang="en-GB" dirty="0"/>
              <a:t>to address </a:t>
            </a:r>
            <a:r>
              <a:rPr lang="en-GB" dirty="0" smtClean="0"/>
              <a:t>these issues: </a:t>
            </a:r>
          </a:p>
          <a:p>
            <a:pPr marL="1095375" lvl="5" indent="-285750">
              <a:spcBef>
                <a:spcPts val="0"/>
              </a:spcBef>
            </a:pPr>
            <a:r>
              <a:rPr lang="en-GB" dirty="0" smtClean="0"/>
              <a:t>Increase learners</a:t>
            </a:r>
            <a:r>
              <a:rPr lang="en-GB" dirty="0"/>
              <a:t>’ </a:t>
            </a:r>
            <a:r>
              <a:rPr lang="en-GB" dirty="0" smtClean="0"/>
              <a:t>satisfaction </a:t>
            </a:r>
          </a:p>
          <a:p>
            <a:pPr marL="1095375" lvl="5" indent="-285750">
              <a:spcBef>
                <a:spcPts val="0"/>
              </a:spcBef>
            </a:pPr>
            <a:r>
              <a:rPr lang="en-GB" dirty="0"/>
              <a:t>E</a:t>
            </a:r>
            <a:r>
              <a:rPr lang="en-GB" dirty="0" smtClean="0"/>
              <a:t>nsure needs </a:t>
            </a:r>
            <a:r>
              <a:rPr lang="en-GB" dirty="0"/>
              <a:t>are met more effectively </a:t>
            </a:r>
            <a:endParaRPr lang="en-GB" dirty="0" smtClean="0"/>
          </a:p>
          <a:p>
            <a:pPr marL="1095375" lvl="5" indent="-285750">
              <a:spcBef>
                <a:spcPts val="0"/>
              </a:spcBef>
            </a:pPr>
            <a:r>
              <a:rPr lang="en-GB" dirty="0" smtClean="0"/>
              <a:t>Ultimately </a:t>
            </a:r>
            <a:r>
              <a:rPr lang="en-GB" dirty="0"/>
              <a:t>prepare them for their next </a:t>
            </a:r>
            <a:r>
              <a:rPr lang="en-GB" dirty="0" smtClean="0"/>
              <a:t>steps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648" y="2097125"/>
            <a:ext cx="3516352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90655"/>
            <a:ext cx="5143848" cy="309446"/>
          </a:xfrm>
          <a:solidFill>
            <a:srgbClr val="FF0000"/>
          </a:solidFill>
        </p:spPr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GB" b="1" dirty="0" smtClean="0">
                <a:latin typeface="+mj-lt"/>
              </a:rPr>
              <a:t>NEXT STEPS/FUTURE RESEARCH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8" y="4610107"/>
            <a:ext cx="11995052" cy="2247892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en-GB" dirty="0" smtClean="0"/>
              <a:t>Compare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if </a:t>
            </a:r>
            <a:r>
              <a:rPr lang="en-GB" dirty="0" smtClean="0">
                <a:solidFill>
                  <a:srgbClr val="FF0000"/>
                </a:solidFill>
              </a:rPr>
              <a:t>feasible </a:t>
            </a:r>
            <a:r>
              <a:rPr lang="en-GB" dirty="0" smtClean="0"/>
              <a:t>TechBac</a:t>
            </a:r>
            <a:r>
              <a:rPr lang="en-GB" dirty="0"/>
              <a:t>® against similar programmes of study by other Awarding Bodies. </a:t>
            </a:r>
            <a:endParaRPr lang="en-GB" dirty="0" smtClean="0"/>
          </a:p>
          <a:p>
            <a:pPr>
              <a:buFont typeface="Wingdings" charset="2"/>
              <a:buChar char="ü"/>
            </a:pPr>
            <a:endParaRPr lang="en-GB" dirty="0"/>
          </a:p>
          <a:p>
            <a:pPr>
              <a:buFont typeface="Wingdings" charset="2"/>
              <a:buChar char="ü"/>
            </a:pPr>
            <a:endParaRPr lang="en-GB" dirty="0"/>
          </a:p>
          <a:p>
            <a:pPr>
              <a:buFont typeface="Wingdings" charset="2"/>
              <a:buChar char="ü"/>
            </a:pPr>
            <a:endParaRPr lang="en-US" dirty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619513" y="1282692"/>
            <a:ext cx="542925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4800" b="0" dirty="0">
                <a:solidFill>
                  <a:srgbClr val="FF990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636860" y="2011363"/>
            <a:ext cx="542925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4800" b="0" dirty="0">
                <a:solidFill>
                  <a:srgbClr val="FF9900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19512" y="2740033"/>
            <a:ext cx="542925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4800" b="0" dirty="0">
                <a:solidFill>
                  <a:srgbClr val="FF9900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179785" y="1350488"/>
            <a:ext cx="73755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+mn-lt"/>
                <a:ea typeface="+mn-ea"/>
                <a:cs typeface="+mn-cs"/>
              </a:defRPr>
            </a:lvl1pPr>
            <a:lvl2pPr marL="1588" indent="4556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defRPr sz="1700">
                <a:solidFill>
                  <a:srgbClr val="14A9DE"/>
                </a:solidFill>
                <a:latin typeface="+mn-lt"/>
                <a:cs typeface="+mn-cs"/>
              </a:defRPr>
            </a:lvl2pPr>
            <a:lvl3pPr marL="198438" indent="-1952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3pPr>
            <a:lvl4pPr marL="363538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4pPr>
            <a:lvl5pPr marL="5508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5pPr>
            <a:lvl6pPr marL="10080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6pPr>
            <a:lvl7pPr marL="14652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7pPr>
            <a:lvl8pPr marL="19224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8pPr>
            <a:lvl9pPr marL="23796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9pPr>
          </a:lstStyle>
          <a:p>
            <a:pPr lvl="1" indent="0"/>
            <a:r>
              <a:rPr lang="en-GB" b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Learner </a:t>
            </a:r>
            <a:r>
              <a:rPr lang="en-GB" b="1" kern="0" dirty="0" smtClean="0">
                <a:solidFill>
                  <a:srgbClr val="FF0000"/>
                </a:solidFill>
              </a:rPr>
              <a:t>destination</a:t>
            </a:r>
            <a:r>
              <a:rPr lang="en-GB" b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data (employment and further study)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79785" y="2177103"/>
            <a:ext cx="73755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+mn-lt"/>
                <a:ea typeface="+mn-ea"/>
                <a:cs typeface="+mn-cs"/>
              </a:defRPr>
            </a:lvl1pPr>
            <a:lvl2pPr marL="1588" indent="4556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defRPr sz="1700">
                <a:solidFill>
                  <a:srgbClr val="14A9DE"/>
                </a:solidFill>
                <a:latin typeface="+mn-lt"/>
                <a:cs typeface="+mn-cs"/>
              </a:defRPr>
            </a:lvl2pPr>
            <a:lvl3pPr marL="198438" indent="-1952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3pPr>
            <a:lvl4pPr marL="363538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4pPr>
            <a:lvl5pPr marL="5508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5pPr>
            <a:lvl6pPr marL="10080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6pPr>
            <a:lvl7pPr marL="14652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7pPr>
            <a:lvl8pPr marL="19224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8pPr>
            <a:lvl9pPr marL="23796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9pPr>
          </a:lstStyle>
          <a:p>
            <a:pPr lvl="1" indent="0"/>
            <a:r>
              <a:rPr lang="en-GB" b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Learner </a:t>
            </a:r>
            <a:r>
              <a:rPr lang="en-GB" b="1" kern="0" dirty="0" smtClean="0">
                <a:solidFill>
                  <a:srgbClr val="FF0000"/>
                </a:solidFill>
              </a:rPr>
              <a:t>achievement and progression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179785" y="2876182"/>
            <a:ext cx="73755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+mn-lt"/>
                <a:ea typeface="+mn-ea"/>
                <a:cs typeface="+mn-cs"/>
              </a:defRPr>
            </a:lvl1pPr>
            <a:lvl2pPr marL="1588" indent="4556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defRPr sz="1700">
                <a:solidFill>
                  <a:srgbClr val="14A9DE"/>
                </a:solidFill>
                <a:latin typeface="+mn-lt"/>
                <a:cs typeface="+mn-cs"/>
              </a:defRPr>
            </a:lvl2pPr>
            <a:lvl3pPr marL="198438" indent="-1952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3pPr>
            <a:lvl4pPr marL="363538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4pPr>
            <a:lvl5pPr marL="5508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5pPr>
            <a:lvl6pPr marL="10080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6pPr>
            <a:lvl7pPr marL="14652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7pPr>
            <a:lvl8pPr marL="19224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8pPr>
            <a:lvl9pPr marL="23796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9pPr>
          </a:lstStyle>
          <a:p>
            <a:pPr lvl="1" indent="0"/>
            <a:r>
              <a:rPr lang="en-GB" b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Learner </a:t>
            </a:r>
            <a:r>
              <a:rPr lang="en-GB" b="1" kern="0" dirty="0" smtClean="0">
                <a:solidFill>
                  <a:srgbClr val="FF0000"/>
                </a:solidFill>
              </a:rPr>
              <a:t>satisfaction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19511" y="3538561"/>
            <a:ext cx="542925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4800" b="0" dirty="0">
                <a:solidFill>
                  <a:srgbClr val="FF9900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179785" y="3750631"/>
            <a:ext cx="73755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+mn-lt"/>
                <a:ea typeface="+mn-ea"/>
                <a:cs typeface="+mn-cs"/>
              </a:defRPr>
            </a:lvl1pPr>
            <a:lvl2pPr marL="1588" indent="4556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defRPr sz="1700">
                <a:solidFill>
                  <a:srgbClr val="14A9DE"/>
                </a:solidFill>
                <a:latin typeface="+mn-lt"/>
                <a:cs typeface="+mn-cs"/>
              </a:defRPr>
            </a:lvl2pPr>
            <a:lvl3pPr marL="198438" indent="-1952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3pPr>
            <a:lvl4pPr marL="363538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4pPr>
            <a:lvl5pPr marL="5508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5pPr>
            <a:lvl6pPr marL="10080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6pPr>
            <a:lvl7pPr marL="14652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7pPr>
            <a:lvl8pPr marL="19224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8pPr>
            <a:lvl9pPr marL="2379663" indent="-185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+mn-lt"/>
                <a:cs typeface="+mn-cs"/>
              </a:defRPr>
            </a:lvl9pPr>
          </a:lstStyle>
          <a:p>
            <a:pPr lvl="1" indent="0"/>
            <a:r>
              <a:rPr lang="en-GB" b="1" kern="0" dirty="0" smtClean="0">
                <a:solidFill>
                  <a:srgbClr val="FF0000"/>
                </a:solidFill>
              </a:rPr>
              <a:t>Employer </a:t>
            </a:r>
            <a:r>
              <a:rPr lang="en-GB" b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satisfaction</a:t>
            </a:r>
          </a:p>
        </p:txBody>
      </p:sp>
    </p:spTree>
    <p:extLst>
      <p:ext uri="{BB962C8B-B14F-4D97-AF65-F5344CB8AC3E}">
        <p14:creationId xmlns:p14="http://schemas.microsoft.com/office/powerpoint/2010/main" val="33752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68351"/>
            <a:ext cx="2185638" cy="331749"/>
          </a:xfrm>
          <a:solidFill>
            <a:srgbClr val="FF00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REFERENCES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167081"/>
            <a:ext cx="12009120" cy="5690919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endParaRPr lang="en-GB" sz="1100" dirty="0" smtClean="0"/>
          </a:p>
          <a:p>
            <a:pPr>
              <a:buFont typeface="+mj-lt"/>
              <a:buAutoNum type="arabicPeriod"/>
            </a:pPr>
            <a:r>
              <a:rPr lang="en-GB" sz="1100" dirty="0" smtClean="0"/>
              <a:t>Beddie </a:t>
            </a:r>
            <a:r>
              <a:rPr lang="en-GB" sz="1100" dirty="0"/>
              <a:t>F (2015) The outcomes of education and training: what the Australian research is telling us, 2011–14. </a:t>
            </a:r>
            <a:r>
              <a:rPr lang="en-US" sz="1100" dirty="0"/>
              <a:t>NCVER. Retrieved from </a:t>
            </a:r>
            <a:r>
              <a:rPr lang="en-GB" sz="1100" u="sng" dirty="0">
                <a:hlinkClick r:id="rId3"/>
              </a:rPr>
              <a:t>http://</a:t>
            </a:r>
            <a:r>
              <a:rPr lang="en-GB" sz="1100" u="sng" dirty="0" smtClean="0">
                <a:hlinkClick r:id="rId3"/>
              </a:rPr>
              <a:t>bit.ly/1ppFv0V</a:t>
            </a:r>
            <a:endParaRPr lang="en-GB" sz="1100" dirty="0"/>
          </a:p>
          <a:p>
            <a:pPr>
              <a:buFont typeface="+mj-lt"/>
              <a:buAutoNum type="arabicPeriod"/>
            </a:pPr>
            <a:r>
              <a:rPr lang="en-US" sz="1100" dirty="0" smtClean="0"/>
              <a:t>British </a:t>
            </a:r>
            <a:r>
              <a:rPr lang="en-US" sz="1100" dirty="0"/>
              <a:t>Educational Research Association (BERA) (2011). </a:t>
            </a:r>
            <a:r>
              <a:rPr lang="en-GB" sz="1100" dirty="0"/>
              <a:t>Ethical guidelines for educational research. Retrieved from </a:t>
            </a:r>
            <a:r>
              <a:rPr lang="en-GB" sz="1100" u="sng" dirty="0">
                <a:hlinkClick r:id="rId4"/>
              </a:rPr>
              <a:t>http://bit.ly/1WjXkaP</a:t>
            </a:r>
            <a:r>
              <a:rPr lang="en-GB" sz="1100" dirty="0"/>
              <a:t> </a:t>
            </a:r>
            <a:endParaRPr lang="en-US" sz="1100" dirty="0"/>
          </a:p>
          <a:p>
            <a:pPr>
              <a:buFont typeface="+mj-lt"/>
              <a:buAutoNum type="arabicPeriod"/>
            </a:pPr>
            <a:r>
              <a:rPr lang="en-US" sz="1100" dirty="0" err="1" smtClean="0"/>
              <a:t>Bryman</a:t>
            </a:r>
            <a:r>
              <a:rPr lang="en-US" sz="1100" dirty="0"/>
              <a:t>, A., (2016). </a:t>
            </a:r>
            <a:r>
              <a:rPr lang="en-US" sz="1100" i="1" dirty="0"/>
              <a:t>Social Research Methods</a:t>
            </a:r>
            <a:r>
              <a:rPr lang="en-US" sz="1100" dirty="0"/>
              <a:t>. Fifth edition. Oxford: Oxford University </a:t>
            </a:r>
            <a:r>
              <a:rPr lang="en-US" sz="1100" dirty="0" smtClean="0"/>
              <a:t>Press.</a:t>
            </a:r>
          </a:p>
          <a:p>
            <a:pPr>
              <a:buFont typeface="+mj-lt"/>
              <a:buAutoNum type="arabicPeriod"/>
            </a:pPr>
            <a:r>
              <a:rPr lang="en-GB" sz="1100" dirty="0" smtClean="0"/>
              <a:t>Cameron </a:t>
            </a:r>
            <a:r>
              <a:rPr lang="en-GB" sz="1100" dirty="0"/>
              <a:t>R (2009). A sequential mixed model research design: design, analytical and display issues. </a:t>
            </a:r>
            <a:r>
              <a:rPr lang="en-GB" sz="1100" i="1" dirty="0"/>
              <a:t>International Journal of Multiple Research Approaches</a:t>
            </a:r>
            <a:r>
              <a:rPr lang="en-GB" sz="1100" dirty="0"/>
              <a:t> 3(2): 140-152. Retrieved from </a:t>
            </a:r>
            <a:r>
              <a:rPr lang="en-GB" sz="1100" u="sng" dirty="0">
                <a:hlinkClick r:id="rId5"/>
              </a:rPr>
              <a:t>http://bit.ly/1RwVqBu</a:t>
            </a:r>
            <a:r>
              <a:rPr lang="en-GB" sz="1100" dirty="0"/>
              <a:t> </a:t>
            </a:r>
            <a:endParaRPr lang="en-GB" sz="1100" dirty="0" smtClean="0"/>
          </a:p>
          <a:p>
            <a:pPr lvl="0">
              <a:buFont typeface="+mj-lt"/>
              <a:buAutoNum type="arabicPeriod"/>
            </a:pPr>
            <a:r>
              <a:rPr lang="en-GB" sz="1100" dirty="0"/>
              <a:t>CBI, (2012). Learning to grow: What employers need from education and skills. Educations and skills survey 2012. Pearson. Retrieved from </a:t>
            </a:r>
            <a:r>
              <a:rPr lang="en-GB" sz="1100" u="sng" dirty="0">
                <a:hlinkClick r:id="rId6"/>
              </a:rPr>
              <a:t>http://bit.ly/1eK0Jj7</a:t>
            </a:r>
            <a:r>
              <a:rPr lang="en-GB" sz="1100" dirty="0"/>
              <a:t> </a:t>
            </a:r>
            <a:endParaRPr lang="en-GB" sz="1100" dirty="0" smtClean="0"/>
          </a:p>
          <a:p>
            <a:pPr lvl="0">
              <a:buFont typeface="+mj-lt"/>
              <a:buAutoNum type="arabicPeriod"/>
            </a:pPr>
            <a:r>
              <a:rPr lang="en-GB" sz="1100" dirty="0"/>
              <a:t>Centre for Vocational Education Research (CVER) (2016) Response to the House of Lords call for evidence on “transitions from school to work”. London: CVER. Retrieved from </a:t>
            </a:r>
            <a:r>
              <a:rPr lang="en-GB" sz="1100" u="sng" dirty="0">
                <a:hlinkClick r:id="rId7"/>
              </a:rPr>
              <a:t>http://bit.ly/1oujzk2</a:t>
            </a:r>
            <a:r>
              <a:rPr lang="en-GB" sz="1100" dirty="0"/>
              <a:t> </a:t>
            </a:r>
            <a:endParaRPr lang="en-GB" sz="1100" dirty="0" smtClean="0"/>
          </a:p>
          <a:p>
            <a:pPr>
              <a:buFont typeface="+mj-lt"/>
              <a:buAutoNum type="arabicPeriod"/>
            </a:pPr>
            <a:r>
              <a:rPr lang="en-GB" sz="1100" dirty="0" err="1" smtClean="0"/>
              <a:t>CiPD</a:t>
            </a:r>
            <a:r>
              <a:rPr lang="en-GB" sz="1100" dirty="0"/>
              <a:t>, (2015). Learning to work: survey report. Retrieved from </a:t>
            </a:r>
            <a:r>
              <a:rPr lang="en-GB" sz="1100" u="sng" dirty="0">
                <a:hlinkClick r:id="rId8"/>
              </a:rPr>
              <a:t>http://bit.ly/1Jxs9TS</a:t>
            </a:r>
            <a:r>
              <a:rPr lang="en-GB" sz="1100" dirty="0"/>
              <a:t> </a:t>
            </a:r>
            <a:endParaRPr lang="en-GB" sz="1100" dirty="0" smtClean="0"/>
          </a:p>
          <a:p>
            <a:pPr>
              <a:buFont typeface="+mj-lt"/>
              <a:buAutoNum type="arabicPeriod"/>
            </a:pPr>
            <a:r>
              <a:rPr lang="en-GB" sz="1100" dirty="0"/>
              <a:t>Department for Education, (DfE) (</a:t>
            </a:r>
            <a:r>
              <a:rPr lang="en-GB" sz="1100" dirty="0" smtClean="0"/>
              <a:t>2015). </a:t>
            </a:r>
            <a:r>
              <a:rPr lang="en-GB" sz="1100" dirty="0"/>
              <a:t>Careers guidance and inspiration in schools: Statutory guidance for governing bodies, school leaders and school staff. Retrieved from </a:t>
            </a:r>
            <a:r>
              <a:rPr lang="en-GB" sz="1100" u="sng" dirty="0">
                <a:hlinkClick r:id="rId9"/>
              </a:rPr>
              <a:t>http://bit.ly/1EvfAKg</a:t>
            </a:r>
            <a:r>
              <a:rPr lang="en-GB" sz="1100" dirty="0"/>
              <a:t> </a:t>
            </a:r>
            <a:endParaRPr lang="en-GB" sz="1100" dirty="0" smtClean="0"/>
          </a:p>
          <a:p>
            <a:pPr>
              <a:buFont typeface="+mj-lt"/>
              <a:buAutoNum type="arabicPeriod"/>
            </a:pPr>
            <a:r>
              <a:rPr lang="en-GB" sz="1100" dirty="0" err="1"/>
              <a:t>EdComs</a:t>
            </a:r>
            <a:r>
              <a:rPr lang="en-GB" sz="1100" dirty="0"/>
              <a:t>, (2013). City and Guilds TechBac®: Employer proposition. Research commissioned by City and Guilds of London Institute. </a:t>
            </a:r>
            <a:endParaRPr lang="en-US" sz="1100" dirty="0"/>
          </a:p>
          <a:p>
            <a:pPr>
              <a:buFont typeface="+mj-lt"/>
              <a:buAutoNum type="arabicPeriod"/>
            </a:pPr>
            <a:r>
              <a:rPr lang="en-GB" sz="1100" dirty="0"/>
              <a:t>Edward, s., </a:t>
            </a:r>
            <a:r>
              <a:rPr lang="en-GB" sz="1100" dirty="0" err="1"/>
              <a:t>Weedon</a:t>
            </a:r>
            <a:r>
              <a:rPr lang="en-GB" sz="1100" dirty="0"/>
              <a:t>, e., and Riddell, s., (2008). Attitudes to vocational learning: A literature review. Scottish Government Social Research. Retrieved from </a:t>
            </a:r>
            <a:r>
              <a:rPr lang="en-GB" sz="1100" u="sng" dirty="0">
                <a:hlinkClick r:id="rId10"/>
              </a:rPr>
              <a:t>http://bit.ly/1FZkgbl</a:t>
            </a:r>
            <a:r>
              <a:rPr lang="en-GB" sz="1100" dirty="0"/>
              <a:t> </a:t>
            </a:r>
            <a:endParaRPr lang="en-GB" sz="1100" dirty="0" smtClean="0"/>
          </a:p>
          <a:p>
            <a:pPr lvl="0">
              <a:buFont typeface="+mj-lt"/>
              <a:buAutoNum type="arabicPeriod"/>
            </a:pPr>
            <a:r>
              <a:rPr lang="en-GB" sz="1100" dirty="0" smtClean="0"/>
              <a:t>Hussein</a:t>
            </a:r>
            <a:r>
              <a:rPr lang="en-GB" sz="1100" dirty="0"/>
              <a:t>, A., (2009). The use of triangulation in social sciences research: can qualitative and quantitative methods be combined? </a:t>
            </a:r>
            <a:r>
              <a:rPr lang="en-GB" sz="1100" i="1" dirty="0"/>
              <a:t>Journal of Comparative Social Work </a:t>
            </a:r>
            <a:r>
              <a:rPr lang="en-GB" sz="1100" dirty="0"/>
              <a:t>4(1): </a:t>
            </a:r>
            <a:r>
              <a:rPr lang="en-GB" sz="1100" dirty="0" smtClean="0"/>
              <a:t>1-12.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International Centre for Career Development and Public Policy (</a:t>
            </a:r>
            <a:r>
              <a:rPr lang="en-GB" sz="1100" dirty="0"/>
              <a:t>ICCDPP) (2015). Country reviews- Engaging employers: United Kingdom. Retrieved from </a:t>
            </a:r>
            <a:r>
              <a:rPr lang="en-GB" sz="1100" u="sng" dirty="0">
                <a:hlinkClick r:id="rId11"/>
              </a:rPr>
              <a:t>http://bit.ly/1EgcZ5E</a:t>
            </a:r>
            <a:r>
              <a:rPr lang="en-GB" sz="1100" dirty="0"/>
              <a:t> </a:t>
            </a:r>
            <a:endParaRPr lang="en-GB" sz="1100" dirty="0" smtClean="0"/>
          </a:p>
          <a:p>
            <a:pPr>
              <a:buFont typeface="+mj-lt"/>
              <a:buAutoNum type="arabicPeriod"/>
            </a:pPr>
            <a:r>
              <a:rPr lang="en-GB" sz="1100" dirty="0" smtClean="0"/>
              <a:t>O’Hara</a:t>
            </a:r>
            <a:r>
              <a:rPr lang="en-GB" sz="1100" dirty="0"/>
              <a:t>, R., (1967). A theoretical foundation for the use of </a:t>
            </a:r>
            <a:r>
              <a:rPr lang="en-GB" sz="1100" dirty="0" smtClean="0"/>
              <a:t>occupational </a:t>
            </a:r>
            <a:r>
              <a:rPr lang="en-GB" sz="1100" dirty="0"/>
              <a:t>information in guidance. Graduate School of Education. Cambridge: Harvard Univ. Retrieved from </a:t>
            </a:r>
            <a:r>
              <a:rPr lang="en-GB" sz="1100" u="sng" dirty="0">
                <a:hlinkClick r:id="rId12"/>
              </a:rPr>
              <a:t>http://1.usa.gov/1N8bkR9</a:t>
            </a:r>
            <a:r>
              <a:rPr lang="en-GB" sz="1100" dirty="0"/>
              <a:t> </a:t>
            </a:r>
            <a:endParaRPr lang="en-GB" sz="1100" dirty="0" smtClean="0"/>
          </a:p>
          <a:p>
            <a:pPr>
              <a:buFont typeface="+mj-lt"/>
              <a:buAutoNum type="arabicPeriod"/>
            </a:pPr>
            <a:r>
              <a:rPr lang="en-GB" sz="1100" dirty="0"/>
              <a:t>Oxenbridge, S., and Evesson, J., (2012), Research paper- Young people entering work: A review of the research. Ref: 18/12. Retrieved from </a:t>
            </a:r>
            <a:r>
              <a:rPr lang="en-GB" sz="1100" u="sng" dirty="0">
                <a:hlinkClick r:id="rId13"/>
              </a:rPr>
              <a:t>http://bit.ly/1F402ev</a:t>
            </a:r>
            <a:r>
              <a:rPr lang="en-GB" sz="1100" dirty="0"/>
              <a:t> </a:t>
            </a:r>
            <a:endParaRPr lang="en-GB" sz="1100" dirty="0" smtClean="0"/>
          </a:p>
          <a:p>
            <a:pPr lvl="0">
              <a:buFont typeface="+mj-lt"/>
              <a:buAutoNum type="arabicPeriod"/>
            </a:pPr>
            <a:r>
              <a:rPr lang="en-GB" sz="1100" dirty="0" smtClean="0"/>
              <a:t>Seidman, I., (2013). Interviewing as Qualitative Research: A Guide for Researchers in Education and the Social Sciences. Fourth edition. New York: Teachers College Press. </a:t>
            </a:r>
            <a:endParaRPr lang="en-US" sz="1100" dirty="0"/>
          </a:p>
          <a:p>
            <a:pPr lvl="0">
              <a:buFont typeface="+mj-lt"/>
              <a:buAutoNum type="arabicPeriod"/>
            </a:pPr>
            <a:r>
              <a:rPr lang="en-GB" sz="1100" dirty="0" smtClean="0"/>
              <a:t>Tuckman, B., and Harper, B., (2012). Conducting Educational Research. 6</a:t>
            </a:r>
            <a:r>
              <a:rPr lang="en-GB" sz="1100" baseline="30000" dirty="0" smtClean="0"/>
              <a:t>th</a:t>
            </a:r>
            <a:r>
              <a:rPr lang="en-GB" sz="1100" dirty="0" smtClean="0"/>
              <a:t> edition. London: Rowman &amp; Littlefield Publishers, Inc. </a:t>
            </a:r>
          </a:p>
          <a:p>
            <a:pPr>
              <a:buFont typeface="+mj-lt"/>
              <a:buAutoNum type="arabicPeriod"/>
            </a:pPr>
            <a:r>
              <a:rPr lang="en-GB" sz="1100" dirty="0" smtClean="0"/>
              <a:t>UK </a:t>
            </a:r>
            <a:r>
              <a:rPr lang="en-GB" sz="1100" dirty="0"/>
              <a:t>Commission for Employment and Skills (UKCES) (2013). Employer engagement in design and development of skills solutions Retrieved from </a:t>
            </a:r>
            <a:r>
              <a:rPr lang="en-GB" sz="1100" u="sng" dirty="0">
                <a:hlinkClick r:id="rId14"/>
              </a:rPr>
              <a:t>http://bit.ly/1V6Rtt2</a:t>
            </a:r>
            <a:r>
              <a:rPr lang="en-GB" sz="1100" dirty="0"/>
              <a:t> </a:t>
            </a:r>
          </a:p>
          <a:p>
            <a:pPr>
              <a:buFont typeface="+mj-lt"/>
              <a:buAutoNum type="arabicPeriod"/>
            </a:pPr>
            <a:endParaRPr lang="en-US" sz="1100" dirty="0"/>
          </a:p>
          <a:p>
            <a:pPr>
              <a:buFont typeface="+mj-lt"/>
              <a:buAutoNum type="arabicPeriod"/>
            </a:pPr>
            <a:endParaRPr lang="en-US" sz="1100" dirty="0" smtClean="0"/>
          </a:p>
          <a:p>
            <a:pPr>
              <a:buFont typeface="+mj-lt"/>
              <a:buAutoNum type="arabicPeriod"/>
            </a:pPr>
            <a:endParaRPr lang="en-US" sz="1100" dirty="0"/>
          </a:p>
          <a:p>
            <a:pPr>
              <a:buFont typeface="+mj-lt"/>
              <a:buAutoNum type="arabicPeriod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948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Q&amp;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22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9" descr="thank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03" name="Group 10"/>
          <p:cNvGrpSpPr>
            <a:grpSpLocks noChangeAspect="1"/>
          </p:cNvGrpSpPr>
          <p:nvPr/>
        </p:nvGrpSpPr>
        <p:grpSpPr bwMode="auto">
          <a:xfrm>
            <a:off x="9499600" y="369889"/>
            <a:ext cx="812800" cy="503237"/>
            <a:chOff x="1612" y="1300"/>
            <a:chExt cx="3756" cy="2324"/>
          </a:xfrm>
        </p:grpSpPr>
        <p:sp>
          <p:nvSpPr>
            <p:cNvPr id="51204" name="Freeform 11"/>
            <p:cNvSpPr>
              <a:spLocks noChangeAspect="1" noEditPoints="1"/>
            </p:cNvSpPr>
            <p:nvPr/>
          </p:nvSpPr>
          <p:spPr bwMode="auto">
            <a:xfrm>
              <a:off x="3871" y="1300"/>
              <a:ext cx="1497" cy="1257"/>
            </a:xfrm>
            <a:custGeom>
              <a:avLst/>
              <a:gdLst>
                <a:gd name="T0" fmla="*/ 106209 w 634"/>
                <a:gd name="T1" fmla="*/ 64202 h 532"/>
                <a:gd name="T2" fmla="*/ 104497 w 634"/>
                <a:gd name="T3" fmla="*/ 66508 h 532"/>
                <a:gd name="T4" fmla="*/ 99815 w 634"/>
                <a:gd name="T5" fmla="*/ 69069 h 532"/>
                <a:gd name="T6" fmla="*/ 88585 w 634"/>
                <a:gd name="T7" fmla="*/ 70621 h 532"/>
                <a:gd name="T8" fmla="*/ 83367 w 634"/>
                <a:gd name="T9" fmla="*/ 68199 h 532"/>
                <a:gd name="T10" fmla="*/ 65833 w 634"/>
                <a:gd name="T11" fmla="*/ 67668 h 532"/>
                <a:gd name="T12" fmla="*/ 69507 w 634"/>
                <a:gd name="T13" fmla="*/ 87336 h 532"/>
                <a:gd name="T14" fmla="*/ 78300 w 634"/>
                <a:gd name="T15" fmla="*/ 87203 h 532"/>
                <a:gd name="T16" fmla="*/ 80446 w 634"/>
                <a:gd name="T17" fmla="*/ 91529 h 532"/>
                <a:gd name="T18" fmla="*/ 63625 w 634"/>
                <a:gd name="T19" fmla="*/ 92562 h 532"/>
                <a:gd name="T20" fmla="*/ 58936 w 634"/>
                <a:gd name="T21" fmla="*/ 84394 h 532"/>
                <a:gd name="T22" fmla="*/ 55486 w 634"/>
                <a:gd name="T23" fmla="*/ 74676 h 532"/>
                <a:gd name="T24" fmla="*/ 43821 w 634"/>
                <a:gd name="T25" fmla="*/ 82334 h 532"/>
                <a:gd name="T26" fmla="*/ 33753 w 634"/>
                <a:gd name="T27" fmla="*/ 86835 h 532"/>
                <a:gd name="T28" fmla="*/ 40214 w 634"/>
                <a:gd name="T29" fmla="*/ 86835 h 532"/>
                <a:gd name="T30" fmla="*/ 42797 w 634"/>
                <a:gd name="T31" fmla="*/ 89764 h 532"/>
                <a:gd name="T32" fmla="*/ 42110 w 634"/>
                <a:gd name="T33" fmla="*/ 92562 h 532"/>
                <a:gd name="T34" fmla="*/ 27515 w 634"/>
                <a:gd name="T35" fmla="*/ 85422 h 532"/>
                <a:gd name="T36" fmla="*/ 27012 w 634"/>
                <a:gd name="T37" fmla="*/ 79699 h 532"/>
                <a:gd name="T38" fmla="*/ 40717 w 634"/>
                <a:gd name="T39" fmla="*/ 65385 h 532"/>
                <a:gd name="T40" fmla="*/ 19090 w 634"/>
                <a:gd name="T41" fmla="*/ 31515 h 532"/>
                <a:gd name="T42" fmla="*/ 48523 w 634"/>
                <a:gd name="T43" fmla="*/ 15186 h 532"/>
                <a:gd name="T44" fmla="*/ 51972 w 634"/>
                <a:gd name="T45" fmla="*/ 43293 h 532"/>
                <a:gd name="T46" fmla="*/ 45193 w 634"/>
                <a:gd name="T47" fmla="*/ 47660 h 532"/>
                <a:gd name="T48" fmla="*/ 26198 w 634"/>
                <a:gd name="T49" fmla="*/ 35997 h 532"/>
                <a:gd name="T50" fmla="*/ 39349 w 634"/>
                <a:gd name="T51" fmla="*/ 60031 h 532"/>
                <a:gd name="T52" fmla="*/ 61859 w 634"/>
                <a:gd name="T53" fmla="*/ 50679 h 532"/>
                <a:gd name="T54" fmla="*/ 56015 w 634"/>
                <a:gd name="T55" fmla="*/ 46627 h 532"/>
                <a:gd name="T56" fmla="*/ 60123 w 634"/>
                <a:gd name="T57" fmla="*/ 32543 h 532"/>
                <a:gd name="T58" fmla="*/ 57911 w 634"/>
                <a:gd name="T59" fmla="*/ 23625 h 532"/>
                <a:gd name="T60" fmla="*/ 75221 w 634"/>
                <a:gd name="T61" fmla="*/ 19009 h 532"/>
                <a:gd name="T62" fmla="*/ 87348 w 634"/>
                <a:gd name="T63" fmla="*/ 23125 h 532"/>
                <a:gd name="T64" fmla="*/ 91662 w 634"/>
                <a:gd name="T65" fmla="*/ 31671 h 532"/>
                <a:gd name="T66" fmla="*/ 83896 w 634"/>
                <a:gd name="T67" fmla="*/ 31815 h 532"/>
                <a:gd name="T68" fmla="*/ 92911 w 634"/>
                <a:gd name="T69" fmla="*/ 33937 h 532"/>
                <a:gd name="T70" fmla="*/ 85291 w 634"/>
                <a:gd name="T71" fmla="*/ 33568 h 532"/>
                <a:gd name="T72" fmla="*/ 89768 w 634"/>
                <a:gd name="T73" fmla="*/ 35997 h 532"/>
                <a:gd name="T74" fmla="*/ 88212 w 634"/>
                <a:gd name="T75" fmla="*/ 41602 h 532"/>
                <a:gd name="T76" fmla="*/ 91820 w 634"/>
                <a:gd name="T77" fmla="*/ 47499 h 532"/>
                <a:gd name="T78" fmla="*/ 97534 w 634"/>
                <a:gd name="T79" fmla="*/ 41391 h 532"/>
                <a:gd name="T80" fmla="*/ 103260 w 634"/>
                <a:gd name="T81" fmla="*/ 36751 h 532"/>
                <a:gd name="T82" fmla="*/ 107302 w 634"/>
                <a:gd name="T83" fmla="*/ 39983 h 532"/>
                <a:gd name="T84" fmla="*/ 107458 w 634"/>
                <a:gd name="T85" fmla="*/ 46627 h 532"/>
                <a:gd name="T86" fmla="*/ 100840 w 634"/>
                <a:gd name="T87" fmla="*/ 50797 h 532"/>
                <a:gd name="T88" fmla="*/ 101208 w 634"/>
                <a:gd name="T89" fmla="*/ 55006 h 532"/>
                <a:gd name="T90" fmla="*/ 89244 w 634"/>
                <a:gd name="T91" fmla="*/ 57446 h 532"/>
                <a:gd name="T92" fmla="*/ 104285 w 634"/>
                <a:gd name="T93" fmla="*/ 58843 h 532"/>
                <a:gd name="T94" fmla="*/ 20762 w 634"/>
                <a:gd name="T95" fmla="*/ 14956 h 532"/>
                <a:gd name="T96" fmla="*/ 29661 w 634"/>
                <a:gd name="T97" fmla="*/ 5895 h 532"/>
                <a:gd name="T98" fmla="*/ 84767 w 634"/>
                <a:gd name="T99" fmla="*/ 24535 h 532"/>
                <a:gd name="T100" fmla="*/ 84543 w 634"/>
                <a:gd name="T101" fmla="*/ 26050 h 532"/>
                <a:gd name="T102" fmla="*/ 93057 w 634"/>
                <a:gd name="T103" fmla="*/ 27333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5" name="Freeform 12"/>
            <p:cNvSpPr>
              <a:spLocks noChangeAspect="1"/>
            </p:cNvSpPr>
            <p:nvPr/>
          </p:nvSpPr>
          <p:spPr bwMode="auto">
            <a:xfrm>
              <a:off x="1612" y="1305"/>
              <a:ext cx="761" cy="966"/>
            </a:xfrm>
            <a:custGeom>
              <a:avLst/>
              <a:gdLst>
                <a:gd name="T0" fmla="*/ 48576 w 322"/>
                <a:gd name="T1" fmla="*/ 19629 h 409"/>
                <a:gd name="T2" fmla="*/ 32948 w 322"/>
                <a:gd name="T3" fmla="*/ 11609 h 409"/>
                <a:gd name="T4" fmla="*/ 14667 w 322"/>
                <a:gd name="T5" fmla="*/ 35940 h 409"/>
                <a:gd name="T6" fmla="*/ 31853 w 322"/>
                <a:gd name="T7" fmla="*/ 59160 h 409"/>
                <a:gd name="T8" fmla="*/ 47761 w 322"/>
                <a:gd name="T9" fmla="*/ 51002 h 409"/>
                <a:gd name="T10" fmla="*/ 55442 w 322"/>
                <a:gd name="T11" fmla="*/ 59160 h 409"/>
                <a:gd name="T12" fmla="*/ 30161 w 322"/>
                <a:gd name="T13" fmla="*/ 71012 h 409"/>
                <a:gd name="T14" fmla="*/ 0 w 322"/>
                <a:gd name="T15" fmla="*/ 35574 h 409"/>
                <a:gd name="T16" fmla="*/ 32602 w 322"/>
                <a:gd name="T17" fmla="*/ 0 h 409"/>
                <a:gd name="T18" fmla="*/ 56127 w 322"/>
                <a:gd name="T19" fmla="*/ 10950 h 409"/>
                <a:gd name="T20" fmla="*/ 48576 w 322"/>
                <a:gd name="T21" fmla="*/ 19629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6" name="Freeform 13"/>
            <p:cNvSpPr>
              <a:spLocks noChangeAspect="1" noEditPoints="1"/>
            </p:cNvSpPr>
            <p:nvPr/>
          </p:nvSpPr>
          <p:spPr bwMode="auto">
            <a:xfrm>
              <a:off x="2470" y="1305"/>
              <a:ext cx="179" cy="947"/>
            </a:xfrm>
            <a:custGeom>
              <a:avLst/>
              <a:gdLst>
                <a:gd name="T0" fmla="*/ 0 w 179"/>
                <a:gd name="T1" fmla="*/ 163 h 947"/>
                <a:gd name="T2" fmla="*/ 0 w 179"/>
                <a:gd name="T3" fmla="*/ 0 h 947"/>
                <a:gd name="T4" fmla="*/ 179 w 179"/>
                <a:gd name="T5" fmla="*/ 0 h 947"/>
                <a:gd name="T6" fmla="*/ 179 w 179"/>
                <a:gd name="T7" fmla="*/ 163 h 947"/>
                <a:gd name="T8" fmla="*/ 0 w 179"/>
                <a:gd name="T9" fmla="*/ 163 h 947"/>
                <a:gd name="T10" fmla="*/ 2 w 179"/>
                <a:gd name="T11" fmla="*/ 947 h 947"/>
                <a:gd name="T12" fmla="*/ 2 w 179"/>
                <a:gd name="T13" fmla="*/ 227 h 947"/>
                <a:gd name="T14" fmla="*/ 175 w 179"/>
                <a:gd name="T15" fmla="*/ 227 h 947"/>
                <a:gd name="T16" fmla="*/ 175 w 179"/>
                <a:gd name="T17" fmla="*/ 947 h 947"/>
                <a:gd name="T18" fmla="*/ 2 w 179"/>
                <a:gd name="T19" fmla="*/ 947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7" name="Freeform 14"/>
            <p:cNvSpPr>
              <a:spLocks noChangeAspect="1"/>
            </p:cNvSpPr>
            <p:nvPr/>
          </p:nvSpPr>
          <p:spPr bwMode="auto">
            <a:xfrm>
              <a:off x="2720" y="1305"/>
              <a:ext cx="475" cy="961"/>
            </a:xfrm>
            <a:custGeom>
              <a:avLst/>
              <a:gdLst>
                <a:gd name="T0" fmla="*/ 20931 w 201"/>
                <a:gd name="T1" fmla="*/ 70531 h 407"/>
                <a:gd name="T2" fmla="*/ 6768 w 201"/>
                <a:gd name="T3" fmla="*/ 56661 h 407"/>
                <a:gd name="T4" fmla="*/ 6768 w 201"/>
                <a:gd name="T5" fmla="*/ 26856 h 407"/>
                <a:gd name="T6" fmla="*/ 0 w 201"/>
                <a:gd name="T7" fmla="*/ 26856 h 407"/>
                <a:gd name="T8" fmla="*/ 0 w 201"/>
                <a:gd name="T9" fmla="*/ 16665 h 407"/>
                <a:gd name="T10" fmla="*/ 7021 w 201"/>
                <a:gd name="T11" fmla="*/ 16665 h 407"/>
                <a:gd name="T12" fmla="*/ 7300 w 201"/>
                <a:gd name="T13" fmla="*/ 2581 h 407"/>
                <a:gd name="T14" fmla="*/ 19837 w 201"/>
                <a:gd name="T15" fmla="*/ 0 h 407"/>
                <a:gd name="T16" fmla="*/ 19837 w 201"/>
                <a:gd name="T17" fmla="*/ 16665 h 407"/>
                <a:gd name="T18" fmla="*/ 30497 w 201"/>
                <a:gd name="T19" fmla="*/ 16665 h 407"/>
                <a:gd name="T20" fmla="*/ 30497 w 201"/>
                <a:gd name="T21" fmla="*/ 26856 h 407"/>
                <a:gd name="T22" fmla="*/ 19837 w 201"/>
                <a:gd name="T23" fmla="*/ 26856 h 407"/>
                <a:gd name="T24" fmla="*/ 19837 w 201"/>
                <a:gd name="T25" fmla="*/ 52340 h 407"/>
                <a:gd name="T26" fmla="*/ 20061 w 201"/>
                <a:gd name="T27" fmla="*/ 56661 h 407"/>
                <a:gd name="T28" fmla="*/ 24388 w 201"/>
                <a:gd name="T29" fmla="*/ 59804 h 407"/>
                <a:gd name="T30" fmla="*/ 31844 w 201"/>
                <a:gd name="T31" fmla="*/ 56515 h 407"/>
                <a:gd name="T32" fmla="*/ 35027 w 201"/>
                <a:gd name="T33" fmla="*/ 65558 h 407"/>
                <a:gd name="T34" fmla="*/ 20931 w 201"/>
                <a:gd name="T35" fmla="*/ 70531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8" name="Freeform 15"/>
            <p:cNvSpPr>
              <a:spLocks noChangeAspect="1"/>
            </p:cNvSpPr>
            <p:nvPr/>
          </p:nvSpPr>
          <p:spPr bwMode="auto">
            <a:xfrm>
              <a:off x="3179" y="1532"/>
              <a:ext cx="708" cy="1022"/>
            </a:xfrm>
            <a:custGeom>
              <a:avLst/>
              <a:gdLst>
                <a:gd name="T0" fmla="*/ 20346 w 300"/>
                <a:gd name="T1" fmla="*/ 74856 h 433"/>
                <a:gd name="T2" fmla="*/ 7257 w 300"/>
                <a:gd name="T3" fmla="*/ 74856 h 433"/>
                <a:gd name="T4" fmla="*/ 17650 w 300"/>
                <a:gd name="T5" fmla="*/ 51704 h 433"/>
                <a:gd name="T6" fmla="*/ 0 w 300"/>
                <a:gd name="T7" fmla="*/ 0 h 433"/>
                <a:gd name="T8" fmla="*/ 14207 w 300"/>
                <a:gd name="T9" fmla="*/ 0 h 433"/>
                <a:gd name="T10" fmla="*/ 22238 w 300"/>
                <a:gd name="T11" fmla="*/ 29230 h 433"/>
                <a:gd name="T12" fmla="*/ 24015 w 300"/>
                <a:gd name="T13" fmla="*/ 36344 h 433"/>
                <a:gd name="T14" fmla="*/ 26054 w 300"/>
                <a:gd name="T15" fmla="*/ 31125 h 433"/>
                <a:gd name="T16" fmla="*/ 38225 w 300"/>
                <a:gd name="T17" fmla="*/ 0 h 433"/>
                <a:gd name="T18" fmla="*/ 51842 w 300"/>
                <a:gd name="T19" fmla="*/ 0 h 433"/>
                <a:gd name="T20" fmla="*/ 20346 w 300"/>
                <a:gd name="T21" fmla="*/ 74856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9" name="Freeform 16"/>
            <p:cNvSpPr>
              <a:spLocks noChangeAspect="1" noEditPoints="1"/>
            </p:cNvSpPr>
            <p:nvPr/>
          </p:nvSpPr>
          <p:spPr bwMode="auto">
            <a:xfrm>
              <a:off x="3857" y="2647"/>
              <a:ext cx="692" cy="970"/>
            </a:xfrm>
            <a:custGeom>
              <a:avLst/>
              <a:gdLst>
                <a:gd name="T0" fmla="*/ 38360 w 293"/>
                <a:gd name="T1" fmla="*/ 69989 h 411"/>
                <a:gd name="T2" fmla="*/ 37836 w 293"/>
                <a:gd name="T3" fmla="*/ 61155 h 411"/>
                <a:gd name="T4" fmla="*/ 19969 w 293"/>
                <a:gd name="T5" fmla="*/ 71013 h 411"/>
                <a:gd name="T6" fmla="*/ 0 w 293"/>
                <a:gd name="T7" fmla="*/ 43709 h 411"/>
                <a:gd name="T8" fmla="*/ 22553 w 293"/>
                <a:gd name="T9" fmla="*/ 15395 h 411"/>
                <a:gd name="T10" fmla="*/ 37122 w 293"/>
                <a:gd name="T11" fmla="*/ 21746 h 411"/>
                <a:gd name="T12" fmla="*/ 36964 w 293"/>
                <a:gd name="T13" fmla="*/ 15395 h 411"/>
                <a:gd name="T14" fmla="*/ 36964 w 293"/>
                <a:gd name="T15" fmla="*/ 0 h 411"/>
                <a:gd name="T16" fmla="*/ 50190 w 293"/>
                <a:gd name="T17" fmla="*/ 0 h 411"/>
                <a:gd name="T18" fmla="*/ 50190 w 293"/>
                <a:gd name="T19" fmla="*/ 60128 h 411"/>
                <a:gd name="T20" fmla="*/ 50337 w 293"/>
                <a:gd name="T21" fmla="*/ 63782 h 411"/>
                <a:gd name="T22" fmla="*/ 50837 w 293"/>
                <a:gd name="T23" fmla="*/ 69989 h 411"/>
                <a:gd name="T24" fmla="*/ 38360 w 293"/>
                <a:gd name="T25" fmla="*/ 69989 h 411"/>
                <a:gd name="T26" fmla="*/ 36586 w 293"/>
                <a:gd name="T27" fmla="*/ 34929 h 411"/>
                <a:gd name="T28" fmla="*/ 25519 w 293"/>
                <a:gd name="T29" fmla="*/ 25567 h 411"/>
                <a:gd name="T30" fmla="*/ 13157 w 293"/>
                <a:gd name="T31" fmla="*/ 43067 h 411"/>
                <a:gd name="T32" fmla="*/ 23082 w 293"/>
                <a:gd name="T33" fmla="*/ 59972 h 411"/>
                <a:gd name="T34" fmla="*/ 33880 w 293"/>
                <a:gd name="T35" fmla="*/ 53886 h 411"/>
                <a:gd name="T36" fmla="*/ 37496 w 293"/>
                <a:gd name="T37" fmla="*/ 41675 h 411"/>
                <a:gd name="T38" fmla="*/ 36586 w 293"/>
                <a:gd name="T39" fmla="*/ 3492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0" name="Freeform 17"/>
            <p:cNvSpPr>
              <a:spLocks noChangeAspect="1"/>
            </p:cNvSpPr>
            <p:nvPr/>
          </p:nvSpPr>
          <p:spPr bwMode="auto">
            <a:xfrm>
              <a:off x="1612" y="2647"/>
              <a:ext cx="794" cy="977"/>
            </a:xfrm>
            <a:custGeom>
              <a:avLst/>
              <a:gdLst>
                <a:gd name="T0" fmla="*/ 50989 w 336"/>
                <a:gd name="T1" fmla="*/ 19321 h 414"/>
                <a:gd name="T2" fmla="*/ 34638 w 336"/>
                <a:gd name="T3" fmla="*/ 11405 h 414"/>
                <a:gd name="T4" fmla="*/ 14658 w 336"/>
                <a:gd name="T5" fmla="*/ 35576 h 414"/>
                <a:gd name="T6" fmla="*/ 34494 w 336"/>
                <a:gd name="T7" fmla="*/ 60442 h 414"/>
                <a:gd name="T8" fmla="*/ 45752 w 336"/>
                <a:gd name="T9" fmla="*/ 57542 h 414"/>
                <a:gd name="T10" fmla="*/ 45752 w 336"/>
                <a:gd name="T11" fmla="*/ 43701 h 414"/>
                <a:gd name="T12" fmla="*/ 45752 w 336"/>
                <a:gd name="T13" fmla="*/ 37336 h 414"/>
                <a:gd name="T14" fmla="*/ 58125 w 336"/>
                <a:gd name="T15" fmla="*/ 37336 h 414"/>
                <a:gd name="T16" fmla="*/ 58125 w 336"/>
                <a:gd name="T17" fmla="*/ 64423 h 414"/>
                <a:gd name="T18" fmla="*/ 32925 w 336"/>
                <a:gd name="T19" fmla="*/ 71524 h 414"/>
                <a:gd name="T20" fmla="*/ 0 w 336"/>
                <a:gd name="T21" fmla="*/ 35944 h 414"/>
                <a:gd name="T22" fmla="*/ 33466 w 336"/>
                <a:gd name="T23" fmla="*/ 0 h 414"/>
                <a:gd name="T24" fmla="*/ 58501 w 336"/>
                <a:gd name="T25" fmla="*/ 11037 h 414"/>
                <a:gd name="T26" fmla="*/ 50989 w 336"/>
                <a:gd name="T27" fmla="*/ 19321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1" name="Freeform 18"/>
            <p:cNvSpPr>
              <a:spLocks noChangeAspect="1"/>
            </p:cNvSpPr>
            <p:nvPr/>
          </p:nvSpPr>
          <p:spPr bwMode="auto">
            <a:xfrm>
              <a:off x="2522" y="2878"/>
              <a:ext cx="640" cy="744"/>
            </a:xfrm>
            <a:custGeom>
              <a:avLst/>
              <a:gdLst>
                <a:gd name="T0" fmla="*/ 34156 w 271"/>
                <a:gd name="T1" fmla="*/ 53287 h 315"/>
                <a:gd name="T2" fmla="*/ 33877 w 271"/>
                <a:gd name="T3" fmla="*/ 48081 h 315"/>
                <a:gd name="T4" fmla="*/ 33877 w 271"/>
                <a:gd name="T5" fmla="*/ 45656 h 315"/>
                <a:gd name="T6" fmla="*/ 15650 w 271"/>
                <a:gd name="T7" fmla="*/ 54680 h 315"/>
                <a:gd name="T8" fmla="*/ 0 w 271"/>
                <a:gd name="T9" fmla="*/ 38525 h 315"/>
                <a:gd name="T10" fmla="*/ 0 w 271"/>
                <a:gd name="T11" fmla="*/ 0 h 315"/>
                <a:gd name="T12" fmla="*/ 13157 w 271"/>
                <a:gd name="T13" fmla="*/ 0 h 315"/>
                <a:gd name="T14" fmla="*/ 13157 w 271"/>
                <a:gd name="T15" fmla="*/ 34703 h 315"/>
                <a:gd name="T16" fmla="*/ 19259 w 271"/>
                <a:gd name="T17" fmla="*/ 43072 h 315"/>
                <a:gd name="T18" fmla="*/ 33124 w 271"/>
                <a:gd name="T19" fmla="*/ 26895 h 315"/>
                <a:gd name="T20" fmla="*/ 33124 w 271"/>
                <a:gd name="T21" fmla="*/ 0 h 315"/>
                <a:gd name="T22" fmla="*/ 46352 w 271"/>
                <a:gd name="T23" fmla="*/ 0 h 315"/>
                <a:gd name="T24" fmla="*/ 46352 w 271"/>
                <a:gd name="T25" fmla="*/ 42850 h 315"/>
                <a:gd name="T26" fmla="*/ 46510 w 271"/>
                <a:gd name="T27" fmla="*/ 47396 h 315"/>
                <a:gd name="T28" fmla="*/ 46994 w 271"/>
                <a:gd name="T29" fmla="*/ 53287 h 315"/>
                <a:gd name="T30" fmla="*/ 34156 w 271"/>
                <a:gd name="T31" fmla="*/ 53287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2" name="Freeform 19"/>
            <p:cNvSpPr>
              <a:spLocks noChangeAspect="1" noEditPoints="1"/>
            </p:cNvSpPr>
            <p:nvPr/>
          </p:nvSpPr>
          <p:spPr bwMode="auto">
            <a:xfrm>
              <a:off x="3271" y="2644"/>
              <a:ext cx="182" cy="959"/>
            </a:xfrm>
            <a:custGeom>
              <a:avLst/>
              <a:gdLst>
                <a:gd name="T0" fmla="*/ 0 w 182"/>
                <a:gd name="T1" fmla="*/ 165 h 959"/>
                <a:gd name="T2" fmla="*/ 0 w 182"/>
                <a:gd name="T3" fmla="*/ 0 h 959"/>
                <a:gd name="T4" fmla="*/ 182 w 182"/>
                <a:gd name="T5" fmla="*/ 0 h 959"/>
                <a:gd name="T6" fmla="*/ 182 w 182"/>
                <a:gd name="T7" fmla="*/ 165 h 959"/>
                <a:gd name="T8" fmla="*/ 0 w 182"/>
                <a:gd name="T9" fmla="*/ 165 h 959"/>
                <a:gd name="T10" fmla="*/ 2 w 182"/>
                <a:gd name="T11" fmla="*/ 959 h 959"/>
                <a:gd name="T12" fmla="*/ 2 w 182"/>
                <a:gd name="T13" fmla="*/ 234 h 959"/>
                <a:gd name="T14" fmla="*/ 177 w 182"/>
                <a:gd name="T15" fmla="*/ 234 h 959"/>
                <a:gd name="T16" fmla="*/ 177 w 182"/>
                <a:gd name="T17" fmla="*/ 959 h 959"/>
                <a:gd name="T18" fmla="*/ 2 w 182"/>
                <a:gd name="T19" fmla="*/ 959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3" name="Rectangle 20"/>
            <p:cNvSpPr>
              <a:spLocks noChangeAspect="1" noChangeArrowheads="1"/>
            </p:cNvSpPr>
            <p:nvPr/>
          </p:nvSpPr>
          <p:spPr bwMode="auto">
            <a:xfrm>
              <a:off x="3575" y="2644"/>
              <a:ext cx="178" cy="9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ct val="20000"/>
                </a:spcAft>
                <a:defRPr sz="1700" b="1">
                  <a:solidFill>
                    <a:srgbClr val="14A9DE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defRPr sz="1700">
                  <a:solidFill>
                    <a:srgbClr val="14A9DE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Char char="•"/>
                <a:defRPr sz="1700">
                  <a:solidFill>
                    <a:srgbClr val="726964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•"/>
                <a:defRPr sz="1700">
                  <a:solidFill>
                    <a:srgbClr val="726964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•"/>
                <a:defRPr sz="1700">
                  <a:solidFill>
                    <a:srgbClr val="726964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•"/>
                <a:defRPr sz="1700">
                  <a:solidFill>
                    <a:srgbClr val="726964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•"/>
                <a:defRPr sz="1700">
                  <a:solidFill>
                    <a:srgbClr val="726964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•"/>
                <a:defRPr sz="1700">
                  <a:solidFill>
                    <a:srgbClr val="726964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•"/>
                <a:defRPr sz="1700">
                  <a:solidFill>
                    <a:srgbClr val="726964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1800" b="0">
                <a:solidFill>
                  <a:schemeClr val="tx1"/>
                </a:solidFill>
              </a:endParaRPr>
            </a:p>
          </p:txBody>
        </p:sp>
        <p:sp>
          <p:nvSpPr>
            <p:cNvPr id="51214" name="Freeform 21"/>
            <p:cNvSpPr>
              <a:spLocks noChangeAspect="1"/>
            </p:cNvSpPr>
            <p:nvPr/>
          </p:nvSpPr>
          <p:spPr bwMode="auto">
            <a:xfrm>
              <a:off x="4629" y="2859"/>
              <a:ext cx="565" cy="763"/>
            </a:xfrm>
            <a:custGeom>
              <a:avLst/>
              <a:gdLst>
                <a:gd name="T0" fmla="*/ 20449 w 239"/>
                <a:gd name="T1" fmla="*/ 56115 h 323"/>
                <a:gd name="T2" fmla="*/ 0 w 239"/>
                <a:gd name="T3" fmla="*/ 50750 h 323"/>
                <a:gd name="T4" fmla="*/ 4213 w 239"/>
                <a:gd name="T5" fmla="*/ 40824 h 323"/>
                <a:gd name="T6" fmla="*/ 19711 w 239"/>
                <a:gd name="T7" fmla="*/ 46059 h 323"/>
                <a:gd name="T8" fmla="*/ 28262 w 239"/>
                <a:gd name="T9" fmla="*/ 39796 h 323"/>
                <a:gd name="T10" fmla="*/ 19711 w 239"/>
                <a:gd name="T11" fmla="*/ 33163 h 323"/>
                <a:gd name="T12" fmla="*/ 8718 w 239"/>
                <a:gd name="T13" fmla="*/ 30395 h 323"/>
                <a:gd name="T14" fmla="*/ 2286 w 239"/>
                <a:gd name="T15" fmla="*/ 17873 h 323"/>
                <a:gd name="T16" fmla="*/ 23170 w 239"/>
                <a:gd name="T17" fmla="*/ 0 h 323"/>
                <a:gd name="T18" fmla="*/ 41725 w 239"/>
                <a:gd name="T19" fmla="*/ 4481 h 323"/>
                <a:gd name="T20" fmla="*/ 38259 w 239"/>
                <a:gd name="T21" fmla="*/ 14948 h 323"/>
                <a:gd name="T22" fmla="*/ 23768 w 239"/>
                <a:gd name="T23" fmla="*/ 10429 h 323"/>
                <a:gd name="T24" fmla="*/ 15496 w 239"/>
                <a:gd name="T25" fmla="*/ 16479 h 323"/>
                <a:gd name="T26" fmla="*/ 17794 w 239"/>
                <a:gd name="T27" fmla="*/ 20523 h 323"/>
                <a:gd name="T28" fmla="*/ 20609 w 239"/>
                <a:gd name="T29" fmla="*/ 21395 h 323"/>
                <a:gd name="T30" fmla="*/ 24087 w 239"/>
                <a:gd name="T31" fmla="*/ 21919 h 323"/>
                <a:gd name="T32" fmla="*/ 41725 w 239"/>
                <a:gd name="T33" fmla="*/ 37895 h 323"/>
                <a:gd name="T34" fmla="*/ 20449 w 239"/>
                <a:gd name="T35" fmla="*/ 56115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8372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59050"/>
            <a:ext cx="2534916" cy="341050"/>
          </a:xfrm>
          <a:solidFill>
            <a:srgbClr val="FF0000"/>
          </a:solidFill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" y="1616150"/>
            <a:ext cx="12023188" cy="52418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Vocational education </a:t>
            </a:r>
            <a:r>
              <a:rPr lang="en-GB" b="1" dirty="0" smtClean="0">
                <a:solidFill>
                  <a:srgbClr val="FF0000"/>
                </a:solidFill>
              </a:rPr>
              <a:t>benefits</a:t>
            </a:r>
            <a:r>
              <a:rPr lang="en-GB" dirty="0" smtClean="0"/>
              <a:t> </a:t>
            </a:r>
            <a:r>
              <a:rPr lang="en-GB" dirty="0"/>
              <a:t>for </a:t>
            </a:r>
            <a:r>
              <a:rPr lang="en-GB" dirty="0" smtClean="0"/>
              <a:t>learners: progression to HE, flexibility/motivation, confidence/self-esteem, labour market success.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Nevertheless</a:t>
            </a:r>
            <a:r>
              <a:rPr lang="en-GB" dirty="0"/>
              <a:t>, </a:t>
            </a:r>
            <a:r>
              <a:rPr lang="en-GB" dirty="0" smtClean="0"/>
              <a:t>young people (YP) </a:t>
            </a:r>
            <a:r>
              <a:rPr lang="en-GB" dirty="0"/>
              <a:t>often face a </a:t>
            </a:r>
            <a:r>
              <a:rPr lang="en-GB" b="1" dirty="0">
                <a:solidFill>
                  <a:srgbClr val="FF0000"/>
                </a:solidFill>
              </a:rPr>
              <a:t>number of </a:t>
            </a:r>
            <a:r>
              <a:rPr lang="en-GB" b="1" dirty="0" smtClean="0">
                <a:solidFill>
                  <a:srgbClr val="FF0000"/>
                </a:solidFill>
              </a:rPr>
              <a:t>barriers, </a:t>
            </a:r>
            <a:r>
              <a:rPr lang="en-GB" dirty="0" smtClean="0"/>
              <a:t>which may hinder their access to employment: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sz="28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GB" sz="2800" dirty="0" smtClean="0"/>
          </a:p>
          <a:p>
            <a:pPr>
              <a:buFont typeface="Wingdings" charset="2"/>
              <a:buChar char="ü"/>
            </a:pPr>
            <a:endParaRPr lang="en-US" dirty="0"/>
          </a:p>
          <a:p>
            <a:pPr>
              <a:buFont typeface="Wingdings" charset="2"/>
              <a:buChar char="ü"/>
            </a:pPr>
            <a:endParaRPr lang="en-US" dirty="0" smtClean="0"/>
          </a:p>
          <a:p>
            <a:pPr>
              <a:buFont typeface="Wingdings" charset="2"/>
              <a:buChar char="ü"/>
            </a:pPr>
            <a:endParaRPr lang="en-US" dirty="0"/>
          </a:p>
          <a:p>
            <a:pPr>
              <a:buFont typeface="Wingdings" charset="2"/>
              <a:buChar char="ü"/>
            </a:pP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535341"/>
              </p:ext>
            </p:extLst>
          </p:nvPr>
        </p:nvGraphicFramePr>
        <p:xfrm>
          <a:off x="699486" y="2751175"/>
          <a:ext cx="10723418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039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90329" y="1245308"/>
            <a:ext cx="11237845" cy="52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+mn-lt"/>
                <a:ea typeface="+mn-ea"/>
                <a:cs typeface="+mn-cs"/>
              </a:defRPr>
            </a:lvl1pPr>
            <a:lvl2pPr marL="1588" indent="4556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defRPr sz="1700">
                <a:solidFill>
                  <a:srgbClr val="14A9DE"/>
                </a:solidFill>
                <a:latin typeface="Arial" charset="0"/>
                <a:cs typeface="+mn-cs"/>
              </a:defRPr>
            </a:lvl2pPr>
            <a:lvl3pPr marL="198438" indent="-1952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charset="0"/>
                <a:cs typeface="+mn-cs"/>
              </a:defRPr>
            </a:lvl3pPr>
            <a:lvl4pPr marL="363538" indent="-163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charset="0"/>
                <a:cs typeface="+mn-cs"/>
              </a:defRPr>
            </a:lvl4pPr>
            <a:lvl5pPr marL="550863" indent="-1857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charset="0"/>
                <a:cs typeface="+mn-cs"/>
              </a:defRPr>
            </a:lvl5pPr>
            <a:lvl6pPr marL="1008063" indent="-185738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charset="0"/>
                <a:cs typeface="+mn-cs"/>
              </a:defRPr>
            </a:lvl6pPr>
            <a:lvl7pPr marL="1465263" indent="-185738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charset="0"/>
                <a:cs typeface="+mn-cs"/>
              </a:defRPr>
            </a:lvl7pPr>
            <a:lvl8pPr marL="1922463" indent="-185738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charset="0"/>
                <a:cs typeface="+mn-cs"/>
              </a:defRPr>
            </a:lvl8pPr>
            <a:lvl9pPr marL="2379663" indent="-185738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charset="0"/>
                <a:cs typeface="+mn-cs"/>
              </a:defRPr>
            </a:lvl9pPr>
          </a:lstStyle>
          <a:p>
            <a:r>
              <a:rPr lang="en-GB" kern="0" dirty="0"/>
              <a:t>55% believe young people who take a vocational route are better equipped for workplace than those with an academic qualification</a:t>
            </a:r>
          </a:p>
          <a:p>
            <a:pPr algn="r"/>
            <a:endParaRPr lang="en-GB" kern="0" dirty="0"/>
          </a:p>
          <a:p>
            <a:pPr algn="r"/>
            <a:endParaRPr lang="en-GB" kern="0" dirty="0"/>
          </a:p>
          <a:p>
            <a:pPr algn="r"/>
            <a:endParaRPr lang="en-GB" kern="0" dirty="0"/>
          </a:p>
          <a:p>
            <a:pPr algn="r"/>
            <a:endParaRPr lang="en-GB" kern="0" dirty="0"/>
          </a:p>
          <a:p>
            <a:pPr algn="r"/>
            <a:endParaRPr lang="en-GB" kern="0" dirty="0"/>
          </a:p>
          <a:p>
            <a:endParaRPr lang="en-GB" kern="0" dirty="0"/>
          </a:p>
          <a:p>
            <a:endParaRPr lang="en-GB" kern="0" dirty="0"/>
          </a:p>
          <a:p>
            <a:endParaRPr lang="en-GB" kern="0" dirty="0"/>
          </a:p>
          <a:p>
            <a:r>
              <a:rPr lang="en-GB" kern="0" dirty="0"/>
              <a:t/>
            </a:r>
            <a:br>
              <a:rPr lang="en-GB" kern="0" dirty="0"/>
            </a:br>
            <a:r>
              <a:rPr lang="en-GB" kern="0" dirty="0"/>
              <a:t>		</a:t>
            </a:r>
            <a:r>
              <a:rPr lang="en-GB" sz="1100" b="1" i="1" dirty="0">
                <a:solidFill>
                  <a:srgbClr val="726964"/>
                </a:solidFill>
                <a:latin typeface="Arial" charset="0"/>
              </a:rPr>
              <a:t>Source: City &amp; Guilds Employer Survey 2013</a:t>
            </a:r>
            <a:endParaRPr lang="en-GB" kern="0" dirty="0"/>
          </a:p>
          <a:p>
            <a:pPr>
              <a:spcAft>
                <a:spcPts val="1200"/>
              </a:spcAft>
            </a:pPr>
            <a:r>
              <a:rPr lang="en-US" dirty="0"/>
              <a:t>Employers say not enough young people leave school with </a:t>
            </a:r>
            <a:r>
              <a:rPr lang="en-US" u="sng" dirty="0"/>
              <a:t>work experience</a:t>
            </a:r>
            <a:r>
              <a:rPr lang="en-US" dirty="0"/>
              <a:t> or having developed </a:t>
            </a:r>
            <a:r>
              <a:rPr lang="en-US" u="sng" dirty="0"/>
              <a:t>personal qualities</a:t>
            </a:r>
            <a:r>
              <a:rPr lang="en-US" dirty="0"/>
              <a:t> </a:t>
            </a:r>
            <a:r>
              <a:rPr lang="en-US" sz="1100" b="1" i="1" dirty="0">
                <a:solidFill>
                  <a:srgbClr val="726964"/>
                </a:solidFill>
                <a:latin typeface="Arial" charset="0"/>
              </a:rPr>
              <a:t>(CBI/Pearson, 2013)</a:t>
            </a:r>
          </a:p>
          <a:p>
            <a:r>
              <a:rPr lang="en-GB" dirty="0"/>
              <a:t>58% think that the right attitude comes from work experience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329" y="442666"/>
            <a:ext cx="9373326" cy="341050"/>
          </a:xfrm>
        </p:spPr>
        <p:txBody>
          <a:bodyPr/>
          <a:lstStyle/>
          <a:p>
            <a:r>
              <a:rPr lang="en-GB" dirty="0" smtClean="0"/>
              <a:t>EMPLOYER ENGAGEMENT: WHAT THEY VALUE/WANT IN YP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581587"/>
              </p:ext>
            </p:extLst>
          </p:nvPr>
        </p:nvGraphicFramePr>
        <p:xfrm>
          <a:off x="622852" y="1814885"/>
          <a:ext cx="8295861" cy="3204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9158636" y="1962620"/>
            <a:ext cx="2569538" cy="3057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kern="0" dirty="0">
              <a:solidFill>
                <a:srgbClr val="FFFFFF"/>
              </a:solidFill>
            </a:endParaRPr>
          </a:p>
          <a:p>
            <a:pPr algn="ctr"/>
            <a:r>
              <a:rPr lang="en-GB" sz="1700" kern="0" dirty="0">
                <a:solidFill>
                  <a:srgbClr val="FFFFFF"/>
                </a:solidFill>
              </a:rPr>
              <a:t>Employers value positive attitude, strong core skills, and relevant work </a:t>
            </a:r>
          </a:p>
          <a:p>
            <a:pPr algn="ctr"/>
            <a:r>
              <a:rPr lang="en-GB" sz="1700" kern="0" dirty="0">
                <a:solidFill>
                  <a:srgbClr val="FFFFFF"/>
                </a:solidFill>
              </a:rPr>
              <a:t>experience over academic qualifications</a:t>
            </a:r>
          </a:p>
          <a:p>
            <a:pPr algn="ctr"/>
            <a:endParaRPr lang="en-GB" kern="0" dirty="0">
              <a:solidFill>
                <a:srgbClr val="FFFFFF"/>
              </a:solidFill>
            </a:endParaRPr>
          </a:p>
          <a:p>
            <a:pPr algn="ctr"/>
            <a:r>
              <a:rPr lang="en-GB" sz="1200" kern="0" dirty="0">
                <a:solidFill>
                  <a:srgbClr val="FFFFFF"/>
                </a:solidFill>
              </a:rPr>
              <a:t>Similar findings to CBI/ Pearson Education and Skills Survey 2013</a:t>
            </a:r>
          </a:p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22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835" y="442665"/>
            <a:ext cx="9467904" cy="341050"/>
          </a:xfrm>
        </p:spPr>
        <p:txBody>
          <a:bodyPr/>
          <a:lstStyle/>
          <a:p>
            <a:r>
              <a:rPr lang="en-GB" dirty="0" smtClean="0"/>
              <a:t>EMPLOYER ENGAGEMENT: WHAT THEY VALUE/WANT IN YP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5" y="1218608"/>
            <a:ext cx="9805091" cy="5318670"/>
          </a:xfrm>
        </p:spPr>
        <p:txBody>
          <a:bodyPr/>
          <a:lstStyle/>
          <a:p>
            <a:pPr>
              <a:spcAft>
                <a:spcPts val="1600"/>
              </a:spcAft>
              <a:buFont typeface="Wingdings" panose="05000000000000000000" pitchFamily="2" charset="2"/>
              <a:buChar char="ü"/>
            </a:pPr>
            <a:r>
              <a:rPr lang="en-GB" dirty="0" smtClean="0"/>
              <a:t>78% agree that </a:t>
            </a:r>
            <a:r>
              <a:rPr lang="en-GB" u="sng" dirty="0" smtClean="0"/>
              <a:t>work experience</a:t>
            </a:r>
            <a:r>
              <a:rPr lang="en-GB" dirty="0" smtClean="0"/>
              <a:t> is essential to ensure young people are ready for work</a:t>
            </a:r>
          </a:p>
          <a:p>
            <a:pPr>
              <a:spcAft>
                <a:spcPts val="1600"/>
              </a:spcAft>
              <a:buFont typeface="Wingdings" panose="05000000000000000000" pitchFamily="2" charset="2"/>
              <a:buChar char="ü"/>
            </a:pPr>
            <a:r>
              <a:rPr lang="en-GB" dirty="0" smtClean="0"/>
              <a:t>67% are more likely to employ a young person with work experience</a:t>
            </a:r>
          </a:p>
          <a:p>
            <a:pPr>
              <a:spcAft>
                <a:spcPts val="1600"/>
              </a:spcAft>
              <a:buFont typeface="Wingdings" panose="05000000000000000000" pitchFamily="2" charset="2"/>
              <a:buChar char="ü"/>
            </a:pPr>
            <a:r>
              <a:rPr lang="en-GB" dirty="0" smtClean="0"/>
              <a:t>Lack of relevant </a:t>
            </a:r>
            <a:r>
              <a:rPr lang="en-GB" u="sng" dirty="0" smtClean="0"/>
              <a:t>technical ability</a:t>
            </a:r>
            <a:r>
              <a:rPr lang="en-GB" dirty="0" smtClean="0"/>
              <a:t> of young people is big skills issue with a particular shortage of STEM skills </a:t>
            </a:r>
            <a:r>
              <a:rPr lang="en-GB" sz="1100" b="1" i="1" kern="1200" dirty="0">
                <a:solidFill>
                  <a:srgbClr val="726964"/>
                </a:solidFill>
                <a:latin typeface="Arial" charset="0"/>
              </a:rPr>
              <a:t>(City &amp; Guild, 2013 / CBI/Pearson, </a:t>
            </a:r>
            <a:r>
              <a:rPr lang="en-GB" sz="1100" b="1" i="1" kern="1200" dirty="0" smtClean="0">
                <a:solidFill>
                  <a:srgbClr val="726964"/>
                </a:solidFill>
                <a:latin typeface="Arial" charset="0"/>
              </a:rPr>
              <a:t>2013)</a:t>
            </a:r>
          </a:p>
          <a:p>
            <a:pPr>
              <a:spcAft>
                <a:spcPts val="1600"/>
              </a:spcAft>
              <a:buFont typeface="Wingdings" panose="05000000000000000000" pitchFamily="2" charset="2"/>
              <a:buChar char="ü"/>
            </a:pPr>
            <a:r>
              <a:rPr lang="en-GB" dirty="0" smtClean="0"/>
              <a:t>79% agree that new employees would benefit from having a workplace </a:t>
            </a:r>
            <a:r>
              <a:rPr lang="en-GB" u="sng" dirty="0" smtClean="0"/>
              <a:t>mentor</a:t>
            </a:r>
            <a:r>
              <a:rPr lang="en-GB" dirty="0" smtClean="0"/>
              <a:t> to help them develop as employees</a:t>
            </a:r>
          </a:p>
          <a:p>
            <a:pPr>
              <a:spcAft>
                <a:spcPts val="1600"/>
              </a:spcAft>
              <a:buFont typeface="Wingdings" panose="05000000000000000000" pitchFamily="2" charset="2"/>
              <a:buChar char="ü"/>
            </a:pPr>
            <a:r>
              <a:rPr lang="en-GB" dirty="0" smtClean="0"/>
              <a:t>53% think young people lack adequate </a:t>
            </a:r>
            <a:r>
              <a:rPr lang="en-GB" u="sng" dirty="0" smtClean="0"/>
              <a:t>career guidance</a:t>
            </a:r>
            <a:r>
              <a:rPr lang="en-GB" sz="1100" dirty="0"/>
              <a:t> </a:t>
            </a:r>
            <a:r>
              <a:rPr lang="en-GB" dirty="0" smtClean="0"/>
              <a:t>and many think quality of career advice is not good enough </a:t>
            </a:r>
            <a:r>
              <a:rPr lang="en-GB" sz="1100" b="1" i="1" kern="1200" dirty="0">
                <a:solidFill>
                  <a:srgbClr val="726964"/>
                </a:solidFill>
                <a:latin typeface="Arial" charset="0"/>
              </a:rPr>
              <a:t>(CIPD, 2012 / CBI/Pearson, </a:t>
            </a:r>
            <a:r>
              <a:rPr lang="en-GB" sz="1100" b="1" i="1" kern="1200" dirty="0" smtClean="0">
                <a:solidFill>
                  <a:srgbClr val="726964"/>
                </a:solidFill>
                <a:latin typeface="Arial" charset="0"/>
              </a:rPr>
              <a:t>2013)</a:t>
            </a:r>
          </a:p>
          <a:p>
            <a:pPr>
              <a:spcAft>
                <a:spcPts val="1600"/>
              </a:spcAft>
              <a:buFont typeface="Wingdings" panose="05000000000000000000" pitchFamily="2" charset="2"/>
              <a:buChar char="ü"/>
            </a:pPr>
            <a:r>
              <a:rPr lang="en-GB" dirty="0" smtClean="0"/>
              <a:t>46% think young people lack </a:t>
            </a:r>
            <a:r>
              <a:rPr lang="en-GB" u="sng" dirty="0" smtClean="0"/>
              <a:t>basic skills</a:t>
            </a:r>
            <a:r>
              <a:rPr lang="en-GB" dirty="0" smtClean="0"/>
              <a:t> needed for work </a:t>
            </a:r>
            <a:r>
              <a:rPr lang="en-GB" sz="1100" b="1" i="1" kern="1200" dirty="0">
                <a:solidFill>
                  <a:srgbClr val="726964"/>
                </a:solidFill>
                <a:latin typeface="Arial" charset="0"/>
              </a:rPr>
              <a:t>(CIPD, </a:t>
            </a:r>
            <a:r>
              <a:rPr lang="en-GB" sz="1100" b="1" i="1" kern="1200" dirty="0" smtClean="0">
                <a:solidFill>
                  <a:srgbClr val="726964"/>
                </a:solidFill>
                <a:latin typeface="Arial" charset="0"/>
              </a:rPr>
              <a:t>2012)</a:t>
            </a:r>
          </a:p>
          <a:p>
            <a:pPr>
              <a:spcAft>
                <a:spcPts val="1600"/>
              </a:spcAft>
              <a:buFont typeface="Wingdings" panose="05000000000000000000" pitchFamily="2" charset="2"/>
              <a:buChar char="ü"/>
            </a:pPr>
            <a:r>
              <a:rPr lang="en-GB" dirty="0" smtClean="0"/>
              <a:t>50% see </a:t>
            </a:r>
            <a:r>
              <a:rPr lang="en-GB" u="sng" dirty="0" smtClean="0"/>
              <a:t>literacy / numeracy</a:t>
            </a:r>
            <a:r>
              <a:rPr lang="en-GB" dirty="0" smtClean="0"/>
              <a:t> amongst </a:t>
            </a:r>
            <a:r>
              <a:rPr lang="en-US" dirty="0" smtClean="0"/>
              <a:t>most important factors when recruiting school / college leavers but these are weak </a:t>
            </a:r>
            <a:r>
              <a:rPr lang="en-GB" sz="1100" b="1" i="1" kern="1200" dirty="0">
                <a:solidFill>
                  <a:srgbClr val="726964"/>
                </a:solidFill>
                <a:latin typeface="Arial" charset="0"/>
              </a:rPr>
              <a:t>(CBI/Pearson, 2013)</a:t>
            </a:r>
            <a:endParaRPr lang="en-US" sz="1100" b="1" i="1" kern="1200" dirty="0">
              <a:solidFill>
                <a:srgbClr val="726964"/>
              </a:solidFill>
              <a:latin typeface="Arial" charset="0"/>
            </a:endParaRPr>
          </a:p>
          <a:p>
            <a:pPr>
              <a:spcAft>
                <a:spcPts val="1200"/>
              </a:spcAft>
            </a:pPr>
            <a:endParaRPr lang="en-GB" sz="1100" b="1" i="1" kern="1200" dirty="0">
              <a:solidFill>
                <a:srgbClr val="726964"/>
              </a:solidFill>
              <a:latin typeface="Arial" charset="0"/>
            </a:endParaRPr>
          </a:p>
          <a:p>
            <a:r>
              <a:rPr lang="en-GB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198" y="1652589"/>
            <a:ext cx="6079267" cy="5199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Rectangle 6"/>
          <p:cNvSpPr>
            <a:spLocks/>
          </p:cNvSpPr>
          <p:nvPr/>
        </p:nvSpPr>
        <p:spPr bwMode="auto">
          <a:xfrm>
            <a:off x="4059238" y="1606551"/>
            <a:ext cx="9652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  <a:t>TECHNICAL SKILLS</a:t>
            </a:r>
            <a:b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</a:b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Levels 2 &amp; 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</a:rPr>
              <a:t>(Diploma and Extended Diploma)</a:t>
            </a:r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381626" y="1647826"/>
            <a:ext cx="1000125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  <a:t>TECHNICAL SKILLS</a:t>
            </a:r>
            <a:b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</a:b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Project Level 2 &amp; 3</a:t>
            </a:r>
            <a:endParaRPr lang="en-US" sz="1400" b="1">
              <a:solidFill>
                <a:srgbClr val="000000"/>
              </a:solidFill>
              <a:latin typeface="+mn-lt"/>
              <a:ea typeface="MS PGothic" panose="020B0600070205080204" pitchFamily="34" charset="-128"/>
              <a:cs typeface="Arial Bold" panose="020B0704020202020204" pitchFamily="34" charset="0"/>
              <a:sym typeface="Congress Sans Std Bol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>
              <a:solidFill>
                <a:srgbClr val="FFFFFF"/>
              </a:solidFill>
              <a:latin typeface="+mn-lt"/>
              <a:ea typeface="MS PGothic" panose="020B0600070205080204" pitchFamily="34" charset="-128"/>
              <a:cs typeface="Arial Bold" panose="020B0704020202020204" pitchFamily="34" charset="0"/>
              <a:sym typeface="Congress Sans Std Bol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>
              <a:solidFill>
                <a:srgbClr val="FFFFFF"/>
              </a:solidFill>
              <a:latin typeface="+mn-lt"/>
              <a:ea typeface="MS PGothic" panose="020B0600070205080204" pitchFamily="34" charset="-128"/>
              <a:cs typeface="Arial Bold" panose="020B0704020202020204" pitchFamily="34" charset="0"/>
            </a:endParaRP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6667500" y="1768476"/>
            <a:ext cx="11874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  <a:t>WORK PLACEMENT </a:t>
            </a:r>
            <a:r>
              <a:rPr lang="en-US" sz="1400" b="1">
                <a:solidFill>
                  <a:srgbClr val="FFFFFF"/>
                </a:solidFill>
                <a:latin typeface="+mn-lt"/>
                <a:ea typeface="ヒラギノ角ゴ ProN W6"/>
                <a:cs typeface="Arial Bold" panose="020B0704020202020204" pitchFamily="34" charset="0"/>
                <a:sym typeface="Gotham Ultra" pitchFamily="2" charset="0"/>
              </a:rPr>
              <a:t/>
            </a:r>
            <a:br>
              <a:rPr lang="en-US" sz="1400" b="1">
                <a:solidFill>
                  <a:srgbClr val="FFFFFF"/>
                </a:solidFill>
                <a:latin typeface="+mn-lt"/>
                <a:ea typeface="ヒラギノ角ゴ ProN W6"/>
                <a:cs typeface="Arial Bold" panose="020B0704020202020204" pitchFamily="34" charset="0"/>
                <a:sym typeface="Gotham Ultra" pitchFamily="2" charset="0"/>
              </a:rPr>
            </a:b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(minimum 4 weeks over duration of programme)</a:t>
            </a:r>
            <a:endParaRPr lang="en-US" sz="1400" b="1">
              <a:solidFill>
                <a:srgbClr val="FFFFFF"/>
              </a:solidFill>
              <a:latin typeface="+mn-lt"/>
              <a:ea typeface="MS PGothic" panose="020B0600070205080204" pitchFamily="34" charset="-128"/>
              <a:cs typeface="Arial Bold" panose="020B0704020202020204" pitchFamily="34" charset="0"/>
              <a:sym typeface="Gotham Bol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>
              <a:solidFill>
                <a:srgbClr val="FFFFFF"/>
              </a:solidFill>
              <a:latin typeface="+mn-lt"/>
              <a:ea typeface="MS PGothic" panose="020B0600070205080204" pitchFamily="34" charset="-128"/>
              <a:cs typeface="Arial Bold" panose="020B0704020202020204" pitchFamily="34" charset="0"/>
            </a:endParaRPr>
          </a:p>
        </p:txBody>
      </p:sp>
      <p:sp>
        <p:nvSpPr>
          <p:cNvPr id="19465" name="Rectangle 9"/>
          <p:cNvSpPr>
            <a:spLocks/>
          </p:cNvSpPr>
          <p:nvPr/>
        </p:nvSpPr>
        <p:spPr bwMode="auto">
          <a:xfrm>
            <a:off x="4095751" y="3117173"/>
            <a:ext cx="23500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  <a:t>BUSINESS PERSPECTIVES</a:t>
            </a:r>
            <a:endParaRPr lang="en-US" sz="1400" b="1">
              <a:solidFill>
                <a:srgbClr val="FFFFFF"/>
              </a:solidFill>
              <a:latin typeface="+mn-lt"/>
              <a:ea typeface="MS PGothic" panose="020B0600070205080204" pitchFamily="34" charset="-128"/>
              <a:cs typeface="Arial Bold" panose="020B0704020202020204" pitchFamily="34" charset="0"/>
              <a:sym typeface="Congress Sans Std Bold"/>
            </a:endParaRPr>
          </a:p>
        </p:txBody>
      </p:sp>
      <p:sp>
        <p:nvSpPr>
          <p:cNvPr id="19466" name="Rectangle 10"/>
          <p:cNvSpPr>
            <a:spLocks/>
          </p:cNvSpPr>
          <p:nvPr/>
        </p:nvSpPr>
        <p:spPr bwMode="auto">
          <a:xfrm>
            <a:off x="4105275" y="3635376"/>
            <a:ext cx="160655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Enterprise and innovation</a:t>
            </a:r>
          </a:p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Employability</a:t>
            </a:r>
          </a:p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Communication</a:t>
            </a:r>
          </a:p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Financial skills</a:t>
            </a:r>
          </a:p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Research and study skills</a:t>
            </a:r>
          </a:p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Teamwork</a:t>
            </a:r>
          </a:p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Equality and Diversity</a:t>
            </a:r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24" y="1793662"/>
            <a:ext cx="8477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053" y="3602250"/>
            <a:ext cx="8477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932" y="5410838"/>
            <a:ext cx="8477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0" name="Rectangle 14"/>
          <p:cNvSpPr>
            <a:spLocks/>
          </p:cNvSpPr>
          <p:nvPr/>
        </p:nvSpPr>
        <p:spPr bwMode="auto">
          <a:xfrm>
            <a:off x="2835902" y="1714617"/>
            <a:ext cx="9938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E30613"/>
                </a:solidFill>
                <a:latin typeface="+mn-lt"/>
                <a:ea typeface="MS PGothic" panose="020B0600070205080204" pitchFamily="34" charset="-128"/>
                <a:sym typeface="Gotham Bold"/>
              </a:rPr>
              <a:t>1</a:t>
            </a:r>
          </a:p>
        </p:txBody>
      </p:sp>
      <p:sp>
        <p:nvSpPr>
          <p:cNvPr id="19471" name="Rectangle 15"/>
          <p:cNvSpPr>
            <a:spLocks/>
          </p:cNvSpPr>
          <p:nvPr/>
        </p:nvSpPr>
        <p:spPr bwMode="auto">
          <a:xfrm>
            <a:off x="394962" y="1874838"/>
            <a:ext cx="1246886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sym typeface="Gotham Bold"/>
              </a:rPr>
              <a:t>THEORY AND REAL-WORLD APPLICATION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19472" name="Rectangle 16"/>
          <p:cNvSpPr>
            <a:spLocks/>
          </p:cNvSpPr>
          <p:nvPr/>
        </p:nvSpPr>
        <p:spPr bwMode="auto">
          <a:xfrm>
            <a:off x="2837490" y="3567228"/>
            <a:ext cx="9938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E30613"/>
                </a:solidFill>
                <a:latin typeface="+mn-lt"/>
                <a:ea typeface="MS PGothic" panose="020B0600070205080204" pitchFamily="34" charset="-128"/>
                <a:sym typeface="Gotham Bold"/>
              </a:rPr>
              <a:t>2</a:t>
            </a:r>
          </a:p>
        </p:txBody>
      </p:sp>
      <p:sp>
        <p:nvSpPr>
          <p:cNvPr id="19473" name="Rectangle 17"/>
          <p:cNvSpPr>
            <a:spLocks/>
          </p:cNvSpPr>
          <p:nvPr/>
        </p:nvSpPr>
        <p:spPr bwMode="auto">
          <a:xfrm>
            <a:off x="347233" y="3660776"/>
            <a:ext cx="149355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sym typeface="Gotham Bold"/>
              </a:rPr>
              <a:t>WELL-ROUNDED SKILLS THAT EMPLOYERS ARE SEEKING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19474" name="Rectangle 18"/>
          <p:cNvSpPr>
            <a:spLocks/>
          </p:cNvSpPr>
          <p:nvPr/>
        </p:nvSpPr>
        <p:spPr bwMode="auto">
          <a:xfrm>
            <a:off x="2835902" y="5272997"/>
            <a:ext cx="9938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E30613"/>
                </a:solidFill>
                <a:latin typeface="+mn-lt"/>
                <a:ea typeface="MS PGothic" panose="020B0600070205080204" pitchFamily="34" charset="-128"/>
                <a:sym typeface="Gotham Bold"/>
              </a:rPr>
              <a:t>3</a:t>
            </a:r>
          </a:p>
        </p:txBody>
      </p:sp>
      <p:sp>
        <p:nvSpPr>
          <p:cNvPr id="19475" name="Rectangle 19"/>
          <p:cNvSpPr>
            <a:spLocks/>
          </p:cNvSpPr>
          <p:nvPr/>
        </p:nvSpPr>
        <p:spPr bwMode="auto">
          <a:xfrm>
            <a:off x="347234" y="5426260"/>
            <a:ext cx="143715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  <a:sym typeface="Gotham Bold"/>
              </a:rPr>
              <a:t>ENABLED BY INNOVATIVE LEARNING TECHNOLOGIES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+mn-lt"/>
              <a:ea typeface="MS PGothic" panose="020B0600070205080204" pitchFamily="34" charset="-128"/>
            </a:endParaRPr>
          </a:p>
        </p:txBody>
      </p:sp>
      <p:pic>
        <p:nvPicPr>
          <p:cNvPr id="19476" name="Picture 2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084" y="5886451"/>
            <a:ext cx="5390023" cy="709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7" name="Rectangle 21"/>
          <p:cNvSpPr>
            <a:spLocks/>
          </p:cNvSpPr>
          <p:nvPr/>
        </p:nvSpPr>
        <p:spPr bwMode="auto">
          <a:xfrm>
            <a:off x="3445067" y="5532928"/>
            <a:ext cx="497235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D7007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  <a:t>A LEARNING AND TECHNOLOGY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D7007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  <a:t>SUPPORT SYSTEM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+mn-lt"/>
                <a:ea typeface="MS PGothic" pitchFamily="34" charset="-128"/>
                <a:cs typeface="Arial Bold" pitchFamily="34" charset="0"/>
                <a:sym typeface="Congress Sans Std Bold"/>
              </a:rPr>
              <a:t>Access to digital content, community functionality, </a:t>
            </a:r>
            <a:br>
              <a:rPr lang="en-US" sz="1400" b="1" dirty="0">
                <a:solidFill>
                  <a:srgbClr val="000000"/>
                </a:solidFill>
                <a:latin typeface="+mn-lt"/>
                <a:ea typeface="MS PGothic" pitchFamily="34" charset="-128"/>
                <a:cs typeface="Arial Bold" pitchFamily="34" charset="0"/>
                <a:sym typeface="Congress Sans Std Bold"/>
              </a:rPr>
            </a:br>
            <a:r>
              <a:rPr lang="en-US" sz="1400" b="1" dirty="0">
                <a:solidFill>
                  <a:srgbClr val="000000"/>
                </a:solidFill>
                <a:latin typeface="+mn-lt"/>
                <a:ea typeface="MS PGothic" pitchFamily="34" charset="-128"/>
                <a:cs typeface="Arial Bold" pitchFamily="34" charset="0"/>
                <a:sym typeface="Congress Sans Std Bold"/>
              </a:rPr>
              <a:t>mentor/tutors, and learning challenges)</a:t>
            </a:r>
          </a:p>
        </p:txBody>
      </p:sp>
      <p:pic>
        <p:nvPicPr>
          <p:cNvPr id="19478" name="Picture 2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9" y="2286000"/>
            <a:ext cx="126047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0" name="Rectangle 24"/>
          <p:cNvSpPr>
            <a:spLocks/>
          </p:cNvSpPr>
          <p:nvPr/>
        </p:nvSpPr>
        <p:spPr bwMode="auto">
          <a:xfrm>
            <a:off x="5881688" y="3497264"/>
            <a:ext cx="1687512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4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Problem solving</a:t>
            </a:r>
          </a:p>
          <a:p>
            <a:pPr fontAlgn="base">
              <a:lnSpc>
                <a:spcPct val="14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Self and people</a:t>
            </a:r>
          </a:p>
          <a:p>
            <a:pPr fontAlgn="base">
              <a:lnSpc>
                <a:spcPct val="6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  management</a:t>
            </a:r>
          </a:p>
          <a:p>
            <a:pPr fontAlgn="base">
              <a:lnSpc>
                <a:spcPct val="14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Improving own learning</a:t>
            </a:r>
          </a:p>
          <a:p>
            <a:pPr fontAlgn="base">
              <a:lnSpc>
                <a:spcPct val="8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  reflective practice</a:t>
            </a:r>
          </a:p>
          <a:p>
            <a:pPr fontAlgn="base">
              <a:lnSpc>
                <a:spcPct val="8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Digital/IT</a:t>
            </a:r>
          </a:p>
          <a:p>
            <a:pPr fontAlgn="base">
              <a:lnSpc>
                <a:spcPct val="140000"/>
              </a:lnSpc>
              <a:spcBef>
                <a:spcPts val="275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Congress Sans Std Bold"/>
              </a:rPr>
              <a:t>• Business language/ culture</a:t>
            </a:r>
          </a:p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endParaRPr lang="en-US" sz="1400" b="1">
              <a:solidFill>
                <a:srgbClr val="FFFFFF"/>
              </a:solidFill>
              <a:latin typeface="+mn-lt"/>
              <a:ea typeface="MS PGothic" panose="020B0600070205080204" pitchFamily="34" charset="-128"/>
              <a:cs typeface="Arial Bold" panose="020B0704020202020204" pitchFamily="34" charset="0"/>
              <a:sym typeface="Congress Sans Std Bold"/>
            </a:endParaRPr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5765800" y="3382964"/>
            <a:ext cx="0" cy="1430337"/>
          </a:xfrm>
          <a:prstGeom prst="line">
            <a:avLst/>
          </a:prstGeom>
          <a:noFill/>
          <a:ln w="25400" cap="rnd">
            <a:solidFill>
              <a:srgbClr val="FFFF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400" b="1">
              <a:solidFill>
                <a:srgbClr val="000000"/>
              </a:solidFill>
            </a:endParaRPr>
          </a:p>
        </p:txBody>
      </p:sp>
      <p:pic>
        <p:nvPicPr>
          <p:cNvPr id="19482" name="Picture 2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465" y="2102644"/>
            <a:ext cx="1573284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3" name="Rectangle 27"/>
          <p:cNvSpPr>
            <a:spLocks/>
          </p:cNvSpPr>
          <p:nvPr/>
        </p:nvSpPr>
        <p:spPr bwMode="auto">
          <a:xfrm>
            <a:off x="8883365" y="2241550"/>
            <a:ext cx="1352431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  <a:t>LEVEL 3 MATHS</a:t>
            </a:r>
          </a:p>
        </p:txBody>
      </p:sp>
      <p:sp>
        <p:nvSpPr>
          <p:cNvPr id="19484" name="Rectangle 28"/>
          <p:cNvSpPr>
            <a:spLocks/>
          </p:cNvSpPr>
          <p:nvPr/>
        </p:nvSpPr>
        <p:spPr bwMode="auto">
          <a:xfrm>
            <a:off x="8950477" y="3018632"/>
            <a:ext cx="11969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ct val="20000"/>
              </a:spcAft>
              <a:defRPr sz="1700">
                <a:solidFill>
                  <a:srgbClr val="14A9DE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Arial Bold" panose="020B0704020202020204" pitchFamily="34" charset="0"/>
                <a:sym typeface="Gotham Ultra" pitchFamily="2" charset="0"/>
              </a:rPr>
              <a:t>A/AS LEVEL</a:t>
            </a:r>
          </a:p>
          <a:p>
            <a:pPr fontAlgn="base">
              <a:lnSpc>
                <a:spcPct val="120000"/>
              </a:lnSpc>
              <a:spcBef>
                <a:spcPts val="275"/>
              </a:spcBef>
              <a:spcAft>
                <a:spcPct val="0"/>
              </a:spcAft>
            </a:pPr>
            <a:endParaRPr lang="en-US" sz="1400" b="1" dirty="0">
              <a:solidFill>
                <a:srgbClr val="FFFFFF"/>
              </a:solidFill>
              <a:latin typeface="+mn-lt"/>
              <a:ea typeface="MS PGothic" panose="020B0600070205080204" pitchFamily="34" charset="-128"/>
              <a:cs typeface="Arial Bold" panose="020B0704020202020204" pitchFamily="34" charset="0"/>
              <a:sym typeface="Gotham Ultra" pitchFamily="2" charset="0"/>
            </a:endParaRPr>
          </a:p>
        </p:txBody>
      </p:sp>
      <p:graphicFrame>
        <p:nvGraphicFramePr>
          <p:cNvPr id="31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637818"/>
              </p:ext>
            </p:extLst>
          </p:nvPr>
        </p:nvGraphicFramePr>
        <p:xfrm>
          <a:off x="2726669" y="1714617"/>
          <a:ext cx="5942716" cy="3816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31548" y="437263"/>
            <a:ext cx="6673869" cy="341050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EMPLOYER ENGAGEMENT: TECHBAC</a:t>
            </a:r>
            <a:r>
              <a:rPr lang="en-US" b="1" dirty="0" smtClean="0">
                <a:solidFill>
                  <a:srgbClr val="FFFFFF"/>
                </a:solidFill>
                <a:latin typeface="+mn-lt"/>
                <a:ea typeface="MS PGothic" pitchFamily="34" charset="-128"/>
                <a:sym typeface="Gotham Black"/>
              </a:rPr>
              <a:t>®</a:t>
            </a:r>
            <a:r>
              <a:rPr lang="en-GB" b="1" dirty="0" smtClean="0">
                <a:latin typeface="+mn-lt"/>
                <a:sym typeface="Gotham Black"/>
              </a:rPr>
              <a:t> </a:t>
            </a:r>
            <a:r>
              <a:rPr lang="en-GB" b="1" dirty="0" smtClean="0">
                <a:latin typeface="+mn-lt"/>
              </a:rPr>
              <a:t>DESIGN</a:t>
            </a:r>
            <a:endParaRPr lang="en-GB" b="1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39007" y="3635375"/>
            <a:ext cx="17287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1400" b="1" i="1" dirty="0">
                <a:solidFill>
                  <a:srgbClr val="002060"/>
                </a:solidFill>
                <a:cs typeface="Arial" panose="020B0604020202020204" pitchFamily="34" charset="0"/>
              </a:rPr>
              <a:t>Design Principles</a:t>
            </a:r>
          </a:p>
          <a:p>
            <a:pPr algn="ctr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b="1" i="1" dirty="0">
                <a:solidFill>
                  <a:srgbClr val="00B0F0"/>
                </a:solidFill>
                <a:cs typeface="Arial" panose="020B0604020202020204" pitchFamily="34" charset="0"/>
              </a:rPr>
              <a:t>Common size</a:t>
            </a:r>
          </a:p>
          <a:p>
            <a:pPr algn="ctr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b="1" i="1" dirty="0">
                <a:solidFill>
                  <a:srgbClr val="00B0F0"/>
                </a:solidFill>
                <a:cs typeface="Arial" panose="020B0604020202020204" pitchFamily="34" charset="0"/>
              </a:rPr>
              <a:t>Common design</a:t>
            </a:r>
          </a:p>
          <a:p>
            <a:pPr algn="ctr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b="1" i="1" dirty="0">
                <a:solidFill>
                  <a:srgbClr val="00B0F0"/>
                </a:solidFill>
                <a:cs typeface="Arial" panose="020B0604020202020204" pitchFamily="34" charset="0"/>
              </a:rPr>
              <a:t>Employer/HEI endorsement</a:t>
            </a:r>
          </a:p>
          <a:p>
            <a:pPr algn="ctr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b="1" i="1" dirty="0">
                <a:solidFill>
                  <a:srgbClr val="00B0F0"/>
                </a:solidFill>
                <a:cs typeface="Arial" panose="020B0604020202020204" pitchFamily="34" charset="0"/>
              </a:rPr>
              <a:t>Professional recognition</a:t>
            </a:r>
          </a:p>
          <a:p>
            <a:pPr algn="ctr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b="1" i="1" dirty="0">
                <a:solidFill>
                  <a:srgbClr val="00B0F0"/>
                </a:solidFill>
                <a:cs typeface="Arial" panose="020B0604020202020204" pitchFamily="34" charset="0"/>
              </a:rPr>
              <a:t>Grading</a:t>
            </a:r>
          </a:p>
          <a:p>
            <a:pPr algn="ctr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b="1" i="1" dirty="0">
                <a:solidFill>
                  <a:srgbClr val="00B0F0"/>
                </a:solidFill>
                <a:cs typeface="Arial" panose="020B0604020202020204" pitchFamily="34" charset="0"/>
              </a:rPr>
              <a:t>External assessment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674884" y="2557843"/>
            <a:ext cx="1071559" cy="668738"/>
            <a:chOff x="2484172" y="869915"/>
            <a:chExt cx="1071559" cy="668738"/>
          </a:xfrm>
        </p:grpSpPr>
        <p:sp>
          <p:nvSpPr>
            <p:cNvPr id="33" name="Rounded Rectangle 32"/>
            <p:cNvSpPr/>
            <p:nvPr/>
          </p:nvSpPr>
          <p:spPr>
            <a:xfrm>
              <a:off x="2484172" y="869915"/>
              <a:ext cx="1071559" cy="668738"/>
            </a:xfrm>
            <a:prstGeom prst="roundRect">
              <a:avLst>
                <a:gd name="adj" fmla="val 105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2504738" y="890481"/>
              <a:ext cx="1030427" cy="627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533400">
                <a:lnSpc>
                  <a:spcPct val="12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/>
                <a:t>Extended Project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76735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9785" y="1350488"/>
            <a:ext cx="7375525" cy="523220"/>
          </a:xfrm>
          <a:noFill/>
        </p:spPr>
        <p:txBody>
          <a:bodyPr>
            <a:spAutoFit/>
          </a:bodyPr>
          <a:lstStyle/>
          <a:p>
            <a:pPr lvl="1" indent="0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 what extent has the TechBac® </a:t>
            </a:r>
            <a:r>
              <a:rPr lang="en-GB" b="1" dirty="0" smtClean="0">
                <a:solidFill>
                  <a:srgbClr val="FF0000"/>
                </a:solidFill>
              </a:rPr>
              <a:t>impacted</a:t>
            </a:r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 learners’ knowledge, skills and attitude to learning?</a:t>
            </a:r>
          </a:p>
        </p:txBody>
      </p:sp>
      <p:sp>
        <p:nvSpPr>
          <p:cNvPr id="16387" name="Text Box 13"/>
          <p:cNvSpPr txBox="1">
            <a:spLocks noChangeArrowheads="1"/>
          </p:cNvSpPr>
          <p:nvPr/>
        </p:nvSpPr>
        <p:spPr bwMode="auto">
          <a:xfrm>
            <a:off x="619513" y="1282692"/>
            <a:ext cx="542925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4800" b="0" dirty="0">
                <a:solidFill>
                  <a:srgbClr val="FF990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6388" name="Text Box 14"/>
          <p:cNvSpPr txBox="1">
            <a:spLocks noChangeArrowheads="1"/>
          </p:cNvSpPr>
          <p:nvPr/>
        </p:nvSpPr>
        <p:spPr bwMode="auto">
          <a:xfrm>
            <a:off x="636860" y="2011363"/>
            <a:ext cx="542925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4800" b="0" dirty="0">
                <a:solidFill>
                  <a:srgbClr val="FF9900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6389" name="Text Box 15"/>
          <p:cNvSpPr txBox="1">
            <a:spLocks noChangeArrowheads="1"/>
          </p:cNvSpPr>
          <p:nvPr/>
        </p:nvSpPr>
        <p:spPr bwMode="auto">
          <a:xfrm>
            <a:off x="619512" y="2740033"/>
            <a:ext cx="542925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4800" b="0" dirty="0">
                <a:solidFill>
                  <a:srgbClr val="FF9900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6392" name="Rectangle 18"/>
          <p:cNvSpPr>
            <a:spLocks noGrp="1" noChangeArrowheads="1"/>
          </p:cNvSpPr>
          <p:nvPr>
            <p:ph type="title"/>
          </p:nvPr>
        </p:nvSpPr>
        <p:spPr>
          <a:xfrm>
            <a:off x="442913" y="474582"/>
            <a:ext cx="3758007" cy="34105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RESEARCH QUESTIONS</a:t>
            </a:r>
          </a:p>
        </p:txBody>
      </p:sp>
      <p:sp>
        <p:nvSpPr>
          <p:cNvPr id="16393" name="Rectangle 23"/>
          <p:cNvSpPr>
            <a:spLocks noChangeArrowheads="1"/>
          </p:cNvSpPr>
          <p:nvPr/>
        </p:nvSpPr>
        <p:spPr bwMode="auto">
          <a:xfrm>
            <a:off x="1179785" y="2049439"/>
            <a:ext cx="73755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3" indent="0">
              <a:spcBef>
                <a:spcPct val="50000"/>
              </a:spcBef>
              <a:spcAft>
                <a:spcPct val="20000"/>
              </a:spcAft>
              <a:buClrTx/>
              <a:buNone/>
            </a:pPr>
            <a:r>
              <a:rPr lang="en-GB" b="1" dirty="0" smtClean="0"/>
              <a:t>What </a:t>
            </a:r>
            <a:r>
              <a:rPr lang="en-GB" b="1" dirty="0"/>
              <a:t>are the </a:t>
            </a:r>
            <a:r>
              <a:rPr lang="en-GB" b="1" dirty="0">
                <a:solidFill>
                  <a:srgbClr val="FF0000"/>
                </a:solidFill>
              </a:rPr>
              <a:t>mediating &amp; moderating </a:t>
            </a:r>
            <a:r>
              <a:rPr lang="en-GB" b="1" dirty="0"/>
              <a:t>factors of doing and delivering TechBac® for stakeholders</a:t>
            </a:r>
            <a:r>
              <a:rPr lang="en-GB" b="1" dirty="0" smtClean="0"/>
              <a:t>?</a:t>
            </a:r>
            <a:endParaRPr lang="en-GB" b="1" dirty="0"/>
          </a:p>
        </p:txBody>
      </p:sp>
      <p:sp>
        <p:nvSpPr>
          <p:cNvPr id="16394" name="Rectangle 24"/>
          <p:cNvSpPr>
            <a:spLocks noChangeArrowheads="1"/>
          </p:cNvSpPr>
          <p:nvPr/>
        </p:nvSpPr>
        <p:spPr bwMode="auto">
          <a:xfrm>
            <a:off x="1179784" y="2807829"/>
            <a:ext cx="794191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3" indent="0">
              <a:spcBef>
                <a:spcPct val="50000"/>
              </a:spcBef>
              <a:spcAft>
                <a:spcPct val="20000"/>
              </a:spcAft>
              <a:buClrTx/>
              <a:buNone/>
            </a:pPr>
            <a:r>
              <a:rPr lang="en-GB" b="1" dirty="0" smtClean="0"/>
              <a:t>What </a:t>
            </a:r>
            <a:r>
              <a:rPr lang="en-GB" b="1" dirty="0"/>
              <a:t>could be done to further </a:t>
            </a:r>
            <a:r>
              <a:rPr lang="en-GB" b="1" dirty="0">
                <a:solidFill>
                  <a:srgbClr val="FF0000"/>
                </a:solidFill>
              </a:rPr>
              <a:t>improve</a:t>
            </a:r>
            <a:r>
              <a:rPr lang="en-GB" b="1" dirty="0"/>
              <a:t> their learning experience &amp; delivery</a:t>
            </a:r>
            <a:r>
              <a:rPr lang="en-GB" b="1" dirty="0" smtClean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587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87866"/>
            <a:ext cx="4360127" cy="312234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RESEARCH METHODOLOGY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616150"/>
            <a:ext cx="12009120" cy="52418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</a:t>
            </a:r>
            <a:r>
              <a:rPr lang="en-GB" b="1" dirty="0">
                <a:solidFill>
                  <a:srgbClr val="FF0000"/>
                </a:solidFill>
              </a:rPr>
              <a:t>sequential</a:t>
            </a:r>
            <a:r>
              <a:rPr lang="en-GB" dirty="0"/>
              <a:t> mixed method approach (Cameron, 2009</a:t>
            </a:r>
            <a:r>
              <a:rPr lang="en-GB" dirty="0" smtClean="0"/>
              <a:t>).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FF0000"/>
                </a:solidFill>
              </a:rPr>
              <a:t>Q</a:t>
            </a:r>
            <a:r>
              <a:rPr lang="en-GB" b="1" dirty="0" smtClean="0">
                <a:solidFill>
                  <a:srgbClr val="FF0000"/>
                </a:solidFill>
              </a:rPr>
              <a:t>ualitative</a:t>
            </a:r>
            <a:r>
              <a:rPr lang="en-GB" dirty="0" smtClean="0"/>
              <a:t> </a:t>
            </a:r>
            <a:r>
              <a:rPr lang="en-GB" dirty="0"/>
              <a:t>data </a:t>
            </a:r>
            <a:r>
              <a:rPr lang="en-GB" dirty="0" smtClean="0"/>
              <a:t>from three centres, with purposive sampling  (n=47) (Bryman, 2016):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 marL="971550" lvl="1" indent="-514350">
              <a:buAutoNum type="arabicParenR"/>
            </a:pPr>
            <a:r>
              <a:rPr lang="en-GB" b="1" dirty="0"/>
              <a:t>O</a:t>
            </a:r>
            <a:r>
              <a:rPr lang="en-GB" b="1" dirty="0" smtClean="0"/>
              <a:t>ne </a:t>
            </a:r>
            <a:r>
              <a:rPr lang="en-GB" b="1" dirty="0"/>
              <a:t>hour plus individual semi-structured </a:t>
            </a:r>
            <a:r>
              <a:rPr lang="en-GB" b="1" dirty="0" smtClean="0"/>
              <a:t>f-2-f </a:t>
            </a:r>
            <a:r>
              <a:rPr lang="en-GB" b="1" dirty="0" smtClean="0">
                <a:solidFill>
                  <a:srgbClr val="FF0000"/>
                </a:solidFill>
              </a:rPr>
              <a:t>tutor</a:t>
            </a:r>
            <a:r>
              <a:rPr lang="en-GB" b="1" dirty="0" smtClean="0"/>
              <a:t> interviews </a:t>
            </a:r>
            <a:r>
              <a:rPr lang="en-GB" b="1" dirty="0"/>
              <a:t>(n=9) </a:t>
            </a:r>
            <a:endParaRPr lang="en-GB" b="1" dirty="0" smtClean="0"/>
          </a:p>
          <a:p>
            <a:pPr marL="971550" lvl="1" indent="-514350">
              <a:buAutoNum type="arabicParenR"/>
            </a:pPr>
            <a:r>
              <a:rPr lang="en-GB" b="1" dirty="0" smtClean="0"/>
              <a:t>One </a:t>
            </a:r>
            <a:r>
              <a:rPr lang="en-GB" b="1" dirty="0"/>
              <a:t>hour-triad </a:t>
            </a:r>
            <a:r>
              <a:rPr lang="en-GB" b="1" dirty="0" smtClean="0"/>
              <a:t>semi-structured f-2-f </a:t>
            </a:r>
            <a:r>
              <a:rPr lang="en-GB" b="1" dirty="0" smtClean="0">
                <a:solidFill>
                  <a:srgbClr val="FF0000"/>
                </a:solidFill>
              </a:rPr>
              <a:t>learner</a:t>
            </a:r>
            <a:r>
              <a:rPr lang="en-GB" b="1" dirty="0" smtClean="0"/>
              <a:t> interviews (</a:t>
            </a:r>
            <a:r>
              <a:rPr lang="en-GB" b="1" dirty="0"/>
              <a:t>n=35</a:t>
            </a:r>
            <a:r>
              <a:rPr lang="en-GB" b="1" dirty="0" smtClean="0"/>
              <a:t>)</a:t>
            </a:r>
          </a:p>
          <a:p>
            <a:pPr marL="971550" lvl="1" indent="-514350">
              <a:buAutoNum type="arabicParenR"/>
            </a:pPr>
            <a:r>
              <a:rPr lang="en-GB" b="1" dirty="0" smtClean="0"/>
              <a:t>Forty </a:t>
            </a:r>
            <a:r>
              <a:rPr lang="en-GB" b="1" dirty="0"/>
              <a:t>five-minute telephone semi-structured </a:t>
            </a:r>
            <a:r>
              <a:rPr lang="en-GB" b="1" dirty="0" smtClean="0">
                <a:solidFill>
                  <a:srgbClr val="FF0000"/>
                </a:solidFill>
              </a:rPr>
              <a:t>employer</a:t>
            </a:r>
            <a:r>
              <a:rPr lang="en-GB" b="1" dirty="0" smtClean="0"/>
              <a:t> interviews (</a:t>
            </a:r>
            <a:r>
              <a:rPr lang="en-GB" b="1" dirty="0"/>
              <a:t>n=3</a:t>
            </a:r>
            <a:r>
              <a:rPr lang="en-GB" b="1" dirty="0" smtClean="0"/>
              <a:t>)</a:t>
            </a:r>
          </a:p>
          <a:p>
            <a:pPr marL="971550" lvl="1" indent="-514350">
              <a:buAutoNum type="arabicParenR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rgbClr val="FF0000"/>
                </a:solidFill>
              </a:rPr>
              <a:t>Quantitative</a:t>
            </a:r>
            <a:r>
              <a:rPr lang="en-GB" dirty="0" smtClean="0"/>
              <a:t> data: online </a:t>
            </a:r>
            <a:r>
              <a:rPr lang="en-GB" dirty="0"/>
              <a:t>learner (n=40) survey. Most of them were males (</a:t>
            </a:r>
            <a:r>
              <a:rPr lang="en-GB" dirty="0" smtClean="0"/>
              <a:t>n=35*) </a:t>
            </a:r>
            <a:r>
              <a:rPr lang="en-GB" dirty="0"/>
              <a:t>and the rest were females (n=4). Learners were either ˂16 years old (n=12), 16-18 years old (n=24) or ˃18 years old (n=3). </a:t>
            </a:r>
          </a:p>
          <a:p>
            <a:pPr marL="0" indent="0">
              <a:buNone/>
            </a:pPr>
            <a:endParaRPr lang="en-GB" i="1" dirty="0" smtClean="0"/>
          </a:p>
          <a:p>
            <a:pPr marL="971550" lvl="1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09297087"/>
              </p:ext>
            </p:extLst>
          </p:nvPr>
        </p:nvGraphicFramePr>
        <p:xfrm>
          <a:off x="0" y="0"/>
          <a:ext cx="12191999" cy="6857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4963"/>
                <a:gridCol w="2062264"/>
                <a:gridCol w="2295727"/>
                <a:gridCol w="1939045"/>
              </a:tblGrid>
              <a:tr h="18138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7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7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TECHBAC® ELEMENTS &amp;</a:t>
                      </a:r>
                      <a:r>
                        <a:rPr lang="en-GB" sz="17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PARITICIPATING COLLEGES</a:t>
                      </a:r>
                      <a:endParaRPr lang="en-GB" sz="17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GB" sz="17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7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</a:t>
                      </a:r>
                      <a:endParaRPr lang="en-GB" sz="17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NW COLLEGE </a:t>
                      </a:r>
                      <a:endParaRPr lang="en-GB" sz="17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 COLLEGE</a:t>
                      </a:r>
                      <a:endParaRPr lang="en-GB" sz="17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0277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Technical </a:t>
                      </a:r>
                      <a:r>
                        <a:rPr lang="en-GB" sz="17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 </a:t>
                      </a: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(mandatory)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2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qualification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470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placement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2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Online mentoring platform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836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SkillsZone (SZ)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86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G 310311">
  <a:themeElements>
    <a:clrScheme name="CG 31031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CG 310311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G 3103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1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G Corporate Presentation">
  <a:themeElements>
    <a:clrScheme name="CG Corporate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CG Corporate Presentation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G Corporate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G Corporate Presentation">
  <a:themeElements>
    <a:clrScheme name="CG Corporate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CG Corporate Presentation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G Corporate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City and Guilds PowerPoint Template</Template>
  <TotalTime>3350</TotalTime>
  <Words>2693</Words>
  <Application>Microsoft Office PowerPoint</Application>
  <PresentationFormat>Widescreen</PresentationFormat>
  <Paragraphs>398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25</vt:i4>
      </vt:variant>
    </vt:vector>
  </HeadingPairs>
  <TitlesOfParts>
    <vt:vector size="42" baseType="lpstr">
      <vt:lpstr>MS PGothic</vt:lpstr>
      <vt:lpstr>Arial</vt:lpstr>
      <vt:lpstr>Arial Black</vt:lpstr>
      <vt:lpstr>Arial Bold</vt:lpstr>
      <vt:lpstr>Calibri</vt:lpstr>
      <vt:lpstr>Congress Sans Std Bold</vt:lpstr>
      <vt:lpstr>Gotham Black</vt:lpstr>
      <vt:lpstr>Gotham Bold</vt:lpstr>
      <vt:lpstr>Gotham Ultra</vt:lpstr>
      <vt:lpstr>Times New Roman</vt:lpstr>
      <vt:lpstr>Wingdings</vt:lpstr>
      <vt:lpstr>ヒラギノ角ゴ ProN W6</vt:lpstr>
      <vt:lpstr>CG 310311</vt:lpstr>
      <vt:lpstr>2_Default Design</vt:lpstr>
      <vt:lpstr>1_Default Design</vt:lpstr>
      <vt:lpstr>CG Corporate Presentation</vt:lpstr>
      <vt:lpstr>1_CG Corporate Presentation</vt:lpstr>
      <vt:lpstr>PREPARING YOUNG PEOPLE FOR EMPLOYMENT AND FURTHER STUDY:  EMPLOYER ENGAGEMENT IN THE CITY &amp; GUILDS TECHBAC®  </vt:lpstr>
      <vt:lpstr>OVERVIEW</vt:lpstr>
      <vt:lpstr>INTRODUCTION</vt:lpstr>
      <vt:lpstr>EMPLOYER ENGAGEMENT: WHAT THEY VALUE/WANT IN YP</vt:lpstr>
      <vt:lpstr>EMPLOYER ENGAGEMENT: WHAT THEY VALUE/WANT IN YP</vt:lpstr>
      <vt:lpstr>EMPLOYER ENGAGEMENT: TECHBAC® DESIGN</vt:lpstr>
      <vt:lpstr>RESEARCH QUESTIONS</vt:lpstr>
      <vt:lpstr>RESEARCH METHODOLOGY</vt:lpstr>
      <vt:lpstr>PowerPoint Presentation</vt:lpstr>
      <vt:lpstr>RESEARCH METHODOLOGY (cont.) </vt:lpstr>
      <vt:lpstr>FINDINGS: RQ1-IMPACT ON KNOWLEDGE &amp; SKILLS </vt:lpstr>
      <vt:lpstr>PowerPoint Presentation</vt:lpstr>
      <vt:lpstr>FINDINGS: RQ1-IMPACT ON ATTITUDE TO LEARNING</vt:lpstr>
      <vt:lpstr>PowerPoint Presentation</vt:lpstr>
      <vt:lpstr>FINDINGS: RQ2-MEDIATING FACTORS</vt:lpstr>
      <vt:lpstr>FINDINGS: RQ2-MODERATING FACTORS </vt:lpstr>
      <vt:lpstr>FINDINGS: RQ3-SUGGESTIONS FOR IMPROVEMENT</vt:lpstr>
      <vt:lpstr>PowerPoint Presentation</vt:lpstr>
      <vt:lpstr>DISCUSSION</vt:lpstr>
      <vt:lpstr>RECOMMENDATIONS</vt:lpstr>
      <vt:lpstr>RESEARCH LIMITATIONS &amp; CONCLUSION</vt:lpstr>
      <vt:lpstr>NEXT STEPS/FUTURE RESEARCH</vt:lpstr>
      <vt:lpstr>REFERENCES</vt:lpstr>
      <vt:lpstr>PowerPoint Presentation</vt:lpstr>
      <vt:lpstr>PowerPoint Presentation</vt:lpstr>
    </vt:vector>
  </TitlesOfParts>
  <Company>City &amp; Guilds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Shuba Krishnan</dc:creator>
  <cp:lastModifiedBy>Rachael Mckeown</cp:lastModifiedBy>
  <cp:revision>312</cp:revision>
  <dcterms:created xsi:type="dcterms:W3CDTF">2016-02-04T12:00:46Z</dcterms:created>
  <dcterms:modified xsi:type="dcterms:W3CDTF">2016-07-05T08:35:43Z</dcterms:modified>
</cp:coreProperties>
</file>