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62" r:id="rId4"/>
    <p:sldId id="263" r:id="rId5"/>
    <p:sldId id="287" r:id="rId6"/>
    <p:sldId id="259" r:id="rId7"/>
    <p:sldId id="264" r:id="rId8"/>
    <p:sldId id="293" r:id="rId9"/>
    <p:sldId id="270" r:id="rId10"/>
    <p:sldId id="292" r:id="rId11"/>
    <p:sldId id="265" r:id="rId12"/>
    <p:sldId id="273" r:id="rId13"/>
    <p:sldId id="275" r:id="rId14"/>
    <p:sldId id="276" r:id="rId15"/>
    <p:sldId id="295" r:id="rId16"/>
    <p:sldId id="279" r:id="rId17"/>
    <p:sldId id="281" r:id="rId18"/>
    <p:sldId id="268"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bssvr01\Company\4.%20Research%20&amp;%20Policy\NHS%20Job%20shadowing%20Survey%202015\Big%20surveys\Teachers\Result%20of%20the%20Analysis\Comparing%20data%20EK%2006%2001%20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1"/>
              <c:layout>
                <c:manualLayout>
                  <c:x val="0"/>
                  <c:y val="-1.85676405499725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7948718673479454E-3"/>
                  <c:y val="-1.856764054997265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Very easy</c:v>
                </c:pt>
                <c:pt idx="1">
                  <c:v>Fairly easy </c:v>
                </c:pt>
                <c:pt idx="2">
                  <c:v>Neither easy nor difficult/ unsure</c:v>
                </c:pt>
                <c:pt idx="3">
                  <c:v>Fairly difficult</c:v>
                </c:pt>
                <c:pt idx="4">
                  <c:v>Very difficult </c:v>
                </c:pt>
              </c:strCache>
            </c:strRef>
          </c:cat>
          <c:val>
            <c:numRef>
              <c:f>Sheet1!$B$2:$B$6</c:f>
              <c:numCache>
                <c:formatCode>0.0%</c:formatCode>
                <c:ptCount val="5"/>
                <c:pt idx="0">
                  <c:v>4.0000000000000001E-3</c:v>
                </c:pt>
                <c:pt idx="1">
                  <c:v>2.8000000000000001E-2</c:v>
                </c:pt>
                <c:pt idx="2">
                  <c:v>7.8E-2</c:v>
                </c:pt>
                <c:pt idx="3">
                  <c:v>0.438</c:v>
                </c:pt>
                <c:pt idx="4">
                  <c:v>0.45100000000000001</c:v>
                </c:pt>
              </c:numCache>
            </c:numRef>
          </c:val>
        </c:ser>
        <c:dLbls>
          <c:dLblPos val="outEnd"/>
          <c:showLegendKey val="0"/>
          <c:showVal val="1"/>
          <c:showCatName val="0"/>
          <c:showSerName val="0"/>
          <c:showPercent val="0"/>
          <c:showBubbleSize val="0"/>
        </c:dLbls>
        <c:gapWidth val="355"/>
        <c:overlap val="-70"/>
        <c:axId val="182501848"/>
        <c:axId val="182502240"/>
      </c:barChart>
      <c:catAx>
        <c:axId val="18250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82502240"/>
        <c:crosses val="autoZero"/>
        <c:auto val="1"/>
        <c:lblAlgn val="ctr"/>
        <c:lblOffset val="100"/>
        <c:noMultiLvlLbl val="0"/>
      </c:catAx>
      <c:valAx>
        <c:axId val="18250224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501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1" i="0" u="none" strike="noStrike" kern="1200" baseline="0">
                <a:solidFill>
                  <a:schemeClr val="tx1">
                    <a:lumMod val="65000"/>
                    <a:lumOff val="35000"/>
                  </a:schemeClr>
                </a:solidFill>
                <a:latin typeface="+mn-lt"/>
                <a:ea typeface="+mn-ea"/>
                <a:cs typeface="+mn-cs"/>
              </a:defRPr>
            </a:pPr>
            <a:r>
              <a:rPr lang="en-GB" sz="1400" dirty="0" smtClean="0">
                <a:solidFill>
                  <a:schemeClr val="tx1"/>
                </a:solidFill>
              </a:rPr>
              <a:t>“not much” or “very limited” </a:t>
            </a:r>
          </a:p>
          <a:p>
            <a:pPr algn="l">
              <a:defRPr sz="1100"/>
            </a:pPr>
            <a:r>
              <a:rPr lang="en-GB" sz="1400" dirty="0" smtClean="0">
                <a:solidFill>
                  <a:schemeClr val="tx1"/>
                </a:solidFill>
              </a:rPr>
              <a:t>access </a:t>
            </a:r>
            <a:r>
              <a:rPr lang="en-GB" sz="1400" dirty="0">
                <a:solidFill>
                  <a:schemeClr val="tx1"/>
                </a:solidFill>
              </a:rPr>
              <a:t>to trusted </a:t>
            </a:r>
            <a:r>
              <a:rPr lang="en-GB" sz="1400" dirty="0" smtClean="0">
                <a:solidFill>
                  <a:schemeClr val="tx1"/>
                </a:solidFill>
              </a:rPr>
              <a:t>advice, </a:t>
            </a:r>
          </a:p>
          <a:p>
            <a:pPr algn="l">
              <a:defRPr sz="1100"/>
            </a:pPr>
            <a:r>
              <a:rPr lang="en-GB" sz="1400" dirty="0" smtClean="0">
                <a:solidFill>
                  <a:schemeClr val="tx1"/>
                </a:solidFill>
              </a:rPr>
              <a:t>by </a:t>
            </a:r>
            <a:r>
              <a:rPr lang="en-GB" sz="1400" dirty="0">
                <a:solidFill>
                  <a:schemeClr val="tx1"/>
                </a:solidFill>
              </a:rPr>
              <a:t>free school </a:t>
            </a:r>
            <a:r>
              <a:rPr lang="en-GB" sz="1400" dirty="0" smtClean="0">
                <a:solidFill>
                  <a:schemeClr val="tx1"/>
                </a:solidFill>
              </a:rPr>
              <a:t>meals</a:t>
            </a:r>
            <a:endParaRPr lang="en-GB" sz="1400" dirty="0">
              <a:solidFill>
                <a:schemeClr val="tx1"/>
              </a:solidFill>
            </a:endParaRPr>
          </a:p>
        </c:rich>
      </c:tx>
      <c:layout>
        <c:manualLayout>
          <c:xMode val="edge"/>
          <c:yMode val="edge"/>
          <c:x val="5.1091938053000039E-4"/>
          <c:y val="0"/>
        </c:manualLayout>
      </c:layout>
      <c:overlay val="0"/>
      <c:spPr>
        <a:noFill/>
        <a:ln>
          <a:noFill/>
        </a:ln>
        <a:effectLst/>
      </c:spPr>
      <c:txPr>
        <a:bodyPr rot="0" spcFirstLastPara="1" vertOverflow="ellipsis" vert="horz" wrap="square" anchor="ctr" anchorCtr="1"/>
        <a:lstStyle/>
        <a:p>
          <a:pPr algn="l">
            <a:defRPr sz="11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Not much-very limited</c:v>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FSM!$B$6:$F$6</c:f>
              <c:strCache>
                <c:ptCount val="5"/>
                <c:pt idx="0">
                  <c:v>Less than 5-10%</c:v>
                </c:pt>
                <c:pt idx="1">
                  <c:v>11-20%</c:v>
                </c:pt>
                <c:pt idx="2">
                  <c:v>21-30%</c:v>
                </c:pt>
                <c:pt idx="3">
                  <c:v>31-40%</c:v>
                </c:pt>
                <c:pt idx="4">
                  <c:v>41-more than 50%</c:v>
                </c:pt>
              </c:strCache>
            </c:strRef>
          </c:cat>
          <c:val>
            <c:numRef>
              <c:f>FSM!$B$8:$F$8</c:f>
              <c:numCache>
                <c:formatCode>0.00%</c:formatCode>
                <c:ptCount val="5"/>
                <c:pt idx="0">
                  <c:v>0.182</c:v>
                </c:pt>
                <c:pt idx="1">
                  <c:v>0.21899999999999997</c:v>
                </c:pt>
                <c:pt idx="2">
                  <c:v>0.41000000000000003</c:v>
                </c:pt>
                <c:pt idx="3">
                  <c:v>0.38800000000000001</c:v>
                </c:pt>
                <c:pt idx="4">
                  <c:v>0.55499999999999994</c:v>
                </c:pt>
              </c:numCache>
            </c:numRef>
          </c:val>
          <c:smooth val="0"/>
        </c:ser>
        <c:dLbls>
          <c:showLegendKey val="0"/>
          <c:showVal val="0"/>
          <c:showCatName val="0"/>
          <c:showSerName val="0"/>
          <c:showPercent val="0"/>
          <c:showBubbleSize val="0"/>
        </c:dLbls>
        <c:smooth val="0"/>
        <c:axId val="183432056"/>
        <c:axId val="183432448"/>
      </c:lineChart>
      <c:catAx>
        <c:axId val="183432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3432448"/>
        <c:crosses val="autoZero"/>
        <c:auto val="1"/>
        <c:lblAlgn val="ctr"/>
        <c:lblOffset val="100"/>
        <c:noMultiLvlLbl val="0"/>
      </c:catAx>
      <c:valAx>
        <c:axId val="18343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3432056"/>
        <c:crosses val="autoZero"/>
        <c:crossBetween val="between"/>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0E580-755C-4F7E-A34C-16649671BCB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B37B9E65-FAAE-47A6-B6CC-279F0FBB921F}">
      <dgm:prSet phldrT="[Text]"/>
      <dgm:spPr/>
      <dgm:t>
        <a:bodyPr/>
        <a:lstStyle/>
        <a:p>
          <a:r>
            <a:rPr lang="en-GB" dirty="0" smtClean="0"/>
            <a:t>school staff</a:t>
          </a:r>
          <a:endParaRPr lang="en-GB" dirty="0"/>
        </a:p>
      </dgm:t>
    </dgm:pt>
    <dgm:pt modelId="{BE0EF786-7727-402A-9F09-39CD8C32CB19}" type="parTrans" cxnId="{5FE1D38A-AE7A-41C0-BD2D-2BF4D6397AF7}">
      <dgm:prSet/>
      <dgm:spPr/>
      <dgm:t>
        <a:bodyPr/>
        <a:lstStyle/>
        <a:p>
          <a:endParaRPr lang="en-GB"/>
        </a:p>
      </dgm:t>
    </dgm:pt>
    <dgm:pt modelId="{99EDFCAE-B5A8-456F-8D8C-557F5D9A8BEA}" type="sibTrans" cxnId="{5FE1D38A-AE7A-41C0-BD2D-2BF4D6397AF7}">
      <dgm:prSet/>
      <dgm:spPr/>
      <dgm:t>
        <a:bodyPr/>
        <a:lstStyle/>
        <a:p>
          <a:endParaRPr lang="en-GB"/>
        </a:p>
      </dgm:t>
    </dgm:pt>
    <dgm:pt modelId="{B989FFD9-7FAB-42E8-8203-0AB855EDD815}">
      <dgm:prSet phldrT="[Text]"/>
      <dgm:spPr/>
      <dgm:t>
        <a:bodyPr/>
        <a:lstStyle/>
        <a:p>
          <a:r>
            <a:rPr lang="en-GB" dirty="0" smtClean="0"/>
            <a:t>NHS staff</a:t>
          </a:r>
          <a:endParaRPr lang="en-GB" dirty="0"/>
        </a:p>
      </dgm:t>
    </dgm:pt>
    <dgm:pt modelId="{64C7E4CD-69C7-4D54-B6E6-C48133129295}" type="parTrans" cxnId="{51FCFC35-6260-4D34-8918-6C88D561F139}">
      <dgm:prSet/>
      <dgm:spPr/>
      <dgm:t>
        <a:bodyPr/>
        <a:lstStyle/>
        <a:p>
          <a:endParaRPr lang="en-GB"/>
        </a:p>
      </dgm:t>
    </dgm:pt>
    <dgm:pt modelId="{D918BBFB-0E50-4854-9215-7145E8EFDAD8}" type="sibTrans" cxnId="{51FCFC35-6260-4D34-8918-6C88D561F139}">
      <dgm:prSet/>
      <dgm:spPr/>
      <dgm:t>
        <a:bodyPr/>
        <a:lstStyle/>
        <a:p>
          <a:endParaRPr lang="en-GB"/>
        </a:p>
      </dgm:t>
    </dgm:pt>
    <dgm:pt modelId="{8B037A6A-F11A-4699-9194-D2B02F305C13}">
      <dgm:prSet phldrT="[Text]"/>
      <dgm:spPr/>
      <dgm:t>
        <a:bodyPr/>
        <a:lstStyle/>
        <a:p>
          <a:r>
            <a:rPr lang="en-GB" dirty="0" smtClean="0"/>
            <a:t>medical students</a:t>
          </a:r>
          <a:endParaRPr lang="en-GB" dirty="0"/>
        </a:p>
      </dgm:t>
    </dgm:pt>
    <dgm:pt modelId="{0CF6F010-9DA2-4E7E-A95B-A21774C33173}" type="parTrans" cxnId="{A2EA1661-7F13-4F86-9D33-DD28B3820CD5}">
      <dgm:prSet/>
      <dgm:spPr/>
      <dgm:t>
        <a:bodyPr/>
        <a:lstStyle/>
        <a:p>
          <a:endParaRPr lang="en-GB"/>
        </a:p>
      </dgm:t>
    </dgm:pt>
    <dgm:pt modelId="{C1605DE5-A019-464E-A805-FA07658E8167}" type="sibTrans" cxnId="{A2EA1661-7F13-4F86-9D33-DD28B3820CD5}">
      <dgm:prSet/>
      <dgm:spPr/>
      <dgm:t>
        <a:bodyPr/>
        <a:lstStyle/>
        <a:p>
          <a:endParaRPr lang="en-GB"/>
        </a:p>
      </dgm:t>
    </dgm:pt>
    <dgm:pt modelId="{C0974870-B6D6-45D9-99D8-A067B7BC16C0}" type="pres">
      <dgm:prSet presAssocID="{A3D0E580-755C-4F7E-A34C-16649671BCB0}" presName="Name0" presStyleCnt="0">
        <dgm:presLayoutVars>
          <dgm:dir/>
          <dgm:resizeHandles val="exact"/>
        </dgm:presLayoutVars>
      </dgm:prSet>
      <dgm:spPr/>
      <dgm:t>
        <a:bodyPr/>
        <a:lstStyle/>
        <a:p>
          <a:endParaRPr lang="en-GB"/>
        </a:p>
      </dgm:t>
    </dgm:pt>
    <dgm:pt modelId="{75C2A6CC-9F4A-49F3-B64F-AEF776D539A4}" type="pres">
      <dgm:prSet presAssocID="{B37B9E65-FAAE-47A6-B6CC-279F0FBB921F}" presName="node" presStyleLbl="node1" presStyleIdx="0" presStyleCnt="3">
        <dgm:presLayoutVars>
          <dgm:bulletEnabled val="1"/>
        </dgm:presLayoutVars>
      </dgm:prSet>
      <dgm:spPr/>
      <dgm:t>
        <a:bodyPr/>
        <a:lstStyle/>
        <a:p>
          <a:endParaRPr lang="en-GB"/>
        </a:p>
      </dgm:t>
    </dgm:pt>
    <dgm:pt modelId="{43B0CB7F-233B-42C2-AC93-164E0DA08E23}" type="pres">
      <dgm:prSet presAssocID="{99EDFCAE-B5A8-456F-8D8C-557F5D9A8BEA}" presName="sibTrans" presStyleLbl="sibTrans2D1" presStyleIdx="0" presStyleCnt="3"/>
      <dgm:spPr/>
      <dgm:t>
        <a:bodyPr/>
        <a:lstStyle/>
        <a:p>
          <a:endParaRPr lang="en-GB"/>
        </a:p>
      </dgm:t>
    </dgm:pt>
    <dgm:pt modelId="{EE53C63E-87DB-4645-A746-C17F9726DE1B}" type="pres">
      <dgm:prSet presAssocID="{99EDFCAE-B5A8-456F-8D8C-557F5D9A8BEA}" presName="connectorText" presStyleLbl="sibTrans2D1" presStyleIdx="0" presStyleCnt="3"/>
      <dgm:spPr/>
      <dgm:t>
        <a:bodyPr/>
        <a:lstStyle/>
        <a:p>
          <a:endParaRPr lang="en-GB"/>
        </a:p>
      </dgm:t>
    </dgm:pt>
    <dgm:pt modelId="{1430E430-EB93-4C93-B78A-8658DC231EE8}" type="pres">
      <dgm:prSet presAssocID="{B989FFD9-7FAB-42E8-8203-0AB855EDD815}" presName="node" presStyleLbl="node1" presStyleIdx="1" presStyleCnt="3">
        <dgm:presLayoutVars>
          <dgm:bulletEnabled val="1"/>
        </dgm:presLayoutVars>
      </dgm:prSet>
      <dgm:spPr/>
      <dgm:t>
        <a:bodyPr/>
        <a:lstStyle/>
        <a:p>
          <a:endParaRPr lang="en-GB"/>
        </a:p>
      </dgm:t>
    </dgm:pt>
    <dgm:pt modelId="{D1054BFE-1A88-47CF-AD68-B9533376A5BD}" type="pres">
      <dgm:prSet presAssocID="{D918BBFB-0E50-4854-9215-7145E8EFDAD8}" presName="sibTrans" presStyleLbl="sibTrans2D1" presStyleIdx="1" presStyleCnt="3"/>
      <dgm:spPr/>
      <dgm:t>
        <a:bodyPr/>
        <a:lstStyle/>
        <a:p>
          <a:endParaRPr lang="en-GB"/>
        </a:p>
      </dgm:t>
    </dgm:pt>
    <dgm:pt modelId="{C82F04A8-E5EB-4C20-9289-EA4ED2DC095C}" type="pres">
      <dgm:prSet presAssocID="{D918BBFB-0E50-4854-9215-7145E8EFDAD8}" presName="connectorText" presStyleLbl="sibTrans2D1" presStyleIdx="1" presStyleCnt="3"/>
      <dgm:spPr/>
      <dgm:t>
        <a:bodyPr/>
        <a:lstStyle/>
        <a:p>
          <a:endParaRPr lang="en-GB"/>
        </a:p>
      </dgm:t>
    </dgm:pt>
    <dgm:pt modelId="{0F033E86-71F2-480E-A506-98C0E35473E5}" type="pres">
      <dgm:prSet presAssocID="{8B037A6A-F11A-4699-9194-D2B02F305C13}" presName="node" presStyleLbl="node1" presStyleIdx="2" presStyleCnt="3">
        <dgm:presLayoutVars>
          <dgm:bulletEnabled val="1"/>
        </dgm:presLayoutVars>
      </dgm:prSet>
      <dgm:spPr/>
      <dgm:t>
        <a:bodyPr/>
        <a:lstStyle/>
        <a:p>
          <a:endParaRPr lang="en-GB"/>
        </a:p>
      </dgm:t>
    </dgm:pt>
    <dgm:pt modelId="{AFF3F705-DE19-4E55-B067-A70F0EE4CEF0}" type="pres">
      <dgm:prSet presAssocID="{C1605DE5-A019-464E-A805-FA07658E8167}" presName="sibTrans" presStyleLbl="sibTrans2D1" presStyleIdx="2" presStyleCnt="3"/>
      <dgm:spPr/>
      <dgm:t>
        <a:bodyPr/>
        <a:lstStyle/>
        <a:p>
          <a:endParaRPr lang="en-GB"/>
        </a:p>
      </dgm:t>
    </dgm:pt>
    <dgm:pt modelId="{B9E56789-54C0-43AF-82DA-C25530995688}" type="pres">
      <dgm:prSet presAssocID="{C1605DE5-A019-464E-A805-FA07658E8167}" presName="connectorText" presStyleLbl="sibTrans2D1" presStyleIdx="2" presStyleCnt="3"/>
      <dgm:spPr/>
      <dgm:t>
        <a:bodyPr/>
        <a:lstStyle/>
        <a:p>
          <a:endParaRPr lang="en-GB"/>
        </a:p>
      </dgm:t>
    </dgm:pt>
  </dgm:ptLst>
  <dgm:cxnLst>
    <dgm:cxn modelId="{BEF4DC7F-0E0C-4589-A717-851B4ECC295B}" type="presOf" srcId="{8B037A6A-F11A-4699-9194-D2B02F305C13}" destId="{0F033E86-71F2-480E-A506-98C0E35473E5}" srcOrd="0" destOrd="0" presId="urn:microsoft.com/office/officeart/2005/8/layout/cycle7"/>
    <dgm:cxn modelId="{EFEA9CDE-4885-410D-9C20-5D99B3A4DB5C}" type="presOf" srcId="{99EDFCAE-B5A8-456F-8D8C-557F5D9A8BEA}" destId="{EE53C63E-87DB-4645-A746-C17F9726DE1B}" srcOrd="1" destOrd="0" presId="urn:microsoft.com/office/officeart/2005/8/layout/cycle7"/>
    <dgm:cxn modelId="{CB1F5F17-0E11-45A4-A30D-9E3DB2F0372A}" type="presOf" srcId="{D918BBFB-0E50-4854-9215-7145E8EFDAD8}" destId="{D1054BFE-1A88-47CF-AD68-B9533376A5BD}" srcOrd="0" destOrd="0" presId="urn:microsoft.com/office/officeart/2005/8/layout/cycle7"/>
    <dgm:cxn modelId="{3509A227-D713-44B8-94AD-71CA9B727ADD}" type="presOf" srcId="{A3D0E580-755C-4F7E-A34C-16649671BCB0}" destId="{C0974870-B6D6-45D9-99D8-A067B7BC16C0}" srcOrd="0" destOrd="0" presId="urn:microsoft.com/office/officeart/2005/8/layout/cycle7"/>
    <dgm:cxn modelId="{79348231-9CBB-4045-BFD2-DF758AB304E3}" type="presOf" srcId="{C1605DE5-A019-464E-A805-FA07658E8167}" destId="{AFF3F705-DE19-4E55-B067-A70F0EE4CEF0}" srcOrd="0" destOrd="0" presId="urn:microsoft.com/office/officeart/2005/8/layout/cycle7"/>
    <dgm:cxn modelId="{DBC840C5-B765-458C-88AE-DF2697CAFD46}" type="presOf" srcId="{B37B9E65-FAAE-47A6-B6CC-279F0FBB921F}" destId="{75C2A6CC-9F4A-49F3-B64F-AEF776D539A4}" srcOrd="0" destOrd="0" presId="urn:microsoft.com/office/officeart/2005/8/layout/cycle7"/>
    <dgm:cxn modelId="{86A615D9-3260-4F58-9F90-9E110CE022F5}" type="presOf" srcId="{99EDFCAE-B5A8-456F-8D8C-557F5D9A8BEA}" destId="{43B0CB7F-233B-42C2-AC93-164E0DA08E23}" srcOrd="0" destOrd="0" presId="urn:microsoft.com/office/officeart/2005/8/layout/cycle7"/>
    <dgm:cxn modelId="{02F59F9A-D863-4D8C-AF6B-72DB2120203A}" type="presOf" srcId="{D918BBFB-0E50-4854-9215-7145E8EFDAD8}" destId="{C82F04A8-E5EB-4C20-9289-EA4ED2DC095C}" srcOrd="1" destOrd="0" presId="urn:microsoft.com/office/officeart/2005/8/layout/cycle7"/>
    <dgm:cxn modelId="{D47A21E3-3D6E-4DAE-8501-CF6894531BDB}" type="presOf" srcId="{B989FFD9-7FAB-42E8-8203-0AB855EDD815}" destId="{1430E430-EB93-4C93-B78A-8658DC231EE8}" srcOrd="0" destOrd="0" presId="urn:microsoft.com/office/officeart/2005/8/layout/cycle7"/>
    <dgm:cxn modelId="{5FE1D38A-AE7A-41C0-BD2D-2BF4D6397AF7}" srcId="{A3D0E580-755C-4F7E-A34C-16649671BCB0}" destId="{B37B9E65-FAAE-47A6-B6CC-279F0FBB921F}" srcOrd="0" destOrd="0" parTransId="{BE0EF786-7727-402A-9F09-39CD8C32CB19}" sibTransId="{99EDFCAE-B5A8-456F-8D8C-557F5D9A8BEA}"/>
    <dgm:cxn modelId="{9DAF26C1-4345-46D1-ABB9-6F51CF1AD172}" type="presOf" srcId="{C1605DE5-A019-464E-A805-FA07658E8167}" destId="{B9E56789-54C0-43AF-82DA-C25530995688}" srcOrd="1" destOrd="0" presId="urn:microsoft.com/office/officeart/2005/8/layout/cycle7"/>
    <dgm:cxn modelId="{A2EA1661-7F13-4F86-9D33-DD28B3820CD5}" srcId="{A3D0E580-755C-4F7E-A34C-16649671BCB0}" destId="{8B037A6A-F11A-4699-9194-D2B02F305C13}" srcOrd="2" destOrd="0" parTransId="{0CF6F010-9DA2-4E7E-A95B-A21774C33173}" sibTransId="{C1605DE5-A019-464E-A805-FA07658E8167}"/>
    <dgm:cxn modelId="{51FCFC35-6260-4D34-8918-6C88D561F139}" srcId="{A3D0E580-755C-4F7E-A34C-16649671BCB0}" destId="{B989FFD9-7FAB-42E8-8203-0AB855EDD815}" srcOrd="1" destOrd="0" parTransId="{64C7E4CD-69C7-4D54-B6E6-C48133129295}" sibTransId="{D918BBFB-0E50-4854-9215-7145E8EFDAD8}"/>
    <dgm:cxn modelId="{4CAA0E09-9D79-44B3-BDF1-17D71B401285}" type="presParOf" srcId="{C0974870-B6D6-45D9-99D8-A067B7BC16C0}" destId="{75C2A6CC-9F4A-49F3-B64F-AEF776D539A4}" srcOrd="0" destOrd="0" presId="urn:microsoft.com/office/officeart/2005/8/layout/cycle7"/>
    <dgm:cxn modelId="{8049F7BA-0552-4857-9322-360AD30EB8DD}" type="presParOf" srcId="{C0974870-B6D6-45D9-99D8-A067B7BC16C0}" destId="{43B0CB7F-233B-42C2-AC93-164E0DA08E23}" srcOrd="1" destOrd="0" presId="urn:microsoft.com/office/officeart/2005/8/layout/cycle7"/>
    <dgm:cxn modelId="{9F4F85AF-48FD-415C-9EA1-C7A5AC255624}" type="presParOf" srcId="{43B0CB7F-233B-42C2-AC93-164E0DA08E23}" destId="{EE53C63E-87DB-4645-A746-C17F9726DE1B}" srcOrd="0" destOrd="0" presId="urn:microsoft.com/office/officeart/2005/8/layout/cycle7"/>
    <dgm:cxn modelId="{39F53B82-3BEC-4875-9922-D2AECD4C5C84}" type="presParOf" srcId="{C0974870-B6D6-45D9-99D8-A067B7BC16C0}" destId="{1430E430-EB93-4C93-B78A-8658DC231EE8}" srcOrd="2" destOrd="0" presId="urn:microsoft.com/office/officeart/2005/8/layout/cycle7"/>
    <dgm:cxn modelId="{FB062AE4-64AE-494E-A1EB-20E1E7066E65}" type="presParOf" srcId="{C0974870-B6D6-45D9-99D8-A067B7BC16C0}" destId="{D1054BFE-1A88-47CF-AD68-B9533376A5BD}" srcOrd="3" destOrd="0" presId="urn:microsoft.com/office/officeart/2005/8/layout/cycle7"/>
    <dgm:cxn modelId="{76138B6A-90C3-4F9B-9CBB-CACBCA398E9F}" type="presParOf" srcId="{D1054BFE-1A88-47CF-AD68-B9533376A5BD}" destId="{C82F04A8-E5EB-4C20-9289-EA4ED2DC095C}" srcOrd="0" destOrd="0" presId="urn:microsoft.com/office/officeart/2005/8/layout/cycle7"/>
    <dgm:cxn modelId="{FE6F07FC-D1FB-4CCE-99DB-83E0B82505E3}" type="presParOf" srcId="{C0974870-B6D6-45D9-99D8-A067B7BC16C0}" destId="{0F033E86-71F2-480E-A506-98C0E35473E5}" srcOrd="4" destOrd="0" presId="urn:microsoft.com/office/officeart/2005/8/layout/cycle7"/>
    <dgm:cxn modelId="{4304BB53-F93E-4219-919D-C49FFBD7817A}" type="presParOf" srcId="{C0974870-B6D6-45D9-99D8-A067B7BC16C0}" destId="{AFF3F705-DE19-4E55-B067-A70F0EE4CEF0}" srcOrd="5" destOrd="0" presId="urn:microsoft.com/office/officeart/2005/8/layout/cycle7"/>
    <dgm:cxn modelId="{6DB01BDD-258B-42BE-A2E5-FD7D9EEB66EC}" type="presParOf" srcId="{AFF3F705-DE19-4E55-B067-A70F0EE4CEF0}" destId="{B9E56789-54C0-43AF-82DA-C25530995688}"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0E580-755C-4F7E-A34C-16649671BCB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B37B9E65-FAAE-47A6-B6CC-279F0FBB921F}">
      <dgm:prSet phldrT="[Text]"/>
      <dgm:spPr/>
      <dgm:t>
        <a:bodyPr/>
        <a:lstStyle/>
        <a:p>
          <a:r>
            <a:rPr lang="en-GB" dirty="0" smtClean="0"/>
            <a:t>school staff</a:t>
          </a:r>
          <a:endParaRPr lang="en-GB" dirty="0"/>
        </a:p>
      </dgm:t>
    </dgm:pt>
    <dgm:pt modelId="{BE0EF786-7727-402A-9F09-39CD8C32CB19}" type="parTrans" cxnId="{5FE1D38A-AE7A-41C0-BD2D-2BF4D6397AF7}">
      <dgm:prSet/>
      <dgm:spPr/>
      <dgm:t>
        <a:bodyPr/>
        <a:lstStyle/>
        <a:p>
          <a:endParaRPr lang="en-GB"/>
        </a:p>
      </dgm:t>
    </dgm:pt>
    <dgm:pt modelId="{99EDFCAE-B5A8-456F-8D8C-557F5D9A8BEA}" type="sibTrans" cxnId="{5FE1D38A-AE7A-41C0-BD2D-2BF4D6397AF7}">
      <dgm:prSet/>
      <dgm:spPr/>
      <dgm:t>
        <a:bodyPr/>
        <a:lstStyle/>
        <a:p>
          <a:endParaRPr lang="en-GB"/>
        </a:p>
      </dgm:t>
    </dgm:pt>
    <dgm:pt modelId="{B989FFD9-7FAB-42E8-8203-0AB855EDD815}">
      <dgm:prSet phldrT="[Text]"/>
      <dgm:spPr/>
      <dgm:t>
        <a:bodyPr/>
        <a:lstStyle/>
        <a:p>
          <a:r>
            <a:rPr lang="en-GB" dirty="0" smtClean="0"/>
            <a:t>NHS staff</a:t>
          </a:r>
          <a:endParaRPr lang="en-GB" dirty="0"/>
        </a:p>
      </dgm:t>
    </dgm:pt>
    <dgm:pt modelId="{64C7E4CD-69C7-4D54-B6E6-C48133129295}" type="parTrans" cxnId="{51FCFC35-6260-4D34-8918-6C88D561F139}">
      <dgm:prSet/>
      <dgm:spPr/>
      <dgm:t>
        <a:bodyPr/>
        <a:lstStyle/>
        <a:p>
          <a:endParaRPr lang="en-GB"/>
        </a:p>
      </dgm:t>
    </dgm:pt>
    <dgm:pt modelId="{D918BBFB-0E50-4854-9215-7145E8EFDAD8}" type="sibTrans" cxnId="{51FCFC35-6260-4D34-8918-6C88D561F139}">
      <dgm:prSet/>
      <dgm:spPr/>
      <dgm:t>
        <a:bodyPr/>
        <a:lstStyle/>
        <a:p>
          <a:endParaRPr lang="en-GB"/>
        </a:p>
      </dgm:t>
    </dgm:pt>
    <dgm:pt modelId="{8B037A6A-F11A-4699-9194-D2B02F305C13}">
      <dgm:prSet phldrT="[Text]"/>
      <dgm:spPr/>
      <dgm:t>
        <a:bodyPr/>
        <a:lstStyle/>
        <a:p>
          <a:r>
            <a:rPr lang="en-GB" dirty="0" smtClean="0"/>
            <a:t>medical students</a:t>
          </a:r>
          <a:endParaRPr lang="en-GB" dirty="0"/>
        </a:p>
      </dgm:t>
    </dgm:pt>
    <dgm:pt modelId="{0CF6F010-9DA2-4E7E-A95B-A21774C33173}" type="parTrans" cxnId="{A2EA1661-7F13-4F86-9D33-DD28B3820CD5}">
      <dgm:prSet/>
      <dgm:spPr/>
      <dgm:t>
        <a:bodyPr/>
        <a:lstStyle/>
        <a:p>
          <a:endParaRPr lang="en-GB"/>
        </a:p>
      </dgm:t>
    </dgm:pt>
    <dgm:pt modelId="{C1605DE5-A019-464E-A805-FA07658E8167}" type="sibTrans" cxnId="{A2EA1661-7F13-4F86-9D33-DD28B3820CD5}">
      <dgm:prSet/>
      <dgm:spPr/>
      <dgm:t>
        <a:bodyPr/>
        <a:lstStyle/>
        <a:p>
          <a:endParaRPr lang="en-GB"/>
        </a:p>
      </dgm:t>
    </dgm:pt>
    <dgm:pt modelId="{C0974870-B6D6-45D9-99D8-A067B7BC16C0}" type="pres">
      <dgm:prSet presAssocID="{A3D0E580-755C-4F7E-A34C-16649671BCB0}" presName="Name0" presStyleCnt="0">
        <dgm:presLayoutVars>
          <dgm:dir/>
          <dgm:resizeHandles val="exact"/>
        </dgm:presLayoutVars>
      </dgm:prSet>
      <dgm:spPr/>
      <dgm:t>
        <a:bodyPr/>
        <a:lstStyle/>
        <a:p>
          <a:endParaRPr lang="en-GB"/>
        </a:p>
      </dgm:t>
    </dgm:pt>
    <dgm:pt modelId="{75C2A6CC-9F4A-49F3-B64F-AEF776D539A4}" type="pres">
      <dgm:prSet presAssocID="{B37B9E65-FAAE-47A6-B6CC-279F0FBB921F}" presName="node" presStyleLbl="node1" presStyleIdx="0" presStyleCnt="3">
        <dgm:presLayoutVars>
          <dgm:bulletEnabled val="1"/>
        </dgm:presLayoutVars>
      </dgm:prSet>
      <dgm:spPr/>
      <dgm:t>
        <a:bodyPr/>
        <a:lstStyle/>
        <a:p>
          <a:endParaRPr lang="en-GB"/>
        </a:p>
      </dgm:t>
    </dgm:pt>
    <dgm:pt modelId="{43B0CB7F-233B-42C2-AC93-164E0DA08E23}" type="pres">
      <dgm:prSet presAssocID="{99EDFCAE-B5A8-456F-8D8C-557F5D9A8BEA}" presName="sibTrans" presStyleLbl="sibTrans2D1" presStyleIdx="0" presStyleCnt="3"/>
      <dgm:spPr/>
      <dgm:t>
        <a:bodyPr/>
        <a:lstStyle/>
        <a:p>
          <a:endParaRPr lang="en-GB"/>
        </a:p>
      </dgm:t>
    </dgm:pt>
    <dgm:pt modelId="{EE53C63E-87DB-4645-A746-C17F9726DE1B}" type="pres">
      <dgm:prSet presAssocID="{99EDFCAE-B5A8-456F-8D8C-557F5D9A8BEA}" presName="connectorText" presStyleLbl="sibTrans2D1" presStyleIdx="0" presStyleCnt="3"/>
      <dgm:spPr/>
      <dgm:t>
        <a:bodyPr/>
        <a:lstStyle/>
        <a:p>
          <a:endParaRPr lang="en-GB"/>
        </a:p>
      </dgm:t>
    </dgm:pt>
    <dgm:pt modelId="{1430E430-EB93-4C93-B78A-8658DC231EE8}" type="pres">
      <dgm:prSet presAssocID="{B989FFD9-7FAB-42E8-8203-0AB855EDD815}" presName="node" presStyleLbl="node1" presStyleIdx="1" presStyleCnt="3">
        <dgm:presLayoutVars>
          <dgm:bulletEnabled val="1"/>
        </dgm:presLayoutVars>
      </dgm:prSet>
      <dgm:spPr/>
      <dgm:t>
        <a:bodyPr/>
        <a:lstStyle/>
        <a:p>
          <a:endParaRPr lang="en-GB"/>
        </a:p>
      </dgm:t>
    </dgm:pt>
    <dgm:pt modelId="{D1054BFE-1A88-47CF-AD68-B9533376A5BD}" type="pres">
      <dgm:prSet presAssocID="{D918BBFB-0E50-4854-9215-7145E8EFDAD8}" presName="sibTrans" presStyleLbl="sibTrans2D1" presStyleIdx="1" presStyleCnt="3"/>
      <dgm:spPr/>
      <dgm:t>
        <a:bodyPr/>
        <a:lstStyle/>
        <a:p>
          <a:endParaRPr lang="en-GB"/>
        </a:p>
      </dgm:t>
    </dgm:pt>
    <dgm:pt modelId="{C82F04A8-E5EB-4C20-9289-EA4ED2DC095C}" type="pres">
      <dgm:prSet presAssocID="{D918BBFB-0E50-4854-9215-7145E8EFDAD8}" presName="connectorText" presStyleLbl="sibTrans2D1" presStyleIdx="1" presStyleCnt="3"/>
      <dgm:spPr/>
      <dgm:t>
        <a:bodyPr/>
        <a:lstStyle/>
        <a:p>
          <a:endParaRPr lang="en-GB"/>
        </a:p>
      </dgm:t>
    </dgm:pt>
    <dgm:pt modelId="{0F033E86-71F2-480E-A506-98C0E35473E5}" type="pres">
      <dgm:prSet presAssocID="{8B037A6A-F11A-4699-9194-D2B02F305C13}" presName="node" presStyleLbl="node1" presStyleIdx="2" presStyleCnt="3">
        <dgm:presLayoutVars>
          <dgm:bulletEnabled val="1"/>
        </dgm:presLayoutVars>
      </dgm:prSet>
      <dgm:spPr/>
      <dgm:t>
        <a:bodyPr/>
        <a:lstStyle/>
        <a:p>
          <a:endParaRPr lang="en-GB"/>
        </a:p>
      </dgm:t>
    </dgm:pt>
    <dgm:pt modelId="{AFF3F705-DE19-4E55-B067-A70F0EE4CEF0}" type="pres">
      <dgm:prSet presAssocID="{C1605DE5-A019-464E-A805-FA07658E8167}" presName="sibTrans" presStyleLbl="sibTrans2D1" presStyleIdx="2" presStyleCnt="3"/>
      <dgm:spPr/>
      <dgm:t>
        <a:bodyPr/>
        <a:lstStyle/>
        <a:p>
          <a:endParaRPr lang="en-GB"/>
        </a:p>
      </dgm:t>
    </dgm:pt>
    <dgm:pt modelId="{B9E56789-54C0-43AF-82DA-C25530995688}" type="pres">
      <dgm:prSet presAssocID="{C1605DE5-A019-464E-A805-FA07658E8167}" presName="connectorText" presStyleLbl="sibTrans2D1" presStyleIdx="2" presStyleCnt="3"/>
      <dgm:spPr/>
      <dgm:t>
        <a:bodyPr/>
        <a:lstStyle/>
        <a:p>
          <a:endParaRPr lang="en-GB"/>
        </a:p>
      </dgm:t>
    </dgm:pt>
  </dgm:ptLst>
  <dgm:cxnLst>
    <dgm:cxn modelId="{669BB24F-E042-42B2-9E69-EEAD00C6F932}" type="presOf" srcId="{B989FFD9-7FAB-42E8-8203-0AB855EDD815}" destId="{1430E430-EB93-4C93-B78A-8658DC231EE8}" srcOrd="0" destOrd="0" presId="urn:microsoft.com/office/officeart/2005/8/layout/cycle7"/>
    <dgm:cxn modelId="{C53638BB-4D99-4948-B6A5-6C0AA0834A1B}" type="presOf" srcId="{C1605DE5-A019-464E-A805-FA07658E8167}" destId="{AFF3F705-DE19-4E55-B067-A70F0EE4CEF0}" srcOrd="0" destOrd="0" presId="urn:microsoft.com/office/officeart/2005/8/layout/cycle7"/>
    <dgm:cxn modelId="{865740DF-87F9-47DA-BDE9-7DBDB0FAE8A0}" type="presOf" srcId="{D918BBFB-0E50-4854-9215-7145E8EFDAD8}" destId="{C82F04A8-E5EB-4C20-9289-EA4ED2DC095C}" srcOrd="1" destOrd="0" presId="urn:microsoft.com/office/officeart/2005/8/layout/cycle7"/>
    <dgm:cxn modelId="{3572EC4B-6EBC-4403-9BBE-F679D1BB463F}" type="presOf" srcId="{D918BBFB-0E50-4854-9215-7145E8EFDAD8}" destId="{D1054BFE-1A88-47CF-AD68-B9533376A5BD}" srcOrd="0" destOrd="0" presId="urn:microsoft.com/office/officeart/2005/8/layout/cycle7"/>
    <dgm:cxn modelId="{4BD0E523-EFA5-4FF9-9E97-A5C1E951D73D}" type="presOf" srcId="{99EDFCAE-B5A8-456F-8D8C-557F5D9A8BEA}" destId="{43B0CB7F-233B-42C2-AC93-164E0DA08E23}" srcOrd="0" destOrd="0" presId="urn:microsoft.com/office/officeart/2005/8/layout/cycle7"/>
    <dgm:cxn modelId="{71E60E53-EEE9-445D-87B9-84B6F9F11030}" type="presOf" srcId="{A3D0E580-755C-4F7E-A34C-16649671BCB0}" destId="{C0974870-B6D6-45D9-99D8-A067B7BC16C0}" srcOrd="0" destOrd="0" presId="urn:microsoft.com/office/officeart/2005/8/layout/cycle7"/>
    <dgm:cxn modelId="{5FE1D38A-AE7A-41C0-BD2D-2BF4D6397AF7}" srcId="{A3D0E580-755C-4F7E-A34C-16649671BCB0}" destId="{B37B9E65-FAAE-47A6-B6CC-279F0FBB921F}" srcOrd="0" destOrd="0" parTransId="{BE0EF786-7727-402A-9F09-39CD8C32CB19}" sibTransId="{99EDFCAE-B5A8-456F-8D8C-557F5D9A8BEA}"/>
    <dgm:cxn modelId="{4E002B8D-82FD-4D1E-BE5A-31ACB5E33A64}" type="presOf" srcId="{99EDFCAE-B5A8-456F-8D8C-557F5D9A8BEA}" destId="{EE53C63E-87DB-4645-A746-C17F9726DE1B}" srcOrd="1" destOrd="0" presId="urn:microsoft.com/office/officeart/2005/8/layout/cycle7"/>
    <dgm:cxn modelId="{4A3224F0-62A8-4F4B-BEBB-02779793EEF3}" type="presOf" srcId="{B37B9E65-FAAE-47A6-B6CC-279F0FBB921F}" destId="{75C2A6CC-9F4A-49F3-B64F-AEF776D539A4}" srcOrd="0" destOrd="0" presId="urn:microsoft.com/office/officeart/2005/8/layout/cycle7"/>
    <dgm:cxn modelId="{92F44B4B-F3D4-4130-84E4-67EBF8A95FDB}" type="presOf" srcId="{8B037A6A-F11A-4699-9194-D2B02F305C13}" destId="{0F033E86-71F2-480E-A506-98C0E35473E5}" srcOrd="0" destOrd="0" presId="urn:microsoft.com/office/officeart/2005/8/layout/cycle7"/>
    <dgm:cxn modelId="{A2EA1661-7F13-4F86-9D33-DD28B3820CD5}" srcId="{A3D0E580-755C-4F7E-A34C-16649671BCB0}" destId="{8B037A6A-F11A-4699-9194-D2B02F305C13}" srcOrd="2" destOrd="0" parTransId="{0CF6F010-9DA2-4E7E-A95B-A21774C33173}" sibTransId="{C1605DE5-A019-464E-A805-FA07658E8167}"/>
    <dgm:cxn modelId="{51FCFC35-6260-4D34-8918-6C88D561F139}" srcId="{A3D0E580-755C-4F7E-A34C-16649671BCB0}" destId="{B989FFD9-7FAB-42E8-8203-0AB855EDD815}" srcOrd="1" destOrd="0" parTransId="{64C7E4CD-69C7-4D54-B6E6-C48133129295}" sibTransId="{D918BBFB-0E50-4854-9215-7145E8EFDAD8}"/>
    <dgm:cxn modelId="{821121AF-5573-4DD0-AFB2-561D2397AF8F}" type="presOf" srcId="{C1605DE5-A019-464E-A805-FA07658E8167}" destId="{B9E56789-54C0-43AF-82DA-C25530995688}" srcOrd="1" destOrd="0" presId="urn:microsoft.com/office/officeart/2005/8/layout/cycle7"/>
    <dgm:cxn modelId="{8541EE0E-32D4-4918-9056-81026114FB27}" type="presParOf" srcId="{C0974870-B6D6-45D9-99D8-A067B7BC16C0}" destId="{75C2A6CC-9F4A-49F3-B64F-AEF776D539A4}" srcOrd="0" destOrd="0" presId="urn:microsoft.com/office/officeart/2005/8/layout/cycle7"/>
    <dgm:cxn modelId="{AB7339D6-5D59-4FEE-B2BD-8ED699CFA0B6}" type="presParOf" srcId="{C0974870-B6D6-45D9-99D8-A067B7BC16C0}" destId="{43B0CB7F-233B-42C2-AC93-164E0DA08E23}" srcOrd="1" destOrd="0" presId="urn:microsoft.com/office/officeart/2005/8/layout/cycle7"/>
    <dgm:cxn modelId="{C259721D-6093-4BF5-868F-8FDC91C315F6}" type="presParOf" srcId="{43B0CB7F-233B-42C2-AC93-164E0DA08E23}" destId="{EE53C63E-87DB-4645-A746-C17F9726DE1B}" srcOrd="0" destOrd="0" presId="urn:microsoft.com/office/officeart/2005/8/layout/cycle7"/>
    <dgm:cxn modelId="{F8645706-4C43-4ED7-B3E7-66B203D10C6F}" type="presParOf" srcId="{C0974870-B6D6-45D9-99D8-A067B7BC16C0}" destId="{1430E430-EB93-4C93-B78A-8658DC231EE8}" srcOrd="2" destOrd="0" presId="urn:microsoft.com/office/officeart/2005/8/layout/cycle7"/>
    <dgm:cxn modelId="{7BD73B7A-CFB4-42B8-9669-C75D632719E0}" type="presParOf" srcId="{C0974870-B6D6-45D9-99D8-A067B7BC16C0}" destId="{D1054BFE-1A88-47CF-AD68-B9533376A5BD}" srcOrd="3" destOrd="0" presId="urn:microsoft.com/office/officeart/2005/8/layout/cycle7"/>
    <dgm:cxn modelId="{C31419FF-0D2B-4B0F-B88E-C22CB39E4588}" type="presParOf" srcId="{D1054BFE-1A88-47CF-AD68-B9533376A5BD}" destId="{C82F04A8-E5EB-4C20-9289-EA4ED2DC095C}" srcOrd="0" destOrd="0" presId="urn:microsoft.com/office/officeart/2005/8/layout/cycle7"/>
    <dgm:cxn modelId="{11DAB246-2F39-4AFA-81B1-71C64F306A28}" type="presParOf" srcId="{C0974870-B6D6-45D9-99D8-A067B7BC16C0}" destId="{0F033E86-71F2-480E-A506-98C0E35473E5}" srcOrd="4" destOrd="0" presId="urn:microsoft.com/office/officeart/2005/8/layout/cycle7"/>
    <dgm:cxn modelId="{987F1735-105A-4EBB-9935-90E48CB75F75}" type="presParOf" srcId="{C0974870-B6D6-45D9-99D8-A067B7BC16C0}" destId="{AFF3F705-DE19-4E55-B067-A70F0EE4CEF0}" srcOrd="5" destOrd="0" presId="urn:microsoft.com/office/officeart/2005/8/layout/cycle7"/>
    <dgm:cxn modelId="{5C82E3F2-EA37-4165-AA5A-E596A463466D}" type="presParOf" srcId="{AFF3F705-DE19-4E55-B067-A70F0EE4CEF0}" destId="{B9E56789-54C0-43AF-82DA-C25530995688}"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3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65237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25265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59258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74033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90449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340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2291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78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687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952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632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945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224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235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442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763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86B75A-687E-405C-8A0B-8D00578BA2C3}" type="datetimeFigureOut">
              <a:rPr lang="en-US" smtClean="0"/>
              <a:pPr/>
              <a:t>7/18/2016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47212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0.png"/><Relationship Id="rId5" Type="http://schemas.openxmlformats.org/officeDocument/2006/relationships/diagramData" Target="../diagrams/data2.xml"/><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706" y="654424"/>
            <a:ext cx="8641976" cy="5585011"/>
          </a:xfrm>
        </p:spPr>
        <p:txBody>
          <a:bodyPr>
            <a:normAutofit/>
          </a:bodyPr>
          <a:lstStyle/>
          <a:p>
            <a:pPr algn="ctr"/>
            <a:r>
              <a:rPr lang="en-GB" sz="2800" b="1" dirty="0" smtClean="0"/>
              <a:t>How </a:t>
            </a:r>
            <a:r>
              <a:rPr lang="en-GB" sz="2800" b="1" dirty="0"/>
              <a:t>access to the </a:t>
            </a:r>
            <a:r>
              <a:rPr lang="en-GB" sz="2800" b="1" dirty="0" smtClean="0"/>
              <a:t>medical </a:t>
            </a:r>
            <a:r>
              <a:rPr lang="en-GB" sz="2800" b="1" dirty="0"/>
              <a:t>profession is conceptualised by key </a:t>
            </a:r>
            <a:r>
              <a:rPr lang="en-GB" sz="2800" b="1" dirty="0" smtClean="0"/>
              <a:t>stakeholders </a:t>
            </a:r>
            <a:br>
              <a:rPr lang="en-GB" sz="2800" b="1" dirty="0" smtClean="0"/>
            </a:br>
            <a:r>
              <a:rPr lang="en-GB" sz="2800" b="1" dirty="0"/>
              <a:t/>
            </a:r>
            <a:br>
              <a:rPr lang="en-GB" sz="2800" b="1" dirty="0"/>
            </a:br>
            <a:r>
              <a:rPr lang="en-GB" sz="2800" b="1" dirty="0" smtClean="0"/>
              <a:t>Evidence </a:t>
            </a:r>
            <a:r>
              <a:rPr lang="en-GB" sz="2800" b="1" dirty="0"/>
              <a:t>from a case study of NHS ‘work tasters</a:t>
            </a:r>
            <a:r>
              <a:rPr lang="en-GB" sz="2800" b="1" dirty="0" smtClean="0"/>
              <a:t>’</a:t>
            </a:r>
            <a:br>
              <a:rPr lang="en-GB" sz="2800" b="1" dirty="0" smtClean="0"/>
            </a:br>
            <a:r>
              <a:rPr lang="en-GB" sz="2800" b="1" dirty="0"/>
              <a:t/>
            </a:r>
            <a:br>
              <a:rPr lang="en-GB" sz="2800" b="1" dirty="0"/>
            </a:br>
            <a:r>
              <a:rPr lang="en-GB" sz="2800" dirty="0" smtClean="0"/>
              <a:t/>
            </a:r>
            <a:br>
              <a:rPr lang="en-GB" sz="2800" dirty="0" smtClean="0"/>
            </a:br>
            <a:r>
              <a:rPr lang="en-GB" sz="2800" dirty="0"/>
              <a:t/>
            </a:r>
            <a:br>
              <a:rPr lang="en-GB" sz="2800" dirty="0"/>
            </a:br>
            <a:r>
              <a:rPr lang="en-GB" sz="2000" dirty="0" smtClean="0"/>
              <a:t>Dr </a:t>
            </a:r>
            <a:r>
              <a:rPr lang="en-GB" sz="2000" dirty="0"/>
              <a:t>S</a:t>
            </a:r>
            <a:r>
              <a:rPr lang="en-GB" sz="2000" dirty="0" smtClean="0"/>
              <a:t>teven Jones, </a:t>
            </a:r>
            <a:r>
              <a:rPr lang="en-GB" sz="2000" dirty="0"/>
              <a:t>University of Manchester</a:t>
            </a:r>
            <a:br>
              <a:rPr lang="en-GB" sz="2000" dirty="0"/>
            </a:br>
            <a:r>
              <a:rPr lang="en-GB" sz="2000" dirty="0" smtClean="0"/>
              <a:t>Dr Anthony </a:t>
            </a:r>
            <a:r>
              <a:rPr lang="en-GB" sz="2000" dirty="0"/>
              <a:t>Mann, Education and Employment</a:t>
            </a:r>
            <a:br>
              <a:rPr lang="en-GB" sz="2000" dirty="0"/>
            </a:br>
            <a:r>
              <a:rPr lang="en-GB" sz="2000" dirty="0" smtClean="0"/>
              <a:t>Dr </a:t>
            </a:r>
            <a:r>
              <a:rPr lang="en-GB" sz="2000" dirty="0" err="1" smtClean="0"/>
              <a:t>Elnaz</a:t>
            </a:r>
            <a:r>
              <a:rPr lang="en-GB" sz="2000" dirty="0" smtClean="0"/>
              <a:t> </a:t>
            </a:r>
            <a:r>
              <a:rPr lang="en-GB" sz="2000" dirty="0" err="1"/>
              <a:t>Kashef</a:t>
            </a:r>
            <a:r>
              <a:rPr lang="en-GB" sz="2000" dirty="0"/>
              <a:t>, Education and Employment</a:t>
            </a:r>
            <a:br>
              <a:rPr lang="en-GB" sz="2000" dirty="0"/>
            </a:br>
            <a:r>
              <a:rPr lang="en-GB" sz="2000" dirty="0" smtClean="0"/>
              <a:t>Ms Rachael </a:t>
            </a:r>
            <a:r>
              <a:rPr lang="en-GB" sz="2000" dirty="0"/>
              <a:t>McKeown, Education and </a:t>
            </a:r>
            <a:r>
              <a:rPr lang="en-GB" sz="2000" dirty="0" smtClean="0"/>
              <a:t>Employment</a:t>
            </a:r>
            <a:r>
              <a:rPr lang="en-GB" sz="2800" dirty="0" smtClean="0"/>
              <a:t/>
            </a:r>
            <a:br>
              <a:rPr lang="en-GB" sz="2800" dirty="0" smtClean="0"/>
            </a:b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764" y="3554912"/>
            <a:ext cx="2139742" cy="10102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764" y="4716008"/>
            <a:ext cx="2139742" cy="842400"/>
          </a:xfrm>
          <a:prstGeom prst="rect">
            <a:avLst/>
          </a:prstGeom>
        </p:spPr>
      </p:pic>
      <p:pic>
        <p:nvPicPr>
          <p:cNvPr id="6" name="Picture 5"/>
          <p:cNvPicPr>
            <a:picLocks noChangeAspect="1"/>
          </p:cNvPicPr>
          <p:nvPr/>
        </p:nvPicPr>
        <p:blipFill>
          <a:blip r:embed="rId4"/>
          <a:stretch>
            <a:fillRect/>
          </a:stretch>
        </p:blipFill>
        <p:spPr>
          <a:xfrm>
            <a:off x="9396766" y="2512470"/>
            <a:ext cx="2139742" cy="891559"/>
          </a:xfrm>
          <a:prstGeom prst="rect">
            <a:avLst/>
          </a:prstGeom>
        </p:spPr>
      </p:pic>
      <p:pic>
        <p:nvPicPr>
          <p:cNvPr id="7" name="Picture 6" descr="C:\Users\amann\AppData\Local\Microsoft\Windows\Temporary Internet Files\Content.Outlook\L5T7OIME\HEE Logo_2015.jpg"/>
          <p:cNvPicPr/>
          <p:nvPr/>
        </p:nvPicPr>
        <p:blipFill>
          <a:blip r:embed="rId5">
            <a:extLst>
              <a:ext uri="{28A0092B-C50C-407E-A947-70E740481C1C}">
                <a14:useLocalDpi xmlns:a14="http://schemas.microsoft.com/office/drawing/2010/main" val="0"/>
              </a:ext>
            </a:extLst>
          </a:blip>
          <a:srcRect/>
          <a:stretch>
            <a:fillRect/>
          </a:stretch>
        </p:blipFill>
        <p:spPr bwMode="auto">
          <a:xfrm>
            <a:off x="9434762" y="5709291"/>
            <a:ext cx="2101746" cy="390074"/>
          </a:xfrm>
          <a:prstGeom prst="rect">
            <a:avLst/>
          </a:prstGeom>
          <a:noFill/>
          <a:ln>
            <a:noFill/>
          </a:ln>
        </p:spPr>
      </p:pic>
    </p:spTree>
    <p:extLst>
      <p:ext uri="{BB962C8B-B14F-4D97-AF65-F5344CB8AC3E}">
        <p14:creationId xmlns:p14="http://schemas.microsoft.com/office/powerpoint/2010/main" val="1130454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b="1" dirty="0" smtClean="0"/>
              <a:t>Social Capital for some … </a:t>
            </a:r>
            <a:r>
              <a:rPr lang="en-GB" b="1" dirty="0" smtClean="0">
                <a:solidFill>
                  <a:srgbClr val="7030A0"/>
                </a:solidFill>
              </a:rPr>
              <a:t>but serendipity for others</a:t>
            </a:r>
            <a:r>
              <a:rPr lang="en-GB" b="1" dirty="0" smtClean="0"/>
              <a:t/>
            </a:r>
            <a:br>
              <a:rPr lang="en-GB" b="1" dirty="0" smtClean="0"/>
            </a:b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473336" y="2551607"/>
            <a:ext cx="11187953" cy="3416300"/>
          </a:xfrm>
        </p:spPr>
        <p:txBody>
          <a:bodyPr>
            <a:normAutofit fontScale="92500"/>
          </a:bodyPr>
          <a:lstStyle/>
          <a:p>
            <a:pPr marL="0" indent="0">
              <a:buNone/>
            </a:pPr>
            <a:r>
              <a:rPr lang="en-GB" sz="2400" dirty="0" smtClean="0"/>
              <a:t>“The children who manage to get work experience with doctors seem to be 95% from private schools with </a:t>
            </a:r>
            <a:r>
              <a:rPr lang="en-GB" sz="2400" b="1" dirty="0" smtClean="0"/>
              <a:t>a parent or parent’s friend </a:t>
            </a:r>
            <a:r>
              <a:rPr lang="en-GB" sz="2400" dirty="0" smtClean="0"/>
              <a:t>who is a doctor” </a:t>
            </a:r>
          </a:p>
          <a:p>
            <a:pPr marL="0" indent="0" algn="r">
              <a:buNone/>
            </a:pPr>
            <a:r>
              <a:rPr lang="en-GB" sz="2400" dirty="0" smtClean="0"/>
              <a:t>(NHS staff member)</a:t>
            </a:r>
          </a:p>
          <a:p>
            <a:pPr marL="0" indent="0">
              <a:buNone/>
            </a:pPr>
            <a:endParaRPr lang="en-GB" sz="2400" dirty="0" smtClean="0"/>
          </a:p>
          <a:p>
            <a:pPr marL="0" indent="0">
              <a:buNone/>
            </a:pPr>
            <a:r>
              <a:rPr lang="en-GB" sz="2400" dirty="0" smtClean="0"/>
              <a:t>“It's more that I found it easier I think to apply to medical school because </a:t>
            </a:r>
            <a:r>
              <a:rPr lang="en-GB" sz="2400" b="1" dirty="0" smtClean="0"/>
              <a:t>my dad </a:t>
            </a:r>
            <a:r>
              <a:rPr lang="en-GB" sz="2400" dirty="0" smtClean="0"/>
              <a:t>is a doctor so I know what kind of things I need to say on my personal statement because he read through it several times.”</a:t>
            </a:r>
          </a:p>
          <a:p>
            <a:pPr marL="0" indent="0" algn="r">
              <a:buNone/>
            </a:pPr>
            <a:r>
              <a:rPr lang="en-GB" sz="2400" dirty="0" smtClean="0"/>
              <a:t>(Medical Student)</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8141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Social Capital for some … </a:t>
            </a:r>
            <a:r>
              <a:rPr lang="en-GB" b="1" dirty="0"/>
              <a:t>but serendipity for others</a:t>
            </a:r>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197224" y="2360905"/>
            <a:ext cx="11645152" cy="4052048"/>
          </a:xfrm>
        </p:spPr>
        <p:txBody>
          <a:bodyPr>
            <a:normAutofit lnSpcReduction="10000"/>
          </a:bodyPr>
          <a:lstStyle/>
          <a:p>
            <a:pPr marL="0" indent="0">
              <a:buNone/>
            </a:pPr>
            <a:r>
              <a:rPr lang="en-GB" dirty="0"/>
              <a:t>“I was lucky that </a:t>
            </a:r>
            <a:r>
              <a:rPr lang="en-GB" b="1" dirty="0">
                <a:solidFill>
                  <a:schemeClr val="tx1"/>
                </a:solidFill>
              </a:rPr>
              <a:t>my aunt </a:t>
            </a:r>
            <a:r>
              <a:rPr lang="en-GB" dirty="0"/>
              <a:t>was a radiographer who arranged for me to spend time with other radiographers, a physiotherapist and an occupational therapist so that I could show some experience of the NHS. I’m embarrassed to say that my expectations </a:t>
            </a:r>
            <a:r>
              <a:rPr lang="en-GB" dirty="0" smtClean="0"/>
              <a:t>came </a:t>
            </a:r>
            <a:r>
              <a:rPr lang="en-GB" dirty="0"/>
              <a:t>from episodes of </a:t>
            </a:r>
            <a:r>
              <a:rPr lang="en-GB" i="1" dirty="0"/>
              <a:t>Casualty</a:t>
            </a:r>
            <a:r>
              <a:rPr lang="en-GB" dirty="0"/>
              <a:t>.” </a:t>
            </a:r>
          </a:p>
          <a:p>
            <a:pPr marL="0" indent="0" algn="r">
              <a:buNone/>
            </a:pPr>
            <a:r>
              <a:rPr lang="en-GB" dirty="0"/>
              <a:t>(NHS staff member)</a:t>
            </a:r>
          </a:p>
          <a:p>
            <a:pPr marL="0" indent="0">
              <a:buNone/>
            </a:pPr>
            <a:endParaRPr lang="en-GB" dirty="0" smtClean="0"/>
          </a:p>
          <a:p>
            <a:pPr marL="0" indent="0">
              <a:buNone/>
            </a:pPr>
            <a:r>
              <a:rPr lang="en-GB" dirty="0" smtClean="0"/>
              <a:t>“</a:t>
            </a:r>
            <a:r>
              <a:rPr lang="en-GB" dirty="0"/>
              <a:t>Probably the most helpful was job shadowing in radiography, which I found quite fun. [It was] arranged through </a:t>
            </a:r>
            <a:r>
              <a:rPr lang="en-GB" b="1" dirty="0">
                <a:solidFill>
                  <a:schemeClr val="tx1"/>
                </a:solidFill>
              </a:rPr>
              <a:t>my Grandma's friend's daughter</a:t>
            </a:r>
            <a:r>
              <a:rPr lang="en-GB" dirty="0"/>
              <a:t>.” </a:t>
            </a:r>
          </a:p>
          <a:p>
            <a:pPr marL="0" indent="0" algn="r">
              <a:buNone/>
            </a:pPr>
            <a:r>
              <a:rPr lang="en-GB" dirty="0"/>
              <a:t>(Medical Student)</a:t>
            </a:r>
          </a:p>
          <a:p>
            <a:pPr marL="0" indent="0">
              <a:buNone/>
            </a:pPr>
            <a:endParaRPr lang="en-GB" dirty="0" smtClean="0"/>
          </a:p>
          <a:p>
            <a:pPr marL="0" indent="0">
              <a:buNone/>
            </a:pPr>
            <a:r>
              <a:rPr lang="en-GB" dirty="0" smtClean="0"/>
              <a:t>“</a:t>
            </a:r>
            <a:r>
              <a:rPr lang="en-GB" b="1" dirty="0" smtClean="0">
                <a:solidFill>
                  <a:schemeClr val="tx1"/>
                </a:solidFill>
              </a:rPr>
              <a:t>My brother’s </a:t>
            </a:r>
            <a:r>
              <a:rPr lang="en-GB" b="1" dirty="0">
                <a:solidFill>
                  <a:schemeClr val="tx1"/>
                </a:solidFill>
              </a:rPr>
              <a:t>football team mate's dad </a:t>
            </a:r>
            <a:r>
              <a:rPr lang="en-GB" dirty="0"/>
              <a:t>was a pathologist at the local hospital. He let me shadow him for the morning </a:t>
            </a:r>
            <a:r>
              <a:rPr lang="en-GB" dirty="0" smtClean="0"/>
              <a:t>and </a:t>
            </a:r>
            <a:r>
              <a:rPr lang="en-GB" dirty="0"/>
              <a:t>took me round all the labs, the mortuary and talked to me about the career </a:t>
            </a:r>
            <a:r>
              <a:rPr lang="en-GB" dirty="0" smtClean="0"/>
              <a:t>path.”</a:t>
            </a:r>
            <a:endParaRPr lang="en-GB" dirty="0"/>
          </a:p>
          <a:p>
            <a:pPr marL="0" indent="0" algn="r">
              <a:buNone/>
            </a:pPr>
            <a:r>
              <a:rPr lang="en-GB" dirty="0" smtClean="0"/>
              <a:t>(Medical Student)</a:t>
            </a:r>
          </a:p>
          <a:p>
            <a:pPr marL="0" indent="0">
              <a:buNone/>
            </a:pPr>
            <a:endParaRPr lang="en-GB" dirty="0" smtClean="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84792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Role of schools</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528918" y="2339788"/>
            <a:ext cx="11116235" cy="3989294"/>
          </a:xfrm>
        </p:spPr>
        <p:txBody>
          <a:bodyPr>
            <a:normAutofit/>
          </a:bodyPr>
          <a:lstStyle/>
          <a:p>
            <a:pPr marL="0" indent="0">
              <a:buNone/>
            </a:pPr>
            <a:endParaRPr lang="en-GB" dirty="0" smtClean="0"/>
          </a:p>
          <a:p>
            <a:pPr marL="0" indent="0">
              <a:buNone/>
            </a:pPr>
            <a:r>
              <a:rPr lang="en-GB" dirty="0" smtClean="0"/>
              <a:t>“I’d </a:t>
            </a:r>
            <a:r>
              <a:rPr lang="en-GB" dirty="0"/>
              <a:t>say my secondary school was probably my biggest </a:t>
            </a:r>
            <a:r>
              <a:rPr lang="en-GB" dirty="0" smtClean="0"/>
              <a:t>burden. They </a:t>
            </a:r>
            <a:r>
              <a:rPr lang="en-GB" dirty="0"/>
              <a:t>had a lack of insight and resources to provide </a:t>
            </a:r>
            <a:r>
              <a:rPr lang="en-GB" dirty="0" smtClean="0"/>
              <a:t>support </a:t>
            </a:r>
            <a:r>
              <a:rPr lang="en-GB" dirty="0"/>
              <a:t>that more privileged schools have.” </a:t>
            </a:r>
            <a:endParaRPr lang="en-GB" dirty="0" smtClean="0"/>
          </a:p>
          <a:p>
            <a:pPr marL="0" indent="0" algn="r">
              <a:buNone/>
            </a:pPr>
            <a:r>
              <a:rPr lang="en-GB" dirty="0" smtClean="0"/>
              <a:t>(Medical Student)</a:t>
            </a:r>
          </a:p>
          <a:p>
            <a:pPr marL="0" indent="0" algn="r">
              <a:buNone/>
            </a:pPr>
            <a:endParaRPr lang="en-GB" dirty="0" smtClean="0"/>
          </a:p>
          <a:p>
            <a:pPr marL="0" indent="0">
              <a:buNone/>
            </a:pPr>
            <a:r>
              <a:rPr lang="en-GB" dirty="0" smtClean="0"/>
              <a:t>“Work </a:t>
            </a:r>
            <a:r>
              <a:rPr lang="en-GB" dirty="0"/>
              <a:t>placements in any medical/health related field is almost impossible to get. </a:t>
            </a:r>
            <a:r>
              <a:rPr lang="en-GB" dirty="0" smtClean="0"/>
              <a:t>Students </a:t>
            </a:r>
            <a:r>
              <a:rPr lang="en-GB" dirty="0"/>
              <a:t>are up against hundreds of other students and often what happens is students with parents who are in that field or know people get the placements. Our children's parents don't know anyone. </a:t>
            </a:r>
            <a:r>
              <a:rPr lang="en-GB" dirty="0" smtClean="0"/>
              <a:t>So, </a:t>
            </a:r>
            <a:r>
              <a:rPr lang="en-GB" dirty="0"/>
              <a:t>huge </a:t>
            </a:r>
            <a:r>
              <a:rPr lang="en-GB" dirty="0" smtClean="0"/>
              <a:t>barriers.” </a:t>
            </a:r>
          </a:p>
          <a:p>
            <a:pPr marL="0" indent="0" algn="r">
              <a:buNone/>
            </a:pPr>
            <a:r>
              <a:rPr lang="en-GB" dirty="0" smtClean="0"/>
              <a:t>(School Staff)</a:t>
            </a:r>
          </a:p>
          <a:p>
            <a:endParaRPr lang="en-GB" dirty="0"/>
          </a:p>
        </p:txBody>
      </p:sp>
    </p:spTree>
    <p:extLst>
      <p:ext uri="{BB962C8B-B14F-4D97-AF65-F5344CB8AC3E}">
        <p14:creationId xmlns:p14="http://schemas.microsoft.com/office/powerpoint/2010/main" val="238687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934185"/>
            <a:ext cx="8984128" cy="706964"/>
          </a:xfrm>
        </p:spPr>
        <p:txBody>
          <a:bodyPr/>
          <a:lstStyle/>
          <a:p>
            <a:r>
              <a:rPr lang="en-GB" sz="2400" b="1" dirty="0" smtClean="0">
                <a:solidFill>
                  <a:schemeClr val="tx1"/>
                </a:solidFill>
              </a:rPr>
              <a:t/>
            </a:r>
            <a:br>
              <a:rPr lang="en-GB" sz="2400" b="1"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
            </a:r>
            <a:br>
              <a:rPr lang="en-GB" sz="2400" b="1" dirty="0" smtClean="0">
                <a:solidFill>
                  <a:schemeClr val="tx1"/>
                </a:solidFill>
              </a:rPr>
            </a:br>
            <a:r>
              <a:rPr lang="en-GB" sz="2400" b="1" dirty="0" smtClean="0">
                <a:solidFill>
                  <a:srgbClr val="FF0000"/>
                </a:solidFill>
              </a:rPr>
              <a:t>Medical Students: </a:t>
            </a:r>
            <a:r>
              <a:rPr lang="en-GB" sz="2400" b="1" dirty="0" smtClean="0">
                <a:solidFill>
                  <a:schemeClr val="bg1"/>
                </a:solidFill>
              </a:rPr>
              <a:t>“When </a:t>
            </a:r>
            <a:r>
              <a:rPr lang="en-GB" sz="2400" b="1" dirty="0">
                <a:solidFill>
                  <a:schemeClr val="bg1"/>
                </a:solidFill>
              </a:rPr>
              <a:t>considering your own career aspirations, did you know anyone (friend or family) who worked in the NHS and was able to offer you trusted and useful advice?” </a:t>
            </a:r>
            <a:r>
              <a:rPr lang="en-GB" sz="2400" b="1" dirty="0" smtClean="0">
                <a:solidFill>
                  <a:schemeClr val="bg1"/>
                </a:solidFill>
              </a:rPr>
              <a:t>(N= 835)</a:t>
            </a:r>
            <a:r>
              <a:rPr lang="en-GB" b="1" dirty="0"/>
              <a:t/>
            </a:r>
            <a:br>
              <a:rPr lang="en-GB" b="1" dirty="0"/>
            </a:br>
            <a:r>
              <a:rPr lang="en-GB" b="1" dirty="0"/>
              <a:t/>
            </a:r>
            <a:br>
              <a:rPr lang="en-GB" b="1" dirty="0"/>
            </a:b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2250853421"/>
              </p:ext>
            </p:extLst>
          </p:nvPr>
        </p:nvGraphicFramePr>
        <p:xfrm>
          <a:off x="537881" y="2524666"/>
          <a:ext cx="11035554" cy="3492771"/>
        </p:xfrm>
        <a:graphic>
          <a:graphicData uri="http://schemas.openxmlformats.org/drawingml/2006/table">
            <a:tbl>
              <a:tblPr firstRow="1" bandRow="1"/>
              <a:tblGrid>
                <a:gridCol w="2758165"/>
                <a:gridCol w="2758165"/>
                <a:gridCol w="2759612"/>
                <a:gridCol w="2759612"/>
              </a:tblGrid>
              <a:tr h="706921">
                <a:tc>
                  <a:txBody>
                    <a:bodyPr/>
                    <a:lstStyle/>
                    <a:p>
                      <a:pPr marL="0" marR="0">
                        <a:lnSpc>
                          <a:spcPct val="125000"/>
                        </a:lnSpc>
                        <a:spcBef>
                          <a:spcPts val="0"/>
                        </a:spcBef>
                        <a:spcAft>
                          <a:spcPts val="0"/>
                        </a:spcAft>
                        <a:tabLst>
                          <a:tab pos="1028700" algn="l"/>
                        </a:tabLst>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Non-Selective </a:t>
                      </a:r>
                    </a:p>
                    <a:p>
                      <a:pPr marL="0" marR="0" algn="ctr">
                        <a:lnSpc>
                          <a:spcPct val="125000"/>
                        </a:lnSpc>
                        <a:spcBef>
                          <a:spcPts val="0"/>
                        </a:spcBef>
                        <a:spcAft>
                          <a:spcPts val="0"/>
                        </a:spcAft>
                        <a:tabLst>
                          <a:tab pos="10287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State Schools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Selective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25000"/>
                        </a:lnSpc>
                        <a:spcBef>
                          <a:spcPts val="0"/>
                        </a:spcBef>
                        <a:spcAft>
                          <a:spcPts val="0"/>
                        </a:spcAft>
                        <a:tabLst>
                          <a:tab pos="10287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State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Schools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Independent </a:t>
                      </a:r>
                    </a:p>
                    <a:p>
                      <a:pPr marL="0" marR="0" algn="ctr">
                        <a:lnSpc>
                          <a:spcPct val="125000"/>
                        </a:lnSpc>
                        <a:spcBef>
                          <a:spcPts val="0"/>
                        </a:spcBef>
                        <a:spcAft>
                          <a:spcPts val="0"/>
                        </a:spcAft>
                        <a:tabLst>
                          <a:tab pos="10287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Schools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44771">
                <a:tc>
                  <a:txBody>
                    <a:bodyPr/>
                    <a:lstStyle/>
                    <a:p>
                      <a:pPr marL="0" marR="0">
                        <a:lnSpc>
                          <a:spcPct val="125000"/>
                        </a:lnSpc>
                        <a:spcBef>
                          <a:spcPts val="0"/>
                        </a:spcBef>
                        <a:spcAft>
                          <a:spcPts val="0"/>
                        </a:spcAft>
                        <a:tabLst>
                          <a:tab pos="10287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Yes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tabLst>
                          <a:tab pos="1028700" algn="l"/>
                        </a:tabLs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one person)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25.0%</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24.3%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22.2%</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06921">
                <a:tc>
                  <a:txBody>
                    <a:bodyPr/>
                    <a:lstStyle/>
                    <a:p>
                      <a:pPr marL="0" marR="0">
                        <a:lnSpc>
                          <a:spcPct val="125000"/>
                        </a:lnSpc>
                        <a:spcBef>
                          <a:spcPts val="0"/>
                        </a:spcBef>
                        <a:spcAft>
                          <a:spcPts val="0"/>
                        </a:spcAft>
                        <a:tabLst>
                          <a:tab pos="1028700" algn="l"/>
                        </a:tabLs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Yes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tabLst>
                          <a:tab pos="1028700" algn="l"/>
                        </a:tabLst>
                      </a:pP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more than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one</a:t>
                      </a:r>
                      <a:r>
                        <a:rPr lang="en-US" sz="2000" baseline="0" dirty="0" smtClean="0">
                          <a:effectLst/>
                          <a:latin typeface="Calibri" panose="020F0502020204030204" pitchFamily="34" charset="0"/>
                          <a:ea typeface="Times New Roman" panose="02020603050405020304" pitchFamily="18" charset="0"/>
                          <a:cs typeface="Times New Roman" panose="02020603050405020304" pitchFamily="18" charset="0"/>
                        </a:rPr>
                        <a:t> p</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erson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25.8%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30.9%</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43.3%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44771">
                <a:tc>
                  <a:txBody>
                    <a:bodyPr/>
                    <a:lstStyle/>
                    <a:p>
                      <a:pPr marL="0" marR="0">
                        <a:lnSpc>
                          <a:spcPct val="125000"/>
                        </a:lnSpc>
                        <a:spcBef>
                          <a:spcPts val="0"/>
                        </a:spcBef>
                        <a:spcAft>
                          <a:spcPts val="0"/>
                        </a:spcAft>
                        <a:tabLst>
                          <a:tab pos="1028700" algn="l"/>
                        </a:tabLs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No </a:t>
                      </a:r>
                    </a:p>
                    <a:p>
                      <a:pPr marL="0" marR="0">
                        <a:lnSpc>
                          <a:spcPct val="125000"/>
                        </a:lnSpc>
                        <a:spcBef>
                          <a:spcPts val="0"/>
                        </a:spcBef>
                        <a:spcAft>
                          <a:spcPts val="0"/>
                        </a:spcAft>
                        <a:tabLst>
                          <a:tab pos="1028700" algn="l"/>
                        </a:tabLst>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49.2%</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44.9%</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34.5%</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44771">
                <a:tc>
                  <a:txBody>
                    <a:bodyPr/>
                    <a:lstStyle/>
                    <a:p>
                      <a:pPr marL="0" marR="0">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Total </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496</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a:effectLst/>
                          <a:latin typeface="Calibri" panose="020F0502020204030204" pitchFamily="34" charset="0"/>
                          <a:ea typeface="Times New Roman" panose="02020603050405020304" pitchFamily="18" charset="0"/>
                          <a:cs typeface="Times New Roman" panose="02020603050405020304" pitchFamily="18" charset="0"/>
                        </a:rPr>
                        <a:t>136</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25000"/>
                        </a:lnSpc>
                        <a:spcBef>
                          <a:spcPts val="0"/>
                        </a:spcBef>
                        <a:spcAft>
                          <a:spcPts val="0"/>
                        </a:spcAft>
                        <a:tabLst>
                          <a:tab pos="10287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203</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35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Teacher perceptions of pupil access to sources of trusted and useful </a:t>
            </a:r>
            <a:r>
              <a:rPr lang="en-GB" sz="2400" b="1" dirty="0" smtClean="0"/>
              <a:t>advice</a:t>
            </a:r>
            <a:endParaRPr lang="en-GB" sz="2400"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3330951640"/>
              </p:ext>
            </p:extLst>
          </p:nvPr>
        </p:nvGraphicFramePr>
        <p:xfrm>
          <a:off x="1430767" y="2259414"/>
          <a:ext cx="9367427" cy="381906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231703" y="5967907"/>
            <a:ext cx="5602551" cy="307777"/>
          </a:xfrm>
          <a:prstGeom prst="rect">
            <a:avLst/>
          </a:prstGeom>
          <a:noFill/>
        </p:spPr>
        <p:txBody>
          <a:bodyPr wrap="square" rtlCol="0">
            <a:spAutoFit/>
          </a:bodyPr>
          <a:lstStyle/>
          <a:p>
            <a:r>
              <a:rPr lang="en-GB" sz="1400" b="1" dirty="0" smtClean="0"/>
              <a:t>% of school’s pupils claiming free school meals</a:t>
            </a:r>
            <a:endParaRPr lang="en-GB" sz="1400" b="1" dirty="0"/>
          </a:p>
        </p:txBody>
      </p:sp>
    </p:spTree>
    <p:extLst>
      <p:ext uri="{BB962C8B-B14F-4D97-AF65-F5344CB8AC3E}">
        <p14:creationId xmlns:p14="http://schemas.microsoft.com/office/powerpoint/2010/main" val="10153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950627"/>
            <a:ext cx="8844323" cy="706964"/>
          </a:xfrm>
        </p:spPr>
        <p:txBody>
          <a:bodyPr/>
          <a:lstStyle/>
          <a:p>
            <a:r>
              <a:rPr lang="en-GB" sz="3200" b="1" dirty="0"/>
              <a:t>Work Tasters pilot: 1-3 days, 1-3 pupils aged 16+ shadowing 2+ NHS professionals</a:t>
            </a:r>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12" name="Content Placeholder 2"/>
          <p:cNvSpPr>
            <a:spLocks noGrp="1"/>
          </p:cNvSpPr>
          <p:nvPr>
            <p:ph idx="1"/>
          </p:nvPr>
        </p:nvSpPr>
        <p:spPr>
          <a:xfrm>
            <a:off x="403412" y="2492188"/>
            <a:ext cx="11600329" cy="4536141"/>
          </a:xfrm>
        </p:spPr>
        <p:txBody>
          <a:bodyPr/>
          <a:lstStyle/>
          <a:p>
            <a:pPr marL="0" indent="0">
              <a:buNone/>
            </a:pPr>
            <a:r>
              <a:rPr lang="en-GB" sz="2000" b="1" dirty="0" smtClean="0"/>
              <a:t>18 pupils from disadvantaged schools take part in 11 pilot Work Tasters</a:t>
            </a:r>
            <a:r>
              <a:rPr lang="en-GB" sz="2000" b="1" dirty="0"/>
              <a:t> </a:t>
            </a:r>
            <a:r>
              <a:rPr lang="en-GB" sz="2000" b="1" dirty="0" smtClean="0"/>
              <a:t>(2015):</a:t>
            </a:r>
          </a:p>
          <a:p>
            <a:pPr marL="0" indent="0">
              <a:buNone/>
            </a:pPr>
            <a:endParaRPr lang="en-GB" sz="900" b="1" dirty="0" smtClean="0"/>
          </a:p>
          <a:p>
            <a:r>
              <a:rPr lang="en-GB" sz="2000" b="1" dirty="0" smtClean="0"/>
              <a:t>Demand</a:t>
            </a:r>
            <a:r>
              <a:rPr lang="en-GB" sz="2000" dirty="0" smtClean="0"/>
              <a:t>:  considerable demand for new and better access to NHS workplace experiences from schools and Medical Students;</a:t>
            </a:r>
          </a:p>
          <a:p>
            <a:endParaRPr lang="en-GB" sz="900" dirty="0" smtClean="0"/>
          </a:p>
          <a:p>
            <a:r>
              <a:rPr lang="en-GB" sz="2000" b="1" dirty="0" smtClean="0"/>
              <a:t>Value:  </a:t>
            </a:r>
            <a:r>
              <a:rPr lang="en-GB" sz="2000" dirty="0" smtClean="0"/>
              <a:t>overwhelmingly felt to be useful in HE applications and career decision-making; more helpful on average than traditional work experience;</a:t>
            </a:r>
          </a:p>
          <a:p>
            <a:endParaRPr lang="en-GB" sz="900" dirty="0" smtClean="0"/>
          </a:p>
          <a:p>
            <a:r>
              <a:rPr lang="en-GB" sz="2000" b="1" dirty="0" smtClean="0"/>
              <a:t>Delivery: </a:t>
            </a:r>
            <a:r>
              <a:rPr lang="en-GB" sz="2000" dirty="0" smtClean="0"/>
              <a:t>strongly valued as an alternative to reliance on family networks; broad support for online self-matching between schools and NHS professionals. </a:t>
            </a:r>
          </a:p>
          <a:p>
            <a:pPr marL="0" indent="0">
              <a:buNone/>
            </a:pPr>
            <a:endParaRPr lang="en-GB" b="1" dirty="0"/>
          </a:p>
        </p:txBody>
      </p:sp>
    </p:spTree>
    <p:extLst>
      <p:ext uri="{BB962C8B-B14F-4D97-AF65-F5344CB8AC3E}">
        <p14:creationId xmlns:p14="http://schemas.microsoft.com/office/powerpoint/2010/main" val="22841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950627"/>
            <a:ext cx="7465707" cy="706964"/>
          </a:xfrm>
        </p:spPr>
        <p:txBody>
          <a:bodyPr/>
          <a:lstStyle/>
          <a:p>
            <a:r>
              <a:rPr lang="en-GB" sz="3200" b="1" dirty="0" smtClean="0"/>
              <a:t>What young people valued most about their NHS work experience</a:t>
            </a:r>
            <a:endParaRPr lang="en-GB" sz="3200"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243840" y="2328783"/>
            <a:ext cx="11159265" cy="3843418"/>
          </a:xfrm>
        </p:spPr>
        <p:txBody>
          <a:bodyPr>
            <a:normAutofit fontScale="92500" lnSpcReduction="20000"/>
          </a:bodyPr>
          <a:lstStyle/>
          <a:p>
            <a:r>
              <a:rPr lang="en-GB" dirty="0" smtClean="0"/>
              <a:t>“I </a:t>
            </a:r>
            <a:r>
              <a:rPr lang="en-GB" dirty="0"/>
              <a:t>gained an understanding of what doctors actually did and how the </a:t>
            </a:r>
            <a:r>
              <a:rPr lang="en-GB" dirty="0" smtClean="0"/>
              <a:t>NHS </a:t>
            </a:r>
            <a:r>
              <a:rPr lang="en-GB" dirty="0"/>
              <a:t>functioned. I felt before I did this it was a big black box</a:t>
            </a:r>
            <a:r>
              <a:rPr lang="en-GB" dirty="0" smtClean="0"/>
              <a:t>.”</a:t>
            </a:r>
          </a:p>
          <a:p>
            <a:pPr marL="0" indent="0">
              <a:buNone/>
            </a:pPr>
            <a:endParaRPr lang="en-GB" sz="1100" dirty="0"/>
          </a:p>
          <a:p>
            <a:r>
              <a:rPr lang="en-GB" dirty="0" smtClean="0"/>
              <a:t>“</a:t>
            </a:r>
            <a:r>
              <a:rPr lang="en-GB" dirty="0"/>
              <a:t>It gave me a genuine insight into the realities of working within the NHS, particularly in a struggling hospital. It allowed me to enter medical school with my eyes very much open, under no illusions that what I was about to into was easy or glamorous</a:t>
            </a:r>
            <a:r>
              <a:rPr lang="en-GB" dirty="0" smtClean="0"/>
              <a:t>.”</a:t>
            </a:r>
          </a:p>
          <a:p>
            <a:endParaRPr lang="en-GB" sz="1100" dirty="0"/>
          </a:p>
          <a:p>
            <a:r>
              <a:rPr lang="en-GB" dirty="0"/>
              <a:t>“It was quite upsetting and shocking at times but also supremely rewarding. This made me think very seriously about pursuing a career within medicine and whether I was cut out for it emotionally/mentally</a:t>
            </a:r>
            <a:r>
              <a:rPr lang="en-GB" dirty="0" smtClean="0"/>
              <a:t>.”</a:t>
            </a:r>
          </a:p>
          <a:p>
            <a:endParaRPr lang="en-GB" sz="1000" dirty="0"/>
          </a:p>
          <a:p>
            <a:r>
              <a:rPr lang="en-GB" dirty="0"/>
              <a:t>“Wide variety of experiences, which were 'the real thing', not a 'diluted' experience for teenagers</a:t>
            </a:r>
            <a:r>
              <a:rPr lang="en-GB" dirty="0" smtClean="0"/>
              <a:t>.”</a:t>
            </a:r>
          </a:p>
          <a:p>
            <a:endParaRPr lang="en-GB" sz="1000" dirty="0" smtClean="0"/>
          </a:p>
          <a:p>
            <a:r>
              <a:rPr lang="en-GB" dirty="0" smtClean="0"/>
              <a:t>“</a:t>
            </a:r>
            <a:r>
              <a:rPr lang="en-GB" dirty="0"/>
              <a:t>Medicine no longer felt like a distant aspiration that I had no chance of getting into.”</a:t>
            </a:r>
          </a:p>
        </p:txBody>
      </p:sp>
      <p:graphicFrame>
        <p:nvGraphicFramePr>
          <p:cNvPr id="11" name="Content Placeholder 2"/>
          <p:cNvGraphicFramePr>
            <a:graphicFrameLocks/>
          </p:cNvGraphicFramePr>
          <p:nvPr>
            <p:extLst>
              <p:ext uri="{D42A27DB-BD31-4B8C-83A1-F6EECF244321}">
                <p14:modId xmlns:p14="http://schemas.microsoft.com/office/powerpoint/2010/main" val="2242474000"/>
              </p:ext>
            </p:extLst>
          </p:nvPr>
        </p:nvGraphicFramePr>
        <p:xfrm>
          <a:off x="8440360" y="98984"/>
          <a:ext cx="3444263" cy="2169459"/>
        </p:xfrm>
        <a:graphic>
          <a:graphicData uri="http://schemas.openxmlformats.org/drawingml/2006/table">
            <a:tbl>
              <a:tblPr firstRow="1" firstCol="1" bandRow="1"/>
              <a:tblGrid>
                <a:gridCol w="233082"/>
                <a:gridCol w="2644588"/>
                <a:gridCol w="566593"/>
              </a:tblGrid>
              <a:tr h="367553">
                <a:tc>
                  <a:txBody>
                    <a:bodyPr/>
                    <a:lstStyle/>
                    <a:p>
                      <a:pPr marL="0" marR="0">
                        <a:lnSpc>
                          <a:spcPct val="125000"/>
                        </a:lnSpc>
                        <a:spcBef>
                          <a:spcPts val="0"/>
                        </a:spcBef>
                        <a:spcAft>
                          <a:spcPts val="800"/>
                        </a:spcAft>
                      </a:pPr>
                      <a:r>
                        <a:rPr lang="en-GB" sz="1400" dirty="0">
                          <a:effectLst/>
                          <a:latin typeface="Corbel" panose="020B0503020204020204" pitchFamily="34" charset="0"/>
                          <a:ea typeface="SimSun" panose="02010600030101010101" pitchFamily="2" charset="-122"/>
                          <a:cs typeface="Tahoma" panose="020B0604030504040204" pitchFamily="34" charset="0"/>
                        </a:rPr>
                        <a:t>1</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gn="ctr">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Authentic insight into the reality of working in the NHS</a:t>
                      </a:r>
                      <a:endParaRPr lang="en-GB" sz="1400" dirty="0">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800"/>
                        </a:spcAft>
                      </a:pPr>
                      <a:r>
                        <a:rPr lang="en-GB" sz="1400" b="1">
                          <a:effectLst/>
                          <a:latin typeface="Corbel" panose="020B0503020204020204" pitchFamily="34" charset="0"/>
                          <a:ea typeface="SimSun" panose="02010600030101010101" pitchFamily="2" charset="-122"/>
                          <a:cs typeface="Tahoma" panose="020B0604030504040204" pitchFamily="34" charset="0"/>
                        </a:rPr>
                        <a:t>37%</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r>
              <a:tr h="367553">
                <a:tc>
                  <a:txBody>
                    <a:bodyPr/>
                    <a:lstStyle/>
                    <a:p>
                      <a:pPr marL="0" marR="0">
                        <a:lnSpc>
                          <a:spcPct val="125000"/>
                        </a:lnSpc>
                        <a:spcBef>
                          <a:spcPts val="0"/>
                        </a:spcBef>
                        <a:spcAft>
                          <a:spcPts val="800"/>
                        </a:spcAft>
                      </a:pPr>
                      <a:r>
                        <a:rPr lang="en-GB" sz="1400">
                          <a:effectLst/>
                          <a:latin typeface="Corbel" panose="020B0503020204020204" pitchFamily="34" charset="0"/>
                          <a:ea typeface="SimSun" panose="02010600030101010101" pitchFamily="2" charset="-122"/>
                          <a:cs typeface="Tahoma" panose="020B0604030504040204" pitchFamily="34" charset="0"/>
                        </a:rPr>
                        <a:t>2</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gn="ctr">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Saw a variety of NHS roles</a:t>
                      </a:r>
                      <a:endParaRPr lang="en-GB" sz="1400" dirty="0">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800"/>
                        </a:spcAft>
                      </a:pPr>
                      <a:r>
                        <a:rPr lang="en-GB" sz="1400" b="1">
                          <a:effectLst/>
                          <a:latin typeface="Corbel" panose="020B0503020204020204" pitchFamily="34" charset="0"/>
                          <a:ea typeface="SimSun" panose="02010600030101010101" pitchFamily="2" charset="-122"/>
                          <a:cs typeface="Tahoma" panose="020B0604030504040204" pitchFamily="34" charset="0"/>
                        </a:rPr>
                        <a:t>16%</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r>
              <a:tr h="367553">
                <a:tc>
                  <a:txBody>
                    <a:bodyPr/>
                    <a:lstStyle/>
                    <a:p>
                      <a:pPr marL="0" marR="0">
                        <a:lnSpc>
                          <a:spcPct val="125000"/>
                        </a:lnSpc>
                        <a:spcBef>
                          <a:spcPts val="0"/>
                        </a:spcBef>
                        <a:spcAft>
                          <a:spcPts val="800"/>
                        </a:spcAft>
                      </a:pPr>
                      <a:r>
                        <a:rPr lang="en-GB" sz="1400">
                          <a:effectLst/>
                          <a:latin typeface="Corbel" panose="020B0503020204020204" pitchFamily="34" charset="0"/>
                          <a:ea typeface="SimSun" panose="02010600030101010101" pitchFamily="2" charset="-122"/>
                          <a:cs typeface="Tahoma" panose="020B0604030504040204" pitchFamily="34" charset="0"/>
                        </a:rPr>
                        <a:t>3</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gn="ctr">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Opportunity to meet people / talk to people and get advice</a:t>
                      </a:r>
                      <a:endParaRPr lang="en-GB" sz="1400" dirty="0">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800"/>
                        </a:spcAft>
                      </a:pPr>
                      <a:r>
                        <a:rPr lang="en-GB" sz="1400" b="1">
                          <a:effectLst/>
                          <a:latin typeface="Corbel" panose="020B0503020204020204" pitchFamily="34" charset="0"/>
                          <a:ea typeface="SimSun" panose="02010600030101010101" pitchFamily="2" charset="-122"/>
                          <a:cs typeface="Tahoma" panose="020B0604030504040204" pitchFamily="34" charset="0"/>
                        </a:rPr>
                        <a:t>14%</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r>
              <a:tr h="367553">
                <a:tc>
                  <a:txBody>
                    <a:bodyPr/>
                    <a:lstStyle/>
                    <a:p>
                      <a:pPr marL="0" marR="0">
                        <a:lnSpc>
                          <a:spcPct val="125000"/>
                        </a:lnSpc>
                        <a:spcBef>
                          <a:spcPts val="0"/>
                        </a:spcBef>
                        <a:spcAft>
                          <a:spcPts val="800"/>
                        </a:spcAft>
                      </a:pPr>
                      <a:r>
                        <a:rPr lang="en-GB" sz="1400">
                          <a:effectLst/>
                          <a:latin typeface="Corbel" panose="020B0503020204020204" pitchFamily="34" charset="0"/>
                          <a:ea typeface="SimSun" panose="02010600030101010101" pitchFamily="2" charset="-122"/>
                          <a:cs typeface="Tahoma" panose="020B0604030504040204" pitchFamily="34" charset="0"/>
                        </a:rPr>
                        <a:t>4</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gn="ctr">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Confirmed career aspirations</a:t>
                      </a:r>
                      <a:endParaRPr lang="en-GB" sz="1400" dirty="0">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13%</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r>
              <a:tr h="367553">
                <a:tc>
                  <a:txBody>
                    <a:bodyPr/>
                    <a:lstStyle/>
                    <a:p>
                      <a:pPr marL="0" marR="0">
                        <a:lnSpc>
                          <a:spcPct val="125000"/>
                        </a:lnSpc>
                        <a:spcBef>
                          <a:spcPts val="0"/>
                        </a:spcBef>
                        <a:spcAft>
                          <a:spcPts val="800"/>
                        </a:spcAft>
                      </a:pPr>
                      <a:r>
                        <a:rPr lang="en-GB" sz="1400">
                          <a:effectLst/>
                          <a:latin typeface="Corbel" panose="020B0503020204020204" pitchFamily="34" charset="0"/>
                          <a:ea typeface="SimSun" panose="02010600030101010101" pitchFamily="2" charset="-122"/>
                          <a:cs typeface="Tahoma" panose="020B0604030504040204" pitchFamily="34" charset="0"/>
                        </a:rPr>
                        <a:t>5</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gn="ctr">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University application process</a:t>
                      </a:r>
                      <a:endParaRPr lang="en-GB" sz="1400" dirty="0">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c>
                  <a:txBody>
                    <a:bodyPr/>
                    <a:lstStyle/>
                    <a:p>
                      <a:pPr marL="0" marR="0">
                        <a:lnSpc>
                          <a:spcPct val="125000"/>
                        </a:lnSpc>
                        <a:spcBef>
                          <a:spcPts val="0"/>
                        </a:spcBef>
                        <a:spcAft>
                          <a:spcPts val="800"/>
                        </a:spcAft>
                      </a:pPr>
                      <a:r>
                        <a:rPr lang="en-GB" sz="1400" b="1" dirty="0">
                          <a:effectLst/>
                          <a:latin typeface="Corbel" panose="020B0503020204020204" pitchFamily="34" charset="0"/>
                          <a:ea typeface="SimSun" panose="02010600030101010101" pitchFamily="2" charset="-122"/>
                          <a:cs typeface="Tahoma" panose="020B0604030504040204" pitchFamily="34" charset="0"/>
                        </a:rPr>
                        <a:t>12%</a:t>
                      </a:r>
                    </a:p>
                  </a:txBody>
                  <a:tcPr marL="68580" marR="68580" marT="0" marB="0">
                    <a:lnL w="12700" cap="flat" cmpd="sng" algn="ctr">
                      <a:solidFill>
                        <a:srgbClr val="2C2C2C"/>
                      </a:solidFill>
                      <a:prstDash val="solid"/>
                      <a:round/>
                      <a:headEnd type="none" w="med" len="med"/>
                      <a:tailEnd type="none" w="med" len="med"/>
                    </a:lnL>
                    <a:lnR w="12700" cap="flat" cmpd="sng" algn="ctr">
                      <a:solidFill>
                        <a:srgbClr val="2C2C2C"/>
                      </a:solidFill>
                      <a:prstDash val="solid"/>
                      <a:round/>
                      <a:headEnd type="none" w="med" len="med"/>
                      <a:tailEnd type="none" w="med" len="med"/>
                    </a:lnR>
                    <a:lnT w="12700" cap="flat" cmpd="sng" algn="ctr">
                      <a:solidFill>
                        <a:srgbClr val="2C2C2C"/>
                      </a:solidFill>
                      <a:prstDash val="solid"/>
                      <a:round/>
                      <a:headEnd type="none" w="med" len="med"/>
                      <a:tailEnd type="none" w="med" len="med"/>
                    </a:lnT>
                    <a:lnB w="12700" cap="flat" cmpd="sng" algn="ctr">
                      <a:solidFill>
                        <a:srgbClr val="2C2C2C"/>
                      </a:solidFill>
                      <a:prstDash val="solid"/>
                      <a:round/>
                      <a:headEnd type="none" w="med" len="med"/>
                      <a:tailEnd type="none" w="med" len="med"/>
                    </a:lnB>
                    <a:solidFill>
                      <a:srgbClr val="FFFF00"/>
                    </a:solidFill>
                  </a:tcPr>
                </a:tc>
              </a:tr>
            </a:tbl>
          </a:graphicData>
        </a:graphic>
      </p:graphicFrame>
      <p:pic>
        <p:nvPicPr>
          <p:cNvPr id="3" name="Picture 2"/>
          <p:cNvPicPr>
            <a:picLocks noChangeAspect="1"/>
          </p:cNvPicPr>
          <p:nvPr/>
        </p:nvPicPr>
        <p:blipFill>
          <a:blip r:embed="rId5"/>
          <a:stretch>
            <a:fillRect/>
          </a:stretch>
        </p:blipFill>
        <p:spPr>
          <a:xfrm>
            <a:off x="10970610" y="4350865"/>
            <a:ext cx="1280271" cy="1786283"/>
          </a:xfrm>
          <a:prstGeom prst="rect">
            <a:avLst/>
          </a:prstGeom>
        </p:spPr>
      </p:pic>
    </p:spTree>
    <p:extLst>
      <p:ext uri="{BB962C8B-B14F-4D97-AF65-F5344CB8AC3E}">
        <p14:creationId xmlns:p14="http://schemas.microsoft.com/office/powerpoint/2010/main" val="25550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964819"/>
            <a:ext cx="7468882" cy="706964"/>
          </a:xfrm>
        </p:spPr>
        <p:txBody>
          <a:bodyPr/>
          <a:lstStyle/>
          <a:p>
            <a:r>
              <a:rPr lang="en-GB" b="1" dirty="0" smtClean="0"/>
              <a:t>What school staff regard as most valuable about NHS experiences</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528918" y="2603500"/>
            <a:ext cx="11080376" cy="3416300"/>
          </a:xfrm>
        </p:spPr>
        <p:txBody>
          <a:bodyPr>
            <a:normAutofit/>
          </a:bodyPr>
          <a:lstStyle/>
          <a:p>
            <a:r>
              <a:rPr lang="en-GB" sz="2000" dirty="0"/>
              <a:t>“Students rarely get the opportunity to visualise the reality of the workplace. Even in work experience the tasks can be artificial. Shadowing a professional with the opportunity to ask questions </a:t>
            </a:r>
            <a:r>
              <a:rPr lang="en-GB" sz="2000" dirty="0" smtClean="0"/>
              <a:t>is hugely </a:t>
            </a:r>
            <a:r>
              <a:rPr lang="en-GB" sz="2000" dirty="0"/>
              <a:t>beneficial in swaying a young mind either way thus ensuring </a:t>
            </a:r>
            <a:r>
              <a:rPr lang="en-GB" sz="2000" dirty="0" smtClean="0"/>
              <a:t>the choices </a:t>
            </a:r>
            <a:r>
              <a:rPr lang="en-GB" sz="2000" dirty="0"/>
              <a:t>are more valid</a:t>
            </a:r>
            <a:r>
              <a:rPr lang="en-GB" sz="2000" dirty="0" smtClean="0"/>
              <a:t>.”</a:t>
            </a:r>
          </a:p>
          <a:p>
            <a:endParaRPr lang="en-GB" sz="2000" dirty="0" smtClean="0"/>
          </a:p>
          <a:p>
            <a:r>
              <a:rPr lang="en-GB" sz="2000" dirty="0" smtClean="0"/>
              <a:t>“</a:t>
            </a:r>
            <a:r>
              <a:rPr lang="en-GB" sz="2000" dirty="0"/>
              <a:t>The value of implementing a programme of job-shadowing will remove barriers that exist for some children who may find it difficult to secure their own placements due to lack of opportunity or because there are no family or social networks or connections to rely on. Work experience </a:t>
            </a:r>
            <a:r>
              <a:rPr lang="en-GB" sz="2000" dirty="0" smtClean="0"/>
              <a:t>should </a:t>
            </a:r>
            <a:r>
              <a:rPr lang="en-GB" sz="2000" dirty="0"/>
              <a:t>be available to all not just the ‘gifted’ or highly-academic</a:t>
            </a:r>
            <a:r>
              <a:rPr lang="en-GB" sz="2000" dirty="0" smtClean="0"/>
              <a:t>.”</a:t>
            </a:r>
            <a:endParaRPr lang="en-GB" sz="2000" dirty="0"/>
          </a:p>
        </p:txBody>
      </p:sp>
      <p:graphicFrame>
        <p:nvGraphicFramePr>
          <p:cNvPr id="10" name="Table 9"/>
          <p:cNvGraphicFramePr>
            <a:graphicFrameLocks noGrp="1"/>
          </p:cNvGraphicFramePr>
          <p:nvPr>
            <p:extLst>
              <p:ext uri="{D42A27DB-BD31-4B8C-83A1-F6EECF244321}">
                <p14:modId xmlns:p14="http://schemas.microsoft.com/office/powerpoint/2010/main" val="1380639318"/>
              </p:ext>
            </p:extLst>
          </p:nvPr>
        </p:nvGraphicFramePr>
        <p:xfrm>
          <a:off x="8248927" y="514717"/>
          <a:ext cx="3087942" cy="1371600"/>
        </p:xfrm>
        <a:graphic>
          <a:graphicData uri="http://schemas.openxmlformats.org/drawingml/2006/table">
            <a:tbl>
              <a:tblPr firstRow="1" bandRow="1">
                <a:tableStyleId>{2D5ABB26-0587-4C30-8999-92F81FD0307C}</a:tableStyleId>
              </a:tblPr>
              <a:tblGrid>
                <a:gridCol w="374465"/>
                <a:gridCol w="2067780"/>
                <a:gridCol w="645697"/>
              </a:tblGrid>
              <a:tr h="328521">
                <a:tc>
                  <a:txBody>
                    <a:bodyPr/>
                    <a:lstStyle/>
                    <a:p>
                      <a:pPr marL="0" marR="0">
                        <a:lnSpc>
                          <a:spcPct val="125000"/>
                        </a:lnSpc>
                        <a:spcBef>
                          <a:spcPts val="0"/>
                        </a:spcBef>
                        <a:spcAft>
                          <a:spcPts val="800"/>
                        </a:spcAft>
                      </a:pPr>
                      <a:r>
                        <a:rPr lang="en-GB" sz="1800" b="1" baseline="0" dirty="0">
                          <a:ln>
                            <a:noFill/>
                          </a:ln>
                          <a:effectLst/>
                        </a:rPr>
                        <a:t>1</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gn="l">
                        <a:lnSpc>
                          <a:spcPct val="125000"/>
                        </a:lnSpc>
                        <a:spcBef>
                          <a:spcPts val="0"/>
                        </a:spcBef>
                        <a:spcAft>
                          <a:spcPts val="800"/>
                        </a:spcAft>
                      </a:pPr>
                      <a:r>
                        <a:rPr lang="en-GB" sz="1800" b="1" baseline="0" dirty="0">
                          <a:ln>
                            <a:noFill/>
                          </a:ln>
                          <a:effectLst/>
                        </a:rPr>
                        <a:t>Job shadowing</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nSpc>
                          <a:spcPct val="125000"/>
                        </a:lnSpc>
                        <a:spcBef>
                          <a:spcPts val="0"/>
                        </a:spcBef>
                        <a:spcAft>
                          <a:spcPts val="800"/>
                        </a:spcAft>
                      </a:pPr>
                      <a:r>
                        <a:rPr lang="en-GB" sz="1800" b="1" baseline="0" dirty="0">
                          <a:ln>
                            <a:noFill/>
                          </a:ln>
                          <a:effectLst/>
                        </a:rPr>
                        <a:t>33%</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r>
              <a:tr h="328521">
                <a:tc>
                  <a:txBody>
                    <a:bodyPr/>
                    <a:lstStyle/>
                    <a:p>
                      <a:pPr marL="0" marR="0">
                        <a:lnSpc>
                          <a:spcPct val="125000"/>
                        </a:lnSpc>
                        <a:spcBef>
                          <a:spcPts val="0"/>
                        </a:spcBef>
                        <a:spcAft>
                          <a:spcPts val="800"/>
                        </a:spcAft>
                      </a:pPr>
                      <a:r>
                        <a:rPr lang="en-GB" sz="1800" b="1" baseline="0" dirty="0">
                          <a:ln>
                            <a:noFill/>
                          </a:ln>
                          <a:effectLst/>
                        </a:rPr>
                        <a:t>2</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gn="l">
                        <a:lnSpc>
                          <a:spcPct val="125000"/>
                        </a:lnSpc>
                        <a:spcBef>
                          <a:spcPts val="0"/>
                        </a:spcBef>
                        <a:spcAft>
                          <a:spcPts val="800"/>
                        </a:spcAft>
                      </a:pPr>
                      <a:r>
                        <a:rPr lang="en-GB" sz="1800" b="1" baseline="0" dirty="0">
                          <a:ln>
                            <a:noFill/>
                          </a:ln>
                          <a:effectLst/>
                        </a:rPr>
                        <a:t>Work experience</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nSpc>
                          <a:spcPct val="125000"/>
                        </a:lnSpc>
                        <a:spcBef>
                          <a:spcPts val="0"/>
                        </a:spcBef>
                        <a:spcAft>
                          <a:spcPts val="800"/>
                        </a:spcAft>
                      </a:pPr>
                      <a:r>
                        <a:rPr lang="en-GB" sz="1800" b="1" baseline="0">
                          <a:ln>
                            <a:noFill/>
                          </a:ln>
                          <a:effectLst/>
                        </a:rPr>
                        <a:t>23%</a:t>
                      </a:r>
                      <a:endParaRPr lang="en-GB" sz="1800" b="1" baseline="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r>
              <a:tr h="328521">
                <a:tc>
                  <a:txBody>
                    <a:bodyPr/>
                    <a:lstStyle/>
                    <a:p>
                      <a:pPr marL="0" marR="0">
                        <a:lnSpc>
                          <a:spcPct val="125000"/>
                        </a:lnSpc>
                        <a:spcBef>
                          <a:spcPts val="0"/>
                        </a:spcBef>
                        <a:spcAft>
                          <a:spcPts val="800"/>
                        </a:spcAft>
                      </a:pPr>
                      <a:r>
                        <a:rPr lang="en-GB" sz="1800" b="1" baseline="0" dirty="0">
                          <a:ln>
                            <a:noFill/>
                          </a:ln>
                          <a:effectLst/>
                        </a:rPr>
                        <a:t>3</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gn="l">
                        <a:lnSpc>
                          <a:spcPct val="125000"/>
                        </a:lnSpc>
                        <a:spcBef>
                          <a:spcPts val="0"/>
                        </a:spcBef>
                        <a:spcAft>
                          <a:spcPts val="800"/>
                        </a:spcAft>
                      </a:pPr>
                      <a:r>
                        <a:rPr lang="en-GB" sz="1800" b="1" baseline="0" dirty="0">
                          <a:ln>
                            <a:noFill/>
                          </a:ln>
                          <a:effectLst/>
                        </a:rPr>
                        <a:t>Volunteering</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nSpc>
                          <a:spcPct val="125000"/>
                        </a:lnSpc>
                        <a:spcBef>
                          <a:spcPts val="0"/>
                        </a:spcBef>
                        <a:spcAft>
                          <a:spcPts val="800"/>
                        </a:spcAft>
                      </a:pPr>
                      <a:r>
                        <a:rPr lang="en-GB" sz="1800" b="1" baseline="0" dirty="0">
                          <a:ln>
                            <a:noFill/>
                          </a:ln>
                          <a:effectLst/>
                        </a:rPr>
                        <a:t>17%</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r>
              <a:tr h="328521">
                <a:tc>
                  <a:txBody>
                    <a:bodyPr/>
                    <a:lstStyle/>
                    <a:p>
                      <a:pPr marL="0" marR="0">
                        <a:lnSpc>
                          <a:spcPct val="125000"/>
                        </a:lnSpc>
                        <a:spcBef>
                          <a:spcPts val="0"/>
                        </a:spcBef>
                        <a:spcAft>
                          <a:spcPts val="800"/>
                        </a:spcAft>
                      </a:pPr>
                      <a:r>
                        <a:rPr lang="en-GB" sz="1800" b="1" baseline="0">
                          <a:ln>
                            <a:noFill/>
                          </a:ln>
                          <a:effectLst/>
                        </a:rPr>
                        <a:t>4</a:t>
                      </a:r>
                      <a:endParaRPr lang="en-GB" sz="1800" b="1" baseline="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gn="l">
                        <a:lnSpc>
                          <a:spcPct val="125000"/>
                        </a:lnSpc>
                        <a:spcBef>
                          <a:spcPts val="0"/>
                        </a:spcBef>
                        <a:spcAft>
                          <a:spcPts val="800"/>
                        </a:spcAft>
                      </a:pPr>
                      <a:r>
                        <a:rPr lang="en-GB" sz="1800" b="1" baseline="0" dirty="0">
                          <a:ln>
                            <a:noFill/>
                          </a:ln>
                          <a:effectLst/>
                        </a:rPr>
                        <a:t>Employment</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c>
                  <a:txBody>
                    <a:bodyPr/>
                    <a:lstStyle/>
                    <a:p>
                      <a:pPr marL="0" marR="0">
                        <a:lnSpc>
                          <a:spcPct val="125000"/>
                        </a:lnSpc>
                        <a:spcBef>
                          <a:spcPts val="0"/>
                        </a:spcBef>
                        <a:spcAft>
                          <a:spcPts val="800"/>
                        </a:spcAft>
                      </a:pPr>
                      <a:r>
                        <a:rPr lang="en-GB" sz="1800" b="1" baseline="0" dirty="0">
                          <a:ln>
                            <a:noFill/>
                          </a:ln>
                          <a:effectLst/>
                        </a:rPr>
                        <a:t>10%</a:t>
                      </a:r>
                      <a:endParaRPr lang="en-GB" sz="1800" b="1" baseline="0" dirty="0">
                        <a:ln>
                          <a:noFill/>
                        </a:ln>
                        <a:effectLst/>
                        <a:latin typeface="Corbel" panose="020B0503020204020204" pitchFamily="34" charset="0"/>
                        <a:ea typeface="SimSun" panose="02010600030101010101" pitchFamily="2" charset="-122"/>
                        <a:cs typeface="Tahoma" panose="020B0604030504040204" pitchFamily="34" charset="0"/>
                      </a:endParaRPr>
                    </a:p>
                  </a:txBody>
                  <a:tcPr marL="68580" marR="68580" marT="0" marB="0">
                    <a:solidFill>
                      <a:srgbClr val="FFFF00"/>
                    </a:solidFill>
                  </a:tcPr>
                </a:tc>
              </a:tr>
            </a:tbl>
          </a:graphicData>
        </a:graphic>
      </p:graphicFrame>
    </p:spTree>
    <p:extLst>
      <p:ext uri="{BB962C8B-B14F-4D97-AF65-F5344CB8AC3E}">
        <p14:creationId xmlns:p14="http://schemas.microsoft.com/office/powerpoint/2010/main" val="9642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 in </a:t>
            </a:r>
            <a:r>
              <a:rPr lang="en-GB" b="1" dirty="0" smtClean="0">
                <a:solidFill>
                  <a:srgbClr val="FF0000"/>
                </a:solidFill>
              </a:rPr>
              <a:t>practice</a:t>
            </a:r>
            <a:r>
              <a:rPr lang="en-GB" b="1" dirty="0" smtClean="0"/>
              <a:t>…</a:t>
            </a:r>
            <a:endParaRPr lang="en-GB" b="1" dirty="0"/>
          </a:p>
        </p:txBody>
      </p:sp>
      <p:sp>
        <p:nvSpPr>
          <p:cNvPr id="5" name="Content Placeholder 2"/>
          <p:cNvSpPr txBox="1">
            <a:spLocks/>
          </p:cNvSpPr>
          <p:nvPr/>
        </p:nvSpPr>
        <p:spPr>
          <a:xfrm>
            <a:off x="3994774" y="97366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559398" y="2603500"/>
            <a:ext cx="11069618" cy="3416300"/>
          </a:xfrm>
        </p:spPr>
        <p:txBody>
          <a:bodyPr>
            <a:normAutofit lnSpcReduction="10000"/>
          </a:bodyPr>
          <a:lstStyle/>
          <a:p>
            <a:r>
              <a:rPr lang="en-GB" sz="2400" dirty="0" smtClean="0"/>
              <a:t>90</a:t>
            </a:r>
            <a:r>
              <a:rPr lang="en-GB" sz="2400" dirty="0"/>
              <a:t>% of school staff felt that access to work experience in the NHS was </a:t>
            </a:r>
            <a:r>
              <a:rPr lang="en-GB" sz="2400" dirty="0" smtClean="0"/>
              <a:t>currently difficult </a:t>
            </a:r>
            <a:r>
              <a:rPr lang="en-GB" sz="2400" dirty="0"/>
              <a:t>or very </a:t>
            </a:r>
            <a:r>
              <a:rPr lang="en-GB" sz="2400" dirty="0" smtClean="0"/>
              <a:t>difficult to access; </a:t>
            </a:r>
          </a:p>
          <a:p>
            <a:endParaRPr lang="en-GB" sz="2400" dirty="0"/>
          </a:p>
          <a:p>
            <a:r>
              <a:rPr lang="en-GB" sz="2400" dirty="0"/>
              <a:t>82% of </a:t>
            </a:r>
            <a:r>
              <a:rPr lang="en-GB" sz="2400" dirty="0" smtClean="0"/>
              <a:t>school </a:t>
            </a:r>
            <a:r>
              <a:rPr lang="en-GB" sz="2400" dirty="0"/>
              <a:t>staff felt confident a job shadowing programme would be popular among </a:t>
            </a:r>
            <a:r>
              <a:rPr lang="en-GB" sz="2400" dirty="0" smtClean="0"/>
              <a:t>pupils;</a:t>
            </a:r>
          </a:p>
          <a:p>
            <a:endParaRPr lang="en-GB" sz="2400" dirty="0"/>
          </a:p>
          <a:p>
            <a:r>
              <a:rPr lang="en-GB" sz="2400" dirty="0"/>
              <a:t>75% of Medical Students strongly agreed that job shadowing would be helpful in UCAS applications</a:t>
            </a:r>
            <a:r>
              <a:rPr lang="en-GB" sz="2400" dirty="0" smtClean="0"/>
              <a:t>.</a:t>
            </a:r>
          </a:p>
          <a:p>
            <a:endParaRPr lang="en-GB" dirty="0"/>
          </a:p>
          <a:p>
            <a:endParaRPr lang="en-GB" dirty="0"/>
          </a:p>
        </p:txBody>
      </p:sp>
    </p:spTree>
    <p:extLst>
      <p:ext uri="{BB962C8B-B14F-4D97-AF65-F5344CB8AC3E}">
        <p14:creationId xmlns:p14="http://schemas.microsoft.com/office/powerpoint/2010/main" val="2134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 </a:t>
            </a:r>
            <a:br>
              <a:rPr lang="en-GB" b="1" dirty="0" smtClean="0"/>
            </a:br>
            <a:r>
              <a:rPr lang="en-GB" b="1" dirty="0" smtClean="0"/>
              <a:t>in </a:t>
            </a:r>
            <a:r>
              <a:rPr lang="en-GB" b="1" dirty="0" smtClean="0">
                <a:solidFill>
                  <a:srgbClr val="FF0000"/>
                </a:solidFill>
              </a:rPr>
              <a:t>theory</a:t>
            </a:r>
            <a:r>
              <a:rPr lang="en-GB" b="1" dirty="0" smtClean="0"/>
              <a:t>…</a:t>
            </a:r>
            <a:endParaRPr lang="en-GB" b="1" dirty="0"/>
          </a:p>
        </p:txBody>
      </p:sp>
      <p:sp>
        <p:nvSpPr>
          <p:cNvPr id="5" name="Content Placeholder 2"/>
          <p:cNvSpPr txBox="1">
            <a:spLocks/>
          </p:cNvSpPr>
          <p:nvPr/>
        </p:nvSpPr>
        <p:spPr>
          <a:xfrm>
            <a:off x="3994774" y="97366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170027" y="2352690"/>
            <a:ext cx="4154547" cy="3940533"/>
          </a:xfrm>
        </p:spPr>
        <p:txBody>
          <a:bodyPr>
            <a:normAutofit/>
          </a:bodyPr>
          <a:lstStyle/>
          <a:p>
            <a:pPr marL="0" indent="0">
              <a:buNone/>
            </a:pPr>
            <a:r>
              <a:rPr lang="en-GB" dirty="0">
                <a:solidFill>
                  <a:schemeClr val="tx1"/>
                </a:solidFill>
              </a:rPr>
              <a:t>“The knowledge of ‘how to play the game’ to get into </a:t>
            </a:r>
            <a:r>
              <a:rPr lang="en-GB" dirty="0" smtClean="0">
                <a:solidFill>
                  <a:schemeClr val="tx1"/>
                </a:solidFill>
              </a:rPr>
              <a:t>Medical School </a:t>
            </a:r>
            <a:r>
              <a:rPr lang="en-GB" dirty="0">
                <a:solidFill>
                  <a:schemeClr val="tx1"/>
                </a:solidFill>
              </a:rPr>
              <a:t>was something unbeknown to everyone that I was in contact with at the time. So I had to figure it out for myself, and in this respect I was always a bit behind the curve. Getting work experience was extremely </a:t>
            </a:r>
            <a:r>
              <a:rPr lang="en-GB" dirty="0" smtClean="0">
                <a:solidFill>
                  <a:schemeClr val="tx1"/>
                </a:solidFill>
              </a:rPr>
              <a:t>difficult. I </a:t>
            </a:r>
            <a:r>
              <a:rPr lang="en-GB" dirty="0">
                <a:solidFill>
                  <a:schemeClr val="tx1"/>
                </a:solidFill>
              </a:rPr>
              <a:t>wouldn’t have been able to do it if it wasn’t for having a tenuous contact </a:t>
            </a:r>
            <a:r>
              <a:rPr lang="en-GB" dirty="0" smtClean="0">
                <a:solidFill>
                  <a:schemeClr val="tx1"/>
                </a:solidFill>
              </a:rPr>
              <a:t>in a </a:t>
            </a:r>
            <a:r>
              <a:rPr lang="en-GB" dirty="0">
                <a:solidFill>
                  <a:schemeClr val="tx1"/>
                </a:solidFill>
              </a:rPr>
              <a:t>hospital.”</a:t>
            </a:r>
          </a:p>
          <a:p>
            <a:pPr marL="0" indent="0" algn="r">
              <a:buNone/>
            </a:pPr>
            <a:r>
              <a:rPr lang="en-GB" dirty="0" smtClean="0"/>
              <a:t>(</a:t>
            </a:r>
            <a:r>
              <a:rPr lang="en-GB" dirty="0"/>
              <a:t>Medical Student)</a:t>
            </a:r>
          </a:p>
          <a:p>
            <a:endParaRPr lang="en-GB" dirty="0"/>
          </a:p>
          <a:p>
            <a:endParaRPr lang="en-GB" dirty="0"/>
          </a:p>
        </p:txBody>
      </p:sp>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3994774" y="-89646"/>
            <a:ext cx="8534399" cy="7189694"/>
          </a:xfrm>
          <a:prstGeom prst="rect">
            <a:avLst/>
          </a:prstGeom>
          <a:noFill/>
        </p:spPr>
      </p:pic>
      <p:sp>
        <p:nvSpPr>
          <p:cNvPr id="3" name="Rectangle 2"/>
          <p:cNvSpPr/>
          <p:nvPr/>
        </p:nvSpPr>
        <p:spPr>
          <a:xfrm>
            <a:off x="2139880" y="6293224"/>
            <a:ext cx="8599837"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Jones, Steven, Anthony Mann and Katy Morris. 2016. “The ‘Employer Engagement Cycle’ in Secondary Education: analysing the testimonies of young British adults”. </a:t>
            </a:r>
            <a:r>
              <a:rPr lang="en-GB" sz="1400" i="1" dirty="0">
                <a:latin typeface="Arial" panose="020B0604020202020204" pitchFamily="34" charset="0"/>
                <a:cs typeface="Arial" panose="020B0604020202020204" pitchFamily="34" charset="0"/>
              </a:rPr>
              <a:t>Journal of Education and Work</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98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r>
            <a:br>
              <a:rPr lang="en-GB" b="1" dirty="0" smtClean="0"/>
            </a:br>
            <a:r>
              <a:rPr lang="en-GB" b="1" dirty="0" smtClean="0"/>
              <a:t>Evidence…</a:t>
            </a:r>
            <a:br>
              <a:rPr lang="en-GB" b="1" dirty="0" smtClean="0"/>
            </a:br>
            <a:endParaRPr lang="en-GB" b="1" dirty="0"/>
          </a:p>
        </p:txBody>
      </p:sp>
      <p:sp>
        <p:nvSpPr>
          <p:cNvPr id="3" name="Content Placeholder 2"/>
          <p:cNvSpPr>
            <a:spLocks noGrp="1"/>
          </p:cNvSpPr>
          <p:nvPr>
            <p:ph idx="1"/>
          </p:nvPr>
        </p:nvSpPr>
        <p:spPr>
          <a:xfrm>
            <a:off x="254701" y="2268071"/>
            <a:ext cx="10561917" cy="3869077"/>
          </a:xfrm>
        </p:spPr>
        <p:txBody>
          <a:bodyPr>
            <a:normAutofit lnSpcReduction="10000"/>
          </a:bodyPr>
          <a:lstStyle/>
          <a:p>
            <a:r>
              <a:rPr lang="en-GB" sz="2800" b="1" dirty="0" smtClean="0"/>
              <a:t>Towards </a:t>
            </a:r>
            <a:r>
              <a:rPr lang="en-GB" sz="2800" b="1" dirty="0"/>
              <a:t>optimising policy in </a:t>
            </a:r>
            <a:r>
              <a:rPr lang="en-GB" sz="2800" b="1" dirty="0">
                <a:solidFill>
                  <a:srgbClr val="FF0000"/>
                </a:solidFill>
              </a:rPr>
              <a:t>practice</a:t>
            </a:r>
            <a:r>
              <a:rPr lang="en-GB" sz="2800" b="1" dirty="0"/>
              <a:t>:</a:t>
            </a:r>
          </a:p>
          <a:p>
            <a:pPr marL="1081087" indent="-457200">
              <a:buFont typeface="+mj-lt"/>
              <a:buAutoNum type="arabicPeriod"/>
            </a:pPr>
            <a:r>
              <a:rPr lang="en-GB" sz="2000" dirty="0" smtClean="0"/>
              <a:t>Systems and structures that </a:t>
            </a:r>
            <a:r>
              <a:rPr lang="en-GB" sz="2000" dirty="0"/>
              <a:t>work for all stakeholders; </a:t>
            </a:r>
          </a:p>
          <a:p>
            <a:pPr marL="1081087" indent="-457200">
              <a:buFont typeface="+mj-lt"/>
              <a:buAutoNum type="arabicPeriod"/>
            </a:pPr>
            <a:r>
              <a:rPr lang="en-GB" sz="2000" dirty="0"/>
              <a:t>Clarity of information and </a:t>
            </a:r>
            <a:r>
              <a:rPr lang="en-GB" sz="2000" dirty="0" smtClean="0"/>
              <a:t>guidance;</a:t>
            </a:r>
          </a:p>
          <a:p>
            <a:pPr marL="1081087" indent="-457200">
              <a:buFont typeface="+mj-lt"/>
              <a:buAutoNum type="arabicPeriod"/>
            </a:pPr>
            <a:r>
              <a:rPr lang="en-GB" sz="2000" dirty="0" smtClean="0"/>
              <a:t>More equitable distribution of opportunity </a:t>
            </a:r>
            <a:r>
              <a:rPr lang="en-GB" sz="2000" dirty="0"/>
              <a:t>among young people;</a:t>
            </a:r>
          </a:p>
          <a:p>
            <a:pPr marL="1081087" indent="-457200">
              <a:buFont typeface="+mj-lt"/>
              <a:buAutoNum type="arabicPeriod"/>
            </a:pPr>
            <a:endParaRPr lang="en-GB" sz="2000" dirty="0"/>
          </a:p>
          <a:p>
            <a:r>
              <a:rPr lang="en-GB" sz="2800" b="1" dirty="0" smtClean="0"/>
              <a:t>Towards a </a:t>
            </a:r>
            <a:r>
              <a:rPr lang="en-GB" sz="2800" b="1" dirty="0" smtClean="0">
                <a:solidFill>
                  <a:srgbClr val="FF0000"/>
                </a:solidFill>
              </a:rPr>
              <a:t>theory</a:t>
            </a:r>
            <a:r>
              <a:rPr lang="en-GB" sz="2800" b="1" dirty="0" smtClean="0"/>
              <a:t> of work </a:t>
            </a:r>
            <a:r>
              <a:rPr lang="en-GB" sz="2800" b="1" dirty="0"/>
              <a:t>experience: </a:t>
            </a:r>
          </a:p>
          <a:p>
            <a:pPr marL="1089025" indent="-457200">
              <a:buFont typeface="+mj-lt"/>
              <a:buAutoNum type="arabicPeriod"/>
            </a:pPr>
            <a:r>
              <a:rPr lang="en-GB" sz="2000" dirty="0" smtClean="0"/>
              <a:t>Human Capital (employability skills)</a:t>
            </a:r>
            <a:endParaRPr lang="en-GB" sz="2000" dirty="0"/>
          </a:p>
          <a:p>
            <a:pPr marL="1089025" indent="-457200">
              <a:buFont typeface="+mj-lt"/>
              <a:buAutoNum type="arabicPeriod"/>
            </a:pPr>
            <a:r>
              <a:rPr lang="en-GB" sz="2000" dirty="0" smtClean="0"/>
              <a:t>Social Capital (contacts </a:t>
            </a:r>
            <a:r>
              <a:rPr lang="en-GB" sz="2000" dirty="0"/>
              <a:t>&amp; </a:t>
            </a:r>
            <a:r>
              <a:rPr lang="en-GB" sz="2000" dirty="0" smtClean="0"/>
              <a:t>networks; connections </a:t>
            </a:r>
            <a:r>
              <a:rPr lang="en-GB" sz="2000" dirty="0"/>
              <a:t>to people ‘in the know</a:t>
            </a:r>
            <a:r>
              <a:rPr lang="en-GB" sz="2000" dirty="0" smtClean="0"/>
              <a:t>’)</a:t>
            </a:r>
            <a:endParaRPr lang="en-GB" sz="2000" dirty="0"/>
          </a:p>
          <a:p>
            <a:pPr marL="1089025" indent="-457200">
              <a:buFont typeface="+mj-lt"/>
              <a:buAutoNum type="arabicPeriod"/>
            </a:pPr>
            <a:r>
              <a:rPr lang="en-GB" sz="2000" dirty="0" smtClean="0"/>
              <a:t>Cultural Capital (self-belief; understanding of </a:t>
            </a:r>
            <a:r>
              <a:rPr lang="en-GB" sz="2000" dirty="0"/>
              <a:t>‘the game</a:t>
            </a:r>
            <a:r>
              <a:rPr lang="en-GB" sz="2000" dirty="0" smtClean="0"/>
              <a:t>’)</a:t>
            </a:r>
            <a:endParaRPr lang="en-GB" sz="2000" dirty="0"/>
          </a:p>
          <a:p>
            <a:endParaRPr lang="en-GB" sz="1800" dirty="0" smtClean="0"/>
          </a:p>
          <a:p>
            <a:pPr marL="631825" indent="-7938"/>
            <a:endParaRPr lang="en-GB" sz="1800" dirty="0" smtClean="0"/>
          </a:p>
          <a:p>
            <a:endParaRPr lang="en-GB" sz="1800" dirty="0"/>
          </a:p>
          <a:p>
            <a:pPr marL="0" indent="0">
              <a:buNone/>
            </a:pPr>
            <a:endParaRPr lang="en-GB" sz="1800"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Tree>
    <p:extLst>
      <p:ext uri="{BB962C8B-B14F-4D97-AF65-F5344CB8AC3E}">
        <p14:creationId xmlns:p14="http://schemas.microsoft.com/office/powerpoint/2010/main" val="6292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Research Context</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466166" y="2551606"/>
            <a:ext cx="11725834" cy="3858159"/>
          </a:xfrm>
        </p:spPr>
        <p:txBody>
          <a:bodyPr>
            <a:normAutofit lnSpcReduction="10000"/>
          </a:bodyPr>
          <a:lstStyle/>
          <a:p>
            <a:pPr marL="457200" indent="-457200">
              <a:buAutoNum type="arabicPeriod"/>
            </a:pPr>
            <a:r>
              <a:rPr lang="en-GB" sz="2800" b="1" dirty="0" smtClean="0"/>
              <a:t>Young people struggle to access </a:t>
            </a:r>
            <a:r>
              <a:rPr lang="en-GB" sz="2800" b="1" dirty="0"/>
              <a:t>to the kind of employer engagement activities </a:t>
            </a:r>
            <a:r>
              <a:rPr lang="en-GB" sz="2800" b="1" dirty="0" smtClean="0"/>
              <a:t>needed to enter </a:t>
            </a:r>
            <a:r>
              <a:rPr lang="en-GB" sz="2800" b="1" dirty="0"/>
              <a:t>leading universities and professions </a:t>
            </a:r>
            <a:endParaRPr lang="en-GB" sz="2800" b="1" dirty="0" smtClean="0"/>
          </a:p>
          <a:p>
            <a:pPr marL="0" indent="0" algn="r">
              <a:buNone/>
            </a:pPr>
            <a:r>
              <a:rPr lang="en-GB" sz="1200" dirty="0" smtClean="0"/>
              <a:t>(</a:t>
            </a:r>
            <a:r>
              <a:rPr lang="en-GB" sz="1200" dirty="0"/>
              <a:t>Huddleston and Stanley 2011; Stanley et al, 2014; Mann and </a:t>
            </a:r>
            <a:r>
              <a:rPr lang="en-GB" sz="1200" dirty="0" err="1"/>
              <a:t>Kashefpakdel</a:t>
            </a:r>
            <a:r>
              <a:rPr lang="en-GB" sz="1200" dirty="0"/>
              <a:t> 2014; </a:t>
            </a:r>
            <a:r>
              <a:rPr lang="en-GB" sz="1200" dirty="0" smtClean="0"/>
              <a:t>Jones </a:t>
            </a:r>
            <a:r>
              <a:rPr lang="en-GB" sz="1200" dirty="0"/>
              <a:t>et al, 2015; Social Mobility and Child Poverty </a:t>
            </a:r>
            <a:r>
              <a:rPr lang="en-GB" sz="1200" dirty="0" smtClean="0"/>
              <a:t>Commission, 2012, </a:t>
            </a:r>
            <a:r>
              <a:rPr lang="en-GB" sz="1200" dirty="0"/>
              <a:t>2013</a:t>
            </a:r>
            <a:r>
              <a:rPr lang="en-GB" sz="1200" dirty="0" smtClean="0"/>
              <a:t>)</a:t>
            </a:r>
          </a:p>
          <a:p>
            <a:pPr marL="0" indent="0" algn="r">
              <a:buNone/>
            </a:pPr>
            <a:endParaRPr lang="en-GB" sz="1400" dirty="0" smtClean="0"/>
          </a:p>
          <a:p>
            <a:pPr marL="0" indent="0" algn="r">
              <a:buNone/>
            </a:pPr>
            <a:r>
              <a:rPr lang="en-GB" sz="2800" dirty="0" smtClean="0"/>
              <a:t> </a:t>
            </a:r>
          </a:p>
          <a:p>
            <a:pPr>
              <a:buAutoNum type="arabicPeriod" startAt="2"/>
            </a:pPr>
            <a:r>
              <a:rPr lang="en-GB" sz="2800" b="1" dirty="0" smtClean="0"/>
              <a:t>Access </a:t>
            </a:r>
            <a:r>
              <a:rPr lang="en-GB" sz="2800" b="1" dirty="0"/>
              <a:t>varies according to school type and socio-economic </a:t>
            </a:r>
            <a:r>
              <a:rPr lang="en-GB" sz="2800" b="1" dirty="0" smtClean="0"/>
              <a:t>background</a:t>
            </a:r>
          </a:p>
          <a:p>
            <a:pPr marL="0" indent="0" algn="r">
              <a:buNone/>
            </a:pPr>
            <a:r>
              <a:rPr lang="en-GB" sz="1200" dirty="0" smtClean="0"/>
              <a:t>(</a:t>
            </a:r>
            <a:r>
              <a:rPr lang="en-GB" sz="1200" dirty="0"/>
              <a:t>Hatcher and Le </a:t>
            </a:r>
            <a:r>
              <a:rPr lang="en-GB" sz="1200" dirty="0" err="1" smtClean="0"/>
              <a:t>Gallais</a:t>
            </a:r>
            <a:r>
              <a:rPr lang="en-GB" sz="1200" dirty="0" smtClean="0"/>
              <a:t>, </a:t>
            </a:r>
            <a:r>
              <a:rPr lang="en-GB" sz="1200" dirty="0"/>
              <a:t>2008; Jones, 2014; Southgate et al, </a:t>
            </a:r>
            <a:r>
              <a:rPr lang="en-GB" sz="1200" dirty="0" smtClean="0"/>
              <a:t>2015; Sutton Trust, 2014, 2016) </a:t>
            </a:r>
            <a:endParaRPr lang="en-GB" sz="1200" dirty="0"/>
          </a:p>
        </p:txBody>
      </p:sp>
    </p:spTree>
    <p:extLst>
      <p:ext uri="{BB962C8B-B14F-4D97-AF65-F5344CB8AC3E}">
        <p14:creationId xmlns:p14="http://schemas.microsoft.com/office/powerpoint/2010/main" val="2157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 study: the NHS</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sp>
        <p:nvSpPr>
          <p:cNvPr id="6" name="Content Placeholder 5"/>
          <p:cNvSpPr>
            <a:spLocks noGrp="1"/>
          </p:cNvSpPr>
          <p:nvPr>
            <p:ph idx="1"/>
          </p:nvPr>
        </p:nvSpPr>
        <p:spPr>
          <a:xfrm>
            <a:off x="367553" y="2330824"/>
            <a:ext cx="11707906" cy="4866042"/>
          </a:xfrm>
        </p:spPr>
        <p:txBody>
          <a:bodyPr>
            <a:noAutofit/>
          </a:bodyPr>
          <a:lstStyle/>
          <a:p>
            <a:r>
              <a:rPr lang="en-GB" sz="2000" dirty="0" smtClean="0"/>
              <a:t>Largest </a:t>
            </a:r>
            <a:r>
              <a:rPr lang="en-GB" sz="2000" dirty="0"/>
              <a:t>healthcare system in the </a:t>
            </a:r>
            <a:r>
              <a:rPr lang="en-GB" sz="2000" dirty="0" smtClean="0"/>
              <a:t>world - employer </a:t>
            </a:r>
            <a:r>
              <a:rPr lang="en-GB" sz="2000" dirty="0"/>
              <a:t>of around 1.6 million </a:t>
            </a:r>
            <a:r>
              <a:rPr lang="en-GB" sz="2000" dirty="0" smtClean="0"/>
              <a:t>people;</a:t>
            </a:r>
          </a:p>
          <a:p>
            <a:endParaRPr lang="en-GB" sz="1000" dirty="0" smtClean="0"/>
          </a:p>
          <a:p>
            <a:r>
              <a:rPr lang="en-GB" sz="2000" dirty="0"/>
              <a:t>Medical Schools students disproportionately drawn from wealthier </a:t>
            </a:r>
            <a:r>
              <a:rPr lang="en-GB" sz="2000" dirty="0" smtClean="0"/>
              <a:t>backgrounds; </a:t>
            </a:r>
          </a:p>
          <a:p>
            <a:pPr marL="0" indent="0" algn="r">
              <a:buNone/>
            </a:pPr>
            <a:r>
              <a:rPr lang="en-GB" sz="1400" dirty="0" smtClean="0"/>
              <a:t>(HEFCE </a:t>
            </a:r>
            <a:r>
              <a:rPr lang="en-GB" sz="1400" dirty="0"/>
              <a:t>2014; Ferguson et al </a:t>
            </a:r>
            <a:r>
              <a:rPr lang="en-GB" sz="1400" dirty="0" smtClean="0"/>
              <a:t>2012)</a:t>
            </a:r>
          </a:p>
          <a:p>
            <a:endParaRPr lang="en-GB" sz="900" dirty="0"/>
          </a:p>
          <a:p>
            <a:r>
              <a:rPr lang="en-GB" sz="2000" dirty="0" smtClean="0"/>
              <a:t>80</a:t>
            </a:r>
            <a:r>
              <a:rPr lang="en-GB" sz="2000" dirty="0"/>
              <a:t>% of medical school applicants come from 20% of the country’s secondary schools and colleges; half do not provide a single </a:t>
            </a:r>
            <a:r>
              <a:rPr lang="en-GB" sz="2000" dirty="0" smtClean="0"/>
              <a:t>applicant; </a:t>
            </a:r>
          </a:p>
          <a:p>
            <a:pPr marL="0" indent="0" algn="r">
              <a:buNone/>
            </a:pPr>
            <a:r>
              <a:rPr lang="en-GB" sz="1400" dirty="0" smtClean="0"/>
              <a:t>(Medical </a:t>
            </a:r>
            <a:r>
              <a:rPr lang="en-GB" sz="1400" dirty="0"/>
              <a:t>School Council, 2014</a:t>
            </a:r>
            <a:r>
              <a:rPr lang="en-GB" sz="1400" dirty="0" smtClean="0"/>
              <a:t>)</a:t>
            </a:r>
          </a:p>
          <a:p>
            <a:endParaRPr lang="en-GB" sz="900" dirty="0"/>
          </a:p>
          <a:p>
            <a:r>
              <a:rPr lang="en-GB" sz="2000" dirty="0" smtClean="0"/>
              <a:t>Stereotypical </a:t>
            </a:r>
            <a:r>
              <a:rPr lang="en-GB" sz="2000" dirty="0"/>
              <a:t>views of the medical </a:t>
            </a:r>
            <a:r>
              <a:rPr lang="en-GB" sz="2000" dirty="0" smtClean="0"/>
              <a:t>profession.</a:t>
            </a:r>
          </a:p>
          <a:p>
            <a:pPr marL="0" indent="0" algn="r">
              <a:buNone/>
            </a:pPr>
            <a:r>
              <a:rPr lang="en-GB" sz="1400" dirty="0" smtClean="0"/>
              <a:t>(</a:t>
            </a:r>
            <a:r>
              <a:rPr lang="en-GB" sz="1400" dirty="0" err="1" smtClean="0"/>
              <a:t>Greenhalgh</a:t>
            </a:r>
            <a:r>
              <a:rPr lang="en-GB" sz="1400" dirty="0" smtClean="0"/>
              <a:t> </a:t>
            </a:r>
            <a:r>
              <a:rPr lang="en-GB" sz="1400" dirty="0"/>
              <a:t>et al</a:t>
            </a:r>
            <a:r>
              <a:rPr lang="en-GB" sz="1400" dirty="0" smtClean="0"/>
              <a:t>., 2004)</a:t>
            </a:r>
          </a:p>
          <a:p>
            <a:endParaRPr lang="en-GB" sz="2000" dirty="0" smtClean="0"/>
          </a:p>
        </p:txBody>
      </p:sp>
      <p:pic>
        <p:nvPicPr>
          <p:cNvPr id="3" name="Picture 2"/>
          <p:cNvPicPr>
            <a:picLocks noChangeAspect="1"/>
          </p:cNvPicPr>
          <p:nvPr/>
        </p:nvPicPr>
        <p:blipFill>
          <a:blip r:embed="rId5"/>
          <a:stretch>
            <a:fillRect/>
          </a:stretch>
        </p:blipFill>
        <p:spPr>
          <a:xfrm>
            <a:off x="7253697" y="174268"/>
            <a:ext cx="3028038" cy="1699356"/>
          </a:xfrm>
          <a:prstGeom prst="rect">
            <a:avLst/>
          </a:prstGeom>
        </p:spPr>
      </p:pic>
    </p:spTree>
    <p:extLst>
      <p:ext uri="{BB962C8B-B14F-4D97-AF65-F5344CB8AC3E}">
        <p14:creationId xmlns:p14="http://schemas.microsoft.com/office/powerpoint/2010/main" val="28651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136528" cy="706964"/>
          </a:xfrm>
        </p:spPr>
        <p:txBody>
          <a:bodyPr/>
          <a:lstStyle/>
          <a:p>
            <a:r>
              <a:rPr lang="en-GB" b="1" dirty="0" smtClean="0"/>
              <a:t>The NHS and access to Medical School</a:t>
            </a:r>
            <a:endParaRPr lang="en-GB" b="1" dirty="0"/>
          </a:p>
        </p:txBody>
      </p:sp>
      <p:sp>
        <p:nvSpPr>
          <p:cNvPr id="3" name="Content Placeholder 2"/>
          <p:cNvSpPr>
            <a:spLocks noGrp="1"/>
          </p:cNvSpPr>
          <p:nvPr>
            <p:ph idx="1"/>
          </p:nvPr>
        </p:nvSpPr>
        <p:spPr>
          <a:xfrm>
            <a:off x="528918" y="2603499"/>
            <a:ext cx="4921623" cy="4100669"/>
          </a:xfrm>
        </p:spPr>
        <p:txBody>
          <a:bodyPr>
            <a:normAutofit/>
          </a:bodyPr>
          <a:lstStyle/>
          <a:p>
            <a:pPr marL="0" indent="0">
              <a:buNone/>
            </a:pPr>
            <a:endParaRPr lang="en-GB" dirty="0" smtClean="0"/>
          </a:p>
          <a:p>
            <a:pPr marL="0" indent="0">
              <a:buNone/>
            </a:pPr>
            <a:r>
              <a:rPr lang="en-GB" dirty="0" smtClean="0"/>
              <a:t>Russell </a:t>
            </a:r>
            <a:r>
              <a:rPr lang="en-GB" dirty="0"/>
              <a:t>Group universities overwhelmingly want medical students to have relevant work-based </a:t>
            </a:r>
            <a:r>
              <a:rPr lang="en-GB" dirty="0" smtClean="0"/>
              <a:t>experiences: 88</a:t>
            </a:r>
            <a:r>
              <a:rPr lang="en-GB" dirty="0"/>
              <a:t>% </a:t>
            </a:r>
            <a:r>
              <a:rPr lang="en-GB" dirty="0" smtClean="0"/>
              <a:t>‘desirable’ </a:t>
            </a:r>
            <a:r>
              <a:rPr lang="en-GB" dirty="0"/>
              <a:t>or </a:t>
            </a:r>
            <a:r>
              <a:rPr lang="en-GB" dirty="0" smtClean="0"/>
              <a:t>‘essential’.</a:t>
            </a:r>
          </a:p>
          <a:p>
            <a:pPr marL="0" indent="0" algn="r">
              <a:buNone/>
            </a:pPr>
            <a:r>
              <a:rPr lang="en-GB" sz="1500" dirty="0" smtClean="0"/>
              <a:t>(</a:t>
            </a:r>
            <a:r>
              <a:rPr lang="en-GB" sz="1500" dirty="0"/>
              <a:t>Mann et al., 2011</a:t>
            </a:r>
            <a:r>
              <a:rPr lang="en-GB" sz="1500" dirty="0" smtClean="0"/>
              <a:t>)</a:t>
            </a:r>
          </a:p>
          <a:p>
            <a:pPr marL="0" indent="0" algn="r">
              <a:buNone/>
            </a:pPr>
            <a:endParaRPr lang="en-GB" sz="1500" dirty="0"/>
          </a:p>
        </p:txBody>
      </p:sp>
      <p:sp>
        <p:nvSpPr>
          <p:cNvPr id="4" name="Rectangle 3"/>
          <p:cNvSpPr/>
          <p:nvPr/>
        </p:nvSpPr>
        <p:spPr>
          <a:xfrm>
            <a:off x="5836023" y="2331346"/>
            <a:ext cx="6096000" cy="4493538"/>
          </a:xfrm>
          <a:prstGeom prst="rect">
            <a:avLst/>
          </a:prstGeom>
          <a:ln>
            <a:solidFill>
              <a:schemeClr val="accent1"/>
            </a:solidFill>
          </a:ln>
        </p:spPr>
        <p:txBody>
          <a:bodyPr>
            <a:spAutoFit/>
          </a:bodyPr>
          <a:lstStyle/>
          <a:p>
            <a:r>
              <a:rPr lang="en-GB" sz="2400" b="1" dirty="0" smtClean="0">
                <a:latin typeface="Book Antiqua" panose="02040602050305030304" pitchFamily="18" charset="0"/>
              </a:rPr>
              <a:t>“We expect </a:t>
            </a:r>
            <a:r>
              <a:rPr lang="en-GB" sz="2400" b="1" dirty="0">
                <a:latin typeface="Book Antiqua" panose="02040602050305030304" pitchFamily="18" charset="0"/>
              </a:rPr>
              <a:t>applicants to have a range of work </a:t>
            </a:r>
            <a:r>
              <a:rPr lang="en-GB" sz="2400" b="1" dirty="0" smtClean="0">
                <a:latin typeface="Book Antiqua" panose="02040602050305030304" pitchFamily="18" charset="0"/>
              </a:rPr>
              <a:t>experience. It </a:t>
            </a:r>
            <a:r>
              <a:rPr lang="en-GB" sz="2400" b="1" dirty="0">
                <a:latin typeface="Book Antiqua" panose="02040602050305030304" pitchFamily="18" charset="0"/>
              </a:rPr>
              <a:t>is important that you have an understanding of the complex nature of a doctor's role, as well as being aware of the highs and lows of the profession.  Work experience is also important in enabling you to develop (and to demonstrate that you have) the relevant skills and qualities that are essential to becoming a good doctor.” </a:t>
            </a:r>
            <a:endParaRPr lang="en-GB" sz="2400" b="1" dirty="0" smtClean="0">
              <a:latin typeface="Book Antiqua" panose="02040602050305030304" pitchFamily="18" charset="0"/>
            </a:endParaRPr>
          </a:p>
          <a:p>
            <a:pPr algn="just"/>
            <a:endParaRPr lang="en-GB" b="1" dirty="0" smtClean="0">
              <a:latin typeface="Book Antiqua" panose="02040602050305030304" pitchFamily="18" charset="0"/>
            </a:endParaRPr>
          </a:p>
          <a:p>
            <a:pPr algn="r"/>
            <a:r>
              <a:rPr lang="en-GB" sz="1400" dirty="0" smtClean="0"/>
              <a:t>(</a:t>
            </a:r>
            <a:r>
              <a:rPr lang="en-GB" sz="1400" dirty="0"/>
              <a:t>requirements for entry to Medical school at Russell Group university, cited in Mann et al. 2011, 5)</a:t>
            </a:r>
          </a:p>
        </p:txBody>
      </p:sp>
      <p:pic>
        <p:nvPicPr>
          <p:cNvPr id="5" name="Picture 4"/>
          <p:cNvPicPr>
            <a:picLocks noChangeAspect="1"/>
          </p:cNvPicPr>
          <p:nvPr/>
        </p:nvPicPr>
        <p:blipFill>
          <a:blip r:embed="rId2"/>
          <a:stretch>
            <a:fillRect/>
          </a:stretch>
        </p:blipFill>
        <p:spPr>
          <a:xfrm>
            <a:off x="143436" y="4609259"/>
            <a:ext cx="3316940" cy="2094909"/>
          </a:xfrm>
          <a:prstGeom prst="rect">
            <a:avLst/>
          </a:prstGeom>
        </p:spPr>
      </p:pic>
    </p:spTree>
    <p:extLst>
      <p:ext uri="{BB962C8B-B14F-4D97-AF65-F5344CB8AC3E}">
        <p14:creationId xmlns:p14="http://schemas.microsoft.com/office/powerpoint/2010/main" val="633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441328" cy="706964"/>
          </a:xfrm>
        </p:spPr>
        <p:txBody>
          <a:bodyPr/>
          <a:lstStyle/>
          <a:p>
            <a:r>
              <a:rPr lang="en-GB" b="1" dirty="0" smtClean="0"/>
              <a:t>The pilot study and stakeholder surveys</a:t>
            </a:r>
            <a:endParaRPr lang="en-GB" b="1" dirty="0"/>
          </a:p>
        </p:txBody>
      </p:sp>
      <p:sp>
        <p:nvSpPr>
          <p:cNvPr id="3" name="Content Placeholder 2"/>
          <p:cNvSpPr>
            <a:spLocks noGrp="1"/>
          </p:cNvSpPr>
          <p:nvPr>
            <p:ph idx="1"/>
          </p:nvPr>
        </p:nvSpPr>
        <p:spPr>
          <a:xfrm>
            <a:off x="564776" y="2357719"/>
            <a:ext cx="11134165" cy="4356846"/>
          </a:xfrm>
        </p:spPr>
        <p:txBody>
          <a:bodyPr>
            <a:normAutofit/>
          </a:bodyPr>
          <a:lstStyle/>
          <a:p>
            <a:pPr marL="271463" indent="0">
              <a:buNone/>
            </a:pPr>
            <a:r>
              <a:rPr lang="en-GB" sz="2800" b="1" dirty="0" smtClean="0"/>
              <a:t>The pilot study</a:t>
            </a:r>
            <a:r>
              <a:rPr lang="en-GB" sz="2800" b="1" dirty="0"/>
              <a:t>: </a:t>
            </a:r>
            <a:endParaRPr lang="en-GB" sz="2800" b="1" dirty="0" smtClean="0"/>
          </a:p>
          <a:p>
            <a:pPr marL="1004888" indent="-285750">
              <a:buFont typeface="Wingdings" panose="05000000000000000000" pitchFamily="2" charset="2"/>
              <a:buChar char="Ø"/>
            </a:pPr>
            <a:r>
              <a:rPr lang="en-GB" sz="2000" dirty="0" smtClean="0"/>
              <a:t>18 “Work Tasters”: </a:t>
            </a:r>
            <a:r>
              <a:rPr lang="en-GB" sz="2000" dirty="0"/>
              <a:t>episodes of job shadowing lasting between one and three </a:t>
            </a:r>
            <a:r>
              <a:rPr lang="en-GB" sz="2000" dirty="0" smtClean="0"/>
              <a:t>days. </a:t>
            </a:r>
          </a:p>
          <a:p>
            <a:pPr marL="271463" indent="0">
              <a:buNone/>
            </a:pPr>
            <a:endParaRPr lang="en-GB" sz="2000" dirty="0" smtClean="0"/>
          </a:p>
          <a:p>
            <a:pPr marL="271463" indent="0">
              <a:buNone/>
            </a:pPr>
            <a:r>
              <a:rPr lang="en-GB" sz="2800" b="1" dirty="0" smtClean="0"/>
              <a:t>The stakeholders survey:</a:t>
            </a:r>
          </a:p>
          <a:p>
            <a:pPr marL="1004888" indent="-285750">
              <a:buFont typeface="Wingdings" panose="05000000000000000000" pitchFamily="2" charset="2"/>
              <a:buChar char="Ø"/>
            </a:pPr>
            <a:r>
              <a:rPr lang="en-GB" sz="2000" dirty="0" smtClean="0"/>
              <a:t>707 </a:t>
            </a:r>
            <a:r>
              <a:rPr lang="en-GB" sz="2000" dirty="0"/>
              <a:t>members of state schools staff, representing approximately one-fifth of all English secondary schools and </a:t>
            </a:r>
            <a:r>
              <a:rPr lang="en-GB" sz="2000" dirty="0" smtClean="0"/>
              <a:t>colleges;</a:t>
            </a:r>
          </a:p>
          <a:p>
            <a:pPr marL="1004888" indent="-285750">
              <a:buFont typeface="Wingdings" panose="05000000000000000000" pitchFamily="2" charset="2"/>
              <a:buChar char="Ø"/>
            </a:pPr>
            <a:r>
              <a:rPr lang="en-GB" sz="2000" dirty="0" smtClean="0"/>
              <a:t>1,074 </a:t>
            </a:r>
            <a:r>
              <a:rPr lang="en-GB" sz="2000" dirty="0"/>
              <a:t>Medical </a:t>
            </a:r>
            <a:r>
              <a:rPr lang="en-GB" sz="2000" dirty="0" smtClean="0"/>
              <a:t>Students, of </a:t>
            </a:r>
            <a:r>
              <a:rPr lang="en-GB" sz="2000" dirty="0"/>
              <a:t>whom 964 were under 30 years of age;</a:t>
            </a:r>
          </a:p>
          <a:p>
            <a:pPr marL="1004888" indent="-285750">
              <a:buFont typeface="Wingdings" panose="05000000000000000000" pitchFamily="2" charset="2"/>
              <a:buChar char="Ø"/>
            </a:pPr>
            <a:r>
              <a:rPr lang="en-GB" sz="2000" dirty="0" smtClean="0"/>
              <a:t>317 </a:t>
            </a:r>
            <a:r>
              <a:rPr lang="en-GB" sz="2000" dirty="0"/>
              <a:t>NHS staff members, evenly split between clinical and non-clinical professionals. </a:t>
            </a:r>
          </a:p>
          <a:p>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spTree>
    <p:extLst>
      <p:ext uri="{BB962C8B-B14F-4D97-AF65-F5344CB8AC3E}">
        <p14:creationId xmlns:p14="http://schemas.microsoft.com/office/powerpoint/2010/main" val="6915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smtClean="0"/>
              <a:t>Triangulation </a:t>
            </a:r>
            <a:br>
              <a:rPr lang="en-GB" b="1" dirty="0" smtClean="0"/>
            </a:br>
            <a:r>
              <a:rPr lang="en-GB" b="1" dirty="0" smtClean="0"/>
              <a:t>of Methods</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graphicFrame>
        <p:nvGraphicFramePr>
          <p:cNvPr id="7" name="Diagram 6"/>
          <p:cNvGraphicFramePr/>
          <p:nvPr>
            <p:extLst>
              <p:ext uri="{D42A27DB-BD31-4B8C-83A1-F6EECF244321}">
                <p14:modId xmlns:p14="http://schemas.microsoft.com/office/powerpoint/2010/main" val="1397885316"/>
              </p:ext>
            </p:extLst>
          </p:nvPr>
        </p:nvGraphicFramePr>
        <p:xfrm>
          <a:off x="1934831" y="2239991"/>
          <a:ext cx="4969435" cy="38971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stretch>
            <a:fillRect/>
          </a:stretch>
        </p:blipFill>
        <p:spPr>
          <a:xfrm>
            <a:off x="3701995" y="1318801"/>
            <a:ext cx="1435105" cy="1173852"/>
          </a:xfrm>
          <a:prstGeom prst="rect">
            <a:avLst/>
          </a:prstGeom>
          <a:ln>
            <a:solidFill>
              <a:schemeClr val="accent1"/>
            </a:solidFill>
          </a:ln>
        </p:spPr>
      </p:pic>
      <p:pic>
        <p:nvPicPr>
          <p:cNvPr id="11" name="Picture 10"/>
          <p:cNvPicPr>
            <a:picLocks noChangeAspect="1"/>
          </p:cNvPicPr>
          <p:nvPr/>
        </p:nvPicPr>
        <p:blipFill>
          <a:blip r:embed="rId11"/>
          <a:stretch>
            <a:fillRect/>
          </a:stretch>
        </p:blipFill>
        <p:spPr>
          <a:xfrm>
            <a:off x="183968" y="4658477"/>
            <a:ext cx="1913523" cy="1248919"/>
          </a:xfrm>
          <a:prstGeom prst="rect">
            <a:avLst/>
          </a:prstGeom>
          <a:ln>
            <a:solidFill>
              <a:schemeClr val="accent1"/>
            </a:solidFill>
          </a:ln>
        </p:spPr>
      </p:pic>
      <p:pic>
        <p:nvPicPr>
          <p:cNvPr id="12" name="Picture 11"/>
          <p:cNvPicPr>
            <a:picLocks noChangeAspect="1"/>
          </p:cNvPicPr>
          <p:nvPr/>
        </p:nvPicPr>
        <p:blipFill>
          <a:blip r:embed="rId12"/>
          <a:stretch>
            <a:fillRect/>
          </a:stretch>
        </p:blipFill>
        <p:spPr>
          <a:xfrm>
            <a:off x="6704380" y="4621764"/>
            <a:ext cx="2143783" cy="1250540"/>
          </a:xfrm>
          <a:prstGeom prst="rect">
            <a:avLst/>
          </a:prstGeom>
          <a:ln>
            <a:solidFill>
              <a:schemeClr val="accent1"/>
            </a:solidFill>
          </a:ln>
        </p:spPr>
      </p:pic>
    </p:spTree>
    <p:extLst>
      <p:ext uri="{BB962C8B-B14F-4D97-AF65-F5344CB8AC3E}">
        <p14:creationId xmlns:p14="http://schemas.microsoft.com/office/powerpoint/2010/main" val="20130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smtClean="0"/>
              <a:t>Triangulation </a:t>
            </a:r>
            <a:br>
              <a:rPr lang="en-GB" b="1" dirty="0" smtClean="0"/>
            </a:br>
            <a:r>
              <a:rPr lang="en-GB" b="1" dirty="0" smtClean="0"/>
              <a:t>of Methods</a:t>
            </a:r>
            <a:endParaRPr lang="en-GB" b="1" dirty="0"/>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graphicFrame>
        <p:nvGraphicFramePr>
          <p:cNvPr id="7" name="Diagram 6"/>
          <p:cNvGraphicFramePr/>
          <p:nvPr>
            <p:extLst/>
          </p:nvPr>
        </p:nvGraphicFramePr>
        <p:xfrm>
          <a:off x="1934831" y="2239991"/>
          <a:ext cx="4969435" cy="38971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p:cNvPicPr>
            <a:picLocks noChangeAspect="1"/>
          </p:cNvPicPr>
          <p:nvPr/>
        </p:nvPicPr>
        <p:blipFill>
          <a:blip r:embed="rId10"/>
          <a:stretch>
            <a:fillRect/>
          </a:stretch>
        </p:blipFill>
        <p:spPr>
          <a:xfrm>
            <a:off x="3701995" y="1318801"/>
            <a:ext cx="1435105" cy="1173852"/>
          </a:xfrm>
          <a:prstGeom prst="rect">
            <a:avLst/>
          </a:prstGeom>
          <a:ln>
            <a:solidFill>
              <a:schemeClr val="accent1"/>
            </a:solidFill>
          </a:ln>
        </p:spPr>
      </p:pic>
      <p:pic>
        <p:nvPicPr>
          <p:cNvPr id="11" name="Picture 10"/>
          <p:cNvPicPr>
            <a:picLocks noChangeAspect="1"/>
          </p:cNvPicPr>
          <p:nvPr/>
        </p:nvPicPr>
        <p:blipFill>
          <a:blip r:embed="rId11"/>
          <a:stretch>
            <a:fillRect/>
          </a:stretch>
        </p:blipFill>
        <p:spPr>
          <a:xfrm>
            <a:off x="183968" y="4658477"/>
            <a:ext cx="1913523" cy="1248919"/>
          </a:xfrm>
          <a:prstGeom prst="rect">
            <a:avLst/>
          </a:prstGeom>
          <a:ln>
            <a:solidFill>
              <a:schemeClr val="accent1"/>
            </a:solidFill>
          </a:ln>
        </p:spPr>
      </p:pic>
      <p:pic>
        <p:nvPicPr>
          <p:cNvPr id="12" name="Picture 11"/>
          <p:cNvPicPr>
            <a:picLocks noChangeAspect="1"/>
          </p:cNvPicPr>
          <p:nvPr/>
        </p:nvPicPr>
        <p:blipFill>
          <a:blip r:embed="rId12"/>
          <a:stretch>
            <a:fillRect/>
          </a:stretch>
        </p:blipFill>
        <p:spPr>
          <a:xfrm>
            <a:off x="6704380" y="4621764"/>
            <a:ext cx="2143783" cy="1250540"/>
          </a:xfrm>
          <a:prstGeom prst="rect">
            <a:avLst/>
          </a:prstGeom>
          <a:ln>
            <a:solidFill>
              <a:schemeClr val="accent1"/>
            </a:solidFill>
          </a:ln>
        </p:spPr>
      </p:pic>
      <p:sp>
        <p:nvSpPr>
          <p:cNvPr id="10" name="Isosceles Triangle 9"/>
          <p:cNvSpPr/>
          <p:nvPr/>
        </p:nvSpPr>
        <p:spPr>
          <a:xfrm>
            <a:off x="0" y="1161826"/>
            <a:ext cx="8848163" cy="4806081"/>
          </a:xfrm>
          <a:prstGeom prst="triangle">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187210" y="2288712"/>
            <a:ext cx="4464673" cy="3416320"/>
          </a:xfrm>
          <a:prstGeom prst="rect">
            <a:avLst/>
          </a:prstGeom>
          <a:noFill/>
        </p:spPr>
        <p:txBody>
          <a:bodyPr wrap="square" rtlCol="0">
            <a:spAutoFit/>
          </a:bodyPr>
          <a:lstStyle/>
          <a:p>
            <a:pPr algn="ctr"/>
            <a:r>
              <a:rPr lang="en-GB" sz="3600" b="1" dirty="0" smtClean="0">
                <a:solidFill>
                  <a:srgbClr val="FFFF00"/>
                </a:solidFill>
              </a:rPr>
              <a:t>Evaluation</a:t>
            </a:r>
            <a:r>
              <a:rPr lang="en-GB" sz="3600" b="1" dirty="0" smtClean="0">
                <a:solidFill>
                  <a:schemeClr val="bg1"/>
                </a:solidFill>
              </a:rPr>
              <a:t> </a:t>
            </a:r>
          </a:p>
          <a:p>
            <a:pPr algn="ctr"/>
            <a:endParaRPr lang="en-GB" sz="3600" b="1" dirty="0">
              <a:solidFill>
                <a:schemeClr val="bg1"/>
              </a:solidFill>
            </a:endParaRPr>
          </a:p>
          <a:p>
            <a:pPr algn="ctr"/>
            <a:endParaRPr lang="en-GB" sz="3600" b="1" dirty="0" smtClean="0">
              <a:solidFill>
                <a:schemeClr val="bg1"/>
              </a:solidFill>
            </a:endParaRPr>
          </a:p>
          <a:p>
            <a:pPr algn="ctr"/>
            <a:endParaRPr lang="en-GB" sz="3600" b="1" dirty="0" smtClean="0">
              <a:solidFill>
                <a:schemeClr val="bg1"/>
              </a:solidFill>
            </a:endParaRPr>
          </a:p>
          <a:p>
            <a:pPr algn="ctr"/>
            <a:r>
              <a:rPr lang="en-GB" sz="3600" b="1" dirty="0" smtClean="0">
                <a:solidFill>
                  <a:srgbClr val="FFFF00"/>
                </a:solidFill>
              </a:rPr>
              <a:t>by young people doing Work Tasters</a:t>
            </a:r>
            <a:endParaRPr lang="en-GB" sz="3600" b="1" dirty="0">
              <a:solidFill>
                <a:srgbClr val="FFFF00"/>
              </a:solidFill>
            </a:endParaRPr>
          </a:p>
        </p:txBody>
      </p:sp>
      <p:pic>
        <p:nvPicPr>
          <p:cNvPr id="14" name="Picture 13"/>
          <p:cNvPicPr>
            <a:picLocks noChangeAspect="1"/>
          </p:cNvPicPr>
          <p:nvPr/>
        </p:nvPicPr>
        <p:blipFill>
          <a:blip r:embed="rId13"/>
          <a:stretch>
            <a:fillRect/>
          </a:stretch>
        </p:blipFill>
        <p:spPr>
          <a:xfrm>
            <a:off x="3781040" y="2832933"/>
            <a:ext cx="1277011" cy="1788831"/>
          </a:xfrm>
          <a:prstGeom prst="rect">
            <a:avLst/>
          </a:prstGeom>
        </p:spPr>
      </p:pic>
    </p:spTree>
    <p:extLst>
      <p:ext uri="{BB962C8B-B14F-4D97-AF65-F5344CB8AC3E}">
        <p14:creationId xmlns:p14="http://schemas.microsoft.com/office/powerpoint/2010/main" val="21643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solidFill>
                  <a:srgbClr val="FF0000"/>
                </a:solidFill>
              </a:rPr>
              <a:t>School Staff</a:t>
            </a:r>
            <a:r>
              <a:rPr lang="en-GB" sz="2400" b="1" dirty="0" smtClean="0"/>
              <a:t>: </a:t>
            </a:r>
            <a:r>
              <a:rPr lang="en-GB" sz="2400" b="1" dirty="0"/>
              <a:t>How easy or difficult </a:t>
            </a:r>
            <a:r>
              <a:rPr lang="en-GB" sz="2400" b="1" dirty="0" smtClean="0"/>
              <a:t>is </a:t>
            </a:r>
            <a:r>
              <a:rPr lang="en-GB" sz="2400" b="1" dirty="0"/>
              <a:t>it for </a:t>
            </a:r>
            <a:r>
              <a:rPr lang="en-GB" sz="2400" b="1" dirty="0" smtClean="0"/>
              <a:t>your students </a:t>
            </a:r>
            <a:r>
              <a:rPr lang="en-GB" sz="2400" b="1" dirty="0"/>
              <a:t>to find work-based experience that allowed </a:t>
            </a:r>
            <a:r>
              <a:rPr lang="en-GB" sz="2400" b="1" dirty="0" smtClean="0"/>
              <a:t>them to </a:t>
            </a:r>
            <a:r>
              <a:rPr lang="en-GB" sz="2400" b="1" dirty="0"/>
              <a:t>gain insights into what working the NHS is like</a:t>
            </a:r>
            <a:r>
              <a:rPr lang="en-GB" sz="2400" b="1" dirty="0" smtClean="0"/>
              <a:t>? (</a:t>
            </a:r>
            <a:r>
              <a:rPr lang="en-GB" sz="2400" b="1" dirty="0"/>
              <a:t>N = 669)</a:t>
            </a:r>
          </a:p>
        </p:txBody>
      </p:sp>
      <p:sp>
        <p:nvSpPr>
          <p:cNvPr id="5" name="Content Placeholder 2"/>
          <p:cNvSpPr txBox="1">
            <a:spLocks/>
          </p:cNvSpPr>
          <p:nvPr/>
        </p:nvSpPr>
        <p:spPr>
          <a:xfrm>
            <a:off x="4021668" y="1016508"/>
            <a:ext cx="731520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030" y="6172200"/>
            <a:ext cx="1741970" cy="685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67543" cy="740067"/>
          </a:xfrm>
          <a:prstGeom prst="rect">
            <a:avLst/>
          </a:prstGeom>
        </p:spPr>
      </p:pic>
      <p:pic>
        <p:nvPicPr>
          <p:cNvPr id="4" name="Picture 3"/>
          <p:cNvPicPr>
            <a:picLocks noChangeAspect="1"/>
          </p:cNvPicPr>
          <p:nvPr/>
        </p:nvPicPr>
        <p:blipFill>
          <a:blip r:embed="rId4"/>
          <a:stretch>
            <a:fillRect/>
          </a:stretch>
        </p:blipFill>
        <p:spPr>
          <a:xfrm>
            <a:off x="0" y="5967907"/>
            <a:ext cx="2139881" cy="890093"/>
          </a:xfrm>
          <a:prstGeom prst="rect">
            <a:avLst/>
          </a:prstGeom>
        </p:spPr>
      </p:pic>
      <p:graphicFrame>
        <p:nvGraphicFramePr>
          <p:cNvPr id="10" name="Content Placeholder 9"/>
          <p:cNvGraphicFramePr>
            <a:graphicFrameLocks noGrp="1"/>
          </p:cNvGraphicFramePr>
          <p:nvPr>
            <p:ph idx="1"/>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1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1552</TotalTime>
  <Words>1557</Words>
  <Application>Microsoft Office PowerPoint</Application>
  <PresentationFormat>Widescreen</PresentationFormat>
  <Paragraphs>174</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SimSun</vt:lpstr>
      <vt:lpstr>Arial</vt:lpstr>
      <vt:lpstr>Book Antiqua</vt:lpstr>
      <vt:lpstr>Calibri</vt:lpstr>
      <vt:lpstr>Century Gothic</vt:lpstr>
      <vt:lpstr>Corbel</vt:lpstr>
      <vt:lpstr>Tahoma</vt:lpstr>
      <vt:lpstr>Times New Roman</vt:lpstr>
      <vt:lpstr>Wingdings</vt:lpstr>
      <vt:lpstr>Wingdings 2</vt:lpstr>
      <vt:lpstr>Wingdings 3</vt:lpstr>
      <vt:lpstr>Ion Boardroom</vt:lpstr>
      <vt:lpstr>How access to the medical profession is conceptualised by key stakeholders   Evidence from a case study of NHS ‘work tasters’    Dr Steven Jones, University of Manchester Dr Anthony Mann, Education and Employment Dr Elnaz Kashef, Education and Employment Ms Rachael McKeown, Education and Employment </vt:lpstr>
      <vt:lpstr> Evidence… </vt:lpstr>
      <vt:lpstr>Research Context</vt:lpstr>
      <vt:lpstr>Case study: the NHS</vt:lpstr>
      <vt:lpstr>The NHS and access to Medical School</vt:lpstr>
      <vt:lpstr>The pilot study and stakeholder surveys</vt:lpstr>
      <vt:lpstr>Triangulation  of Methods</vt:lpstr>
      <vt:lpstr>Triangulation  of Methods</vt:lpstr>
      <vt:lpstr>School Staff: How easy or difficult is it for your students to find work-based experience that allowed them to gain insights into what working the NHS is like? (N = 669)</vt:lpstr>
      <vt:lpstr> Social Capital for some … but serendipity for others </vt:lpstr>
      <vt:lpstr>Social Capital for some … but serendipity for others</vt:lpstr>
      <vt:lpstr>Role of schools</vt:lpstr>
      <vt:lpstr>   Medical Students: “When considering your own career aspirations, did you know anyone (friend or family) who worked in the NHS and was able to offer you trusted and useful advice?” (N= 835)  </vt:lpstr>
      <vt:lpstr>Teacher perceptions of pupil access to sources of trusted and useful advice</vt:lpstr>
      <vt:lpstr>Work Tasters pilot: 1-3 days, 1-3 pupils aged 16+ shadowing 2+ NHS professionals</vt:lpstr>
      <vt:lpstr>What young people valued most about their NHS work experience</vt:lpstr>
      <vt:lpstr>What school staff regard as most valuable about NHS experiences</vt:lpstr>
      <vt:lpstr>Conclusions: in practice…</vt:lpstr>
      <vt:lpstr>Conclusions:  in theory…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engagement in health-related subjects: exploring the Hows and Whys</dc:title>
  <dc:creator>Elnaz Kashef</dc:creator>
  <cp:lastModifiedBy>Rachael Mckeown</cp:lastModifiedBy>
  <cp:revision>88</cp:revision>
  <dcterms:created xsi:type="dcterms:W3CDTF">2016-05-03T10:18:52Z</dcterms:created>
  <dcterms:modified xsi:type="dcterms:W3CDTF">2016-07-18T08:58:48Z</dcterms:modified>
</cp:coreProperties>
</file>