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notesSlides/notesSlide12.xml" ContentType="application/vnd.openxmlformats-officedocument.presentationml.notesSlide+xml"/>
  <Override PartName="/ppt/charts/chart4.xml" ContentType="application/vnd.openxmlformats-officedocument.drawingml.chart+xml"/>
  <Override PartName="/ppt/notesSlides/notesSlide13.xml" ContentType="application/vnd.openxmlformats-officedocument.presentationml.notesSlide+xml"/>
  <Override PartName="/ppt/charts/chart5.xml" ContentType="application/vnd.openxmlformats-officedocument.drawingml.chart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notesSlides/notesSlide15.xml" ContentType="application/vnd.openxmlformats-officedocument.presentationml.notesSlide+xml"/>
  <Override PartName="/ppt/charts/chart7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8.xml" ContentType="application/vnd.openxmlformats-officedocument.drawingml.chart+xml"/>
  <Override PartName="/ppt/notesSlides/notesSlide18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23"/>
  </p:notesMasterIdLst>
  <p:sldIdLst>
    <p:sldId id="256" r:id="rId2"/>
    <p:sldId id="307" r:id="rId3"/>
    <p:sldId id="299" r:id="rId4"/>
    <p:sldId id="284" r:id="rId5"/>
    <p:sldId id="286" r:id="rId6"/>
    <p:sldId id="300" r:id="rId7"/>
    <p:sldId id="301" r:id="rId8"/>
    <p:sldId id="302" r:id="rId9"/>
    <p:sldId id="257" r:id="rId10"/>
    <p:sldId id="303" r:id="rId11"/>
    <p:sldId id="292" r:id="rId12"/>
    <p:sldId id="293" r:id="rId13"/>
    <p:sldId id="289" r:id="rId14"/>
    <p:sldId id="294" r:id="rId15"/>
    <p:sldId id="298" r:id="rId16"/>
    <p:sldId id="295" r:id="rId17"/>
    <p:sldId id="296" r:id="rId18"/>
    <p:sldId id="305" r:id="rId19"/>
    <p:sldId id="297" r:id="rId20"/>
    <p:sldId id="283" r:id="rId21"/>
    <p:sldId id="306" r:id="rId22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70870" autoAdjust="0"/>
  </p:normalViewPr>
  <p:slideViewPr>
    <p:cSldViewPr>
      <p:cViewPr varScale="1">
        <p:scale>
          <a:sx n="53" d="100"/>
          <a:sy n="53" d="100"/>
        </p:scale>
        <p:origin x="122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n.oecd.org\sdataELS\Applic\EMO2015\Figures%20and%20tables\Chapter%202\FRA\Chapter2_FRA_Fig%202.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oecke_S\Downloads\812015142p1g028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n.oecd.org\sdataELS\Applic\PIAAC\EMO15%20-%20Inequality\EMO%202015%20TABLES%20AND%20FIGURES%20-%20OLIS_upda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n.oecd.org\sdataELS\Applic\PIAAC\EMO15%20-%20Inequality\Presentations\Figures%20for%20presentation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n.oecd.org\sdataELS\Applic\PIAAC\EMO15%20-%20Inequality\Presentations\UKpiaac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oecke_S\Downloads\812015142p1g019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oecke_S\Downloads\812015142p1g017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main.oecd.org\sdataELS\Applic\EMO2015\Figures%20and%20tables\Chapter%202\FRA\Chapter2_FRA_Fig%202.8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FS-CH-1.main.oecd.org\Users1\Broecke_S\000001%20EMO\2015\IZA%20World%20of%20Labor\Figures_final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roecke_S\Downloads\812015142p1g028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221567789789045E-2"/>
          <c:y val="2.5046490508895361E-2"/>
          <c:w val="0.95044318984747433"/>
          <c:h val="0.827375118968846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 2.1 FR'!$M$4</c:f>
              <c:strCache>
                <c:ptCount val="1"/>
                <c:pt idx="0">
                  <c:v>D9/D1</c:v>
                </c:pt>
              </c:strCache>
            </c:strRef>
          </c:tx>
          <c:spPr>
            <a:solidFill>
              <a:srgbClr val="4F81BD"/>
            </a:solidFill>
            <a:ln w="6350" cmpd="sng">
              <a:solidFill>
                <a:srgbClr val="000000"/>
              </a:solidFill>
              <a:round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 w="6350" cmpd="sng">
                <a:solidFill>
                  <a:srgbClr val="000000"/>
                </a:solidFill>
                <a:round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chemeClr val="bg1"/>
              </a:solidFill>
              <a:ln w="6350" cmpd="sng">
                <a:solidFill>
                  <a:srgbClr val="000000"/>
                </a:solidFill>
                <a:round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chemeClr val="accent3"/>
              </a:solidFill>
              <a:ln w="6350" cmpd="sng">
                <a:solidFill>
                  <a:srgbClr val="000000"/>
                </a:solidFill>
                <a:round/>
              </a:ln>
              <a:effectLst/>
            </c:spPr>
          </c:dPt>
          <c:cat>
            <c:strRef>
              <c:f>'Fig 2.1 FR'!$L$5:$L$27</c:f>
              <c:strCache>
                <c:ptCount val="23"/>
                <c:pt idx="0">
                  <c:v>SWE</c:v>
                </c:pt>
                <c:pt idx="1">
                  <c:v>NOR</c:v>
                </c:pt>
                <c:pt idx="2">
                  <c:v>FIN</c:v>
                </c:pt>
                <c:pt idx="3">
                  <c:v>FRA</c:v>
                </c:pt>
                <c:pt idx="4">
                  <c:v>DNK</c:v>
                </c:pt>
                <c:pt idx="5">
                  <c:v>BEL ͨ</c:v>
                </c:pt>
                <c:pt idx="6">
                  <c:v>CZE</c:v>
                </c:pt>
                <c:pt idx="7">
                  <c:v>AUT</c:v>
                </c:pt>
                <c:pt idx="8">
                  <c:v>AUS</c:v>
                </c:pt>
                <c:pt idx="9">
                  <c:v>NLD</c:v>
                </c:pt>
                <c:pt idx="10">
                  <c:v>PIAAC</c:v>
                </c:pt>
                <c:pt idx="11">
                  <c:v>ITA</c:v>
                </c:pt>
                <c:pt idx="12">
                  <c:v>GBR ͨ</c:v>
                </c:pt>
                <c:pt idx="13">
                  <c:v>IRL</c:v>
                </c:pt>
                <c:pt idx="14">
                  <c:v>ESP</c:v>
                </c:pt>
                <c:pt idx="15">
                  <c:v>POL</c:v>
                </c:pt>
                <c:pt idx="16">
                  <c:v>CAN</c:v>
                </c:pt>
                <c:pt idx="17">
                  <c:v>SVK</c:v>
                </c:pt>
                <c:pt idx="18">
                  <c:v>JPN</c:v>
                </c:pt>
                <c:pt idx="19">
                  <c:v>DEU</c:v>
                </c:pt>
                <c:pt idx="20">
                  <c:v>EST</c:v>
                </c:pt>
                <c:pt idx="21">
                  <c:v>USA</c:v>
                </c:pt>
                <c:pt idx="22">
                  <c:v>KOR</c:v>
                </c:pt>
              </c:strCache>
            </c:strRef>
          </c:cat>
          <c:val>
            <c:numRef>
              <c:f>'Fig 2.1 FR'!$M$5:$M$27</c:f>
              <c:numCache>
                <c:formatCode>0.00</c:formatCode>
                <c:ptCount val="23"/>
                <c:pt idx="0">
                  <c:v>2.1761657544224775</c:v>
                </c:pt>
                <c:pt idx="1">
                  <c:v>2.4359017097541349</c:v>
                </c:pt>
                <c:pt idx="2">
                  <c:v>2.5396823140513263</c:v>
                </c:pt>
                <c:pt idx="3">
                  <c:v>2.5589960151854916</c:v>
                </c:pt>
                <c:pt idx="4">
                  <c:v>2.5841524968814888</c:v>
                </c:pt>
                <c:pt idx="5">
                  <c:v>2.6096499667906738</c:v>
                </c:pt>
                <c:pt idx="6">
                  <c:v>2.8779349335727518</c:v>
                </c:pt>
                <c:pt idx="7">
                  <c:v>3.0524513832113498</c:v>
                </c:pt>
                <c:pt idx="8">
                  <c:v>3.1360247666949235</c:v>
                </c:pt>
                <c:pt idx="9">
                  <c:v>3.240740976150621</c:v>
                </c:pt>
                <c:pt idx="10">
                  <c:v>3.4114315070695738</c:v>
                </c:pt>
                <c:pt idx="11">
                  <c:v>3.4225983018390491</c:v>
                </c:pt>
                <c:pt idx="12">
                  <c:v>3.5253298275982927</c:v>
                </c:pt>
                <c:pt idx="13">
                  <c:v>3.5709547606719969</c:v>
                </c:pt>
                <c:pt idx="14">
                  <c:v>3.5990106922961624</c:v>
                </c:pt>
                <c:pt idx="15">
                  <c:v>3.8880976421322848</c:v>
                </c:pt>
                <c:pt idx="16">
                  <c:v>3.9410413877604151</c:v>
                </c:pt>
                <c:pt idx="17">
                  <c:v>4.0100832431769096</c:v>
                </c:pt>
                <c:pt idx="18">
                  <c:v>4.0822120066749008</c:v>
                </c:pt>
                <c:pt idx="19">
                  <c:v>4.2187505246492547</c:v>
                </c:pt>
                <c:pt idx="20">
                  <c:v>4.7070011182938751</c:v>
                </c:pt>
                <c:pt idx="21">
                  <c:v>4.8125014456083113</c:v>
                </c:pt>
                <c:pt idx="22">
                  <c:v>5.8333357118092266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043160"/>
        <c:axId val="146479712"/>
      </c:barChart>
      <c:catAx>
        <c:axId val="147043160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0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6479712"/>
        <c:crosses val="autoZero"/>
        <c:auto val="1"/>
        <c:lblAlgn val="ctr"/>
        <c:lblOffset val="0"/>
        <c:tickLblSkip val="1"/>
        <c:noMultiLvlLbl val="0"/>
      </c:catAx>
      <c:valAx>
        <c:axId val="146479712"/>
        <c:scaling>
          <c:orientation val="minMax"/>
          <c:max val="6"/>
          <c:min val="1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7043160"/>
        <c:crosses val="autoZero"/>
        <c:crossBetween val="between"/>
        <c:majorUnit val="1"/>
      </c:valAx>
      <c:spPr>
        <a:solidFill>
          <a:srgbClr val="F4FFFF"/>
        </a:solidFill>
        <a:ln w="9525">
          <a:solidFill>
            <a:srgbClr val="000000"/>
          </a:solidFill>
        </a:ln>
      </c:spPr>
    </c:plotArea>
    <c:plotVisOnly val="1"/>
    <c:dispBlanksAs val="gap"/>
    <c:showDLblsOverMax val="1"/>
  </c:chart>
  <c:spPr>
    <a:noFill/>
    <a:ln w="9525" cap="flat" cmpd="sng" algn="ctr">
      <a:noFill/>
      <a:prstDash val="solid"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txPr>
    <a:bodyPr/>
    <a:lstStyle/>
    <a:p>
      <a:pPr>
        <a:defRPr sz="140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864713769554275E-2"/>
          <c:y val="0.17955845703759887"/>
          <c:w val="0.9472736625514403"/>
          <c:h val="0.732818831942789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2.14'!$N$8</c:f>
              <c:strCache>
                <c:ptCount val="1"/>
                <c:pt idx="0">
                  <c:v>Raw</c:v>
                </c:pt>
              </c:strCache>
            </c:strRef>
          </c:tx>
          <c:spPr>
            <a:solidFill>
              <a:srgbClr val="4F81BD"/>
            </a:solidFill>
            <a:ln w="3175">
              <a:solidFill>
                <a:srgbClr val="000000"/>
              </a:solidFill>
              <a:prstDash val="solid"/>
            </a:ln>
          </c:spPr>
          <c:invertIfNegative val="0"/>
          <c:dPt>
            <c:idx val="11"/>
            <c:invertIfNegative val="0"/>
            <c:bubble3D val="0"/>
            <c:spPr>
              <a:solidFill>
                <a:schemeClr val="accent1"/>
              </a:solidFill>
              <a:ln w="3175">
                <a:solidFill>
                  <a:srgbClr val="000000"/>
                </a:solidFill>
                <a:prstDash val="solid"/>
              </a:ln>
            </c:spPr>
          </c:dPt>
          <c:dPt>
            <c:idx val="13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  <c:spPr>
              <a:solidFill>
                <a:schemeClr val="accent3"/>
              </a:solidFill>
              <a:ln w="3175">
                <a:solidFill>
                  <a:srgbClr val="000000"/>
                </a:solidFill>
                <a:prstDash val="solid"/>
              </a:ln>
            </c:spPr>
          </c:dPt>
          <c:cat>
            <c:strRef>
              <c:f>'figure 2.14'!$M$64:$M$86</c:f>
              <c:strCache>
                <c:ptCount val="23"/>
                <c:pt idx="0">
                  <c:v>DNK</c:v>
                </c:pt>
                <c:pt idx="1">
                  <c:v>NLD</c:v>
                </c:pt>
                <c:pt idx="2">
                  <c:v>CAN</c:v>
                </c:pt>
                <c:pt idx="3">
                  <c:v>SWE</c:v>
                </c:pt>
                <c:pt idx="4">
                  <c:v>FIN</c:v>
                </c:pt>
                <c:pt idx="5">
                  <c:v>NOR</c:v>
                </c:pt>
                <c:pt idx="6">
                  <c:v>AUS</c:v>
                </c:pt>
                <c:pt idx="7">
                  <c:v>IRL</c:v>
                </c:pt>
                <c:pt idx="8">
                  <c:v>BELᵇ</c:v>
                </c:pt>
                <c:pt idx="9">
                  <c:v>JPN</c:v>
                </c:pt>
                <c:pt idx="10">
                  <c:v>AUT</c:v>
                </c:pt>
                <c:pt idx="11">
                  <c:v>FRA</c:v>
                </c:pt>
                <c:pt idx="12">
                  <c:v>DEU</c:v>
                </c:pt>
                <c:pt idx="13">
                  <c:v>PIAAC</c:v>
                </c:pt>
                <c:pt idx="14">
                  <c:v>ESP</c:v>
                </c:pt>
                <c:pt idx="15">
                  <c:v>KOR</c:v>
                </c:pt>
                <c:pt idx="16">
                  <c:v>GBRᵇ</c:v>
                </c:pt>
                <c:pt idx="17">
                  <c:v>ITA</c:v>
                </c:pt>
                <c:pt idx="18">
                  <c:v>USA</c:v>
                </c:pt>
                <c:pt idx="19">
                  <c:v>EST</c:v>
                </c:pt>
                <c:pt idx="20">
                  <c:v>POL</c:v>
                </c:pt>
                <c:pt idx="21">
                  <c:v>CZE</c:v>
                </c:pt>
                <c:pt idx="22">
                  <c:v>SVK</c:v>
                </c:pt>
              </c:strCache>
            </c:strRef>
          </c:cat>
          <c:val>
            <c:numRef>
              <c:f>'figure 2.14'!$N$64:$N$86</c:f>
              <c:numCache>
                <c:formatCode>0.000</c:formatCode>
                <c:ptCount val="23"/>
                <c:pt idx="0">
                  <c:v>0.96501676957134819</c:v>
                </c:pt>
                <c:pt idx="1">
                  <c:v>0.99330620393360336</c:v>
                </c:pt>
                <c:pt idx="2">
                  <c:v>1.0022227666913055</c:v>
                </c:pt>
                <c:pt idx="3">
                  <c:v>1.005454019304524</c:v>
                </c:pt>
                <c:pt idx="4">
                  <c:v>1.0137192570300264</c:v>
                </c:pt>
                <c:pt idx="5">
                  <c:v>1.0211023714264742</c:v>
                </c:pt>
                <c:pt idx="6">
                  <c:v>1.0591653581588221</c:v>
                </c:pt>
                <c:pt idx="7">
                  <c:v>1.0719370082914879</c:v>
                </c:pt>
                <c:pt idx="8">
                  <c:v>1.0796597011968736</c:v>
                </c:pt>
                <c:pt idx="9">
                  <c:v>1.1207513403579401</c:v>
                </c:pt>
                <c:pt idx="10">
                  <c:v>1.1426473419743679</c:v>
                </c:pt>
                <c:pt idx="11">
                  <c:v>1.1536545809351642</c:v>
                </c:pt>
                <c:pt idx="12">
                  <c:v>1.1765476148770178</c:v>
                </c:pt>
                <c:pt idx="13">
                  <c:v>1.1969338420392626</c:v>
                </c:pt>
                <c:pt idx="14">
                  <c:v>1.212807111994092</c:v>
                </c:pt>
                <c:pt idx="15">
                  <c:v>1.2200373829036251</c:v>
                </c:pt>
                <c:pt idx="16">
                  <c:v>1.2758738290770686</c:v>
                </c:pt>
                <c:pt idx="17">
                  <c:v>1.4121946730502724</c:v>
                </c:pt>
                <c:pt idx="18">
                  <c:v>1.4170591458103377</c:v>
                </c:pt>
                <c:pt idx="19">
                  <c:v>1.4236043068892221</c:v>
                </c:pt>
                <c:pt idx="20">
                  <c:v>1.4522177925156627</c:v>
                </c:pt>
                <c:pt idx="21">
                  <c:v>1.4956368458747626</c:v>
                </c:pt>
                <c:pt idx="22">
                  <c:v>1.6179291029997829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443352"/>
        <c:axId val="191443744"/>
      </c:barChart>
      <c:lineChart>
        <c:grouping val="standard"/>
        <c:varyColors val="0"/>
        <c:ser>
          <c:idx val="1"/>
          <c:order val="1"/>
          <c:tx>
            <c:strRef>
              <c:f>'figure 2.14'!$O$8</c:f>
              <c:strCache>
                <c:ptCount val="1"/>
                <c:pt idx="0">
                  <c:v>Skills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7"/>
            <c:spPr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cat>
            <c:strRef>
              <c:f>'figure 2.14'!$M$64:$M$86</c:f>
              <c:strCache>
                <c:ptCount val="23"/>
                <c:pt idx="0">
                  <c:v>DNK</c:v>
                </c:pt>
                <c:pt idx="1">
                  <c:v>NLD</c:v>
                </c:pt>
                <c:pt idx="2">
                  <c:v>CAN</c:v>
                </c:pt>
                <c:pt idx="3">
                  <c:v>SWE</c:v>
                </c:pt>
                <c:pt idx="4">
                  <c:v>FIN</c:v>
                </c:pt>
                <c:pt idx="5">
                  <c:v>NOR</c:v>
                </c:pt>
                <c:pt idx="6">
                  <c:v>AUS</c:v>
                </c:pt>
                <c:pt idx="7">
                  <c:v>IRL</c:v>
                </c:pt>
                <c:pt idx="8">
                  <c:v>BELᵇ</c:v>
                </c:pt>
                <c:pt idx="9">
                  <c:v>JPN</c:v>
                </c:pt>
                <c:pt idx="10">
                  <c:v>AUT</c:v>
                </c:pt>
                <c:pt idx="11">
                  <c:v>FRA</c:v>
                </c:pt>
                <c:pt idx="12">
                  <c:v>DEU</c:v>
                </c:pt>
                <c:pt idx="13">
                  <c:v>PIAAC</c:v>
                </c:pt>
                <c:pt idx="14">
                  <c:v>ESP</c:v>
                </c:pt>
                <c:pt idx="15">
                  <c:v>KOR</c:v>
                </c:pt>
                <c:pt idx="16">
                  <c:v>GBRᵇ</c:v>
                </c:pt>
                <c:pt idx="17">
                  <c:v>ITA</c:v>
                </c:pt>
                <c:pt idx="18">
                  <c:v>USA</c:v>
                </c:pt>
                <c:pt idx="19">
                  <c:v>EST</c:v>
                </c:pt>
                <c:pt idx="20">
                  <c:v>POL</c:v>
                </c:pt>
                <c:pt idx="21">
                  <c:v>CZE</c:v>
                </c:pt>
                <c:pt idx="22">
                  <c:v>SVK</c:v>
                </c:pt>
              </c:strCache>
            </c:strRef>
          </c:cat>
          <c:val>
            <c:numRef>
              <c:f>'figure 2.14'!$O$64:$O$86</c:f>
              <c:numCache>
                <c:formatCode>0.000</c:formatCode>
                <c:ptCount val="23"/>
                <c:pt idx="0">
                  <c:v>0.89084404544679563</c:v>
                </c:pt>
                <c:pt idx="1">
                  <c:v>0.89513547808578786</c:v>
                </c:pt>
                <c:pt idx="2">
                  <c:v>0.84023597834170316</c:v>
                </c:pt>
                <c:pt idx="3">
                  <c:v>0.93238729317205249</c:v>
                </c:pt>
                <c:pt idx="4">
                  <c:v>0.8960612580364169</c:v>
                </c:pt>
                <c:pt idx="5">
                  <c:v>0.9187063865533216</c:v>
                </c:pt>
                <c:pt idx="6">
                  <c:v>0.9402035355273064</c:v>
                </c:pt>
                <c:pt idx="7">
                  <c:v>0.92882920991754836</c:v>
                </c:pt>
                <c:pt idx="8">
                  <c:v>0.94909479120703821</c:v>
                </c:pt>
                <c:pt idx="9">
                  <c:v>0.96081787894062887</c:v>
                </c:pt>
                <c:pt idx="10">
                  <c:v>0.97671976521757586</c:v>
                </c:pt>
                <c:pt idx="11">
                  <c:v>0.98736845619145686</c:v>
                </c:pt>
                <c:pt idx="12">
                  <c:v>0.98912882302771876</c:v>
                </c:pt>
                <c:pt idx="13">
                  <c:v>1.0340948493712052</c:v>
                </c:pt>
                <c:pt idx="14">
                  <c:v>1.0585695334627856</c:v>
                </c:pt>
                <c:pt idx="15">
                  <c:v>1.0559706591476463</c:v>
                </c:pt>
                <c:pt idx="16">
                  <c:v>1.0610911866488624</c:v>
                </c:pt>
                <c:pt idx="17">
                  <c:v>1.2694128871535544</c:v>
                </c:pt>
                <c:pt idx="18">
                  <c:v>1.0371916249732565</c:v>
                </c:pt>
                <c:pt idx="19">
                  <c:v>1.2610835352114929</c:v>
                </c:pt>
                <c:pt idx="20">
                  <c:v>1.3266243060428435</c:v>
                </c:pt>
                <c:pt idx="21">
                  <c:v>1.2484847300173747</c:v>
                </c:pt>
                <c:pt idx="22">
                  <c:v>1.326125323843347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'figure 2.14'!$P$8</c:f>
              <c:strCache>
                <c:ptCount val="1"/>
                <c:pt idx="0">
                  <c:v>Prices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7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cat>
            <c:strRef>
              <c:f>'figure 2.14'!$M$64:$M$86</c:f>
              <c:strCache>
                <c:ptCount val="23"/>
                <c:pt idx="0">
                  <c:v>DNK</c:v>
                </c:pt>
                <c:pt idx="1">
                  <c:v>NLD</c:v>
                </c:pt>
                <c:pt idx="2">
                  <c:v>CAN</c:v>
                </c:pt>
                <c:pt idx="3">
                  <c:v>SWE</c:v>
                </c:pt>
                <c:pt idx="4">
                  <c:v>FIN</c:v>
                </c:pt>
                <c:pt idx="5">
                  <c:v>NOR</c:v>
                </c:pt>
                <c:pt idx="6">
                  <c:v>AUS</c:v>
                </c:pt>
                <c:pt idx="7">
                  <c:v>IRL</c:v>
                </c:pt>
                <c:pt idx="8">
                  <c:v>BELᵇ</c:v>
                </c:pt>
                <c:pt idx="9">
                  <c:v>JPN</c:v>
                </c:pt>
                <c:pt idx="10">
                  <c:v>AUT</c:v>
                </c:pt>
                <c:pt idx="11">
                  <c:v>FRA</c:v>
                </c:pt>
                <c:pt idx="12">
                  <c:v>DEU</c:v>
                </c:pt>
                <c:pt idx="13">
                  <c:v>PIAAC</c:v>
                </c:pt>
                <c:pt idx="14">
                  <c:v>ESP</c:v>
                </c:pt>
                <c:pt idx="15">
                  <c:v>KOR</c:v>
                </c:pt>
                <c:pt idx="16">
                  <c:v>GBRᵇ</c:v>
                </c:pt>
                <c:pt idx="17">
                  <c:v>ITA</c:v>
                </c:pt>
                <c:pt idx="18">
                  <c:v>USA</c:v>
                </c:pt>
                <c:pt idx="19">
                  <c:v>EST</c:v>
                </c:pt>
                <c:pt idx="20">
                  <c:v>POL</c:v>
                </c:pt>
                <c:pt idx="21">
                  <c:v>CZE</c:v>
                </c:pt>
                <c:pt idx="22">
                  <c:v>SVK</c:v>
                </c:pt>
              </c:strCache>
            </c:strRef>
          </c:cat>
          <c:val>
            <c:numRef>
              <c:f>'figure 2.14'!$P$64:$P$86</c:f>
              <c:numCache>
                <c:formatCode>0.000</c:formatCode>
                <c:ptCount val="23"/>
                <c:pt idx="0">
                  <c:v>1.0892958736236635</c:v>
                </c:pt>
                <c:pt idx="1">
                  <c:v>1.0982788801003678</c:v>
                </c:pt>
                <c:pt idx="2">
                  <c:v>1.1347824970336187</c:v>
                </c:pt>
                <c:pt idx="3">
                  <c:v>1.0497475429767471</c:v>
                </c:pt>
                <c:pt idx="4">
                  <c:v>1.0617661491160242</c:v>
                </c:pt>
                <c:pt idx="5">
                  <c:v>1.1079203505987634</c:v>
                </c:pt>
                <c:pt idx="6">
                  <c:v>1.091571935486275</c:v>
                </c:pt>
                <c:pt idx="7">
                  <c:v>1.1356808057925083</c:v>
                </c:pt>
                <c:pt idx="8">
                  <c:v>1.0627056967285953</c:v>
                </c:pt>
                <c:pt idx="9">
                  <c:v>1.1411529374747986</c:v>
                </c:pt>
                <c:pt idx="10">
                  <c:v>1.1483024254418139</c:v>
                </c:pt>
                <c:pt idx="11">
                  <c:v>1.1420903229426973</c:v>
                </c:pt>
                <c:pt idx="12">
                  <c:v>1.2757592607514123</c:v>
                </c:pt>
                <c:pt idx="13">
                  <c:v>1.1447184787372715</c:v>
                </c:pt>
                <c:pt idx="14">
                  <c:v>1.1482389260734607</c:v>
                </c:pt>
                <c:pt idx="15">
                  <c:v>1.1676358925782084</c:v>
                </c:pt>
                <c:pt idx="16">
                  <c:v>1.2586351253596129</c:v>
                </c:pt>
                <c:pt idx="17">
                  <c:v>0.99076292631198448</c:v>
                </c:pt>
                <c:pt idx="18">
                  <c:v>1.3098173499852916</c:v>
                </c:pt>
                <c:pt idx="19">
                  <c:v>1.1649606387893743</c:v>
                </c:pt>
                <c:pt idx="20">
                  <c:v>1.2042392021068333</c:v>
                </c:pt>
                <c:pt idx="21">
                  <c:v>1.2254502163163326</c:v>
                </c:pt>
                <c:pt idx="22">
                  <c:v>1.175011576631585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443352"/>
        <c:axId val="191443744"/>
      </c:lineChart>
      <c:catAx>
        <c:axId val="191443352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191443744"/>
        <c:crossesAt val="1"/>
        <c:auto val="1"/>
        <c:lblAlgn val="ctr"/>
        <c:lblOffset val="0"/>
        <c:tickLblSkip val="1"/>
        <c:noMultiLvlLbl val="0"/>
      </c:catAx>
      <c:valAx>
        <c:axId val="191443744"/>
        <c:scaling>
          <c:orientation val="minMax"/>
          <c:max val="1.8"/>
          <c:min val="0.8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1443352"/>
        <c:crosses val="autoZero"/>
        <c:crossBetween val="between"/>
        <c:majorUnit val="0.2"/>
      </c:valAx>
      <c:spPr>
        <a:solidFill>
          <a:srgbClr val="F4FFFF"/>
        </a:solidFill>
        <a:ln w="9525">
          <a:solidFill>
            <a:srgbClr val="000000"/>
          </a:solidFill>
        </a:ln>
      </c:spPr>
    </c:plotArea>
    <c:plotVisOnly val="1"/>
    <c:dispBlanksAs val="gap"/>
    <c:showDLblsOverMax val="1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xMode val="edge"/>
          <c:yMode val="edge"/>
          <c:x val="8.7445796086387494E-3"/>
          <c:y val="0.15403329778907338"/>
          <c:w val="0.98906927548920154"/>
          <c:h val="0.84098650145001475"/>
        </c:manualLayout>
      </c:layout>
      <c:stockChart>
        <c:ser>
          <c:idx val="0"/>
          <c:order val="0"/>
          <c:tx>
            <c:strRef>
              <c:f>'Fig 2.2.'!$C$3</c:f>
              <c:strCache>
                <c:ptCount val="1"/>
                <c:pt idx="0">
                  <c:v>P90</c:v>
                </c:pt>
              </c:strCache>
            </c:strRef>
          </c:tx>
          <c:spPr>
            <a:ln w="6350" cap="rnd" cmpd="sng" algn="ctr">
              <a:noFill/>
              <a:prstDash val="solid"/>
              <a:round/>
            </a:ln>
            <a:effectLst/>
          </c:spPr>
          <c:marker>
            <c:symbol val="dash"/>
            <c:size val="5"/>
            <c:spPr>
              <a:solidFill>
                <a:srgbClr val="4F81BD"/>
              </a:solidFill>
              <a:ln w="6350" cap="flat" cmpd="sng" algn="ctr">
                <a:solidFill>
                  <a:srgbClr val="000000"/>
                </a:solidFill>
                <a:prstDash val="solid"/>
                <a:round/>
              </a:ln>
              <a:effectLst/>
            </c:spPr>
          </c:marker>
          <c:cat>
            <c:strRef>
              <c:f>'Fig 2.2.'!$B$4:$B$26</c:f>
              <c:strCache>
                <c:ptCount val="23"/>
                <c:pt idx="0">
                  <c:v>Italy</c:v>
                </c:pt>
                <c:pt idx="1">
                  <c:v>Spain</c:v>
                </c:pt>
                <c:pt idx="2">
                  <c:v>United States</c:v>
                </c:pt>
                <c:pt idx="3">
                  <c:v>France</c:v>
                </c:pt>
                <c:pt idx="4">
                  <c:v>Ireland</c:v>
                </c:pt>
                <c:pt idx="5">
                  <c:v>Poland</c:v>
                </c:pt>
                <c:pt idx="6">
                  <c:v>Korea</c:v>
                </c:pt>
                <c:pt idx="7">
                  <c:v>England/N. Ireland (UK)</c:v>
                </c:pt>
                <c:pt idx="8">
                  <c:v>Canada</c:v>
                </c:pt>
                <c:pt idx="9">
                  <c:v>Australia</c:v>
                </c:pt>
                <c:pt idx="10">
                  <c:v>PIAAC average</c:v>
                </c:pt>
                <c:pt idx="11">
                  <c:v>Estonia</c:v>
                </c:pt>
                <c:pt idx="12">
                  <c:v>Germany</c:v>
                </c:pt>
                <c:pt idx="13">
                  <c:v>Czech Republic</c:v>
                </c:pt>
                <c:pt idx="14">
                  <c:v>Austria</c:v>
                </c:pt>
                <c:pt idx="15">
                  <c:v>Slovak Republic</c:v>
                </c:pt>
                <c:pt idx="16">
                  <c:v>Norway</c:v>
                </c:pt>
                <c:pt idx="17">
                  <c:v>Denmark</c:v>
                </c:pt>
                <c:pt idx="18">
                  <c:v>Flanders (B)</c:v>
                </c:pt>
                <c:pt idx="19">
                  <c:v>Sweden</c:v>
                </c:pt>
                <c:pt idx="20">
                  <c:v>Netherlands</c:v>
                </c:pt>
                <c:pt idx="21">
                  <c:v>Finland</c:v>
                </c:pt>
                <c:pt idx="22">
                  <c:v>Japan</c:v>
                </c:pt>
              </c:strCache>
            </c:strRef>
          </c:cat>
          <c:val>
            <c:numRef>
              <c:f>'Fig 2.2.'!$C$4:$C$26</c:f>
              <c:numCache>
                <c:formatCode>_(* #,##0_);_(* \(#,##0\);_(* "-"??_);_(@_)</c:formatCode>
                <c:ptCount val="23"/>
                <c:pt idx="0">
                  <c:v>315.75569999999999</c:v>
                </c:pt>
                <c:pt idx="1">
                  <c:v>314.32240000000002</c:v>
                </c:pt>
                <c:pt idx="2">
                  <c:v>328.64159999999998</c:v>
                </c:pt>
                <c:pt idx="3">
                  <c:v>326.65640000000002</c:v>
                </c:pt>
                <c:pt idx="4">
                  <c:v>325.18340000000001</c:v>
                </c:pt>
                <c:pt idx="5">
                  <c:v>326.50979999999998</c:v>
                </c:pt>
                <c:pt idx="6">
                  <c:v>321.03449999999998</c:v>
                </c:pt>
                <c:pt idx="7">
                  <c:v>334.8313</c:v>
                </c:pt>
                <c:pt idx="8">
                  <c:v>335.76049999999998</c:v>
                </c:pt>
                <c:pt idx="9">
                  <c:v>337.7713</c:v>
                </c:pt>
                <c:pt idx="10">
                  <c:v>335.82940000000002</c:v>
                </c:pt>
                <c:pt idx="11">
                  <c:v>331.86849999999998</c:v>
                </c:pt>
                <c:pt idx="12">
                  <c:v>337.65620000000001</c:v>
                </c:pt>
                <c:pt idx="13">
                  <c:v>331.34500000000003</c:v>
                </c:pt>
                <c:pt idx="14">
                  <c:v>335.7706</c:v>
                </c:pt>
                <c:pt idx="15">
                  <c:v>335.11680000000001</c:v>
                </c:pt>
                <c:pt idx="16">
                  <c:v>345.38959999999997</c:v>
                </c:pt>
                <c:pt idx="17">
                  <c:v>343.35419999999999</c:v>
                </c:pt>
                <c:pt idx="18">
                  <c:v>345.38339999999999</c:v>
                </c:pt>
                <c:pt idx="19">
                  <c:v>346.66419999999999</c:v>
                </c:pt>
                <c:pt idx="20">
                  <c:v>343.37040000000002</c:v>
                </c:pt>
                <c:pt idx="21">
                  <c:v>350.0933</c:v>
                </c:pt>
                <c:pt idx="22">
                  <c:v>345.42059999999998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 2.2.'!$D$3</c:f>
              <c:strCache>
                <c:ptCount val="1"/>
                <c:pt idx="0">
                  <c:v>P10</c:v>
                </c:pt>
              </c:strCache>
            </c:strRef>
          </c:tx>
          <c:spPr>
            <a:ln w="6350" cap="rnd" cmpd="sng" algn="ctr">
              <a:noFill/>
              <a:prstDash val="solid"/>
              <a:round/>
            </a:ln>
            <a:effectLst/>
          </c:spPr>
          <c:marker>
            <c:symbol val="dash"/>
            <c:size val="5"/>
            <c:spPr>
              <a:solidFill>
                <a:srgbClr val="CCCCCC"/>
              </a:solidFill>
              <a:ln w="6350" cap="flat" cmpd="sng" algn="ctr">
                <a:solidFill>
                  <a:srgbClr val="000000"/>
                </a:solidFill>
                <a:prstDash val="solid"/>
                <a:round/>
              </a:ln>
              <a:effectLst/>
            </c:spPr>
          </c:marker>
          <c:cat>
            <c:strRef>
              <c:f>'Fig 2.2.'!$B$4:$B$26</c:f>
              <c:strCache>
                <c:ptCount val="23"/>
                <c:pt idx="0">
                  <c:v>Italy</c:v>
                </c:pt>
                <c:pt idx="1">
                  <c:v>Spain</c:v>
                </c:pt>
                <c:pt idx="2">
                  <c:v>United States</c:v>
                </c:pt>
                <c:pt idx="3">
                  <c:v>France</c:v>
                </c:pt>
                <c:pt idx="4">
                  <c:v>Ireland</c:v>
                </c:pt>
                <c:pt idx="5">
                  <c:v>Poland</c:v>
                </c:pt>
                <c:pt idx="6">
                  <c:v>Korea</c:v>
                </c:pt>
                <c:pt idx="7">
                  <c:v>England/N. Ireland (UK)</c:v>
                </c:pt>
                <c:pt idx="8">
                  <c:v>Canada</c:v>
                </c:pt>
                <c:pt idx="9">
                  <c:v>Australia</c:v>
                </c:pt>
                <c:pt idx="10">
                  <c:v>PIAAC average</c:v>
                </c:pt>
                <c:pt idx="11">
                  <c:v>Estonia</c:v>
                </c:pt>
                <c:pt idx="12">
                  <c:v>Germany</c:v>
                </c:pt>
                <c:pt idx="13">
                  <c:v>Czech Republic</c:v>
                </c:pt>
                <c:pt idx="14">
                  <c:v>Austria</c:v>
                </c:pt>
                <c:pt idx="15">
                  <c:v>Slovak Republic</c:v>
                </c:pt>
                <c:pt idx="16">
                  <c:v>Norway</c:v>
                </c:pt>
                <c:pt idx="17">
                  <c:v>Denmark</c:v>
                </c:pt>
                <c:pt idx="18">
                  <c:v>Flanders (B)</c:v>
                </c:pt>
                <c:pt idx="19">
                  <c:v>Sweden</c:v>
                </c:pt>
                <c:pt idx="20">
                  <c:v>Netherlands</c:v>
                </c:pt>
                <c:pt idx="21">
                  <c:v>Finland</c:v>
                </c:pt>
                <c:pt idx="22">
                  <c:v>Japan</c:v>
                </c:pt>
              </c:strCache>
            </c:strRef>
          </c:cat>
          <c:val>
            <c:numRef>
              <c:f>'Fig 2.2.'!$D$4:$D$26</c:f>
              <c:numCache>
                <c:formatCode>_(* #,##0_);_(* \(#,##0\);_(* "-"??_);_(@_)</c:formatCode>
                <c:ptCount val="23"/>
                <c:pt idx="0">
                  <c:v>190.13339999999999</c:v>
                </c:pt>
                <c:pt idx="1">
                  <c:v>195.6337</c:v>
                </c:pt>
                <c:pt idx="2">
                  <c:v>187.7467</c:v>
                </c:pt>
                <c:pt idx="3">
                  <c:v>188.8073</c:v>
                </c:pt>
                <c:pt idx="4">
                  <c:v>202.45820000000001</c:v>
                </c:pt>
                <c:pt idx="5">
                  <c:v>205.63919999999999</c:v>
                </c:pt>
                <c:pt idx="6">
                  <c:v>210.99090000000001</c:v>
                </c:pt>
                <c:pt idx="7">
                  <c:v>205.95849999999999</c:v>
                </c:pt>
                <c:pt idx="8">
                  <c:v>202.8725</c:v>
                </c:pt>
                <c:pt idx="9">
                  <c:v>211.06700000000001</c:v>
                </c:pt>
                <c:pt idx="10">
                  <c:v>211.72040000000001</c:v>
                </c:pt>
                <c:pt idx="11">
                  <c:v>220.44579999999999</c:v>
                </c:pt>
                <c:pt idx="12">
                  <c:v>211.67490000000001</c:v>
                </c:pt>
                <c:pt idx="13">
                  <c:v>223.00389999999999</c:v>
                </c:pt>
                <c:pt idx="14">
                  <c:v>218.4203</c:v>
                </c:pt>
                <c:pt idx="15">
                  <c:v>232.41720000000001</c:v>
                </c:pt>
                <c:pt idx="16">
                  <c:v>222.53819999999999</c:v>
                </c:pt>
                <c:pt idx="17">
                  <c:v>225.68870000000001</c:v>
                </c:pt>
                <c:pt idx="18">
                  <c:v>224.12569999999999</c:v>
                </c:pt>
                <c:pt idx="19">
                  <c:v>223.6935</c:v>
                </c:pt>
                <c:pt idx="20">
                  <c:v>227.1978</c:v>
                </c:pt>
                <c:pt idx="21">
                  <c:v>232.0652</c:v>
                </c:pt>
                <c:pt idx="22">
                  <c:v>236.49160000000001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 2.2.'!$E$3</c:f>
              <c:strCache>
                <c:ptCount val="1"/>
                <c:pt idx="0">
                  <c:v>mean</c:v>
                </c:pt>
              </c:strCache>
            </c:strRef>
          </c:tx>
          <c:spPr>
            <a:ln w="6350" cap="rnd" cmpd="sng" algn="ctr">
              <a:noFill/>
              <a:prstDash val="solid"/>
              <a:round/>
            </a:ln>
            <a:effectLst/>
          </c:spPr>
          <c:marker>
            <c:symbol val="circle"/>
            <c:size val="5"/>
            <c:spPr>
              <a:solidFill>
                <a:srgbClr val="A7B9E3"/>
              </a:solidFill>
              <a:ln w="6350" cap="flat" cmpd="sng" algn="ctr">
                <a:solidFill>
                  <a:srgbClr val="000000"/>
                </a:solidFill>
                <a:prstDash val="solid"/>
                <a:round/>
              </a:ln>
              <a:effectLst/>
            </c:spPr>
          </c:marker>
          <c:cat>
            <c:strRef>
              <c:f>'Fig 2.2.'!$B$4:$B$26</c:f>
              <c:strCache>
                <c:ptCount val="23"/>
                <c:pt idx="0">
                  <c:v>Italy</c:v>
                </c:pt>
                <c:pt idx="1">
                  <c:v>Spain</c:v>
                </c:pt>
                <c:pt idx="2">
                  <c:v>United States</c:v>
                </c:pt>
                <c:pt idx="3">
                  <c:v>France</c:v>
                </c:pt>
                <c:pt idx="4">
                  <c:v>Ireland</c:v>
                </c:pt>
                <c:pt idx="5">
                  <c:v>Poland</c:v>
                </c:pt>
                <c:pt idx="6">
                  <c:v>Korea</c:v>
                </c:pt>
                <c:pt idx="7">
                  <c:v>England/N. Ireland (UK)</c:v>
                </c:pt>
                <c:pt idx="8">
                  <c:v>Canada</c:v>
                </c:pt>
                <c:pt idx="9">
                  <c:v>Australia</c:v>
                </c:pt>
                <c:pt idx="10">
                  <c:v>PIAAC average</c:v>
                </c:pt>
                <c:pt idx="11">
                  <c:v>Estonia</c:v>
                </c:pt>
                <c:pt idx="12">
                  <c:v>Germany</c:v>
                </c:pt>
                <c:pt idx="13">
                  <c:v>Czech Republic</c:v>
                </c:pt>
                <c:pt idx="14">
                  <c:v>Austria</c:v>
                </c:pt>
                <c:pt idx="15">
                  <c:v>Slovak Republic</c:v>
                </c:pt>
                <c:pt idx="16">
                  <c:v>Norway</c:v>
                </c:pt>
                <c:pt idx="17">
                  <c:v>Denmark</c:v>
                </c:pt>
                <c:pt idx="18">
                  <c:v>Flanders (B)</c:v>
                </c:pt>
                <c:pt idx="19">
                  <c:v>Sweden</c:v>
                </c:pt>
                <c:pt idx="20">
                  <c:v>Netherlands</c:v>
                </c:pt>
                <c:pt idx="21">
                  <c:v>Finland</c:v>
                </c:pt>
                <c:pt idx="22">
                  <c:v>Japan</c:v>
                </c:pt>
              </c:strCache>
            </c:strRef>
          </c:cat>
          <c:val>
            <c:numRef>
              <c:f>'Fig 2.2.'!$E$4:$E$26</c:f>
              <c:numCache>
                <c:formatCode>_(* #,##0_);_(* \(#,##0\);_(* "-"??_);_(@_)</c:formatCode>
                <c:ptCount val="23"/>
                <c:pt idx="0">
                  <c:v>255.14949999999999</c:v>
                </c:pt>
                <c:pt idx="1">
                  <c:v>257.50909999999999</c:v>
                </c:pt>
                <c:pt idx="2">
                  <c:v>260.83100000000002</c:v>
                </c:pt>
                <c:pt idx="3">
                  <c:v>260.90109999999999</c:v>
                </c:pt>
                <c:pt idx="4">
                  <c:v>264.50380000000001</c:v>
                </c:pt>
                <c:pt idx="5">
                  <c:v>267.00819999999999</c:v>
                </c:pt>
                <c:pt idx="6">
                  <c:v>267.86040000000003</c:v>
                </c:pt>
                <c:pt idx="7">
                  <c:v>270.9418</c:v>
                </c:pt>
                <c:pt idx="8">
                  <c:v>271.27600000000001</c:v>
                </c:pt>
                <c:pt idx="9">
                  <c:v>275.62259999999998</c:v>
                </c:pt>
                <c:pt idx="10">
                  <c:v>275.72460000000001</c:v>
                </c:pt>
                <c:pt idx="11">
                  <c:v>277.25209999999998</c:v>
                </c:pt>
                <c:pt idx="12">
                  <c:v>277.50139999999999</c:v>
                </c:pt>
                <c:pt idx="13">
                  <c:v>278.5557</c:v>
                </c:pt>
                <c:pt idx="14">
                  <c:v>278.64080000000001</c:v>
                </c:pt>
                <c:pt idx="15">
                  <c:v>284.9991</c:v>
                </c:pt>
                <c:pt idx="16">
                  <c:v>285.8449</c:v>
                </c:pt>
                <c:pt idx="17">
                  <c:v>285.99180000000001</c:v>
                </c:pt>
                <c:pt idx="18">
                  <c:v>286.6721</c:v>
                </c:pt>
                <c:pt idx="19">
                  <c:v>287.34899999999999</c:v>
                </c:pt>
                <c:pt idx="20">
                  <c:v>287.46839999999997</c:v>
                </c:pt>
                <c:pt idx="21">
                  <c:v>291.57479999999998</c:v>
                </c:pt>
                <c:pt idx="22">
                  <c:v>292.48079999999999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axId val="147135776"/>
        <c:axId val="147136544"/>
      </c:stockChart>
      <c:catAx>
        <c:axId val="147135776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0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147136544"/>
        <c:crosses val="autoZero"/>
        <c:auto val="1"/>
        <c:lblAlgn val="ctr"/>
        <c:lblOffset val="0"/>
        <c:tickLblSkip val="1"/>
        <c:noMultiLvlLbl val="0"/>
      </c:catAx>
      <c:valAx>
        <c:axId val="147136544"/>
        <c:scaling>
          <c:orientation val="minMax"/>
          <c:min val="175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7135776"/>
        <c:crosses val="autoZero"/>
        <c:crossBetween val="between"/>
      </c:valAx>
      <c:spPr>
        <a:solidFill>
          <a:srgbClr val="F4FFFF"/>
        </a:solidFill>
        <a:ln w="9525">
          <a:solidFill>
            <a:srgbClr val="000000"/>
          </a:solidFill>
        </a:ln>
      </c:spPr>
    </c:plotArea>
    <c:legend>
      <c:legendPos val="t"/>
      <c:layout>
        <c:manualLayout>
          <c:xMode val="edge"/>
          <c:yMode val="edge"/>
          <c:x val="4.8778229026392624E-2"/>
          <c:y val="1.9920803043647736E-2"/>
          <c:w val="0.94428824888588381"/>
          <c:h val="7.4703011413679007E-2"/>
        </c:manualLayout>
      </c:layout>
      <c:overlay val="1"/>
      <c:spPr>
        <a:solidFill>
          <a:srgbClr val="EAEAEA"/>
        </a:solidFill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</c:legend>
    <c:plotVisOnly val="1"/>
    <c:dispBlanksAs val="gap"/>
    <c:showDLblsOverMax val="1"/>
  </c:chart>
  <c:spPr>
    <a:noFill/>
    <a:ln w="9525" cap="flat" cmpd="sng" algn="ctr">
      <a:noFill/>
      <a:prstDash val="solid"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txPr>
    <a:bodyPr/>
    <a:lstStyle/>
    <a:p>
      <a:pPr>
        <a:defRPr sz="1400">
          <a:latin typeface="+mj-lt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23696693876569"/>
          <c:y val="4.3109432749477747E-2"/>
          <c:w val="0.84925979436056731"/>
          <c:h val="0.8142514328566071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triangle"/>
            <c:size val="8"/>
            <c:spPr>
              <a:solidFill>
                <a:srgbClr val="4F81BD"/>
              </a:solidFill>
              <a:ln>
                <a:solidFill>
                  <a:srgbClr val="4F81BD"/>
                </a:solidFill>
                <a:prstDash val="solid"/>
              </a:ln>
            </c:spPr>
          </c:marker>
          <c:dPt>
            <c:idx val="5"/>
            <c:marker>
              <c:symbol val="triangle"/>
              <c:size val="14"/>
              <c:spPr>
                <a:solidFill>
                  <a:schemeClr val="accent3"/>
                </a:solidFill>
                <a:ln>
                  <a:solidFill>
                    <a:schemeClr val="accent3"/>
                  </a:solidFill>
                  <a:prstDash val="solid"/>
                </a:ln>
              </c:spPr>
            </c:marker>
            <c:bubble3D val="0"/>
          </c:dPt>
          <c:dLbls>
            <c:dLbl>
              <c:idx val="0"/>
              <c:layout>
                <c:manualLayout>
                  <c:x val="-5.4942811047701608E-2"/>
                  <c:y val="1.479911164950535E-4"/>
                </c:manualLayout>
              </c:layout>
              <c:tx>
                <c:strRef>
                  <c:f>'Skill and wage inequality'!$A$3</c:f>
                  <c:strCache>
                    <c:ptCount val="1"/>
                    <c:pt idx="0">
                      <c:v>AUS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{52111DD2-D7F9-429F-B982-883DEF02A4F7}</c15:txfldGUID>
                      <c15:f>'Skill and wage inequality'!$A$3</c15:f>
                      <c15:dlblFieldTableCache>
                        <c:ptCount val="1"/>
                        <c:pt idx="0">
                          <c:v>AUS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"/>
              <c:layout>
                <c:manualLayout>
                  <c:x val="9.1937800227801718E-4"/>
                  <c:y val="0"/>
                </c:manualLayout>
              </c:layout>
              <c:tx>
                <c:strRef>
                  <c:f>'Skill and wage inequality'!$A$4</c:f>
                  <c:strCache>
                    <c:ptCount val="1"/>
                    <c:pt idx="0">
                      <c:v>AUT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{CC0A1465-61DD-429A-8CEA-D6697FFA759A}</c15:txfldGUID>
                      <c15:f>'Skill and wage inequality'!$A$4</c15:f>
                      <c15:dlblFieldTableCache>
                        <c:ptCount val="1"/>
                        <c:pt idx="0">
                          <c:v>AUT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2"/>
              <c:layout>
                <c:manualLayout>
                  <c:x val="-9.705838656960333E-3"/>
                  <c:y val="-2.6723445283625261E-2"/>
                </c:manualLayout>
              </c:layout>
              <c:tx>
                <c:strRef>
                  <c:f>'Skill and wage inequality'!$A$5</c:f>
                  <c:strCache>
                    <c:ptCount val="1"/>
                    <c:pt idx="0">
                      <c:v>CAN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{3EDE085D-8A7F-44F1-981B-7910F00F026B}</c15:txfldGUID>
                      <c15:f>'Skill and wage inequality'!$A$5</c15:f>
                      <c15:dlblFieldTableCache>
                        <c:ptCount val="1"/>
                        <c:pt idx="0">
                          <c:v>CAN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3"/>
              <c:layout>
                <c:manualLayout>
                  <c:x val="-4.1799826627176191E-2"/>
                  <c:y val="3.4861498081970525E-2"/>
                </c:manualLayout>
              </c:layout>
              <c:tx>
                <c:strRef>
                  <c:f>'Skill and wage inequality'!$A$6</c:f>
                  <c:strCache>
                    <c:ptCount val="1"/>
                    <c:pt idx="0">
                      <c:v>CZE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{6CD0A369-4685-4D07-8B18-C3120C219728}</c15:txfldGUID>
                      <c15:f>'Skill and wage inequality'!$A$6</c15:f>
                      <c15:dlblFieldTableCache>
                        <c:ptCount val="1"/>
                        <c:pt idx="0">
                          <c:v>CZE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4"/>
              <c:layout>
                <c:manualLayout>
                  <c:x val="-5.0795709022610706E-2"/>
                  <c:y val="-5.1282051282051282E-3"/>
                </c:manualLayout>
              </c:layout>
              <c:tx>
                <c:strRef>
                  <c:f>'Skill and wage inequality'!$A$7</c:f>
                  <c:strCache>
                    <c:ptCount val="1"/>
                    <c:pt idx="0">
                      <c:v>DNK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{1BD6A388-7481-4CAD-AE41-FCA13DE0B6BC}</c15:txfldGUID>
                      <c15:f>'Skill and wage inequality'!$A$7</c15:f>
                      <c15:dlblFieldTableCache>
                        <c:ptCount val="1"/>
                        <c:pt idx="0">
                          <c:v>DNK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5"/>
              <c:layout>
                <c:manualLayout>
                  <c:x val="-6.3963013797587231E-2"/>
                  <c:y val="-4.9802140117100749E-3"/>
                </c:manualLayout>
              </c:layout>
              <c:tx>
                <c:strRef>
                  <c:f>'Skill and wage inequality'!$A$8</c:f>
                  <c:strCache>
                    <c:ptCount val="1"/>
                    <c:pt idx="0">
                      <c:v>GBR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{8BC90BEC-5AB5-43AE-B60D-551B9FAB8A8F}</c15:txfldGUID>
                      <c15:f>'Skill and wage inequality'!$A$8</c15:f>
                      <c15:dlblFieldTableCache>
                        <c:ptCount val="1"/>
                        <c:pt idx="0">
                          <c:v>GBR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6"/>
              <c:layout>
                <c:manualLayout>
                  <c:x val="-2.731765310274438E-2"/>
                  <c:y val="3.4861405326383536E-2"/>
                </c:manualLayout>
              </c:layout>
              <c:tx>
                <c:strRef>
                  <c:f>'Skill and wage inequality'!$A$9</c:f>
                  <c:strCache>
                    <c:ptCount val="1"/>
                    <c:pt idx="0">
                      <c:v>EST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{0AFA918E-61A0-425D-9ED0-56B358FF55C6}</c15:txfldGUID>
                      <c15:f>'Skill and wage inequality'!$A$9</c15:f>
                      <c15:dlblFieldTableCache>
                        <c:ptCount val="1"/>
                        <c:pt idx="0">
                          <c:v>EST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7"/>
              <c:layout>
                <c:manualLayout>
                  <c:x val="-3.9946663777119605E-2"/>
                  <c:y val="2.475307894205532E-2"/>
                </c:manualLayout>
              </c:layout>
              <c:tx>
                <c:strRef>
                  <c:f>'Skill and wage inequality'!$A$10</c:f>
                  <c:strCache>
                    <c:ptCount val="1"/>
                    <c:pt idx="0">
                      <c:v>FIN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{65128110-0E4D-4628-AC4A-E82D15275B69}</c15:txfldGUID>
                      <c15:f>'Skill and wage inequality'!$A$10</c15:f>
                      <c15:dlblFieldTableCache>
                        <c:ptCount val="1"/>
                        <c:pt idx="0">
                          <c:v>FIN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8"/>
              <c:layout>
                <c:manualLayout>
                  <c:x val="-1.0537562521665924E-2"/>
                  <c:y val="-2.8545985323263162E-2"/>
                </c:manualLayout>
              </c:layout>
              <c:tx>
                <c:strRef>
                  <c:f>'Skill and wage inequality'!$A$11</c:f>
                  <c:strCache>
                    <c:ptCount val="1"/>
                    <c:pt idx="0">
                      <c:v>BEL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{5D46560C-130E-42DF-9154-1910B3411EC7}</c15:txfldGUID>
                      <c15:f>'Skill and wage inequality'!$A$11</c15:f>
                      <c15:dlblFieldTableCache>
                        <c:ptCount val="1"/>
                        <c:pt idx="0">
                          <c:v>BEL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9"/>
              <c:layout>
                <c:manualLayout>
                  <c:x val="-5.9699246309807608E-2"/>
                  <c:y val="-5.37330910559257E-3"/>
                </c:manualLayout>
              </c:layout>
              <c:tx>
                <c:strRef>
                  <c:f>'Skill and wage inequality'!$A$12</c:f>
                  <c:strCache>
                    <c:ptCount val="1"/>
                    <c:pt idx="0">
                      <c:v>FRA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{B651B9A7-A622-42F2-9EEB-D8CF356C9C0F}</c15:txfldGUID>
                      <c15:f>'Skill and wage inequality'!$A$12</c15:f>
                      <c15:dlblFieldTableCache>
                        <c:ptCount val="1"/>
                        <c:pt idx="0">
                          <c:v>FRA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0"/>
              <c:layout>
                <c:manualLayout>
                  <c:x val="-2.9951862131568759E-2"/>
                  <c:y val="-3.4861405326383536E-2"/>
                </c:manualLayout>
              </c:layout>
              <c:tx>
                <c:strRef>
                  <c:f>'Skill and wage inequality'!$A$13</c:f>
                  <c:strCache>
                    <c:ptCount val="1"/>
                    <c:pt idx="0">
                      <c:v>DEU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{E6B4C187-3D7C-445C-B719-03A38169F34A}</c15:txfldGUID>
                      <c15:f>'Skill and wage inequality'!$A$13</c15:f>
                      <c15:dlblFieldTableCache>
                        <c:ptCount val="1"/>
                        <c:pt idx="0">
                          <c:v>DEU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1"/>
              <c:layout>
                <c:manualLayout>
                  <c:x val="-3.1913482145007048E-2"/>
                  <c:y val="3.2297395517867956E-2"/>
                </c:manualLayout>
              </c:layout>
              <c:tx>
                <c:strRef>
                  <c:f>'Skill and wage inequality'!$A$14</c:f>
                  <c:strCache>
                    <c:ptCount val="1"/>
                    <c:pt idx="0">
                      <c:v>IRL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{931CE60A-06F5-49B6-BA28-E94EECBA5EC8}</c15:txfldGUID>
                      <c15:f>'Skill and wage inequality'!$A$14</c15:f>
                      <c15:dlblFieldTableCache>
                        <c:ptCount val="1"/>
                        <c:pt idx="0">
                          <c:v>IRL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2"/>
              <c:layout>
                <c:manualLayout>
                  <c:x val="-5.016049025981844E-2"/>
                  <c:y val="-2.7761154855643046E-2"/>
                </c:manualLayout>
              </c:layout>
              <c:tx>
                <c:strRef>
                  <c:f>'Skill and wage inequality'!$A$15</c:f>
                  <c:strCache>
                    <c:ptCount val="1"/>
                    <c:pt idx="0">
                      <c:v>ITA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{F1485825-BCF3-4192-9FC5-8C165A406105}</c15:txfldGUID>
                      <c15:f>'Skill and wage inequality'!$A$15</c15:f>
                      <c15:dlblFieldTableCache>
                        <c:ptCount val="1"/>
                        <c:pt idx="0">
                          <c:v>ITA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3"/>
              <c:layout>
                <c:manualLayout>
                  <c:x val="-5.9707794553203783E-2"/>
                  <c:y val="-2.4753078942055227E-2"/>
                </c:manualLayout>
              </c:layout>
              <c:tx>
                <c:strRef>
                  <c:f>'Skill and wage inequality'!$A$16</c:f>
                  <c:strCache>
                    <c:ptCount val="1"/>
                    <c:pt idx="0">
                      <c:v>JPN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{56719B9C-0A77-45C9-BF32-F87DA2AB4DBE}</c15:txfldGUID>
                      <c15:f>'Skill and wage inequality'!$A$16</c15:f>
                      <c15:dlblFieldTableCache>
                        <c:ptCount val="1"/>
                        <c:pt idx="0">
                          <c:v>JPN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4"/>
              <c:layout>
                <c:manualLayout>
                  <c:x val="-7.430109080401647E-3"/>
                  <c:y val="1.4495053502927518E-2"/>
                </c:manualLayout>
              </c:layout>
              <c:tx>
                <c:strRef>
                  <c:f>'Skill and wage inequality'!$A$17</c:f>
                  <c:strCache>
                    <c:ptCount val="1"/>
                    <c:pt idx="0">
                      <c:v>KOR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{7A39B5F9-133E-4356-AAE5-EA812AAF393E}</c15:txfldGUID>
                      <c15:f>'Skill and wage inequality'!$A$17</c15:f>
                      <c15:dlblFieldTableCache>
                        <c:ptCount val="1"/>
                        <c:pt idx="0">
                          <c:v>KOR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5"/>
              <c:layout>
                <c:manualLayout>
                  <c:x val="-9.1661230035059646E-3"/>
                  <c:y val="0"/>
                </c:manualLayout>
              </c:layout>
              <c:tx>
                <c:strRef>
                  <c:f>'Skill and wage inequality'!$A$18</c:f>
                  <c:strCache>
                    <c:ptCount val="1"/>
                    <c:pt idx="0">
                      <c:v>NLD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{FF42AF69-4ED4-4FB3-9AD0-9855B9BC8399}</c15:txfldGUID>
                      <c15:f>'Skill and wage inequality'!$A$18</c15:f>
                      <c15:dlblFieldTableCache>
                        <c:ptCount val="1"/>
                        <c:pt idx="0">
                          <c:v>NLD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6"/>
              <c:layout>
                <c:manualLayout>
                  <c:x val="-3.2031471983433264E-2"/>
                  <c:y val="-4.6887946698970319E-2"/>
                </c:manualLayout>
              </c:layout>
              <c:tx>
                <c:strRef>
                  <c:f>'Skill and wage inequality'!$A$19</c:f>
                  <c:strCache>
                    <c:ptCount val="1"/>
                    <c:pt idx="0">
                      <c:v>NOR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{14611578-C343-4422-9224-0B890E88B564}</c15:txfldGUID>
                      <c15:f>'Skill and wage inequality'!$A$19</c15:f>
                      <c15:dlblFieldTableCache>
                        <c:ptCount val="1"/>
                        <c:pt idx="0">
                          <c:v>NOR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7"/>
              <c:layout>
                <c:manualLayout>
                  <c:x val="-4.1812829588961931E-2"/>
                  <c:y val="3.9841510195840903E-2"/>
                </c:manualLayout>
              </c:layout>
              <c:tx>
                <c:strRef>
                  <c:f>'Skill and wage inequality'!$A$20</c:f>
                  <c:strCache>
                    <c:ptCount val="1"/>
                    <c:pt idx="0">
                      <c:v>POL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{99C87C47-214D-4D53-98A3-E926B05DB11B}</c15:txfldGUID>
                      <c15:f>'Skill and wage inequality'!$A$20</c15:f>
                      <c15:dlblFieldTableCache>
                        <c:ptCount val="1"/>
                        <c:pt idx="0">
                          <c:v>POL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8"/>
              <c:layout>
                <c:manualLayout>
                  <c:x val="-5.9164198511883259E-2"/>
                  <c:y val="9.5164546739349883E-3"/>
                </c:manualLayout>
              </c:layout>
              <c:tx>
                <c:strRef>
                  <c:f>'Skill and wage inequality'!$A$21</c:f>
                  <c:strCache>
                    <c:ptCount val="1"/>
                    <c:pt idx="0">
                      <c:v>SVK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{45E35612-43D1-4D19-B6AF-2D655056B071}</c15:txfldGUID>
                      <c15:f>'Skill and wage inequality'!$A$21</c15:f>
                      <c15:dlblFieldTableCache>
                        <c:ptCount val="1"/>
                        <c:pt idx="0">
                          <c:v>SVK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9"/>
              <c:layout>
                <c:manualLayout>
                  <c:x val="-4.923065809434371E-4"/>
                  <c:y val="-1.7208762366242681E-2"/>
                </c:manualLayout>
              </c:layout>
              <c:tx>
                <c:strRef>
                  <c:f>'Skill and wage inequality'!$A$22</c:f>
                  <c:strCache>
                    <c:ptCount val="1"/>
                    <c:pt idx="0">
                      <c:v>ESP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{A6F0CFA8-06A6-43F2-ACC5-5C4F0D582719}</c15:txfldGUID>
                      <c15:f>'Skill and wage inequality'!$A$22</c15:f>
                      <c15:dlblFieldTableCache>
                        <c:ptCount val="1"/>
                        <c:pt idx="0">
                          <c:v>ESP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20"/>
              <c:layout>
                <c:manualLayout>
                  <c:x val="-5.6317392665366402E-2"/>
                  <c:y val="-2.6725015142337976E-2"/>
                </c:manualLayout>
              </c:layout>
              <c:tx>
                <c:strRef>
                  <c:f>'Skill and wage inequality'!$A$23</c:f>
                  <c:strCache>
                    <c:ptCount val="1"/>
                    <c:pt idx="0">
                      <c:v>SWE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{8B177AD4-BF47-4798-979F-527C1EFCA077}</c15:txfldGUID>
                      <c15:f>'Skill and wage inequality'!$A$23</c15:f>
                      <c15:dlblFieldTableCache>
                        <c:ptCount val="1"/>
                        <c:pt idx="0">
                          <c:v>SWE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21"/>
              <c:layout>
                <c:manualLayout>
                  <c:x val="-1.5517753677016788E-3"/>
                  <c:y val="-1.8341903690610104E-2"/>
                </c:manualLayout>
              </c:layout>
              <c:tx>
                <c:strRef>
                  <c:f>'Skill and wage inequality'!$A$24</c:f>
                  <c:strCache>
                    <c:ptCount val="1"/>
                    <c:pt idx="0">
                      <c:v>USA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{33BCA888-3BCA-443C-A2D5-EFB552634967}</c15:txfldGUID>
                      <c15:f>'Skill and wage inequality'!$A$24</c15:f>
                      <c15:dlblFieldTableCache>
                        <c:ptCount val="1"/>
                        <c:pt idx="0">
                          <c:v>USA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'Skill and wage inequality'!$C$3:$C$24</c:f>
              <c:numCache>
                <c:formatCode>_(* #,##0.0_);_(* \(#,##0.0\);_(* "-"??_);_(@_)</c:formatCode>
                <c:ptCount val="22"/>
                <c:pt idx="0">
                  <c:v>3.1360247666949235</c:v>
                </c:pt>
                <c:pt idx="1">
                  <c:v>3.0524513832113498</c:v>
                </c:pt>
                <c:pt idx="2">
                  <c:v>3.9410413877604151</c:v>
                </c:pt>
                <c:pt idx="3">
                  <c:v>2.8779349335727518</c:v>
                </c:pt>
                <c:pt idx="4">
                  <c:v>2.5841524968814888</c:v>
                </c:pt>
                <c:pt idx="5">
                  <c:v>3.5253298275982927</c:v>
                </c:pt>
                <c:pt idx="6">
                  <c:v>4.7070011182938751</c:v>
                </c:pt>
                <c:pt idx="7">
                  <c:v>2.5396823140513263</c:v>
                </c:pt>
                <c:pt idx="8">
                  <c:v>2.6096499667906738</c:v>
                </c:pt>
                <c:pt idx="9">
                  <c:v>2.5589960151854916</c:v>
                </c:pt>
                <c:pt idx="10">
                  <c:v>4.2187505246492547</c:v>
                </c:pt>
                <c:pt idx="11">
                  <c:v>3.5709547606719969</c:v>
                </c:pt>
                <c:pt idx="12">
                  <c:v>3.4225983018390491</c:v>
                </c:pt>
                <c:pt idx="13">
                  <c:v>4.0822120066749008</c:v>
                </c:pt>
                <c:pt idx="14">
                  <c:v>5.8333357118092266</c:v>
                </c:pt>
                <c:pt idx="15">
                  <c:v>3.240740976150621</c:v>
                </c:pt>
                <c:pt idx="16">
                  <c:v>2.4359017097541349</c:v>
                </c:pt>
                <c:pt idx="17">
                  <c:v>3.8880976421322848</c:v>
                </c:pt>
                <c:pt idx="18">
                  <c:v>4.0100832431769096</c:v>
                </c:pt>
                <c:pt idx="19">
                  <c:v>3.5990106922961624</c:v>
                </c:pt>
                <c:pt idx="20">
                  <c:v>2.1761657544224775</c:v>
                </c:pt>
                <c:pt idx="21">
                  <c:v>4.8125014456083113</c:v>
                </c:pt>
              </c:numCache>
            </c:numRef>
          </c:xVal>
          <c:yVal>
            <c:numRef>
              <c:f>'Skill and wage inequality'!$D$3:$D$24</c:f>
              <c:numCache>
                <c:formatCode>_(* #,##0.0_);_(* \(#,##0.0\);_(* "-"??_);_(@_)</c:formatCode>
                <c:ptCount val="22"/>
                <c:pt idx="0">
                  <c:v>1.6003036950352256</c:v>
                </c:pt>
                <c:pt idx="1">
                  <c:v>1.537268285044934</c:v>
                </c:pt>
                <c:pt idx="2">
                  <c:v>1.6550321014430245</c:v>
                </c:pt>
                <c:pt idx="3">
                  <c:v>1.4858260326388912</c:v>
                </c:pt>
                <c:pt idx="4">
                  <c:v>1.5213619467877655</c:v>
                </c:pt>
                <c:pt idx="5">
                  <c:v>1.6257221721851733</c:v>
                </c:pt>
                <c:pt idx="6">
                  <c:v>1.5054426076613843</c:v>
                </c:pt>
                <c:pt idx="7">
                  <c:v>1.5085988765226324</c:v>
                </c:pt>
                <c:pt idx="8">
                  <c:v>1.5410254156484509</c:v>
                </c:pt>
                <c:pt idx="9">
                  <c:v>1.7301047152308202</c:v>
                </c:pt>
                <c:pt idx="10">
                  <c:v>1.5951640936171458</c:v>
                </c:pt>
                <c:pt idx="11">
                  <c:v>1.6061754969667812</c:v>
                </c:pt>
                <c:pt idx="12">
                  <c:v>1.6607061147594269</c:v>
                </c:pt>
                <c:pt idx="13">
                  <c:v>1.460604097566256</c:v>
                </c:pt>
                <c:pt idx="14">
                  <c:v>1.5215561429426576</c:v>
                </c:pt>
                <c:pt idx="15">
                  <c:v>1.51132801461986</c:v>
                </c:pt>
                <c:pt idx="16">
                  <c:v>1.5520463453016156</c:v>
                </c:pt>
                <c:pt idx="17">
                  <c:v>1.5877799563507347</c:v>
                </c:pt>
                <c:pt idx="18">
                  <c:v>1.4418760745762362</c:v>
                </c:pt>
                <c:pt idx="19">
                  <c:v>1.6066884182019765</c:v>
                </c:pt>
                <c:pt idx="20">
                  <c:v>1.5497285348032017</c:v>
                </c:pt>
                <c:pt idx="21">
                  <c:v>1.7504520718606504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473984"/>
        <c:axId val="191110536"/>
      </c:scatterChart>
      <c:valAx>
        <c:axId val="146473984"/>
        <c:scaling>
          <c:orientation val="minMax"/>
          <c:min val="1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 smtClean="0"/>
                  <a:t>Wage inequality (D9/D1</a:t>
                </a:r>
                <a:r>
                  <a:rPr lang="en-GB" dirty="0"/>
                  <a:t>)</a:t>
                </a:r>
              </a:p>
            </c:rich>
          </c:tx>
          <c:overlay val="0"/>
        </c:title>
        <c:numFmt formatCode="#,##0.0" sourceLinked="0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91110536"/>
        <c:crosses val="autoZero"/>
        <c:crossBetween val="midCat"/>
      </c:valAx>
      <c:valAx>
        <c:axId val="191110536"/>
        <c:scaling>
          <c:orientation val="minMax"/>
          <c:min val="1.4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Skills inequality (D9/D1</a:t>
                </a:r>
                <a:r>
                  <a:rPr lang="en-GB" dirty="0"/>
                  <a:t>)</a:t>
                </a:r>
              </a:p>
            </c:rich>
          </c:tx>
          <c:layout>
            <c:manualLayout>
              <c:xMode val="edge"/>
              <c:yMode val="edge"/>
              <c:x val="0"/>
              <c:y val="0.20520113557233918"/>
            </c:manualLayout>
          </c:layout>
          <c:overlay val="0"/>
        </c:title>
        <c:numFmt formatCode="#,##0.0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6473984"/>
        <c:crosses val="autoZero"/>
        <c:crossBetween val="midCat"/>
      </c:valAx>
      <c:spPr>
        <a:solidFill>
          <a:srgbClr val="F4FFFF"/>
        </a:solidFill>
        <a:ln w="9525">
          <a:solidFill>
            <a:srgbClr val="000000"/>
          </a:solidFill>
        </a:ln>
      </c:spPr>
    </c:plotArea>
    <c:plotVisOnly val="1"/>
    <c:dispBlanksAs val="gap"/>
    <c:showDLblsOverMax val="0"/>
  </c:chart>
  <c:spPr>
    <a:noFill/>
    <a:ln w="9525" cap="flat" cmpd="sng" algn="ctr">
      <a:noFill/>
      <a:prstDash val="solid"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txPr>
    <a:bodyPr/>
    <a:lstStyle/>
    <a:p>
      <a:pPr>
        <a:defRPr sz="140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Actual</c:v>
          </c:tx>
          <c:spPr>
            <a:ln w="57150">
              <a:solidFill>
                <a:schemeClr val="tx1"/>
              </a:solidFill>
              <a:prstDash val="sysDot"/>
            </a:ln>
          </c:spPr>
          <c:marker>
            <c:symbol val="none"/>
          </c:marker>
          <c:xVal>
            <c:numRef>
              <c:f>Sheet1!$A$2:$A$51</c:f>
              <c:numCache>
                <c:formatCode>General</c:formatCode>
                <c:ptCount val="50"/>
                <c:pt idx="0">
                  <c:v>1.5492599</c:v>
                </c:pt>
                <c:pt idx="1">
                  <c:v>1.6134558999999999</c:v>
                </c:pt>
                <c:pt idx="2">
                  <c:v>1.6776519999999999</c:v>
                </c:pt>
                <c:pt idx="3">
                  <c:v>1.7418480000000001</c:v>
                </c:pt>
                <c:pt idx="4">
                  <c:v>1.806044</c:v>
                </c:pt>
                <c:pt idx="5">
                  <c:v>1.8702401</c:v>
                </c:pt>
                <c:pt idx="6">
                  <c:v>1.9344361000000001</c:v>
                </c:pt>
                <c:pt idx="7">
                  <c:v>1.9986321</c:v>
                </c:pt>
                <c:pt idx="8">
                  <c:v>2.0628281999999998</c:v>
                </c:pt>
                <c:pt idx="9">
                  <c:v>2.1270242000000001</c:v>
                </c:pt>
                <c:pt idx="10">
                  <c:v>2.1912202000000001</c:v>
                </c:pt>
                <c:pt idx="11">
                  <c:v>2.2554162999999998</c:v>
                </c:pt>
                <c:pt idx="12">
                  <c:v>2.3196123000000002</c:v>
                </c:pt>
                <c:pt idx="13">
                  <c:v>2.3838083000000001</c:v>
                </c:pt>
                <c:pt idx="14">
                  <c:v>2.4480043999999999</c:v>
                </c:pt>
                <c:pt idx="15">
                  <c:v>2.5122003999999998</c:v>
                </c:pt>
                <c:pt idx="16">
                  <c:v>2.5763965</c:v>
                </c:pt>
                <c:pt idx="17">
                  <c:v>2.6405924999999999</c:v>
                </c:pt>
                <c:pt idx="18">
                  <c:v>2.7047884999999998</c:v>
                </c:pt>
                <c:pt idx="19">
                  <c:v>2.7689846</c:v>
                </c:pt>
                <c:pt idx="20">
                  <c:v>2.8331805999999999</c:v>
                </c:pt>
                <c:pt idx="21">
                  <c:v>2.8973765999999999</c:v>
                </c:pt>
                <c:pt idx="22">
                  <c:v>2.9615727000000001</c:v>
                </c:pt>
                <c:pt idx="23">
                  <c:v>3.0257687</c:v>
                </c:pt>
                <c:pt idx="24">
                  <c:v>3.0899646999999999</c:v>
                </c:pt>
                <c:pt idx="25">
                  <c:v>3.1541608000000001</c:v>
                </c:pt>
                <c:pt idx="26">
                  <c:v>3.2183568</c:v>
                </c:pt>
                <c:pt idx="27">
                  <c:v>3.2825527999999999</c:v>
                </c:pt>
                <c:pt idx="28">
                  <c:v>3.3467489000000001</c:v>
                </c:pt>
                <c:pt idx="29">
                  <c:v>3.4109449000000001</c:v>
                </c:pt>
                <c:pt idx="30">
                  <c:v>3.4751409</c:v>
                </c:pt>
                <c:pt idx="31">
                  <c:v>3.5393370000000002</c:v>
                </c:pt>
                <c:pt idx="32">
                  <c:v>3.6035330000000001</c:v>
                </c:pt>
                <c:pt idx="33">
                  <c:v>3.667729</c:v>
                </c:pt>
                <c:pt idx="34">
                  <c:v>3.7319251000000002</c:v>
                </c:pt>
                <c:pt idx="35">
                  <c:v>3.7961211000000001</c:v>
                </c:pt>
                <c:pt idx="36">
                  <c:v>3.8603171000000001</c:v>
                </c:pt>
                <c:pt idx="37">
                  <c:v>3.9245131999999998</c:v>
                </c:pt>
                <c:pt idx="38">
                  <c:v>3.9887092000000002</c:v>
                </c:pt>
                <c:pt idx="39">
                  <c:v>4.0529051999999997</c:v>
                </c:pt>
                <c:pt idx="40">
                  <c:v>4.1171012999999999</c:v>
                </c:pt>
                <c:pt idx="41">
                  <c:v>4.1812972999999998</c:v>
                </c:pt>
                <c:pt idx="42">
                  <c:v>4.2454932999999997</c:v>
                </c:pt>
                <c:pt idx="43">
                  <c:v>4.3096893999999999</c:v>
                </c:pt>
                <c:pt idx="44">
                  <c:v>4.3738853999999998</c:v>
                </c:pt>
                <c:pt idx="45">
                  <c:v>4.4380813999999997</c:v>
                </c:pt>
                <c:pt idx="46">
                  <c:v>4.5022774999999999</c:v>
                </c:pt>
                <c:pt idx="47">
                  <c:v>4.5664734999999999</c:v>
                </c:pt>
                <c:pt idx="48">
                  <c:v>4.6306694999999998</c:v>
                </c:pt>
                <c:pt idx="49">
                  <c:v>4.6948656</c:v>
                </c:pt>
              </c:numCache>
            </c:numRef>
          </c:xVal>
          <c:yVal>
            <c:numRef>
              <c:f>Sheet1!$F$2:$F$51</c:f>
              <c:numCache>
                <c:formatCode>General</c:formatCode>
                <c:ptCount val="50"/>
                <c:pt idx="0">
                  <c:v>6.7371100000000001E-3</c:v>
                </c:pt>
                <c:pt idx="1">
                  <c:v>1.360199E-2</c:v>
                </c:pt>
                <c:pt idx="2">
                  <c:v>2.1564139999999999E-2</c:v>
                </c:pt>
                <c:pt idx="3">
                  <c:v>2.7449339999999999E-2</c:v>
                </c:pt>
                <c:pt idx="4">
                  <c:v>4.1016730000000001E-2</c:v>
                </c:pt>
                <c:pt idx="5">
                  <c:v>7.6215690000000003E-2</c:v>
                </c:pt>
                <c:pt idx="6">
                  <c:v>0.12445715</c:v>
                </c:pt>
                <c:pt idx="7">
                  <c:v>0.19720351999999999</c:v>
                </c:pt>
                <c:pt idx="8">
                  <c:v>0.36534894000000001</c:v>
                </c:pt>
                <c:pt idx="9">
                  <c:v>0.53600846000000002</c:v>
                </c:pt>
                <c:pt idx="10">
                  <c:v>0.67464661000000004</c:v>
                </c:pt>
                <c:pt idx="11">
                  <c:v>0.76730958000000005</c:v>
                </c:pt>
                <c:pt idx="12">
                  <c:v>0.78435034000000003</c:v>
                </c:pt>
                <c:pt idx="13">
                  <c:v>0.7433594</c:v>
                </c:pt>
                <c:pt idx="14">
                  <c:v>0.72876492999999998</c:v>
                </c:pt>
                <c:pt idx="15">
                  <c:v>0.71138791999999995</c:v>
                </c:pt>
                <c:pt idx="16">
                  <c:v>0.70972678</c:v>
                </c:pt>
                <c:pt idx="17">
                  <c:v>0.70638871999999997</c:v>
                </c:pt>
                <c:pt idx="18">
                  <c:v>0.71655283999999997</c:v>
                </c:pt>
                <c:pt idx="19">
                  <c:v>0.73025574999999998</c:v>
                </c:pt>
                <c:pt idx="20">
                  <c:v>0.71825936999999995</c:v>
                </c:pt>
                <c:pt idx="21">
                  <c:v>0.69899553999999997</c:v>
                </c:pt>
                <c:pt idx="22">
                  <c:v>0.66639420000000005</c:v>
                </c:pt>
                <c:pt idx="23">
                  <c:v>0.62484415999999998</c:v>
                </c:pt>
                <c:pt idx="24">
                  <c:v>0.56872206000000003</c:v>
                </c:pt>
                <c:pt idx="25">
                  <c:v>0.50551619000000003</c:v>
                </c:pt>
                <c:pt idx="26">
                  <c:v>0.44147298000000001</c:v>
                </c:pt>
                <c:pt idx="27">
                  <c:v>0.38832686</c:v>
                </c:pt>
                <c:pt idx="28">
                  <c:v>0.34823706999999998</c:v>
                </c:pt>
                <c:pt idx="29">
                  <c:v>0.31936914999999999</c:v>
                </c:pt>
                <c:pt idx="30">
                  <c:v>0.28702717</c:v>
                </c:pt>
                <c:pt idx="31">
                  <c:v>0.24038952</c:v>
                </c:pt>
                <c:pt idx="32">
                  <c:v>0.19418927</c:v>
                </c:pt>
                <c:pt idx="33">
                  <c:v>0.16088071000000001</c:v>
                </c:pt>
                <c:pt idx="34">
                  <c:v>0.12919423999999999</c:v>
                </c:pt>
                <c:pt idx="35">
                  <c:v>0.1072528</c:v>
                </c:pt>
                <c:pt idx="36">
                  <c:v>9.0190380000000001E-2</c:v>
                </c:pt>
                <c:pt idx="37">
                  <c:v>6.7270830000000004E-2</c:v>
                </c:pt>
                <c:pt idx="38">
                  <c:v>4.9582500000000002E-2</c:v>
                </c:pt>
                <c:pt idx="39">
                  <c:v>4.4154649999999997E-2</c:v>
                </c:pt>
                <c:pt idx="40">
                  <c:v>3.8998980000000003E-2</c:v>
                </c:pt>
                <c:pt idx="41">
                  <c:v>3.9542929999999997E-2</c:v>
                </c:pt>
                <c:pt idx="42">
                  <c:v>3.610592E-2</c:v>
                </c:pt>
                <c:pt idx="43">
                  <c:v>2.85778E-2</c:v>
                </c:pt>
                <c:pt idx="44">
                  <c:v>2.2837550000000002E-2</c:v>
                </c:pt>
                <c:pt idx="45">
                  <c:v>2.1706799999999998E-2</c:v>
                </c:pt>
                <c:pt idx="46">
                  <c:v>1.8641069999999999E-2</c:v>
                </c:pt>
                <c:pt idx="47">
                  <c:v>1.7051299999999998E-2</c:v>
                </c:pt>
                <c:pt idx="48">
                  <c:v>1.2852580000000001E-2</c:v>
                </c:pt>
                <c:pt idx="49">
                  <c:v>5.8751899999999998E-3</c:v>
                </c:pt>
              </c:numCache>
            </c:numRef>
          </c:yVal>
          <c:smooth val="0"/>
        </c:ser>
        <c:ser>
          <c:idx val="1"/>
          <c:order val="1"/>
          <c:tx>
            <c:v>PIAAC skills</c:v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xVal>
            <c:numRef>
              <c:f>Sheet1!$B$2:$B$51</c:f>
              <c:numCache>
                <c:formatCode>General</c:formatCode>
                <c:ptCount val="50"/>
                <c:pt idx="0">
                  <c:v>1.5488200999999999</c:v>
                </c:pt>
                <c:pt idx="1">
                  <c:v>1.6130340999999999</c:v>
                </c:pt>
                <c:pt idx="2">
                  <c:v>1.6772480999999999</c:v>
                </c:pt>
                <c:pt idx="3">
                  <c:v>1.7414620999999999</c:v>
                </c:pt>
                <c:pt idx="4">
                  <c:v>1.8056760000000001</c:v>
                </c:pt>
                <c:pt idx="5">
                  <c:v>1.8698900000000001</c:v>
                </c:pt>
                <c:pt idx="6">
                  <c:v>1.934104</c:v>
                </c:pt>
                <c:pt idx="7">
                  <c:v>1.998318</c:v>
                </c:pt>
                <c:pt idx="8">
                  <c:v>2.062532</c:v>
                </c:pt>
                <c:pt idx="9">
                  <c:v>2.1267459999999998</c:v>
                </c:pt>
                <c:pt idx="10">
                  <c:v>2.19096</c:v>
                </c:pt>
                <c:pt idx="11">
                  <c:v>2.2551739</c:v>
                </c:pt>
                <c:pt idx="12">
                  <c:v>2.3193879000000002</c:v>
                </c:pt>
                <c:pt idx="13">
                  <c:v>2.3836018999999999</c:v>
                </c:pt>
                <c:pt idx="14">
                  <c:v>2.4478159000000002</c:v>
                </c:pt>
                <c:pt idx="15">
                  <c:v>2.5120298999999999</c:v>
                </c:pt>
                <c:pt idx="16">
                  <c:v>2.5762439000000001</c:v>
                </c:pt>
                <c:pt idx="17">
                  <c:v>2.6404578999999999</c:v>
                </c:pt>
                <c:pt idx="18">
                  <c:v>2.7046717999999998</c:v>
                </c:pt>
                <c:pt idx="19">
                  <c:v>2.7688858000000001</c:v>
                </c:pt>
                <c:pt idx="20">
                  <c:v>2.8330997999999998</c:v>
                </c:pt>
                <c:pt idx="21">
                  <c:v>2.8973138000000001</c:v>
                </c:pt>
                <c:pt idx="22">
                  <c:v>2.9615277999999998</c:v>
                </c:pt>
                <c:pt idx="23">
                  <c:v>3.0257418</c:v>
                </c:pt>
                <c:pt idx="24">
                  <c:v>3.0899557999999998</c:v>
                </c:pt>
                <c:pt idx="25">
                  <c:v>3.1541697000000002</c:v>
                </c:pt>
                <c:pt idx="26">
                  <c:v>3.2183837</c:v>
                </c:pt>
                <c:pt idx="27">
                  <c:v>3.2825977000000002</c:v>
                </c:pt>
                <c:pt idx="28">
                  <c:v>3.3468116999999999</c:v>
                </c:pt>
                <c:pt idx="29">
                  <c:v>3.4110257000000002</c:v>
                </c:pt>
                <c:pt idx="30">
                  <c:v>3.4752396999999999</c:v>
                </c:pt>
                <c:pt idx="31">
                  <c:v>3.5394535999999999</c:v>
                </c:pt>
                <c:pt idx="32">
                  <c:v>3.6036676000000001</c:v>
                </c:pt>
                <c:pt idx="33">
                  <c:v>3.6678815999999999</c:v>
                </c:pt>
                <c:pt idx="34">
                  <c:v>3.7320956000000001</c:v>
                </c:pt>
                <c:pt idx="35">
                  <c:v>3.7963095999999998</c:v>
                </c:pt>
                <c:pt idx="36">
                  <c:v>3.8605236000000001</c:v>
                </c:pt>
                <c:pt idx="37">
                  <c:v>3.9247375999999998</c:v>
                </c:pt>
                <c:pt idx="38">
                  <c:v>3.9889515000000002</c:v>
                </c:pt>
                <c:pt idx="39">
                  <c:v>4.0531655000000004</c:v>
                </c:pt>
                <c:pt idx="40">
                  <c:v>4.1173795000000002</c:v>
                </c:pt>
                <c:pt idx="41">
                  <c:v>4.1815935</c:v>
                </c:pt>
                <c:pt idx="42">
                  <c:v>4.2458074999999997</c:v>
                </c:pt>
                <c:pt idx="43">
                  <c:v>4.3100215000000004</c:v>
                </c:pt>
                <c:pt idx="44">
                  <c:v>4.3742355000000002</c:v>
                </c:pt>
                <c:pt idx="45">
                  <c:v>4.4384493999999997</c:v>
                </c:pt>
                <c:pt idx="46">
                  <c:v>4.5026634000000003</c:v>
                </c:pt>
                <c:pt idx="47">
                  <c:v>4.5668774000000001</c:v>
                </c:pt>
                <c:pt idx="48">
                  <c:v>4.6310913999999999</c:v>
                </c:pt>
                <c:pt idx="49">
                  <c:v>4.6953053999999996</c:v>
                </c:pt>
              </c:numCache>
            </c:numRef>
          </c:xVal>
          <c:yVal>
            <c:numRef>
              <c:f>Sheet1!$G$2:$G$51</c:f>
              <c:numCache>
                <c:formatCode>General</c:formatCode>
                <c:ptCount val="50"/>
                <c:pt idx="0">
                  <c:v>5.8743700000000003E-3</c:v>
                </c:pt>
                <c:pt idx="1">
                  <c:v>1.233486E-2</c:v>
                </c:pt>
                <c:pt idx="2">
                  <c:v>1.9901510000000001E-2</c:v>
                </c:pt>
                <c:pt idx="3">
                  <c:v>2.5475129999999999E-2</c:v>
                </c:pt>
                <c:pt idx="4">
                  <c:v>3.8345499999999998E-2</c:v>
                </c:pt>
                <c:pt idx="5">
                  <c:v>7.1758249999999996E-2</c:v>
                </c:pt>
                <c:pt idx="6">
                  <c:v>0.11767145</c:v>
                </c:pt>
                <c:pt idx="7">
                  <c:v>0.18805517999999999</c:v>
                </c:pt>
                <c:pt idx="8">
                  <c:v>0.34414841000000002</c:v>
                </c:pt>
                <c:pt idx="9">
                  <c:v>0.50334575000000004</c:v>
                </c:pt>
                <c:pt idx="10">
                  <c:v>0.63502075000000002</c:v>
                </c:pt>
                <c:pt idx="11">
                  <c:v>0.72649764999999999</c:v>
                </c:pt>
                <c:pt idx="12">
                  <c:v>0.74928269000000003</c:v>
                </c:pt>
                <c:pt idx="13">
                  <c:v>0.71835123999999995</c:v>
                </c:pt>
                <c:pt idx="14">
                  <c:v>0.70755367000000002</c:v>
                </c:pt>
                <c:pt idx="15">
                  <c:v>0.69553083000000004</c:v>
                </c:pt>
                <c:pt idx="16">
                  <c:v>0.69864269999999995</c:v>
                </c:pt>
                <c:pt idx="17">
                  <c:v>0.70223785999999999</c:v>
                </c:pt>
                <c:pt idx="18">
                  <c:v>0.71709440999999996</c:v>
                </c:pt>
                <c:pt idx="19">
                  <c:v>0.73684824000000004</c:v>
                </c:pt>
                <c:pt idx="20">
                  <c:v>0.72803653000000002</c:v>
                </c:pt>
                <c:pt idx="21">
                  <c:v>0.71100746000000004</c:v>
                </c:pt>
                <c:pt idx="22">
                  <c:v>0.68110541999999996</c:v>
                </c:pt>
                <c:pt idx="23">
                  <c:v>0.64114435999999997</c:v>
                </c:pt>
                <c:pt idx="24">
                  <c:v>0.58575314000000001</c:v>
                </c:pt>
                <c:pt idx="25">
                  <c:v>0.52414017000000002</c:v>
                </c:pt>
                <c:pt idx="26">
                  <c:v>0.46111229999999997</c:v>
                </c:pt>
                <c:pt idx="27">
                  <c:v>0.40890808000000001</c:v>
                </c:pt>
                <c:pt idx="28">
                  <c:v>0.36909395</c:v>
                </c:pt>
                <c:pt idx="29">
                  <c:v>0.33950414000000001</c:v>
                </c:pt>
                <c:pt idx="30">
                  <c:v>0.30465466000000002</c:v>
                </c:pt>
                <c:pt idx="31">
                  <c:v>0.25433053</c:v>
                </c:pt>
                <c:pt idx="32">
                  <c:v>0.20493881999999999</c:v>
                </c:pt>
                <c:pt idx="33">
                  <c:v>0.16979449999999999</c:v>
                </c:pt>
                <c:pt idx="34">
                  <c:v>0.13614855000000001</c:v>
                </c:pt>
                <c:pt idx="35">
                  <c:v>0.11280862999999999</c:v>
                </c:pt>
                <c:pt idx="36">
                  <c:v>9.4915219999999995E-2</c:v>
                </c:pt>
                <c:pt idx="37">
                  <c:v>7.1057720000000005E-2</c:v>
                </c:pt>
                <c:pt idx="38">
                  <c:v>5.254139E-2</c:v>
                </c:pt>
                <c:pt idx="39">
                  <c:v>4.712264E-2</c:v>
                </c:pt>
                <c:pt idx="40">
                  <c:v>4.190588E-2</c:v>
                </c:pt>
                <c:pt idx="41">
                  <c:v>4.2632799999999998E-2</c:v>
                </c:pt>
                <c:pt idx="42">
                  <c:v>3.8890300000000003E-2</c:v>
                </c:pt>
                <c:pt idx="43">
                  <c:v>3.0785090000000001E-2</c:v>
                </c:pt>
                <c:pt idx="44">
                  <c:v>2.4409340000000002E-2</c:v>
                </c:pt>
                <c:pt idx="45">
                  <c:v>2.2981979999999999E-2</c:v>
                </c:pt>
                <c:pt idx="46">
                  <c:v>1.9448150000000001E-2</c:v>
                </c:pt>
                <c:pt idx="47">
                  <c:v>1.7735020000000001E-2</c:v>
                </c:pt>
                <c:pt idx="48">
                  <c:v>1.33825E-2</c:v>
                </c:pt>
                <c:pt idx="49">
                  <c:v>6.19661E-3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1610936"/>
        <c:axId val="191611320"/>
      </c:scatterChart>
      <c:valAx>
        <c:axId val="191610936"/>
        <c:scaling>
          <c:orientation val="minMax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crossAx val="191611320"/>
        <c:crosses val="autoZero"/>
        <c:crossBetween val="midCat"/>
      </c:valAx>
      <c:valAx>
        <c:axId val="1916113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1610936"/>
        <c:crosses val="autoZero"/>
        <c:crossBetween val="midCat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600">
          <a:latin typeface="+mj-lt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639998661250149E-2"/>
          <c:y val="4.0898026353382168E-2"/>
          <c:w val="0.90389251977009288"/>
          <c:h val="0.819688010696776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6350" cmpd="sng">
              <a:solidFill>
                <a:srgbClr val="000000"/>
              </a:solidFill>
              <a:prstDash val="solid"/>
              <a:round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1"/>
              </a:solidFill>
              <a:ln w="6350" cmpd="sng">
                <a:solidFill>
                  <a:srgbClr val="000000"/>
                </a:solidFill>
                <a:prstDash val="solid"/>
                <a:round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 w="6350" cmpd="sng">
                <a:solidFill>
                  <a:srgbClr val="000000"/>
                </a:solidFill>
                <a:prstDash val="solid"/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3.1075581815265854E-4"/>
                  <c:y val="5.7505420604709748E-7"/>
                </c:manualLayout>
              </c:layout>
              <c:tx>
                <c:rich>
                  <a:bodyPr/>
                  <a:lstStyle/>
                  <a:p>
                    <a:r>
                      <a:rPr lang="en-GB" sz="1200"/>
                      <a:t>-4.0</a:t>
                    </a:r>
                    <a:endParaRPr lang="en-GB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GB" sz="1200"/>
                      <a:t>-1.6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GB" sz="1200"/>
                      <a:t>-0.9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GB" sz="1200"/>
                      <a:t>-0.7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GB" sz="1200"/>
                      <a:t>-0.7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GB" sz="1200"/>
                      <a:t>-0.5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GB" sz="1200"/>
                      <a:t>-0.5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GB" sz="1200"/>
                      <a:t>-0.5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GB" sz="1200"/>
                      <a:t>-0.5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GB" sz="1200"/>
                      <a:t>-0.2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GB" sz="1200"/>
                      <a:t>-0.1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GB" sz="1200"/>
                      <a:t>-0.1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GB" sz="1200"/>
                      <a:t>0.0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GB" sz="1200"/>
                      <a:t>0.0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GB" sz="1200"/>
                      <a:t>0.3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GB" sz="1200"/>
                      <a:t>0.4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GB" sz="1200"/>
                      <a:t>0.4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GB" sz="1200"/>
                      <a:t>0.4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GB" sz="1200"/>
                      <a:t>1.2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GB" sz="1200"/>
                      <a:t>1.4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GB" sz="1200"/>
                      <a:t>2.1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GB" sz="1200"/>
                      <a:t>3.6</a:t>
                    </a:r>
                    <a:endParaRPr lang="en-GB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'figure 2.5'!$R$8:$R$29</c:f>
              <c:strCache>
                <c:ptCount val="22"/>
                <c:pt idx="0">
                  <c:v>USA</c:v>
                </c:pt>
                <c:pt idx="1">
                  <c:v>FRA</c:v>
                </c:pt>
                <c:pt idx="2">
                  <c:v>ITA</c:v>
                </c:pt>
                <c:pt idx="3">
                  <c:v>GBR ᵇ</c:v>
                </c:pt>
                <c:pt idx="4">
                  <c:v>CAN</c:v>
                </c:pt>
                <c:pt idx="5">
                  <c:v>AUS</c:v>
                </c:pt>
                <c:pt idx="6">
                  <c:v>DEU</c:v>
                </c:pt>
                <c:pt idx="7">
                  <c:v>IRL</c:v>
                </c:pt>
                <c:pt idx="8">
                  <c:v>SWE</c:v>
                </c:pt>
                <c:pt idx="9">
                  <c:v>ESP</c:v>
                </c:pt>
                <c:pt idx="10">
                  <c:v>BELᵇ</c:v>
                </c:pt>
                <c:pt idx="11">
                  <c:v>NLD</c:v>
                </c:pt>
                <c:pt idx="12">
                  <c:v>POL</c:v>
                </c:pt>
                <c:pt idx="13">
                  <c:v>DNK</c:v>
                </c:pt>
                <c:pt idx="14">
                  <c:v>FIN</c:v>
                </c:pt>
                <c:pt idx="15">
                  <c:v>AUT</c:v>
                </c:pt>
                <c:pt idx="16">
                  <c:v>NOR</c:v>
                </c:pt>
                <c:pt idx="17">
                  <c:v>EST</c:v>
                </c:pt>
                <c:pt idx="18">
                  <c:v>KOR</c:v>
                </c:pt>
                <c:pt idx="19">
                  <c:v>CZE</c:v>
                </c:pt>
                <c:pt idx="20">
                  <c:v>JPN</c:v>
                </c:pt>
                <c:pt idx="21">
                  <c:v>SVK</c:v>
                </c:pt>
              </c:strCache>
            </c:strRef>
          </c:cat>
          <c:val>
            <c:numRef>
              <c:f>'figure 2.5'!$S$8:$S$29</c:f>
              <c:numCache>
                <c:formatCode>#,##0.00</c:formatCode>
                <c:ptCount val="22"/>
                <c:pt idx="0">
                  <c:v>-4.0084000000000009</c:v>
                </c:pt>
                <c:pt idx="1">
                  <c:v>-1.5533299999999972</c:v>
                </c:pt>
                <c:pt idx="2">
                  <c:v>-0.86990000000000123</c:v>
                </c:pt>
                <c:pt idx="3">
                  <c:v>-0.72689999999999699</c:v>
                </c:pt>
                <c:pt idx="4">
                  <c:v>-0.69589999999999375</c:v>
                </c:pt>
                <c:pt idx="5">
                  <c:v>-0.54140000000000299</c:v>
                </c:pt>
                <c:pt idx="6">
                  <c:v>-0.52579999999999849</c:v>
                </c:pt>
                <c:pt idx="7">
                  <c:v>-0.48590000000001687</c:v>
                </c:pt>
                <c:pt idx="8">
                  <c:v>-0.46116999999999964</c:v>
                </c:pt>
                <c:pt idx="9">
                  <c:v>-0.20690000000000985</c:v>
                </c:pt>
                <c:pt idx="10">
                  <c:v>-7.1739999999997917E-2</c:v>
                </c:pt>
                <c:pt idx="11">
                  <c:v>-6.9399999999997242E-2</c:v>
                </c:pt>
                <c:pt idx="12">
                  <c:v>-3.2100000000001572E-2</c:v>
                </c:pt>
                <c:pt idx="13">
                  <c:v>1.10400000000066E-2</c:v>
                </c:pt>
                <c:pt idx="14">
                  <c:v>0.29704000000000397</c:v>
                </c:pt>
                <c:pt idx="15">
                  <c:v>0.35940000000000971</c:v>
                </c:pt>
                <c:pt idx="16">
                  <c:v>0.3662500000000013</c:v>
                </c:pt>
                <c:pt idx="17">
                  <c:v>0.43809999999999683</c:v>
                </c:pt>
                <c:pt idx="18">
                  <c:v>1.1669999999999847</c:v>
                </c:pt>
                <c:pt idx="19">
                  <c:v>1.419400000000004</c:v>
                </c:pt>
                <c:pt idx="20">
                  <c:v>2.1414999999999962</c:v>
                </c:pt>
                <c:pt idx="21">
                  <c:v>3.5754999999999981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214432"/>
        <c:axId val="144214824"/>
      </c:barChart>
      <c:catAx>
        <c:axId val="144214432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4214824"/>
        <c:crosses val="autoZero"/>
        <c:auto val="1"/>
        <c:lblAlgn val="ctr"/>
        <c:lblOffset val="0"/>
        <c:tickLblSkip val="1"/>
        <c:noMultiLvlLbl val="0"/>
      </c:catAx>
      <c:valAx>
        <c:axId val="144214824"/>
        <c:scaling>
          <c:orientation val="minMax"/>
          <c:max val="4"/>
          <c:min val="-5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GB" dirty="0" smtClean="0"/>
                  <a:t>%</a:t>
                </a:r>
                <a:endParaRPr lang="en-GB" dirty="0"/>
              </a:p>
            </c:rich>
          </c:tx>
          <c:layout>
            <c:manualLayout>
              <c:xMode val="edge"/>
              <c:yMode val="edge"/>
              <c:x val="7.3793936880966193E-3"/>
              <c:y val="0.36201913077265924"/>
            </c:manualLayout>
          </c:layout>
          <c:overlay val="0"/>
        </c:title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4214432"/>
        <c:crosses val="autoZero"/>
        <c:crossBetween val="between"/>
        <c:majorUnit val="1"/>
      </c:valAx>
      <c:spPr>
        <a:solidFill>
          <a:srgbClr val="F4FFFF"/>
        </a:solidFill>
        <a:ln w="9525">
          <a:solidFill>
            <a:srgbClr val="000000"/>
          </a:solidFill>
        </a:ln>
      </c:spPr>
    </c:plotArea>
    <c:plotVisOnly val="1"/>
    <c:dispBlanksAs val="gap"/>
    <c:showDLblsOverMax val="1"/>
  </c:chart>
  <c:spPr>
    <a:noFill/>
    <a:ln w="9525"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Arial Narrow" panose="020B0606020202030204" pitchFamily="34" charset="0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735924872789845E-2"/>
          <c:y val="4.186402802321363E-2"/>
          <c:w val="0.93504047642832555"/>
          <c:h val="0.8012373943926174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3175">
              <a:solidFill>
                <a:srgbClr val="000000"/>
              </a:solidFill>
              <a:prstDash val="solid"/>
            </a:ln>
          </c:spPr>
          <c:invertIfNegative val="0"/>
          <c:dPt>
            <c:idx val="7"/>
            <c:invertIfNegative val="0"/>
            <c:bubble3D val="0"/>
            <c:spPr>
              <a:solidFill>
                <a:schemeClr val="accent1"/>
              </a:solidFill>
              <a:ln w="3175">
                <a:solidFill>
                  <a:srgbClr val="000000"/>
                </a:solidFill>
                <a:prstDash val="solid"/>
              </a:ln>
            </c:spPr>
          </c:dPt>
          <c:dPt>
            <c:idx val="20"/>
            <c:invertIfNegative val="0"/>
            <c:bubble3D val="0"/>
            <c:spPr>
              <a:solidFill>
                <a:schemeClr val="accent3"/>
              </a:solidFill>
              <a:ln w="3175">
                <a:solidFill>
                  <a:srgbClr val="000000"/>
                </a:solidFill>
                <a:prstDash val="solid"/>
              </a:ln>
            </c:spPr>
          </c:dPt>
          <c:cat>
            <c:strRef>
              <c:f>'figure 2.3'!$L$8:$L$29</c:f>
              <c:strCache>
                <c:ptCount val="22"/>
                <c:pt idx="0">
                  <c:v>SWE</c:v>
                </c:pt>
                <c:pt idx="1">
                  <c:v>FIN</c:v>
                </c:pt>
                <c:pt idx="2">
                  <c:v>DNK</c:v>
                </c:pt>
                <c:pt idx="3">
                  <c:v>BELᵇ</c:v>
                </c:pt>
                <c:pt idx="4">
                  <c:v>ITA</c:v>
                </c:pt>
                <c:pt idx="5">
                  <c:v>NLD</c:v>
                </c:pt>
                <c:pt idx="6">
                  <c:v>NOR</c:v>
                </c:pt>
                <c:pt idx="7">
                  <c:v>FRA</c:v>
                </c:pt>
                <c:pt idx="8">
                  <c:v>CZE</c:v>
                </c:pt>
                <c:pt idx="9">
                  <c:v>AUS</c:v>
                </c:pt>
                <c:pt idx="10">
                  <c:v>AUT</c:v>
                </c:pt>
                <c:pt idx="11">
                  <c:v>KOR</c:v>
                </c:pt>
                <c:pt idx="12">
                  <c:v>POL</c:v>
                </c:pt>
                <c:pt idx="13">
                  <c:v>CAN</c:v>
                </c:pt>
                <c:pt idx="14">
                  <c:v>IRL</c:v>
                </c:pt>
                <c:pt idx="15">
                  <c:v>SVK</c:v>
                </c:pt>
                <c:pt idx="16">
                  <c:v>ESP</c:v>
                </c:pt>
                <c:pt idx="17">
                  <c:v>EST</c:v>
                </c:pt>
                <c:pt idx="18">
                  <c:v>JPN</c:v>
                </c:pt>
                <c:pt idx="19">
                  <c:v>DEU</c:v>
                </c:pt>
                <c:pt idx="20">
                  <c:v>GBR ᵇ</c:v>
                </c:pt>
                <c:pt idx="21">
                  <c:v>USA</c:v>
                </c:pt>
              </c:strCache>
            </c:strRef>
          </c:cat>
          <c:val>
            <c:numRef>
              <c:f>'figure 2.3'!$M$8:$M$29</c:f>
              <c:numCache>
                <c:formatCode>_(* #,##0.00_);_(* \(#,##0.00\);_(* "-"??_);_(@_)</c:formatCode>
                <c:ptCount val="22"/>
                <c:pt idx="0">
                  <c:v>8.6241000000000003</c:v>
                </c:pt>
                <c:pt idx="1">
                  <c:v>11.150500000000001</c:v>
                </c:pt>
                <c:pt idx="2">
                  <c:v>11.1592</c:v>
                </c:pt>
                <c:pt idx="3">
                  <c:v>11.827400000000001</c:v>
                </c:pt>
                <c:pt idx="4">
                  <c:v>12.3134</c:v>
                </c:pt>
                <c:pt idx="5">
                  <c:v>12.795500000000001</c:v>
                </c:pt>
                <c:pt idx="6">
                  <c:v>12.873699999999999</c:v>
                </c:pt>
                <c:pt idx="7">
                  <c:v>13.930300000000001</c:v>
                </c:pt>
                <c:pt idx="8">
                  <c:v>13.950299999999999</c:v>
                </c:pt>
                <c:pt idx="9">
                  <c:v>14.1127</c:v>
                </c:pt>
                <c:pt idx="10">
                  <c:v>15.4762</c:v>
                </c:pt>
                <c:pt idx="11">
                  <c:v>15.7639</c:v>
                </c:pt>
                <c:pt idx="12">
                  <c:v>15.796099999999999</c:v>
                </c:pt>
                <c:pt idx="13">
                  <c:v>16.611600000000003</c:v>
                </c:pt>
                <c:pt idx="14">
                  <c:v>16.647600000000001</c:v>
                </c:pt>
                <c:pt idx="15">
                  <c:v>16.9895</c:v>
                </c:pt>
                <c:pt idx="16">
                  <c:v>17.1419</c:v>
                </c:pt>
                <c:pt idx="17">
                  <c:v>17.200099999999999</c:v>
                </c:pt>
                <c:pt idx="18">
                  <c:v>18.339199999999998</c:v>
                </c:pt>
                <c:pt idx="19">
                  <c:v>18.348100000000002</c:v>
                </c:pt>
                <c:pt idx="20">
                  <c:v>20.997599999999998</c:v>
                </c:pt>
                <c:pt idx="21">
                  <c:v>24.446399999999997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215608"/>
        <c:axId val="144216000"/>
      </c:barChart>
      <c:catAx>
        <c:axId val="144215608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144216000"/>
        <c:crossesAt val="0"/>
        <c:auto val="1"/>
        <c:lblAlgn val="ctr"/>
        <c:lblOffset val="0"/>
        <c:tickLblSkip val="1"/>
        <c:noMultiLvlLbl val="0"/>
      </c:catAx>
      <c:valAx>
        <c:axId val="144216000"/>
        <c:scaling>
          <c:orientation val="minMax"/>
          <c:max val="25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44215608"/>
        <c:crosses val="autoZero"/>
        <c:crossBetween val="between"/>
      </c:valAx>
      <c:spPr>
        <a:solidFill>
          <a:srgbClr val="F4FFFF"/>
        </a:solidFill>
        <a:ln w="9525">
          <a:solidFill>
            <a:srgbClr val="000000"/>
          </a:solidFill>
        </a:ln>
      </c:spPr>
    </c:plotArea>
    <c:plotVisOnly val="1"/>
    <c:dispBlanksAs val="gap"/>
    <c:showDLblsOverMax val="1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Arial Narrow" panose="020B0606020202030204" pitchFamily="34" charset="0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694150743061798E-2"/>
          <c:y val="2.0773513394081983E-2"/>
          <c:w val="0.89325020460973859"/>
          <c:h val="0.9293477653868659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4F81BD"/>
            </a:solidFill>
            <a:ln w="6350" cmpd="sng">
              <a:solidFill>
                <a:srgbClr val="000000"/>
              </a:solidFill>
              <a:round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3"/>
              </a:solidFill>
              <a:ln w="6350" cmpd="sng">
                <a:solidFill>
                  <a:srgbClr val="000000"/>
                </a:solidFill>
                <a:round/>
              </a:ln>
              <a:effectLst/>
            </c:spPr>
          </c:dPt>
          <c:dPt>
            <c:idx val="19"/>
            <c:invertIfNegative val="0"/>
            <c:bubble3D val="0"/>
            <c:spPr>
              <a:solidFill>
                <a:schemeClr val="accent1"/>
              </a:solidFill>
              <a:ln w="6350" cmpd="sng">
                <a:solidFill>
                  <a:srgbClr val="000000"/>
                </a:solidFill>
                <a:round/>
              </a:ln>
              <a:effectLst/>
            </c:spPr>
          </c:dPt>
          <c:dLbls>
            <c:dLbl>
              <c:idx val="0"/>
              <c:layout>
                <c:manualLayout>
                  <c:x val="-5.4645899751654412E-3"/>
                  <c:y val="8.54438257304774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0395275634887455E-3"/>
                  <c:y val="2.24262009686849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'Fig 2.8 FR'!$R$3:$R$24</c:f>
              <c:strCache>
                <c:ptCount val="22"/>
                <c:pt idx="0">
                  <c:v>JPN</c:v>
                </c:pt>
                <c:pt idx="1">
                  <c:v>USA</c:v>
                </c:pt>
                <c:pt idx="2">
                  <c:v>GBR ᵇ</c:v>
                </c:pt>
                <c:pt idx="3">
                  <c:v>EST</c:v>
                </c:pt>
                <c:pt idx="4">
                  <c:v>ITA</c:v>
                </c:pt>
                <c:pt idx="5">
                  <c:v>SVK</c:v>
                </c:pt>
                <c:pt idx="6">
                  <c:v>DEU</c:v>
                </c:pt>
                <c:pt idx="7">
                  <c:v>ESP</c:v>
                </c:pt>
                <c:pt idx="8">
                  <c:v>AUT</c:v>
                </c:pt>
                <c:pt idx="9">
                  <c:v>CZE</c:v>
                </c:pt>
                <c:pt idx="10">
                  <c:v>CAN</c:v>
                </c:pt>
                <c:pt idx="11">
                  <c:v>KOR</c:v>
                </c:pt>
                <c:pt idx="12">
                  <c:v>NLD</c:v>
                </c:pt>
                <c:pt idx="13">
                  <c:v>AUS</c:v>
                </c:pt>
                <c:pt idx="14">
                  <c:v>FIN</c:v>
                </c:pt>
                <c:pt idx="15">
                  <c:v>POL</c:v>
                </c:pt>
                <c:pt idx="16">
                  <c:v>IRL</c:v>
                </c:pt>
                <c:pt idx="17">
                  <c:v>NOR</c:v>
                </c:pt>
                <c:pt idx="18">
                  <c:v>BELᵇ</c:v>
                </c:pt>
                <c:pt idx="19">
                  <c:v>FRA</c:v>
                </c:pt>
                <c:pt idx="20">
                  <c:v>SWE</c:v>
                </c:pt>
                <c:pt idx="21">
                  <c:v>DNK</c:v>
                </c:pt>
              </c:strCache>
            </c:strRef>
          </c:cat>
          <c:val>
            <c:numRef>
              <c:f>'Fig 2.8 FR'!$S$3:$S$24</c:f>
              <c:numCache>
                <c:formatCode>#,##0.0</c:formatCode>
                <c:ptCount val="22"/>
                <c:pt idx="0">
                  <c:v>-8.4859000000000009</c:v>
                </c:pt>
                <c:pt idx="1">
                  <c:v>-8.2945000000000046</c:v>
                </c:pt>
                <c:pt idx="2">
                  <c:v>-6.7397999999999847</c:v>
                </c:pt>
                <c:pt idx="3">
                  <c:v>-6.7220999999999975</c:v>
                </c:pt>
                <c:pt idx="4">
                  <c:v>-6.5037000000000011</c:v>
                </c:pt>
                <c:pt idx="5">
                  <c:v>-6.036599999999992</c:v>
                </c:pt>
                <c:pt idx="6">
                  <c:v>-5.1656999999999842</c:v>
                </c:pt>
                <c:pt idx="7">
                  <c:v>-4.3344000000000049</c:v>
                </c:pt>
                <c:pt idx="8">
                  <c:v>-1.8624999999999892</c:v>
                </c:pt>
                <c:pt idx="9">
                  <c:v>-1.5946999999999933</c:v>
                </c:pt>
                <c:pt idx="10">
                  <c:v>-1.2162999999999924</c:v>
                </c:pt>
                <c:pt idx="11">
                  <c:v>-1.2125000000000163</c:v>
                </c:pt>
                <c:pt idx="12">
                  <c:v>-0.92730000000000867</c:v>
                </c:pt>
                <c:pt idx="13">
                  <c:v>-0.36760000000000126</c:v>
                </c:pt>
                <c:pt idx="14">
                  <c:v>-6.3229999999991904E-2</c:v>
                </c:pt>
                <c:pt idx="15">
                  <c:v>7.7299999999991265E-2</c:v>
                </c:pt>
                <c:pt idx="16">
                  <c:v>0.46839999999999105</c:v>
                </c:pt>
                <c:pt idx="17">
                  <c:v>1.2118799999999985</c:v>
                </c:pt>
                <c:pt idx="18">
                  <c:v>1.8435100000000038</c:v>
                </c:pt>
                <c:pt idx="19">
                  <c:v>2.1673000000000053</c:v>
                </c:pt>
                <c:pt idx="20">
                  <c:v>2.9644800000000027</c:v>
                </c:pt>
                <c:pt idx="21">
                  <c:v>3.1743000000000077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440608"/>
        <c:axId val="191441000"/>
      </c:barChart>
      <c:catAx>
        <c:axId val="191440608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91441000"/>
        <c:crosses val="autoZero"/>
        <c:auto val="1"/>
        <c:lblAlgn val="ctr"/>
        <c:lblOffset val="0"/>
        <c:noMultiLvlLbl val="0"/>
      </c:catAx>
      <c:valAx>
        <c:axId val="191441000"/>
        <c:scaling>
          <c:orientation val="minMax"/>
          <c:max val="8"/>
          <c:min val="-10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91440608"/>
        <c:crosses val="autoZero"/>
        <c:crossBetween val="between"/>
        <c:majorUnit val="2"/>
      </c:valAx>
      <c:spPr>
        <a:solidFill>
          <a:srgbClr val="F4FFFF"/>
        </a:solidFill>
        <a:ln w="9525">
          <a:solidFill>
            <a:srgbClr val="000000"/>
          </a:solidFill>
        </a:ln>
      </c:spPr>
    </c:plotArea>
    <c:plotVisOnly val="1"/>
    <c:dispBlanksAs val="gap"/>
    <c:showDLblsOverMax val="1"/>
  </c:chart>
  <c:spPr>
    <a:noFill/>
    <a:ln w="9525" cap="flat" cmpd="sng" algn="ctr">
      <a:noFill/>
      <a:prstDash val="solid"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txPr>
    <a:bodyPr/>
    <a:lstStyle/>
    <a:p>
      <a:pPr>
        <a:defRPr sz="1600">
          <a:latin typeface="Arial Narrow" panose="020B0606020202030204" pitchFamily="34" charset="0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63199062110277"/>
          <c:y val="5.0503738210793632E-2"/>
          <c:w val="0.787371894306653"/>
          <c:h val="0.82402525695089801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4F81BD"/>
              </a:solidFill>
              <a:ln>
                <a:solidFill>
                  <a:schemeClr val="tx1"/>
                </a:solidFill>
                <a:prstDash val="solid"/>
              </a:ln>
            </c:spPr>
          </c:marker>
          <c:dPt>
            <c:idx val="14"/>
            <c:marker>
              <c:symbol val="circle"/>
              <c:size val="12"/>
              <c:spPr>
                <a:solidFill>
                  <a:schemeClr val="accent3"/>
                </a:solidFill>
                <a:ln>
                  <a:solidFill>
                    <a:schemeClr val="tx1"/>
                  </a:solidFill>
                  <a:prstDash val="solid"/>
                </a:ln>
              </c:spPr>
            </c:marker>
            <c:bubble3D val="0"/>
          </c:dPt>
          <c:dLbls>
            <c:dLbl>
              <c:idx val="0"/>
              <c:layout>
                <c:manualLayout>
                  <c:x val="-8.1524780298234401E-2"/>
                  <c:y val="-1.4527041600164582E-2"/>
                </c:manualLayout>
              </c:layout>
              <c:tx>
                <c:strRef>
                  <c:f>'Figure 3'!$P$4</c:f>
                  <c:strCache>
                    <c:ptCount val="1"/>
                    <c:pt idx="0">
                      <c:v>DNK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{E6E83EB7-3EBC-4E5A-A61A-ED1400D6BC5B}</c15:txfldGUID>
                      <c15:f>'Figure 3'!$P$4</c15:f>
                      <c15:dlblFieldTableCache>
                        <c:ptCount val="1"/>
                        <c:pt idx="0">
                          <c:v>DNK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"/>
              <c:layout>
                <c:manualLayout>
                  <c:x val="-7.961399046991198E-2"/>
                  <c:y val="-2.3891714881829989E-2"/>
                </c:manualLayout>
              </c:layout>
              <c:tx>
                <c:strRef>
                  <c:f>'Figure 3'!$P$5</c:f>
                  <c:strCache>
                    <c:ptCount val="1"/>
                    <c:pt idx="0">
                      <c:v>SWE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{81AE06E1-F3D4-400B-BE87-12853237F11E}</c15:txfldGUID>
                      <c15:f>'Figure 3'!$P$5</c15:f>
                      <c15:dlblFieldTableCache>
                        <c:ptCount val="1"/>
                        <c:pt idx="0">
                          <c:v>SWE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2"/>
              <c:layout>
                <c:manualLayout>
                  <c:x val="-1.5426740246187606E-2"/>
                  <c:y val="-3.3256388163495396E-2"/>
                </c:manualLayout>
              </c:layout>
              <c:tx>
                <c:strRef>
                  <c:f>'Figure 3'!$P$6</c:f>
                  <c:strCache>
                    <c:ptCount val="1"/>
                    <c:pt idx="0">
                      <c:v>NOR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{977AA162-3DA0-404B-BB90-E7673C30845C}</c15:txfldGUID>
                      <c15:f>'Figure 3'!$P$6</c15:f>
                      <c15:dlblFieldTableCache>
                        <c:ptCount val="1"/>
                        <c:pt idx="0">
                          <c:v>NOR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3"/>
              <c:layout>
                <c:manualLayout>
                  <c:x val="-2.886899570879967E-2"/>
                  <c:y val="-4.2621061445160806E-2"/>
                </c:manualLayout>
              </c:layout>
              <c:tx>
                <c:strRef>
                  <c:f>'Figure 3'!$P$7</c:f>
                  <c:strCache>
                    <c:ptCount val="1"/>
                    <c:pt idx="0">
                      <c:v>BEL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{CCE432E5-AF2F-406A-BC9C-8ADF52C5B762}</c15:txfldGUID>
                      <c15:f>'Figure 3'!$P$7</c15:f>
                      <c15:dlblFieldTableCache>
                        <c:ptCount val="1"/>
                        <c:pt idx="0">
                          <c:v>BEL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4"/>
              <c:layout>
                <c:manualLayout>
                  <c:x val="-4.5455428488653721E-2"/>
                  <c:y val="-4.2621061445160806E-2"/>
                </c:manualLayout>
              </c:layout>
              <c:tx>
                <c:strRef>
                  <c:f>'Figure 3'!$P$8</c:f>
                  <c:strCache>
                    <c:ptCount val="1"/>
                    <c:pt idx="0">
                      <c:v>CZE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{9F81642C-37D3-4418-9C19-3A52B958EA41}</c15:txfldGUID>
                      <c15:f>'Figure 3'!$P$8</c15:f>
                      <c15:dlblFieldTableCache>
                        <c:ptCount val="1"/>
                        <c:pt idx="0">
                          <c:v>CZE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5"/>
              <c:layout>
                <c:manualLayout>
                  <c:x val="-8.8096089775236714E-3"/>
                  <c:y val="-1.4527410288089057E-2"/>
                </c:manualLayout>
              </c:layout>
              <c:tx>
                <c:strRef>
                  <c:f>'Figure 3'!$P$9</c:f>
                  <c:strCache>
                    <c:ptCount val="1"/>
                    <c:pt idx="0">
                      <c:v>FIN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{425B1232-6844-4321-9E03-F02831142CA6}</c15:txfldGUID>
                      <c15:f>'Figure 3'!$P$9</c15:f>
                      <c15:dlblFieldTableCache>
                        <c:ptCount val="1"/>
                        <c:pt idx="0">
                          <c:v>FIN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6"/>
              <c:layout>
                <c:manualLayout>
                  <c:x val="-7.8856558365348758E-2"/>
                  <c:y val="-1.4527041600164582E-2"/>
                </c:manualLayout>
              </c:layout>
              <c:tx>
                <c:strRef>
                  <c:f>'Figure 3'!$P$10</c:f>
                  <c:strCache>
                    <c:ptCount val="1"/>
                    <c:pt idx="0">
                      <c:v>FRA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{89ABD91D-1C89-4D33-B87F-4505984CDEE8}</c15:txfldGUID>
                      <c15:f>'Figure 3'!$P$10</c15:f>
                      <c15:dlblFieldTableCache>
                        <c:ptCount val="1"/>
                        <c:pt idx="0">
                          <c:v>FRA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7"/>
              <c:layout>
                <c:manualLayout>
                  <c:x val="-1.8517705160209456E-2"/>
                  <c:y val="-3.3256388163495396E-2"/>
                </c:manualLayout>
              </c:layout>
              <c:tx>
                <c:strRef>
                  <c:f>'Figure 3'!$P$11</c:f>
                  <c:strCache>
                    <c:ptCount val="1"/>
                    <c:pt idx="0">
                      <c:v>NLD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{DC37F572-A819-4CCE-85EC-353102931249}</c15:txfldGUID>
                      <c15:f>'Figure 3'!$P$11</c15:f>
                      <c15:dlblFieldTableCache>
                        <c:ptCount val="1"/>
                        <c:pt idx="0">
                          <c:v>NLD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8"/>
              <c:layout>
                <c:manualLayout>
                  <c:x val="-4.3008291421527123E-2"/>
                  <c:y val="-4.7303398085993507E-2"/>
                </c:manualLayout>
              </c:layout>
              <c:tx>
                <c:strRef>
                  <c:f>'Figure 3'!$P$12</c:f>
                  <c:strCache>
                    <c:ptCount val="1"/>
                    <c:pt idx="0">
                      <c:v>AUT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{E5C7A339-3267-48B4-9FEA-466283B66A62}</c15:txfldGUID>
                      <c15:f>'Figure 3'!$P$12</c15:f>
                      <c15:dlblFieldTableCache>
                        <c:ptCount val="1"/>
                        <c:pt idx="0">
                          <c:v>AUT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9"/>
              <c:layout>
                <c:manualLayout>
                  <c:x val="-6.4965164880320656E-2"/>
                  <c:y val="-4.2621061445160806E-2"/>
                </c:manualLayout>
              </c:layout>
              <c:tx>
                <c:strRef>
                  <c:f>'Figure 3'!$P$13</c:f>
                  <c:strCache>
                    <c:ptCount val="1"/>
                    <c:pt idx="0">
                      <c:v>DEU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{B966B5A2-CFAE-4F78-AD17-B9AC8D7A5C26}</c15:txfldGUID>
                      <c15:f>'Figure 3'!$P$13</c15:f>
                      <c15:dlblFieldTableCache>
                        <c:ptCount val="1"/>
                        <c:pt idx="0">
                          <c:v>DEU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0"/>
              <c:layout>
                <c:manualLayout>
                  <c:x val="-7.7495418876635483E-2"/>
                  <c:y val="8.8846416039989363E-3"/>
                </c:manualLayout>
              </c:layout>
              <c:tx>
                <c:strRef>
                  <c:f>'Figure 3'!$P$14</c:f>
                  <c:strCache>
                    <c:ptCount val="1"/>
                    <c:pt idx="0">
                      <c:v>AUS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{FE61B846-2B44-4DEF-B415-411B11833682}</c15:txfldGUID>
                      <c15:f>'Figure 3'!$P$14</c15:f>
                      <c15:dlblFieldTableCache>
                        <c:ptCount val="1"/>
                        <c:pt idx="0">
                          <c:v>AUS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1"/>
              <c:layout>
                <c:manualLayout>
                  <c:x val="-7.317127763402452E-2"/>
                  <c:y val="-3.7938724804328104E-2"/>
                </c:manualLayout>
              </c:layout>
              <c:tx>
                <c:strRef>
                  <c:f>'Figure 3'!$P$15</c:f>
                  <c:strCache>
                    <c:ptCount val="1"/>
                    <c:pt idx="0">
                      <c:v>CAN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{4B831C05-0047-4E37-B49B-E4C34B0F6337}</c15:txfldGUID>
                      <c15:f>'Figure 3'!$P$15</c15:f>
                      <c15:dlblFieldTableCache>
                        <c:ptCount val="1"/>
                        <c:pt idx="0">
                          <c:v>CAN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2"/>
              <c:layout>
                <c:manualLayout>
                  <c:x val="-6.9966497302004466E-2"/>
                  <c:y val="-1.9209378240997287E-2"/>
                </c:manualLayout>
              </c:layout>
              <c:tx>
                <c:strRef>
                  <c:f>'Figure 3'!$P$16</c:f>
                  <c:strCache>
                    <c:ptCount val="1"/>
                    <c:pt idx="0">
                      <c:v>ITA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{EF80153B-802B-4330-B0A6-56966E792656}</c15:txfldGUID>
                      <c15:f>'Figure 3'!$P$16</c15:f>
                      <c15:dlblFieldTableCache>
                        <c:ptCount val="1"/>
                        <c:pt idx="0">
                          <c:v>ITA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3"/>
              <c:tx>
                <c:strRef>
                  <c:f>'Figure 3'!$P$17</c:f>
                  <c:strCache>
                    <c:ptCount val="1"/>
                    <c:pt idx="0">
                      <c:v>ESP</c:v>
                    </c:pt>
                  </c:strCache>
                </c:strRef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{0B339209-728E-4CBC-8B91-C67498249672}</c15:txfldGUID>
                      <c15:f>'Figure 3'!$P$17</c15:f>
                      <c15:dlblFieldTableCache>
                        <c:ptCount val="1"/>
                        <c:pt idx="0">
                          <c:v>ESP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4"/>
              <c:layout>
                <c:manualLayout>
                  <c:x val="-4.8512607749837511E-2"/>
                  <c:y val="-4.7303398085993466E-2"/>
                </c:manualLayout>
              </c:layout>
              <c:tx>
                <c:strRef>
                  <c:f>'Figure 3'!$P$18</c:f>
                  <c:strCache>
                    <c:ptCount val="1"/>
                    <c:pt idx="0">
                      <c:v>GBR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{FAC2C600-86E6-4E99-8F4A-F5E1C2444946}</c15:txfldGUID>
                      <c15:f>'Figure 3'!$P$18</c15:f>
                      <c15:dlblFieldTableCache>
                        <c:ptCount val="1"/>
                        <c:pt idx="0">
                          <c:v>GBR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5"/>
              <c:layout>
                <c:manualLayout>
                  <c:x val="-6.5910318518465336E-2"/>
                  <c:y val="-4.7303398085993507E-2"/>
                </c:manualLayout>
              </c:layout>
              <c:tx>
                <c:strRef>
                  <c:f>'Figure 3'!$P$19</c:f>
                  <c:strCache>
                    <c:ptCount val="1"/>
                    <c:pt idx="0">
                      <c:v>IRL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{CEE79403-4CB7-452C-8088-C8F15736D7FF}</c15:txfldGUID>
                      <c15:f>'Figure 3'!$P$19</c15:f>
                      <c15:dlblFieldTableCache>
                        <c:ptCount val="1"/>
                        <c:pt idx="0">
                          <c:v>IRL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6"/>
              <c:layout>
                <c:manualLayout>
                  <c:x val="-3.30529264921328E-3"/>
                  <c:y val="8.8846416039989363E-3"/>
                </c:manualLayout>
              </c:layout>
              <c:tx>
                <c:strRef>
                  <c:f>'Figure 3'!$P$20</c:f>
                  <c:strCache>
                    <c:ptCount val="1"/>
                    <c:pt idx="0">
                      <c:v>SVK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{30C1100C-1D2C-4C86-B5F3-69B4E1B5AB53}</c15:txfldGUID>
                      <c15:f>'Figure 3'!$P$20</c15:f>
                      <c15:dlblFieldTableCache>
                        <c:ptCount val="1"/>
                        <c:pt idx="0">
                          <c:v>SVK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7"/>
              <c:layout>
                <c:manualLayout>
                  <c:x val="-4.4235344100539344E-2"/>
                  <c:y val="-5.1985734726826216E-2"/>
                </c:manualLayout>
              </c:layout>
              <c:tx>
                <c:strRef>
                  <c:f>'Figure 3'!$P$21</c:f>
                  <c:strCache>
                    <c:ptCount val="1"/>
                    <c:pt idx="0">
                      <c:v>POL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{9242A8AB-2BC7-4647-884A-1C792DA9C560}</c15:txfldGUID>
                      <c15:f>'Figure 3'!$P$21</c15:f>
                      <c15:dlblFieldTableCache>
                        <c:ptCount val="1"/>
                        <c:pt idx="0">
                          <c:v>POL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8"/>
              <c:layout>
                <c:manualLayout>
                  <c:x val="-2.0588976839512659E-2"/>
                  <c:y val="-3.3256388163495396E-2"/>
                </c:manualLayout>
              </c:layout>
              <c:tx>
                <c:strRef>
                  <c:f>'Figure 3'!$P$22</c:f>
                  <c:strCache>
                    <c:ptCount val="1"/>
                    <c:pt idx="0">
                      <c:v>EST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{41952F46-DECC-44D2-9C1F-E2B9A7D5C3B0}</c15:txfldGUID>
                      <c15:f>'Figure 3'!$P$22</c15:f>
                      <c15:dlblFieldTableCache>
                        <c:ptCount val="1"/>
                        <c:pt idx="0">
                          <c:v>EST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19"/>
              <c:layout>
                <c:manualLayout>
                  <c:x val="-8.0197426462359195E-2"/>
                  <c:y val="2.7613988167329753E-2"/>
                </c:manualLayout>
              </c:layout>
              <c:tx>
                <c:strRef>
                  <c:f>'Figure 3'!$P$23</c:f>
                  <c:strCache>
                    <c:ptCount val="1"/>
                    <c:pt idx="0">
                      <c:v>JPN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{5AD912D3-3078-4DDA-A88A-ACADB81A35A8}</c15:txfldGUID>
                      <c15:f>'Figure 3'!$P$23</c15:f>
                      <c15:dlblFieldTableCache>
                        <c:ptCount val="1"/>
                        <c:pt idx="0">
                          <c:v>JPN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20"/>
              <c:layout>
                <c:manualLayout>
                  <c:x val="-7.4813893842944859E-2"/>
                  <c:y val="-4.2621061445160806E-2"/>
                </c:manualLayout>
              </c:layout>
              <c:tx>
                <c:strRef>
                  <c:f>'Figure 3'!$P$24</c:f>
                  <c:strCache>
                    <c:ptCount val="1"/>
                    <c:pt idx="0">
                      <c:v>USA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{0FEDFF20-2640-44B2-B523-643A47CBB9B8}</c15:txfldGUID>
                      <c15:f>'Figure 3'!$P$24</c15:f>
                      <c15:dlblFieldTableCache>
                        <c:ptCount val="1"/>
                        <c:pt idx="0">
                          <c:v>USA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dLbl>
              <c:idx val="21"/>
              <c:layout>
                <c:manualLayout>
                  <c:x val="-8.6144123682517906E-2"/>
                  <c:y val="-2.3891714881829989E-2"/>
                </c:manualLayout>
              </c:layout>
              <c:tx>
                <c:strRef>
                  <c:f>'Figure 3'!$P$25</c:f>
                  <c:strCache>
                    <c:ptCount val="1"/>
                    <c:pt idx="0">
                      <c:v>KOR</c:v>
                    </c:pt>
                  </c:strCache>
                </c:strRef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>
                    <c15:dlblFTEntry>
                      <c15:txfldGUID>{89B86927-8F5C-42A1-9830-B31C01733C8D}</c15:txfldGUID>
                      <c15:f>'Figure 3'!$P$25</c15:f>
                      <c15:dlblFieldTableCache>
                        <c:ptCount val="1"/>
                        <c:pt idx="0">
                          <c:v>KOR</c:v>
                        </c:pt>
                      </c15:dlblFieldTableCache>
                    </c15:dlblFTEntry>
                  </c15:dlblFieldTable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'Figure 3'!$U$4:$U$25</c:f>
              <c:numCache>
                <c:formatCode>General</c:formatCode>
                <c:ptCount val="22"/>
                <c:pt idx="0">
                  <c:v>0.14877770000000001</c:v>
                </c:pt>
                <c:pt idx="1">
                  <c:v>0.24148929999999999</c:v>
                </c:pt>
                <c:pt idx="2">
                  <c:v>0.2709973</c:v>
                </c:pt>
                <c:pt idx="3">
                  <c:v>0.2381173</c:v>
                </c:pt>
                <c:pt idx="4">
                  <c:v>-4.1760100000000001E-2</c:v>
                </c:pt>
                <c:pt idx="5">
                  <c:v>0.35335949999999999</c:v>
                </c:pt>
                <c:pt idx="6">
                  <c:v>-0.1549962</c:v>
                </c:pt>
                <c:pt idx="7">
                  <c:v>0.209424</c:v>
                </c:pt>
                <c:pt idx="8">
                  <c:v>3.5431799999999999E-2</c:v>
                </c:pt>
                <c:pt idx="9">
                  <c:v>0.16676369999999999</c:v>
                </c:pt>
                <c:pt idx="10">
                  <c:v>-7.3652300000000004E-2</c:v>
                </c:pt>
                <c:pt idx="11">
                  <c:v>-0.1255088</c:v>
                </c:pt>
                <c:pt idx="12">
                  <c:v>-0.39616129999999999</c:v>
                </c:pt>
                <c:pt idx="13">
                  <c:v>-0.57344810000000002</c:v>
                </c:pt>
                <c:pt idx="14">
                  <c:v>-6.81229E-2</c:v>
                </c:pt>
                <c:pt idx="15">
                  <c:v>-0.38209720000000003</c:v>
                </c:pt>
                <c:pt idx="16">
                  <c:v>6.6963400000000006E-2</c:v>
                </c:pt>
                <c:pt idx="17">
                  <c:v>-0.29425800000000002</c:v>
                </c:pt>
                <c:pt idx="18">
                  <c:v>-0.18422910000000001</c:v>
                </c:pt>
                <c:pt idx="19">
                  <c:v>0.37070959999999997</c:v>
                </c:pt>
                <c:pt idx="20">
                  <c:v>-0.23100570000000001</c:v>
                </c:pt>
                <c:pt idx="21">
                  <c:v>-0.47320499999999999</c:v>
                </c:pt>
              </c:numCache>
            </c:numRef>
          </c:xVal>
          <c:yVal>
            <c:numRef>
              <c:f>'Figure 3'!$R$4:$R$25</c:f>
              <c:numCache>
                <c:formatCode>General</c:formatCode>
                <c:ptCount val="22"/>
                <c:pt idx="0">
                  <c:v>-0.21490239999999999</c:v>
                </c:pt>
                <c:pt idx="1">
                  <c:v>-0.19362740000000001</c:v>
                </c:pt>
                <c:pt idx="2">
                  <c:v>-0.1864681</c:v>
                </c:pt>
                <c:pt idx="3">
                  <c:v>-0.14200380000000001</c:v>
                </c:pt>
                <c:pt idx="4">
                  <c:v>-0.13577220000000001</c:v>
                </c:pt>
                <c:pt idx="5">
                  <c:v>-0.12760469999999999</c:v>
                </c:pt>
                <c:pt idx="6">
                  <c:v>-8.5632299999999995E-2</c:v>
                </c:pt>
                <c:pt idx="7">
                  <c:v>-7.1342900000000001E-2</c:v>
                </c:pt>
                <c:pt idx="8">
                  <c:v>-5.3932899999999999E-2</c:v>
                </c:pt>
                <c:pt idx="9">
                  <c:v>-2.5616400000000001E-2</c:v>
                </c:pt>
                <c:pt idx="10">
                  <c:v>-1.6585599999999999E-2</c:v>
                </c:pt>
                <c:pt idx="11">
                  <c:v>9.0761000000000001E-3</c:v>
                </c:pt>
                <c:pt idx="12">
                  <c:v>3.0264900000000001E-2</c:v>
                </c:pt>
                <c:pt idx="13">
                  <c:v>6.3965300000000003E-2</c:v>
                </c:pt>
                <c:pt idx="14">
                  <c:v>6.9547700000000004E-2</c:v>
                </c:pt>
                <c:pt idx="15">
                  <c:v>7.8508599999999998E-2</c:v>
                </c:pt>
                <c:pt idx="16">
                  <c:v>0.10855579999999999</c:v>
                </c:pt>
                <c:pt idx="17">
                  <c:v>0.10948819999999999</c:v>
                </c:pt>
                <c:pt idx="18">
                  <c:v>0.151227</c:v>
                </c:pt>
                <c:pt idx="19">
                  <c:v>0.18703439999999999</c:v>
                </c:pt>
                <c:pt idx="20">
                  <c:v>0.2181766</c:v>
                </c:pt>
                <c:pt idx="21">
                  <c:v>0.32929059999999999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4214040"/>
        <c:axId val="191441392"/>
      </c:scatterChart>
      <c:valAx>
        <c:axId val="144214040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Net supply of high- versus medium-skilled workers</a:t>
                </a:r>
              </a:p>
            </c:rich>
          </c:tx>
          <c:overlay val="0"/>
        </c:title>
        <c:numFmt formatCode="General" sourceLinked="1"/>
        <c:majorTickMark val="in"/>
        <c:minorTickMark val="none"/>
        <c:tickLblPos val="low"/>
        <c:spPr>
          <a:noFill/>
          <a:ln w="9525">
            <a:solidFill>
              <a:schemeClr val="tx1">
                <a:lumMod val="50000"/>
                <a:lumOff val="50000"/>
              </a:schemeClr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91441392"/>
        <c:crosses val="autoZero"/>
        <c:crossBetween val="midCat"/>
      </c:valAx>
      <c:valAx>
        <c:axId val="191441392"/>
        <c:scaling>
          <c:orientation val="minMax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de-DE"/>
                  <a:t>Wage inequality (ratio of 90th percentile to 10th percentile)</a:t>
                </a:r>
                <a:endParaRPr lang="en-GB"/>
              </a:p>
            </c:rich>
          </c:tx>
          <c:layout>
            <c:manualLayout>
              <c:xMode val="edge"/>
              <c:yMode val="edge"/>
              <c:x val="1.5345276561743181E-2"/>
              <c:y val="4.0432532501503936E-2"/>
            </c:manualLayout>
          </c:layout>
          <c:overlay val="0"/>
        </c:title>
        <c:numFmt formatCode="General" sourceLinked="1"/>
        <c:majorTickMark val="in"/>
        <c:minorTickMark val="none"/>
        <c:tickLblPos val="low"/>
        <c:spPr>
          <a:noFill/>
          <a:ln w="9525">
            <a:solidFill>
              <a:schemeClr val="tx1">
                <a:lumMod val="50000"/>
                <a:lumOff val="50000"/>
              </a:schemeClr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44214040"/>
        <c:crosses val="autoZero"/>
        <c:crossBetween val="midCat"/>
      </c:valAx>
      <c:spPr>
        <a:solidFill>
          <a:schemeClr val="bg1"/>
        </a:solidFill>
        <a:ln w="9525"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solidFill>
      <a:schemeClr val="bg1"/>
    </a:solidFill>
    <a:ln w="25400" cap="flat" cmpd="sng" algn="ctr">
      <a:solidFill>
        <a:schemeClr val="accent1"/>
      </a:solidFill>
      <a:prstDash val="solid"/>
      <a:round/>
    </a:ln>
    <a:effectLst/>
    <a:extLst/>
  </c:spPr>
  <c:txPr>
    <a:bodyPr/>
    <a:lstStyle/>
    <a:p>
      <a:pPr>
        <a:defRPr sz="1200">
          <a:latin typeface="+mj-lt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864713769554275E-2"/>
          <c:y val="0.17955845703759887"/>
          <c:w val="0.9472736625514403"/>
          <c:h val="0.7328188319427890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2.14'!$N$8</c:f>
              <c:strCache>
                <c:ptCount val="1"/>
                <c:pt idx="0">
                  <c:v>Raw</c:v>
                </c:pt>
              </c:strCache>
            </c:strRef>
          </c:tx>
          <c:spPr>
            <a:solidFill>
              <a:srgbClr val="4F81BD"/>
            </a:solidFill>
            <a:ln w="3175">
              <a:solidFill>
                <a:srgbClr val="000000"/>
              </a:solidFill>
              <a:prstDash val="solid"/>
            </a:ln>
          </c:spPr>
          <c:invertIfNegative val="0"/>
          <c:dPt>
            <c:idx val="7"/>
            <c:invertIfNegative val="0"/>
            <c:bubble3D val="0"/>
            <c:spPr>
              <a:solidFill>
                <a:schemeClr val="accent1"/>
              </a:solidFill>
              <a:ln w="3175">
                <a:solidFill>
                  <a:srgbClr val="000000"/>
                </a:solidFill>
                <a:prstDash val="solid"/>
              </a:ln>
            </c:spPr>
          </c:dPt>
          <c:dPt>
            <c:idx val="15"/>
            <c:invertIfNegative val="0"/>
            <c:bubble3D val="0"/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 w="3175">
                <a:solidFill>
                  <a:srgbClr val="000000"/>
                </a:solidFill>
                <a:prstDash val="solid"/>
              </a:ln>
            </c:spPr>
          </c:dPt>
          <c:cat>
            <c:strRef>
              <c:f>'figure 2.14'!$M$9:$M$31</c:f>
              <c:strCache>
                <c:ptCount val="23"/>
                <c:pt idx="0">
                  <c:v>POL</c:v>
                </c:pt>
                <c:pt idx="1">
                  <c:v>ITA</c:v>
                </c:pt>
                <c:pt idx="2">
                  <c:v>BELᵇ</c:v>
                </c:pt>
                <c:pt idx="3">
                  <c:v>DNK</c:v>
                </c:pt>
                <c:pt idx="4">
                  <c:v>IRL</c:v>
                </c:pt>
                <c:pt idx="5">
                  <c:v>NLD</c:v>
                </c:pt>
                <c:pt idx="6">
                  <c:v>SWE</c:v>
                </c:pt>
                <c:pt idx="7">
                  <c:v>FRA</c:v>
                </c:pt>
                <c:pt idx="8">
                  <c:v>AUS</c:v>
                </c:pt>
                <c:pt idx="9">
                  <c:v>ESP</c:v>
                </c:pt>
                <c:pt idx="10">
                  <c:v>NOR</c:v>
                </c:pt>
                <c:pt idx="11">
                  <c:v>USA</c:v>
                </c:pt>
                <c:pt idx="12">
                  <c:v>FIN</c:v>
                </c:pt>
                <c:pt idx="13">
                  <c:v>CAN</c:v>
                </c:pt>
                <c:pt idx="14">
                  <c:v>AUT</c:v>
                </c:pt>
                <c:pt idx="15">
                  <c:v>DEU</c:v>
                </c:pt>
                <c:pt idx="16">
                  <c:v>PIAAC</c:v>
                </c:pt>
                <c:pt idx="17">
                  <c:v>  GBRᵇ</c:v>
                </c:pt>
                <c:pt idx="18">
                  <c:v>SVK</c:v>
                </c:pt>
                <c:pt idx="19">
                  <c:v>CZE</c:v>
                </c:pt>
                <c:pt idx="20">
                  <c:v>KOR</c:v>
                </c:pt>
                <c:pt idx="21">
                  <c:v>EST</c:v>
                </c:pt>
                <c:pt idx="22">
                  <c:v>JPN</c:v>
                </c:pt>
              </c:strCache>
            </c:strRef>
          </c:cat>
          <c:val>
            <c:numRef>
              <c:f>'figure 2.14'!$N$9:$N$31</c:f>
              <c:numCache>
                <c:formatCode>0.000</c:formatCode>
                <c:ptCount val="23"/>
                <c:pt idx="0">
                  <c:v>1.0718240320847645</c:v>
                </c:pt>
                <c:pt idx="1">
                  <c:v>1.0738231309681319</c:v>
                </c:pt>
                <c:pt idx="2">
                  <c:v>1.0756627680256203</c:v>
                </c:pt>
                <c:pt idx="3">
                  <c:v>1.0783343693051044</c:v>
                </c:pt>
                <c:pt idx="4">
                  <c:v>1.0870612996812137</c:v>
                </c:pt>
                <c:pt idx="5">
                  <c:v>1.1077522918291574</c:v>
                </c:pt>
                <c:pt idx="6">
                  <c:v>1.1114306952205721</c:v>
                </c:pt>
                <c:pt idx="7">
                  <c:v>1.1251489197421831</c:v>
                </c:pt>
                <c:pt idx="8">
                  <c:v>1.1440400487574887</c:v>
                </c:pt>
                <c:pt idx="9">
                  <c:v>1.1477681298332454</c:v>
                </c:pt>
                <c:pt idx="10">
                  <c:v>1.154722205122592</c:v>
                </c:pt>
                <c:pt idx="11">
                  <c:v>1.156123270562823</c:v>
                </c:pt>
                <c:pt idx="12">
                  <c:v>1.1585895961890156</c:v>
                </c:pt>
                <c:pt idx="13">
                  <c:v>1.1688250342642503</c:v>
                </c:pt>
                <c:pt idx="14">
                  <c:v>1.1773052023800932</c:v>
                </c:pt>
                <c:pt idx="15">
                  <c:v>1.1831502682923984</c:v>
                </c:pt>
                <c:pt idx="16">
                  <c:v>1.1835516220360145</c:v>
                </c:pt>
                <c:pt idx="17">
                  <c:v>1.1935915845918261</c:v>
                </c:pt>
                <c:pt idx="18">
                  <c:v>1.2124657548403392</c:v>
                </c:pt>
                <c:pt idx="19">
                  <c:v>1.2442368872212881</c:v>
                </c:pt>
                <c:pt idx="20">
                  <c:v>1.400673930886422</c:v>
                </c:pt>
                <c:pt idx="21">
                  <c:v>1.4267737835005494</c:v>
                </c:pt>
                <c:pt idx="22">
                  <c:v>1.5388324814932408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442176"/>
        <c:axId val="191442568"/>
      </c:barChart>
      <c:lineChart>
        <c:grouping val="standard"/>
        <c:varyColors val="0"/>
        <c:ser>
          <c:idx val="1"/>
          <c:order val="1"/>
          <c:tx>
            <c:strRef>
              <c:f>'figure 2.14'!$O$8</c:f>
              <c:strCache>
                <c:ptCount val="1"/>
                <c:pt idx="0">
                  <c:v>Skills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7"/>
            <c:spPr>
              <a:solidFill>
                <a:srgbClr val="FFFFFF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cat>
            <c:strRef>
              <c:f>'figure 2.14'!$M$9:$M$31</c:f>
              <c:strCache>
                <c:ptCount val="23"/>
                <c:pt idx="0">
                  <c:v>POL</c:v>
                </c:pt>
                <c:pt idx="1">
                  <c:v>ITA</c:v>
                </c:pt>
                <c:pt idx="2">
                  <c:v>BELᵇ</c:v>
                </c:pt>
                <c:pt idx="3">
                  <c:v>DNK</c:v>
                </c:pt>
                <c:pt idx="4">
                  <c:v>IRL</c:v>
                </c:pt>
                <c:pt idx="5">
                  <c:v>NLD</c:v>
                </c:pt>
                <c:pt idx="6">
                  <c:v>SWE</c:v>
                </c:pt>
                <c:pt idx="7">
                  <c:v>FRA</c:v>
                </c:pt>
                <c:pt idx="8">
                  <c:v>AUS</c:v>
                </c:pt>
                <c:pt idx="9">
                  <c:v>ESP</c:v>
                </c:pt>
                <c:pt idx="10">
                  <c:v>NOR</c:v>
                </c:pt>
                <c:pt idx="11">
                  <c:v>USA</c:v>
                </c:pt>
                <c:pt idx="12">
                  <c:v>FIN</c:v>
                </c:pt>
                <c:pt idx="13">
                  <c:v>CAN</c:v>
                </c:pt>
                <c:pt idx="14">
                  <c:v>AUT</c:v>
                </c:pt>
                <c:pt idx="15">
                  <c:v>DEU</c:v>
                </c:pt>
                <c:pt idx="16">
                  <c:v>PIAAC</c:v>
                </c:pt>
                <c:pt idx="17">
                  <c:v>  GBRᵇ</c:v>
                </c:pt>
                <c:pt idx="18">
                  <c:v>SVK</c:v>
                </c:pt>
                <c:pt idx="19">
                  <c:v>CZE</c:v>
                </c:pt>
                <c:pt idx="20">
                  <c:v>KOR</c:v>
                </c:pt>
                <c:pt idx="21">
                  <c:v>EST</c:v>
                </c:pt>
                <c:pt idx="22">
                  <c:v>JPN</c:v>
                </c:pt>
              </c:strCache>
            </c:strRef>
          </c:cat>
          <c:val>
            <c:numRef>
              <c:f>'figure 2.14'!$O$9:$O$31</c:f>
              <c:numCache>
                <c:formatCode>0.000</c:formatCode>
                <c:ptCount val="23"/>
                <c:pt idx="0">
                  <c:v>1.0687666285232937</c:v>
                </c:pt>
                <c:pt idx="1">
                  <c:v>1.0531685638814987</c:v>
                </c:pt>
                <c:pt idx="2">
                  <c:v>1.0414481536302878</c:v>
                </c:pt>
                <c:pt idx="3">
                  <c:v>1.0541679681568916</c:v>
                </c:pt>
                <c:pt idx="4">
                  <c:v>1.0340130532092218</c:v>
                </c:pt>
                <c:pt idx="5">
                  <c:v>1.0639312774811516</c:v>
                </c:pt>
                <c:pt idx="6">
                  <c:v>1.0858118977303965</c:v>
                </c:pt>
                <c:pt idx="7">
                  <c:v>1.0959140895429382</c:v>
                </c:pt>
                <c:pt idx="8">
                  <c:v>1.1002530513175837</c:v>
                </c:pt>
                <c:pt idx="9">
                  <c:v>1.0944875906503844</c:v>
                </c:pt>
                <c:pt idx="10">
                  <c:v>1.1149801476997632</c:v>
                </c:pt>
                <c:pt idx="11">
                  <c:v>1.0816526467480674</c:v>
                </c:pt>
                <c:pt idx="12">
                  <c:v>1.1170110359172667</c:v>
                </c:pt>
                <c:pt idx="13">
                  <c:v>1.1101609446570631</c:v>
                </c:pt>
                <c:pt idx="14">
                  <c:v>1.133442769935479</c:v>
                </c:pt>
                <c:pt idx="15">
                  <c:v>1.1215079907404988</c:v>
                </c:pt>
                <c:pt idx="16">
                  <c:v>1.1418446008193011</c:v>
                </c:pt>
                <c:pt idx="17">
                  <c:v>1.1303967756649991</c:v>
                </c:pt>
                <c:pt idx="18">
                  <c:v>1.2149935887140138</c:v>
                </c:pt>
                <c:pt idx="19">
                  <c:v>1.1913048273680282</c:v>
                </c:pt>
                <c:pt idx="20">
                  <c:v>1.3667320153380345</c:v>
                </c:pt>
                <c:pt idx="21">
                  <c:v>1.3930019574482229</c:v>
                </c:pt>
                <c:pt idx="22">
                  <c:v>1.4534342436695433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'figure 2.14'!$P$8</c:f>
              <c:strCache>
                <c:ptCount val="1"/>
                <c:pt idx="0">
                  <c:v>Prices</c:v>
                </c:pt>
              </c:strCache>
            </c:strRef>
          </c:tx>
          <c:spPr>
            <a:ln w="25400">
              <a:noFill/>
            </a:ln>
          </c:spPr>
          <c:marker>
            <c:symbol val="diamond"/>
            <c:size val="7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</c:spPr>
          </c:marker>
          <c:val>
            <c:numRef>
              <c:f>'figure 2.14'!$P$9:$P$31</c:f>
              <c:numCache>
                <c:formatCode>0.000</c:formatCode>
                <c:ptCount val="23"/>
                <c:pt idx="0">
                  <c:v>1.0198676867404031</c:v>
                </c:pt>
                <c:pt idx="1">
                  <c:v>1.005272651759286</c:v>
                </c:pt>
                <c:pt idx="2">
                  <c:v>1.0459204383636951</c:v>
                </c:pt>
                <c:pt idx="3">
                  <c:v>1.0373499124922578</c:v>
                </c:pt>
                <c:pt idx="4">
                  <c:v>1.0365861855586731</c:v>
                </c:pt>
                <c:pt idx="5">
                  <c:v>1.0450430701270235</c:v>
                </c:pt>
                <c:pt idx="6">
                  <c:v>1.0207292267060695</c:v>
                </c:pt>
                <c:pt idx="7">
                  <c:v>1.0261155887465609</c:v>
                </c:pt>
                <c:pt idx="8">
                  <c:v>1.0290621978790808</c:v>
                </c:pt>
                <c:pt idx="9">
                  <c:v>1.0581122243761198</c:v>
                </c:pt>
                <c:pt idx="10">
                  <c:v>1.0427613096288562</c:v>
                </c:pt>
                <c:pt idx="11">
                  <c:v>1.0470776568926423</c:v>
                </c:pt>
                <c:pt idx="12">
                  <c:v>1.0249080487195246</c:v>
                </c:pt>
                <c:pt idx="13">
                  <c:v>1.0452605662196004</c:v>
                </c:pt>
                <c:pt idx="14">
                  <c:v>1.0406993093275223</c:v>
                </c:pt>
                <c:pt idx="15">
                  <c:v>1.0624343163504002</c:v>
                </c:pt>
                <c:pt idx="16">
                  <c:v>1.0376183521300193</c:v>
                </c:pt>
                <c:pt idx="17">
                  <c:v>1.0697867183924059</c:v>
                </c:pt>
                <c:pt idx="18">
                  <c:v>1.0004110844720724</c:v>
                </c:pt>
                <c:pt idx="19">
                  <c:v>1.0394728399704147</c:v>
                </c:pt>
                <c:pt idx="20">
                  <c:v>1.0357998187270878</c:v>
                </c:pt>
                <c:pt idx="21">
                  <c:v>1.0292472398970385</c:v>
                </c:pt>
                <c:pt idx="22">
                  <c:v>1.0656856555136853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442176"/>
        <c:axId val="191442568"/>
      </c:lineChart>
      <c:catAx>
        <c:axId val="191442176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1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191442568"/>
        <c:crossesAt val="1"/>
        <c:auto val="1"/>
        <c:lblAlgn val="ctr"/>
        <c:lblOffset val="0"/>
        <c:tickLblSkip val="1"/>
        <c:noMultiLvlLbl val="0"/>
      </c:catAx>
      <c:valAx>
        <c:axId val="191442568"/>
        <c:scaling>
          <c:orientation val="minMax"/>
          <c:max val="1.8"/>
          <c:min val="0.8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91442176"/>
        <c:crosses val="autoZero"/>
        <c:crossBetween val="between"/>
        <c:majorUnit val="0.2"/>
      </c:valAx>
      <c:spPr>
        <a:solidFill>
          <a:srgbClr val="F4FFFF"/>
        </a:solidFill>
        <a:ln w="9525">
          <a:solidFill>
            <a:srgbClr val="000000"/>
          </a:solidFill>
        </a:ln>
      </c:spPr>
    </c:plotArea>
    <c:plotVisOnly val="1"/>
    <c:dispBlanksAs val="gap"/>
    <c:showDLblsOverMax val="1"/>
  </c:chart>
  <c:spPr>
    <a:noFill/>
    <a:ln w="9525">
      <a:noFill/>
    </a:ln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9CCD5-1DE4-4DBD-B564-760370D3D960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A7332-F803-4717-A9B8-E503649C32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478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987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885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885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7754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42564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448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4724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2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0829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547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885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160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5BCF1-CDE4-4C7E-AE27-51760A4BD43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764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69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928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5BCF1-CDE4-4C7E-AE27-51760A4BD43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778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5BCF1-CDE4-4C7E-AE27-51760A4BD43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7782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7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7332-F803-4717-A9B8-E503649C324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74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Presentation title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 smtClean="0"/>
              <a:t>Click to </a:t>
            </a:r>
            <a:r>
              <a:rPr kumimoji="0" lang="fr-FR" dirty="0" err="1" smtClean="0"/>
              <a:t>edit</a:t>
            </a:r>
            <a:r>
              <a:rPr kumimoji="0" lang="fr-FR" dirty="0" smtClean="0"/>
              <a:t> </a:t>
            </a:r>
            <a:r>
              <a:rPr kumimoji="0" lang="fr-FR" dirty="0" err="1" smtClean="0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1D8BD707-D9CF-40AE-B4C6-C98DA3205C09}" type="datetimeFigureOut">
              <a:rPr lang="en-US" smtClean="0"/>
              <a:pPr/>
              <a:t>7/18/2016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US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D8BD707-D9CF-40AE-B4C6-C98DA3205C09}" type="datetimeFigureOut">
              <a:rPr lang="en-US" smtClean="0"/>
              <a:pPr/>
              <a:t>7/18/2016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1D8BD707-D9CF-40AE-B4C6-C98DA3205C09}" type="datetimeFigureOut">
              <a:rPr lang="en-US" smtClean="0"/>
              <a:pPr/>
              <a:t>7/18/2016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fld id="{1D8BD707-D9CF-40AE-B4C6-C98DA3205C09}" type="datetimeFigureOut">
              <a:rPr lang="en-US" smtClean="0"/>
              <a:pPr/>
              <a:t>7/18/2016</a:t>
            </a:fld>
            <a:endParaRPr 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US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twitter.com/OECD_Social" TargetMode="External"/><Relationship Id="rId7" Type="http://schemas.openxmlformats.org/officeDocument/2006/relationships/hyperlink" Target="http://www.oecd.org/els/BrochureELS-2013.pdf" TargetMode="External"/><Relationship Id="rId2" Type="http://schemas.openxmlformats.org/officeDocument/2006/relationships/hyperlink" Target="mailto:Stijn.Broecke@OECD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://www.oecd.org/els/newsletter" TargetMode="External"/><Relationship Id="rId4" Type="http://schemas.openxmlformats.org/officeDocument/2006/relationships/hyperlink" Target="http://www.oecd.org/els/socia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3140586"/>
            <a:ext cx="7242600" cy="669414"/>
          </a:xfrm>
        </p:spPr>
        <p:txBody>
          <a:bodyPr/>
          <a:lstStyle/>
          <a:p>
            <a:r>
              <a:rPr lang="en-GB" dirty="0" smtClean="0"/>
              <a:t>Skills and Inequality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962400"/>
            <a:ext cx="4419600" cy="507112"/>
          </a:xfrm>
        </p:spPr>
        <p:txBody>
          <a:bodyPr/>
          <a:lstStyle/>
          <a:p>
            <a:r>
              <a:rPr lang="en-GB" sz="2400" dirty="0" smtClean="0"/>
              <a:t>Stijn Broecke (OECD and IZA)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667000" y="156706"/>
            <a:ext cx="6400800" cy="605294"/>
          </a:xfrm>
          <a:prstGeom prst="rect">
            <a:avLst/>
          </a:prstGeom>
        </p:spPr>
        <p:txBody>
          <a:bodyPr vert="horz" wrap="square" lIns="90000" rIns="90000">
            <a:spAutoFit/>
          </a:bodyPr>
          <a:lstStyle>
            <a:lvl1pPr marL="0" indent="0" algn="l" rtl="0" eaLnBrk="1" latinLnBrk="0" hangingPunct="1">
              <a:lnSpc>
                <a:spcPts val="2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None/>
              <a:defRPr kumimoji="0" sz="1800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dirty="0"/>
              <a:t>London Conference on Employer Engagement in Education and Training </a:t>
            </a:r>
            <a:r>
              <a:rPr lang="en-US" sz="2400" dirty="0" smtClean="0"/>
              <a:t>2016</a:t>
            </a:r>
          </a:p>
        </p:txBody>
      </p:sp>
    </p:spTree>
    <p:extLst>
      <p:ext uri="{BB962C8B-B14F-4D97-AF65-F5344CB8AC3E}">
        <p14:creationId xmlns:p14="http://schemas.microsoft.com/office/powerpoint/2010/main" val="337131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Countries differ also in the level and dispersion of skills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1600200"/>
            <a:ext cx="7704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latin typeface="+mj-lt"/>
              </a:rPr>
              <a:t>Mean numeracy, 10</a:t>
            </a:r>
            <a:r>
              <a:rPr lang="en-GB" b="1" baseline="30000" dirty="0">
                <a:latin typeface="+mj-lt"/>
              </a:rPr>
              <a:t>th</a:t>
            </a:r>
            <a:r>
              <a:rPr lang="en-GB" b="1" dirty="0">
                <a:latin typeface="+mj-lt"/>
              </a:rPr>
              <a:t> and 90</a:t>
            </a:r>
            <a:r>
              <a:rPr lang="en-GB" b="1" baseline="30000" dirty="0">
                <a:latin typeface="+mj-lt"/>
              </a:rPr>
              <a:t>th</a:t>
            </a:r>
            <a:r>
              <a:rPr lang="en-GB" b="1" dirty="0">
                <a:latin typeface="+mj-lt"/>
              </a:rPr>
              <a:t> percentile </a:t>
            </a:r>
            <a:r>
              <a:rPr lang="en-GB" b="1" dirty="0" smtClean="0">
                <a:latin typeface="+mj-lt"/>
              </a:rPr>
              <a:t>for </a:t>
            </a:r>
            <a:r>
              <a:rPr lang="en-GB" b="1" dirty="0">
                <a:latin typeface="+mj-lt"/>
              </a:rPr>
              <a:t>the employed population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532877"/>
              </p:ext>
            </p:extLst>
          </p:nvPr>
        </p:nvGraphicFramePr>
        <p:xfrm>
          <a:off x="533400" y="2057400"/>
          <a:ext cx="8218487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val 3"/>
          <p:cNvSpPr/>
          <p:nvPr/>
        </p:nvSpPr>
        <p:spPr>
          <a:xfrm>
            <a:off x="1752600" y="3200400"/>
            <a:ext cx="304800" cy="1752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057400" y="3200400"/>
            <a:ext cx="304800" cy="1752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3048000" y="3352800"/>
            <a:ext cx="304800" cy="134438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8382000" y="3048000"/>
            <a:ext cx="304800" cy="13716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3378843" y="3048000"/>
            <a:ext cx="304800" cy="1752600"/>
          </a:xfrm>
          <a:prstGeom prst="ellipse">
            <a:avLst/>
          </a:prstGeom>
          <a:noFill/>
          <a:ln w="2857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88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911600" cy="1022400"/>
          </a:xfrm>
        </p:spPr>
        <p:txBody>
          <a:bodyPr/>
          <a:lstStyle/>
          <a:p>
            <a:r>
              <a:rPr lang="en-GB" sz="2800" dirty="0" smtClean="0"/>
              <a:t>The relationship between skills inequality and wage inequality is not straightforward</a:t>
            </a:r>
            <a:endParaRPr lang="en-GB" sz="28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508867"/>
              </p:ext>
            </p:extLst>
          </p:nvPr>
        </p:nvGraphicFramePr>
        <p:xfrm>
          <a:off x="381000" y="1524000"/>
          <a:ext cx="8305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val 3"/>
          <p:cNvSpPr/>
          <p:nvPr/>
        </p:nvSpPr>
        <p:spPr>
          <a:xfrm>
            <a:off x="5486400" y="1923142"/>
            <a:ext cx="838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1981200" y="3810000"/>
            <a:ext cx="1524000" cy="12681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514600" y="2053771"/>
            <a:ext cx="838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6477000" y="4247242"/>
            <a:ext cx="12954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59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Chart bld="series"/>
        </p:bldSub>
      </p:bldGraphic>
      <p:bldP spid="4" grpId="0" animBg="1"/>
      <p:bldP spid="10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8064000" cy="1022400"/>
          </a:xfrm>
        </p:spPr>
        <p:txBody>
          <a:bodyPr/>
          <a:lstStyle/>
          <a:p>
            <a:r>
              <a:rPr lang="fr-FR" dirty="0" err="1" smtClean="0"/>
              <a:t>Simulate</a:t>
            </a:r>
            <a:r>
              <a:rPr lang="fr-FR" dirty="0" smtClean="0"/>
              <a:t> </a:t>
            </a:r>
            <a:r>
              <a:rPr lang="fr-FR" dirty="0" err="1" smtClean="0"/>
              <a:t>wage</a:t>
            </a:r>
            <a:r>
              <a:rPr lang="fr-FR" dirty="0" smtClean="0"/>
              <a:t> distributions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reweighting</a:t>
            </a:r>
            <a:r>
              <a:rPr lang="fr-FR" dirty="0" smtClean="0"/>
              <a:t> techniques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9912130"/>
              </p:ext>
            </p:extLst>
          </p:nvPr>
        </p:nvGraphicFramePr>
        <p:xfrm>
          <a:off x="468313" y="1601788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444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05605"/>
              </p:ext>
            </p:extLst>
          </p:nvPr>
        </p:nvGraphicFramePr>
        <p:xfrm>
          <a:off x="152400" y="2228388"/>
          <a:ext cx="8605043" cy="4375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impact of skills inequality on wage inequality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002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>
                <a:latin typeface="+mj-lt"/>
              </a:rPr>
              <a:t>Percentage</a:t>
            </a:r>
            <a:r>
              <a:rPr lang="fr-FR" b="1" dirty="0" smtClean="0">
                <a:latin typeface="+mj-lt"/>
              </a:rPr>
              <a:t> change in </a:t>
            </a:r>
            <a:r>
              <a:rPr lang="fr-FR" b="1" dirty="0" err="1" smtClean="0">
                <a:latin typeface="+mj-lt"/>
              </a:rPr>
              <a:t>wage</a:t>
            </a:r>
            <a:r>
              <a:rPr lang="fr-FR" b="1" dirty="0" smtClean="0">
                <a:latin typeface="+mj-lt"/>
              </a:rPr>
              <a:t> </a:t>
            </a:r>
            <a:r>
              <a:rPr lang="fr-FR" b="1" dirty="0" err="1" smtClean="0">
                <a:latin typeface="+mj-lt"/>
              </a:rPr>
              <a:t>inequality</a:t>
            </a:r>
            <a:r>
              <a:rPr lang="fr-FR" b="1" dirty="0" smtClean="0">
                <a:latin typeface="+mj-lt"/>
              </a:rPr>
              <a:t> (P90/P10) as a </a:t>
            </a:r>
            <a:r>
              <a:rPr lang="fr-FR" b="1" dirty="0" err="1" smtClean="0">
                <a:latin typeface="+mj-lt"/>
              </a:rPr>
              <a:t>result</a:t>
            </a:r>
            <a:r>
              <a:rPr lang="fr-FR" b="1" dirty="0" smtClean="0">
                <a:latin typeface="+mj-lt"/>
              </a:rPr>
              <a:t> of </a:t>
            </a:r>
            <a:r>
              <a:rPr lang="fr-FR" b="1" dirty="0" err="1" smtClean="0">
                <a:latin typeface="+mj-lt"/>
              </a:rPr>
              <a:t>moving</a:t>
            </a:r>
            <a:r>
              <a:rPr lang="fr-FR" b="1" dirty="0" smtClean="0">
                <a:latin typeface="+mj-lt"/>
              </a:rPr>
              <a:t> to the </a:t>
            </a:r>
            <a:r>
              <a:rPr lang="fr-FR" b="1" dirty="0" err="1" smtClean="0">
                <a:latin typeface="+mj-lt"/>
              </a:rPr>
              <a:t>average</a:t>
            </a:r>
            <a:r>
              <a:rPr lang="fr-FR" b="1" dirty="0" smtClean="0">
                <a:latin typeface="+mj-lt"/>
              </a:rPr>
              <a:t> PIAAC </a:t>
            </a:r>
            <a:r>
              <a:rPr lang="fr-FR" b="1" dirty="0" err="1" smtClean="0">
                <a:latin typeface="+mj-lt"/>
              </a:rPr>
              <a:t>skills</a:t>
            </a:r>
            <a:r>
              <a:rPr lang="fr-FR" b="1" dirty="0" smtClean="0">
                <a:latin typeface="+mj-lt"/>
              </a:rPr>
              <a:t> </a:t>
            </a:r>
            <a:r>
              <a:rPr lang="fr-FR" b="1" dirty="0" err="1" smtClean="0">
                <a:latin typeface="+mj-lt"/>
              </a:rPr>
              <a:t>inequality</a:t>
            </a:r>
            <a:endParaRPr lang="en-GB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359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338941"/>
              </p:ext>
            </p:extLst>
          </p:nvPr>
        </p:nvGraphicFramePr>
        <p:xfrm>
          <a:off x="457200" y="2133600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8064000" cy="1022400"/>
          </a:xfrm>
        </p:spPr>
        <p:txBody>
          <a:bodyPr/>
          <a:lstStyle/>
          <a:p>
            <a:r>
              <a:rPr lang="en-GB" sz="2800" dirty="0" smtClean="0"/>
              <a:t>Differences in return to skill are far more important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002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>
                <a:latin typeface="+mj-lt"/>
              </a:rPr>
              <a:t>Percentage</a:t>
            </a:r>
            <a:r>
              <a:rPr lang="fr-FR" b="1" dirty="0" smtClean="0">
                <a:latin typeface="+mj-lt"/>
              </a:rPr>
              <a:t> change in </a:t>
            </a:r>
            <a:r>
              <a:rPr lang="fr-FR" b="1" dirty="0" err="1" smtClean="0">
                <a:latin typeface="+mj-lt"/>
              </a:rPr>
              <a:t>hourly</a:t>
            </a:r>
            <a:r>
              <a:rPr lang="fr-FR" b="1" dirty="0" smtClean="0">
                <a:latin typeface="+mj-lt"/>
              </a:rPr>
              <a:t> </a:t>
            </a:r>
            <a:r>
              <a:rPr lang="fr-FR" b="1" dirty="0" err="1" smtClean="0">
                <a:latin typeface="+mj-lt"/>
              </a:rPr>
              <a:t>wages</a:t>
            </a:r>
            <a:r>
              <a:rPr lang="fr-FR" b="1" dirty="0" smtClean="0">
                <a:latin typeface="+mj-lt"/>
              </a:rPr>
              <a:t> </a:t>
            </a:r>
          </a:p>
          <a:p>
            <a:pPr algn="ctr"/>
            <a:r>
              <a:rPr lang="fr-FR" b="1" dirty="0" smtClean="0">
                <a:latin typeface="+mj-lt"/>
              </a:rPr>
              <a:t>for a one standard </a:t>
            </a:r>
            <a:r>
              <a:rPr lang="fr-FR" b="1" dirty="0" err="1" smtClean="0">
                <a:latin typeface="+mj-lt"/>
              </a:rPr>
              <a:t>deviation</a:t>
            </a:r>
            <a:r>
              <a:rPr lang="fr-FR" b="1" dirty="0" smtClean="0">
                <a:latin typeface="+mj-lt"/>
              </a:rPr>
              <a:t> </a:t>
            </a:r>
            <a:r>
              <a:rPr lang="fr-FR" b="1" dirty="0" err="1" smtClean="0">
                <a:latin typeface="+mj-lt"/>
              </a:rPr>
              <a:t>increase</a:t>
            </a:r>
            <a:r>
              <a:rPr lang="fr-FR" b="1" dirty="0" smtClean="0">
                <a:latin typeface="+mj-lt"/>
              </a:rPr>
              <a:t> in </a:t>
            </a:r>
            <a:r>
              <a:rPr lang="fr-FR" b="1" dirty="0" err="1" smtClean="0">
                <a:latin typeface="+mj-lt"/>
              </a:rPr>
              <a:t>numearcy</a:t>
            </a:r>
            <a:endParaRPr lang="en-GB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335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087598"/>
              </p:ext>
            </p:extLst>
          </p:nvPr>
        </p:nvGraphicFramePr>
        <p:xfrm>
          <a:off x="228600" y="2246530"/>
          <a:ext cx="8915399" cy="4459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59200" cy="1022400"/>
          </a:xfrm>
        </p:spPr>
        <p:txBody>
          <a:bodyPr/>
          <a:lstStyle/>
          <a:p>
            <a:r>
              <a:rPr lang="en-GB" sz="2800" dirty="0" smtClean="0"/>
              <a:t>And the return to skill has a far more important impact on wage inequality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61950" y="1581149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>
                <a:latin typeface="+mj-lt"/>
              </a:rPr>
              <a:t>Percentage</a:t>
            </a:r>
            <a:r>
              <a:rPr lang="fr-FR" b="1" dirty="0" smtClean="0">
                <a:latin typeface="+mj-lt"/>
              </a:rPr>
              <a:t> change in </a:t>
            </a:r>
            <a:r>
              <a:rPr lang="fr-FR" b="1" dirty="0" err="1" smtClean="0">
                <a:latin typeface="+mj-lt"/>
              </a:rPr>
              <a:t>wage</a:t>
            </a:r>
            <a:r>
              <a:rPr lang="fr-FR" b="1" dirty="0" smtClean="0">
                <a:latin typeface="+mj-lt"/>
              </a:rPr>
              <a:t> </a:t>
            </a:r>
            <a:r>
              <a:rPr lang="fr-FR" b="1" dirty="0" err="1" smtClean="0">
                <a:latin typeface="+mj-lt"/>
              </a:rPr>
              <a:t>inequality</a:t>
            </a:r>
            <a:r>
              <a:rPr lang="fr-FR" b="1" dirty="0" smtClean="0">
                <a:latin typeface="+mj-lt"/>
              </a:rPr>
              <a:t> (P90/P10) as a </a:t>
            </a:r>
            <a:r>
              <a:rPr lang="fr-FR" b="1" dirty="0" err="1" smtClean="0">
                <a:latin typeface="+mj-lt"/>
              </a:rPr>
              <a:t>result</a:t>
            </a:r>
            <a:r>
              <a:rPr lang="fr-FR" b="1" dirty="0" smtClean="0">
                <a:latin typeface="+mj-lt"/>
              </a:rPr>
              <a:t> of </a:t>
            </a:r>
            <a:r>
              <a:rPr lang="fr-FR" b="1" dirty="0" err="1" smtClean="0">
                <a:latin typeface="+mj-lt"/>
              </a:rPr>
              <a:t>moving</a:t>
            </a:r>
            <a:r>
              <a:rPr lang="fr-FR" b="1" dirty="0" smtClean="0">
                <a:latin typeface="+mj-lt"/>
              </a:rPr>
              <a:t> to the </a:t>
            </a:r>
            <a:r>
              <a:rPr lang="fr-FR" b="1" dirty="0" err="1" smtClean="0">
                <a:latin typeface="+mj-lt"/>
              </a:rPr>
              <a:t>average</a:t>
            </a:r>
            <a:r>
              <a:rPr lang="fr-FR" b="1" dirty="0" smtClean="0">
                <a:latin typeface="+mj-lt"/>
              </a:rPr>
              <a:t> PIAAC return to </a:t>
            </a:r>
            <a:r>
              <a:rPr lang="fr-FR" b="1" dirty="0" err="1" smtClean="0">
                <a:latin typeface="+mj-lt"/>
              </a:rPr>
              <a:t>skill</a:t>
            </a:r>
            <a:endParaRPr lang="en-GB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1212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218800" cy="4875000"/>
          </a:xfrm>
        </p:spPr>
        <p:txBody>
          <a:bodyPr vert="horz">
            <a:normAutofit fontScale="77500" lnSpcReduction="20000"/>
          </a:bodyPr>
          <a:lstStyle/>
          <a:p>
            <a:r>
              <a:rPr lang="en-GB" dirty="0" smtClean="0">
                <a:latin typeface="+mj-lt"/>
              </a:rPr>
              <a:t>Minimum wage</a:t>
            </a:r>
            <a:endParaRPr lang="nl-NL" dirty="0" smtClean="0">
              <a:latin typeface="+mj-lt"/>
            </a:endParaRPr>
          </a:p>
          <a:p>
            <a:pPr lvl="1"/>
            <a:r>
              <a:rPr lang="nl-NL" dirty="0" err="1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DiNardo</a:t>
            </a:r>
            <a:r>
              <a:rPr lang="nl-NL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et al., 1996 ; Lee, 1999 </a:t>
            </a:r>
            <a:r>
              <a:rPr lang="nl-NL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; Wolff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, 2008 ; </a:t>
            </a:r>
            <a:r>
              <a:rPr lang="nl-NL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Autor</a:t>
            </a:r>
            <a:r>
              <a:rPr lang="nl-NL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et al., </a:t>
            </a:r>
            <a:r>
              <a:rPr lang="nl-NL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2014 ; </a:t>
            </a:r>
            <a:r>
              <a:rPr lang="de-DE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Machin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, 1997 ; Dickens et al., 1999; </a:t>
            </a:r>
            <a:r>
              <a:rPr lang="de-DE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Koeniger</a:t>
            </a:r>
            <a:r>
              <a:rPr lang="de-DE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et al., </a:t>
            </a:r>
            <a:r>
              <a:rPr lang="de-DE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2007</a:t>
            </a:r>
            <a:endParaRPr lang="en-GB" dirty="0" smtClean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r>
              <a:rPr lang="en-GB" dirty="0" smtClean="0">
                <a:latin typeface="+mj-lt"/>
              </a:rPr>
              <a:t>Collective bargaining coverage</a:t>
            </a:r>
          </a:p>
          <a:p>
            <a:pPr lvl="1"/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Braconier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et Ruiz-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Valenzuea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, </a:t>
            </a:r>
            <a:r>
              <a:rPr lang="en-GB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2014 ; </a:t>
            </a:r>
            <a:r>
              <a:rPr lang="da-DK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Blau</a:t>
            </a:r>
            <a:r>
              <a:rPr lang="da-DK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et Kahn, 1996 </a:t>
            </a:r>
            <a:r>
              <a:rPr lang="da-DK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; </a:t>
            </a:r>
            <a:r>
              <a:rPr lang="da-DK" dirty="0" err="1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DiNardo</a:t>
            </a:r>
            <a:r>
              <a:rPr lang="da-DK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da-DK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et al., 2007 ; Wolff, 2008 ; </a:t>
            </a:r>
            <a:r>
              <a:rPr lang="da-DK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Firpo</a:t>
            </a:r>
            <a:r>
              <a:rPr lang="da-DK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et al., </a:t>
            </a:r>
            <a:r>
              <a:rPr lang="da-DK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2011</a:t>
            </a:r>
            <a:endParaRPr lang="en-GB" dirty="0" smtClean="0">
              <a:solidFill>
                <a:schemeClr val="bg1">
                  <a:lumMod val="75000"/>
                </a:schemeClr>
              </a:solidFill>
              <a:latin typeface="+mj-lt"/>
            </a:endParaRPr>
          </a:p>
          <a:p>
            <a:r>
              <a:rPr lang="fr-FR" dirty="0" err="1" smtClean="0">
                <a:latin typeface="+mj-lt"/>
              </a:rPr>
              <a:t>Employment</a:t>
            </a:r>
            <a:r>
              <a:rPr lang="fr-FR" dirty="0" smtClean="0">
                <a:latin typeface="+mj-lt"/>
              </a:rPr>
              <a:t> protection </a:t>
            </a:r>
            <a:r>
              <a:rPr lang="fr-FR" dirty="0" err="1" smtClean="0">
                <a:latin typeface="+mj-lt"/>
              </a:rPr>
              <a:t>legislation</a:t>
            </a:r>
            <a:endParaRPr lang="fr-FR" dirty="0" smtClean="0">
              <a:latin typeface="+mj-lt"/>
            </a:endParaRPr>
          </a:p>
          <a:p>
            <a:pPr lvl="1"/>
            <a:r>
              <a:rPr lang="da-DK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OCDE (2015</a:t>
            </a:r>
            <a:r>
              <a:rPr lang="da-DK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)</a:t>
            </a:r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da-DK" sz="3200" dirty="0" err="1" smtClean="0">
                <a:latin typeface="+mj-lt"/>
              </a:rPr>
              <a:t>Practices</a:t>
            </a:r>
            <a:r>
              <a:rPr lang="da-DK" sz="3200" dirty="0" smtClean="0">
                <a:latin typeface="+mj-lt"/>
              </a:rPr>
              <a:t> </a:t>
            </a:r>
            <a:r>
              <a:rPr lang="da-DK" sz="3200" dirty="0" err="1" smtClean="0">
                <a:latin typeface="+mj-lt"/>
              </a:rPr>
              <a:t>around</a:t>
            </a:r>
            <a:r>
              <a:rPr lang="da-DK" sz="3200" dirty="0" smtClean="0">
                <a:latin typeface="+mj-lt"/>
              </a:rPr>
              <a:t> bonus </a:t>
            </a:r>
            <a:r>
              <a:rPr lang="da-DK" sz="3200" dirty="0" err="1" smtClean="0">
                <a:latin typeface="+mj-lt"/>
              </a:rPr>
              <a:t>pay</a:t>
            </a:r>
            <a:endParaRPr lang="da-DK" sz="3200" dirty="0">
              <a:latin typeface="+mj-lt"/>
            </a:endParaRPr>
          </a:p>
          <a:p>
            <a:pPr lvl="1"/>
            <a:r>
              <a:rPr lang="da-DK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Lemieux et al., </a:t>
            </a:r>
            <a:r>
              <a:rPr lang="da-DK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2007</a:t>
            </a:r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fr-FR" sz="3200" dirty="0" smtClean="0">
                <a:latin typeface="+mj-lt"/>
              </a:rPr>
              <a:t>Size of the public </a:t>
            </a:r>
            <a:r>
              <a:rPr lang="fr-FR" sz="3200" dirty="0" err="1" smtClean="0">
                <a:latin typeface="+mj-lt"/>
              </a:rPr>
              <a:t>sector</a:t>
            </a:r>
            <a:endParaRPr lang="fr-FR" sz="3200" dirty="0">
              <a:latin typeface="+mj-lt"/>
            </a:endParaRPr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fr-FR" sz="3200" dirty="0" err="1" smtClean="0">
                <a:latin typeface="+mj-lt"/>
              </a:rPr>
              <a:t>Generosity</a:t>
            </a:r>
            <a:r>
              <a:rPr lang="fr-FR" sz="3200" dirty="0" smtClean="0">
                <a:latin typeface="+mj-lt"/>
              </a:rPr>
              <a:t> of </a:t>
            </a:r>
            <a:r>
              <a:rPr lang="fr-FR" sz="3200" dirty="0" err="1" smtClean="0">
                <a:latin typeface="+mj-lt"/>
              </a:rPr>
              <a:t>unemployment</a:t>
            </a:r>
            <a:r>
              <a:rPr lang="fr-FR" sz="3200" dirty="0" smtClean="0">
                <a:latin typeface="+mj-lt"/>
              </a:rPr>
              <a:t> </a:t>
            </a:r>
            <a:r>
              <a:rPr lang="fr-FR" sz="3200" dirty="0" err="1" smtClean="0">
                <a:latin typeface="+mj-lt"/>
              </a:rPr>
              <a:t>benefits</a:t>
            </a:r>
            <a:endParaRPr lang="da-DK" sz="320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835400" cy="1022400"/>
          </a:xfrm>
        </p:spPr>
        <p:txBody>
          <a:bodyPr/>
          <a:lstStyle/>
          <a:p>
            <a:r>
              <a:rPr lang="en-GB" sz="2800" dirty="0" smtClean="0"/>
              <a:t>The return to skill is determined in part by labour market institutions, policies and practices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3503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911600" cy="1022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z="2800" dirty="0" smtClean="0"/>
              <a:t>The return to skill (and inequality) also depend on the supply of, and demand for, skill</a:t>
            </a:r>
            <a:endParaRPr lang="en-GB" sz="2800" dirty="0"/>
          </a:p>
        </p:txBody>
      </p:sp>
      <p:pic>
        <p:nvPicPr>
          <p:cNvPr id="8" name="Content Placeholder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371600"/>
            <a:ext cx="6553200" cy="54864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1295400" y="2819400"/>
            <a:ext cx="6705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1295400" y="4648200"/>
            <a:ext cx="6705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295400" y="6553200"/>
            <a:ext cx="6705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295400" y="4495800"/>
            <a:ext cx="67056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54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Countries with a higher net supply of skills have lower wage </a:t>
            </a:r>
            <a:r>
              <a:rPr lang="en-GB" dirty="0" smtClean="0"/>
              <a:t>inequality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185487"/>
              </p:ext>
            </p:extLst>
          </p:nvPr>
        </p:nvGraphicFramePr>
        <p:xfrm>
          <a:off x="468313" y="1601788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304800" y="6263604"/>
            <a:ext cx="8218487" cy="56954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/>
              <a:t>Notes:</a:t>
            </a:r>
            <a:r>
              <a:rPr lang="en-GB" sz="900" baseline="0" dirty="0"/>
              <a:t> BEL refers to Flanders; GBR to England and </a:t>
            </a:r>
            <a:r>
              <a:rPr lang="en-GB" sz="900" baseline="0" dirty="0" err="1"/>
              <a:t>Nothern</a:t>
            </a:r>
            <a:r>
              <a:rPr lang="en-GB" sz="900" baseline="0" dirty="0"/>
              <a:t> Ireland. For further information on  definitions and data used, see source. </a:t>
            </a:r>
          </a:p>
          <a:p>
            <a:r>
              <a:rPr lang="en-GB" sz="900" i="1" baseline="0" dirty="0"/>
              <a:t>Source</a:t>
            </a:r>
            <a:r>
              <a:rPr lang="en-GB" sz="900" baseline="0" dirty="0"/>
              <a:t>: OECD. "Skills and wage inequality." In: OECD Employment Outlook 2015. Paris: OECD Publishing, 2015.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45412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759200" cy="1022400"/>
          </a:xfrm>
        </p:spPr>
        <p:txBody>
          <a:bodyPr/>
          <a:lstStyle/>
          <a:p>
            <a:r>
              <a:rPr lang="fr-FR" sz="2800" dirty="0" err="1" smtClean="0"/>
              <a:t>Skills</a:t>
            </a:r>
            <a:r>
              <a:rPr lang="fr-FR" sz="2800" dirty="0" smtClean="0"/>
              <a:t> </a:t>
            </a:r>
            <a:r>
              <a:rPr lang="fr-FR" sz="2800" dirty="0" err="1" smtClean="0"/>
              <a:t>also</a:t>
            </a:r>
            <a:r>
              <a:rPr lang="fr-FR" sz="2800" dirty="0" smtClean="0"/>
              <a:t> </a:t>
            </a:r>
            <a:r>
              <a:rPr lang="fr-FR" sz="2800" dirty="0" err="1" smtClean="0"/>
              <a:t>explain</a:t>
            </a:r>
            <a:r>
              <a:rPr lang="fr-FR" sz="2800" dirty="0" smtClean="0"/>
              <a:t> </a:t>
            </a:r>
            <a:r>
              <a:rPr lang="fr-FR" sz="2800" dirty="0" err="1" smtClean="0"/>
              <a:t>wage</a:t>
            </a:r>
            <a:r>
              <a:rPr lang="fr-FR" sz="2800" dirty="0" smtClean="0"/>
              <a:t> gaps </a:t>
            </a:r>
            <a:r>
              <a:rPr lang="fr-FR" sz="2800" dirty="0" err="1" smtClean="0"/>
              <a:t>between</a:t>
            </a:r>
            <a:r>
              <a:rPr lang="fr-FR" sz="2800" dirty="0" smtClean="0"/>
              <a:t> </a:t>
            </a:r>
            <a:r>
              <a:rPr lang="fr-FR" sz="2800" dirty="0" err="1" smtClean="0"/>
              <a:t>various</a:t>
            </a:r>
            <a:r>
              <a:rPr lang="fr-FR" sz="2800" dirty="0" smtClean="0"/>
              <a:t> </a:t>
            </a:r>
            <a:r>
              <a:rPr lang="fr-FR" sz="2800" dirty="0" err="1" smtClean="0"/>
              <a:t>socio-economic</a:t>
            </a:r>
            <a:r>
              <a:rPr lang="fr-FR" sz="2800" dirty="0" smtClean="0"/>
              <a:t> groups</a:t>
            </a:r>
            <a:endParaRPr lang="en-GB" sz="2800" dirty="0"/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4225618"/>
              </p:ext>
            </p:extLst>
          </p:nvPr>
        </p:nvGraphicFramePr>
        <p:xfrm>
          <a:off x="1911215" y="4714293"/>
          <a:ext cx="5486400" cy="212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Chart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419583"/>
              </p:ext>
            </p:extLst>
          </p:nvPr>
        </p:nvGraphicFramePr>
        <p:xfrm>
          <a:off x="1884363" y="2209800"/>
          <a:ext cx="5486400" cy="2114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1833563" y="1524000"/>
            <a:ext cx="5537200" cy="195778"/>
            <a:chOff x="1833563" y="1665288"/>
            <a:chExt cx="5537200" cy="195778"/>
          </a:xfrm>
        </p:grpSpPr>
        <p:sp>
          <p:nvSpPr>
            <p:cNvPr id="19" name="xlamLegend0"/>
            <p:cNvSpPr/>
            <p:nvPr/>
          </p:nvSpPr>
          <p:spPr>
            <a:xfrm>
              <a:off x="1833563" y="1665288"/>
              <a:ext cx="5537200" cy="176211"/>
            </a:xfrm>
            <a:prstGeom prst="rect">
              <a:avLst/>
            </a:prstGeom>
            <a:solidFill>
              <a:srgbClr val="EAEAEA"/>
            </a:solidFill>
            <a:ln w="0" cap="flat" cmpd="sng" algn="ctr">
              <a:noFill/>
              <a:prstDash val="solid"/>
            </a:ln>
            <a:effectLst/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2400"/>
            </a:p>
          </p:txBody>
        </p:sp>
        <p:sp>
          <p:nvSpPr>
            <p:cNvPr id="20" name="xlamLegendSymbol10"/>
            <p:cNvSpPr/>
            <p:nvPr/>
          </p:nvSpPr>
          <p:spPr bwMode="auto">
            <a:xfrm>
              <a:off x="2449930" y="1724025"/>
              <a:ext cx="141461" cy="75520"/>
            </a:xfrm>
            <a:prstGeom prst="rect">
              <a:avLst/>
            </a:prstGeom>
            <a:solidFill>
              <a:srgbClr val="4F81BD"/>
            </a:solidFill>
            <a:ln w="635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2400"/>
            </a:p>
          </p:txBody>
        </p:sp>
        <p:sp>
          <p:nvSpPr>
            <p:cNvPr id="21" name="xlamLegendText10"/>
            <p:cNvSpPr txBox="1"/>
            <p:nvPr/>
          </p:nvSpPr>
          <p:spPr bwMode="auto">
            <a:xfrm>
              <a:off x="2662122" y="1676400"/>
              <a:ext cx="323340" cy="184666"/>
            </a:xfrm>
            <a:prstGeom prst="rect">
              <a:avLst/>
            </a:prstGeom>
            <a:noFill/>
            <a:ln w="9525" cmpd="sng"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chemeClr val="lt1">
                      <a:shade val="50000"/>
                    </a:schemeClr>
                  </a:solidFill>
                </a14:hiddenLine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lIns="0" tIns="0" rIns="0" bIns="0" rtlCol="0" anchor="t">
              <a:sp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GB" sz="1200" b="0" i="0" dirty="0" smtClean="0">
                  <a:solidFill>
                    <a:srgbClr val="000000"/>
                  </a:solidFill>
                  <a:latin typeface="Arial Narrow"/>
                </a:rPr>
                <a:t>Raw</a:t>
              </a:r>
              <a:endParaRPr lang="en-GB" sz="1200" b="0" i="0" dirty="0">
                <a:solidFill>
                  <a:srgbClr val="000000"/>
                </a:solidFill>
                <a:latin typeface="Arial Narrow"/>
              </a:endParaRPr>
            </a:p>
          </p:txBody>
        </p:sp>
        <p:sp>
          <p:nvSpPr>
            <p:cNvPr id="22" name="xlamLegendSymbol20"/>
            <p:cNvSpPr/>
            <p:nvPr/>
          </p:nvSpPr>
          <p:spPr bwMode="auto">
            <a:xfrm>
              <a:off x="4480910" y="1724025"/>
              <a:ext cx="70731" cy="75520"/>
            </a:xfrm>
            <a:prstGeom prst="diamond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2400"/>
            </a:p>
          </p:txBody>
        </p:sp>
        <p:sp>
          <p:nvSpPr>
            <p:cNvPr id="23" name="xlamLegendText20"/>
            <p:cNvSpPr txBox="1"/>
            <p:nvPr/>
          </p:nvSpPr>
          <p:spPr bwMode="auto">
            <a:xfrm>
              <a:off x="4622371" y="1676400"/>
              <a:ext cx="864029" cy="184666"/>
            </a:xfrm>
            <a:prstGeom prst="rect">
              <a:avLst/>
            </a:prstGeom>
            <a:noFill/>
            <a:ln w="9525" cmpd="sng"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chemeClr val="lt1">
                      <a:shade val="50000"/>
                    </a:schemeClr>
                  </a:solidFill>
                </a14:hiddenLine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lIns="0" tIns="0" rIns="0" bIns="0" rtlCol="0" anchor="t">
              <a:sp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GB" sz="1200" b="0" i="0" dirty="0" smtClean="0">
                  <a:solidFill>
                    <a:srgbClr val="000000"/>
                  </a:solidFill>
                  <a:latin typeface="Arial Narrow"/>
                </a:rPr>
                <a:t>Skills</a:t>
              </a:r>
              <a:endParaRPr lang="en-GB" sz="1200" b="0" i="0" dirty="0">
                <a:solidFill>
                  <a:srgbClr val="000000"/>
                </a:solidFill>
                <a:latin typeface="Arial Narrow"/>
              </a:endParaRPr>
            </a:p>
          </p:txBody>
        </p:sp>
        <p:sp>
          <p:nvSpPr>
            <p:cNvPr id="24" name="xlamLegendSymbol30"/>
            <p:cNvSpPr/>
            <p:nvPr/>
          </p:nvSpPr>
          <p:spPr bwMode="auto">
            <a:xfrm>
              <a:off x="6521995" y="1724025"/>
              <a:ext cx="70731" cy="75520"/>
            </a:xfrm>
            <a:prstGeom prst="diamond">
              <a:avLst/>
            </a:prstGeom>
            <a:solidFill>
              <a:srgbClr val="000000"/>
            </a:solidFill>
            <a:ln w="3175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GB" sz="2400"/>
            </a:p>
          </p:txBody>
        </p:sp>
        <p:sp>
          <p:nvSpPr>
            <p:cNvPr id="25" name="xlamLegendText30"/>
            <p:cNvSpPr txBox="1"/>
            <p:nvPr/>
          </p:nvSpPr>
          <p:spPr bwMode="auto">
            <a:xfrm>
              <a:off x="6663456" y="1676400"/>
              <a:ext cx="499344" cy="184666"/>
            </a:xfrm>
            <a:prstGeom prst="rect">
              <a:avLst/>
            </a:prstGeom>
            <a:noFill/>
            <a:ln w="9525" cmpd="sng"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lt1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chemeClr val="lt1">
                      <a:shade val="50000"/>
                    </a:schemeClr>
                  </a:solidFill>
                </a14:hiddenLine>
              </a:ext>
            </a:ex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horz" wrap="square" lIns="0" tIns="0" rIns="0" bIns="0" rtlCol="0" anchor="t">
              <a:spAutoFit/>
            </a:bodyPr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GB" sz="1200" b="0" i="0" dirty="0" smtClean="0">
                  <a:solidFill>
                    <a:srgbClr val="000000"/>
                  </a:solidFill>
                  <a:latin typeface="Arial Narrow"/>
                </a:rPr>
                <a:t>Return</a:t>
              </a:r>
              <a:endParaRPr lang="en-GB" sz="1200" b="0" i="0" dirty="0">
                <a:solidFill>
                  <a:srgbClr val="000000"/>
                </a:solidFill>
                <a:latin typeface="Arial Narrow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0" y="1828800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680" b="0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GB" sz="1400" b="1" dirty="0" smtClean="0"/>
              <a:t>A.</a:t>
            </a:r>
            <a:r>
              <a:rPr lang="en-US" sz="1400" b="1" dirty="0" smtClean="0"/>
              <a:t> </a:t>
            </a:r>
            <a:r>
              <a:rPr lang="en-US" sz="1400" b="1" dirty="0"/>
              <a:t>Individuals whose parents have tertiary education/non-tertiary education wage ratio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524659" y="4340423"/>
            <a:ext cx="19832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800" b="1" i="0" u="none" strike="noStrike" kern="1200" baseline="0">
                <a:solidFill>
                  <a:srgbClr val="000000"/>
                </a:solidFill>
                <a:latin typeface="Arial Narrow"/>
                <a:ea typeface="Arial Narrow"/>
                <a:cs typeface="Arial Narrow"/>
              </a:defRPr>
            </a:pPr>
            <a:r>
              <a:rPr lang="en-GB" sz="1400" dirty="0"/>
              <a:t>B. </a:t>
            </a:r>
            <a:r>
              <a:rPr lang="en-US" sz="1400" b="1" dirty="0">
                <a:solidFill>
                  <a:srgbClr val="000000"/>
                </a:solidFill>
                <a:latin typeface="Arial Narrow"/>
              </a:rPr>
              <a:t>Male/female wage </a:t>
            </a:r>
            <a:r>
              <a:rPr lang="en-US" sz="1400" b="1" dirty="0" smtClean="0">
                <a:solidFill>
                  <a:srgbClr val="000000"/>
                </a:solidFill>
                <a:latin typeface="Arial Narrow"/>
              </a:rPr>
              <a:t>ratio</a:t>
            </a:r>
            <a:endParaRPr lang="en-US" sz="1400" b="1" dirty="0">
              <a:solidFill>
                <a:srgbClr val="000000"/>
              </a:solidFill>
              <a:latin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305096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 uiExpand="1">
        <p:bldSub>
          <a:bldChart bld="series"/>
        </p:bldSub>
      </p:bldGraphic>
      <p:bldGraphic spid="17" grpId="0" uiExpand="1">
        <p:bldSub>
          <a:bldChart bld="series"/>
        </p:bldSub>
      </p:bldGraphic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The gap between rich and poor is at its highest for 30 years, with the top 10% now earning 9.6 times more than the poorest 10%</a:t>
            </a:r>
            <a:endParaRPr lang="en-GB" sz="24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6" y="1524000"/>
            <a:ext cx="884286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914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000" y="1602000"/>
            <a:ext cx="8447400" cy="5027400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>
                <a:latin typeface="+mj-lt"/>
              </a:rPr>
              <a:t>The level of skills is relatively low</a:t>
            </a:r>
          </a:p>
          <a:p>
            <a:r>
              <a:rPr lang="en-GB" sz="2800" dirty="0" smtClean="0">
                <a:latin typeface="+mj-lt"/>
              </a:rPr>
              <a:t>Skills inequality is relatively high</a:t>
            </a:r>
          </a:p>
          <a:p>
            <a:r>
              <a:rPr lang="en-GB" sz="2800" dirty="0" smtClean="0">
                <a:latin typeface="+mj-lt"/>
              </a:rPr>
              <a:t>Reducing skills inequality will have a non-</a:t>
            </a:r>
            <a:r>
              <a:rPr lang="en-GB" sz="2800" dirty="0" err="1" smtClean="0">
                <a:latin typeface="+mj-lt"/>
              </a:rPr>
              <a:t>negligeable</a:t>
            </a:r>
            <a:r>
              <a:rPr lang="en-GB" sz="2800" dirty="0" smtClean="0">
                <a:latin typeface="+mj-lt"/>
              </a:rPr>
              <a:t> impact on wage inequality</a:t>
            </a:r>
          </a:p>
          <a:p>
            <a:r>
              <a:rPr lang="en-GB" sz="2800" dirty="0" smtClean="0">
                <a:latin typeface="+mj-lt"/>
              </a:rPr>
              <a:t>High returns to skills are part of the explanation for higher wage inequality in the UK</a:t>
            </a:r>
          </a:p>
          <a:p>
            <a:r>
              <a:rPr lang="en-GB" sz="2800" dirty="0" smtClean="0">
                <a:latin typeface="+mj-lt"/>
              </a:rPr>
              <a:t>This will partly be driven by labour market institutions (e.g. low collective bargaining coverage) but also by supply &amp; demand for skills</a:t>
            </a:r>
          </a:p>
          <a:p>
            <a:r>
              <a:rPr lang="en-GB" sz="2800" dirty="0" smtClean="0">
                <a:latin typeface="+mj-lt"/>
              </a:rPr>
              <a:t>High return should act as an incentive to invest in skills</a:t>
            </a:r>
          </a:p>
          <a:p>
            <a:r>
              <a:rPr lang="en-GB" sz="2800" dirty="0" smtClean="0">
                <a:latin typeface="+mj-lt"/>
              </a:rPr>
              <a:t>Need to understand the barriers that are preventing the UK from moving to a higher skills equilibrium </a:t>
            </a:r>
            <a:endParaRPr lang="en-US" sz="2800" dirty="0" smtClean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GB" dirty="0" smtClean="0"/>
              <a:t>Main conclusions for England/N.I.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061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Contact: 	</a:t>
            </a:r>
            <a:r>
              <a:rPr lang="en-GB" dirty="0" smtClean="0">
                <a:hlinkClick r:id="rId2"/>
              </a:rPr>
              <a:t>Stijn.Broecke@OECD.org</a:t>
            </a:r>
            <a:endParaRPr lang="en-GB" dirty="0" smtClean="0"/>
          </a:p>
          <a:p>
            <a:pPr marL="0" indent="0">
              <a:buNone/>
            </a:pPr>
            <a:endParaRPr lang="en-GB" sz="1900" dirty="0" smtClean="0"/>
          </a:p>
          <a:p>
            <a:pPr marL="0" indent="0" algn="ctr">
              <a:buNone/>
            </a:pPr>
            <a:r>
              <a:rPr lang="en-GB" sz="2300" dirty="0" smtClean="0"/>
              <a:t>Read more about our work                   Follow us on Twitter: </a:t>
            </a:r>
            <a:r>
              <a:rPr lang="en-GB" sz="2300" dirty="0" smtClean="0">
                <a:hlinkClick r:id="rId3"/>
              </a:rPr>
              <a:t>@</a:t>
            </a:r>
            <a:r>
              <a:rPr lang="en-GB" sz="2300" dirty="0" err="1" smtClean="0">
                <a:hlinkClick r:id="rId3"/>
              </a:rPr>
              <a:t>OECD_Social</a:t>
            </a:r>
            <a:r>
              <a:rPr lang="en-GB" sz="2300" dirty="0" smtClean="0"/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Website: </a:t>
            </a:r>
            <a:r>
              <a:rPr lang="en-GB" sz="2800" dirty="0" smtClean="0">
                <a:hlinkClick r:id="rId4"/>
              </a:rPr>
              <a:t>www.oecd.org/els/social</a:t>
            </a:r>
            <a:endParaRPr lang="en-GB" sz="2800" dirty="0" smtClean="0"/>
          </a:p>
          <a:p>
            <a:pPr marL="0" indent="0">
              <a:buNone/>
            </a:pPr>
            <a:r>
              <a:rPr lang="en-GB" sz="2800" dirty="0" smtClean="0"/>
              <a:t>Newsletter: </a:t>
            </a:r>
            <a:r>
              <a:rPr lang="en-GB" sz="2800" dirty="0" smtClean="0">
                <a:hlinkClick r:id="rId5"/>
              </a:rPr>
              <a:t>www.oecd.org/els/newsletter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  <p:pic>
        <p:nvPicPr>
          <p:cNvPr id="4" name="Picture 3">
            <a:hlinkClick r:id="rId3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197" y="2784568"/>
            <a:ext cx="4145059" cy="2156600"/>
          </a:xfrm>
          <a:prstGeom prst="rect">
            <a:avLst/>
          </a:prstGeom>
        </p:spPr>
      </p:pic>
      <p:pic>
        <p:nvPicPr>
          <p:cNvPr id="6" name="Picture 5">
            <a:hlinkClick r:id="rId7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890" y="2895600"/>
            <a:ext cx="2967965" cy="2121689"/>
          </a:xfrm>
          <a:prstGeom prst="rect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01688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40936"/>
          </a:xfrm>
        </p:spPr>
        <p:txBody>
          <a:bodyPr>
            <a:normAutofit fontScale="85000" lnSpcReduction="10000"/>
          </a:bodyPr>
          <a:lstStyle/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en-GB" sz="3000" dirty="0">
                <a:latin typeface="+mj-lt"/>
              </a:rPr>
              <a:t>Earlier </a:t>
            </a:r>
            <a:r>
              <a:rPr lang="en-GB" sz="3000" dirty="0" smtClean="0">
                <a:latin typeface="+mj-lt"/>
              </a:rPr>
              <a:t>arguments: inequality = </a:t>
            </a:r>
            <a:r>
              <a:rPr lang="en-GB" sz="3000" dirty="0">
                <a:latin typeface="+mj-lt"/>
              </a:rPr>
              <a:t>necessary evil in the pursuit of economic growth (</a:t>
            </a:r>
            <a:r>
              <a:rPr lang="en-GB" sz="3000" dirty="0" err="1">
                <a:latin typeface="+mj-lt"/>
              </a:rPr>
              <a:t>Kaldor</a:t>
            </a:r>
            <a:r>
              <a:rPr lang="en-GB" sz="3000" dirty="0">
                <a:latin typeface="+mj-lt"/>
              </a:rPr>
              <a:t>, 1957, Kuznets, 1955, </a:t>
            </a:r>
            <a:r>
              <a:rPr lang="en-GB" sz="3000" dirty="0" err="1">
                <a:latin typeface="+mj-lt"/>
              </a:rPr>
              <a:t>Mirrlees</a:t>
            </a:r>
            <a:r>
              <a:rPr lang="en-GB" sz="3000" dirty="0">
                <a:latin typeface="+mj-lt"/>
              </a:rPr>
              <a:t>, 1971; </a:t>
            </a:r>
            <a:r>
              <a:rPr lang="en-GB" sz="3000" dirty="0" err="1">
                <a:latin typeface="+mj-lt"/>
              </a:rPr>
              <a:t>Lazear</a:t>
            </a:r>
            <a:r>
              <a:rPr lang="en-GB" sz="3000" dirty="0">
                <a:latin typeface="+mj-lt"/>
              </a:rPr>
              <a:t> and Rosen, 1981)</a:t>
            </a:r>
          </a:p>
          <a:p>
            <a:pPr marL="342000" lvl="1" indent="-342000">
              <a:spcBef>
                <a:spcPts val="768"/>
              </a:spcBef>
              <a:buFont typeface="Arial" pitchFamily="34" charset="0"/>
              <a:buChar char="•"/>
            </a:pPr>
            <a:r>
              <a:rPr lang="en-GB" sz="3000" dirty="0">
                <a:latin typeface="+mj-lt"/>
              </a:rPr>
              <a:t>More recently: inequality reduces </a:t>
            </a:r>
            <a:r>
              <a:rPr lang="en-GB" sz="3000" dirty="0" smtClean="0">
                <a:latin typeface="+mj-lt"/>
              </a:rPr>
              <a:t>growth:</a:t>
            </a:r>
          </a:p>
          <a:p>
            <a:pPr marL="745200" lvl="2" indent="-342000">
              <a:spcBef>
                <a:spcPts val="768"/>
              </a:spcBef>
            </a:pPr>
            <a:r>
              <a:rPr lang="en-GB" sz="2600" dirty="0" smtClean="0">
                <a:latin typeface="+mj-lt"/>
              </a:rPr>
              <a:t>Redistributive </a:t>
            </a:r>
            <a:r>
              <a:rPr lang="en-GB" sz="2600" dirty="0">
                <a:latin typeface="+mj-lt"/>
              </a:rPr>
              <a:t>pressures (</a:t>
            </a:r>
            <a:r>
              <a:rPr lang="en-GB" sz="2600" dirty="0" err="1">
                <a:latin typeface="+mj-lt"/>
              </a:rPr>
              <a:t>Persson</a:t>
            </a:r>
            <a:r>
              <a:rPr lang="en-GB" sz="2600" dirty="0">
                <a:latin typeface="+mj-lt"/>
              </a:rPr>
              <a:t> and </a:t>
            </a:r>
            <a:r>
              <a:rPr lang="en-GB" sz="2600" dirty="0" err="1">
                <a:latin typeface="+mj-lt"/>
              </a:rPr>
              <a:t>Tabellini</a:t>
            </a:r>
            <a:r>
              <a:rPr lang="en-GB" sz="2600" dirty="0">
                <a:latin typeface="+mj-lt"/>
              </a:rPr>
              <a:t>, 1994; </a:t>
            </a:r>
            <a:r>
              <a:rPr lang="en-GB" sz="2600" dirty="0" err="1">
                <a:latin typeface="+mj-lt"/>
              </a:rPr>
              <a:t>Alesina</a:t>
            </a:r>
            <a:r>
              <a:rPr lang="en-GB" sz="2600" dirty="0">
                <a:latin typeface="+mj-lt"/>
              </a:rPr>
              <a:t> and </a:t>
            </a:r>
            <a:r>
              <a:rPr lang="en-GB" sz="2600" dirty="0" err="1">
                <a:latin typeface="+mj-lt"/>
              </a:rPr>
              <a:t>Rodrik</a:t>
            </a:r>
            <a:r>
              <a:rPr lang="en-GB" sz="2600" dirty="0">
                <a:latin typeface="+mj-lt"/>
              </a:rPr>
              <a:t>, 2014) </a:t>
            </a:r>
          </a:p>
          <a:p>
            <a:pPr marL="745200" lvl="2" indent="-342000">
              <a:spcBef>
                <a:spcPts val="768"/>
              </a:spcBef>
            </a:pPr>
            <a:r>
              <a:rPr lang="en-GB" sz="2600" dirty="0">
                <a:latin typeface="+mj-lt"/>
              </a:rPr>
              <a:t>Generates social conflict (</a:t>
            </a:r>
            <a:r>
              <a:rPr lang="en-GB" sz="2600" dirty="0" err="1">
                <a:latin typeface="+mj-lt"/>
              </a:rPr>
              <a:t>Benhabib</a:t>
            </a:r>
            <a:r>
              <a:rPr lang="en-GB" sz="2600" dirty="0">
                <a:latin typeface="+mj-lt"/>
              </a:rPr>
              <a:t> and </a:t>
            </a:r>
            <a:r>
              <a:rPr lang="en-GB" sz="2600" dirty="0" err="1">
                <a:latin typeface="+mj-lt"/>
              </a:rPr>
              <a:t>Rustichini</a:t>
            </a:r>
            <a:r>
              <a:rPr lang="en-GB" sz="2600" dirty="0">
                <a:latin typeface="+mj-lt"/>
              </a:rPr>
              <a:t>, 1996; </a:t>
            </a:r>
            <a:r>
              <a:rPr lang="en-GB" sz="2600" dirty="0" err="1">
                <a:latin typeface="+mj-lt"/>
              </a:rPr>
              <a:t>Perotti</a:t>
            </a:r>
            <a:r>
              <a:rPr lang="en-GB" sz="2600" dirty="0">
                <a:latin typeface="+mj-lt"/>
              </a:rPr>
              <a:t>, 1996)</a:t>
            </a:r>
          </a:p>
          <a:p>
            <a:pPr marL="745200" lvl="2" indent="-342000">
              <a:spcBef>
                <a:spcPts val="768"/>
              </a:spcBef>
            </a:pPr>
            <a:r>
              <a:rPr lang="en-GB" sz="2600" dirty="0">
                <a:latin typeface="+mj-lt"/>
              </a:rPr>
              <a:t>Prevents the talented poor from undertaking profitable investments in physical and human capital (</a:t>
            </a:r>
            <a:r>
              <a:rPr lang="en-GB" sz="2600" dirty="0" err="1">
                <a:latin typeface="+mj-lt"/>
              </a:rPr>
              <a:t>Galor</a:t>
            </a:r>
            <a:r>
              <a:rPr lang="en-GB" sz="2600" dirty="0">
                <a:latin typeface="+mj-lt"/>
              </a:rPr>
              <a:t> and </a:t>
            </a:r>
            <a:r>
              <a:rPr lang="en-GB" sz="2600" dirty="0" err="1">
                <a:latin typeface="+mj-lt"/>
              </a:rPr>
              <a:t>Zeira</a:t>
            </a:r>
            <a:r>
              <a:rPr lang="en-GB" sz="2600" dirty="0">
                <a:latin typeface="+mj-lt"/>
              </a:rPr>
              <a:t>, 1993; Banerjee and Newman, 1993) </a:t>
            </a:r>
          </a:p>
          <a:p>
            <a:pPr marL="745200" lvl="2" indent="-342000">
              <a:spcBef>
                <a:spcPts val="768"/>
              </a:spcBef>
            </a:pPr>
            <a:r>
              <a:rPr lang="en-GB" sz="2600" dirty="0">
                <a:latin typeface="+mj-lt"/>
              </a:rPr>
              <a:t>Catalyses financial crises (</a:t>
            </a:r>
            <a:r>
              <a:rPr lang="en-GB" sz="2600" dirty="0" err="1">
                <a:latin typeface="+mj-lt"/>
              </a:rPr>
              <a:t>Rajan</a:t>
            </a:r>
            <a:r>
              <a:rPr lang="en-GB" sz="2600" dirty="0">
                <a:latin typeface="+mj-lt"/>
              </a:rPr>
              <a:t>, 2010)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772400" cy="1066800"/>
          </a:xfrm>
        </p:spPr>
        <p:txBody>
          <a:bodyPr>
            <a:normAutofit/>
          </a:bodyPr>
          <a:lstStyle/>
          <a:p>
            <a:r>
              <a:rPr lang="en-GB" dirty="0" smtClean="0"/>
              <a:t>Economic cost of inequality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8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err="1" smtClean="0">
                <a:latin typeface="+mj-lt"/>
              </a:rPr>
              <a:t>Lower</a:t>
            </a:r>
            <a:r>
              <a:rPr lang="fr-FR" sz="2800" dirty="0" smtClean="0">
                <a:latin typeface="+mj-lt"/>
              </a:rPr>
              <a:t> social and inter-</a:t>
            </a:r>
            <a:r>
              <a:rPr lang="fr-FR" sz="2800" dirty="0" err="1" smtClean="0">
                <a:latin typeface="+mj-lt"/>
              </a:rPr>
              <a:t>generational</a:t>
            </a:r>
            <a:r>
              <a:rPr lang="fr-FR" sz="2800" dirty="0" smtClean="0">
                <a:latin typeface="+mj-lt"/>
              </a:rPr>
              <a:t> </a:t>
            </a:r>
            <a:r>
              <a:rPr lang="fr-FR" sz="2800" dirty="0" err="1" smtClean="0">
                <a:latin typeface="+mj-lt"/>
              </a:rPr>
              <a:t>mobility</a:t>
            </a:r>
            <a:r>
              <a:rPr lang="fr-FR" sz="2800" dirty="0" smtClean="0">
                <a:latin typeface="+mj-lt"/>
              </a:rPr>
              <a:t> </a:t>
            </a:r>
            <a:r>
              <a:rPr lang="fr-FR" sz="28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(</a:t>
            </a:r>
            <a:r>
              <a:rPr lang="fr-FR" sz="2800" dirty="0" err="1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Krueger</a:t>
            </a:r>
            <a:r>
              <a:rPr lang="fr-FR" sz="28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, 2012)</a:t>
            </a:r>
          </a:p>
          <a:p>
            <a:r>
              <a:rPr lang="fr-FR" sz="2800" dirty="0" err="1" smtClean="0">
                <a:latin typeface="+mj-lt"/>
              </a:rPr>
              <a:t>Health</a:t>
            </a:r>
            <a:r>
              <a:rPr lang="fr-FR" sz="2800" dirty="0" smtClean="0">
                <a:latin typeface="+mj-lt"/>
              </a:rPr>
              <a:t> and social </a:t>
            </a:r>
            <a:r>
              <a:rPr lang="fr-FR" sz="2800" dirty="0" err="1" smtClean="0">
                <a:latin typeface="+mj-lt"/>
              </a:rPr>
              <a:t>problems</a:t>
            </a:r>
            <a:r>
              <a:rPr lang="fr-FR" sz="2800" dirty="0" smtClean="0">
                <a:latin typeface="+mj-lt"/>
              </a:rPr>
              <a:t> </a:t>
            </a:r>
            <a:r>
              <a:rPr lang="fr-FR" sz="28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(</a:t>
            </a:r>
            <a:r>
              <a:rPr lang="fr-FR" sz="2800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Pickett</a:t>
            </a:r>
            <a:r>
              <a:rPr lang="fr-FR" sz="28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</a:t>
            </a:r>
            <a:r>
              <a:rPr lang="fr-FR" sz="28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et Wilkinson</a:t>
            </a:r>
            <a:r>
              <a:rPr lang="fr-FR" sz="28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, </a:t>
            </a:r>
            <a:r>
              <a:rPr lang="fr-FR" sz="28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2011)</a:t>
            </a:r>
          </a:p>
          <a:p>
            <a:pPr lvl="1"/>
            <a:r>
              <a:rPr lang="fr-FR" sz="2400" dirty="0" err="1" smtClean="0">
                <a:latin typeface="+mj-lt"/>
              </a:rPr>
              <a:t>Higher</a:t>
            </a:r>
            <a:r>
              <a:rPr lang="fr-FR" sz="2400" dirty="0" smtClean="0">
                <a:latin typeface="+mj-lt"/>
              </a:rPr>
              <a:t> crime </a:t>
            </a:r>
            <a:r>
              <a:rPr lang="fr-FR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(</a:t>
            </a:r>
            <a:r>
              <a:rPr lang="fr-FR" sz="2400" dirty="0" err="1">
                <a:solidFill>
                  <a:schemeClr val="bg1">
                    <a:lumMod val="75000"/>
                  </a:schemeClr>
                </a:solidFill>
                <a:latin typeface="+mj-lt"/>
              </a:rPr>
              <a:t>Fajnzylber</a:t>
            </a:r>
            <a:r>
              <a:rPr lang="fr-FR" sz="24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 et al., 2002)</a:t>
            </a:r>
          </a:p>
          <a:p>
            <a:r>
              <a:rPr lang="fr-FR" sz="2800" dirty="0" err="1" smtClean="0">
                <a:latin typeface="+mj-lt"/>
              </a:rPr>
              <a:t>Weaker</a:t>
            </a:r>
            <a:r>
              <a:rPr lang="fr-FR" sz="2800" dirty="0" smtClean="0">
                <a:latin typeface="+mj-lt"/>
              </a:rPr>
              <a:t> social </a:t>
            </a:r>
            <a:r>
              <a:rPr lang="fr-FR" sz="2800" dirty="0" err="1" smtClean="0">
                <a:latin typeface="+mj-lt"/>
              </a:rPr>
              <a:t>cohesion</a:t>
            </a:r>
            <a:r>
              <a:rPr lang="fr-FR" sz="2800" dirty="0" smtClean="0">
                <a:latin typeface="+mj-lt"/>
              </a:rPr>
              <a:t> and trust </a:t>
            </a:r>
            <a:r>
              <a:rPr lang="fr-FR" sz="2800" dirty="0">
                <a:solidFill>
                  <a:schemeClr val="bg1">
                    <a:lumMod val="75000"/>
                  </a:schemeClr>
                </a:solidFill>
                <a:latin typeface="+mj-lt"/>
              </a:rPr>
              <a:t>(Brown et </a:t>
            </a:r>
            <a:r>
              <a:rPr lang="fr-FR" sz="2800" dirty="0" err="1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Uslaner</a:t>
            </a:r>
            <a:r>
              <a:rPr lang="fr-FR" sz="28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, 2002)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Social </a:t>
            </a:r>
            <a:r>
              <a:rPr lang="fr-FR" dirty="0" err="1" smtClean="0"/>
              <a:t>costs</a:t>
            </a:r>
            <a:r>
              <a:rPr lang="fr-FR" dirty="0" smtClean="0"/>
              <a:t> of </a:t>
            </a:r>
            <a:r>
              <a:rPr lang="fr-FR" dirty="0" err="1" smtClean="0"/>
              <a:t>inequality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182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>
                <a:latin typeface="+mj-lt"/>
              </a:rPr>
              <a:t>Globalisation</a:t>
            </a:r>
          </a:p>
          <a:p>
            <a:r>
              <a:rPr lang="en-GB" sz="2800" dirty="0" smtClean="0">
                <a:latin typeface="+mj-lt"/>
              </a:rPr>
              <a:t>Technological change</a:t>
            </a:r>
          </a:p>
          <a:p>
            <a:r>
              <a:rPr lang="en-GB" sz="2800" dirty="0" smtClean="0">
                <a:latin typeface="+mj-lt"/>
              </a:rPr>
              <a:t>Regulations/institutions</a:t>
            </a:r>
          </a:p>
          <a:p>
            <a:r>
              <a:rPr lang="en-GB" sz="2800" dirty="0" smtClean="0">
                <a:latin typeface="+mj-lt"/>
              </a:rPr>
              <a:t>Skills</a:t>
            </a:r>
          </a:p>
          <a:p>
            <a:r>
              <a:rPr lang="en-GB" sz="2800" dirty="0" smtClean="0">
                <a:latin typeface="+mj-lt"/>
              </a:rPr>
              <a:t>Changing family structures</a:t>
            </a:r>
          </a:p>
          <a:p>
            <a:r>
              <a:rPr lang="en-GB" sz="2800" dirty="0" smtClean="0">
                <a:latin typeface="+mj-lt"/>
              </a:rPr>
              <a:t>Non-wage incomes</a:t>
            </a:r>
          </a:p>
          <a:p>
            <a:r>
              <a:rPr lang="en-GB" sz="2800" dirty="0" smtClean="0">
                <a:latin typeface="+mj-lt"/>
              </a:rPr>
              <a:t>Tax and benefit systems</a:t>
            </a:r>
            <a:endParaRPr lang="en-GB" sz="280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Causes of inequality</a:t>
            </a: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304800" y="3124200"/>
            <a:ext cx="3352800" cy="6858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71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Rich literature showing the link between inequality and changing skills needs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15600" y="1524000"/>
            <a:ext cx="8447400" cy="5256000"/>
          </a:xfrm>
        </p:spPr>
        <p:txBody>
          <a:bodyPr>
            <a:normAutofit fontScale="77500" lnSpcReduction="20000"/>
          </a:bodyPr>
          <a:lstStyle/>
          <a:p>
            <a:pPr marL="343350" indent="-285750"/>
            <a:r>
              <a:rPr lang="en-US" b="1" dirty="0" smtClean="0">
                <a:latin typeface="+mj-lt"/>
              </a:rPr>
              <a:t>Skills-biased technological change</a:t>
            </a:r>
            <a:r>
              <a:rPr lang="en-US" dirty="0" smtClean="0">
                <a:latin typeface="+mj-lt"/>
              </a:rPr>
              <a:t>: </a:t>
            </a:r>
            <a:r>
              <a:rPr lang="en-US" dirty="0">
                <a:latin typeface="+mj-lt"/>
              </a:rPr>
              <a:t>rising inequality linked to the fact that the supply of educated workers has not kept pace with the rise in demand for them 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(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Juhn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, Murphy and Pierce, 1993;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Juhn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, 1999; Goldin and Katz, 2008;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Autor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, 2014)</a:t>
            </a:r>
          </a:p>
          <a:p>
            <a:pPr marL="343350" indent="-285750"/>
            <a:r>
              <a:rPr lang="en-US" dirty="0">
                <a:latin typeface="+mj-lt"/>
              </a:rPr>
              <a:t>M</a:t>
            </a:r>
            <a:r>
              <a:rPr lang="en-US" dirty="0" smtClean="0">
                <a:latin typeface="+mj-lt"/>
              </a:rPr>
              <a:t>ore </a:t>
            </a:r>
            <a:r>
              <a:rPr lang="en-US" dirty="0">
                <a:latin typeface="+mj-lt"/>
              </a:rPr>
              <a:t>recent theories of </a:t>
            </a:r>
            <a:r>
              <a:rPr lang="en-US" b="1" dirty="0">
                <a:latin typeface="+mj-lt"/>
              </a:rPr>
              <a:t>routine-biased technological change </a:t>
            </a:r>
            <a:r>
              <a:rPr lang="en-US" dirty="0">
                <a:latin typeface="+mj-lt"/>
              </a:rPr>
              <a:t>maintain a central role for skills in explaining rising wage inequality in the United States (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Autor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, Levy, and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Murnane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, 2003;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Autor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, Katz, and Kearney, 2006, 2008;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Autor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 and Dorn, 2013;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Autor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, 2015</a:t>
            </a: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)</a:t>
            </a:r>
          </a:p>
          <a:p>
            <a:pPr marL="343350" indent="-285750"/>
            <a:r>
              <a:rPr lang="en-US" dirty="0" smtClean="0">
                <a:latin typeface="+mj-lt"/>
              </a:rPr>
              <a:t>Other explanations for changing demand for skills:</a:t>
            </a:r>
          </a:p>
          <a:p>
            <a:pPr marL="742950" lvl="1" indent="-285750"/>
            <a:r>
              <a:rPr lang="en-US" dirty="0" smtClean="0">
                <a:latin typeface="+mj-lt"/>
              </a:rPr>
              <a:t>Offshoring </a:t>
            </a: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(Blinder, 2009)</a:t>
            </a:r>
          </a:p>
          <a:p>
            <a:pPr marL="742950" lvl="1" indent="-285750"/>
            <a:r>
              <a:rPr lang="en-US" dirty="0" smtClean="0">
                <a:latin typeface="+mj-lt"/>
              </a:rPr>
              <a:t>Population ageing </a:t>
            </a: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(Dwyer, 2013)</a:t>
            </a:r>
          </a:p>
          <a:p>
            <a:pPr marL="742950" lvl="1" indent="-285750"/>
            <a:r>
              <a:rPr lang="en-US" dirty="0" err="1" smtClean="0">
                <a:latin typeface="+mj-lt"/>
              </a:rPr>
              <a:t>Organisational</a:t>
            </a:r>
            <a:r>
              <a:rPr lang="en-US" dirty="0">
                <a:latin typeface="+mj-lt"/>
              </a:rPr>
              <a:t> changes 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(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Acemoglu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, </a:t>
            </a: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1999; </a:t>
            </a:r>
            <a:r>
              <a:rPr lang="en-US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Bresnahan</a:t>
            </a: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 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et al., 2002;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Caroli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 and van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Reenen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, 2001, </a:t>
            </a:r>
            <a:r>
              <a:rPr lang="en-US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Antràs</a:t>
            </a:r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+mj-lt"/>
              </a:rPr>
              <a:t> et al., 2006)</a:t>
            </a:r>
            <a:endParaRPr lang="en-GB" dirty="0">
              <a:solidFill>
                <a:schemeClr val="tx1">
                  <a:lumMod val="60000"/>
                  <a:lumOff val="40000"/>
                </a:schemeClr>
              </a:solidFill>
              <a:latin typeface="+mj-lt"/>
            </a:endParaRPr>
          </a:p>
          <a:p>
            <a:endParaRPr lang="en-GB" sz="2800" dirty="0">
              <a:solidFill>
                <a:schemeClr val="tx1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8915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cross-country studies suggest skills matter little to inequality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092492"/>
              </p:ext>
            </p:extLst>
          </p:nvPr>
        </p:nvGraphicFramePr>
        <p:xfrm>
          <a:off x="76200" y="2057400"/>
          <a:ext cx="9067800" cy="2716456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2884512"/>
                <a:gridCol w="981960"/>
                <a:gridCol w="3498238"/>
                <a:gridCol w="1703090"/>
              </a:tblGrid>
              <a:tr h="71299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Paper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Data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Method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Do skills matter?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919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778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>
                          <a:effectLst/>
                          <a:latin typeface="+mj-lt"/>
                        </a:rPr>
                        <a:t>Devroye</a:t>
                      </a:r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 and Freeman (2001)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IALS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Variance decomposition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endParaRPr lang="en-GB" sz="16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+mj-lt"/>
                        </a:rPr>
                        <a:t>Blau and Kahn (2005)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+mj-lt"/>
                        </a:rPr>
                        <a:t>IALS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JMP decomposition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endParaRPr lang="en-GB" sz="16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smtClean="0">
                          <a:effectLst/>
                          <a:latin typeface="+mj-lt"/>
                        </a:rPr>
                        <a:t>Leuven et al. </a:t>
                      </a:r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(2004)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+mj-lt"/>
                        </a:rPr>
                        <a:t>IALS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  <a:latin typeface="+mj-lt"/>
                        </a:rPr>
                        <a:t>Katz and Murphy D&amp;S analysis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>
                          <a:solidFill>
                            <a:srgbClr val="92D050"/>
                          </a:solidFill>
                          <a:effectLst/>
                          <a:latin typeface="+mj-lt"/>
                        </a:rPr>
                        <a:t>Yes</a:t>
                      </a:r>
                      <a:endParaRPr lang="en-GB" sz="1600" b="1" i="0" u="none" strike="noStrike" dirty="0">
                        <a:solidFill>
                          <a:srgbClr val="92D05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919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Content Placeholder 3"/>
          <p:cNvSpPr txBox="1">
            <a:spLocks/>
          </p:cNvSpPr>
          <p:nvPr/>
        </p:nvSpPr>
        <p:spPr>
          <a:xfrm>
            <a:off x="3110" y="1600200"/>
            <a:ext cx="8218800" cy="609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000" indent="-342000" algn="l" rtl="0" eaLnBrk="1" latinLnBrk="0" hangingPunct="1">
              <a:spcBef>
                <a:spcPts val="768"/>
              </a:spcBef>
              <a:buClr>
                <a:schemeClr val="tx1"/>
              </a:buClr>
              <a:buFont typeface="Arial" pitchFamily="34" charset="0"/>
              <a:buChar char="•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1600" indent="-284400" algn="l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4800" indent="-230400" algn="l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20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9200" indent="-230400" algn="l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800" dirty="0" smtClean="0">
                <a:latin typeface="+mj-lt"/>
              </a:rPr>
              <a:t>Cross-country differences in wage inequality: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660143"/>
              </p:ext>
            </p:extLst>
          </p:nvPr>
        </p:nvGraphicFramePr>
        <p:xfrm>
          <a:off x="76200" y="4724400"/>
          <a:ext cx="9067800" cy="1555354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2884512"/>
                <a:gridCol w="981960"/>
                <a:gridCol w="3498238"/>
                <a:gridCol w="1703090"/>
              </a:tblGrid>
              <a:tr h="393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err="1" smtClean="0">
                          <a:effectLst/>
                          <a:latin typeface="+mj-lt"/>
                        </a:rPr>
                        <a:t>Jovecic</a:t>
                      </a:r>
                      <a:r>
                        <a:rPr lang="en-GB" sz="1600" u="none" strike="noStrike" dirty="0" smtClean="0">
                          <a:effectLst/>
                          <a:latin typeface="+mj-lt"/>
                        </a:rPr>
                        <a:t> (2015)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PIAAC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Variance decomposition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endParaRPr lang="en-GB" sz="16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939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Pena (2015)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+mj-lt"/>
                        </a:rPr>
                        <a:t>PIAAC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+mj-lt"/>
                        </a:rPr>
                        <a:t>JMP decomposition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endParaRPr lang="en-GB" sz="16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899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+mj-lt"/>
                        </a:rPr>
                        <a:t>Paccagnella (2015)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  <a:latin typeface="+mj-lt"/>
                        </a:rPr>
                        <a:t>PIAAC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Unconditional quantile regressions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endParaRPr lang="en-GB" sz="16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0972"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600" u="none" strike="noStrike" dirty="0" smtClean="0">
                          <a:effectLst/>
                          <a:latin typeface="+mj-lt"/>
                        </a:rPr>
                        <a:t>Machin</a:t>
                      </a:r>
                      <a:r>
                        <a:rPr lang="en-GB" sz="1600" u="none" strike="noStrike" baseline="0" dirty="0" smtClean="0">
                          <a:effectLst/>
                          <a:latin typeface="+mj-lt"/>
                        </a:rPr>
                        <a:t> et al. (2016)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600" u="none" strike="noStrike" dirty="0" smtClean="0">
                          <a:effectLst/>
                          <a:latin typeface="+mj-lt"/>
                        </a:rPr>
                        <a:t>PIAAC</a:t>
                      </a:r>
                      <a:r>
                        <a:rPr lang="en-GB" sz="16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600" u="none" strike="noStrike" dirty="0" smtClean="0">
                          <a:effectLst/>
                          <a:latin typeface="+mj-lt"/>
                        </a:rPr>
                        <a:t>Unconditional quantile regressions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>
                        <a:lnSpc>
                          <a:spcPct val="200000"/>
                        </a:lnSpc>
                      </a:pPr>
                      <a:r>
                        <a:rPr lang="en-GB" sz="1600" b="1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No</a:t>
                      </a:r>
                      <a:r>
                        <a:rPr lang="en-GB" sz="1600" u="none" strike="noStrike" dirty="0" smtClean="0">
                          <a:effectLst/>
                          <a:latin typeface="+mj-lt"/>
                        </a:rPr>
                        <a:t> 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39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+mj-lt"/>
              </a:rPr>
              <a:t>166 000 adults (aged 16-65) from 24 </a:t>
            </a:r>
            <a:r>
              <a:rPr lang="en-US" sz="2800" dirty="0" smtClean="0">
                <a:latin typeface="+mj-lt"/>
              </a:rPr>
              <a:t>countries</a:t>
            </a:r>
          </a:p>
          <a:p>
            <a:r>
              <a:rPr lang="en-GB" sz="2800" dirty="0" smtClean="0">
                <a:latin typeface="+mj-lt"/>
              </a:rPr>
              <a:t>Tested in </a:t>
            </a:r>
            <a:r>
              <a:rPr lang="en-US" sz="2800" dirty="0">
                <a:latin typeface="+mj-lt"/>
              </a:rPr>
              <a:t>literacy, </a:t>
            </a:r>
            <a:r>
              <a:rPr lang="en-US" sz="2800" dirty="0" smtClean="0">
                <a:latin typeface="+mj-lt"/>
              </a:rPr>
              <a:t>numeracy </a:t>
            </a:r>
            <a:r>
              <a:rPr lang="en-US" sz="2800" dirty="0">
                <a:latin typeface="+mj-lt"/>
              </a:rPr>
              <a:t>and problem solving in technology-rich </a:t>
            </a:r>
            <a:r>
              <a:rPr lang="en-US" sz="2800" dirty="0" smtClean="0">
                <a:latin typeface="+mj-lt"/>
              </a:rPr>
              <a:t>environments</a:t>
            </a:r>
          </a:p>
          <a:p>
            <a:r>
              <a:rPr lang="en-US" sz="2800" dirty="0" smtClean="0">
                <a:latin typeface="+mj-lt"/>
              </a:rPr>
              <a:t>Also</a:t>
            </a:r>
            <a:r>
              <a:rPr lang="en-US" sz="2800" dirty="0">
                <a:latin typeface="+mj-lt"/>
              </a:rPr>
              <a:t>: </a:t>
            </a:r>
            <a:r>
              <a:rPr lang="en-US" sz="2800" dirty="0" smtClean="0">
                <a:latin typeface="+mj-lt"/>
              </a:rPr>
              <a:t>individuals</a:t>
            </a:r>
            <a:r>
              <a:rPr lang="en-US" sz="2800" dirty="0">
                <a:latin typeface="+mj-lt"/>
              </a:rPr>
              <a:t>’ skills use in the workplace, </a:t>
            </a:r>
            <a:r>
              <a:rPr lang="en-US" sz="2800" dirty="0" smtClean="0">
                <a:latin typeface="+mj-lt"/>
              </a:rPr>
              <a:t>labor </a:t>
            </a:r>
            <a:r>
              <a:rPr lang="en-US" sz="2800" dirty="0">
                <a:latin typeface="+mj-lt"/>
              </a:rPr>
              <a:t>market status, wages, education, experience, and a range of demographic </a:t>
            </a:r>
            <a:r>
              <a:rPr lang="en-US" sz="2800" dirty="0" smtClean="0">
                <a:latin typeface="+mj-lt"/>
              </a:rPr>
              <a:t>characteristics</a:t>
            </a:r>
          </a:p>
          <a:p>
            <a:r>
              <a:rPr lang="en-US" sz="2800" dirty="0">
                <a:latin typeface="+mj-lt"/>
              </a:rPr>
              <a:t>Samples range from around 4 500 in Sweden to nearly 27 300 in </a:t>
            </a:r>
            <a:r>
              <a:rPr lang="en-US" sz="2800" dirty="0" smtClean="0">
                <a:latin typeface="+mj-lt"/>
              </a:rPr>
              <a:t>Canada (5 100 in the UK)</a:t>
            </a:r>
            <a:endParaRPr lang="en-GB" sz="2800" dirty="0">
              <a:latin typeface="+mj-l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Survey of Adult Skills (PIAAC, 2012)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285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98242"/>
              </p:ext>
            </p:extLst>
          </p:nvPr>
        </p:nvGraphicFramePr>
        <p:xfrm>
          <a:off x="468313" y="2057400"/>
          <a:ext cx="8218487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Wage inequality varies across countries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55171" y="16002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>
                <a:latin typeface="+mj-lt"/>
              </a:rPr>
              <a:t>Wage</a:t>
            </a:r>
            <a:r>
              <a:rPr lang="fr-FR" b="1" dirty="0" smtClean="0">
                <a:latin typeface="+mj-lt"/>
              </a:rPr>
              <a:t> </a:t>
            </a:r>
            <a:r>
              <a:rPr lang="fr-FR" b="1" dirty="0" err="1" smtClean="0">
                <a:latin typeface="+mj-lt"/>
              </a:rPr>
              <a:t>inequality</a:t>
            </a:r>
            <a:r>
              <a:rPr lang="fr-FR" b="1" dirty="0" smtClean="0">
                <a:latin typeface="+mj-lt"/>
              </a:rPr>
              <a:t> in PIAAC countries </a:t>
            </a:r>
            <a:r>
              <a:rPr lang="en-GB" b="1" dirty="0" smtClean="0">
                <a:latin typeface="+mj-lt"/>
              </a:rPr>
              <a:t>(wage ratio D9/D1)</a:t>
            </a:r>
            <a:endParaRPr lang="en-GB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74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1743</TotalTime>
  <Words>1087</Words>
  <Application>Microsoft Office PowerPoint</Application>
  <PresentationFormat>On-screen Show (4:3)</PresentationFormat>
  <Paragraphs>171</Paragraphs>
  <Slides>21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Narrow</vt:lpstr>
      <vt:lpstr>Calibri</vt:lpstr>
      <vt:lpstr>Georgia</vt:lpstr>
      <vt:lpstr>Helvetica 65 Medium</vt:lpstr>
      <vt:lpstr>OECD_English_white</vt:lpstr>
      <vt:lpstr>Skills and Inequality</vt:lpstr>
      <vt:lpstr>The gap between rich and poor is at its highest for 30 years, with the top 10% now earning 9.6 times more than the poorest 10%</vt:lpstr>
      <vt:lpstr>Economic cost of inequality</vt:lpstr>
      <vt:lpstr>Social costs of inequality</vt:lpstr>
      <vt:lpstr>Causes of inequality</vt:lpstr>
      <vt:lpstr>Rich literature showing the link between inequality and changing skills needs</vt:lpstr>
      <vt:lpstr>But cross-country studies suggest skills matter little to inequality</vt:lpstr>
      <vt:lpstr>Survey of Adult Skills (PIAAC, 2012)</vt:lpstr>
      <vt:lpstr>Wage inequality varies across countries</vt:lpstr>
      <vt:lpstr>Countries differ also in the level and dispersion of skills</vt:lpstr>
      <vt:lpstr>The relationship between skills inequality and wage inequality is not straightforward</vt:lpstr>
      <vt:lpstr>Simulate wage distributions using reweighting techniques</vt:lpstr>
      <vt:lpstr>The impact of skills inequality on wage inequality</vt:lpstr>
      <vt:lpstr>Differences in return to skill are far more important</vt:lpstr>
      <vt:lpstr>And the return to skill has a far more important impact on wage inequality</vt:lpstr>
      <vt:lpstr>The return to skill is determined in part by labour market institutions, policies and practices</vt:lpstr>
      <vt:lpstr>The return to skill (and inequality) also depend on the supply of, and demand for, skill</vt:lpstr>
      <vt:lpstr>Countries with a higher net supply of skills have lower wage inequality</vt:lpstr>
      <vt:lpstr>Skills also explain wage gaps between various socio-economic groups</vt:lpstr>
      <vt:lpstr>Main conclusions for England/N.I. 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Skills and inequality</dc:title>
  <dc:creator>BROECKE Stijn, ELS/EAP</dc:creator>
  <cp:lastModifiedBy>Rachael Mckeown</cp:lastModifiedBy>
  <cp:revision>671</cp:revision>
  <cp:lastPrinted>2015-11-16T11:28:52Z</cp:lastPrinted>
  <dcterms:created xsi:type="dcterms:W3CDTF">2006-08-16T00:00:00Z</dcterms:created>
  <dcterms:modified xsi:type="dcterms:W3CDTF">2016-07-18T09:23:04Z</dcterms:modified>
</cp:coreProperties>
</file>