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4" r:id="rId4"/>
    <p:sldId id="261" r:id="rId5"/>
    <p:sldId id="265" r:id="rId6"/>
    <p:sldId id="259" r:id="rId7"/>
    <p:sldId id="274" r:id="rId8"/>
    <p:sldId id="258" r:id="rId9"/>
    <p:sldId id="270" r:id="rId10"/>
    <p:sldId id="268" r:id="rId11"/>
    <p:sldId id="272" r:id="rId12"/>
    <p:sldId id="266" r:id="rId13"/>
    <p:sldId id="267" r:id="rId14"/>
    <p:sldId id="276" r:id="rId15"/>
    <p:sldId id="269" r:id="rId16"/>
    <p:sldId id="275" r:id="rId17"/>
    <p:sldId id="277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BPreplay" pitchFamily="50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BPreplay" pitchFamily="50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BPreplay" pitchFamily="50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BPreplay" pitchFamily="50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BPreplay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Preplay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Preplay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Preplay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Preplay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6"/>
    <a:srgbClr val="202E78"/>
    <a:srgbClr val="F9920F"/>
    <a:srgbClr val="99416B"/>
    <a:srgbClr val="EF3340"/>
    <a:srgbClr val="FF00FF"/>
    <a:srgbClr val="5F5F5F"/>
    <a:srgbClr val="77787B"/>
    <a:srgbClr val="008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74" d="100"/>
          <a:sy n="74" d="100"/>
        </p:scale>
        <p:origin x="1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Young people’s</a:t>
            </a:r>
            <a:r>
              <a:rPr lang="en-GB" baseline="0" dirty="0" smtClean="0"/>
              <a:t> view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A8E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9416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02E7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F334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tx>
                <c:rich>
                  <a:bodyPr/>
                  <a:lstStyle/>
                  <a:p>
                    <a:fld id="{8A40E67E-8095-4098-A2C7-80372143563A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Excellent/good</c:v>
                </c:pt>
                <c:pt idx="1">
                  <c:v>Average</c:v>
                </c:pt>
                <c:pt idx="2">
                  <c:v>Poor</c:v>
                </c:pt>
                <c:pt idx="3">
                  <c:v>Don't know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0.36</c:v>
                </c:pt>
                <c:pt idx="2">
                  <c:v>0.38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Why</a:t>
            </a:r>
            <a:r>
              <a:rPr lang="en-US" baseline="0" dirty="0" smtClean="0"/>
              <a:t> did you find career advice not helpful?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A8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Guidance received not enough enough</c:v>
                </c:pt>
                <c:pt idx="1">
                  <c:v>Not enough time with careers adviser</c:v>
                </c:pt>
                <c:pt idx="2">
                  <c:v>Not enough information about career options</c:v>
                </c:pt>
                <c:pt idx="3">
                  <c:v>No one discussed apprenticeships or vocational options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0.48</c:v>
                </c:pt>
                <c:pt idx="2">
                  <c:v>0.63</c:v>
                </c:pt>
                <c:pt idx="3">
                  <c:v>0.56000000000000005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002336"/>
        <c:axId val="134104720"/>
      </c:barChart>
      <c:catAx>
        <c:axId val="17200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04720"/>
        <c:crosses val="autoZero"/>
        <c:auto val="1"/>
        <c:lblAlgn val="ctr"/>
        <c:lblOffset val="100"/>
        <c:noMultiLvlLbl val="0"/>
      </c:catAx>
      <c:valAx>
        <c:axId val="134104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7200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All</a:t>
            </a:r>
            <a:r>
              <a:rPr lang="en-GB" baseline="0" dirty="0" smtClean="0"/>
              <a:t> ages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A8E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9416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9920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202E78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798963197637538"/>
                  <c:y val="1.31249181880606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University</c:v>
                </c:pt>
                <c:pt idx="1">
                  <c:v>Apprenticeship</c:v>
                </c:pt>
                <c:pt idx="2">
                  <c:v>Other vocational</c:v>
                </c:pt>
                <c:pt idx="3">
                  <c:v>Employment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0.51</c:v>
                </c:pt>
                <c:pt idx="1">
                  <c:v>0.2</c:v>
                </c:pt>
                <c:pt idx="2">
                  <c:v>0.04</c:v>
                </c:pt>
                <c:pt idx="3">
                  <c:v>0.11</c:v>
                </c:pt>
                <c:pt idx="4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788288756446417E-2"/>
          <c:y val="0.84436618523919094"/>
          <c:w val="0.84242319849765801"/>
          <c:h val="0.10316545342188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18-24 only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A8E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9416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9920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202E78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483818554210823"/>
                  <c:y val="-6.76480910257575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University</c:v>
                </c:pt>
                <c:pt idx="1">
                  <c:v>Apprenticeship</c:v>
                </c:pt>
                <c:pt idx="2">
                  <c:v>Other vocational</c:v>
                </c:pt>
                <c:pt idx="3">
                  <c:v>Employment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0.68</c:v>
                </c:pt>
                <c:pt idx="1">
                  <c:v>7.0000000000000007E-2</c:v>
                </c:pt>
                <c:pt idx="2">
                  <c:v>0.03</c:v>
                </c:pt>
                <c:pt idx="3">
                  <c:v>7.0000000000000007E-2</c:v>
                </c:pt>
                <c:pt idx="4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788288756446417E-2"/>
          <c:y val="0.83055872172894674"/>
          <c:w val="0.84242319849765801"/>
          <c:h val="0.10316545342188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5CE09-8D63-40DF-BE9B-2421C4297FFD}" type="datetimeFigureOut">
              <a:rPr lang="en-GB" smtClean="0"/>
              <a:t>25/07/2016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E0DC1-82C1-4960-AC9D-A91ABD7B4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47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BF580-8D58-4D4F-96B5-F9AB069FEE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1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99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71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49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942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92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09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7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52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93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42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76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073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096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70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2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80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3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4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6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9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69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97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pic>
        <p:nvPicPr>
          <p:cNvPr id="1031" name="Picture 7" descr="Reed in Partnership blue on white small fil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21388"/>
            <a:ext cx="12954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080443"/>
            <a:ext cx="3194577" cy="5010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202E7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02E78"/>
          </a:solidFill>
          <a:latin typeface="BPreplay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02E78"/>
          </a:solidFill>
          <a:latin typeface="BPreplay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02E78"/>
          </a:solidFill>
          <a:latin typeface="BPreplay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02E78"/>
          </a:solidFill>
          <a:latin typeface="BPreplay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02E78"/>
          </a:solidFill>
          <a:latin typeface="BPreplay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02E78"/>
          </a:solidFill>
          <a:latin typeface="BPreplay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02E78"/>
          </a:solidFill>
          <a:latin typeface="BPreplay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02E78"/>
          </a:solidFill>
          <a:latin typeface="BPreplay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F3340"/>
        </a:buClr>
        <a:buChar char="•"/>
        <a:defRPr sz="2800" kern="1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F3340"/>
        </a:buClr>
        <a:buChar char="•"/>
        <a:defRPr sz="2400" kern="1200">
          <a:solidFill>
            <a:srgbClr val="77787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F3340"/>
        </a:buClr>
        <a:buChar char="•"/>
        <a:defRPr sz="2000" kern="1200">
          <a:solidFill>
            <a:srgbClr val="77787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F3340"/>
        </a:buClr>
        <a:buFont typeface="Arial" panose="020B0604020202020204" pitchFamily="34" charset="0"/>
        <a:buChar char="–"/>
        <a:defRPr kern="1200">
          <a:solidFill>
            <a:srgbClr val="77787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pic>
        <p:nvPicPr>
          <p:cNvPr id="1031" name="Picture 7" descr="Reed in Partnership blue on white small fil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21388"/>
            <a:ext cx="12954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080443"/>
            <a:ext cx="3194577" cy="5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9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202E7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02E78"/>
          </a:solidFill>
          <a:latin typeface="BPreplay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02E78"/>
          </a:solidFill>
          <a:latin typeface="BPreplay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02E78"/>
          </a:solidFill>
          <a:latin typeface="BPreplay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02E78"/>
          </a:solidFill>
          <a:latin typeface="BPreplay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02E78"/>
          </a:solidFill>
          <a:latin typeface="BPreplay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02E78"/>
          </a:solidFill>
          <a:latin typeface="BPreplay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02E78"/>
          </a:solidFill>
          <a:latin typeface="BPreplay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02E78"/>
          </a:solidFill>
          <a:latin typeface="BPreplay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F3340"/>
        </a:buClr>
        <a:buChar char="•"/>
        <a:defRPr sz="2800" kern="1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F3340"/>
        </a:buClr>
        <a:buChar char="•"/>
        <a:defRPr sz="2400" kern="1200">
          <a:solidFill>
            <a:srgbClr val="77787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F3340"/>
        </a:buClr>
        <a:buChar char="•"/>
        <a:defRPr sz="2000" kern="1200">
          <a:solidFill>
            <a:srgbClr val="77787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F3340"/>
        </a:buClr>
        <a:buFont typeface="Arial" panose="020B0604020202020204" pitchFamily="34" charset="0"/>
        <a:buChar char="–"/>
        <a:defRPr kern="1200">
          <a:solidFill>
            <a:srgbClr val="77787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image" Target="../media/image9.emf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989138"/>
            <a:ext cx="9144000" cy="3240087"/>
          </a:xfrm>
          <a:prstGeom prst="rect">
            <a:avLst/>
          </a:prstGeom>
          <a:solidFill>
            <a:srgbClr val="202E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GB" altLang="en-US" sz="3600" b="1" dirty="0" smtClean="0">
                <a:solidFill>
                  <a:schemeClr val="bg1"/>
                </a:solidFill>
              </a:rPr>
              <a:t>Young Careers</a:t>
            </a:r>
            <a:endParaRPr lang="en-GB" altLang="en-US" sz="36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82663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bg1"/>
                </a:solidFill>
              </a:rPr>
              <a:t>Working together </a:t>
            </a:r>
          </a:p>
          <a:p>
            <a:r>
              <a:rPr lang="en-US" altLang="en-US" sz="2800" dirty="0" smtClean="0">
                <a:solidFill>
                  <a:schemeClr val="bg1"/>
                </a:solidFill>
              </a:rPr>
              <a:t>to shape young futures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2055" name="Picture 7" descr="Reed in Partnership blue on white small f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39738"/>
            <a:ext cx="1982787" cy="9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oliver.steward\AppData\Local\Microsoft\Windows\INetCache\Content.Word\document foot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72" b="3653"/>
          <a:stretch>
            <a:fillRect/>
          </a:stretch>
        </p:blipFill>
        <p:spPr bwMode="auto">
          <a:xfrm>
            <a:off x="780097" y="5574030"/>
            <a:ext cx="7583805" cy="128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careers advice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Less narrowly focused on university route</a:t>
            </a:r>
          </a:p>
          <a:p>
            <a:r>
              <a:rPr lang="en-GB" dirty="0" smtClean="0"/>
              <a:t>Promote ‘high ability’ apprentices</a:t>
            </a:r>
          </a:p>
          <a:p>
            <a:r>
              <a:rPr lang="en-GB" dirty="0" smtClean="0"/>
              <a:t>Begin at an earlier age</a:t>
            </a:r>
          </a:p>
          <a:p>
            <a:r>
              <a:rPr lang="en-GB" dirty="0" smtClean="0"/>
              <a:t>Prioritise with “whole school approach” rather than isolated sessions</a:t>
            </a:r>
          </a:p>
          <a:p>
            <a:r>
              <a:rPr lang="en-GB" dirty="0" smtClean="0"/>
              <a:t>Involve parents in discussions about future careers</a:t>
            </a:r>
          </a:p>
          <a:p>
            <a:r>
              <a:rPr lang="en-GB" dirty="0" smtClean="0"/>
              <a:t>Government reshuffle provides opportunity to streamline</a:t>
            </a:r>
          </a:p>
        </p:txBody>
      </p:sp>
    </p:spTree>
    <p:extLst>
      <p:ext uri="{BB962C8B-B14F-4D97-AF65-F5344CB8AC3E}">
        <p14:creationId xmlns:p14="http://schemas.microsoft.com/office/powerpoint/2010/main" val="6600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396323" y="3539108"/>
            <a:ext cx="4290477" cy="1872208"/>
          </a:xfrm>
          <a:prstGeom prst="roundRect">
            <a:avLst/>
          </a:prstGeom>
          <a:solidFill>
            <a:srgbClr val="00A8E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Preplay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Employer engagement</a:t>
            </a:r>
            <a:endParaRPr lang="en-GB" dirty="0"/>
          </a:p>
        </p:txBody>
      </p:sp>
      <p:pic>
        <p:nvPicPr>
          <p:cNvPr id="2050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t="14762" r="4423" b="11459"/>
          <a:stretch/>
        </p:blipFill>
        <p:spPr bwMode="auto">
          <a:xfrm>
            <a:off x="323528" y="1340768"/>
            <a:ext cx="388843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4" t="19377" r="6956" b="17623"/>
          <a:stretch/>
        </p:blipFill>
        <p:spPr bwMode="auto">
          <a:xfrm>
            <a:off x="4726360" y="1412776"/>
            <a:ext cx="39604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734" t="26958" r="12281" b="11039"/>
          <a:stretch/>
        </p:blipFill>
        <p:spPr>
          <a:xfrm>
            <a:off x="4788024" y="3772684"/>
            <a:ext cx="3563090" cy="143482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73380" y="3404409"/>
            <a:ext cx="4061191" cy="2131649"/>
            <a:chOff x="373380" y="3404409"/>
            <a:chExt cx="4061191" cy="21316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223" y="3501008"/>
              <a:ext cx="3816424" cy="197818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 bwMode="auto">
            <a:xfrm>
              <a:off x="489223" y="3501008"/>
              <a:ext cx="3816424" cy="1978180"/>
            </a:xfrm>
            <a:prstGeom prst="roundRect">
              <a:avLst/>
            </a:prstGeom>
            <a:noFill/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Preplay" pitchFamily="50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73380" y="3404409"/>
              <a:ext cx="389242" cy="367491"/>
            </a:xfrm>
            <a:custGeom>
              <a:avLst/>
              <a:gdLst>
                <a:gd name="connsiteX0" fmla="*/ 60960 w 389242"/>
                <a:gd name="connsiteY0" fmla="*/ 32211 h 367491"/>
                <a:gd name="connsiteX1" fmla="*/ 60960 w 389242"/>
                <a:gd name="connsiteY1" fmla="*/ 32211 h 367491"/>
                <a:gd name="connsiteX2" fmla="*/ 121920 w 389242"/>
                <a:gd name="connsiteY2" fmla="*/ 1731 h 367491"/>
                <a:gd name="connsiteX3" fmla="*/ 274320 w 389242"/>
                <a:gd name="connsiteY3" fmla="*/ 9351 h 367491"/>
                <a:gd name="connsiteX4" fmla="*/ 327660 w 389242"/>
                <a:gd name="connsiteY4" fmla="*/ 32211 h 367491"/>
                <a:gd name="connsiteX5" fmla="*/ 381000 w 389242"/>
                <a:gd name="connsiteY5" fmla="*/ 55071 h 367491"/>
                <a:gd name="connsiteX6" fmla="*/ 381000 w 389242"/>
                <a:gd name="connsiteY6" fmla="*/ 100791 h 367491"/>
                <a:gd name="connsiteX7" fmla="*/ 335280 w 389242"/>
                <a:gd name="connsiteY7" fmla="*/ 116031 h 367491"/>
                <a:gd name="connsiteX8" fmla="*/ 289560 w 389242"/>
                <a:gd name="connsiteY8" fmla="*/ 138891 h 367491"/>
                <a:gd name="connsiteX9" fmla="*/ 243840 w 389242"/>
                <a:gd name="connsiteY9" fmla="*/ 184611 h 367491"/>
                <a:gd name="connsiteX10" fmla="*/ 198120 w 389242"/>
                <a:gd name="connsiteY10" fmla="*/ 215091 h 367491"/>
                <a:gd name="connsiteX11" fmla="*/ 167640 w 389242"/>
                <a:gd name="connsiteY11" fmla="*/ 298911 h 367491"/>
                <a:gd name="connsiteX12" fmla="*/ 160020 w 389242"/>
                <a:gd name="connsiteY12" fmla="*/ 359871 h 367491"/>
                <a:gd name="connsiteX13" fmla="*/ 137160 w 389242"/>
                <a:gd name="connsiteY13" fmla="*/ 367491 h 367491"/>
                <a:gd name="connsiteX14" fmla="*/ 68580 w 389242"/>
                <a:gd name="connsiteY14" fmla="*/ 359871 h 367491"/>
                <a:gd name="connsiteX15" fmla="*/ 15240 w 389242"/>
                <a:gd name="connsiteY15" fmla="*/ 344631 h 367491"/>
                <a:gd name="connsiteX16" fmla="*/ 0 w 389242"/>
                <a:gd name="connsiteY16" fmla="*/ 291291 h 367491"/>
                <a:gd name="connsiteX17" fmla="*/ 15240 w 389242"/>
                <a:gd name="connsiteY17" fmla="*/ 131271 h 367491"/>
                <a:gd name="connsiteX18" fmla="*/ 30480 w 389242"/>
                <a:gd name="connsiteY18" fmla="*/ 93171 h 367491"/>
                <a:gd name="connsiteX19" fmla="*/ 45720 w 389242"/>
                <a:gd name="connsiteY19" fmla="*/ 24591 h 367491"/>
                <a:gd name="connsiteX20" fmla="*/ 68580 w 389242"/>
                <a:gd name="connsiteY20" fmla="*/ 9351 h 367491"/>
                <a:gd name="connsiteX21" fmla="*/ 60960 w 389242"/>
                <a:gd name="connsiteY21" fmla="*/ 32211 h 3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9242" h="367491">
                  <a:moveTo>
                    <a:pt x="60960" y="32211"/>
                  </a:moveTo>
                  <a:lnTo>
                    <a:pt x="60960" y="32211"/>
                  </a:lnTo>
                  <a:cubicBezTo>
                    <a:pt x="81280" y="22051"/>
                    <a:pt x="99331" y="4151"/>
                    <a:pt x="121920" y="1731"/>
                  </a:cubicBezTo>
                  <a:cubicBezTo>
                    <a:pt x="172494" y="-3688"/>
                    <a:pt x="223648" y="4945"/>
                    <a:pt x="274320" y="9351"/>
                  </a:cubicBezTo>
                  <a:cubicBezTo>
                    <a:pt x="289266" y="10651"/>
                    <a:pt x="316428" y="27397"/>
                    <a:pt x="327660" y="32211"/>
                  </a:cubicBezTo>
                  <a:cubicBezTo>
                    <a:pt x="406145" y="65847"/>
                    <a:pt x="279911" y="4526"/>
                    <a:pt x="381000" y="55071"/>
                  </a:cubicBezTo>
                  <a:cubicBezTo>
                    <a:pt x="384908" y="66794"/>
                    <a:pt x="397412" y="89068"/>
                    <a:pt x="381000" y="100791"/>
                  </a:cubicBezTo>
                  <a:cubicBezTo>
                    <a:pt x="367928" y="110128"/>
                    <a:pt x="350520" y="110951"/>
                    <a:pt x="335280" y="116031"/>
                  </a:cubicBezTo>
                  <a:cubicBezTo>
                    <a:pt x="303732" y="126547"/>
                    <a:pt x="319103" y="119196"/>
                    <a:pt x="289560" y="138891"/>
                  </a:cubicBezTo>
                  <a:cubicBezTo>
                    <a:pt x="262732" y="179134"/>
                    <a:pt x="287948" y="146805"/>
                    <a:pt x="243840" y="184611"/>
                  </a:cubicBezTo>
                  <a:cubicBezTo>
                    <a:pt x="207517" y="215745"/>
                    <a:pt x="237005" y="202129"/>
                    <a:pt x="198120" y="215091"/>
                  </a:cubicBezTo>
                  <a:cubicBezTo>
                    <a:pt x="175960" y="248331"/>
                    <a:pt x="174356" y="245184"/>
                    <a:pt x="167640" y="298911"/>
                  </a:cubicBezTo>
                  <a:cubicBezTo>
                    <a:pt x="165100" y="319231"/>
                    <a:pt x="168337" y="341158"/>
                    <a:pt x="160020" y="359871"/>
                  </a:cubicBezTo>
                  <a:cubicBezTo>
                    <a:pt x="156758" y="367211"/>
                    <a:pt x="144780" y="364951"/>
                    <a:pt x="137160" y="367491"/>
                  </a:cubicBezTo>
                  <a:cubicBezTo>
                    <a:pt x="114300" y="364951"/>
                    <a:pt x="91313" y="363368"/>
                    <a:pt x="68580" y="359871"/>
                  </a:cubicBezTo>
                  <a:cubicBezTo>
                    <a:pt x="50811" y="357137"/>
                    <a:pt x="32310" y="350321"/>
                    <a:pt x="15240" y="344631"/>
                  </a:cubicBezTo>
                  <a:cubicBezTo>
                    <a:pt x="11647" y="333851"/>
                    <a:pt x="0" y="300859"/>
                    <a:pt x="0" y="291291"/>
                  </a:cubicBezTo>
                  <a:cubicBezTo>
                    <a:pt x="0" y="273427"/>
                    <a:pt x="4842" y="169399"/>
                    <a:pt x="15240" y="131271"/>
                  </a:cubicBezTo>
                  <a:cubicBezTo>
                    <a:pt x="18839" y="118075"/>
                    <a:pt x="26550" y="106272"/>
                    <a:pt x="30480" y="93171"/>
                  </a:cubicBezTo>
                  <a:cubicBezTo>
                    <a:pt x="30801" y="92102"/>
                    <a:pt x="42522" y="29388"/>
                    <a:pt x="45720" y="24591"/>
                  </a:cubicBezTo>
                  <a:cubicBezTo>
                    <a:pt x="50800" y="16971"/>
                    <a:pt x="60389" y="13447"/>
                    <a:pt x="68580" y="9351"/>
                  </a:cubicBezTo>
                  <a:cubicBezTo>
                    <a:pt x="70852" y="8215"/>
                    <a:pt x="62230" y="28401"/>
                    <a:pt x="60960" y="32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Preplay" pitchFamily="50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03860" y="5257800"/>
              <a:ext cx="274320" cy="252416"/>
            </a:xfrm>
            <a:custGeom>
              <a:avLst/>
              <a:gdLst>
                <a:gd name="connsiteX0" fmla="*/ 22860 w 274320"/>
                <a:gd name="connsiteY0" fmla="*/ 0 h 252416"/>
                <a:gd name="connsiteX1" fmla="*/ 22860 w 274320"/>
                <a:gd name="connsiteY1" fmla="*/ 0 h 252416"/>
                <a:gd name="connsiteX2" fmla="*/ 129540 w 274320"/>
                <a:gd name="connsiteY2" fmla="*/ 38100 h 252416"/>
                <a:gd name="connsiteX3" fmla="*/ 144780 w 274320"/>
                <a:gd name="connsiteY3" fmla="*/ 60960 h 252416"/>
                <a:gd name="connsiteX4" fmla="*/ 152400 w 274320"/>
                <a:gd name="connsiteY4" fmla="*/ 83820 h 252416"/>
                <a:gd name="connsiteX5" fmla="*/ 175260 w 274320"/>
                <a:gd name="connsiteY5" fmla="*/ 91440 h 252416"/>
                <a:gd name="connsiteX6" fmla="*/ 198120 w 274320"/>
                <a:gd name="connsiteY6" fmla="*/ 137160 h 252416"/>
                <a:gd name="connsiteX7" fmla="*/ 205740 w 274320"/>
                <a:gd name="connsiteY7" fmla="*/ 160020 h 252416"/>
                <a:gd name="connsiteX8" fmla="*/ 236220 w 274320"/>
                <a:gd name="connsiteY8" fmla="*/ 167640 h 252416"/>
                <a:gd name="connsiteX9" fmla="*/ 259080 w 274320"/>
                <a:gd name="connsiteY9" fmla="*/ 213360 h 252416"/>
                <a:gd name="connsiteX10" fmla="*/ 274320 w 274320"/>
                <a:gd name="connsiteY10" fmla="*/ 236220 h 252416"/>
                <a:gd name="connsiteX11" fmla="*/ 251460 w 274320"/>
                <a:gd name="connsiteY11" fmla="*/ 251460 h 252416"/>
                <a:gd name="connsiteX12" fmla="*/ 83820 w 274320"/>
                <a:gd name="connsiteY12" fmla="*/ 243840 h 252416"/>
                <a:gd name="connsiteX13" fmla="*/ 53340 w 274320"/>
                <a:gd name="connsiteY13" fmla="*/ 220980 h 252416"/>
                <a:gd name="connsiteX14" fmla="*/ 22860 w 274320"/>
                <a:gd name="connsiteY14" fmla="*/ 175260 h 252416"/>
                <a:gd name="connsiteX15" fmla="*/ 0 w 274320"/>
                <a:gd name="connsiteY15" fmla="*/ 129540 h 252416"/>
                <a:gd name="connsiteX16" fmla="*/ 15240 w 274320"/>
                <a:gd name="connsiteY16" fmla="*/ 45720 h 252416"/>
                <a:gd name="connsiteX17" fmla="*/ 22860 w 274320"/>
                <a:gd name="connsiteY17" fmla="*/ 0 h 25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4320" h="252416">
                  <a:moveTo>
                    <a:pt x="22860" y="0"/>
                  </a:moveTo>
                  <a:lnTo>
                    <a:pt x="22860" y="0"/>
                  </a:lnTo>
                  <a:cubicBezTo>
                    <a:pt x="58420" y="12700"/>
                    <a:pt x="108595" y="6682"/>
                    <a:pt x="129540" y="38100"/>
                  </a:cubicBezTo>
                  <a:cubicBezTo>
                    <a:pt x="134620" y="45720"/>
                    <a:pt x="140684" y="52769"/>
                    <a:pt x="144780" y="60960"/>
                  </a:cubicBezTo>
                  <a:cubicBezTo>
                    <a:pt x="148372" y="68144"/>
                    <a:pt x="146720" y="78140"/>
                    <a:pt x="152400" y="83820"/>
                  </a:cubicBezTo>
                  <a:cubicBezTo>
                    <a:pt x="158080" y="89500"/>
                    <a:pt x="167640" y="88900"/>
                    <a:pt x="175260" y="91440"/>
                  </a:cubicBezTo>
                  <a:cubicBezTo>
                    <a:pt x="194413" y="148899"/>
                    <a:pt x="168577" y="78074"/>
                    <a:pt x="198120" y="137160"/>
                  </a:cubicBezTo>
                  <a:cubicBezTo>
                    <a:pt x="201712" y="144344"/>
                    <a:pt x="199468" y="155002"/>
                    <a:pt x="205740" y="160020"/>
                  </a:cubicBezTo>
                  <a:cubicBezTo>
                    <a:pt x="213918" y="166562"/>
                    <a:pt x="226060" y="165100"/>
                    <a:pt x="236220" y="167640"/>
                  </a:cubicBezTo>
                  <a:cubicBezTo>
                    <a:pt x="279896" y="233154"/>
                    <a:pt x="227532" y="150264"/>
                    <a:pt x="259080" y="213360"/>
                  </a:cubicBezTo>
                  <a:cubicBezTo>
                    <a:pt x="263176" y="221551"/>
                    <a:pt x="269240" y="228600"/>
                    <a:pt x="274320" y="236220"/>
                  </a:cubicBezTo>
                  <a:cubicBezTo>
                    <a:pt x="266700" y="241300"/>
                    <a:pt x="260611" y="251094"/>
                    <a:pt x="251460" y="251460"/>
                  </a:cubicBezTo>
                  <a:cubicBezTo>
                    <a:pt x="195567" y="253696"/>
                    <a:pt x="139107" y="252346"/>
                    <a:pt x="83820" y="243840"/>
                  </a:cubicBezTo>
                  <a:cubicBezTo>
                    <a:pt x="71268" y="241909"/>
                    <a:pt x="61777" y="230472"/>
                    <a:pt x="53340" y="220980"/>
                  </a:cubicBezTo>
                  <a:cubicBezTo>
                    <a:pt x="41171" y="207290"/>
                    <a:pt x="33020" y="190500"/>
                    <a:pt x="22860" y="175260"/>
                  </a:cubicBezTo>
                  <a:cubicBezTo>
                    <a:pt x="3165" y="145717"/>
                    <a:pt x="10516" y="161088"/>
                    <a:pt x="0" y="129540"/>
                  </a:cubicBezTo>
                  <a:cubicBezTo>
                    <a:pt x="3397" y="109159"/>
                    <a:pt x="9915" y="67020"/>
                    <a:pt x="15240" y="45720"/>
                  </a:cubicBezTo>
                  <a:cubicBezTo>
                    <a:pt x="23663" y="12027"/>
                    <a:pt x="21590" y="7620"/>
                    <a:pt x="228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Preplay" pitchFamily="50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114800" y="3429000"/>
              <a:ext cx="281940" cy="228600"/>
            </a:xfrm>
            <a:custGeom>
              <a:avLst/>
              <a:gdLst>
                <a:gd name="connsiteX0" fmla="*/ 0 w 281940"/>
                <a:gd name="connsiteY0" fmla="*/ 0 h 228600"/>
                <a:gd name="connsiteX1" fmla="*/ 0 w 281940"/>
                <a:gd name="connsiteY1" fmla="*/ 0 h 228600"/>
                <a:gd name="connsiteX2" fmla="*/ 137160 w 281940"/>
                <a:gd name="connsiteY2" fmla="*/ 30480 h 228600"/>
                <a:gd name="connsiteX3" fmla="*/ 182880 w 281940"/>
                <a:gd name="connsiteY3" fmla="*/ 45720 h 228600"/>
                <a:gd name="connsiteX4" fmla="*/ 205740 w 281940"/>
                <a:gd name="connsiteY4" fmla="*/ 53340 h 228600"/>
                <a:gd name="connsiteX5" fmla="*/ 243840 w 281940"/>
                <a:gd name="connsiteY5" fmla="*/ 83820 h 228600"/>
                <a:gd name="connsiteX6" fmla="*/ 266700 w 281940"/>
                <a:gd name="connsiteY6" fmla="*/ 99060 h 228600"/>
                <a:gd name="connsiteX7" fmla="*/ 281940 w 281940"/>
                <a:gd name="connsiteY7" fmla="*/ 152400 h 228600"/>
                <a:gd name="connsiteX8" fmla="*/ 274320 w 281940"/>
                <a:gd name="connsiteY8" fmla="*/ 198120 h 228600"/>
                <a:gd name="connsiteX9" fmla="*/ 228600 w 281940"/>
                <a:gd name="connsiteY9" fmla="*/ 228600 h 228600"/>
                <a:gd name="connsiteX10" fmla="*/ 144780 w 281940"/>
                <a:gd name="connsiteY10" fmla="*/ 220980 h 228600"/>
                <a:gd name="connsiteX11" fmla="*/ 114300 w 281940"/>
                <a:gd name="connsiteY11" fmla="*/ 198120 h 228600"/>
                <a:gd name="connsiteX12" fmla="*/ 68580 w 281940"/>
                <a:gd name="connsiteY12" fmla="*/ 144780 h 228600"/>
                <a:gd name="connsiteX13" fmla="*/ 45720 w 281940"/>
                <a:gd name="connsiteY13" fmla="*/ 129540 h 228600"/>
                <a:gd name="connsiteX14" fmla="*/ 30480 w 281940"/>
                <a:gd name="connsiteY14" fmla="*/ 68580 h 228600"/>
                <a:gd name="connsiteX15" fmla="*/ 7620 w 281940"/>
                <a:gd name="connsiteY15" fmla="*/ 45720 h 228600"/>
                <a:gd name="connsiteX16" fmla="*/ 0 w 281940"/>
                <a:gd name="connsiteY16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1940" h="228600">
                  <a:moveTo>
                    <a:pt x="0" y="0"/>
                  </a:moveTo>
                  <a:lnTo>
                    <a:pt x="0" y="0"/>
                  </a:lnTo>
                  <a:cubicBezTo>
                    <a:pt x="45720" y="10160"/>
                    <a:pt x="91723" y="19121"/>
                    <a:pt x="137160" y="30480"/>
                  </a:cubicBezTo>
                  <a:cubicBezTo>
                    <a:pt x="152745" y="34376"/>
                    <a:pt x="167640" y="40640"/>
                    <a:pt x="182880" y="45720"/>
                  </a:cubicBezTo>
                  <a:lnTo>
                    <a:pt x="205740" y="53340"/>
                  </a:lnTo>
                  <a:cubicBezTo>
                    <a:pt x="218440" y="63500"/>
                    <a:pt x="230829" y="74062"/>
                    <a:pt x="243840" y="83820"/>
                  </a:cubicBezTo>
                  <a:cubicBezTo>
                    <a:pt x="251166" y="89315"/>
                    <a:pt x="260979" y="91909"/>
                    <a:pt x="266700" y="99060"/>
                  </a:cubicBezTo>
                  <a:cubicBezTo>
                    <a:pt x="270675" y="104029"/>
                    <a:pt x="281442" y="150409"/>
                    <a:pt x="281940" y="152400"/>
                  </a:cubicBezTo>
                  <a:cubicBezTo>
                    <a:pt x="279400" y="167640"/>
                    <a:pt x="283180" y="185463"/>
                    <a:pt x="274320" y="198120"/>
                  </a:cubicBezTo>
                  <a:cubicBezTo>
                    <a:pt x="263816" y="213125"/>
                    <a:pt x="228600" y="228600"/>
                    <a:pt x="228600" y="228600"/>
                  </a:cubicBezTo>
                  <a:cubicBezTo>
                    <a:pt x="200660" y="226060"/>
                    <a:pt x="171888" y="228209"/>
                    <a:pt x="144780" y="220980"/>
                  </a:cubicBezTo>
                  <a:cubicBezTo>
                    <a:pt x="132509" y="217708"/>
                    <a:pt x="123943" y="206385"/>
                    <a:pt x="114300" y="198120"/>
                  </a:cubicBezTo>
                  <a:cubicBezTo>
                    <a:pt x="56238" y="148352"/>
                    <a:pt x="128809" y="205009"/>
                    <a:pt x="68580" y="144780"/>
                  </a:cubicBezTo>
                  <a:cubicBezTo>
                    <a:pt x="62104" y="138304"/>
                    <a:pt x="53340" y="134620"/>
                    <a:pt x="45720" y="129540"/>
                  </a:cubicBezTo>
                  <a:cubicBezTo>
                    <a:pt x="44621" y="124044"/>
                    <a:pt x="37175" y="78622"/>
                    <a:pt x="30480" y="68580"/>
                  </a:cubicBezTo>
                  <a:cubicBezTo>
                    <a:pt x="24502" y="59614"/>
                    <a:pt x="11028" y="55943"/>
                    <a:pt x="7620" y="45720"/>
                  </a:cubicBezTo>
                  <a:cubicBezTo>
                    <a:pt x="2801" y="31262"/>
                    <a:pt x="1270" y="762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Preplay" pitchFamily="50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159874" y="5257800"/>
              <a:ext cx="274697" cy="278258"/>
            </a:xfrm>
            <a:custGeom>
              <a:avLst/>
              <a:gdLst>
                <a:gd name="connsiteX0" fmla="*/ 183526 w 274697"/>
                <a:gd name="connsiteY0" fmla="*/ 0 h 278258"/>
                <a:gd name="connsiteX1" fmla="*/ 183526 w 274697"/>
                <a:gd name="connsiteY1" fmla="*/ 0 h 278258"/>
                <a:gd name="connsiteX2" fmla="*/ 99706 w 274697"/>
                <a:gd name="connsiteY2" fmla="*/ 76200 h 278258"/>
                <a:gd name="connsiteX3" fmla="*/ 76846 w 274697"/>
                <a:gd name="connsiteY3" fmla="*/ 83820 h 278258"/>
                <a:gd name="connsiteX4" fmla="*/ 31126 w 274697"/>
                <a:gd name="connsiteY4" fmla="*/ 152400 h 278258"/>
                <a:gd name="connsiteX5" fmla="*/ 15886 w 274697"/>
                <a:gd name="connsiteY5" fmla="*/ 175260 h 278258"/>
                <a:gd name="connsiteX6" fmla="*/ 646 w 274697"/>
                <a:gd name="connsiteY6" fmla="*/ 198120 h 278258"/>
                <a:gd name="connsiteX7" fmla="*/ 8266 w 274697"/>
                <a:gd name="connsiteY7" fmla="*/ 251460 h 278258"/>
                <a:gd name="connsiteX8" fmla="*/ 183526 w 274697"/>
                <a:gd name="connsiteY8" fmla="*/ 274320 h 278258"/>
                <a:gd name="connsiteX9" fmla="*/ 267346 w 274697"/>
                <a:gd name="connsiteY9" fmla="*/ 266700 h 278258"/>
                <a:gd name="connsiteX10" fmla="*/ 259726 w 274697"/>
                <a:gd name="connsiteY10" fmla="*/ 175260 h 278258"/>
                <a:gd name="connsiteX11" fmla="*/ 236866 w 274697"/>
                <a:gd name="connsiteY11" fmla="*/ 121920 h 278258"/>
                <a:gd name="connsiteX12" fmla="*/ 214006 w 274697"/>
                <a:gd name="connsiteY12" fmla="*/ 106680 h 278258"/>
                <a:gd name="connsiteX13" fmla="*/ 191146 w 274697"/>
                <a:gd name="connsiteY13" fmla="*/ 83820 h 278258"/>
                <a:gd name="connsiteX14" fmla="*/ 168286 w 274697"/>
                <a:gd name="connsiteY14" fmla="*/ 53340 h 278258"/>
                <a:gd name="connsiteX15" fmla="*/ 153046 w 274697"/>
                <a:gd name="connsiteY15" fmla="*/ 30480 h 278258"/>
                <a:gd name="connsiteX16" fmla="*/ 130186 w 274697"/>
                <a:gd name="connsiteY16" fmla="*/ 0 h 278258"/>
                <a:gd name="connsiteX17" fmla="*/ 145426 w 274697"/>
                <a:gd name="connsiteY17" fmla="*/ 45720 h 278258"/>
                <a:gd name="connsiteX18" fmla="*/ 183526 w 274697"/>
                <a:gd name="connsiteY18" fmla="*/ 0 h 278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4697" h="278258">
                  <a:moveTo>
                    <a:pt x="183526" y="0"/>
                  </a:moveTo>
                  <a:lnTo>
                    <a:pt x="183526" y="0"/>
                  </a:lnTo>
                  <a:cubicBezTo>
                    <a:pt x="162945" y="20581"/>
                    <a:pt x="129220" y="59335"/>
                    <a:pt x="99706" y="76200"/>
                  </a:cubicBezTo>
                  <a:cubicBezTo>
                    <a:pt x="92732" y="80185"/>
                    <a:pt x="84466" y="81280"/>
                    <a:pt x="76846" y="83820"/>
                  </a:cubicBezTo>
                  <a:lnTo>
                    <a:pt x="31126" y="152400"/>
                  </a:lnTo>
                  <a:lnTo>
                    <a:pt x="15886" y="175260"/>
                  </a:lnTo>
                  <a:lnTo>
                    <a:pt x="646" y="198120"/>
                  </a:lnTo>
                  <a:cubicBezTo>
                    <a:pt x="3186" y="215900"/>
                    <a:pt x="-6102" y="240684"/>
                    <a:pt x="8266" y="251460"/>
                  </a:cubicBezTo>
                  <a:cubicBezTo>
                    <a:pt x="25094" y="264081"/>
                    <a:pt x="168349" y="273055"/>
                    <a:pt x="183526" y="274320"/>
                  </a:cubicBezTo>
                  <a:cubicBezTo>
                    <a:pt x="211466" y="271780"/>
                    <a:pt x="250240" y="288937"/>
                    <a:pt x="267346" y="266700"/>
                  </a:cubicBezTo>
                  <a:cubicBezTo>
                    <a:pt x="285994" y="242457"/>
                    <a:pt x="263768" y="205577"/>
                    <a:pt x="259726" y="175260"/>
                  </a:cubicBezTo>
                  <a:cubicBezTo>
                    <a:pt x="258214" y="163916"/>
                    <a:pt x="241981" y="128058"/>
                    <a:pt x="236866" y="121920"/>
                  </a:cubicBezTo>
                  <a:cubicBezTo>
                    <a:pt x="231003" y="114885"/>
                    <a:pt x="221041" y="112543"/>
                    <a:pt x="214006" y="106680"/>
                  </a:cubicBezTo>
                  <a:cubicBezTo>
                    <a:pt x="205727" y="99781"/>
                    <a:pt x="198159" y="92002"/>
                    <a:pt x="191146" y="83820"/>
                  </a:cubicBezTo>
                  <a:cubicBezTo>
                    <a:pt x="182881" y="74177"/>
                    <a:pt x="175668" y="63674"/>
                    <a:pt x="168286" y="53340"/>
                  </a:cubicBezTo>
                  <a:cubicBezTo>
                    <a:pt x="162963" y="45888"/>
                    <a:pt x="158909" y="37515"/>
                    <a:pt x="153046" y="30480"/>
                  </a:cubicBezTo>
                  <a:cubicBezTo>
                    <a:pt x="128390" y="893"/>
                    <a:pt x="130186" y="19559"/>
                    <a:pt x="130186" y="0"/>
                  </a:cubicBezTo>
                  <a:lnTo>
                    <a:pt x="145426" y="45720"/>
                  </a:lnTo>
                  <a:lnTo>
                    <a:pt x="1835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Preplay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1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Young Careers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Pilot programme funded by Skills Funding Agency</a:t>
            </a:r>
          </a:p>
          <a:p>
            <a:r>
              <a:rPr lang="en-GB" dirty="0" smtClean="0"/>
              <a:t>Geographic </a:t>
            </a:r>
            <a:r>
              <a:rPr lang="en-GB" dirty="0"/>
              <a:t>cluster (Barnet &amp; Enfield) and an employer sector-based cluster (ICT Excellence) – 6 schools in </a:t>
            </a:r>
            <a:r>
              <a:rPr lang="en-GB" dirty="0" smtClean="0"/>
              <a:t>each</a:t>
            </a:r>
          </a:p>
          <a:p>
            <a:r>
              <a:rPr lang="en-GB" dirty="0" smtClean="0"/>
              <a:t>Complement existing support from National </a:t>
            </a:r>
            <a:r>
              <a:rPr lang="en-GB" dirty="0"/>
              <a:t>Careers Service </a:t>
            </a:r>
            <a:r>
              <a:rPr lang="en-GB" dirty="0" smtClean="0"/>
              <a:t>&amp; Careers </a:t>
            </a:r>
            <a:r>
              <a:rPr lang="en-GB" dirty="0"/>
              <a:t>and Enterprise </a:t>
            </a:r>
            <a:r>
              <a:rPr lang="en-GB" dirty="0" smtClean="0"/>
              <a:t>Company</a:t>
            </a:r>
          </a:p>
          <a:p>
            <a:r>
              <a:rPr lang="en-GB" dirty="0" smtClean="0"/>
              <a:t>Aim to have lasting impact beyond pilot period</a:t>
            </a:r>
          </a:p>
        </p:txBody>
      </p:sp>
    </p:spTree>
    <p:extLst>
      <p:ext uri="{BB962C8B-B14F-4D97-AF65-F5344CB8AC3E}">
        <p14:creationId xmlns:p14="http://schemas.microsoft.com/office/powerpoint/2010/main" val="8613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trying to achieve?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methods to support schools to deliver better careers advice</a:t>
            </a:r>
          </a:p>
          <a:p>
            <a:r>
              <a:rPr lang="en-GB" dirty="0" smtClean="0"/>
              <a:t>Increase </a:t>
            </a:r>
            <a:r>
              <a:rPr lang="en-GB" dirty="0"/>
              <a:t>number of employer/pupil </a:t>
            </a:r>
            <a:r>
              <a:rPr lang="en-GB" dirty="0" smtClean="0"/>
              <a:t>interactions</a:t>
            </a:r>
            <a:endParaRPr lang="en-GB" dirty="0"/>
          </a:p>
          <a:p>
            <a:r>
              <a:rPr lang="en-GB" dirty="0" smtClean="0"/>
              <a:t>Inspire </a:t>
            </a:r>
            <a:r>
              <a:rPr lang="en-GB" dirty="0"/>
              <a:t>young people to consider new </a:t>
            </a:r>
            <a:r>
              <a:rPr lang="en-GB" dirty="0" smtClean="0"/>
              <a:t>careers</a:t>
            </a:r>
          </a:p>
          <a:p>
            <a:r>
              <a:rPr lang="en-GB" dirty="0" smtClean="0"/>
              <a:t>Build confidence of engaging with business</a:t>
            </a:r>
          </a:p>
          <a:p>
            <a:r>
              <a:rPr lang="en-GB" dirty="0" smtClean="0"/>
              <a:t>Ensure </a:t>
            </a:r>
            <a:r>
              <a:rPr lang="en-GB" dirty="0"/>
              <a:t>that teachers provide informed guidance</a:t>
            </a:r>
          </a:p>
          <a:p>
            <a:r>
              <a:rPr lang="en-GB" dirty="0" smtClean="0"/>
              <a:t>Focus advice on emerging IT sector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4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Employer ‘Young Career Champions’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 a brand employers enthusiastic to engage with</a:t>
            </a:r>
          </a:p>
          <a:p>
            <a:r>
              <a:rPr lang="en-GB" dirty="0" smtClean="0"/>
              <a:t>Flexible programme tailored to individual businesses</a:t>
            </a:r>
          </a:p>
          <a:p>
            <a:r>
              <a:rPr lang="en-GB" dirty="0" smtClean="0"/>
              <a:t>As little as an hour every few months</a:t>
            </a:r>
          </a:p>
          <a:p>
            <a:r>
              <a:rPr lang="en-GB" dirty="0" smtClean="0"/>
              <a:t>Careers </a:t>
            </a:r>
            <a:r>
              <a:rPr lang="en-GB" dirty="0"/>
              <a:t>Fairs, Employer </a:t>
            </a:r>
            <a:r>
              <a:rPr lang="en-GB" dirty="0" smtClean="0"/>
              <a:t>talks</a:t>
            </a:r>
            <a:r>
              <a:rPr lang="en-GB" dirty="0"/>
              <a:t>, Employer Workshops, Open Days </a:t>
            </a:r>
            <a:r>
              <a:rPr lang="en-GB" dirty="0" smtClean="0"/>
              <a:t>&amp; </a:t>
            </a:r>
            <a:r>
              <a:rPr lang="en-GB" dirty="0"/>
              <a:t>Employer visits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2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modern careers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205288"/>
          </a:xfrm>
        </p:spPr>
        <p:txBody>
          <a:bodyPr/>
          <a:lstStyle/>
          <a:p>
            <a:r>
              <a:rPr lang="en-GB" dirty="0" smtClean="0"/>
              <a:t>Supported by Engagement Manager and Careers Officers</a:t>
            </a:r>
          </a:p>
          <a:p>
            <a:r>
              <a:rPr lang="en-GB" dirty="0" smtClean="0"/>
              <a:t>Multi-model with online resource accessible 24/7</a:t>
            </a:r>
          </a:p>
          <a:p>
            <a:r>
              <a:rPr lang="en-GB" dirty="0" smtClean="0"/>
              <a:t>Pilot includes running research projects to test new methods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173" y="1772816"/>
            <a:ext cx="2735808" cy="292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583668" y="2852936"/>
            <a:ext cx="5976664" cy="2663487"/>
          </a:xfrm>
          <a:prstGeom prst="roundRect">
            <a:avLst/>
          </a:prstGeom>
          <a:solidFill>
            <a:srgbClr val="202E78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Preplay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involved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Join our exciting pilot project and help</a:t>
            </a:r>
          </a:p>
          <a:p>
            <a:pPr marL="0" indent="0" algn="ctr">
              <a:buNone/>
            </a:pPr>
            <a:r>
              <a:rPr lang="en-GB" dirty="0" smtClean="0"/>
              <a:t>shape future careers advice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3040270"/>
            <a:ext cx="5760640" cy="233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Andrew Mackenzie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Policy &amp; Research Manager</a:t>
            </a:r>
          </a:p>
          <a:p>
            <a:pPr algn="ctr"/>
            <a:endParaRPr lang="en-GB" sz="1200" dirty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e: </a:t>
            </a:r>
            <a:r>
              <a:rPr lang="en-GB" sz="2800" dirty="0" smtClean="0">
                <a:solidFill>
                  <a:srgbClr val="00A8E6"/>
                </a:solidFill>
              </a:rPr>
              <a:t>andrew.mackenzie@reed.co.uk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t: </a:t>
            </a:r>
            <a:r>
              <a:rPr lang="en-GB" sz="2800" dirty="0" smtClean="0">
                <a:solidFill>
                  <a:srgbClr val="00A8E6"/>
                </a:solidFill>
              </a:rPr>
              <a:t>0207 708 6063</a:t>
            </a:r>
            <a:endParaRPr lang="en-GB" sz="2800" dirty="0">
              <a:solidFill>
                <a:srgbClr val="00A8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About Reed in Partnership</a:t>
            </a:r>
          </a:p>
          <a:p>
            <a:r>
              <a:rPr lang="en-GB" dirty="0" smtClean="0"/>
              <a:t>Youth employment research</a:t>
            </a:r>
          </a:p>
          <a:p>
            <a:r>
              <a:rPr lang="en-GB" dirty="0" smtClean="0"/>
              <a:t>Importance of engaging employers</a:t>
            </a:r>
          </a:p>
          <a:p>
            <a:r>
              <a:rPr lang="en-GB" dirty="0" smtClean="0"/>
              <a:t>Young Careers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Reed in Partnership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National provider of public services, drawing on over 50 years of the Reed family of businesses’ recruitment experience.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635173" y="3429000"/>
            <a:ext cx="7753251" cy="1563328"/>
            <a:chOff x="491156" y="4175521"/>
            <a:chExt cx="7753251" cy="1563328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491156" y="4175521"/>
              <a:ext cx="7753251" cy="1563328"/>
            </a:xfrm>
            <a:prstGeom prst="roundRect">
              <a:avLst>
                <a:gd name="adj" fmla="val 16667"/>
              </a:avLst>
            </a:prstGeom>
            <a:solidFill>
              <a:srgbClr val="202E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000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637610" y="4269213"/>
              <a:ext cx="7462782" cy="13714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202E7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026" y="4611901"/>
              <a:ext cx="1459227" cy="70133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5007" y="4595437"/>
              <a:ext cx="1665881" cy="5583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562" y="4595437"/>
              <a:ext cx="1163516" cy="80313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9" b="12012"/>
            <a:stretch/>
          </p:blipFill>
          <p:spPr>
            <a:xfrm>
              <a:off x="906866" y="4370039"/>
              <a:ext cx="1524000" cy="1152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0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t="571" r="2222"/>
          <a:stretch/>
        </p:blipFill>
        <p:spPr>
          <a:xfrm>
            <a:off x="4501492" y="-5019590"/>
            <a:ext cx="2883852" cy="4112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42">
            <a:off x="2288134" y="150168"/>
            <a:ext cx="2878193" cy="1918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0264" y="12271135"/>
            <a:ext cx="9144000" cy="6096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 t="3614" r="11807" b="19614"/>
          <a:stretch/>
        </p:blipFill>
        <p:spPr>
          <a:xfrm rot="230713">
            <a:off x="5126911" y="49983"/>
            <a:ext cx="4100671" cy="3028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t="20807" r="2685"/>
          <a:stretch/>
        </p:blipFill>
        <p:spPr>
          <a:xfrm>
            <a:off x="1047140" y="-10852282"/>
            <a:ext cx="4032448" cy="2831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-11157966"/>
            <a:ext cx="9144000" cy="609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0">
            <a:off x="177052" y="2274234"/>
            <a:ext cx="4239409" cy="2826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6" t="11570" r="16542" b="10469"/>
          <a:stretch/>
        </p:blipFill>
        <p:spPr>
          <a:xfrm rot="21409647">
            <a:off x="190677" y="172655"/>
            <a:ext cx="2176506" cy="2131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166">
            <a:off x="150199" y="4680957"/>
            <a:ext cx="3160268" cy="2106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r="11413" b="7476"/>
          <a:stretch/>
        </p:blipFill>
        <p:spPr>
          <a:xfrm rot="219890">
            <a:off x="9221173" y="7617428"/>
            <a:ext cx="2946833" cy="2508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086">
            <a:off x="2833120" y="4794671"/>
            <a:ext cx="2920382" cy="1946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49" y="2777637"/>
            <a:ext cx="324036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547">
            <a:off x="5776537" y="4740761"/>
            <a:ext cx="3466950" cy="231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t="1" r="35358" b="-411"/>
          <a:stretch/>
        </p:blipFill>
        <p:spPr>
          <a:xfrm rot="307375">
            <a:off x="11032456" y="1370903"/>
            <a:ext cx="1795079" cy="219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r="24049"/>
          <a:stretch/>
        </p:blipFill>
        <p:spPr>
          <a:xfrm>
            <a:off x="7020272" y="2712741"/>
            <a:ext cx="2110415" cy="2411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84984" y="-1538322"/>
            <a:ext cx="5242016" cy="1143000"/>
          </a:xfrm>
          <a:solidFill>
            <a:srgbClr val="202E78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Our youth programmes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1730333" y="1842437"/>
            <a:ext cx="2900734" cy="1648129"/>
          </a:xfrm>
          <a:prstGeom prst="roundRect">
            <a:avLst/>
          </a:prstGeom>
          <a:solidFill>
            <a:srgbClr val="202E78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Preplay" pitchFamily="50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4732129" y="3707108"/>
            <a:ext cx="2900734" cy="1648129"/>
          </a:xfrm>
          <a:prstGeom prst="roundRect">
            <a:avLst/>
          </a:prstGeom>
          <a:solidFill>
            <a:srgbClr val="202E78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Preplay" pitchFamily="50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140742" y="3879050"/>
            <a:ext cx="2083509" cy="1310472"/>
          </a:xfrm>
          <a:prstGeom prst="rect">
            <a:avLst/>
          </a:prstGeom>
          <a:solidFill>
            <a:srgbClr val="202E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02E78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02E78"/>
                </a:solidFill>
                <a:latin typeface="BPreplay" pitchFamily="50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02E78"/>
                </a:solidFill>
                <a:latin typeface="BPreplay" pitchFamily="50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02E78"/>
                </a:solidFill>
                <a:latin typeface="BPreplay" pitchFamily="50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02E78"/>
                </a:solidFill>
                <a:latin typeface="BPreplay" pitchFamily="50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02E78"/>
                </a:solidFill>
                <a:latin typeface="BPreplay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02E78"/>
                </a:solidFill>
                <a:latin typeface="BPreplay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02E78"/>
                </a:solidFill>
                <a:latin typeface="BPreplay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02E78"/>
                </a:solidFill>
                <a:latin typeface="BPreplay" pitchFamily="50" charset="0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Young Careers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18" y="1899997"/>
            <a:ext cx="1528928" cy="1530059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 bwMode="auto">
          <a:xfrm>
            <a:off x="1733484" y="3707109"/>
            <a:ext cx="2900734" cy="1648129"/>
          </a:xfrm>
          <a:prstGeom prst="roundRect">
            <a:avLst/>
          </a:prstGeom>
          <a:solidFill>
            <a:srgbClr val="202E78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Preplay" pitchFamily="50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02" y="3889698"/>
            <a:ext cx="2592159" cy="128295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 bwMode="auto">
          <a:xfrm>
            <a:off x="4732130" y="1840961"/>
            <a:ext cx="2900734" cy="1648129"/>
          </a:xfrm>
          <a:prstGeom prst="roundRect">
            <a:avLst/>
          </a:prstGeom>
          <a:solidFill>
            <a:srgbClr val="202E78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Preplay" pitchFamily="50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67" y="2210845"/>
            <a:ext cx="2503390" cy="90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12258"/>
          <a:stretch/>
        </p:blipFill>
        <p:spPr>
          <a:xfrm>
            <a:off x="3932858" y="-2354638"/>
            <a:ext cx="3529806" cy="1990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Young </a:t>
            </a:r>
            <a:r>
              <a:rPr lang="en-GB" dirty="0"/>
              <a:t>People and </a:t>
            </a:r>
            <a:r>
              <a:rPr lang="en-GB" dirty="0" smtClean="0"/>
              <a:t>Employment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-3656027"/>
            <a:ext cx="2466090" cy="3412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8696"/>
          <a:stretch/>
        </p:blipFill>
        <p:spPr>
          <a:xfrm>
            <a:off x="-2628800" y="153449"/>
            <a:ext cx="2411760" cy="1994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767" t="6868" r="15386"/>
          <a:stretch/>
        </p:blipFill>
        <p:spPr>
          <a:xfrm>
            <a:off x="-4118022" y="-2590456"/>
            <a:ext cx="3772378" cy="2246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r="15613"/>
          <a:stretch/>
        </p:blipFill>
        <p:spPr>
          <a:xfrm>
            <a:off x="-4877305" y="3933056"/>
            <a:ext cx="4497009" cy="2664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3717032"/>
            <a:ext cx="5915000" cy="2253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663" y="1268760"/>
            <a:ext cx="601848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sources do </a:t>
            </a:r>
            <a:br>
              <a:rPr lang="en-GB" dirty="0" smtClean="0"/>
            </a:br>
            <a:r>
              <a:rPr lang="en-GB" dirty="0" smtClean="0"/>
              <a:t>young people find useful?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696"/>
          <a:stretch/>
        </p:blipFill>
        <p:spPr>
          <a:xfrm>
            <a:off x="1115616" y="2132856"/>
            <a:ext cx="665912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Careers advice</a:t>
            </a:r>
            <a:endParaRPr lang="en-US" alt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64218873"/>
              </p:ext>
            </p:extLst>
          </p:nvPr>
        </p:nvGraphicFramePr>
        <p:xfrm>
          <a:off x="-255021" y="1417638"/>
          <a:ext cx="3530877" cy="445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025040578"/>
              </p:ext>
            </p:extLst>
          </p:nvPr>
        </p:nvGraphicFramePr>
        <p:xfrm>
          <a:off x="3069325" y="1417638"/>
          <a:ext cx="6096000" cy="445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051" b="-1491"/>
          <a:stretch/>
        </p:blipFill>
        <p:spPr>
          <a:xfrm>
            <a:off x="1222964" y="1268760"/>
            <a:ext cx="6143242" cy="4896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Views of young 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3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Preferred destinations for young people</a:t>
            </a:r>
            <a:endParaRPr lang="en-GB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19207325"/>
              </p:ext>
            </p:extLst>
          </p:nvPr>
        </p:nvGraphicFramePr>
        <p:xfrm>
          <a:off x="323528" y="1422326"/>
          <a:ext cx="4464496" cy="459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283487995"/>
              </p:ext>
            </p:extLst>
          </p:nvPr>
        </p:nvGraphicFramePr>
        <p:xfrm>
          <a:off x="4292600" y="1417638"/>
          <a:ext cx="4464496" cy="459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23728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YouGov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6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">
      <a:majorFont>
        <a:latin typeface="BPreplay"/>
        <a:ea typeface=""/>
        <a:cs typeface=""/>
      </a:majorFont>
      <a:minorFont>
        <a:latin typeface="BPre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Preplay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Preplay" pitchFamily="50" charset="0"/>
          </a:defRPr>
        </a:defPPr>
      </a:lstStyle>
    </a:lnDef>
  </a:objectDefaults>
  <a:extraClrSchemeLst>
    <a:extraClrScheme>
      <a:clrScheme name="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C0CA3C6-AECD-4A09-8E2F-04D3177CBE5D}" vid="{174DF33F-7D24-4AC6-B98E-0831328F1C80}"/>
    </a:ext>
  </a:extLst>
</a:theme>
</file>

<file path=ppt/theme/theme2.xml><?xml version="1.0" encoding="utf-8"?>
<a:theme xmlns:a="http://schemas.openxmlformats.org/drawingml/2006/main" name="1_PowerPoint">
  <a:themeElements>
    <a:clrScheme name="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">
      <a:majorFont>
        <a:latin typeface="BPreplay"/>
        <a:ea typeface=""/>
        <a:cs typeface=""/>
      </a:majorFont>
      <a:minorFont>
        <a:latin typeface="BPre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Preplay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Preplay" pitchFamily="50" charset="0"/>
          </a:defRPr>
        </a:defPPr>
      </a:lstStyle>
    </a:lnDef>
  </a:objectDefaults>
  <a:extraClrSchemeLst>
    <a:extraClrScheme>
      <a:clrScheme name="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C0CA3C6-AECD-4A09-8E2F-04D3177CBE5D}" vid="{174DF33F-7D24-4AC6-B98E-0831328F1C8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330</Words>
  <Application>Microsoft Office PowerPoint</Application>
  <PresentationFormat>On-screen Show (4:3)</PresentationFormat>
  <Paragraphs>61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BPreplay</vt:lpstr>
      <vt:lpstr>Calibri</vt:lpstr>
      <vt:lpstr>PowerPoint</vt:lpstr>
      <vt:lpstr>1_PowerPoint</vt:lpstr>
      <vt:lpstr>Young Careers</vt:lpstr>
      <vt:lpstr>Today</vt:lpstr>
      <vt:lpstr>Reed in Partnership</vt:lpstr>
      <vt:lpstr>Our youth programmes</vt:lpstr>
      <vt:lpstr>Young People and Employment</vt:lpstr>
      <vt:lpstr>What sources do  young people find useful?</vt:lpstr>
      <vt:lpstr>Careers advice</vt:lpstr>
      <vt:lpstr>Views of young people</vt:lpstr>
      <vt:lpstr>Preferred destinations for young people</vt:lpstr>
      <vt:lpstr>Improving careers advice</vt:lpstr>
      <vt:lpstr>Employer engagement</vt:lpstr>
      <vt:lpstr>Young Careers programme</vt:lpstr>
      <vt:lpstr>What are we trying to achieve?</vt:lpstr>
      <vt:lpstr>Employer ‘Young Career Champions’</vt:lpstr>
      <vt:lpstr>A modern careers solution</vt:lpstr>
      <vt:lpstr>Get involved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Careers</dc:title>
  <dc:creator>Andrew Mackenzie</dc:creator>
  <cp:lastModifiedBy>Rachael Mckeown</cp:lastModifiedBy>
  <cp:revision>30</cp:revision>
  <dcterms:created xsi:type="dcterms:W3CDTF">2016-07-19T18:29:58Z</dcterms:created>
  <dcterms:modified xsi:type="dcterms:W3CDTF">2016-07-25T14:07:56Z</dcterms:modified>
</cp:coreProperties>
</file>