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82" r:id="rId3"/>
    <p:sldId id="281" r:id="rId4"/>
    <p:sldId id="283" r:id="rId5"/>
    <p:sldId id="284" r:id="rId6"/>
    <p:sldId id="285" r:id="rId7"/>
    <p:sldId id="286" r:id="rId8"/>
    <p:sldId id="287" r:id="rId9"/>
    <p:sldId id="289" r:id="rId10"/>
    <p:sldId id="290" r:id="rId11"/>
    <p:sldId id="291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5E2"/>
    <a:srgbClr val="229FE7"/>
    <a:srgbClr val="2277B6"/>
    <a:srgbClr val="45B9E8"/>
    <a:srgbClr val="29B1E7"/>
    <a:srgbClr val="61C7E7"/>
    <a:srgbClr val="23A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6"/>
  </p:normalViewPr>
  <p:slideViewPr>
    <p:cSldViewPr snapToGrid="0" snapToObjects="1">
      <p:cViewPr varScale="1">
        <p:scale>
          <a:sx n="74" d="100"/>
          <a:sy n="74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FAF54-564C-B540-B839-D9BB84FDD403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0E822-3BFC-8646-AB72-EA76C5FA8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5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4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3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2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9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0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77B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468F-888B-1341-B20B-0B8C8362892F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F0A85-9405-1D4D-A79B-852EF2774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3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248" y="2518444"/>
            <a:ext cx="9714963" cy="3503053"/>
          </a:xfrm>
        </p:spPr>
        <p:txBody>
          <a:bodyPr>
            <a:noAutofit/>
          </a:bodyPr>
          <a:lstStyle/>
          <a:p>
            <a:pPr algn="l"/>
            <a:r>
              <a:rPr lang="en-GB" sz="5400" dirty="0" smtClean="0">
                <a:latin typeface="+mn-lt"/>
              </a:rPr>
              <a:t/>
            </a:r>
            <a:br>
              <a:rPr lang="en-GB" sz="5400" dirty="0" smtClean="0">
                <a:latin typeface="+mn-lt"/>
              </a:rPr>
            </a:br>
            <a:r>
              <a:rPr lang="en-GB" sz="5400" dirty="0">
                <a:latin typeface="+mn-lt"/>
              </a:rPr>
              <a:t/>
            </a:r>
            <a:br>
              <a:rPr lang="en-GB" sz="5400" dirty="0">
                <a:latin typeface="+mn-lt"/>
              </a:rPr>
            </a:br>
            <a:r>
              <a:rPr lang="en-GB" dirty="0" smtClean="0">
                <a:latin typeface="Garamond" charset="0"/>
                <a:ea typeface="Garamond" charset="0"/>
                <a:cs typeface="Garamond" charset="0"/>
              </a:rPr>
              <a:t>Future </a:t>
            </a:r>
            <a:r>
              <a:rPr lang="en-GB" dirty="0">
                <a:latin typeface="Garamond" charset="0"/>
                <a:ea typeface="Garamond" charset="0"/>
                <a:cs typeface="Garamond" charset="0"/>
              </a:rPr>
              <a:t>Apprenticeships: 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en-US" dirty="0">
                <a:latin typeface="Garamond" charset="0"/>
                <a:ea typeface="Garamond" charset="0"/>
                <a:cs typeface="Garamond" charset="0"/>
              </a:rPr>
            </a:br>
            <a:r>
              <a:rPr lang="en-GB" dirty="0"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en-GB" i="1" dirty="0">
                <a:latin typeface="Garamond" charset="0"/>
                <a:ea typeface="Garamond" charset="0"/>
                <a:cs typeface="Garamond" charset="0"/>
              </a:rPr>
              <a:t>mediators’</a:t>
            </a:r>
            <a:r>
              <a:rPr lang="en-GB" dirty="0">
                <a:latin typeface="Garamond" charset="0"/>
                <a:ea typeface="Garamond" charset="0"/>
                <a:cs typeface="Garamond" charset="0"/>
              </a:rPr>
              <a:t> perspectives on the new model</a:t>
            </a:r>
            <a:r>
              <a:rPr lang="en-US" dirty="0"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en-US" dirty="0">
                <a:latin typeface="Garamond" charset="0"/>
                <a:ea typeface="Garamond" charset="0"/>
                <a:cs typeface="Garamond" charset="0"/>
              </a:rPr>
            </a:br>
            <a:r>
              <a:rPr lang="en-US" altLang="en-US" sz="5400" dirty="0" smtClean="0">
                <a:latin typeface="+mn-lt"/>
                <a:ea typeface="Garamond" charset="0"/>
                <a:cs typeface="Garamond" charset="0"/>
              </a:rPr>
              <a:t/>
            </a:r>
            <a:br>
              <a:rPr lang="en-US" altLang="en-US" sz="5400" dirty="0" smtClean="0">
                <a:latin typeface="+mn-lt"/>
                <a:ea typeface="Garamond" charset="0"/>
                <a:cs typeface="Garamond" charset="0"/>
              </a:rPr>
            </a:br>
            <a:r>
              <a:rPr lang="en-US" altLang="en-US" sz="3600" dirty="0"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en-US" altLang="en-US" sz="3600" dirty="0">
                <a:latin typeface="Garamond" charset="0"/>
                <a:ea typeface="Garamond" charset="0"/>
                <a:cs typeface="Garamond" charset="0"/>
              </a:rPr>
            </a:br>
            <a:endParaRPr lang="en-US" altLang="en-US" sz="3600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248" y="5105528"/>
            <a:ext cx="9144000" cy="165576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Ann Hodgson, David Smith and Ken Spours</a:t>
            </a:r>
          </a:p>
          <a:p>
            <a:pPr algn="l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Centre for Post-14 Education and Work</a:t>
            </a:r>
          </a:p>
          <a:p>
            <a:pPr algn="l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UCL Institute of Education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248" y="989933"/>
            <a:ext cx="1009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9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4077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101" y="1545074"/>
            <a:ext cx="1074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3500" y="305121"/>
            <a:ext cx="808363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Key findings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6</a:t>
            </a:r>
            <a:endParaRPr lang="en-US" sz="2800" dirty="0">
              <a:solidFill>
                <a:schemeClr val="accent3">
                  <a:lumMod val="50000"/>
                </a:schemeClr>
              </a:solidFill>
              <a:ea typeface="Garamond" charset="0"/>
              <a:cs typeface="Garamond" charset="0"/>
            </a:endParaRPr>
          </a:p>
          <a:p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Providers, economic viability, capacity and expertise </a:t>
            </a:r>
            <a:endParaRPr lang="en-US" sz="4800" dirty="0">
              <a:solidFill>
                <a:schemeClr val="accent3">
                  <a:lumMod val="50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0041" y="2394814"/>
            <a:ext cx="1118983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Issue of viability of ‘apprenticeship market’ as it is understood.  ITPs unsure as to how market would work</a:t>
            </a:r>
          </a:p>
          <a:p>
            <a:endParaRPr lang="en-US" sz="28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How will SMEs be funded for apprenticeships and how will they handle cash flows?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800" dirty="0" smtClean="0"/>
              <a:t>Different skill sets required with new system – more financial and costings based</a:t>
            </a:r>
          </a:p>
          <a:p>
            <a:endParaRPr lang="en-US" sz="2800" dirty="0"/>
          </a:p>
          <a:p>
            <a:r>
              <a:rPr lang="en-US" sz="2800" dirty="0" smtClean="0"/>
              <a:t>Problem with number of ‘unknowns’ and possible planning blight.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376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4077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101" y="1545074"/>
            <a:ext cx="1074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6501" y="1066154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Key findings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7</a:t>
            </a:r>
            <a:endParaRPr lang="en-US" sz="2800" b="1" dirty="0">
              <a:solidFill>
                <a:schemeClr val="accent3">
                  <a:lumMod val="50000"/>
                </a:schemeClr>
              </a:solidFill>
              <a:ea typeface="Garamond" charset="0"/>
              <a:cs typeface="Garamond" charset="0"/>
            </a:endParaRPr>
          </a:p>
          <a:p>
            <a:pPr algn="l"/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Participant reflections on the previous Framework model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" y="2203522"/>
            <a:ext cx="11074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Participants questioned sharp break with previous Framework Model</a:t>
            </a:r>
          </a:p>
          <a:p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Acknowledged its problems - </a:t>
            </a:r>
            <a:r>
              <a:rPr lang="en-US" sz="2400" dirty="0"/>
              <a:t>cumbersome, </a:t>
            </a:r>
            <a:r>
              <a:rPr lang="en-US" sz="2400" dirty="0" smtClean="0"/>
              <a:t>inflexible, open to gaming and abuse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/>
              <a:t>But Framework model had strengths – some high quality products, high learner satisfaction rates, improving performance with transferability for young people</a:t>
            </a:r>
          </a:p>
          <a:p>
            <a:endParaRPr lang="en-US" sz="2400" dirty="0"/>
          </a:p>
          <a:p>
            <a:r>
              <a:rPr lang="en-US" sz="2400" dirty="0" smtClean="0"/>
              <a:t>Many participants questioned whether such a sharp break with the previous model was necessary and suggested a more evolutionary process would have been more productive (which was arguably suggested </a:t>
            </a:r>
            <a:r>
              <a:rPr lang="en-US" sz="2400" smtClean="0"/>
              <a:t>by Richard </a:t>
            </a:r>
            <a:r>
              <a:rPr lang="en-US" sz="2400" dirty="0" smtClean="0"/>
              <a:t>Report)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245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9202" y="163918"/>
            <a:ext cx="9098177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Participant views on ways forward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7001" y="1605436"/>
            <a:ext cx="1074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721" y="1274617"/>
            <a:ext cx="11816157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214100" algn="l"/>
                <a:tab pos="11480800" algn="l"/>
              </a:tabLst>
            </a:pPr>
            <a:r>
              <a:rPr lang="en-GB" sz="2000" dirty="0" smtClean="0"/>
              <a:t>Strongly held view that new model was being austerity and politically driven  - need for more pragmatic and civil society based/collaborative model with a central role for ‘mediators’</a:t>
            </a:r>
          </a:p>
          <a:p>
            <a:endParaRPr lang="en-GB" sz="2000" b="1" dirty="0"/>
          </a:p>
          <a:p>
            <a:pPr marL="457200" indent="-457200">
              <a:buFont typeface="+mj-lt"/>
              <a:buAutoNum type="arabicPeriod"/>
            </a:pPr>
            <a:r>
              <a:rPr lang="en-GB" sz="2000" b="1" dirty="0" smtClean="0"/>
              <a:t>Partnership </a:t>
            </a:r>
            <a:r>
              <a:rPr lang="en-GB" sz="2000" b="1" dirty="0"/>
              <a:t>working and sharing arrangements</a:t>
            </a:r>
            <a:r>
              <a:rPr lang="en-US" sz="2000" dirty="0"/>
              <a:t> </a:t>
            </a:r>
            <a:r>
              <a:rPr lang="en-US" sz="2000" dirty="0" smtClean="0"/>
              <a:t>– need for strong local and regional collaboration between ‘mediators’ and employers including strengthening of employer networks – ‘ecosystems’ approach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Levy, funding</a:t>
            </a:r>
            <a:r>
              <a:rPr lang="en-US" sz="2000" dirty="0" smtClean="0"/>
              <a:t> </a:t>
            </a:r>
            <a:r>
              <a:rPr lang="en-US" sz="2000" b="1" dirty="0" smtClean="0"/>
              <a:t>and involving all employers </a:t>
            </a:r>
            <a:r>
              <a:rPr lang="en-US" sz="2000" dirty="0" smtClean="0"/>
              <a:t>– need clarity on how large companies will respond and to find ways of financing the participation of Micros/SMEs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Progression pathways for young people </a:t>
            </a:r>
            <a:r>
              <a:rPr lang="en-US" sz="2000" dirty="0" smtClean="0"/>
              <a:t>– importance of creating progression ladder for young people to attain and climb so as to not cut off Levels 1 and 2 from Levels 3 and above.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Need to blend features of different models </a:t>
            </a:r>
            <a:r>
              <a:rPr lang="en-US" sz="2000" dirty="0" smtClean="0"/>
              <a:t>– new standards-based apprenticeships model, Richards Review recommendations and framework </a:t>
            </a:r>
            <a:r>
              <a:rPr lang="en-US" sz="2000" dirty="0"/>
              <a:t>m</a:t>
            </a:r>
            <a:r>
              <a:rPr lang="en-US" sz="2000" dirty="0" smtClean="0"/>
              <a:t>odel together with a broader regulatory framework aimed at quality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A slower and more reflective </a:t>
            </a:r>
            <a:r>
              <a:rPr lang="en-US" sz="2000" b="1" dirty="0"/>
              <a:t>policy </a:t>
            </a:r>
            <a:r>
              <a:rPr lang="en-US" sz="2000" b="1" dirty="0" smtClean="0"/>
              <a:t>process - </a:t>
            </a:r>
            <a:r>
              <a:rPr lang="en-US" sz="2000" dirty="0" smtClean="0"/>
              <a:t>focused less on politics and more on conditions for successful implementation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7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93501" y="499210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7301" y="1289776"/>
            <a:ext cx="10747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ea typeface="Helvetica" charset="0"/>
                <a:cs typeface="Helvetica" charset="0"/>
              </a:rPr>
              <a:t>The research captures early perceptions of ’mediators’ working with employers – </a:t>
            </a:r>
            <a:r>
              <a:rPr lang="en-GB" sz="2800" dirty="0" smtClean="0"/>
              <a:t>employer representatives, </a:t>
            </a:r>
            <a:r>
              <a:rPr lang="en-GB" sz="2800" dirty="0"/>
              <a:t>independent training providers (ITPs), colleges and other mediating organisations such as Local Enterprise Partnerships (LEPs) and local </a:t>
            </a:r>
            <a:r>
              <a:rPr lang="en-GB" sz="2800" dirty="0" smtClean="0"/>
              <a:t>authorities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 smtClean="0"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ea typeface="Helvetica" charset="0"/>
                <a:cs typeface="Helvetica" charset="0"/>
              </a:rPr>
              <a:t>27 focus group meetings </a:t>
            </a:r>
            <a:r>
              <a:rPr lang="en-US" sz="2800" dirty="0" err="1" smtClean="0">
                <a:ea typeface="Helvetica" charset="0"/>
                <a:cs typeface="Helvetica" charset="0"/>
              </a:rPr>
              <a:t>organised</a:t>
            </a:r>
            <a:r>
              <a:rPr lang="en-US" sz="2800" dirty="0" smtClean="0">
                <a:ea typeface="Helvetica" charset="0"/>
                <a:cs typeface="Helvetica" charset="0"/>
              </a:rPr>
              <a:t> through nine regional hubs in Spring 2016 representing about 100 participant voices</a:t>
            </a:r>
          </a:p>
          <a:p>
            <a:pPr marL="457200" indent="-457200">
              <a:buFont typeface="Arial" charset="0"/>
              <a:buChar char="•"/>
            </a:pPr>
            <a:endParaRPr lang="en-US" sz="2800" dirty="0" smtClean="0"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ea typeface="Helvetica" charset="0"/>
                <a:cs typeface="Helvetica" charset="0"/>
              </a:rPr>
              <a:t>Limitations – largely SMEs (rather than large employers) and particular point in development of the new apprenticeship model</a:t>
            </a:r>
            <a:endParaRPr lang="en-US" sz="2800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7301" y="28763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The research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13523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601" y="1810458"/>
            <a:ext cx="114722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UK’s small apprenticeship system – particularly for young people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1990s - Modern Apprenticeships (Level 3) and National Traineeships (Level 2)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Emergence of a ‘Framework Model’ under New </a:t>
            </a:r>
            <a:r>
              <a:rPr lang="en-US" sz="2800" dirty="0" err="1" smtClean="0">
                <a:latin typeface="Helvetica" charset="0"/>
                <a:ea typeface="Helvetica" charset="0"/>
                <a:cs typeface="Helvetica" charset="0"/>
              </a:rPr>
              <a:t>Labour</a:t>
            </a:r>
            <a:endParaRPr lang="en-US" sz="28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endParaRPr lang="en-US" sz="28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914400" lvl="1" indent="-457200">
              <a:buFont typeface=".AppleSystemUIFont" charset="-120"/>
              <a:buChar char="-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Desire to expand the role of apprenticeships</a:t>
            </a:r>
          </a:p>
          <a:p>
            <a:pPr marL="914400" lvl="1" indent="-457200">
              <a:buFont typeface=".AppleSystemUIFont" charset="-120"/>
              <a:buChar char="-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Several different types of apprenticeships for young people</a:t>
            </a:r>
          </a:p>
          <a:p>
            <a:pPr marL="914400" lvl="1" indent="-457200">
              <a:buFont typeface=".AppleSystemUIFont" charset="-120"/>
              <a:buChar char="-"/>
            </a:pP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Apprenticeships closely aligned with NQF and education &amp; training 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policy and not just employer needs</a:t>
            </a:r>
          </a:p>
          <a:p>
            <a:pPr marL="914400" lvl="1" indent="-457200">
              <a:buFont typeface=".AppleSystemUIFont" charset="-120"/>
              <a:buChar char="-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But continued problems of low status, poor completion rates and dilution of apprenticeship brand</a:t>
            </a:r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77601" y="741289"/>
            <a:ext cx="909659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Emergence of </a:t>
            </a:r>
            <a:r>
              <a:rPr lang="en-US" sz="540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the Framework Model 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1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4077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1580" y="1816319"/>
            <a:ext cx="10747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a typeface="Helvetica" charset="0"/>
                <a:cs typeface="Helvetica" charset="0"/>
              </a:rPr>
              <a:t>Richard Report (2012)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ea typeface="Helvetica" charset="0"/>
                <a:cs typeface="Helvetica" charset="0"/>
              </a:rPr>
              <a:t>Employer defined competences to lead new standards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000" dirty="0" smtClean="0">
                <a:ea typeface="Helvetica" charset="0"/>
                <a:cs typeface="Helvetica" charset="0"/>
              </a:rPr>
              <a:t>Minimum duration of 12 months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000" dirty="0" smtClean="0">
                <a:ea typeface="Helvetica" charset="0"/>
                <a:cs typeface="Helvetica" charset="0"/>
              </a:rPr>
              <a:t>Rigorous tests at end of apprenticeship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000" dirty="0" smtClean="0">
                <a:ea typeface="Helvetica" charset="0"/>
                <a:cs typeface="Helvetica" charset="0"/>
              </a:rPr>
              <a:t>English and </a:t>
            </a:r>
            <a:r>
              <a:rPr lang="en-US" sz="2000" dirty="0" err="1" smtClean="0">
                <a:ea typeface="Helvetica" charset="0"/>
                <a:cs typeface="Helvetica" charset="0"/>
              </a:rPr>
              <a:t>Maths</a:t>
            </a:r>
            <a:r>
              <a:rPr lang="en-US" sz="2000" dirty="0" smtClean="0">
                <a:ea typeface="Helvetica" charset="0"/>
                <a:cs typeface="Helvetica" charset="0"/>
              </a:rPr>
              <a:t> built in</a:t>
            </a:r>
          </a:p>
          <a:p>
            <a:r>
              <a:rPr lang="en-US" sz="2000" b="1" dirty="0" smtClean="0">
                <a:ea typeface="Helvetica" charset="0"/>
                <a:cs typeface="Helvetica" charset="0"/>
              </a:rPr>
              <a:t>Trailblazers (2016)</a:t>
            </a:r>
          </a:p>
          <a:p>
            <a:pPr marL="457200" lvl="0" indent="-457200">
              <a:buFont typeface="Arial" charset="0"/>
              <a:buChar char="•"/>
            </a:pPr>
            <a:r>
              <a:rPr lang="en-GB" sz="2000" dirty="0" smtClean="0"/>
              <a:t>1,300 </a:t>
            </a:r>
            <a:r>
              <a:rPr lang="en-GB" sz="2000" dirty="0"/>
              <a:t>businesses in over 100 </a:t>
            </a:r>
            <a:r>
              <a:rPr lang="en-GB" sz="2000" dirty="0" smtClean="0"/>
              <a:t>sectors</a:t>
            </a:r>
          </a:p>
          <a:p>
            <a:pPr marL="457200" lvl="0" indent="-457200">
              <a:buFont typeface="Arial" charset="0"/>
              <a:buChar char="•"/>
            </a:pPr>
            <a:r>
              <a:rPr lang="en-GB" sz="2000" dirty="0" smtClean="0"/>
              <a:t>End point assessment</a:t>
            </a:r>
            <a:endParaRPr lang="en-US" sz="2000" dirty="0"/>
          </a:p>
          <a:p>
            <a:pPr marL="457200" lvl="0" indent="-457200">
              <a:buFont typeface="Arial" charset="0"/>
              <a:buChar char="•"/>
            </a:pPr>
            <a:r>
              <a:rPr lang="en-GB" sz="2000" dirty="0"/>
              <a:t>228 </a:t>
            </a:r>
            <a:r>
              <a:rPr lang="en-GB" sz="2000" dirty="0" smtClean="0"/>
              <a:t>standards published and 158 under development</a:t>
            </a:r>
          </a:p>
          <a:p>
            <a:pPr marL="457200" lvl="0" indent="-457200">
              <a:buFont typeface="Arial" charset="0"/>
              <a:buChar char="•"/>
            </a:pPr>
            <a:r>
              <a:rPr lang="en-GB" sz="2000" dirty="0" smtClean="0"/>
              <a:t>40 per cent at Higher or Degree Level</a:t>
            </a:r>
          </a:p>
          <a:p>
            <a:pPr lvl="0"/>
            <a:r>
              <a:rPr lang="en-GB" sz="2000" b="1" dirty="0" smtClean="0"/>
              <a:t>Apprenticeships (2017-2020)</a:t>
            </a:r>
          </a:p>
          <a:p>
            <a:pPr marL="342900" lvl="0" indent="-342900">
              <a:buFont typeface="Arial" charset="0"/>
              <a:buChar char="•"/>
            </a:pPr>
            <a:r>
              <a:rPr lang="en-GB" sz="2000" dirty="0" smtClean="0"/>
              <a:t>Apprenticeship Levy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GB" sz="2000" dirty="0" smtClean="0"/>
              <a:t>Institute for Apprenticeships (</a:t>
            </a:r>
            <a:r>
              <a:rPr lang="en-GB" sz="2000" dirty="0" err="1" smtClean="0"/>
              <a:t>IfA</a:t>
            </a:r>
            <a:r>
              <a:rPr lang="en-GB" sz="2000" dirty="0" smtClean="0"/>
              <a:t>)</a:t>
            </a:r>
            <a:r>
              <a:rPr lang="en-US" sz="2000" dirty="0" smtClean="0"/>
              <a:t>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GB" sz="2000" dirty="0" smtClean="0"/>
              <a:t>Digital Apprenticeship Service (DAS)</a:t>
            </a:r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11580" y="661779"/>
            <a:ext cx="896959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New model of Apprenticeship – a policy paradigm shift</a:t>
            </a:r>
            <a:endParaRPr lang="en-US" sz="5400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72045"/>
            <a:ext cx="10033001" cy="12637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Garamond" charset="0"/>
                <a:cs typeface="Garamond" charset="0"/>
              </a:rPr>
              <a:t>Key findings 1 </a:t>
            </a:r>
          </a:p>
          <a:p>
            <a:pPr algn="l"/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Complexity </a:t>
            </a:r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and uncertainty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714646"/>
            <a:ext cx="107475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Participants not </a:t>
            </a: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clear about new 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approach – new model complex 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Constant changes in 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policy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Variability of apprenticeship standards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Unclear how different types of employers will respond to funding regime and Levy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Lack of fine-grained data on </a:t>
            </a:r>
            <a:r>
              <a:rPr lang="en-US" sz="2800" dirty="0" err="1" smtClean="0">
                <a:latin typeface="Helvetica" charset="0"/>
                <a:ea typeface="Helvetica" charset="0"/>
                <a:cs typeface="Helvetica" charset="0"/>
              </a:rPr>
              <a:t>labour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 markets</a:t>
            </a:r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dirty="0"/>
              <a:t>‘</a:t>
            </a:r>
            <a:r>
              <a:rPr lang="en-US" sz="2800" i="1" dirty="0"/>
              <a:t>It is very difficult to sell uncertainty’.</a:t>
            </a:r>
            <a:r>
              <a:rPr lang="en-US" sz="2800" dirty="0"/>
              <a:t> </a:t>
            </a:r>
            <a:endParaRPr lang="en-US" sz="2800" dirty="0" smtClean="0"/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4077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101" y="1545074"/>
            <a:ext cx="1074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79" y="67746"/>
            <a:ext cx="88773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Key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findings 2</a:t>
            </a:r>
          </a:p>
          <a:p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Different types of companies – but one model 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2380" y="2359406"/>
            <a:ext cx="1041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New model focused on large corporates and higher skills levels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However, large companies might respond in different ways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Problem about SME involvement - up front payments, lack of involvement in standard setting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SMEs dependent on ‘mediators’ to stimulate apprenticeship market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Also problem of public sector involvement due to cutbacks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Overall – concern about decline in apprenticeship market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90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4077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1420" y="265674"/>
            <a:ext cx="843432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Key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findings 3</a:t>
            </a:r>
          </a:p>
          <a:p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Question of quality </a:t>
            </a:r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assurance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20" y="1714646"/>
            <a:ext cx="1010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Assumption that employer-led standards and involvement of large companies at higher skills levels will lead to quality.  But concerns over lack of comprehensive thinking about quality assurance and the possible </a:t>
            </a:r>
            <a:r>
              <a:rPr lang="en-US" sz="2800" dirty="0" err="1" smtClean="0"/>
              <a:t>behavioural</a:t>
            </a:r>
            <a:r>
              <a:rPr lang="en-US" sz="2800" dirty="0" smtClean="0"/>
              <a:t> logics of the new Model:</a:t>
            </a:r>
          </a:p>
          <a:p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Companies ‘chasing the Levy’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Bidding down the contract cost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Variability of apprenticeship standards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/>
              <a:t>Lack of clarity of roles of regulatory </a:t>
            </a:r>
            <a:r>
              <a:rPr lang="en-US" sz="2800" dirty="0" err="1" smtClean="0"/>
              <a:t>organisations</a:t>
            </a:r>
            <a:r>
              <a:rPr lang="en-US" sz="2800" dirty="0" smtClean="0"/>
              <a:t> (i.e. </a:t>
            </a:r>
            <a:r>
              <a:rPr lang="en-US" sz="2800" dirty="0" err="1" smtClean="0"/>
              <a:t>Ofsted</a:t>
            </a:r>
            <a:r>
              <a:rPr lang="en-US" sz="2800" dirty="0" smtClean="0"/>
              <a:t> and </a:t>
            </a:r>
            <a:r>
              <a:rPr lang="en-US" sz="2800" dirty="0" err="1" smtClean="0"/>
              <a:t>IfA</a:t>
            </a:r>
            <a:r>
              <a:rPr lang="en-US" sz="2800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371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90301" y="1116593"/>
            <a:ext cx="969349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b="1" dirty="0" smtClean="0"/>
          </a:p>
          <a:p>
            <a:pPr algn="l"/>
            <a:endParaRPr lang="en-US" b="1" dirty="0"/>
          </a:p>
          <a:p>
            <a:pPr algn="l"/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+mn-lt"/>
                <a:ea typeface="Garamond" charset="0"/>
                <a:cs typeface="Garamond" charset="0"/>
              </a:rPr>
              <a:t>Key findings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Garamond" charset="0"/>
                <a:cs typeface="Garamond" charset="0"/>
              </a:rPr>
              <a:t>4 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+mn-lt"/>
              <a:ea typeface="Garamond" charset="0"/>
              <a:cs typeface="Garamond" charset="0"/>
            </a:endParaRPr>
          </a:p>
          <a:p>
            <a:pPr algn="l"/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Young </a:t>
            </a:r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people, standards, qualifications and mobility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2101" y="1545074"/>
            <a:ext cx="1074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26901" y="7125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79301" y="8649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700" y="2183248"/>
            <a:ext cx="117983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charset="0"/>
                <a:ea typeface="ＭＳ 明朝" charset="-128"/>
                <a:cs typeface="Arial" charset="0"/>
              </a:rPr>
              <a:t>A</a:t>
            </a:r>
            <a:r>
              <a:rPr lang="en-US" sz="2800" dirty="0" smtClean="0">
                <a:latin typeface="Calibri" charset="0"/>
                <a:ea typeface="ＭＳ 明朝" charset="-128"/>
                <a:cs typeface="Arial" charset="0"/>
              </a:rPr>
              <a:t>ssumption that </a:t>
            </a:r>
            <a:r>
              <a:rPr lang="en-US" sz="2800" dirty="0">
                <a:latin typeface="Calibri" charset="0"/>
                <a:ea typeface="ＭＳ 明朝" charset="-128"/>
                <a:cs typeface="Arial" charset="0"/>
              </a:rPr>
              <a:t>young people will be well served by high quality standards based apprenticeships offered at high levels in large </a:t>
            </a:r>
            <a:r>
              <a:rPr lang="en-US" sz="2800" dirty="0" smtClean="0">
                <a:latin typeface="Calibri" charset="0"/>
                <a:ea typeface="ＭＳ 明朝" charset="-128"/>
                <a:cs typeface="Arial" charset="0"/>
              </a:rPr>
              <a:t>companies.  But concern over lack of progression and portability features:</a:t>
            </a:r>
          </a:p>
          <a:p>
            <a:endParaRPr lang="en-US" sz="2800" dirty="0">
              <a:latin typeface="Calibri" charset="0"/>
              <a:ea typeface="ＭＳ 明朝" charset="-128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ＭＳ 明朝" charset="-128"/>
                <a:cs typeface="Arial" charset="0"/>
              </a:rPr>
              <a:t>Narrowly defined standards that are not transferable between companies and sectors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ＭＳ 明朝" charset="-128"/>
                <a:cs typeface="Arial" charset="0"/>
              </a:rPr>
              <a:t>Problem of standards not being developed at all levels to provide a progression ladder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dirty="0" smtClean="0">
                <a:latin typeface="Calibri" charset="0"/>
                <a:ea typeface="ＭＳ 明朝" charset="-128"/>
                <a:cs typeface="Arial" charset="0"/>
              </a:rPr>
              <a:t>Lack of qualifications outcomes and articulation with further and higher education</a:t>
            </a:r>
            <a:endParaRPr lang="en-US" sz="2800" dirty="0">
              <a:latin typeface="Calibri" charset="0"/>
              <a:ea typeface="ＭＳ 明朝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84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018" y="207962"/>
            <a:ext cx="2040861" cy="10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2101" y="4077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101" y="1545074"/>
            <a:ext cx="1074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4501" y="560106"/>
            <a:ext cx="7626439" cy="1002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3321" y="1405872"/>
            <a:ext cx="8388798" cy="680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Key findings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ea typeface="Garamond" charset="0"/>
                <a:cs typeface="Garamond" charset="0"/>
              </a:rPr>
              <a:t>5</a:t>
            </a:r>
          </a:p>
          <a:p>
            <a:pPr algn="l"/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Apprenticeship </a:t>
            </a:r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assessment </a:t>
            </a:r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and EPAs </a:t>
            </a:r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 </a:t>
            </a:r>
            <a:endParaRPr lang="en-US" sz="4800" dirty="0">
              <a:solidFill>
                <a:schemeClr val="accent3">
                  <a:lumMod val="50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321" y="2086040"/>
            <a:ext cx="88311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Aim to provide single assessment of competence against the standards at end of apprenticeship.  Logic sound but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questions:</a:t>
            </a: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ea typeface="Garamond" charset="0"/>
              <a:cs typeface="Garamond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Can a single assessment adequately capture overall competence?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Garamond" charset="0"/>
              <a:cs typeface="Garamond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What happens if apprentice fails –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resits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 and who will pay?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Garamond" charset="0"/>
              <a:cs typeface="Garamond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Who are the EPA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organisations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 and how will they be quality assured?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Garamond" charset="0"/>
              <a:cs typeface="Garamond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What role for a more continuous assessment process and national qualifications?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High costs of assessment – some estimates of 30% of apprenticeship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programme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 – could deter some employer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ea typeface="Garamond" charset="0"/>
                <a:cs typeface="Garamond" charset="0"/>
              </a:rPr>
              <a:t>and provider participation?</a:t>
            </a:r>
            <a:endParaRPr lang="en-US" sz="2400" dirty="0">
              <a:solidFill>
                <a:schemeClr val="bg2">
                  <a:lumMod val="25000"/>
                </a:schemeClr>
              </a:solidFill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2676</TotalTime>
  <Words>966</Words>
  <Application>Microsoft Office PowerPoint</Application>
  <PresentationFormat>Widescreen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明朝</vt:lpstr>
      <vt:lpstr>.AppleSystemUIFont</vt:lpstr>
      <vt:lpstr>Arial</vt:lpstr>
      <vt:lpstr>Calibri</vt:lpstr>
      <vt:lpstr>Calibri Light</vt:lpstr>
      <vt:lpstr>Garamond</vt:lpstr>
      <vt:lpstr>Helvetica</vt:lpstr>
      <vt:lpstr>Office Theme</vt:lpstr>
      <vt:lpstr>  Future Apprenticeships:   mediators’ perspectives on the new model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k.spours@ioe.ac.uk</dc:creator>
  <cp:lastModifiedBy>Rachael Mckeown</cp:lastModifiedBy>
  <cp:revision>146</cp:revision>
  <dcterms:created xsi:type="dcterms:W3CDTF">2015-12-30T14:01:43Z</dcterms:created>
  <dcterms:modified xsi:type="dcterms:W3CDTF">2016-07-25T14:04:37Z</dcterms:modified>
</cp:coreProperties>
</file>